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857" r:id="rId2"/>
    <p:sldId id="858" r:id="rId3"/>
    <p:sldId id="859" r:id="rId4"/>
    <p:sldId id="860" r:id="rId5"/>
    <p:sldId id="922" r:id="rId6"/>
    <p:sldId id="923" r:id="rId7"/>
    <p:sldId id="1201" r:id="rId8"/>
    <p:sldId id="1228" r:id="rId9"/>
    <p:sldId id="1227" r:id="rId10"/>
    <p:sldId id="861" r:id="rId11"/>
    <p:sldId id="862" r:id="rId12"/>
    <p:sldId id="863" r:id="rId13"/>
    <p:sldId id="864" r:id="rId14"/>
    <p:sldId id="865" r:id="rId15"/>
    <p:sldId id="866" r:id="rId16"/>
    <p:sldId id="867" r:id="rId17"/>
    <p:sldId id="868" r:id="rId18"/>
    <p:sldId id="869" r:id="rId19"/>
    <p:sldId id="870" r:id="rId20"/>
    <p:sldId id="1570" r:id="rId21"/>
    <p:sldId id="1571" r:id="rId22"/>
    <p:sldId id="1572" r:id="rId23"/>
    <p:sldId id="1573" r:id="rId24"/>
    <p:sldId id="1574" r:id="rId25"/>
    <p:sldId id="1575" r:id="rId26"/>
    <p:sldId id="1576" r:id="rId27"/>
    <p:sldId id="1577" r:id="rId28"/>
    <p:sldId id="1578" r:id="rId29"/>
    <p:sldId id="1579" r:id="rId30"/>
    <p:sldId id="1580" r:id="rId31"/>
    <p:sldId id="1581" r:id="rId32"/>
    <p:sldId id="1582" r:id="rId33"/>
    <p:sldId id="1583" r:id="rId34"/>
    <p:sldId id="1584" r:id="rId35"/>
    <p:sldId id="1585" r:id="rId36"/>
    <p:sldId id="1586" r:id="rId37"/>
    <p:sldId id="1587" r:id="rId38"/>
    <p:sldId id="1588" r:id="rId39"/>
    <p:sldId id="1589" r:id="rId40"/>
    <p:sldId id="1590" r:id="rId41"/>
    <p:sldId id="1591" r:id="rId42"/>
    <p:sldId id="1592" r:id="rId43"/>
    <p:sldId id="1593" r:id="rId4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650" autoAdjust="0"/>
    <p:restoredTop sz="94660"/>
  </p:normalViewPr>
  <p:slideViewPr>
    <p:cSldViewPr snapToGrid="0">
      <p:cViewPr varScale="1">
        <p:scale>
          <a:sx n="58" d="100"/>
          <a:sy n="58" d="100"/>
        </p:scale>
        <p:origin x="126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21.04.2026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79904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73149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897810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377553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830630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722864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31540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99954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39582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96706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103772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910993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AA519-298A-3980-539F-168164D9DA8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8AAAE12-1B3A-6C0D-CFB1-2BC4045A8A1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27F930A-94A3-200F-74B1-C5DC6B8A6B6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02151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34482-D088-1C03-1A97-F3AA178748A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52B003F-11E0-56FD-B7C9-9E6BC8D260D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8872B29-F47E-5399-BA63-8A55AD82977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010904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A65FF-7C1E-2F4E-D3A7-4A12C29D520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802657C-FD02-C46F-2802-293416ED45CD}"/>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536E91F-FDC6-D09A-A54A-4C2B8D5C3EB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70085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38447-9A3D-E2AB-5CE5-B09AA8605EF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CAA5FC-F6F7-B116-6CCB-EFA4906EAA7D}"/>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590973C-A7E4-4782-8624-980A95D9175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3931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11AF4-7789-71C3-23A0-BC6EE90D61F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661B942-6FF0-9FCF-A474-B86BB5DC4D0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F213E03-5425-D362-332C-190A016A042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64769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26422-A7DE-2A78-C594-233CDC6BF45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19C0617-DBBF-39F5-BB24-04059975E5F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CA07A34-F13E-61A5-C4D9-A316289754C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125192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46490-8C98-8FB8-07C6-C96238FAF4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235F6A-88FD-5BA3-662E-D313C12714B5}"/>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E98659F-BE86-94A6-A1C2-4B8BB06F1AD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8191714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F38DC-647C-530E-5221-D405CE21D46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E4DB18B-DE66-C6AC-CF21-D25CB36D531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3ED4798-1B08-431D-8E33-84F0C5FDF26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074043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E6B13-1F04-F7FD-C136-DA4EC6ADD5A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4A79B7A-B750-D616-8F63-F3ABBFCD99A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95E4791-F55A-8CC9-F154-768C7FD4B098}"/>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87271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EC8C1-358C-12A0-40CB-75E0DB34440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82AC91A-6F5C-1FC6-D0BD-B14CF5DD7FB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04638A3-5A3C-0153-BF63-03B11EDF1C7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15309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564817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F03A0-6687-8530-1879-F3311CDAFEE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66A55EA-02AD-C5E8-D741-876CE3A6704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BF4D630D-915F-2DD7-EC3E-E0153BA8A9A4}"/>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72377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71E8-9291-CEFE-C6C3-7DE0E945331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9DEE0E2-DBFA-241D-713D-3DCB62AAC3F9}"/>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63F351DE-D1EF-CE59-47CB-27E8FED74A26}"/>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25538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BE29D-E3FE-FB3D-1D66-254A17E0192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8EF6932-9D21-6674-DD0C-DDA77F8CEC2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2CD9BC1-6722-C1B5-C82A-FD20EB7022C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046337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E329E-6477-06F8-1027-E0701EA5F19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F116179-24AA-A6EB-F912-CE819AC879E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8C6FB52-48FC-1A78-3895-D8D51C26C010}"/>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70841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10430-A5ED-A8B9-EB8E-CEFC97C3CEA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DBA6F5-0E9F-6DA5-4C04-C8D68FC0E4D4}"/>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CE7A425-4191-9D31-7622-F63B7B1315C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612919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14C0A-8AA6-6F16-2109-9443721E367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9FAB1E3-9C26-22CA-778B-EE7256496EDC}"/>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B83723B-B018-EC1A-76B6-376BCC5A9D8C}"/>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66238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FF559-456B-4DFA-B484-5B3BA47BC06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11EE8B-6AD9-EE61-6903-05B42F80498D}"/>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85ABE99-035E-5CD1-201F-03499256B0B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663581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97A1F-564A-234B-5B98-612F565CFD9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225ACA-67AD-05FE-D863-441F2ADE0D74}"/>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D174889-DF70-9E8D-B7F8-DB9F5991BAA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41577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0BD63-DEA8-D4B5-41AB-C6CB01FF0D3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F3E3D10-C21F-E29C-C6EB-E6C5654774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B10F5BB-492D-7062-3724-E52D66EA9CE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205902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53DAD-1F62-0472-276B-C180B6839D0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1535141-16AE-68C0-0C8B-749139A2B08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C9BC2FB-0B3B-9F0A-06EF-52AF4869C270}"/>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80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717583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482BA-1CA5-BAC3-E388-0BC2B1A809A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EF9D8A9-3F54-7F61-7EB7-E6B5187C5FAF}"/>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43DA23A-54F3-EB76-B338-C56D0C31A51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443383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FE23A-A112-0F28-266A-626277304D3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CBC444B-E1B4-6740-E3C7-5082F3F98BDC}"/>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A15E27E-2477-943A-DBD0-E8AB90EE11B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44070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C9579-BF8B-9FE6-D7AF-9F7B446942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E47750-BE23-0051-4A57-934B15D0B41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AF5F31E-3314-CE36-D37F-115D3CE9B0F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14409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F725F-A149-EB21-F7FE-6070672A78B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C622464-70DA-BFBE-67C6-90DDA35B52E4}"/>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4B3E059-2442-E951-8AC2-923B0F6805A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3909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510282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909417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80940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34211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117377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21.04.2026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21.04.2026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21.04.2026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21.04.2026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21.04.2026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21.04.2026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21.04.2026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21.04.2026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21.04.2026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21.04.2026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21.04.2026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21.04.2026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brandeins.de/corporate-publishing/sachsen-machen/klang-zum-anfassen"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dwd.de/DE/leistungen/besondereereignisse/temperatur/20250116_klimarueckblick-2024.pdf?__blob=publicationFile&amp;v=3"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climate.copernicus.eu/global-climate-highlights-2024#:~:text=2024%20had%20a%20global%20average,exceed%201.5%20above%20that%20level."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waz.de/region/rhein-und-ruhr/article12358775/wenn-die-pumpen-stillstaenden.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oastal.climatecentral.org/"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Externalitäten</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74976" y="855569"/>
            <a:ext cx="7837047" cy="5485701"/>
          </a:xfrm>
          <a:prstGeom prst="rect">
            <a:avLst/>
          </a:prstGeom>
        </p:spPr>
        <p:txBody>
          <a:bodyPr wrap="square">
            <a:noAutofit/>
          </a:bodyPr>
          <a:lstStyle/>
          <a:p>
            <a:r>
              <a:rPr lang="de-DE" sz="2000" dirty="0">
                <a:latin typeface="Times New Roman" panose="02020603050405020304" pitchFamily="18" charset="0"/>
                <a:cs typeface="Times New Roman" panose="02020603050405020304" pitchFamily="18" charset="0"/>
              </a:rPr>
              <a:t>Als eine </a:t>
            </a:r>
            <a:r>
              <a:rPr lang="de-DE" sz="2000" b="1" dirty="0">
                <a:latin typeface="Times New Roman" panose="02020603050405020304" pitchFamily="18" charset="0"/>
                <a:cs typeface="Times New Roman" panose="02020603050405020304" pitchFamily="18" charset="0"/>
              </a:rPr>
              <a:t>Externalität / externen Effekt </a:t>
            </a:r>
            <a:r>
              <a:rPr lang="de-DE" sz="2000" dirty="0">
                <a:latin typeface="Times New Roman" panose="02020603050405020304" pitchFamily="18" charset="0"/>
                <a:cs typeface="Times New Roman" panose="02020603050405020304" pitchFamily="18" charset="0"/>
              </a:rPr>
              <a:t>bezeichnet man die Auswirkungen ökonomischen Handels auf die Wohlfahrt unbeteiligter Dritter  – ohne dass der Verursacher dafür bezahlt oder einen Ausgleich erhält.</a:t>
            </a: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Die Bedingungen für den 1. Hauptsatz der Wohlfahrtstheorie sind </a:t>
            </a:r>
            <a:r>
              <a:rPr lang="de-DE" sz="2000" dirty="0" err="1">
                <a:latin typeface="Times New Roman" panose="02020603050405020304" pitchFamily="18" charset="0"/>
                <a:cs typeface="Times New Roman" panose="02020603050405020304" pitchFamily="18" charset="0"/>
              </a:rPr>
              <a:t>ver</a:t>
            </a:r>
            <a:r>
              <a:rPr lang="de-DE" sz="2000" dirty="0">
                <a:latin typeface="Times New Roman" panose="02020603050405020304" pitchFamily="18" charset="0"/>
                <a:cs typeface="Times New Roman" panose="02020603050405020304" pitchFamily="18" charset="0"/>
              </a:rPr>
              <a:t>- </a:t>
            </a:r>
            <a:r>
              <a:rPr lang="de-DE" sz="2000" dirty="0" err="1">
                <a:latin typeface="Times New Roman" panose="02020603050405020304" pitchFamily="18" charset="0"/>
                <a:cs typeface="Times New Roman" panose="02020603050405020304" pitchFamily="18" charset="0"/>
              </a:rPr>
              <a:t>letzt</a:t>
            </a:r>
            <a:r>
              <a:rPr lang="de-DE" sz="2000" dirty="0">
                <a:latin typeface="Times New Roman" panose="02020603050405020304" pitchFamily="18" charset="0"/>
                <a:cs typeface="Times New Roman" panose="02020603050405020304" pitchFamily="18" charset="0"/>
              </a:rPr>
              <a:t> und die Marktlösung führt nicht zu einer </a:t>
            </a:r>
            <a:r>
              <a:rPr lang="de-DE" sz="2000" dirty="0" err="1">
                <a:latin typeface="Times New Roman" panose="02020603050405020304" pitchFamily="18" charset="0"/>
                <a:cs typeface="Times New Roman" panose="02020603050405020304" pitchFamily="18" charset="0"/>
              </a:rPr>
              <a:t>pareto</a:t>
            </a:r>
            <a:r>
              <a:rPr lang="de-DE" sz="2000" dirty="0">
                <a:latin typeface="Times New Roman" panose="02020603050405020304" pitchFamily="18" charset="0"/>
                <a:cs typeface="Times New Roman" panose="02020603050405020304" pitchFamily="18" charset="0"/>
              </a:rPr>
              <a:t>-effizienten Allokation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Externalitäten können die Wohlfahrt Dritter begünstigen	</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positiver externer Effekt</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oder schädigen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 negativer externer Effekt</a:t>
            </a:r>
          </a:p>
        </p:txBody>
      </p:sp>
      <p:sp>
        <p:nvSpPr>
          <p:cNvPr id="10" name="Rechteck 9">
            <a:extLst>
              <a:ext uri="{FF2B5EF4-FFF2-40B4-BE49-F238E27FC236}">
                <a16:creationId xmlns:a16="http://schemas.microsoft.com/office/drawing/2014/main" id="{24DAA863-D1CC-46ED-9F92-AA49038DDB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8101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Negative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86143" y="1195778"/>
            <a:ext cx="12005857" cy="3805262"/>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Allgemeinen entspricht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negativen Externalität widerspiegelt die Grenzkostenkurve aber nicht die gesamten (gesellschaftlichen ) Kosten bei der Produktion, so berücksichtigt beispielsweise eine Fabrik am Oberlauf eines Flusses nicht die Verschmutzung am Unterlauf.</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oberhalb der (privaten) Grenzkosten </a:t>
            </a:r>
          </a:p>
        </p:txBody>
      </p:sp>
      <p:sp>
        <p:nvSpPr>
          <p:cNvPr id="4" name="Rechteck 3">
            <a:extLst>
              <a:ext uri="{FF2B5EF4-FFF2-40B4-BE49-F238E27FC236}">
                <a16:creationId xmlns:a16="http://schemas.microsoft.com/office/drawing/2014/main" id="{A5C09BAB-3E5B-45DB-81B5-09758F8059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4825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Negative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1975"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a:off x="7618708" y="217408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730468" y="1330169"/>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44" name="Gerader Verbinder 43"/>
          <p:cNvCxnSpPr/>
          <p:nvPr/>
        </p:nvCxnSpPr>
        <p:spPr>
          <a:xfrm>
            <a:off x="5580883" y="3339326"/>
            <a:ext cx="27092" cy="16292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5478252" y="5075526"/>
            <a:ext cx="344966" cy="343620"/>
          </a:xfrm>
          <a:prstGeom prst="rect">
            <a:avLst/>
          </a:prstGeom>
          <a:noFill/>
        </p:spPr>
        <p:txBody>
          <a:bodyPr wrap="none" rtlCol="0">
            <a:spAutoFit/>
          </a:bodyPr>
          <a:lstStyle/>
          <a:p>
            <a:r>
              <a:rPr lang="de-DE" sz="1633" dirty="0"/>
              <a:t>x</a:t>
            </a:r>
            <a:r>
              <a:rPr lang="de-DE" sz="1633" baseline="30000" dirty="0"/>
              <a:t>*</a:t>
            </a:r>
          </a:p>
        </p:txBody>
      </p:sp>
      <p:sp>
        <p:nvSpPr>
          <p:cNvPr id="55" name="Textfeld 54"/>
          <p:cNvSpPr txBox="1"/>
          <p:nvPr/>
        </p:nvSpPr>
        <p:spPr>
          <a:xfrm>
            <a:off x="2436971" y="3123243"/>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176001BE-BF15-4782-B7C7-C6CE374C15B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35" name="Gerade Verbindung mit Pfeil 34">
            <a:extLst>
              <a:ext uri="{FF2B5EF4-FFF2-40B4-BE49-F238E27FC236}">
                <a16:creationId xmlns:a16="http://schemas.microsoft.com/office/drawing/2014/main" id="{A309184A-F801-41BA-B358-272FF8144039}"/>
              </a:ext>
            </a:extLst>
          </p:cNvPr>
          <p:cNvCxnSpPr>
            <a:cxnSpLocks/>
          </p:cNvCxnSpPr>
          <p:nvPr/>
        </p:nvCxnSpPr>
        <p:spPr>
          <a:xfrm flipH="1">
            <a:off x="5822568" y="3170550"/>
            <a:ext cx="1241929" cy="168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11836C06-5739-49E2-9E14-5C9F1CBEF4A7}"/>
              </a:ext>
            </a:extLst>
          </p:cNvPr>
          <p:cNvSpPr txBox="1"/>
          <p:nvPr/>
        </p:nvSpPr>
        <p:spPr>
          <a:xfrm>
            <a:off x="7064497" y="3080064"/>
            <a:ext cx="2585836" cy="343620"/>
          </a:xfrm>
          <a:prstGeom prst="rect">
            <a:avLst/>
          </a:prstGeom>
          <a:noFill/>
        </p:spPr>
        <p:txBody>
          <a:bodyPr wrap="square" rtlCol="0">
            <a:spAutoFit/>
          </a:bodyPr>
          <a:lstStyle/>
          <a:p>
            <a:r>
              <a:rPr lang="de-DE" sz="1633" dirty="0"/>
              <a:t>Privates Marktgleichgewicht</a:t>
            </a:r>
          </a:p>
        </p:txBody>
      </p:sp>
    </p:spTree>
    <p:extLst>
      <p:ext uri="{BB962C8B-B14F-4D97-AF65-F5344CB8AC3E}">
        <p14:creationId xmlns:p14="http://schemas.microsoft.com/office/powerpoint/2010/main" val="238000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24488" y="36164"/>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Positive Externalität</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133814" y="1031696"/>
            <a:ext cx="12192000" cy="3293729"/>
          </a:xfrm>
          <a:prstGeom prst="rect">
            <a:avLst/>
          </a:prstGeom>
        </p:spPr>
        <p:txBody>
          <a:bodyPr wrap="square">
            <a:noAutofit/>
          </a:bodyPr>
          <a:lstStyle/>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Ebenso wie bei der negativen Externalität entspricht auch bei der positiven Externalität die Angebotsfunktion aus der Gewinnmaximierung der Grenzkostenkurve.</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Im Fall einer positiven Externalität berücksichtigt die Grenzkostenkurve aber nicht den positiven Nebeneffekt bei der Produktion. Beispielsweise kalkuliert ein Imker nur seine Produktionskosten für den Honig und lässt den Aspekt, der Bestäubung der umliegenden landwirtschaftlichen Nutzflächen außer acht.</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sozialen Grenzkosten liegen unterhalb der (privaten) Grenzkosten </a:t>
            </a:r>
          </a:p>
        </p:txBody>
      </p:sp>
      <p:sp>
        <p:nvSpPr>
          <p:cNvPr id="4" name="Rechteck 3">
            <a:extLst>
              <a:ext uri="{FF2B5EF4-FFF2-40B4-BE49-F238E27FC236}">
                <a16:creationId xmlns:a16="http://schemas.microsoft.com/office/drawing/2014/main" id="{E9CE7310-8292-44CF-82BE-18D83B1D9D6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2831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038777" y="60727"/>
            <a:ext cx="8216739"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Positive </a:t>
            </a:r>
            <a:r>
              <a:rPr lang="de-DE" sz="2903" b="1" dirty="0" err="1">
                <a:solidFill>
                  <a:srgbClr val="000000"/>
                </a:solidFill>
                <a:latin typeface="Arial"/>
              </a:rPr>
              <a:t>Externalität</a:t>
            </a:r>
            <a:endParaRPr sz="2903" dirty="0"/>
          </a:p>
        </p:txBody>
      </p:sp>
      <p:sp>
        <p:nvSpPr>
          <p:cNvPr id="7" name="Line 3"/>
          <p:cNvSpPr>
            <a:spLocks noChangeShapeType="1"/>
          </p:cNvSpPr>
          <p:nvPr/>
        </p:nvSpPr>
        <p:spPr bwMode="auto">
          <a:xfrm flipV="1">
            <a:off x="2798401" y="1283401"/>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2569441" y="4997161"/>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120310" y="1404158"/>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7553412" y="5061937"/>
            <a:ext cx="779252" cy="343620"/>
          </a:xfrm>
          <a:prstGeom prst="rect">
            <a:avLst/>
          </a:prstGeom>
          <a:noFill/>
        </p:spPr>
        <p:txBody>
          <a:bodyPr wrap="none" rtlCol="0">
            <a:spAutoFit/>
          </a:bodyPr>
          <a:lstStyle/>
          <a:p>
            <a:r>
              <a:rPr lang="de-DE" sz="1633" dirty="0"/>
              <a:t>Menge</a:t>
            </a:r>
          </a:p>
        </p:txBody>
      </p:sp>
      <p:cxnSp>
        <p:nvCxnSpPr>
          <p:cNvPr id="3" name="Gerader Verbinder 2"/>
          <p:cNvCxnSpPr/>
          <p:nvPr/>
        </p:nvCxnSpPr>
        <p:spPr>
          <a:xfrm>
            <a:off x="3279794" y="1575968"/>
            <a:ext cx="3389303" cy="253609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6500752" y="3656392"/>
            <a:ext cx="319318" cy="343620"/>
          </a:xfrm>
          <a:prstGeom prst="rect">
            <a:avLst/>
          </a:prstGeom>
          <a:noFill/>
        </p:spPr>
        <p:txBody>
          <a:bodyPr wrap="none" rtlCol="0">
            <a:spAutoFit/>
          </a:bodyPr>
          <a:lstStyle/>
          <a:p>
            <a:r>
              <a:rPr lang="de-DE" sz="1633" dirty="0"/>
              <a:t>N</a:t>
            </a:r>
          </a:p>
        </p:txBody>
      </p:sp>
      <p:cxnSp>
        <p:nvCxnSpPr>
          <p:cNvPr id="5" name="Gerader Verbinder 4"/>
          <p:cNvCxnSpPr/>
          <p:nvPr/>
        </p:nvCxnSpPr>
        <p:spPr>
          <a:xfrm flipV="1">
            <a:off x="3485633" y="2535133"/>
            <a:ext cx="4296392" cy="1519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V="1">
            <a:off x="3634375" y="1636253"/>
            <a:ext cx="4296392" cy="15198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6878107" y="4092652"/>
            <a:ext cx="1052660" cy="343620"/>
          </a:xfrm>
          <a:prstGeom prst="rect">
            <a:avLst/>
          </a:prstGeom>
          <a:noFill/>
        </p:spPr>
        <p:txBody>
          <a:bodyPr wrap="none" rtlCol="0">
            <a:spAutoFit/>
          </a:bodyPr>
          <a:lstStyle/>
          <a:p>
            <a:r>
              <a:rPr lang="de-DE" sz="1633" dirty="0"/>
              <a:t>Nachfrage</a:t>
            </a:r>
          </a:p>
        </p:txBody>
      </p:sp>
      <p:sp>
        <p:nvSpPr>
          <p:cNvPr id="16" name="Textfeld 15"/>
          <p:cNvSpPr txBox="1"/>
          <p:nvPr/>
        </p:nvSpPr>
        <p:spPr>
          <a:xfrm>
            <a:off x="7471873" y="1396568"/>
            <a:ext cx="306494" cy="343620"/>
          </a:xfrm>
          <a:prstGeom prst="rect">
            <a:avLst/>
          </a:prstGeom>
          <a:noFill/>
        </p:spPr>
        <p:txBody>
          <a:bodyPr wrap="none" rtlCol="0">
            <a:spAutoFit/>
          </a:bodyPr>
          <a:lstStyle/>
          <a:p>
            <a:r>
              <a:rPr lang="de-DE" sz="1633" dirty="0"/>
              <a:t>A</a:t>
            </a:r>
          </a:p>
        </p:txBody>
      </p:sp>
      <p:sp>
        <p:nvSpPr>
          <p:cNvPr id="17" name="Textfeld 16"/>
          <p:cNvSpPr txBox="1"/>
          <p:nvPr/>
        </p:nvSpPr>
        <p:spPr>
          <a:xfrm>
            <a:off x="7485777" y="2210353"/>
            <a:ext cx="370614" cy="343620"/>
          </a:xfrm>
          <a:prstGeom prst="rect">
            <a:avLst/>
          </a:prstGeom>
          <a:noFill/>
        </p:spPr>
        <p:txBody>
          <a:bodyPr wrap="none" rtlCol="0">
            <a:spAutoFit/>
          </a:bodyPr>
          <a:lstStyle/>
          <a:p>
            <a:r>
              <a:rPr lang="de-DE" sz="1633" dirty="0"/>
              <a:t>A</a:t>
            </a:r>
            <a:r>
              <a:rPr lang="de-DE" sz="1633" baseline="30000" dirty="0"/>
              <a:t>S</a:t>
            </a:r>
          </a:p>
        </p:txBody>
      </p:sp>
      <p:cxnSp>
        <p:nvCxnSpPr>
          <p:cNvPr id="23" name="Gerade Verbindung mit Pfeil 22"/>
          <p:cNvCxnSpPr/>
          <p:nvPr/>
        </p:nvCxnSpPr>
        <p:spPr>
          <a:xfrm>
            <a:off x="4745182" y="1572917"/>
            <a:ext cx="133789" cy="945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feld 24"/>
          <p:cNvSpPr txBox="1"/>
          <p:nvPr/>
        </p:nvSpPr>
        <p:spPr>
          <a:xfrm>
            <a:off x="4745182" y="1482431"/>
            <a:ext cx="2585836" cy="343620"/>
          </a:xfrm>
          <a:prstGeom prst="rect">
            <a:avLst/>
          </a:prstGeom>
          <a:noFill/>
        </p:spPr>
        <p:txBody>
          <a:bodyPr wrap="none" rtlCol="0">
            <a:spAutoFit/>
          </a:bodyPr>
          <a:lstStyle/>
          <a:p>
            <a:r>
              <a:rPr lang="de-DE" sz="1633" dirty="0"/>
              <a:t>Privates Marktgleichgewicht</a:t>
            </a:r>
          </a:p>
        </p:txBody>
      </p:sp>
      <p:cxnSp>
        <p:nvCxnSpPr>
          <p:cNvPr id="42" name="Gerader Verbinder 41"/>
          <p:cNvCxnSpPr/>
          <p:nvPr/>
        </p:nvCxnSpPr>
        <p:spPr>
          <a:xfrm>
            <a:off x="4811943" y="2731978"/>
            <a:ext cx="16789" cy="22789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7" name="Textfeld 46"/>
          <p:cNvSpPr txBox="1"/>
          <p:nvPr/>
        </p:nvSpPr>
        <p:spPr>
          <a:xfrm>
            <a:off x="4706488" y="5041909"/>
            <a:ext cx="344966" cy="343620"/>
          </a:xfrm>
          <a:prstGeom prst="rect">
            <a:avLst/>
          </a:prstGeom>
          <a:noFill/>
        </p:spPr>
        <p:txBody>
          <a:bodyPr wrap="none" rtlCol="0">
            <a:spAutoFit/>
          </a:bodyPr>
          <a:lstStyle/>
          <a:p>
            <a:r>
              <a:rPr lang="de-DE" sz="1633" dirty="0"/>
              <a:t>x</a:t>
            </a:r>
            <a:r>
              <a:rPr lang="de-DE" sz="1633" baseline="30000" dirty="0"/>
              <a:t>*</a:t>
            </a:r>
          </a:p>
        </p:txBody>
      </p:sp>
      <p:cxnSp>
        <p:nvCxnSpPr>
          <p:cNvPr id="52" name="Gerader Verbinder 51"/>
          <p:cNvCxnSpPr/>
          <p:nvPr/>
        </p:nvCxnSpPr>
        <p:spPr>
          <a:xfrm flipH="1">
            <a:off x="2796163" y="2738388"/>
            <a:ext cx="2007088" cy="290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5" name="Textfeld 54"/>
          <p:cNvSpPr txBox="1"/>
          <p:nvPr/>
        </p:nvSpPr>
        <p:spPr>
          <a:xfrm>
            <a:off x="2452486" y="2564011"/>
            <a:ext cx="364202" cy="343620"/>
          </a:xfrm>
          <a:prstGeom prst="rect">
            <a:avLst/>
          </a:prstGeom>
          <a:noFill/>
        </p:spPr>
        <p:txBody>
          <a:bodyPr wrap="none" rtlCol="0">
            <a:spAutoFit/>
          </a:bodyPr>
          <a:lstStyle/>
          <a:p>
            <a:r>
              <a:rPr lang="de-DE" sz="1633" dirty="0"/>
              <a:t>p</a:t>
            </a:r>
            <a:r>
              <a:rPr lang="de-DE" sz="1633" baseline="30000" dirty="0"/>
              <a:t>*</a:t>
            </a:r>
          </a:p>
        </p:txBody>
      </p:sp>
      <p:sp>
        <p:nvSpPr>
          <p:cNvPr id="34" name="Rechteck 33">
            <a:extLst>
              <a:ext uri="{FF2B5EF4-FFF2-40B4-BE49-F238E27FC236}">
                <a16:creationId xmlns:a16="http://schemas.microsoft.com/office/drawing/2014/main" id="{08AE14FE-6719-4D71-97F0-C2E499EC620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812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Externalität</a:t>
            </a:r>
            <a:r>
              <a:rPr lang="de-DE" sz="2903" b="1" dirty="0">
                <a:solidFill>
                  <a:srgbClr val="000000"/>
                </a:solidFill>
                <a:latin typeface="Times New Roman" panose="02020603050405020304" pitchFamily="18" charset="0"/>
                <a:cs typeface="Times New Roman" panose="02020603050405020304" pitchFamily="18" charset="0"/>
              </a:rPr>
              <a:t> Beispiel</a:t>
            </a:r>
            <a:endParaRPr sz="2903" dirty="0">
              <a:latin typeface="Times New Roman" panose="02020603050405020304" pitchFamily="18" charset="0"/>
              <a:cs typeface="Times New Roman" panose="02020603050405020304" pitchFamily="18" charset="0"/>
            </a:endParaRPr>
          </a:p>
        </p:txBody>
      </p:sp>
      <p:sp>
        <p:nvSpPr>
          <p:cNvPr id="3" name="Rechteck 2"/>
          <p:cNvSpPr/>
          <p:nvPr/>
        </p:nvSpPr>
        <p:spPr>
          <a:xfrm>
            <a:off x="512956" y="779383"/>
            <a:ext cx="10638264" cy="6074527"/>
          </a:xfrm>
          <a:prstGeom prst="rect">
            <a:avLst/>
          </a:prstGeom>
        </p:spPr>
        <p:txBody>
          <a:bodyPr wrap="square">
            <a:noAutofit/>
          </a:bodyPr>
          <a:lstStyle/>
          <a:p>
            <a:r>
              <a:rPr lang="de-DE" sz="2177" dirty="0">
                <a:latin typeface="Times New Roman" panose="02020603050405020304" pitchFamily="18" charset="0"/>
                <a:cs typeface="Times New Roman" panose="02020603050405020304" pitchFamily="18" charset="0"/>
              </a:rPr>
              <a:t>Nachfrage nach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p=20-x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Angebot von Aluminium:</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p=2+x</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Bei der Produktion entstehen Eimissionen und damit Gesundheitsschäden, die proportional zur Stahlmenge sind:</a:t>
            </a:r>
          </a:p>
          <a:p>
            <a:endParaRPr lang="de-DE" sz="2177" dirty="0">
              <a:latin typeface="Times New Roman" panose="02020603050405020304" pitchFamily="18" charset="0"/>
              <a:cs typeface="Times New Roman" panose="02020603050405020304" pitchFamily="18" charset="0"/>
            </a:endParaRPr>
          </a:p>
          <a:p>
            <a:pPr algn="ctr"/>
            <a:r>
              <a:rPr lang="de-DE" sz="2177" dirty="0">
                <a:latin typeface="Times New Roman" panose="02020603050405020304" pitchFamily="18" charset="0"/>
                <a:cs typeface="Times New Roman" panose="02020603050405020304" pitchFamily="18" charset="0"/>
              </a:rPr>
              <a:t>S=4x</a:t>
            </a:r>
          </a:p>
          <a:p>
            <a:pPr algn="ctr"/>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Damit entsteht ein Grenzschaden pro abgesetzter Einheit Aluminium</a:t>
            </a:r>
          </a:p>
          <a:p>
            <a:r>
              <a:rPr lang="de-DE" sz="2177" dirty="0">
                <a:latin typeface="Times New Roman" panose="02020603050405020304" pitchFamily="18" charset="0"/>
                <a:cs typeface="Times New Roman" panose="02020603050405020304" pitchFamily="18" charset="0"/>
              </a:rPr>
              <a:t>von 3 Geldeinheiten.</a:t>
            </a:r>
          </a:p>
          <a:p>
            <a:endParaRPr lang="de-DE" sz="2177" dirty="0">
              <a:latin typeface="Times New Roman" panose="02020603050405020304" pitchFamily="18" charset="0"/>
              <a:cs typeface="Times New Roman" panose="02020603050405020304" pitchFamily="18" charset="0"/>
            </a:endParaRPr>
          </a:p>
          <a:p>
            <a:r>
              <a:rPr lang="de-DE" sz="2177" dirty="0">
                <a:latin typeface="Times New Roman" panose="02020603050405020304" pitchFamily="18" charset="0"/>
                <a:cs typeface="Times New Roman" panose="02020603050405020304" pitchFamily="18" charset="0"/>
              </a:rPr>
              <a:t>Bestimmen Sie das private Marktgleichgewicht und das</a:t>
            </a:r>
          </a:p>
          <a:p>
            <a:r>
              <a:rPr lang="de-DE" sz="2177" dirty="0">
                <a:latin typeface="Times New Roman" panose="02020603050405020304" pitchFamily="18" charset="0"/>
                <a:cs typeface="Times New Roman" panose="02020603050405020304" pitchFamily="18" charset="0"/>
              </a:rPr>
              <a:t>soziale Marktgleichgewicht.</a:t>
            </a:r>
          </a:p>
        </p:txBody>
      </p:sp>
      <p:sp>
        <p:nvSpPr>
          <p:cNvPr id="4" name="Rechteck 3">
            <a:extLst>
              <a:ext uri="{FF2B5EF4-FFF2-40B4-BE49-F238E27FC236}">
                <a16:creationId xmlns:a16="http://schemas.microsoft.com/office/drawing/2014/main" id="{BEAD64C6-A459-4029-8484-F95A57E5990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55073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399850" y="69029"/>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Aluminiummarkt</a:t>
            </a:r>
            <a:endParaRPr sz="2903" dirty="0"/>
          </a:p>
        </p:txBody>
      </p:sp>
      <p:sp>
        <p:nvSpPr>
          <p:cNvPr id="7" name="Line 3"/>
          <p:cNvSpPr>
            <a:spLocks noChangeShapeType="1"/>
          </p:cNvSpPr>
          <p:nvPr/>
        </p:nvSpPr>
        <p:spPr bwMode="auto">
          <a:xfrm flipV="1">
            <a:off x="637087" y="302499"/>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408127" y="4016259"/>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9" name="Textfeld 8"/>
          <p:cNvSpPr txBox="1"/>
          <p:nvPr/>
        </p:nvSpPr>
        <p:spPr>
          <a:xfrm>
            <a:off x="26144" y="71329"/>
            <a:ext cx="597087" cy="343620"/>
          </a:xfrm>
          <a:prstGeom prst="rect">
            <a:avLst/>
          </a:prstGeom>
          <a:noFill/>
        </p:spPr>
        <p:txBody>
          <a:bodyPr wrap="none" rtlCol="0">
            <a:spAutoFit/>
          </a:bodyPr>
          <a:lstStyle/>
          <a:p>
            <a:r>
              <a:rPr lang="de-DE" sz="1633" dirty="0"/>
              <a:t>Preis</a:t>
            </a:r>
          </a:p>
        </p:txBody>
      </p:sp>
      <p:sp>
        <p:nvSpPr>
          <p:cNvPr id="10" name="Textfeld 9"/>
          <p:cNvSpPr txBox="1"/>
          <p:nvPr/>
        </p:nvSpPr>
        <p:spPr>
          <a:xfrm>
            <a:off x="5392098" y="4081035"/>
            <a:ext cx="779252" cy="343620"/>
          </a:xfrm>
          <a:prstGeom prst="rect">
            <a:avLst/>
          </a:prstGeom>
          <a:noFill/>
        </p:spPr>
        <p:txBody>
          <a:bodyPr wrap="none" rtlCol="0">
            <a:spAutoFit/>
          </a:bodyPr>
          <a:lstStyle/>
          <a:p>
            <a:r>
              <a:rPr lang="de-DE" sz="1633" dirty="0"/>
              <a:t>Menge</a:t>
            </a:r>
          </a:p>
        </p:txBody>
      </p:sp>
      <p:sp>
        <p:nvSpPr>
          <p:cNvPr id="49" name="Rechteck 48">
            <a:extLst>
              <a:ext uri="{FF2B5EF4-FFF2-40B4-BE49-F238E27FC236}">
                <a16:creationId xmlns:a16="http://schemas.microsoft.com/office/drawing/2014/main" id="{96EA449F-37D8-45BC-8234-06FB7A24D31F}"/>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23158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Times New Roman" panose="02020603050405020304" pitchFamily="18" charset="0"/>
                <a:cs typeface="Times New Roman" panose="02020603050405020304" pitchFamily="18" charset="0"/>
              </a:rPr>
              <a:t>Externe Effekte und Eigentumsrechte</a:t>
            </a:r>
          </a:p>
        </p:txBody>
      </p:sp>
      <p:sp>
        <p:nvSpPr>
          <p:cNvPr id="3" name="Rechteck 2"/>
          <p:cNvSpPr/>
          <p:nvPr/>
        </p:nvSpPr>
        <p:spPr>
          <a:xfrm>
            <a:off x="131957" y="585419"/>
            <a:ext cx="8028370" cy="6074527"/>
          </a:xfrm>
          <a:prstGeom prst="rect">
            <a:avLst/>
          </a:prstGeom>
        </p:spPr>
        <p:txBody>
          <a:bodyPr wrap="square">
            <a:noAutofit/>
          </a:bodyPr>
          <a:lstStyle/>
          <a:p>
            <a:r>
              <a:rPr lang="de-DE" sz="2400" dirty="0">
                <a:latin typeface="Times New Roman" panose="02020603050405020304" pitchFamily="18" charset="0"/>
                <a:cs typeface="Times New Roman" panose="02020603050405020304" pitchFamily="18" charset="0"/>
              </a:rPr>
              <a:t>Existieren an einem knappen Gut keine handelbaren Eigentumsrecht entstehen externe Effekte </a:t>
            </a:r>
          </a:p>
          <a:p>
            <a:r>
              <a:rPr lang="de-DE" sz="2400" dirty="0">
                <a:latin typeface="Times New Roman" panose="02020603050405020304" pitchFamily="18" charset="0"/>
                <a:cs typeface="Times New Roman" panose="02020603050405020304" pitchFamily="18" charset="0"/>
              </a:rPr>
              <a:t>(vgl. nicht Ausschließbarkeit)</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Beispiele</a:t>
            </a: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rauchfreie Luft vs. Recht zu rauchen</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sauberes Wasser vs. Recht zur Einleitung von Abwasser</a:t>
            </a: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Recht auf stabiles Klima vs. Recht der Emission von CO</a:t>
            </a:r>
            <a:r>
              <a:rPr lang="de-DE" sz="2400" baseline="-25000" dirty="0">
                <a:latin typeface="Times New Roman" panose="02020603050405020304" pitchFamily="18" charset="0"/>
                <a:cs typeface="Times New Roman" panose="02020603050405020304" pitchFamily="18" charset="0"/>
              </a:rPr>
              <a:t>2</a:t>
            </a:r>
          </a:p>
          <a:p>
            <a:endParaRPr lang="de-DE" sz="2177"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b="1" dirty="0">
                <a:latin typeface="Times New Roman" panose="02020603050405020304" pitchFamily="18" charset="0"/>
                <a:cs typeface="Times New Roman" panose="02020603050405020304" pitchFamily="18" charset="0"/>
              </a:rPr>
              <a:t>Das </a:t>
            </a:r>
            <a:r>
              <a:rPr lang="de-DE" sz="2800" b="1" dirty="0" err="1">
                <a:latin typeface="Times New Roman" panose="02020603050405020304" pitchFamily="18" charset="0"/>
                <a:cs typeface="Times New Roman" panose="02020603050405020304" pitchFamily="18" charset="0"/>
              </a:rPr>
              <a:t>Coase</a:t>
            </a:r>
            <a:r>
              <a:rPr lang="de-DE" sz="2800" b="1" dirty="0">
                <a:latin typeface="Times New Roman" panose="02020603050405020304" pitchFamily="18" charset="0"/>
                <a:cs typeface="Times New Roman" panose="02020603050405020304" pitchFamily="18" charset="0"/>
              </a:rPr>
              <a:t>-Theorem</a:t>
            </a:r>
          </a:p>
          <a:p>
            <a:pPr algn="ctr"/>
            <a:r>
              <a:rPr lang="de-DE" sz="2400" dirty="0">
                <a:latin typeface="Times New Roman" panose="02020603050405020304" pitchFamily="18" charset="0"/>
                <a:cs typeface="Times New Roman" panose="02020603050405020304" pitchFamily="18" charset="0"/>
              </a:rPr>
              <a:t>Wenn Eigentumsrechte eindeutig definiert sind und wenn keine</a:t>
            </a:r>
          </a:p>
          <a:p>
            <a:pPr algn="ctr"/>
            <a:r>
              <a:rPr lang="de-DE" sz="2400" dirty="0">
                <a:latin typeface="Times New Roman" panose="02020603050405020304" pitchFamily="18" charset="0"/>
                <a:cs typeface="Times New Roman" panose="02020603050405020304" pitchFamily="18" charset="0"/>
              </a:rPr>
              <a:t>Transaktionskosten vorliegen, dann führen privatwirtschaftliche</a:t>
            </a:r>
          </a:p>
          <a:p>
            <a:pPr algn="ctr"/>
            <a:r>
              <a:rPr lang="de-DE" sz="2400" dirty="0">
                <a:latin typeface="Times New Roman" panose="02020603050405020304" pitchFamily="18" charset="0"/>
                <a:cs typeface="Times New Roman" panose="02020603050405020304" pitchFamily="18" charset="0"/>
              </a:rPr>
              <a:t>Vereinbarungen zu einer effizienten Allokation.</a:t>
            </a:r>
          </a:p>
        </p:txBody>
      </p:sp>
      <p:sp>
        <p:nvSpPr>
          <p:cNvPr id="9" name="Rechteck 8">
            <a:extLst>
              <a:ext uri="{FF2B5EF4-FFF2-40B4-BE49-F238E27FC236}">
                <a16:creationId xmlns:a16="http://schemas.microsoft.com/office/drawing/2014/main" id="{819B957F-9BD8-447E-8A2B-A2D0FD564F7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2808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Times New Roman" panose="02020603050405020304" pitchFamily="18" charset="0"/>
                <a:cs typeface="Times New Roman" panose="02020603050405020304" pitchFamily="18" charset="0"/>
              </a:rPr>
              <a:t>Coase</a:t>
            </a:r>
            <a:r>
              <a:rPr lang="de-DE" sz="2903" b="1" dirty="0">
                <a:solidFill>
                  <a:srgbClr val="000000"/>
                </a:solidFill>
                <a:latin typeface="Times New Roman" panose="02020603050405020304" pitchFamily="18" charset="0"/>
                <a:cs typeface="Times New Roman" panose="02020603050405020304" pitchFamily="18" charset="0"/>
              </a:rPr>
              <a:t> Theorem</a:t>
            </a:r>
            <a:endParaRPr sz="2903" dirty="0">
              <a:latin typeface="Times New Roman" panose="02020603050405020304" pitchFamily="18" charset="0"/>
              <a:cs typeface="Times New Roman" panose="02020603050405020304" pitchFamily="18" charset="0"/>
            </a:endParaRPr>
          </a:p>
        </p:txBody>
      </p:sp>
      <p:sp>
        <p:nvSpPr>
          <p:cNvPr id="7" name="Line 3"/>
          <p:cNvSpPr>
            <a:spLocks noChangeShapeType="1"/>
          </p:cNvSpPr>
          <p:nvPr/>
        </p:nvSpPr>
        <p:spPr bwMode="auto">
          <a:xfrm flipV="1">
            <a:off x="2084725" y="614333"/>
            <a:ext cx="1440" cy="383472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8" name="Line 4"/>
          <p:cNvSpPr>
            <a:spLocks noChangeShapeType="1"/>
          </p:cNvSpPr>
          <p:nvPr/>
        </p:nvSpPr>
        <p:spPr bwMode="auto">
          <a:xfrm>
            <a:off x="1855765" y="4328093"/>
            <a:ext cx="5813280" cy="1440"/>
          </a:xfrm>
          <a:prstGeom prst="line">
            <a:avLst/>
          </a:prstGeom>
          <a:noFill/>
          <a:ln w="936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633"/>
          </a:p>
        </p:txBody>
      </p:sp>
      <p:sp>
        <p:nvSpPr>
          <p:cNvPr id="10" name="Textfeld 9"/>
          <p:cNvSpPr txBox="1"/>
          <p:nvPr/>
        </p:nvSpPr>
        <p:spPr>
          <a:xfrm>
            <a:off x="656546" y="564384"/>
            <a:ext cx="1353447" cy="369332"/>
          </a:xfrm>
          <a:prstGeom prst="rect">
            <a:avLst/>
          </a:prstGeom>
          <a:noFill/>
        </p:spPr>
        <p:txBody>
          <a:bodyPr wrap="none" rtlCol="0">
            <a:spAutoFit/>
          </a:bodyPr>
          <a:lstStyle/>
          <a:p>
            <a:r>
              <a:rPr lang="de-DE" dirty="0"/>
              <a:t>Grenzkosten</a:t>
            </a:r>
          </a:p>
        </p:txBody>
      </p:sp>
      <p:cxnSp>
        <p:nvCxnSpPr>
          <p:cNvPr id="3" name="Gerader Verbinder 2">
            <a:extLst>
              <a:ext uri="{FF2B5EF4-FFF2-40B4-BE49-F238E27FC236}">
                <a16:creationId xmlns:a16="http://schemas.microsoft.com/office/drawing/2014/main" id="{D7DCD0F1-B896-4897-ABFB-A7301D72029E}"/>
              </a:ext>
            </a:extLst>
          </p:cNvPr>
          <p:cNvCxnSpPr/>
          <p:nvPr/>
        </p:nvCxnSpPr>
        <p:spPr>
          <a:xfrm>
            <a:off x="2084725" y="1191771"/>
            <a:ext cx="3981540" cy="313632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CE70585-7268-42F2-A234-9A36C4D081AB}"/>
              </a:ext>
            </a:extLst>
          </p:cNvPr>
          <p:cNvCxnSpPr>
            <a:cxnSpLocks/>
          </p:cNvCxnSpPr>
          <p:nvPr/>
        </p:nvCxnSpPr>
        <p:spPr>
          <a:xfrm flipV="1">
            <a:off x="2084725" y="1672688"/>
            <a:ext cx="4249170" cy="2107581"/>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0AFA9E55-A314-45AD-B789-432D3FCD5EE6}"/>
              </a:ext>
            </a:extLst>
          </p:cNvPr>
          <p:cNvSpPr txBox="1"/>
          <p:nvPr/>
        </p:nvSpPr>
        <p:spPr>
          <a:xfrm>
            <a:off x="2232681" y="803870"/>
            <a:ext cx="3200941" cy="646331"/>
          </a:xfrm>
          <a:prstGeom prst="rect">
            <a:avLst/>
          </a:prstGeom>
          <a:noFill/>
        </p:spPr>
        <p:txBody>
          <a:bodyPr wrap="none" rtlCol="0">
            <a:spAutoFit/>
          </a:bodyPr>
          <a:lstStyle/>
          <a:p>
            <a:r>
              <a:rPr lang="de-DE" dirty="0"/>
              <a:t>Grenzkosten des Emittenten der</a:t>
            </a:r>
          </a:p>
          <a:p>
            <a:r>
              <a:rPr lang="de-DE" dirty="0"/>
              <a:t>Schadstoffverminderung</a:t>
            </a:r>
          </a:p>
        </p:txBody>
      </p:sp>
      <p:sp>
        <p:nvSpPr>
          <p:cNvPr id="14" name="Textfeld 13">
            <a:extLst>
              <a:ext uri="{FF2B5EF4-FFF2-40B4-BE49-F238E27FC236}">
                <a16:creationId xmlns:a16="http://schemas.microsoft.com/office/drawing/2014/main" id="{B9898E88-5F87-4239-83D6-DBB700897516}"/>
              </a:ext>
            </a:extLst>
          </p:cNvPr>
          <p:cNvSpPr txBox="1"/>
          <p:nvPr/>
        </p:nvSpPr>
        <p:spPr>
          <a:xfrm>
            <a:off x="6333895" y="1330222"/>
            <a:ext cx="4437625" cy="646331"/>
          </a:xfrm>
          <a:prstGeom prst="rect">
            <a:avLst/>
          </a:prstGeom>
          <a:noFill/>
        </p:spPr>
        <p:txBody>
          <a:bodyPr wrap="none" rtlCol="0">
            <a:spAutoFit/>
          </a:bodyPr>
          <a:lstStyle/>
          <a:p>
            <a:r>
              <a:rPr lang="de-DE" dirty="0"/>
              <a:t>Grenzschaden des Beeinträchtigten durch die</a:t>
            </a:r>
          </a:p>
          <a:p>
            <a:r>
              <a:rPr lang="de-DE" dirty="0"/>
              <a:t>Schadstofferzeugung</a:t>
            </a:r>
          </a:p>
        </p:txBody>
      </p:sp>
      <p:sp>
        <p:nvSpPr>
          <p:cNvPr id="15" name="Rechteck 14">
            <a:extLst>
              <a:ext uri="{FF2B5EF4-FFF2-40B4-BE49-F238E27FC236}">
                <a16:creationId xmlns:a16="http://schemas.microsoft.com/office/drawing/2014/main" id="{43B97ECB-85D0-48AC-ACDD-D3A0D9735C6F}"/>
              </a:ext>
            </a:extLst>
          </p:cNvPr>
          <p:cNvSpPr/>
          <p:nvPr/>
        </p:nvSpPr>
        <p:spPr>
          <a:xfrm>
            <a:off x="12486" y="4689552"/>
            <a:ext cx="8675676" cy="605381"/>
          </a:xfrm>
          <a:prstGeom prst="rect">
            <a:avLst/>
          </a:prstGeom>
        </p:spPr>
        <p:txBody>
          <a:bodyPr wrap="square">
            <a:noAutofit/>
          </a:bodyPr>
          <a:lstStyle/>
          <a:p>
            <a:r>
              <a:rPr lang="de-DE" sz="1600" dirty="0">
                <a:latin typeface="Times New Roman" panose="02020603050405020304" pitchFamily="18" charset="0"/>
                <a:cs typeface="Times New Roman" panose="02020603050405020304" pitchFamily="18" charset="0"/>
              </a:rPr>
              <a:t>Gibt es keine einschränkende Gesetzgebung, liegen die Eigentumsrechte quasi beim Emittenten und dieser wird die gewinnmaximalen Emissionen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tätigen (Grenzkosten = 0).</a:t>
            </a:r>
          </a:p>
        </p:txBody>
      </p:sp>
      <p:cxnSp>
        <p:nvCxnSpPr>
          <p:cNvPr id="17" name="Gerader Verbinder 16">
            <a:extLst>
              <a:ext uri="{FF2B5EF4-FFF2-40B4-BE49-F238E27FC236}">
                <a16:creationId xmlns:a16="http://schemas.microsoft.com/office/drawing/2014/main" id="{7F305E57-4728-47E1-B42B-2B39D8D8FE2B}"/>
              </a:ext>
            </a:extLst>
          </p:cNvPr>
          <p:cNvCxnSpPr/>
          <p:nvPr/>
        </p:nvCxnSpPr>
        <p:spPr>
          <a:xfrm>
            <a:off x="4092498" y="2776654"/>
            <a:ext cx="0" cy="155143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374C96E9-2546-4512-88CA-42EE18854E52}"/>
              </a:ext>
            </a:extLst>
          </p:cNvPr>
          <p:cNvSpPr txBox="1"/>
          <p:nvPr/>
        </p:nvSpPr>
        <p:spPr>
          <a:xfrm>
            <a:off x="3879768" y="4379225"/>
            <a:ext cx="391454" cy="369332"/>
          </a:xfrm>
          <a:prstGeom prst="rect">
            <a:avLst/>
          </a:prstGeom>
          <a:noFill/>
        </p:spPr>
        <p:txBody>
          <a:bodyPr wrap="none" rtlCol="0">
            <a:spAutoFit/>
          </a:bodyPr>
          <a:lstStyle/>
          <a:p>
            <a:r>
              <a:rPr lang="de-DE" dirty="0"/>
              <a:t>z*</a:t>
            </a:r>
          </a:p>
        </p:txBody>
      </p:sp>
      <p:sp>
        <p:nvSpPr>
          <p:cNvPr id="19" name="Textfeld 18">
            <a:extLst>
              <a:ext uri="{FF2B5EF4-FFF2-40B4-BE49-F238E27FC236}">
                <a16:creationId xmlns:a16="http://schemas.microsoft.com/office/drawing/2014/main" id="{BF01740D-BE6F-45AB-9BE2-BCA4B13BB897}"/>
              </a:ext>
            </a:extLst>
          </p:cNvPr>
          <p:cNvSpPr txBox="1"/>
          <p:nvPr/>
        </p:nvSpPr>
        <p:spPr>
          <a:xfrm>
            <a:off x="5900273" y="4350049"/>
            <a:ext cx="407484" cy="369332"/>
          </a:xfrm>
          <a:prstGeom prst="rect">
            <a:avLst/>
          </a:prstGeom>
          <a:noFill/>
        </p:spPr>
        <p:txBody>
          <a:bodyPr wrap="none" rtlCol="0">
            <a:spAutoFit/>
          </a:bodyPr>
          <a:lstStyle/>
          <a:p>
            <a:r>
              <a:rPr lang="de-DE" dirty="0" err="1">
                <a:latin typeface="Times New Roman" panose="02020603050405020304" pitchFamily="18" charset="0"/>
                <a:cs typeface="Times New Roman" panose="02020603050405020304" pitchFamily="18" charset="0"/>
              </a:rPr>
              <a:t>z</a:t>
            </a:r>
            <a:r>
              <a:rPr lang="de-DE" baseline="-25000" dirty="0" err="1">
                <a:latin typeface="Times New Roman" panose="02020603050405020304" pitchFamily="18" charset="0"/>
                <a:cs typeface="Times New Roman" panose="02020603050405020304" pitchFamily="18" charset="0"/>
              </a:rPr>
              <a:t>m</a:t>
            </a:r>
            <a:endParaRPr lang="de-DE" dirty="0"/>
          </a:p>
        </p:txBody>
      </p:sp>
      <p:sp>
        <p:nvSpPr>
          <p:cNvPr id="20" name="Textfeld 19">
            <a:extLst>
              <a:ext uri="{FF2B5EF4-FFF2-40B4-BE49-F238E27FC236}">
                <a16:creationId xmlns:a16="http://schemas.microsoft.com/office/drawing/2014/main" id="{C1F93AB8-4536-4A81-9CD1-2389A4E1659C}"/>
              </a:ext>
            </a:extLst>
          </p:cNvPr>
          <p:cNvSpPr txBox="1"/>
          <p:nvPr/>
        </p:nvSpPr>
        <p:spPr>
          <a:xfrm>
            <a:off x="3953506" y="2382476"/>
            <a:ext cx="317716" cy="369332"/>
          </a:xfrm>
          <a:prstGeom prst="rect">
            <a:avLst/>
          </a:prstGeom>
          <a:noFill/>
        </p:spPr>
        <p:txBody>
          <a:bodyPr wrap="none" rtlCol="0">
            <a:spAutoFit/>
          </a:bodyPr>
          <a:lstStyle/>
          <a:p>
            <a:r>
              <a:rPr lang="de-DE" dirty="0"/>
              <a:t>A</a:t>
            </a:r>
          </a:p>
        </p:txBody>
      </p:sp>
      <p:sp>
        <p:nvSpPr>
          <p:cNvPr id="2" name="Rechteck 1"/>
          <p:cNvSpPr/>
          <p:nvPr/>
        </p:nvSpPr>
        <p:spPr>
          <a:xfrm>
            <a:off x="12486" y="5265757"/>
            <a:ext cx="8499415" cy="830997"/>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Der Geschädigte kann aber eine Kompensation anbieten für die Reduktion der Emissionen auf z*, denn auf diesem Niveau ist seine Zahlungsbereitschaft für das Unterlassen des Schadens gerade so groß, wie die Grenzkosten der Schadenminderung des Emittenten</a:t>
            </a:r>
          </a:p>
        </p:txBody>
      </p:sp>
      <p:sp>
        <p:nvSpPr>
          <p:cNvPr id="4" name="Rechteck 3"/>
          <p:cNvSpPr/>
          <p:nvPr/>
        </p:nvSpPr>
        <p:spPr>
          <a:xfrm>
            <a:off x="12486" y="6104790"/>
            <a:ext cx="8657900" cy="584775"/>
          </a:xfrm>
          <a:prstGeom prst="rect">
            <a:avLst/>
          </a:prstGeom>
        </p:spPr>
        <p:txBody>
          <a:bodyPr wrap="square">
            <a:spAutoFit/>
          </a:bodyPr>
          <a:lstStyle/>
          <a:p>
            <a:r>
              <a:rPr lang="de-DE" sz="1600" dirty="0">
                <a:latin typeface="Times New Roman" panose="02020603050405020304" pitchFamily="18" charset="0"/>
                <a:cs typeface="Times New Roman" panose="02020603050405020304" pitchFamily="18" charset="0"/>
              </a:rPr>
              <a:t>Liegen die Zahlungen in Höhe der Fläche (A-z*- </a:t>
            </a:r>
            <a:r>
              <a:rPr lang="de-DE" sz="1600" dirty="0" err="1">
                <a:latin typeface="Times New Roman" panose="02020603050405020304" pitchFamily="18" charset="0"/>
                <a:cs typeface="Times New Roman" panose="02020603050405020304" pitchFamily="18" charset="0"/>
              </a:rPr>
              <a:t>z</a:t>
            </a:r>
            <a:r>
              <a:rPr lang="de-DE" sz="1600" baseline="-25000" dirty="0" err="1">
                <a:latin typeface="Times New Roman" panose="02020603050405020304" pitchFamily="18" charset="0"/>
                <a:cs typeface="Times New Roman" panose="02020603050405020304" pitchFamily="18" charset="0"/>
              </a:rPr>
              <a:t>m</a:t>
            </a:r>
            <a:r>
              <a:rPr lang="de-DE" sz="1600" dirty="0">
                <a:latin typeface="Times New Roman" panose="02020603050405020304" pitchFamily="18" charset="0"/>
                <a:cs typeface="Times New Roman" panose="02020603050405020304" pitchFamily="18" charset="0"/>
              </a:rPr>
              <a:t>), wird der Verursacher dies annehmen und es wird ein </a:t>
            </a:r>
            <a:r>
              <a:rPr lang="de-DE" sz="1600" dirty="0" err="1">
                <a:latin typeface="Times New Roman" panose="02020603050405020304" pitchFamily="18" charset="0"/>
                <a:cs typeface="Times New Roman" panose="02020603050405020304" pitchFamily="18" charset="0"/>
              </a:rPr>
              <a:t>pareto</a:t>
            </a:r>
            <a:r>
              <a:rPr lang="de-DE" sz="1600" dirty="0">
                <a:latin typeface="Times New Roman" panose="02020603050405020304" pitchFamily="18" charset="0"/>
                <a:cs typeface="Times New Roman" panose="02020603050405020304" pitchFamily="18" charset="0"/>
              </a:rPr>
              <a:t>-effizienter Zustand erreicht. Da die Rechte beim Emittenten liegen</a:t>
            </a:r>
          </a:p>
        </p:txBody>
      </p:sp>
      <p:cxnSp>
        <p:nvCxnSpPr>
          <p:cNvPr id="9" name="Gerade Verbindung mit Pfeil 8"/>
          <p:cNvCxnSpPr/>
          <p:nvPr/>
        </p:nvCxnSpPr>
        <p:spPr>
          <a:xfrm flipH="1">
            <a:off x="4541327" y="3328425"/>
            <a:ext cx="2974764" cy="483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B9898E88-5F87-4239-83D6-DBB700897516}"/>
              </a:ext>
            </a:extLst>
          </p:cNvPr>
          <p:cNvSpPr txBox="1"/>
          <p:nvPr/>
        </p:nvSpPr>
        <p:spPr>
          <a:xfrm>
            <a:off x="7576697" y="3039669"/>
            <a:ext cx="2717230" cy="369332"/>
          </a:xfrm>
          <a:prstGeom prst="rect">
            <a:avLst/>
          </a:prstGeom>
          <a:noFill/>
        </p:spPr>
        <p:txBody>
          <a:bodyPr wrap="square" rtlCol="0">
            <a:spAutoFit/>
          </a:bodyPr>
          <a:lstStyle/>
          <a:p>
            <a:r>
              <a:rPr lang="de-DE" dirty="0"/>
              <a:t>Entschädigungszahlung</a:t>
            </a:r>
          </a:p>
        </p:txBody>
      </p:sp>
      <p:sp>
        <p:nvSpPr>
          <p:cNvPr id="22" name="Textfeld 21"/>
          <p:cNvSpPr txBox="1"/>
          <p:nvPr/>
        </p:nvSpPr>
        <p:spPr>
          <a:xfrm>
            <a:off x="6784929" y="4520534"/>
            <a:ext cx="1888337" cy="369332"/>
          </a:xfrm>
          <a:prstGeom prst="rect">
            <a:avLst/>
          </a:prstGeom>
          <a:noFill/>
        </p:spPr>
        <p:txBody>
          <a:bodyPr wrap="none" rtlCol="0">
            <a:spAutoFit/>
          </a:bodyPr>
          <a:lstStyle/>
          <a:p>
            <a:r>
              <a:rPr lang="de-DE" dirty="0"/>
              <a:t>Emissionsmenge z</a:t>
            </a:r>
          </a:p>
        </p:txBody>
      </p:sp>
      <p:sp>
        <p:nvSpPr>
          <p:cNvPr id="23" name="Textfeld 22"/>
          <p:cNvSpPr txBox="1"/>
          <p:nvPr/>
        </p:nvSpPr>
        <p:spPr>
          <a:xfrm>
            <a:off x="492283" y="804883"/>
            <a:ext cx="1512850" cy="369332"/>
          </a:xfrm>
          <a:prstGeom prst="rect">
            <a:avLst/>
          </a:prstGeom>
          <a:noFill/>
        </p:spPr>
        <p:txBody>
          <a:bodyPr wrap="none" rtlCol="0">
            <a:spAutoFit/>
          </a:bodyPr>
          <a:lstStyle/>
          <a:p>
            <a:r>
              <a:rPr lang="de-DE" dirty="0"/>
              <a:t>Grenzschaden</a:t>
            </a:r>
          </a:p>
        </p:txBody>
      </p:sp>
      <p:sp>
        <p:nvSpPr>
          <p:cNvPr id="24" name="Rechteck 23">
            <a:extLst>
              <a:ext uri="{FF2B5EF4-FFF2-40B4-BE49-F238E27FC236}">
                <a16:creationId xmlns:a16="http://schemas.microsoft.com/office/drawing/2014/main" id="{1BF60D90-E85A-475B-8C92-41A128EAE88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ED343D9-09FC-4DE7-B537-4CB3E87B03F6}"/>
              </a:ext>
            </a:extLst>
          </p:cNvPr>
          <p:cNvCxnSpPr/>
          <p:nvPr/>
        </p:nvCxnSpPr>
        <p:spPr>
          <a:xfrm flipV="1">
            <a:off x="4092498" y="3137424"/>
            <a:ext cx="267436" cy="15919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D624EA20-C76C-45DB-9A13-A76A3271FF01}"/>
              </a:ext>
            </a:extLst>
          </p:cNvPr>
          <p:cNvCxnSpPr>
            <a:cxnSpLocks/>
          </p:cNvCxnSpPr>
          <p:nvPr/>
        </p:nvCxnSpPr>
        <p:spPr>
          <a:xfrm flipV="1">
            <a:off x="4171259" y="3289824"/>
            <a:ext cx="341075" cy="2011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Gerader Verbinder 25">
            <a:extLst>
              <a:ext uri="{FF2B5EF4-FFF2-40B4-BE49-F238E27FC236}">
                <a16:creationId xmlns:a16="http://schemas.microsoft.com/office/drawing/2014/main" id="{E788DE71-3DC9-4138-B93A-878196D1C127}"/>
              </a:ext>
            </a:extLst>
          </p:cNvPr>
          <p:cNvCxnSpPr>
            <a:cxnSpLocks/>
          </p:cNvCxnSpPr>
          <p:nvPr/>
        </p:nvCxnSpPr>
        <p:spPr>
          <a:xfrm flipV="1">
            <a:off x="4191566" y="3442224"/>
            <a:ext cx="473168"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E958D6E2-F8E2-47E8-8A44-2507AD70DB16}"/>
              </a:ext>
            </a:extLst>
          </p:cNvPr>
          <p:cNvCxnSpPr>
            <a:cxnSpLocks/>
          </p:cNvCxnSpPr>
          <p:nvPr/>
        </p:nvCxnSpPr>
        <p:spPr>
          <a:xfrm flipV="1">
            <a:off x="4271222" y="3594624"/>
            <a:ext cx="545912" cy="268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B9F3501A-6E13-47B3-9285-34EC45159B37}"/>
              </a:ext>
            </a:extLst>
          </p:cNvPr>
          <p:cNvCxnSpPr>
            <a:cxnSpLocks/>
          </p:cNvCxnSpPr>
          <p:nvPr/>
        </p:nvCxnSpPr>
        <p:spPr>
          <a:xfrm flipV="1">
            <a:off x="4359934" y="3747024"/>
            <a:ext cx="609600" cy="313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B0552A82-54B1-4A06-A583-E4AD1B6DB63B}"/>
              </a:ext>
            </a:extLst>
          </p:cNvPr>
          <p:cNvCxnSpPr>
            <a:cxnSpLocks/>
          </p:cNvCxnSpPr>
          <p:nvPr/>
        </p:nvCxnSpPr>
        <p:spPr>
          <a:xfrm flipV="1">
            <a:off x="4579794" y="3894068"/>
            <a:ext cx="657175" cy="318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5A25CD20-FCC6-4731-AE4B-D0F0DC8D486D}"/>
              </a:ext>
            </a:extLst>
          </p:cNvPr>
          <p:cNvCxnSpPr>
            <a:cxnSpLocks/>
          </p:cNvCxnSpPr>
          <p:nvPr/>
        </p:nvCxnSpPr>
        <p:spPr>
          <a:xfrm flipV="1">
            <a:off x="5113059" y="4043410"/>
            <a:ext cx="384613" cy="193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0BD6F6C4-EAD5-4561-B585-99F575A37AB8}"/>
              </a:ext>
            </a:extLst>
          </p:cNvPr>
          <p:cNvCxnSpPr>
            <a:cxnSpLocks/>
          </p:cNvCxnSpPr>
          <p:nvPr/>
        </p:nvCxnSpPr>
        <p:spPr>
          <a:xfrm flipV="1">
            <a:off x="5541769" y="4166969"/>
            <a:ext cx="201389" cy="1241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55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8" grpId="0"/>
      <p:bldP spid="19" grpId="0"/>
      <p:bldP spid="20" grpId="0"/>
      <p:bldP spid="2" grpId="0"/>
      <p:bldP spid="4"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221226" y="1210223"/>
            <a:ext cx="11749547" cy="4785298"/>
          </a:xfrm>
          <a:prstGeom prst="rect">
            <a:avLst/>
          </a:prstGeom>
        </p:spPr>
        <p:txBody>
          <a:bodyPr wrap="square">
            <a:noAutofit/>
          </a:bodyPr>
          <a:lstStyle/>
          <a:p>
            <a:r>
              <a:rPr lang="de-DE" sz="2177" dirty="0"/>
              <a:t>Schaffung von Anreizen, damit Menschen die externen Effekte bei ihren Handlungen berücksichtigen. </a:t>
            </a:r>
          </a:p>
          <a:p>
            <a:endParaRPr lang="de-DE" sz="2177" dirty="0"/>
          </a:p>
          <a:p>
            <a:endParaRPr lang="de-DE" sz="2177" dirty="0"/>
          </a:p>
          <a:p>
            <a:r>
              <a:rPr lang="de-DE" sz="2177" dirty="0"/>
              <a:t>→	Besteuerung der Produzenten</a:t>
            </a:r>
          </a:p>
          <a:p>
            <a:endParaRPr lang="de-DE" sz="2177" dirty="0"/>
          </a:p>
          <a:p>
            <a:r>
              <a:rPr lang="de-DE" sz="2177" dirty="0"/>
              <a:t>→	Erhöhung der Produktionskosten</a:t>
            </a:r>
          </a:p>
          <a:p>
            <a:endParaRPr lang="de-DE" sz="2177" dirty="0"/>
          </a:p>
          <a:p>
            <a:r>
              <a:rPr lang="de-DE" sz="2177" dirty="0"/>
              <a:t> →	Zuweisung von Eigentumsrechten</a:t>
            </a:r>
          </a:p>
          <a:p>
            <a:endParaRPr lang="de-DE" sz="2177" dirty="0"/>
          </a:p>
          <a:p>
            <a:r>
              <a:rPr lang="de-DE" sz="2177" dirty="0"/>
              <a:t>→	Vergabe von Lizenzen </a:t>
            </a:r>
          </a:p>
          <a:p>
            <a:endParaRPr lang="de-DE" sz="2177" dirty="0"/>
          </a:p>
          <a:p>
            <a:endParaRPr lang="de-DE" sz="2177" dirty="0"/>
          </a:p>
          <a:p>
            <a:r>
              <a:rPr lang="de-DE" sz="2177" dirty="0"/>
              <a:t>so dass </a:t>
            </a:r>
            <a:r>
              <a:rPr lang="de-DE" sz="2177" b="1" dirty="0"/>
              <a:t>Marktprozesse</a:t>
            </a:r>
            <a:r>
              <a:rPr lang="de-DE" sz="2177" dirty="0"/>
              <a:t> wieder zu einem sozial optimalen Resultat führen</a:t>
            </a:r>
          </a:p>
        </p:txBody>
      </p:sp>
      <p:sp>
        <p:nvSpPr>
          <p:cNvPr id="4" name="Textfeld 3"/>
          <p:cNvSpPr txBox="1"/>
          <p:nvPr/>
        </p:nvSpPr>
        <p:spPr>
          <a:xfrm>
            <a:off x="5416373" y="2591693"/>
            <a:ext cx="3938001" cy="343620"/>
          </a:xfrm>
          <a:prstGeom prst="rect">
            <a:avLst/>
          </a:prstGeom>
          <a:noFill/>
        </p:spPr>
        <p:txBody>
          <a:bodyPr wrap="none" rtlCol="0">
            <a:spAutoFit/>
          </a:bodyPr>
          <a:lstStyle/>
          <a:p>
            <a:r>
              <a:rPr lang="de-DE" sz="1633" dirty="0"/>
              <a:t>Verschiebung der Angebotskurve nach oben</a:t>
            </a:r>
          </a:p>
        </p:txBody>
      </p:sp>
      <p:cxnSp>
        <p:nvCxnSpPr>
          <p:cNvPr id="5" name="Gerade Verbindung mit Pfeil 4"/>
          <p:cNvCxnSpPr/>
          <p:nvPr/>
        </p:nvCxnSpPr>
        <p:spPr>
          <a:xfrm flipH="1" flipV="1">
            <a:off x="4793673" y="2493818"/>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a:off x="4980709" y="2860964"/>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flipV="1">
            <a:off x="5153893" y="3733799"/>
            <a:ext cx="484909" cy="2632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flipH="1">
            <a:off x="5340929" y="4100945"/>
            <a:ext cx="362000" cy="256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702929" y="3877181"/>
            <a:ext cx="3975127" cy="343620"/>
          </a:xfrm>
          <a:prstGeom prst="rect">
            <a:avLst/>
          </a:prstGeom>
          <a:noFill/>
        </p:spPr>
        <p:txBody>
          <a:bodyPr wrap="none" rtlCol="0">
            <a:spAutoFit/>
          </a:bodyPr>
          <a:lstStyle/>
          <a:p>
            <a:r>
              <a:rPr lang="de-DE" sz="1633" dirty="0"/>
              <a:t>Internalisierung gemäß dem </a:t>
            </a:r>
            <a:r>
              <a:rPr lang="de-DE" sz="1633" dirty="0" err="1"/>
              <a:t>Coase</a:t>
            </a:r>
            <a:r>
              <a:rPr lang="de-DE" sz="1633" dirty="0"/>
              <a:t>-Theorem</a:t>
            </a:r>
          </a:p>
        </p:txBody>
      </p:sp>
      <p:sp>
        <p:nvSpPr>
          <p:cNvPr id="16" name="Rechteck 15">
            <a:extLst>
              <a:ext uri="{FF2B5EF4-FFF2-40B4-BE49-F238E27FC236}">
                <a16:creationId xmlns:a16="http://schemas.microsoft.com/office/drawing/2014/main" id="{2582B266-127B-4F72-A085-C4A32686964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6966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544103"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Internalisierung von </a:t>
            </a:r>
            <a:r>
              <a:rPr lang="de-DE" sz="2903" b="1" dirty="0" err="1">
                <a:solidFill>
                  <a:srgbClr val="000000"/>
                </a:solidFill>
                <a:latin typeface="Arial"/>
              </a:rPr>
              <a:t>Externalitäten</a:t>
            </a:r>
            <a:r>
              <a:rPr lang="de-DE" sz="2903" b="1" dirty="0">
                <a:solidFill>
                  <a:srgbClr val="000000"/>
                </a:solidFill>
                <a:latin typeface="Arial"/>
              </a:rPr>
              <a:t> </a:t>
            </a:r>
            <a:endParaRPr sz="2903" dirty="0"/>
          </a:p>
        </p:txBody>
      </p:sp>
      <p:sp>
        <p:nvSpPr>
          <p:cNvPr id="3" name="Rechteck 2"/>
          <p:cNvSpPr/>
          <p:nvPr/>
        </p:nvSpPr>
        <p:spPr>
          <a:xfrm>
            <a:off x="1237899" y="953956"/>
            <a:ext cx="7903417" cy="4785298"/>
          </a:xfrm>
          <a:prstGeom prst="rect">
            <a:avLst/>
          </a:prstGeom>
        </p:spPr>
        <p:txBody>
          <a:bodyPr wrap="square">
            <a:noAutofit/>
          </a:bodyPr>
          <a:lstStyle/>
          <a:p>
            <a:r>
              <a:rPr lang="de-DE" sz="2177" dirty="0"/>
              <a:t>Mitunter sind markbasierte Lösungen  nicht möglich zur Lösung des Problems der </a:t>
            </a:r>
            <a:r>
              <a:rPr lang="de-DE" sz="2177" dirty="0" err="1"/>
              <a:t>Externalitäten</a:t>
            </a:r>
            <a:r>
              <a:rPr lang="de-DE" sz="2177" dirty="0"/>
              <a:t>:</a:t>
            </a:r>
          </a:p>
          <a:p>
            <a:endParaRPr lang="de-DE" sz="2177" dirty="0"/>
          </a:p>
          <a:p>
            <a:r>
              <a:rPr lang="de-DE" sz="2177" dirty="0"/>
              <a:t>→	direkte Regulierungen seitens des Staates</a:t>
            </a:r>
          </a:p>
          <a:p>
            <a:endParaRPr lang="de-DE" sz="2177" dirty="0"/>
          </a:p>
          <a:p>
            <a:r>
              <a:rPr lang="de-DE" sz="2177" dirty="0"/>
              <a:t>	z.B.</a:t>
            </a:r>
          </a:p>
          <a:p>
            <a:endParaRPr lang="de-DE" sz="2177" dirty="0"/>
          </a:p>
          <a:p>
            <a:pPr marL="1140497" lvl="2" indent="-311045">
              <a:buFont typeface="Arial" panose="020B0604020202020204" pitchFamily="34" charset="0"/>
              <a:buChar char="•"/>
            </a:pPr>
            <a:r>
              <a:rPr lang="de-DE" sz="2177" dirty="0"/>
              <a:t>Impfzwang</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Festlegung von Emissionsniveaus</a:t>
            </a:r>
          </a:p>
          <a:p>
            <a:pPr marL="1140497" lvl="2" indent="-311045">
              <a:buFont typeface="Arial" panose="020B0604020202020204" pitchFamily="34" charset="0"/>
              <a:buChar char="•"/>
            </a:pPr>
            <a:endParaRPr lang="de-DE" sz="2177" dirty="0"/>
          </a:p>
          <a:p>
            <a:pPr marL="1140497" lvl="2" indent="-311045">
              <a:buFont typeface="Arial" panose="020B0604020202020204" pitchFamily="34" charset="0"/>
              <a:buChar char="•"/>
            </a:pPr>
            <a:r>
              <a:rPr lang="de-DE" sz="2177" dirty="0"/>
              <a:t>Vorschriften für die Anwendung von Technologien</a:t>
            </a:r>
          </a:p>
          <a:p>
            <a:pPr marL="1629552" lvl="3" indent="-342900">
              <a:buFont typeface="Wingdings" panose="05000000000000000000" pitchFamily="2" charset="2"/>
              <a:buChar char="Ø"/>
            </a:pPr>
            <a:r>
              <a:rPr lang="de-DE" sz="2177" dirty="0"/>
              <a:t>Katalysator</a:t>
            </a:r>
          </a:p>
          <a:p>
            <a:pPr marL="1629552" lvl="3" indent="-342900">
              <a:buFont typeface="Wingdings" panose="05000000000000000000" pitchFamily="2" charset="2"/>
              <a:buChar char="Ø"/>
            </a:pPr>
            <a:r>
              <a:rPr lang="de-DE" sz="2177" dirty="0"/>
              <a:t>Feuermelder</a:t>
            </a:r>
          </a:p>
          <a:p>
            <a:endParaRPr lang="de-DE" sz="2177" dirty="0"/>
          </a:p>
        </p:txBody>
      </p:sp>
      <p:sp>
        <p:nvSpPr>
          <p:cNvPr id="8" name="Rechteck 7">
            <a:extLst>
              <a:ext uri="{FF2B5EF4-FFF2-40B4-BE49-F238E27FC236}">
                <a16:creationId xmlns:a16="http://schemas.microsoft.com/office/drawing/2014/main" id="{C052DD86-4801-41BD-B3C3-D879D883385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8588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36959" y="178776"/>
          <a:ext cx="12192000" cy="6152567"/>
        </p:xfrm>
        <a:graphic>
          <a:graphicData uri="http://schemas.openxmlformats.org/drawingml/2006/table">
            <a:tbl>
              <a:tblPr firstRow="1" bandRow="1">
                <a:tableStyleId>{5940675A-B579-460E-94D1-54222C63F5DA}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583223">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de-DE" sz="2400" dirty="0"/>
                        <a:t>Negative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tc>
                  <a:txBody>
                    <a:bodyPr/>
                    <a:lstStyle/>
                    <a:p>
                      <a:pPr algn="ctr"/>
                      <a:r>
                        <a:rPr lang="de-DE" sz="2400" dirty="0"/>
                        <a:t>Positive </a:t>
                      </a:r>
                      <a:r>
                        <a:rPr lang="de-DE" sz="2400" dirty="0" err="1"/>
                        <a:t>Externalität</a:t>
                      </a:r>
                      <a:endParaRPr lang="de-DE" sz="2400" dirty="0">
                        <a:latin typeface="Times New Roman" panose="02020603050405020304" pitchFamily="18" charset="0"/>
                        <a:cs typeface="Times New Roman" panose="02020603050405020304" pitchFamily="18" charset="0"/>
                      </a:endParaRPr>
                    </a:p>
                  </a:txBody>
                  <a:tcPr marL="82944" marR="82944" marT="41472" marB="41472" anchor="ctr"/>
                </a:tc>
                <a:extLst>
                  <a:ext uri="{0D108BD9-81ED-4DB2-BD59-A6C34878D82A}">
                    <a16:rowId xmlns:a16="http://schemas.microsoft.com/office/drawing/2014/main" val="10000"/>
                  </a:ext>
                </a:extLst>
              </a:tr>
              <a:tr h="4715584">
                <a:tc>
                  <a:txBody>
                    <a:bodyPr/>
                    <a:lstStyle/>
                    <a:p>
                      <a:pPr marL="342900" indent="-342900">
                        <a:buFont typeface="Arial" panose="020B0604020202020204" pitchFamily="34" charset="0"/>
                        <a:buChar char="•"/>
                      </a:pPr>
                      <a:r>
                        <a:rPr lang="de-DE" sz="2400" u="none" strike="noStrike" baseline="0" dirty="0"/>
                        <a:t>Verschmutzung</a:t>
                      </a:r>
                    </a:p>
                    <a:p>
                      <a:pPr marL="800100" lvl="1" indent="-342900">
                        <a:buFont typeface="Symbol" panose="05050102010706020507" pitchFamily="18" charset="2"/>
                        <a:buChar char="-"/>
                      </a:pPr>
                      <a:r>
                        <a:rPr lang="de-DE" sz="2400" u="none" strike="noStrike" baseline="0" dirty="0"/>
                        <a:t>Fossile Brennstoffe</a:t>
                      </a:r>
                    </a:p>
                    <a:p>
                      <a:pPr marL="800100" lvl="1" indent="-342900">
                        <a:buFont typeface="Symbol" panose="05050102010706020507" pitchFamily="18" charset="2"/>
                        <a:buChar char="-"/>
                      </a:pPr>
                      <a:r>
                        <a:rPr lang="de-DE" sz="2400" u="none" strike="noStrike" baseline="0" dirty="0"/>
                        <a:t>Autoverkehr</a:t>
                      </a:r>
                    </a:p>
                    <a:p>
                      <a:pPr marL="457200" lvl="1" indent="0">
                        <a:buFont typeface="Symbol" panose="05050102010706020507" pitchFamily="18" charset="2"/>
                        <a:buNone/>
                      </a:pPr>
                      <a:endParaRPr lang="de-DE" sz="2400" u="none" strike="noStrike" baseline="0" dirty="0"/>
                    </a:p>
                    <a:p>
                      <a:pPr marL="285750" indent="-285750">
                        <a:buFont typeface="Arial" panose="020B0604020202020204" pitchFamily="34" charset="0"/>
                        <a:buChar char="•"/>
                      </a:pPr>
                      <a:r>
                        <a:rPr lang="de-DE" sz="2400" u="none" strike="noStrike" baseline="0" dirty="0"/>
                        <a:t>Zigarettenrauch</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Lärm</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Relative Armut</a:t>
                      </a:r>
                    </a:p>
                    <a:p>
                      <a:pPr marL="285750" indent="-285750">
                        <a:buFont typeface="Arial" panose="020B0604020202020204" pitchFamily="34" charset="0"/>
                        <a:buChar char="•"/>
                      </a:pPr>
                      <a:endParaRPr lang="de-DE" sz="2400" u="none" strike="noStrike" baseline="0" dirty="0"/>
                    </a:p>
                  </a:txBody>
                  <a:tcPr marL="82944" marR="82944" marT="41472" marB="41472"/>
                </a:tc>
                <a:tc>
                  <a:txBody>
                    <a:bodyPr/>
                    <a:lstStyle/>
                    <a:p>
                      <a:pPr marL="342900" indent="-342900">
                        <a:buFont typeface="Arial" panose="020B0604020202020204" pitchFamily="34" charset="0"/>
                        <a:buChar char="•"/>
                      </a:pPr>
                      <a:r>
                        <a:rPr lang="de-DE" sz="2400" u="none" strike="noStrike" baseline="0" dirty="0"/>
                        <a:t>Impfungen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Erfindungen</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Restaurierung historischer Gebäude</a:t>
                      </a:r>
                    </a:p>
                    <a:p>
                      <a:pPr marL="0" indent="0">
                        <a:buFont typeface="Arial" panose="020B0604020202020204" pitchFamily="34" charset="0"/>
                        <a:buNone/>
                      </a:pPr>
                      <a:endParaRPr lang="de-DE" sz="2400" u="none" strike="noStrike" baseline="0" dirty="0"/>
                    </a:p>
                    <a:p>
                      <a:pPr marL="0" indent="0">
                        <a:buFont typeface="Arial" panose="020B0604020202020204" pitchFamily="34" charset="0"/>
                        <a:buNone/>
                      </a:pPr>
                      <a:endParaRPr lang="de-DE" sz="2400" u="none" strike="noStrike" baseline="0" dirty="0"/>
                    </a:p>
                    <a:p>
                      <a:pPr marL="285750" indent="-285750">
                        <a:buFont typeface="Arial" panose="020B0604020202020204" pitchFamily="34" charset="0"/>
                        <a:buChar char="•"/>
                      </a:pPr>
                      <a:r>
                        <a:rPr lang="de-DE" sz="2400" u="none" strike="noStrike" baseline="0" dirty="0"/>
                        <a:t>Bildung</a:t>
                      </a:r>
                    </a:p>
                    <a:p>
                      <a:pPr marL="285750" indent="-285750">
                        <a:buFont typeface="Arial" panose="020B0604020202020204" pitchFamily="34" charset="0"/>
                        <a:buChar char="•"/>
                      </a:pPr>
                      <a:endParaRPr lang="de-DE" sz="2400" u="none" strike="noStrike" baseline="0" dirty="0"/>
                    </a:p>
                    <a:p>
                      <a:pPr marL="285750" indent="-285750">
                        <a:buFont typeface="Arial" panose="020B0604020202020204" pitchFamily="34" charset="0"/>
                        <a:buChar char="•"/>
                      </a:pPr>
                      <a:r>
                        <a:rPr lang="de-DE" sz="2400" u="none" strike="noStrike" baseline="0" dirty="0"/>
                        <a:t>Haltung von</a:t>
                      </a:r>
                    </a:p>
                    <a:p>
                      <a:pPr marL="0" indent="0">
                        <a:buFont typeface="Arial" panose="020B0604020202020204" pitchFamily="34" charset="0"/>
                        <a:buNone/>
                      </a:pPr>
                      <a:r>
                        <a:rPr lang="de-DE" sz="2400" u="none" strike="noStrike" baseline="0" dirty="0"/>
                        <a:t>    Bienenstöcken</a:t>
                      </a: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u="none" strike="noStrike" baseline="0" dirty="0">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de-DE" sz="2400" dirty="0">
                        <a:latin typeface="Times New Roman" panose="02020603050405020304" pitchFamily="18" charset="0"/>
                        <a:cs typeface="Times New Roman" panose="02020603050405020304" pitchFamily="18" charset="0"/>
                      </a:endParaRPr>
                    </a:p>
                  </a:txBody>
                  <a:tcPr marL="82944" marR="82944" marT="41472" marB="41472"/>
                </a:tc>
                <a:extLst>
                  <a:ext uri="{0D108BD9-81ED-4DB2-BD59-A6C34878D82A}">
                    <a16:rowId xmlns:a16="http://schemas.microsoft.com/office/drawing/2014/main" val="10001"/>
                  </a:ext>
                </a:extLst>
              </a:tr>
            </a:tbl>
          </a:graphicData>
        </a:graphic>
      </p:graphicFrame>
      <p:sp>
        <p:nvSpPr>
          <p:cNvPr id="16" name="Rechteck 15">
            <a:extLst>
              <a:ext uri="{FF2B5EF4-FFF2-40B4-BE49-F238E27FC236}">
                <a16:creationId xmlns:a16="http://schemas.microsoft.com/office/drawing/2014/main" id="{23DCCAF5-E294-4494-8B9D-5AEE41AD4299}"/>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7349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D4043-2EDC-DE0D-8D9D-5C4EFA5B9FD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D765E81-14B5-9C9D-72AA-316E9688DE51}"/>
              </a:ext>
            </a:extLst>
          </p:cNvPr>
          <p:cNvSpPr txBox="1">
            <a:spLocks/>
          </p:cNvSpPr>
          <p:nvPr/>
        </p:nvSpPr>
        <p:spPr>
          <a:xfrm>
            <a:off x="679525" y="78061"/>
            <a:ext cx="439808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7BF652D7-8218-0A3F-1A03-E3676150E52F}"/>
              </a:ext>
            </a:extLst>
          </p:cNvPr>
          <p:cNvSpPr txBox="1"/>
          <p:nvPr/>
        </p:nvSpPr>
        <p:spPr>
          <a:xfrm>
            <a:off x="80683" y="718546"/>
            <a:ext cx="9144000" cy="5519638"/>
          </a:xfrm>
          <a:prstGeom prst="rect">
            <a:avLst/>
          </a:prstGeom>
          <a:noFill/>
        </p:spPr>
        <p:txBody>
          <a:bodyPr wrap="square" rtlCol="0">
            <a:noAutofit/>
          </a:bodyPr>
          <a:lstStyle/>
          <a:p>
            <a:r>
              <a:rPr lang="de-DE" sz="2400" dirty="0"/>
              <a:t>Konstante Skalenerträge:</a:t>
            </a:r>
          </a:p>
          <a:p>
            <a:endParaRPr lang="de-DE" sz="2400" dirty="0"/>
          </a:p>
          <a:p>
            <a:r>
              <a:rPr lang="de-DE" sz="2400" dirty="0"/>
              <a:t>			Y=F(L): 2L↑ → 2Y↑ </a:t>
            </a:r>
          </a:p>
          <a:p>
            <a:endParaRPr lang="de-DE" sz="2400" dirty="0"/>
          </a:p>
          <a:p>
            <a:endParaRPr lang="de-DE" sz="2400" dirty="0"/>
          </a:p>
          <a:p>
            <a:r>
              <a:rPr lang="de-DE" sz="2400" dirty="0"/>
              <a:t>Steigende Skalenerträge:</a:t>
            </a:r>
          </a:p>
          <a:p>
            <a:endParaRPr lang="de-DE" sz="2400" dirty="0"/>
          </a:p>
          <a:p>
            <a:r>
              <a:rPr lang="de-DE" sz="2400" dirty="0"/>
              <a:t>			Y=F(L): 2L↑ → 3Y↑</a:t>
            </a:r>
          </a:p>
          <a:p>
            <a:endParaRPr lang="de-DE" sz="2400" dirty="0"/>
          </a:p>
          <a:p>
            <a:endParaRPr lang="de-DE" sz="2400" dirty="0"/>
          </a:p>
          <a:p>
            <a:r>
              <a:rPr lang="de-DE" sz="2400" dirty="0"/>
              <a:t>Abnehmende Skalenerträge:</a:t>
            </a:r>
          </a:p>
          <a:p>
            <a:r>
              <a:rPr lang="de-DE" sz="2400" dirty="0"/>
              <a:t>		</a:t>
            </a:r>
          </a:p>
          <a:p>
            <a:r>
              <a:rPr lang="de-DE" sz="2400" dirty="0"/>
              <a:t>			Y=F(L): 2L↑ → 1Y↑</a:t>
            </a:r>
          </a:p>
          <a:p>
            <a:endParaRPr lang="de-DE" sz="2400" dirty="0"/>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35B4E2A6-9330-DC86-2ED1-A1616C27C29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6342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8A0AB-4E5B-FCA0-6F3B-923007133B5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A5D242F-D5EA-839F-33CE-88A42D9ED4E2}"/>
              </a:ext>
            </a:extLst>
          </p:cNvPr>
          <p:cNvSpPr txBox="1">
            <a:spLocks/>
          </p:cNvSpPr>
          <p:nvPr/>
        </p:nvSpPr>
        <p:spPr>
          <a:xfrm>
            <a:off x="1797"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endParaRPr lang="en-US" sz="2800" dirty="0">
              <a:solidFill>
                <a:sysClr val="windowText" lastClr="000000"/>
              </a:solidFill>
            </a:endParaRPr>
          </a:p>
        </p:txBody>
      </p:sp>
      <p:cxnSp>
        <p:nvCxnSpPr>
          <p:cNvPr id="45" name="Gerade Verbindung mit Pfeil 44">
            <a:extLst>
              <a:ext uri="{FF2B5EF4-FFF2-40B4-BE49-F238E27FC236}">
                <a16:creationId xmlns:a16="http://schemas.microsoft.com/office/drawing/2014/main" id="{432B8283-D44C-1271-CC7B-4DF49F52E864}"/>
              </a:ext>
            </a:extLst>
          </p:cNvPr>
          <p:cNvCxnSpPr>
            <a:cxnSpLocks/>
          </p:cNvCxnSpPr>
          <p:nvPr/>
        </p:nvCxnSpPr>
        <p:spPr>
          <a:xfrm flipV="1">
            <a:off x="216853" y="75541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738373A0-2154-49AE-279B-50615028030E}"/>
              </a:ext>
            </a:extLst>
          </p:cNvPr>
          <p:cNvCxnSpPr>
            <a:cxnSpLocks/>
          </p:cNvCxnSpPr>
          <p:nvPr/>
        </p:nvCxnSpPr>
        <p:spPr>
          <a:xfrm>
            <a:off x="216853" y="2051556"/>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F9097593-D6C7-2C93-368A-C7475223DBC7}"/>
              </a:ext>
            </a:extLst>
          </p:cNvPr>
          <p:cNvSpPr txBox="1"/>
          <p:nvPr/>
        </p:nvSpPr>
        <p:spPr>
          <a:xfrm>
            <a:off x="2233077" y="1979548"/>
            <a:ext cx="282450" cy="369332"/>
          </a:xfrm>
          <a:prstGeom prst="rect">
            <a:avLst/>
          </a:prstGeom>
          <a:noFill/>
        </p:spPr>
        <p:txBody>
          <a:bodyPr wrap="none" rtlCol="0">
            <a:spAutoFit/>
          </a:bodyPr>
          <a:lstStyle/>
          <a:p>
            <a:r>
              <a:rPr lang="de-DE" dirty="0"/>
              <a:t>L</a:t>
            </a:r>
          </a:p>
        </p:txBody>
      </p:sp>
      <p:sp>
        <p:nvSpPr>
          <p:cNvPr id="68" name="Textfeld 67">
            <a:extLst>
              <a:ext uri="{FF2B5EF4-FFF2-40B4-BE49-F238E27FC236}">
                <a16:creationId xmlns:a16="http://schemas.microsoft.com/office/drawing/2014/main" id="{91CBB0F0-6321-B97B-4AFC-B86AAAF30261}"/>
              </a:ext>
            </a:extLst>
          </p:cNvPr>
          <p:cNvSpPr txBox="1"/>
          <p:nvPr/>
        </p:nvSpPr>
        <p:spPr>
          <a:xfrm>
            <a:off x="-5437" y="818128"/>
            <a:ext cx="296876" cy="369332"/>
          </a:xfrm>
          <a:prstGeom prst="rect">
            <a:avLst/>
          </a:prstGeom>
          <a:noFill/>
        </p:spPr>
        <p:txBody>
          <a:bodyPr wrap="none" rtlCol="0">
            <a:spAutoFit/>
          </a:bodyPr>
          <a:lstStyle/>
          <a:p>
            <a:r>
              <a:rPr lang="de-DE" dirty="0"/>
              <a:t>Y</a:t>
            </a:r>
          </a:p>
        </p:txBody>
      </p:sp>
      <p:cxnSp>
        <p:nvCxnSpPr>
          <p:cNvPr id="103" name="Gerade Verbindung mit Pfeil 102">
            <a:extLst>
              <a:ext uri="{FF2B5EF4-FFF2-40B4-BE49-F238E27FC236}">
                <a16:creationId xmlns:a16="http://schemas.microsoft.com/office/drawing/2014/main" id="{0732C78C-10DC-D199-F0C1-95122B8A9A1F}"/>
              </a:ext>
            </a:extLst>
          </p:cNvPr>
          <p:cNvCxnSpPr>
            <a:cxnSpLocks/>
          </p:cNvCxnSpPr>
          <p:nvPr/>
        </p:nvCxnSpPr>
        <p:spPr>
          <a:xfrm flipV="1">
            <a:off x="3385205"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mit Pfeil 103">
            <a:extLst>
              <a:ext uri="{FF2B5EF4-FFF2-40B4-BE49-F238E27FC236}">
                <a16:creationId xmlns:a16="http://schemas.microsoft.com/office/drawing/2014/main" id="{0453B2C8-F8F4-248F-4861-1D4B45C642BB}"/>
              </a:ext>
            </a:extLst>
          </p:cNvPr>
          <p:cNvCxnSpPr>
            <a:cxnSpLocks/>
          </p:cNvCxnSpPr>
          <p:nvPr/>
        </p:nvCxnSpPr>
        <p:spPr>
          <a:xfrm>
            <a:off x="3385205"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3A895C90-4742-8F8A-5845-2AECE18AE33C}"/>
              </a:ext>
            </a:extLst>
          </p:cNvPr>
          <p:cNvSpPr txBox="1"/>
          <p:nvPr/>
        </p:nvSpPr>
        <p:spPr>
          <a:xfrm>
            <a:off x="5401429" y="1988840"/>
            <a:ext cx="296876" cy="369332"/>
          </a:xfrm>
          <a:prstGeom prst="rect">
            <a:avLst/>
          </a:prstGeom>
          <a:noFill/>
        </p:spPr>
        <p:txBody>
          <a:bodyPr wrap="none" rtlCol="0">
            <a:spAutoFit/>
          </a:bodyPr>
          <a:lstStyle/>
          <a:p>
            <a:r>
              <a:rPr lang="de-DE" dirty="0"/>
              <a:t>Y</a:t>
            </a:r>
          </a:p>
        </p:txBody>
      </p:sp>
      <p:sp>
        <p:nvSpPr>
          <p:cNvPr id="106" name="Textfeld 105">
            <a:extLst>
              <a:ext uri="{FF2B5EF4-FFF2-40B4-BE49-F238E27FC236}">
                <a16:creationId xmlns:a16="http://schemas.microsoft.com/office/drawing/2014/main" id="{B2B34432-1732-F7C3-C935-59B84939BE25}"/>
              </a:ext>
            </a:extLst>
          </p:cNvPr>
          <p:cNvSpPr txBox="1"/>
          <p:nvPr/>
        </p:nvSpPr>
        <p:spPr>
          <a:xfrm>
            <a:off x="3102755" y="827420"/>
            <a:ext cx="304892" cy="369332"/>
          </a:xfrm>
          <a:prstGeom prst="rect">
            <a:avLst/>
          </a:prstGeom>
          <a:noFill/>
        </p:spPr>
        <p:txBody>
          <a:bodyPr wrap="none" rtlCol="0">
            <a:spAutoFit/>
          </a:bodyPr>
          <a:lstStyle/>
          <a:p>
            <a:r>
              <a:rPr lang="de-DE" dirty="0"/>
              <a:t>K</a:t>
            </a:r>
          </a:p>
        </p:txBody>
      </p:sp>
      <p:cxnSp>
        <p:nvCxnSpPr>
          <p:cNvPr id="107" name="Gerade Verbindung mit Pfeil 106">
            <a:extLst>
              <a:ext uri="{FF2B5EF4-FFF2-40B4-BE49-F238E27FC236}">
                <a16:creationId xmlns:a16="http://schemas.microsoft.com/office/drawing/2014/main" id="{E7389409-C0CE-39FF-9514-CF0470B2EAE4}"/>
              </a:ext>
            </a:extLst>
          </p:cNvPr>
          <p:cNvCxnSpPr>
            <a:cxnSpLocks/>
          </p:cNvCxnSpPr>
          <p:nvPr/>
        </p:nvCxnSpPr>
        <p:spPr>
          <a:xfrm flipV="1">
            <a:off x="6259943"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6E734461-EB19-3F70-D3AE-B00BE3819F6A}"/>
              </a:ext>
            </a:extLst>
          </p:cNvPr>
          <p:cNvCxnSpPr>
            <a:cxnSpLocks/>
          </p:cNvCxnSpPr>
          <p:nvPr/>
        </p:nvCxnSpPr>
        <p:spPr>
          <a:xfrm>
            <a:off x="6259943"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D54D9CE1-97EE-02EB-9C98-272249CBA38A}"/>
              </a:ext>
            </a:extLst>
          </p:cNvPr>
          <p:cNvSpPr txBox="1"/>
          <p:nvPr/>
        </p:nvSpPr>
        <p:spPr>
          <a:xfrm>
            <a:off x="8276167" y="1988840"/>
            <a:ext cx="296876" cy="369332"/>
          </a:xfrm>
          <a:prstGeom prst="rect">
            <a:avLst/>
          </a:prstGeom>
          <a:noFill/>
        </p:spPr>
        <p:txBody>
          <a:bodyPr wrap="none" rtlCol="0">
            <a:spAutoFit/>
          </a:bodyPr>
          <a:lstStyle/>
          <a:p>
            <a:r>
              <a:rPr lang="de-DE" dirty="0"/>
              <a:t>Y</a:t>
            </a:r>
          </a:p>
        </p:txBody>
      </p:sp>
      <p:sp>
        <p:nvSpPr>
          <p:cNvPr id="110" name="Textfeld 109">
            <a:extLst>
              <a:ext uri="{FF2B5EF4-FFF2-40B4-BE49-F238E27FC236}">
                <a16:creationId xmlns:a16="http://schemas.microsoft.com/office/drawing/2014/main" id="{517F1AFD-1C67-5CD1-A246-05D939346C4F}"/>
              </a:ext>
            </a:extLst>
          </p:cNvPr>
          <p:cNvSpPr txBox="1"/>
          <p:nvPr/>
        </p:nvSpPr>
        <p:spPr>
          <a:xfrm>
            <a:off x="5881187" y="827420"/>
            <a:ext cx="450764" cy="369332"/>
          </a:xfrm>
          <a:prstGeom prst="rect">
            <a:avLst/>
          </a:prstGeom>
          <a:noFill/>
        </p:spPr>
        <p:txBody>
          <a:bodyPr wrap="none" rtlCol="0">
            <a:spAutoFit/>
          </a:bodyPr>
          <a:lstStyle/>
          <a:p>
            <a:r>
              <a:rPr lang="de-DE" dirty="0"/>
              <a:t>GK</a:t>
            </a:r>
          </a:p>
        </p:txBody>
      </p:sp>
      <p:sp>
        <p:nvSpPr>
          <p:cNvPr id="111" name="Textfeld 110">
            <a:extLst>
              <a:ext uri="{FF2B5EF4-FFF2-40B4-BE49-F238E27FC236}">
                <a16:creationId xmlns:a16="http://schemas.microsoft.com/office/drawing/2014/main" id="{2C7A5FF7-EE11-6331-DB71-8261DA802749}"/>
              </a:ext>
            </a:extLst>
          </p:cNvPr>
          <p:cNvSpPr txBox="1"/>
          <p:nvPr/>
        </p:nvSpPr>
        <p:spPr>
          <a:xfrm>
            <a:off x="3160030" y="395371"/>
            <a:ext cx="2446952" cy="369332"/>
          </a:xfrm>
          <a:prstGeom prst="rect">
            <a:avLst/>
          </a:prstGeom>
          <a:noFill/>
        </p:spPr>
        <p:txBody>
          <a:bodyPr wrap="none" rtlCol="0">
            <a:spAutoFit/>
          </a:bodyPr>
          <a:lstStyle/>
          <a:p>
            <a:r>
              <a:rPr lang="de-DE" dirty="0"/>
              <a:t>konstante Skalenerträge</a:t>
            </a:r>
          </a:p>
        </p:txBody>
      </p:sp>
      <p:cxnSp>
        <p:nvCxnSpPr>
          <p:cNvPr id="125" name="Gerade Verbindung mit Pfeil 124">
            <a:extLst>
              <a:ext uri="{FF2B5EF4-FFF2-40B4-BE49-F238E27FC236}">
                <a16:creationId xmlns:a16="http://schemas.microsoft.com/office/drawing/2014/main" id="{AF15CDA0-55E2-67E5-318F-B34B99AE6F7A}"/>
              </a:ext>
            </a:extLst>
          </p:cNvPr>
          <p:cNvCxnSpPr>
            <a:cxnSpLocks/>
          </p:cNvCxnSpPr>
          <p:nvPr/>
        </p:nvCxnSpPr>
        <p:spPr>
          <a:xfrm flipV="1">
            <a:off x="345803" y="271464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97911B83-C424-C3CD-787A-4BD03CEC298F}"/>
              </a:ext>
            </a:extLst>
          </p:cNvPr>
          <p:cNvCxnSpPr/>
          <p:nvPr/>
        </p:nvCxnSpPr>
        <p:spPr>
          <a:xfrm flipV="1">
            <a:off x="218485" y="1240883"/>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209497F8-D78F-9D19-5F17-461ED1950831}"/>
              </a:ext>
            </a:extLst>
          </p:cNvPr>
          <p:cNvCxnSpPr/>
          <p:nvPr/>
        </p:nvCxnSpPr>
        <p:spPr>
          <a:xfrm flipV="1">
            <a:off x="3386837" y="1259468"/>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F53A148B-C868-C2B3-C49E-8259071D776B}"/>
              </a:ext>
            </a:extLst>
          </p:cNvPr>
          <p:cNvCxnSpPr>
            <a:cxnSpLocks/>
          </p:cNvCxnSpPr>
          <p:nvPr/>
        </p:nvCxnSpPr>
        <p:spPr>
          <a:xfrm flipV="1">
            <a:off x="6259037" y="1575064"/>
            <a:ext cx="1806689" cy="130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feld 142">
            <a:extLst>
              <a:ext uri="{FF2B5EF4-FFF2-40B4-BE49-F238E27FC236}">
                <a16:creationId xmlns:a16="http://schemas.microsoft.com/office/drawing/2014/main" id="{91128B3A-4656-455A-BA89-FBCA5A3C37F8}"/>
              </a:ext>
            </a:extLst>
          </p:cNvPr>
          <p:cNvSpPr txBox="1"/>
          <p:nvPr/>
        </p:nvSpPr>
        <p:spPr>
          <a:xfrm>
            <a:off x="360870" y="827420"/>
            <a:ext cx="1221745" cy="369332"/>
          </a:xfrm>
          <a:prstGeom prst="rect">
            <a:avLst/>
          </a:prstGeom>
          <a:noFill/>
        </p:spPr>
        <p:txBody>
          <a:bodyPr wrap="none" rtlCol="0">
            <a:spAutoFit/>
          </a:bodyPr>
          <a:lstStyle/>
          <a:p>
            <a:r>
              <a:rPr lang="de-DE" dirty="0"/>
              <a:t>Produktion</a:t>
            </a:r>
          </a:p>
        </p:txBody>
      </p:sp>
      <p:sp>
        <p:nvSpPr>
          <p:cNvPr id="144" name="Textfeld 143">
            <a:extLst>
              <a:ext uri="{FF2B5EF4-FFF2-40B4-BE49-F238E27FC236}">
                <a16:creationId xmlns:a16="http://schemas.microsoft.com/office/drawing/2014/main" id="{0D66BB22-9B46-4263-6219-E9FDF725E379}"/>
              </a:ext>
            </a:extLst>
          </p:cNvPr>
          <p:cNvSpPr txBox="1"/>
          <p:nvPr/>
        </p:nvSpPr>
        <p:spPr>
          <a:xfrm>
            <a:off x="4015329" y="786771"/>
            <a:ext cx="821443" cy="369332"/>
          </a:xfrm>
          <a:prstGeom prst="rect">
            <a:avLst/>
          </a:prstGeom>
          <a:noFill/>
        </p:spPr>
        <p:txBody>
          <a:bodyPr wrap="none" rtlCol="0">
            <a:spAutoFit/>
          </a:bodyPr>
          <a:lstStyle/>
          <a:p>
            <a:r>
              <a:rPr lang="de-DE" dirty="0"/>
              <a:t>Kosten</a:t>
            </a:r>
          </a:p>
        </p:txBody>
      </p:sp>
      <p:sp>
        <p:nvSpPr>
          <p:cNvPr id="145" name="Textfeld 144">
            <a:extLst>
              <a:ext uri="{FF2B5EF4-FFF2-40B4-BE49-F238E27FC236}">
                <a16:creationId xmlns:a16="http://schemas.microsoft.com/office/drawing/2014/main" id="{DF88C8CF-EA5F-A26E-D754-F396C7B08333}"/>
              </a:ext>
            </a:extLst>
          </p:cNvPr>
          <p:cNvSpPr txBox="1"/>
          <p:nvPr/>
        </p:nvSpPr>
        <p:spPr>
          <a:xfrm>
            <a:off x="6587371" y="764704"/>
            <a:ext cx="1406347" cy="369332"/>
          </a:xfrm>
          <a:prstGeom prst="rect">
            <a:avLst/>
          </a:prstGeom>
          <a:noFill/>
        </p:spPr>
        <p:txBody>
          <a:bodyPr wrap="square" rtlCol="0">
            <a:spAutoFit/>
          </a:bodyPr>
          <a:lstStyle/>
          <a:p>
            <a:r>
              <a:rPr lang="de-DE" dirty="0"/>
              <a:t>Grenzkosten </a:t>
            </a:r>
          </a:p>
        </p:txBody>
      </p:sp>
      <p:sp>
        <p:nvSpPr>
          <p:cNvPr id="152" name="Textfeld 151">
            <a:extLst>
              <a:ext uri="{FF2B5EF4-FFF2-40B4-BE49-F238E27FC236}">
                <a16:creationId xmlns:a16="http://schemas.microsoft.com/office/drawing/2014/main" id="{3633E650-8B7F-6402-5025-B84F7701AEBF}"/>
              </a:ext>
            </a:extLst>
          </p:cNvPr>
          <p:cNvSpPr txBox="1"/>
          <p:nvPr/>
        </p:nvSpPr>
        <p:spPr>
          <a:xfrm>
            <a:off x="6697573" y="1196752"/>
            <a:ext cx="450764" cy="369332"/>
          </a:xfrm>
          <a:prstGeom prst="rect">
            <a:avLst/>
          </a:prstGeom>
          <a:noFill/>
        </p:spPr>
        <p:txBody>
          <a:bodyPr wrap="none" rtlCol="0">
            <a:spAutoFit/>
          </a:bodyPr>
          <a:lstStyle/>
          <a:p>
            <a:r>
              <a:rPr lang="de-DE" dirty="0"/>
              <a:t>GK</a:t>
            </a:r>
          </a:p>
        </p:txBody>
      </p:sp>
      <p:cxnSp>
        <p:nvCxnSpPr>
          <p:cNvPr id="126" name="Gerade Verbindung mit Pfeil 125">
            <a:extLst>
              <a:ext uri="{FF2B5EF4-FFF2-40B4-BE49-F238E27FC236}">
                <a16:creationId xmlns:a16="http://schemas.microsoft.com/office/drawing/2014/main" id="{A19FC8B2-7463-0D2F-C8D8-82698785F9D6}"/>
              </a:ext>
            </a:extLst>
          </p:cNvPr>
          <p:cNvCxnSpPr>
            <a:cxnSpLocks/>
          </p:cNvCxnSpPr>
          <p:nvPr/>
        </p:nvCxnSpPr>
        <p:spPr>
          <a:xfrm>
            <a:off x="354647" y="3994844"/>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feld 126">
            <a:extLst>
              <a:ext uri="{FF2B5EF4-FFF2-40B4-BE49-F238E27FC236}">
                <a16:creationId xmlns:a16="http://schemas.microsoft.com/office/drawing/2014/main" id="{10403D5B-9C58-B62F-FCAA-2094D218D4C8}"/>
              </a:ext>
            </a:extLst>
          </p:cNvPr>
          <p:cNvSpPr txBox="1"/>
          <p:nvPr/>
        </p:nvSpPr>
        <p:spPr>
          <a:xfrm>
            <a:off x="2370871" y="3922836"/>
            <a:ext cx="282450" cy="369332"/>
          </a:xfrm>
          <a:prstGeom prst="rect">
            <a:avLst/>
          </a:prstGeom>
          <a:noFill/>
        </p:spPr>
        <p:txBody>
          <a:bodyPr wrap="none" rtlCol="0">
            <a:spAutoFit/>
          </a:bodyPr>
          <a:lstStyle/>
          <a:p>
            <a:r>
              <a:rPr lang="de-DE" dirty="0"/>
              <a:t>L</a:t>
            </a:r>
          </a:p>
        </p:txBody>
      </p:sp>
      <p:sp>
        <p:nvSpPr>
          <p:cNvPr id="128" name="Textfeld 127">
            <a:extLst>
              <a:ext uri="{FF2B5EF4-FFF2-40B4-BE49-F238E27FC236}">
                <a16:creationId xmlns:a16="http://schemas.microsoft.com/office/drawing/2014/main" id="{427A3086-98D3-615F-53F3-69C181D71A84}"/>
              </a:ext>
            </a:extLst>
          </p:cNvPr>
          <p:cNvSpPr txBox="1"/>
          <p:nvPr/>
        </p:nvSpPr>
        <p:spPr>
          <a:xfrm>
            <a:off x="72197" y="2761416"/>
            <a:ext cx="296876" cy="369332"/>
          </a:xfrm>
          <a:prstGeom prst="rect">
            <a:avLst/>
          </a:prstGeom>
          <a:noFill/>
        </p:spPr>
        <p:txBody>
          <a:bodyPr wrap="none" rtlCol="0">
            <a:spAutoFit/>
          </a:bodyPr>
          <a:lstStyle/>
          <a:p>
            <a:r>
              <a:rPr lang="de-DE" dirty="0"/>
              <a:t>Y</a:t>
            </a:r>
          </a:p>
        </p:txBody>
      </p:sp>
      <p:cxnSp>
        <p:nvCxnSpPr>
          <p:cNvPr id="129" name="Gerade Verbindung mit Pfeil 128">
            <a:extLst>
              <a:ext uri="{FF2B5EF4-FFF2-40B4-BE49-F238E27FC236}">
                <a16:creationId xmlns:a16="http://schemas.microsoft.com/office/drawing/2014/main" id="{6CB529A5-47EA-5DBF-B219-47A29BA2CD3E}"/>
              </a:ext>
            </a:extLst>
          </p:cNvPr>
          <p:cNvCxnSpPr>
            <a:cxnSpLocks/>
          </p:cNvCxnSpPr>
          <p:nvPr/>
        </p:nvCxnSpPr>
        <p:spPr>
          <a:xfrm flipV="1">
            <a:off x="3522999" y="270799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a:extLst>
              <a:ext uri="{FF2B5EF4-FFF2-40B4-BE49-F238E27FC236}">
                <a16:creationId xmlns:a16="http://schemas.microsoft.com/office/drawing/2014/main" id="{51ADF751-EBC2-B542-8579-9EEB7C01BBDD}"/>
              </a:ext>
            </a:extLst>
          </p:cNvPr>
          <p:cNvCxnSpPr>
            <a:cxnSpLocks/>
          </p:cNvCxnSpPr>
          <p:nvPr/>
        </p:nvCxnSpPr>
        <p:spPr>
          <a:xfrm>
            <a:off x="3522999" y="399227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feld 130">
            <a:extLst>
              <a:ext uri="{FF2B5EF4-FFF2-40B4-BE49-F238E27FC236}">
                <a16:creationId xmlns:a16="http://schemas.microsoft.com/office/drawing/2014/main" id="{E55666F3-EFCF-6C67-666A-97693F453DD5}"/>
              </a:ext>
            </a:extLst>
          </p:cNvPr>
          <p:cNvSpPr txBox="1"/>
          <p:nvPr/>
        </p:nvSpPr>
        <p:spPr>
          <a:xfrm>
            <a:off x="5539223" y="3902901"/>
            <a:ext cx="296876" cy="369332"/>
          </a:xfrm>
          <a:prstGeom prst="rect">
            <a:avLst/>
          </a:prstGeom>
          <a:noFill/>
        </p:spPr>
        <p:txBody>
          <a:bodyPr wrap="none" rtlCol="0">
            <a:spAutoFit/>
          </a:bodyPr>
          <a:lstStyle/>
          <a:p>
            <a:r>
              <a:rPr lang="de-DE" dirty="0"/>
              <a:t>Y</a:t>
            </a:r>
          </a:p>
        </p:txBody>
      </p:sp>
      <p:sp>
        <p:nvSpPr>
          <p:cNvPr id="132" name="Textfeld 131">
            <a:extLst>
              <a:ext uri="{FF2B5EF4-FFF2-40B4-BE49-F238E27FC236}">
                <a16:creationId xmlns:a16="http://schemas.microsoft.com/office/drawing/2014/main" id="{1B92D798-1678-973D-D8DA-562F40F78D8B}"/>
              </a:ext>
            </a:extLst>
          </p:cNvPr>
          <p:cNvSpPr txBox="1"/>
          <p:nvPr/>
        </p:nvSpPr>
        <p:spPr>
          <a:xfrm>
            <a:off x="3240549" y="2758843"/>
            <a:ext cx="304892" cy="369332"/>
          </a:xfrm>
          <a:prstGeom prst="rect">
            <a:avLst/>
          </a:prstGeom>
          <a:noFill/>
        </p:spPr>
        <p:txBody>
          <a:bodyPr wrap="none" rtlCol="0">
            <a:spAutoFit/>
          </a:bodyPr>
          <a:lstStyle/>
          <a:p>
            <a:r>
              <a:rPr lang="de-DE" dirty="0"/>
              <a:t>K</a:t>
            </a:r>
          </a:p>
        </p:txBody>
      </p:sp>
      <p:cxnSp>
        <p:nvCxnSpPr>
          <p:cNvPr id="133" name="Gerade Verbindung mit Pfeil 132">
            <a:extLst>
              <a:ext uri="{FF2B5EF4-FFF2-40B4-BE49-F238E27FC236}">
                <a16:creationId xmlns:a16="http://schemas.microsoft.com/office/drawing/2014/main" id="{615968EB-EBCA-2DC0-60A2-FF170CD1600D}"/>
              </a:ext>
            </a:extLst>
          </p:cNvPr>
          <p:cNvCxnSpPr>
            <a:cxnSpLocks/>
          </p:cNvCxnSpPr>
          <p:nvPr/>
        </p:nvCxnSpPr>
        <p:spPr>
          <a:xfrm flipV="1">
            <a:off x="6397737" y="267876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a:extLst>
              <a:ext uri="{FF2B5EF4-FFF2-40B4-BE49-F238E27FC236}">
                <a16:creationId xmlns:a16="http://schemas.microsoft.com/office/drawing/2014/main" id="{39EEC10C-0BB8-34FB-998B-44C81124FF0A}"/>
              </a:ext>
            </a:extLst>
          </p:cNvPr>
          <p:cNvCxnSpPr>
            <a:cxnSpLocks/>
          </p:cNvCxnSpPr>
          <p:nvPr/>
        </p:nvCxnSpPr>
        <p:spPr>
          <a:xfrm>
            <a:off x="6381714" y="3959812"/>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feld 134">
            <a:extLst>
              <a:ext uri="{FF2B5EF4-FFF2-40B4-BE49-F238E27FC236}">
                <a16:creationId xmlns:a16="http://schemas.microsoft.com/office/drawing/2014/main" id="{2B815242-0911-E288-FAB5-F4173ECE68D6}"/>
              </a:ext>
            </a:extLst>
          </p:cNvPr>
          <p:cNvSpPr txBox="1"/>
          <p:nvPr/>
        </p:nvSpPr>
        <p:spPr>
          <a:xfrm>
            <a:off x="8397938" y="3878511"/>
            <a:ext cx="296876" cy="369332"/>
          </a:xfrm>
          <a:prstGeom prst="rect">
            <a:avLst/>
          </a:prstGeom>
          <a:noFill/>
        </p:spPr>
        <p:txBody>
          <a:bodyPr wrap="none" rtlCol="0">
            <a:spAutoFit/>
          </a:bodyPr>
          <a:lstStyle/>
          <a:p>
            <a:r>
              <a:rPr lang="de-DE" dirty="0"/>
              <a:t>Y</a:t>
            </a:r>
          </a:p>
        </p:txBody>
      </p:sp>
      <p:sp>
        <p:nvSpPr>
          <p:cNvPr id="136" name="Textfeld 135">
            <a:extLst>
              <a:ext uri="{FF2B5EF4-FFF2-40B4-BE49-F238E27FC236}">
                <a16:creationId xmlns:a16="http://schemas.microsoft.com/office/drawing/2014/main" id="{0C77A027-8BC2-A277-393F-DE255E07B03E}"/>
              </a:ext>
            </a:extLst>
          </p:cNvPr>
          <p:cNvSpPr txBox="1"/>
          <p:nvPr/>
        </p:nvSpPr>
        <p:spPr>
          <a:xfrm>
            <a:off x="6018981" y="2741481"/>
            <a:ext cx="450764" cy="369332"/>
          </a:xfrm>
          <a:prstGeom prst="rect">
            <a:avLst/>
          </a:prstGeom>
          <a:noFill/>
        </p:spPr>
        <p:txBody>
          <a:bodyPr wrap="none" rtlCol="0">
            <a:spAutoFit/>
          </a:bodyPr>
          <a:lstStyle/>
          <a:p>
            <a:r>
              <a:rPr lang="de-DE" dirty="0"/>
              <a:t>GK</a:t>
            </a:r>
          </a:p>
        </p:txBody>
      </p:sp>
      <p:sp>
        <p:nvSpPr>
          <p:cNvPr id="137" name="Textfeld 136">
            <a:extLst>
              <a:ext uri="{FF2B5EF4-FFF2-40B4-BE49-F238E27FC236}">
                <a16:creationId xmlns:a16="http://schemas.microsoft.com/office/drawing/2014/main" id="{C48E7F0B-0A40-700E-2058-D6ED034DBB03}"/>
              </a:ext>
            </a:extLst>
          </p:cNvPr>
          <p:cNvSpPr txBox="1"/>
          <p:nvPr/>
        </p:nvSpPr>
        <p:spPr>
          <a:xfrm>
            <a:off x="3297825" y="2326794"/>
            <a:ext cx="2282291" cy="369332"/>
          </a:xfrm>
          <a:prstGeom prst="rect">
            <a:avLst/>
          </a:prstGeom>
          <a:noFill/>
        </p:spPr>
        <p:txBody>
          <a:bodyPr wrap="none" rtlCol="0">
            <a:spAutoFit/>
          </a:bodyPr>
          <a:lstStyle/>
          <a:p>
            <a:r>
              <a:rPr lang="de-DE" dirty="0"/>
              <a:t>fallende Skalenerträge</a:t>
            </a:r>
          </a:p>
        </p:txBody>
      </p:sp>
      <p:sp>
        <p:nvSpPr>
          <p:cNvPr id="149" name="Textfeld 148">
            <a:extLst>
              <a:ext uri="{FF2B5EF4-FFF2-40B4-BE49-F238E27FC236}">
                <a16:creationId xmlns:a16="http://schemas.microsoft.com/office/drawing/2014/main" id="{C757C1BE-20C3-A73C-ADD1-C4BC25DB92EF}"/>
              </a:ext>
            </a:extLst>
          </p:cNvPr>
          <p:cNvSpPr txBox="1"/>
          <p:nvPr/>
        </p:nvSpPr>
        <p:spPr>
          <a:xfrm>
            <a:off x="432238" y="2714647"/>
            <a:ext cx="1221745" cy="369332"/>
          </a:xfrm>
          <a:prstGeom prst="rect">
            <a:avLst/>
          </a:prstGeom>
          <a:noFill/>
        </p:spPr>
        <p:txBody>
          <a:bodyPr wrap="none" rtlCol="0">
            <a:spAutoFit/>
          </a:bodyPr>
          <a:lstStyle/>
          <a:p>
            <a:r>
              <a:rPr lang="de-DE" dirty="0"/>
              <a:t>Produktion</a:t>
            </a:r>
          </a:p>
        </p:txBody>
      </p:sp>
      <p:sp>
        <p:nvSpPr>
          <p:cNvPr id="150" name="Textfeld 149">
            <a:extLst>
              <a:ext uri="{FF2B5EF4-FFF2-40B4-BE49-F238E27FC236}">
                <a16:creationId xmlns:a16="http://schemas.microsoft.com/office/drawing/2014/main" id="{DEFF444F-B1CC-9057-85CA-AFD3F476114F}"/>
              </a:ext>
            </a:extLst>
          </p:cNvPr>
          <p:cNvSpPr txBox="1"/>
          <p:nvPr/>
        </p:nvSpPr>
        <p:spPr>
          <a:xfrm>
            <a:off x="4086697" y="2662133"/>
            <a:ext cx="821443" cy="369332"/>
          </a:xfrm>
          <a:prstGeom prst="rect">
            <a:avLst/>
          </a:prstGeom>
          <a:noFill/>
        </p:spPr>
        <p:txBody>
          <a:bodyPr wrap="none" rtlCol="0">
            <a:spAutoFit/>
          </a:bodyPr>
          <a:lstStyle/>
          <a:p>
            <a:r>
              <a:rPr lang="de-DE" dirty="0"/>
              <a:t>Kosten</a:t>
            </a:r>
          </a:p>
        </p:txBody>
      </p:sp>
      <p:sp>
        <p:nvSpPr>
          <p:cNvPr id="162" name="Freihandform: Form 161">
            <a:extLst>
              <a:ext uri="{FF2B5EF4-FFF2-40B4-BE49-F238E27FC236}">
                <a16:creationId xmlns:a16="http://schemas.microsoft.com/office/drawing/2014/main" id="{2581C245-17EF-54E6-7895-E96DE42280D9}"/>
              </a:ext>
            </a:extLst>
          </p:cNvPr>
          <p:cNvSpPr/>
          <p:nvPr/>
        </p:nvSpPr>
        <p:spPr>
          <a:xfrm>
            <a:off x="347179" y="302199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Freihandform: Form 162">
            <a:extLst>
              <a:ext uri="{FF2B5EF4-FFF2-40B4-BE49-F238E27FC236}">
                <a16:creationId xmlns:a16="http://schemas.microsoft.com/office/drawing/2014/main" id="{8DCC110D-9E64-4DF1-2B41-0BB4CE3A0410}"/>
              </a:ext>
            </a:extLst>
          </p:cNvPr>
          <p:cNvSpPr/>
          <p:nvPr/>
        </p:nvSpPr>
        <p:spPr>
          <a:xfrm>
            <a:off x="3506936" y="3347009"/>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4" name="Gerader Verbinder 163">
            <a:extLst>
              <a:ext uri="{FF2B5EF4-FFF2-40B4-BE49-F238E27FC236}">
                <a16:creationId xmlns:a16="http://schemas.microsoft.com/office/drawing/2014/main" id="{F1ADE0F9-7909-CA08-501E-F9B5AA3856A4}"/>
              </a:ext>
            </a:extLst>
          </p:cNvPr>
          <p:cNvCxnSpPr>
            <a:cxnSpLocks/>
          </p:cNvCxnSpPr>
          <p:nvPr/>
        </p:nvCxnSpPr>
        <p:spPr>
          <a:xfrm flipV="1">
            <a:off x="6691351" y="3251659"/>
            <a:ext cx="1445742" cy="348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Textfeld 165">
            <a:extLst>
              <a:ext uri="{FF2B5EF4-FFF2-40B4-BE49-F238E27FC236}">
                <a16:creationId xmlns:a16="http://schemas.microsoft.com/office/drawing/2014/main" id="{67F3B920-0FB8-41C0-188F-2BA768AC887B}"/>
              </a:ext>
            </a:extLst>
          </p:cNvPr>
          <p:cNvSpPr txBox="1"/>
          <p:nvPr/>
        </p:nvSpPr>
        <p:spPr>
          <a:xfrm>
            <a:off x="8095612" y="3031566"/>
            <a:ext cx="450764" cy="369332"/>
          </a:xfrm>
          <a:prstGeom prst="rect">
            <a:avLst/>
          </a:prstGeom>
          <a:noFill/>
        </p:spPr>
        <p:txBody>
          <a:bodyPr wrap="none" rtlCol="0">
            <a:spAutoFit/>
          </a:bodyPr>
          <a:lstStyle/>
          <a:p>
            <a:r>
              <a:rPr lang="de-DE" dirty="0"/>
              <a:t>GK</a:t>
            </a:r>
          </a:p>
        </p:txBody>
      </p:sp>
      <p:sp>
        <p:nvSpPr>
          <p:cNvPr id="70" name="Textfeld 69">
            <a:extLst>
              <a:ext uri="{FF2B5EF4-FFF2-40B4-BE49-F238E27FC236}">
                <a16:creationId xmlns:a16="http://schemas.microsoft.com/office/drawing/2014/main" id="{4127CE73-565E-86F7-64E3-CEA0C0AA929F}"/>
              </a:ext>
            </a:extLst>
          </p:cNvPr>
          <p:cNvSpPr txBox="1"/>
          <p:nvPr/>
        </p:nvSpPr>
        <p:spPr>
          <a:xfrm>
            <a:off x="6858740" y="2717091"/>
            <a:ext cx="1406347" cy="369332"/>
          </a:xfrm>
          <a:prstGeom prst="rect">
            <a:avLst/>
          </a:prstGeom>
          <a:noFill/>
        </p:spPr>
        <p:txBody>
          <a:bodyPr wrap="square" rtlCol="0">
            <a:spAutoFit/>
          </a:bodyPr>
          <a:lstStyle/>
          <a:p>
            <a:r>
              <a:rPr lang="de-DE" dirty="0"/>
              <a:t>Grenzkosten </a:t>
            </a:r>
          </a:p>
        </p:txBody>
      </p:sp>
      <p:cxnSp>
        <p:nvCxnSpPr>
          <p:cNvPr id="112" name="Gerade Verbindung mit Pfeil 111">
            <a:extLst>
              <a:ext uri="{FF2B5EF4-FFF2-40B4-BE49-F238E27FC236}">
                <a16:creationId xmlns:a16="http://schemas.microsoft.com/office/drawing/2014/main" id="{6F685EA8-5541-2FA7-C5A5-D6F74C0D6A5A}"/>
              </a:ext>
            </a:extLst>
          </p:cNvPr>
          <p:cNvCxnSpPr>
            <a:cxnSpLocks/>
          </p:cNvCxnSpPr>
          <p:nvPr/>
        </p:nvCxnSpPr>
        <p:spPr>
          <a:xfrm flipV="1">
            <a:off x="280747" y="471357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D694E18B-FE2A-F22E-E61B-92EE0ABAC02B}"/>
              </a:ext>
            </a:extLst>
          </p:cNvPr>
          <p:cNvCxnSpPr>
            <a:cxnSpLocks/>
          </p:cNvCxnSpPr>
          <p:nvPr/>
        </p:nvCxnSpPr>
        <p:spPr>
          <a:xfrm>
            <a:off x="249575" y="6009719"/>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01FD2CF3-A862-86B2-4F25-73C394B242F0}"/>
              </a:ext>
            </a:extLst>
          </p:cNvPr>
          <p:cNvSpPr txBox="1"/>
          <p:nvPr/>
        </p:nvSpPr>
        <p:spPr>
          <a:xfrm>
            <a:off x="2265799" y="5937711"/>
            <a:ext cx="282450" cy="369332"/>
          </a:xfrm>
          <a:prstGeom prst="rect">
            <a:avLst/>
          </a:prstGeom>
          <a:noFill/>
        </p:spPr>
        <p:txBody>
          <a:bodyPr wrap="none" rtlCol="0">
            <a:spAutoFit/>
          </a:bodyPr>
          <a:lstStyle/>
          <a:p>
            <a:r>
              <a:rPr lang="de-DE" dirty="0"/>
              <a:t>L</a:t>
            </a:r>
          </a:p>
        </p:txBody>
      </p:sp>
      <p:sp>
        <p:nvSpPr>
          <p:cNvPr id="115" name="Textfeld 114">
            <a:extLst>
              <a:ext uri="{FF2B5EF4-FFF2-40B4-BE49-F238E27FC236}">
                <a16:creationId xmlns:a16="http://schemas.microsoft.com/office/drawing/2014/main" id="{AC2F530D-F27D-E8B0-41DE-5E33F5D1757D}"/>
              </a:ext>
            </a:extLst>
          </p:cNvPr>
          <p:cNvSpPr txBox="1"/>
          <p:nvPr/>
        </p:nvSpPr>
        <p:spPr>
          <a:xfrm>
            <a:off x="-1703" y="4776291"/>
            <a:ext cx="296876" cy="369332"/>
          </a:xfrm>
          <a:prstGeom prst="rect">
            <a:avLst/>
          </a:prstGeom>
          <a:noFill/>
        </p:spPr>
        <p:txBody>
          <a:bodyPr wrap="none" rtlCol="0">
            <a:spAutoFit/>
          </a:bodyPr>
          <a:lstStyle/>
          <a:p>
            <a:r>
              <a:rPr lang="de-DE" dirty="0"/>
              <a:t>Y</a:t>
            </a:r>
          </a:p>
        </p:txBody>
      </p:sp>
      <p:cxnSp>
        <p:nvCxnSpPr>
          <p:cNvPr id="116" name="Gerade Verbindung mit Pfeil 115">
            <a:extLst>
              <a:ext uri="{FF2B5EF4-FFF2-40B4-BE49-F238E27FC236}">
                <a16:creationId xmlns:a16="http://schemas.microsoft.com/office/drawing/2014/main" id="{FAB60588-1E8A-A363-000B-806BE9D7E7D1}"/>
              </a:ext>
            </a:extLst>
          </p:cNvPr>
          <p:cNvCxnSpPr>
            <a:cxnSpLocks/>
          </p:cNvCxnSpPr>
          <p:nvPr/>
        </p:nvCxnSpPr>
        <p:spPr>
          <a:xfrm flipV="1">
            <a:off x="3417927"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a:extLst>
              <a:ext uri="{FF2B5EF4-FFF2-40B4-BE49-F238E27FC236}">
                <a16:creationId xmlns:a16="http://schemas.microsoft.com/office/drawing/2014/main" id="{4139AC19-B5D8-931D-ED33-7134725CDAD5}"/>
              </a:ext>
            </a:extLst>
          </p:cNvPr>
          <p:cNvCxnSpPr>
            <a:cxnSpLocks/>
          </p:cNvCxnSpPr>
          <p:nvPr/>
        </p:nvCxnSpPr>
        <p:spPr>
          <a:xfrm>
            <a:off x="3417927"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BD34ED32-0C97-A4DC-4B88-F377F8E4BA49}"/>
              </a:ext>
            </a:extLst>
          </p:cNvPr>
          <p:cNvSpPr txBox="1"/>
          <p:nvPr/>
        </p:nvSpPr>
        <p:spPr>
          <a:xfrm>
            <a:off x="5425307" y="5947003"/>
            <a:ext cx="296876" cy="369332"/>
          </a:xfrm>
          <a:prstGeom prst="rect">
            <a:avLst/>
          </a:prstGeom>
          <a:noFill/>
        </p:spPr>
        <p:txBody>
          <a:bodyPr wrap="none" rtlCol="0">
            <a:spAutoFit/>
          </a:bodyPr>
          <a:lstStyle/>
          <a:p>
            <a:r>
              <a:rPr lang="de-DE" dirty="0"/>
              <a:t>Y</a:t>
            </a:r>
          </a:p>
        </p:txBody>
      </p:sp>
      <p:sp>
        <p:nvSpPr>
          <p:cNvPr id="119" name="Textfeld 118">
            <a:extLst>
              <a:ext uri="{FF2B5EF4-FFF2-40B4-BE49-F238E27FC236}">
                <a16:creationId xmlns:a16="http://schemas.microsoft.com/office/drawing/2014/main" id="{B40B0DE4-C1FA-EAAA-293B-36B2A2CB3B1E}"/>
              </a:ext>
            </a:extLst>
          </p:cNvPr>
          <p:cNvSpPr txBox="1"/>
          <p:nvPr/>
        </p:nvSpPr>
        <p:spPr>
          <a:xfrm>
            <a:off x="3126633" y="4785583"/>
            <a:ext cx="304892" cy="369332"/>
          </a:xfrm>
          <a:prstGeom prst="rect">
            <a:avLst/>
          </a:prstGeom>
          <a:noFill/>
        </p:spPr>
        <p:txBody>
          <a:bodyPr wrap="none" rtlCol="0">
            <a:spAutoFit/>
          </a:bodyPr>
          <a:lstStyle/>
          <a:p>
            <a:r>
              <a:rPr lang="de-DE" dirty="0"/>
              <a:t>K</a:t>
            </a:r>
          </a:p>
        </p:txBody>
      </p:sp>
      <p:cxnSp>
        <p:nvCxnSpPr>
          <p:cNvPr id="120" name="Gerade Verbindung mit Pfeil 119">
            <a:extLst>
              <a:ext uri="{FF2B5EF4-FFF2-40B4-BE49-F238E27FC236}">
                <a16:creationId xmlns:a16="http://schemas.microsoft.com/office/drawing/2014/main" id="{A1522DFC-3784-68C8-E619-57F7D7A8CC8D}"/>
              </a:ext>
            </a:extLst>
          </p:cNvPr>
          <p:cNvCxnSpPr>
            <a:cxnSpLocks/>
          </p:cNvCxnSpPr>
          <p:nvPr/>
        </p:nvCxnSpPr>
        <p:spPr>
          <a:xfrm flipV="1">
            <a:off x="6292665"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a:extLst>
              <a:ext uri="{FF2B5EF4-FFF2-40B4-BE49-F238E27FC236}">
                <a16:creationId xmlns:a16="http://schemas.microsoft.com/office/drawing/2014/main" id="{A312B84D-C254-2755-2AC8-00BFFA0013EF}"/>
              </a:ext>
            </a:extLst>
          </p:cNvPr>
          <p:cNvCxnSpPr>
            <a:cxnSpLocks/>
          </p:cNvCxnSpPr>
          <p:nvPr/>
        </p:nvCxnSpPr>
        <p:spPr>
          <a:xfrm>
            <a:off x="6283821"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feld 121">
            <a:extLst>
              <a:ext uri="{FF2B5EF4-FFF2-40B4-BE49-F238E27FC236}">
                <a16:creationId xmlns:a16="http://schemas.microsoft.com/office/drawing/2014/main" id="{0EC001BE-0980-32C4-3BE5-7921BE207A00}"/>
              </a:ext>
            </a:extLst>
          </p:cNvPr>
          <p:cNvSpPr txBox="1"/>
          <p:nvPr/>
        </p:nvSpPr>
        <p:spPr>
          <a:xfrm>
            <a:off x="8265612" y="5947003"/>
            <a:ext cx="296876" cy="369332"/>
          </a:xfrm>
          <a:prstGeom prst="rect">
            <a:avLst/>
          </a:prstGeom>
          <a:noFill/>
        </p:spPr>
        <p:txBody>
          <a:bodyPr wrap="none" rtlCol="0">
            <a:spAutoFit/>
          </a:bodyPr>
          <a:lstStyle/>
          <a:p>
            <a:r>
              <a:rPr lang="de-DE" dirty="0"/>
              <a:t>Y</a:t>
            </a:r>
          </a:p>
        </p:txBody>
      </p:sp>
      <p:sp>
        <p:nvSpPr>
          <p:cNvPr id="123" name="Textfeld 122">
            <a:extLst>
              <a:ext uri="{FF2B5EF4-FFF2-40B4-BE49-F238E27FC236}">
                <a16:creationId xmlns:a16="http://schemas.microsoft.com/office/drawing/2014/main" id="{8E22B14F-E8B1-1346-CE68-0C55E3F4BD78}"/>
              </a:ext>
            </a:extLst>
          </p:cNvPr>
          <p:cNvSpPr txBox="1"/>
          <p:nvPr/>
        </p:nvSpPr>
        <p:spPr>
          <a:xfrm>
            <a:off x="5870632" y="4785583"/>
            <a:ext cx="450764" cy="369332"/>
          </a:xfrm>
          <a:prstGeom prst="rect">
            <a:avLst/>
          </a:prstGeom>
          <a:noFill/>
        </p:spPr>
        <p:txBody>
          <a:bodyPr wrap="none" rtlCol="0">
            <a:spAutoFit/>
          </a:bodyPr>
          <a:lstStyle/>
          <a:p>
            <a:r>
              <a:rPr lang="de-DE" dirty="0"/>
              <a:t>GK</a:t>
            </a:r>
          </a:p>
        </p:txBody>
      </p:sp>
      <p:sp>
        <p:nvSpPr>
          <p:cNvPr id="124" name="Textfeld 123">
            <a:extLst>
              <a:ext uri="{FF2B5EF4-FFF2-40B4-BE49-F238E27FC236}">
                <a16:creationId xmlns:a16="http://schemas.microsoft.com/office/drawing/2014/main" id="{EF91FAB5-DF2B-8572-34C6-466B95489F5D}"/>
              </a:ext>
            </a:extLst>
          </p:cNvPr>
          <p:cNvSpPr txBox="1"/>
          <p:nvPr/>
        </p:nvSpPr>
        <p:spPr>
          <a:xfrm>
            <a:off x="3183908" y="4353534"/>
            <a:ext cx="2436886" cy="369332"/>
          </a:xfrm>
          <a:prstGeom prst="rect">
            <a:avLst/>
          </a:prstGeom>
          <a:noFill/>
        </p:spPr>
        <p:txBody>
          <a:bodyPr wrap="none" rtlCol="0">
            <a:spAutoFit/>
          </a:bodyPr>
          <a:lstStyle/>
          <a:p>
            <a:r>
              <a:rPr lang="de-DE" dirty="0"/>
              <a:t>steigende Skalenerträge</a:t>
            </a:r>
          </a:p>
        </p:txBody>
      </p:sp>
      <p:sp>
        <p:nvSpPr>
          <p:cNvPr id="146" name="Textfeld 145">
            <a:extLst>
              <a:ext uri="{FF2B5EF4-FFF2-40B4-BE49-F238E27FC236}">
                <a16:creationId xmlns:a16="http://schemas.microsoft.com/office/drawing/2014/main" id="{1783D0DA-3962-C15E-108F-D9D84BE538D0}"/>
              </a:ext>
            </a:extLst>
          </p:cNvPr>
          <p:cNvSpPr txBox="1"/>
          <p:nvPr/>
        </p:nvSpPr>
        <p:spPr>
          <a:xfrm>
            <a:off x="347174" y="4748107"/>
            <a:ext cx="1221745" cy="369332"/>
          </a:xfrm>
          <a:prstGeom prst="rect">
            <a:avLst/>
          </a:prstGeom>
          <a:noFill/>
        </p:spPr>
        <p:txBody>
          <a:bodyPr wrap="none" rtlCol="0">
            <a:spAutoFit/>
          </a:bodyPr>
          <a:lstStyle/>
          <a:p>
            <a:r>
              <a:rPr lang="de-DE" dirty="0"/>
              <a:t>Produktion</a:t>
            </a:r>
          </a:p>
        </p:txBody>
      </p:sp>
      <p:sp>
        <p:nvSpPr>
          <p:cNvPr id="147" name="Textfeld 146">
            <a:extLst>
              <a:ext uri="{FF2B5EF4-FFF2-40B4-BE49-F238E27FC236}">
                <a16:creationId xmlns:a16="http://schemas.microsoft.com/office/drawing/2014/main" id="{CBD3E335-1220-3DE5-1690-27F4627E10FE}"/>
              </a:ext>
            </a:extLst>
          </p:cNvPr>
          <p:cNvSpPr txBox="1"/>
          <p:nvPr/>
        </p:nvSpPr>
        <p:spPr>
          <a:xfrm>
            <a:off x="3961617" y="4707458"/>
            <a:ext cx="821443" cy="369332"/>
          </a:xfrm>
          <a:prstGeom prst="rect">
            <a:avLst/>
          </a:prstGeom>
          <a:noFill/>
        </p:spPr>
        <p:txBody>
          <a:bodyPr wrap="none" rtlCol="0">
            <a:spAutoFit/>
          </a:bodyPr>
          <a:lstStyle/>
          <a:p>
            <a:r>
              <a:rPr lang="de-DE" dirty="0"/>
              <a:t>Kosten</a:t>
            </a:r>
          </a:p>
        </p:txBody>
      </p:sp>
      <p:sp>
        <p:nvSpPr>
          <p:cNvPr id="153" name="Freihandform: Form 152">
            <a:extLst>
              <a:ext uri="{FF2B5EF4-FFF2-40B4-BE49-F238E27FC236}">
                <a16:creationId xmlns:a16="http://schemas.microsoft.com/office/drawing/2014/main" id="{F22DCB0D-D32C-A04C-7585-AD96CD6B4F0D}"/>
              </a:ext>
            </a:extLst>
          </p:cNvPr>
          <p:cNvSpPr/>
          <p:nvPr/>
        </p:nvSpPr>
        <p:spPr>
          <a:xfrm>
            <a:off x="245500" y="5368562"/>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Freihandform: Form 153">
            <a:extLst>
              <a:ext uri="{FF2B5EF4-FFF2-40B4-BE49-F238E27FC236}">
                <a16:creationId xmlns:a16="http://schemas.microsoft.com/office/drawing/2014/main" id="{8E317D91-29DD-B56B-1C2A-03C3BE1B185E}"/>
              </a:ext>
            </a:extLst>
          </p:cNvPr>
          <p:cNvSpPr/>
          <p:nvPr/>
        </p:nvSpPr>
        <p:spPr>
          <a:xfrm>
            <a:off x="3437055" y="504371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5" name="Gerader Verbinder 154">
            <a:extLst>
              <a:ext uri="{FF2B5EF4-FFF2-40B4-BE49-F238E27FC236}">
                <a16:creationId xmlns:a16="http://schemas.microsoft.com/office/drawing/2014/main" id="{40BE1262-638A-680B-EE28-A301B74C4100}"/>
              </a:ext>
            </a:extLst>
          </p:cNvPr>
          <p:cNvCxnSpPr>
            <a:cxnSpLocks/>
          </p:cNvCxnSpPr>
          <p:nvPr/>
        </p:nvCxnSpPr>
        <p:spPr>
          <a:xfrm>
            <a:off x="6543002" y="5265833"/>
            <a:ext cx="1480996" cy="159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9" name="Textfeld 158">
            <a:extLst>
              <a:ext uri="{FF2B5EF4-FFF2-40B4-BE49-F238E27FC236}">
                <a16:creationId xmlns:a16="http://schemas.microsoft.com/office/drawing/2014/main" id="{EFE4E487-37E8-A5E0-F5E7-8F85BD3ABB23}"/>
              </a:ext>
            </a:extLst>
          </p:cNvPr>
          <p:cNvSpPr txBox="1"/>
          <p:nvPr/>
        </p:nvSpPr>
        <p:spPr>
          <a:xfrm>
            <a:off x="8008868" y="5236470"/>
            <a:ext cx="450764" cy="369332"/>
          </a:xfrm>
          <a:prstGeom prst="rect">
            <a:avLst/>
          </a:prstGeom>
          <a:noFill/>
        </p:spPr>
        <p:txBody>
          <a:bodyPr wrap="none" rtlCol="0">
            <a:spAutoFit/>
          </a:bodyPr>
          <a:lstStyle/>
          <a:p>
            <a:r>
              <a:rPr lang="de-DE" dirty="0"/>
              <a:t>GK</a:t>
            </a:r>
          </a:p>
        </p:txBody>
      </p:sp>
      <p:sp>
        <p:nvSpPr>
          <p:cNvPr id="69" name="Textfeld 68">
            <a:extLst>
              <a:ext uri="{FF2B5EF4-FFF2-40B4-BE49-F238E27FC236}">
                <a16:creationId xmlns:a16="http://schemas.microsoft.com/office/drawing/2014/main" id="{5C8C4340-2BA9-DB2C-FDE2-8E86B9CCDD62}"/>
              </a:ext>
            </a:extLst>
          </p:cNvPr>
          <p:cNvSpPr txBox="1"/>
          <p:nvPr/>
        </p:nvSpPr>
        <p:spPr>
          <a:xfrm>
            <a:off x="6571234" y="4722867"/>
            <a:ext cx="1406347" cy="369332"/>
          </a:xfrm>
          <a:prstGeom prst="rect">
            <a:avLst/>
          </a:prstGeom>
          <a:noFill/>
        </p:spPr>
        <p:txBody>
          <a:bodyPr wrap="square" rtlCol="0">
            <a:spAutoFit/>
          </a:bodyPr>
          <a:lstStyle/>
          <a:p>
            <a:r>
              <a:rPr lang="de-DE" dirty="0"/>
              <a:t>Grenzkosten </a:t>
            </a:r>
          </a:p>
        </p:txBody>
      </p:sp>
      <p:sp>
        <p:nvSpPr>
          <p:cNvPr id="72" name="Rechteck 71">
            <a:extLst>
              <a:ext uri="{FF2B5EF4-FFF2-40B4-BE49-F238E27FC236}">
                <a16:creationId xmlns:a16="http://schemas.microsoft.com/office/drawing/2014/main" id="{CA2973FE-DCF8-0117-A95F-1BF4AAE6058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6911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186E-80D6-BA71-750C-29233FB4BBE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F42380D-BED9-CC5E-19AA-B02A4434824A}"/>
              </a:ext>
            </a:extLst>
          </p:cNvPr>
          <p:cNvSpPr txBox="1">
            <a:spLocks/>
          </p:cNvSpPr>
          <p:nvPr/>
        </p:nvSpPr>
        <p:spPr>
          <a:xfrm>
            <a:off x="1523999" y="24375"/>
            <a:ext cx="1021367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r>
              <a:rPr lang="en-US" sz="2800" dirty="0">
                <a:solidFill>
                  <a:sysClr val="windowText" lastClr="000000"/>
                </a:solidFill>
              </a:rPr>
              <a:t>: “</a:t>
            </a:r>
            <a:r>
              <a:rPr lang="en-US" sz="2800" dirty="0" err="1">
                <a:solidFill>
                  <a:sysClr val="windowText" lastClr="000000"/>
                </a:solidFill>
              </a:rPr>
              <a:t>Neue</a:t>
            </a:r>
            <a:r>
              <a:rPr lang="en-US" sz="2800" dirty="0">
                <a:solidFill>
                  <a:sysClr val="windowText" lastClr="000000"/>
                </a:solidFill>
              </a:rPr>
              <a:t>” </a:t>
            </a:r>
            <a:r>
              <a:rPr lang="en-US" sz="2800" dirty="0" err="1">
                <a:solidFill>
                  <a:sysClr val="windowText" lastClr="000000"/>
                </a:solidFill>
              </a:rPr>
              <a:t>Außenhandelstheorie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268C8A1-366F-1E04-11DA-B728525870F2}"/>
              </a:ext>
            </a:extLst>
          </p:cNvPr>
          <p:cNvSpPr txBox="1"/>
          <p:nvPr/>
        </p:nvSpPr>
        <p:spPr>
          <a:xfrm>
            <a:off x="955119" y="495298"/>
            <a:ext cx="9144000" cy="5519638"/>
          </a:xfrm>
          <a:prstGeom prst="rect">
            <a:avLst/>
          </a:prstGeom>
          <a:noFill/>
        </p:spPr>
        <p:txBody>
          <a:bodyPr wrap="square" rtlCol="0">
            <a:noAutofit/>
          </a:bodyPr>
          <a:lstStyle/>
          <a:p>
            <a:r>
              <a:rPr lang="de-DE" sz="2400" dirty="0"/>
              <a:t>Gibt es Handel, wenn die Länder sich nicht in ihren </a:t>
            </a:r>
            <a:r>
              <a:rPr lang="de-DE" sz="2400" dirty="0" err="1"/>
              <a:t>Produktivitäten</a:t>
            </a:r>
            <a:r>
              <a:rPr lang="de-DE" sz="2400" dirty="0"/>
              <a:t> unterscheiden?</a:t>
            </a:r>
          </a:p>
          <a:p>
            <a:endParaRPr lang="de-DE" sz="2400" dirty="0"/>
          </a:p>
          <a:p>
            <a:r>
              <a:rPr lang="de-DE" sz="2400" b="1" u="sng" dirty="0"/>
              <a:t>Neue Annahme:</a:t>
            </a:r>
          </a:p>
          <a:p>
            <a:r>
              <a:rPr lang="de-DE" sz="2400" dirty="0"/>
              <a:t>Steigende Skalenerträge: Y=F(L) führt z.B. 2L↑ → 3Y↑</a:t>
            </a:r>
          </a:p>
          <a:p>
            <a:endParaRPr lang="de-DE" sz="2400" dirty="0"/>
          </a:p>
          <a:p>
            <a:pPr marL="342900" indent="-342900">
              <a:buFont typeface="Arial" panose="020B0604020202020204" pitchFamily="34" charset="0"/>
              <a:buChar char="•"/>
            </a:pPr>
            <a:r>
              <a:rPr lang="de-DE" sz="2400" dirty="0"/>
              <a:t>Bei konstanten Faktorpreisen sinken bei steigender Produktion die Durchschnittskosten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Ein Land spezialisiert sich aufgrund des Skaleneffekts auf die Produktion einiger Produkte und importiert die anderen</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Handel findet auch zwischen Ländern mit vergleichbaren Produktionsbedingungen statt </a:t>
            </a:r>
          </a:p>
          <a:p>
            <a:endParaRPr lang="de-DE" sz="2400" dirty="0"/>
          </a:p>
          <a:p>
            <a:endParaRPr lang="de-DE" sz="2000" dirty="0"/>
          </a:p>
        </p:txBody>
      </p:sp>
      <p:sp>
        <p:nvSpPr>
          <p:cNvPr id="5" name="Rechteck 4">
            <a:extLst>
              <a:ext uri="{FF2B5EF4-FFF2-40B4-BE49-F238E27FC236}">
                <a16:creationId xmlns:a16="http://schemas.microsoft.com/office/drawing/2014/main" id="{BF286C1C-9FB4-2F22-2060-1601004C190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80987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4A58A-DF4C-531D-4469-C889FE98861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6856699-36C7-B5B2-120B-9B50BEF16A5D}"/>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Außenhandel</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9E1C3A9A-F66E-3D1F-11AB-1A525DD15DAB}"/>
              </a:ext>
            </a:extLst>
          </p:cNvPr>
          <p:cNvSpPr txBox="1"/>
          <p:nvPr/>
        </p:nvSpPr>
        <p:spPr>
          <a:xfrm>
            <a:off x="80682" y="404663"/>
            <a:ext cx="8439374" cy="6109091"/>
          </a:xfrm>
          <a:prstGeom prst="rect">
            <a:avLst/>
          </a:prstGeom>
          <a:noFill/>
        </p:spPr>
        <p:txBody>
          <a:bodyPr wrap="square" rtlCol="0">
            <a:noAutofit/>
          </a:bodyPr>
          <a:lstStyle/>
          <a:p>
            <a:pPr marL="342900" indent="-342900">
              <a:buFont typeface="Arial" panose="020B0604020202020204" pitchFamily="34" charset="0"/>
              <a:buChar char="•"/>
            </a:pPr>
            <a:r>
              <a:rPr lang="de-DE" sz="2000" dirty="0"/>
              <a:t>Die Konsumenten haben eine Präferenz für die Differenzierung eines Produkts (Varianten eines Produkts)</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Jedes Land spezialisiert sich auf eine Produktvariante, produziert den gesamten Bedarf für den Weltmarkt und verwendet dafür seine Ressourcen.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Aufgrund der steigenden Skalenerträge sinken die Durchschnittskosten in der Produktion für jedes Land</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algn="ctr"/>
            <a:r>
              <a:rPr lang="de-DE" sz="2000" b="1" dirty="0"/>
              <a:t>Folgerungen:</a:t>
            </a:r>
          </a:p>
          <a:p>
            <a:pPr marL="800100" lvl="1" indent="-342900">
              <a:buFont typeface="Wingdings" panose="05000000000000000000" pitchFamily="2" charset="2"/>
              <a:buChar char="Ø"/>
            </a:pPr>
            <a:r>
              <a:rPr lang="de-DE" sz="2000" dirty="0"/>
              <a:t>Jedes Land hat sich zwar spezialisiert, aber die Anzahl der Produktvarianten auf dem Weltmarkt hat sich nicht verringert.</a:t>
            </a:r>
          </a:p>
          <a:p>
            <a:pPr marL="342900" indent="-342900">
              <a:buFont typeface="Wingdings" panose="05000000000000000000" pitchFamily="2" charset="2"/>
              <a:buChar char="Ø"/>
            </a:pPr>
            <a:endParaRPr lang="de-DE" sz="2000" dirty="0"/>
          </a:p>
          <a:p>
            <a:pPr marL="800100" lvl="1" indent="-342900">
              <a:buFont typeface="Wingdings" panose="05000000000000000000" pitchFamily="2" charset="2"/>
              <a:buChar char="Ø"/>
            </a:pPr>
            <a:r>
              <a:rPr lang="de-DE" sz="2000" dirty="0"/>
              <a:t>Die Weltproduktion wird insgesamt zu geringeren Durchschnittskosten hergestellt als bei Autarkie der einzelnen Länder und die Produzenten können Skaleneffekte ausnutzen</a:t>
            </a:r>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AE535EA8-1D01-F833-2439-D43078F458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2231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17562-70A4-0E47-68BD-94843333BC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E345118-41E9-3FE6-3CEE-542F95570052}"/>
              </a:ext>
            </a:extLst>
          </p:cNvPr>
          <p:cNvSpPr txBox="1">
            <a:spLocks/>
          </p:cNvSpPr>
          <p:nvPr/>
        </p:nvSpPr>
        <p:spPr>
          <a:xfrm>
            <a:off x="-197223" y="-40442"/>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und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59A478EB-5E19-10FF-C57A-763B9D3A7F8E}"/>
              </a:ext>
            </a:extLst>
          </p:cNvPr>
          <p:cNvSpPr txBox="1"/>
          <p:nvPr/>
        </p:nvSpPr>
        <p:spPr>
          <a:xfrm>
            <a:off x="0" y="777885"/>
            <a:ext cx="7433534" cy="5967972"/>
          </a:xfrm>
          <a:prstGeom prst="rect">
            <a:avLst/>
          </a:prstGeom>
          <a:noFill/>
        </p:spPr>
        <p:txBody>
          <a:bodyPr wrap="square" rtlCol="0">
            <a:noAutofit/>
          </a:bodyPr>
          <a:lstStyle/>
          <a:p>
            <a:r>
              <a:rPr lang="de-DE" sz="2000" b="1" dirty="0"/>
              <a:t>Interne Skalenerträge:</a:t>
            </a:r>
            <a:r>
              <a:rPr lang="de-DE" sz="2000" dirty="0"/>
              <a:t>	Durchschnittskosten sinken aufgrund</a:t>
            </a:r>
          </a:p>
          <a:p>
            <a:r>
              <a:rPr lang="de-DE" sz="2000" dirty="0"/>
              <a:t>				der </a:t>
            </a:r>
            <a:r>
              <a:rPr lang="de-DE" sz="2000" b="1" dirty="0"/>
              <a:t>Größe</a:t>
            </a:r>
            <a:r>
              <a:rPr lang="de-DE" sz="2000" dirty="0"/>
              <a:t> der Firma</a:t>
            </a:r>
          </a:p>
          <a:p>
            <a:endParaRPr lang="de-DE" sz="2000" dirty="0"/>
          </a:p>
          <a:p>
            <a:pPr marL="800100" lvl="1" indent="-342900">
              <a:buFont typeface="Wingdings" panose="05000000000000000000" pitchFamily="2" charset="2"/>
              <a:buChar char="Ø"/>
            </a:pPr>
            <a:r>
              <a:rPr lang="de-DE" sz="2000" dirty="0"/>
              <a:t>hängt von der Größe der Firma ab</a:t>
            </a:r>
          </a:p>
          <a:p>
            <a:pPr marL="800100" lvl="1" indent="-342900">
              <a:buFont typeface="Wingdings" panose="05000000000000000000" pitchFamily="2" charset="2"/>
              <a:buChar char="Ø"/>
            </a:pPr>
            <a:r>
              <a:rPr lang="de-DE" sz="2000" dirty="0"/>
              <a:t>Aufgrund von hohen Fixkosten ist eine gewisse Größe für die effiziente Produktion nötig (z.B. Autosektor/Pharmasektor)</a:t>
            </a:r>
          </a:p>
          <a:p>
            <a:pPr marL="800100" lvl="1" indent="-342900">
              <a:buFont typeface="Wingdings" panose="05000000000000000000" pitchFamily="2" charset="2"/>
              <a:buChar char="Ø"/>
            </a:pPr>
            <a:r>
              <a:rPr lang="de-DE" sz="2000" dirty="0"/>
              <a:t>Große Firmen produzieren differenzierte Produkte bei denen die Preise abweichenden können.</a:t>
            </a:r>
          </a:p>
          <a:p>
            <a:pPr marL="800100" lvl="1" indent="-342900">
              <a:buFont typeface="Wingdings" panose="05000000000000000000" pitchFamily="2" charset="2"/>
              <a:buChar char="Ø"/>
            </a:pPr>
            <a:r>
              <a:rPr lang="de-DE" sz="2000" dirty="0"/>
              <a:t>Wettbewerb unter </a:t>
            </a:r>
            <a:r>
              <a:rPr lang="de-DE" sz="2000" b="1" dirty="0"/>
              <a:t>monopolistischer</a:t>
            </a:r>
            <a:r>
              <a:rPr lang="de-DE" sz="2000" dirty="0"/>
              <a:t> Konkurrenz</a:t>
            </a:r>
          </a:p>
          <a:p>
            <a:endParaRPr lang="de-DE" sz="2000" b="1" dirty="0"/>
          </a:p>
          <a:p>
            <a:r>
              <a:rPr lang="de-DE" sz="2000" b="1" dirty="0"/>
              <a:t>Externe Skalenerträge:</a:t>
            </a:r>
            <a:r>
              <a:rPr lang="de-DE" sz="2000" dirty="0"/>
              <a:t>	Durchschnittskosten sinken aufgrund der 				Firmenzahl</a:t>
            </a:r>
          </a:p>
          <a:p>
            <a:endParaRPr lang="de-DE" sz="2000" dirty="0"/>
          </a:p>
          <a:p>
            <a:pPr marL="800100" lvl="1" indent="-342900">
              <a:buFont typeface="Wingdings" panose="05000000000000000000" pitchFamily="2" charset="2"/>
              <a:buChar char="Ø"/>
            </a:pPr>
            <a:r>
              <a:rPr lang="de-DE" sz="2000" dirty="0"/>
              <a:t>hängen von der Größe des Industriesektors ab</a:t>
            </a:r>
          </a:p>
          <a:p>
            <a:pPr marL="800100" lvl="1" indent="-342900">
              <a:buFont typeface="Wingdings" panose="05000000000000000000" pitchFamily="2" charset="2"/>
              <a:buChar char="Ø"/>
            </a:pPr>
            <a:r>
              <a:rPr lang="de-DE" sz="2000" dirty="0"/>
              <a:t>prinzipiell kleine Firmen, die das gleiche Produkt unter günstigen Rahmenbedingungen (Geographie/Steuerumfeld) zum gleichen Preis anbieten (</a:t>
            </a:r>
            <a:r>
              <a:rPr lang="de-DE" sz="2000" dirty="0" err="1"/>
              <a:t>Clusterung</a:t>
            </a:r>
            <a:r>
              <a:rPr lang="de-DE" sz="2000" dirty="0"/>
              <a:t> von Anbietern/z.B. Souvenirshops oder Start-ups für ähnliche Produkte)</a:t>
            </a:r>
          </a:p>
          <a:p>
            <a:pPr marL="800100" lvl="1" indent="-342900">
              <a:buFont typeface="Wingdings" panose="05000000000000000000" pitchFamily="2" charset="2"/>
              <a:buChar char="Ø"/>
            </a:pPr>
            <a:r>
              <a:rPr lang="de-DE" sz="2000" dirty="0"/>
              <a:t>Wettbewerb unter vollkommener Konkurrenz</a:t>
            </a:r>
          </a:p>
          <a:p>
            <a:endParaRPr lang="de-DE" sz="2000" dirty="0"/>
          </a:p>
          <a:p>
            <a:endParaRPr lang="de-DE" sz="2000" dirty="0"/>
          </a:p>
        </p:txBody>
      </p:sp>
      <p:sp>
        <p:nvSpPr>
          <p:cNvPr id="10" name="Rechteck 9">
            <a:extLst>
              <a:ext uri="{FF2B5EF4-FFF2-40B4-BE49-F238E27FC236}">
                <a16:creationId xmlns:a16="http://schemas.microsoft.com/office/drawing/2014/main" id="{20ADD801-52A3-1F2D-B42B-4A695C9FFE5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93520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6D4C7-E720-CCAC-31A7-3744CCBC208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BB1E87-037D-B8F8-05D6-BBAFB8B4C288}"/>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B68F1E58-9B97-DA30-74B1-BC71B725C44F}"/>
              </a:ext>
            </a:extLst>
          </p:cNvPr>
          <p:cNvSpPr txBox="1"/>
          <p:nvPr/>
        </p:nvSpPr>
        <p:spPr>
          <a:xfrm>
            <a:off x="631116" y="868985"/>
            <a:ext cx="6947647" cy="5519638"/>
          </a:xfrm>
          <a:prstGeom prst="rect">
            <a:avLst/>
          </a:prstGeom>
          <a:noFill/>
        </p:spPr>
        <p:txBody>
          <a:bodyPr wrap="square" rtlCol="0">
            <a:noAutofit/>
          </a:bodyPr>
          <a:lstStyle/>
          <a:p>
            <a:pPr algn="ctr"/>
            <a:r>
              <a:rPr lang="de-DE" sz="2400" b="1" dirty="0"/>
              <a:t>Kostenfunktionen einer Firma:</a:t>
            </a:r>
          </a:p>
          <a:p>
            <a:endParaRPr lang="de-DE" sz="2400" dirty="0"/>
          </a:p>
          <a:p>
            <a:r>
              <a:rPr lang="de-DE" sz="2400" dirty="0"/>
              <a:t>Gesamtkosten = Fixkosten + variable Kosten</a:t>
            </a:r>
          </a:p>
          <a:p>
            <a:endParaRPr lang="de-DE" sz="2400" dirty="0"/>
          </a:p>
          <a:p>
            <a:pPr algn="ctr"/>
            <a:r>
              <a:rPr lang="de-DE" sz="2400" b="1" dirty="0"/>
              <a:t>K(x)=</a:t>
            </a:r>
            <a:r>
              <a:rPr lang="de-DE" sz="2400" b="1" dirty="0" err="1"/>
              <a:t>KF+k∙x</a:t>
            </a:r>
            <a:endParaRPr lang="de-DE" sz="2400" b="1" dirty="0"/>
          </a:p>
          <a:p>
            <a:pPr algn="ctr"/>
            <a:endParaRPr lang="de-DE" sz="2400" dirty="0"/>
          </a:p>
          <a:p>
            <a:r>
              <a:rPr lang="de-DE" sz="2400" dirty="0"/>
              <a:t>Durchschnittskosten = Gesamtkosten/Menge</a:t>
            </a:r>
          </a:p>
          <a:p>
            <a:endParaRPr lang="de-DE" sz="2400" dirty="0"/>
          </a:p>
          <a:p>
            <a:pPr algn="ctr"/>
            <a:r>
              <a:rPr lang="de-DE" sz="2400" b="1" dirty="0"/>
              <a:t>DK(x)=KF/</a:t>
            </a:r>
            <a:r>
              <a:rPr lang="de-DE" sz="2400" b="1" dirty="0" err="1"/>
              <a:t>x+k</a:t>
            </a:r>
            <a:endParaRPr lang="de-DE" sz="2400" b="1" dirty="0"/>
          </a:p>
          <a:p>
            <a:endParaRPr lang="de-DE" sz="2400" dirty="0"/>
          </a:p>
          <a:p>
            <a:r>
              <a:rPr lang="de-DE" sz="2400" dirty="0"/>
              <a:t>Grenzkosten=Kosten der nächsten zusätzlichen Einheit</a:t>
            </a:r>
          </a:p>
          <a:p>
            <a:endParaRPr lang="de-DE" sz="2400" dirty="0"/>
          </a:p>
          <a:p>
            <a:pPr algn="ctr"/>
            <a:r>
              <a:rPr lang="de-DE" sz="2400" b="1" dirty="0"/>
              <a:t>GK=</a:t>
            </a:r>
            <a:r>
              <a:rPr lang="de-DE" sz="2400" b="1" dirty="0" err="1"/>
              <a:t>dK</a:t>
            </a:r>
            <a:r>
              <a:rPr lang="de-DE" sz="2400" b="1" dirty="0"/>
              <a:t>/dx=K‘(x)=k</a:t>
            </a:r>
          </a:p>
          <a:p>
            <a:endParaRPr lang="de-DE" sz="2000" dirty="0"/>
          </a:p>
        </p:txBody>
      </p:sp>
      <p:sp>
        <p:nvSpPr>
          <p:cNvPr id="10" name="Rechteck 9">
            <a:extLst>
              <a:ext uri="{FF2B5EF4-FFF2-40B4-BE49-F238E27FC236}">
                <a16:creationId xmlns:a16="http://schemas.microsoft.com/office/drawing/2014/main" id="{02FBC186-0F29-4788-9768-8BEF11E01C8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3329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987FF-E160-1988-B84E-E231D03E6FE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3F70401-F43E-0E50-52B8-72FB4CAEA706}"/>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Interne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9A2EBC1E-F981-C048-8C32-1D40706A7D9E}"/>
              </a:ext>
            </a:extLst>
          </p:cNvPr>
          <p:cNvSpPr txBox="1"/>
          <p:nvPr/>
        </p:nvSpPr>
        <p:spPr>
          <a:xfrm>
            <a:off x="242048" y="5044392"/>
            <a:ext cx="8553036" cy="856137"/>
          </a:xfrm>
          <a:prstGeom prst="rect">
            <a:avLst/>
          </a:prstGeom>
          <a:noFill/>
        </p:spPr>
        <p:txBody>
          <a:bodyPr wrap="square" rtlCol="0">
            <a:noAutofit/>
          </a:bodyPr>
          <a:lstStyle/>
          <a:p>
            <a:r>
              <a:rPr lang="de-DE" sz="2400" dirty="0"/>
              <a:t>Aufgrund der Fixkostendegression nehmen die Durchschnittskosten mit steigender </a:t>
            </a:r>
            <a:r>
              <a:rPr lang="de-DE" sz="2400" dirty="0" err="1"/>
              <a:t>Outputmenge</a:t>
            </a:r>
            <a:r>
              <a:rPr lang="de-DE" sz="2400" dirty="0"/>
              <a:t> ab, liegen aber über den Grenzkosten (z.B. bei konstanten Grenzkosten).</a:t>
            </a:r>
          </a:p>
          <a:p>
            <a:endParaRPr lang="de-DE" sz="2000" dirty="0"/>
          </a:p>
        </p:txBody>
      </p:sp>
      <p:cxnSp>
        <p:nvCxnSpPr>
          <p:cNvPr id="6" name="Gerade Verbindung mit Pfeil 5">
            <a:extLst>
              <a:ext uri="{FF2B5EF4-FFF2-40B4-BE49-F238E27FC236}">
                <a16:creationId xmlns:a16="http://schemas.microsoft.com/office/drawing/2014/main" id="{8F1F7D74-DB2E-0FAC-5671-8B7F89C13D44}"/>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2B4E3CE-3E91-5E66-A027-301499764AC8}"/>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F0707DA2-6E04-9128-26FF-EB311678F155}"/>
              </a:ext>
            </a:extLst>
          </p:cNvPr>
          <p:cNvCxnSpPr>
            <a:cxnSpLocks/>
          </p:cNvCxnSpPr>
          <p:nvPr/>
        </p:nvCxnSpPr>
        <p:spPr>
          <a:xfrm flipV="1">
            <a:off x="3004430" y="3408886"/>
            <a:ext cx="4387715" cy="65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ihandform: Form 9">
            <a:extLst>
              <a:ext uri="{FF2B5EF4-FFF2-40B4-BE49-F238E27FC236}">
                <a16:creationId xmlns:a16="http://schemas.microsoft.com/office/drawing/2014/main" id="{D14BF634-CADC-85D8-EBFA-F7D333DC218F}"/>
              </a:ext>
            </a:extLst>
          </p:cNvPr>
          <p:cNvSpPr/>
          <p:nvPr/>
        </p:nvSpPr>
        <p:spPr>
          <a:xfrm>
            <a:off x="3112168" y="1155033"/>
            <a:ext cx="3657600" cy="2081463"/>
          </a:xfrm>
          <a:custGeom>
            <a:avLst/>
            <a:gdLst>
              <a:gd name="connsiteX0" fmla="*/ 0 w 3657600"/>
              <a:gd name="connsiteY0" fmla="*/ 0 h 2081463"/>
              <a:gd name="connsiteX1" fmla="*/ 1251285 w 3657600"/>
              <a:gd name="connsiteY1" fmla="*/ 1600200 h 2081463"/>
              <a:gd name="connsiteX2" fmla="*/ 3657600 w 3657600"/>
              <a:gd name="connsiteY2" fmla="*/ 2081463 h 2081463"/>
            </a:gdLst>
            <a:ahLst/>
            <a:cxnLst>
              <a:cxn ang="0">
                <a:pos x="connsiteX0" y="connsiteY0"/>
              </a:cxn>
              <a:cxn ang="0">
                <a:pos x="connsiteX1" y="connsiteY1"/>
              </a:cxn>
              <a:cxn ang="0">
                <a:pos x="connsiteX2" y="connsiteY2"/>
              </a:cxn>
            </a:cxnLst>
            <a:rect l="l" t="t" r="r" b="b"/>
            <a:pathLst>
              <a:path w="3657600" h="2081463">
                <a:moveTo>
                  <a:pt x="0" y="0"/>
                </a:moveTo>
                <a:cubicBezTo>
                  <a:pt x="320842" y="626645"/>
                  <a:pt x="641685" y="1253290"/>
                  <a:pt x="1251285" y="1600200"/>
                </a:cubicBezTo>
                <a:cubicBezTo>
                  <a:pt x="1860885" y="1947110"/>
                  <a:pt x="2759242" y="2014286"/>
                  <a:pt x="3657600" y="20814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C8CE01CA-8609-EBDA-C645-3D7A6E8B5036}"/>
              </a:ext>
            </a:extLst>
          </p:cNvPr>
          <p:cNvSpPr txBox="1"/>
          <p:nvPr/>
        </p:nvSpPr>
        <p:spPr>
          <a:xfrm>
            <a:off x="5323019" y="2726170"/>
            <a:ext cx="2416432" cy="369332"/>
          </a:xfrm>
          <a:prstGeom prst="rect">
            <a:avLst/>
          </a:prstGeom>
          <a:noFill/>
        </p:spPr>
        <p:txBody>
          <a:bodyPr wrap="none" rtlCol="0">
            <a:spAutoFit/>
          </a:bodyPr>
          <a:lstStyle/>
          <a:p>
            <a:pPr algn="ctr"/>
            <a:r>
              <a:rPr lang="de-DE" b="1" dirty="0"/>
              <a:t>DK(x)=KF/</a:t>
            </a:r>
            <a:r>
              <a:rPr lang="de-DE" b="1" dirty="0" err="1"/>
              <a:t>x+k</a:t>
            </a:r>
            <a:r>
              <a:rPr lang="de-DE" b="1" dirty="0"/>
              <a:t>=KF/</a:t>
            </a:r>
            <a:r>
              <a:rPr lang="de-DE" b="1" dirty="0" err="1"/>
              <a:t>x+GK</a:t>
            </a:r>
            <a:endParaRPr lang="de-DE" b="1" dirty="0"/>
          </a:p>
        </p:txBody>
      </p:sp>
      <p:sp>
        <p:nvSpPr>
          <p:cNvPr id="12" name="Textfeld 11">
            <a:extLst>
              <a:ext uri="{FF2B5EF4-FFF2-40B4-BE49-F238E27FC236}">
                <a16:creationId xmlns:a16="http://schemas.microsoft.com/office/drawing/2014/main" id="{9A0E8A28-5C0D-C3D8-B6E3-EEC68E55453F}"/>
              </a:ext>
            </a:extLst>
          </p:cNvPr>
          <p:cNvSpPr txBox="1"/>
          <p:nvPr/>
        </p:nvSpPr>
        <p:spPr>
          <a:xfrm>
            <a:off x="7449984" y="3224220"/>
            <a:ext cx="2823570" cy="369332"/>
          </a:xfrm>
          <a:prstGeom prst="rect">
            <a:avLst/>
          </a:prstGeom>
          <a:noFill/>
        </p:spPr>
        <p:txBody>
          <a:bodyPr wrap="square" rtlCol="0">
            <a:spAutoFit/>
          </a:bodyPr>
          <a:lstStyle/>
          <a:p>
            <a:r>
              <a:rPr lang="de-DE" b="1" dirty="0"/>
              <a:t>GK=</a:t>
            </a:r>
            <a:r>
              <a:rPr lang="de-DE" b="1" dirty="0" err="1"/>
              <a:t>dK</a:t>
            </a:r>
            <a:r>
              <a:rPr lang="de-DE" b="1" dirty="0"/>
              <a:t>/dx=K‘(x)=k</a:t>
            </a:r>
          </a:p>
        </p:txBody>
      </p:sp>
      <p:sp>
        <p:nvSpPr>
          <p:cNvPr id="13" name="Textfeld 12">
            <a:extLst>
              <a:ext uri="{FF2B5EF4-FFF2-40B4-BE49-F238E27FC236}">
                <a16:creationId xmlns:a16="http://schemas.microsoft.com/office/drawing/2014/main" id="{7734D30B-C365-7BE4-3A28-D9D198E029E2}"/>
              </a:ext>
            </a:extLst>
          </p:cNvPr>
          <p:cNvSpPr txBox="1"/>
          <p:nvPr/>
        </p:nvSpPr>
        <p:spPr>
          <a:xfrm>
            <a:off x="7763544" y="4551131"/>
            <a:ext cx="284052" cy="369332"/>
          </a:xfrm>
          <a:prstGeom prst="rect">
            <a:avLst/>
          </a:prstGeom>
          <a:noFill/>
        </p:spPr>
        <p:txBody>
          <a:bodyPr wrap="none" rtlCol="0">
            <a:spAutoFit/>
          </a:bodyPr>
          <a:lstStyle/>
          <a:p>
            <a:r>
              <a:rPr lang="de-DE" dirty="0"/>
              <a:t>x</a:t>
            </a:r>
          </a:p>
        </p:txBody>
      </p:sp>
      <p:sp>
        <p:nvSpPr>
          <p:cNvPr id="14" name="Textfeld 13">
            <a:extLst>
              <a:ext uri="{FF2B5EF4-FFF2-40B4-BE49-F238E27FC236}">
                <a16:creationId xmlns:a16="http://schemas.microsoft.com/office/drawing/2014/main" id="{8A4C4BE3-5DBA-3DE9-C765-D86673B7C100}"/>
              </a:ext>
            </a:extLst>
          </p:cNvPr>
          <p:cNvSpPr txBox="1"/>
          <p:nvPr/>
        </p:nvSpPr>
        <p:spPr>
          <a:xfrm>
            <a:off x="2548892" y="926351"/>
            <a:ext cx="450764" cy="646331"/>
          </a:xfrm>
          <a:prstGeom prst="rect">
            <a:avLst/>
          </a:prstGeom>
          <a:noFill/>
        </p:spPr>
        <p:txBody>
          <a:bodyPr wrap="none" rtlCol="0">
            <a:spAutoFit/>
          </a:bodyPr>
          <a:lstStyle/>
          <a:p>
            <a:r>
              <a:rPr lang="de-DE" dirty="0"/>
              <a:t>DK</a:t>
            </a:r>
          </a:p>
          <a:p>
            <a:r>
              <a:rPr lang="de-DE" dirty="0"/>
              <a:t>GK</a:t>
            </a:r>
          </a:p>
        </p:txBody>
      </p:sp>
      <p:sp>
        <p:nvSpPr>
          <p:cNvPr id="17" name="Rechteck 16">
            <a:extLst>
              <a:ext uri="{FF2B5EF4-FFF2-40B4-BE49-F238E27FC236}">
                <a16:creationId xmlns:a16="http://schemas.microsoft.com/office/drawing/2014/main" id="{F2D838A6-F447-F832-F1AC-566D90EF8947}"/>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7010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8C301-B9AF-084B-5006-603B4CD29F0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EA62CBA-87E1-2DA0-CCB7-25DB639EE40C}"/>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03DB1C1C-8F2E-1437-915E-526227CEDA6D}"/>
              </a:ext>
            </a:extLst>
          </p:cNvPr>
          <p:cNvSpPr txBox="1"/>
          <p:nvPr/>
        </p:nvSpPr>
        <p:spPr>
          <a:xfrm>
            <a:off x="235789" y="355681"/>
            <a:ext cx="9760244" cy="5519638"/>
          </a:xfrm>
          <a:prstGeom prst="rect">
            <a:avLst/>
          </a:prstGeom>
          <a:noFill/>
        </p:spPr>
        <p:txBody>
          <a:bodyPr wrap="square" rtlCol="0">
            <a:noAutofit/>
          </a:bodyPr>
          <a:lstStyle/>
          <a:p>
            <a:pPr algn="ctr"/>
            <a:r>
              <a:rPr lang="de-DE" b="1" dirty="0"/>
              <a:t>Annahmen:</a:t>
            </a:r>
          </a:p>
          <a:p>
            <a:endParaRPr lang="de-DE" dirty="0"/>
          </a:p>
          <a:p>
            <a:pPr marL="342900" indent="-342900">
              <a:buFont typeface="Arial" panose="020B0604020202020204" pitchFamily="34" charset="0"/>
              <a:buChar char="•"/>
            </a:pPr>
            <a:r>
              <a:rPr lang="de-DE" dirty="0"/>
              <a:t>Wenige Firmen produzieren verschiedene Produktvarianten</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Quasi-Monopole in der Produktvariante (vgl. Monopol)</a:t>
            </a:r>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endParaRPr lang="de-DE" dirty="0"/>
          </a:p>
          <a:p>
            <a:pPr marL="800100" lvl="1" indent="-342900">
              <a:buFont typeface="Wingdings" panose="05000000000000000000" pitchFamily="2" charset="2"/>
              <a:buChar char="Ø"/>
            </a:pPr>
            <a:r>
              <a:rPr lang="de-DE" dirty="0"/>
              <a:t>Der Preis orientiert sich aber an dem Durchschnitt der Branche</a:t>
            </a:r>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endParaRPr lang="de-DE" dirty="0"/>
          </a:p>
          <a:p>
            <a:pPr marL="342900" indent="-342900">
              <a:buFont typeface="Arial" panose="020B0604020202020204" pitchFamily="34" charset="0"/>
              <a:buChar char="•"/>
            </a:pPr>
            <a:r>
              <a:rPr lang="de-DE" dirty="0"/>
              <a:t>Unterschiedliche und unabhängige Preise</a:t>
            </a:r>
          </a:p>
          <a:p>
            <a:pPr marL="800100" lvl="1" indent="-342900">
              <a:buFont typeface="Wingdings" panose="05000000000000000000" pitchFamily="2" charset="2"/>
              <a:buChar char="Ø"/>
            </a:pPr>
            <a:r>
              <a:rPr lang="de-DE" dirty="0"/>
              <a:t>Jede Firma nimmt die Preise der anderen Firmen als gegeben   (vgl. Cournot-Wettbewerb)</a:t>
            </a:r>
          </a:p>
          <a:p>
            <a:endParaRPr lang="de-DE" dirty="0"/>
          </a:p>
          <a:p>
            <a:pPr marL="342900" indent="-342900">
              <a:buFont typeface="Arial" panose="020B0604020202020204" pitchFamily="34" charset="0"/>
              <a:buChar char="•"/>
            </a:pPr>
            <a:r>
              <a:rPr lang="de-DE" dirty="0"/>
              <a:t>Alle Firmen haben die gleiche Kostenstruktur und sehen sich der gleichen Nachfragestruktur gegenüber, auch wenn sie differenzierte Produkte herstellen</a:t>
            </a:r>
          </a:p>
          <a:p>
            <a:pPr marL="800100" lvl="1" indent="-342900">
              <a:buFont typeface="Wingdings" panose="05000000000000000000" pitchFamily="2" charset="2"/>
              <a:buChar char="Ø"/>
            </a:pPr>
            <a:endParaRPr lang="de-DE" sz="2400" dirty="0"/>
          </a:p>
          <a:p>
            <a:endParaRPr lang="de-DE" sz="2000" dirty="0"/>
          </a:p>
        </p:txBody>
      </p:sp>
      <p:sp>
        <p:nvSpPr>
          <p:cNvPr id="11" name="Rechteck 10">
            <a:extLst>
              <a:ext uri="{FF2B5EF4-FFF2-40B4-BE49-F238E27FC236}">
                <a16:creationId xmlns:a16="http://schemas.microsoft.com/office/drawing/2014/main" id="{644B3E32-A37A-32C7-4812-0AF6AC0E700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4881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E685-393B-645B-7BBA-66C419B0129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1C93D3A-B9F5-978F-6C66-FC0C3FD8EC08}"/>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AA68C871-5EE5-4116-B3D5-D2EE642F2A2A}"/>
              </a:ext>
            </a:extLst>
          </p:cNvPr>
          <p:cNvSpPr txBox="1"/>
          <p:nvPr/>
        </p:nvSpPr>
        <p:spPr>
          <a:xfrm>
            <a:off x="0" y="357992"/>
            <a:ext cx="12019878" cy="6048186"/>
          </a:xfrm>
          <a:prstGeom prst="rect">
            <a:avLst/>
          </a:prstGeom>
          <a:noFill/>
        </p:spPr>
        <p:txBody>
          <a:bodyPr wrap="square" rtlCol="0">
            <a:noAutofit/>
          </a:bodyPr>
          <a:lstStyle/>
          <a:p>
            <a:r>
              <a:rPr lang="de-DE" sz="2000" dirty="0"/>
              <a:t>Nachfragefunktion (Annahmen):</a:t>
            </a:r>
          </a:p>
          <a:p>
            <a:endParaRPr lang="de-DE" sz="2000" dirty="0"/>
          </a:p>
          <a:p>
            <a:r>
              <a:rPr lang="de-DE" sz="2000" dirty="0"/>
              <a:t>x = S(1/n –b(p-P))</a:t>
            </a:r>
          </a:p>
          <a:p>
            <a:endParaRPr lang="de-DE" sz="2000" dirty="0"/>
          </a:p>
          <a:p>
            <a:endParaRPr lang="de-DE"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größer</a:t>
            </a:r>
            <a:r>
              <a:rPr lang="en-US" sz="2000" dirty="0"/>
              <a:t> die </a:t>
            </a:r>
            <a:r>
              <a:rPr lang="en-US" sz="2000" dirty="0" err="1"/>
              <a:t>Branche</a:t>
            </a:r>
            <a:r>
              <a:rPr lang="en-US" sz="2000" dirty="0"/>
              <a:t> (S): </a:t>
            </a:r>
          </a:p>
          <a:p>
            <a:endParaRPr lang="en-US" sz="2000" dirty="0"/>
          </a:p>
          <a:p>
            <a:pPr marL="342900" indent="-342900">
              <a:buFont typeface="Arial" panose="020B0604020202020204" pitchFamily="34" charset="0"/>
              <a:buChar char="•"/>
            </a:pPr>
            <a:r>
              <a:rPr lang="en-US" sz="2000" dirty="0" err="1"/>
              <a:t>Nachfrage</a:t>
            </a:r>
            <a:r>
              <a:rPr lang="en-US" sz="2000" dirty="0"/>
              <a:t> </a:t>
            </a:r>
            <a:r>
              <a:rPr lang="en-US" sz="2000" dirty="0" err="1"/>
              <a:t>steigt</a:t>
            </a:r>
            <a:r>
              <a:rPr lang="en-US" sz="2000" dirty="0"/>
              <a:t> je </a:t>
            </a:r>
            <a:r>
              <a:rPr lang="en-US" sz="2000" dirty="0" err="1"/>
              <a:t>höher</a:t>
            </a:r>
            <a:r>
              <a:rPr lang="en-US" sz="2000" dirty="0"/>
              <a:t> </a:t>
            </a:r>
            <a:r>
              <a:rPr lang="en-US" sz="2000"/>
              <a:t>der Preis </a:t>
            </a:r>
            <a:r>
              <a:rPr lang="en-US" sz="2000" dirty="0"/>
              <a:t>der </a:t>
            </a:r>
            <a:r>
              <a:rPr lang="en-US" sz="2000" dirty="0" err="1"/>
              <a:t>Konkurrenten</a:t>
            </a:r>
            <a:r>
              <a:rPr lang="en-US" sz="2000" dirty="0"/>
              <a:t> (P). </a:t>
            </a:r>
          </a:p>
          <a:p>
            <a:endParaRPr lang="en-US" sz="2000" dirty="0"/>
          </a:p>
          <a:p>
            <a:pPr marL="342900" indent="-342900">
              <a:buFont typeface="Arial" panose="020B0604020202020204" pitchFamily="34" charset="0"/>
              <a:buChar char="•"/>
            </a:pPr>
            <a:r>
              <a:rPr lang="en-US" sz="2000" dirty="0"/>
              <a:t>Falls p = P, </a:t>
            </a:r>
            <a:r>
              <a:rPr lang="en-US" sz="2000" dirty="0" err="1"/>
              <a:t>verkaufen</a:t>
            </a:r>
            <a:r>
              <a:rPr lang="en-US" sz="2000" dirty="0"/>
              <a:t> </a:t>
            </a:r>
            <a:r>
              <a:rPr lang="en-US" sz="2000" dirty="0" err="1"/>
              <a:t>alle</a:t>
            </a:r>
            <a:r>
              <a:rPr lang="en-US" sz="2000" dirty="0"/>
              <a:t> </a:t>
            </a:r>
            <a:r>
              <a:rPr lang="en-US" sz="2000" dirty="0" err="1"/>
              <a:t>Firmen</a:t>
            </a:r>
            <a:r>
              <a:rPr lang="en-US" sz="2000" dirty="0"/>
              <a:t> den </a:t>
            </a:r>
            <a:r>
              <a:rPr lang="en-US" sz="2000" dirty="0" err="1"/>
              <a:t>Anteil</a:t>
            </a:r>
            <a:r>
              <a:rPr lang="en-US" sz="2000" dirty="0"/>
              <a:t> S/n</a:t>
            </a:r>
          </a:p>
          <a:p>
            <a:endParaRPr lang="en-US" sz="2000" dirty="0"/>
          </a:p>
          <a:p>
            <a:pPr marL="342900" indent="-342900">
              <a:buFont typeface="Arial" panose="020B0604020202020204" pitchFamily="34" charset="0"/>
              <a:buChar char="•"/>
            </a:pPr>
            <a:r>
              <a:rPr lang="en-US" sz="2000" dirty="0"/>
              <a:t>Je </a:t>
            </a:r>
            <a:r>
              <a:rPr lang="en-US" sz="2000" dirty="0" err="1"/>
              <a:t>mehr</a:t>
            </a:r>
            <a:r>
              <a:rPr lang="en-US" sz="2000" dirty="0"/>
              <a:t> der </a:t>
            </a:r>
            <a:r>
              <a:rPr lang="en-US" sz="2000" err="1"/>
              <a:t>eigene</a:t>
            </a:r>
            <a:r>
              <a:rPr lang="en-US" sz="2000"/>
              <a:t> Preis </a:t>
            </a:r>
            <a:r>
              <a:rPr lang="en-US" sz="2000" dirty="0"/>
              <a:t>(p) </a:t>
            </a:r>
            <a:r>
              <a:rPr lang="en-US" sz="2000"/>
              <a:t>den Durchschittspreis </a:t>
            </a:r>
            <a:r>
              <a:rPr lang="en-US" sz="2000" dirty="0"/>
              <a:t>(P) </a:t>
            </a:r>
            <a:r>
              <a:rPr lang="en-US" sz="2000" dirty="0" err="1"/>
              <a:t>übersteigt</a:t>
            </a:r>
            <a:r>
              <a:rPr lang="en-US" sz="2000" dirty="0"/>
              <a:t>, </a:t>
            </a:r>
            <a:r>
              <a:rPr lang="en-US" sz="2000" dirty="0" err="1"/>
              <a:t>desto</a:t>
            </a:r>
            <a:r>
              <a:rPr lang="en-US" sz="2000" dirty="0"/>
              <a:t> </a:t>
            </a:r>
            <a:r>
              <a:rPr lang="en-US" sz="2000" dirty="0" err="1"/>
              <a:t>kleiner</a:t>
            </a:r>
            <a:r>
              <a:rPr lang="en-US" sz="2000" dirty="0"/>
              <a:t> </a:t>
            </a:r>
            <a:r>
              <a:rPr lang="en-US" sz="2000" dirty="0" err="1"/>
              <a:t>ist</a:t>
            </a:r>
            <a:r>
              <a:rPr lang="en-US" sz="2000" dirty="0"/>
              <a:t> der </a:t>
            </a:r>
            <a:r>
              <a:rPr lang="en-US" sz="2000" dirty="0" err="1"/>
              <a:t>Marktanteil</a:t>
            </a:r>
            <a:r>
              <a:rPr lang="en-US" sz="2000" dirty="0"/>
              <a:t> der Firma. </a:t>
            </a:r>
          </a:p>
          <a:p>
            <a:pPr marL="342900" indent="-342900">
              <a:buFont typeface="Arial" panose="020B0604020202020204" pitchFamily="34" charset="0"/>
              <a:buChar char="•"/>
            </a:pPr>
            <a:endParaRPr lang="en-US" sz="2000" dirty="0"/>
          </a:p>
          <a:p>
            <a:endParaRPr lang="en-US" sz="2000" dirty="0"/>
          </a:p>
          <a:p>
            <a:endParaRPr lang="en-US" sz="2000" dirty="0"/>
          </a:p>
          <a:p>
            <a:endParaRPr lang="en-US" sz="2000" dirty="0"/>
          </a:p>
          <a:p>
            <a:pPr marL="342900" indent="-342900">
              <a:buFont typeface="Arial" panose="020B0604020202020204" pitchFamily="34" charset="0"/>
              <a:buChar char="•"/>
            </a:pPr>
            <a:r>
              <a:rPr lang="en-US" sz="2000" dirty="0"/>
              <a:t>Die </a:t>
            </a:r>
            <a:r>
              <a:rPr lang="en-US" sz="2000" dirty="0" err="1"/>
              <a:t>Branchengröße</a:t>
            </a:r>
            <a:r>
              <a:rPr lang="en-US" sz="2000" dirty="0"/>
              <a:t> (S) </a:t>
            </a:r>
            <a:r>
              <a:rPr lang="en-US" sz="2000" dirty="0" err="1"/>
              <a:t>hängt</a:t>
            </a:r>
            <a:r>
              <a:rPr lang="en-US" sz="2000" dirty="0"/>
              <a:t> </a:t>
            </a:r>
            <a:r>
              <a:rPr lang="en-US" sz="2000" dirty="0" err="1"/>
              <a:t>nicht</a:t>
            </a:r>
            <a:r>
              <a:rPr lang="en-US" sz="2000" dirty="0"/>
              <a:t> </a:t>
            </a:r>
            <a:r>
              <a:rPr lang="en-US" sz="2000" err="1"/>
              <a:t>vom</a:t>
            </a:r>
            <a:r>
              <a:rPr lang="en-US" sz="2000"/>
              <a:t> Preis </a:t>
            </a:r>
            <a:r>
              <a:rPr lang="en-US" sz="2000" dirty="0"/>
              <a:t>ab</a:t>
            </a:r>
            <a:endParaRPr lang="de-DE" sz="2000" dirty="0"/>
          </a:p>
        </p:txBody>
      </p:sp>
      <p:sp>
        <p:nvSpPr>
          <p:cNvPr id="2" name="Textfeld 1">
            <a:extLst>
              <a:ext uri="{FF2B5EF4-FFF2-40B4-BE49-F238E27FC236}">
                <a16:creationId xmlns:a16="http://schemas.microsoft.com/office/drawing/2014/main" id="{72C2DD12-C494-A8A0-D996-F07454AA550A}"/>
              </a:ext>
            </a:extLst>
          </p:cNvPr>
          <p:cNvSpPr txBox="1"/>
          <p:nvPr/>
        </p:nvSpPr>
        <p:spPr>
          <a:xfrm>
            <a:off x="2260650" y="745269"/>
            <a:ext cx="3683252" cy="923330"/>
          </a:xfrm>
          <a:prstGeom prst="rect">
            <a:avLst/>
          </a:prstGeom>
          <a:noFill/>
        </p:spPr>
        <p:txBody>
          <a:bodyPr wrap="none" rtlCol="0">
            <a:spAutoFit/>
          </a:bodyPr>
          <a:lstStyle/>
          <a:p>
            <a:r>
              <a:rPr lang="en-US" dirty="0"/>
              <a:t>x = </a:t>
            </a:r>
            <a:r>
              <a:rPr lang="en-US" dirty="0" err="1"/>
              <a:t>Absatzmenge</a:t>
            </a:r>
            <a:r>
              <a:rPr lang="en-US" dirty="0"/>
              <a:t> der </a:t>
            </a:r>
            <a:r>
              <a:rPr lang="en-US" dirty="0" err="1"/>
              <a:t>einzelnen</a:t>
            </a:r>
            <a:r>
              <a:rPr lang="en-US" dirty="0"/>
              <a:t> </a:t>
            </a:r>
            <a:r>
              <a:rPr lang="en-US" dirty="0" err="1"/>
              <a:t>Firma</a:t>
            </a:r>
            <a:endParaRPr lang="en-US" dirty="0"/>
          </a:p>
          <a:p>
            <a:r>
              <a:rPr lang="en-US" dirty="0"/>
              <a:t>S = </a:t>
            </a:r>
            <a:r>
              <a:rPr lang="en-US" dirty="0" err="1"/>
              <a:t>Absatzmenge</a:t>
            </a:r>
            <a:r>
              <a:rPr lang="en-US" dirty="0"/>
              <a:t> der </a:t>
            </a:r>
            <a:r>
              <a:rPr lang="en-US" dirty="0" err="1"/>
              <a:t>Branche</a:t>
            </a:r>
            <a:endParaRPr lang="en-US" dirty="0"/>
          </a:p>
          <a:p>
            <a:r>
              <a:rPr lang="en-US" dirty="0"/>
              <a:t>n = </a:t>
            </a:r>
            <a:r>
              <a:rPr lang="en-US" dirty="0" err="1"/>
              <a:t>Anzahl</a:t>
            </a:r>
            <a:r>
              <a:rPr lang="en-US" dirty="0"/>
              <a:t> der </a:t>
            </a:r>
            <a:r>
              <a:rPr lang="en-US" dirty="0" err="1"/>
              <a:t>Firmen</a:t>
            </a:r>
            <a:r>
              <a:rPr lang="en-US" dirty="0"/>
              <a:t> </a:t>
            </a:r>
          </a:p>
        </p:txBody>
      </p:sp>
      <p:sp>
        <p:nvSpPr>
          <p:cNvPr id="6" name="Rechteck 5">
            <a:extLst>
              <a:ext uri="{FF2B5EF4-FFF2-40B4-BE49-F238E27FC236}">
                <a16:creationId xmlns:a16="http://schemas.microsoft.com/office/drawing/2014/main" id="{42F464FA-B539-208E-4F04-C51AA2ED98BA}"/>
              </a:ext>
            </a:extLst>
          </p:cNvPr>
          <p:cNvSpPr/>
          <p:nvPr/>
        </p:nvSpPr>
        <p:spPr>
          <a:xfrm>
            <a:off x="6096000" y="752865"/>
            <a:ext cx="6096000" cy="923330"/>
          </a:xfrm>
          <a:prstGeom prst="rect">
            <a:avLst/>
          </a:prstGeom>
        </p:spPr>
        <p:txBody>
          <a:bodyPr>
            <a:spAutoFit/>
          </a:bodyPr>
          <a:lstStyle/>
          <a:p>
            <a:r>
              <a:rPr lang="en-US" dirty="0"/>
              <a:t>p </a:t>
            </a:r>
            <a:r>
              <a:rPr lang="en-US"/>
              <a:t>= Preis </a:t>
            </a:r>
            <a:r>
              <a:rPr lang="en-US" dirty="0"/>
              <a:t>der </a:t>
            </a:r>
            <a:r>
              <a:rPr lang="en-US" dirty="0" err="1"/>
              <a:t>einzelnen</a:t>
            </a:r>
            <a:r>
              <a:rPr lang="en-US" dirty="0"/>
              <a:t> Firma</a:t>
            </a:r>
          </a:p>
          <a:p>
            <a:r>
              <a:rPr lang="en-US" dirty="0"/>
              <a:t>P </a:t>
            </a:r>
            <a:r>
              <a:rPr lang="en-US"/>
              <a:t>= Durchschnittspreis </a:t>
            </a:r>
            <a:r>
              <a:rPr lang="en-US" dirty="0" err="1"/>
              <a:t>aller</a:t>
            </a:r>
            <a:r>
              <a:rPr lang="en-US" dirty="0"/>
              <a:t> </a:t>
            </a:r>
            <a:r>
              <a:rPr lang="en-US" dirty="0" err="1"/>
              <a:t>Konkurrenten</a:t>
            </a:r>
            <a:endParaRPr lang="en-US" dirty="0"/>
          </a:p>
          <a:p>
            <a:r>
              <a:rPr lang="en-US" dirty="0"/>
              <a:t>b = Parameter </a:t>
            </a:r>
            <a:r>
              <a:rPr lang="en-US"/>
              <a:t>der Preissensitivität </a:t>
            </a:r>
            <a:r>
              <a:rPr lang="en-US" dirty="0"/>
              <a:t>(b&gt;0) </a:t>
            </a:r>
            <a:endParaRPr lang="de-DE" dirty="0"/>
          </a:p>
        </p:txBody>
      </p:sp>
      <p:sp>
        <p:nvSpPr>
          <p:cNvPr id="26" name="Rechteck 25">
            <a:extLst>
              <a:ext uri="{FF2B5EF4-FFF2-40B4-BE49-F238E27FC236}">
                <a16:creationId xmlns:a16="http://schemas.microsoft.com/office/drawing/2014/main" id="{3DC00A54-6F8C-D825-C52E-A76E70C05BC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0620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843F9-7A93-CF73-8436-369EA5D4650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BE578C-8F15-0CBF-E186-8BC164BBE82C}"/>
              </a:ext>
            </a:extLst>
          </p:cNvPr>
          <p:cNvSpPr txBox="1">
            <a:spLocks/>
          </p:cNvSpPr>
          <p:nvPr/>
        </p:nvSpPr>
        <p:spPr>
          <a:xfrm>
            <a:off x="1524000" y="-6167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FBA3CAE5-C4F6-FEE6-53A1-E9A07D7EC05F}"/>
              </a:ext>
            </a:extLst>
          </p:cNvPr>
          <p:cNvSpPr txBox="1"/>
          <p:nvPr/>
        </p:nvSpPr>
        <p:spPr>
          <a:xfrm>
            <a:off x="80682" y="460477"/>
            <a:ext cx="12192000" cy="1379081"/>
          </a:xfrm>
          <a:prstGeom prst="rect">
            <a:avLst/>
          </a:prstGeom>
          <a:noFill/>
        </p:spPr>
        <p:txBody>
          <a:bodyPr wrap="square" rtlCol="0">
            <a:noAutofit/>
          </a:bodyPr>
          <a:lstStyle/>
          <a:p>
            <a:r>
              <a:rPr lang="en-US" sz="2400" u="sng" dirty="0" err="1"/>
              <a:t>Firmenzahl</a:t>
            </a:r>
            <a:r>
              <a:rPr lang="en-US" sz="2400" u="sng" dirty="0"/>
              <a:t> und </a:t>
            </a:r>
            <a:r>
              <a:rPr lang="en-US" sz="2400" u="sng" dirty="0" err="1"/>
              <a:t>Durchschnittskosten</a:t>
            </a:r>
            <a:r>
              <a:rPr lang="en-US" sz="2400" u="sng" dirty="0"/>
              <a:t>:</a:t>
            </a:r>
          </a:p>
          <a:p>
            <a:endParaRPr lang="en-US" sz="2400" dirty="0"/>
          </a:p>
          <a:p>
            <a:r>
              <a:rPr lang="en-US" sz="2400" dirty="0"/>
              <a:t>Da </a:t>
            </a:r>
            <a:r>
              <a:rPr lang="en-US" sz="2400" dirty="0" err="1"/>
              <a:t>alle</a:t>
            </a:r>
            <a:r>
              <a:rPr lang="en-US" sz="2400" dirty="0"/>
              <a:t> </a:t>
            </a:r>
            <a:r>
              <a:rPr lang="en-US" sz="2400" dirty="0" err="1"/>
              <a:t>Firmen</a:t>
            </a:r>
            <a:r>
              <a:rPr lang="en-US" sz="2400" dirty="0"/>
              <a:t> </a:t>
            </a:r>
            <a:r>
              <a:rPr lang="en-US" sz="2400" dirty="0" err="1"/>
              <a:t>symmetrisch</a:t>
            </a:r>
            <a:r>
              <a:rPr lang="en-US" sz="2400" dirty="0"/>
              <a:t> </a:t>
            </a:r>
            <a:r>
              <a:rPr lang="en-US" sz="2400" dirty="0" err="1"/>
              <a:t>sind</a:t>
            </a:r>
            <a:r>
              <a:rPr lang="en-US" sz="2400" dirty="0"/>
              <a:t>, </a:t>
            </a:r>
            <a:r>
              <a:rPr lang="en-US" sz="2400" dirty="0" err="1"/>
              <a:t>müssen</a:t>
            </a:r>
            <a:r>
              <a:rPr lang="en-US" sz="2400" dirty="0"/>
              <a:t> </a:t>
            </a:r>
            <a:r>
              <a:rPr lang="en-US" sz="2400" dirty="0" err="1"/>
              <a:t>im</a:t>
            </a:r>
            <a:r>
              <a:rPr lang="en-US" sz="2400" dirty="0"/>
              <a:t> </a:t>
            </a:r>
            <a:r>
              <a:rPr lang="en-US" sz="2400" dirty="0" err="1"/>
              <a:t>Gleichgewicht</a:t>
            </a:r>
            <a:r>
              <a:rPr lang="en-US" sz="2400" dirty="0"/>
              <a:t> </a:t>
            </a:r>
            <a:r>
              <a:rPr lang="en-US" sz="2400" dirty="0" err="1"/>
              <a:t>alle</a:t>
            </a:r>
            <a:r>
              <a:rPr lang="en-US" sz="2400" dirty="0"/>
              <a:t> </a:t>
            </a:r>
            <a:r>
              <a:rPr lang="en-US" sz="2400" dirty="0" err="1"/>
              <a:t>zum</a:t>
            </a:r>
            <a:r>
              <a:rPr lang="en-US" sz="2400" dirty="0"/>
              <a:t> </a:t>
            </a:r>
            <a:r>
              <a:rPr lang="en-US" sz="2400" err="1"/>
              <a:t>gleichen</a:t>
            </a:r>
            <a:r>
              <a:rPr lang="en-US" sz="2400"/>
              <a:t> Preis </a:t>
            </a:r>
            <a:r>
              <a:rPr lang="en-US" sz="2400" dirty="0" err="1"/>
              <a:t>produzieren</a:t>
            </a:r>
            <a:endParaRPr lang="en-US" sz="2400" dirty="0"/>
          </a:p>
          <a:p>
            <a:r>
              <a:rPr lang="en-US" sz="2400" dirty="0"/>
              <a:t>				</a:t>
            </a:r>
          </a:p>
          <a:p>
            <a:endParaRPr lang="en-US" sz="2400" dirty="0"/>
          </a:p>
          <a:p>
            <a:endParaRPr lang="en-US" sz="2400" dirty="0"/>
          </a:p>
          <a:p>
            <a:r>
              <a:rPr lang="en-US" sz="2400" dirty="0"/>
              <a:t>	</a:t>
            </a:r>
          </a:p>
          <a:p>
            <a:endParaRPr lang="de-DE" sz="2000" dirty="0"/>
          </a:p>
        </p:txBody>
      </p:sp>
      <p:sp>
        <p:nvSpPr>
          <p:cNvPr id="2" name="Rechteck 1">
            <a:extLst>
              <a:ext uri="{FF2B5EF4-FFF2-40B4-BE49-F238E27FC236}">
                <a16:creationId xmlns:a16="http://schemas.microsoft.com/office/drawing/2014/main" id="{F1CF773E-48FC-34D2-B14D-1B846DDB3A43}"/>
              </a:ext>
            </a:extLst>
          </p:cNvPr>
          <p:cNvSpPr/>
          <p:nvPr/>
        </p:nvSpPr>
        <p:spPr>
          <a:xfrm>
            <a:off x="1030965" y="1639503"/>
            <a:ext cx="1261884" cy="400110"/>
          </a:xfrm>
          <a:prstGeom prst="rect">
            <a:avLst/>
          </a:prstGeom>
        </p:spPr>
        <p:txBody>
          <a:bodyPr wrap="none">
            <a:spAutoFit/>
          </a:bodyPr>
          <a:lstStyle/>
          <a:p>
            <a:r>
              <a:rPr lang="en-US" sz="2000" dirty="0"/>
              <a:t>→ p*=p=P</a:t>
            </a:r>
          </a:p>
        </p:txBody>
      </p:sp>
      <p:sp>
        <p:nvSpPr>
          <p:cNvPr id="5" name="Rechteck 4">
            <a:extLst>
              <a:ext uri="{FF2B5EF4-FFF2-40B4-BE49-F238E27FC236}">
                <a16:creationId xmlns:a16="http://schemas.microsoft.com/office/drawing/2014/main" id="{8AF5F2D2-41FD-3DE1-63A0-FE6D41B16D1D}"/>
              </a:ext>
            </a:extLst>
          </p:cNvPr>
          <p:cNvSpPr/>
          <p:nvPr/>
        </p:nvSpPr>
        <p:spPr>
          <a:xfrm>
            <a:off x="870138" y="2625526"/>
            <a:ext cx="7405361" cy="400110"/>
          </a:xfrm>
          <a:prstGeom prst="rect">
            <a:avLst/>
          </a:prstGeom>
        </p:spPr>
        <p:txBody>
          <a:bodyPr wrap="none">
            <a:spAutoFit/>
          </a:bodyPr>
          <a:lstStyle/>
          <a:p>
            <a:r>
              <a:rPr lang="en-US" sz="2000" dirty="0"/>
              <a:t>→ </a:t>
            </a:r>
            <a:r>
              <a:rPr lang="en-US" sz="2000" dirty="0" err="1"/>
              <a:t>Einsetzen</a:t>
            </a:r>
            <a:r>
              <a:rPr lang="en-US" sz="2000" dirty="0"/>
              <a:t> in die </a:t>
            </a:r>
            <a:r>
              <a:rPr lang="en-US" sz="2000" dirty="0" err="1"/>
              <a:t>Kostenfunktion</a:t>
            </a:r>
            <a:r>
              <a:rPr lang="en-US" sz="2000" dirty="0"/>
              <a:t> </a:t>
            </a:r>
            <a:r>
              <a:rPr lang="en-US" sz="2000" dirty="0" err="1"/>
              <a:t>liefert</a:t>
            </a:r>
            <a:r>
              <a:rPr lang="en-US" sz="2000" dirty="0"/>
              <a:t> </a:t>
            </a:r>
            <a:r>
              <a:rPr lang="en-US" sz="2000" dirty="0" err="1"/>
              <a:t>für</a:t>
            </a:r>
            <a:r>
              <a:rPr lang="en-US" sz="2000" dirty="0"/>
              <a:t> die </a:t>
            </a:r>
            <a:r>
              <a:rPr lang="en-US" sz="2000" dirty="0" err="1"/>
              <a:t>Durchschnittskosten</a:t>
            </a:r>
            <a:r>
              <a:rPr lang="en-US" sz="2000" dirty="0"/>
              <a:t>:</a:t>
            </a:r>
          </a:p>
        </p:txBody>
      </p:sp>
      <p:sp>
        <p:nvSpPr>
          <p:cNvPr id="6" name="Rechteck 5">
            <a:extLst>
              <a:ext uri="{FF2B5EF4-FFF2-40B4-BE49-F238E27FC236}">
                <a16:creationId xmlns:a16="http://schemas.microsoft.com/office/drawing/2014/main" id="{08631054-4360-418C-CEE0-DF715B8A616C}"/>
              </a:ext>
            </a:extLst>
          </p:cNvPr>
          <p:cNvSpPr/>
          <p:nvPr/>
        </p:nvSpPr>
        <p:spPr>
          <a:xfrm>
            <a:off x="40454" y="5199804"/>
            <a:ext cx="8649151" cy="707886"/>
          </a:xfrm>
          <a:prstGeom prst="rect">
            <a:avLst/>
          </a:prstGeom>
        </p:spPr>
        <p:txBody>
          <a:bodyPr wrap="square">
            <a:spAutoFit/>
          </a:bodyPr>
          <a:lstStyle/>
          <a:p>
            <a:r>
              <a:rPr lang="en-US" sz="2000" dirty="0"/>
              <a:t>→	Je </a:t>
            </a:r>
            <a:r>
              <a:rPr lang="en-US" sz="2000" dirty="0" err="1"/>
              <a:t>mehr</a:t>
            </a:r>
            <a:r>
              <a:rPr lang="en-US" sz="2000" dirty="0"/>
              <a:t> </a:t>
            </a:r>
            <a:r>
              <a:rPr lang="en-US" sz="2000" dirty="0" err="1"/>
              <a:t>Firmen</a:t>
            </a:r>
            <a:r>
              <a:rPr lang="en-US" sz="2000" dirty="0"/>
              <a:t> n in der Branche, um so </a:t>
            </a:r>
            <a:r>
              <a:rPr lang="en-US" sz="2000" dirty="0" err="1"/>
              <a:t>kleiner</a:t>
            </a:r>
            <a:r>
              <a:rPr lang="en-US" sz="2000" dirty="0"/>
              <a:t> </a:t>
            </a:r>
            <a:r>
              <a:rPr lang="en-US" sz="2000" dirty="0" err="1"/>
              <a:t>wird</a:t>
            </a:r>
            <a:r>
              <a:rPr lang="en-US" sz="2000" dirty="0"/>
              <a:t> der </a:t>
            </a:r>
            <a:r>
              <a:rPr lang="en-US" sz="2000" dirty="0" err="1"/>
              <a:t>Anteil</a:t>
            </a:r>
            <a:r>
              <a:rPr lang="en-US" sz="2000" dirty="0"/>
              <a:t> </a:t>
            </a:r>
            <a:r>
              <a:rPr lang="en-US" sz="2000" dirty="0" err="1"/>
              <a:t>jeder</a:t>
            </a:r>
            <a:r>
              <a:rPr lang="en-US" sz="2000" dirty="0"/>
              <a:t> 	</a:t>
            </a:r>
            <a:r>
              <a:rPr lang="en-US" sz="2000" dirty="0" err="1"/>
              <a:t>Firma</a:t>
            </a:r>
            <a:r>
              <a:rPr lang="en-US" sz="2000" dirty="0"/>
              <a:t> am </a:t>
            </a:r>
            <a:r>
              <a:rPr lang="en-US" sz="2000" dirty="0" err="1"/>
              <a:t>Branchenumsatz</a:t>
            </a:r>
            <a:r>
              <a:rPr lang="en-US" sz="2000" dirty="0"/>
              <a:t> S</a:t>
            </a:r>
            <a:endParaRPr lang="de-DE" sz="2000" dirty="0"/>
          </a:p>
        </p:txBody>
      </p:sp>
      <p:sp>
        <p:nvSpPr>
          <p:cNvPr id="7" name="Rechteck 6">
            <a:extLst>
              <a:ext uri="{FF2B5EF4-FFF2-40B4-BE49-F238E27FC236}">
                <a16:creationId xmlns:a16="http://schemas.microsoft.com/office/drawing/2014/main" id="{A0B718A7-856B-07EC-7C53-CCEA848091E3}"/>
              </a:ext>
            </a:extLst>
          </p:cNvPr>
          <p:cNvSpPr/>
          <p:nvPr/>
        </p:nvSpPr>
        <p:spPr>
          <a:xfrm>
            <a:off x="40454" y="5907690"/>
            <a:ext cx="8678216" cy="707886"/>
          </a:xfrm>
          <a:prstGeom prst="rect">
            <a:avLst/>
          </a:prstGeom>
        </p:spPr>
        <p:txBody>
          <a:bodyPr wrap="square">
            <a:spAutoFit/>
          </a:bodyPr>
          <a:lstStyle/>
          <a:p>
            <a:r>
              <a:rPr lang="en-US" sz="2000" dirty="0"/>
              <a:t>→	je </a:t>
            </a:r>
            <a:r>
              <a:rPr lang="en-US" sz="2000" dirty="0" err="1"/>
              <a:t>höher</a:t>
            </a:r>
            <a:r>
              <a:rPr lang="en-US" sz="2000" dirty="0"/>
              <a:t> die </a:t>
            </a:r>
            <a:r>
              <a:rPr lang="en-US" sz="2000" dirty="0" err="1"/>
              <a:t>Durchschnittskosten</a:t>
            </a:r>
            <a:r>
              <a:rPr lang="en-US" sz="2000" dirty="0"/>
              <a:t> </a:t>
            </a:r>
            <a:r>
              <a:rPr lang="en-US" sz="2000" dirty="0" err="1"/>
              <a:t>desto</a:t>
            </a:r>
            <a:r>
              <a:rPr lang="en-US" sz="2000" dirty="0"/>
              <a:t> </a:t>
            </a:r>
            <a:r>
              <a:rPr lang="en-US" sz="2000" dirty="0" err="1"/>
              <a:t>schwieriger</a:t>
            </a:r>
            <a:r>
              <a:rPr lang="en-US" sz="2000" dirty="0"/>
              <a:t> </a:t>
            </a:r>
            <a:r>
              <a:rPr lang="en-US" sz="2000" dirty="0" err="1"/>
              <a:t>wird</a:t>
            </a:r>
            <a:r>
              <a:rPr lang="en-US" sz="2000" dirty="0"/>
              <a:t> </a:t>
            </a:r>
            <a:r>
              <a:rPr lang="en-US" sz="2000" dirty="0" err="1"/>
              <a:t>es</a:t>
            </a:r>
            <a:r>
              <a:rPr lang="en-US" sz="2000" dirty="0"/>
              <a:t> </a:t>
            </a:r>
            <a:r>
              <a:rPr lang="en-US" sz="2000" dirty="0" err="1"/>
              <a:t>steigende</a:t>
            </a:r>
            <a:r>
              <a:rPr lang="en-US" sz="2000" dirty="0"/>
              <a:t> 	</a:t>
            </a:r>
            <a:r>
              <a:rPr lang="en-US" sz="2000" dirty="0" err="1"/>
              <a:t>Skalenerträge</a:t>
            </a:r>
            <a:r>
              <a:rPr lang="en-US" sz="2000" dirty="0"/>
              <a:t> </a:t>
            </a:r>
            <a:r>
              <a:rPr lang="en-US" sz="2000" dirty="0" err="1"/>
              <a:t>auszunutzen</a:t>
            </a:r>
            <a:endParaRPr lang="en-US" sz="2000" dirty="0"/>
          </a:p>
        </p:txBody>
      </p:sp>
      <p:sp>
        <p:nvSpPr>
          <p:cNvPr id="10" name="Rechteck 9">
            <a:extLst>
              <a:ext uri="{FF2B5EF4-FFF2-40B4-BE49-F238E27FC236}">
                <a16:creationId xmlns:a16="http://schemas.microsoft.com/office/drawing/2014/main" id="{270C9B3C-CB75-E70E-DB84-1DBCC7DAF07E}"/>
              </a:ext>
            </a:extLst>
          </p:cNvPr>
          <p:cNvSpPr/>
          <p:nvPr/>
        </p:nvSpPr>
        <p:spPr>
          <a:xfrm>
            <a:off x="1618941" y="2089473"/>
            <a:ext cx="9251661" cy="400110"/>
          </a:xfrm>
          <a:prstGeom prst="rect">
            <a:avLst/>
          </a:prstGeom>
        </p:spPr>
        <p:txBody>
          <a:bodyPr wrap="square">
            <a:spAutoFit/>
          </a:bodyPr>
          <a:lstStyle/>
          <a:p>
            <a:r>
              <a:rPr lang="en-US" sz="2000" dirty="0"/>
              <a:t>→ </a:t>
            </a:r>
            <a:r>
              <a:rPr lang="en-US" sz="2000" dirty="0" err="1"/>
              <a:t>Für</a:t>
            </a:r>
            <a:r>
              <a:rPr lang="en-US" sz="2000" dirty="0"/>
              <a:t> p*=p=P </a:t>
            </a:r>
            <a:r>
              <a:rPr lang="en-US" sz="2000" dirty="0" err="1"/>
              <a:t>ergibt</a:t>
            </a:r>
            <a:r>
              <a:rPr lang="en-US" sz="2000" dirty="0"/>
              <a:t> </a:t>
            </a:r>
            <a:r>
              <a:rPr lang="en-US" sz="2000" dirty="0" err="1"/>
              <a:t>sich</a:t>
            </a:r>
            <a:r>
              <a:rPr lang="en-US" sz="2000" dirty="0"/>
              <a:t> </a:t>
            </a:r>
            <a:r>
              <a:rPr lang="en-US" sz="2000" dirty="0" err="1"/>
              <a:t>damit</a:t>
            </a:r>
            <a:r>
              <a:rPr lang="en-US" sz="2000" dirty="0"/>
              <a:t> </a:t>
            </a:r>
            <a:r>
              <a:rPr lang="en-US" sz="2000" dirty="0" err="1"/>
              <a:t>für</a:t>
            </a:r>
            <a:r>
              <a:rPr lang="en-US" sz="2000" dirty="0"/>
              <a:t> </a:t>
            </a:r>
            <a:r>
              <a:rPr lang="en-US" sz="2000" dirty="0" err="1"/>
              <a:t>jede</a:t>
            </a:r>
            <a:r>
              <a:rPr lang="en-US" sz="2000" dirty="0"/>
              <a:t> Firma </a:t>
            </a:r>
            <a:r>
              <a:rPr lang="en-US" sz="2000" dirty="0" err="1"/>
              <a:t>ein</a:t>
            </a:r>
            <a:r>
              <a:rPr lang="en-US" sz="2000" dirty="0"/>
              <a:t> </a:t>
            </a:r>
            <a:r>
              <a:rPr lang="en-US" sz="2000" dirty="0" err="1"/>
              <a:t>Marktanteil</a:t>
            </a:r>
            <a:r>
              <a:rPr lang="en-US" sz="2000" dirty="0"/>
              <a:t> von x*=S/n</a:t>
            </a:r>
          </a:p>
        </p:txBody>
      </p:sp>
      <p:sp>
        <p:nvSpPr>
          <p:cNvPr id="8" name="Rechteck 7">
            <a:extLst>
              <a:ext uri="{FF2B5EF4-FFF2-40B4-BE49-F238E27FC236}">
                <a16:creationId xmlns:a16="http://schemas.microsoft.com/office/drawing/2014/main" id="{68824115-37E8-7307-1A35-C9E6B600B5C8}"/>
              </a:ext>
            </a:extLst>
          </p:cNvPr>
          <p:cNvSpPr/>
          <p:nvPr/>
        </p:nvSpPr>
        <p:spPr>
          <a:xfrm>
            <a:off x="3444768" y="3088470"/>
            <a:ext cx="4069256" cy="369332"/>
          </a:xfrm>
          <a:prstGeom prst="rect">
            <a:avLst/>
          </a:prstGeom>
        </p:spPr>
        <p:txBody>
          <a:bodyPr wrap="none">
            <a:spAutoFit/>
          </a:bodyPr>
          <a:lstStyle/>
          <a:p>
            <a:r>
              <a:rPr lang="en-US" dirty="0"/>
              <a:t>DK = K/x = KF/</a:t>
            </a:r>
            <a:r>
              <a:rPr lang="en-US" dirty="0" err="1"/>
              <a:t>x+k</a:t>
            </a:r>
            <a:r>
              <a:rPr lang="en-US" dirty="0"/>
              <a:t> = KF/(S/n)+k = </a:t>
            </a:r>
            <a:r>
              <a:rPr lang="en-US" dirty="0" err="1"/>
              <a:t>n∙KF</a:t>
            </a:r>
            <a:r>
              <a:rPr lang="en-US" dirty="0"/>
              <a:t>/</a:t>
            </a:r>
            <a:r>
              <a:rPr lang="en-US" dirty="0" err="1"/>
              <a:t>S+k</a:t>
            </a:r>
            <a:endParaRPr lang="en-US" dirty="0"/>
          </a:p>
        </p:txBody>
      </p:sp>
      <p:sp>
        <p:nvSpPr>
          <p:cNvPr id="12" name="Rechteck 11">
            <a:extLst>
              <a:ext uri="{FF2B5EF4-FFF2-40B4-BE49-F238E27FC236}">
                <a16:creationId xmlns:a16="http://schemas.microsoft.com/office/drawing/2014/main" id="{51866C0F-33C3-5FD6-80BF-4D07D3DBAACD}"/>
              </a:ext>
            </a:extLst>
          </p:cNvPr>
          <p:cNvSpPr/>
          <p:nvPr/>
        </p:nvSpPr>
        <p:spPr>
          <a:xfrm>
            <a:off x="19458" y="3429090"/>
            <a:ext cx="9336742" cy="707886"/>
          </a:xfrm>
          <a:prstGeom prst="rect">
            <a:avLst/>
          </a:prstGeom>
        </p:spPr>
        <p:txBody>
          <a:bodyPr wrap="square">
            <a:spAutoFit/>
          </a:bodyPr>
          <a:lstStyle/>
          <a:p>
            <a:r>
              <a:rPr lang="en-US" sz="2000" dirty="0"/>
              <a:t>→	da KF, k, S </a:t>
            </a:r>
            <a:r>
              <a:rPr lang="en-US" sz="2000" dirty="0" err="1"/>
              <a:t>Konstant</a:t>
            </a:r>
            <a:r>
              <a:rPr lang="en-US" sz="2000" dirty="0"/>
              <a:t> </a:t>
            </a:r>
            <a:r>
              <a:rPr lang="en-US" sz="2000" dirty="0" err="1"/>
              <a:t>steigen</a:t>
            </a:r>
            <a:r>
              <a:rPr lang="en-US" sz="2000" dirty="0"/>
              <a:t> die </a:t>
            </a:r>
            <a:r>
              <a:rPr lang="en-US" sz="2000" dirty="0" err="1"/>
              <a:t>Durchschnittskosten</a:t>
            </a:r>
            <a:r>
              <a:rPr lang="en-US" sz="2000" dirty="0"/>
              <a:t> </a:t>
            </a:r>
            <a:r>
              <a:rPr lang="en-US" sz="2000" dirty="0" err="1"/>
              <a:t>mit</a:t>
            </a:r>
            <a:r>
              <a:rPr lang="en-US" sz="2000" dirty="0"/>
              <a:t> </a:t>
            </a:r>
            <a:r>
              <a:rPr lang="en-US" sz="2000" dirty="0" err="1"/>
              <a:t>zunehmender</a:t>
            </a:r>
            <a:r>
              <a:rPr lang="en-US" sz="2000" dirty="0"/>
              <a:t> 	</a:t>
            </a:r>
            <a:r>
              <a:rPr lang="en-US" sz="2000" dirty="0" err="1"/>
              <a:t>Firmenzahl</a:t>
            </a:r>
            <a:r>
              <a:rPr lang="en-US" sz="2000" dirty="0"/>
              <a:t> n. KF/S </a:t>
            </a:r>
            <a:r>
              <a:rPr lang="en-US" sz="2000" dirty="0" err="1"/>
              <a:t>ist</a:t>
            </a:r>
            <a:r>
              <a:rPr lang="en-US" sz="2000" dirty="0"/>
              <a:t> die </a:t>
            </a:r>
            <a:r>
              <a:rPr lang="en-US" sz="2000" dirty="0" err="1"/>
              <a:t>Steigung</a:t>
            </a:r>
            <a:r>
              <a:rPr lang="en-US" sz="2000" dirty="0"/>
              <a:t> der </a:t>
            </a:r>
            <a:r>
              <a:rPr lang="en-US" sz="2000" dirty="0" err="1"/>
              <a:t>Geraden</a:t>
            </a:r>
            <a:r>
              <a:rPr lang="en-US" sz="2000" dirty="0"/>
              <a:t> der </a:t>
            </a:r>
            <a:r>
              <a:rPr lang="en-US" sz="2000" dirty="0" err="1"/>
              <a:t>Durchschnittskosten</a:t>
            </a:r>
            <a:endParaRPr lang="de-DE" sz="2000" dirty="0"/>
          </a:p>
        </p:txBody>
      </p:sp>
      <p:sp>
        <p:nvSpPr>
          <p:cNvPr id="13" name="Rechteck 12">
            <a:extLst>
              <a:ext uri="{FF2B5EF4-FFF2-40B4-BE49-F238E27FC236}">
                <a16:creationId xmlns:a16="http://schemas.microsoft.com/office/drawing/2014/main" id="{BB894AFB-3AD6-0ECF-FC6B-6EC637EDBA0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7705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8"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8" name="Rechteck 27">
            <a:extLst>
              <a:ext uri="{FF2B5EF4-FFF2-40B4-BE49-F238E27FC236}">
                <a16:creationId xmlns:a16="http://schemas.microsoft.com/office/drawing/2014/main" id="{99092EE8-C815-42B1-92A3-E60D8C638741}"/>
              </a:ext>
            </a:extLst>
          </p:cNvPr>
          <p:cNvSpPr/>
          <p:nvPr/>
        </p:nvSpPr>
        <p:spPr>
          <a:xfrm>
            <a:off x="1025554" y="59870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pic>
        <p:nvPicPr>
          <p:cNvPr id="3" name="Grafik 2">
            <a:extLst>
              <a:ext uri="{FF2B5EF4-FFF2-40B4-BE49-F238E27FC236}">
                <a16:creationId xmlns:a16="http://schemas.microsoft.com/office/drawing/2014/main" id="{913146D2-702B-B5D0-56F0-FB1CDEB406A3}"/>
              </a:ext>
            </a:extLst>
          </p:cNvPr>
          <p:cNvPicPr>
            <a:picLocks noChangeAspect="1"/>
          </p:cNvPicPr>
          <p:nvPr/>
        </p:nvPicPr>
        <p:blipFill>
          <a:blip r:embed="rId3"/>
          <a:stretch>
            <a:fillRect/>
          </a:stretch>
        </p:blipFill>
        <p:spPr>
          <a:xfrm>
            <a:off x="102063" y="849394"/>
            <a:ext cx="5475847" cy="3039560"/>
          </a:xfrm>
          <a:prstGeom prst="rect">
            <a:avLst/>
          </a:prstGeom>
        </p:spPr>
      </p:pic>
      <p:sp>
        <p:nvSpPr>
          <p:cNvPr id="4" name="Rechteck 3">
            <a:extLst>
              <a:ext uri="{FF2B5EF4-FFF2-40B4-BE49-F238E27FC236}">
                <a16:creationId xmlns:a16="http://schemas.microsoft.com/office/drawing/2014/main" id="{3BF12079-3FCF-0793-6704-E2D18DC6A71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21DCC387-C1C3-D479-5070-19FE8B5EEA9F}"/>
              </a:ext>
            </a:extLst>
          </p:cNvPr>
          <p:cNvPicPr>
            <a:picLocks noChangeAspect="1"/>
          </p:cNvPicPr>
          <p:nvPr/>
        </p:nvPicPr>
        <p:blipFill>
          <a:blip r:embed="rId4"/>
          <a:stretch>
            <a:fillRect/>
          </a:stretch>
        </p:blipFill>
        <p:spPr>
          <a:xfrm>
            <a:off x="5577910" y="849394"/>
            <a:ext cx="5671313" cy="3215325"/>
          </a:xfrm>
          <a:prstGeom prst="rect">
            <a:avLst/>
          </a:prstGeom>
        </p:spPr>
      </p:pic>
    </p:spTree>
    <p:extLst>
      <p:ext uri="{BB962C8B-B14F-4D97-AF65-F5344CB8AC3E}">
        <p14:creationId xmlns:p14="http://schemas.microsoft.com/office/powerpoint/2010/main" val="3432962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084E3-8A3A-4AF3-B311-6418E460A85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A027EA3-0D71-4E0E-0F4C-B213858E1065}"/>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E78B7F3A-3D1E-9F07-B019-1776C2BECE73}"/>
              </a:ext>
            </a:extLst>
          </p:cNvPr>
          <p:cNvSpPr txBox="1"/>
          <p:nvPr/>
        </p:nvSpPr>
        <p:spPr>
          <a:xfrm>
            <a:off x="-53788" y="541189"/>
            <a:ext cx="12245788" cy="6316811"/>
          </a:xfrm>
          <a:prstGeom prst="rect">
            <a:avLst/>
          </a:prstGeom>
          <a:noFill/>
        </p:spPr>
        <p:txBody>
          <a:bodyPr wrap="square" rtlCol="0">
            <a:noAutofit/>
          </a:bodyPr>
          <a:lstStyle/>
          <a:p>
            <a:r>
              <a:rPr lang="en-US" sz="2400" u="sng" dirty="0" err="1"/>
              <a:t>Firmenzahl</a:t>
            </a:r>
            <a:r>
              <a:rPr lang="en-US" sz="2400" u="sng" dirty="0"/>
              <a:t> und </a:t>
            </a:r>
            <a:r>
              <a:rPr lang="en-US" sz="2400" u="sng" dirty="0" err="1"/>
              <a:t>Preis</a:t>
            </a:r>
            <a:r>
              <a:rPr lang="en-US" sz="2400" u="sng" dirty="0"/>
              <a:t>:</a:t>
            </a:r>
          </a:p>
          <a:p>
            <a:endParaRPr lang="en-US" sz="2400" dirty="0"/>
          </a:p>
          <a:p>
            <a:r>
              <a:rPr lang="en-US" sz="2400" dirty="0" err="1"/>
              <a:t>Nachfrage</a:t>
            </a:r>
            <a:r>
              <a:rPr lang="en-US" sz="2400" dirty="0"/>
              <a:t>:		</a:t>
            </a:r>
            <a:r>
              <a:rPr lang="de-DE" sz="2400" dirty="0"/>
              <a:t>x = S(1/n –b(p-P)) = S/n + </a:t>
            </a:r>
            <a:r>
              <a:rPr lang="de-DE" sz="2400" dirty="0" err="1"/>
              <a:t>SbP</a:t>
            </a:r>
            <a:r>
              <a:rPr lang="de-DE" sz="2400" dirty="0"/>
              <a:t> – </a:t>
            </a:r>
            <a:r>
              <a:rPr lang="de-DE" sz="2400" dirty="0" err="1"/>
              <a:t>Sbp</a:t>
            </a:r>
            <a:endParaRPr lang="de-DE" sz="2400" dirty="0"/>
          </a:p>
          <a:p>
            <a:endParaRPr lang="de-DE" sz="2400" dirty="0"/>
          </a:p>
          <a:p>
            <a:r>
              <a:rPr lang="de-DE" sz="2400" dirty="0"/>
              <a:t>Jede Firma nimmt die Preise der anderen als gegeben (vgl. </a:t>
            </a:r>
            <a:r>
              <a:rPr lang="de-DE" sz="2400" dirty="0" err="1"/>
              <a:t>Cournot</a:t>
            </a:r>
            <a:r>
              <a:rPr lang="de-DE" sz="2400" dirty="0"/>
              <a:t>):</a:t>
            </a:r>
          </a:p>
          <a:p>
            <a:r>
              <a:rPr lang="en-US" sz="2400" dirty="0"/>
              <a:t>→ </a:t>
            </a:r>
            <a:r>
              <a:rPr lang="en-US" sz="2400" dirty="0" err="1"/>
              <a:t>setze</a:t>
            </a:r>
            <a:r>
              <a:rPr lang="en-US" sz="2400" dirty="0"/>
              <a:t> A:=</a:t>
            </a:r>
            <a:r>
              <a:rPr lang="de-DE" sz="2400" dirty="0"/>
              <a:t> S/n + </a:t>
            </a:r>
            <a:r>
              <a:rPr lang="de-DE" sz="2400" dirty="0" err="1"/>
              <a:t>SbP</a:t>
            </a:r>
            <a:r>
              <a:rPr lang="de-DE" sz="2400" dirty="0"/>
              <a:t> und B:=Sb</a:t>
            </a:r>
          </a:p>
          <a:p>
            <a:endParaRPr lang="en-US" sz="2400" dirty="0"/>
          </a:p>
          <a:p>
            <a:r>
              <a:rPr lang="en-US" sz="2400" dirty="0"/>
              <a:t>→ 	x = A-</a:t>
            </a:r>
            <a:r>
              <a:rPr lang="en-US" sz="2400" dirty="0" err="1"/>
              <a:t>Bp</a:t>
            </a:r>
            <a:r>
              <a:rPr lang="en-US" sz="2400" dirty="0"/>
              <a:t>		</a:t>
            </a:r>
            <a:r>
              <a:rPr lang="en-US" sz="2400"/>
              <a:t>		(</a:t>
            </a:r>
            <a:r>
              <a:rPr lang="en-US" sz="2400" err="1"/>
              <a:t>Monopolnachfrage</a:t>
            </a:r>
            <a:r>
              <a:rPr lang="en-US" sz="2400"/>
              <a:t>)	→	dx=-Bdp →dp/dx= -1/B</a:t>
            </a:r>
            <a:endParaRPr lang="en-US" sz="2400" dirty="0"/>
          </a:p>
          <a:p>
            <a:r>
              <a:rPr lang="en-US" sz="2400" dirty="0"/>
              <a:t>	GE </a:t>
            </a:r>
            <a:r>
              <a:rPr lang="en-US" sz="2400"/>
              <a:t>= p’(x)x+p(x)=p </a:t>
            </a:r>
            <a:r>
              <a:rPr lang="en-US" sz="2400" dirty="0"/>
              <a:t>– x/B = p – x/(Sb) 	(</a:t>
            </a:r>
            <a:r>
              <a:rPr lang="en-US" sz="2400" dirty="0" err="1"/>
              <a:t>Grenzerträge</a:t>
            </a:r>
            <a:r>
              <a:rPr lang="en-US" sz="2400" dirty="0"/>
              <a:t> </a:t>
            </a:r>
            <a:r>
              <a:rPr lang="en-US" sz="2400" dirty="0" err="1"/>
              <a:t>im</a:t>
            </a:r>
            <a:r>
              <a:rPr lang="en-US" sz="2400" dirty="0"/>
              <a:t> </a:t>
            </a:r>
            <a:r>
              <a:rPr lang="en-US" sz="2400" dirty="0" err="1"/>
              <a:t>Monopol</a:t>
            </a:r>
            <a:r>
              <a:rPr lang="en-US" sz="2400" dirty="0"/>
              <a:t>)</a:t>
            </a:r>
          </a:p>
          <a:p>
            <a:r>
              <a:rPr lang="en-US" sz="2400" dirty="0"/>
              <a:t>	GE = GK = k		</a:t>
            </a:r>
            <a:r>
              <a:rPr lang="en-US" sz="2400"/>
              <a:t>		(</a:t>
            </a:r>
            <a:r>
              <a:rPr lang="en-US" sz="2400" dirty="0" err="1"/>
              <a:t>Optimalitätsbedingung</a:t>
            </a:r>
            <a:r>
              <a:rPr lang="en-US" sz="2400" dirty="0"/>
              <a:t>)</a:t>
            </a:r>
          </a:p>
          <a:p>
            <a:endParaRPr lang="en-US" sz="2400" dirty="0"/>
          </a:p>
          <a:p>
            <a:r>
              <a:rPr lang="en-US" sz="2400" dirty="0"/>
              <a:t>→ p = k + x/Sb = k + (S/n)/(Sb)	(</a:t>
            </a:r>
            <a:r>
              <a:rPr lang="en-US" sz="2400" dirty="0" err="1"/>
              <a:t>Gleichgewichtsbedingung</a:t>
            </a:r>
            <a:r>
              <a:rPr lang="en-US" sz="2400" dirty="0"/>
              <a:t>)</a:t>
            </a:r>
          </a:p>
          <a:p>
            <a:endParaRPr lang="en-US" sz="2400" dirty="0"/>
          </a:p>
          <a:p>
            <a:r>
              <a:rPr lang="en-US" sz="2400" dirty="0"/>
              <a:t>→	p = k + 1/(</a:t>
            </a:r>
            <a:r>
              <a:rPr lang="en-US" sz="2400" dirty="0" err="1"/>
              <a:t>nb</a:t>
            </a:r>
            <a:r>
              <a:rPr lang="en-US" sz="2400" dirty="0"/>
              <a:t>)		→	 1/</a:t>
            </a:r>
            <a:r>
              <a:rPr lang="en-US" sz="2400" dirty="0" err="1"/>
              <a:t>nb</a:t>
            </a:r>
            <a:r>
              <a:rPr lang="en-US" sz="2400" dirty="0"/>
              <a:t>  (Mark-up </a:t>
            </a:r>
            <a:r>
              <a:rPr lang="en-US" sz="2400" dirty="0" err="1"/>
              <a:t>gegenüber</a:t>
            </a:r>
            <a:r>
              <a:rPr lang="en-US" sz="2400" dirty="0"/>
              <a:t> VKK)</a:t>
            </a:r>
          </a:p>
          <a:p>
            <a:r>
              <a:rPr lang="en-US" sz="2400" dirty="0"/>
              <a:t>	</a:t>
            </a:r>
          </a:p>
          <a:p>
            <a:r>
              <a:rPr lang="en-US" sz="2400" dirty="0" err="1"/>
              <a:t>Steigt</a:t>
            </a:r>
            <a:r>
              <a:rPr lang="en-US" sz="2400" dirty="0"/>
              <a:t> die </a:t>
            </a:r>
            <a:r>
              <a:rPr lang="en-US" sz="2400" dirty="0" err="1"/>
              <a:t>Firmenzahl</a:t>
            </a:r>
            <a:r>
              <a:rPr lang="en-US" sz="2400" dirty="0"/>
              <a:t> (n), so </a:t>
            </a:r>
            <a:r>
              <a:rPr lang="en-US" sz="2400" dirty="0" err="1"/>
              <a:t>steigt</a:t>
            </a:r>
            <a:r>
              <a:rPr lang="en-US" sz="2400" dirty="0"/>
              <a:t> die </a:t>
            </a:r>
            <a:r>
              <a:rPr lang="en-US" sz="2400" dirty="0" err="1"/>
              <a:t>Konkurrenz</a:t>
            </a:r>
            <a:r>
              <a:rPr lang="en-US" sz="2400" dirty="0"/>
              <a:t> und</a:t>
            </a:r>
          </a:p>
          <a:p>
            <a:r>
              <a:rPr lang="en-US" sz="2400" dirty="0" err="1"/>
              <a:t>damit</a:t>
            </a:r>
            <a:r>
              <a:rPr lang="en-US" sz="2400" dirty="0"/>
              <a:t> </a:t>
            </a:r>
            <a:r>
              <a:rPr lang="en-US" sz="2400" dirty="0" err="1"/>
              <a:t>sinkt</a:t>
            </a:r>
            <a:r>
              <a:rPr lang="en-US" sz="2400" dirty="0"/>
              <a:t> der </a:t>
            </a:r>
            <a:r>
              <a:rPr lang="en-US" sz="2400" dirty="0" err="1"/>
              <a:t>Preis</a:t>
            </a:r>
            <a:r>
              <a:rPr lang="en-US" sz="2400" dirty="0"/>
              <a:t> (p) den </a:t>
            </a:r>
            <a:r>
              <a:rPr lang="en-US" sz="2400" dirty="0" err="1"/>
              <a:t>eine</a:t>
            </a:r>
            <a:r>
              <a:rPr lang="en-US" sz="2400" dirty="0"/>
              <a:t> </a:t>
            </a:r>
            <a:r>
              <a:rPr lang="en-US" sz="2400" dirty="0" err="1"/>
              <a:t>einzelne</a:t>
            </a:r>
            <a:r>
              <a:rPr lang="en-US" sz="2400" dirty="0"/>
              <a:t> Firma </a:t>
            </a:r>
            <a:r>
              <a:rPr lang="en-US" sz="2400" dirty="0" err="1"/>
              <a:t>verlangen</a:t>
            </a:r>
            <a:r>
              <a:rPr lang="en-US" sz="2400" dirty="0"/>
              <a:t> </a:t>
            </a:r>
            <a:r>
              <a:rPr lang="en-US" sz="2400" dirty="0" err="1"/>
              <a:t>kann</a:t>
            </a:r>
            <a:r>
              <a:rPr lang="en-US" sz="2400" dirty="0"/>
              <a:t>.</a:t>
            </a:r>
          </a:p>
          <a:p>
            <a:endParaRPr lang="de-DE" sz="2400" dirty="0"/>
          </a:p>
          <a:p>
            <a:endParaRPr lang="en-US" sz="2400" dirty="0"/>
          </a:p>
          <a:p>
            <a:endParaRPr lang="de-DE" sz="2000" dirty="0"/>
          </a:p>
        </p:txBody>
      </p:sp>
      <p:sp>
        <p:nvSpPr>
          <p:cNvPr id="5" name="Rechteck 4">
            <a:extLst>
              <a:ext uri="{FF2B5EF4-FFF2-40B4-BE49-F238E27FC236}">
                <a16:creationId xmlns:a16="http://schemas.microsoft.com/office/drawing/2014/main" id="{4FEADFB1-70CA-9897-3C35-A496D84E93F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97037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BB62D-A0C3-BF5C-FDF9-945E2268258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FDDCC74-7F97-F697-0C2A-120CC5AA89A4}"/>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a:t>
            </a:r>
            <a:r>
              <a:rPr lang="en-US" sz="2800" dirty="0" err="1">
                <a:solidFill>
                  <a:sysClr val="windowText" lastClr="000000"/>
                </a:solidFill>
              </a:rPr>
              <a:t>Gleichgewicht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3CED3F0D-9CF2-3E25-34D7-F2D0EB29F051}"/>
              </a:ext>
            </a:extLst>
          </p:cNvPr>
          <p:cNvSpPr txBox="1"/>
          <p:nvPr/>
        </p:nvSpPr>
        <p:spPr>
          <a:xfrm>
            <a:off x="98612" y="724907"/>
            <a:ext cx="8303110" cy="1944216"/>
          </a:xfrm>
          <a:prstGeom prst="rect">
            <a:avLst/>
          </a:prstGeom>
          <a:noFill/>
        </p:spPr>
        <p:txBody>
          <a:bodyPr wrap="square" rtlCol="0">
            <a:noAutofit/>
          </a:bodyPr>
          <a:lstStyle/>
          <a:p>
            <a:r>
              <a:rPr lang="de-DE" sz="2400" u="sng" dirty="0"/>
              <a:t>Firmenzahl im Gleichgewicht:</a:t>
            </a:r>
          </a:p>
          <a:p>
            <a:endParaRPr lang="de-DE" sz="2400" dirty="0"/>
          </a:p>
          <a:p>
            <a:r>
              <a:rPr lang="en-US" sz="2400" dirty="0"/>
              <a:t>PP-</a:t>
            </a:r>
            <a:r>
              <a:rPr lang="en-US" sz="2400" dirty="0" err="1"/>
              <a:t>Kurve</a:t>
            </a:r>
            <a:r>
              <a:rPr lang="en-US" sz="2400" dirty="0"/>
              <a:t>	p = k + 1/(</a:t>
            </a:r>
            <a:r>
              <a:rPr lang="en-US" sz="2400" dirty="0" err="1"/>
              <a:t>nb</a:t>
            </a:r>
            <a:r>
              <a:rPr lang="en-US" sz="2400" dirty="0"/>
              <a:t>)</a:t>
            </a:r>
            <a:r>
              <a:rPr lang="en-US" sz="2400"/>
              <a:t>	Durchschnittspreis </a:t>
            </a:r>
            <a:r>
              <a:rPr lang="en-US" sz="2400" dirty="0"/>
              <a:t>in der </a:t>
            </a:r>
            <a:r>
              <a:rPr lang="en-US" sz="2400" dirty="0" err="1"/>
              <a:t>Branche</a:t>
            </a:r>
            <a:endParaRPr lang="en-US" sz="2400" dirty="0"/>
          </a:p>
          <a:p>
            <a:endParaRPr lang="en-US" sz="2400" dirty="0"/>
          </a:p>
          <a:p>
            <a:r>
              <a:rPr lang="en-US" sz="2400" dirty="0"/>
              <a:t>CC-</a:t>
            </a:r>
            <a:r>
              <a:rPr lang="en-US" sz="2400" dirty="0" err="1"/>
              <a:t>Kurve</a:t>
            </a:r>
            <a:r>
              <a:rPr lang="en-US" sz="2400" dirty="0"/>
              <a:t>	DK = </a:t>
            </a:r>
            <a:r>
              <a:rPr lang="en-US" sz="2400" dirty="0" err="1"/>
              <a:t>n∙KF</a:t>
            </a:r>
            <a:r>
              <a:rPr lang="en-US" sz="2400" dirty="0"/>
              <a:t>/</a:t>
            </a:r>
            <a:r>
              <a:rPr lang="en-US" sz="2400" dirty="0" err="1"/>
              <a:t>S+k</a:t>
            </a:r>
            <a:r>
              <a:rPr lang="en-US" sz="2400" dirty="0"/>
              <a:t>	</a:t>
            </a:r>
            <a:r>
              <a:rPr lang="en-US" sz="2400" dirty="0" err="1"/>
              <a:t>Durchschnittskosten</a:t>
            </a:r>
            <a:r>
              <a:rPr lang="en-US" sz="2400" dirty="0"/>
              <a:t> in der </a:t>
            </a:r>
            <a:r>
              <a:rPr lang="en-US" sz="2400" dirty="0" err="1"/>
              <a:t>Branche</a:t>
            </a:r>
            <a:endParaRPr lang="en-US" sz="2400" dirty="0"/>
          </a:p>
          <a:p>
            <a:endParaRPr lang="en-US" sz="2400" dirty="0"/>
          </a:p>
          <a:p>
            <a:endParaRPr lang="en-US" sz="2400" dirty="0"/>
          </a:p>
          <a:p>
            <a:endParaRPr lang="de-DE" sz="2400" dirty="0"/>
          </a:p>
          <a:p>
            <a:endParaRPr lang="de-DE" sz="2000" dirty="0"/>
          </a:p>
        </p:txBody>
      </p:sp>
      <p:cxnSp>
        <p:nvCxnSpPr>
          <p:cNvPr id="6" name="Gerade Verbindung mit Pfeil 5">
            <a:extLst>
              <a:ext uri="{FF2B5EF4-FFF2-40B4-BE49-F238E27FC236}">
                <a16:creationId xmlns:a16="http://schemas.microsoft.com/office/drawing/2014/main" id="{E255EEB4-68DD-4DFC-541C-634AB4210E7F}"/>
              </a:ext>
            </a:extLst>
          </p:cNvPr>
          <p:cNvCxnSpPr>
            <a:cxnSpLocks/>
          </p:cNvCxnSpPr>
          <p:nvPr/>
        </p:nvCxnSpPr>
        <p:spPr>
          <a:xfrm flipH="1" flipV="1">
            <a:off x="1562369" y="321297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7E858B64-0667-50C6-7F32-23970BC8044C}"/>
              </a:ext>
            </a:extLst>
          </p:cNvPr>
          <p:cNvCxnSpPr>
            <a:cxnSpLocks/>
          </p:cNvCxnSpPr>
          <p:nvPr/>
        </p:nvCxnSpPr>
        <p:spPr>
          <a:xfrm>
            <a:off x="1578323" y="5949280"/>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16289482-6AA9-0E6D-DA37-6FDF1A096C56}"/>
              </a:ext>
            </a:extLst>
          </p:cNvPr>
          <p:cNvSpPr txBox="1"/>
          <p:nvPr/>
        </p:nvSpPr>
        <p:spPr>
          <a:xfrm>
            <a:off x="5296467" y="5949280"/>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5953E277-EA78-E907-1985-6F032A82EAFE}"/>
              </a:ext>
            </a:extLst>
          </p:cNvPr>
          <p:cNvSpPr txBox="1"/>
          <p:nvPr/>
        </p:nvSpPr>
        <p:spPr>
          <a:xfrm>
            <a:off x="1111605" y="3214718"/>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C4FFF1FF-A122-88E4-E18F-115EE9FDE356}"/>
              </a:ext>
            </a:extLst>
          </p:cNvPr>
          <p:cNvCxnSpPr>
            <a:cxnSpLocks/>
          </p:cNvCxnSpPr>
          <p:nvPr/>
        </p:nvCxnSpPr>
        <p:spPr>
          <a:xfrm flipV="1">
            <a:off x="2030273" y="3645024"/>
            <a:ext cx="3580498" cy="1737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E5E6A8D9-D2C8-F515-0F0A-21B5B961E335}"/>
              </a:ext>
            </a:extLst>
          </p:cNvPr>
          <p:cNvSpPr/>
          <p:nvPr/>
        </p:nvSpPr>
        <p:spPr>
          <a:xfrm>
            <a:off x="6129060" y="5110162"/>
            <a:ext cx="1030539" cy="369332"/>
          </a:xfrm>
          <a:prstGeom prst="rect">
            <a:avLst/>
          </a:prstGeom>
        </p:spPr>
        <p:txBody>
          <a:bodyPr wrap="none">
            <a:spAutoFit/>
          </a:bodyPr>
          <a:lstStyle/>
          <a:p>
            <a:r>
              <a:rPr lang="en-US" dirty="0"/>
              <a:t>PP-</a:t>
            </a:r>
            <a:r>
              <a:rPr lang="en-US" dirty="0" err="1"/>
              <a:t>Kurve</a:t>
            </a:r>
            <a:endParaRPr lang="de-DE" dirty="0"/>
          </a:p>
        </p:txBody>
      </p:sp>
      <p:sp>
        <p:nvSpPr>
          <p:cNvPr id="16" name="Rechteck 15">
            <a:extLst>
              <a:ext uri="{FF2B5EF4-FFF2-40B4-BE49-F238E27FC236}">
                <a16:creationId xmlns:a16="http://schemas.microsoft.com/office/drawing/2014/main" id="{9DFD8FD1-D4F8-1B4F-E4EF-F89E0833D459}"/>
              </a:ext>
            </a:extLst>
          </p:cNvPr>
          <p:cNvSpPr/>
          <p:nvPr/>
        </p:nvSpPr>
        <p:spPr>
          <a:xfrm>
            <a:off x="5575813" y="3374941"/>
            <a:ext cx="1040157" cy="369332"/>
          </a:xfrm>
          <a:prstGeom prst="rect">
            <a:avLst/>
          </a:prstGeom>
        </p:spPr>
        <p:txBody>
          <a:bodyPr wrap="none">
            <a:spAutoFit/>
          </a:bodyPr>
          <a:lstStyle/>
          <a:p>
            <a:r>
              <a:rPr lang="en-US" dirty="0"/>
              <a:t>CC-</a:t>
            </a:r>
            <a:r>
              <a:rPr lang="en-US" dirty="0" err="1"/>
              <a:t>Kurve</a:t>
            </a:r>
            <a:endParaRPr lang="de-DE" dirty="0"/>
          </a:p>
        </p:txBody>
      </p:sp>
      <p:cxnSp>
        <p:nvCxnSpPr>
          <p:cNvPr id="18" name="Gerader Verbinder 17">
            <a:extLst>
              <a:ext uri="{FF2B5EF4-FFF2-40B4-BE49-F238E27FC236}">
                <a16:creationId xmlns:a16="http://schemas.microsoft.com/office/drawing/2014/main" id="{12CF6521-0608-5F0B-990D-DF9AC2FC78F6}"/>
              </a:ext>
            </a:extLst>
          </p:cNvPr>
          <p:cNvCxnSpPr/>
          <p:nvPr/>
        </p:nvCxnSpPr>
        <p:spPr>
          <a:xfrm flipH="1">
            <a:off x="1578323" y="4396462"/>
            <a:ext cx="2448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27808BE3-198E-C85F-CBD2-9F2EDB65E5C5}"/>
              </a:ext>
            </a:extLst>
          </p:cNvPr>
          <p:cNvCxnSpPr>
            <a:cxnSpLocks/>
          </p:cNvCxnSpPr>
          <p:nvPr/>
        </p:nvCxnSpPr>
        <p:spPr>
          <a:xfrm flipV="1">
            <a:off x="4026595" y="4396462"/>
            <a:ext cx="0" cy="155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57DF419B-9145-DD71-727C-71F121AAEC6F}"/>
              </a:ext>
            </a:extLst>
          </p:cNvPr>
          <p:cNvSpPr/>
          <p:nvPr/>
        </p:nvSpPr>
        <p:spPr>
          <a:xfrm>
            <a:off x="3873348" y="5949280"/>
            <a:ext cx="421910" cy="369332"/>
          </a:xfrm>
          <a:prstGeom prst="rect">
            <a:avLst/>
          </a:prstGeom>
        </p:spPr>
        <p:txBody>
          <a:bodyPr wrap="none">
            <a:spAutoFit/>
          </a:bodyPr>
          <a:lstStyle/>
          <a:p>
            <a:r>
              <a:rPr lang="de-DE" dirty="0"/>
              <a:t>n*</a:t>
            </a:r>
          </a:p>
        </p:txBody>
      </p:sp>
      <p:sp>
        <p:nvSpPr>
          <p:cNvPr id="22" name="Rechteck 21">
            <a:extLst>
              <a:ext uri="{FF2B5EF4-FFF2-40B4-BE49-F238E27FC236}">
                <a16:creationId xmlns:a16="http://schemas.microsoft.com/office/drawing/2014/main" id="{5B7CE5B2-79D5-368C-AF8E-AE8AAC0492CD}"/>
              </a:ext>
            </a:extLst>
          </p:cNvPr>
          <p:cNvSpPr/>
          <p:nvPr/>
        </p:nvSpPr>
        <p:spPr>
          <a:xfrm>
            <a:off x="1187337" y="4191489"/>
            <a:ext cx="421910" cy="369332"/>
          </a:xfrm>
          <a:prstGeom prst="rect">
            <a:avLst/>
          </a:prstGeom>
        </p:spPr>
        <p:txBody>
          <a:bodyPr wrap="none">
            <a:spAutoFit/>
          </a:bodyPr>
          <a:lstStyle/>
          <a:p>
            <a:r>
              <a:rPr lang="de-DE" dirty="0"/>
              <a:t>p*</a:t>
            </a:r>
          </a:p>
        </p:txBody>
      </p:sp>
      <p:sp>
        <p:nvSpPr>
          <p:cNvPr id="23" name="Freihandform: Form 22">
            <a:extLst>
              <a:ext uri="{FF2B5EF4-FFF2-40B4-BE49-F238E27FC236}">
                <a16:creationId xmlns:a16="http://schemas.microsoft.com/office/drawing/2014/main" id="{B5896922-FE9A-9992-A7DF-9E06366583D9}"/>
              </a:ext>
            </a:extLst>
          </p:cNvPr>
          <p:cNvSpPr/>
          <p:nvPr/>
        </p:nvSpPr>
        <p:spPr>
          <a:xfrm>
            <a:off x="2259129" y="3234690"/>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mit Pfeil 2">
            <a:extLst>
              <a:ext uri="{FF2B5EF4-FFF2-40B4-BE49-F238E27FC236}">
                <a16:creationId xmlns:a16="http://schemas.microsoft.com/office/drawing/2014/main" id="{B7BAE750-6BF2-D405-AAD8-4D1169D9B760}"/>
              </a:ext>
            </a:extLst>
          </p:cNvPr>
          <p:cNvCxnSpPr/>
          <p:nvPr/>
        </p:nvCxnSpPr>
        <p:spPr>
          <a:xfrm flipH="1">
            <a:off x="4422840" y="4221940"/>
            <a:ext cx="1912989" cy="19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7B4371E9-D212-39E5-A29F-FCF563AD57F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0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ACB1A-29A9-BEC4-8306-A48CE809756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9562BA-7047-CA81-38DF-6B227CCAE8BF}"/>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Monopolitische</a:t>
            </a:r>
            <a:r>
              <a:rPr lang="en-US" sz="2800" dirty="0">
                <a:solidFill>
                  <a:sysClr val="windowText" lastClr="000000"/>
                </a:solidFill>
              </a:rPr>
              <a:t> </a:t>
            </a:r>
            <a:r>
              <a:rPr lang="en-US" sz="2800" dirty="0" err="1">
                <a:solidFill>
                  <a:sysClr val="windowText" lastClr="000000"/>
                </a:solidFill>
              </a:rPr>
              <a:t>Konkurrenz</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8EE9711E-3B42-65DE-F51F-4CB3FE4FC16B}"/>
              </a:ext>
            </a:extLst>
          </p:cNvPr>
          <p:cNvSpPr txBox="1"/>
          <p:nvPr/>
        </p:nvSpPr>
        <p:spPr>
          <a:xfrm>
            <a:off x="319143" y="459455"/>
            <a:ext cx="9144000" cy="5519638"/>
          </a:xfrm>
          <a:prstGeom prst="rect">
            <a:avLst/>
          </a:prstGeom>
          <a:noFill/>
        </p:spPr>
        <p:txBody>
          <a:bodyPr wrap="square" rtlCol="0">
            <a:noAutofit/>
          </a:bodyPr>
          <a:lstStyle/>
          <a:p>
            <a:r>
              <a:rPr lang="en-US" sz="2400" dirty="0" err="1"/>
              <a:t>Unter</a:t>
            </a:r>
            <a:r>
              <a:rPr lang="en-US" sz="2400" dirty="0"/>
              <a:t> </a:t>
            </a:r>
            <a:r>
              <a:rPr lang="en-US" sz="2400" dirty="0" err="1"/>
              <a:t>monopolistischer</a:t>
            </a:r>
            <a:r>
              <a:rPr lang="en-US" sz="2400" dirty="0"/>
              <a:t> </a:t>
            </a:r>
            <a:r>
              <a:rPr lang="en-US" sz="2400" dirty="0" err="1"/>
              <a:t>Konkurrenz</a:t>
            </a:r>
            <a:r>
              <a:rPr lang="en-US" sz="2400" dirty="0"/>
              <a:t> </a:t>
            </a:r>
            <a:r>
              <a:rPr lang="en-US" sz="2400" dirty="0" err="1"/>
              <a:t>ohne</a:t>
            </a:r>
            <a:r>
              <a:rPr lang="en-US" sz="2400" dirty="0"/>
              <a:t> Handel muss </a:t>
            </a:r>
            <a:r>
              <a:rPr lang="en-US" sz="2400" dirty="0" err="1"/>
              <a:t>ein</a:t>
            </a:r>
            <a:r>
              <a:rPr lang="en-US" sz="2400" dirty="0"/>
              <a:t> </a:t>
            </a:r>
            <a:r>
              <a:rPr lang="en-US" sz="2400" dirty="0" err="1"/>
              <a:t>kleines</a:t>
            </a:r>
            <a:r>
              <a:rPr lang="en-US" sz="2400" dirty="0"/>
              <a:t> Land (</a:t>
            </a:r>
            <a:r>
              <a:rPr lang="en-US" sz="2400" dirty="0" err="1"/>
              <a:t>begrenzte</a:t>
            </a:r>
            <a:r>
              <a:rPr lang="en-US" sz="2400" dirty="0"/>
              <a:t> </a:t>
            </a:r>
            <a:r>
              <a:rPr lang="en-US" sz="2400" dirty="0" err="1"/>
              <a:t>Produktionskapazitäten</a:t>
            </a:r>
            <a:r>
              <a:rPr lang="en-US" sz="2400" dirty="0"/>
              <a:t>) </a:t>
            </a:r>
            <a:r>
              <a:rPr lang="en-US" sz="2400" dirty="0" err="1"/>
              <a:t>zwischen</a:t>
            </a:r>
            <a:endParaRPr lang="en-US" sz="2400" dirty="0"/>
          </a:p>
          <a:p>
            <a:r>
              <a:rPr lang="en-US" sz="2400" b="1" dirty="0" err="1"/>
              <a:t>mehr</a:t>
            </a:r>
            <a:r>
              <a:rPr lang="en-US" sz="2400" b="1" dirty="0"/>
              <a:t> </a:t>
            </a:r>
            <a:r>
              <a:rPr lang="en-US" sz="2400" b="1" dirty="0" err="1"/>
              <a:t>Produktvarianten</a:t>
            </a:r>
            <a:r>
              <a:rPr lang="en-US" sz="2400" b="1" dirty="0"/>
              <a:t> </a:t>
            </a:r>
            <a:r>
              <a:rPr lang="en-US" sz="2400" b="1" dirty="0" err="1"/>
              <a:t>oder</a:t>
            </a:r>
            <a:r>
              <a:rPr lang="en-US" sz="2400" b="1" dirty="0"/>
              <a:t> </a:t>
            </a:r>
            <a:r>
              <a:rPr lang="en-US" sz="2400" b="1" dirty="0" err="1"/>
              <a:t>höheren</a:t>
            </a:r>
            <a:r>
              <a:rPr lang="en-US" sz="2400" b="1" dirty="0"/>
              <a:t> </a:t>
            </a:r>
            <a:r>
              <a:rPr lang="en-US" sz="2400" b="1" dirty="0" err="1"/>
              <a:t>Produktionskosten</a:t>
            </a:r>
            <a:r>
              <a:rPr lang="en-US" sz="2400" dirty="0"/>
              <a:t> </a:t>
            </a:r>
            <a:r>
              <a:rPr lang="en-US" sz="2400" dirty="0" err="1"/>
              <a:t>entscheiden</a:t>
            </a:r>
            <a:endParaRPr lang="en-US" sz="2400" dirty="0"/>
          </a:p>
          <a:p>
            <a:endParaRPr lang="en-US" sz="2400" dirty="0"/>
          </a:p>
          <a:p>
            <a:r>
              <a:rPr lang="en-US" sz="2400" dirty="0"/>
              <a:t>							</a:t>
            </a:r>
            <a:endParaRPr lang="de-DE" sz="2000" dirty="0"/>
          </a:p>
        </p:txBody>
      </p:sp>
      <p:cxnSp>
        <p:nvCxnSpPr>
          <p:cNvPr id="6" name="Gerade Verbindung mit Pfeil 5">
            <a:extLst>
              <a:ext uri="{FF2B5EF4-FFF2-40B4-BE49-F238E27FC236}">
                <a16:creationId xmlns:a16="http://schemas.microsoft.com/office/drawing/2014/main" id="{43E5FC3B-B4CE-08E8-68E7-BCA9A4F77FE4}"/>
              </a:ext>
            </a:extLst>
          </p:cNvPr>
          <p:cNvCxnSpPr>
            <a:cxnSpLocks/>
          </p:cNvCxnSpPr>
          <p:nvPr/>
        </p:nvCxnSpPr>
        <p:spPr>
          <a:xfrm flipH="1" flipV="1">
            <a:off x="1778937" y="3645024"/>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5E21083A-8CA2-D114-2D70-4B197055E51F}"/>
              </a:ext>
            </a:extLst>
          </p:cNvPr>
          <p:cNvCxnSpPr>
            <a:cxnSpLocks/>
          </p:cNvCxnSpPr>
          <p:nvPr/>
        </p:nvCxnSpPr>
        <p:spPr>
          <a:xfrm>
            <a:off x="1794891" y="6381328"/>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1A2EFB2C-2A7D-78C4-8B69-D87EAB6C2B97}"/>
              </a:ext>
            </a:extLst>
          </p:cNvPr>
          <p:cNvSpPr txBox="1"/>
          <p:nvPr/>
        </p:nvSpPr>
        <p:spPr>
          <a:xfrm>
            <a:off x="5513035" y="6381328"/>
            <a:ext cx="1533753" cy="369332"/>
          </a:xfrm>
          <a:prstGeom prst="rect">
            <a:avLst/>
          </a:prstGeom>
          <a:noFill/>
        </p:spPr>
        <p:txBody>
          <a:bodyPr wrap="none" rtlCol="0">
            <a:spAutoFit/>
          </a:bodyPr>
          <a:lstStyle/>
          <a:p>
            <a:r>
              <a:rPr lang="de-DE" dirty="0"/>
              <a:t>n (Firmenzahl)</a:t>
            </a:r>
          </a:p>
        </p:txBody>
      </p:sp>
      <p:sp>
        <p:nvSpPr>
          <p:cNvPr id="10" name="Textfeld 9">
            <a:extLst>
              <a:ext uri="{FF2B5EF4-FFF2-40B4-BE49-F238E27FC236}">
                <a16:creationId xmlns:a16="http://schemas.microsoft.com/office/drawing/2014/main" id="{76D12B9F-A4A2-D213-9CBD-4167FA8418C3}"/>
              </a:ext>
            </a:extLst>
          </p:cNvPr>
          <p:cNvSpPr txBox="1"/>
          <p:nvPr/>
        </p:nvSpPr>
        <p:spPr>
          <a:xfrm>
            <a:off x="1328173" y="3646766"/>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E19B4E45-A4B0-FA72-CADF-20E806E0136B}"/>
              </a:ext>
            </a:extLst>
          </p:cNvPr>
          <p:cNvCxnSpPr>
            <a:cxnSpLocks/>
          </p:cNvCxnSpPr>
          <p:nvPr/>
        </p:nvCxnSpPr>
        <p:spPr>
          <a:xfrm flipV="1">
            <a:off x="2085068" y="3806990"/>
            <a:ext cx="2373735" cy="11844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35057E4D-70B2-C13C-40DA-FE0D9A08ACFD}"/>
              </a:ext>
            </a:extLst>
          </p:cNvPr>
          <p:cNvSpPr/>
          <p:nvPr/>
        </p:nvSpPr>
        <p:spPr>
          <a:xfrm>
            <a:off x="6345628" y="5542210"/>
            <a:ext cx="1030539" cy="369332"/>
          </a:xfrm>
          <a:prstGeom prst="rect">
            <a:avLst/>
          </a:prstGeom>
        </p:spPr>
        <p:txBody>
          <a:bodyPr wrap="none">
            <a:spAutoFit/>
          </a:bodyPr>
          <a:lstStyle/>
          <a:p>
            <a:r>
              <a:rPr lang="en-US" dirty="0"/>
              <a:t>PP-</a:t>
            </a:r>
            <a:r>
              <a:rPr lang="en-US" dirty="0" err="1"/>
              <a:t>Kurve</a:t>
            </a:r>
            <a:endParaRPr lang="de-DE" dirty="0"/>
          </a:p>
        </p:txBody>
      </p:sp>
      <p:sp>
        <p:nvSpPr>
          <p:cNvPr id="13" name="Rechteck 12">
            <a:extLst>
              <a:ext uri="{FF2B5EF4-FFF2-40B4-BE49-F238E27FC236}">
                <a16:creationId xmlns:a16="http://schemas.microsoft.com/office/drawing/2014/main" id="{AA60F37A-8505-BE9A-80B6-09DAB5EEA97E}"/>
              </a:ext>
            </a:extLst>
          </p:cNvPr>
          <p:cNvSpPr/>
          <p:nvPr/>
        </p:nvSpPr>
        <p:spPr>
          <a:xfrm>
            <a:off x="4420840" y="3600598"/>
            <a:ext cx="2434769" cy="369332"/>
          </a:xfrm>
          <a:prstGeom prst="rect">
            <a:avLst/>
          </a:prstGeom>
        </p:spPr>
        <p:txBody>
          <a:bodyPr wrap="none">
            <a:spAutoFit/>
          </a:bodyPr>
          <a:lstStyle/>
          <a:p>
            <a:r>
              <a:rPr lang="en-US" dirty="0"/>
              <a:t>CC-</a:t>
            </a:r>
            <a:r>
              <a:rPr lang="en-US" dirty="0" err="1"/>
              <a:t>Kurve</a:t>
            </a:r>
            <a:r>
              <a:rPr lang="en-US" dirty="0"/>
              <a:t> (</a:t>
            </a:r>
            <a:r>
              <a:rPr lang="en-US" dirty="0" err="1"/>
              <a:t>ohne</a:t>
            </a:r>
            <a:r>
              <a:rPr lang="en-US" dirty="0"/>
              <a:t> Handel)</a:t>
            </a:r>
            <a:endParaRPr lang="de-DE" dirty="0"/>
          </a:p>
        </p:txBody>
      </p:sp>
      <p:cxnSp>
        <p:nvCxnSpPr>
          <p:cNvPr id="14" name="Gerader Verbinder 13">
            <a:extLst>
              <a:ext uri="{FF2B5EF4-FFF2-40B4-BE49-F238E27FC236}">
                <a16:creationId xmlns:a16="http://schemas.microsoft.com/office/drawing/2014/main" id="{1A3C9E7B-1AE4-379D-1EC4-DACB3E0BE85D}"/>
              </a:ext>
            </a:extLst>
          </p:cNvPr>
          <p:cNvCxnSpPr>
            <a:cxnSpLocks/>
          </p:cNvCxnSpPr>
          <p:nvPr/>
        </p:nvCxnSpPr>
        <p:spPr>
          <a:xfrm flipH="1">
            <a:off x="1794891" y="4365104"/>
            <a:ext cx="15495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6633A77-CB42-D42D-74E1-D786FC9E654C}"/>
              </a:ext>
            </a:extLst>
          </p:cNvPr>
          <p:cNvCxnSpPr>
            <a:cxnSpLocks/>
          </p:cNvCxnSpPr>
          <p:nvPr/>
        </p:nvCxnSpPr>
        <p:spPr>
          <a:xfrm flipV="1">
            <a:off x="3344397" y="4365104"/>
            <a:ext cx="0" cy="2016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AB60F32D-5404-3145-985A-B7D59F9A4210}"/>
              </a:ext>
            </a:extLst>
          </p:cNvPr>
          <p:cNvSpPr/>
          <p:nvPr/>
        </p:nvSpPr>
        <p:spPr>
          <a:xfrm>
            <a:off x="3169490" y="6361856"/>
            <a:ext cx="554960" cy="369332"/>
          </a:xfrm>
          <a:prstGeom prst="rect">
            <a:avLst/>
          </a:prstGeom>
        </p:spPr>
        <p:txBody>
          <a:bodyPr wrap="none">
            <a:spAutoFit/>
          </a:bodyPr>
          <a:lstStyle/>
          <a:p>
            <a:r>
              <a:rPr lang="de-DE" dirty="0" err="1"/>
              <a:t>nA</a:t>
            </a:r>
            <a:r>
              <a:rPr lang="de-DE" dirty="0"/>
              <a:t>*</a:t>
            </a:r>
          </a:p>
        </p:txBody>
      </p:sp>
      <p:sp>
        <p:nvSpPr>
          <p:cNvPr id="17" name="Rechteck 16">
            <a:extLst>
              <a:ext uri="{FF2B5EF4-FFF2-40B4-BE49-F238E27FC236}">
                <a16:creationId xmlns:a16="http://schemas.microsoft.com/office/drawing/2014/main" id="{89C40912-DBD1-5232-B947-C7B8D31963AC}"/>
              </a:ext>
            </a:extLst>
          </p:cNvPr>
          <p:cNvSpPr/>
          <p:nvPr/>
        </p:nvSpPr>
        <p:spPr>
          <a:xfrm>
            <a:off x="1289467" y="4180438"/>
            <a:ext cx="554960" cy="369332"/>
          </a:xfrm>
          <a:prstGeom prst="rect">
            <a:avLst/>
          </a:prstGeom>
        </p:spPr>
        <p:txBody>
          <a:bodyPr wrap="none">
            <a:spAutoFit/>
          </a:bodyPr>
          <a:lstStyle/>
          <a:p>
            <a:r>
              <a:rPr lang="de-DE" dirty="0" err="1"/>
              <a:t>pA</a:t>
            </a:r>
            <a:r>
              <a:rPr lang="de-DE" dirty="0"/>
              <a:t>*</a:t>
            </a:r>
          </a:p>
        </p:txBody>
      </p:sp>
      <p:sp>
        <p:nvSpPr>
          <p:cNvPr id="18" name="Freihandform: Form 17">
            <a:extLst>
              <a:ext uri="{FF2B5EF4-FFF2-40B4-BE49-F238E27FC236}">
                <a16:creationId xmlns:a16="http://schemas.microsoft.com/office/drawing/2014/main" id="{AAEFD38E-FBE3-DC38-8581-8A911FEA58E7}"/>
              </a:ext>
            </a:extLst>
          </p:cNvPr>
          <p:cNvSpPr/>
          <p:nvPr/>
        </p:nvSpPr>
        <p:spPr>
          <a:xfrm>
            <a:off x="2475697" y="3666738"/>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60801998-7FEE-9993-A5A3-6CBC84A4DA69}"/>
              </a:ext>
            </a:extLst>
          </p:cNvPr>
          <p:cNvCxnSpPr>
            <a:cxnSpLocks/>
          </p:cNvCxnSpPr>
          <p:nvPr/>
        </p:nvCxnSpPr>
        <p:spPr>
          <a:xfrm flipV="1">
            <a:off x="2403496" y="4705301"/>
            <a:ext cx="3106444" cy="7771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659064B9-D6BA-5211-996A-0DED43664523}"/>
              </a:ext>
            </a:extLst>
          </p:cNvPr>
          <p:cNvSpPr/>
          <p:nvPr/>
        </p:nvSpPr>
        <p:spPr>
          <a:xfrm>
            <a:off x="5468685" y="4413617"/>
            <a:ext cx="2320956" cy="369332"/>
          </a:xfrm>
          <a:prstGeom prst="rect">
            <a:avLst/>
          </a:prstGeom>
        </p:spPr>
        <p:txBody>
          <a:bodyPr wrap="none">
            <a:spAutoFit/>
          </a:bodyPr>
          <a:lstStyle/>
          <a:p>
            <a:r>
              <a:rPr lang="en-US" dirty="0"/>
              <a:t>CC-</a:t>
            </a:r>
            <a:r>
              <a:rPr lang="en-US" dirty="0" err="1"/>
              <a:t>Kurve</a:t>
            </a:r>
            <a:r>
              <a:rPr lang="en-US" dirty="0"/>
              <a:t>  (</a:t>
            </a:r>
            <a:r>
              <a:rPr lang="en-US" dirty="0" err="1"/>
              <a:t>mit</a:t>
            </a:r>
            <a:r>
              <a:rPr lang="en-US" dirty="0"/>
              <a:t> Handel)</a:t>
            </a:r>
            <a:endParaRPr lang="de-DE" dirty="0"/>
          </a:p>
        </p:txBody>
      </p:sp>
      <p:cxnSp>
        <p:nvCxnSpPr>
          <p:cNvPr id="23" name="Gerader Verbinder 22">
            <a:extLst>
              <a:ext uri="{FF2B5EF4-FFF2-40B4-BE49-F238E27FC236}">
                <a16:creationId xmlns:a16="http://schemas.microsoft.com/office/drawing/2014/main" id="{3F37A08A-6BFF-BA39-5B6A-9FA46FA0730F}"/>
              </a:ext>
            </a:extLst>
          </p:cNvPr>
          <p:cNvCxnSpPr>
            <a:cxnSpLocks/>
          </p:cNvCxnSpPr>
          <p:nvPr/>
        </p:nvCxnSpPr>
        <p:spPr>
          <a:xfrm flipH="1">
            <a:off x="1778937" y="4941168"/>
            <a:ext cx="2645580" cy="50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B7A9D585-F9A3-3267-7389-86BC266840ED}"/>
              </a:ext>
            </a:extLst>
          </p:cNvPr>
          <p:cNvCxnSpPr>
            <a:cxnSpLocks/>
          </p:cNvCxnSpPr>
          <p:nvPr/>
        </p:nvCxnSpPr>
        <p:spPr>
          <a:xfrm flipV="1">
            <a:off x="4458802" y="5013176"/>
            <a:ext cx="0" cy="1343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1ED46D97-7CF6-2BB4-A49D-01E6B8A96240}"/>
              </a:ext>
            </a:extLst>
          </p:cNvPr>
          <p:cNvSpPr/>
          <p:nvPr/>
        </p:nvSpPr>
        <p:spPr>
          <a:xfrm>
            <a:off x="1321782" y="4781649"/>
            <a:ext cx="566181" cy="369332"/>
          </a:xfrm>
          <a:prstGeom prst="rect">
            <a:avLst/>
          </a:prstGeom>
        </p:spPr>
        <p:txBody>
          <a:bodyPr wrap="none">
            <a:spAutoFit/>
          </a:bodyPr>
          <a:lstStyle/>
          <a:p>
            <a:r>
              <a:rPr lang="de-DE" dirty="0"/>
              <a:t>pH*</a:t>
            </a:r>
          </a:p>
        </p:txBody>
      </p:sp>
      <p:sp>
        <p:nvSpPr>
          <p:cNvPr id="28" name="Rechteck 27">
            <a:extLst>
              <a:ext uri="{FF2B5EF4-FFF2-40B4-BE49-F238E27FC236}">
                <a16:creationId xmlns:a16="http://schemas.microsoft.com/office/drawing/2014/main" id="{72F2E006-B904-9E83-15DD-C972BCC04AF9}"/>
              </a:ext>
            </a:extLst>
          </p:cNvPr>
          <p:cNvSpPr/>
          <p:nvPr/>
        </p:nvSpPr>
        <p:spPr>
          <a:xfrm>
            <a:off x="4136835" y="6368183"/>
            <a:ext cx="566181" cy="369332"/>
          </a:xfrm>
          <a:prstGeom prst="rect">
            <a:avLst/>
          </a:prstGeom>
        </p:spPr>
        <p:txBody>
          <a:bodyPr wrap="none">
            <a:spAutoFit/>
          </a:bodyPr>
          <a:lstStyle/>
          <a:p>
            <a:r>
              <a:rPr lang="de-DE" dirty="0" err="1"/>
              <a:t>nH</a:t>
            </a:r>
            <a:r>
              <a:rPr lang="de-DE" dirty="0"/>
              <a:t>*</a:t>
            </a:r>
          </a:p>
        </p:txBody>
      </p:sp>
      <p:cxnSp>
        <p:nvCxnSpPr>
          <p:cNvPr id="40" name="Gerade Verbindung mit Pfeil 39">
            <a:extLst>
              <a:ext uri="{FF2B5EF4-FFF2-40B4-BE49-F238E27FC236}">
                <a16:creationId xmlns:a16="http://schemas.microsoft.com/office/drawing/2014/main" id="{022B30C5-FA4A-674D-46DF-DD3FE80CE1E5}"/>
              </a:ext>
            </a:extLst>
          </p:cNvPr>
          <p:cNvCxnSpPr/>
          <p:nvPr/>
        </p:nvCxnSpPr>
        <p:spPr>
          <a:xfrm>
            <a:off x="1289467" y="4413617"/>
            <a:ext cx="0" cy="52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666452AA-D6C0-025B-9F56-29BBF2F0FACE}"/>
              </a:ext>
            </a:extLst>
          </p:cNvPr>
          <p:cNvCxnSpPr/>
          <p:nvPr/>
        </p:nvCxnSpPr>
        <p:spPr>
          <a:xfrm>
            <a:off x="3389001" y="6731188"/>
            <a:ext cx="87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EB61E327-D8B5-A3D9-2F53-14935C764A1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3414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5EC72-366C-03AE-4E7A-DA900EECDC1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2FED1C2-024C-7F98-AC9F-336B72AAB347}"/>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700" dirty="0" err="1">
                <a:solidFill>
                  <a:sysClr val="windowText" lastClr="000000"/>
                </a:solidFill>
              </a:rPr>
              <a:t>Monopolitische</a:t>
            </a:r>
            <a:r>
              <a:rPr lang="en-US" sz="2700" dirty="0">
                <a:solidFill>
                  <a:sysClr val="windowText" lastClr="000000"/>
                </a:solidFill>
              </a:rPr>
              <a:t> </a:t>
            </a:r>
            <a:r>
              <a:rPr lang="en-US" sz="2700" dirty="0" err="1">
                <a:solidFill>
                  <a:sysClr val="windowText" lastClr="000000"/>
                </a:solidFill>
              </a:rPr>
              <a:t>Konkurrenz</a:t>
            </a:r>
            <a:r>
              <a:rPr lang="en-US" sz="2700" dirty="0">
                <a:solidFill>
                  <a:sysClr val="windowText" lastClr="000000"/>
                </a:solidFill>
              </a:rPr>
              <a:t> vs </a:t>
            </a:r>
            <a:r>
              <a:rPr lang="en-US" sz="2700" dirty="0" err="1">
                <a:solidFill>
                  <a:sysClr val="windowText" lastClr="000000"/>
                </a:solidFill>
              </a:rPr>
              <a:t>komparative</a:t>
            </a:r>
            <a:r>
              <a:rPr lang="en-US" sz="2700" dirty="0">
                <a:solidFill>
                  <a:sysClr val="windowText" lastClr="000000"/>
                </a:solidFill>
              </a:rPr>
              <a:t> </a:t>
            </a:r>
            <a:r>
              <a:rPr lang="en-US" sz="2700" dirty="0" err="1">
                <a:solidFill>
                  <a:sysClr val="windowText" lastClr="000000"/>
                </a:solidFill>
              </a:rPr>
              <a:t>Kostenvorteile</a:t>
            </a:r>
            <a:endParaRPr lang="en-US" sz="2700" dirty="0">
              <a:solidFill>
                <a:sysClr val="windowText" lastClr="000000"/>
              </a:solidFill>
            </a:endParaRPr>
          </a:p>
        </p:txBody>
      </p:sp>
      <p:sp>
        <p:nvSpPr>
          <p:cNvPr id="9" name="Textfeld 8">
            <a:extLst>
              <a:ext uri="{FF2B5EF4-FFF2-40B4-BE49-F238E27FC236}">
                <a16:creationId xmlns:a16="http://schemas.microsoft.com/office/drawing/2014/main" id="{B5A1FABC-51F4-C77A-8BD2-217B0982FAED}"/>
              </a:ext>
            </a:extLst>
          </p:cNvPr>
          <p:cNvSpPr txBox="1"/>
          <p:nvPr/>
        </p:nvSpPr>
        <p:spPr>
          <a:xfrm>
            <a:off x="573505" y="523891"/>
            <a:ext cx="9959788" cy="5519638"/>
          </a:xfrm>
          <a:prstGeom prst="rect">
            <a:avLst/>
          </a:prstGeom>
          <a:noFill/>
        </p:spPr>
        <p:txBody>
          <a:bodyPr wrap="square" rtlCol="0">
            <a:noAutofit/>
          </a:bodyPr>
          <a:lstStyle/>
          <a:p>
            <a:pPr marL="342900" indent="-342900">
              <a:buFont typeface="Arial" panose="020B0604020202020204" pitchFamily="34" charset="0"/>
              <a:buChar char="•"/>
            </a:pPr>
            <a:r>
              <a:rPr lang="en-US" sz="2400" b="1" dirty="0"/>
              <a:t>Inter-</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t>
            </a:r>
            <a:r>
              <a:rPr lang="en-US" sz="2400" dirty="0" err="1"/>
              <a:t>meistens</a:t>
            </a:r>
            <a:r>
              <a:rPr lang="en-US" sz="2400" dirty="0"/>
              <a:t> auf </a:t>
            </a:r>
            <a:r>
              <a:rPr lang="en-US" sz="2400" dirty="0" err="1"/>
              <a:t>komparativen</a:t>
            </a:r>
            <a:r>
              <a:rPr lang="en-US" sz="2400" dirty="0"/>
              <a:t> </a:t>
            </a:r>
            <a:r>
              <a:rPr lang="en-US" sz="2400" dirty="0" err="1"/>
              <a:t>Kostenvorteilen</a:t>
            </a:r>
            <a:endParaRPr lang="en-US" sz="2400" dirty="0"/>
          </a:p>
          <a:p>
            <a:pPr marL="800100" lvl="1" indent="-342900">
              <a:buFont typeface="Arial" panose="020B0604020202020204" pitchFamily="34" charset="0"/>
              <a:buChar char="•"/>
            </a:pPr>
            <a:r>
              <a:rPr lang="en-US" sz="2400" dirty="0" err="1"/>
              <a:t>Spezialisierung</a:t>
            </a:r>
            <a:r>
              <a:rPr lang="en-US" sz="2400" dirty="0"/>
              <a:t> der Länder </a:t>
            </a:r>
            <a:r>
              <a:rPr lang="en-US" sz="2400" dirty="0" err="1"/>
              <a:t>nach</a:t>
            </a:r>
            <a:r>
              <a:rPr lang="en-US" sz="2400" dirty="0"/>
              <a:t> </a:t>
            </a:r>
            <a:r>
              <a:rPr lang="en-US" sz="2400" dirty="0" err="1"/>
              <a:t>Branchen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Bekleidung</a:t>
            </a:r>
            <a:r>
              <a:rPr lang="en-US" sz="2400" dirty="0"/>
              <a:t> vs </a:t>
            </a:r>
            <a:r>
              <a:rPr lang="en-US" sz="2400" dirty="0" err="1"/>
              <a:t>Maschinenbau</a:t>
            </a:r>
            <a:r>
              <a:rPr lang="en-US" sz="2400" dirty="0"/>
              <a:t> (Deutschland/China)</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Intra-</a:t>
            </a:r>
            <a:r>
              <a:rPr lang="en-US" sz="2400" b="1" dirty="0" err="1"/>
              <a:t>industrieller</a:t>
            </a:r>
            <a:r>
              <a:rPr lang="en-US" sz="2400" b="1" dirty="0"/>
              <a:t> Handel:</a:t>
            </a:r>
          </a:p>
          <a:p>
            <a:pPr marL="800100" lvl="1" indent="-342900">
              <a:buFont typeface="Arial" panose="020B0604020202020204" pitchFamily="34" charset="0"/>
              <a:buChar char="•"/>
            </a:pPr>
            <a:r>
              <a:rPr lang="en-US" sz="2400" dirty="0" err="1"/>
              <a:t>Basiert</a:t>
            </a:r>
            <a:r>
              <a:rPr lang="en-US" sz="2400" dirty="0"/>
              <a:t> auf </a:t>
            </a:r>
            <a:r>
              <a:rPr lang="en-US" sz="2400" dirty="0" err="1"/>
              <a:t>internen</a:t>
            </a:r>
            <a:r>
              <a:rPr lang="en-US" sz="2400" dirty="0"/>
              <a:t> </a:t>
            </a:r>
            <a:r>
              <a:rPr lang="en-US" sz="2400" dirty="0" err="1"/>
              <a:t>Skalenerträgen</a:t>
            </a:r>
            <a:endParaRPr lang="en-US" sz="2400" dirty="0"/>
          </a:p>
          <a:p>
            <a:pPr marL="800100" lvl="1" indent="-342900">
              <a:buFont typeface="Arial" panose="020B0604020202020204" pitchFamily="34" charset="0"/>
              <a:buChar char="•"/>
            </a:pPr>
            <a:r>
              <a:rPr lang="en-US" sz="2400" dirty="0" err="1"/>
              <a:t>Austausch</a:t>
            </a:r>
            <a:r>
              <a:rPr lang="en-US" sz="2400" dirty="0"/>
              <a:t> von </a:t>
            </a:r>
            <a:r>
              <a:rPr lang="en-US" sz="2400" dirty="0" err="1"/>
              <a:t>Produktvarianten</a:t>
            </a:r>
            <a:endParaRPr lang="en-US" sz="2400" dirty="0"/>
          </a:p>
          <a:p>
            <a:pPr marL="800100" lvl="1" indent="-342900">
              <a:buFont typeface="Arial" panose="020B0604020202020204" pitchFamily="34" charset="0"/>
              <a:buChar char="•"/>
            </a:pPr>
            <a:r>
              <a:rPr lang="en-US" sz="2400" dirty="0"/>
              <a:t>Die </a:t>
            </a:r>
            <a:r>
              <a:rPr lang="en-US" sz="2400" dirty="0" err="1"/>
              <a:t>Richtung</a:t>
            </a:r>
            <a:r>
              <a:rPr lang="en-US" sz="2400" dirty="0"/>
              <a:t> der </a:t>
            </a:r>
            <a:r>
              <a:rPr lang="en-US" sz="2400" dirty="0" err="1"/>
              <a:t>unterschiedlichen</a:t>
            </a:r>
            <a:r>
              <a:rPr lang="en-US" sz="2400" dirty="0"/>
              <a:t> </a:t>
            </a:r>
            <a:r>
              <a:rPr lang="en-US" sz="2400" dirty="0" err="1"/>
              <a:t>Güterströme</a:t>
            </a:r>
            <a:r>
              <a:rPr lang="en-US" sz="2400" dirty="0"/>
              <a:t> </a:t>
            </a:r>
            <a:r>
              <a:rPr lang="en-US" sz="2400" dirty="0" err="1"/>
              <a:t>ist</a:t>
            </a:r>
            <a:r>
              <a:rPr lang="en-US" sz="2400" dirty="0"/>
              <a:t> </a:t>
            </a:r>
            <a:r>
              <a:rPr lang="en-US" sz="2400" dirty="0" err="1"/>
              <a:t>nicht</a:t>
            </a:r>
            <a:r>
              <a:rPr lang="en-US" sz="2400" dirty="0"/>
              <a:t> </a:t>
            </a:r>
            <a:r>
              <a:rPr lang="en-US" sz="2400" dirty="0" err="1"/>
              <a:t>festgelegt</a:t>
            </a:r>
            <a:endParaRPr lang="en-US" sz="2400" dirty="0"/>
          </a:p>
          <a:p>
            <a:pPr marL="800100" lvl="1" indent="-342900">
              <a:buFont typeface="Arial" panose="020B0604020202020204" pitchFamily="34" charset="0"/>
              <a:buChar char="•"/>
            </a:pPr>
            <a:r>
              <a:rPr lang="en-US" sz="2400" dirty="0" err="1"/>
              <a:t>z.B</a:t>
            </a:r>
            <a:r>
              <a:rPr lang="en-US" sz="2400" dirty="0"/>
              <a:t>. </a:t>
            </a:r>
            <a:r>
              <a:rPr lang="en-US" sz="2400" dirty="0" err="1"/>
              <a:t>Automobilindustrie</a:t>
            </a:r>
            <a:r>
              <a:rPr lang="en-US" sz="2400" dirty="0"/>
              <a:t> (Deutschland/Japan)</a:t>
            </a:r>
            <a:endParaRPr lang="de-DE" sz="2000" dirty="0"/>
          </a:p>
        </p:txBody>
      </p:sp>
      <p:sp>
        <p:nvSpPr>
          <p:cNvPr id="5" name="Rechteck 4">
            <a:extLst>
              <a:ext uri="{FF2B5EF4-FFF2-40B4-BE49-F238E27FC236}">
                <a16:creationId xmlns:a16="http://schemas.microsoft.com/office/drawing/2014/main" id="{E486606A-8F10-E33E-5DC3-665139D7BCF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773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FF67B-B799-2961-1918-BFCB1921B1E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597DE14-6ED0-AE5B-4A43-2176EBE440BC}"/>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a:t>
            </a:r>
            <a:r>
              <a:rPr lang="en-US" sz="2800" dirty="0" err="1">
                <a:solidFill>
                  <a:sysClr val="windowText" lastClr="000000"/>
                </a:solidFill>
              </a:rPr>
              <a:t>Gründe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9123A414-3C06-B0A0-26C3-63EB1F8C9264}"/>
              </a:ext>
            </a:extLst>
          </p:cNvPr>
          <p:cNvSpPr txBox="1"/>
          <p:nvPr/>
        </p:nvSpPr>
        <p:spPr>
          <a:xfrm>
            <a:off x="25853" y="842092"/>
            <a:ext cx="8185276" cy="1669820"/>
          </a:xfrm>
          <a:prstGeom prst="rect">
            <a:avLst/>
          </a:prstGeom>
          <a:noFill/>
        </p:spPr>
        <p:txBody>
          <a:bodyPr wrap="square" rtlCol="0">
            <a:noAutofit/>
          </a:bodyPr>
          <a:lstStyle/>
          <a:p>
            <a:r>
              <a:rPr lang="de-DE" sz="2800" b="1" dirty="0"/>
              <a:t>Spezialisierte Anbieter</a:t>
            </a:r>
            <a:r>
              <a:rPr lang="de-DE" sz="2400" b="1" dirty="0"/>
              <a:t> </a:t>
            </a:r>
          </a:p>
          <a:p>
            <a:endParaRPr lang="de-DE" sz="2400" dirty="0"/>
          </a:p>
          <a:p>
            <a:pPr marL="342900" indent="-342900">
              <a:buFont typeface="Wingdings" panose="05000000000000000000" pitchFamily="2" charset="2"/>
              <a:buChar char="Ø"/>
            </a:pPr>
            <a:r>
              <a:rPr lang="de-DE" sz="2400" dirty="0"/>
              <a:t>In vielen Branchen erfordert die Produktion den Einsatz hoch spezialisierter Geräte oder unterstützender Dienstleistungen.</a:t>
            </a:r>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endParaRPr lang="de-DE" sz="2400" dirty="0"/>
          </a:p>
        </p:txBody>
      </p:sp>
      <p:sp>
        <p:nvSpPr>
          <p:cNvPr id="2" name="Rechteck 1">
            <a:extLst>
              <a:ext uri="{FF2B5EF4-FFF2-40B4-BE49-F238E27FC236}">
                <a16:creationId xmlns:a16="http://schemas.microsoft.com/office/drawing/2014/main" id="{0267FA1E-29FC-03E2-30C4-74CBAE20D05A}"/>
              </a:ext>
            </a:extLst>
          </p:cNvPr>
          <p:cNvSpPr/>
          <p:nvPr/>
        </p:nvSpPr>
        <p:spPr>
          <a:xfrm>
            <a:off x="952805" y="2616362"/>
            <a:ext cx="6008568" cy="1200329"/>
          </a:xfrm>
          <a:prstGeom prst="rect">
            <a:avLst/>
          </a:prstGeom>
        </p:spPr>
        <p:txBody>
          <a:bodyPr wrap="square">
            <a:spAutoFit/>
          </a:bodyPr>
          <a:lstStyle/>
          <a:p>
            <a:pPr marL="342900" indent="-342900">
              <a:buFont typeface="Wingdings" panose="05000000000000000000" pitchFamily="2" charset="2"/>
              <a:buChar char="Ø"/>
            </a:pPr>
            <a:r>
              <a:rPr lang="de-DE" sz="2400" dirty="0"/>
              <a:t>Der von einem einzelnen Unternehmen gebotene Markt ist zu klein, um deren Anbietern das Überleben zu sichern.</a:t>
            </a:r>
          </a:p>
        </p:txBody>
      </p:sp>
      <p:sp>
        <p:nvSpPr>
          <p:cNvPr id="3" name="Rechteck 2">
            <a:extLst>
              <a:ext uri="{FF2B5EF4-FFF2-40B4-BE49-F238E27FC236}">
                <a16:creationId xmlns:a16="http://schemas.microsoft.com/office/drawing/2014/main" id="{1D492838-B123-180F-B816-FD5A22E301E8}"/>
              </a:ext>
            </a:extLst>
          </p:cNvPr>
          <p:cNvSpPr/>
          <p:nvPr/>
        </p:nvSpPr>
        <p:spPr>
          <a:xfrm>
            <a:off x="1684322" y="4061838"/>
            <a:ext cx="7005283" cy="1200329"/>
          </a:xfrm>
          <a:prstGeom prst="rect">
            <a:avLst/>
          </a:prstGeom>
        </p:spPr>
        <p:txBody>
          <a:bodyPr wrap="square">
            <a:spAutoFit/>
          </a:bodyPr>
          <a:lstStyle/>
          <a:p>
            <a:pPr marL="342900" indent="-342900">
              <a:buFont typeface="Wingdings" panose="05000000000000000000" pitchFamily="2" charset="2"/>
              <a:buChar char="Ø"/>
            </a:pPr>
            <a:r>
              <a:rPr lang="de-DE" sz="2400" dirty="0"/>
              <a:t>Ein geografisch konzentriertes Branchencluster führt viele Unternehmen zusammen, die gemeinsam einen großen Markt bilden.</a:t>
            </a:r>
          </a:p>
        </p:txBody>
      </p:sp>
      <p:sp>
        <p:nvSpPr>
          <p:cNvPr id="6" name="Rechteck 5">
            <a:extLst>
              <a:ext uri="{FF2B5EF4-FFF2-40B4-BE49-F238E27FC236}">
                <a16:creationId xmlns:a16="http://schemas.microsoft.com/office/drawing/2014/main" id="{A323C56A-704E-0B7A-6ED4-75DE0B2531D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64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0B44A-E29B-8F74-A15F-3395ECAE110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91CBD6-AA09-66A0-1AB4-90E3B1232FD0}"/>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2D935B62-D39E-05D5-044B-EDE2815754A8}"/>
              </a:ext>
            </a:extLst>
          </p:cNvPr>
          <p:cNvSpPr txBox="1"/>
          <p:nvPr/>
        </p:nvSpPr>
        <p:spPr>
          <a:xfrm>
            <a:off x="1524000" y="836712"/>
            <a:ext cx="9144000" cy="1868836"/>
          </a:xfrm>
          <a:prstGeom prst="rect">
            <a:avLst/>
          </a:prstGeom>
          <a:noFill/>
        </p:spPr>
        <p:txBody>
          <a:bodyPr wrap="square" rtlCol="0">
            <a:noAutofit/>
          </a:bodyPr>
          <a:lstStyle/>
          <a:p>
            <a:r>
              <a:rPr lang="de-DE" sz="2800" b="1" dirty="0"/>
              <a:t>Arbeitskräfte-Pooling</a:t>
            </a:r>
          </a:p>
          <a:p>
            <a:endParaRPr lang="de-DE" sz="2400" dirty="0"/>
          </a:p>
          <a:p>
            <a:pPr marL="457200" indent="-457200">
              <a:buFont typeface="Arial" panose="020B0604020202020204" pitchFamily="34" charset="0"/>
              <a:buChar char="•"/>
            </a:pPr>
            <a:r>
              <a:rPr lang="de-DE" sz="2400" dirty="0"/>
              <a:t>In einem Unternehmenscluster kann einen Pool hoch qualifizierter Arbeitskräfte für genau diesen Produktionssektor entstehen.</a:t>
            </a:r>
          </a:p>
          <a:p>
            <a:pPr marL="457200" indent="-457200">
              <a:buFont typeface="Arial" panose="020B0604020202020204" pitchFamily="34" charset="0"/>
              <a:buChar char="•"/>
            </a:pPr>
            <a:endParaRPr lang="de-DE" sz="2400" dirty="0"/>
          </a:p>
        </p:txBody>
      </p:sp>
      <p:sp>
        <p:nvSpPr>
          <p:cNvPr id="2" name="Rechteck 1">
            <a:extLst>
              <a:ext uri="{FF2B5EF4-FFF2-40B4-BE49-F238E27FC236}">
                <a16:creationId xmlns:a16="http://schemas.microsoft.com/office/drawing/2014/main" id="{535487BF-963C-D565-598B-717F26E6230D}"/>
              </a:ext>
            </a:extLst>
          </p:cNvPr>
          <p:cNvSpPr/>
          <p:nvPr/>
        </p:nvSpPr>
        <p:spPr>
          <a:xfrm>
            <a:off x="2284207" y="2929159"/>
            <a:ext cx="6096000" cy="1200329"/>
          </a:xfrm>
          <a:prstGeom prst="rect">
            <a:avLst/>
          </a:prstGeom>
        </p:spPr>
        <p:txBody>
          <a:bodyPr>
            <a:spAutoFit/>
          </a:bodyPr>
          <a:lstStyle/>
          <a:p>
            <a:pPr marL="457200" indent="-457200">
              <a:buFont typeface="Wingdings" panose="05000000000000000000" pitchFamily="2" charset="2"/>
              <a:buChar char="Ø"/>
            </a:pPr>
            <a:r>
              <a:rPr lang="de-DE" sz="2400" dirty="0"/>
              <a:t>Vorteil für:</a:t>
            </a:r>
          </a:p>
          <a:p>
            <a:pPr marL="914400" lvl="1" indent="-457200">
              <a:buFont typeface="Arial" panose="020B0604020202020204" pitchFamily="34" charset="0"/>
              <a:buChar char="•"/>
            </a:pPr>
            <a:endParaRPr lang="de-DE" sz="2400" u="sng" dirty="0"/>
          </a:p>
          <a:p>
            <a:pPr marL="914400" lvl="1" indent="-457200">
              <a:buFont typeface="Wingdings" panose="05000000000000000000" pitchFamily="2" charset="2"/>
              <a:buChar char="§"/>
            </a:pPr>
            <a:endParaRPr lang="de-DE" sz="2400" dirty="0"/>
          </a:p>
        </p:txBody>
      </p:sp>
      <p:sp>
        <p:nvSpPr>
          <p:cNvPr id="3" name="Rechteck 2">
            <a:extLst>
              <a:ext uri="{FF2B5EF4-FFF2-40B4-BE49-F238E27FC236}">
                <a16:creationId xmlns:a16="http://schemas.microsoft.com/office/drawing/2014/main" id="{42C17FDC-E920-86B8-D237-AA6ADE841C7D}"/>
              </a:ext>
            </a:extLst>
          </p:cNvPr>
          <p:cNvSpPr/>
          <p:nvPr/>
        </p:nvSpPr>
        <p:spPr>
          <a:xfrm>
            <a:off x="2304023" y="3615384"/>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Produzenten</a:t>
            </a:r>
            <a:r>
              <a:rPr lang="de-DE" sz="2400" dirty="0"/>
              <a:t>: die Wahrscheinlichkeit von Arbeitskräftemangel wird gesenkt.</a:t>
            </a:r>
          </a:p>
        </p:txBody>
      </p:sp>
      <p:sp>
        <p:nvSpPr>
          <p:cNvPr id="6" name="Rechteck 5">
            <a:extLst>
              <a:ext uri="{FF2B5EF4-FFF2-40B4-BE49-F238E27FC236}">
                <a16:creationId xmlns:a16="http://schemas.microsoft.com/office/drawing/2014/main" id="{B6AAF663-3BC2-2077-3D3E-C114393EB464}"/>
              </a:ext>
            </a:extLst>
          </p:cNvPr>
          <p:cNvSpPr/>
          <p:nvPr/>
        </p:nvSpPr>
        <p:spPr>
          <a:xfrm>
            <a:off x="2304023" y="4552697"/>
            <a:ext cx="6096000" cy="830997"/>
          </a:xfrm>
          <a:prstGeom prst="rect">
            <a:avLst/>
          </a:prstGeom>
        </p:spPr>
        <p:txBody>
          <a:bodyPr>
            <a:spAutoFit/>
          </a:bodyPr>
          <a:lstStyle/>
          <a:p>
            <a:pPr marL="914400" lvl="1" indent="-457200">
              <a:buFont typeface="Wingdings" panose="05000000000000000000" pitchFamily="2" charset="2"/>
              <a:buChar char="§"/>
            </a:pPr>
            <a:r>
              <a:rPr lang="de-DE" sz="2400" u="sng" dirty="0"/>
              <a:t>die Arbeitnehmer</a:t>
            </a:r>
            <a:r>
              <a:rPr lang="de-DE" sz="2400" dirty="0"/>
              <a:t>: das Risiko der Arbeitslosigkeit nimmt ab</a:t>
            </a:r>
          </a:p>
        </p:txBody>
      </p:sp>
      <p:sp>
        <p:nvSpPr>
          <p:cNvPr id="7" name="Rechteck 6">
            <a:extLst>
              <a:ext uri="{FF2B5EF4-FFF2-40B4-BE49-F238E27FC236}">
                <a16:creationId xmlns:a16="http://schemas.microsoft.com/office/drawing/2014/main" id="{19709195-3F3D-6E7E-D7F5-3DB91875530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8706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C6C84-9369-86D1-1571-C54652041CD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6FCBDC6-62F5-6D33-34BB-C61A73D809F5}"/>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Gründe</a:t>
            </a:r>
            <a:r>
              <a:rPr lang="en-US" sz="2800" dirty="0">
                <a:solidFill>
                  <a:sysClr val="windowText" lastClr="000000"/>
                </a:solidFill>
              </a:rPr>
              <a:t> </a:t>
            </a:r>
            <a:r>
              <a:rPr lang="en-US" sz="2800" dirty="0" err="1">
                <a:solidFill>
                  <a:sysClr val="windowText" lastClr="000000"/>
                </a:solidFill>
              </a:rPr>
              <a:t>für</a:t>
            </a:r>
            <a:r>
              <a:rPr lang="en-US" sz="2800" dirty="0">
                <a:solidFill>
                  <a:sysClr val="windowText" lastClr="000000"/>
                </a:solidFill>
              </a:rPr>
              <a:t> </a:t>
            </a:r>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BA496021-CB7E-7B8F-5C86-C7FEBADAB3ED}"/>
              </a:ext>
            </a:extLst>
          </p:cNvPr>
          <p:cNvSpPr txBox="1"/>
          <p:nvPr/>
        </p:nvSpPr>
        <p:spPr>
          <a:xfrm>
            <a:off x="317352" y="713399"/>
            <a:ext cx="11874648" cy="2212795"/>
          </a:xfrm>
          <a:prstGeom prst="rect">
            <a:avLst/>
          </a:prstGeom>
          <a:noFill/>
        </p:spPr>
        <p:txBody>
          <a:bodyPr wrap="square" rtlCol="0">
            <a:noAutofit/>
          </a:bodyPr>
          <a:lstStyle/>
          <a:p>
            <a:r>
              <a:rPr lang="de-DE" sz="2800" b="1" dirty="0" err="1"/>
              <a:t>Wissensexternalitäten</a:t>
            </a:r>
            <a:endParaRPr lang="de-DE" sz="2800" b="1" dirty="0"/>
          </a:p>
          <a:p>
            <a:endParaRPr lang="de-DE" sz="2400" dirty="0"/>
          </a:p>
          <a:p>
            <a:pPr marL="457200" indent="-457200">
              <a:buFont typeface="Arial" panose="020B0604020202020204" pitchFamily="34" charset="0"/>
              <a:buChar char="•"/>
            </a:pPr>
            <a:r>
              <a:rPr lang="de-DE" sz="2400" dirty="0"/>
              <a:t>Wissen ist in hoch innovativen Branchen ein wichtiger Produktionsfaktor.</a:t>
            </a:r>
          </a:p>
          <a:p>
            <a:pPr marL="457200" indent="-457200">
              <a:buFont typeface="Arial" panose="020B0604020202020204" pitchFamily="34" charset="0"/>
              <a:buChar char="•"/>
            </a:pPr>
            <a:endParaRPr lang="de-DE" sz="2400" dirty="0"/>
          </a:p>
          <a:p>
            <a:pPr marL="457200" indent="-457200">
              <a:buFont typeface="Arial" panose="020B0604020202020204" pitchFamily="34" charset="0"/>
              <a:buChar char="•"/>
            </a:pPr>
            <a:r>
              <a:rPr lang="de-DE" sz="2400" dirty="0"/>
              <a:t>Das Spezialwissen, das über den Erfolg in innovativen Branchen entscheidet, entstammt</a:t>
            </a:r>
          </a:p>
          <a:p>
            <a:pPr marL="914400" lvl="1" indent="-457200">
              <a:buFont typeface="Arial" panose="020B0604020202020204" pitchFamily="34" charset="0"/>
              <a:buChar char="•"/>
            </a:pPr>
            <a:endParaRPr lang="de-DE" sz="2400" u="sng" dirty="0"/>
          </a:p>
          <a:p>
            <a:pPr lvl="1"/>
            <a:endParaRPr lang="de-DE" sz="2400" dirty="0"/>
          </a:p>
        </p:txBody>
      </p:sp>
      <p:sp>
        <p:nvSpPr>
          <p:cNvPr id="2" name="Rechteck 1">
            <a:extLst>
              <a:ext uri="{FF2B5EF4-FFF2-40B4-BE49-F238E27FC236}">
                <a16:creationId xmlns:a16="http://schemas.microsoft.com/office/drawing/2014/main" id="{A0AE8949-A1BB-490D-190F-D825CCD751D8}"/>
              </a:ext>
            </a:extLst>
          </p:cNvPr>
          <p:cNvSpPr/>
          <p:nvPr/>
        </p:nvSpPr>
        <p:spPr>
          <a:xfrm>
            <a:off x="1301200" y="2599538"/>
            <a:ext cx="6093784" cy="461665"/>
          </a:xfrm>
          <a:prstGeom prst="rect">
            <a:avLst/>
          </a:prstGeom>
        </p:spPr>
        <p:txBody>
          <a:bodyPr wrap="none">
            <a:spAutoFit/>
          </a:bodyPr>
          <a:lstStyle/>
          <a:p>
            <a:pPr marL="914400" lvl="1" indent="-457200">
              <a:buFont typeface="Wingdings" panose="05000000000000000000" pitchFamily="2" charset="2"/>
              <a:buChar char="Ø"/>
            </a:pPr>
            <a:r>
              <a:rPr lang="de-DE" sz="2400" dirty="0"/>
              <a:t>der Forschungs- und Entwicklungsarbeit</a:t>
            </a:r>
          </a:p>
        </p:txBody>
      </p:sp>
      <p:sp>
        <p:nvSpPr>
          <p:cNvPr id="3" name="Rechteck 2">
            <a:extLst>
              <a:ext uri="{FF2B5EF4-FFF2-40B4-BE49-F238E27FC236}">
                <a16:creationId xmlns:a16="http://schemas.microsoft.com/office/drawing/2014/main" id="{F542BC11-6ABC-B5F4-D6CF-8A21A87F7C29}"/>
              </a:ext>
            </a:extLst>
          </p:cNvPr>
          <p:cNvSpPr/>
          <p:nvPr/>
        </p:nvSpPr>
        <p:spPr>
          <a:xfrm>
            <a:off x="2009886" y="3197936"/>
            <a:ext cx="6676913"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der Analyse der Bauart fremder Produkte</a:t>
            </a:r>
          </a:p>
        </p:txBody>
      </p:sp>
      <p:sp>
        <p:nvSpPr>
          <p:cNvPr id="6" name="Rechteck 5">
            <a:extLst>
              <a:ext uri="{FF2B5EF4-FFF2-40B4-BE49-F238E27FC236}">
                <a16:creationId xmlns:a16="http://schemas.microsoft.com/office/drawing/2014/main" id="{F1F6FF46-A785-390F-8203-E6CB10ECBCA1}"/>
              </a:ext>
            </a:extLst>
          </p:cNvPr>
          <p:cNvSpPr/>
          <p:nvPr/>
        </p:nvSpPr>
        <p:spPr>
          <a:xfrm>
            <a:off x="2719890" y="3826243"/>
            <a:ext cx="8564881" cy="461665"/>
          </a:xfrm>
          <a:prstGeom prst="rect">
            <a:avLst/>
          </a:prstGeom>
        </p:spPr>
        <p:txBody>
          <a:bodyPr wrap="square">
            <a:spAutoFit/>
          </a:bodyPr>
          <a:lstStyle/>
          <a:p>
            <a:pPr marL="914400" lvl="1" indent="-457200">
              <a:buFont typeface="Wingdings" panose="05000000000000000000" pitchFamily="2" charset="2"/>
              <a:buChar char="Ø"/>
            </a:pPr>
            <a:r>
              <a:rPr lang="de-DE" sz="2400" dirty="0"/>
              <a:t>dem informellen Austausch von Informationen und Ideen</a:t>
            </a:r>
          </a:p>
        </p:txBody>
      </p:sp>
      <p:sp>
        <p:nvSpPr>
          <p:cNvPr id="8" name="Rechteck 7">
            <a:extLst>
              <a:ext uri="{FF2B5EF4-FFF2-40B4-BE49-F238E27FC236}">
                <a16:creationId xmlns:a16="http://schemas.microsoft.com/office/drawing/2014/main" id="{07CB2057-96FB-D546-E3E7-8790CBF0A063}"/>
              </a:ext>
            </a:extLst>
          </p:cNvPr>
          <p:cNvSpPr/>
          <p:nvPr/>
        </p:nvSpPr>
        <p:spPr>
          <a:xfrm>
            <a:off x="181984" y="5450305"/>
            <a:ext cx="8504816" cy="830997"/>
          </a:xfrm>
          <a:prstGeom prst="rect">
            <a:avLst/>
          </a:prstGeom>
        </p:spPr>
        <p:txBody>
          <a:bodyPr wrap="square">
            <a:spAutoFit/>
          </a:bodyPr>
          <a:lstStyle/>
          <a:p>
            <a:pPr marL="914400" lvl="1" indent="-457200">
              <a:buFont typeface="Wingdings" panose="05000000000000000000" pitchFamily="2" charset="2"/>
              <a:buChar char="§"/>
            </a:pPr>
            <a:r>
              <a:rPr lang="de-DE" sz="2400" b="1" dirty="0"/>
              <a:t>Diese Spill-</a:t>
            </a:r>
            <a:r>
              <a:rPr lang="de-DE" sz="2400" b="1" dirty="0" err="1"/>
              <a:t>over</a:t>
            </a:r>
            <a:r>
              <a:rPr lang="de-DE" sz="2400" b="1" dirty="0"/>
              <a:t>-Effekte treten in Clustern mit einer höheren Wahrscheinlichkeit auf</a:t>
            </a:r>
          </a:p>
        </p:txBody>
      </p:sp>
      <p:sp>
        <p:nvSpPr>
          <p:cNvPr id="10" name="Rechteck 9">
            <a:extLst>
              <a:ext uri="{FF2B5EF4-FFF2-40B4-BE49-F238E27FC236}">
                <a16:creationId xmlns:a16="http://schemas.microsoft.com/office/drawing/2014/main" id="{6C3167AE-D025-9D6B-0183-470C956F06A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1026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6777C-3A53-3C2D-BFBB-A0D4F150749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1538117-1BBD-EB6B-129A-1E256D6BF5C2}"/>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065A31AD-41BF-544D-4AD5-4194A9FEDEB4}"/>
              </a:ext>
            </a:extLst>
          </p:cNvPr>
          <p:cNvSpPr txBox="1"/>
          <p:nvPr/>
        </p:nvSpPr>
        <p:spPr>
          <a:xfrm>
            <a:off x="8876" y="916761"/>
            <a:ext cx="9518766" cy="1062648"/>
          </a:xfrm>
          <a:prstGeom prst="rect">
            <a:avLst/>
          </a:prstGeom>
          <a:noFill/>
        </p:spPr>
        <p:txBody>
          <a:bodyPr wrap="square" rtlCol="0">
            <a:noAutofit/>
          </a:bodyPr>
          <a:lstStyle/>
          <a:p>
            <a:pPr marL="342900" indent="-342900">
              <a:buFont typeface="Arial" panose="020B0604020202020204" pitchFamily="34" charset="0"/>
              <a:buChar char="•"/>
            </a:pPr>
            <a:r>
              <a:rPr lang="de-DE" sz="2400" dirty="0"/>
              <a:t>Ein Land mit umfangreicher Produktion in einer bestimmten Branche hat normalerweise geringe Produktionskosten für das betreffende Gut.</a:t>
            </a:r>
          </a:p>
          <a:p>
            <a:pPr marL="342900" indent="-342900">
              <a:buFont typeface="Arial" panose="020B0604020202020204" pitchFamily="34" charset="0"/>
              <a:buChar char="•"/>
            </a:pPr>
            <a:endParaRPr lang="de-DE" sz="2400" dirty="0"/>
          </a:p>
        </p:txBody>
      </p:sp>
      <p:sp>
        <p:nvSpPr>
          <p:cNvPr id="2" name="Rechteck 1">
            <a:extLst>
              <a:ext uri="{FF2B5EF4-FFF2-40B4-BE49-F238E27FC236}">
                <a16:creationId xmlns:a16="http://schemas.microsoft.com/office/drawing/2014/main" id="{B880FCCA-F0A8-1399-2ACF-4978E1E1D4CC}"/>
              </a:ext>
            </a:extLst>
          </p:cNvPr>
          <p:cNvSpPr/>
          <p:nvPr/>
        </p:nvSpPr>
        <p:spPr>
          <a:xfrm>
            <a:off x="429215" y="1797145"/>
            <a:ext cx="10829365" cy="830997"/>
          </a:xfrm>
          <a:prstGeom prst="rect">
            <a:avLst/>
          </a:prstGeom>
        </p:spPr>
        <p:txBody>
          <a:bodyPr wrap="square">
            <a:spAutoFit/>
          </a:bodyPr>
          <a:lstStyle/>
          <a:p>
            <a:pPr marL="342900" indent="-342900">
              <a:buFont typeface="Arial" panose="020B0604020202020204" pitchFamily="34" charset="0"/>
              <a:buChar char="•"/>
            </a:pPr>
            <a:r>
              <a:rPr lang="de-DE" sz="2400" dirty="0"/>
              <a:t>Außenhandel vergrößert den Markt und führt aufgrund von zunehmenden Skalenerträgen zu einem niedrigerem Preis</a:t>
            </a:r>
          </a:p>
        </p:txBody>
      </p:sp>
      <p:sp>
        <p:nvSpPr>
          <p:cNvPr id="3" name="Rechteck 2">
            <a:extLst>
              <a:ext uri="{FF2B5EF4-FFF2-40B4-BE49-F238E27FC236}">
                <a16:creationId xmlns:a16="http://schemas.microsoft.com/office/drawing/2014/main" id="{4B2DAAD7-04CA-07C8-C67E-C8E39E4ABE60}"/>
              </a:ext>
            </a:extLst>
          </p:cNvPr>
          <p:cNvSpPr/>
          <p:nvPr/>
        </p:nvSpPr>
        <p:spPr>
          <a:xfrm>
            <a:off x="1056415" y="3095739"/>
            <a:ext cx="9377082" cy="1200329"/>
          </a:xfrm>
          <a:prstGeom prst="rect">
            <a:avLst/>
          </a:prstGeom>
        </p:spPr>
        <p:txBody>
          <a:bodyPr wrap="square">
            <a:spAutoFit/>
          </a:bodyPr>
          <a:lstStyle/>
          <a:p>
            <a:pPr marL="342900" indent="-342900">
              <a:buFont typeface="Arial" panose="020B0604020202020204" pitchFamily="34" charset="0"/>
              <a:buChar char="•"/>
            </a:pPr>
            <a:r>
              <a:rPr lang="de-DE" sz="2400" dirty="0"/>
              <a:t>Länder, die in bestimmten Branchen von vorneherein Großproduzenten sind, bleiben dies normalerweise selbst dann, wenn ein anderes Land über das Potenzial verfügt, diese Güter kostengünstiger herzustellen.</a:t>
            </a:r>
          </a:p>
        </p:txBody>
      </p:sp>
      <p:sp>
        <p:nvSpPr>
          <p:cNvPr id="7" name="Rechteck 6">
            <a:extLst>
              <a:ext uri="{FF2B5EF4-FFF2-40B4-BE49-F238E27FC236}">
                <a16:creationId xmlns:a16="http://schemas.microsoft.com/office/drawing/2014/main" id="{AC725966-F2A4-6367-EC7E-8BFEF2AAE1B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0295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91458-B4AC-B06A-286A-11FC9116DF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797FB0C-B6DA-6070-958A-9F7612C7C07F}"/>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8971E78D-22D4-B297-9F65-7DA58AD392EC}"/>
              </a:ext>
            </a:extLst>
          </p:cNvPr>
          <p:cNvSpPr txBox="1"/>
          <p:nvPr/>
        </p:nvSpPr>
        <p:spPr>
          <a:xfrm>
            <a:off x="313764" y="708886"/>
            <a:ext cx="2805954" cy="509358"/>
          </a:xfrm>
          <a:prstGeom prst="rect">
            <a:avLst/>
          </a:prstGeom>
          <a:noFill/>
        </p:spPr>
        <p:txBody>
          <a:bodyPr wrap="square" rtlCol="0">
            <a:noAutofit/>
          </a:bodyPr>
          <a:lstStyle/>
          <a:p>
            <a:r>
              <a:rPr lang="de-DE" sz="2400" dirty="0"/>
              <a:t>↑ Anzahl der Firmen</a:t>
            </a:r>
          </a:p>
          <a:p>
            <a:endParaRPr lang="de-DE" sz="2000" dirty="0"/>
          </a:p>
        </p:txBody>
      </p:sp>
      <p:cxnSp>
        <p:nvCxnSpPr>
          <p:cNvPr id="6" name="Gerade Verbindung mit Pfeil 5">
            <a:extLst>
              <a:ext uri="{FF2B5EF4-FFF2-40B4-BE49-F238E27FC236}">
                <a16:creationId xmlns:a16="http://schemas.microsoft.com/office/drawing/2014/main" id="{5E0D8931-8F8B-7EFA-AFD7-00F856699D50}"/>
              </a:ext>
            </a:extLst>
          </p:cNvPr>
          <p:cNvCxnSpPr>
            <a:cxnSpLocks/>
          </p:cNvCxnSpPr>
          <p:nvPr/>
        </p:nvCxnSpPr>
        <p:spPr>
          <a:xfrm flipH="1" flipV="1">
            <a:off x="1882596" y="335565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FA92A6EE-F4E9-B959-AD84-1D621918D052}"/>
              </a:ext>
            </a:extLst>
          </p:cNvPr>
          <p:cNvCxnSpPr>
            <a:cxnSpLocks/>
          </p:cNvCxnSpPr>
          <p:nvPr/>
        </p:nvCxnSpPr>
        <p:spPr>
          <a:xfrm>
            <a:off x="1888721" y="6062412"/>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89752BAD-B934-BC61-6E61-74D668237DAF}"/>
              </a:ext>
            </a:extLst>
          </p:cNvPr>
          <p:cNvSpPr txBox="1"/>
          <p:nvPr/>
        </p:nvSpPr>
        <p:spPr>
          <a:xfrm>
            <a:off x="6060497" y="6073286"/>
            <a:ext cx="993862" cy="369332"/>
          </a:xfrm>
          <a:prstGeom prst="rect">
            <a:avLst/>
          </a:prstGeom>
          <a:noFill/>
        </p:spPr>
        <p:txBody>
          <a:bodyPr wrap="none" rtlCol="0">
            <a:spAutoFit/>
          </a:bodyPr>
          <a:lstStyle/>
          <a:p>
            <a:r>
              <a:rPr lang="de-DE" dirty="0"/>
              <a:t>Menge x</a:t>
            </a:r>
          </a:p>
        </p:txBody>
      </p:sp>
      <p:sp>
        <p:nvSpPr>
          <p:cNvPr id="10" name="Textfeld 9">
            <a:extLst>
              <a:ext uri="{FF2B5EF4-FFF2-40B4-BE49-F238E27FC236}">
                <a16:creationId xmlns:a16="http://schemas.microsoft.com/office/drawing/2014/main" id="{8F08A903-B609-745D-BE5F-FD35B4806C5E}"/>
              </a:ext>
            </a:extLst>
          </p:cNvPr>
          <p:cNvSpPr txBox="1"/>
          <p:nvPr/>
        </p:nvSpPr>
        <p:spPr>
          <a:xfrm>
            <a:off x="1091547" y="3336361"/>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F90EB827-3F47-FC60-0257-427FF52F2D81}"/>
              </a:ext>
            </a:extLst>
          </p:cNvPr>
          <p:cNvSpPr/>
          <p:nvPr/>
        </p:nvSpPr>
        <p:spPr>
          <a:xfrm>
            <a:off x="2290565" y="3514858"/>
            <a:ext cx="4213448" cy="1476725"/>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2C1E5F2F-C170-9C96-FE9B-59E95BA5C160}"/>
              </a:ext>
            </a:extLst>
          </p:cNvPr>
          <p:cNvCxnSpPr>
            <a:cxnSpLocks/>
          </p:cNvCxnSpPr>
          <p:nvPr/>
        </p:nvCxnSpPr>
        <p:spPr>
          <a:xfrm>
            <a:off x="3969625" y="3321067"/>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9D2FF94B-B308-7841-3F6B-ABB628636032}"/>
              </a:ext>
            </a:extLst>
          </p:cNvPr>
          <p:cNvSpPr txBox="1"/>
          <p:nvPr/>
        </p:nvSpPr>
        <p:spPr>
          <a:xfrm>
            <a:off x="6591700" y="4771347"/>
            <a:ext cx="2007158" cy="369332"/>
          </a:xfrm>
          <a:prstGeom prst="rect">
            <a:avLst/>
          </a:prstGeom>
          <a:noFill/>
        </p:spPr>
        <p:txBody>
          <a:bodyPr wrap="square" rtlCol="0">
            <a:spAutoFit/>
          </a:bodyPr>
          <a:lstStyle/>
          <a:p>
            <a:r>
              <a:rPr lang="de-DE" dirty="0"/>
              <a:t>DK=Angebotskurve</a:t>
            </a:r>
          </a:p>
        </p:txBody>
      </p:sp>
      <p:sp>
        <p:nvSpPr>
          <p:cNvPr id="16" name="Textfeld 15">
            <a:extLst>
              <a:ext uri="{FF2B5EF4-FFF2-40B4-BE49-F238E27FC236}">
                <a16:creationId xmlns:a16="http://schemas.microsoft.com/office/drawing/2014/main" id="{D0CE9AF5-AA1C-8BFA-F6C8-5DA5FC145514}"/>
              </a:ext>
            </a:extLst>
          </p:cNvPr>
          <p:cNvSpPr txBox="1"/>
          <p:nvPr/>
        </p:nvSpPr>
        <p:spPr>
          <a:xfrm>
            <a:off x="5674941" y="5434664"/>
            <a:ext cx="1919958" cy="369332"/>
          </a:xfrm>
          <a:prstGeom prst="rect">
            <a:avLst/>
          </a:prstGeom>
          <a:noFill/>
        </p:spPr>
        <p:txBody>
          <a:bodyPr wrap="square" rtlCol="0">
            <a:spAutoFit/>
          </a:bodyPr>
          <a:lstStyle/>
          <a:p>
            <a:r>
              <a:rPr lang="de-DE" dirty="0"/>
              <a:t>Nachfragekurve N</a:t>
            </a:r>
          </a:p>
        </p:txBody>
      </p:sp>
      <p:cxnSp>
        <p:nvCxnSpPr>
          <p:cNvPr id="17" name="Gerader Verbinder 16">
            <a:extLst>
              <a:ext uri="{FF2B5EF4-FFF2-40B4-BE49-F238E27FC236}">
                <a16:creationId xmlns:a16="http://schemas.microsoft.com/office/drawing/2014/main" id="{2626DDDE-F9C4-6178-B744-0901037FC542}"/>
              </a:ext>
            </a:extLst>
          </p:cNvPr>
          <p:cNvCxnSpPr>
            <a:cxnSpLocks/>
          </p:cNvCxnSpPr>
          <p:nvPr/>
        </p:nvCxnSpPr>
        <p:spPr>
          <a:xfrm flipH="1">
            <a:off x="1940280" y="4723808"/>
            <a:ext cx="30218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7CA12283-40C5-B210-ED78-B88649B69B18}"/>
              </a:ext>
            </a:extLst>
          </p:cNvPr>
          <p:cNvCxnSpPr>
            <a:cxnSpLocks/>
          </p:cNvCxnSpPr>
          <p:nvPr/>
        </p:nvCxnSpPr>
        <p:spPr>
          <a:xfrm flipV="1">
            <a:off x="4980377" y="4725144"/>
            <a:ext cx="0" cy="1301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7ECD4068-F607-663C-B30D-A43BB3BC4719}"/>
              </a:ext>
            </a:extLst>
          </p:cNvPr>
          <p:cNvSpPr txBox="1"/>
          <p:nvPr/>
        </p:nvSpPr>
        <p:spPr>
          <a:xfrm>
            <a:off x="1553645" y="4508258"/>
            <a:ext cx="421910" cy="369332"/>
          </a:xfrm>
          <a:prstGeom prst="rect">
            <a:avLst/>
          </a:prstGeom>
          <a:noFill/>
        </p:spPr>
        <p:txBody>
          <a:bodyPr wrap="none" rtlCol="0">
            <a:spAutoFit/>
          </a:bodyPr>
          <a:lstStyle/>
          <a:p>
            <a:r>
              <a:rPr lang="de-DE" dirty="0"/>
              <a:t>p*</a:t>
            </a:r>
          </a:p>
        </p:txBody>
      </p:sp>
      <p:sp>
        <p:nvSpPr>
          <p:cNvPr id="24" name="Textfeld 23">
            <a:extLst>
              <a:ext uri="{FF2B5EF4-FFF2-40B4-BE49-F238E27FC236}">
                <a16:creationId xmlns:a16="http://schemas.microsoft.com/office/drawing/2014/main" id="{72C82078-1898-FE34-562B-C69FA7793BC0}"/>
              </a:ext>
            </a:extLst>
          </p:cNvPr>
          <p:cNvSpPr txBox="1"/>
          <p:nvPr/>
        </p:nvSpPr>
        <p:spPr>
          <a:xfrm>
            <a:off x="4764353" y="6059741"/>
            <a:ext cx="399468" cy="369332"/>
          </a:xfrm>
          <a:prstGeom prst="rect">
            <a:avLst/>
          </a:prstGeom>
          <a:noFill/>
        </p:spPr>
        <p:txBody>
          <a:bodyPr wrap="none" rtlCol="0">
            <a:spAutoFit/>
          </a:bodyPr>
          <a:lstStyle/>
          <a:p>
            <a:r>
              <a:rPr lang="de-DE" dirty="0"/>
              <a:t>x*</a:t>
            </a:r>
          </a:p>
        </p:txBody>
      </p:sp>
      <p:sp>
        <p:nvSpPr>
          <p:cNvPr id="2" name="Rechteck 1">
            <a:extLst>
              <a:ext uri="{FF2B5EF4-FFF2-40B4-BE49-F238E27FC236}">
                <a16:creationId xmlns:a16="http://schemas.microsoft.com/office/drawing/2014/main" id="{A90F9BD8-27F0-AF5D-6FE8-E6C3B63809D9}"/>
              </a:ext>
            </a:extLst>
          </p:cNvPr>
          <p:cNvSpPr/>
          <p:nvPr/>
        </p:nvSpPr>
        <p:spPr>
          <a:xfrm>
            <a:off x="3564454" y="694178"/>
            <a:ext cx="1843774" cy="461665"/>
          </a:xfrm>
          <a:prstGeom prst="rect">
            <a:avLst/>
          </a:prstGeom>
        </p:spPr>
        <p:txBody>
          <a:bodyPr wrap="none">
            <a:spAutoFit/>
          </a:bodyPr>
          <a:lstStyle/>
          <a:p>
            <a:r>
              <a:rPr lang="de-DE" sz="2400" dirty="0"/>
              <a:t>→ ↑ Output </a:t>
            </a:r>
          </a:p>
        </p:txBody>
      </p:sp>
      <p:sp>
        <p:nvSpPr>
          <p:cNvPr id="3" name="Rechteck 2">
            <a:extLst>
              <a:ext uri="{FF2B5EF4-FFF2-40B4-BE49-F238E27FC236}">
                <a16:creationId xmlns:a16="http://schemas.microsoft.com/office/drawing/2014/main" id="{8B6D52F3-6B41-6AC0-A921-6EAB94C37D91}"/>
              </a:ext>
            </a:extLst>
          </p:cNvPr>
          <p:cNvSpPr/>
          <p:nvPr/>
        </p:nvSpPr>
        <p:spPr>
          <a:xfrm>
            <a:off x="5816463" y="684150"/>
            <a:ext cx="3414333" cy="461665"/>
          </a:xfrm>
          <a:prstGeom prst="rect">
            <a:avLst/>
          </a:prstGeom>
        </p:spPr>
        <p:txBody>
          <a:bodyPr wrap="none">
            <a:spAutoFit/>
          </a:bodyPr>
          <a:lstStyle/>
          <a:p>
            <a:r>
              <a:rPr lang="de-DE" sz="2400" dirty="0"/>
              <a:t>→ ↓ Durchschnittskosten</a:t>
            </a:r>
          </a:p>
        </p:txBody>
      </p:sp>
      <p:sp>
        <p:nvSpPr>
          <p:cNvPr id="12" name="Rechteck 11">
            <a:extLst>
              <a:ext uri="{FF2B5EF4-FFF2-40B4-BE49-F238E27FC236}">
                <a16:creationId xmlns:a16="http://schemas.microsoft.com/office/drawing/2014/main" id="{A03BD6D5-FB92-BE39-27AC-748AA22F786B}"/>
              </a:ext>
            </a:extLst>
          </p:cNvPr>
          <p:cNvSpPr/>
          <p:nvPr/>
        </p:nvSpPr>
        <p:spPr>
          <a:xfrm>
            <a:off x="388161" y="1383983"/>
            <a:ext cx="11492633" cy="461665"/>
          </a:xfrm>
          <a:prstGeom prst="rect">
            <a:avLst/>
          </a:prstGeom>
        </p:spPr>
        <p:txBody>
          <a:bodyPr wrap="square">
            <a:noAutofit/>
          </a:bodyPr>
          <a:lstStyle/>
          <a:p>
            <a:r>
              <a:rPr lang="de-DE" sz="2400" dirty="0"/>
              <a:t>→ leicht fallende Angebotskurve </a:t>
            </a:r>
            <a:r>
              <a:rPr lang="de-DE" sz="2400"/>
              <a:t>im Preis </a:t>
            </a:r>
            <a:r>
              <a:rPr lang="de-DE" sz="2400" dirty="0"/>
              <a:t>entspricht in etwa der Durchschnittskostenkurve, 						ausgelöst durch die steigenden Skalenerträge </a:t>
            </a:r>
          </a:p>
        </p:txBody>
      </p:sp>
      <p:sp>
        <p:nvSpPr>
          <p:cNvPr id="21" name="Textfeld 20">
            <a:extLst>
              <a:ext uri="{FF2B5EF4-FFF2-40B4-BE49-F238E27FC236}">
                <a16:creationId xmlns:a16="http://schemas.microsoft.com/office/drawing/2014/main" id="{C2AFF3EF-B5C9-738F-6A48-0F6F71970493}"/>
              </a:ext>
            </a:extLst>
          </p:cNvPr>
          <p:cNvSpPr txBox="1"/>
          <p:nvPr/>
        </p:nvSpPr>
        <p:spPr>
          <a:xfrm>
            <a:off x="2872947" y="2682996"/>
            <a:ext cx="6001240" cy="535412"/>
          </a:xfrm>
          <a:prstGeom prst="rect">
            <a:avLst/>
          </a:prstGeom>
          <a:noFill/>
        </p:spPr>
        <p:txBody>
          <a:bodyPr wrap="square" rtlCol="0">
            <a:noAutofit/>
          </a:bodyPr>
          <a:lstStyle/>
          <a:p>
            <a:r>
              <a:rPr lang="de-DE" sz="2400" dirty="0"/>
              <a:t>Marktgleichgewicht und externe Skalenerträge</a:t>
            </a:r>
          </a:p>
          <a:p>
            <a:endParaRPr lang="de-DE" sz="2000" dirty="0"/>
          </a:p>
        </p:txBody>
      </p:sp>
      <p:sp>
        <p:nvSpPr>
          <p:cNvPr id="22" name="Rechteck 21">
            <a:extLst>
              <a:ext uri="{FF2B5EF4-FFF2-40B4-BE49-F238E27FC236}">
                <a16:creationId xmlns:a16="http://schemas.microsoft.com/office/drawing/2014/main" id="{5D8D312E-737B-6DE3-70A1-85D7E57D233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516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3" grpId="0"/>
      <p:bldP spid="24" grpId="0"/>
      <p:bldP spid="2" grpId="0"/>
      <p:bldP spid="3"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5D3A6-28AA-F4BF-07CE-D040186FBEA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312E672-B029-2104-4B5C-AEC17C951CA9}"/>
              </a:ext>
            </a:extLst>
          </p:cNvPr>
          <p:cNvSpPr txBox="1">
            <a:spLocks/>
          </p:cNvSpPr>
          <p:nvPr/>
        </p:nvSpPr>
        <p:spPr>
          <a:xfrm>
            <a:off x="1938720" y="249482"/>
            <a:ext cx="7464960"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2903" dirty="0" err="1">
                <a:solidFill>
                  <a:sysClr val="windowText" lastClr="000000"/>
                </a:solidFill>
              </a:rPr>
              <a:t>Beispiele</a:t>
            </a:r>
            <a:r>
              <a:rPr lang="en-US" sz="2903" dirty="0">
                <a:solidFill>
                  <a:sysClr val="windowText" lastClr="000000"/>
                </a:solidFill>
              </a:rPr>
              <a:t> </a:t>
            </a:r>
            <a:r>
              <a:rPr lang="en-US" sz="2903" dirty="0" err="1">
                <a:solidFill>
                  <a:sysClr val="windowText" lastClr="000000"/>
                </a:solidFill>
              </a:rPr>
              <a:t>für</a:t>
            </a:r>
            <a:r>
              <a:rPr lang="en-US" sz="2903" dirty="0">
                <a:solidFill>
                  <a:sysClr val="windowText" lastClr="000000"/>
                </a:solidFill>
              </a:rPr>
              <a:t> </a:t>
            </a:r>
            <a:r>
              <a:rPr lang="en-US" sz="2903" dirty="0" err="1">
                <a:solidFill>
                  <a:sysClr val="windowText" lastClr="000000"/>
                </a:solidFill>
              </a:rPr>
              <a:t>externe</a:t>
            </a:r>
            <a:r>
              <a:rPr lang="en-US" sz="2903" dirty="0">
                <a:solidFill>
                  <a:sysClr val="windowText" lastClr="000000"/>
                </a:solidFill>
              </a:rPr>
              <a:t> </a:t>
            </a:r>
            <a:r>
              <a:rPr lang="en-US" sz="2903" dirty="0" err="1">
                <a:solidFill>
                  <a:sysClr val="windowText" lastClr="000000"/>
                </a:solidFill>
              </a:rPr>
              <a:t>Skalenerträge</a:t>
            </a:r>
            <a:endParaRPr lang="en-US" sz="2903" dirty="0">
              <a:solidFill>
                <a:sysClr val="windowText" lastClr="000000"/>
              </a:solidFill>
            </a:endParaRPr>
          </a:p>
        </p:txBody>
      </p:sp>
      <p:sp>
        <p:nvSpPr>
          <p:cNvPr id="6" name="Content Placeholder 2">
            <a:extLst>
              <a:ext uri="{FF2B5EF4-FFF2-40B4-BE49-F238E27FC236}">
                <a16:creationId xmlns:a16="http://schemas.microsoft.com/office/drawing/2014/main" id="{F99F2C79-FE59-8634-02AD-D4D48B2F7939}"/>
              </a:ext>
            </a:extLst>
          </p:cNvPr>
          <p:cNvSpPr txBox="1">
            <a:spLocks/>
          </p:cNvSpPr>
          <p:nvPr/>
        </p:nvSpPr>
        <p:spPr>
          <a:xfrm>
            <a:off x="0" y="889967"/>
            <a:ext cx="1219200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New York/Frankfurt: Investment Banking/</a:t>
            </a:r>
            <a:r>
              <a:rPr lang="en-US" altLang="en-US" sz="2400" kern="0" dirty="0" err="1">
                <a:solidFill>
                  <a:sysClr val="windowText" lastClr="000000"/>
                </a:solidFill>
                <a:latin typeface="Arial" panose="020B0604020202020204" pitchFamily="34" charset="0"/>
                <a:cs typeface="Arial" panose="020B0604020202020204" pitchFamily="34" charset="0"/>
              </a:rPr>
              <a:t>Finanzindustrie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Silicon Valley: </a:t>
            </a:r>
            <a:r>
              <a:rPr lang="en-US" altLang="en-US" sz="2400" kern="0" dirty="0" err="1">
                <a:solidFill>
                  <a:sysClr val="windowText" lastClr="000000"/>
                </a:solidFill>
                <a:latin typeface="Arial" panose="020B0604020202020204" pitchFamily="34" charset="0"/>
                <a:cs typeface="Arial" panose="020B0604020202020204" pitchFamily="34" charset="0"/>
              </a:rPr>
              <a:t>Digitale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Technologien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Hollywood/Bollywood: </a:t>
            </a:r>
            <a:r>
              <a:rPr lang="en-US" altLang="en-US" sz="2400" kern="0" dirty="0" err="1">
                <a:solidFill>
                  <a:sysClr val="windowText" lastClr="000000"/>
                </a:solidFill>
                <a:latin typeface="Arial" panose="020B0604020202020204" pitchFamily="34" charset="0"/>
                <a:cs typeface="Arial" panose="020B0604020202020204" pitchFamily="34" charset="0"/>
              </a:rPr>
              <a:t>Filmindustrie</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err="1">
                <a:solidFill>
                  <a:sysClr val="windowText" lastClr="000000"/>
                </a:solidFill>
                <a:latin typeface="Arial" panose="020B0604020202020204" pitchFamily="34" charset="0"/>
                <a:cs typeface="Arial" panose="020B0604020202020204" pitchFamily="34" charset="0"/>
              </a:rPr>
              <a:t>Historisches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Beispiel</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hlinkClick r:id="rId3"/>
              </a:rPr>
              <a:t>Musecon</a:t>
            </a:r>
            <a:r>
              <a:rPr lang="en-US" altLang="en-US" sz="2400" kern="0" dirty="0">
                <a:solidFill>
                  <a:sysClr val="windowText" lastClr="000000"/>
                </a:solidFill>
                <a:latin typeface="Arial" panose="020B0604020202020204" pitchFamily="34" charset="0"/>
                <a:cs typeface="Arial" panose="020B0604020202020204" pitchFamily="34" charset="0"/>
                <a:hlinkClick r:id="rId3"/>
              </a:rPr>
              <a:t> Valley</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Bis</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Zweiten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Weltkrieg</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befand</a:t>
            </a:r>
            <a:r>
              <a:rPr lang="en-US" altLang="en-US" sz="2400" kern="0" dirty="0">
                <a:solidFill>
                  <a:sysClr val="windowText" lastClr="000000"/>
                </a:solidFill>
                <a:latin typeface="Arial" panose="020B0604020202020204" pitchFamily="34" charset="0"/>
                <a:cs typeface="Arial" panose="020B0604020202020204" pitchFamily="34" charset="0"/>
              </a:rPr>
              <a:t> um die </a:t>
            </a:r>
            <a:r>
              <a:rPr lang="en-US" altLang="en-US" sz="2400" kern="0" dirty="0" err="1">
                <a:solidFill>
                  <a:sysClr val="windowText" lastClr="000000"/>
                </a:solidFill>
                <a:latin typeface="Arial" panose="020B0604020202020204" pitchFamily="34" charset="0"/>
                <a:cs typeface="Arial" panose="020B0604020202020204" pitchFamily="34" charset="0"/>
              </a:rPr>
              <a:t>Städte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Klingenthal</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Graslitz</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Kraslice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tschechisch</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eine</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im</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Musikinstrumentebau</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weltweit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führdende</a:t>
            </a:r>
            <a:r>
              <a:rPr lang="en-US" altLang="en-US" sz="2400" kern="0" dirty="0">
                <a:solidFill>
                  <a:sysClr val="windowText" lastClr="000000"/>
                </a:solidFill>
                <a:latin typeface="Arial" panose="020B0604020202020204" pitchFamily="34" charset="0"/>
                <a:cs typeface="Arial" panose="020B0604020202020204" pitchFamily="34" charset="0"/>
              </a:rPr>
              <a:t> Region </a:t>
            </a:r>
            <a:r>
              <a:rPr lang="en-US" altLang="en-US" sz="2400" kern="0" dirty="0" err="1">
                <a:solidFill>
                  <a:sysClr val="windowText" lastClr="000000"/>
                </a:solidFill>
                <a:latin typeface="Arial" panose="020B0604020202020204" pitchFamily="34" charset="0"/>
                <a:cs typeface="Arial" panose="020B0604020202020204" pitchFamily="34" charset="0"/>
              </a:rPr>
              <a:t>mit</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kleinen</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mittelständischen</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Firmen</a:t>
            </a: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err="1"/>
              <a:t>Firmen</a:t>
            </a:r>
            <a:r>
              <a:rPr lang="en-US" sz="2400" dirty="0"/>
              <a:t> </a:t>
            </a:r>
            <a:r>
              <a:rPr lang="en-US" sz="2400" dirty="0" err="1"/>
              <a:t>bilden</a:t>
            </a:r>
            <a:r>
              <a:rPr lang="en-US" sz="2400" dirty="0"/>
              <a:t> Cluster →      </a:t>
            </a:r>
            <a:r>
              <a:rPr lang="en-US" sz="2400" dirty="0" err="1"/>
              <a:t>Ansatzpunkt</a:t>
            </a:r>
            <a:r>
              <a:rPr lang="en-US" sz="2400" dirty="0"/>
              <a:t> für </a:t>
            </a:r>
            <a:r>
              <a:rPr lang="en-US" sz="2400" dirty="0" err="1"/>
              <a:t>eine</a:t>
            </a:r>
            <a:endParaRPr lang="en-US" sz="2400" dirty="0"/>
          </a:p>
          <a:p>
            <a:r>
              <a:rPr lang="en-US" sz="2400" dirty="0"/>
              <a:t>				      </a:t>
            </a:r>
            <a:r>
              <a:rPr lang="en-US" sz="2400" dirty="0" err="1"/>
              <a:t>wirtschaftsgeografische</a:t>
            </a:r>
            <a:r>
              <a:rPr lang="en-US" sz="2400" dirty="0"/>
              <a:t> </a:t>
            </a:r>
            <a:r>
              <a:rPr lang="en-US" sz="2400" dirty="0" err="1"/>
              <a:t>Analyse</a:t>
            </a:r>
            <a:r>
              <a:rPr lang="en-US" sz="2400" dirty="0"/>
              <a:t> </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1C7B056F-58A0-5CA0-8969-962E9557192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4652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80208" y="159285"/>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11" name="Rechteck 10">
            <a:extLst>
              <a:ext uri="{FF2B5EF4-FFF2-40B4-BE49-F238E27FC236}">
                <a16:creationId xmlns:a16="http://schemas.microsoft.com/office/drawing/2014/main" id="{3705BF8C-CF8A-4FFE-820F-86EEBBAD88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56C9C57-F8E3-EC8B-95FC-B142E0A8DE04}"/>
              </a:ext>
            </a:extLst>
          </p:cNvPr>
          <p:cNvPicPr>
            <a:picLocks noChangeAspect="1"/>
          </p:cNvPicPr>
          <p:nvPr/>
        </p:nvPicPr>
        <p:blipFill>
          <a:blip r:embed="rId3"/>
          <a:stretch>
            <a:fillRect/>
          </a:stretch>
        </p:blipFill>
        <p:spPr>
          <a:xfrm>
            <a:off x="443772" y="904148"/>
            <a:ext cx="7883939" cy="4703438"/>
          </a:xfrm>
          <a:prstGeom prst="rect">
            <a:avLst/>
          </a:prstGeom>
        </p:spPr>
      </p:pic>
      <p:sp>
        <p:nvSpPr>
          <p:cNvPr id="5" name="Textfeld 4">
            <a:extLst>
              <a:ext uri="{FF2B5EF4-FFF2-40B4-BE49-F238E27FC236}">
                <a16:creationId xmlns:a16="http://schemas.microsoft.com/office/drawing/2014/main" id="{8DDA9284-EC91-C310-4FC6-1C30114FDB52}"/>
              </a:ext>
            </a:extLst>
          </p:cNvPr>
          <p:cNvSpPr txBox="1"/>
          <p:nvPr/>
        </p:nvSpPr>
        <p:spPr>
          <a:xfrm>
            <a:off x="462708" y="6147412"/>
            <a:ext cx="1402948" cy="369332"/>
          </a:xfrm>
          <a:prstGeom prst="rect">
            <a:avLst/>
          </a:prstGeom>
          <a:noFill/>
        </p:spPr>
        <p:txBody>
          <a:bodyPr wrap="none" rtlCol="0">
            <a:spAutoFit/>
          </a:bodyPr>
          <a:lstStyle/>
          <a:p>
            <a:r>
              <a:rPr lang="de-DE" dirty="0"/>
              <a:t>Quelle: </a:t>
            </a:r>
            <a:r>
              <a:rPr lang="de-DE" dirty="0">
                <a:hlinkClick r:id="rId4"/>
              </a:rPr>
              <a:t>DWD</a:t>
            </a:r>
            <a:endParaRPr lang="de-DE" dirty="0"/>
          </a:p>
        </p:txBody>
      </p:sp>
    </p:spTree>
    <p:extLst>
      <p:ext uri="{BB962C8B-B14F-4D97-AF65-F5344CB8AC3E}">
        <p14:creationId xmlns:p14="http://schemas.microsoft.com/office/powerpoint/2010/main" val="14867910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E9D04-5049-3909-A423-0C703F78AE7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79DBC88-24A1-8A15-5B17-F5A71396C441}"/>
              </a:ext>
            </a:extLst>
          </p:cNvPr>
          <p:cNvSpPr txBox="1">
            <a:spLocks/>
          </p:cNvSpPr>
          <p:nvPr/>
        </p:nvSpPr>
        <p:spPr>
          <a:xfrm>
            <a:off x="6096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01ED2D36-440D-9EDB-4729-CB86E8287E12}"/>
              </a:ext>
            </a:extLst>
          </p:cNvPr>
          <p:cNvSpPr txBox="1"/>
          <p:nvPr/>
        </p:nvSpPr>
        <p:spPr>
          <a:xfrm>
            <a:off x="8294996" y="65358"/>
            <a:ext cx="3299749" cy="576064"/>
          </a:xfrm>
          <a:prstGeom prst="rect">
            <a:avLst/>
          </a:prstGeom>
          <a:noFill/>
        </p:spPr>
        <p:txBody>
          <a:bodyPr wrap="square" rtlCol="0">
            <a:noAutofit/>
          </a:bodyPr>
          <a:lstStyle/>
          <a:p>
            <a:r>
              <a:rPr lang="en-US" sz="2400" dirty="0" err="1"/>
              <a:t>Beispiel</a:t>
            </a:r>
            <a:r>
              <a:rPr lang="en-US" sz="2400" dirty="0"/>
              <a:t>: </a:t>
            </a:r>
            <a:r>
              <a:rPr lang="en-US" sz="2400" dirty="0" err="1"/>
              <a:t>Uhrenindustrie</a:t>
            </a:r>
            <a:r>
              <a:rPr lang="en-US" sz="2400" dirty="0"/>
              <a:t> </a:t>
            </a:r>
          </a:p>
          <a:p>
            <a:endParaRPr lang="en-US" sz="2400" dirty="0"/>
          </a:p>
        </p:txBody>
      </p:sp>
      <p:cxnSp>
        <p:nvCxnSpPr>
          <p:cNvPr id="6" name="Gerade Verbindung mit Pfeil 5">
            <a:extLst>
              <a:ext uri="{FF2B5EF4-FFF2-40B4-BE49-F238E27FC236}">
                <a16:creationId xmlns:a16="http://schemas.microsoft.com/office/drawing/2014/main" id="{BF7D8877-36FC-1947-2408-EA6348E7BDE4}"/>
              </a:ext>
            </a:extLst>
          </p:cNvPr>
          <p:cNvCxnSpPr>
            <a:cxnSpLocks/>
          </p:cNvCxnSpPr>
          <p:nvPr/>
        </p:nvCxnSpPr>
        <p:spPr>
          <a:xfrm flipH="1" flipV="1">
            <a:off x="940363" y="211598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7664BAC-EA49-749F-41AB-7A26E00E6D71}"/>
              </a:ext>
            </a:extLst>
          </p:cNvPr>
          <p:cNvCxnSpPr>
            <a:cxnSpLocks/>
          </p:cNvCxnSpPr>
          <p:nvPr/>
        </p:nvCxnSpPr>
        <p:spPr>
          <a:xfrm flipV="1">
            <a:off x="963075" y="4842454"/>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FC1E8137-C97D-781D-E8B6-7FA4C993A052}"/>
              </a:ext>
            </a:extLst>
          </p:cNvPr>
          <p:cNvSpPr txBox="1"/>
          <p:nvPr/>
        </p:nvSpPr>
        <p:spPr>
          <a:xfrm>
            <a:off x="3730807" y="4826831"/>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3A5A3256-E30C-71D6-D416-294A1A060A11}"/>
              </a:ext>
            </a:extLst>
          </p:cNvPr>
          <p:cNvSpPr txBox="1"/>
          <p:nvPr/>
        </p:nvSpPr>
        <p:spPr>
          <a:xfrm>
            <a:off x="168465" y="2148667"/>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11" name="Freihandform: Form 10">
            <a:extLst>
              <a:ext uri="{FF2B5EF4-FFF2-40B4-BE49-F238E27FC236}">
                <a16:creationId xmlns:a16="http://schemas.microsoft.com/office/drawing/2014/main" id="{D6211A5F-A98F-2DE2-0BCE-A7E68A79946E}"/>
              </a:ext>
            </a:extLst>
          </p:cNvPr>
          <p:cNvSpPr/>
          <p:nvPr/>
        </p:nvSpPr>
        <p:spPr>
          <a:xfrm>
            <a:off x="923164" y="3010189"/>
            <a:ext cx="2485660" cy="1332234"/>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11DD018D-3F68-1722-24B6-67034DD68F2C}"/>
              </a:ext>
            </a:extLst>
          </p:cNvPr>
          <p:cNvCxnSpPr>
            <a:cxnSpLocks/>
          </p:cNvCxnSpPr>
          <p:nvPr/>
        </p:nvCxnSpPr>
        <p:spPr>
          <a:xfrm>
            <a:off x="1096661" y="2471832"/>
            <a:ext cx="1388342" cy="205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7DBCB272-0F3C-AC15-1292-5E9C2DDCC837}"/>
              </a:ext>
            </a:extLst>
          </p:cNvPr>
          <p:cNvSpPr txBox="1"/>
          <p:nvPr/>
        </p:nvSpPr>
        <p:spPr>
          <a:xfrm>
            <a:off x="1651695" y="1544410"/>
            <a:ext cx="1889452" cy="535412"/>
          </a:xfrm>
          <a:prstGeom prst="rect">
            <a:avLst/>
          </a:prstGeom>
          <a:noFill/>
        </p:spPr>
        <p:txBody>
          <a:bodyPr wrap="square" rtlCol="0">
            <a:noAutofit/>
          </a:bodyPr>
          <a:lstStyle/>
          <a:p>
            <a:r>
              <a:rPr lang="de-DE" sz="2400" dirty="0"/>
              <a:t>Thailand</a:t>
            </a:r>
          </a:p>
          <a:p>
            <a:endParaRPr lang="de-DE" sz="2000" dirty="0"/>
          </a:p>
        </p:txBody>
      </p:sp>
      <p:cxnSp>
        <p:nvCxnSpPr>
          <p:cNvPr id="20" name="Gerade Verbindung mit Pfeil 19">
            <a:extLst>
              <a:ext uri="{FF2B5EF4-FFF2-40B4-BE49-F238E27FC236}">
                <a16:creationId xmlns:a16="http://schemas.microsoft.com/office/drawing/2014/main" id="{0E946CB8-A8EA-1122-7C50-348FE7AC5407}"/>
              </a:ext>
            </a:extLst>
          </p:cNvPr>
          <p:cNvCxnSpPr>
            <a:cxnSpLocks/>
          </p:cNvCxnSpPr>
          <p:nvPr/>
        </p:nvCxnSpPr>
        <p:spPr>
          <a:xfrm flipV="1">
            <a:off x="5013978" y="4837105"/>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DFA474FC-3C47-0384-2986-01B45D2DB088}"/>
              </a:ext>
            </a:extLst>
          </p:cNvPr>
          <p:cNvSpPr txBox="1"/>
          <p:nvPr/>
        </p:nvSpPr>
        <p:spPr>
          <a:xfrm>
            <a:off x="4200913" y="2136153"/>
            <a:ext cx="821443" cy="646331"/>
          </a:xfrm>
          <a:prstGeom prst="rect">
            <a:avLst/>
          </a:prstGeom>
          <a:noFill/>
        </p:spPr>
        <p:txBody>
          <a:bodyPr wrap="none" rtlCol="0">
            <a:spAutoFit/>
          </a:bodyPr>
          <a:lstStyle/>
          <a:p>
            <a:r>
              <a:rPr lang="de-DE" dirty="0"/>
              <a:t>Kosten</a:t>
            </a:r>
          </a:p>
          <a:p>
            <a:r>
              <a:rPr lang="de-DE"/>
              <a:t>Preis</a:t>
            </a:r>
            <a:endParaRPr lang="de-DE" dirty="0"/>
          </a:p>
        </p:txBody>
      </p:sp>
      <p:sp>
        <p:nvSpPr>
          <p:cNvPr id="22" name="Freihandform: Form 21">
            <a:extLst>
              <a:ext uri="{FF2B5EF4-FFF2-40B4-BE49-F238E27FC236}">
                <a16:creationId xmlns:a16="http://schemas.microsoft.com/office/drawing/2014/main" id="{124A3648-566F-3335-00BA-E6B9F1F7B754}"/>
              </a:ext>
            </a:extLst>
          </p:cNvPr>
          <p:cNvSpPr/>
          <p:nvPr/>
        </p:nvSpPr>
        <p:spPr>
          <a:xfrm>
            <a:off x="4993000" y="2391436"/>
            <a:ext cx="2632388" cy="1643322"/>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AF933673-7A8C-76E5-0CCC-A1F4D7639030}"/>
              </a:ext>
            </a:extLst>
          </p:cNvPr>
          <p:cNvCxnSpPr>
            <a:cxnSpLocks/>
          </p:cNvCxnSpPr>
          <p:nvPr/>
        </p:nvCxnSpPr>
        <p:spPr>
          <a:xfrm>
            <a:off x="5248268" y="2156521"/>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C365F125-4B2B-0A9C-5504-B8ECB59CC996}"/>
              </a:ext>
            </a:extLst>
          </p:cNvPr>
          <p:cNvCxnSpPr>
            <a:cxnSpLocks/>
          </p:cNvCxnSpPr>
          <p:nvPr/>
        </p:nvCxnSpPr>
        <p:spPr>
          <a:xfrm flipH="1" flipV="1">
            <a:off x="4993000" y="2136152"/>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91D7DB6A-7AB4-763D-FDEE-C79D83573DF6}"/>
              </a:ext>
            </a:extLst>
          </p:cNvPr>
          <p:cNvSpPr/>
          <p:nvPr/>
        </p:nvSpPr>
        <p:spPr>
          <a:xfrm>
            <a:off x="7059074" y="4343122"/>
            <a:ext cx="733662" cy="369332"/>
          </a:xfrm>
          <a:prstGeom prst="rect">
            <a:avLst/>
          </a:prstGeom>
        </p:spPr>
        <p:txBody>
          <a:bodyPr wrap="none">
            <a:spAutoFit/>
          </a:bodyPr>
          <a:lstStyle/>
          <a:p>
            <a:r>
              <a:rPr lang="de-DE" dirty="0" err="1"/>
              <a:t>N</a:t>
            </a:r>
            <a:r>
              <a:rPr lang="de-DE" baseline="-25000" dirty="0" err="1"/>
              <a:t>Welt</a:t>
            </a:r>
            <a:r>
              <a:rPr lang="de-DE" dirty="0"/>
              <a:t>  </a:t>
            </a:r>
          </a:p>
        </p:txBody>
      </p:sp>
      <p:sp>
        <p:nvSpPr>
          <p:cNvPr id="29" name="Rechteck 28">
            <a:extLst>
              <a:ext uri="{FF2B5EF4-FFF2-40B4-BE49-F238E27FC236}">
                <a16:creationId xmlns:a16="http://schemas.microsoft.com/office/drawing/2014/main" id="{9F34D264-E88C-51C1-EF65-12689261A327}"/>
              </a:ext>
            </a:extLst>
          </p:cNvPr>
          <p:cNvSpPr/>
          <p:nvPr/>
        </p:nvSpPr>
        <p:spPr>
          <a:xfrm>
            <a:off x="7625389" y="3846838"/>
            <a:ext cx="669607" cy="369332"/>
          </a:xfrm>
          <a:prstGeom prst="rect">
            <a:avLst/>
          </a:prstGeom>
        </p:spPr>
        <p:txBody>
          <a:bodyPr wrap="none">
            <a:spAutoFit/>
          </a:bodyPr>
          <a:lstStyle/>
          <a:p>
            <a:r>
              <a:rPr lang="de-DE" dirty="0"/>
              <a:t>DK</a:t>
            </a:r>
            <a:r>
              <a:rPr lang="de-DE" baseline="-25000" dirty="0"/>
              <a:t>CH</a:t>
            </a:r>
            <a:r>
              <a:rPr lang="de-DE" dirty="0"/>
              <a:t> </a:t>
            </a:r>
          </a:p>
        </p:txBody>
      </p:sp>
      <p:sp>
        <p:nvSpPr>
          <p:cNvPr id="30" name="Rechteck 29">
            <a:extLst>
              <a:ext uri="{FF2B5EF4-FFF2-40B4-BE49-F238E27FC236}">
                <a16:creationId xmlns:a16="http://schemas.microsoft.com/office/drawing/2014/main" id="{C4324F9E-CC4B-BF91-7B3B-47A3650D5518}"/>
              </a:ext>
            </a:extLst>
          </p:cNvPr>
          <p:cNvSpPr/>
          <p:nvPr/>
        </p:nvSpPr>
        <p:spPr>
          <a:xfrm>
            <a:off x="3426024" y="4138017"/>
            <a:ext cx="800219" cy="369332"/>
          </a:xfrm>
          <a:prstGeom prst="rect">
            <a:avLst/>
          </a:prstGeom>
        </p:spPr>
        <p:txBody>
          <a:bodyPr wrap="none">
            <a:spAutoFit/>
          </a:bodyPr>
          <a:lstStyle/>
          <a:p>
            <a:r>
              <a:rPr lang="de-DE" dirty="0"/>
              <a:t>DK</a:t>
            </a:r>
            <a:r>
              <a:rPr lang="de-DE" baseline="-25000" dirty="0"/>
              <a:t>THAI</a:t>
            </a:r>
            <a:r>
              <a:rPr lang="de-DE" dirty="0"/>
              <a:t> </a:t>
            </a:r>
          </a:p>
        </p:txBody>
      </p:sp>
      <p:sp>
        <p:nvSpPr>
          <p:cNvPr id="31" name="Textfeld 30">
            <a:extLst>
              <a:ext uri="{FF2B5EF4-FFF2-40B4-BE49-F238E27FC236}">
                <a16:creationId xmlns:a16="http://schemas.microsoft.com/office/drawing/2014/main" id="{33F003A5-9EB8-C433-49A8-180D53400158}"/>
              </a:ext>
            </a:extLst>
          </p:cNvPr>
          <p:cNvSpPr txBox="1"/>
          <p:nvPr/>
        </p:nvSpPr>
        <p:spPr>
          <a:xfrm>
            <a:off x="5903284" y="1516983"/>
            <a:ext cx="1889452" cy="535412"/>
          </a:xfrm>
          <a:prstGeom prst="rect">
            <a:avLst/>
          </a:prstGeom>
          <a:noFill/>
        </p:spPr>
        <p:txBody>
          <a:bodyPr wrap="square" rtlCol="0">
            <a:noAutofit/>
          </a:bodyPr>
          <a:lstStyle/>
          <a:p>
            <a:r>
              <a:rPr lang="de-DE" sz="2400" dirty="0"/>
              <a:t>Schweiz</a:t>
            </a:r>
          </a:p>
          <a:p>
            <a:endParaRPr lang="de-DE" sz="2000" dirty="0"/>
          </a:p>
        </p:txBody>
      </p:sp>
      <p:sp>
        <p:nvSpPr>
          <p:cNvPr id="35" name="Rechteck 34">
            <a:extLst>
              <a:ext uri="{FF2B5EF4-FFF2-40B4-BE49-F238E27FC236}">
                <a16:creationId xmlns:a16="http://schemas.microsoft.com/office/drawing/2014/main" id="{BC026D56-C090-E7A1-71CC-47B2E00DA42B}"/>
              </a:ext>
            </a:extLst>
          </p:cNvPr>
          <p:cNvSpPr/>
          <p:nvPr/>
        </p:nvSpPr>
        <p:spPr>
          <a:xfrm>
            <a:off x="2464005" y="4343122"/>
            <a:ext cx="739305" cy="369332"/>
          </a:xfrm>
          <a:prstGeom prst="rect">
            <a:avLst/>
          </a:prstGeom>
        </p:spPr>
        <p:txBody>
          <a:bodyPr wrap="none">
            <a:spAutoFit/>
          </a:bodyPr>
          <a:lstStyle/>
          <a:p>
            <a:r>
              <a:rPr lang="de-DE" dirty="0"/>
              <a:t>N</a:t>
            </a:r>
            <a:r>
              <a:rPr lang="de-DE" baseline="-25000" dirty="0"/>
              <a:t>THAI</a:t>
            </a:r>
            <a:r>
              <a:rPr lang="de-DE" dirty="0"/>
              <a:t>  </a:t>
            </a:r>
          </a:p>
        </p:txBody>
      </p:sp>
      <p:sp>
        <p:nvSpPr>
          <p:cNvPr id="42" name="Textfeld 41">
            <a:extLst>
              <a:ext uri="{FF2B5EF4-FFF2-40B4-BE49-F238E27FC236}">
                <a16:creationId xmlns:a16="http://schemas.microsoft.com/office/drawing/2014/main" id="{9FD68709-B876-173D-BC29-4659D0D29E62}"/>
              </a:ext>
            </a:extLst>
          </p:cNvPr>
          <p:cNvSpPr txBox="1"/>
          <p:nvPr/>
        </p:nvSpPr>
        <p:spPr>
          <a:xfrm>
            <a:off x="7783444" y="4827530"/>
            <a:ext cx="284052" cy="369332"/>
          </a:xfrm>
          <a:prstGeom prst="rect">
            <a:avLst/>
          </a:prstGeom>
          <a:noFill/>
        </p:spPr>
        <p:txBody>
          <a:bodyPr wrap="none" rtlCol="0">
            <a:spAutoFit/>
          </a:bodyPr>
          <a:lstStyle/>
          <a:p>
            <a:r>
              <a:rPr lang="de-DE" dirty="0"/>
              <a:t>x</a:t>
            </a:r>
          </a:p>
        </p:txBody>
      </p:sp>
      <p:sp>
        <p:nvSpPr>
          <p:cNvPr id="43" name="Rechteck 42">
            <a:extLst>
              <a:ext uri="{FF2B5EF4-FFF2-40B4-BE49-F238E27FC236}">
                <a16:creationId xmlns:a16="http://schemas.microsoft.com/office/drawing/2014/main" id="{087D9477-C5E7-FA40-55D4-46886C576D3F}"/>
              </a:ext>
            </a:extLst>
          </p:cNvPr>
          <p:cNvSpPr/>
          <p:nvPr/>
        </p:nvSpPr>
        <p:spPr>
          <a:xfrm>
            <a:off x="379040" y="3709134"/>
            <a:ext cx="606256" cy="369332"/>
          </a:xfrm>
          <a:prstGeom prst="rect">
            <a:avLst/>
          </a:prstGeom>
        </p:spPr>
        <p:txBody>
          <a:bodyPr wrap="none">
            <a:spAutoFit/>
          </a:bodyPr>
          <a:lstStyle/>
          <a:p>
            <a:r>
              <a:rPr lang="de-DE" dirty="0" err="1"/>
              <a:t>p</a:t>
            </a:r>
            <a:r>
              <a:rPr lang="de-DE" baseline="-25000" dirty="0" err="1"/>
              <a:t>THAI</a:t>
            </a:r>
            <a:endParaRPr lang="de-DE" dirty="0"/>
          </a:p>
        </p:txBody>
      </p:sp>
      <mc:AlternateContent xmlns:mc="http://schemas.openxmlformats.org/markup-compatibility/2006" xmlns:a14="http://schemas.microsoft.com/office/drawing/2010/main">
        <mc:Choice Requires="a14">
          <p:sp>
            <p:nvSpPr>
              <p:cNvPr id="44" name="Rechteck 43">
                <a:extLst>
                  <a:ext uri="{FF2B5EF4-FFF2-40B4-BE49-F238E27FC236}">
                    <a16:creationId xmlns:a16="http://schemas.microsoft.com/office/drawing/2014/main" id="{848FD086-5184-D85A-CF45-DE561EE9B877}"/>
                  </a:ext>
                </a:extLst>
              </p:cNvPr>
              <p:cNvSpPr/>
              <p:nvPr/>
            </p:nvSpPr>
            <p:spPr>
              <a:xfrm>
                <a:off x="142943" y="2837325"/>
                <a:ext cx="813621" cy="369332"/>
              </a:xfrm>
              <a:prstGeom prst="rect">
                <a:avLst/>
              </a:prstGeom>
            </p:spPr>
            <p:txBody>
              <a:bodyPr wrap="none">
                <a:spAutoFit/>
              </a:bodyPr>
              <a:lstStyle/>
              <a:p>
                <a14:m>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𝐷𝐾</m:t>
                        </m:r>
                      </m:e>
                    </m:acc>
                  </m:oMath>
                </a14:m>
                <a:r>
                  <a:rPr lang="de-DE" baseline="-25000" dirty="0" err="1"/>
                  <a:t>THAI</a:t>
                </a:r>
                <a:endParaRPr lang="de-DE" dirty="0"/>
              </a:p>
            </p:txBody>
          </p:sp>
        </mc:Choice>
        <mc:Fallback xmlns="">
          <p:sp>
            <p:nvSpPr>
              <p:cNvPr id="44" name="Rechteck 43">
                <a:extLst>
                  <a:ext uri="{FF2B5EF4-FFF2-40B4-BE49-F238E27FC236}">
                    <a16:creationId xmlns:a16="http://schemas.microsoft.com/office/drawing/2014/main" id="{B1D63D7C-9452-45D5-9897-C696D17B76DB}"/>
                  </a:ext>
                </a:extLst>
              </p:cNvPr>
              <p:cNvSpPr>
                <a:spLocks noRot="1" noChangeAspect="1" noMove="1" noResize="1" noEditPoints="1" noAdjustHandles="1" noChangeArrowheads="1" noChangeShapeType="1" noTextEdit="1"/>
              </p:cNvSpPr>
              <p:nvPr/>
            </p:nvSpPr>
            <p:spPr>
              <a:xfrm>
                <a:off x="142943" y="2837325"/>
                <a:ext cx="813621" cy="369332"/>
              </a:xfrm>
              <a:prstGeom prst="rect">
                <a:avLst/>
              </a:prstGeom>
              <a:blipFill>
                <a:blip r:embed="rId3"/>
                <a:stretch>
                  <a:fillRect b="-19672"/>
                </a:stretch>
              </a:blipFill>
            </p:spPr>
            <p:txBody>
              <a:bodyPr/>
              <a:lstStyle/>
              <a:p>
                <a:r>
                  <a:rPr lang="de-DE">
                    <a:noFill/>
                  </a:rPr>
                  <a:t> </a:t>
                </a:r>
              </a:p>
            </p:txBody>
          </p:sp>
        </mc:Fallback>
      </mc:AlternateContent>
      <p:sp>
        <p:nvSpPr>
          <p:cNvPr id="49" name="Rechteck 48">
            <a:extLst>
              <a:ext uri="{FF2B5EF4-FFF2-40B4-BE49-F238E27FC236}">
                <a16:creationId xmlns:a16="http://schemas.microsoft.com/office/drawing/2014/main" id="{5C3127DF-55B8-61F5-8F1E-3BAE196641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2717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9" grpId="0"/>
      <p:bldP spid="22" grpId="0" animBg="1"/>
      <p:bldP spid="25" grpId="0"/>
      <p:bldP spid="29" grpId="0"/>
      <p:bldP spid="30" grpId="0"/>
      <p:bldP spid="35" grpId="0"/>
      <p:bldP spid="43" grpId="0"/>
      <p:bldP spid="4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E0BB7-A5F7-A55F-A1DF-714FDD0685D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117406D-0CEB-5FA1-097C-833A89E20AB2}"/>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Externe</a:t>
            </a:r>
            <a:r>
              <a:rPr lang="en-US" sz="2800" dirty="0">
                <a:solidFill>
                  <a:sysClr val="windowText" lastClr="000000"/>
                </a:solidFill>
              </a:rPr>
              <a:t> </a:t>
            </a:r>
            <a:r>
              <a:rPr lang="en-US" sz="2800" dirty="0" err="1">
                <a:solidFill>
                  <a:sysClr val="windowText" lastClr="000000"/>
                </a:solidFill>
              </a:rPr>
              <a:t>Skalenerträge</a:t>
            </a:r>
            <a:r>
              <a:rPr lang="en-US" sz="2800" dirty="0">
                <a:solidFill>
                  <a:sysClr val="windowText" lastClr="000000"/>
                </a:solidFill>
              </a:rPr>
              <a:t> und </a:t>
            </a:r>
            <a:r>
              <a:rPr lang="en-US" sz="2800" dirty="0" err="1">
                <a:solidFill>
                  <a:sysClr val="windowText" lastClr="000000"/>
                </a:solidFill>
              </a:rPr>
              <a:t>Wohlfahrt</a:t>
            </a:r>
            <a:endParaRPr lang="en-US" sz="2800" dirty="0">
              <a:solidFill>
                <a:sysClr val="windowText" lastClr="000000"/>
              </a:solidFill>
            </a:endParaRPr>
          </a:p>
        </p:txBody>
      </p:sp>
      <p:sp>
        <p:nvSpPr>
          <p:cNvPr id="9" name="Textfeld 8">
            <a:extLst>
              <a:ext uri="{FF2B5EF4-FFF2-40B4-BE49-F238E27FC236}">
                <a16:creationId xmlns:a16="http://schemas.microsoft.com/office/drawing/2014/main" id="{3715063E-F564-B9DF-6AAA-67C17E3E30B8}"/>
              </a:ext>
            </a:extLst>
          </p:cNvPr>
          <p:cNvSpPr txBox="1"/>
          <p:nvPr/>
        </p:nvSpPr>
        <p:spPr>
          <a:xfrm>
            <a:off x="0" y="613101"/>
            <a:ext cx="9144000" cy="5519638"/>
          </a:xfrm>
          <a:prstGeom prst="rect">
            <a:avLst/>
          </a:prstGeom>
          <a:noFill/>
        </p:spPr>
        <p:txBody>
          <a:bodyPr wrap="square" rtlCol="0">
            <a:noAutofit/>
          </a:bodyPr>
          <a:lstStyle/>
          <a:p>
            <a:pPr marL="457200" indent="-457200">
              <a:buFont typeface="Arial" panose="020B0604020202020204" pitchFamily="34" charset="0"/>
              <a:buChar char="•"/>
            </a:pPr>
            <a:r>
              <a:rPr lang="de-DE" sz="2800" dirty="0"/>
              <a:t>Auf externen Skaleneffekten basierender Außenhandel ist in seinen Auswirkungen auf die nationale Wohlfahrt weniger eindeutig als derjenige Außenhandel, der durch komparative Vorteile oder Skaleneffekte auf Unternehmensebene verursacht wird.</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Externe Skaleneffekte bedeuten, dass die historische Entwicklung und der Zufall entscheidend zur Herausbildung des Handelsmusters beitragen können.</a:t>
            </a:r>
          </a:p>
          <a:p>
            <a:pPr marL="457200" indent="-457200">
              <a:buFont typeface="Arial" panose="020B0604020202020204" pitchFamily="34" charset="0"/>
              <a:buChar char="•"/>
            </a:pPr>
            <a:endParaRPr lang="de-DE" sz="2800" dirty="0"/>
          </a:p>
          <a:p>
            <a:pPr marL="457200" indent="-457200">
              <a:buFont typeface="Arial" panose="020B0604020202020204" pitchFamily="34" charset="0"/>
              <a:buChar char="•"/>
            </a:pPr>
            <a:r>
              <a:rPr lang="de-DE" sz="2800" dirty="0"/>
              <a:t>Wenn externe Skalenerträge eine wichtige Rolle spielen, können Länder Verluste aus Außenhandel erleiden.</a:t>
            </a:r>
          </a:p>
        </p:txBody>
      </p:sp>
      <p:sp>
        <p:nvSpPr>
          <p:cNvPr id="5" name="Rechteck 4">
            <a:extLst>
              <a:ext uri="{FF2B5EF4-FFF2-40B4-BE49-F238E27FC236}">
                <a16:creationId xmlns:a16="http://schemas.microsoft.com/office/drawing/2014/main" id="{64F4F67B-71F6-EE28-1227-4C2B361CFE7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213487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0235E-26CC-7903-A4CC-B9D5D7CC01D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0489C75-1EB6-DC34-5F2F-33295527294F}"/>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Zunehmende</a:t>
            </a:r>
            <a:r>
              <a:rPr lang="en-US" sz="2800" dirty="0">
                <a:solidFill>
                  <a:sysClr val="windowText" lastClr="000000"/>
                </a:solidFill>
              </a:rPr>
              <a:t> </a:t>
            </a:r>
            <a:r>
              <a:rPr lang="en-US" sz="2800" dirty="0" err="1">
                <a:solidFill>
                  <a:sysClr val="windowText" lastClr="000000"/>
                </a:solidFill>
              </a:rPr>
              <a:t>Skaleneffekte</a:t>
            </a:r>
            <a:r>
              <a:rPr lang="en-US" sz="2800" dirty="0">
                <a:solidFill>
                  <a:sysClr val="windowText" lastClr="000000"/>
                </a:solidFill>
              </a:rPr>
              <a:t> und Handel</a:t>
            </a:r>
          </a:p>
        </p:txBody>
      </p:sp>
      <p:sp>
        <p:nvSpPr>
          <p:cNvPr id="9" name="Textfeld 8">
            <a:extLst>
              <a:ext uri="{FF2B5EF4-FFF2-40B4-BE49-F238E27FC236}">
                <a16:creationId xmlns:a16="http://schemas.microsoft.com/office/drawing/2014/main" id="{D9D197D7-32E9-0242-745D-4E6DEEF06246}"/>
              </a:ext>
            </a:extLst>
          </p:cNvPr>
          <p:cNvSpPr txBox="1"/>
          <p:nvPr/>
        </p:nvSpPr>
        <p:spPr>
          <a:xfrm>
            <a:off x="814137" y="669181"/>
            <a:ext cx="9144000" cy="5519638"/>
          </a:xfrm>
          <a:prstGeom prst="rect">
            <a:avLst/>
          </a:prstGeom>
          <a:noFill/>
        </p:spPr>
        <p:txBody>
          <a:bodyPr wrap="square" rtlCol="0">
            <a:noAutofit/>
          </a:bodyPr>
          <a:lstStyle/>
          <a:p>
            <a:r>
              <a:rPr lang="en-US" sz="2600" i="1" dirty="0"/>
              <a:t>“When an industry has thus chosen a locality for itself, it is likely</a:t>
            </a:r>
          </a:p>
          <a:p>
            <a:r>
              <a:rPr lang="en-US" sz="2600" i="1" dirty="0"/>
              <a:t>to stay there long: so great are the advantages which people</a:t>
            </a:r>
          </a:p>
          <a:p>
            <a:r>
              <a:rPr lang="en-US" sz="2600" i="1" dirty="0"/>
              <a:t>following the same skilled trade get from near neighborhood to</a:t>
            </a:r>
          </a:p>
          <a:p>
            <a:r>
              <a:rPr lang="en-US" sz="2600" i="1" dirty="0"/>
              <a:t>one another. </a:t>
            </a:r>
            <a:r>
              <a:rPr lang="en-US" sz="2600" i="1" dirty="0">
                <a:solidFill>
                  <a:schemeClr val="tx2">
                    <a:lumMod val="60000"/>
                    <a:lumOff val="40000"/>
                  </a:schemeClr>
                </a:solidFill>
              </a:rPr>
              <a:t>The mysteries of the trade become no mysteries;</a:t>
            </a:r>
          </a:p>
          <a:p>
            <a:r>
              <a:rPr lang="en-US" sz="2600" i="1" dirty="0">
                <a:solidFill>
                  <a:schemeClr val="tx2">
                    <a:lumMod val="60000"/>
                    <a:lumOff val="40000"/>
                  </a:schemeClr>
                </a:solidFill>
              </a:rPr>
              <a:t>but are as it were in the air</a:t>
            </a:r>
            <a:r>
              <a:rPr lang="en-US" sz="2600" i="1" dirty="0"/>
              <a:t>,... Good work is rightly appreciated,</a:t>
            </a:r>
          </a:p>
          <a:p>
            <a:r>
              <a:rPr lang="en-US" sz="2600" i="1" dirty="0"/>
              <a:t>inventions and improvements in machinery, in processes and the</a:t>
            </a:r>
          </a:p>
          <a:p>
            <a:r>
              <a:rPr lang="en-US" sz="2600" i="1" dirty="0"/>
              <a:t>general organization of the business have their merits promptly</a:t>
            </a:r>
          </a:p>
          <a:p>
            <a:r>
              <a:rPr lang="en-US" sz="2600" i="1" dirty="0"/>
              <a:t>discussed: </a:t>
            </a:r>
            <a:r>
              <a:rPr lang="en-US" sz="2600" i="1" dirty="0">
                <a:solidFill>
                  <a:schemeClr val="tx2">
                    <a:lumMod val="60000"/>
                    <a:lumOff val="40000"/>
                  </a:schemeClr>
                </a:solidFill>
              </a:rPr>
              <a:t>if one man starts a new idea, it is taken up by others</a:t>
            </a:r>
          </a:p>
          <a:p>
            <a:r>
              <a:rPr lang="en-US" sz="2600" i="1" dirty="0">
                <a:solidFill>
                  <a:schemeClr val="tx2">
                    <a:lumMod val="60000"/>
                    <a:lumOff val="40000"/>
                  </a:schemeClr>
                </a:solidFill>
              </a:rPr>
              <a:t>and combined with suggestions of their own; and thus it becomes</a:t>
            </a:r>
          </a:p>
          <a:p>
            <a:r>
              <a:rPr lang="en-US" sz="2600" i="1" dirty="0">
                <a:solidFill>
                  <a:schemeClr val="tx2">
                    <a:lumMod val="60000"/>
                    <a:lumOff val="40000"/>
                  </a:schemeClr>
                </a:solidFill>
              </a:rPr>
              <a:t>the source of further new ideas</a:t>
            </a:r>
            <a:r>
              <a:rPr lang="en-US" sz="2600" i="1" dirty="0"/>
              <a:t>.</a:t>
            </a:r>
          </a:p>
          <a:p>
            <a:endParaRPr lang="en-US" sz="2600" i="1" dirty="0"/>
          </a:p>
          <a:p>
            <a:r>
              <a:rPr lang="en-US" sz="2400" dirty="0"/>
              <a:t>Marshall (Principles of Economics, London: MacMillan, 1920)</a:t>
            </a:r>
            <a:endParaRPr lang="de-DE" sz="2000" dirty="0"/>
          </a:p>
        </p:txBody>
      </p:sp>
      <p:sp>
        <p:nvSpPr>
          <p:cNvPr id="6" name="Rechteck 5">
            <a:extLst>
              <a:ext uri="{FF2B5EF4-FFF2-40B4-BE49-F238E27FC236}">
                <a16:creationId xmlns:a16="http://schemas.microsoft.com/office/drawing/2014/main" id="{252EE1A2-A28E-1CA4-40FB-BAE96090971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99568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1FF8F-C08A-E880-6F8E-1D30C71E689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8AC3DBC-E757-8BDA-9EF7-774CA1E909DE}"/>
              </a:ext>
            </a:extLst>
          </p:cNvPr>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a:t>
            </a:r>
            <a:r>
              <a:rPr lang="en-US" sz="3991" dirty="0" err="1">
                <a:solidFill>
                  <a:sysClr val="windowText" lastClr="000000"/>
                </a:solidFill>
                <a:latin typeface="Times New Roman" panose="02020603050405020304" pitchFamily="18" charset="0"/>
                <a:cs typeface="Times New Roman" panose="02020603050405020304" pitchFamily="18" charset="0"/>
              </a:rPr>
              <a:t>Industrie</a:t>
            </a:r>
            <a:r>
              <a:rPr lang="en-US" sz="3991" dirty="0">
                <a:solidFill>
                  <a:sysClr val="windowText" lastClr="000000"/>
                </a:solidFill>
                <a:latin typeface="Times New Roman" panose="02020603050405020304" pitchFamily="18" charset="0"/>
                <a:cs typeface="Times New Roman" panose="02020603050405020304" pitchFamily="18" charset="0"/>
              </a:rPr>
              <a:t>-Handel Deutschland – USA</a:t>
            </a:r>
          </a:p>
        </p:txBody>
      </p:sp>
      <mc:AlternateContent xmlns:mc="http://schemas.openxmlformats.org/markup-compatibility/2006" xmlns:a14="http://schemas.microsoft.com/office/drawing/2010/main">
        <mc:Choice Requires="a14">
          <p:sp>
            <p:nvSpPr>
              <p:cNvPr id="9" name="TextBox 9">
                <a:extLst>
                  <a:ext uri="{FF2B5EF4-FFF2-40B4-BE49-F238E27FC236}">
                    <a16:creationId xmlns:a16="http://schemas.microsoft.com/office/drawing/2014/main" id="{0563BB4C-8F85-3DBC-0B86-FCE8D2C6FDE0}"/>
                  </a:ext>
                </a:extLst>
              </p:cNvPr>
              <p:cNvSpPr txBox="1"/>
              <p:nvPr/>
            </p:nvSpPr>
            <p:spPr>
              <a:xfrm>
                <a:off x="-5778" y="5218196"/>
                <a:ext cx="44439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smtClean="0">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5778" y="5218196"/>
                <a:ext cx="4443909" cy="530594"/>
              </a:xfrm>
              <a:prstGeom prst="rect">
                <a:avLst/>
              </a:prstGeom>
              <a:blipFill>
                <a:blip r:embed="rId3"/>
                <a:stretch>
                  <a:fillRect l="-686" b="-2299"/>
                </a:stretch>
              </a:blipFill>
            </p:spPr>
            <p:txBody>
              <a:bodyPr/>
              <a:lstStyle/>
              <a:p>
                <a:r>
                  <a:rPr lang="de-DE">
                    <a:noFill/>
                  </a:rPr>
                  <a:t> </a:t>
                </a:r>
              </a:p>
            </p:txBody>
          </p:sp>
        </mc:Fallback>
      </mc:AlternateContent>
      <p:sp>
        <p:nvSpPr>
          <p:cNvPr id="10" name="Textfeld 9">
            <a:extLst>
              <a:ext uri="{FF2B5EF4-FFF2-40B4-BE49-F238E27FC236}">
                <a16:creationId xmlns:a16="http://schemas.microsoft.com/office/drawing/2014/main" id="{74073568-5E8C-D783-AED3-88B97B3A6D76}"/>
              </a:ext>
            </a:extLst>
          </p:cNvPr>
          <p:cNvSpPr txBox="1"/>
          <p:nvPr/>
        </p:nvSpPr>
        <p:spPr>
          <a:xfrm>
            <a:off x="0" y="3904357"/>
            <a:ext cx="343555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a:t>
            </a:r>
            <a:r>
              <a:rPr lang="de-DE" sz="1633">
                <a:latin typeface="Times New Roman" panose="02020603050405020304" pitchFamily="18" charset="0"/>
                <a:cs typeface="Times New Roman" panose="02020603050405020304" pitchFamily="18" charset="0"/>
              </a:rPr>
              <a:t>: Destatis, eigene Berechnungen</a:t>
            </a:r>
            <a:endParaRPr lang="de-DE" sz="1633" dirty="0">
              <a:latin typeface="Times New Roman" panose="02020603050405020304" pitchFamily="18" charset="0"/>
              <a:cs typeface="Times New Roman" panose="02020603050405020304" pitchFamily="18" charset="0"/>
            </a:endParaRPr>
          </a:p>
        </p:txBody>
      </p:sp>
      <p:sp>
        <p:nvSpPr>
          <p:cNvPr id="7" name="TextBox 9">
            <a:extLst>
              <a:ext uri="{FF2B5EF4-FFF2-40B4-BE49-F238E27FC236}">
                <a16:creationId xmlns:a16="http://schemas.microsoft.com/office/drawing/2014/main" id="{166CC982-61A8-239B-C6F2-1D958CA4E6B3}"/>
              </a:ext>
            </a:extLst>
          </p:cNvPr>
          <p:cNvSpPr txBox="1"/>
          <p:nvPr/>
        </p:nvSpPr>
        <p:spPr>
          <a:xfrm>
            <a:off x="323634" y="4340360"/>
            <a:ext cx="3708400" cy="1077218"/>
          </a:xfrm>
          <a:prstGeom prst="rect">
            <a:avLst/>
          </a:prstGeom>
          <a:noFill/>
        </p:spPr>
        <p:txBody>
          <a:bodyPr wrap="square" rtlCol="0">
            <a:spAutoFit/>
          </a:bodyPr>
          <a:lstStyle/>
          <a:p>
            <a:r>
              <a:rPr lang="de-DE" sz="1600">
                <a:latin typeface="Times New Roman" panose="02020603050405020304" pitchFamily="18" charset="0"/>
                <a:cs typeface="Times New Roman" panose="02020603050405020304" pitchFamily="18" charset="0"/>
              </a:rPr>
              <a:t>Als Maß für die Aufteilung zwischen inter- und intra-industriellem Handel wird der Grubel-Lloyd-Index verwendet:</a:t>
            </a:r>
          </a:p>
          <a:p>
            <a:endParaRPr lang="de-DE"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ABFA8561-92B2-C6B2-70AC-938EFF715D3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Box 9">
            <a:extLst>
              <a:ext uri="{FF2B5EF4-FFF2-40B4-BE49-F238E27FC236}">
                <a16:creationId xmlns:a16="http://schemas.microsoft.com/office/drawing/2014/main" id="{82EC18B8-EC15-03DD-216B-12F49B4CFE2C}"/>
              </a:ext>
            </a:extLst>
          </p:cNvPr>
          <p:cNvSpPr txBox="1"/>
          <p:nvPr/>
        </p:nvSpPr>
        <p:spPr>
          <a:xfrm>
            <a:off x="4361445" y="4275339"/>
            <a:ext cx="4328160" cy="2308324"/>
          </a:xfrm>
          <a:prstGeom prst="rect">
            <a:avLst/>
          </a:prstGeom>
          <a:noFill/>
        </p:spPr>
        <p:txBody>
          <a:bodyPr wrap="square" rtlCol="0">
            <a:spAutoFit/>
          </a:bodyPr>
          <a:lstStyle/>
          <a:p>
            <a:r>
              <a:rPr lang="de-DE" sz="1600" b="1">
                <a:latin typeface="Times New Roman" panose="02020603050405020304" pitchFamily="18" charset="0"/>
                <a:cs typeface="Times New Roman" panose="02020603050405020304" pitchFamily="18" charset="0"/>
              </a:rPr>
              <a:t>GLI </a:t>
            </a:r>
            <a:r>
              <a:rPr lang="de-DE" sz="1600" b="1" dirty="0">
                <a:latin typeface="Times New Roman" panose="02020603050405020304" pitchFamily="18" charset="0"/>
                <a:cs typeface="Times New Roman" panose="02020603050405020304" pitchFamily="18" charset="0"/>
              </a:rPr>
              <a:t>= 1 </a:t>
            </a:r>
            <a:r>
              <a:rPr lang="de-DE" sz="1600" dirty="0">
                <a:latin typeface="Times New Roman" panose="02020603050405020304" pitchFamily="18" charset="0"/>
                <a:cs typeface="Times New Roman" panose="02020603050405020304" pitchFamily="18" charset="0"/>
              </a:rPr>
              <a:t>heißt, dass in einer Branche sich Exporte und Importe die Waage halten und damit ein hohes Maß an </a:t>
            </a:r>
            <a:r>
              <a:rPr lang="de-DE" sz="1600" b="1" dirty="0">
                <a:latin typeface="Times New Roman" panose="02020603050405020304" pitchFamily="18" charset="0"/>
                <a:cs typeface="Times New Roman" panose="02020603050405020304" pitchFamily="18" charset="0"/>
              </a:rPr>
              <a:t>intra-industriellem</a:t>
            </a:r>
            <a:r>
              <a:rPr lang="de-DE" sz="1600" dirty="0">
                <a:latin typeface="Times New Roman" panose="02020603050405020304" pitchFamily="18" charset="0"/>
                <a:cs typeface="Times New Roman" panose="02020603050405020304" pitchFamily="18" charset="0"/>
              </a:rPr>
              <a:t> Handel gegeben ist!</a:t>
            </a:r>
          </a:p>
          <a:p>
            <a:endParaRPr lang="de-DE" sz="1600" dirty="0">
              <a:latin typeface="Times New Roman" panose="02020603050405020304" pitchFamily="18" charset="0"/>
              <a:cs typeface="Times New Roman" panose="02020603050405020304" pitchFamily="18" charset="0"/>
            </a:endParaRPr>
          </a:p>
          <a:p>
            <a:r>
              <a:rPr lang="de-DE" sz="1600" b="1" dirty="0">
                <a:latin typeface="Times New Roman" panose="02020603050405020304" pitchFamily="18" charset="0"/>
                <a:cs typeface="Times New Roman" panose="02020603050405020304" pitchFamily="18" charset="0"/>
              </a:rPr>
              <a:t>GLI → 0</a:t>
            </a:r>
            <a:r>
              <a:rPr lang="de-DE" sz="1600" dirty="0">
                <a:latin typeface="Times New Roman" panose="02020603050405020304" pitchFamily="18" charset="0"/>
                <a:cs typeface="Times New Roman" panose="02020603050405020304" pitchFamily="18" charset="0"/>
              </a:rPr>
              <a:t>, dass entweder die Exporte die Importe deutlich übersteigen, oder umgekehrt.</a:t>
            </a:r>
          </a:p>
          <a:p>
            <a:r>
              <a:rPr lang="de-DE" sz="1600" dirty="0">
                <a:latin typeface="Times New Roman" panose="02020603050405020304" pitchFamily="18" charset="0"/>
                <a:cs typeface="Times New Roman" panose="02020603050405020304" pitchFamily="18" charset="0"/>
              </a:rPr>
              <a:t>D.h. der Handel läuft vornehmlich nur in eine Richtung ab und es handelt sich um </a:t>
            </a:r>
            <a:r>
              <a:rPr lang="de-DE" sz="1600" b="1" dirty="0">
                <a:latin typeface="Times New Roman" panose="02020603050405020304" pitchFamily="18" charset="0"/>
                <a:cs typeface="Times New Roman" panose="02020603050405020304" pitchFamily="18" charset="0"/>
              </a:rPr>
              <a:t>inter-industriellen</a:t>
            </a:r>
            <a:r>
              <a:rPr lang="de-DE" sz="1600" dirty="0">
                <a:latin typeface="Times New Roman" panose="02020603050405020304" pitchFamily="18" charset="0"/>
                <a:cs typeface="Times New Roman" panose="02020603050405020304" pitchFamily="18" charset="0"/>
              </a:rPr>
              <a:t> Handel </a:t>
            </a:r>
            <a:endParaRPr lang="en-US" sz="1600" dirty="0">
              <a:latin typeface="Times New Roman" panose="02020603050405020304" pitchFamily="18" charset="0"/>
              <a:cs typeface="Times New Roman" panose="02020603050405020304" pitchFamily="18" charset="0"/>
            </a:endParaRPr>
          </a:p>
        </p:txBody>
      </p:sp>
      <p:pic>
        <p:nvPicPr>
          <p:cNvPr id="5" name="Grafik 4">
            <a:extLst>
              <a:ext uri="{FF2B5EF4-FFF2-40B4-BE49-F238E27FC236}">
                <a16:creationId xmlns:a16="http://schemas.microsoft.com/office/drawing/2014/main" id="{996D237F-273F-4402-83B5-0CCBA9E2ED0D}"/>
              </a:ext>
            </a:extLst>
          </p:cNvPr>
          <p:cNvPicPr>
            <a:picLocks noChangeAspect="1"/>
          </p:cNvPicPr>
          <p:nvPr/>
        </p:nvPicPr>
        <p:blipFill>
          <a:blip r:embed="rId4"/>
          <a:stretch>
            <a:fillRect/>
          </a:stretch>
        </p:blipFill>
        <p:spPr>
          <a:xfrm>
            <a:off x="323634" y="627369"/>
            <a:ext cx="9877778" cy="3276988"/>
          </a:xfrm>
          <a:prstGeom prst="rect">
            <a:avLst/>
          </a:prstGeom>
        </p:spPr>
      </p:pic>
    </p:spTree>
    <p:extLst>
      <p:ext uri="{BB962C8B-B14F-4D97-AF65-F5344CB8AC3E}">
        <p14:creationId xmlns:p14="http://schemas.microsoft.com/office/powerpoint/2010/main" val="31846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1B2822-C49D-486B-832B-4DDD93D9158B}"/>
              </a:ext>
            </a:extLst>
          </p:cNvPr>
          <p:cNvPicPr>
            <a:picLocks noChangeAspect="1"/>
          </p:cNvPicPr>
          <p:nvPr/>
        </p:nvPicPr>
        <p:blipFill>
          <a:blip r:embed="rId3"/>
          <a:stretch>
            <a:fillRect/>
          </a:stretch>
        </p:blipFill>
        <p:spPr>
          <a:xfrm>
            <a:off x="184040" y="501650"/>
            <a:ext cx="9541067" cy="4155581"/>
          </a:xfrm>
          <a:prstGeom prst="rect">
            <a:avLst/>
          </a:prstGeom>
        </p:spPr>
      </p:pic>
      <p:sp>
        <p:nvSpPr>
          <p:cNvPr id="13" name="Rechteck 12">
            <a:extLst>
              <a:ext uri="{FF2B5EF4-FFF2-40B4-BE49-F238E27FC236}">
                <a16:creationId xmlns:a16="http://schemas.microsoft.com/office/drawing/2014/main" id="{1D68F924-40FB-4689-BCA3-93CFA431430D}"/>
              </a:ext>
            </a:extLst>
          </p:cNvPr>
          <p:cNvSpPr/>
          <p:nvPr/>
        </p:nvSpPr>
        <p:spPr>
          <a:xfrm>
            <a:off x="1025554" y="5987018"/>
            <a:ext cx="1337226" cy="369332"/>
          </a:xfrm>
          <a:prstGeom prst="rect">
            <a:avLst/>
          </a:prstGeom>
        </p:spPr>
        <p:txBody>
          <a:bodyPr wrap="none">
            <a:spAutoFit/>
          </a:bodyPr>
          <a:lstStyle/>
          <a:p>
            <a:r>
              <a:rPr lang="fr-FR" dirty="0">
                <a:solidFill>
                  <a:srgbClr val="666666"/>
                </a:solidFill>
                <a:latin typeface="MetaCompPro-Normal"/>
              </a:rPr>
              <a:t>Quelle: IPCC</a:t>
            </a:r>
            <a:endParaRPr lang="de-DE" dirty="0"/>
          </a:p>
        </p:txBody>
      </p:sp>
      <p:sp>
        <p:nvSpPr>
          <p:cNvPr id="14" name="Rechteck 13">
            <a:extLst>
              <a:ext uri="{FF2B5EF4-FFF2-40B4-BE49-F238E27FC236}">
                <a16:creationId xmlns:a16="http://schemas.microsoft.com/office/drawing/2014/main" id="{2074FAE7-C69B-401B-8C3F-BABDEA330AD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Shape 2"/>
          <p:cNvSpPr txBox="1"/>
          <p:nvPr/>
        </p:nvSpPr>
        <p:spPr>
          <a:xfrm>
            <a:off x="302178" y="0"/>
            <a:ext cx="7597213" cy="744863"/>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Treibhausgasemissionen</a:t>
            </a:r>
            <a:endParaRPr sz="2903" dirty="0"/>
          </a:p>
        </p:txBody>
      </p:sp>
    </p:spTree>
    <p:extLst>
      <p:ext uri="{BB962C8B-B14F-4D97-AF65-F5344CB8AC3E}">
        <p14:creationId xmlns:p14="http://schemas.microsoft.com/office/powerpoint/2010/main" val="114817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85799" y="159285"/>
            <a:ext cx="7597213" cy="744863"/>
          </a:xfrm>
          <a:prstGeom prst="rect">
            <a:avLst/>
          </a:prstGeom>
          <a:noFill/>
          <a:ln>
            <a:noFill/>
          </a:ln>
        </p:spPr>
        <p:txBody>
          <a:bodyPr lIns="81638" tIns="40819" rIns="81638" bIns="40819" anchor="ctr" anchorCtr="1"/>
          <a:lstStyle/>
          <a:p>
            <a:pPr>
              <a:lnSpc>
                <a:spcPct val="100000"/>
              </a:lnSpc>
            </a:pPr>
            <a:r>
              <a:rPr lang="de-DE" sz="2903" b="1" dirty="0" err="1">
                <a:solidFill>
                  <a:srgbClr val="000000"/>
                </a:solidFill>
                <a:latin typeface="Arial"/>
              </a:rPr>
              <a:t>Anpassungpfade</a:t>
            </a:r>
            <a:r>
              <a:rPr lang="de-DE" sz="2903" b="1" dirty="0">
                <a:solidFill>
                  <a:srgbClr val="000000"/>
                </a:solidFill>
                <a:latin typeface="Arial"/>
              </a:rPr>
              <a:t> 1,5-Grad-Ziel</a:t>
            </a:r>
            <a:endParaRPr sz="2903" dirty="0"/>
          </a:p>
        </p:txBody>
      </p:sp>
      <p:sp>
        <p:nvSpPr>
          <p:cNvPr id="13" name="Rechteck 12">
            <a:extLst>
              <a:ext uri="{FF2B5EF4-FFF2-40B4-BE49-F238E27FC236}">
                <a16:creationId xmlns:a16="http://schemas.microsoft.com/office/drawing/2014/main" id="{1D68F924-40FB-4689-BCA3-93CFA431430D}"/>
              </a:ext>
            </a:extLst>
          </p:cNvPr>
          <p:cNvSpPr/>
          <p:nvPr/>
        </p:nvSpPr>
        <p:spPr>
          <a:xfrm>
            <a:off x="86216" y="74746"/>
            <a:ext cx="1999265" cy="369332"/>
          </a:xfrm>
          <a:prstGeom prst="rect">
            <a:avLst/>
          </a:prstGeom>
        </p:spPr>
        <p:txBody>
          <a:bodyPr wrap="none">
            <a:spAutoFit/>
          </a:bodyPr>
          <a:lstStyle/>
          <a:p>
            <a:r>
              <a:rPr lang="fr-FR" dirty="0">
                <a:solidFill>
                  <a:srgbClr val="666666"/>
                </a:solidFill>
                <a:latin typeface="MetaCompPro-Normal"/>
              </a:rPr>
              <a:t>Quelle: IPCC (2019)</a:t>
            </a:r>
            <a:endParaRPr lang="de-DE" dirty="0"/>
          </a:p>
        </p:txBody>
      </p:sp>
      <p:pic>
        <p:nvPicPr>
          <p:cNvPr id="3" name="Grafik 2">
            <a:extLst>
              <a:ext uri="{FF2B5EF4-FFF2-40B4-BE49-F238E27FC236}">
                <a16:creationId xmlns:a16="http://schemas.microsoft.com/office/drawing/2014/main" id="{AC3C61E4-6BB3-4EC0-A330-68427F848499}"/>
              </a:ext>
            </a:extLst>
          </p:cNvPr>
          <p:cNvPicPr>
            <a:picLocks noChangeAspect="1"/>
          </p:cNvPicPr>
          <p:nvPr/>
        </p:nvPicPr>
        <p:blipFill>
          <a:blip r:embed="rId3"/>
          <a:stretch>
            <a:fillRect/>
          </a:stretch>
        </p:blipFill>
        <p:spPr>
          <a:xfrm>
            <a:off x="185799" y="756132"/>
            <a:ext cx="5698420" cy="4686201"/>
          </a:xfrm>
          <a:prstGeom prst="rect">
            <a:avLst/>
          </a:prstGeom>
        </p:spPr>
      </p:pic>
      <p:sp>
        <p:nvSpPr>
          <p:cNvPr id="7" name="Rechteck 6">
            <a:extLst>
              <a:ext uri="{FF2B5EF4-FFF2-40B4-BE49-F238E27FC236}">
                <a16:creationId xmlns:a16="http://schemas.microsoft.com/office/drawing/2014/main" id="{D49960B7-964D-43F9-8E15-DCFD7F17BDB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28B50006-69FF-8AF4-22F5-C5D811A49BEF}"/>
              </a:ext>
            </a:extLst>
          </p:cNvPr>
          <p:cNvPicPr>
            <a:picLocks noChangeAspect="1"/>
          </p:cNvPicPr>
          <p:nvPr/>
        </p:nvPicPr>
        <p:blipFill>
          <a:blip r:embed="rId4"/>
          <a:stretch>
            <a:fillRect/>
          </a:stretch>
        </p:blipFill>
        <p:spPr>
          <a:xfrm>
            <a:off x="5936929" y="667879"/>
            <a:ext cx="6255071" cy="3568883"/>
          </a:xfrm>
          <a:prstGeom prst="rect">
            <a:avLst/>
          </a:prstGeom>
        </p:spPr>
      </p:pic>
      <p:sp>
        <p:nvSpPr>
          <p:cNvPr id="5" name="Rechteck 4">
            <a:extLst>
              <a:ext uri="{FF2B5EF4-FFF2-40B4-BE49-F238E27FC236}">
                <a16:creationId xmlns:a16="http://schemas.microsoft.com/office/drawing/2014/main" id="{A4842A5F-E496-E4EA-A9E4-30C0F69994D8}"/>
              </a:ext>
            </a:extLst>
          </p:cNvPr>
          <p:cNvSpPr/>
          <p:nvPr/>
        </p:nvSpPr>
        <p:spPr>
          <a:xfrm>
            <a:off x="6096000" y="4164693"/>
            <a:ext cx="2622834" cy="369332"/>
          </a:xfrm>
          <a:prstGeom prst="rect">
            <a:avLst/>
          </a:prstGeom>
        </p:spPr>
        <p:txBody>
          <a:bodyPr wrap="none">
            <a:spAutoFit/>
          </a:bodyPr>
          <a:lstStyle/>
          <a:p>
            <a:r>
              <a:rPr lang="fr-FR" dirty="0">
                <a:solidFill>
                  <a:srgbClr val="666666"/>
                </a:solidFill>
                <a:latin typeface="MetaCompPro-Normal"/>
              </a:rPr>
              <a:t>Quelle: </a:t>
            </a:r>
            <a:r>
              <a:rPr lang="fr-FR" dirty="0" err="1">
                <a:solidFill>
                  <a:srgbClr val="666666"/>
                </a:solidFill>
                <a:latin typeface="MetaCompPro-Normal"/>
                <a:hlinkClick r:id="rId5"/>
              </a:rPr>
              <a:t>Copernicus</a:t>
            </a:r>
            <a:r>
              <a:rPr lang="fr-FR" dirty="0">
                <a:solidFill>
                  <a:srgbClr val="666666"/>
                </a:solidFill>
                <a:latin typeface="MetaCompPro-Normal"/>
              </a:rPr>
              <a:t> (2025)</a:t>
            </a:r>
            <a:endParaRPr lang="de-DE" dirty="0"/>
          </a:p>
        </p:txBody>
      </p:sp>
    </p:spTree>
    <p:extLst>
      <p:ext uri="{BB962C8B-B14F-4D97-AF65-F5344CB8AC3E}">
        <p14:creationId xmlns:p14="http://schemas.microsoft.com/office/powerpoint/2010/main" val="1344043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a:stretch>
            <a:fillRect/>
          </a:stretch>
        </p:blipFill>
        <p:spPr>
          <a:xfrm>
            <a:off x="93452" y="555655"/>
            <a:ext cx="8159151" cy="4589522"/>
          </a:xfrm>
          <a:prstGeom prst="rect">
            <a:avLst/>
          </a:prstGeom>
        </p:spPr>
      </p:pic>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Ewigkeitsaufgabe – Grubenwasser </a:t>
            </a:r>
            <a:endParaRPr sz="2903" dirty="0"/>
          </a:p>
        </p:txBody>
      </p:sp>
      <p:sp>
        <p:nvSpPr>
          <p:cNvPr id="19" name="Rechteck 18">
            <a:extLst>
              <a:ext uri="{FF2B5EF4-FFF2-40B4-BE49-F238E27FC236}">
                <a16:creationId xmlns:a16="http://schemas.microsoft.com/office/drawing/2014/main" id="{99092EE8-C815-42B1-92A3-E60D8C638741}"/>
              </a:ext>
            </a:extLst>
          </p:cNvPr>
          <p:cNvSpPr/>
          <p:nvPr/>
        </p:nvSpPr>
        <p:spPr>
          <a:xfrm>
            <a:off x="841524" y="3879118"/>
            <a:ext cx="3294043" cy="369332"/>
          </a:xfrm>
          <a:prstGeom prst="rect">
            <a:avLst/>
          </a:prstGeom>
        </p:spPr>
        <p:txBody>
          <a:bodyPr wrap="none">
            <a:spAutoFit/>
          </a:bodyPr>
          <a:lstStyle/>
          <a:p>
            <a:r>
              <a:rPr lang="fr-FR" dirty="0">
                <a:solidFill>
                  <a:srgbClr val="666666"/>
                </a:solidFill>
                <a:latin typeface="MetaCompPro-Normal"/>
              </a:rPr>
              <a:t>Quelle: Met Office Hadley Centre</a:t>
            </a:r>
            <a:endParaRPr lang="de-DE" dirty="0"/>
          </a:p>
        </p:txBody>
      </p:sp>
      <p:sp>
        <p:nvSpPr>
          <p:cNvPr id="23" name="Textfeld 22"/>
          <p:cNvSpPr txBox="1"/>
          <p:nvPr/>
        </p:nvSpPr>
        <p:spPr>
          <a:xfrm>
            <a:off x="110704" y="5212424"/>
            <a:ext cx="1840697" cy="343620"/>
          </a:xfrm>
          <a:prstGeom prst="rect">
            <a:avLst/>
          </a:prstGeom>
          <a:noFill/>
        </p:spPr>
        <p:txBody>
          <a:bodyPr wrap="none" rtlCol="0">
            <a:spAutoFit/>
          </a:bodyPr>
          <a:lstStyle/>
          <a:p>
            <a:r>
              <a:rPr lang="de-DE" sz="1633" dirty="0"/>
              <a:t>Quelle: </a:t>
            </a:r>
            <a:r>
              <a:rPr lang="de-DE" sz="1633" dirty="0">
                <a:hlinkClick r:id="rId4"/>
              </a:rPr>
              <a:t>WAZ</a:t>
            </a:r>
            <a:r>
              <a:rPr lang="de-DE" sz="1633" dirty="0"/>
              <a:t> (2016)</a:t>
            </a:r>
          </a:p>
        </p:txBody>
      </p:sp>
      <p:sp>
        <p:nvSpPr>
          <p:cNvPr id="24" name="Rechteck 23"/>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61528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111911" y="144788"/>
            <a:ext cx="6864647" cy="410867"/>
          </a:xfrm>
          <a:prstGeom prst="rect">
            <a:avLst/>
          </a:prstGeom>
          <a:noFill/>
          <a:ln>
            <a:noFill/>
          </a:ln>
        </p:spPr>
        <p:txBody>
          <a:bodyPr lIns="81638" tIns="40819" rIns="81638" bIns="40819" anchor="ctr" anchorCtr="1"/>
          <a:lstStyle/>
          <a:p>
            <a:pPr>
              <a:lnSpc>
                <a:spcPct val="100000"/>
              </a:lnSpc>
            </a:pPr>
            <a:r>
              <a:rPr lang="de-DE" sz="2903" b="1" dirty="0">
                <a:solidFill>
                  <a:srgbClr val="000000"/>
                </a:solidFill>
                <a:latin typeface="Arial"/>
              </a:rPr>
              <a:t>Temperaturanstieg</a:t>
            </a:r>
            <a:endParaRPr sz="2903" dirty="0"/>
          </a:p>
        </p:txBody>
      </p:sp>
      <p:sp>
        <p:nvSpPr>
          <p:cNvPr id="23" name="Textfeld 22"/>
          <p:cNvSpPr txBox="1"/>
          <p:nvPr/>
        </p:nvSpPr>
        <p:spPr>
          <a:xfrm>
            <a:off x="881330" y="5908288"/>
            <a:ext cx="3775649" cy="343620"/>
          </a:xfrm>
          <a:prstGeom prst="rect">
            <a:avLst/>
          </a:prstGeom>
          <a:noFill/>
        </p:spPr>
        <p:txBody>
          <a:bodyPr wrap="none" rtlCol="0">
            <a:spAutoFit/>
          </a:bodyPr>
          <a:lstStyle/>
          <a:p>
            <a:r>
              <a:rPr lang="de-DE" sz="1633" dirty="0"/>
              <a:t>Quelle: </a:t>
            </a:r>
            <a:r>
              <a:rPr lang="de-DE" sz="1633" dirty="0">
                <a:hlinkClick r:id="rId3"/>
              </a:rPr>
              <a:t>https://coastal.climatecentral.org/</a:t>
            </a:r>
            <a:endParaRPr lang="de-DE" sz="1633" dirty="0"/>
          </a:p>
        </p:txBody>
      </p:sp>
      <p:pic>
        <p:nvPicPr>
          <p:cNvPr id="9" name="Grafik 8"/>
          <p:cNvPicPr>
            <a:picLocks noChangeAspect="1"/>
          </p:cNvPicPr>
          <p:nvPr/>
        </p:nvPicPr>
        <p:blipFill>
          <a:blip r:embed="rId4"/>
          <a:stretch>
            <a:fillRect/>
          </a:stretch>
        </p:blipFill>
        <p:spPr>
          <a:xfrm>
            <a:off x="110703" y="626404"/>
            <a:ext cx="7624701" cy="5159045"/>
          </a:xfrm>
          <a:prstGeom prst="rect">
            <a:avLst/>
          </a:prstGeom>
        </p:spPr>
      </p:pic>
      <p:sp>
        <p:nvSpPr>
          <p:cNvPr id="7" name="Rechteck 6"/>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0618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Shape 2"/>
          <p:cNvSpPr txBox="1"/>
          <p:nvPr/>
        </p:nvSpPr>
        <p:spPr>
          <a:xfrm>
            <a:off x="163557" y="104137"/>
            <a:ext cx="5211194" cy="410867"/>
          </a:xfrm>
          <a:prstGeom prst="rect">
            <a:avLst/>
          </a:prstGeom>
          <a:noFill/>
          <a:ln>
            <a:noFill/>
          </a:ln>
        </p:spPr>
        <p:txBody>
          <a:bodyPr lIns="81638" tIns="40819" rIns="81638" bIns="40819" anchor="ctr" anchorCtr="1"/>
          <a:lstStyle/>
          <a:p>
            <a:pPr>
              <a:lnSpc>
                <a:spcPct val="100000"/>
              </a:lnSpc>
            </a:pPr>
            <a:r>
              <a:rPr lang="de-DE" sz="2200" b="1" dirty="0">
                <a:solidFill>
                  <a:srgbClr val="000000"/>
                </a:solidFill>
                <a:latin typeface="Arial"/>
              </a:rPr>
              <a:t>Dt. Nordseeküste im Laufe der Zeit</a:t>
            </a:r>
            <a:endParaRPr sz="2200" dirty="0"/>
          </a:p>
        </p:txBody>
      </p:sp>
      <p:sp>
        <p:nvSpPr>
          <p:cNvPr id="23" name="Textfeld 22"/>
          <p:cNvSpPr txBox="1"/>
          <p:nvPr/>
        </p:nvSpPr>
        <p:spPr>
          <a:xfrm>
            <a:off x="797659" y="5929752"/>
            <a:ext cx="1263487" cy="343620"/>
          </a:xfrm>
          <a:prstGeom prst="rect">
            <a:avLst/>
          </a:prstGeom>
          <a:noFill/>
        </p:spPr>
        <p:txBody>
          <a:bodyPr wrap="none" rtlCol="0">
            <a:spAutoFit/>
          </a:bodyPr>
          <a:lstStyle/>
          <a:p>
            <a:r>
              <a:rPr lang="de-DE" sz="1633" dirty="0"/>
              <a:t>Quelle: NWZ</a:t>
            </a:r>
          </a:p>
        </p:txBody>
      </p:sp>
      <p:pic>
        <p:nvPicPr>
          <p:cNvPr id="10" name="Grafik 9"/>
          <p:cNvPicPr>
            <a:picLocks noChangeAspect="1"/>
          </p:cNvPicPr>
          <p:nvPr/>
        </p:nvPicPr>
        <p:blipFill>
          <a:blip r:embed="rId3"/>
          <a:stretch>
            <a:fillRect/>
          </a:stretch>
        </p:blipFill>
        <p:spPr>
          <a:xfrm>
            <a:off x="265114" y="1620651"/>
            <a:ext cx="7280631" cy="4287637"/>
          </a:xfrm>
          <a:prstGeom prst="rect">
            <a:avLst/>
          </a:prstGeom>
        </p:spPr>
      </p:pic>
      <p:pic>
        <p:nvPicPr>
          <p:cNvPr id="11" name="Grafik 10"/>
          <p:cNvPicPr>
            <a:picLocks noChangeAspect="1"/>
          </p:cNvPicPr>
          <p:nvPr/>
        </p:nvPicPr>
        <p:blipFill>
          <a:blip r:embed="rId4"/>
          <a:stretch>
            <a:fillRect/>
          </a:stretch>
        </p:blipFill>
        <p:spPr>
          <a:xfrm>
            <a:off x="6298585" y="0"/>
            <a:ext cx="5846305" cy="4282141"/>
          </a:xfrm>
          <a:prstGeom prst="rect">
            <a:avLst/>
          </a:prstGeom>
        </p:spPr>
      </p:pic>
      <p:sp>
        <p:nvSpPr>
          <p:cNvPr id="12" name="Textfeld 11"/>
          <p:cNvSpPr txBox="1"/>
          <p:nvPr/>
        </p:nvSpPr>
        <p:spPr>
          <a:xfrm>
            <a:off x="6358765" y="4282141"/>
            <a:ext cx="1275477" cy="343620"/>
          </a:xfrm>
          <a:prstGeom prst="rect">
            <a:avLst/>
          </a:prstGeom>
          <a:noFill/>
        </p:spPr>
        <p:txBody>
          <a:bodyPr wrap="none" rtlCol="0">
            <a:spAutoFit/>
          </a:bodyPr>
          <a:lstStyle/>
          <a:p>
            <a:r>
              <a:rPr lang="de-DE" sz="1633" dirty="0"/>
              <a:t>Quelle: DVW</a:t>
            </a:r>
          </a:p>
        </p:txBody>
      </p:sp>
      <p:sp>
        <p:nvSpPr>
          <p:cNvPr id="13" name="Textfeld 12"/>
          <p:cNvSpPr txBox="1"/>
          <p:nvPr/>
        </p:nvSpPr>
        <p:spPr>
          <a:xfrm>
            <a:off x="6588859" y="294896"/>
            <a:ext cx="2381549" cy="400110"/>
          </a:xfrm>
          <a:prstGeom prst="rect">
            <a:avLst/>
          </a:prstGeom>
          <a:noFill/>
        </p:spPr>
        <p:txBody>
          <a:bodyPr wrap="none" rtlCol="0">
            <a:spAutoFit/>
          </a:bodyPr>
          <a:lstStyle/>
          <a:p>
            <a:r>
              <a:rPr lang="de-DE" sz="2000" b="1" dirty="0">
                <a:solidFill>
                  <a:srgbClr val="FF0000"/>
                </a:solidFill>
              </a:rPr>
              <a:t>Weihnachtsflut 1717</a:t>
            </a:r>
          </a:p>
        </p:txBody>
      </p:sp>
      <p:sp>
        <p:nvSpPr>
          <p:cNvPr id="14" name="Textfeld 13"/>
          <p:cNvSpPr txBox="1"/>
          <p:nvPr/>
        </p:nvSpPr>
        <p:spPr>
          <a:xfrm>
            <a:off x="2581635" y="1420596"/>
            <a:ext cx="2171428" cy="400110"/>
          </a:xfrm>
          <a:prstGeom prst="rect">
            <a:avLst/>
          </a:prstGeom>
          <a:noFill/>
        </p:spPr>
        <p:txBody>
          <a:bodyPr wrap="none" rtlCol="0">
            <a:spAutoFit/>
          </a:bodyPr>
          <a:lstStyle/>
          <a:p>
            <a:r>
              <a:rPr lang="de-DE" sz="2000" b="1" dirty="0" err="1">
                <a:solidFill>
                  <a:srgbClr val="FF0000"/>
                </a:solidFill>
              </a:rPr>
              <a:t>Marcellusflut</a:t>
            </a:r>
            <a:r>
              <a:rPr lang="de-DE" sz="2000" b="1" dirty="0">
                <a:solidFill>
                  <a:srgbClr val="FF0000"/>
                </a:solidFill>
              </a:rPr>
              <a:t> 1362</a:t>
            </a:r>
          </a:p>
        </p:txBody>
      </p:sp>
      <p:sp>
        <p:nvSpPr>
          <p:cNvPr id="15" name="Rechteck 14"/>
          <p:cNvSpPr/>
          <p:nvPr/>
        </p:nvSpPr>
        <p:spPr>
          <a:xfrm>
            <a:off x="8692043" y="4232827"/>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098878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2546</Words>
  <Application>Microsoft Office PowerPoint</Application>
  <PresentationFormat>Breitbild</PresentationFormat>
  <Paragraphs>494</Paragraphs>
  <Slides>43</Slides>
  <Notes>43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43</vt:i4>
      </vt:variant>
    </vt:vector>
  </HeadingPairs>
  <TitlesOfParts>
    <vt:vector size="52" baseType="lpstr">
      <vt:lpstr>Arial</vt:lpstr>
      <vt:lpstr>Calibri</vt:lpstr>
      <vt:lpstr>Calibri Light</vt:lpstr>
      <vt:lpstr>Cambria Math</vt:lpstr>
      <vt:lpstr>MetaCompPro-Normal</vt:lpstr>
      <vt:lpstr>Symbol</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473</cp:revision>
  <dcterms:created xsi:type="dcterms:W3CDTF">2019-02-11T10:45:01Z</dcterms:created>
  <dcterms:modified xsi:type="dcterms:W3CDTF">2026-04-21T09:42:14Z</dcterms:modified>
</cp:coreProperties>
</file>