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1536" r:id="rId2"/>
    <p:sldId id="1537" r:id="rId3"/>
    <p:sldId id="1538" r:id="rId4"/>
    <p:sldId id="1539" r:id="rId5"/>
    <p:sldId id="1540" r:id="rId6"/>
    <p:sldId id="1541" r:id="rId7"/>
    <p:sldId id="1542" r:id="rId8"/>
    <p:sldId id="1543" r:id="rId9"/>
    <p:sldId id="1544" r:id="rId10"/>
    <p:sldId id="1545" r:id="rId11"/>
    <p:sldId id="1454" r:id="rId12"/>
    <p:sldId id="1564" r:id="rId13"/>
    <p:sldId id="1565" r:id="rId14"/>
    <p:sldId id="1566" r:id="rId15"/>
    <p:sldId id="1460" r:id="rId16"/>
    <p:sldId id="1569" r:id="rId17"/>
    <p:sldId id="1461" r:id="rId18"/>
    <p:sldId id="1462" r:id="rId19"/>
    <p:sldId id="1463" r:id="rId20"/>
    <p:sldId id="1464" r:id="rId21"/>
    <p:sldId id="1567" r:id="rId22"/>
    <p:sldId id="1547" r:id="rId23"/>
    <p:sldId id="1548" r:id="rId24"/>
    <p:sldId id="1549" r:id="rId25"/>
    <p:sldId id="1550" r:id="rId26"/>
    <p:sldId id="1551" r:id="rId27"/>
    <p:sldId id="1552" r:id="rId28"/>
    <p:sldId id="1553" r:id="rId29"/>
    <p:sldId id="1554" r:id="rId30"/>
    <p:sldId id="1555" r:id="rId31"/>
    <p:sldId id="1556" r:id="rId32"/>
    <p:sldId id="1557" r:id="rId33"/>
    <p:sldId id="1558" r:id="rId34"/>
    <p:sldId id="1559" r:id="rId3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650" autoAdjust="0"/>
    <p:restoredTop sz="94660"/>
  </p:normalViewPr>
  <p:slideViewPr>
    <p:cSldViewPr snapToGrid="0">
      <p:cViewPr varScale="1">
        <p:scale>
          <a:sx n="63" d="100"/>
          <a:sy n="63" d="100"/>
        </p:scale>
        <p:origin x="108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688DB8-530C-4269-8329-B8EA10861C27}" type="datetimeFigureOut">
              <a:rPr lang="de-DE" smtClean="0"/>
              <a:t>09.04.2026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2571D5-6680-4734-923E-3B58AF67DB7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8837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64F141-1F46-AEDF-1A69-A72C91B1C0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76B459CC-BF52-1FA6-B26E-3ECFA1DEA69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F049B097-885C-4558-1664-06856A3D9E3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988193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4D5DF1-73F4-FFCB-8D1F-EAD44F8089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E2B47A98-7C26-9965-E9A5-199EEAAECD5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D0F0EAAB-989E-AA13-FE8D-AF50FC05B70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78599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751A38-91A0-EF0B-5360-EE6C997B3D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3B208740-2C74-9D32-0662-F02A2D6CF83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-74613" y="909638"/>
            <a:ext cx="7974013" cy="4486275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D76FF0EF-945D-8477-6455-774C7C274F5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09930" y="4925407"/>
            <a:ext cx="5679440" cy="284681"/>
          </a:xfrm>
        </p:spPr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639480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1B7A8C-6536-711C-39EB-2B360C1494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AEC48428-59D1-56D5-6358-8313F11EF04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-74613" y="909638"/>
            <a:ext cx="7974013" cy="4486275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D958CCCA-83F8-5401-2B69-32E5F438863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09930" y="4925407"/>
            <a:ext cx="5679440" cy="284681"/>
          </a:xfrm>
        </p:spPr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686763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6F3684-124F-9EAE-7975-14DBC1391C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FA49942A-E2BF-5209-BE90-028E6DBAEEF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-74613" y="909638"/>
            <a:ext cx="7974013" cy="4486275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D3E78089-DEA7-E234-BCD4-4F54A12E16A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09930" y="4925407"/>
            <a:ext cx="5679440" cy="284681"/>
          </a:xfrm>
        </p:spPr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4701863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C657E6-88FD-9986-9742-EDCB25F425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A0F32BDA-4323-2C27-05E7-04A0F65512E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-74613" y="909638"/>
            <a:ext cx="7974013" cy="4486275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A624E1D1-747C-7BD2-AF0C-DC8C9741F96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09930" y="4925407"/>
            <a:ext cx="5679440" cy="284681"/>
          </a:xfrm>
        </p:spPr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1844064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4EC693-66F5-3E62-189E-1777C7C9B3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82AE6CE4-33FB-4C99-35F1-4DA6A84D1A2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-74613" y="909638"/>
            <a:ext cx="7974013" cy="4486275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977EF151-D20B-A4A6-B9B6-33EA365F0E4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09930" y="4925407"/>
            <a:ext cx="5679440" cy="284681"/>
          </a:xfrm>
        </p:spPr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948968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ED6FC3-1C5E-33B6-6780-782D20F385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E283B904-1E0C-F61C-055C-5B69B15F5C5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-74613" y="909638"/>
            <a:ext cx="7974013" cy="4486275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2424C810-05B0-88A1-302B-3CAE8C88EA3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09930" y="4925407"/>
            <a:ext cx="5679440" cy="284681"/>
          </a:xfrm>
        </p:spPr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0091798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2151BF-FD96-D619-B855-EEE35211BD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62F864ED-C099-013D-7625-D0C9053E5EE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-74613" y="909638"/>
            <a:ext cx="7974013" cy="4486275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54CD0CD8-2DB3-9B44-B0AC-B63706467DC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09930" y="4925407"/>
            <a:ext cx="5679440" cy="284681"/>
          </a:xfrm>
        </p:spPr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4832367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656C91-B7EC-0A88-4413-7F7415D432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F3403CF0-7CE0-C789-6479-6B55F41FED7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-74613" y="909638"/>
            <a:ext cx="7974013" cy="4486275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ADF617D2-75CB-5E2F-65C0-D35540E02E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09930" y="4925407"/>
            <a:ext cx="5679440" cy="284681"/>
          </a:xfrm>
        </p:spPr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4534869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D9B32B-0031-B4A9-FF6C-381425F2D4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6FCE8307-D2D2-FE3F-0CAC-DEC7120FFBC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-74613" y="909638"/>
            <a:ext cx="7974013" cy="4486275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4D67A6AB-8083-0DA1-C9EB-0AFDA7B02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09930" y="4925407"/>
            <a:ext cx="5679440" cy="284681"/>
          </a:xfrm>
        </p:spPr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750715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CD0B6F-EAC7-AAD1-145F-DA34DE8688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DE447091-1FA2-8A00-269E-5F6702A3DF4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563B6974-C0B7-8369-915D-56E6C10B2F0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2330580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33DEF6-68B8-C19B-F015-28113E4544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E606DC40-2246-E270-9A07-556BFD62498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-74613" y="909638"/>
            <a:ext cx="7974013" cy="4486275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CBBA5825-33EF-7D54-BEFB-70E8A7547C3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09930" y="4925407"/>
            <a:ext cx="5679440" cy="284681"/>
          </a:xfrm>
        </p:spPr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9638384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785863-73F6-22F9-0515-F9AEAFF548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3E741E34-F741-8BF3-4283-D051DC6423C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-74613" y="909638"/>
            <a:ext cx="7974013" cy="4486275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9690A8C3-7B84-E181-B177-2DE7EFEAE31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09930" y="4925407"/>
            <a:ext cx="5679440" cy="284681"/>
          </a:xfrm>
        </p:spPr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2589455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780BAB-4CCB-A82E-59E4-D868400F56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5F2F53CF-65E2-691B-C014-5C45BC1AFF6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90488" y="754063"/>
            <a:ext cx="6615112" cy="3722687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2618F3BF-5D9D-0CEA-1FE2-4831AF1BB6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79797" y="4715068"/>
            <a:ext cx="5438050" cy="307777"/>
          </a:xfrm>
        </p:spPr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6381646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D30060-A0AD-E170-9E86-A0347C8418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32710CD4-40BD-9899-0C20-3AA039021CE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90488" y="754063"/>
            <a:ext cx="6615112" cy="3722687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64901311-AA7F-D1E7-5820-28AA68AA8A4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79797" y="4715068"/>
            <a:ext cx="5438050" cy="307777"/>
          </a:xfrm>
        </p:spPr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6347267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0A33DC-AE0B-F114-0EFF-C6228D1CD4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D745956E-ECDB-61A1-3A8D-E49DC172F62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90488" y="754063"/>
            <a:ext cx="6615112" cy="3722687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4B38FBA5-7DDC-9C02-9608-96DF937A794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79797" y="4715068"/>
            <a:ext cx="5438050" cy="307777"/>
          </a:xfrm>
        </p:spPr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9942705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010DB1-D12A-3BCE-DE99-D22C24F6BA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D498B4B4-E222-1205-4AA0-04FDECAC605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90488" y="754063"/>
            <a:ext cx="6615112" cy="3722687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71D7ADA8-F7F2-4E65-1C05-AB413D2B344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79797" y="4715068"/>
            <a:ext cx="5438050" cy="307777"/>
          </a:xfrm>
        </p:spPr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4409049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8F6830-5728-E8BD-CAC2-204176AD94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0A6DD49E-ACCF-DBDB-830B-8A21540CD62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90488" y="754063"/>
            <a:ext cx="6615112" cy="3722687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B823A227-F0B2-BDCB-F62D-9960F648E75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79797" y="4715068"/>
            <a:ext cx="5438050" cy="307777"/>
          </a:xfrm>
        </p:spPr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7742321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7B2B43-A4DB-7302-7B18-6145C60F34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7BA8D109-66A9-801F-E6A6-B76C9D5174D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90488" y="754063"/>
            <a:ext cx="6615112" cy="3722687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7B6B621A-DA67-A7CF-2919-21AE047896D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79797" y="4715068"/>
            <a:ext cx="5438050" cy="307777"/>
          </a:xfrm>
        </p:spPr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984696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806198-5AB5-A289-268C-D87CCEC5EC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E2B33BD9-C5C5-D98A-C757-5D6C5078ABD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90488" y="754063"/>
            <a:ext cx="6615112" cy="3722687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73FA0715-513A-EF30-B550-9A03CA6C952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79797" y="4715068"/>
            <a:ext cx="5438050" cy="307777"/>
          </a:xfrm>
        </p:spPr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3043006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1BD8B2-CDE6-2398-E8F6-CF2CC7795F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9C1DA011-CAB6-FA7E-54F6-0DE6FEDEDED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90488" y="754063"/>
            <a:ext cx="6615112" cy="3722687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BA2868D9-4999-CA7E-5BD8-922F0FB4DA7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79797" y="4715068"/>
            <a:ext cx="5438050" cy="307777"/>
          </a:xfrm>
        </p:spPr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785873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E5F873-CE9C-004A-8749-BBF8133DDD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78551A5A-6A5F-B32D-12C2-EA3EA5B83BD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7590A916-E667-D9BF-AF8C-FEE75477372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1704196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FC676DF-8D9F-5EB7-072D-9151AB88BD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6">
            <a:extLst>
              <a:ext uri="{FF2B5EF4-FFF2-40B4-BE49-F238E27FC236}">
                <a16:creationId xmlns:a16="http://schemas.microsoft.com/office/drawing/2014/main" id="{27738BB1-EA3F-6065-209A-B62C12CDA692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B30A590-8527-4D26-B55B-C7B1F990B142}" type="slidenum">
              <a:rPr lang="de-DE"/>
              <a:pPr/>
              <a:t>30</a:t>
            </a:fld>
            <a:endParaRPr lang="de-DE"/>
          </a:p>
        </p:txBody>
      </p:sp>
      <p:sp>
        <p:nvSpPr>
          <p:cNvPr id="397314" name="Rectangle 2">
            <a:extLst>
              <a:ext uri="{FF2B5EF4-FFF2-40B4-BE49-F238E27FC236}">
                <a16:creationId xmlns:a16="http://schemas.microsoft.com/office/drawing/2014/main" id="{A29FC67F-7971-038F-81D0-B3988E8A5EC9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87313" y="742950"/>
            <a:ext cx="6623050" cy="3725863"/>
          </a:xfrm>
          <a:ln/>
        </p:spPr>
      </p:sp>
      <p:sp>
        <p:nvSpPr>
          <p:cNvPr id="397315" name="Rectangle 3">
            <a:extLst>
              <a:ext uri="{FF2B5EF4-FFF2-40B4-BE49-F238E27FC236}">
                <a16:creationId xmlns:a16="http://schemas.microsoft.com/office/drawing/2014/main" id="{FADF7F02-CA7C-6238-CAEF-9EE1F4166CE7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904432" y="4717732"/>
            <a:ext cx="4990332" cy="4465216"/>
          </a:xfrm>
          <a:noFill/>
          <a:ln/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584676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78EF8E-79FB-394F-8706-7A673477C6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E232E0E7-FC68-B023-DB0D-C049DEC84F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90488" y="754063"/>
            <a:ext cx="6615112" cy="3722687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7EEE9CFD-8F37-2CEA-D30E-69C9D4271B1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79797" y="4715068"/>
            <a:ext cx="5438050" cy="307777"/>
          </a:xfrm>
        </p:spPr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9444231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C91EC5-CEB9-E046-DD7C-ADCC87041E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C32DC560-ADB5-AAB1-FE68-4E37A19B9DF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90488" y="754063"/>
            <a:ext cx="6615112" cy="3722687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8A1E6DFF-45C6-B7D0-70B3-453811BD897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79797" y="4715068"/>
            <a:ext cx="5438050" cy="307777"/>
          </a:xfrm>
        </p:spPr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2040958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1CEF49-4A0C-D163-2D42-4E8B3EC77D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817A8921-9272-9731-C96E-EDA029A07A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90488" y="754063"/>
            <a:ext cx="6615112" cy="3722687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069E7B65-A54E-07CD-EE4B-0979CF3F437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79797" y="4715068"/>
            <a:ext cx="5438050" cy="307777"/>
          </a:xfrm>
        </p:spPr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5617182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3B4F4C-3E79-B70C-C6E8-D9EF0AAD17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90A5694C-F247-9EA3-E0D2-8404D6D7065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90488" y="754063"/>
            <a:ext cx="6615112" cy="3722687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DC493D6B-65BC-5502-39DC-BE0217FBD4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79797" y="4715068"/>
            <a:ext cx="5438050" cy="307777"/>
          </a:xfrm>
        </p:spPr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000895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69148D-44AA-C21A-24BF-2FD1E71586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6EC6573A-EFFE-B8C8-ED04-770C86ACFCB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1B5AB94C-5992-6567-2FE6-44A79E4E9B2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663444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93CAF0-FE89-2613-D54C-45613B5B6E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A8CCACA4-1639-3BF6-C0B0-31A89779AB6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B8D67C35-C713-94E8-AA51-94F5FA76E24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035018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E9545C-ECE0-84B7-4DF8-7F25136A80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7AEA7ACD-F5AC-4F0D-13F4-8FBB22298B7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6681DDDD-B696-BC8D-CD15-704406626A3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033242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BE4655-F930-1716-598B-F1AA127EF5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92A1CEEE-55BA-464C-3737-FB439C56788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904E3C06-876A-844E-B769-BB3D61ADAA6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482666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54706B-9CC8-5F5D-B73F-65E1A358CC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7678B906-F5E9-C014-E7AB-F755B81712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ADBCB342-26E3-EEC6-126B-3196C046CCE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924341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E7E50C-3004-F314-B97E-9B7A14CA72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4FFD3B96-6619-B7F2-CCE0-4759F4FBF82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F33AF805-73AB-9F9F-C407-0FCA513C2C8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1909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B3BC38-0E54-4E83-9C64-1B0FE8E89F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EC9CF90-778D-4430-989D-B06B207ADD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ED90CBE-81D9-4643-A1AE-B86217ACC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4D1A4-8FFF-4BFB-90C9-FC24F5E6DCA6}" type="datetime1">
              <a:rPr lang="de-DE" smtClean="0"/>
              <a:t>09.04.2026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60430AE-4C6A-4F3A-BF2A-58629ABF7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68FF889-B734-4B7E-8C08-21F1DFED8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2675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25FA87-5309-445C-9DF0-8120FB89B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5B6BD61-2396-495A-BFAA-9C771E69D4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691E7EB-A39D-416C-A164-E12DC448A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D224E-D163-457A-82D1-D92A750C1CC3}" type="datetime1">
              <a:rPr lang="de-DE" smtClean="0"/>
              <a:t>09.04.2026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205BF50-DB73-4D9C-A233-232EF43F2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E98847C-98C6-4E04-B0E3-25C67DADE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8832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B9DF09E4-1D7F-4436-BB2D-7BBA2DFAA8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FB841EE-956E-461C-A772-D99AEC8E26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8F7EA14-14D1-4580-B7B3-29A6990D5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7B4B2-FA34-4BF0-B75E-975C258D12B6}" type="datetime1">
              <a:rPr lang="de-DE" smtClean="0"/>
              <a:t>09.04.2026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68F3D65-3CE9-43EF-BC85-7C75F4364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432D8BE-F679-4B2A-88DB-2FF5CF793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1468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5057A8-F611-4FAA-B2BA-81B3F30C3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570FC1B-9290-445A-A5BA-7821E22B54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2A07C6F-E1A4-42EA-8DA9-D15F0C56B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0476A-BEE6-49D0-91FF-E09CB16D9188}" type="datetime1">
              <a:rPr lang="de-DE" smtClean="0"/>
              <a:t>09.04.2026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6EC9CDB-7938-478F-8860-68E65DC39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443BFFA-0090-4167-924A-A28E136B0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5494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5E69AB-0989-4918-8829-5B0AD31CE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C99E048-9AC8-4172-A009-61338CF2DE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C99301D-3635-494B-B445-07057B442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9F584-F1B5-4C5C-802A-C88B9ABFDAC1}" type="datetime1">
              <a:rPr lang="de-DE" smtClean="0"/>
              <a:t>09.04.2026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7B211C6-2A75-4A02-B91E-AF4317E25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D7F28D0-1ACA-4356-ABE5-F63263946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0525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A1A188-A70B-4B7E-BCBE-00830D5D40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FA53C92-5708-4369-8C8B-E13D65EC91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CEEE671-CCEF-4F19-BC77-7AB2D9DD8A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ECBA611-0CEB-4900-BB6B-BFD245724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7E3F-C99D-4F7A-B9BF-3D4AD8B01801}" type="datetime1">
              <a:rPr lang="de-DE" smtClean="0"/>
              <a:t>09.04.2026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DE67985-3E25-4FF3-8259-412544912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8D3AE17-1B1A-441A-ADAB-EA753EFAF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452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E6D44B-ECB2-494B-B8DD-1ECD56F8DB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E788603-C259-4996-B635-C72A6C532B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E5EE397-1447-4365-8C4D-5FF9A09D70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5F77450-0CED-4F63-AFF7-A0A89B3543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992E2A0-8BDB-4F76-9EFD-16D48B207E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146F1C1-333C-4E5A-8A21-0E00CC52B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EFBC1-A306-442D-9E8E-CCD47A24BC39}" type="datetime1">
              <a:rPr lang="de-DE" smtClean="0"/>
              <a:t>09.04.2026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B140476-F72C-43CA-B524-0F82D8BB9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74420F6-8C8B-4711-AE1B-287E00167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3274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29DFFF-4E57-4515-ACFA-89CD362EC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CAE44362-E8E0-474C-90E4-0F4FEE906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E0AF1-C575-4C63-B2E4-2F9A4D8AF6FD}" type="datetime1">
              <a:rPr lang="de-DE" smtClean="0"/>
              <a:t>09.04.2026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DB84C6F-AD33-4F88-A79E-033B17A46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7A6BF78-29DB-4B06-A37A-C12BFB3A2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5482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3B09D0F-C34E-4F2E-A969-A4A7F8B97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BCFDE-4171-468A-8ECB-9DD48FB7C024}" type="datetime1">
              <a:rPr lang="de-DE" smtClean="0"/>
              <a:t>09.04.2026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7DA608D-A34D-41DE-A4B0-ED9CBA5D3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0BC1171-87BC-4E9C-9CA5-040C0BF2D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9468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0AE8FB-302A-47F7-8EF6-814F266C2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B1ED2AE-63C2-4A88-8E72-1C8A8ADFBB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82D1504-586F-4EEF-B44E-8DCF11D09F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98C045F-E74E-4EB9-A608-C48C206C3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A3E57-014D-4E4B-B56F-66D884F50570}" type="datetime1">
              <a:rPr lang="de-DE" smtClean="0"/>
              <a:t>09.04.2026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F301431-C3F5-4240-8C69-5B2793FF5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411E00E-D6B7-4E10-9B25-9B938B79F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7366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486D5B-B035-4C6E-B32C-E5BB0DB60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F3C39EE-6645-4E2B-8C44-42420026A3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9FD9577-3F00-433F-A5B5-D5EDE2FFDE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B6D8129-7F67-461A-ABC5-A539B51BD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444EC-1717-4AC2-9F9C-14F02B911630}" type="datetime1">
              <a:rPr lang="de-DE" smtClean="0"/>
              <a:t>09.04.2026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92C1295-848A-4E26-9974-D57A161E5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8616B5E-694A-44C5-8863-49AC0D6CA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1942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EB59945B-5C60-4625-AD95-0F99A2DB9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0D677A7-E942-4AD7-8973-E54D531E93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8964EDA-3920-4803-A501-3B8BD18C18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73248A-B1E1-44F8-AED8-AFF90FB38D03}" type="datetime1">
              <a:rPr lang="de-DE" smtClean="0"/>
              <a:t>09.04.2026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F16B5C8-851E-463F-BE62-78864A5EA3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15A3770-135E-4C5B-87D8-C7193A65D1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B15BC7-5F82-419E-A605-7DD15ECFCFA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6637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policy.trade.ec.europa.eu/eu-trade-relationships-country-and-region/countries-and-regions/united-states_en" TargetMode="Externa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hyperlink" Target="https://www.wisu.de/zeitschrift/allebeitraege.php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emf"/><Relationship Id="rId4" Type="http://schemas.openxmlformats.org/officeDocument/2006/relationships/hyperlink" Target="https://www.wolframalpha.com/" TargetMode="Externa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4C306C-4179-00DF-1FBE-2A4CB42178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F5CAC6EC-A964-355E-6106-3E79BC335A2F}"/>
              </a:ext>
            </a:extLst>
          </p:cNvPr>
          <p:cNvSpPr txBox="1">
            <a:spLocks/>
          </p:cNvSpPr>
          <p:nvPr/>
        </p:nvSpPr>
        <p:spPr>
          <a:xfrm>
            <a:off x="1938720" y="249482"/>
            <a:ext cx="7464960" cy="640485"/>
          </a:xfrm>
          <a:prstGeom prst="rect">
            <a:avLst/>
          </a:prstGeom>
        </p:spPr>
        <p:txBody>
          <a:bodyPr/>
          <a:lstStyle>
            <a:lvl1pPr algn="ctr" rtl="0" hangingPunct="0">
              <a:tabLst/>
              <a:defRPr lang="de-DE" sz="44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r>
              <a:rPr lang="en-US" sz="3991" dirty="0" err="1">
                <a:solidFill>
                  <a:sysClr val="windowText" lastClr="000000"/>
                </a:solidFill>
              </a:rPr>
              <a:t>Instrumente</a:t>
            </a:r>
            <a:r>
              <a:rPr lang="en-US" sz="3991" dirty="0">
                <a:solidFill>
                  <a:sysClr val="windowText" lastClr="000000"/>
                </a:solidFill>
              </a:rPr>
              <a:t> der </a:t>
            </a:r>
            <a:r>
              <a:rPr lang="en-US" sz="3991" dirty="0" err="1">
                <a:solidFill>
                  <a:sysClr val="windowText" lastClr="000000"/>
                </a:solidFill>
              </a:rPr>
              <a:t>Handelspolitik</a:t>
            </a:r>
            <a:endParaRPr lang="en-US" sz="3991" dirty="0">
              <a:solidFill>
                <a:sysClr val="windowText" lastClr="000000"/>
              </a:solidFill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4C7C917-C385-34D2-2528-FFF9C719D524}"/>
              </a:ext>
            </a:extLst>
          </p:cNvPr>
          <p:cNvSpPr txBox="1">
            <a:spLocks/>
          </p:cNvSpPr>
          <p:nvPr/>
        </p:nvSpPr>
        <p:spPr>
          <a:xfrm>
            <a:off x="1938720" y="1451881"/>
            <a:ext cx="7464960" cy="4105440"/>
          </a:xfrm>
          <a:prstGeom prst="rect">
            <a:avLst/>
          </a:prstGeom>
        </p:spPr>
        <p:txBody>
          <a:bodyPr/>
          <a:lstStyle>
            <a:lvl1pPr marL="0" marR="0" indent="0" rtl="0" hangingPunct="0">
              <a:spcBef>
                <a:spcPts val="0"/>
              </a:spcBef>
              <a:spcAft>
                <a:spcPts val="1417"/>
              </a:spcAft>
              <a:tabLst/>
              <a:defRPr lang="de-DE" sz="32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endParaRPr lang="en-US" sz="2903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0DEC1F06-8C9D-DB2D-8736-09D160B5C7AF}"/>
              </a:ext>
            </a:extLst>
          </p:cNvPr>
          <p:cNvSpPr txBox="1"/>
          <p:nvPr/>
        </p:nvSpPr>
        <p:spPr>
          <a:xfrm>
            <a:off x="2459986" y="2144415"/>
            <a:ext cx="6596726" cy="23259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903" dirty="0"/>
              <a:t>Zölle und Quoten</a:t>
            </a:r>
          </a:p>
          <a:p>
            <a:endParaRPr lang="de-DE" sz="2903" dirty="0"/>
          </a:p>
          <a:p>
            <a:pPr marL="414726" indent="-414726">
              <a:buFont typeface="Arial" panose="020B0604020202020204" pitchFamily="34" charset="0"/>
              <a:buChar char="•"/>
            </a:pPr>
            <a:r>
              <a:rPr lang="de-DE" sz="2903" dirty="0"/>
              <a:t>Kleines Land</a:t>
            </a:r>
          </a:p>
          <a:p>
            <a:pPr marL="414726" indent="-414726">
              <a:buFont typeface="Arial" panose="020B0604020202020204" pitchFamily="34" charset="0"/>
              <a:buChar char="•"/>
            </a:pPr>
            <a:endParaRPr lang="de-DE" sz="2903" dirty="0"/>
          </a:p>
          <a:p>
            <a:pPr marL="414726" indent="-414726">
              <a:buFont typeface="Arial" panose="020B0604020202020204" pitchFamily="34" charset="0"/>
              <a:buChar char="•"/>
            </a:pPr>
            <a:r>
              <a:rPr lang="de-DE" sz="2903" dirty="0"/>
              <a:t>Allgemeines Handelsmodell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F2CBEF4F-022D-C8DF-5D1E-9530896C43F7}"/>
              </a:ext>
            </a:extLst>
          </p:cNvPr>
          <p:cNvSpPr/>
          <p:nvPr/>
        </p:nvSpPr>
        <p:spPr>
          <a:xfrm>
            <a:off x="8689605" y="4236762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84695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7E674D-86CC-ABD5-F4FE-57C64359B6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33">
            <a:extLst>
              <a:ext uri="{FF2B5EF4-FFF2-40B4-BE49-F238E27FC236}">
                <a16:creationId xmlns:a16="http://schemas.microsoft.com/office/drawing/2014/main" id="{652B711B-B581-A648-CD33-B86961F3CD79}"/>
              </a:ext>
            </a:extLst>
          </p:cNvPr>
          <p:cNvGrpSpPr/>
          <p:nvPr/>
        </p:nvGrpSpPr>
        <p:grpSpPr>
          <a:xfrm>
            <a:off x="84921" y="426251"/>
            <a:ext cx="2946105" cy="4523939"/>
            <a:chOff x="180519" y="1124744"/>
            <a:chExt cx="3924474" cy="4987329"/>
          </a:xfrm>
        </p:grpSpPr>
        <p:grpSp>
          <p:nvGrpSpPr>
            <p:cNvPr id="7" name="Group 15">
              <a:extLst>
                <a:ext uri="{FF2B5EF4-FFF2-40B4-BE49-F238E27FC236}">
                  <a16:creationId xmlns:a16="http://schemas.microsoft.com/office/drawing/2014/main" id="{31828979-021F-8C65-F2D8-634EE005718E}"/>
                </a:ext>
              </a:extLst>
            </p:cNvPr>
            <p:cNvGrpSpPr/>
            <p:nvPr/>
          </p:nvGrpSpPr>
          <p:grpSpPr>
            <a:xfrm>
              <a:off x="611560" y="1916832"/>
              <a:ext cx="3024336" cy="3744416"/>
              <a:chOff x="755576" y="1628800"/>
              <a:chExt cx="3960440" cy="3960440"/>
            </a:xfrm>
          </p:grpSpPr>
          <p:cxnSp>
            <p:nvCxnSpPr>
              <p:cNvPr id="15" name="Straight Arrow Connector 9">
                <a:extLst>
                  <a:ext uri="{FF2B5EF4-FFF2-40B4-BE49-F238E27FC236}">
                    <a16:creationId xmlns:a16="http://schemas.microsoft.com/office/drawing/2014/main" id="{7DF13984-F222-AFE0-2936-C45A95E6701C}"/>
                  </a:ext>
                </a:extLst>
              </p:cNvPr>
              <p:cNvCxnSpPr/>
              <p:nvPr/>
            </p:nvCxnSpPr>
            <p:spPr>
              <a:xfrm flipV="1">
                <a:off x="755576" y="1628800"/>
                <a:ext cx="0" cy="396044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Arrow Connector 11">
                <a:extLst>
                  <a:ext uri="{FF2B5EF4-FFF2-40B4-BE49-F238E27FC236}">
                    <a16:creationId xmlns:a16="http://schemas.microsoft.com/office/drawing/2014/main" id="{CC82720D-9936-5293-15E2-C941B351D697}"/>
                  </a:ext>
                </a:extLst>
              </p:cNvPr>
              <p:cNvCxnSpPr/>
              <p:nvPr/>
            </p:nvCxnSpPr>
            <p:spPr>
              <a:xfrm>
                <a:off x="755576" y="5589240"/>
                <a:ext cx="3960440" cy="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" name="Straight Connector 17">
              <a:extLst>
                <a:ext uri="{FF2B5EF4-FFF2-40B4-BE49-F238E27FC236}">
                  <a16:creationId xmlns:a16="http://schemas.microsoft.com/office/drawing/2014/main" id="{3EE7D1B0-0522-DA18-F721-0702C2E7DB18}"/>
                </a:ext>
              </a:extLst>
            </p:cNvPr>
            <p:cNvCxnSpPr/>
            <p:nvPr/>
          </p:nvCxnSpPr>
          <p:spPr>
            <a:xfrm flipV="1">
              <a:off x="1043608" y="2060848"/>
              <a:ext cx="1548172" cy="3271718"/>
            </a:xfrm>
            <a:prstGeom prst="line">
              <a:avLst/>
            </a:prstGeom>
            <a:ln w="25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19">
              <a:extLst>
                <a:ext uri="{FF2B5EF4-FFF2-40B4-BE49-F238E27FC236}">
                  <a16:creationId xmlns:a16="http://schemas.microsoft.com/office/drawing/2014/main" id="{D3A3D9DA-480E-2B65-E0B3-F26CE1179D91}"/>
                </a:ext>
              </a:extLst>
            </p:cNvPr>
            <p:cNvCxnSpPr/>
            <p:nvPr/>
          </p:nvCxnSpPr>
          <p:spPr>
            <a:xfrm>
              <a:off x="1691680" y="2060848"/>
              <a:ext cx="1304452" cy="308705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25">
              <a:extLst>
                <a:ext uri="{FF2B5EF4-FFF2-40B4-BE49-F238E27FC236}">
                  <a16:creationId xmlns:a16="http://schemas.microsoft.com/office/drawing/2014/main" id="{03793089-EC8E-DF2B-1DA2-BFF58B03ABE8}"/>
                </a:ext>
              </a:extLst>
            </p:cNvPr>
            <p:cNvSpPr txBox="1"/>
            <p:nvPr/>
          </p:nvSpPr>
          <p:spPr>
            <a:xfrm>
              <a:off x="904984" y="1124744"/>
              <a:ext cx="1287184" cy="4095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14" b="1" dirty="0">
                  <a:latin typeface="Arial" panose="020B0604020202020204" pitchFamily="34" charset="0"/>
                  <a:cs typeface="Arial" panose="020B0604020202020204" pitchFamily="34" charset="0"/>
                </a:rPr>
                <a:t>Land A</a:t>
              </a:r>
            </a:p>
          </p:txBody>
        </p:sp>
        <p:sp>
          <p:nvSpPr>
            <p:cNvPr id="11" name="TextBox 26">
              <a:extLst>
                <a:ext uri="{FF2B5EF4-FFF2-40B4-BE49-F238E27FC236}">
                  <a16:creationId xmlns:a16="http://schemas.microsoft.com/office/drawing/2014/main" id="{18B556D5-3A8A-72E5-B16C-C0A0187584B8}"/>
                </a:ext>
              </a:extLst>
            </p:cNvPr>
            <p:cNvSpPr txBox="1"/>
            <p:nvPr/>
          </p:nvSpPr>
          <p:spPr>
            <a:xfrm>
              <a:off x="180519" y="1532697"/>
              <a:ext cx="1220837" cy="3936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33">
                  <a:latin typeface="Arial" panose="020B0604020202020204" pitchFamily="34" charset="0"/>
                  <a:cs typeface="Arial" panose="020B0604020202020204" pitchFamily="34" charset="0"/>
                </a:rPr>
                <a:t>Preis, </a:t>
              </a:r>
              <a:r>
                <a:rPr lang="en-US" sz="1633" dirty="0">
                  <a:latin typeface="Arial" panose="020B0604020202020204" pitchFamily="34" charset="0"/>
                  <a:cs typeface="Arial" panose="020B0604020202020204" pitchFamily="34" charset="0"/>
                </a:rPr>
                <a:t>P</a:t>
              </a:r>
            </a:p>
          </p:txBody>
        </p:sp>
        <p:sp>
          <p:nvSpPr>
            <p:cNvPr id="12" name="TextBox 27">
              <a:extLst>
                <a:ext uri="{FF2B5EF4-FFF2-40B4-BE49-F238E27FC236}">
                  <a16:creationId xmlns:a16="http://schemas.microsoft.com/office/drawing/2014/main" id="{CADCD9FB-D1DF-4F4C-1C31-B008AAD6EBCA}"/>
                </a:ext>
              </a:extLst>
            </p:cNvPr>
            <p:cNvSpPr txBox="1"/>
            <p:nvPr/>
          </p:nvSpPr>
          <p:spPr>
            <a:xfrm>
              <a:off x="2417152" y="5733256"/>
              <a:ext cx="1414084" cy="3788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33" dirty="0" err="1">
                  <a:latin typeface="Arial" panose="020B0604020202020204" pitchFamily="34" charset="0"/>
                  <a:cs typeface="Arial" panose="020B0604020202020204" pitchFamily="34" charset="0"/>
                </a:rPr>
                <a:t>Menge</a:t>
              </a:r>
              <a:r>
                <a:rPr lang="en-US" sz="1633" dirty="0">
                  <a:latin typeface="Arial" panose="020B0604020202020204" pitchFamily="34" charset="0"/>
                  <a:cs typeface="Arial" panose="020B0604020202020204" pitchFamily="34" charset="0"/>
                </a:rPr>
                <a:t> X</a:t>
              </a:r>
            </a:p>
          </p:txBody>
        </p:sp>
        <p:sp>
          <p:nvSpPr>
            <p:cNvPr id="13" name="TextBox 28">
              <a:extLst>
                <a:ext uri="{FF2B5EF4-FFF2-40B4-BE49-F238E27FC236}">
                  <a16:creationId xmlns:a16="http://schemas.microsoft.com/office/drawing/2014/main" id="{B405DCC8-BD53-8B1C-3550-7FC1AB930B70}"/>
                </a:ext>
              </a:extLst>
            </p:cNvPr>
            <p:cNvSpPr txBox="1"/>
            <p:nvPr/>
          </p:nvSpPr>
          <p:spPr>
            <a:xfrm>
              <a:off x="2139261" y="1699900"/>
              <a:ext cx="1627558" cy="37881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33" dirty="0" err="1">
                  <a:latin typeface="Arial" panose="020B0604020202020204" pitchFamily="34" charset="0"/>
                  <a:cs typeface="Arial" panose="020B0604020202020204" pitchFamily="34" charset="0"/>
                </a:rPr>
                <a:t>Angebot</a:t>
              </a:r>
              <a:r>
                <a:rPr lang="en-US" sz="1633" dirty="0">
                  <a:latin typeface="Arial" panose="020B0604020202020204" pitchFamily="34" charset="0"/>
                  <a:cs typeface="Arial" panose="020B0604020202020204" pitchFamily="34" charset="0"/>
                </a:rPr>
                <a:t>, S</a:t>
              </a:r>
            </a:p>
          </p:txBody>
        </p:sp>
        <p:sp>
          <p:nvSpPr>
            <p:cNvPr id="14" name="TextBox 29">
              <a:extLst>
                <a:ext uri="{FF2B5EF4-FFF2-40B4-BE49-F238E27FC236}">
                  <a16:creationId xmlns:a16="http://schemas.microsoft.com/office/drawing/2014/main" id="{6826E267-3FEB-9CFD-48A1-C5526319E540}"/>
                </a:ext>
              </a:extLst>
            </p:cNvPr>
            <p:cNvSpPr txBox="1"/>
            <p:nvPr/>
          </p:nvSpPr>
          <p:spPr>
            <a:xfrm>
              <a:off x="2291660" y="5147900"/>
              <a:ext cx="1813333" cy="37881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33" dirty="0" err="1">
                  <a:latin typeface="Arial" panose="020B0604020202020204" pitchFamily="34" charset="0"/>
                  <a:cs typeface="Arial" panose="020B0604020202020204" pitchFamily="34" charset="0"/>
                </a:rPr>
                <a:t>Nachfrage</a:t>
              </a:r>
              <a:r>
                <a:rPr lang="en-US" sz="1633" dirty="0">
                  <a:latin typeface="Arial" panose="020B0604020202020204" pitchFamily="34" charset="0"/>
                  <a:cs typeface="Arial" panose="020B0604020202020204" pitchFamily="34" charset="0"/>
                </a:rPr>
                <a:t> D</a:t>
              </a:r>
            </a:p>
          </p:txBody>
        </p:sp>
      </p:grpSp>
      <p:grpSp>
        <p:nvGrpSpPr>
          <p:cNvPr id="17" name="Group 31">
            <a:extLst>
              <a:ext uri="{FF2B5EF4-FFF2-40B4-BE49-F238E27FC236}">
                <a16:creationId xmlns:a16="http://schemas.microsoft.com/office/drawing/2014/main" id="{45B49E5A-1588-F9CD-E725-4F2801FB9E2A}"/>
              </a:ext>
            </a:extLst>
          </p:cNvPr>
          <p:cNvGrpSpPr/>
          <p:nvPr/>
        </p:nvGrpSpPr>
        <p:grpSpPr>
          <a:xfrm>
            <a:off x="3241476" y="1144742"/>
            <a:ext cx="2286113" cy="3396510"/>
            <a:chOff x="798001" y="1628800"/>
            <a:chExt cx="3987902" cy="3960440"/>
          </a:xfrm>
        </p:grpSpPr>
        <p:cxnSp>
          <p:nvCxnSpPr>
            <p:cNvPr id="18" name="Straight Arrow Connector 51">
              <a:extLst>
                <a:ext uri="{FF2B5EF4-FFF2-40B4-BE49-F238E27FC236}">
                  <a16:creationId xmlns:a16="http://schemas.microsoft.com/office/drawing/2014/main" id="{E8B7E4A3-3730-550F-4B0C-0E3BDE88BE87}"/>
                </a:ext>
              </a:extLst>
            </p:cNvPr>
            <p:cNvCxnSpPr/>
            <p:nvPr/>
          </p:nvCxnSpPr>
          <p:spPr>
            <a:xfrm flipV="1">
              <a:off x="798001" y="1628800"/>
              <a:ext cx="0" cy="396044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52">
              <a:extLst>
                <a:ext uri="{FF2B5EF4-FFF2-40B4-BE49-F238E27FC236}">
                  <a16:creationId xmlns:a16="http://schemas.microsoft.com/office/drawing/2014/main" id="{5E43FD12-860E-A542-816C-33563A352722}"/>
                </a:ext>
              </a:extLst>
            </p:cNvPr>
            <p:cNvCxnSpPr/>
            <p:nvPr/>
          </p:nvCxnSpPr>
          <p:spPr>
            <a:xfrm>
              <a:off x="825463" y="5589240"/>
              <a:ext cx="396044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TextBox 46">
            <a:extLst>
              <a:ext uri="{FF2B5EF4-FFF2-40B4-BE49-F238E27FC236}">
                <a16:creationId xmlns:a16="http://schemas.microsoft.com/office/drawing/2014/main" id="{87B626C7-69B4-2488-1DE7-A35CBCD91AD0}"/>
              </a:ext>
            </a:extLst>
          </p:cNvPr>
          <p:cNvSpPr txBox="1"/>
          <p:nvPr/>
        </p:nvSpPr>
        <p:spPr>
          <a:xfrm>
            <a:off x="3428592" y="426250"/>
            <a:ext cx="1321812" cy="3715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14" b="1" dirty="0" err="1">
                <a:latin typeface="Arial" panose="020B0604020202020204" pitchFamily="34" charset="0"/>
                <a:cs typeface="Arial" panose="020B0604020202020204" pitchFamily="34" charset="0"/>
              </a:rPr>
              <a:t>Weltmarkt</a:t>
            </a:r>
            <a:endParaRPr lang="en-US" sz="1814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3" name="Group 71">
            <a:extLst>
              <a:ext uri="{FF2B5EF4-FFF2-40B4-BE49-F238E27FC236}">
                <a16:creationId xmlns:a16="http://schemas.microsoft.com/office/drawing/2014/main" id="{27BAA011-B64C-2C10-97EF-4510BD10C8D8}"/>
              </a:ext>
            </a:extLst>
          </p:cNvPr>
          <p:cNvGrpSpPr/>
          <p:nvPr/>
        </p:nvGrpSpPr>
        <p:grpSpPr>
          <a:xfrm>
            <a:off x="5764537" y="426250"/>
            <a:ext cx="2270370" cy="4115002"/>
            <a:chOff x="611560" y="1124744"/>
            <a:chExt cx="3024336" cy="4536504"/>
          </a:xfrm>
        </p:grpSpPr>
        <p:grpSp>
          <p:nvGrpSpPr>
            <p:cNvPr id="34" name="Group 73">
              <a:extLst>
                <a:ext uri="{FF2B5EF4-FFF2-40B4-BE49-F238E27FC236}">
                  <a16:creationId xmlns:a16="http://schemas.microsoft.com/office/drawing/2014/main" id="{32C81564-0703-B248-FBA0-E01FA7BE3C81}"/>
                </a:ext>
              </a:extLst>
            </p:cNvPr>
            <p:cNvGrpSpPr/>
            <p:nvPr/>
          </p:nvGrpSpPr>
          <p:grpSpPr>
            <a:xfrm>
              <a:off x="611560" y="1916832"/>
              <a:ext cx="3024336" cy="3744416"/>
              <a:chOff x="755576" y="1628800"/>
              <a:chExt cx="3960440" cy="3960440"/>
            </a:xfrm>
          </p:grpSpPr>
          <p:cxnSp>
            <p:nvCxnSpPr>
              <p:cNvPr id="42" name="Straight Arrow Connector 84">
                <a:extLst>
                  <a:ext uri="{FF2B5EF4-FFF2-40B4-BE49-F238E27FC236}">
                    <a16:creationId xmlns:a16="http://schemas.microsoft.com/office/drawing/2014/main" id="{2F3079F8-C660-F497-AA3B-350DDCFD780E}"/>
                  </a:ext>
                </a:extLst>
              </p:cNvPr>
              <p:cNvCxnSpPr/>
              <p:nvPr/>
            </p:nvCxnSpPr>
            <p:spPr>
              <a:xfrm flipV="1">
                <a:off x="755576" y="1628800"/>
                <a:ext cx="0" cy="396044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Arrow Connector 85">
                <a:extLst>
                  <a:ext uri="{FF2B5EF4-FFF2-40B4-BE49-F238E27FC236}">
                    <a16:creationId xmlns:a16="http://schemas.microsoft.com/office/drawing/2014/main" id="{72CA10D6-5FE8-2F58-3FAF-BD54801F41DE}"/>
                  </a:ext>
                </a:extLst>
              </p:cNvPr>
              <p:cNvCxnSpPr/>
              <p:nvPr/>
            </p:nvCxnSpPr>
            <p:spPr>
              <a:xfrm>
                <a:off x="755576" y="5589240"/>
                <a:ext cx="3960440" cy="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5" name="Straight Connector 74">
              <a:extLst>
                <a:ext uri="{FF2B5EF4-FFF2-40B4-BE49-F238E27FC236}">
                  <a16:creationId xmlns:a16="http://schemas.microsoft.com/office/drawing/2014/main" id="{B053467A-4BD2-2950-9A28-9325575939BF}"/>
                </a:ext>
              </a:extLst>
            </p:cNvPr>
            <p:cNvCxnSpPr/>
            <p:nvPr/>
          </p:nvCxnSpPr>
          <p:spPr>
            <a:xfrm flipV="1">
              <a:off x="1601054" y="2132856"/>
              <a:ext cx="1366433" cy="3159060"/>
            </a:xfrm>
            <a:prstGeom prst="line">
              <a:avLst/>
            </a:prstGeom>
            <a:ln w="25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75">
              <a:extLst>
                <a:ext uri="{FF2B5EF4-FFF2-40B4-BE49-F238E27FC236}">
                  <a16:creationId xmlns:a16="http://schemas.microsoft.com/office/drawing/2014/main" id="{45A94F97-D836-7071-7D41-5A8453067C04}"/>
                </a:ext>
              </a:extLst>
            </p:cNvPr>
            <p:cNvCxnSpPr/>
            <p:nvPr/>
          </p:nvCxnSpPr>
          <p:spPr>
            <a:xfrm>
              <a:off x="1079001" y="2276872"/>
              <a:ext cx="1634490" cy="2871028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76">
              <a:extLst>
                <a:ext uri="{FF2B5EF4-FFF2-40B4-BE49-F238E27FC236}">
                  <a16:creationId xmlns:a16="http://schemas.microsoft.com/office/drawing/2014/main" id="{700050CC-B514-B1D2-96FB-51061DA46B2C}"/>
                </a:ext>
              </a:extLst>
            </p:cNvPr>
            <p:cNvSpPr txBox="1"/>
            <p:nvPr/>
          </p:nvSpPr>
          <p:spPr>
            <a:xfrm>
              <a:off x="904984" y="1124744"/>
              <a:ext cx="1298716" cy="4095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14" b="1" dirty="0">
                  <a:latin typeface="Arial" panose="020B0604020202020204" pitchFamily="34" charset="0"/>
                  <a:cs typeface="Arial" panose="020B0604020202020204" pitchFamily="34" charset="0"/>
                </a:rPr>
                <a:t>Land B</a:t>
              </a:r>
            </a:p>
          </p:txBody>
        </p:sp>
        <p:sp>
          <p:nvSpPr>
            <p:cNvPr id="40" name="TextBox 82">
              <a:extLst>
                <a:ext uri="{FF2B5EF4-FFF2-40B4-BE49-F238E27FC236}">
                  <a16:creationId xmlns:a16="http://schemas.microsoft.com/office/drawing/2014/main" id="{076B822B-EE5B-E594-EB4D-25144D2532C9}"/>
                </a:ext>
              </a:extLst>
            </p:cNvPr>
            <p:cNvSpPr txBox="1"/>
            <p:nvPr/>
          </p:nvSpPr>
          <p:spPr>
            <a:xfrm>
              <a:off x="2748586" y="1815589"/>
              <a:ext cx="540668" cy="37881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33" dirty="0">
                  <a:latin typeface="Arial" panose="020B0604020202020204" pitchFamily="34" charset="0"/>
                  <a:cs typeface="Arial" panose="020B0604020202020204" pitchFamily="34" charset="0"/>
                </a:rPr>
                <a:t>S*</a:t>
              </a:r>
            </a:p>
          </p:txBody>
        </p:sp>
        <p:sp>
          <p:nvSpPr>
            <p:cNvPr id="41" name="TextBox 83">
              <a:extLst>
                <a:ext uri="{FF2B5EF4-FFF2-40B4-BE49-F238E27FC236}">
                  <a16:creationId xmlns:a16="http://schemas.microsoft.com/office/drawing/2014/main" id="{32D1CFD9-1116-FC9C-DA8C-F5CA963B6F68}"/>
                </a:ext>
              </a:extLst>
            </p:cNvPr>
            <p:cNvSpPr txBox="1"/>
            <p:nvPr/>
          </p:nvSpPr>
          <p:spPr>
            <a:xfrm>
              <a:off x="2721174" y="5085184"/>
              <a:ext cx="555617" cy="37881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33" dirty="0">
                  <a:latin typeface="Arial" panose="020B0604020202020204" pitchFamily="34" charset="0"/>
                  <a:cs typeface="Arial" panose="020B0604020202020204" pitchFamily="34" charset="0"/>
                </a:rPr>
                <a:t>D*</a:t>
              </a:r>
            </a:p>
          </p:txBody>
        </p:sp>
      </p:grpSp>
      <p:sp>
        <p:nvSpPr>
          <p:cNvPr id="44" name="TextBox 26">
            <a:extLst>
              <a:ext uri="{FF2B5EF4-FFF2-40B4-BE49-F238E27FC236}">
                <a16:creationId xmlns:a16="http://schemas.microsoft.com/office/drawing/2014/main" id="{B5FBECAB-115B-E7CB-0A15-94D4F595BA6A}"/>
              </a:ext>
            </a:extLst>
          </p:cNvPr>
          <p:cNvSpPr txBox="1"/>
          <p:nvPr/>
        </p:nvSpPr>
        <p:spPr>
          <a:xfrm>
            <a:off x="2847170" y="818425"/>
            <a:ext cx="869454" cy="3436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33">
                <a:latin typeface="Arial" panose="020B0604020202020204" pitchFamily="34" charset="0"/>
                <a:cs typeface="Arial" panose="020B0604020202020204" pitchFamily="34" charset="0"/>
              </a:rPr>
              <a:t>Preis,P</a:t>
            </a:r>
            <a:endParaRPr lang="en-US" sz="16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Box 26">
            <a:extLst>
              <a:ext uri="{FF2B5EF4-FFF2-40B4-BE49-F238E27FC236}">
                <a16:creationId xmlns:a16="http://schemas.microsoft.com/office/drawing/2014/main" id="{EE0F28A9-DC1E-E452-7975-5EAC0564CBBB}"/>
              </a:ext>
            </a:extLst>
          </p:cNvPr>
          <p:cNvSpPr txBox="1"/>
          <p:nvPr/>
        </p:nvSpPr>
        <p:spPr>
          <a:xfrm>
            <a:off x="5320422" y="818426"/>
            <a:ext cx="916483" cy="357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33">
                <a:latin typeface="Arial" panose="020B0604020202020204" pitchFamily="34" charset="0"/>
                <a:cs typeface="Arial" panose="020B0604020202020204" pitchFamily="34" charset="0"/>
              </a:rPr>
              <a:t>Preis, </a:t>
            </a:r>
            <a:r>
              <a:rPr lang="en-US" sz="1633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</a:p>
        </p:txBody>
      </p:sp>
      <p:sp>
        <p:nvSpPr>
          <p:cNvPr id="46" name="TextBox 27">
            <a:extLst>
              <a:ext uri="{FF2B5EF4-FFF2-40B4-BE49-F238E27FC236}">
                <a16:creationId xmlns:a16="http://schemas.microsoft.com/office/drawing/2014/main" id="{F2BF480B-BF81-B151-A138-53148DB54648}"/>
              </a:ext>
            </a:extLst>
          </p:cNvPr>
          <p:cNvSpPr txBox="1"/>
          <p:nvPr/>
        </p:nvSpPr>
        <p:spPr>
          <a:xfrm>
            <a:off x="4599286" y="4579261"/>
            <a:ext cx="1061554" cy="3436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33" dirty="0" err="1">
                <a:latin typeface="Arial" panose="020B0604020202020204" pitchFamily="34" charset="0"/>
                <a:cs typeface="Arial" panose="020B0604020202020204" pitchFamily="34" charset="0"/>
              </a:rPr>
              <a:t>Menge</a:t>
            </a:r>
            <a:r>
              <a:rPr lang="en-US" sz="1633" dirty="0">
                <a:latin typeface="Arial" panose="020B0604020202020204" pitchFamily="34" charset="0"/>
                <a:cs typeface="Arial" panose="020B0604020202020204" pitchFamily="34" charset="0"/>
              </a:rPr>
              <a:t> X</a:t>
            </a:r>
          </a:p>
        </p:txBody>
      </p:sp>
      <p:sp>
        <p:nvSpPr>
          <p:cNvPr id="47" name="TextBox 27">
            <a:extLst>
              <a:ext uri="{FF2B5EF4-FFF2-40B4-BE49-F238E27FC236}">
                <a16:creationId xmlns:a16="http://schemas.microsoft.com/office/drawing/2014/main" id="{9411B015-9008-048A-BE1C-D038A3B89248}"/>
              </a:ext>
            </a:extLst>
          </p:cNvPr>
          <p:cNvSpPr txBox="1"/>
          <p:nvPr/>
        </p:nvSpPr>
        <p:spPr>
          <a:xfrm>
            <a:off x="6975550" y="4579261"/>
            <a:ext cx="1061554" cy="3436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33" dirty="0" err="1">
                <a:latin typeface="Arial" panose="020B0604020202020204" pitchFamily="34" charset="0"/>
                <a:cs typeface="Arial" panose="020B0604020202020204" pitchFamily="34" charset="0"/>
              </a:rPr>
              <a:t>Menge</a:t>
            </a:r>
            <a:r>
              <a:rPr lang="en-US" sz="1633" dirty="0">
                <a:latin typeface="Arial" panose="020B0604020202020204" pitchFamily="34" charset="0"/>
                <a:cs typeface="Arial" panose="020B0604020202020204" pitchFamily="34" charset="0"/>
              </a:rPr>
              <a:t> X</a:t>
            </a:r>
          </a:p>
        </p:txBody>
      </p:sp>
      <p:sp>
        <p:nvSpPr>
          <p:cNvPr id="52" name="Rechteck 51">
            <a:extLst>
              <a:ext uri="{FF2B5EF4-FFF2-40B4-BE49-F238E27FC236}">
                <a16:creationId xmlns:a16="http://schemas.microsoft.com/office/drawing/2014/main" id="{A0C57DAC-F7BF-5E4A-37D3-332602CDE735}"/>
              </a:ext>
            </a:extLst>
          </p:cNvPr>
          <p:cNvSpPr/>
          <p:nvPr/>
        </p:nvSpPr>
        <p:spPr>
          <a:xfrm>
            <a:off x="8689605" y="4216442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1D4766B4-9B80-DE2B-CF88-36C9BC217F40}"/>
              </a:ext>
            </a:extLst>
          </p:cNvPr>
          <p:cNvSpPr txBox="1">
            <a:spLocks/>
          </p:cNvSpPr>
          <p:nvPr/>
        </p:nvSpPr>
        <p:spPr>
          <a:xfrm>
            <a:off x="927564" y="40262"/>
            <a:ext cx="6266291" cy="469773"/>
          </a:xfrm>
          <a:prstGeom prst="rect">
            <a:avLst/>
          </a:prstGeom>
        </p:spPr>
        <p:txBody>
          <a:bodyPr/>
          <a:lstStyle>
            <a:lvl1pPr algn="ctr" rtl="0" hangingPunct="0">
              <a:tabLst/>
              <a:defRPr lang="de-DE" sz="44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r>
              <a:rPr lang="en-US" sz="2400" dirty="0" err="1">
                <a:solidFill>
                  <a:sysClr val="windowText" lastClr="000000"/>
                </a:solidFill>
              </a:rPr>
              <a:t>Wirkung</a:t>
            </a:r>
            <a:r>
              <a:rPr lang="en-US" sz="2400" dirty="0">
                <a:solidFill>
                  <a:sysClr val="windowText" lastClr="000000"/>
                </a:solidFill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</a:rPr>
              <a:t>eines</a:t>
            </a:r>
            <a:r>
              <a:rPr lang="en-US" sz="2400" dirty="0">
                <a:solidFill>
                  <a:sysClr val="windowText" lastClr="000000"/>
                </a:solidFill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</a:rPr>
              <a:t>Zolls</a:t>
            </a:r>
            <a:r>
              <a:rPr lang="en-US" sz="2400" dirty="0">
                <a:solidFill>
                  <a:sysClr val="windowText" lastClr="000000"/>
                </a:solidFill>
              </a:rPr>
              <a:t> auf </a:t>
            </a:r>
            <a:r>
              <a:rPr lang="en-US" sz="2400" dirty="0" err="1">
                <a:solidFill>
                  <a:sysClr val="windowText" lastClr="000000"/>
                </a:solidFill>
              </a:rPr>
              <a:t>dem</a:t>
            </a:r>
            <a:r>
              <a:rPr lang="en-US" sz="2400" dirty="0">
                <a:solidFill>
                  <a:sysClr val="windowText" lastClr="000000"/>
                </a:solidFill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</a:rPr>
              <a:t>Weltmarkt</a:t>
            </a:r>
            <a:endParaRPr lang="en-US" sz="2400" dirty="0">
              <a:solidFill>
                <a:sysClr val="windowText" lastClr="000000"/>
              </a:solidFill>
            </a:endParaRPr>
          </a:p>
        </p:txBody>
      </p:sp>
      <p:cxnSp>
        <p:nvCxnSpPr>
          <p:cNvPr id="38" name="Straight Connector 45">
            <a:extLst>
              <a:ext uri="{FF2B5EF4-FFF2-40B4-BE49-F238E27FC236}">
                <a16:creationId xmlns:a16="http://schemas.microsoft.com/office/drawing/2014/main" id="{AA919C15-D986-3DE0-F531-899E796D6E0D}"/>
              </a:ext>
            </a:extLst>
          </p:cNvPr>
          <p:cNvCxnSpPr/>
          <p:nvPr/>
        </p:nvCxnSpPr>
        <p:spPr>
          <a:xfrm>
            <a:off x="3265382" y="2189823"/>
            <a:ext cx="1545307" cy="2053287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2">
            <a:extLst>
              <a:ext uri="{FF2B5EF4-FFF2-40B4-BE49-F238E27FC236}">
                <a16:creationId xmlns:a16="http://schemas.microsoft.com/office/drawing/2014/main" id="{65D08628-6497-99DA-E85A-06D9B0E66250}"/>
              </a:ext>
            </a:extLst>
          </p:cNvPr>
          <p:cNvCxnSpPr/>
          <p:nvPr/>
        </p:nvCxnSpPr>
        <p:spPr>
          <a:xfrm flipV="1">
            <a:off x="3236609" y="1317712"/>
            <a:ext cx="1478397" cy="1828891"/>
          </a:xfrm>
          <a:prstGeom prst="line">
            <a:avLst/>
          </a:prstGeom>
          <a:ln w="254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64">
            <a:extLst>
              <a:ext uri="{FF2B5EF4-FFF2-40B4-BE49-F238E27FC236}">
                <a16:creationId xmlns:a16="http://schemas.microsoft.com/office/drawing/2014/main" id="{AED414B3-2136-0FA6-F9A5-263E71ACD573}"/>
              </a:ext>
            </a:extLst>
          </p:cNvPr>
          <p:cNvCxnSpPr>
            <a:stCxn id="51" idx="3"/>
          </p:cNvCxnSpPr>
          <p:nvPr/>
        </p:nvCxnSpPr>
        <p:spPr>
          <a:xfrm>
            <a:off x="510784" y="2636231"/>
            <a:ext cx="6509457" cy="29272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64">
            <a:extLst>
              <a:ext uri="{FF2B5EF4-FFF2-40B4-BE49-F238E27FC236}">
                <a16:creationId xmlns:a16="http://schemas.microsoft.com/office/drawing/2014/main" id="{E07EF3FD-CFDF-FAF5-9904-4128776A5FAB}"/>
              </a:ext>
            </a:extLst>
          </p:cNvPr>
          <p:cNvCxnSpPr/>
          <p:nvPr/>
        </p:nvCxnSpPr>
        <p:spPr>
          <a:xfrm>
            <a:off x="3622125" y="2673348"/>
            <a:ext cx="13658" cy="1865619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73">
                <a:extLst>
                  <a:ext uri="{FF2B5EF4-FFF2-40B4-BE49-F238E27FC236}">
                    <a16:creationId xmlns:a16="http://schemas.microsoft.com/office/drawing/2014/main" id="{6477AD1D-9311-7615-D587-A198FA08CD8A}"/>
                  </a:ext>
                </a:extLst>
              </p:cNvPr>
              <p:cNvSpPr txBox="1"/>
              <p:nvPr/>
            </p:nvSpPr>
            <p:spPr>
              <a:xfrm>
                <a:off x="3413388" y="4548263"/>
                <a:ext cx="528543" cy="3436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33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de-DE" sz="1633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𝑋</m:t>
                          </m:r>
                        </m:e>
                        <m:sub>
                          <m:r>
                            <a:rPr lang="de-DE" sz="1633" i="1">
                              <a:latin typeface="Cambria Math"/>
                              <a:cs typeface="Arial" panose="020B0604020202020204" pitchFamily="34" charset="0"/>
                            </a:rPr>
                            <m:t>𝑊</m:t>
                          </m:r>
                        </m:sub>
                      </m:sSub>
                    </m:oMath>
                  </m:oMathPara>
                </a14:m>
                <a:endParaRPr lang="en-US" sz="1633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0" name="TextBox 73">
                <a:extLst>
                  <a:ext uri="{FF2B5EF4-FFF2-40B4-BE49-F238E27FC236}">
                    <a16:creationId xmlns:a16="http://schemas.microsoft.com/office/drawing/2014/main" id="{F109D94C-1930-41E4-B098-0CF0FDCD2F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3388" y="4548263"/>
                <a:ext cx="528543" cy="3436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71">
                <a:extLst>
                  <a:ext uri="{FF2B5EF4-FFF2-40B4-BE49-F238E27FC236}">
                    <a16:creationId xmlns:a16="http://schemas.microsoft.com/office/drawing/2014/main" id="{30B8957A-75BB-3BE0-B87F-5B430E93EE55}"/>
                  </a:ext>
                </a:extLst>
              </p:cNvPr>
              <p:cNvSpPr txBox="1"/>
              <p:nvPr/>
            </p:nvSpPr>
            <p:spPr>
              <a:xfrm>
                <a:off x="-18807" y="2497731"/>
                <a:ext cx="52959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de-DE" sz="1200" i="1">
                              <a:latin typeface="Cambria Math"/>
                              <a:cs typeface="Arial" panose="020B0604020202020204" pitchFamily="34" charset="0"/>
                            </a:rPr>
                            <m:t>𝑃</m:t>
                          </m:r>
                        </m:e>
                        <m:sub>
                          <m:r>
                            <a:rPr lang="de-DE" sz="1200" i="1">
                              <a:latin typeface="Cambria Math"/>
                              <a:cs typeface="Arial" panose="020B0604020202020204" pitchFamily="34" charset="0"/>
                            </a:rPr>
                            <m:t>𝑊</m:t>
                          </m:r>
                        </m:sub>
                      </m:sSub>
                    </m:oMath>
                  </m:oMathPara>
                </a14:m>
                <a:endParaRPr lang="en-US" sz="1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1" name="TextBox 71">
                <a:extLst>
                  <a:ext uri="{FF2B5EF4-FFF2-40B4-BE49-F238E27FC236}">
                    <a16:creationId xmlns:a16="http://schemas.microsoft.com/office/drawing/2014/main" id="{F05EDBD6-B360-4E4C-8663-D71257A035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8807" y="2497731"/>
                <a:ext cx="529591" cy="27699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081305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A60E96-B16F-6EFB-CB60-2FF96FBA9F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586E10C-5EA0-70FE-B301-0D4AACA50F3A}"/>
              </a:ext>
            </a:extLst>
          </p:cNvPr>
          <p:cNvSpPr txBox="1">
            <a:spLocks/>
          </p:cNvSpPr>
          <p:nvPr/>
        </p:nvSpPr>
        <p:spPr>
          <a:xfrm>
            <a:off x="0" y="10900"/>
            <a:ext cx="12192000" cy="499135"/>
          </a:xfrm>
          <a:prstGeom prst="rect">
            <a:avLst/>
          </a:prstGeom>
        </p:spPr>
        <p:txBody>
          <a:bodyPr/>
          <a:lstStyle>
            <a:lvl1pPr algn="ctr" rtl="0" hangingPunct="0">
              <a:tabLst/>
              <a:defRPr lang="de-DE" sz="44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r>
              <a:rPr lang="en-US" sz="2100" dirty="0">
                <a:solidFill>
                  <a:sysClr val="windowText" lastClr="000000"/>
                </a:solidFill>
              </a:rPr>
              <a:t>Reciprocal tariffs on the world market of two similar countries trading two goods with similar volumes</a:t>
            </a:r>
          </a:p>
        </p:txBody>
      </p:sp>
      <p:sp>
        <p:nvSpPr>
          <p:cNvPr id="52" name="Rechteck 51">
            <a:extLst>
              <a:ext uri="{FF2B5EF4-FFF2-40B4-BE49-F238E27FC236}">
                <a16:creationId xmlns:a16="http://schemas.microsoft.com/office/drawing/2014/main" id="{46A38C73-1F99-9C41-7D7D-15E843078A90}"/>
              </a:ext>
            </a:extLst>
          </p:cNvPr>
          <p:cNvSpPr/>
          <p:nvPr/>
        </p:nvSpPr>
        <p:spPr>
          <a:xfrm>
            <a:off x="8689605" y="4216442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3354A4DE-80DD-2B3A-0898-BF7676F505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595" y="510035"/>
            <a:ext cx="6669602" cy="6224555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1DE35D70-AE3F-1592-623F-0CF611825F0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5977" y="1578642"/>
            <a:ext cx="3319094" cy="252529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E36CBE56-2AA6-0223-A29D-5E1ADFAACB34}"/>
              </a:ext>
            </a:extLst>
          </p:cNvPr>
          <p:cNvSpPr txBox="1"/>
          <p:nvPr/>
        </p:nvSpPr>
        <p:spPr>
          <a:xfrm>
            <a:off x="4580189" y="6272925"/>
            <a:ext cx="410941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200" dirty="0">
                <a:hlinkClick r:id="rId5"/>
              </a:rPr>
              <a:t>https://policy.trade.ec.europa.eu/eu-trade-relationships-country-and-region/countries-and-regions/united-states_en</a:t>
            </a:r>
            <a:endParaRPr lang="de-DE" sz="1200" dirty="0"/>
          </a:p>
        </p:txBody>
      </p:sp>
    </p:spTree>
    <p:extLst>
      <p:ext uri="{BB962C8B-B14F-4D97-AF65-F5344CB8AC3E}">
        <p14:creationId xmlns:p14="http://schemas.microsoft.com/office/powerpoint/2010/main" val="32944997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136F94-BC04-CB44-3AB7-FB61A00D5F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hteck 51">
            <a:extLst>
              <a:ext uri="{FF2B5EF4-FFF2-40B4-BE49-F238E27FC236}">
                <a16:creationId xmlns:a16="http://schemas.microsoft.com/office/drawing/2014/main" id="{54929ACC-7231-8049-9A25-C4EF4E58CA64}"/>
              </a:ext>
            </a:extLst>
          </p:cNvPr>
          <p:cNvSpPr/>
          <p:nvPr/>
        </p:nvSpPr>
        <p:spPr>
          <a:xfrm>
            <a:off x="8689605" y="4216442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21CA2FE-531B-A5AC-23F3-9052622B660D}"/>
              </a:ext>
            </a:extLst>
          </p:cNvPr>
          <p:cNvSpPr txBox="1">
            <a:spLocks/>
          </p:cNvSpPr>
          <p:nvPr/>
        </p:nvSpPr>
        <p:spPr>
          <a:xfrm>
            <a:off x="0" y="10946"/>
            <a:ext cx="12192000" cy="640485"/>
          </a:xfrm>
          <a:prstGeom prst="rect">
            <a:avLst/>
          </a:prstGeom>
        </p:spPr>
        <p:txBody>
          <a:bodyPr/>
          <a:lstStyle>
            <a:lvl1pPr algn="ctr" rtl="0" hangingPunct="0">
              <a:tabLst/>
              <a:defRPr lang="de-DE" sz="44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r>
              <a:rPr lang="en-US" sz="3991" dirty="0">
                <a:solidFill>
                  <a:sysClr val="windowText" lastClr="000000"/>
                </a:solidFill>
              </a:rPr>
              <a:t>Timeline of (erratic) US-Trade Policy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C7CB52CC-6110-DC61-2258-7133D53891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180" y="683094"/>
            <a:ext cx="5336986" cy="5906730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EB2DABC1-17B4-FA41-1F80-656DE16A898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03673" y="2181467"/>
            <a:ext cx="1219687" cy="598756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815BFD2F-ED40-922B-C9DF-F0D6B76D473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36795" y="700491"/>
            <a:ext cx="3867349" cy="4159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55993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D0ED69-FCF5-BF7D-588B-C52FE1C071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hteck 51">
            <a:extLst>
              <a:ext uri="{FF2B5EF4-FFF2-40B4-BE49-F238E27FC236}">
                <a16:creationId xmlns:a16="http://schemas.microsoft.com/office/drawing/2014/main" id="{F21E996A-80D7-E714-3904-85E9995421BA}"/>
              </a:ext>
            </a:extLst>
          </p:cNvPr>
          <p:cNvSpPr/>
          <p:nvPr/>
        </p:nvSpPr>
        <p:spPr>
          <a:xfrm>
            <a:off x="8689605" y="4216442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EDF0B6-EEB0-556F-2C28-B4BEAEF5AEE1}"/>
              </a:ext>
            </a:extLst>
          </p:cNvPr>
          <p:cNvSpPr txBox="1">
            <a:spLocks/>
          </p:cNvSpPr>
          <p:nvPr/>
        </p:nvSpPr>
        <p:spPr>
          <a:xfrm>
            <a:off x="0" y="10946"/>
            <a:ext cx="12192000" cy="640485"/>
          </a:xfrm>
          <a:prstGeom prst="rect">
            <a:avLst/>
          </a:prstGeom>
        </p:spPr>
        <p:txBody>
          <a:bodyPr/>
          <a:lstStyle>
            <a:lvl1pPr algn="ctr" rtl="0" hangingPunct="0">
              <a:tabLst/>
              <a:defRPr lang="de-DE" sz="44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r>
              <a:rPr lang="en-US" sz="3991" dirty="0">
                <a:solidFill>
                  <a:sysClr val="windowText" lastClr="000000"/>
                </a:solidFill>
              </a:rPr>
              <a:t>Timeline of US-Trade Policy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5EF67891-DF8A-7C7E-7A3C-8F1EF3F925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933" y="949897"/>
            <a:ext cx="7072002" cy="5340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4159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91039E-AD12-A88D-EE08-76209D2FCE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hteck 51">
            <a:extLst>
              <a:ext uri="{FF2B5EF4-FFF2-40B4-BE49-F238E27FC236}">
                <a16:creationId xmlns:a16="http://schemas.microsoft.com/office/drawing/2014/main" id="{EA315007-CFB9-785A-F6CD-F36040041C53}"/>
              </a:ext>
            </a:extLst>
          </p:cNvPr>
          <p:cNvSpPr/>
          <p:nvPr/>
        </p:nvSpPr>
        <p:spPr>
          <a:xfrm>
            <a:off x="8689605" y="4216442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8EBCF8F2-BB0E-2076-7762-755D3A8E28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4305" y="1102561"/>
            <a:ext cx="2095500" cy="1028700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AE7F476D-C9E0-41EF-ACEB-B117E6569DB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9805" y="983510"/>
            <a:ext cx="6887536" cy="1505160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883B82DA-D6A2-DF8F-1388-220063D377E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3771" y="2571418"/>
            <a:ext cx="5296577" cy="1966263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0B0C2A04-3B40-F9A0-E049-0D431E27FF7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765" y="4734729"/>
            <a:ext cx="6992326" cy="1209844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27FA011E-116F-2390-9F64-D5C65C2CF0B2}"/>
              </a:ext>
            </a:extLst>
          </p:cNvPr>
          <p:cNvSpPr txBox="1"/>
          <p:nvPr/>
        </p:nvSpPr>
        <p:spPr>
          <a:xfrm>
            <a:off x="9952" y="-9903"/>
            <a:ext cx="924834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hlinkClick r:id="rId7"/>
              </a:rPr>
              <a:t>US-Zölle - Wirkungsanalyse mit einfachem Handelsmodell, Das Wirtschaftsstudium </a:t>
            </a:r>
            <a:r>
              <a:rPr lang="de-DE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    </a:t>
            </a:r>
            <a:r>
              <a:rPr lang="de-DE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(2025 Köster, Bernhard und Mühe, Felix)</a:t>
            </a:r>
            <a:r>
              <a:rPr lang="de-DE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WISU 6/25, 599 -- 606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327702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E19B26-53E0-6F57-A186-549ED394FB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5FDB93E-2367-7442-A61F-0846B7790593}"/>
              </a:ext>
            </a:extLst>
          </p:cNvPr>
          <p:cNvSpPr txBox="1">
            <a:spLocks/>
          </p:cNvSpPr>
          <p:nvPr/>
        </p:nvSpPr>
        <p:spPr>
          <a:xfrm>
            <a:off x="0" y="10946"/>
            <a:ext cx="12192000" cy="640485"/>
          </a:xfrm>
          <a:prstGeom prst="rect">
            <a:avLst/>
          </a:prstGeom>
        </p:spPr>
        <p:txBody>
          <a:bodyPr/>
          <a:lstStyle>
            <a:lvl1pPr algn="ctr" rtl="0" hangingPunct="0">
              <a:tabLst/>
              <a:defRPr lang="de-DE" sz="44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r>
              <a:rPr lang="en-US" sz="3991" dirty="0">
                <a:solidFill>
                  <a:sysClr val="windowText" lastClr="000000"/>
                </a:solidFill>
              </a:rPr>
              <a:t>Trade USA – China – EU 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6AAEF6A-D344-E2BD-0E28-1D022075797C}"/>
              </a:ext>
            </a:extLst>
          </p:cNvPr>
          <p:cNvSpPr txBox="1">
            <a:spLocks/>
          </p:cNvSpPr>
          <p:nvPr/>
        </p:nvSpPr>
        <p:spPr>
          <a:xfrm>
            <a:off x="1938720" y="1451881"/>
            <a:ext cx="7464960" cy="4105440"/>
          </a:xfrm>
          <a:prstGeom prst="rect">
            <a:avLst/>
          </a:prstGeom>
        </p:spPr>
        <p:txBody>
          <a:bodyPr/>
          <a:lstStyle>
            <a:lvl1pPr marL="0" marR="0" indent="0" rtl="0" hangingPunct="0">
              <a:spcBef>
                <a:spcPts val="0"/>
              </a:spcBef>
              <a:spcAft>
                <a:spcPts val="1417"/>
              </a:spcAft>
              <a:tabLst/>
              <a:defRPr lang="de-DE" sz="32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endParaRPr lang="en-US" sz="2903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A7F61C2F-BFB1-EAEC-CA34-C8A63D7B1956}"/>
              </a:ext>
            </a:extLst>
          </p:cNvPr>
          <p:cNvSpPr/>
          <p:nvPr/>
        </p:nvSpPr>
        <p:spPr>
          <a:xfrm>
            <a:off x="8689605" y="4236762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6ACD163D-B48D-E0C7-55BD-54DE20A711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532" y="890246"/>
            <a:ext cx="11438936" cy="2036417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feld 8">
            <a:extLst>
              <a:ext uri="{FF2B5EF4-FFF2-40B4-BE49-F238E27FC236}">
                <a16:creationId xmlns:a16="http://schemas.microsoft.com/office/drawing/2014/main" id="{BBC729C5-C3F7-2A64-E7F6-D600E7924B9A}"/>
              </a:ext>
            </a:extLst>
          </p:cNvPr>
          <p:cNvSpPr txBox="1"/>
          <p:nvPr/>
        </p:nvSpPr>
        <p:spPr>
          <a:xfrm>
            <a:off x="451083" y="4482789"/>
            <a:ext cx="610262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Shares in world production and world trade in goods, measured in exports and imports. (Source: IMF </a:t>
            </a:r>
            <a:r>
              <a:rPr lang="en-US" dirty="0" err="1"/>
              <a:t>Datamapper</a:t>
            </a:r>
            <a:r>
              <a:rPr lang="en-US" dirty="0"/>
              <a:t>, IMF Dataset, ITC, UN Comtrade)</a:t>
            </a:r>
            <a:endParaRPr lang="de-DE" dirty="0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71959089-AFCF-762B-48D7-C97823412B0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083" y="3013680"/>
            <a:ext cx="8658388" cy="122831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435174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98030F-4766-D19F-4EA3-9912E13F37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C6BC41A-286F-37AB-4441-9AE1CC85E646}"/>
              </a:ext>
            </a:extLst>
          </p:cNvPr>
          <p:cNvSpPr txBox="1">
            <a:spLocks/>
          </p:cNvSpPr>
          <p:nvPr/>
        </p:nvSpPr>
        <p:spPr>
          <a:xfrm>
            <a:off x="0" y="10946"/>
            <a:ext cx="12192000" cy="640485"/>
          </a:xfrm>
          <a:prstGeom prst="rect">
            <a:avLst/>
          </a:prstGeom>
        </p:spPr>
        <p:txBody>
          <a:bodyPr/>
          <a:lstStyle>
            <a:lvl1pPr algn="ctr" rtl="0" hangingPunct="0">
              <a:tabLst/>
              <a:defRPr lang="de-DE" sz="44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r>
              <a:rPr lang="en-US" sz="3991" dirty="0">
                <a:solidFill>
                  <a:sysClr val="windowText" lastClr="000000"/>
                </a:solidFill>
              </a:rPr>
              <a:t>Bilateral Trade USA – China 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49DA69C-3C2B-43C7-A9D2-6E9E4AE9FBF7}"/>
              </a:ext>
            </a:extLst>
          </p:cNvPr>
          <p:cNvSpPr txBox="1">
            <a:spLocks/>
          </p:cNvSpPr>
          <p:nvPr/>
        </p:nvSpPr>
        <p:spPr>
          <a:xfrm>
            <a:off x="1938720" y="1451881"/>
            <a:ext cx="7464960" cy="4105440"/>
          </a:xfrm>
          <a:prstGeom prst="rect">
            <a:avLst/>
          </a:prstGeom>
        </p:spPr>
        <p:txBody>
          <a:bodyPr/>
          <a:lstStyle>
            <a:lvl1pPr marL="0" marR="0" indent="0" rtl="0" hangingPunct="0">
              <a:spcBef>
                <a:spcPts val="0"/>
              </a:spcBef>
              <a:spcAft>
                <a:spcPts val="1417"/>
              </a:spcAft>
              <a:tabLst/>
              <a:defRPr lang="de-DE" sz="32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endParaRPr lang="en-US" sz="2903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AF8B907F-B380-9B66-6E03-16BBCA86EB0D}"/>
              </a:ext>
            </a:extLst>
          </p:cNvPr>
          <p:cNvSpPr/>
          <p:nvPr/>
        </p:nvSpPr>
        <p:spPr>
          <a:xfrm>
            <a:off x="8689605" y="4236762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4A6FE82E-BE6E-24DB-E384-4F1986D349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267" y="834317"/>
            <a:ext cx="7938023" cy="1898943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E057F936-9EF1-C720-9CCA-40900232F40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2267" y="3043248"/>
            <a:ext cx="7963662" cy="1648021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F8E3955C-A153-97CD-3DC3-C6F9222A66A3}"/>
              </a:ext>
            </a:extLst>
          </p:cNvPr>
          <p:cNvSpPr txBox="1"/>
          <p:nvPr/>
        </p:nvSpPr>
        <p:spPr>
          <a:xfrm>
            <a:off x="558591" y="4695828"/>
            <a:ext cx="610262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Bilateral trade links between the USA and China broken down by goods and services (Source: Library of Congress of USA, US Census Bureau).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431045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147438-B9A7-C0D1-E3D0-4085C0BEEB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7BF1631-CB7A-F70C-20BD-539C2D8246AC}"/>
              </a:ext>
            </a:extLst>
          </p:cNvPr>
          <p:cNvSpPr txBox="1">
            <a:spLocks/>
          </p:cNvSpPr>
          <p:nvPr/>
        </p:nvSpPr>
        <p:spPr>
          <a:xfrm>
            <a:off x="0" y="10946"/>
            <a:ext cx="12192000" cy="640485"/>
          </a:xfrm>
          <a:prstGeom prst="rect">
            <a:avLst/>
          </a:prstGeom>
        </p:spPr>
        <p:txBody>
          <a:bodyPr/>
          <a:lstStyle>
            <a:lvl1pPr algn="ctr" rtl="0" hangingPunct="0">
              <a:tabLst/>
              <a:defRPr lang="de-DE" sz="44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r>
              <a:rPr lang="en-US" sz="3991" dirty="0">
                <a:solidFill>
                  <a:sysClr val="windowText" lastClr="000000"/>
                </a:solidFill>
              </a:rPr>
              <a:t>Bilateral Trade USA – EU 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BB4F093-A806-CC33-7EAE-B7A837437A98}"/>
              </a:ext>
            </a:extLst>
          </p:cNvPr>
          <p:cNvSpPr txBox="1">
            <a:spLocks/>
          </p:cNvSpPr>
          <p:nvPr/>
        </p:nvSpPr>
        <p:spPr>
          <a:xfrm>
            <a:off x="1938720" y="1451881"/>
            <a:ext cx="7464960" cy="4105440"/>
          </a:xfrm>
          <a:prstGeom prst="rect">
            <a:avLst/>
          </a:prstGeom>
        </p:spPr>
        <p:txBody>
          <a:bodyPr/>
          <a:lstStyle>
            <a:lvl1pPr marL="0" marR="0" indent="0" rtl="0" hangingPunct="0">
              <a:spcBef>
                <a:spcPts val="0"/>
              </a:spcBef>
              <a:spcAft>
                <a:spcPts val="1417"/>
              </a:spcAft>
              <a:tabLst/>
              <a:defRPr lang="de-DE" sz="32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endParaRPr lang="en-US" sz="2903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1F41DECA-3D34-B4E6-149F-67F34D60117D}"/>
              </a:ext>
            </a:extLst>
          </p:cNvPr>
          <p:cNvSpPr/>
          <p:nvPr/>
        </p:nvSpPr>
        <p:spPr>
          <a:xfrm>
            <a:off x="8689605" y="4236762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EA385B8B-D4A4-8CA7-6446-314CD43D68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783" y="899431"/>
            <a:ext cx="7947355" cy="1923282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3852E653-09B7-F68E-4D18-A2B00DF0DF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4783" y="3078133"/>
            <a:ext cx="7932874" cy="1662832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48DBC326-673B-E195-4C7E-942FE7D77987}"/>
              </a:ext>
            </a:extLst>
          </p:cNvPr>
          <p:cNvSpPr txBox="1"/>
          <p:nvPr/>
        </p:nvSpPr>
        <p:spPr>
          <a:xfrm>
            <a:off x="284783" y="4925160"/>
            <a:ext cx="610262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Bilateral trade links between the USA and the EU broken down by goods and services (source: Eurostat, EU Commission).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624222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ED8844-9DFC-A00A-778D-CE9A5875D7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3F4BE57-421E-E960-BFDA-2F6430C4D057}"/>
              </a:ext>
            </a:extLst>
          </p:cNvPr>
          <p:cNvSpPr txBox="1">
            <a:spLocks/>
          </p:cNvSpPr>
          <p:nvPr/>
        </p:nvSpPr>
        <p:spPr>
          <a:xfrm>
            <a:off x="0" y="10946"/>
            <a:ext cx="12192000" cy="640485"/>
          </a:xfrm>
          <a:prstGeom prst="rect">
            <a:avLst/>
          </a:prstGeom>
        </p:spPr>
        <p:txBody>
          <a:bodyPr/>
          <a:lstStyle>
            <a:lvl1pPr algn="ctr" rtl="0" hangingPunct="0">
              <a:tabLst/>
              <a:defRPr lang="de-DE" sz="44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r>
              <a:rPr lang="en-US" sz="3991" dirty="0">
                <a:solidFill>
                  <a:sysClr val="windowText" lastClr="000000"/>
                </a:solidFill>
              </a:rPr>
              <a:t>General Trade Model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2907173-9C15-8117-A73E-0CA495F6B832}"/>
              </a:ext>
            </a:extLst>
          </p:cNvPr>
          <p:cNvSpPr txBox="1">
            <a:spLocks/>
          </p:cNvSpPr>
          <p:nvPr/>
        </p:nvSpPr>
        <p:spPr>
          <a:xfrm>
            <a:off x="1938720" y="1451881"/>
            <a:ext cx="7464960" cy="4105440"/>
          </a:xfrm>
          <a:prstGeom prst="rect">
            <a:avLst/>
          </a:prstGeom>
        </p:spPr>
        <p:txBody>
          <a:bodyPr/>
          <a:lstStyle>
            <a:lvl1pPr marL="0" marR="0" indent="0" rtl="0" hangingPunct="0">
              <a:spcBef>
                <a:spcPts val="0"/>
              </a:spcBef>
              <a:spcAft>
                <a:spcPts val="1417"/>
              </a:spcAft>
              <a:tabLst/>
              <a:defRPr lang="de-DE" sz="32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endParaRPr lang="en-US" sz="2903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2E34C97C-CA75-5B4F-B43C-70EAC1496665}"/>
              </a:ext>
            </a:extLst>
          </p:cNvPr>
          <p:cNvSpPr/>
          <p:nvPr/>
        </p:nvSpPr>
        <p:spPr>
          <a:xfrm>
            <a:off x="8689605" y="4236762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BDE6B29E-5306-14C9-8345-63793DB5F3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121" y="572249"/>
            <a:ext cx="7815135" cy="4397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23328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5C2F3A-D525-1B90-4153-B12EA0025F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0C847AF-7BE2-A833-CF63-337E1156E25D}"/>
              </a:ext>
            </a:extLst>
          </p:cNvPr>
          <p:cNvSpPr txBox="1">
            <a:spLocks/>
          </p:cNvSpPr>
          <p:nvPr/>
        </p:nvSpPr>
        <p:spPr>
          <a:xfrm>
            <a:off x="0" y="10946"/>
            <a:ext cx="12192000" cy="640485"/>
          </a:xfrm>
          <a:prstGeom prst="rect">
            <a:avLst/>
          </a:prstGeom>
        </p:spPr>
        <p:txBody>
          <a:bodyPr/>
          <a:lstStyle>
            <a:lvl1pPr algn="ctr" rtl="0" hangingPunct="0">
              <a:tabLst/>
              <a:defRPr lang="de-DE" sz="44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r>
              <a:rPr lang="en-US" sz="3991" dirty="0">
                <a:solidFill>
                  <a:sysClr val="windowText" lastClr="000000"/>
                </a:solidFill>
              </a:rPr>
              <a:t>General Trade Model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055E3C2-936C-1831-377B-E8349D61C145}"/>
              </a:ext>
            </a:extLst>
          </p:cNvPr>
          <p:cNvSpPr txBox="1">
            <a:spLocks/>
          </p:cNvSpPr>
          <p:nvPr/>
        </p:nvSpPr>
        <p:spPr>
          <a:xfrm>
            <a:off x="1938720" y="1451881"/>
            <a:ext cx="7464960" cy="4105440"/>
          </a:xfrm>
          <a:prstGeom prst="rect">
            <a:avLst/>
          </a:prstGeom>
        </p:spPr>
        <p:txBody>
          <a:bodyPr/>
          <a:lstStyle>
            <a:lvl1pPr marL="0" marR="0" indent="0" rtl="0" hangingPunct="0">
              <a:spcBef>
                <a:spcPts val="0"/>
              </a:spcBef>
              <a:spcAft>
                <a:spcPts val="1417"/>
              </a:spcAft>
              <a:tabLst/>
              <a:defRPr lang="de-DE" sz="32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endParaRPr lang="en-US" sz="2903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B9FD4113-319A-ECE4-FA7F-8D233A94D1A1}"/>
              </a:ext>
            </a:extLst>
          </p:cNvPr>
          <p:cNvSpPr/>
          <p:nvPr/>
        </p:nvSpPr>
        <p:spPr>
          <a:xfrm>
            <a:off x="8689605" y="4236762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61B67F9D-1B03-3E69-4B3B-9AA52F5CCE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922" y="856265"/>
            <a:ext cx="8086233" cy="4549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7957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014B4C-10B8-7926-D954-E4F8F368DA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C887A75-6791-6DB1-3469-469DB1E51FB6}"/>
              </a:ext>
            </a:extLst>
          </p:cNvPr>
          <p:cNvSpPr txBox="1">
            <a:spLocks/>
          </p:cNvSpPr>
          <p:nvPr/>
        </p:nvSpPr>
        <p:spPr>
          <a:xfrm>
            <a:off x="1938720" y="249482"/>
            <a:ext cx="7464960" cy="640485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ctr" rtl="0" hangingPunct="0">
              <a:tabLst/>
              <a:defRPr lang="de-DE" sz="44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r>
              <a:rPr lang="en-US" sz="3991" dirty="0" err="1">
                <a:solidFill>
                  <a:sysClr val="windowText" lastClr="000000"/>
                </a:solidFill>
              </a:rPr>
              <a:t>Zölle</a:t>
            </a:r>
            <a:r>
              <a:rPr lang="en-US" sz="3991" dirty="0">
                <a:solidFill>
                  <a:sysClr val="windowText" lastClr="000000"/>
                </a:solidFill>
              </a:rPr>
              <a:t> und </a:t>
            </a:r>
            <a:r>
              <a:rPr lang="en-US" sz="3991" dirty="0" err="1">
                <a:solidFill>
                  <a:sysClr val="windowText" lastClr="000000"/>
                </a:solidFill>
              </a:rPr>
              <a:t>Quoten</a:t>
            </a:r>
            <a:r>
              <a:rPr lang="en-US" sz="3991" dirty="0">
                <a:solidFill>
                  <a:sysClr val="windowText" lastClr="000000"/>
                </a:solidFill>
              </a:rPr>
              <a:t> in </a:t>
            </a:r>
            <a:r>
              <a:rPr lang="en-US" sz="3991" dirty="0" err="1">
                <a:solidFill>
                  <a:sysClr val="windowText" lastClr="000000"/>
                </a:solidFill>
              </a:rPr>
              <a:t>einem</a:t>
            </a:r>
            <a:r>
              <a:rPr lang="en-US" sz="3991" dirty="0">
                <a:solidFill>
                  <a:sysClr val="windowText" lastClr="000000"/>
                </a:solidFill>
              </a:rPr>
              <a:t> </a:t>
            </a:r>
            <a:r>
              <a:rPr lang="en-US" sz="3991" dirty="0" err="1">
                <a:solidFill>
                  <a:sysClr val="windowText" lastClr="000000"/>
                </a:solidFill>
              </a:rPr>
              <a:t>kleinen</a:t>
            </a:r>
            <a:r>
              <a:rPr lang="en-US" sz="3991" dirty="0">
                <a:solidFill>
                  <a:sysClr val="windowText" lastClr="000000"/>
                </a:solidFill>
              </a:rPr>
              <a:t> Land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5341FE87-70A7-E765-FD02-4C4E63DF809B}"/>
              </a:ext>
            </a:extLst>
          </p:cNvPr>
          <p:cNvSpPr txBox="1"/>
          <p:nvPr/>
        </p:nvSpPr>
        <p:spPr>
          <a:xfrm>
            <a:off x="1102241" y="1227246"/>
            <a:ext cx="8108895" cy="41128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903" u="sng" dirty="0"/>
              <a:t>Annahmen:</a:t>
            </a:r>
          </a:p>
          <a:p>
            <a:endParaRPr lang="de-DE" sz="2903" dirty="0"/>
          </a:p>
          <a:p>
            <a:pPr marL="259204" indent="-259204">
              <a:buFont typeface="Arial" panose="020B0604020202020204" pitchFamily="34" charset="0"/>
              <a:buChar char="•"/>
            </a:pPr>
            <a:r>
              <a:rPr lang="de-DE" sz="2903" dirty="0"/>
              <a:t>Kleines Land relativ zum Weltmarkt</a:t>
            </a:r>
          </a:p>
          <a:p>
            <a:pPr marL="259204" indent="-259204">
              <a:buFont typeface="Arial" panose="020B0604020202020204" pitchFamily="34" charset="0"/>
              <a:buChar char="•"/>
            </a:pPr>
            <a:endParaRPr lang="de-DE" sz="2903" dirty="0"/>
          </a:p>
          <a:p>
            <a:pPr marL="259204" indent="-259204">
              <a:buFont typeface="Arial" panose="020B0604020202020204" pitchFamily="34" charset="0"/>
              <a:buChar char="•"/>
            </a:pPr>
            <a:r>
              <a:rPr lang="de-DE" sz="2903" dirty="0"/>
              <a:t>Normale Nachfrage- und Angebotsstruktur auf dem Heimatmarkt</a:t>
            </a:r>
          </a:p>
          <a:p>
            <a:pPr marL="259204" indent="-259204">
              <a:buFont typeface="Arial" panose="020B0604020202020204" pitchFamily="34" charset="0"/>
              <a:buChar char="•"/>
            </a:pPr>
            <a:endParaRPr lang="de-DE" sz="2903" dirty="0"/>
          </a:p>
          <a:p>
            <a:pPr marL="259204" indent="-259204">
              <a:buFont typeface="Arial" panose="020B0604020202020204" pitchFamily="34" charset="0"/>
              <a:buChar char="•"/>
            </a:pPr>
            <a:r>
              <a:rPr lang="de-DE" sz="2903" dirty="0"/>
              <a:t>Vollkommen preiselastisches Angebot auf dem Weltmarkt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00B35DFA-2C50-9189-E01A-ED18B2149D32}"/>
              </a:ext>
            </a:extLst>
          </p:cNvPr>
          <p:cNvSpPr/>
          <p:nvPr/>
        </p:nvSpPr>
        <p:spPr>
          <a:xfrm>
            <a:off x="8689605" y="4236762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46679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E88F71-42AC-DE0B-784A-95F3AC81E4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03B9ED5-5974-6AD9-2D17-B66A8DD2A9FC}"/>
              </a:ext>
            </a:extLst>
          </p:cNvPr>
          <p:cNvSpPr txBox="1">
            <a:spLocks/>
          </p:cNvSpPr>
          <p:nvPr/>
        </p:nvSpPr>
        <p:spPr>
          <a:xfrm>
            <a:off x="0" y="10946"/>
            <a:ext cx="12192000" cy="640485"/>
          </a:xfrm>
          <a:prstGeom prst="rect">
            <a:avLst/>
          </a:prstGeom>
        </p:spPr>
        <p:txBody>
          <a:bodyPr/>
          <a:lstStyle>
            <a:lvl1pPr algn="ctr" rtl="0" hangingPunct="0">
              <a:tabLst/>
              <a:defRPr lang="de-DE" sz="44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r>
              <a:rPr lang="en-US" sz="3991" dirty="0">
                <a:solidFill>
                  <a:sysClr val="windowText" lastClr="000000"/>
                </a:solidFill>
              </a:rPr>
              <a:t>General Trade Model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9AAAF9D-4A0D-7694-7EA7-A0C2DDCAD070}"/>
              </a:ext>
            </a:extLst>
          </p:cNvPr>
          <p:cNvSpPr txBox="1">
            <a:spLocks/>
          </p:cNvSpPr>
          <p:nvPr/>
        </p:nvSpPr>
        <p:spPr>
          <a:xfrm>
            <a:off x="1938720" y="1451881"/>
            <a:ext cx="7464960" cy="4105440"/>
          </a:xfrm>
          <a:prstGeom prst="rect">
            <a:avLst/>
          </a:prstGeom>
        </p:spPr>
        <p:txBody>
          <a:bodyPr/>
          <a:lstStyle>
            <a:lvl1pPr marL="0" marR="0" indent="0" rtl="0" hangingPunct="0">
              <a:spcBef>
                <a:spcPts val="0"/>
              </a:spcBef>
              <a:spcAft>
                <a:spcPts val="1417"/>
              </a:spcAft>
              <a:tabLst/>
              <a:defRPr lang="de-DE" sz="32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endParaRPr lang="en-US" sz="2903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DB0B7E67-49E0-16A8-6812-2BF8E6B6D1CC}"/>
              </a:ext>
            </a:extLst>
          </p:cNvPr>
          <p:cNvSpPr/>
          <p:nvPr/>
        </p:nvSpPr>
        <p:spPr>
          <a:xfrm>
            <a:off x="8689605" y="4236762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C9999C84-1C1B-508D-34A2-922F7B9203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7758" y="651432"/>
            <a:ext cx="5612494" cy="3157964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C1C3D7DE-71BD-FA60-D7CA-C39E67E782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0341" y="3651719"/>
            <a:ext cx="5339262" cy="3004225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E2AD00C8-8F32-4E05-8111-6FC5EF14CBAC}"/>
              </a:ext>
            </a:extLst>
          </p:cNvPr>
          <p:cNvSpPr txBox="1"/>
          <p:nvPr/>
        </p:nvSpPr>
        <p:spPr>
          <a:xfrm>
            <a:off x="2788320" y="3959763"/>
            <a:ext cx="1546726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DE" sz="1200" dirty="0"/>
              <a:t>Interchange B and A </a:t>
            </a:r>
          </a:p>
        </p:txBody>
      </p:sp>
    </p:spTree>
    <p:extLst>
      <p:ext uri="{BB962C8B-B14F-4D97-AF65-F5344CB8AC3E}">
        <p14:creationId xmlns:p14="http://schemas.microsoft.com/office/powerpoint/2010/main" val="42460163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BEBC08-4D28-C5BB-79C3-1505591C14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hteck 51">
            <a:extLst>
              <a:ext uri="{FF2B5EF4-FFF2-40B4-BE49-F238E27FC236}">
                <a16:creationId xmlns:a16="http://schemas.microsoft.com/office/drawing/2014/main" id="{A7352121-364E-B03A-75B1-CF58E307AA37}"/>
              </a:ext>
            </a:extLst>
          </p:cNvPr>
          <p:cNvSpPr/>
          <p:nvPr/>
        </p:nvSpPr>
        <p:spPr>
          <a:xfrm>
            <a:off x="8689605" y="4216442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1CADE5B-5543-8D41-FB64-BD39191FF5B7}"/>
              </a:ext>
            </a:extLst>
          </p:cNvPr>
          <p:cNvSpPr txBox="1">
            <a:spLocks/>
          </p:cNvSpPr>
          <p:nvPr/>
        </p:nvSpPr>
        <p:spPr>
          <a:xfrm>
            <a:off x="0" y="10946"/>
            <a:ext cx="12192000" cy="640485"/>
          </a:xfrm>
          <a:prstGeom prst="rect">
            <a:avLst/>
          </a:prstGeom>
        </p:spPr>
        <p:txBody>
          <a:bodyPr/>
          <a:lstStyle>
            <a:lvl1pPr algn="ctr" rtl="0" hangingPunct="0">
              <a:tabLst/>
              <a:defRPr lang="de-DE" sz="44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r>
              <a:rPr lang="en-US" sz="3991" dirty="0">
                <a:solidFill>
                  <a:sysClr val="windowText" lastClr="000000"/>
                </a:solidFill>
              </a:rPr>
              <a:t>General Trade Model – Exercise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8C615BE6-3461-328C-B5D2-F2BD661324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814" y="861155"/>
            <a:ext cx="4745491" cy="590725"/>
          </a:xfrm>
          <a:prstGeom prst="rect">
            <a:avLst/>
          </a:prstGeom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50B708C1-067D-6983-00D6-FFFD176D02B0}"/>
              </a:ext>
            </a:extLst>
          </p:cNvPr>
          <p:cNvSpPr txBox="1"/>
          <p:nvPr/>
        </p:nvSpPr>
        <p:spPr>
          <a:xfrm>
            <a:off x="3160643" y="1552930"/>
            <a:ext cx="40009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/>
              <a:t>Calculate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optimal </a:t>
            </a:r>
            <a:r>
              <a:rPr lang="de-DE" dirty="0" err="1"/>
              <a:t>tariff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Country A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3D0B4B19-618D-BEFD-1997-9C7AA680E7A7}"/>
              </a:ext>
            </a:extLst>
          </p:cNvPr>
          <p:cNvSpPr txBox="1"/>
          <p:nvPr/>
        </p:nvSpPr>
        <p:spPr>
          <a:xfrm>
            <a:off x="7478184" y="1554530"/>
            <a:ext cx="34184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>
                <a:hlinkClick r:id="rId4"/>
              </a:rPr>
              <a:t>https://www.wolframalpha.com/</a:t>
            </a:r>
            <a:r>
              <a:rPr lang="de-DE" dirty="0"/>
              <a:t> 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90EB22B7-10F6-D474-9D1F-CF8D9C58149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09868" y="880380"/>
            <a:ext cx="4591042" cy="571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20324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EB9BC4-229A-954F-2272-F4D827B915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Shape 2">
            <a:extLst>
              <a:ext uri="{FF2B5EF4-FFF2-40B4-BE49-F238E27FC236}">
                <a16:creationId xmlns:a16="http://schemas.microsoft.com/office/drawing/2014/main" id="{D8CEB5FD-4CFB-E0CA-8095-7033682310EA}"/>
              </a:ext>
            </a:extLst>
          </p:cNvPr>
          <p:cNvSpPr txBox="1"/>
          <p:nvPr/>
        </p:nvSpPr>
        <p:spPr>
          <a:xfrm>
            <a:off x="1600741" y="104531"/>
            <a:ext cx="7597213" cy="744863"/>
          </a:xfrm>
          <a:prstGeom prst="rect">
            <a:avLst/>
          </a:prstGeom>
          <a:noFill/>
          <a:ln>
            <a:noFill/>
          </a:ln>
        </p:spPr>
        <p:txBody>
          <a:bodyPr lIns="81638" tIns="40819" rIns="81638" bIns="40819" anchor="ctr" anchorCtr="1"/>
          <a:lstStyle/>
          <a:p>
            <a:pPr>
              <a:lnSpc>
                <a:spcPct val="100000"/>
              </a:lnSpc>
            </a:pPr>
            <a:r>
              <a:rPr lang="de-DE" sz="2903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Steuer und Marktgleichgewicht</a:t>
            </a:r>
            <a:endParaRPr sz="2903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4119F3F8-683D-911D-F9AA-66F395FEB146}"/>
              </a:ext>
            </a:extLst>
          </p:cNvPr>
          <p:cNvSpPr/>
          <p:nvPr/>
        </p:nvSpPr>
        <p:spPr>
          <a:xfrm>
            <a:off x="1363980" y="1469475"/>
            <a:ext cx="8674026" cy="16558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de-DE" sz="2540" dirty="0"/>
          </a:p>
          <a:p>
            <a:r>
              <a:rPr lang="de-DE" sz="25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Steuern dienen der Einnahmeerzielung öffentlicher Haushalte </a:t>
            </a:r>
          </a:p>
          <a:p>
            <a:endParaRPr lang="de-DE" sz="254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14726" indent="-414726">
              <a:buFont typeface="Arial" panose="020B0604020202020204" pitchFamily="34" charset="0"/>
              <a:buChar char="•"/>
            </a:pPr>
            <a:r>
              <a:rPr lang="de-DE" sz="25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Wie beeinflussen Steuern Marktgleichgewichte?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17ACD646-3069-CF47-CF32-CEF78ED9F0DF}"/>
              </a:ext>
            </a:extLst>
          </p:cNvPr>
          <p:cNvSpPr/>
          <p:nvPr/>
        </p:nvSpPr>
        <p:spPr>
          <a:xfrm>
            <a:off x="8706094" y="4218666"/>
            <a:ext cx="3485906" cy="261827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65647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2586D7-6904-69C4-5CC4-A9A33984B1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Shape 2">
            <a:extLst>
              <a:ext uri="{FF2B5EF4-FFF2-40B4-BE49-F238E27FC236}">
                <a16:creationId xmlns:a16="http://schemas.microsoft.com/office/drawing/2014/main" id="{3F6ADFD6-6B8E-8B13-FF9A-E1D6030E8B4C}"/>
              </a:ext>
            </a:extLst>
          </p:cNvPr>
          <p:cNvSpPr txBox="1"/>
          <p:nvPr/>
        </p:nvSpPr>
        <p:spPr>
          <a:xfrm>
            <a:off x="1600741" y="104531"/>
            <a:ext cx="7597213" cy="744863"/>
          </a:xfrm>
          <a:prstGeom prst="rect">
            <a:avLst/>
          </a:prstGeom>
          <a:noFill/>
          <a:ln>
            <a:noFill/>
          </a:ln>
        </p:spPr>
        <p:txBody>
          <a:bodyPr lIns="81638" tIns="40819" rIns="81638" bIns="40819" anchor="ctr" anchorCtr="1"/>
          <a:lstStyle/>
          <a:p>
            <a:pPr>
              <a:lnSpc>
                <a:spcPct val="100000"/>
              </a:lnSpc>
            </a:pPr>
            <a:r>
              <a:rPr lang="de-DE" sz="2903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Besteuerung der Käufer</a:t>
            </a:r>
            <a:endParaRPr sz="2903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Line 3">
            <a:extLst>
              <a:ext uri="{FF2B5EF4-FFF2-40B4-BE49-F238E27FC236}">
                <a16:creationId xmlns:a16="http://schemas.microsoft.com/office/drawing/2014/main" id="{A6AB1BE9-2979-8929-BBD4-4B5EFA0B458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38971" y="336344"/>
            <a:ext cx="1440" cy="383472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sz="1633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Line 4">
            <a:extLst>
              <a:ext uri="{FF2B5EF4-FFF2-40B4-BE49-F238E27FC236}">
                <a16:creationId xmlns:a16="http://schemas.microsoft.com/office/drawing/2014/main" id="{E0F72681-735F-76DE-927C-0EF0B418BCD7}"/>
              </a:ext>
            </a:extLst>
          </p:cNvPr>
          <p:cNvSpPr>
            <a:spLocks noChangeShapeType="1"/>
          </p:cNvSpPr>
          <p:nvPr/>
        </p:nvSpPr>
        <p:spPr bwMode="auto">
          <a:xfrm>
            <a:off x="610011" y="4050104"/>
            <a:ext cx="5813280" cy="144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sz="1633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9BD41D11-2795-D6D8-6082-5390923C5490}"/>
              </a:ext>
            </a:extLst>
          </p:cNvPr>
          <p:cNvSpPr txBox="1"/>
          <p:nvPr/>
        </p:nvSpPr>
        <p:spPr>
          <a:xfrm>
            <a:off x="550109" y="380054"/>
            <a:ext cx="288862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F0C22483-46BB-5461-FB8B-BB9B32462591}"/>
              </a:ext>
            </a:extLst>
          </p:cNvPr>
          <p:cNvSpPr txBox="1"/>
          <p:nvPr/>
        </p:nvSpPr>
        <p:spPr>
          <a:xfrm>
            <a:off x="6134429" y="4069282"/>
            <a:ext cx="288862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cxnSp>
        <p:nvCxnSpPr>
          <p:cNvPr id="11" name="Gerade Verbindung 10">
            <a:extLst>
              <a:ext uri="{FF2B5EF4-FFF2-40B4-BE49-F238E27FC236}">
                <a16:creationId xmlns:a16="http://schemas.microsoft.com/office/drawing/2014/main" id="{002EF637-AAC3-7B60-4D9E-FAFC3B3F6F61}"/>
              </a:ext>
            </a:extLst>
          </p:cNvPr>
          <p:cNvCxnSpPr/>
          <p:nvPr/>
        </p:nvCxnSpPr>
        <p:spPr>
          <a:xfrm flipV="1">
            <a:off x="1654506" y="1175593"/>
            <a:ext cx="3200557" cy="22861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>
            <a:extLst>
              <a:ext uri="{FF2B5EF4-FFF2-40B4-BE49-F238E27FC236}">
                <a16:creationId xmlns:a16="http://schemas.microsoft.com/office/drawing/2014/main" id="{945CC793-4CBA-C4AB-70D3-11137FE83577}"/>
              </a:ext>
            </a:extLst>
          </p:cNvPr>
          <p:cNvCxnSpPr/>
          <p:nvPr/>
        </p:nvCxnSpPr>
        <p:spPr>
          <a:xfrm>
            <a:off x="1654506" y="792117"/>
            <a:ext cx="4049685" cy="25389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feld 12">
            <a:extLst>
              <a:ext uri="{FF2B5EF4-FFF2-40B4-BE49-F238E27FC236}">
                <a16:creationId xmlns:a16="http://schemas.microsoft.com/office/drawing/2014/main" id="{BBAF048F-BED8-0BF5-42DE-16F23983BFF7}"/>
              </a:ext>
            </a:extLst>
          </p:cNvPr>
          <p:cNvSpPr txBox="1"/>
          <p:nvPr/>
        </p:nvSpPr>
        <p:spPr>
          <a:xfrm>
            <a:off x="4985699" y="1044958"/>
            <a:ext cx="335348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4D762CA5-4B4F-F586-150D-EED07187C380}"/>
              </a:ext>
            </a:extLst>
          </p:cNvPr>
          <p:cNvSpPr txBox="1"/>
          <p:nvPr/>
        </p:nvSpPr>
        <p:spPr>
          <a:xfrm>
            <a:off x="5411987" y="2847309"/>
            <a:ext cx="335348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</p:txBody>
      </p:sp>
      <p:cxnSp>
        <p:nvCxnSpPr>
          <p:cNvPr id="17" name="Gerade Verbindung 11">
            <a:extLst>
              <a:ext uri="{FF2B5EF4-FFF2-40B4-BE49-F238E27FC236}">
                <a16:creationId xmlns:a16="http://schemas.microsoft.com/office/drawing/2014/main" id="{C86F74BE-9B7E-657E-A311-8F9B9ADAE006}"/>
              </a:ext>
            </a:extLst>
          </p:cNvPr>
          <p:cNvCxnSpPr/>
          <p:nvPr/>
        </p:nvCxnSpPr>
        <p:spPr>
          <a:xfrm>
            <a:off x="959617" y="1087130"/>
            <a:ext cx="4049685" cy="25389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feld 17">
            <a:extLst>
              <a:ext uri="{FF2B5EF4-FFF2-40B4-BE49-F238E27FC236}">
                <a16:creationId xmlns:a16="http://schemas.microsoft.com/office/drawing/2014/main" id="{D2CD1E50-AAF0-1AB1-43EE-E8C3CEE7534F}"/>
              </a:ext>
            </a:extLst>
          </p:cNvPr>
          <p:cNvSpPr txBox="1"/>
          <p:nvPr/>
        </p:nvSpPr>
        <p:spPr>
          <a:xfrm>
            <a:off x="4911796" y="3241047"/>
            <a:ext cx="37061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de-DE" sz="16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endParaRPr lang="de-DE" sz="1600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" name="Gerade Verbindung mit Pfeil 2">
            <a:extLst>
              <a:ext uri="{FF2B5EF4-FFF2-40B4-BE49-F238E27FC236}">
                <a16:creationId xmlns:a16="http://schemas.microsoft.com/office/drawing/2014/main" id="{8486A0EB-0C5B-7485-96CE-C5300268FD54}"/>
              </a:ext>
            </a:extLst>
          </p:cNvPr>
          <p:cNvCxnSpPr/>
          <p:nvPr/>
        </p:nvCxnSpPr>
        <p:spPr>
          <a:xfrm flipH="1">
            <a:off x="4186276" y="3024028"/>
            <a:ext cx="805341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Gerader Verbinder 28">
            <a:extLst>
              <a:ext uri="{FF2B5EF4-FFF2-40B4-BE49-F238E27FC236}">
                <a16:creationId xmlns:a16="http://schemas.microsoft.com/office/drawing/2014/main" id="{0848588F-07C2-6834-8F80-ACAEB7C1E605}"/>
              </a:ext>
            </a:extLst>
          </p:cNvPr>
          <p:cNvCxnSpPr/>
          <p:nvPr/>
        </p:nvCxnSpPr>
        <p:spPr>
          <a:xfrm>
            <a:off x="847360" y="2043390"/>
            <a:ext cx="2792880" cy="25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r Verbinder 30">
            <a:extLst>
              <a:ext uri="{FF2B5EF4-FFF2-40B4-BE49-F238E27FC236}">
                <a16:creationId xmlns:a16="http://schemas.microsoft.com/office/drawing/2014/main" id="{C2270A51-41B6-991F-B74B-9D88413E40F7}"/>
              </a:ext>
            </a:extLst>
          </p:cNvPr>
          <p:cNvCxnSpPr/>
          <p:nvPr/>
        </p:nvCxnSpPr>
        <p:spPr>
          <a:xfrm flipH="1" flipV="1">
            <a:off x="3641670" y="2036890"/>
            <a:ext cx="5519" cy="20132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feld 37">
            <a:extLst>
              <a:ext uri="{FF2B5EF4-FFF2-40B4-BE49-F238E27FC236}">
                <a16:creationId xmlns:a16="http://schemas.microsoft.com/office/drawing/2014/main" id="{1F31C8BE-0BCD-B465-C6D5-72359B3B62FE}"/>
              </a:ext>
            </a:extLst>
          </p:cNvPr>
          <p:cNvSpPr txBox="1"/>
          <p:nvPr/>
        </p:nvSpPr>
        <p:spPr>
          <a:xfrm>
            <a:off x="3486619" y="4047445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x*</a:t>
            </a:r>
            <a:endParaRPr lang="de-DE" sz="1600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feld 38">
            <a:extLst>
              <a:ext uri="{FF2B5EF4-FFF2-40B4-BE49-F238E27FC236}">
                <a16:creationId xmlns:a16="http://schemas.microsoft.com/office/drawing/2014/main" id="{13352126-4822-B8D3-8A1C-0CE8039738A0}"/>
              </a:ext>
            </a:extLst>
          </p:cNvPr>
          <p:cNvSpPr txBox="1"/>
          <p:nvPr/>
        </p:nvSpPr>
        <p:spPr>
          <a:xfrm>
            <a:off x="491584" y="1851606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p*</a:t>
            </a:r>
            <a:endParaRPr lang="de-DE" sz="1600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Rechteck 39">
            <a:extLst>
              <a:ext uri="{FF2B5EF4-FFF2-40B4-BE49-F238E27FC236}">
                <a16:creationId xmlns:a16="http://schemas.microsoft.com/office/drawing/2014/main" id="{41B88CB2-184A-7006-7B29-22E713B75DE4}"/>
              </a:ext>
            </a:extLst>
          </p:cNvPr>
          <p:cNvSpPr/>
          <p:nvPr/>
        </p:nvSpPr>
        <p:spPr>
          <a:xfrm>
            <a:off x="456511" y="2253704"/>
            <a:ext cx="4587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p*</a:t>
            </a:r>
            <a:r>
              <a:rPr lang="de-DE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endParaRPr lang="de-DE" dirty="0"/>
          </a:p>
        </p:txBody>
      </p:sp>
      <p:sp>
        <p:nvSpPr>
          <p:cNvPr id="41" name="Rechteck 40">
            <a:extLst>
              <a:ext uri="{FF2B5EF4-FFF2-40B4-BE49-F238E27FC236}">
                <a16:creationId xmlns:a16="http://schemas.microsoft.com/office/drawing/2014/main" id="{539A4B99-3E77-D197-D1E1-EF52ED17EDBB}"/>
              </a:ext>
            </a:extLst>
          </p:cNvPr>
          <p:cNvSpPr/>
          <p:nvPr/>
        </p:nvSpPr>
        <p:spPr>
          <a:xfrm>
            <a:off x="447832" y="1494951"/>
            <a:ext cx="4587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q*</a:t>
            </a:r>
            <a:r>
              <a:rPr lang="de-DE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3AFF252B-307F-BCD8-3863-398FFB9AC819}"/>
              </a:ext>
            </a:extLst>
          </p:cNvPr>
          <p:cNvSpPr/>
          <p:nvPr/>
        </p:nvSpPr>
        <p:spPr>
          <a:xfrm>
            <a:off x="8706094" y="4218666"/>
            <a:ext cx="3485906" cy="261827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3020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40" grpId="0"/>
      <p:bldP spid="4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A48245-897E-CF9B-F30D-78A262B369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Shape 2">
            <a:extLst>
              <a:ext uri="{FF2B5EF4-FFF2-40B4-BE49-F238E27FC236}">
                <a16:creationId xmlns:a16="http://schemas.microsoft.com/office/drawing/2014/main" id="{EFAC412C-2F21-2A77-32C6-6819189DA809}"/>
              </a:ext>
            </a:extLst>
          </p:cNvPr>
          <p:cNvSpPr txBox="1"/>
          <p:nvPr/>
        </p:nvSpPr>
        <p:spPr>
          <a:xfrm>
            <a:off x="1600741" y="104531"/>
            <a:ext cx="7597213" cy="744863"/>
          </a:xfrm>
          <a:prstGeom prst="rect">
            <a:avLst/>
          </a:prstGeom>
          <a:noFill/>
          <a:ln>
            <a:noFill/>
          </a:ln>
        </p:spPr>
        <p:txBody>
          <a:bodyPr lIns="81638" tIns="40819" rIns="81638" bIns="40819" anchor="ctr" anchorCtr="1"/>
          <a:lstStyle/>
          <a:p>
            <a:pPr>
              <a:lnSpc>
                <a:spcPct val="100000"/>
              </a:lnSpc>
            </a:pPr>
            <a:r>
              <a:rPr lang="de-DE" sz="2903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Besteuerung der Verkäufer</a:t>
            </a:r>
            <a:endParaRPr sz="2903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Line 3">
            <a:extLst>
              <a:ext uri="{FF2B5EF4-FFF2-40B4-BE49-F238E27FC236}">
                <a16:creationId xmlns:a16="http://schemas.microsoft.com/office/drawing/2014/main" id="{4C864C53-D13E-4694-27DF-07243B6D8B6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38971" y="336344"/>
            <a:ext cx="1440" cy="383472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sz="1633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Line 4">
            <a:extLst>
              <a:ext uri="{FF2B5EF4-FFF2-40B4-BE49-F238E27FC236}">
                <a16:creationId xmlns:a16="http://schemas.microsoft.com/office/drawing/2014/main" id="{1D9A6C0F-8415-83EB-4395-BB18D0DAA708}"/>
              </a:ext>
            </a:extLst>
          </p:cNvPr>
          <p:cNvSpPr>
            <a:spLocks noChangeShapeType="1"/>
          </p:cNvSpPr>
          <p:nvPr/>
        </p:nvSpPr>
        <p:spPr bwMode="auto">
          <a:xfrm>
            <a:off x="610011" y="4050104"/>
            <a:ext cx="5813280" cy="144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sz="1633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EFC3E5A7-EC5A-0A4F-A34C-CAD32AAC8B58}"/>
              </a:ext>
            </a:extLst>
          </p:cNvPr>
          <p:cNvSpPr txBox="1"/>
          <p:nvPr/>
        </p:nvSpPr>
        <p:spPr>
          <a:xfrm>
            <a:off x="550109" y="380054"/>
            <a:ext cx="288862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E32A2C37-9FCA-223D-B40D-7D66351F7487}"/>
              </a:ext>
            </a:extLst>
          </p:cNvPr>
          <p:cNvSpPr txBox="1"/>
          <p:nvPr/>
        </p:nvSpPr>
        <p:spPr>
          <a:xfrm>
            <a:off x="6134429" y="4069282"/>
            <a:ext cx="288862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cxnSp>
        <p:nvCxnSpPr>
          <p:cNvPr id="11" name="Gerade Verbindung 10">
            <a:extLst>
              <a:ext uri="{FF2B5EF4-FFF2-40B4-BE49-F238E27FC236}">
                <a16:creationId xmlns:a16="http://schemas.microsoft.com/office/drawing/2014/main" id="{EBA1BEFB-ED30-65A6-9F3F-9306E70AB106}"/>
              </a:ext>
            </a:extLst>
          </p:cNvPr>
          <p:cNvCxnSpPr/>
          <p:nvPr/>
        </p:nvCxnSpPr>
        <p:spPr>
          <a:xfrm flipV="1">
            <a:off x="1654506" y="1175593"/>
            <a:ext cx="3200557" cy="22861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>
            <a:extLst>
              <a:ext uri="{FF2B5EF4-FFF2-40B4-BE49-F238E27FC236}">
                <a16:creationId xmlns:a16="http://schemas.microsoft.com/office/drawing/2014/main" id="{3B61CC18-8661-804F-DEDA-5321AA3184AA}"/>
              </a:ext>
            </a:extLst>
          </p:cNvPr>
          <p:cNvCxnSpPr/>
          <p:nvPr/>
        </p:nvCxnSpPr>
        <p:spPr>
          <a:xfrm>
            <a:off x="1654506" y="792117"/>
            <a:ext cx="4049685" cy="25389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feld 12">
            <a:extLst>
              <a:ext uri="{FF2B5EF4-FFF2-40B4-BE49-F238E27FC236}">
                <a16:creationId xmlns:a16="http://schemas.microsoft.com/office/drawing/2014/main" id="{32D1FFB3-38D9-B06C-B009-9FD0C9DD8D76}"/>
              </a:ext>
            </a:extLst>
          </p:cNvPr>
          <p:cNvSpPr txBox="1"/>
          <p:nvPr/>
        </p:nvSpPr>
        <p:spPr>
          <a:xfrm>
            <a:off x="4985699" y="1044958"/>
            <a:ext cx="335348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DCAE2598-A0B0-A275-ACA5-62F78453C496}"/>
              </a:ext>
            </a:extLst>
          </p:cNvPr>
          <p:cNvSpPr txBox="1"/>
          <p:nvPr/>
        </p:nvSpPr>
        <p:spPr>
          <a:xfrm>
            <a:off x="5411987" y="2847309"/>
            <a:ext cx="335348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</p:txBody>
      </p:sp>
      <p:cxnSp>
        <p:nvCxnSpPr>
          <p:cNvPr id="3" name="Gerade Verbindung mit Pfeil 2">
            <a:extLst>
              <a:ext uri="{FF2B5EF4-FFF2-40B4-BE49-F238E27FC236}">
                <a16:creationId xmlns:a16="http://schemas.microsoft.com/office/drawing/2014/main" id="{5929EAFB-E6C8-BC27-B7DC-4B0E28488556}"/>
              </a:ext>
            </a:extLst>
          </p:cNvPr>
          <p:cNvCxnSpPr/>
          <p:nvPr/>
        </p:nvCxnSpPr>
        <p:spPr>
          <a:xfrm flipH="1">
            <a:off x="1523870" y="2926153"/>
            <a:ext cx="805341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r Verbinder 30">
            <a:extLst>
              <a:ext uri="{FF2B5EF4-FFF2-40B4-BE49-F238E27FC236}">
                <a16:creationId xmlns:a16="http://schemas.microsoft.com/office/drawing/2014/main" id="{ABE8B34C-2974-EA06-8E85-6E55F3D92B44}"/>
              </a:ext>
            </a:extLst>
          </p:cNvPr>
          <p:cNvCxnSpPr/>
          <p:nvPr/>
        </p:nvCxnSpPr>
        <p:spPr>
          <a:xfrm flipH="1" flipV="1">
            <a:off x="3641670" y="2036890"/>
            <a:ext cx="5519" cy="20132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feld 36">
            <a:extLst>
              <a:ext uri="{FF2B5EF4-FFF2-40B4-BE49-F238E27FC236}">
                <a16:creationId xmlns:a16="http://schemas.microsoft.com/office/drawing/2014/main" id="{86DFD590-059D-10CD-DB4E-E5D4298B631A}"/>
              </a:ext>
            </a:extLst>
          </p:cNvPr>
          <p:cNvSpPr txBox="1"/>
          <p:nvPr/>
        </p:nvSpPr>
        <p:spPr>
          <a:xfrm>
            <a:off x="2925569" y="4047445"/>
            <a:ext cx="4283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x*</a:t>
            </a:r>
            <a:r>
              <a:rPr lang="de-DE" sz="1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</p:txBody>
      </p:sp>
      <p:sp>
        <p:nvSpPr>
          <p:cNvPr id="38" name="Textfeld 37">
            <a:extLst>
              <a:ext uri="{FF2B5EF4-FFF2-40B4-BE49-F238E27FC236}">
                <a16:creationId xmlns:a16="http://schemas.microsoft.com/office/drawing/2014/main" id="{EC7FB474-B6DF-ADEB-7632-44DDB61E7B53}"/>
              </a:ext>
            </a:extLst>
          </p:cNvPr>
          <p:cNvSpPr txBox="1"/>
          <p:nvPr/>
        </p:nvSpPr>
        <p:spPr>
          <a:xfrm>
            <a:off x="3486619" y="4047445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x*</a:t>
            </a:r>
            <a:endParaRPr lang="de-DE" sz="1600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feld 38">
            <a:extLst>
              <a:ext uri="{FF2B5EF4-FFF2-40B4-BE49-F238E27FC236}">
                <a16:creationId xmlns:a16="http://schemas.microsoft.com/office/drawing/2014/main" id="{94F7439D-27CF-B788-23B4-89D3D7D8FD41}"/>
              </a:ext>
            </a:extLst>
          </p:cNvPr>
          <p:cNvSpPr txBox="1"/>
          <p:nvPr/>
        </p:nvSpPr>
        <p:spPr>
          <a:xfrm>
            <a:off x="491584" y="1851606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p*</a:t>
            </a:r>
            <a:endParaRPr lang="de-DE" sz="1600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0" name="Gerade Verbindung 10">
            <a:extLst>
              <a:ext uri="{FF2B5EF4-FFF2-40B4-BE49-F238E27FC236}">
                <a16:creationId xmlns:a16="http://schemas.microsoft.com/office/drawing/2014/main" id="{E19CD574-F38E-97F9-ED6B-75EBB499CD03}"/>
              </a:ext>
            </a:extLst>
          </p:cNvPr>
          <p:cNvCxnSpPr/>
          <p:nvPr/>
        </p:nvCxnSpPr>
        <p:spPr>
          <a:xfrm flipV="1">
            <a:off x="1093841" y="849820"/>
            <a:ext cx="3200557" cy="22861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feld 32">
            <a:extLst>
              <a:ext uri="{FF2B5EF4-FFF2-40B4-BE49-F238E27FC236}">
                <a16:creationId xmlns:a16="http://schemas.microsoft.com/office/drawing/2014/main" id="{60156207-C813-63E2-6EC4-3A5F570CB7BC}"/>
              </a:ext>
            </a:extLst>
          </p:cNvPr>
          <p:cNvSpPr txBox="1"/>
          <p:nvPr/>
        </p:nvSpPr>
        <p:spPr>
          <a:xfrm>
            <a:off x="3968110" y="1000361"/>
            <a:ext cx="37061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de-DE" sz="1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215BC6C5-4D3C-E713-A10C-30F7298068C5}"/>
              </a:ext>
            </a:extLst>
          </p:cNvPr>
          <p:cNvSpPr/>
          <p:nvPr/>
        </p:nvSpPr>
        <p:spPr>
          <a:xfrm>
            <a:off x="8706094" y="4218666"/>
            <a:ext cx="3485906" cy="261827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8842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6C0E8D-7993-51FB-A200-37AC974EF1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Shape 2">
            <a:extLst>
              <a:ext uri="{FF2B5EF4-FFF2-40B4-BE49-F238E27FC236}">
                <a16:creationId xmlns:a16="http://schemas.microsoft.com/office/drawing/2014/main" id="{C9EEF56A-88FE-8ABD-5197-ED5E5971F4B8}"/>
              </a:ext>
            </a:extLst>
          </p:cNvPr>
          <p:cNvSpPr txBox="1"/>
          <p:nvPr/>
        </p:nvSpPr>
        <p:spPr>
          <a:xfrm>
            <a:off x="1592114" y="21061"/>
            <a:ext cx="7597213" cy="744863"/>
          </a:xfrm>
          <a:prstGeom prst="rect">
            <a:avLst/>
          </a:prstGeom>
          <a:noFill/>
          <a:ln>
            <a:noFill/>
          </a:ln>
        </p:spPr>
        <p:txBody>
          <a:bodyPr lIns="81638" tIns="40819" rIns="81638" bIns="40819" anchor="ctr" anchorCtr="1"/>
          <a:lstStyle/>
          <a:p>
            <a:pPr>
              <a:lnSpc>
                <a:spcPct val="100000"/>
              </a:lnSpc>
            </a:pPr>
            <a:r>
              <a:rPr lang="de-DE" sz="2903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Wirkungen einer Steuer</a:t>
            </a:r>
            <a:endParaRPr sz="2903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7493CF7A-3FDB-8A3A-60F7-613BCBB784AF}"/>
              </a:ext>
            </a:extLst>
          </p:cNvPr>
          <p:cNvSpPr/>
          <p:nvPr/>
        </p:nvSpPr>
        <p:spPr>
          <a:xfrm>
            <a:off x="0" y="612844"/>
            <a:ext cx="863504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1045" indent="-311045">
              <a:buFont typeface="Arial" panose="020B0604020202020204" pitchFamily="34" charset="0"/>
              <a:buChar char="•"/>
            </a:pP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Steuern verursachen eine Änderung des Marktgleichgewichts. </a:t>
            </a:r>
          </a:p>
          <a:p>
            <a:pPr marL="311045" indent="-311045">
              <a:buFont typeface="Arial" panose="020B0604020202020204" pitchFamily="34" charset="0"/>
              <a:buChar char="•"/>
            </a:pP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Die gehandelten Mengen werden kleiner wenn ein Gut besteuert wird. </a:t>
            </a:r>
          </a:p>
          <a:p>
            <a:pPr marL="311045" indent="-311045">
              <a:buFont typeface="Arial" panose="020B0604020202020204" pitchFamily="34" charset="0"/>
              <a:buChar char="•"/>
            </a:pP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Nach Steuern zahlen Käufer mehr für ihre Einkäufe und Verkäufer erhalten weniger, unabhängig davon, bei wem die Steuer erhoben wurde. </a:t>
            </a:r>
          </a:p>
          <a:p>
            <a:pPr marL="311045" indent="-311045">
              <a:buFont typeface="Arial" panose="020B0604020202020204" pitchFamily="34" charset="0"/>
              <a:buChar char="•"/>
            </a:pP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Steuern auf Käufer oder Verkäufer haben die gleiche Wirkung. Die Steuer schiebt sich wie ein Keil zwischen den vom Käufer bezahlten und vom Verkäufer erlösten Preis. </a:t>
            </a:r>
          </a:p>
          <a:p>
            <a:pPr marL="311045" indent="-311045">
              <a:buFont typeface="Arial" panose="020B0604020202020204" pitchFamily="34" charset="0"/>
              <a:buChar char="•"/>
            </a:pP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 kommt zur Teilung der Steuerlast, egal ob Verkäufer oder Käufer die Steuer abführt.</a:t>
            </a:r>
          </a:p>
          <a:p>
            <a:pPr marL="311045" indent="-311045">
              <a:buFont typeface="Arial" panose="020B0604020202020204" pitchFamily="34" charset="0"/>
              <a:buChar char="•"/>
            </a:pPr>
            <a:r>
              <a:rPr lang="de-D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Prinzipiell ist es damit von der Wirkung her egal, auf welcher Seite die Steuer erhoben, dass es vornehmlich auf Anbieterseite passiert hat vornehmlich die angesprochenen praktischen Gründe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E092A78A-2598-7361-8BBF-6086B53958C6}"/>
              </a:ext>
            </a:extLst>
          </p:cNvPr>
          <p:cNvSpPr/>
          <p:nvPr/>
        </p:nvSpPr>
        <p:spPr>
          <a:xfrm>
            <a:off x="8706094" y="4218666"/>
            <a:ext cx="3485906" cy="261827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9849689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3BCE8A-A0ED-632F-BAE5-AE213DEFE1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Shape 2">
            <a:extLst>
              <a:ext uri="{FF2B5EF4-FFF2-40B4-BE49-F238E27FC236}">
                <a16:creationId xmlns:a16="http://schemas.microsoft.com/office/drawing/2014/main" id="{54D7881E-262A-3D71-CE45-BDD9F6C1DFC0}"/>
              </a:ext>
            </a:extLst>
          </p:cNvPr>
          <p:cNvSpPr txBox="1"/>
          <p:nvPr/>
        </p:nvSpPr>
        <p:spPr>
          <a:xfrm>
            <a:off x="1600741" y="104531"/>
            <a:ext cx="7597213" cy="744863"/>
          </a:xfrm>
          <a:prstGeom prst="rect">
            <a:avLst/>
          </a:prstGeom>
          <a:noFill/>
          <a:ln>
            <a:noFill/>
          </a:ln>
        </p:spPr>
        <p:txBody>
          <a:bodyPr lIns="81638" tIns="40819" rIns="81638" bIns="40819" anchor="ctr" anchorCtr="1"/>
          <a:lstStyle/>
          <a:p>
            <a:pPr>
              <a:lnSpc>
                <a:spcPct val="100000"/>
              </a:lnSpc>
            </a:pPr>
            <a:r>
              <a:rPr lang="de-DE" sz="2903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Wer trägt die Steuerlast?</a:t>
            </a:r>
            <a:endParaRPr sz="2903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242CF9A7-E717-E2A9-54C8-F086971123BE}"/>
              </a:ext>
            </a:extLst>
          </p:cNvPr>
          <p:cNvSpPr/>
          <p:nvPr/>
        </p:nvSpPr>
        <p:spPr>
          <a:xfrm>
            <a:off x="380807" y="849394"/>
            <a:ext cx="7772782" cy="51737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14726" indent="-414726">
              <a:buFont typeface="Arial" panose="020B0604020202020204" pitchFamily="34" charset="0"/>
              <a:buChar char="•"/>
            </a:pPr>
            <a:r>
              <a:rPr lang="de-DE" sz="25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Die Steuerinzidenz beschreibt, wer die Steuerlast schließlich trägt.</a:t>
            </a:r>
          </a:p>
          <a:p>
            <a:pPr marL="414726" indent="-414726">
              <a:buFont typeface="Arial" panose="020B0604020202020204" pitchFamily="34" charset="0"/>
              <a:buChar char="•"/>
            </a:pPr>
            <a:endParaRPr lang="de-DE" sz="254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14726" indent="-414726">
              <a:buFont typeface="Arial" panose="020B0604020202020204" pitchFamily="34" charset="0"/>
              <a:buChar char="•"/>
            </a:pPr>
            <a:r>
              <a:rPr lang="de-DE" sz="25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welchem Verhältnis wird die Steuerlast auf Käufer und Verkäufer aufgeteilt?</a:t>
            </a:r>
          </a:p>
          <a:p>
            <a:r>
              <a:rPr lang="de-DE" sz="25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de-DE" sz="254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	</a:t>
            </a:r>
            <a:r>
              <a:rPr lang="de-DE" sz="25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Die Antwort hängt von der Elastizität der 			Nachfrage und des Angebots ab.</a:t>
            </a:r>
          </a:p>
          <a:p>
            <a:r>
              <a:rPr lang="de-DE" sz="25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14726" indent="-414726">
              <a:buFont typeface="Arial" panose="020B0604020202020204" pitchFamily="34" charset="0"/>
              <a:buChar char="•"/>
            </a:pPr>
            <a:r>
              <a:rPr lang="de-DE" sz="25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Welchen Einfluss hat eine Besteuerung von Verkäufern verglichen zu Käufern?</a:t>
            </a:r>
          </a:p>
          <a:p>
            <a:r>
              <a:rPr lang="de-DE" sz="25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de-DE" sz="254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	</a:t>
            </a:r>
            <a:r>
              <a:rPr lang="de-DE" sz="25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Die Steuerinzidenz hängt nicht davon ab, ob 		die Steuer beim Käufer oder Verkäufer 			erhoben wird. 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CEBA159D-0BE2-C2C8-9AAD-2A108C298EF1}"/>
              </a:ext>
            </a:extLst>
          </p:cNvPr>
          <p:cNvSpPr/>
          <p:nvPr/>
        </p:nvSpPr>
        <p:spPr>
          <a:xfrm>
            <a:off x="8706094" y="4218666"/>
            <a:ext cx="3485906" cy="261827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042360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A2439B-61DA-55DA-0191-DF87EC31E4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Shape 2">
            <a:extLst>
              <a:ext uri="{FF2B5EF4-FFF2-40B4-BE49-F238E27FC236}">
                <a16:creationId xmlns:a16="http://schemas.microsoft.com/office/drawing/2014/main" id="{3E70504E-5C48-DD22-8C41-1D88D0AA55A6}"/>
              </a:ext>
            </a:extLst>
          </p:cNvPr>
          <p:cNvSpPr txBox="1"/>
          <p:nvPr/>
        </p:nvSpPr>
        <p:spPr>
          <a:xfrm>
            <a:off x="1829341" y="212750"/>
            <a:ext cx="7597213" cy="276423"/>
          </a:xfrm>
          <a:prstGeom prst="rect">
            <a:avLst/>
          </a:prstGeom>
          <a:noFill/>
          <a:ln>
            <a:noFill/>
          </a:ln>
        </p:spPr>
        <p:txBody>
          <a:bodyPr lIns="81638" tIns="40819" rIns="81638" bIns="40819" anchor="ctr" anchorCtr="1"/>
          <a:lstStyle/>
          <a:p>
            <a:r>
              <a:rPr lang="de-DE" sz="2903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Elastisches Angebot, unelastische Nachfrage </a:t>
            </a:r>
            <a:endParaRPr sz="2903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Line 3">
            <a:extLst>
              <a:ext uri="{FF2B5EF4-FFF2-40B4-BE49-F238E27FC236}">
                <a16:creationId xmlns:a16="http://schemas.microsoft.com/office/drawing/2014/main" id="{7B561D32-8401-4BAA-07D8-CA35D161277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98401" y="1283401"/>
            <a:ext cx="1440" cy="383472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sz="1633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Line 4">
            <a:extLst>
              <a:ext uri="{FF2B5EF4-FFF2-40B4-BE49-F238E27FC236}">
                <a16:creationId xmlns:a16="http://schemas.microsoft.com/office/drawing/2014/main" id="{E4D705BC-EA59-9145-7632-C14EABA5F352}"/>
              </a:ext>
            </a:extLst>
          </p:cNvPr>
          <p:cNvSpPr>
            <a:spLocks noChangeShapeType="1"/>
          </p:cNvSpPr>
          <p:nvPr/>
        </p:nvSpPr>
        <p:spPr bwMode="auto">
          <a:xfrm>
            <a:off x="2569441" y="4997161"/>
            <a:ext cx="5813280" cy="144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sz="1633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70C14DB3-E80B-A9B7-DD75-89FCD284F677}"/>
              </a:ext>
            </a:extLst>
          </p:cNvPr>
          <p:cNvSpPr txBox="1"/>
          <p:nvPr/>
        </p:nvSpPr>
        <p:spPr>
          <a:xfrm>
            <a:off x="2120310" y="1404158"/>
            <a:ext cx="604653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Preis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61611E46-6307-427A-78D4-1BAC4CAC7020}"/>
              </a:ext>
            </a:extLst>
          </p:cNvPr>
          <p:cNvSpPr txBox="1"/>
          <p:nvPr/>
        </p:nvSpPr>
        <p:spPr>
          <a:xfrm>
            <a:off x="7553412" y="5061937"/>
            <a:ext cx="779252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Menge</a:t>
            </a:r>
          </a:p>
        </p:txBody>
      </p:sp>
      <p:cxnSp>
        <p:nvCxnSpPr>
          <p:cNvPr id="11" name="Gerade Verbindung 10">
            <a:extLst>
              <a:ext uri="{FF2B5EF4-FFF2-40B4-BE49-F238E27FC236}">
                <a16:creationId xmlns:a16="http://schemas.microsoft.com/office/drawing/2014/main" id="{6A8909C6-3726-BC60-B8C1-1191D0FCB338}"/>
              </a:ext>
            </a:extLst>
          </p:cNvPr>
          <p:cNvCxnSpPr/>
          <p:nvPr/>
        </p:nvCxnSpPr>
        <p:spPr>
          <a:xfrm flipV="1">
            <a:off x="2952631" y="3012603"/>
            <a:ext cx="4497411" cy="11103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>
            <a:extLst>
              <a:ext uri="{FF2B5EF4-FFF2-40B4-BE49-F238E27FC236}">
                <a16:creationId xmlns:a16="http://schemas.microsoft.com/office/drawing/2014/main" id="{F75D5583-A4B2-96C3-7737-BF25D32A0D78}"/>
              </a:ext>
            </a:extLst>
          </p:cNvPr>
          <p:cNvCxnSpPr/>
          <p:nvPr/>
        </p:nvCxnSpPr>
        <p:spPr>
          <a:xfrm>
            <a:off x="4063027" y="1324226"/>
            <a:ext cx="1828890" cy="29947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feld 12">
            <a:extLst>
              <a:ext uri="{FF2B5EF4-FFF2-40B4-BE49-F238E27FC236}">
                <a16:creationId xmlns:a16="http://schemas.microsoft.com/office/drawing/2014/main" id="{8FA9A139-CA4A-CE31-2975-65547AB4BCE0}"/>
              </a:ext>
            </a:extLst>
          </p:cNvPr>
          <p:cNvSpPr txBox="1"/>
          <p:nvPr/>
        </p:nvSpPr>
        <p:spPr>
          <a:xfrm>
            <a:off x="6844633" y="2654080"/>
            <a:ext cx="909095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Angebot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7659A649-2745-0660-F2A0-B494961AC448}"/>
              </a:ext>
            </a:extLst>
          </p:cNvPr>
          <p:cNvSpPr txBox="1"/>
          <p:nvPr/>
        </p:nvSpPr>
        <p:spPr>
          <a:xfrm>
            <a:off x="6022551" y="4170622"/>
            <a:ext cx="1052660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Nachfrage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1637D5A8-5563-F212-BC4C-F47DA086328E}"/>
              </a:ext>
            </a:extLst>
          </p:cNvPr>
          <p:cNvSpPr txBox="1"/>
          <p:nvPr/>
        </p:nvSpPr>
        <p:spPr>
          <a:xfrm>
            <a:off x="2484875" y="3213456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p*</a:t>
            </a:r>
            <a:endParaRPr lang="de-DE" sz="1600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6" name="Gerader Verbinder 25">
            <a:extLst>
              <a:ext uri="{FF2B5EF4-FFF2-40B4-BE49-F238E27FC236}">
                <a16:creationId xmlns:a16="http://schemas.microsoft.com/office/drawing/2014/main" id="{AEF19E1E-3887-9356-2EB5-9AA4D56436E1}"/>
              </a:ext>
            </a:extLst>
          </p:cNvPr>
          <p:cNvCxnSpPr/>
          <p:nvPr/>
        </p:nvCxnSpPr>
        <p:spPr>
          <a:xfrm flipV="1">
            <a:off x="2724963" y="3510177"/>
            <a:ext cx="2670403" cy="66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hteck 28">
            <a:extLst>
              <a:ext uri="{FF2B5EF4-FFF2-40B4-BE49-F238E27FC236}">
                <a16:creationId xmlns:a16="http://schemas.microsoft.com/office/drawing/2014/main" id="{722E9AEE-F795-37E7-0777-9D95B42E58B8}"/>
              </a:ext>
            </a:extLst>
          </p:cNvPr>
          <p:cNvSpPr/>
          <p:nvPr/>
        </p:nvSpPr>
        <p:spPr>
          <a:xfrm>
            <a:off x="8706094" y="4218666"/>
            <a:ext cx="3485906" cy="261827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9665401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272324-52B3-E700-88B8-21D74EA45F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Shape 2">
            <a:extLst>
              <a:ext uri="{FF2B5EF4-FFF2-40B4-BE49-F238E27FC236}">
                <a16:creationId xmlns:a16="http://schemas.microsoft.com/office/drawing/2014/main" id="{DEE19523-5B2E-A5FF-1755-E3B9B36A1F7E}"/>
              </a:ext>
            </a:extLst>
          </p:cNvPr>
          <p:cNvSpPr txBox="1"/>
          <p:nvPr/>
        </p:nvSpPr>
        <p:spPr>
          <a:xfrm>
            <a:off x="1600741" y="104531"/>
            <a:ext cx="7597213" cy="744863"/>
          </a:xfrm>
          <a:prstGeom prst="rect">
            <a:avLst/>
          </a:prstGeom>
          <a:noFill/>
          <a:ln>
            <a:noFill/>
          </a:ln>
        </p:spPr>
        <p:txBody>
          <a:bodyPr lIns="81638" tIns="40819" rIns="81638" bIns="40819" anchor="ctr" anchorCtr="1"/>
          <a:lstStyle/>
          <a:p>
            <a:endParaRPr lang="de-DE" sz="2903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e-DE" sz="2903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Unelastisches Angebot, elastische Nachfrage </a:t>
            </a:r>
            <a:endParaRPr sz="2903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Line 3">
            <a:extLst>
              <a:ext uri="{FF2B5EF4-FFF2-40B4-BE49-F238E27FC236}">
                <a16:creationId xmlns:a16="http://schemas.microsoft.com/office/drawing/2014/main" id="{26EEFEBC-D30E-B9FD-B3F4-05B3CE4FCAE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98401" y="1283401"/>
            <a:ext cx="1440" cy="383472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sz="1633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Line 4">
            <a:extLst>
              <a:ext uri="{FF2B5EF4-FFF2-40B4-BE49-F238E27FC236}">
                <a16:creationId xmlns:a16="http://schemas.microsoft.com/office/drawing/2014/main" id="{21DEE825-6298-FCEA-5AA7-D171A14519A2}"/>
              </a:ext>
            </a:extLst>
          </p:cNvPr>
          <p:cNvSpPr>
            <a:spLocks noChangeShapeType="1"/>
          </p:cNvSpPr>
          <p:nvPr/>
        </p:nvSpPr>
        <p:spPr bwMode="auto">
          <a:xfrm>
            <a:off x="2569441" y="4997161"/>
            <a:ext cx="5813280" cy="144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sz="1633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509EB678-3815-BED8-FB96-C70C509C2595}"/>
              </a:ext>
            </a:extLst>
          </p:cNvPr>
          <p:cNvSpPr txBox="1"/>
          <p:nvPr/>
        </p:nvSpPr>
        <p:spPr>
          <a:xfrm>
            <a:off x="2120310" y="1404158"/>
            <a:ext cx="604653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Preis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BBED7F3B-A58D-3014-69E0-ADD8FA1E223F}"/>
              </a:ext>
            </a:extLst>
          </p:cNvPr>
          <p:cNvSpPr txBox="1"/>
          <p:nvPr/>
        </p:nvSpPr>
        <p:spPr>
          <a:xfrm>
            <a:off x="7553412" y="5061937"/>
            <a:ext cx="779252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Menge</a:t>
            </a:r>
          </a:p>
        </p:txBody>
      </p:sp>
      <p:cxnSp>
        <p:nvCxnSpPr>
          <p:cNvPr id="11" name="Gerade Verbindung 10">
            <a:extLst>
              <a:ext uri="{FF2B5EF4-FFF2-40B4-BE49-F238E27FC236}">
                <a16:creationId xmlns:a16="http://schemas.microsoft.com/office/drawing/2014/main" id="{739D6B18-713E-3E20-BF88-77D98FAFB9C8}"/>
              </a:ext>
            </a:extLst>
          </p:cNvPr>
          <p:cNvCxnSpPr/>
          <p:nvPr/>
        </p:nvCxnSpPr>
        <p:spPr>
          <a:xfrm flipV="1">
            <a:off x="4438552" y="2057332"/>
            <a:ext cx="1415146" cy="2612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>
            <a:extLst>
              <a:ext uri="{FF2B5EF4-FFF2-40B4-BE49-F238E27FC236}">
                <a16:creationId xmlns:a16="http://schemas.microsoft.com/office/drawing/2014/main" id="{DEF0588C-0694-F1D9-B9C7-2FD5A438B4E5}"/>
              </a:ext>
            </a:extLst>
          </p:cNvPr>
          <p:cNvCxnSpPr/>
          <p:nvPr/>
        </p:nvCxnSpPr>
        <p:spPr>
          <a:xfrm>
            <a:off x="3586858" y="2533364"/>
            <a:ext cx="5100229" cy="12041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feld 12">
            <a:extLst>
              <a:ext uri="{FF2B5EF4-FFF2-40B4-BE49-F238E27FC236}">
                <a16:creationId xmlns:a16="http://schemas.microsoft.com/office/drawing/2014/main" id="{E9B6656F-10B2-3BB2-A03F-9EA0F90A4F40}"/>
              </a:ext>
            </a:extLst>
          </p:cNvPr>
          <p:cNvSpPr txBox="1"/>
          <p:nvPr/>
        </p:nvSpPr>
        <p:spPr>
          <a:xfrm>
            <a:off x="5323026" y="1704818"/>
            <a:ext cx="909095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Angebot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487C46C0-528B-3E73-97FD-56A9047FB0FE}"/>
              </a:ext>
            </a:extLst>
          </p:cNvPr>
          <p:cNvSpPr txBox="1"/>
          <p:nvPr/>
        </p:nvSpPr>
        <p:spPr>
          <a:xfrm>
            <a:off x="7965697" y="3897768"/>
            <a:ext cx="1052660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Nachfrage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BA00531C-E7FB-D2C9-BCE7-8EF4EF6E6C6F}"/>
              </a:ext>
            </a:extLst>
          </p:cNvPr>
          <p:cNvSpPr txBox="1"/>
          <p:nvPr/>
        </p:nvSpPr>
        <p:spPr>
          <a:xfrm>
            <a:off x="2439713" y="2911065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p*</a:t>
            </a:r>
            <a:endParaRPr lang="de-DE" sz="1600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3" name="Gerader Verbinder 22">
            <a:extLst>
              <a:ext uri="{FF2B5EF4-FFF2-40B4-BE49-F238E27FC236}">
                <a16:creationId xmlns:a16="http://schemas.microsoft.com/office/drawing/2014/main" id="{0F096D53-AA15-9160-7EF1-A370113AC3C1}"/>
              </a:ext>
            </a:extLst>
          </p:cNvPr>
          <p:cNvCxnSpPr/>
          <p:nvPr/>
        </p:nvCxnSpPr>
        <p:spPr>
          <a:xfrm flipV="1">
            <a:off x="2677504" y="2964087"/>
            <a:ext cx="2670403" cy="66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hteck 26">
            <a:extLst>
              <a:ext uri="{FF2B5EF4-FFF2-40B4-BE49-F238E27FC236}">
                <a16:creationId xmlns:a16="http://schemas.microsoft.com/office/drawing/2014/main" id="{C05C3423-2101-7B3A-FE48-5F469C02E7C3}"/>
              </a:ext>
            </a:extLst>
          </p:cNvPr>
          <p:cNvSpPr/>
          <p:nvPr/>
        </p:nvSpPr>
        <p:spPr>
          <a:xfrm>
            <a:off x="8706094" y="4218666"/>
            <a:ext cx="3485906" cy="261827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453266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77321B-29E2-019F-6A5E-4B3DF56916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Shape 2">
            <a:extLst>
              <a:ext uri="{FF2B5EF4-FFF2-40B4-BE49-F238E27FC236}">
                <a16:creationId xmlns:a16="http://schemas.microsoft.com/office/drawing/2014/main" id="{3E58C1C2-3A8A-B233-9631-1E42363036C6}"/>
              </a:ext>
            </a:extLst>
          </p:cNvPr>
          <p:cNvSpPr txBox="1"/>
          <p:nvPr/>
        </p:nvSpPr>
        <p:spPr>
          <a:xfrm>
            <a:off x="1600741" y="104531"/>
            <a:ext cx="7597213" cy="744863"/>
          </a:xfrm>
          <a:prstGeom prst="rect">
            <a:avLst/>
          </a:prstGeom>
          <a:noFill/>
          <a:ln>
            <a:noFill/>
          </a:ln>
        </p:spPr>
        <p:txBody>
          <a:bodyPr lIns="81638" tIns="40819" rIns="81638" bIns="40819" anchor="ctr" anchorCtr="1"/>
          <a:lstStyle/>
          <a:p>
            <a:endParaRPr lang="de-DE" sz="2903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e-DE" sz="2903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Elastizität und Steuerinzidenz </a:t>
            </a:r>
            <a:endParaRPr sz="2903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A0F9BCEB-669A-FC73-DA4D-1004250BF233}"/>
              </a:ext>
            </a:extLst>
          </p:cNvPr>
          <p:cNvSpPr/>
          <p:nvPr/>
        </p:nvSpPr>
        <p:spPr>
          <a:xfrm>
            <a:off x="2011680" y="1776465"/>
            <a:ext cx="7536794" cy="18792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903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Die Steuerlast wird tendenziell von den Marktteilnehmern getragen, deren Elastizitäten gering sind und die deshalb weniger leicht durch Mengenänderungen reagieren können. 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54E3A50-005F-6EA1-0A79-995D4B587E2F}"/>
              </a:ext>
            </a:extLst>
          </p:cNvPr>
          <p:cNvSpPr/>
          <p:nvPr/>
        </p:nvSpPr>
        <p:spPr>
          <a:xfrm>
            <a:off x="8706094" y="4218666"/>
            <a:ext cx="3485906" cy="261827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26688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3F1556-378E-26D3-2A6C-3BF56889CC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itle 1">
            <a:extLst>
              <a:ext uri="{FF2B5EF4-FFF2-40B4-BE49-F238E27FC236}">
                <a16:creationId xmlns:a16="http://schemas.microsoft.com/office/drawing/2014/main" id="{3CEDC7B1-7991-919F-7A9F-8CC5FDB4ED97}"/>
              </a:ext>
            </a:extLst>
          </p:cNvPr>
          <p:cNvSpPr txBox="1">
            <a:spLocks/>
          </p:cNvSpPr>
          <p:nvPr/>
        </p:nvSpPr>
        <p:spPr>
          <a:xfrm>
            <a:off x="1304850" y="26285"/>
            <a:ext cx="3876207" cy="504835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ctr" rtl="0" hangingPunct="0">
              <a:tabLst/>
              <a:defRPr lang="de-DE" sz="44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r>
              <a:rPr lang="en-US" sz="2800" dirty="0" err="1">
                <a:solidFill>
                  <a:sysClr val="windowText" lastClr="000000"/>
                </a:solidFill>
              </a:rPr>
              <a:t>Zoll</a:t>
            </a:r>
            <a:r>
              <a:rPr lang="en-US" sz="2800" dirty="0">
                <a:solidFill>
                  <a:sysClr val="windowText" lastClr="000000"/>
                </a:solidFill>
              </a:rPr>
              <a:t>: </a:t>
            </a:r>
            <a:r>
              <a:rPr lang="en-US" sz="2800" dirty="0" err="1">
                <a:solidFill>
                  <a:sysClr val="windowText" lastClr="000000"/>
                </a:solidFill>
              </a:rPr>
              <a:t>kleines</a:t>
            </a:r>
            <a:r>
              <a:rPr lang="en-US" sz="2800" dirty="0">
                <a:solidFill>
                  <a:sysClr val="windowText" lastClr="000000"/>
                </a:solidFill>
              </a:rPr>
              <a:t> Land</a:t>
            </a:r>
          </a:p>
        </p:txBody>
      </p:sp>
      <p:cxnSp>
        <p:nvCxnSpPr>
          <p:cNvPr id="87" name="Straight Arrow Connector 6">
            <a:extLst>
              <a:ext uri="{FF2B5EF4-FFF2-40B4-BE49-F238E27FC236}">
                <a16:creationId xmlns:a16="http://schemas.microsoft.com/office/drawing/2014/main" id="{119392DE-D455-8050-D85D-F7533576760A}"/>
              </a:ext>
            </a:extLst>
          </p:cNvPr>
          <p:cNvCxnSpPr/>
          <p:nvPr/>
        </p:nvCxnSpPr>
        <p:spPr>
          <a:xfrm flipV="1">
            <a:off x="1538188" y="621307"/>
            <a:ext cx="0" cy="385531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7">
            <a:extLst>
              <a:ext uri="{FF2B5EF4-FFF2-40B4-BE49-F238E27FC236}">
                <a16:creationId xmlns:a16="http://schemas.microsoft.com/office/drawing/2014/main" id="{692A76CF-1E24-861B-F684-42719045D9C2}"/>
              </a:ext>
            </a:extLst>
          </p:cNvPr>
          <p:cNvCxnSpPr/>
          <p:nvPr/>
        </p:nvCxnSpPr>
        <p:spPr>
          <a:xfrm>
            <a:off x="1538189" y="4476617"/>
            <a:ext cx="5284973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12">
            <a:extLst>
              <a:ext uri="{FF2B5EF4-FFF2-40B4-BE49-F238E27FC236}">
                <a16:creationId xmlns:a16="http://schemas.microsoft.com/office/drawing/2014/main" id="{07066D63-A90A-9A88-7BE2-6580B77DF3AA}"/>
              </a:ext>
            </a:extLst>
          </p:cNvPr>
          <p:cNvSpPr txBox="1"/>
          <p:nvPr/>
        </p:nvSpPr>
        <p:spPr>
          <a:xfrm>
            <a:off x="441024" y="737272"/>
            <a:ext cx="899839" cy="315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51">
                <a:latin typeface="Arial" panose="020B0604020202020204" pitchFamily="34" charset="0"/>
                <a:cs typeface="Arial" panose="020B0604020202020204" pitchFamily="34" charset="0"/>
              </a:rPr>
              <a:t>Preis </a:t>
            </a:r>
            <a:r>
              <a:rPr lang="en-US" sz="145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</a:p>
        </p:txBody>
      </p:sp>
      <p:sp>
        <p:nvSpPr>
          <p:cNvPr id="90" name="TextBox 15">
            <a:extLst>
              <a:ext uri="{FF2B5EF4-FFF2-40B4-BE49-F238E27FC236}">
                <a16:creationId xmlns:a16="http://schemas.microsoft.com/office/drawing/2014/main" id="{DF997798-7BD7-58ED-F84E-EEE38543313B}"/>
              </a:ext>
            </a:extLst>
          </p:cNvPr>
          <p:cNvSpPr txBox="1"/>
          <p:nvPr/>
        </p:nvSpPr>
        <p:spPr>
          <a:xfrm>
            <a:off x="5941612" y="4618395"/>
            <a:ext cx="901209" cy="3155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51" dirty="0" err="1">
                <a:latin typeface="Arial" panose="020B0604020202020204" pitchFamily="34" charset="0"/>
                <a:cs typeface="Arial" panose="020B0604020202020204" pitchFamily="34" charset="0"/>
              </a:rPr>
              <a:t>Menge</a:t>
            </a:r>
            <a:r>
              <a:rPr lang="en-US" sz="1451" dirty="0">
                <a:latin typeface="Arial" panose="020B0604020202020204" pitchFamily="34" charset="0"/>
                <a:cs typeface="Arial" panose="020B0604020202020204" pitchFamily="34" charset="0"/>
              </a:rPr>
              <a:t> x</a:t>
            </a:r>
          </a:p>
        </p:txBody>
      </p:sp>
      <p:cxnSp>
        <p:nvCxnSpPr>
          <p:cNvPr id="91" name="Straight Connector 18">
            <a:extLst>
              <a:ext uri="{FF2B5EF4-FFF2-40B4-BE49-F238E27FC236}">
                <a16:creationId xmlns:a16="http://schemas.microsoft.com/office/drawing/2014/main" id="{2667DE68-5133-3AFD-48FC-812F96675CAB}"/>
              </a:ext>
            </a:extLst>
          </p:cNvPr>
          <p:cNvCxnSpPr/>
          <p:nvPr/>
        </p:nvCxnSpPr>
        <p:spPr>
          <a:xfrm flipH="1">
            <a:off x="1529786" y="3278206"/>
            <a:ext cx="4650312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Box 12">
            <a:extLst>
              <a:ext uri="{FF2B5EF4-FFF2-40B4-BE49-F238E27FC236}">
                <a16:creationId xmlns:a16="http://schemas.microsoft.com/office/drawing/2014/main" id="{7FEF3450-5451-1F24-BB50-2ABDFCA9263D}"/>
              </a:ext>
            </a:extLst>
          </p:cNvPr>
          <p:cNvSpPr txBox="1"/>
          <p:nvPr/>
        </p:nvSpPr>
        <p:spPr>
          <a:xfrm>
            <a:off x="43642" y="3107447"/>
            <a:ext cx="1577673" cy="3004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Weltmarkpreis</a:t>
            </a:r>
            <a:r>
              <a:rPr lang="en-US" sz="145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5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1451" baseline="-25000" dirty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</a:p>
        </p:txBody>
      </p:sp>
      <p:cxnSp>
        <p:nvCxnSpPr>
          <p:cNvPr id="95" name="Straight Connector 8">
            <a:extLst>
              <a:ext uri="{FF2B5EF4-FFF2-40B4-BE49-F238E27FC236}">
                <a16:creationId xmlns:a16="http://schemas.microsoft.com/office/drawing/2014/main" id="{A4D23F7E-5CCC-923C-741D-EFC83FFBC5C0}"/>
              </a:ext>
            </a:extLst>
          </p:cNvPr>
          <p:cNvCxnSpPr/>
          <p:nvPr/>
        </p:nvCxnSpPr>
        <p:spPr>
          <a:xfrm flipV="1">
            <a:off x="1517285" y="844583"/>
            <a:ext cx="4650312" cy="2949254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19">
            <a:extLst>
              <a:ext uri="{FF2B5EF4-FFF2-40B4-BE49-F238E27FC236}">
                <a16:creationId xmlns:a16="http://schemas.microsoft.com/office/drawing/2014/main" id="{2774B5A6-83C0-311B-D06F-8693A2AE9FC5}"/>
              </a:ext>
            </a:extLst>
          </p:cNvPr>
          <p:cNvCxnSpPr/>
          <p:nvPr/>
        </p:nvCxnSpPr>
        <p:spPr>
          <a:xfrm>
            <a:off x="1529786" y="844582"/>
            <a:ext cx="5436009" cy="307360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Rechteck 96">
            <a:extLst>
              <a:ext uri="{FF2B5EF4-FFF2-40B4-BE49-F238E27FC236}">
                <a16:creationId xmlns:a16="http://schemas.microsoft.com/office/drawing/2014/main" id="{B1A6C493-2136-DA57-0CAA-19D609FB92DE}"/>
              </a:ext>
            </a:extLst>
          </p:cNvPr>
          <p:cNvSpPr/>
          <p:nvPr/>
        </p:nvSpPr>
        <p:spPr>
          <a:xfrm>
            <a:off x="8689605" y="4236762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082534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E2DF9B-CBAD-41AB-18EF-6F3C4C90EE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290" name="Rectangle 2">
            <a:extLst>
              <a:ext uri="{FF2B5EF4-FFF2-40B4-BE49-F238E27FC236}">
                <a16:creationId xmlns:a16="http://schemas.microsoft.com/office/drawing/2014/main" id="{57513191-03DD-3067-95D2-793BD61B57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6988" y="89315"/>
            <a:ext cx="7481245" cy="4484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de-DE" sz="23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Mengensteuer auf der Angebotsseite und Wohlfahrt</a:t>
            </a:r>
          </a:p>
        </p:txBody>
      </p:sp>
      <p:sp>
        <p:nvSpPr>
          <p:cNvPr id="46" name="Rechteck 45">
            <a:extLst>
              <a:ext uri="{FF2B5EF4-FFF2-40B4-BE49-F238E27FC236}">
                <a16:creationId xmlns:a16="http://schemas.microsoft.com/office/drawing/2014/main" id="{8EE4D23C-1158-B58E-F4F6-EA5ECE45C343}"/>
              </a:ext>
            </a:extLst>
          </p:cNvPr>
          <p:cNvSpPr/>
          <p:nvPr/>
        </p:nvSpPr>
        <p:spPr>
          <a:xfrm>
            <a:off x="8706094" y="4218666"/>
            <a:ext cx="3485906" cy="261827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" name="Line 3">
            <a:extLst>
              <a:ext uri="{FF2B5EF4-FFF2-40B4-BE49-F238E27FC236}">
                <a16:creationId xmlns:a16="http://schemas.microsoft.com/office/drawing/2014/main" id="{9BD370B3-1D3F-8CEF-BB70-8F793DDC4BC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88498" y="1125538"/>
            <a:ext cx="0" cy="4608512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Line 4">
            <a:extLst>
              <a:ext uri="{FF2B5EF4-FFF2-40B4-BE49-F238E27FC236}">
                <a16:creationId xmlns:a16="http://schemas.microsoft.com/office/drawing/2014/main" id="{9DA02CD9-D054-0CAC-5754-7B13C3CD393A}"/>
              </a:ext>
            </a:extLst>
          </p:cNvPr>
          <p:cNvSpPr>
            <a:spLocks noChangeShapeType="1"/>
          </p:cNvSpPr>
          <p:nvPr/>
        </p:nvSpPr>
        <p:spPr bwMode="auto">
          <a:xfrm>
            <a:off x="799573" y="5373688"/>
            <a:ext cx="6553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Text Box 7">
            <a:extLst>
              <a:ext uri="{FF2B5EF4-FFF2-40B4-BE49-F238E27FC236}">
                <a16:creationId xmlns:a16="http://schemas.microsoft.com/office/drawing/2014/main" id="{A1729A8D-D51E-881A-D32E-397C0291D6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902" y="1043543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</a:p>
        </p:txBody>
      </p:sp>
      <p:sp>
        <p:nvSpPr>
          <p:cNvPr id="41" name="Text Box 9">
            <a:extLst>
              <a:ext uri="{FF2B5EF4-FFF2-40B4-BE49-F238E27FC236}">
                <a16:creationId xmlns:a16="http://schemas.microsoft.com/office/drawing/2014/main" id="{0C280903-2E53-0D5B-6EC3-6B42C3C257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6148" y="5386219"/>
            <a:ext cx="30008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3903565518"/>
      </p:ext>
    </p:extLst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3CE860-19A1-E0E4-759A-4C3F9BE154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Shape 2">
            <a:extLst>
              <a:ext uri="{FF2B5EF4-FFF2-40B4-BE49-F238E27FC236}">
                <a16:creationId xmlns:a16="http://schemas.microsoft.com/office/drawing/2014/main" id="{1E782318-29E1-2ACB-9721-D1C407208970}"/>
              </a:ext>
            </a:extLst>
          </p:cNvPr>
          <p:cNvSpPr txBox="1"/>
          <p:nvPr/>
        </p:nvSpPr>
        <p:spPr>
          <a:xfrm>
            <a:off x="1600268" y="104181"/>
            <a:ext cx="7598011" cy="744941"/>
          </a:xfrm>
          <a:prstGeom prst="rect">
            <a:avLst/>
          </a:prstGeom>
          <a:noFill/>
          <a:ln>
            <a:noFill/>
          </a:ln>
        </p:spPr>
        <p:txBody>
          <a:bodyPr lIns="81646" tIns="40823" rIns="81646" bIns="40823" anchor="ctr" anchorCtr="1"/>
          <a:lstStyle/>
          <a:p>
            <a:pPr>
              <a:lnSpc>
                <a:spcPct val="100000"/>
              </a:lnSpc>
            </a:pPr>
            <a:r>
              <a:rPr lang="de-DE" sz="2903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Steuerwirkungen (Allgemein)</a:t>
            </a:r>
            <a:endParaRPr sz="2903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128B9197-9174-BA6F-64EB-AE02215BC38C}"/>
              </a:ext>
            </a:extLst>
          </p:cNvPr>
          <p:cNvSpPr/>
          <p:nvPr/>
        </p:nvSpPr>
        <p:spPr>
          <a:xfrm>
            <a:off x="1014408" y="1036099"/>
            <a:ext cx="7904246" cy="4785801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de-DE" sz="2177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Die Veränderung der Gesamtwohlfahrt ergibt sich aus: </a:t>
            </a:r>
          </a:p>
          <a:p>
            <a:endParaRPr lang="de-DE" sz="2177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25851" lvl="1" indent="-311079">
              <a:buFont typeface="Arial" panose="020B0604020202020204" pitchFamily="34" charset="0"/>
              <a:buChar char="•"/>
            </a:pPr>
            <a:r>
              <a:rPr lang="de-DE" sz="2177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die Veränderung der Konsumentenrente, </a:t>
            </a:r>
          </a:p>
          <a:p>
            <a:pPr marL="725851" lvl="1" indent="-311079">
              <a:buFont typeface="Arial" panose="020B0604020202020204" pitchFamily="34" charset="0"/>
              <a:buChar char="•"/>
            </a:pPr>
            <a:r>
              <a:rPr lang="de-DE" sz="2177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die Veränderung der Produzentenrente, </a:t>
            </a:r>
          </a:p>
          <a:p>
            <a:pPr marL="725851" lvl="1" indent="-311079">
              <a:buFont typeface="Arial" panose="020B0604020202020204" pitchFamily="34" charset="0"/>
              <a:buChar char="•"/>
            </a:pPr>
            <a:r>
              <a:rPr lang="de-DE" sz="2177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die Veränderung des Steueraufkommens. </a:t>
            </a:r>
          </a:p>
          <a:p>
            <a:endParaRPr lang="de-DE" sz="2177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de-DE" sz="2177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Wohlfahrtsverluste von Konsumenten und Produzenten</a:t>
            </a:r>
          </a:p>
          <a:p>
            <a:pPr algn="ctr"/>
            <a:r>
              <a:rPr lang="de-DE" sz="2177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algn="ctr"/>
            <a:r>
              <a:rPr lang="de-DE" sz="2177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Steuereinnahmen </a:t>
            </a:r>
          </a:p>
          <a:p>
            <a:endParaRPr lang="de-DE" sz="2177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e-DE" sz="2177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	</a:t>
            </a:r>
            <a:r>
              <a:rPr lang="de-DE" sz="2177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Nettowohlfahrtsverlust für die Gesellschaft! </a:t>
            </a:r>
          </a:p>
          <a:p>
            <a:endParaRPr lang="de-DE" sz="2177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e-DE" sz="2177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 Nettowohlfahrtsverlust entsteht, weil weniger produziert und konsumiert wird und somit die Marktgröße schrumpft. </a:t>
            </a:r>
          </a:p>
          <a:p>
            <a:r>
              <a:rPr lang="de-DE" sz="2177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BBD2A76F-2B50-4EEE-9427-26239292FAD3}"/>
              </a:ext>
            </a:extLst>
          </p:cNvPr>
          <p:cNvSpPr/>
          <p:nvPr/>
        </p:nvSpPr>
        <p:spPr>
          <a:xfrm>
            <a:off x="8706094" y="4218666"/>
            <a:ext cx="3485906" cy="261827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145064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996E5E-3E38-23D1-948B-B72ACE68BE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Shape 2">
            <a:extLst>
              <a:ext uri="{FF2B5EF4-FFF2-40B4-BE49-F238E27FC236}">
                <a16:creationId xmlns:a16="http://schemas.microsoft.com/office/drawing/2014/main" id="{A3CBE8CE-EE08-9D96-7041-9A1EB020094F}"/>
              </a:ext>
            </a:extLst>
          </p:cNvPr>
          <p:cNvSpPr txBox="1"/>
          <p:nvPr/>
        </p:nvSpPr>
        <p:spPr>
          <a:xfrm>
            <a:off x="1600268" y="104181"/>
            <a:ext cx="9189652" cy="744941"/>
          </a:xfrm>
          <a:prstGeom prst="rect">
            <a:avLst/>
          </a:prstGeom>
          <a:noFill/>
          <a:ln>
            <a:noFill/>
          </a:ln>
        </p:spPr>
        <p:txBody>
          <a:bodyPr lIns="81646" tIns="40823" rIns="81646" bIns="40823" anchor="ctr" anchorCtr="1"/>
          <a:lstStyle/>
          <a:p>
            <a:pPr algn="ctr">
              <a:lnSpc>
                <a:spcPct val="100000"/>
              </a:lnSpc>
            </a:pPr>
            <a:r>
              <a:rPr lang="de-DE" sz="2177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Wohlfahrtsverlust in Abhängigkeit vom Steuersatz t</a:t>
            </a:r>
            <a:endParaRPr sz="2177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Rechteck 36">
            <a:extLst>
              <a:ext uri="{FF2B5EF4-FFF2-40B4-BE49-F238E27FC236}">
                <a16:creationId xmlns:a16="http://schemas.microsoft.com/office/drawing/2014/main" id="{5B88606E-E10D-99C7-6427-AABA298361F8}"/>
              </a:ext>
            </a:extLst>
          </p:cNvPr>
          <p:cNvSpPr/>
          <p:nvPr/>
        </p:nvSpPr>
        <p:spPr>
          <a:xfrm>
            <a:off x="8706094" y="4218666"/>
            <a:ext cx="3485906" cy="261827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1" name="Line 3">
            <a:extLst>
              <a:ext uri="{FF2B5EF4-FFF2-40B4-BE49-F238E27FC236}">
                <a16:creationId xmlns:a16="http://schemas.microsoft.com/office/drawing/2014/main" id="{0691F5FE-EA6B-0B7A-3476-33A03F51A9D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83501" y="1608209"/>
            <a:ext cx="1440" cy="2211149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sz="1633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Line 4">
            <a:extLst>
              <a:ext uri="{FF2B5EF4-FFF2-40B4-BE49-F238E27FC236}">
                <a16:creationId xmlns:a16="http://schemas.microsoft.com/office/drawing/2014/main" id="{C1E44E90-0F87-00A2-A58A-D9345C5FD033}"/>
              </a:ext>
            </a:extLst>
          </p:cNvPr>
          <p:cNvSpPr>
            <a:spLocks noChangeShapeType="1"/>
          </p:cNvSpPr>
          <p:nvPr/>
        </p:nvSpPr>
        <p:spPr bwMode="auto">
          <a:xfrm>
            <a:off x="872559" y="3531001"/>
            <a:ext cx="2537698" cy="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sz="1633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Textfeld 52">
            <a:extLst>
              <a:ext uri="{FF2B5EF4-FFF2-40B4-BE49-F238E27FC236}">
                <a16:creationId xmlns:a16="http://schemas.microsoft.com/office/drawing/2014/main" id="{FDE9E026-375D-ABF7-73AE-7A3D8981C7CF}"/>
              </a:ext>
            </a:extLst>
          </p:cNvPr>
          <p:cNvSpPr txBox="1"/>
          <p:nvPr/>
        </p:nvSpPr>
        <p:spPr>
          <a:xfrm>
            <a:off x="469314" y="1433191"/>
            <a:ext cx="604653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Preis</a:t>
            </a:r>
          </a:p>
        </p:txBody>
      </p:sp>
      <p:sp>
        <p:nvSpPr>
          <p:cNvPr id="54" name="Textfeld 53">
            <a:extLst>
              <a:ext uri="{FF2B5EF4-FFF2-40B4-BE49-F238E27FC236}">
                <a16:creationId xmlns:a16="http://schemas.microsoft.com/office/drawing/2014/main" id="{FFD0488A-6646-6E52-C596-62F23285E854}"/>
              </a:ext>
            </a:extLst>
          </p:cNvPr>
          <p:cNvSpPr txBox="1"/>
          <p:nvPr/>
        </p:nvSpPr>
        <p:spPr>
          <a:xfrm>
            <a:off x="2819495" y="3651832"/>
            <a:ext cx="779252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Menge</a:t>
            </a:r>
          </a:p>
        </p:txBody>
      </p:sp>
      <p:sp>
        <p:nvSpPr>
          <p:cNvPr id="56" name="Line 3">
            <a:extLst>
              <a:ext uri="{FF2B5EF4-FFF2-40B4-BE49-F238E27FC236}">
                <a16:creationId xmlns:a16="http://schemas.microsoft.com/office/drawing/2014/main" id="{B75B64A8-BB5A-DF19-3CBD-7DCB4A9E6FD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022225" y="1596707"/>
            <a:ext cx="1440" cy="2211149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sz="1633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" name="Line 4">
            <a:extLst>
              <a:ext uri="{FF2B5EF4-FFF2-40B4-BE49-F238E27FC236}">
                <a16:creationId xmlns:a16="http://schemas.microsoft.com/office/drawing/2014/main" id="{DC82857F-9F1E-B77C-4AFB-32270486866E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1283" y="3519499"/>
            <a:ext cx="2537698" cy="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sz="1633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feld 58">
            <a:extLst>
              <a:ext uri="{FF2B5EF4-FFF2-40B4-BE49-F238E27FC236}">
                <a16:creationId xmlns:a16="http://schemas.microsoft.com/office/drawing/2014/main" id="{577637AD-8BFC-D81B-ABC6-C6C62D01D4D8}"/>
              </a:ext>
            </a:extLst>
          </p:cNvPr>
          <p:cNvSpPr txBox="1"/>
          <p:nvPr/>
        </p:nvSpPr>
        <p:spPr>
          <a:xfrm>
            <a:off x="3408038" y="1421689"/>
            <a:ext cx="604653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Preis</a:t>
            </a:r>
          </a:p>
        </p:txBody>
      </p:sp>
      <p:sp>
        <p:nvSpPr>
          <p:cNvPr id="60" name="Textfeld 59">
            <a:extLst>
              <a:ext uri="{FF2B5EF4-FFF2-40B4-BE49-F238E27FC236}">
                <a16:creationId xmlns:a16="http://schemas.microsoft.com/office/drawing/2014/main" id="{24AE43B6-5EA4-5905-DE33-28A151387BDB}"/>
              </a:ext>
            </a:extLst>
          </p:cNvPr>
          <p:cNvSpPr txBox="1"/>
          <p:nvPr/>
        </p:nvSpPr>
        <p:spPr>
          <a:xfrm>
            <a:off x="5758219" y="3640330"/>
            <a:ext cx="779252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Menge</a:t>
            </a:r>
          </a:p>
        </p:txBody>
      </p:sp>
      <p:sp>
        <p:nvSpPr>
          <p:cNvPr id="61" name="Line 3">
            <a:extLst>
              <a:ext uri="{FF2B5EF4-FFF2-40B4-BE49-F238E27FC236}">
                <a16:creationId xmlns:a16="http://schemas.microsoft.com/office/drawing/2014/main" id="{A63FABD7-ABAA-700A-C063-657A1830EC0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00567" y="1593834"/>
            <a:ext cx="1440" cy="2211149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sz="1633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Line 4">
            <a:extLst>
              <a:ext uri="{FF2B5EF4-FFF2-40B4-BE49-F238E27FC236}">
                <a16:creationId xmlns:a16="http://schemas.microsoft.com/office/drawing/2014/main" id="{68D638F7-76C7-0DF9-655D-412475FC23C9}"/>
              </a:ext>
            </a:extLst>
          </p:cNvPr>
          <p:cNvSpPr>
            <a:spLocks noChangeShapeType="1"/>
          </p:cNvSpPr>
          <p:nvPr/>
        </p:nvSpPr>
        <p:spPr bwMode="auto">
          <a:xfrm>
            <a:off x="6689625" y="3516626"/>
            <a:ext cx="2537698" cy="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sz="1633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Textfeld 62">
            <a:extLst>
              <a:ext uri="{FF2B5EF4-FFF2-40B4-BE49-F238E27FC236}">
                <a16:creationId xmlns:a16="http://schemas.microsoft.com/office/drawing/2014/main" id="{A399CB77-20EE-C878-AC50-B0D2F2D3F9CC}"/>
              </a:ext>
            </a:extLst>
          </p:cNvPr>
          <p:cNvSpPr txBox="1"/>
          <p:nvPr/>
        </p:nvSpPr>
        <p:spPr>
          <a:xfrm>
            <a:off x="6286380" y="1418816"/>
            <a:ext cx="604653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Preis</a:t>
            </a:r>
          </a:p>
        </p:txBody>
      </p:sp>
      <p:sp>
        <p:nvSpPr>
          <p:cNvPr id="64" name="Textfeld 63">
            <a:extLst>
              <a:ext uri="{FF2B5EF4-FFF2-40B4-BE49-F238E27FC236}">
                <a16:creationId xmlns:a16="http://schemas.microsoft.com/office/drawing/2014/main" id="{EBAD7A09-184E-88F9-578D-ED1B918B02BD}"/>
              </a:ext>
            </a:extLst>
          </p:cNvPr>
          <p:cNvSpPr txBox="1"/>
          <p:nvPr/>
        </p:nvSpPr>
        <p:spPr>
          <a:xfrm>
            <a:off x="8636561" y="3637457"/>
            <a:ext cx="779252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Menge</a:t>
            </a:r>
          </a:p>
        </p:txBody>
      </p:sp>
    </p:spTree>
    <p:extLst>
      <p:ext uri="{BB962C8B-B14F-4D97-AF65-F5344CB8AC3E}">
        <p14:creationId xmlns:p14="http://schemas.microsoft.com/office/powerpoint/2010/main" val="272920528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368A83-00B8-5F58-C5F5-932E0204C8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Shape 2">
            <a:extLst>
              <a:ext uri="{FF2B5EF4-FFF2-40B4-BE49-F238E27FC236}">
                <a16:creationId xmlns:a16="http://schemas.microsoft.com/office/drawing/2014/main" id="{D4A4D817-42FF-179F-ADDE-03284E02FF35}"/>
              </a:ext>
            </a:extLst>
          </p:cNvPr>
          <p:cNvSpPr txBox="1"/>
          <p:nvPr/>
        </p:nvSpPr>
        <p:spPr>
          <a:xfrm>
            <a:off x="1600268" y="104181"/>
            <a:ext cx="9189652" cy="744941"/>
          </a:xfrm>
          <a:prstGeom prst="rect">
            <a:avLst/>
          </a:prstGeom>
          <a:noFill/>
          <a:ln>
            <a:noFill/>
          </a:ln>
        </p:spPr>
        <p:txBody>
          <a:bodyPr lIns="81646" tIns="40823" rIns="81646" bIns="40823" anchor="ctr" anchorCtr="1"/>
          <a:lstStyle/>
          <a:p>
            <a:pPr algn="ctr">
              <a:lnSpc>
                <a:spcPct val="100000"/>
              </a:lnSpc>
            </a:pPr>
            <a:r>
              <a:rPr lang="de-DE" sz="2177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Steueraufkommen in Abhängigkeit vom Steuersatz t</a:t>
            </a:r>
            <a:endParaRPr sz="2177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Rechteck 36">
            <a:extLst>
              <a:ext uri="{FF2B5EF4-FFF2-40B4-BE49-F238E27FC236}">
                <a16:creationId xmlns:a16="http://schemas.microsoft.com/office/drawing/2014/main" id="{D668DD4D-E01B-B5B5-60BA-CB4B42FA008E}"/>
              </a:ext>
            </a:extLst>
          </p:cNvPr>
          <p:cNvSpPr/>
          <p:nvPr/>
        </p:nvSpPr>
        <p:spPr>
          <a:xfrm>
            <a:off x="8706094" y="4218666"/>
            <a:ext cx="3485906" cy="261827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1" name="Line 3">
            <a:extLst>
              <a:ext uri="{FF2B5EF4-FFF2-40B4-BE49-F238E27FC236}">
                <a16:creationId xmlns:a16="http://schemas.microsoft.com/office/drawing/2014/main" id="{4A9F2E0F-BF20-0E2C-BFBF-3CB129A55D9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83501" y="1608209"/>
            <a:ext cx="1440" cy="2211149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sz="1633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Line 4">
            <a:extLst>
              <a:ext uri="{FF2B5EF4-FFF2-40B4-BE49-F238E27FC236}">
                <a16:creationId xmlns:a16="http://schemas.microsoft.com/office/drawing/2014/main" id="{8BD3329D-6364-9735-E82D-EBCE4D864769}"/>
              </a:ext>
            </a:extLst>
          </p:cNvPr>
          <p:cNvSpPr>
            <a:spLocks noChangeShapeType="1"/>
          </p:cNvSpPr>
          <p:nvPr/>
        </p:nvSpPr>
        <p:spPr bwMode="auto">
          <a:xfrm>
            <a:off x="872559" y="3531001"/>
            <a:ext cx="2537698" cy="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sz="1633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Textfeld 52">
            <a:extLst>
              <a:ext uri="{FF2B5EF4-FFF2-40B4-BE49-F238E27FC236}">
                <a16:creationId xmlns:a16="http://schemas.microsoft.com/office/drawing/2014/main" id="{D74FE298-A0B7-1367-BB71-DFE63583B13A}"/>
              </a:ext>
            </a:extLst>
          </p:cNvPr>
          <p:cNvSpPr txBox="1"/>
          <p:nvPr/>
        </p:nvSpPr>
        <p:spPr>
          <a:xfrm>
            <a:off x="469314" y="1433191"/>
            <a:ext cx="604653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Preis</a:t>
            </a:r>
          </a:p>
        </p:txBody>
      </p:sp>
      <p:sp>
        <p:nvSpPr>
          <p:cNvPr id="54" name="Textfeld 53">
            <a:extLst>
              <a:ext uri="{FF2B5EF4-FFF2-40B4-BE49-F238E27FC236}">
                <a16:creationId xmlns:a16="http://schemas.microsoft.com/office/drawing/2014/main" id="{F9B7F30D-A955-9C95-E44A-ED5429AD9D62}"/>
              </a:ext>
            </a:extLst>
          </p:cNvPr>
          <p:cNvSpPr txBox="1"/>
          <p:nvPr/>
        </p:nvSpPr>
        <p:spPr>
          <a:xfrm>
            <a:off x="2819495" y="3651832"/>
            <a:ext cx="779252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Menge</a:t>
            </a:r>
          </a:p>
        </p:txBody>
      </p:sp>
      <p:sp>
        <p:nvSpPr>
          <p:cNvPr id="56" name="Line 3">
            <a:extLst>
              <a:ext uri="{FF2B5EF4-FFF2-40B4-BE49-F238E27FC236}">
                <a16:creationId xmlns:a16="http://schemas.microsoft.com/office/drawing/2014/main" id="{2E58BCC3-60C2-33B0-CF91-43B926C2427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022225" y="1596707"/>
            <a:ext cx="1440" cy="2211149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sz="1633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" name="Line 4">
            <a:extLst>
              <a:ext uri="{FF2B5EF4-FFF2-40B4-BE49-F238E27FC236}">
                <a16:creationId xmlns:a16="http://schemas.microsoft.com/office/drawing/2014/main" id="{39F4FAFB-1AB2-BFE3-12E0-B439DAA70AD5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1283" y="3519499"/>
            <a:ext cx="2537698" cy="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sz="1633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feld 58">
            <a:extLst>
              <a:ext uri="{FF2B5EF4-FFF2-40B4-BE49-F238E27FC236}">
                <a16:creationId xmlns:a16="http://schemas.microsoft.com/office/drawing/2014/main" id="{58ED1C8F-CFE0-FFC5-10E6-D423AA85F022}"/>
              </a:ext>
            </a:extLst>
          </p:cNvPr>
          <p:cNvSpPr txBox="1"/>
          <p:nvPr/>
        </p:nvSpPr>
        <p:spPr>
          <a:xfrm>
            <a:off x="3408038" y="1421689"/>
            <a:ext cx="604653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Preis</a:t>
            </a:r>
          </a:p>
        </p:txBody>
      </p:sp>
      <p:sp>
        <p:nvSpPr>
          <p:cNvPr id="60" name="Textfeld 59">
            <a:extLst>
              <a:ext uri="{FF2B5EF4-FFF2-40B4-BE49-F238E27FC236}">
                <a16:creationId xmlns:a16="http://schemas.microsoft.com/office/drawing/2014/main" id="{BB535BCD-C260-314C-4CF5-28E2BE135C49}"/>
              </a:ext>
            </a:extLst>
          </p:cNvPr>
          <p:cNvSpPr txBox="1"/>
          <p:nvPr/>
        </p:nvSpPr>
        <p:spPr>
          <a:xfrm>
            <a:off x="5758219" y="3640330"/>
            <a:ext cx="779252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Menge</a:t>
            </a:r>
          </a:p>
        </p:txBody>
      </p:sp>
      <p:sp>
        <p:nvSpPr>
          <p:cNvPr id="61" name="Line 3">
            <a:extLst>
              <a:ext uri="{FF2B5EF4-FFF2-40B4-BE49-F238E27FC236}">
                <a16:creationId xmlns:a16="http://schemas.microsoft.com/office/drawing/2014/main" id="{7BECBEE8-54D2-997B-9DFB-C40B2B1E083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00567" y="1593834"/>
            <a:ext cx="1440" cy="2211149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sz="1633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Line 4">
            <a:extLst>
              <a:ext uri="{FF2B5EF4-FFF2-40B4-BE49-F238E27FC236}">
                <a16:creationId xmlns:a16="http://schemas.microsoft.com/office/drawing/2014/main" id="{4A47E924-2CC2-EED2-F20D-4ECE05D35406}"/>
              </a:ext>
            </a:extLst>
          </p:cNvPr>
          <p:cNvSpPr>
            <a:spLocks noChangeShapeType="1"/>
          </p:cNvSpPr>
          <p:nvPr/>
        </p:nvSpPr>
        <p:spPr bwMode="auto">
          <a:xfrm>
            <a:off x="6689625" y="3516626"/>
            <a:ext cx="2537698" cy="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sz="1633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Textfeld 62">
            <a:extLst>
              <a:ext uri="{FF2B5EF4-FFF2-40B4-BE49-F238E27FC236}">
                <a16:creationId xmlns:a16="http://schemas.microsoft.com/office/drawing/2014/main" id="{3C2F65EB-A328-DCCE-EBB0-845337C09671}"/>
              </a:ext>
            </a:extLst>
          </p:cNvPr>
          <p:cNvSpPr txBox="1"/>
          <p:nvPr/>
        </p:nvSpPr>
        <p:spPr>
          <a:xfrm>
            <a:off x="6286380" y="1418816"/>
            <a:ext cx="604653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Preis</a:t>
            </a:r>
          </a:p>
        </p:txBody>
      </p:sp>
      <p:sp>
        <p:nvSpPr>
          <p:cNvPr id="64" name="Textfeld 63">
            <a:extLst>
              <a:ext uri="{FF2B5EF4-FFF2-40B4-BE49-F238E27FC236}">
                <a16:creationId xmlns:a16="http://schemas.microsoft.com/office/drawing/2014/main" id="{F7B14830-3B8D-5E84-BD52-C2EB6E05196D}"/>
              </a:ext>
            </a:extLst>
          </p:cNvPr>
          <p:cNvSpPr txBox="1"/>
          <p:nvPr/>
        </p:nvSpPr>
        <p:spPr>
          <a:xfrm>
            <a:off x="8636561" y="3637457"/>
            <a:ext cx="779252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Menge</a:t>
            </a:r>
          </a:p>
        </p:txBody>
      </p:sp>
    </p:spTree>
    <p:extLst>
      <p:ext uri="{BB962C8B-B14F-4D97-AF65-F5344CB8AC3E}">
        <p14:creationId xmlns:p14="http://schemas.microsoft.com/office/powerpoint/2010/main" val="172895821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F7782B-9F63-DC4A-3C63-7AF2B8B252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Shape 2">
            <a:extLst>
              <a:ext uri="{FF2B5EF4-FFF2-40B4-BE49-F238E27FC236}">
                <a16:creationId xmlns:a16="http://schemas.microsoft.com/office/drawing/2014/main" id="{C805E9DA-360A-4C98-CA53-0AAC5D7E9FE0}"/>
              </a:ext>
            </a:extLst>
          </p:cNvPr>
          <p:cNvSpPr txBox="1"/>
          <p:nvPr/>
        </p:nvSpPr>
        <p:spPr>
          <a:xfrm>
            <a:off x="1600268" y="104181"/>
            <a:ext cx="9595270" cy="744941"/>
          </a:xfrm>
          <a:prstGeom prst="rect">
            <a:avLst/>
          </a:prstGeom>
          <a:noFill/>
          <a:ln>
            <a:noFill/>
          </a:ln>
        </p:spPr>
        <p:txBody>
          <a:bodyPr lIns="81646" tIns="40823" rIns="81646" bIns="40823" anchor="ctr" anchorCtr="1"/>
          <a:lstStyle/>
          <a:p>
            <a:pPr algn="ctr">
              <a:lnSpc>
                <a:spcPct val="100000"/>
              </a:lnSpc>
            </a:pPr>
            <a:r>
              <a:rPr lang="de-DE" sz="2177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Wohlfahrtsverlust und Steueraufkommen in Abhängigkeit des Steuersatzes</a:t>
            </a:r>
            <a:endParaRPr lang="de-DE" sz="2177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Line 3">
            <a:extLst>
              <a:ext uri="{FF2B5EF4-FFF2-40B4-BE49-F238E27FC236}">
                <a16:creationId xmlns:a16="http://schemas.microsoft.com/office/drawing/2014/main" id="{7FFE5176-E296-7BEC-AE28-165E44B2E64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6142" y="1283176"/>
            <a:ext cx="1440" cy="3835122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sz="1633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Line 4">
            <a:extLst>
              <a:ext uri="{FF2B5EF4-FFF2-40B4-BE49-F238E27FC236}">
                <a16:creationId xmlns:a16="http://schemas.microsoft.com/office/drawing/2014/main" id="{C3048281-72CD-2AEF-6DDC-CC7C0927B4DB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712" y="4997325"/>
            <a:ext cx="3460090" cy="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sz="1633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D079099C-E217-19DC-2079-5E69ABF45084}"/>
              </a:ext>
            </a:extLst>
          </p:cNvPr>
          <p:cNvSpPr txBox="1"/>
          <p:nvPr/>
        </p:nvSpPr>
        <p:spPr>
          <a:xfrm rot="16200000">
            <a:off x="-660380" y="2170289"/>
            <a:ext cx="1704697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Wohlfahrtsverlust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A3E8A72A-27D7-AA47-FF0C-4512ADF76487}"/>
              </a:ext>
            </a:extLst>
          </p:cNvPr>
          <p:cNvSpPr txBox="1"/>
          <p:nvPr/>
        </p:nvSpPr>
        <p:spPr>
          <a:xfrm>
            <a:off x="2717151" y="5118298"/>
            <a:ext cx="1072986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Steuersatz</a:t>
            </a:r>
          </a:p>
        </p:txBody>
      </p:sp>
      <p:sp>
        <p:nvSpPr>
          <p:cNvPr id="3" name="Freihandform 2">
            <a:extLst>
              <a:ext uri="{FF2B5EF4-FFF2-40B4-BE49-F238E27FC236}">
                <a16:creationId xmlns:a16="http://schemas.microsoft.com/office/drawing/2014/main" id="{DC7072E1-3479-5DCF-B095-9BF21CA0F9C3}"/>
              </a:ext>
            </a:extLst>
          </p:cNvPr>
          <p:cNvSpPr/>
          <p:nvPr/>
        </p:nvSpPr>
        <p:spPr>
          <a:xfrm>
            <a:off x="808334" y="1413269"/>
            <a:ext cx="2435127" cy="3272024"/>
          </a:xfrm>
          <a:custGeom>
            <a:avLst/>
            <a:gdLst>
              <a:gd name="connsiteX0" fmla="*/ 0 w 5096933"/>
              <a:gd name="connsiteY0" fmla="*/ 3606800 h 3606800"/>
              <a:gd name="connsiteX1" fmla="*/ 3217333 w 5096933"/>
              <a:gd name="connsiteY1" fmla="*/ 2540000 h 3606800"/>
              <a:gd name="connsiteX2" fmla="*/ 5096933 w 5096933"/>
              <a:gd name="connsiteY2" fmla="*/ 0 h 3606800"/>
              <a:gd name="connsiteX3" fmla="*/ 5096933 w 5096933"/>
              <a:gd name="connsiteY3" fmla="*/ 0 h 360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96933" h="3606800">
                <a:moveTo>
                  <a:pt x="0" y="3606800"/>
                </a:moveTo>
                <a:cubicBezTo>
                  <a:pt x="1183922" y="3373966"/>
                  <a:pt x="2367844" y="3141133"/>
                  <a:pt x="3217333" y="2540000"/>
                </a:cubicBezTo>
                <a:cubicBezTo>
                  <a:pt x="4066822" y="1938867"/>
                  <a:pt x="5096933" y="0"/>
                  <a:pt x="5096933" y="0"/>
                </a:cubicBezTo>
                <a:lnTo>
                  <a:pt x="5096933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33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Line 3">
            <a:extLst>
              <a:ext uri="{FF2B5EF4-FFF2-40B4-BE49-F238E27FC236}">
                <a16:creationId xmlns:a16="http://schemas.microsoft.com/office/drawing/2014/main" id="{49C71BE7-97C9-1897-F982-AC56C4C0869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74974" y="1283882"/>
            <a:ext cx="1440" cy="3835122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sz="1633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Line 4">
            <a:extLst>
              <a:ext uri="{FF2B5EF4-FFF2-40B4-BE49-F238E27FC236}">
                <a16:creationId xmlns:a16="http://schemas.microsoft.com/office/drawing/2014/main" id="{05600B6E-3539-6060-0DE9-6020EEEB1372}"/>
              </a:ext>
            </a:extLst>
          </p:cNvPr>
          <p:cNvSpPr>
            <a:spLocks noChangeShapeType="1"/>
          </p:cNvSpPr>
          <p:nvPr/>
        </p:nvSpPr>
        <p:spPr bwMode="auto">
          <a:xfrm>
            <a:off x="4860544" y="4998031"/>
            <a:ext cx="3460090" cy="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sz="1633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FDD94525-4419-CE1E-8AD5-C8746C70D74C}"/>
              </a:ext>
            </a:extLst>
          </p:cNvPr>
          <p:cNvSpPr txBox="1"/>
          <p:nvPr/>
        </p:nvSpPr>
        <p:spPr>
          <a:xfrm rot="16200000">
            <a:off x="3690974" y="2170995"/>
            <a:ext cx="1759649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Steueraufkommen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4A46211B-E96C-39E6-2266-BF1DADFBDD70}"/>
              </a:ext>
            </a:extLst>
          </p:cNvPr>
          <p:cNvSpPr txBox="1"/>
          <p:nvPr/>
        </p:nvSpPr>
        <p:spPr>
          <a:xfrm>
            <a:off x="7095983" y="5119004"/>
            <a:ext cx="1072986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Steuersatz</a:t>
            </a:r>
          </a:p>
        </p:txBody>
      </p:sp>
      <p:sp>
        <p:nvSpPr>
          <p:cNvPr id="17" name="Freihandform 16">
            <a:extLst>
              <a:ext uri="{FF2B5EF4-FFF2-40B4-BE49-F238E27FC236}">
                <a16:creationId xmlns:a16="http://schemas.microsoft.com/office/drawing/2014/main" id="{E34B7250-29D4-22D1-9C9B-025EA2B0329E}"/>
              </a:ext>
            </a:extLst>
          </p:cNvPr>
          <p:cNvSpPr/>
          <p:nvPr/>
        </p:nvSpPr>
        <p:spPr>
          <a:xfrm>
            <a:off x="4978711" y="3056941"/>
            <a:ext cx="2672921" cy="1950945"/>
          </a:xfrm>
          <a:custGeom>
            <a:avLst/>
            <a:gdLst>
              <a:gd name="connsiteX0" fmla="*/ 0 w 2946400"/>
              <a:gd name="connsiteY0" fmla="*/ 2150556 h 2150556"/>
              <a:gd name="connsiteX1" fmla="*/ 1473200 w 2946400"/>
              <a:gd name="connsiteY1" fmla="*/ 22 h 2150556"/>
              <a:gd name="connsiteX2" fmla="*/ 2946400 w 2946400"/>
              <a:gd name="connsiteY2" fmla="*/ 2116689 h 2150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946400" h="2150556">
                <a:moveTo>
                  <a:pt x="0" y="2150556"/>
                </a:moveTo>
                <a:cubicBezTo>
                  <a:pt x="491066" y="1078111"/>
                  <a:pt x="982133" y="5666"/>
                  <a:pt x="1473200" y="22"/>
                </a:cubicBezTo>
                <a:cubicBezTo>
                  <a:pt x="1964267" y="-5623"/>
                  <a:pt x="2455333" y="1055533"/>
                  <a:pt x="2946400" y="2116689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33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5D3D2D65-2918-274B-714C-078A5C038784}"/>
              </a:ext>
            </a:extLst>
          </p:cNvPr>
          <p:cNvSpPr txBox="1"/>
          <p:nvPr/>
        </p:nvSpPr>
        <p:spPr>
          <a:xfrm>
            <a:off x="5772984" y="2645108"/>
            <a:ext cx="1182760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Lafferkurve</a:t>
            </a:r>
            <a:endParaRPr lang="de-DE" sz="1633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903B9A1F-1174-35FC-98EB-57137860FB21}"/>
              </a:ext>
            </a:extLst>
          </p:cNvPr>
          <p:cNvSpPr/>
          <p:nvPr/>
        </p:nvSpPr>
        <p:spPr>
          <a:xfrm>
            <a:off x="8706094" y="4218666"/>
            <a:ext cx="3485906" cy="261827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63083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E450E3-0A60-8F26-E6CE-AADB32C42A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9BA2A7F2-031B-03A3-C230-6DAA3628CEC7}"/>
              </a:ext>
            </a:extLst>
          </p:cNvPr>
          <p:cNvSpPr txBox="1">
            <a:spLocks/>
          </p:cNvSpPr>
          <p:nvPr/>
        </p:nvSpPr>
        <p:spPr>
          <a:xfrm>
            <a:off x="1938720" y="249482"/>
            <a:ext cx="7464960" cy="640485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ctr" rtl="0" hangingPunct="0">
              <a:tabLst/>
              <a:defRPr lang="de-DE" sz="44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r>
              <a:rPr lang="en-US" sz="3991" dirty="0" err="1">
                <a:solidFill>
                  <a:sysClr val="windowText" lastClr="000000"/>
                </a:solidFill>
              </a:rPr>
              <a:t>Zoll</a:t>
            </a:r>
            <a:r>
              <a:rPr lang="en-US" sz="3991" dirty="0">
                <a:solidFill>
                  <a:sysClr val="windowText" lastClr="000000"/>
                </a:solidFill>
              </a:rPr>
              <a:t>: </a:t>
            </a:r>
            <a:r>
              <a:rPr lang="en-US" sz="3991" dirty="0" err="1">
                <a:solidFill>
                  <a:sysClr val="windowText" lastClr="000000"/>
                </a:solidFill>
              </a:rPr>
              <a:t>kleines</a:t>
            </a:r>
            <a:r>
              <a:rPr lang="en-US" sz="3991" dirty="0">
                <a:solidFill>
                  <a:sysClr val="windowText" lastClr="000000"/>
                </a:solidFill>
              </a:rPr>
              <a:t> Land (</a:t>
            </a:r>
            <a:r>
              <a:rPr lang="en-US" sz="3991" dirty="0" err="1">
                <a:solidFill>
                  <a:sysClr val="windowText" lastClr="000000"/>
                </a:solidFill>
              </a:rPr>
              <a:t>Zusammenassung</a:t>
            </a:r>
            <a:r>
              <a:rPr lang="en-US" sz="3991" dirty="0">
                <a:solidFill>
                  <a:sysClr val="windowText" lastClr="000000"/>
                </a:solidFill>
              </a:rPr>
              <a:t>)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D87DFAB5-E594-6A2B-8B98-76B3AA8A2393}"/>
              </a:ext>
            </a:extLst>
          </p:cNvPr>
          <p:cNvSpPr txBox="1"/>
          <p:nvPr/>
        </p:nvSpPr>
        <p:spPr>
          <a:xfrm>
            <a:off x="7857917" y="851657"/>
            <a:ext cx="4382033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u="sng" dirty="0"/>
              <a:t>Effekte:</a:t>
            </a:r>
          </a:p>
          <a:p>
            <a:endParaRPr lang="de-DE" sz="2400" dirty="0"/>
          </a:p>
          <a:p>
            <a:pPr marL="259204" indent="-259204">
              <a:buFont typeface="Arial" panose="020B0604020202020204" pitchFamily="34" charset="0"/>
              <a:buChar char="•"/>
            </a:pPr>
            <a:r>
              <a:rPr lang="de-DE" sz="2400" dirty="0"/>
              <a:t>A: Produzentenrente </a:t>
            </a:r>
            <a:r>
              <a:rPr lang="de-DE" sz="2400" dirty="0">
                <a:latin typeface="Arial Unicode MS"/>
                <a:ea typeface="Arial Unicode MS"/>
                <a:cs typeface="Arial Unicode MS"/>
              </a:rPr>
              <a:t>↑</a:t>
            </a:r>
            <a:endParaRPr lang="de-DE" sz="2400" dirty="0"/>
          </a:p>
          <a:p>
            <a:pPr marL="259204" indent="-259204">
              <a:buFont typeface="Arial" panose="020B0604020202020204" pitchFamily="34" charset="0"/>
              <a:buChar char="•"/>
            </a:pPr>
            <a:endParaRPr lang="de-DE" sz="2400" dirty="0"/>
          </a:p>
          <a:p>
            <a:pPr marL="259204" indent="-259204">
              <a:buFont typeface="Arial" panose="020B0604020202020204" pitchFamily="34" charset="0"/>
              <a:buChar char="•"/>
            </a:pPr>
            <a:r>
              <a:rPr lang="de-DE" sz="2400" dirty="0"/>
              <a:t>A+B+C+D: Konsumentenrente </a:t>
            </a:r>
            <a:r>
              <a:rPr lang="de-DE" sz="2400" dirty="0">
                <a:latin typeface="Arial Unicode MS"/>
                <a:ea typeface="Arial Unicode MS"/>
                <a:cs typeface="Arial Unicode MS"/>
              </a:rPr>
              <a:t>↓</a:t>
            </a:r>
            <a:endParaRPr lang="de-DE" sz="2400" dirty="0"/>
          </a:p>
          <a:p>
            <a:pPr marL="259204" indent="-259204">
              <a:buFont typeface="Arial" panose="020B0604020202020204" pitchFamily="34" charset="0"/>
              <a:buChar char="•"/>
            </a:pPr>
            <a:endParaRPr lang="de-DE" sz="2400" dirty="0"/>
          </a:p>
          <a:p>
            <a:pPr marL="259204" indent="-259204">
              <a:buFont typeface="Arial" panose="020B0604020202020204" pitchFamily="34" charset="0"/>
              <a:buChar char="•"/>
            </a:pPr>
            <a:r>
              <a:rPr lang="de-DE" sz="2400" dirty="0"/>
              <a:t>C: Zolleinnahmen </a:t>
            </a:r>
            <a:r>
              <a:rPr lang="de-DE" sz="2400" dirty="0">
                <a:latin typeface="Arial Unicode MS"/>
                <a:ea typeface="Arial Unicode MS"/>
                <a:cs typeface="Arial Unicode MS"/>
              </a:rPr>
              <a:t>↑</a:t>
            </a:r>
          </a:p>
          <a:p>
            <a:pPr marL="259204" indent="-259204">
              <a:buFont typeface="Arial" panose="020B0604020202020204" pitchFamily="34" charset="0"/>
              <a:buChar char="•"/>
            </a:pPr>
            <a:endParaRPr lang="de-DE" sz="2400" dirty="0">
              <a:latin typeface="Arial Unicode MS"/>
              <a:ea typeface="Arial Unicode MS"/>
              <a:cs typeface="Arial Unicode MS"/>
            </a:endParaRPr>
          </a:p>
          <a:p>
            <a:pPr marL="259204" indent="-259204">
              <a:buFont typeface="Arial" panose="020B0604020202020204" pitchFamily="34" charset="0"/>
              <a:buChar char="•"/>
            </a:pPr>
            <a:r>
              <a:rPr lang="de-DE" sz="2400" dirty="0"/>
              <a:t>B + D: Wohlfahrtseffekt </a:t>
            </a:r>
            <a:r>
              <a:rPr lang="de-DE" sz="2400" dirty="0">
                <a:latin typeface="Arial Unicode MS"/>
                <a:ea typeface="Arial Unicode MS"/>
                <a:cs typeface="Arial Unicode MS"/>
              </a:rPr>
              <a:t>↓</a:t>
            </a:r>
            <a:endParaRPr lang="de-DE" sz="2400" dirty="0"/>
          </a:p>
          <a:p>
            <a:pPr marL="259204" indent="-259204">
              <a:buFont typeface="Arial" panose="020B0604020202020204" pitchFamily="34" charset="0"/>
              <a:buChar char="•"/>
            </a:pPr>
            <a:endParaRPr lang="de-DE" sz="2400" dirty="0"/>
          </a:p>
          <a:p>
            <a:pPr marL="259204" indent="-259204">
              <a:buFont typeface="Arial" panose="020B0604020202020204" pitchFamily="34" charset="0"/>
              <a:buChar char="•"/>
            </a:pPr>
            <a:endParaRPr lang="de-DE" sz="2400" dirty="0"/>
          </a:p>
        </p:txBody>
      </p:sp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74834F9B-F1DE-FB56-52BF-126E791ADC9F}"/>
              </a:ext>
            </a:extLst>
          </p:cNvPr>
          <p:cNvGrpSpPr/>
          <p:nvPr/>
        </p:nvGrpSpPr>
        <p:grpSpPr>
          <a:xfrm>
            <a:off x="104602" y="1449218"/>
            <a:ext cx="7707554" cy="4126766"/>
            <a:chOff x="1767750" y="1600110"/>
            <a:chExt cx="7548528" cy="4166669"/>
          </a:xfrm>
        </p:grpSpPr>
        <p:cxnSp>
          <p:nvCxnSpPr>
            <p:cNvPr id="8" name="Straight Arrow Connector 6">
              <a:extLst>
                <a:ext uri="{FF2B5EF4-FFF2-40B4-BE49-F238E27FC236}">
                  <a16:creationId xmlns:a16="http://schemas.microsoft.com/office/drawing/2014/main" id="{0BBDA063-D661-B910-0BAF-3EC9EF17DAD9}"/>
                </a:ext>
              </a:extLst>
            </p:cNvPr>
            <p:cNvCxnSpPr/>
            <p:nvPr/>
          </p:nvCxnSpPr>
          <p:spPr>
            <a:xfrm flipV="1">
              <a:off x="3227102" y="1606880"/>
              <a:ext cx="0" cy="385531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" name="Gruppieren 1">
              <a:extLst>
                <a:ext uri="{FF2B5EF4-FFF2-40B4-BE49-F238E27FC236}">
                  <a16:creationId xmlns:a16="http://schemas.microsoft.com/office/drawing/2014/main" id="{53DEBED9-629E-4B14-47C3-352AE79F59C8}"/>
                </a:ext>
              </a:extLst>
            </p:cNvPr>
            <p:cNvGrpSpPr/>
            <p:nvPr/>
          </p:nvGrpSpPr>
          <p:grpSpPr>
            <a:xfrm>
              <a:off x="1767750" y="1600110"/>
              <a:ext cx="7548528" cy="4166669"/>
              <a:chOff x="1767750" y="1600110"/>
              <a:chExt cx="7568610" cy="4335414"/>
            </a:xfrm>
          </p:grpSpPr>
          <p:cxnSp>
            <p:nvCxnSpPr>
              <p:cNvPr id="9" name="Straight Arrow Connector 7">
                <a:extLst>
                  <a:ext uri="{FF2B5EF4-FFF2-40B4-BE49-F238E27FC236}">
                    <a16:creationId xmlns:a16="http://schemas.microsoft.com/office/drawing/2014/main" id="{0D8ACE81-0C61-ADD8-A928-EF0B1E73397C}"/>
                  </a:ext>
                </a:extLst>
              </p:cNvPr>
              <p:cNvCxnSpPr/>
              <p:nvPr/>
            </p:nvCxnSpPr>
            <p:spPr>
              <a:xfrm>
                <a:off x="3227103" y="5462190"/>
                <a:ext cx="5284973" cy="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" name="TextBox 12">
                <a:extLst>
                  <a:ext uri="{FF2B5EF4-FFF2-40B4-BE49-F238E27FC236}">
                    <a16:creationId xmlns:a16="http://schemas.microsoft.com/office/drawing/2014/main" id="{E84AE829-6A0A-CB51-B748-E062625953BD}"/>
                  </a:ext>
                </a:extLst>
              </p:cNvPr>
              <p:cNvSpPr txBox="1"/>
              <p:nvPr/>
            </p:nvSpPr>
            <p:spPr>
              <a:xfrm>
                <a:off x="2420315" y="1722845"/>
                <a:ext cx="609462" cy="5388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451">
                    <a:latin typeface="Arial" panose="020B0604020202020204" pitchFamily="34" charset="0"/>
                    <a:cs typeface="Arial" panose="020B0604020202020204" pitchFamily="34" charset="0"/>
                  </a:rPr>
                  <a:t>Preis</a:t>
                </a:r>
                <a:endParaRPr lang="en-US" sz="145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en-US" sz="1451" dirty="0">
                    <a:latin typeface="Arial" panose="020B0604020202020204" pitchFamily="34" charset="0"/>
                    <a:cs typeface="Arial" panose="020B0604020202020204" pitchFamily="34" charset="0"/>
                  </a:rPr>
                  <a:t>P</a:t>
                </a:r>
              </a:p>
            </p:txBody>
          </p:sp>
          <p:sp>
            <p:nvSpPr>
              <p:cNvPr id="11" name="TextBox 15">
                <a:extLst>
                  <a:ext uri="{FF2B5EF4-FFF2-40B4-BE49-F238E27FC236}">
                    <a16:creationId xmlns:a16="http://schemas.microsoft.com/office/drawing/2014/main" id="{75E5E048-EA2D-236A-C625-26C299F6EA1B}"/>
                  </a:ext>
                </a:extLst>
              </p:cNvPr>
              <p:cNvSpPr txBox="1"/>
              <p:nvPr/>
            </p:nvSpPr>
            <p:spPr>
              <a:xfrm>
                <a:off x="7630526" y="5603968"/>
                <a:ext cx="914870" cy="3315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5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Menge</a:t>
                </a:r>
                <a:r>
                  <a:rPr lang="en-US" sz="1451" dirty="0">
                    <a:latin typeface="Arial" panose="020B0604020202020204" pitchFamily="34" charset="0"/>
                    <a:cs typeface="Arial" panose="020B0604020202020204" pitchFamily="34" charset="0"/>
                  </a:rPr>
                  <a:t> X</a:t>
                </a:r>
              </a:p>
            </p:txBody>
          </p:sp>
          <p:cxnSp>
            <p:nvCxnSpPr>
              <p:cNvPr id="12" name="Straight Connector 8">
                <a:extLst>
                  <a:ext uri="{FF2B5EF4-FFF2-40B4-BE49-F238E27FC236}">
                    <a16:creationId xmlns:a16="http://schemas.microsoft.com/office/drawing/2014/main" id="{67D05B12-26F4-FE19-6A78-5AA6B7BAD496}"/>
                  </a:ext>
                </a:extLst>
              </p:cNvPr>
              <p:cNvCxnSpPr/>
              <p:nvPr/>
            </p:nvCxnSpPr>
            <p:spPr>
              <a:xfrm flipV="1">
                <a:off x="3227103" y="1971919"/>
                <a:ext cx="4566481" cy="3098367"/>
              </a:xfrm>
              <a:prstGeom prst="line">
                <a:avLst/>
              </a:prstGeom>
              <a:ln w="38100"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9">
                <a:extLst>
                  <a:ext uri="{FF2B5EF4-FFF2-40B4-BE49-F238E27FC236}">
                    <a16:creationId xmlns:a16="http://schemas.microsoft.com/office/drawing/2014/main" id="{6372999C-73E1-D1F3-01F0-C96FCE27097B}"/>
                  </a:ext>
                </a:extLst>
              </p:cNvPr>
              <p:cNvCxnSpPr/>
              <p:nvPr/>
            </p:nvCxnSpPr>
            <p:spPr>
              <a:xfrm>
                <a:off x="3239379" y="1971918"/>
                <a:ext cx="5338014" cy="3229002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Textfeld 13">
                <a:extLst>
                  <a:ext uri="{FF2B5EF4-FFF2-40B4-BE49-F238E27FC236}">
                    <a16:creationId xmlns:a16="http://schemas.microsoft.com/office/drawing/2014/main" id="{ECDBE364-3885-BBC1-3B07-864029372F08}"/>
                  </a:ext>
                </a:extLst>
              </p:cNvPr>
              <p:cNvSpPr txBox="1"/>
              <p:nvPr/>
            </p:nvSpPr>
            <p:spPr>
              <a:xfrm>
                <a:off x="8283700" y="4670032"/>
                <a:ext cx="1052660" cy="3436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1633" dirty="0"/>
                  <a:t>Nachfrage</a:t>
                </a:r>
              </a:p>
            </p:txBody>
          </p:sp>
          <p:sp>
            <p:nvSpPr>
              <p:cNvPr id="15" name="Textfeld 14">
                <a:extLst>
                  <a:ext uri="{FF2B5EF4-FFF2-40B4-BE49-F238E27FC236}">
                    <a16:creationId xmlns:a16="http://schemas.microsoft.com/office/drawing/2014/main" id="{D583FCE7-A26C-66F4-8330-093817BF4889}"/>
                  </a:ext>
                </a:extLst>
              </p:cNvPr>
              <p:cNvSpPr txBox="1"/>
              <p:nvPr/>
            </p:nvSpPr>
            <p:spPr>
              <a:xfrm>
                <a:off x="7303939" y="1600110"/>
                <a:ext cx="909095" cy="3436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1633" dirty="0"/>
                  <a:t>Angebot</a:t>
                </a:r>
              </a:p>
            </p:txBody>
          </p:sp>
          <p:cxnSp>
            <p:nvCxnSpPr>
              <p:cNvPr id="16" name="Straight Connector 18">
                <a:extLst>
                  <a:ext uri="{FF2B5EF4-FFF2-40B4-BE49-F238E27FC236}">
                    <a16:creationId xmlns:a16="http://schemas.microsoft.com/office/drawing/2014/main" id="{2BA16DE9-B616-A7B1-7D0A-16EA2C6B2AC8}"/>
                  </a:ext>
                </a:extLst>
              </p:cNvPr>
              <p:cNvCxnSpPr/>
              <p:nvPr/>
            </p:nvCxnSpPr>
            <p:spPr>
              <a:xfrm flipH="1">
                <a:off x="3227103" y="4343445"/>
                <a:ext cx="4566481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TextBox 12">
                <a:extLst>
                  <a:ext uri="{FF2B5EF4-FFF2-40B4-BE49-F238E27FC236}">
                    <a16:creationId xmlns:a16="http://schemas.microsoft.com/office/drawing/2014/main" id="{62412B58-3EC7-2853-690B-82CA347A64B7}"/>
                  </a:ext>
                </a:extLst>
              </p:cNvPr>
              <p:cNvSpPr txBox="1"/>
              <p:nvPr/>
            </p:nvSpPr>
            <p:spPr>
              <a:xfrm>
                <a:off x="1767750" y="4164052"/>
                <a:ext cx="1549232" cy="3155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>
                    <a:latin typeface="Arial" panose="020B0604020202020204" pitchFamily="34" charset="0"/>
                    <a:cs typeface="Arial" panose="020B0604020202020204" pitchFamily="34" charset="0"/>
                  </a:rPr>
                  <a:t>Weltmarkpreis</a:t>
                </a:r>
                <a:r>
                  <a:rPr lang="en-US" sz="1451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51" dirty="0">
                    <a:latin typeface="Arial" panose="020B0604020202020204" pitchFamily="34" charset="0"/>
                    <a:cs typeface="Arial" panose="020B0604020202020204" pitchFamily="34" charset="0"/>
                  </a:rPr>
                  <a:t>P</a:t>
                </a:r>
                <a:r>
                  <a:rPr lang="en-US" sz="1451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w</a:t>
                </a:r>
              </a:p>
            </p:txBody>
          </p:sp>
          <p:cxnSp>
            <p:nvCxnSpPr>
              <p:cNvPr id="18" name="Straight Connector 18">
                <a:extLst>
                  <a:ext uri="{FF2B5EF4-FFF2-40B4-BE49-F238E27FC236}">
                    <a16:creationId xmlns:a16="http://schemas.microsoft.com/office/drawing/2014/main" id="{AB554449-B909-484D-83F2-51FB01FF0A08}"/>
                  </a:ext>
                </a:extLst>
              </p:cNvPr>
              <p:cNvCxnSpPr/>
              <p:nvPr/>
            </p:nvCxnSpPr>
            <p:spPr>
              <a:xfrm flipH="1">
                <a:off x="3254254" y="3690270"/>
                <a:ext cx="4566481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" name="TextBox 12">
                <a:extLst>
                  <a:ext uri="{FF2B5EF4-FFF2-40B4-BE49-F238E27FC236}">
                    <a16:creationId xmlns:a16="http://schemas.microsoft.com/office/drawing/2014/main" id="{7EC01944-7776-0F93-3DE9-81BC7D1729BB}"/>
                  </a:ext>
                </a:extLst>
              </p:cNvPr>
              <p:cNvSpPr txBox="1"/>
              <p:nvPr/>
            </p:nvSpPr>
            <p:spPr>
              <a:xfrm>
                <a:off x="2207568" y="3494319"/>
                <a:ext cx="958916" cy="3155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5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</a:t>
                </a:r>
                <a:r>
                  <a:rPr lang="en-US" sz="1451" baseline="-25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w</a:t>
                </a:r>
                <a:r>
                  <a:rPr lang="en-US" sz="145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+t</a:t>
                </a:r>
                <a:r>
                  <a:rPr lang="en-US" sz="145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en-US" sz="1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Zoll</a:t>
                </a:r>
                <a:r>
                  <a:rPr lang="en-US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endParaRPr lang="en-US" sz="1200" baseline="-25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20" name="Straight Connector 18">
                <a:extLst>
                  <a:ext uri="{FF2B5EF4-FFF2-40B4-BE49-F238E27FC236}">
                    <a16:creationId xmlns:a16="http://schemas.microsoft.com/office/drawing/2014/main" id="{789AABAD-5B8E-7B0A-822B-1CBFDEBD96BA}"/>
                  </a:ext>
                </a:extLst>
              </p:cNvPr>
              <p:cNvCxnSpPr/>
              <p:nvPr/>
            </p:nvCxnSpPr>
            <p:spPr>
              <a:xfrm>
                <a:off x="5279095" y="3690271"/>
                <a:ext cx="0" cy="1771920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18">
                <a:extLst>
                  <a:ext uri="{FF2B5EF4-FFF2-40B4-BE49-F238E27FC236}">
                    <a16:creationId xmlns:a16="http://schemas.microsoft.com/office/drawing/2014/main" id="{4DA2E6C3-B4B6-58FE-2AFE-E5898BC5C488}"/>
                  </a:ext>
                </a:extLst>
              </p:cNvPr>
              <p:cNvCxnSpPr/>
              <p:nvPr/>
            </p:nvCxnSpPr>
            <p:spPr>
              <a:xfrm>
                <a:off x="6062905" y="3690271"/>
                <a:ext cx="0" cy="1771920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Textfeld 21">
                <a:extLst>
                  <a:ext uri="{FF2B5EF4-FFF2-40B4-BE49-F238E27FC236}">
                    <a16:creationId xmlns:a16="http://schemas.microsoft.com/office/drawing/2014/main" id="{46636627-185B-C73C-82AC-155BF475EA46}"/>
                  </a:ext>
                </a:extLst>
              </p:cNvPr>
              <p:cNvSpPr txBox="1"/>
              <p:nvPr/>
            </p:nvSpPr>
            <p:spPr>
              <a:xfrm>
                <a:off x="3815184" y="3877794"/>
                <a:ext cx="306494" cy="3436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1633" dirty="0"/>
                  <a:t>A</a:t>
                </a:r>
              </a:p>
            </p:txBody>
          </p:sp>
          <p:sp>
            <p:nvSpPr>
              <p:cNvPr id="23" name="Textfeld 22">
                <a:extLst>
                  <a:ext uri="{FF2B5EF4-FFF2-40B4-BE49-F238E27FC236}">
                    <a16:creationId xmlns:a16="http://schemas.microsoft.com/office/drawing/2014/main" id="{1A0ACCD4-C0D8-0296-949D-EEB5DF913329}"/>
                  </a:ext>
                </a:extLst>
              </p:cNvPr>
              <p:cNvSpPr txBox="1"/>
              <p:nvPr/>
            </p:nvSpPr>
            <p:spPr>
              <a:xfrm>
                <a:off x="4925582" y="3951540"/>
                <a:ext cx="298480" cy="3436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1633" dirty="0"/>
                  <a:t>B</a:t>
                </a:r>
              </a:p>
            </p:txBody>
          </p:sp>
          <p:sp>
            <p:nvSpPr>
              <p:cNvPr id="24" name="Textfeld 23">
                <a:extLst>
                  <a:ext uri="{FF2B5EF4-FFF2-40B4-BE49-F238E27FC236}">
                    <a16:creationId xmlns:a16="http://schemas.microsoft.com/office/drawing/2014/main" id="{E6CE313B-2536-B9A3-70A0-57E2793EFF00}"/>
                  </a:ext>
                </a:extLst>
              </p:cNvPr>
              <p:cNvSpPr txBox="1"/>
              <p:nvPr/>
            </p:nvSpPr>
            <p:spPr>
              <a:xfrm>
                <a:off x="5540365" y="3951540"/>
                <a:ext cx="296876" cy="3436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1633" dirty="0"/>
                  <a:t>C</a:t>
                </a:r>
              </a:p>
            </p:txBody>
          </p:sp>
          <p:sp>
            <p:nvSpPr>
              <p:cNvPr id="25" name="Textfeld 24">
                <a:extLst>
                  <a:ext uri="{FF2B5EF4-FFF2-40B4-BE49-F238E27FC236}">
                    <a16:creationId xmlns:a16="http://schemas.microsoft.com/office/drawing/2014/main" id="{21727EFC-71F9-19A7-B1AB-9C330F9E6BB5}"/>
                  </a:ext>
                </a:extLst>
              </p:cNvPr>
              <p:cNvSpPr txBox="1"/>
              <p:nvPr/>
            </p:nvSpPr>
            <p:spPr>
              <a:xfrm>
                <a:off x="6231932" y="3943111"/>
                <a:ext cx="312906" cy="3436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1633" dirty="0"/>
                  <a:t>D</a:t>
                </a:r>
              </a:p>
            </p:txBody>
          </p:sp>
        </p:grpSp>
      </p:grpSp>
      <p:sp>
        <p:nvSpPr>
          <p:cNvPr id="26" name="TextBox 15">
            <a:extLst>
              <a:ext uri="{FF2B5EF4-FFF2-40B4-BE49-F238E27FC236}">
                <a16:creationId xmlns:a16="http://schemas.microsoft.com/office/drawing/2014/main" id="{D44D1E93-49B7-AD1E-E4B0-8D2AA0EFC0A0}"/>
              </a:ext>
            </a:extLst>
          </p:cNvPr>
          <p:cNvSpPr txBox="1"/>
          <p:nvPr/>
        </p:nvSpPr>
        <p:spPr>
          <a:xfrm>
            <a:off x="3901910" y="5182874"/>
            <a:ext cx="391454" cy="3155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51" dirty="0">
                <a:latin typeface="Arial" panose="020B0604020202020204" pitchFamily="34" charset="0"/>
                <a:cs typeface="Arial" panose="020B0604020202020204" pitchFamily="34" charset="0"/>
              </a:rPr>
              <a:t>IM</a:t>
            </a:r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C88196BD-535A-3F01-61B8-A8D3B2774B22}"/>
              </a:ext>
            </a:extLst>
          </p:cNvPr>
          <p:cNvSpPr/>
          <p:nvPr/>
        </p:nvSpPr>
        <p:spPr>
          <a:xfrm>
            <a:off x="8689605" y="4236762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9479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F42623-1BDC-E563-EA45-9B03A48A08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7" name="Straight Arrow Connector 6">
            <a:extLst>
              <a:ext uri="{FF2B5EF4-FFF2-40B4-BE49-F238E27FC236}">
                <a16:creationId xmlns:a16="http://schemas.microsoft.com/office/drawing/2014/main" id="{1D23734C-7B62-B653-7685-2B5CEECF72C6}"/>
              </a:ext>
            </a:extLst>
          </p:cNvPr>
          <p:cNvCxnSpPr/>
          <p:nvPr/>
        </p:nvCxnSpPr>
        <p:spPr>
          <a:xfrm flipV="1">
            <a:off x="1538188" y="621307"/>
            <a:ext cx="0" cy="385531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7">
            <a:extLst>
              <a:ext uri="{FF2B5EF4-FFF2-40B4-BE49-F238E27FC236}">
                <a16:creationId xmlns:a16="http://schemas.microsoft.com/office/drawing/2014/main" id="{72F05F75-1793-CA04-AE8E-75F31F72E00C}"/>
              </a:ext>
            </a:extLst>
          </p:cNvPr>
          <p:cNvCxnSpPr/>
          <p:nvPr/>
        </p:nvCxnSpPr>
        <p:spPr>
          <a:xfrm>
            <a:off x="1538189" y="4476617"/>
            <a:ext cx="5284973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12">
            <a:extLst>
              <a:ext uri="{FF2B5EF4-FFF2-40B4-BE49-F238E27FC236}">
                <a16:creationId xmlns:a16="http://schemas.microsoft.com/office/drawing/2014/main" id="{7D860388-2A6C-8252-8B49-68615BF3A6AA}"/>
              </a:ext>
            </a:extLst>
          </p:cNvPr>
          <p:cNvSpPr txBox="1"/>
          <p:nvPr/>
        </p:nvSpPr>
        <p:spPr>
          <a:xfrm>
            <a:off x="441024" y="737272"/>
            <a:ext cx="899839" cy="315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51">
                <a:latin typeface="Arial" panose="020B0604020202020204" pitchFamily="34" charset="0"/>
                <a:cs typeface="Arial" panose="020B0604020202020204" pitchFamily="34" charset="0"/>
              </a:rPr>
              <a:t>Preis </a:t>
            </a:r>
            <a:r>
              <a:rPr lang="en-US" sz="145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</a:p>
        </p:txBody>
      </p:sp>
      <p:sp>
        <p:nvSpPr>
          <p:cNvPr id="90" name="TextBox 15">
            <a:extLst>
              <a:ext uri="{FF2B5EF4-FFF2-40B4-BE49-F238E27FC236}">
                <a16:creationId xmlns:a16="http://schemas.microsoft.com/office/drawing/2014/main" id="{E418C895-DF0D-EFDA-6CFD-73E89B5FE463}"/>
              </a:ext>
            </a:extLst>
          </p:cNvPr>
          <p:cNvSpPr txBox="1"/>
          <p:nvPr/>
        </p:nvSpPr>
        <p:spPr>
          <a:xfrm>
            <a:off x="5941612" y="4618395"/>
            <a:ext cx="901209" cy="3155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51" dirty="0" err="1">
                <a:latin typeface="Arial" panose="020B0604020202020204" pitchFamily="34" charset="0"/>
                <a:cs typeface="Arial" panose="020B0604020202020204" pitchFamily="34" charset="0"/>
              </a:rPr>
              <a:t>Menge</a:t>
            </a:r>
            <a:r>
              <a:rPr lang="en-US" sz="1451" dirty="0">
                <a:latin typeface="Arial" panose="020B0604020202020204" pitchFamily="34" charset="0"/>
                <a:cs typeface="Arial" panose="020B0604020202020204" pitchFamily="34" charset="0"/>
              </a:rPr>
              <a:t> x</a:t>
            </a:r>
          </a:p>
        </p:txBody>
      </p:sp>
      <p:cxnSp>
        <p:nvCxnSpPr>
          <p:cNvPr id="91" name="Straight Connector 18">
            <a:extLst>
              <a:ext uri="{FF2B5EF4-FFF2-40B4-BE49-F238E27FC236}">
                <a16:creationId xmlns:a16="http://schemas.microsoft.com/office/drawing/2014/main" id="{9A900BA7-A567-52CC-E37B-90B3BFFCCD93}"/>
              </a:ext>
            </a:extLst>
          </p:cNvPr>
          <p:cNvCxnSpPr/>
          <p:nvPr/>
        </p:nvCxnSpPr>
        <p:spPr>
          <a:xfrm flipH="1">
            <a:off x="1529786" y="3278206"/>
            <a:ext cx="4650312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Box 12">
            <a:extLst>
              <a:ext uri="{FF2B5EF4-FFF2-40B4-BE49-F238E27FC236}">
                <a16:creationId xmlns:a16="http://schemas.microsoft.com/office/drawing/2014/main" id="{27D63EF4-3817-4C68-B7AD-589D54CD8782}"/>
              </a:ext>
            </a:extLst>
          </p:cNvPr>
          <p:cNvSpPr txBox="1"/>
          <p:nvPr/>
        </p:nvSpPr>
        <p:spPr>
          <a:xfrm>
            <a:off x="43642" y="3107447"/>
            <a:ext cx="1577673" cy="3004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Weltmarkpreis</a:t>
            </a:r>
            <a:r>
              <a:rPr lang="en-US" sz="145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5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1451" baseline="-25000" dirty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</a:p>
        </p:txBody>
      </p:sp>
      <p:cxnSp>
        <p:nvCxnSpPr>
          <p:cNvPr id="95" name="Straight Connector 8">
            <a:extLst>
              <a:ext uri="{FF2B5EF4-FFF2-40B4-BE49-F238E27FC236}">
                <a16:creationId xmlns:a16="http://schemas.microsoft.com/office/drawing/2014/main" id="{3ED632D1-DC1E-7B4A-F4AD-A112C8103104}"/>
              </a:ext>
            </a:extLst>
          </p:cNvPr>
          <p:cNvCxnSpPr/>
          <p:nvPr/>
        </p:nvCxnSpPr>
        <p:spPr>
          <a:xfrm flipV="1">
            <a:off x="1517285" y="844583"/>
            <a:ext cx="4650312" cy="2949254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19">
            <a:extLst>
              <a:ext uri="{FF2B5EF4-FFF2-40B4-BE49-F238E27FC236}">
                <a16:creationId xmlns:a16="http://schemas.microsoft.com/office/drawing/2014/main" id="{A8BBCED9-948F-3E32-135B-3C25CD50D526}"/>
              </a:ext>
            </a:extLst>
          </p:cNvPr>
          <p:cNvCxnSpPr/>
          <p:nvPr/>
        </p:nvCxnSpPr>
        <p:spPr>
          <a:xfrm>
            <a:off x="1529786" y="844582"/>
            <a:ext cx="5436009" cy="307360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Rechteck 96">
            <a:extLst>
              <a:ext uri="{FF2B5EF4-FFF2-40B4-BE49-F238E27FC236}">
                <a16:creationId xmlns:a16="http://schemas.microsoft.com/office/drawing/2014/main" id="{B9CA8461-9620-D1F0-AE9C-021B642FC14E}"/>
              </a:ext>
            </a:extLst>
          </p:cNvPr>
          <p:cNvSpPr/>
          <p:nvPr/>
        </p:nvSpPr>
        <p:spPr>
          <a:xfrm>
            <a:off x="8689605" y="4236762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D42A366D-1AE3-4873-5E46-F3DBE3E92B7F}"/>
              </a:ext>
            </a:extLst>
          </p:cNvPr>
          <p:cNvSpPr txBox="1">
            <a:spLocks/>
          </p:cNvSpPr>
          <p:nvPr/>
        </p:nvSpPr>
        <p:spPr>
          <a:xfrm>
            <a:off x="348798" y="0"/>
            <a:ext cx="7464960" cy="640485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algn="ctr" rtl="0" hangingPunct="0">
              <a:tabLst/>
              <a:defRPr lang="de-DE" sz="44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r>
              <a:rPr lang="en-US" sz="3991" dirty="0" err="1">
                <a:solidFill>
                  <a:sysClr val="windowText" lastClr="000000"/>
                </a:solidFill>
              </a:rPr>
              <a:t>Importquote</a:t>
            </a:r>
            <a:r>
              <a:rPr lang="en-US" sz="3991" dirty="0">
                <a:solidFill>
                  <a:sysClr val="windowText" lastClr="000000"/>
                </a:solidFill>
              </a:rPr>
              <a:t>: </a:t>
            </a:r>
            <a:r>
              <a:rPr lang="en-US" sz="3991" dirty="0" err="1">
                <a:solidFill>
                  <a:sysClr val="windowText" lastClr="000000"/>
                </a:solidFill>
              </a:rPr>
              <a:t>Kleines</a:t>
            </a:r>
            <a:r>
              <a:rPr lang="en-US" sz="3991" dirty="0">
                <a:solidFill>
                  <a:sysClr val="windowText" lastClr="000000"/>
                </a:solidFill>
              </a:rPr>
              <a:t> Land</a:t>
            </a:r>
          </a:p>
        </p:txBody>
      </p:sp>
    </p:spTree>
    <p:extLst>
      <p:ext uri="{BB962C8B-B14F-4D97-AF65-F5344CB8AC3E}">
        <p14:creationId xmlns:p14="http://schemas.microsoft.com/office/powerpoint/2010/main" val="25869696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0C8951-F283-A2AB-3988-A36545A314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E0E2E60-9148-E3B8-7F2F-CB0045C068E9}"/>
              </a:ext>
            </a:extLst>
          </p:cNvPr>
          <p:cNvSpPr txBox="1">
            <a:spLocks/>
          </p:cNvSpPr>
          <p:nvPr/>
        </p:nvSpPr>
        <p:spPr>
          <a:xfrm>
            <a:off x="1938720" y="249482"/>
            <a:ext cx="7464960" cy="640485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algn="ctr" rtl="0" hangingPunct="0">
              <a:tabLst/>
              <a:defRPr lang="de-DE" sz="44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r>
              <a:rPr lang="en-US" sz="3991" dirty="0" err="1">
                <a:solidFill>
                  <a:sysClr val="windowText" lastClr="000000"/>
                </a:solidFill>
              </a:rPr>
              <a:t>Importquote</a:t>
            </a:r>
            <a:r>
              <a:rPr lang="en-US" sz="3991" dirty="0">
                <a:solidFill>
                  <a:sysClr val="windowText" lastClr="000000"/>
                </a:solidFill>
              </a:rPr>
              <a:t>: </a:t>
            </a:r>
            <a:r>
              <a:rPr lang="en-US" sz="3991" dirty="0" err="1">
                <a:solidFill>
                  <a:sysClr val="windowText" lastClr="000000"/>
                </a:solidFill>
              </a:rPr>
              <a:t>Kleines</a:t>
            </a:r>
            <a:r>
              <a:rPr lang="en-US" sz="3991" dirty="0">
                <a:solidFill>
                  <a:sysClr val="windowText" lastClr="000000"/>
                </a:solidFill>
              </a:rPr>
              <a:t> Land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A1A1945C-9165-24EE-74D2-3E95012BF209}"/>
              </a:ext>
            </a:extLst>
          </p:cNvPr>
          <p:cNvSpPr txBox="1"/>
          <p:nvPr/>
        </p:nvSpPr>
        <p:spPr>
          <a:xfrm>
            <a:off x="7445215" y="1043664"/>
            <a:ext cx="4526880" cy="36168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u="sng" dirty="0"/>
              <a:t>Effekte:</a:t>
            </a:r>
          </a:p>
          <a:p>
            <a:endParaRPr lang="de-DE" sz="2000" dirty="0"/>
          </a:p>
          <a:p>
            <a:pPr marL="259204" indent="-259204">
              <a:buFont typeface="Arial" panose="020B0604020202020204" pitchFamily="34" charset="0"/>
              <a:buChar char="•"/>
            </a:pPr>
            <a:r>
              <a:rPr lang="de-DE" sz="2000" dirty="0"/>
              <a:t>A: Produzentenrente </a:t>
            </a:r>
            <a:r>
              <a:rPr lang="de-DE" sz="2000" dirty="0">
                <a:latin typeface="Arial Unicode MS"/>
                <a:ea typeface="Arial Unicode MS"/>
                <a:cs typeface="Arial Unicode MS"/>
              </a:rPr>
              <a:t>↑</a:t>
            </a:r>
            <a:endParaRPr lang="de-DE" sz="2000" dirty="0"/>
          </a:p>
          <a:p>
            <a:pPr marL="259204" indent="-259204">
              <a:buFont typeface="Arial" panose="020B0604020202020204" pitchFamily="34" charset="0"/>
              <a:buChar char="•"/>
            </a:pPr>
            <a:endParaRPr lang="de-DE" sz="2000" dirty="0"/>
          </a:p>
          <a:p>
            <a:pPr marL="259204" indent="-259204">
              <a:buFont typeface="Arial" panose="020B0604020202020204" pitchFamily="34" charset="0"/>
              <a:buChar char="•"/>
            </a:pPr>
            <a:r>
              <a:rPr lang="de-DE" sz="2000" dirty="0"/>
              <a:t>A+B+C`+C``+D: Konsumentenrente </a:t>
            </a:r>
            <a:r>
              <a:rPr lang="de-DE" sz="2000" dirty="0">
                <a:latin typeface="Arial Unicode MS"/>
                <a:ea typeface="Arial Unicode MS"/>
                <a:cs typeface="Arial Unicode MS"/>
              </a:rPr>
              <a:t>↓</a:t>
            </a:r>
            <a:endParaRPr lang="de-DE" sz="2000" dirty="0"/>
          </a:p>
          <a:p>
            <a:pPr marL="259204" indent="-259204">
              <a:buFont typeface="Arial" panose="020B0604020202020204" pitchFamily="34" charset="0"/>
              <a:buChar char="•"/>
            </a:pPr>
            <a:endParaRPr lang="de-DE" sz="2000" dirty="0"/>
          </a:p>
          <a:p>
            <a:pPr marL="259204" indent="-259204">
              <a:buFont typeface="Arial" panose="020B0604020202020204" pitchFamily="34" charset="0"/>
              <a:buChar char="•"/>
            </a:pPr>
            <a:r>
              <a:rPr lang="de-DE" sz="2000" dirty="0"/>
              <a:t>C`+C``: Quotenrente der Produzenten </a:t>
            </a:r>
            <a:r>
              <a:rPr lang="de-DE" sz="2000" dirty="0">
                <a:latin typeface="Arial Unicode MS"/>
                <a:ea typeface="Arial Unicode MS"/>
                <a:cs typeface="Arial Unicode MS"/>
              </a:rPr>
              <a:t>↑</a:t>
            </a:r>
          </a:p>
          <a:p>
            <a:pPr marL="259204" indent="-259204">
              <a:buFont typeface="Arial" panose="020B0604020202020204" pitchFamily="34" charset="0"/>
              <a:buChar char="•"/>
            </a:pPr>
            <a:endParaRPr lang="de-DE" sz="2000" dirty="0">
              <a:latin typeface="Arial Unicode MS"/>
              <a:ea typeface="Arial Unicode MS"/>
              <a:cs typeface="Arial Unicode MS"/>
            </a:endParaRPr>
          </a:p>
          <a:p>
            <a:pPr marL="259204" indent="-259204">
              <a:buFont typeface="Arial" panose="020B0604020202020204" pitchFamily="34" charset="0"/>
              <a:buChar char="•"/>
            </a:pPr>
            <a:r>
              <a:rPr lang="de-DE" sz="2000" dirty="0"/>
              <a:t>B + D: Wohlfahrtseffekt </a:t>
            </a:r>
            <a:r>
              <a:rPr lang="de-DE" sz="2000" dirty="0">
                <a:latin typeface="Arial Unicode MS"/>
                <a:ea typeface="Arial Unicode MS"/>
                <a:cs typeface="Arial Unicode MS"/>
              </a:rPr>
              <a:t>↓</a:t>
            </a:r>
            <a:endParaRPr lang="de-DE" sz="2000" dirty="0"/>
          </a:p>
          <a:p>
            <a:pPr marL="259204" indent="-259204">
              <a:buFont typeface="Arial" panose="020B0604020202020204" pitchFamily="34" charset="0"/>
              <a:buChar char="•"/>
            </a:pPr>
            <a:endParaRPr lang="de-DE" sz="2000" dirty="0"/>
          </a:p>
          <a:p>
            <a:pPr marL="259204" indent="-259204">
              <a:buFont typeface="Arial" panose="020B0604020202020204" pitchFamily="34" charset="0"/>
              <a:buChar char="•"/>
            </a:pPr>
            <a:endParaRPr lang="de-DE" sz="2903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DF7F36CB-1479-0D30-CB78-239AD4099BDE}"/>
              </a:ext>
            </a:extLst>
          </p:cNvPr>
          <p:cNvCxnSpPr/>
          <p:nvPr/>
        </p:nvCxnSpPr>
        <p:spPr>
          <a:xfrm flipV="1">
            <a:off x="689232" y="1043664"/>
            <a:ext cx="0" cy="385531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408FBE63-63A7-4145-0174-D357FD7B9F90}"/>
              </a:ext>
            </a:extLst>
          </p:cNvPr>
          <p:cNvCxnSpPr/>
          <p:nvPr/>
        </p:nvCxnSpPr>
        <p:spPr>
          <a:xfrm>
            <a:off x="689233" y="4898974"/>
            <a:ext cx="5284973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12">
            <a:extLst>
              <a:ext uri="{FF2B5EF4-FFF2-40B4-BE49-F238E27FC236}">
                <a16:creationId xmlns:a16="http://schemas.microsoft.com/office/drawing/2014/main" id="{1B8F336B-DA50-7F10-597C-DFEB5CC7D675}"/>
              </a:ext>
            </a:extLst>
          </p:cNvPr>
          <p:cNvSpPr txBox="1"/>
          <p:nvPr/>
        </p:nvSpPr>
        <p:spPr>
          <a:xfrm>
            <a:off x="20903" y="1159629"/>
            <a:ext cx="695480" cy="315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5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</a:p>
        </p:txBody>
      </p:sp>
      <p:sp>
        <p:nvSpPr>
          <p:cNvPr id="10" name="TextBox 15">
            <a:extLst>
              <a:ext uri="{FF2B5EF4-FFF2-40B4-BE49-F238E27FC236}">
                <a16:creationId xmlns:a16="http://schemas.microsoft.com/office/drawing/2014/main" id="{E20AA093-6C9D-5B50-B5DA-06BE0DA46DB2}"/>
              </a:ext>
            </a:extLst>
          </p:cNvPr>
          <p:cNvSpPr txBox="1"/>
          <p:nvPr/>
        </p:nvSpPr>
        <p:spPr>
          <a:xfrm>
            <a:off x="5573270" y="4941377"/>
            <a:ext cx="492328" cy="315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1" dirty="0">
                <a:latin typeface="Arial" panose="020B0604020202020204" pitchFamily="34" charset="0"/>
                <a:cs typeface="Arial" panose="020B0604020202020204" pitchFamily="34" charset="0"/>
              </a:rPr>
              <a:t> X</a:t>
            </a:r>
          </a:p>
        </p:txBody>
      </p:sp>
      <p:cxnSp>
        <p:nvCxnSpPr>
          <p:cNvPr id="11" name="Straight Connector 8">
            <a:extLst>
              <a:ext uri="{FF2B5EF4-FFF2-40B4-BE49-F238E27FC236}">
                <a16:creationId xmlns:a16="http://schemas.microsoft.com/office/drawing/2014/main" id="{394F9852-F6E4-C954-51EB-BAA398501767}"/>
              </a:ext>
            </a:extLst>
          </p:cNvPr>
          <p:cNvCxnSpPr/>
          <p:nvPr/>
        </p:nvCxnSpPr>
        <p:spPr>
          <a:xfrm flipV="1">
            <a:off x="689233" y="1408703"/>
            <a:ext cx="4566481" cy="3098367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9">
            <a:extLst>
              <a:ext uri="{FF2B5EF4-FFF2-40B4-BE49-F238E27FC236}">
                <a16:creationId xmlns:a16="http://schemas.microsoft.com/office/drawing/2014/main" id="{42D503DD-D027-67AA-F64B-5D8D5FAFA346}"/>
              </a:ext>
            </a:extLst>
          </p:cNvPr>
          <p:cNvCxnSpPr/>
          <p:nvPr/>
        </p:nvCxnSpPr>
        <p:spPr>
          <a:xfrm>
            <a:off x="701509" y="1408702"/>
            <a:ext cx="5338014" cy="322900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feld 12">
            <a:extLst>
              <a:ext uri="{FF2B5EF4-FFF2-40B4-BE49-F238E27FC236}">
                <a16:creationId xmlns:a16="http://schemas.microsoft.com/office/drawing/2014/main" id="{B909BFB7-7C5D-E55C-3EE9-9192E462C1E7}"/>
              </a:ext>
            </a:extLst>
          </p:cNvPr>
          <p:cNvSpPr txBox="1"/>
          <p:nvPr/>
        </p:nvSpPr>
        <p:spPr>
          <a:xfrm>
            <a:off x="5745831" y="4106816"/>
            <a:ext cx="1228991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/>
              <a:t>Nachfrage D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DEBD42D3-FA9B-C4FA-33BB-4F54FF42A293}"/>
              </a:ext>
            </a:extLst>
          </p:cNvPr>
          <p:cNvSpPr txBox="1"/>
          <p:nvPr/>
        </p:nvSpPr>
        <p:spPr>
          <a:xfrm>
            <a:off x="4766069" y="1036894"/>
            <a:ext cx="1053365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/>
              <a:t>Angebot S</a:t>
            </a:r>
          </a:p>
        </p:txBody>
      </p:sp>
      <p:cxnSp>
        <p:nvCxnSpPr>
          <p:cNvPr id="15" name="Straight Connector 18">
            <a:extLst>
              <a:ext uri="{FF2B5EF4-FFF2-40B4-BE49-F238E27FC236}">
                <a16:creationId xmlns:a16="http://schemas.microsoft.com/office/drawing/2014/main" id="{C6F83CD0-E3CC-DACA-15D4-47EC99BE7390}"/>
              </a:ext>
            </a:extLst>
          </p:cNvPr>
          <p:cNvCxnSpPr/>
          <p:nvPr/>
        </p:nvCxnSpPr>
        <p:spPr>
          <a:xfrm flipH="1">
            <a:off x="689233" y="3780229"/>
            <a:ext cx="4566481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2">
            <a:extLst>
              <a:ext uri="{FF2B5EF4-FFF2-40B4-BE49-F238E27FC236}">
                <a16:creationId xmlns:a16="http://schemas.microsoft.com/office/drawing/2014/main" id="{6F117D10-0CE7-E9B3-E111-D83177674180}"/>
              </a:ext>
            </a:extLst>
          </p:cNvPr>
          <p:cNvSpPr txBox="1"/>
          <p:nvPr/>
        </p:nvSpPr>
        <p:spPr>
          <a:xfrm>
            <a:off x="219905" y="3625435"/>
            <a:ext cx="476599" cy="3155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5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1451" baseline="-25000" dirty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</a:p>
        </p:txBody>
      </p:sp>
      <p:cxnSp>
        <p:nvCxnSpPr>
          <p:cNvPr id="17" name="Straight Connector 18">
            <a:extLst>
              <a:ext uri="{FF2B5EF4-FFF2-40B4-BE49-F238E27FC236}">
                <a16:creationId xmlns:a16="http://schemas.microsoft.com/office/drawing/2014/main" id="{C5B9AB73-A2FF-53F2-B6D5-0C71A15772DD}"/>
              </a:ext>
            </a:extLst>
          </p:cNvPr>
          <p:cNvCxnSpPr/>
          <p:nvPr/>
        </p:nvCxnSpPr>
        <p:spPr>
          <a:xfrm flipH="1">
            <a:off x="716383" y="3192371"/>
            <a:ext cx="287397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8">
            <a:extLst>
              <a:ext uri="{FF2B5EF4-FFF2-40B4-BE49-F238E27FC236}">
                <a16:creationId xmlns:a16="http://schemas.microsoft.com/office/drawing/2014/main" id="{5B73E678-4558-0CC8-FAA7-22CC61650BDB}"/>
              </a:ext>
            </a:extLst>
          </p:cNvPr>
          <p:cNvCxnSpPr/>
          <p:nvPr/>
        </p:nvCxnSpPr>
        <p:spPr>
          <a:xfrm>
            <a:off x="2668638" y="3192373"/>
            <a:ext cx="7271" cy="1706603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4B3C900-CB61-D92F-03B0-ECFEFD52FF8F}"/>
              </a:ext>
            </a:extLst>
          </p:cNvPr>
          <p:cNvCxnSpPr/>
          <p:nvPr/>
        </p:nvCxnSpPr>
        <p:spPr>
          <a:xfrm>
            <a:off x="3590353" y="3192373"/>
            <a:ext cx="0" cy="1706603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feld 19">
            <a:extLst>
              <a:ext uri="{FF2B5EF4-FFF2-40B4-BE49-F238E27FC236}">
                <a16:creationId xmlns:a16="http://schemas.microsoft.com/office/drawing/2014/main" id="{441DAC2D-D3D3-8D8F-8BC2-59B71D3013A7}"/>
              </a:ext>
            </a:extLst>
          </p:cNvPr>
          <p:cNvSpPr txBox="1"/>
          <p:nvPr/>
        </p:nvSpPr>
        <p:spPr>
          <a:xfrm>
            <a:off x="1277314" y="3314578"/>
            <a:ext cx="306494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/>
              <a:t>A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C1ABF4EB-7ACF-40A2-4DD6-4BE88503DF6C}"/>
              </a:ext>
            </a:extLst>
          </p:cNvPr>
          <p:cNvSpPr txBox="1"/>
          <p:nvPr/>
        </p:nvSpPr>
        <p:spPr>
          <a:xfrm>
            <a:off x="2387712" y="3388324"/>
            <a:ext cx="298480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/>
              <a:t>B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18842BC0-CE33-5D57-C84B-519D66E464D5}"/>
              </a:ext>
            </a:extLst>
          </p:cNvPr>
          <p:cNvSpPr txBox="1"/>
          <p:nvPr/>
        </p:nvSpPr>
        <p:spPr>
          <a:xfrm>
            <a:off x="3180246" y="3445213"/>
            <a:ext cx="418704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/>
              <a:t>C``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ABC19BA1-2B70-160A-7855-152B273CF883}"/>
              </a:ext>
            </a:extLst>
          </p:cNvPr>
          <p:cNvSpPr txBox="1"/>
          <p:nvPr/>
        </p:nvSpPr>
        <p:spPr>
          <a:xfrm>
            <a:off x="3694062" y="3379895"/>
            <a:ext cx="312906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/>
              <a:t>D</a:t>
            </a:r>
          </a:p>
        </p:txBody>
      </p:sp>
      <p:cxnSp>
        <p:nvCxnSpPr>
          <p:cNvPr id="24" name="Straight Connector 8">
            <a:extLst>
              <a:ext uri="{FF2B5EF4-FFF2-40B4-BE49-F238E27FC236}">
                <a16:creationId xmlns:a16="http://schemas.microsoft.com/office/drawing/2014/main" id="{607D9B8C-1392-708F-952E-DBD0A4924C2C}"/>
              </a:ext>
            </a:extLst>
          </p:cNvPr>
          <p:cNvCxnSpPr/>
          <p:nvPr/>
        </p:nvCxnSpPr>
        <p:spPr>
          <a:xfrm flipV="1">
            <a:off x="2675908" y="1546943"/>
            <a:ext cx="3331192" cy="2256200"/>
          </a:xfrm>
          <a:prstGeom prst="line">
            <a:avLst/>
          </a:prstGeom>
          <a:ln w="38100">
            <a:solidFill>
              <a:schemeClr val="accent3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feld 24">
            <a:extLst>
              <a:ext uri="{FF2B5EF4-FFF2-40B4-BE49-F238E27FC236}">
                <a16:creationId xmlns:a16="http://schemas.microsoft.com/office/drawing/2014/main" id="{FDE939A6-D04F-6231-2C5F-73620ED9A55A}"/>
              </a:ext>
            </a:extLst>
          </p:cNvPr>
          <p:cNvSpPr txBox="1"/>
          <p:nvPr/>
        </p:nvSpPr>
        <p:spPr>
          <a:xfrm>
            <a:off x="2741225" y="3257689"/>
            <a:ext cx="357790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/>
              <a:t>C`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6D307B12-82C9-7CBA-9D89-BAB07D5A0D9E}"/>
              </a:ext>
            </a:extLst>
          </p:cNvPr>
          <p:cNvSpPr txBox="1"/>
          <p:nvPr/>
        </p:nvSpPr>
        <p:spPr>
          <a:xfrm>
            <a:off x="5713505" y="1167529"/>
            <a:ext cx="1114279" cy="34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33" dirty="0"/>
              <a:t>Angebot S`</a:t>
            </a:r>
          </a:p>
        </p:txBody>
      </p:sp>
      <p:sp>
        <p:nvSpPr>
          <p:cNvPr id="27" name="TextBox 15">
            <a:extLst>
              <a:ext uri="{FF2B5EF4-FFF2-40B4-BE49-F238E27FC236}">
                <a16:creationId xmlns:a16="http://schemas.microsoft.com/office/drawing/2014/main" id="{D8BF77E5-50E5-FE33-0DC0-916D17B68C05}"/>
              </a:ext>
            </a:extLst>
          </p:cNvPr>
          <p:cNvSpPr txBox="1"/>
          <p:nvPr/>
        </p:nvSpPr>
        <p:spPr>
          <a:xfrm>
            <a:off x="1448984" y="5217004"/>
            <a:ext cx="15048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Importquote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Q</a:t>
            </a: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64A0808F-A627-B71E-9925-511241FE3FD5}"/>
              </a:ext>
            </a:extLst>
          </p:cNvPr>
          <p:cNvSpPr txBox="1"/>
          <p:nvPr/>
        </p:nvSpPr>
        <p:spPr>
          <a:xfrm rot="16200000">
            <a:off x="2119931" y="4624990"/>
            <a:ext cx="457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200" dirty="0"/>
              <a:t>{</a:t>
            </a:r>
          </a:p>
        </p:txBody>
      </p:sp>
      <p:cxnSp>
        <p:nvCxnSpPr>
          <p:cNvPr id="29" name="Straight Connector 18">
            <a:extLst>
              <a:ext uri="{FF2B5EF4-FFF2-40B4-BE49-F238E27FC236}">
                <a16:creationId xmlns:a16="http://schemas.microsoft.com/office/drawing/2014/main" id="{651C8912-561D-19A8-7E79-CE9999E81E4B}"/>
              </a:ext>
            </a:extLst>
          </p:cNvPr>
          <p:cNvCxnSpPr/>
          <p:nvPr/>
        </p:nvCxnSpPr>
        <p:spPr>
          <a:xfrm flipH="1">
            <a:off x="1788018" y="3780189"/>
            <a:ext cx="17908" cy="1118789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mit Pfeil 29">
            <a:extLst>
              <a:ext uri="{FF2B5EF4-FFF2-40B4-BE49-F238E27FC236}">
                <a16:creationId xmlns:a16="http://schemas.microsoft.com/office/drawing/2014/main" id="{58B9F0EE-10DB-E5AA-3664-4AD08F8709EF}"/>
              </a:ext>
            </a:extLst>
          </p:cNvPr>
          <p:cNvCxnSpPr/>
          <p:nvPr/>
        </p:nvCxnSpPr>
        <p:spPr>
          <a:xfrm>
            <a:off x="4287078" y="2156420"/>
            <a:ext cx="629479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hteck 30">
            <a:extLst>
              <a:ext uri="{FF2B5EF4-FFF2-40B4-BE49-F238E27FC236}">
                <a16:creationId xmlns:a16="http://schemas.microsoft.com/office/drawing/2014/main" id="{0ADDB01E-73A4-E63E-33C8-498FEDB628F7}"/>
              </a:ext>
            </a:extLst>
          </p:cNvPr>
          <p:cNvSpPr/>
          <p:nvPr/>
        </p:nvSpPr>
        <p:spPr>
          <a:xfrm>
            <a:off x="177979" y="2962700"/>
            <a:ext cx="5437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baseline="-25000" dirty="0" err="1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en-US" baseline="30000" dirty="0" err="1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endParaRPr lang="de-DE" dirty="0"/>
          </a:p>
        </p:txBody>
      </p:sp>
      <p:sp>
        <p:nvSpPr>
          <p:cNvPr id="32" name="Textfeld 31">
            <a:extLst>
              <a:ext uri="{FF2B5EF4-FFF2-40B4-BE49-F238E27FC236}">
                <a16:creationId xmlns:a16="http://schemas.microsoft.com/office/drawing/2014/main" id="{F763B0A0-B30C-072D-7C93-2585CFFB3130}"/>
              </a:ext>
            </a:extLst>
          </p:cNvPr>
          <p:cNvSpPr txBox="1"/>
          <p:nvPr/>
        </p:nvSpPr>
        <p:spPr>
          <a:xfrm rot="16200000">
            <a:off x="3080714" y="4611740"/>
            <a:ext cx="457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200" dirty="0"/>
              <a:t>{</a:t>
            </a:r>
          </a:p>
        </p:txBody>
      </p:sp>
      <p:sp>
        <p:nvSpPr>
          <p:cNvPr id="33" name="TextBox 15">
            <a:extLst>
              <a:ext uri="{FF2B5EF4-FFF2-40B4-BE49-F238E27FC236}">
                <a16:creationId xmlns:a16="http://schemas.microsoft.com/office/drawing/2014/main" id="{43CB12DF-A372-866D-2ED6-CDB828D71F57}"/>
              </a:ext>
            </a:extLst>
          </p:cNvPr>
          <p:cNvSpPr txBox="1"/>
          <p:nvPr/>
        </p:nvSpPr>
        <p:spPr>
          <a:xfrm>
            <a:off x="2972473" y="5233812"/>
            <a:ext cx="6382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IM</a:t>
            </a:r>
          </a:p>
        </p:txBody>
      </p:sp>
      <p:sp>
        <p:nvSpPr>
          <p:cNvPr id="34" name="Rechteck 33">
            <a:extLst>
              <a:ext uri="{FF2B5EF4-FFF2-40B4-BE49-F238E27FC236}">
                <a16:creationId xmlns:a16="http://schemas.microsoft.com/office/drawing/2014/main" id="{4DAF04E2-2B8A-72E2-5599-3012C7068E48}"/>
              </a:ext>
            </a:extLst>
          </p:cNvPr>
          <p:cNvSpPr/>
          <p:nvPr/>
        </p:nvSpPr>
        <p:spPr>
          <a:xfrm>
            <a:off x="8689605" y="4236762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29312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1DC637-36C3-4D68-9D8B-0683A97EF9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7D3C615-BA82-C789-C4BE-609F8DBE563A}"/>
              </a:ext>
            </a:extLst>
          </p:cNvPr>
          <p:cNvSpPr txBox="1">
            <a:spLocks/>
          </p:cNvSpPr>
          <p:nvPr/>
        </p:nvSpPr>
        <p:spPr>
          <a:xfrm>
            <a:off x="1938720" y="249482"/>
            <a:ext cx="7464960" cy="640485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ctr" rtl="0" hangingPunct="0">
              <a:tabLst/>
              <a:defRPr lang="de-DE" sz="44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r>
              <a:rPr lang="en-US" sz="3991" dirty="0" err="1">
                <a:solidFill>
                  <a:sysClr val="windowText" lastClr="000000"/>
                </a:solidFill>
              </a:rPr>
              <a:t>Unterschiede</a:t>
            </a:r>
            <a:r>
              <a:rPr lang="en-US" sz="3991" dirty="0">
                <a:solidFill>
                  <a:sysClr val="windowText" lastClr="000000"/>
                </a:solidFill>
              </a:rPr>
              <a:t> </a:t>
            </a:r>
            <a:r>
              <a:rPr lang="en-US" sz="3991" dirty="0" err="1">
                <a:solidFill>
                  <a:sysClr val="windowText" lastClr="000000"/>
                </a:solidFill>
              </a:rPr>
              <a:t>zwischen</a:t>
            </a:r>
            <a:r>
              <a:rPr lang="en-US" sz="3991" dirty="0">
                <a:solidFill>
                  <a:sysClr val="windowText" lastClr="000000"/>
                </a:solidFill>
              </a:rPr>
              <a:t> </a:t>
            </a:r>
            <a:r>
              <a:rPr lang="en-US" sz="3991" dirty="0" err="1">
                <a:solidFill>
                  <a:sysClr val="windowText" lastClr="000000"/>
                </a:solidFill>
              </a:rPr>
              <a:t>Zoll</a:t>
            </a:r>
            <a:r>
              <a:rPr lang="en-US" sz="3991" dirty="0">
                <a:solidFill>
                  <a:sysClr val="windowText" lastClr="000000"/>
                </a:solidFill>
              </a:rPr>
              <a:t> und Quote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1BD9ED92-B574-80B3-E4B1-849F6C6E3AF3}"/>
              </a:ext>
            </a:extLst>
          </p:cNvPr>
          <p:cNvSpPr txBox="1"/>
          <p:nvPr/>
        </p:nvSpPr>
        <p:spPr>
          <a:xfrm>
            <a:off x="1" y="809791"/>
            <a:ext cx="12192000" cy="326328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de-DE" sz="2200" dirty="0"/>
              <a:t>Im allgemeinen sind damit die Wirkungen von Zoll und Quote gleich, in den praktischen Auswirkungen unterscheiden sie sich aber:</a:t>
            </a:r>
          </a:p>
          <a:p>
            <a:endParaRPr lang="de-DE" sz="2200" dirty="0"/>
          </a:p>
          <a:p>
            <a:pPr marL="414726" indent="-414726">
              <a:buFont typeface="Arial" panose="020B0604020202020204" pitchFamily="34" charset="0"/>
              <a:buChar char="•"/>
            </a:pPr>
            <a:r>
              <a:rPr lang="de-DE" sz="2200" dirty="0" err="1"/>
              <a:t>Rent</a:t>
            </a:r>
            <a:r>
              <a:rPr lang="de-DE" sz="2200" dirty="0"/>
              <a:t> </a:t>
            </a:r>
            <a:r>
              <a:rPr lang="de-DE" sz="2200" dirty="0" err="1"/>
              <a:t>seeking</a:t>
            </a:r>
            <a:r>
              <a:rPr lang="de-DE" sz="2200" dirty="0"/>
              <a:t>: Lobbyausgaben, um ein Einfuhrkontingent zu erhalten bindet Ressourcen, während bei einem Zoll alle Markteilnehmer direkt mit dem Aufschlag kalkulieren können</a:t>
            </a:r>
          </a:p>
          <a:p>
            <a:pPr marL="414726" indent="-414726">
              <a:buFont typeface="Arial" panose="020B0604020202020204" pitchFamily="34" charset="0"/>
              <a:buChar char="•"/>
            </a:pPr>
            <a:endParaRPr lang="de-DE" sz="2200" dirty="0"/>
          </a:p>
          <a:p>
            <a:pPr marL="414726" indent="-414726">
              <a:buFont typeface="Arial" panose="020B0604020202020204" pitchFamily="34" charset="0"/>
              <a:buChar char="•"/>
            </a:pPr>
            <a:r>
              <a:rPr lang="de-DE" sz="2200" dirty="0"/>
              <a:t>Eine </a:t>
            </a:r>
            <a:r>
              <a:rPr lang="de-DE" sz="2200" b="1" dirty="0"/>
              <a:t>Quote</a:t>
            </a:r>
            <a:r>
              <a:rPr lang="de-DE" sz="2200" dirty="0"/>
              <a:t> hat direkten Einfluss auf die </a:t>
            </a:r>
            <a:r>
              <a:rPr lang="de-DE" sz="2200" b="1" dirty="0"/>
              <a:t>Menge</a:t>
            </a:r>
            <a:r>
              <a:rPr lang="de-DE" sz="2200" dirty="0"/>
              <a:t>, während bei einem Zoll der Effekt nur abgeschätzt werden kann, aufgrund einer im Prinzip unbekannten Nachfragestruktur</a:t>
            </a:r>
          </a:p>
          <a:p>
            <a:pPr marL="414726" indent="-414726">
              <a:buFont typeface="Arial" panose="020B0604020202020204" pitchFamily="34" charset="0"/>
              <a:buChar char="•"/>
            </a:pPr>
            <a:endParaRPr lang="de-DE" sz="2200" dirty="0"/>
          </a:p>
          <a:p>
            <a:pPr marL="414726" indent="-414726">
              <a:buFont typeface="Arial" panose="020B0604020202020204" pitchFamily="34" charset="0"/>
              <a:buChar char="•"/>
            </a:pPr>
            <a:r>
              <a:rPr lang="de-DE" sz="2200" dirty="0"/>
              <a:t>Der </a:t>
            </a:r>
            <a:r>
              <a:rPr lang="de-DE" sz="2200" b="1" dirty="0"/>
              <a:t>Zoll</a:t>
            </a:r>
            <a:r>
              <a:rPr lang="de-DE" sz="2200" dirty="0"/>
              <a:t> hat einen direkten </a:t>
            </a:r>
            <a:r>
              <a:rPr lang="de-DE" sz="2200" b="1" dirty="0"/>
              <a:t>Preiseffekt</a:t>
            </a:r>
            <a:r>
              <a:rPr lang="de-DE" sz="2200" dirty="0"/>
              <a:t>, während der Preis durch eine Quote nur indirekt beeinflusst wird.</a:t>
            </a:r>
          </a:p>
          <a:p>
            <a:endParaRPr lang="de-DE" sz="2903" dirty="0"/>
          </a:p>
          <a:p>
            <a:pPr marL="259204" indent="-259204">
              <a:buFont typeface="Arial" panose="020B0604020202020204" pitchFamily="34" charset="0"/>
              <a:buChar char="•"/>
            </a:pPr>
            <a:endParaRPr lang="de-DE" sz="2903" dirty="0"/>
          </a:p>
          <a:p>
            <a:pPr marL="259204" indent="-259204">
              <a:buFont typeface="Arial" panose="020B0604020202020204" pitchFamily="34" charset="0"/>
              <a:buChar char="•"/>
            </a:pPr>
            <a:endParaRPr lang="de-DE" sz="2903" dirty="0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5F6D6896-8AA6-756D-10AC-04FBC079F9A9}"/>
              </a:ext>
            </a:extLst>
          </p:cNvPr>
          <p:cNvSpPr/>
          <p:nvPr/>
        </p:nvSpPr>
        <p:spPr>
          <a:xfrm>
            <a:off x="8689605" y="4216442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89594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CE1C59-FE1A-5295-9F02-D85F0BA01C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17874F6-F95F-7D08-CCC1-4627EAB7C364}"/>
              </a:ext>
            </a:extLst>
          </p:cNvPr>
          <p:cNvSpPr txBox="1">
            <a:spLocks/>
          </p:cNvSpPr>
          <p:nvPr/>
        </p:nvSpPr>
        <p:spPr>
          <a:xfrm>
            <a:off x="1938720" y="249482"/>
            <a:ext cx="7464960" cy="640485"/>
          </a:xfrm>
          <a:prstGeom prst="rect">
            <a:avLst/>
          </a:prstGeom>
        </p:spPr>
        <p:txBody>
          <a:bodyPr>
            <a:normAutofit fontScale="97500" lnSpcReduction="10000"/>
          </a:bodyPr>
          <a:lstStyle>
            <a:lvl1pPr algn="ctr" rtl="0" hangingPunct="0">
              <a:tabLst/>
              <a:defRPr lang="de-DE" sz="44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r>
              <a:rPr lang="en-US" sz="3991" dirty="0" err="1">
                <a:solidFill>
                  <a:sysClr val="windowText" lastClr="000000"/>
                </a:solidFill>
              </a:rPr>
              <a:t>Allgemeines</a:t>
            </a:r>
            <a:r>
              <a:rPr lang="en-US" sz="3991" dirty="0">
                <a:solidFill>
                  <a:sysClr val="windowText" lastClr="000000"/>
                </a:solidFill>
              </a:rPr>
              <a:t> </a:t>
            </a:r>
            <a:r>
              <a:rPr lang="en-US" sz="3991" dirty="0" err="1">
                <a:solidFill>
                  <a:sysClr val="windowText" lastClr="000000"/>
                </a:solidFill>
              </a:rPr>
              <a:t>Handelsmodell</a:t>
            </a:r>
            <a:endParaRPr lang="en-US" sz="3991" dirty="0">
              <a:solidFill>
                <a:sysClr val="windowText" lastClr="000000"/>
              </a:solidFill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57F6197-12C0-B431-787D-5D911A3EE587}"/>
              </a:ext>
            </a:extLst>
          </p:cNvPr>
          <p:cNvSpPr txBox="1">
            <a:spLocks/>
          </p:cNvSpPr>
          <p:nvPr/>
        </p:nvSpPr>
        <p:spPr>
          <a:xfrm>
            <a:off x="186461" y="1106441"/>
            <a:ext cx="10254341" cy="3407502"/>
          </a:xfrm>
          <a:prstGeom prst="rect">
            <a:avLst/>
          </a:prstGeom>
        </p:spPr>
        <p:txBody>
          <a:bodyPr/>
          <a:lstStyle>
            <a:lvl1pPr marL="0" marR="0" indent="0" rtl="0" hangingPunct="0">
              <a:spcBef>
                <a:spcPts val="0"/>
              </a:spcBef>
              <a:spcAft>
                <a:spcPts val="1417"/>
              </a:spcAft>
              <a:tabLst/>
              <a:defRPr lang="de-DE" sz="32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pPr marL="457200" indent="-4572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en-US" sz="2903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</a:t>
            </a:r>
            <a:r>
              <a:rPr lang="en-US" altLang="en-US" sz="2903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eigene</a:t>
            </a:r>
            <a:r>
              <a:rPr lang="en-US" altLang="en-US" sz="2903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903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Angebots</a:t>
            </a:r>
            <a:r>
              <a:rPr lang="en-US" altLang="en-US" sz="2903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und </a:t>
            </a:r>
            <a:r>
              <a:rPr lang="en-US" altLang="en-US" sz="2903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Nachfragestruktur</a:t>
            </a:r>
            <a:r>
              <a:rPr lang="en-US" altLang="en-US" sz="2903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hat </a:t>
            </a:r>
            <a:r>
              <a:rPr lang="en-US" altLang="en-US" sz="2903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eine</a:t>
            </a:r>
            <a:r>
              <a:rPr lang="en-US" altLang="en-US" sz="2903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903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relevante</a:t>
            </a:r>
            <a:r>
              <a:rPr lang="en-US" altLang="en-US" sz="2903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903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Größe</a:t>
            </a:r>
            <a:r>
              <a:rPr lang="en-US" altLang="en-US" sz="2903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903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relativ</a:t>
            </a:r>
            <a:r>
              <a:rPr lang="en-US" altLang="en-US" sz="2903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903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zum</a:t>
            </a:r>
            <a:r>
              <a:rPr lang="en-US" altLang="en-US" sz="2903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903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Weltmarkt</a:t>
            </a:r>
            <a:endParaRPr lang="en-US" altLang="en-US" sz="2903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en-US" sz="2903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Vereinfachend</a:t>
            </a:r>
            <a:r>
              <a:rPr lang="en-US" altLang="en-US" sz="2903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903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werden</a:t>
            </a:r>
            <a:r>
              <a:rPr lang="en-US" altLang="en-US" sz="2903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903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nur</a:t>
            </a:r>
            <a:r>
              <a:rPr lang="en-US" altLang="en-US" sz="2903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903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zwei</a:t>
            </a:r>
            <a:r>
              <a:rPr lang="en-US" altLang="en-US" sz="2903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Länder A, B </a:t>
            </a:r>
            <a:r>
              <a:rPr lang="en-US" altLang="en-US" sz="2903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betrachtet</a:t>
            </a:r>
            <a:r>
              <a:rPr lang="en-US" altLang="en-US" sz="2903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en-US" sz="2903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Ausgangspunkt</a:t>
            </a:r>
            <a:r>
              <a:rPr lang="en-US" altLang="en-US" sz="2903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903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</a:t>
            </a:r>
            <a:r>
              <a:rPr lang="en-US" altLang="en-US" sz="2903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903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</a:t>
            </a:r>
            <a:r>
              <a:rPr lang="en-US" altLang="en-US" sz="2903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903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höherer</a:t>
            </a:r>
            <a:r>
              <a:rPr lang="en-US" altLang="en-US" sz="2903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903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Preis</a:t>
            </a:r>
            <a:r>
              <a:rPr lang="en-US" altLang="en-US" sz="2903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des </a:t>
            </a:r>
            <a:r>
              <a:rPr lang="en-US" altLang="en-US" sz="2903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Gutes</a:t>
            </a:r>
            <a:r>
              <a:rPr lang="en-US" altLang="en-US" sz="2903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Land A </a:t>
            </a:r>
            <a:r>
              <a:rPr lang="en-US" altLang="en-US" sz="2903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als</a:t>
            </a:r>
            <a:r>
              <a:rPr lang="en-US" altLang="en-US" sz="2903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Land B </a:t>
            </a:r>
            <a:r>
              <a:rPr lang="en-US" altLang="en-US" sz="2903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</a:t>
            </a:r>
            <a:r>
              <a:rPr lang="en-US" altLang="en-US" sz="2903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Fall </a:t>
            </a:r>
            <a:r>
              <a:rPr lang="en-US" altLang="en-US" sz="2903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ohne</a:t>
            </a:r>
            <a:r>
              <a:rPr lang="en-US" altLang="en-US" sz="2903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903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Handelsbeziehungen</a:t>
            </a:r>
            <a:endParaRPr lang="en-US" altLang="en-US" sz="2903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en-US" altLang="en-US" sz="2177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903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8C6856ED-F985-72FB-4191-8429BFC15587}"/>
              </a:ext>
            </a:extLst>
          </p:cNvPr>
          <p:cNvSpPr/>
          <p:nvPr/>
        </p:nvSpPr>
        <p:spPr>
          <a:xfrm>
            <a:off x="8689605" y="4216442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4335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1CDA88-8954-662C-3984-2FF97358AF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1C1B1AC-5A73-7E88-67F9-86D5D7C86B05}"/>
              </a:ext>
            </a:extLst>
          </p:cNvPr>
          <p:cNvSpPr txBox="1">
            <a:spLocks/>
          </p:cNvSpPr>
          <p:nvPr/>
        </p:nvSpPr>
        <p:spPr>
          <a:xfrm>
            <a:off x="927564" y="40262"/>
            <a:ext cx="6266291" cy="469773"/>
          </a:xfrm>
          <a:prstGeom prst="rect">
            <a:avLst/>
          </a:prstGeom>
        </p:spPr>
        <p:txBody>
          <a:bodyPr/>
          <a:lstStyle>
            <a:lvl1pPr algn="ctr" rtl="0" hangingPunct="0">
              <a:tabLst/>
              <a:defRPr lang="de-DE" sz="4400" b="0" i="0" u="none" strike="noStrike" kern="1200">
                <a:ln>
                  <a:noFill/>
                </a:ln>
                <a:latin typeface="Arial" pitchFamily="18"/>
              </a:defRPr>
            </a:lvl1pPr>
          </a:lstStyle>
          <a:p>
            <a:r>
              <a:rPr lang="en-US" sz="2400" dirty="0" err="1">
                <a:solidFill>
                  <a:sysClr val="windowText" lastClr="000000"/>
                </a:solidFill>
              </a:rPr>
              <a:t>Gleichgewicht</a:t>
            </a:r>
            <a:r>
              <a:rPr lang="en-US" sz="2400" dirty="0">
                <a:solidFill>
                  <a:sysClr val="windowText" lastClr="000000"/>
                </a:solidFill>
              </a:rPr>
              <a:t> auf </a:t>
            </a:r>
            <a:r>
              <a:rPr lang="en-US" sz="2400" dirty="0" err="1">
                <a:solidFill>
                  <a:sysClr val="windowText" lastClr="000000"/>
                </a:solidFill>
              </a:rPr>
              <a:t>dem</a:t>
            </a:r>
            <a:r>
              <a:rPr lang="en-US" sz="2400" dirty="0">
                <a:solidFill>
                  <a:sysClr val="windowText" lastClr="000000"/>
                </a:solidFill>
              </a:rPr>
              <a:t> </a:t>
            </a:r>
            <a:r>
              <a:rPr lang="en-US" sz="2400" dirty="0" err="1">
                <a:solidFill>
                  <a:sysClr val="windowText" lastClr="000000"/>
                </a:solidFill>
              </a:rPr>
              <a:t>Weltmarkt</a:t>
            </a:r>
            <a:endParaRPr lang="en-US" sz="2400" dirty="0">
              <a:solidFill>
                <a:sysClr val="windowText" lastClr="000000"/>
              </a:solidFill>
            </a:endParaRPr>
          </a:p>
        </p:txBody>
      </p:sp>
      <p:grpSp>
        <p:nvGrpSpPr>
          <p:cNvPr id="6" name="Group 33">
            <a:extLst>
              <a:ext uri="{FF2B5EF4-FFF2-40B4-BE49-F238E27FC236}">
                <a16:creationId xmlns:a16="http://schemas.microsoft.com/office/drawing/2014/main" id="{F04BDDC8-B818-574D-DB89-B66741FAD921}"/>
              </a:ext>
            </a:extLst>
          </p:cNvPr>
          <p:cNvGrpSpPr/>
          <p:nvPr/>
        </p:nvGrpSpPr>
        <p:grpSpPr>
          <a:xfrm>
            <a:off x="84921" y="426251"/>
            <a:ext cx="2946105" cy="4523939"/>
            <a:chOff x="180519" y="1124744"/>
            <a:chExt cx="3924474" cy="4987329"/>
          </a:xfrm>
        </p:grpSpPr>
        <p:grpSp>
          <p:nvGrpSpPr>
            <p:cNvPr id="7" name="Group 15">
              <a:extLst>
                <a:ext uri="{FF2B5EF4-FFF2-40B4-BE49-F238E27FC236}">
                  <a16:creationId xmlns:a16="http://schemas.microsoft.com/office/drawing/2014/main" id="{1A61F40D-E86A-7A7B-F1D0-9B94CB6FBD2E}"/>
                </a:ext>
              </a:extLst>
            </p:cNvPr>
            <p:cNvGrpSpPr/>
            <p:nvPr/>
          </p:nvGrpSpPr>
          <p:grpSpPr>
            <a:xfrm>
              <a:off x="611560" y="1916832"/>
              <a:ext cx="3024336" cy="3744416"/>
              <a:chOff x="755576" y="1628800"/>
              <a:chExt cx="3960440" cy="3960440"/>
            </a:xfrm>
          </p:grpSpPr>
          <p:cxnSp>
            <p:nvCxnSpPr>
              <p:cNvPr id="15" name="Straight Arrow Connector 9">
                <a:extLst>
                  <a:ext uri="{FF2B5EF4-FFF2-40B4-BE49-F238E27FC236}">
                    <a16:creationId xmlns:a16="http://schemas.microsoft.com/office/drawing/2014/main" id="{0BBA1319-BBD1-CF62-76AA-1F097D2838F4}"/>
                  </a:ext>
                </a:extLst>
              </p:cNvPr>
              <p:cNvCxnSpPr/>
              <p:nvPr/>
            </p:nvCxnSpPr>
            <p:spPr>
              <a:xfrm flipV="1">
                <a:off x="755576" y="1628800"/>
                <a:ext cx="0" cy="396044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Arrow Connector 11">
                <a:extLst>
                  <a:ext uri="{FF2B5EF4-FFF2-40B4-BE49-F238E27FC236}">
                    <a16:creationId xmlns:a16="http://schemas.microsoft.com/office/drawing/2014/main" id="{8399A575-66F6-5C0A-C20F-C0ADD05ED838}"/>
                  </a:ext>
                </a:extLst>
              </p:cNvPr>
              <p:cNvCxnSpPr/>
              <p:nvPr/>
            </p:nvCxnSpPr>
            <p:spPr>
              <a:xfrm>
                <a:off x="755576" y="5589240"/>
                <a:ext cx="3960440" cy="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" name="Straight Connector 17">
              <a:extLst>
                <a:ext uri="{FF2B5EF4-FFF2-40B4-BE49-F238E27FC236}">
                  <a16:creationId xmlns:a16="http://schemas.microsoft.com/office/drawing/2014/main" id="{8C23D813-B2EF-F10F-A59E-DEE1EB6EC001}"/>
                </a:ext>
              </a:extLst>
            </p:cNvPr>
            <p:cNvCxnSpPr/>
            <p:nvPr/>
          </p:nvCxnSpPr>
          <p:spPr>
            <a:xfrm flipV="1">
              <a:off x="1043608" y="2060848"/>
              <a:ext cx="1548172" cy="3271718"/>
            </a:xfrm>
            <a:prstGeom prst="line">
              <a:avLst/>
            </a:prstGeom>
            <a:ln w="25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19">
              <a:extLst>
                <a:ext uri="{FF2B5EF4-FFF2-40B4-BE49-F238E27FC236}">
                  <a16:creationId xmlns:a16="http://schemas.microsoft.com/office/drawing/2014/main" id="{82B2B943-1554-36B0-7508-05B89DCC0941}"/>
                </a:ext>
              </a:extLst>
            </p:cNvPr>
            <p:cNvCxnSpPr/>
            <p:nvPr/>
          </p:nvCxnSpPr>
          <p:spPr>
            <a:xfrm>
              <a:off x="1691680" y="2060848"/>
              <a:ext cx="1304452" cy="308705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25">
              <a:extLst>
                <a:ext uri="{FF2B5EF4-FFF2-40B4-BE49-F238E27FC236}">
                  <a16:creationId xmlns:a16="http://schemas.microsoft.com/office/drawing/2014/main" id="{07ADDB80-BDA5-9B0E-6A9A-B7916655731A}"/>
                </a:ext>
              </a:extLst>
            </p:cNvPr>
            <p:cNvSpPr txBox="1"/>
            <p:nvPr/>
          </p:nvSpPr>
          <p:spPr>
            <a:xfrm>
              <a:off x="904984" y="1124744"/>
              <a:ext cx="1287184" cy="4095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14" b="1" dirty="0">
                  <a:latin typeface="Arial" panose="020B0604020202020204" pitchFamily="34" charset="0"/>
                  <a:cs typeface="Arial" panose="020B0604020202020204" pitchFamily="34" charset="0"/>
                </a:rPr>
                <a:t>Land A</a:t>
              </a:r>
            </a:p>
          </p:txBody>
        </p:sp>
        <p:sp>
          <p:nvSpPr>
            <p:cNvPr id="11" name="TextBox 26">
              <a:extLst>
                <a:ext uri="{FF2B5EF4-FFF2-40B4-BE49-F238E27FC236}">
                  <a16:creationId xmlns:a16="http://schemas.microsoft.com/office/drawing/2014/main" id="{30DD6509-A627-607E-829F-6930FAE48B99}"/>
                </a:ext>
              </a:extLst>
            </p:cNvPr>
            <p:cNvSpPr txBox="1"/>
            <p:nvPr/>
          </p:nvSpPr>
          <p:spPr>
            <a:xfrm>
              <a:off x="180519" y="1532697"/>
              <a:ext cx="1220837" cy="3936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33">
                  <a:latin typeface="Arial" panose="020B0604020202020204" pitchFamily="34" charset="0"/>
                  <a:cs typeface="Arial" panose="020B0604020202020204" pitchFamily="34" charset="0"/>
                </a:rPr>
                <a:t>Preis, </a:t>
              </a:r>
              <a:r>
                <a:rPr lang="en-US" sz="1633" dirty="0">
                  <a:latin typeface="Arial" panose="020B0604020202020204" pitchFamily="34" charset="0"/>
                  <a:cs typeface="Arial" panose="020B0604020202020204" pitchFamily="34" charset="0"/>
                </a:rPr>
                <a:t>P</a:t>
              </a:r>
            </a:p>
          </p:txBody>
        </p:sp>
        <p:sp>
          <p:nvSpPr>
            <p:cNvPr id="12" name="TextBox 27">
              <a:extLst>
                <a:ext uri="{FF2B5EF4-FFF2-40B4-BE49-F238E27FC236}">
                  <a16:creationId xmlns:a16="http://schemas.microsoft.com/office/drawing/2014/main" id="{13B9B8B5-794E-EE57-6372-4142E919CCEE}"/>
                </a:ext>
              </a:extLst>
            </p:cNvPr>
            <p:cNvSpPr txBox="1"/>
            <p:nvPr/>
          </p:nvSpPr>
          <p:spPr>
            <a:xfrm>
              <a:off x="2417152" y="5733256"/>
              <a:ext cx="1414084" cy="3788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33" dirty="0" err="1">
                  <a:latin typeface="Arial" panose="020B0604020202020204" pitchFamily="34" charset="0"/>
                  <a:cs typeface="Arial" panose="020B0604020202020204" pitchFamily="34" charset="0"/>
                </a:rPr>
                <a:t>Menge</a:t>
              </a:r>
              <a:r>
                <a:rPr lang="en-US" sz="1633" dirty="0">
                  <a:latin typeface="Arial" panose="020B0604020202020204" pitchFamily="34" charset="0"/>
                  <a:cs typeface="Arial" panose="020B0604020202020204" pitchFamily="34" charset="0"/>
                </a:rPr>
                <a:t> X</a:t>
              </a:r>
            </a:p>
          </p:txBody>
        </p:sp>
        <p:sp>
          <p:nvSpPr>
            <p:cNvPr id="13" name="TextBox 28">
              <a:extLst>
                <a:ext uri="{FF2B5EF4-FFF2-40B4-BE49-F238E27FC236}">
                  <a16:creationId xmlns:a16="http://schemas.microsoft.com/office/drawing/2014/main" id="{1A756CA5-E8AE-CD95-ED51-8D1ECFDD0EB0}"/>
                </a:ext>
              </a:extLst>
            </p:cNvPr>
            <p:cNvSpPr txBox="1"/>
            <p:nvPr/>
          </p:nvSpPr>
          <p:spPr>
            <a:xfrm>
              <a:off x="2139261" y="1699900"/>
              <a:ext cx="1627558" cy="37881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33" dirty="0" err="1">
                  <a:latin typeface="Arial" panose="020B0604020202020204" pitchFamily="34" charset="0"/>
                  <a:cs typeface="Arial" panose="020B0604020202020204" pitchFamily="34" charset="0"/>
                </a:rPr>
                <a:t>Angebot</a:t>
              </a:r>
              <a:r>
                <a:rPr lang="en-US" sz="1633" dirty="0">
                  <a:latin typeface="Arial" panose="020B0604020202020204" pitchFamily="34" charset="0"/>
                  <a:cs typeface="Arial" panose="020B0604020202020204" pitchFamily="34" charset="0"/>
                </a:rPr>
                <a:t>, S</a:t>
              </a:r>
            </a:p>
          </p:txBody>
        </p:sp>
        <p:sp>
          <p:nvSpPr>
            <p:cNvPr id="14" name="TextBox 29">
              <a:extLst>
                <a:ext uri="{FF2B5EF4-FFF2-40B4-BE49-F238E27FC236}">
                  <a16:creationId xmlns:a16="http://schemas.microsoft.com/office/drawing/2014/main" id="{1A379016-6607-AADB-B4C7-B891BF5E859E}"/>
                </a:ext>
              </a:extLst>
            </p:cNvPr>
            <p:cNvSpPr txBox="1"/>
            <p:nvPr/>
          </p:nvSpPr>
          <p:spPr>
            <a:xfrm>
              <a:off x="2291660" y="5147900"/>
              <a:ext cx="1813333" cy="37881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33" dirty="0" err="1">
                  <a:latin typeface="Arial" panose="020B0604020202020204" pitchFamily="34" charset="0"/>
                  <a:cs typeface="Arial" panose="020B0604020202020204" pitchFamily="34" charset="0"/>
                </a:rPr>
                <a:t>Nachfrage</a:t>
              </a:r>
              <a:r>
                <a:rPr lang="en-US" sz="1633" dirty="0">
                  <a:latin typeface="Arial" panose="020B0604020202020204" pitchFamily="34" charset="0"/>
                  <a:cs typeface="Arial" panose="020B0604020202020204" pitchFamily="34" charset="0"/>
                </a:rPr>
                <a:t> D</a:t>
              </a:r>
            </a:p>
          </p:txBody>
        </p:sp>
      </p:grpSp>
      <p:grpSp>
        <p:nvGrpSpPr>
          <p:cNvPr id="17" name="Group 31">
            <a:extLst>
              <a:ext uri="{FF2B5EF4-FFF2-40B4-BE49-F238E27FC236}">
                <a16:creationId xmlns:a16="http://schemas.microsoft.com/office/drawing/2014/main" id="{66B2A7E5-E41D-F02B-C1EF-81522E11D334}"/>
              </a:ext>
            </a:extLst>
          </p:cNvPr>
          <p:cNvGrpSpPr/>
          <p:nvPr/>
        </p:nvGrpSpPr>
        <p:grpSpPr>
          <a:xfrm>
            <a:off x="3241476" y="1144742"/>
            <a:ext cx="2286113" cy="3396510"/>
            <a:chOff x="798001" y="1628800"/>
            <a:chExt cx="3987902" cy="3960440"/>
          </a:xfrm>
        </p:grpSpPr>
        <p:cxnSp>
          <p:nvCxnSpPr>
            <p:cNvPr id="18" name="Straight Arrow Connector 51">
              <a:extLst>
                <a:ext uri="{FF2B5EF4-FFF2-40B4-BE49-F238E27FC236}">
                  <a16:creationId xmlns:a16="http://schemas.microsoft.com/office/drawing/2014/main" id="{C75F6173-184F-F05E-B1B1-1039FF8D6E76}"/>
                </a:ext>
              </a:extLst>
            </p:cNvPr>
            <p:cNvCxnSpPr/>
            <p:nvPr/>
          </p:nvCxnSpPr>
          <p:spPr>
            <a:xfrm flipV="1">
              <a:off x="798001" y="1628800"/>
              <a:ext cx="0" cy="396044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52">
              <a:extLst>
                <a:ext uri="{FF2B5EF4-FFF2-40B4-BE49-F238E27FC236}">
                  <a16:creationId xmlns:a16="http://schemas.microsoft.com/office/drawing/2014/main" id="{DC86C1BC-A48B-FCBD-45D3-9F8D00D67160}"/>
                </a:ext>
              </a:extLst>
            </p:cNvPr>
            <p:cNvCxnSpPr/>
            <p:nvPr/>
          </p:nvCxnSpPr>
          <p:spPr>
            <a:xfrm>
              <a:off x="825463" y="5589240"/>
              <a:ext cx="396044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TextBox 46">
            <a:extLst>
              <a:ext uri="{FF2B5EF4-FFF2-40B4-BE49-F238E27FC236}">
                <a16:creationId xmlns:a16="http://schemas.microsoft.com/office/drawing/2014/main" id="{B159EFAC-DCE2-D020-C07A-284085F3FD02}"/>
              </a:ext>
            </a:extLst>
          </p:cNvPr>
          <p:cNvSpPr txBox="1"/>
          <p:nvPr/>
        </p:nvSpPr>
        <p:spPr>
          <a:xfrm>
            <a:off x="3428592" y="426250"/>
            <a:ext cx="1321812" cy="3715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14" b="1" dirty="0" err="1">
                <a:latin typeface="Arial" panose="020B0604020202020204" pitchFamily="34" charset="0"/>
                <a:cs typeface="Arial" panose="020B0604020202020204" pitchFamily="34" charset="0"/>
              </a:rPr>
              <a:t>Weltmarkt</a:t>
            </a:r>
            <a:endParaRPr lang="en-US" sz="1814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3" name="Group 71">
            <a:extLst>
              <a:ext uri="{FF2B5EF4-FFF2-40B4-BE49-F238E27FC236}">
                <a16:creationId xmlns:a16="http://schemas.microsoft.com/office/drawing/2014/main" id="{1B5953B6-0D79-7175-4303-825DE4367EEB}"/>
              </a:ext>
            </a:extLst>
          </p:cNvPr>
          <p:cNvGrpSpPr/>
          <p:nvPr/>
        </p:nvGrpSpPr>
        <p:grpSpPr>
          <a:xfrm>
            <a:off x="5764537" y="426250"/>
            <a:ext cx="2270370" cy="4115002"/>
            <a:chOff x="611560" y="1124744"/>
            <a:chExt cx="3024336" cy="4536504"/>
          </a:xfrm>
        </p:grpSpPr>
        <p:grpSp>
          <p:nvGrpSpPr>
            <p:cNvPr id="34" name="Group 73">
              <a:extLst>
                <a:ext uri="{FF2B5EF4-FFF2-40B4-BE49-F238E27FC236}">
                  <a16:creationId xmlns:a16="http://schemas.microsoft.com/office/drawing/2014/main" id="{0D604D66-16B5-FAE1-2355-A4615A455A87}"/>
                </a:ext>
              </a:extLst>
            </p:cNvPr>
            <p:cNvGrpSpPr/>
            <p:nvPr/>
          </p:nvGrpSpPr>
          <p:grpSpPr>
            <a:xfrm>
              <a:off x="611560" y="1916832"/>
              <a:ext cx="3024336" cy="3744416"/>
              <a:chOff x="755576" y="1628800"/>
              <a:chExt cx="3960440" cy="3960440"/>
            </a:xfrm>
          </p:grpSpPr>
          <p:cxnSp>
            <p:nvCxnSpPr>
              <p:cNvPr id="42" name="Straight Arrow Connector 84">
                <a:extLst>
                  <a:ext uri="{FF2B5EF4-FFF2-40B4-BE49-F238E27FC236}">
                    <a16:creationId xmlns:a16="http://schemas.microsoft.com/office/drawing/2014/main" id="{B27503B3-3EAF-6F52-9614-2567E5EED98D}"/>
                  </a:ext>
                </a:extLst>
              </p:cNvPr>
              <p:cNvCxnSpPr/>
              <p:nvPr/>
            </p:nvCxnSpPr>
            <p:spPr>
              <a:xfrm flipV="1">
                <a:off x="755576" y="1628800"/>
                <a:ext cx="0" cy="396044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Arrow Connector 85">
                <a:extLst>
                  <a:ext uri="{FF2B5EF4-FFF2-40B4-BE49-F238E27FC236}">
                    <a16:creationId xmlns:a16="http://schemas.microsoft.com/office/drawing/2014/main" id="{B3FC7497-F479-0637-9BD7-251BE7F126F7}"/>
                  </a:ext>
                </a:extLst>
              </p:cNvPr>
              <p:cNvCxnSpPr/>
              <p:nvPr/>
            </p:nvCxnSpPr>
            <p:spPr>
              <a:xfrm>
                <a:off x="755576" y="5589240"/>
                <a:ext cx="3960440" cy="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5" name="Straight Connector 74">
              <a:extLst>
                <a:ext uri="{FF2B5EF4-FFF2-40B4-BE49-F238E27FC236}">
                  <a16:creationId xmlns:a16="http://schemas.microsoft.com/office/drawing/2014/main" id="{99CE066D-D83F-DA87-2708-4D6AA207E06E}"/>
                </a:ext>
              </a:extLst>
            </p:cNvPr>
            <p:cNvCxnSpPr/>
            <p:nvPr/>
          </p:nvCxnSpPr>
          <p:spPr>
            <a:xfrm flipV="1">
              <a:off x="1601054" y="2132856"/>
              <a:ext cx="1366433" cy="3159060"/>
            </a:xfrm>
            <a:prstGeom prst="line">
              <a:avLst/>
            </a:prstGeom>
            <a:ln w="25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75">
              <a:extLst>
                <a:ext uri="{FF2B5EF4-FFF2-40B4-BE49-F238E27FC236}">
                  <a16:creationId xmlns:a16="http://schemas.microsoft.com/office/drawing/2014/main" id="{ED523292-3C66-A80B-50CE-FDB087AF4683}"/>
                </a:ext>
              </a:extLst>
            </p:cNvPr>
            <p:cNvCxnSpPr/>
            <p:nvPr/>
          </p:nvCxnSpPr>
          <p:spPr>
            <a:xfrm>
              <a:off x="1079001" y="2276872"/>
              <a:ext cx="1634490" cy="2871028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76">
              <a:extLst>
                <a:ext uri="{FF2B5EF4-FFF2-40B4-BE49-F238E27FC236}">
                  <a16:creationId xmlns:a16="http://schemas.microsoft.com/office/drawing/2014/main" id="{387FFB83-E6B1-427D-64A0-A5D6425264D0}"/>
                </a:ext>
              </a:extLst>
            </p:cNvPr>
            <p:cNvSpPr txBox="1"/>
            <p:nvPr/>
          </p:nvSpPr>
          <p:spPr>
            <a:xfrm>
              <a:off x="904984" y="1124744"/>
              <a:ext cx="1298716" cy="4095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14" b="1" dirty="0">
                  <a:latin typeface="Arial" panose="020B0604020202020204" pitchFamily="34" charset="0"/>
                  <a:cs typeface="Arial" panose="020B0604020202020204" pitchFamily="34" charset="0"/>
                </a:rPr>
                <a:t>Land B</a:t>
              </a:r>
            </a:p>
          </p:txBody>
        </p:sp>
        <p:sp>
          <p:nvSpPr>
            <p:cNvPr id="40" name="TextBox 82">
              <a:extLst>
                <a:ext uri="{FF2B5EF4-FFF2-40B4-BE49-F238E27FC236}">
                  <a16:creationId xmlns:a16="http://schemas.microsoft.com/office/drawing/2014/main" id="{8FFE840E-2E64-68A3-DE42-5457355BEBEE}"/>
                </a:ext>
              </a:extLst>
            </p:cNvPr>
            <p:cNvSpPr txBox="1"/>
            <p:nvPr/>
          </p:nvSpPr>
          <p:spPr>
            <a:xfrm>
              <a:off x="2748586" y="1815589"/>
              <a:ext cx="540668" cy="37881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33" dirty="0">
                  <a:latin typeface="Arial" panose="020B0604020202020204" pitchFamily="34" charset="0"/>
                  <a:cs typeface="Arial" panose="020B0604020202020204" pitchFamily="34" charset="0"/>
                </a:rPr>
                <a:t>S*</a:t>
              </a:r>
            </a:p>
          </p:txBody>
        </p:sp>
        <p:sp>
          <p:nvSpPr>
            <p:cNvPr id="41" name="TextBox 83">
              <a:extLst>
                <a:ext uri="{FF2B5EF4-FFF2-40B4-BE49-F238E27FC236}">
                  <a16:creationId xmlns:a16="http://schemas.microsoft.com/office/drawing/2014/main" id="{C3E61E40-18C9-469D-FB4A-6AF0CBD5552F}"/>
                </a:ext>
              </a:extLst>
            </p:cNvPr>
            <p:cNvSpPr txBox="1"/>
            <p:nvPr/>
          </p:nvSpPr>
          <p:spPr>
            <a:xfrm>
              <a:off x="2721174" y="5085184"/>
              <a:ext cx="555617" cy="37881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33" dirty="0">
                  <a:latin typeface="Arial" panose="020B0604020202020204" pitchFamily="34" charset="0"/>
                  <a:cs typeface="Arial" panose="020B0604020202020204" pitchFamily="34" charset="0"/>
                </a:rPr>
                <a:t>D*</a:t>
              </a:r>
            </a:p>
          </p:txBody>
        </p:sp>
      </p:grpSp>
      <p:sp>
        <p:nvSpPr>
          <p:cNvPr id="44" name="TextBox 26">
            <a:extLst>
              <a:ext uri="{FF2B5EF4-FFF2-40B4-BE49-F238E27FC236}">
                <a16:creationId xmlns:a16="http://schemas.microsoft.com/office/drawing/2014/main" id="{81E2B073-0A7E-D4BF-486E-90BB631B6AC0}"/>
              </a:ext>
            </a:extLst>
          </p:cNvPr>
          <p:cNvSpPr txBox="1"/>
          <p:nvPr/>
        </p:nvSpPr>
        <p:spPr>
          <a:xfrm>
            <a:off x="2847170" y="818425"/>
            <a:ext cx="869454" cy="3436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33">
                <a:latin typeface="Arial" panose="020B0604020202020204" pitchFamily="34" charset="0"/>
                <a:cs typeface="Arial" panose="020B0604020202020204" pitchFamily="34" charset="0"/>
              </a:rPr>
              <a:t>Preis,P</a:t>
            </a:r>
            <a:endParaRPr lang="en-US" sz="16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Box 26">
            <a:extLst>
              <a:ext uri="{FF2B5EF4-FFF2-40B4-BE49-F238E27FC236}">
                <a16:creationId xmlns:a16="http://schemas.microsoft.com/office/drawing/2014/main" id="{E3999547-3034-36BB-438A-38B68D7EE71E}"/>
              </a:ext>
            </a:extLst>
          </p:cNvPr>
          <p:cNvSpPr txBox="1"/>
          <p:nvPr/>
        </p:nvSpPr>
        <p:spPr>
          <a:xfrm>
            <a:off x="5320422" y="818426"/>
            <a:ext cx="916483" cy="357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33">
                <a:latin typeface="Arial" panose="020B0604020202020204" pitchFamily="34" charset="0"/>
                <a:cs typeface="Arial" panose="020B0604020202020204" pitchFamily="34" charset="0"/>
              </a:rPr>
              <a:t>Preis, </a:t>
            </a:r>
            <a:r>
              <a:rPr lang="en-US" sz="1633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</a:p>
        </p:txBody>
      </p:sp>
      <p:sp>
        <p:nvSpPr>
          <p:cNvPr id="46" name="TextBox 27">
            <a:extLst>
              <a:ext uri="{FF2B5EF4-FFF2-40B4-BE49-F238E27FC236}">
                <a16:creationId xmlns:a16="http://schemas.microsoft.com/office/drawing/2014/main" id="{3D10FC54-9916-2FB7-AD05-346FC4C8B9F4}"/>
              </a:ext>
            </a:extLst>
          </p:cNvPr>
          <p:cNvSpPr txBox="1"/>
          <p:nvPr/>
        </p:nvSpPr>
        <p:spPr>
          <a:xfrm>
            <a:off x="4599286" y="4579261"/>
            <a:ext cx="1061554" cy="3436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33" dirty="0" err="1">
                <a:latin typeface="Arial" panose="020B0604020202020204" pitchFamily="34" charset="0"/>
                <a:cs typeface="Arial" panose="020B0604020202020204" pitchFamily="34" charset="0"/>
              </a:rPr>
              <a:t>Menge</a:t>
            </a:r>
            <a:r>
              <a:rPr lang="en-US" sz="1633" dirty="0">
                <a:latin typeface="Arial" panose="020B0604020202020204" pitchFamily="34" charset="0"/>
                <a:cs typeface="Arial" panose="020B0604020202020204" pitchFamily="34" charset="0"/>
              </a:rPr>
              <a:t> X</a:t>
            </a:r>
          </a:p>
        </p:txBody>
      </p:sp>
      <p:sp>
        <p:nvSpPr>
          <p:cNvPr id="47" name="TextBox 27">
            <a:extLst>
              <a:ext uri="{FF2B5EF4-FFF2-40B4-BE49-F238E27FC236}">
                <a16:creationId xmlns:a16="http://schemas.microsoft.com/office/drawing/2014/main" id="{9FF43E7E-FA19-DF8D-28AA-32F1C3890B3F}"/>
              </a:ext>
            </a:extLst>
          </p:cNvPr>
          <p:cNvSpPr txBox="1"/>
          <p:nvPr/>
        </p:nvSpPr>
        <p:spPr>
          <a:xfrm>
            <a:off x="6975550" y="4579261"/>
            <a:ext cx="1061554" cy="3436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33" dirty="0" err="1">
                <a:latin typeface="Arial" panose="020B0604020202020204" pitchFamily="34" charset="0"/>
                <a:cs typeface="Arial" panose="020B0604020202020204" pitchFamily="34" charset="0"/>
              </a:rPr>
              <a:t>Menge</a:t>
            </a:r>
            <a:r>
              <a:rPr lang="en-US" sz="1633" dirty="0">
                <a:latin typeface="Arial" panose="020B0604020202020204" pitchFamily="34" charset="0"/>
                <a:cs typeface="Arial" panose="020B0604020202020204" pitchFamily="34" charset="0"/>
              </a:rPr>
              <a:t> X</a:t>
            </a:r>
          </a:p>
        </p:txBody>
      </p:sp>
      <p:sp>
        <p:nvSpPr>
          <p:cNvPr id="52" name="Rechteck 51">
            <a:extLst>
              <a:ext uri="{FF2B5EF4-FFF2-40B4-BE49-F238E27FC236}">
                <a16:creationId xmlns:a16="http://schemas.microsoft.com/office/drawing/2014/main" id="{29D5AAA7-D28D-ACF8-6F1D-DFE71F7E430B}"/>
              </a:ext>
            </a:extLst>
          </p:cNvPr>
          <p:cNvSpPr/>
          <p:nvPr/>
        </p:nvSpPr>
        <p:spPr>
          <a:xfrm>
            <a:off x="8689605" y="4216442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62600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974</Words>
  <Application>Microsoft Office PowerPoint</Application>
  <PresentationFormat>Breitbild</PresentationFormat>
  <Paragraphs>225</Paragraphs>
  <Slides>34</Slides>
  <Notes>34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34</vt:i4>
      </vt:variant>
    </vt:vector>
  </HeadingPairs>
  <TitlesOfParts>
    <vt:vector size="41" baseType="lpstr">
      <vt:lpstr>Arial</vt:lpstr>
      <vt:lpstr>Arial Unicode MS</vt:lpstr>
      <vt:lpstr>Calibri</vt:lpstr>
      <vt:lpstr>Calibri Light</vt:lpstr>
      <vt:lpstr>Cambria Math</vt:lpstr>
      <vt:lpstr>Times New Roman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Außenwirtschaft</dc:title>
  <dc:creator>BK</dc:creator>
  <cp:lastModifiedBy>Köster, Bernhard Johannes</cp:lastModifiedBy>
  <cp:revision>465</cp:revision>
  <dcterms:created xsi:type="dcterms:W3CDTF">2019-02-11T10:45:01Z</dcterms:created>
  <dcterms:modified xsi:type="dcterms:W3CDTF">2026-04-08T22:28:09Z</dcterms:modified>
</cp:coreProperties>
</file>