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ink/ink1.xml" ContentType="application/inkml+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474" r:id="rId2"/>
    <p:sldId id="475" r:id="rId3"/>
    <p:sldId id="476" r:id="rId4"/>
    <p:sldId id="478" r:id="rId5"/>
    <p:sldId id="846" r:id="rId6"/>
    <p:sldId id="848" r:id="rId7"/>
    <p:sldId id="850" r:id="rId8"/>
    <p:sldId id="851" r:id="rId9"/>
    <p:sldId id="500" r:id="rId10"/>
    <p:sldId id="501" r:id="rId11"/>
    <p:sldId id="502" r:id="rId12"/>
    <p:sldId id="1531" r:id="rId13"/>
    <p:sldId id="1532" r:id="rId14"/>
    <p:sldId id="1533" r:id="rId15"/>
    <p:sldId id="1534" r:id="rId16"/>
    <p:sldId id="1535" r:id="rId1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650" autoAdjust="0"/>
    <p:restoredTop sz="94660"/>
  </p:normalViewPr>
  <p:slideViewPr>
    <p:cSldViewPr snapToGrid="0">
      <p:cViewPr varScale="1">
        <p:scale>
          <a:sx n="56" d="100"/>
          <a:sy n="56" d="100"/>
        </p:scale>
        <p:origin x="888" y="4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ax="10368" units="cm"/>
          <inkml:channel name="Y" type="integer" max="6912" units="cm"/>
          <inkml:channel name="T" type="integer" max="2.14748E9" units="dev"/>
        </inkml:traceFormat>
        <inkml:channelProperties>
          <inkml:channelProperty channel="X" name="resolution" value="400" units="1/cm"/>
          <inkml:channelProperty channel="Y" name="resolution" value="400" units="1/cm"/>
          <inkml:channelProperty channel="T" name="resolution" value="1" units="1/dev"/>
        </inkml:channelProperties>
      </inkml:inkSource>
      <inkml:timestamp xml:id="ts0" timeString="2021-06-11T15:40:28.180"/>
    </inkml:context>
    <inkml:brush xml:id="br0">
      <inkml:brushProperty name="width" value="0.09333" units="cm"/>
      <inkml:brushProperty name="height" value="0.09333" units="cm"/>
      <inkml:brushProperty name="fitToCurve" value="1"/>
    </inkml:brush>
  </inkml:definitions>
  <inkml:trace contextRef="#ctx0" brushRef="#br0">0 0 0,'0'0'31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88DB8-530C-4269-8329-B8EA10861C27}" type="datetimeFigureOut">
              <a:rPr lang="de-DE" smtClean="0"/>
              <a:t>01.04.2026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2571D5-6680-4734-923E-3B58AF67DB71}" type="slidenum">
              <a:rPr lang="de-DE" smtClean="0"/>
              <a:t>‹Nr.›</a:t>
            </a:fld>
            <a:endParaRPr lang="de-DE"/>
          </a:p>
        </p:txBody>
      </p:sp>
    </p:spTree>
    <p:extLst>
      <p:ext uri="{BB962C8B-B14F-4D97-AF65-F5344CB8AC3E}">
        <p14:creationId xmlns:p14="http://schemas.microsoft.com/office/powerpoint/2010/main" val="2478837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14132378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D8B4A-3DFB-A2A8-8708-FF78518C708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4990EB85-1D52-DD18-3C2F-82014D1B692C}"/>
              </a:ext>
            </a:extLst>
          </p:cNvPr>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25AB8218-5C1B-9000-5324-40C518B376FD}"/>
              </a:ext>
            </a:extLst>
          </p:cNvPr>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39757054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8E5DB4-0FF1-6B0D-9599-A4E35A01905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8572EE2-7A7D-1099-3122-39D15ACB9272}"/>
              </a:ext>
            </a:extLst>
          </p:cNvPr>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36643975-7095-4616-D403-E21621E48963}"/>
              </a:ext>
            </a:extLst>
          </p:cNvPr>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3127170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2288411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42713213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6966062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27"/>
          <p:cNvSpPr txBox="1">
            <a:spLocks noGrp="1"/>
          </p:cNvSpPr>
          <p:nvPr>
            <p:ph type="sldNum" sz="quarter" idx="5"/>
          </p:nvPr>
        </p:nvSpPr>
        <p:spPr>
          <a:ln/>
        </p:spPr>
        <p:txBody>
          <a:bodyPr vert="horz" wrap="square" lIns="90000" tIns="46800" rIns="90000" bIns="46800" anchor="b" anchorCtr="0" compatLnSpc="1"/>
          <a:lstStyle/>
          <a:p>
            <a:pPr lvl="0"/>
            <a:fld id="{6A093425-080A-46A4-920F-8358302A23DE}" type="slidenum">
              <a:t>9</a:t>
            </a:fld>
            <a:endParaRPr lang="de-DE"/>
          </a:p>
        </p:txBody>
      </p:sp>
      <p:sp>
        <p:nvSpPr>
          <p:cNvPr id="2" name="Folienbildplatzhalter 1"/>
          <p:cNvSpPr>
            <a:spLocks noGrp="1" noRot="1" noChangeAspect="1" noResize="1"/>
          </p:cNvSpPr>
          <p:nvPr>
            <p:ph type="sldImg"/>
          </p:nvPr>
        </p:nvSpPr>
        <p:spPr>
          <a:xfrm>
            <a:off x="90488" y="744538"/>
            <a:ext cx="6618287" cy="3724275"/>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a:xfrm>
            <a:off x="904891" y="4717406"/>
            <a:ext cx="4990405" cy="4465446"/>
          </a:xfrm>
        </p:spPr>
        <p:txBody>
          <a:bodyPr/>
          <a:lstStyle>
            <a:defPPr lvl="0">
              <a:buNone/>
            </a:defPPr>
            <a:lvl1pPr lvl="0">
              <a:buNone/>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de-DE"/>
          </a:p>
        </p:txBody>
      </p:sp>
    </p:spTree>
    <p:extLst>
      <p:ext uri="{BB962C8B-B14F-4D97-AF65-F5344CB8AC3E}">
        <p14:creationId xmlns:p14="http://schemas.microsoft.com/office/powerpoint/2010/main" val="38404521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27"/>
          <p:cNvSpPr txBox="1">
            <a:spLocks noGrp="1"/>
          </p:cNvSpPr>
          <p:nvPr>
            <p:ph type="sldNum" sz="quarter" idx="5"/>
          </p:nvPr>
        </p:nvSpPr>
        <p:spPr>
          <a:ln/>
        </p:spPr>
        <p:txBody>
          <a:bodyPr vert="horz" wrap="square" lIns="90000" tIns="46800" rIns="90000" bIns="46800" anchor="b" anchorCtr="0" compatLnSpc="1"/>
          <a:lstStyle/>
          <a:p>
            <a:pPr lvl="0"/>
            <a:fld id="{6A093425-080A-46A4-920F-8358302A23DE}" type="slidenum">
              <a:t>10</a:t>
            </a:fld>
            <a:endParaRPr lang="de-DE"/>
          </a:p>
        </p:txBody>
      </p:sp>
      <p:sp>
        <p:nvSpPr>
          <p:cNvPr id="2" name="Folienbildplatzhalter 1"/>
          <p:cNvSpPr>
            <a:spLocks noGrp="1" noRot="1" noChangeAspect="1" noResize="1"/>
          </p:cNvSpPr>
          <p:nvPr>
            <p:ph type="sldImg"/>
          </p:nvPr>
        </p:nvSpPr>
        <p:spPr>
          <a:xfrm>
            <a:off x="90488" y="744538"/>
            <a:ext cx="6618287" cy="3724275"/>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a:xfrm>
            <a:off x="904891" y="4717406"/>
            <a:ext cx="4990405" cy="4465446"/>
          </a:xfrm>
        </p:spPr>
        <p:txBody>
          <a:bodyPr/>
          <a:lstStyle>
            <a:defPPr lvl="0">
              <a:buNone/>
            </a:defPPr>
            <a:lvl1pPr lvl="0">
              <a:buNone/>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de-DE"/>
          </a:p>
        </p:txBody>
      </p:sp>
    </p:spTree>
    <p:extLst>
      <p:ext uri="{BB962C8B-B14F-4D97-AF65-F5344CB8AC3E}">
        <p14:creationId xmlns:p14="http://schemas.microsoft.com/office/powerpoint/2010/main" val="4132798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27"/>
          <p:cNvSpPr txBox="1">
            <a:spLocks noGrp="1"/>
          </p:cNvSpPr>
          <p:nvPr>
            <p:ph type="sldNum" sz="quarter" idx="5"/>
          </p:nvPr>
        </p:nvSpPr>
        <p:spPr>
          <a:ln/>
        </p:spPr>
        <p:txBody>
          <a:bodyPr vert="horz" wrap="square" lIns="90000" tIns="46800" rIns="90000" bIns="46800" anchor="b" anchorCtr="0" compatLnSpc="1"/>
          <a:lstStyle/>
          <a:p>
            <a:pPr lvl="0"/>
            <a:fld id="{6A093425-080A-46A4-920F-8358302A23DE}" type="slidenum">
              <a:t>11</a:t>
            </a:fld>
            <a:endParaRPr lang="de-DE"/>
          </a:p>
        </p:txBody>
      </p:sp>
      <p:sp>
        <p:nvSpPr>
          <p:cNvPr id="2" name="Folienbildplatzhalter 1"/>
          <p:cNvSpPr>
            <a:spLocks noGrp="1" noRot="1" noChangeAspect="1" noResize="1"/>
          </p:cNvSpPr>
          <p:nvPr>
            <p:ph type="sldImg"/>
          </p:nvPr>
        </p:nvSpPr>
        <p:spPr>
          <a:xfrm>
            <a:off x="90488" y="744538"/>
            <a:ext cx="6618287" cy="3724275"/>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a:xfrm>
            <a:off x="904891" y="4717406"/>
            <a:ext cx="4990405" cy="4465446"/>
          </a:xfrm>
        </p:spPr>
        <p:txBody>
          <a:bodyPr/>
          <a:lstStyle>
            <a:defPPr lvl="0">
              <a:buNone/>
            </a:defPPr>
            <a:lvl1pPr lvl="0">
              <a:buNone/>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de-DE"/>
          </a:p>
        </p:txBody>
      </p:sp>
    </p:spTree>
    <p:extLst>
      <p:ext uri="{BB962C8B-B14F-4D97-AF65-F5344CB8AC3E}">
        <p14:creationId xmlns:p14="http://schemas.microsoft.com/office/powerpoint/2010/main" val="40976130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6671F-29F3-327F-FC7A-AB75B909C3B6}"/>
            </a:ext>
          </a:extLst>
        </p:cNvPr>
        <p:cNvGrpSpPr/>
        <p:nvPr/>
      </p:nvGrpSpPr>
      <p:grpSpPr>
        <a:xfrm>
          <a:off x="0" y="0"/>
          <a:ext cx="0" cy="0"/>
          <a:chOff x="0" y="0"/>
          <a:chExt cx="0" cy="0"/>
        </a:xfrm>
      </p:grpSpPr>
      <p:sp>
        <p:nvSpPr>
          <p:cNvPr id="7" name="Foliennummernplatzhalter 27">
            <a:extLst>
              <a:ext uri="{FF2B5EF4-FFF2-40B4-BE49-F238E27FC236}">
                <a16:creationId xmlns:a16="http://schemas.microsoft.com/office/drawing/2014/main" id="{F0D96426-E287-2724-4BA7-452828C01F92}"/>
              </a:ext>
            </a:extLst>
          </p:cNvPr>
          <p:cNvSpPr txBox="1">
            <a:spLocks noGrp="1"/>
          </p:cNvSpPr>
          <p:nvPr>
            <p:ph type="sldNum" sz="quarter" idx="5"/>
          </p:nvPr>
        </p:nvSpPr>
        <p:spPr>
          <a:ln/>
        </p:spPr>
        <p:txBody>
          <a:bodyPr vert="horz" wrap="square" lIns="90000" tIns="46800" rIns="90000" bIns="46800" anchor="b" anchorCtr="0" compatLnSpc="1"/>
          <a:lstStyle/>
          <a:p>
            <a:pPr lvl="0"/>
            <a:fld id="{6A093425-080A-46A4-920F-8358302A23DE}" type="slidenum">
              <a:t>12</a:t>
            </a:fld>
            <a:endParaRPr lang="de-DE"/>
          </a:p>
        </p:txBody>
      </p:sp>
      <p:sp>
        <p:nvSpPr>
          <p:cNvPr id="2" name="Folienbildplatzhalter 1">
            <a:extLst>
              <a:ext uri="{FF2B5EF4-FFF2-40B4-BE49-F238E27FC236}">
                <a16:creationId xmlns:a16="http://schemas.microsoft.com/office/drawing/2014/main" id="{F7E1ADFB-59A6-EC8D-9A0E-8D18E6F06891}"/>
              </a:ext>
            </a:extLst>
          </p:cNvPr>
          <p:cNvSpPr>
            <a:spLocks noGrp="1" noRot="1" noChangeAspect="1" noResize="1"/>
          </p:cNvSpPr>
          <p:nvPr>
            <p:ph type="sldImg"/>
          </p:nvPr>
        </p:nvSpPr>
        <p:spPr>
          <a:xfrm>
            <a:off x="90488" y="744538"/>
            <a:ext cx="6618287" cy="3724275"/>
          </a:xfrm>
          <a:solidFill>
            <a:schemeClr val="accent1"/>
          </a:solidFill>
          <a:ln w="25400">
            <a:solidFill>
              <a:schemeClr val="accent1">
                <a:shade val="50000"/>
              </a:schemeClr>
            </a:solidFill>
            <a:prstDash val="solid"/>
          </a:ln>
        </p:spPr>
      </p:sp>
      <p:sp>
        <p:nvSpPr>
          <p:cNvPr id="3" name="Notizenplatzhalter 2">
            <a:extLst>
              <a:ext uri="{FF2B5EF4-FFF2-40B4-BE49-F238E27FC236}">
                <a16:creationId xmlns:a16="http://schemas.microsoft.com/office/drawing/2014/main" id="{00F6A25D-FE92-2C12-955D-5DFDBF51EE04}"/>
              </a:ext>
            </a:extLst>
          </p:cNvPr>
          <p:cNvSpPr txBox="1">
            <a:spLocks noGrp="1"/>
          </p:cNvSpPr>
          <p:nvPr>
            <p:ph type="body" sz="quarter" idx="1"/>
          </p:nvPr>
        </p:nvSpPr>
        <p:spPr>
          <a:xfrm>
            <a:off x="904891" y="4717406"/>
            <a:ext cx="4990405" cy="4465446"/>
          </a:xfrm>
        </p:spPr>
        <p:txBody>
          <a:bodyPr/>
          <a:lstStyle>
            <a:defPPr lvl="0">
              <a:buNone/>
            </a:defPPr>
            <a:lvl1pPr lvl="0">
              <a:buNone/>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de-DE"/>
          </a:p>
        </p:txBody>
      </p:sp>
    </p:spTree>
    <p:extLst>
      <p:ext uri="{BB962C8B-B14F-4D97-AF65-F5344CB8AC3E}">
        <p14:creationId xmlns:p14="http://schemas.microsoft.com/office/powerpoint/2010/main" val="24334840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0E1F14-1BAC-4A6A-4E75-4AA95AF244F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564BFFF-728C-1A6B-C88D-78ACAF509BAA}"/>
              </a:ext>
            </a:extLst>
          </p:cNvPr>
          <p:cNvSpPr>
            <a:spLocks noGrp="1" noRot="1" noChangeAspect="1" noResize="1"/>
          </p:cNvSpPr>
          <p:nvPr>
            <p:ph type="sldImg"/>
          </p:nvPr>
        </p:nvSpPr>
        <p:spPr>
          <a:xfrm>
            <a:off x="90488" y="754063"/>
            <a:ext cx="6615112" cy="3722687"/>
          </a:xfrm>
          <a:solidFill>
            <a:srgbClr val="CFE7F5"/>
          </a:solidFill>
          <a:ln w="25400">
            <a:solidFill>
              <a:srgbClr val="808080"/>
            </a:solidFill>
            <a:prstDash val="solid"/>
          </a:ln>
        </p:spPr>
      </p:sp>
      <p:sp>
        <p:nvSpPr>
          <p:cNvPr id="3" name="Notizenplatzhalter 2">
            <a:extLst>
              <a:ext uri="{FF2B5EF4-FFF2-40B4-BE49-F238E27FC236}">
                <a16:creationId xmlns:a16="http://schemas.microsoft.com/office/drawing/2014/main" id="{F290D60B-4AC3-836B-488D-200F8360AE85}"/>
              </a:ext>
            </a:extLst>
          </p:cNvPr>
          <p:cNvSpPr txBox="1">
            <a:spLocks noGrp="1"/>
          </p:cNvSpPr>
          <p:nvPr>
            <p:ph type="body" sz="quarter" idx="1"/>
          </p:nvPr>
        </p:nvSpPr>
        <p:spPr>
          <a:xfrm>
            <a:off x="679797" y="4715068"/>
            <a:ext cx="5438050" cy="307777"/>
          </a:xfrm>
        </p:spPr>
        <p:txBody>
          <a:bodyPr>
            <a:spAutoFit/>
          </a:bodyPr>
          <a:lstStyle/>
          <a:p>
            <a:endParaRPr lang="de-DE" dirty="0"/>
          </a:p>
        </p:txBody>
      </p:sp>
    </p:spTree>
    <p:extLst>
      <p:ext uri="{BB962C8B-B14F-4D97-AF65-F5344CB8AC3E}">
        <p14:creationId xmlns:p14="http://schemas.microsoft.com/office/powerpoint/2010/main" val="1483549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B3BC38-0E54-4E83-9C64-1B0FE8E89F2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FEC9CF90-778D-4430-989D-B06B207ADD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ED90CBE-81D9-4643-A1AE-B86217ACC6FE}"/>
              </a:ext>
            </a:extLst>
          </p:cNvPr>
          <p:cNvSpPr>
            <a:spLocks noGrp="1"/>
          </p:cNvSpPr>
          <p:nvPr>
            <p:ph type="dt" sz="half" idx="10"/>
          </p:nvPr>
        </p:nvSpPr>
        <p:spPr/>
        <p:txBody>
          <a:bodyPr/>
          <a:lstStyle/>
          <a:p>
            <a:fld id="{2D84D1A4-8FFF-4BFB-90C9-FC24F5E6DCA6}" type="datetime1">
              <a:rPr lang="de-DE" smtClean="0"/>
              <a:t>01.04.2026</a:t>
            </a:fld>
            <a:endParaRPr lang="de-DE"/>
          </a:p>
        </p:txBody>
      </p:sp>
      <p:sp>
        <p:nvSpPr>
          <p:cNvPr id="5" name="Fußzeilenplatzhalter 4">
            <a:extLst>
              <a:ext uri="{FF2B5EF4-FFF2-40B4-BE49-F238E27FC236}">
                <a16:creationId xmlns:a16="http://schemas.microsoft.com/office/drawing/2014/main" id="{C60430AE-4C6A-4F3A-BF2A-58629ABF7EE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68FF889-B734-4B7E-8C08-21F1DFED8AA6}"/>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682675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25FA87-5309-445C-9DF0-8120FB89BDB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5B6BD61-2396-495A-BFAA-9C771E69D49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691E7EB-A39D-416C-A164-E12DC448AA7E}"/>
              </a:ext>
            </a:extLst>
          </p:cNvPr>
          <p:cNvSpPr>
            <a:spLocks noGrp="1"/>
          </p:cNvSpPr>
          <p:nvPr>
            <p:ph type="dt" sz="half" idx="10"/>
          </p:nvPr>
        </p:nvSpPr>
        <p:spPr/>
        <p:txBody>
          <a:bodyPr/>
          <a:lstStyle/>
          <a:p>
            <a:fld id="{9CCD224E-D163-457A-82D1-D92A750C1CC3}" type="datetime1">
              <a:rPr lang="de-DE" smtClean="0"/>
              <a:t>01.04.2026</a:t>
            </a:fld>
            <a:endParaRPr lang="de-DE"/>
          </a:p>
        </p:txBody>
      </p:sp>
      <p:sp>
        <p:nvSpPr>
          <p:cNvPr id="5" name="Fußzeilenplatzhalter 4">
            <a:extLst>
              <a:ext uri="{FF2B5EF4-FFF2-40B4-BE49-F238E27FC236}">
                <a16:creationId xmlns:a16="http://schemas.microsoft.com/office/drawing/2014/main" id="{4205BF50-DB73-4D9C-A233-232EF43F254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E98847C-98C6-4E04-B0E3-25C67DADED1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528832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9DF09E4-1D7F-4436-BB2D-7BBA2DFAA82B}"/>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FB841EE-956E-461C-A772-D99AEC8E266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8F7EA14-14D1-4580-B7B3-29A6990D5EB9}"/>
              </a:ext>
            </a:extLst>
          </p:cNvPr>
          <p:cNvSpPr>
            <a:spLocks noGrp="1"/>
          </p:cNvSpPr>
          <p:nvPr>
            <p:ph type="dt" sz="half" idx="10"/>
          </p:nvPr>
        </p:nvSpPr>
        <p:spPr/>
        <p:txBody>
          <a:bodyPr/>
          <a:lstStyle/>
          <a:p>
            <a:fld id="{D497B4B2-FA34-4BF0-B75E-975C258D12B6}" type="datetime1">
              <a:rPr lang="de-DE" smtClean="0"/>
              <a:t>01.04.2026</a:t>
            </a:fld>
            <a:endParaRPr lang="de-DE"/>
          </a:p>
        </p:txBody>
      </p:sp>
      <p:sp>
        <p:nvSpPr>
          <p:cNvPr id="5" name="Fußzeilenplatzhalter 4">
            <a:extLst>
              <a:ext uri="{FF2B5EF4-FFF2-40B4-BE49-F238E27FC236}">
                <a16:creationId xmlns:a16="http://schemas.microsoft.com/office/drawing/2014/main" id="{768F3D65-3CE9-43EF-BC85-7C75F436472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432D8BE-F679-4B2A-88DB-2FF5CF79399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741468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5057A8-F611-4FAA-B2BA-81B3F30C3B3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570FC1B-9290-445A-A5BA-7821E22B54B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2A07C6F-E1A4-42EA-8DA9-D15F0C56B8BB}"/>
              </a:ext>
            </a:extLst>
          </p:cNvPr>
          <p:cNvSpPr>
            <a:spLocks noGrp="1"/>
          </p:cNvSpPr>
          <p:nvPr>
            <p:ph type="dt" sz="half" idx="10"/>
          </p:nvPr>
        </p:nvSpPr>
        <p:spPr/>
        <p:txBody>
          <a:bodyPr/>
          <a:lstStyle/>
          <a:p>
            <a:fld id="{F810476A-BEE6-49D0-91FF-E09CB16D9188}" type="datetime1">
              <a:rPr lang="de-DE" smtClean="0"/>
              <a:t>01.04.2026</a:t>
            </a:fld>
            <a:endParaRPr lang="de-DE"/>
          </a:p>
        </p:txBody>
      </p:sp>
      <p:sp>
        <p:nvSpPr>
          <p:cNvPr id="5" name="Fußzeilenplatzhalter 4">
            <a:extLst>
              <a:ext uri="{FF2B5EF4-FFF2-40B4-BE49-F238E27FC236}">
                <a16:creationId xmlns:a16="http://schemas.microsoft.com/office/drawing/2014/main" id="{C6EC9CDB-7938-478F-8860-68E65DC393E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443BFFA-0090-4167-924A-A28E136B04F7}"/>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25494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5E69AB-0989-4918-8829-5B0AD31CEC9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8C99E048-9AC8-4172-A009-61338CF2DE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AC99301D-3635-494B-B445-07057B4422D1}"/>
              </a:ext>
            </a:extLst>
          </p:cNvPr>
          <p:cNvSpPr>
            <a:spLocks noGrp="1"/>
          </p:cNvSpPr>
          <p:nvPr>
            <p:ph type="dt" sz="half" idx="10"/>
          </p:nvPr>
        </p:nvSpPr>
        <p:spPr/>
        <p:txBody>
          <a:bodyPr/>
          <a:lstStyle/>
          <a:p>
            <a:fld id="{EEA9F584-F1B5-4C5C-802A-C88B9ABFDAC1}" type="datetime1">
              <a:rPr lang="de-DE" smtClean="0"/>
              <a:t>01.04.2026</a:t>
            </a:fld>
            <a:endParaRPr lang="de-DE"/>
          </a:p>
        </p:txBody>
      </p:sp>
      <p:sp>
        <p:nvSpPr>
          <p:cNvPr id="5" name="Fußzeilenplatzhalter 4">
            <a:extLst>
              <a:ext uri="{FF2B5EF4-FFF2-40B4-BE49-F238E27FC236}">
                <a16:creationId xmlns:a16="http://schemas.microsoft.com/office/drawing/2014/main" id="{17B211C6-2A75-4A02-B91E-AF4317E2552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D7F28D0-1ACA-4356-ABE5-F63263946B05}"/>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290525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1A188-A70B-4B7E-BCBE-00830D5D406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FA53C92-5708-4369-8C8B-E13D65EC911B}"/>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CEEE671-CCEF-4F19-BC77-7AB2D9DD8A7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ECBA611-0CEB-4900-BB6B-BFD245724811}"/>
              </a:ext>
            </a:extLst>
          </p:cNvPr>
          <p:cNvSpPr>
            <a:spLocks noGrp="1"/>
          </p:cNvSpPr>
          <p:nvPr>
            <p:ph type="dt" sz="half" idx="10"/>
          </p:nvPr>
        </p:nvSpPr>
        <p:spPr/>
        <p:txBody>
          <a:bodyPr/>
          <a:lstStyle/>
          <a:p>
            <a:fld id="{8CFA7E3F-C99D-4F7A-B9BF-3D4AD8B01801}" type="datetime1">
              <a:rPr lang="de-DE" smtClean="0"/>
              <a:t>01.04.2026</a:t>
            </a:fld>
            <a:endParaRPr lang="de-DE"/>
          </a:p>
        </p:txBody>
      </p:sp>
      <p:sp>
        <p:nvSpPr>
          <p:cNvPr id="6" name="Fußzeilenplatzhalter 5">
            <a:extLst>
              <a:ext uri="{FF2B5EF4-FFF2-40B4-BE49-F238E27FC236}">
                <a16:creationId xmlns:a16="http://schemas.microsoft.com/office/drawing/2014/main" id="{BDE67985-3E25-4FF3-8259-41254491266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8D3AE17-1B1A-441A-ADAB-EA753EFAFFE0}"/>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96452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E6D44B-ECB2-494B-B8DD-1ECD56F8DB2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0E788603-C259-4996-B635-C72A6C532B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E5EE397-1447-4365-8C4D-5FF9A09D70E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5F77450-0CED-4F63-AFF7-A0A89B3543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992E2A0-8BDB-4F76-9EFD-16D48B207E19}"/>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146F1C1-333C-4E5A-8A21-0E00CC52B77A}"/>
              </a:ext>
            </a:extLst>
          </p:cNvPr>
          <p:cNvSpPr>
            <a:spLocks noGrp="1"/>
          </p:cNvSpPr>
          <p:nvPr>
            <p:ph type="dt" sz="half" idx="10"/>
          </p:nvPr>
        </p:nvSpPr>
        <p:spPr/>
        <p:txBody>
          <a:bodyPr/>
          <a:lstStyle/>
          <a:p>
            <a:fld id="{2C2EFBC1-A306-442D-9E8E-CCD47A24BC39}" type="datetime1">
              <a:rPr lang="de-DE" smtClean="0"/>
              <a:t>01.04.2026</a:t>
            </a:fld>
            <a:endParaRPr lang="de-DE"/>
          </a:p>
        </p:txBody>
      </p:sp>
      <p:sp>
        <p:nvSpPr>
          <p:cNvPr id="8" name="Fußzeilenplatzhalter 7">
            <a:extLst>
              <a:ext uri="{FF2B5EF4-FFF2-40B4-BE49-F238E27FC236}">
                <a16:creationId xmlns:a16="http://schemas.microsoft.com/office/drawing/2014/main" id="{BB140476-F72C-43CA-B524-0F82D8BB921E}"/>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74420F6-8C8B-4711-AE1B-287E00167AC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413274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29DFFF-4E57-4515-ACFA-89CD362EC0FA}"/>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AE44362-E8E0-474C-90E4-0F4FEE906CA9}"/>
              </a:ext>
            </a:extLst>
          </p:cNvPr>
          <p:cNvSpPr>
            <a:spLocks noGrp="1"/>
          </p:cNvSpPr>
          <p:nvPr>
            <p:ph type="dt" sz="half" idx="10"/>
          </p:nvPr>
        </p:nvSpPr>
        <p:spPr/>
        <p:txBody>
          <a:bodyPr/>
          <a:lstStyle/>
          <a:p>
            <a:fld id="{24EE0AF1-C575-4C63-B2E4-2F9A4D8AF6FD}" type="datetime1">
              <a:rPr lang="de-DE" smtClean="0"/>
              <a:t>01.04.2026</a:t>
            </a:fld>
            <a:endParaRPr lang="de-DE"/>
          </a:p>
        </p:txBody>
      </p:sp>
      <p:sp>
        <p:nvSpPr>
          <p:cNvPr id="4" name="Fußzeilenplatzhalter 3">
            <a:extLst>
              <a:ext uri="{FF2B5EF4-FFF2-40B4-BE49-F238E27FC236}">
                <a16:creationId xmlns:a16="http://schemas.microsoft.com/office/drawing/2014/main" id="{BDB84C6F-AD33-4F88-A79E-033B17A4662B}"/>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57A6BF78-29DB-4B06-A37A-C12BFB3A20D9}"/>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185482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3B09D0F-C34E-4F2E-A969-A4A7F8B97D80}"/>
              </a:ext>
            </a:extLst>
          </p:cNvPr>
          <p:cNvSpPr>
            <a:spLocks noGrp="1"/>
          </p:cNvSpPr>
          <p:nvPr>
            <p:ph type="dt" sz="half" idx="10"/>
          </p:nvPr>
        </p:nvSpPr>
        <p:spPr/>
        <p:txBody>
          <a:bodyPr/>
          <a:lstStyle/>
          <a:p>
            <a:fld id="{CD7BCFDE-4171-468A-8ECB-9DD48FB7C024}" type="datetime1">
              <a:rPr lang="de-DE" smtClean="0"/>
              <a:t>01.04.2026</a:t>
            </a:fld>
            <a:endParaRPr lang="de-DE"/>
          </a:p>
        </p:txBody>
      </p:sp>
      <p:sp>
        <p:nvSpPr>
          <p:cNvPr id="3" name="Fußzeilenplatzhalter 2">
            <a:extLst>
              <a:ext uri="{FF2B5EF4-FFF2-40B4-BE49-F238E27FC236}">
                <a16:creationId xmlns:a16="http://schemas.microsoft.com/office/drawing/2014/main" id="{F7DA608D-A34D-41DE-A4B0-ED9CBA5D3DB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20BC1171-87BC-4E9C-9CA5-040C0BF2DD0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629468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0AE8FB-302A-47F7-8EF6-814F266C2FA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B1ED2AE-63C2-4A88-8E72-1C8A8ADFBB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982D1504-586F-4EEF-B44E-8DCF11D09F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98C045F-E74E-4EB9-A608-C48C206C33DD}"/>
              </a:ext>
            </a:extLst>
          </p:cNvPr>
          <p:cNvSpPr>
            <a:spLocks noGrp="1"/>
          </p:cNvSpPr>
          <p:nvPr>
            <p:ph type="dt" sz="half" idx="10"/>
          </p:nvPr>
        </p:nvSpPr>
        <p:spPr/>
        <p:txBody>
          <a:bodyPr/>
          <a:lstStyle/>
          <a:p>
            <a:fld id="{A2BA3E57-014D-4E4B-B56F-66D884F50570}" type="datetime1">
              <a:rPr lang="de-DE" smtClean="0"/>
              <a:t>01.04.2026</a:t>
            </a:fld>
            <a:endParaRPr lang="de-DE"/>
          </a:p>
        </p:txBody>
      </p:sp>
      <p:sp>
        <p:nvSpPr>
          <p:cNvPr id="6" name="Fußzeilenplatzhalter 5">
            <a:extLst>
              <a:ext uri="{FF2B5EF4-FFF2-40B4-BE49-F238E27FC236}">
                <a16:creationId xmlns:a16="http://schemas.microsoft.com/office/drawing/2014/main" id="{7F301431-C3F5-4240-8C69-5B2793FF570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411E00E-D6B7-4E10-9B25-9B938B79F2DF}"/>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127366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486D5B-B035-4C6E-B32C-E5BB0DB6048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DF3C39EE-6645-4E2B-8C44-42420026A3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9FD9577-3F00-433F-A5B5-D5EDE2FFDE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B6D8129-7F67-461A-ABC5-A539B51BD875}"/>
              </a:ext>
            </a:extLst>
          </p:cNvPr>
          <p:cNvSpPr>
            <a:spLocks noGrp="1"/>
          </p:cNvSpPr>
          <p:nvPr>
            <p:ph type="dt" sz="half" idx="10"/>
          </p:nvPr>
        </p:nvSpPr>
        <p:spPr/>
        <p:txBody>
          <a:bodyPr/>
          <a:lstStyle/>
          <a:p>
            <a:fld id="{7A2444EC-1717-4AC2-9F9C-14F02B911630}" type="datetime1">
              <a:rPr lang="de-DE" smtClean="0"/>
              <a:t>01.04.2026</a:t>
            </a:fld>
            <a:endParaRPr lang="de-DE"/>
          </a:p>
        </p:txBody>
      </p:sp>
      <p:sp>
        <p:nvSpPr>
          <p:cNvPr id="6" name="Fußzeilenplatzhalter 5">
            <a:extLst>
              <a:ext uri="{FF2B5EF4-FFF2-40B4-BE49-F238E27FC236}">
                <a16:creationId xmlns:a16="http://schemas.microsoft.com/office/drawing/2014/main" id="{192C1295-848A-4E26-9974-D57A161E573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8616B5E-694A-44C5-8863-49AC0D6CAEC3}"/>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01942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B59945B-5C60-4625-AD95-0F99A2DB97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0D677A7-E942-4AD7-8973-E54D531E93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8964EDA-3920-4803-A501-3B8BD18C18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3248A-B1E1-44F8-AED8-AFF90FB38D03}" type="datetime1">
              <a:rPr lang="de-DE" smtClean="0"/>
              <a:t>01.04.2026</a:t>
            </a:fld>
            <a:endParaRPr lang="de-DE"/>
          </a:p>
        </p:txBody>
      </p:sp>
      <p:sp>
        <p:nvSpPr>
          <p:cNvPr id="5" name="Fußzeilenplatzhalter 4">
            <a:extLst>
              <a:ext uri="{FF2B5EF4-FFF2-40B4-BE49-F238E27FC236}">
                <a16:creationId xmlns:a16="http://schemas.microsoft.com/office/drawing/2014/main" id="{1F16B5C8-851E-463F-BE62-78864A5EA3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D15A3770-135E-4C5B-87D8-C7193A65D1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B15BC7-5F82-419E-A605-7DD15ECFCFA0}" type="slidenum">
              <a:rPr lang="de-DE" smtClean="0"/>
              <a:t>‹Nr.›</a:t>
            </a:fld>
            <a:endParaRPr lang="de-DE"/>
          </a:p>
        </p:txBody>
      </p:sp>
    </p:spTree>
    <p:extLst>
      <p:ext uri="{BB962C8B-B14F-4D97-AF65-F5344CB8AC3E}">
        <p14:creationId xmlns:p14="http://schemas.microsoft.com/office/powerpoint/2010/main" val="816637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rbsc.princeton.edu/sites/default/files/Non-Cooperative_Games_Nash.pdf"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92.png"/><Relationship Id="rId4" Type="http://schemas.openxmlformats.org/officeDocument/2006/relationships/hyperlink" Target="http://www.u.arizona.edu/~mwalker/econ519/Nash_Eqm_ProcNAS_1950.pdf"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S0qjK3TWZE8"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hyperlink" Target="https://www.daserste.de/unterhaltung/krimi/tatort/sendung/wir-ihr-sie-104.html"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s://www.beck-elibrary.de/10.15358/0340-1650-2024-5/wist-wirtschaftswissenschaftliches-studium-jahrgang-53-2024-heft-5"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3.xml"/><Relationship Id="rId1" Type="http://schemas.openxmlformats.org/officeDocument/2006/relationships/slideLayout" Target="../slideLayouts/slideLayout7.xml"/><Relationship Id="rId14" Type="http://schemas.openxmlformats.org/officeDocument/2006/relationships/image" Target="../media/image510.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jstor.org/stable/1925895"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10.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741" y="104531"/>
            <a:ext cx="7597213" cy="744863"/>
          </a:xfrm>
          <a:prstGeom prst="rect">
            <a:avLst/>
          </a:prstGeom>
          <a:noFill/>
          <a:ln>
            <a:noFill/>
          </a:ln>
        </p:spPr>
        <p:txBody>
          <a:bodyPr lIns="81638" tIns="40819" rIns="81638" bIns="40819" anchor="ctr" anchorCtr="1"/>
          <a:lstStyle/>
          <a:p>
            <a:r>
              <a:rPr lang="de-DE" altLang="de-DE" sz="2800" b="1" dirty="0">
                <a:solidFill>
                  <a:srgbClr val="000000"/>
                </a:solidFill>
                <a:latin typeface="Times New Roman" panose="02020603050405020304" pitchFamily="18" charset="0"/>
                <a:cs typeface="Times New Roman" panose="02020603050405020304" pitchFamily="18" charset="0"/>
              </a:rPr>
              <a:t>Abstrakte Unterscheidungskriterien von Gütern</a:t>
            </a:r>
          </a:p>
        </p:txBody>
      </p:sp>
      <p:sp>
        <p:nvSpPr>
          <p:cNvPr id="8" name="Text Box 3">
            <a:extLst>
              <a:ext uri="{FF2B5EF4-FFF2-40B4-BE49-F238E27FC236}">
                <a16:creationId xmlns:a16="http://schemas.microsoft.com/office/drawing/2014/main" id="{B2200561-463D-4949-901A-5E04FCE4A7CC}"/>
              </a:ext>
            </a:extLst>
          </p:cNvPr>
          <p:cNvSpPr txBox="1">
            <a:spLocks noChangeArrowheads="1"/>
          </p:cNvSpPr>
          <p:nvPr/>
        </p:nvSpPr>
        <p:spPr bwMode="auto">
          <a:xfrm>
            <a:off x="579455" y="699328"/>
            <a:ext cx="9144000" cy="34185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342900" indent="-342900" eaLnBrk="1" hangingPunct="1">
              <a:buClrTx/>
              <a:buSzTx/>
              <a:buFont typeface="Arial" panose="020B0604020202020204" pitchFamily="34" charset="0"/>
              <a:buChar char="•"/>
              <a:tabLst/>
            </a:pPr>
            <a:r>
              <a:rPr lang="de-DE" sz="2400" b="1" dirty="0">
                <a:solidFill>
                  <a:prstClr val="black"/>
                </a:solidFill>
                <a:cs typeface="Times New Roman" panose="02020603050405020304" pitchFamily="18" charset="0"/>
              </a:rPr>
              <a:t>Ausschließbarkeit</a:t>
            </a:r>
          </a:p>
          <a:p>
            <a:pPr lvl="0" eaLnBrk="1" hangingPunct="1">
              <a:buClrTx/>
              <a:buSzTx/>
              <a:tabLst/>
            </a:pPr>
            <a:r>
              <a:rPr lang="de-DE" sz="2400" dirty="0">
                <a:solidFill>
                  <a:prstClr val="black"/>
                </a:solidFill>
                <a:cs typeface="Times New Roman" panose="02020603050405020304" pitchFamily="18" charset="0"/>
              </a:rPr>
              <a:t> </a:t>
            </a:r>
          </a:p>
          <a:p>
            <a:pPr marL="800100" lvl="1" indent="-342900" eaLnBrk="1" hangingPunct="1">
              <a:buClrTx/>
              <a:buSzTx/>
              <a:buFont typeface="Symbol" panose="05050102010706020507" pitchFamily="18" charset="2"/>
              <a:buChar char="-"/>
              <a:tabLst/>
            </a:pPr>
            <a:r>
              <a:rPr lang="de-DE" sz="2400" dirty="0">
                <a:solidFill>
                  <a:prstClr val="black"/>
                </a:solidFill>
                <a:cs typeface="Times New Roman" panose="02020603050405020304" pitchFamily="18" charset="0"/>
              </a:rPr>
              <a:t>Eine Person kann von der Nutzung eines Gutes ausgeschlossen werden.</a:t>
            </a:r>
          </a:p>
          <a:p>
            <a:pPr marL="800100" lvl="1" indent="-342900" eaLnBrk="1" hangingPunct="1">
              <a:buClrTx/>
              <a:buSzTx/>
              <a:buFont typeface="Symbol" panose="05050102010706020507" pitchFamily="18" charset="2"/>
              <a:buChar char="-"/>
              <a:tabLst/>
            </a:pPr>
            <a:endParaRPr lang="de-DE" sz="2400" dirty="0">
              <a:solidFill>
                <a:prstClr val="black"/>
              </a:solidFill>
              <a:cs typeface="Times New Roman" panose="02020603050405020304" pitchFamily="18" charset="0"/>
            </a:endParaRPr>
          </a:p>
          <a:p>
            <a:pPr marL="342900" indent="-342900" eaLnBrk="1" hangingPunct="1">
              <a:buClrTx/>
              <a:buSzTx/>
              <a:buFont typeface="Arial" panose="020B0604020202020204" pitchFamily="34" charset="0"/>
              <a:buChar char="•"/>
              <a:tabLst/>
            </a:pPr>
            <a:r>
              <a:rPr lang="de-DE" sz="2400" b="1" dirty="0">
                <a:solidFill>
                  <a:prstClr val="black"/>
                </a:solidFill>
                <a:cs typeface="Times New Roman" panose="02020603050405020304" pitchFamily="18" charset="0"/>
              </a:rPr>
              <a:t>Rivalität der Güternutzung</a:t>
            </a:r>
          </a:p>
          <a:p>
            <a:pPr marL="342900" indent="-342900" eaLnBrk="1" hangingPunct="1">
              <a:buClrTx/>
              <a:buSzTx/>
              <a:buFont typeface="Arial" panose="020B0604020202020204" pitchFamily="34" charset="0"/>
              <a:buChar char="•"/>
              <a:tabLst/>
            </a:pPr>
            <a:endParaRPr lang="de-DE" sz="2400" dirty="0">
              <a:solidFill>
                <a:prstClr val="black"/>
              </a:solidFill>
              <a:cs typeface="Times New Roman" panose="02020603050405020304" pitchFamily="18" charset="0"/>
            </a:endParaRPr>
          </a:p>
          <a:p>
            <a:pPr marL="800100" lvl="1" indent="-342900" eaLnBrk="1" hangingPunct="1">
              <a:buClrTx/>
              <a:buSzTx/>
              <a:buFont typeface="Symbol" panose="05050102010706020507" pitchFamily="18" charset="2"/>
              <a:buChar char="-"/>
              <a:tabLst/>
            </a:pPr>
            <a:r>
              <a:rPr lang="de-DE" sz="2400" dirty="0">
                <a:solidFill>
                  <a:prstClr val="black"/>
                </a:solidFill>
                <a:cs typeface="Times New Roman" panose="02020603050405020304" pitchFamily="18" charset="0"/>
              </a:rPr>
              <a:t>Durch die Nutzung eines Gutes werden die Nutzungsmöglichkeiten anderer Personen verhindert. </a:t>
            </a:r>
          </a:p>
        </p:txBody>
      </p:sp>
      <p:sp>
        <p:nvSpPr>
          <p:cNvPr id="4" name="Textfeld 3"/>
          <p:cNvSpPr txBox="1"/>
          <p:nvPr/>
        </p:nvSpPr>
        <p:spPr>
          <a:xfrm>
            <a:off x="220116" y="4287228"/>
            <a:ext cx="8230547" cy="1482971"/>
          </a:xfrm>
          <a:prstGeom prst="rect">
            <a:avLst/>
          </a:prstGeom>
          <a:noFill/>
        </p:spPr>
        <p:txBody>
          <a:bodyPr wrap="square" rtlCol="0">
            <a:noAutofit/>
          </a:bodyPr>
          <a:lstStyle/>
          <a:p>
            <a:r>
              <a:rPr lang="de-DE" dirty="0"/>
              <a:t>Wichtig ist, dass von der umgangssprachlichen Bedeutung unterschieden wird, den bei dem Begriff der Rivalität wird natürlich auch ein anderer von der Nutzung ausgeschossen. Wenn Sie Ihre Schuhe tragen, kann diese aber niemand anderes tragen. Bei Rivalität ist aber gemeint, dass per se durch die Nutzung, jemand anderes das Gut nicht nutzen kann, während bei Ausschließbarkeit gemeint ist, dass Sie jemand anderem die Nutzung verbieten können. Sie stellen also ihre Schuhe in den Flur und untersagen jemand anderem diese anzuziehen. </a:t>
            </a:r>
          </a:p>
        </p:txBody>
      </p:sp>
      <p:sp>
        <p:nvSpPr>
          <p:cNvPr id="5" name="Rechteck 4"/>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793500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ihandform 1"/>
          <p:cNvSpPr/>
          <p:nvPr/>
        </p:nvSpPr>
        <p:spPr>
          <a:xfrm>
            <a:off x="3128947" y="110939"/>
            <a:ext cx="7552944" cy="463846"/>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b="1" dirty="0">
                <a:solidFill>
                  <a:srgbClr val="000000"/>
                </a:solidFill>
                <a:latin typeface="Times New Roman" pitchFamily="18"/>
                <a:ea typeface="Droid Sans Fallback" pitchFamily="2"/>
                <a:cs typeface="Lohit Hindi" pitchFamily="2"/>
              </a:rPr>
              <a:t>Gefangenendilemma – Allgemeine Beispiele</a:t>
            </a:r>
          </a:p>
        </p:txBody>
      </p:sp>
      <p:sp>
        <p:nvSpPr>
          <p:cNvPr id="7" name="Freihandform 2">
            <a:extLst>
              <a:ext uri="{FF2B5EF4-FFF2-40B4-BE49-F238E27FC236}">
                <a16:creationId xmlns:a16="http://schemas.microsoft.com/office/drawing/2014/main" id="{9F241527-9942-425D-A0D0-E76F7DE2E473}"/>
              </a:ext>
            </a:extLst>
          </p:cNvPr>
          <p:cNvSpPr/>
          <p:nvPr/>
        </p:nvSpPr>
        <p:spPr>
          <a:xfrm>
            <a:off x="347371" y="660421"/>
            <a:ext cx="10861147" cy="5471435"/>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1">
            <a:noAutofit/>
          </a:bodyPr>
          <a:lstStyle/>
          <a:p>
            <a:pPr marL="342900" indent="-342900">
              <a:buFont typeface="Arial" panose="020B0604020202020204"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b="1" dirty="0">
                <a:solidFill>
                  <a:srgbClr val="000000"/>
                </a:solidFill>
                <a:latin typeface="Times New Roman" pitchFamily="18"/>
                <a:ea typeface="Droid Sans Fallback" pitchFamily="2"/>
                <a:cs typeface="Lohit Hindi" pitchFamily="2"/>
              </a:rPr>
              <a:t>Handelsstreit zwischen Ländern</a:t>
            </a:r>
          </a:p>
          <a:p>
            <a:pPr marL="914400" lvl="1" indent="-457200">
              <a:buFont typeface="Wingdings" panose="05000000000000000000" pitchFamily="2" charset="2"/>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dirty="0">
                <a:solidFill>
                  <a:srgbClr val="000000"/>
                </a:solidFill>
                <a:latin typeface="Times New Roman" pitchFamily="18"/>
                <a:ea typeface="Droid Sans Fallback" pitchFamily="2"/>
                <a:cs typeface="Lohit Hindi" pitchFamily="2"/>
              </a:rPr>
              <a:t>Schottet sich das eine Land ab, </a:t>
            </a:r>
            <a:r>
              <a:rPr lang="de-DE" sz="2000" dirty="0" err="1">
                <a:solidFill>
                  <a:srgbClr val="000000"/>
                </a:solidFill>
                <a:latin typeface="Times New Roman" pitchFamily="18"/>
                <a:ea typeface="Droid Sans Fallback" pitchFamily="2"/>
                <a:cs typeface="Lohit Hindi" pitchFamily="2"/>
              </a:rPr>
              <a:t>muß</a:t>
            </a:r>
            <a:r>
              <a:rPr lang="de-DE" sz="2000" dirty="0">
                <a:solidFill>
                  <a:srgbClr val="000000"/>
                </a:solidFill>
                <a:latin typeface="Times New Roman" pitchFamily="18"/>
                <a:ea typeface="Droid Sans Fallback" pitchFamily="2"/>
                <a:cs typeface="Lohit Hindi" pitchFamily="2"/>
              </a:rPr>
              <a:t> auch das andere Land dies tun</a:t>
            </a:r>
          </a:p>
          <a:p>
            <a:pPr marL="914400" lvl="1" indent="-457200">
              <a:buFont typeface="Wingdings" panose="05000000000000000000" pitchFamily="2" charset="2"/>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dirty="0">
                <a:solidFill>
                  <a:srgbClr val="000000"/>
                </a:solidFill>
                <a:latin typeface="Times New Roman" pitchFamily="18"/>
                <a:ea typeface="Droid Sans Fallback" pitchFamily="2"/>
                <a:cs typeface="Lohit Hindi" pitchFamily="2"/>
              </a:rPr>
              <a:t>Öffnet sich das andere Land, führt eigene Abschottung zur Besserstellung</a:t>
            </a:r>
          </a:p>
          <a:p>
            <a:pPr marL="1257300" lvl="2" indent="-342900">
              <a:buFont typeface="Wingdings" panose="05000000000000000000" pitchFamily="2" charset="2"/>
              <a:buChar char="Ø"/>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dirty="0">
                <a:solidFill>
                  <a:srgbClr val="000000"/>
                </a:solidFill>
                <a:latin typeface="Times New Roman" pitchFamily="18"/>
                <a:ea typeface="Droid Sans Fallback" pitchFamily="2"/>
                <a:cs typeface="Lohit Hindi" pitchFamily="2"/>
              </a:rPr>
              <a:t>Abschottung ist dominante Strategie </a:t>
            </a:r>
          </a:p>
          <a:p>
            <a:pPr marL="342900" indent="-342900">
              <a:buFont typeface="Arial" panose="020B0604020202020204"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b="1" dirty="0">
                <a:solidFill>
                  <a:srgbClr val="000000"/>
                </a:solidFill>
                <a:latin typeface="Times New Roman" pitchFamily="18"/>
              </a:rPr>
              <a:t>Länder, die in einem Rüstungswettlauf sind</a:t>
            </a:r>
          </a:p>
          <a:p>
            <a:pPr marL="800100" lvl="1" indent="-342900">
              <a:buFont typeface="Wingdings" panose="05000000000000000000" pitchFamily="2" charset="2"/>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dirty="0">
                <a:solidFill>
                  <a:srgbClr val="000000"/>
                </a:solidFill>
                <a:latin typeface="Times New Roman" pitchFamily="18"/>
                <a:ea typeface="Droid Sans Fallback" pitchFamily="2"/>
                <a:cs typeface="Lohit Hindi" pitchFamily="2"/>
              </a:rPr>
              <a:t>Wenn der andere aufrüstet, muss man auch selbst aufrüsten</a:t>
            </a:r>
          </a:p>
          <a:p>
            <a:pPr marL="800100" lvl="1" indent="-342900">
              <a:buFont typeface="Wingdings" panose="05000000000000000000" pitchFamily="2" charset="2"/>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dirty="0">
                <a:solidFill>
                  <a:srgbClr val="000000"/>
                </a:solidFill>
                <a:latin typeface="Times New Roman" pitchFamily="18"/>
                <a:ea typeface="Droid Sans Fallback" pitchFamily="2"/>
                <a:cs typeface="Lohit Hindi" pitchFamily="2"/>
              </a:rPr>
              <a:t>rüstet der andere nicht auf, führt Aufrüstung zur Überlegenheit</a:t>
            </a:r>
          </a:p>
          <a:p>
            <a:pPr marL="1257300" lvl="2" indent="-342900">
              <a:buFont typeface="Wingdings" panose="05000000000000000000" pitchFamily="2" charset="2"/>
              <a:buChar char="Ø"/>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dirty="0">
                <a:solidFill>
                  <a:srgbClr val="000000"/>
                </a:solidFill>
                <a:latin typeface="Times New Roman" pitchFamily="18"/>
                <a:ea typeface="Droid Sans Fallback" pitchFamily="2"/>
                <a:cs typeface="Lohit Hindi" pitchFamily="2"/>
              </a:rPr>
              <a:t>Aufrüstung ist dominante Strategie</a:t>
            </a:r>
          </a:p>
          <a:p>
            <a:pPr marL="342900" indent="-342900">
              <a:buFont typeface="Arial" panose="020B0604020202020204"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b="1" dirty="0">
                <a:solidFill>
                  <a:srgbClr val="000000"/>
                </a:solidFill>
                <a:latin typeface="Times New Roman" pitchFamily="18"/>
                <a:ea typeface="Droid Sans Fallback" pitchFamily="2"/>
                <a:cs typeface="Lohit Hindi" pitchFamily="2"/>
              </a:rPr>
              <a:t>Unternehmen, die Werbung treiben</a:t>
            </a:r>
          </a:p>
          <a:p>
            <a:pPr marL="800100" lvl="1" indent="-342900">
              <a:buFont typeface="Wingdings" panose="05000000000000000000" pitchFamily="2" charset="2"/>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dirty="0">
                <a:solidFill>
                  <a:srgbClr val="000000"/>
                </a:solidFill>
                <a:latin typeface="Times New Roman" pitchFamily="18"/>
                <a:ea typeface="Droid Sans Fallback" pitchFamily="2"/>
                <a:cs typeface="Lohit Hindi" pitchFamily="2"/>
              </a:rPr>
              <a:t>Alle wären besser dran, wenn alle nicht werben (geringere Kosten), aber durch Werbung erhöhe ich meinen Marktanteil</a:t>
            </a:r>
          </a:p>
          <a:p>
            <a:pPr marL="800100" lvl="1" indent="-342900">
              <a:buFont typeface="Wingdings" panose="05000000000000000000" pitchFamily="2" charset="2"/>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dirty="0">
                <a:solidFill>
                  <a:srgbClr val="000000"/>
                </a:solidFill>
                <a:latin typeface="Times New Roman" pitchFamily="18"/>
                <a:ea typeface="Droid Sans Fallback" pitchFamily="2"/>
                <a:cs typeface="Lohit Hindi" pitchFamily="2"/>
              </a:rPr>
              <a:t>Wenn alle anderen werben, muss ich werben, um im Markt zu bleiben</a:t>
            </a:r>
          </a:p>
          <a:p>
            <a:pPr marL="1257300" lvl="2" indent="-342900">
              <a:buFont typeface="Arial" panose="020B0604020202020204"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dirty="0">
                <a:solidFill>
                  <a:srgbClr val="000000"/>
                </a:solidFill>
                <a:latin typeface="Times New Roman" pitchFamily="18"/>
                <a:ea typeface="Droid Sans Fallback" pitchFamily="2"/>
                <a:cs typeface="Lohit Hindi" pitchFamily="2"/>
              </a:rPr>
              <a:t>Werben ist </a:t>
            </a:r>
            <a:r>
              <a:rPr lang="de-DE" sz="2000" dirty="0" err="1">
                <a:solidFill>
                  <a:srgbClr val="000000"/>
                </a:solidFill>
                <a:latin typeface="Times New Roman" pitchFamily="18"/>
                <a:ea typeface="Droid Sans Fallback" pitchFamily="2"/>
                <a:cs typeface="Lohit Hindi" pitchFamily="2"/>
              </a:rPr>
              <a:t>dominate</a:t>
            </a:r>
            <a:r>
              <a:rPr lang="de-DE" sz="2000" dirty="0">
                <a:solidFill>
                  <a:srgbClr val="000000"/>
                </a:solidFill>
                <a:latin typeface="Times New Roman" pitchFamily="18"/>
                <a:ea typeface="Droid Sans Fallback" pitchFamily="2"/>
                <a:cs typeface="Lohit Hindi" pitchFamily="2"/>
              </a:rPr>
              <a:t> Strategie</a:t>
            </a:r>
          </a:p>
          <a:p>
            <a:pPr marL="342900" indent="-342900">
              <a:buFont typeface="Arial" panose="020B0604020202020204"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b="1" dirty="0">
                <a:solidFill>
                  <a:srgbClr val="000000"/>
                </a:solidFill>
                <a:latin typeface="Times New Roman" pitchFamily="18"/>
                <a:ea typeface="Droid Sans Fallback" pitchFamily="2"/>
                <a:cs typeface="Lohit Hindi" pitchFamily="2"/>
              </a:rPr>
              <a:t>Umstellung auf schadstoffarme Autos</a:t>
            </a:r>
          </a:p>
          <a:p>
            <a:pPr marL="800100" lvl="1" indent="-342900">
              <a:buFont typeface="Wingdings" panose="05000000000000000000" pitchFamily="2" charset="2"/>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dirty="0">
                <a:solidFill>
                  <a:srgbClr val="000000"/>
                </a:solidFill>
                <a:latin typeface="Times New Roman" pitchFamily="18"/>
                <a:ea typeface="Droid Sans Fallback" pitchFamily="2"/>
                <a:cs typeface="Lohit Hindi" pitchFamily="2"/>
              </a:rPr>
              <a:t>Stellen alle anderen ihre Autos um, sinkt der </a:t>
            </a:r>
            <a:r>
              <a:rPr lang="de-DE" sz="2000" dirty="0" err="1">
                <a:solidFill>
                  <a:srgbClr val="000000"/>
                </a:solidFill>
                <a:latin typeface="Times New Roman" pitchFamily="18"/>
                <a:ea typeface="Droid Sans Fallback" pitchFamily="2"/>
                <a:cs typeface="Lohit Hindi" pitchFamily="2"/>
              </a:rPr>
              <a:t>Schadstoffausstoss</a:t>
            </a:r>
            <a:r>
              <a:rPr lang="de-DE" sz="2000" dirty="0">
                <a:solidFill>
                  <a:srgbClr val="000000"/>
                </a:solidFill>
                <a:latin typeface="Times New Roman" pitchFamily="18"/>
                <a:ea typeface="Droid Sans Fallback" pitchFamily="2"/>
                <a:cs typeface="Lohit Hindi" pitchFamily="2"/>
              </a:rPr>
              <a:t> so stark, dass meine Umstellung keine Relevanz mehr hätte</a:t>
            </a:r>
          </a:p>
          <a:p>
            <a:pPr marL="800100" lvl="1" indent="-342900">
              <a:buFont typeface="Wingdings" panose="05000000000000000000" pitchFamily="2" charset="2"/>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dirty="0">
                <a:solidFill>
                  <a:srgbClr val="000000"/>
                </a:solidFill>
                <a:latin typeface="Times New Roman" pitchFamily="18"/>
                <a:ea typeface="Droid Sans Fallback" pitchFamily="2"/>
                <a:cs typeface="Lohit Hindi" pitchFamily="2"/>
              </a:rPr>
              <a:t>Stellen alle anderen nicht um, hilft meine Umstellung nicht</a:t>
            </a:r>
          </a:p>
          <a:p>
            <a:pPr marL="1257300" lvl="2" indent="-342900">
              <a:buFont typeface="Wingdings" panose="05000000000000000000" pitchFamily="2" charset="2"/>
              <a:buChar char="Ø"/>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dirty="0">
                <a:solidFill>
                  <a:srgbClr val="000000"/>
                </a:solidFill>
                <a:latin typeface="Times New Roman" pitchFamily="18"/>
                <a:ea typeface="Droid Sans Fallback" pitchFamily="2"/>
                <a:cs typeface="Lohit Hindi" pitchFamily="2"/>
              </a:rPr>
              <a:t>Nicht umstellen ist dominante Strategie</a:t>
            </a:r>
          </a:p>
        </p:txBody>
      </p:sp>
    </p:spTree>
    <p:extLst>
      <p:ext uri="{BB962C8B-B14F-4D97-AF65-F5344CB8AC3E}">
        <p14:creationId xmlns:p14="http://schemas.microsoft.com/office/powerpoint/2010/main" val="157992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ihandform 1"/>
          <p:cNvSpPr/>
          <p:nvPr/>
        </p:nvSpPr>
        <p:spPr>
          <a:xfrm>
            <a:off x="0" y="24473"/>
            <a:ext cx="12192000" cy="896854"/>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1">
            <a:noAutofit/>
          </a:bodyPr>
          <a:lstStyle/>
          <a:p>
            <a:pPr algn="ct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b="1" dirty="0">
                <a:solidFill>
                  <a:srgbClr val="000000"/>
                </a:solidFill>
                <a:latin typeface="Times New Roman" pitchFamily="18"/>
                <a:ea typeface="Droid Sans Fallback" pitchFamily="2"/>
                <a:cs typeface="Lohit Hindi" pitchFamily="2"/>
              </a:rPr>
              <a:t>Nash-Gleichgewicht</a:t>
            </a:r>
          </a:p>
          <a:p>
            <a:pPr algn="ct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1400" dirty="0">
                <a:solidFill>
                  <a:srgbClr val="000000"/>
                </a:solidFill>
                <a:latin typeface="Times New Roman" pitchFamily="18"/>
                <a:ea typeface="Droid Sans Fallback" pitchFamily="2"/>
                <a:cs typeface="Lohit Hindi" pitchFamily="2"/>
                <a:hlinkClick r:id="rId3"/>
              </a:rPr>
              <a:t>Dissertation</a:t>
            </a:r>
            <a:endParaRPr lang="de-DE" sz="1400" dirty="0">
              <a:solidFill>
                <a:srgbClr val="000000"/>
              </a:solidFill>
              <a:latin typeface="Times New Roman" pitchFamily="18"/>
              <a:ea typeface="Droid Sans Fallback" pitchFamily="2"/>
              <a:cs typeface="Lohit Hindi" pitchFamily="2"/>
            </a:endParaRPr>
          </a:p>
          <a:p>
            <a:pPr algn="ct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en-US" sz="1400" dirty="0">
                <a:solidFill>
                  <a:srgbClr val="000000"/>
                </a:solidFill>
                <a:latin typeface="Times New Roman" pitchFamily="18"/>
                <a:ea typeface="Droid Sans Fallback" pitchFamily="2"/>
                <a:cs typeface="Lohit Hindi" pitchFamily="2"/>
                <a:hlinkClick r:id="rId4"/>
              </a:rPr>
              <a:t>Nash, John F. (1950) </a:t>
            </a:r>
            <a:r>
              <a:rPr lang="de-DE" sz="1400" dirty="0">
                <a:solidFill>
                  <a:srgbClr val="000000"/>
                </a:solidFill>
                <a:latin typeface="Times New Roman" pitchFamily="18"/>
                <a:ea typeface="Droid Sans Fallback" pitchFamily="2"/>
                <a:cs typeface="Lohit Hindi" pitchFamily="2"/>
                <a:hlinkClick r:id="rId4"/>
              </a:rPr>
              <a:t>Equilibrium Points in n-Person Games,</a:t>
            </a:r>
            <a:r>
              <a:rPr lang="en-US" sz="1400" dirty="0">
                <a:solidFill>
                  <a:srgbClr val="000000"/>
                </a:solidFill>
                <a:latin typeface="Times New Roman" pitchFamily="18"/>
                <a:ea typeface="Droid Sans Fallback" pitchFamily="2"/>
                <a:cs typeface="Lohit Hindi" pitchFamily="2"/>
                <a:hlinkClick r:id="rId4"/>
              </a:rPr>
              <a:t> PNAS January 1, 1950 36 (1) 48-49</a:t>
            </a:r>
            <a:endParaRPr lang="de-DE" sz="1400" dirty="0">
              <a:solidFill>
                <a:srgbClr val="000000"/>
              </a:solidFill>
              <a:latin typeface="Times New Roman" pitchFamily="18"/>
              <a:ea typeface="Droid Sans Fallback" pitchFamily="2"/>
              <a:cs typeface="Lohit Hindi" pitchFamily="2"/>
            </a:endParaRPr>
          </a:p>
        </p:txBody>
      </p:sp>
      <mc:AlternateContent xmlns:mc="http://schemas.openxmlformats.org/markup-compatibility/2006" xmlns:a14="http://schemas.microsoft.com/office/drawing/2010/main">
        <mc:Choice Requires="a14">
          <p:sp>
            <p:nvSpPr>
              <p:cNvPr id="3" name="Freihandform 2"/>
              <p:cNvSpPr/>
              <p:nvPr/>
            </p:nvSpPr>
            <p:spPr>
              <a:xfrm>
                <a:off x="0" y="921327"/>
                <a:ext cx="12192000" cy="390119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1">
                <a:no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a:solidFill>
                      <a:srgbClr val="000000"/>
                    </a:solidFill>
                    <a:latin typeface="Times New Roman" pitchFamily="18"/>
                    <a:ea typeface="Droid Sans Fallback" pitchFamily="2"/>
                    <a:cs typeface="Lohit Hindi" pitchFamily="2"/>
                  </a:rPr>
                  <a:t>Ein Nash-Gleichgewicht ist eine Strategiekombination s*=(s</a:t>
                </a:r>
                <a:r>
                  <a:rPr lang="de-DE" sz="2400" baseline="-25000" dirty="0">
                    <a:solidFill>
                      <a:srgbClr val="000000"/>
                    </a:solidFill>
                    <a:latin typeface="Times New Roman" pitchFamily="18"/>
                    <a:ea typeface="Droid Sans Fallback" pitchFamily="2"/>
                    <a:cs typeface="Lohit Hindi" pitchFamily="2"/>
                  </a:rPr>
                  <a:t>i</a:t>
                </a:r>
                <a:r>
                  <a:rPr lang="de-DE" sz="2400" dirty="0">
                    <a:solidFill>
                      <a:srgbClr val="000000"/>
                    </a:solidFill>
                    <a:latin typeface="Times New Roman" pitchFamily="18"/>
                    <a:ea typeface="Droid Sans Fallback" pitchFamily="2"/>
                    <a:cs typeface="Lohit Hindi" pitchFamily="2"/>
                  </a:rPr>
                  <a:t>*,s</a:t>
                </a:r>
                <a:r>
                  <a:rPr lang="de-DE" sz="2400" baseline="-25000" dirty="0">
                    <a:solidFill>
                      <a:srgbClr val="000000"/>
                    </a:solidFill>
                    <a:latin typeface="Times New Roman" pitchFamily="18"/>
                    <a:ea typeface="Droid Sans Fallback" pitchFamily="2"/>
                    <a:cs typeface="Lohit Hindi" pitchFamily="2"/>
                  </a:rPr>
                  <a:t>-i</a:t>
                </a:r>
                <a:r>
                  <a:rPr lang="de-DE" sz="2400" dirty="0">
                    <a:solidFill>
                      <a:srgbClr val="000000"/>
                    </a:solidFill>
                    <a:latin typeface="Times New Roman" pitchFamily="18"/>
                    <a:ea typeface="Droid Sans Fallback" pitchFamily="2"/>
                    <a:cs typeface="Lohit Hindi" pitchFamily="2"/>
                  </a:rPr>
                  <a:t>*), bei der es sich für keinen Spieler auszahlt, alleine von seiner Strategie abzuweichen.</a:t>
                </a: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Droid Sans Fallback" pitchFamily="2"/>
                  <a:cs typeface="Lohit Hindi" pitchFamily="2"/>
                </a:endParaRP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200" b="1" dirty="0">
                    <a:solidFill>
                      <a:srgbClr val="000000"/>
                    </a:solidFill>
                    <a:latin typeface="Times New Roman" pitchFamily="18"/>
                    <a:ea typeface="Droid Sans Fallback" pitchFamily="2"/>
                    <a:cs typeface="Lohit Hindi" pitchFamily="2"/>
                  </a:rPr>
                  <a:t>Formale Definition:</a:t>
                </a: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200" dirty="0">
                    <a:solidFill>
                      <a:srgbClr val="000000"/>
                    </a:solidFill>
                    <a:latin typeface="Times New Roman" pitchFamily="18"/>
                    <a:ea typeface="Droid Sans Fallback" pitchFamily="2"/>
                    <a:cs typeface="Lohit Hindi" pitchFamily="2"/>
                  </a:rPr>
                  <a:t>Gegeben sei ein Normalformspiel G = {N,S,U} (N={1,2,…,n}Menge der Spieler ,S= S</a:t>
                </a:r>
                <a:r>
                  <a:rPr lang="de-DE" sz="2200" baseline="-25000" dirty="0">
                    <a:solidFill>
                      <a:srgbClr val="000000"/>
                    </a:solidFill>
                    <a:latin typeface="Times New Roman" pitchFamily="18"/>
                    <a:ea typeface="Droid Sans Fallback" pitchFamily="2"/>
                    <a:cs typeface="Lohit Hindi" pitchFamily="2"/>
                  </a:rPr>
                  <a:t>1</a:t>
                </a:r>
                <a14:m>
                  <m:oMath xmlns:m="http://schemas.openxmlformats.org/officeDocument/2006/math">
                    <m:r>
                      <a:rPr lang="de-DE" sz="2200" i="1">
                        <a:latin typeface="Cambria Math" panose="02040503050406030204" pitchFamily="18" charset="0"/>
                        <a:cs typeface="Times New Roman" panose="02020603050405020304" pitchFamily="18" charset="0"/>
                      </a:rPr>
                      <m:t>⨯</m:t>
                    </m:r>
                  </m:oMath>
                </a14:m>
                <a:r>
                  <a:rPr lang="de-DE" sz="2200" dirty="0">
                    <a:solidFill>
                      <a:srgbClr val="000000"/>
                    </a:solidFill>
                    <a:latin typeface="Times New Roman" pitchFamily="18"/>
                    <a:ea typeface="Droid Sans Fallback" pitchFamily="2"/>
                    <a:cs typeface="Lohit Hindi" pitchFamily="2"/>
                  </a:rPr>
                  <a:t>S</a:t>
                </a:r>
                <a:r>
                  <a:rPr lang="de-DE" sz="2200" baseline="-25000" dirty="0">
                    <a:solidFill>
                      <a:srgbClr val="000000"/>
                    </a:solidFill>
                    <a:latin typeface="Times New Roman" pitchFamily="18"/>
                    <a:ea typeface="Droid Sans Fallback" pitchFamily="2"/>
                    <a:cs typeface="Lohit Hindi" pitchFamily="2"/>
                  </a:rPr>
                  <a:t>2</a:t>
                </a:r>
                <a:r>
                  <a:rPr lang="de-DE" sz="2200" dirty="0">
                    <a:cs typeface="Times New Roman" panose="02020603050405020304" pitchFamily="18" charset="0"/>
                  </a:rPr>
                  <a:t> </a:t>
                </a:r>
                <a14:m>
                  <m:oMath xmlns:m="http://schemas.openxmlformats.org/officeDocument/2006/math">
                    <m:r>
                      <a:rPr lang="de-DE" sz="2200" i="1">
                        <a:latin typeface="Cambria Math" panose="02040503050406030204" pitchFamily="18" charset="0"/>
                        <a:cs typeface="Times New Roman" panose="02020603050405020304" pitchFamily="18" charset="0"/>
                      </a:rPr>
                      <m:t>⨯ </m:t>
                    </m:r>
                  </m:oMath>
                </a14:m>
                <a:r>
                  <a:rPr lang="de-DE" sz="2200" dirty="0">
                    <a:solidFill>
                      <a:srgbClr val="000000"/>
                    </a:solidFill>
                    <a:latin typeface="Times New Roman" pitchFamily="18"/>
                    <a:ea typeface="Droid Sans Fallback" pitchFamily="2"/>
                    <a:cs typeface="Lohit Hindi" pitchFamily="2"/>
                  </a:rPr>
                  <a:t>…</a:t>
                </a:r>
                <a14:m>
                  <m:oMath xmlns:m="http://schemas.openxmlformats.org/officeDocument/2006/math">
                    <m:r>
                      <a:rPr lang="de-DE" sz="2200" i="1">
                        <a:latin typeface="Cambria Math" panose="02040503050406030204" pitchFamily="18" charset="0"/>
                        <a:cs typeface="Times New Roman" panose="02020603050405020304" pitchFamily="18" charset="0"/>
                      </a:rPr>
                      <m:t>⨯</m:t>
                    </m:r>
                  </m:oMath>
                </a14:m>
                <a:r>
                  <a:rPr lang="de-DE" sz="2200" dirty="0">
                    <a:solidFill>
                      <a:srgbClr val="000000"/>
                    </a:solidFill>
                    <a:latin typeface="Times New Roman" pitchFamily="18"/>
                    <a:ea typeface="Droid Sans Fallback" pitchFamily="2"/>
                    <a:cs typeface="Lohit Hindi" pitchFamily="2"/>
                  </a:rPr>
                  <a:t>S</a:t>
                </a:r>
                <a:r>
                  <a:rPr lang="de-DE" sz="2200" baseline="-25000" dirty="0">
                    <a:solidFill>
                      <a:srgbClr val="000000"/>
                    </a:solidFill>
                    <a:latin typeface="Times New Roman" pitchFamily="18"/>
                    <a:ea typeface="Droid Sans Fallback" pitchFamily="2"/>
                    <a:cs typeface="Lohit Hindi" pitchFamily="2"/>
                  </a:rPr>
                  <a:t>n</a:t>
                </a:r>
                <a:r>
                  <a:rPr lang="de-DE" sz="2200" dirty="0">
                    <a:solidFill>
                      <a:srgbClr val="000000"/>
                    </a:solidFill>
                    <a:latin typeface="Times New Roman" pitchFamily="18"/>
                    <a:ea typeface="Droid Sans Fallback" pitchFamily="2"/>
                    <a:cs typeface="Lohit Hindi" pitchFamily="2"/>
                  </a:rPr>
                  <a:t> Strategieraum, U: S→</a:t>
                </a:r>
                <a:r>
                  <a:rPr lang="de-DE" sz="2200" dirty="0">
                    <a:cs typeface="Times New Roman" panose="02020603050405020304" pitchFamily="18" charset="0"/>
                  </a:rPr>
                  <a:t> </a:t>
                </a:r>
                <a14:m>
                  <m:oMath xmlns:m="http://schemas.openxmlformats.org/officeDocument/2006/math">
                    <m:r>
                      <a:rPr lang="de-DE" sz="2200" i="1">
                        <a:latin typeface="Cambria Math" panose="02040503050406030204" pitchFamily="18" charset="0"/>
                        <a:cs typeface="Times New Roman" panose="02020603050405020304" pitchFamily="18" charset="0"/>
                      </a:rPr>
                      <m:t>ℝ</m:t>
                    </m:r>
                  </m:oMath>
                </a14:m>
                <a:r>
                  <a:rPr lang="de-DE" sz="2200" baseline="30000" dirty="0">
                    <a:solidFill>
                      <a:srgbClr val="000000"/>
                    </a:solidFill>
                    <a:latin typeface="Times New Roman" pitchFamily="18"/>
                    <a:ea typeface="Droid Sans Fallback" pitchFamily="2"/>
                    <a:cs typeface="Lohit Hindi" pitchFamily="2"/>
                  </a:rPr>
                  <a:t>n</a:t>
                </a:r>
                <a:r>
                  <a:rPr lang="de-DE" sz="2200" dirty="0">
                    <a:solidFill>
                      <a:srgbClr val="000000"/>
                    </a:solidFill>
                    <a:latin typeface="Times New Roman" pitchFamily="18"/>
                    <a:ea typeface="Droid Sans Fallback" pitchFamily="2"/>
                    <a:cs typeface="Lohit Hindi" pitchFamily="2"/>
                  </a:rPr>
                  <a:t> Nutzenfunktion mit </a:t>
                </a:r>
                <a:r>
                  <a:rPr lang="de-DE" sz="2200" dirty="0" err="1">
                    <a:solidFill>
                      <a:srgbClr val="000000"/>
                    </a:solidFill>
                    <a:latin typeface="Times New Roman" pitchFamily="18"/>
                    <a:ea typeface="Droid Sans Fallback" pitchFamily="2"/>
                    <a:cs typeface="Lohit Hindi" pitchFamily="2"/>
                  </a:rPr>
                  <a:t>U</a:t>
                </a:r>
                <a:r>
                  <a:rPr lang="de-DE" sz="2200" baseline="-25000" dirty="0" err="1">
                    <a:solidFill>
                      <a:srgbClr val="000000"/>
                    </a:solidFill>
                    <a:latin typeface="Times New Roman" pitchFamily="18"/>
                    <a:ea typeface="Droid Sans Fallback" pitchFamily="2"/>
                    <a:cs typeface="Lohit Hindi" pitchFamily="2"/>
                  </a:rPr>
                  <a:t>i</a:t>
                </a:r>
                <a:r>
                  <a:rPr lang="de-DE" sz="2200" dirty="0">
                    <a:solidFill>
                      <a:srgbClr val="000000"/>
                    </a:solidFill>
                    <a:latin typeface="Times New Roman" pitchFamily="18"/>
                    <a:ea typeface="Droid Sans Fallback" pitchFamily="2"/>
                    <a:cs typeface="Lohit Hindi" pitchFamily="2"/>
                  </a:rPr>
                  <a:t> </a:t>
                </a:r>
                <a:r>
                  <a:rPr lang="de-DE" sz="2200" dirty="0" err="1">
                    <a:solidFill>
                      <a:srgbClr val="000000"/>
                    </a:solidFill>
                    <a:latin typeface="Times New Roman" pitchFamily="18"/>
                    <a:ea typeface="Droid Sans Fallback" pitchFamily="2"/>
                    <a:cs typeface="Lohit Hindi" pitchFamily="2"/>
                  </a:rPr>
                  <a:t>Nutzenfkt</a:t>
                </a:r>
                <a:r>
                  <a:rPr lang="de-DE" sz="2200" dirty="0">
                    <a:solidFill>
                      <a:srgbClr val="000000"/>
                    </a:solidFill>
                    <a:latin typeface="Times New Roman" pitchFamily="18"/>
                    <a:ea typeface="Droid Sans Fallback" pitchFamily="2"/>
                    <a:cs typeface="Lohit Hindi" pitchFamily="2"/>
                  </a:rPr>
                  <a:t>. des Spielers i)</a:t>
                </a: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200" dirty="0">
                  <a:solidFill>
                    <a:srgbClr val="000000"/>
                  </a:solidFill>
                  <a:latin typeface="Times New Roman" pitchFamily="18"/>
                  <a:ea typeface="Droid Sans Fallback" pitchFamily="2"/>
                  <a:cs typeface="Lohit Hindi" pitchFamily="2"/>
                </a:endParaRP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200" dirty="0">
                    <a:solidFill>
                      <a:srgbClr val="000000"/>
                    </a:solidFill>
                    <a:latin typeface="Times New Roman" pitchFamily="18"/>
                    <a:ea typeface="Droid Sans Fallback" pitchFamily="2"/>
                    <a:cs typeface="Lohit Hindi" pitchFamily="2"/>
                  </a:rPr>
                  <a:t>Das </a:t>
                </a:r>
                <a:r>
                  <a:rPr lang="de-DE" sz="2200" dirty="0" err="1">
                    <a:solidFill>
                      <a:srgbClr val="000000"/>
                    </a:solidFill>
                    <a:latin typeface="Times New Roman" pitchFamily="18"/>
                    <a:ea typeface="Droid Sans Fallback" pitchFamily="2"/>
                    <a:cs typeface="Lohit Hindi" pitchFamily="2"/>
                  </a:rPr>
                  <a:t>Strategienprofil</a:t>
                </a:r>
                <a:r>
                  <a:rPr lang="de-DE" sz="2200" dirty="0">
                    <a:solidFill>
                      <a:srgbClr val="000000"/>
                    </a:solidFill>
                    <a:latin typeface="Times New Roman" pitchFamily="18"/>
                    <a:ea typeface="Droid Sans Fallback" pitchFamily="2"/>
                    <a:cs typeface="Lohit Hindi" pitchFamily="2"/>
                  </a:rPr>
                  <a:t> s* ∈ S bildet ein Nash‑Gleichgewicht, falls für jeden Spieler i die Strategie s</a:t>
                </a:r>
                <a:r>
                  <a:rPr lang="de-DE" sz="2200" baseline="-25000" dirty="0">
                    <a:solidFill>
                      <a:srgbClr val="000000"/>
                    </a:solidFill>
                    <a:latin typeface="Times New Roman" pitchFamily="18"/>
                    <a:ea typeface="Droid Sans Fallback" pitchFamily="2"/>
                    <a:cs typeface="Lohit Hindi" pitchFamily="2"/>
                  </a:rPr>
                  <a:t>i</a:t>
                </a:r>
                <a:r>
                  <a:rPr lang="de-DE" sz="2200" dirty="0">
                    <a:solidFill>
                      <a:srgbClr val="000000"/>
                    </a:solidFill>
                    <a:latin typeface="Times New Roman" pitchFamily="18"/>
                    <a:ea typeface="Droid Sans Fallback" pitchFamily="2"/>
                    <a:cs typeface="Lohit Hindi" pitchFamily="2"/>
                  </a:rPr>
                  <a:t>* ∈ S</a:t>
                </a:r>
                <a:r>
                  <a:rPr lang="de-DE" sz="2200" baseline="-25000" dirty="0">
                    <a:solidFill>
                      <a:srgbClr val="000000"/>
                    </a:solidFill>
                    <a:latin typeface="Times New Roman" pitchFamily="18"/>
                    <a:ea typeface="Droid Sans Fallback" pitchFamily="2"/>
                    <a:cs typeface="Lohit Hindi" pitchFamily="2"/>
                  </a:rPr>
                  <a:t>i</a:t>
                </a:r>
                <a:r>
                  <a:rPr lang="de-DE" sz="2200" dirty="0">
                    <a:solidFill>
                      <a:srgbClr val="000000"/>
                    </a:solidFill>
                    <a:latin typeface="Times New Roman" pitchFamily="18"/>
                    <a:ea typeface="Droid Sans Fallback" pitchFamily="2"/>
                    <a:cs typeface="Lohit Hindi" pitchFamily="2"/>
                  </a:rPr>
                  <a:t> die beste Antwort auf die Strategien seiner Gegenspieler s</a:t>
                </a:r>
                <a:r>
                  <a:rPr lang="de-DE" sz="2200" baseline="-25000" dirty="0">
                    <a:solidFill>
                      <a:srgbClr val="000000"/>
                    </a:solidFill>
                    <a:latin typeface="Times New Roman" pitchFamily="18"/>
                    <a:ea typeface="Droid Sans Fallback" pitchFamily="2"/>
                    <a:cs typeface="Lohit Hindi" pitchFamily="2"/>
                  </a:rPr>
                  <a:t>‑i</a:t>
                </a:r>
                <a:r>
                  <a:rPr lang="de-DE" sz="2200" dirty="0">
                    <a:solidFill>
                      <a:srgbClr val="000000"/>
                    </a:solidFill>
                    <a:latin typeface="Times New Roman" pitchFamily="18"/>
                    <a:ea typeface="Droid Sans Fallback" pitchFamily="2"/>
                    <a:cs typeface="Lohit Hindi" pitchFamily="2"/>
                  </a:rPr>
                  <a:t>* ∈ S</a:t>
                </a:r>
                <a:r>
                  <a:rPr lang="de-DE" sz="2200" baseline="-25000" dirty="0">
                    <a:solidFill>
                      <a:srgbClr val="000000"/>
                    </a:solidFill>
                    <a:latin typeface="Times New Roman" pitchFamily="18"/>
                    <a:ea typeface="Droid Sans Fallback" pitchFamily="2"/>
                    <a:cs typeface="Lohit Hindi" pitchFamily="2"/>
                  </a:rPr>
                  <a:t>-i</a:t>
                </a:r>
                <a:r>
                  <a:rPr lang="de-DE" sz="2200" dirty="0">
                    <a:solidFill>
                      <a:srgbClr val="000000"/>
                    </a:solidFill>
                    <a:latin typeface="Times New Roman" pitchFamily="18"/>
                    <a:ea typeface="Droid Sans Fallback" pitchFamily="2"/>
                    <a:cs typeface="Lohit Hindi" pitchFamily="2"/>
                  </a:rPr>
                  <a:t> ist, das heißt, falls </a:t>
                </a:r>
                <a:r>
                  <a:rPr lang="de-DE" sz="2200" dirty="0" err="1">
                    <a:solidFill>
                      <a:srgbClr val="000000"/>
                    </a:solidFill>
                    <a:latin typeface="Times New Roman" pitchFamily="18"/>
                    <a:ea typeface="Droid Sans Fallback" pitchFamily="2"/>
                    <a:cs typeface="Lohit Hindi" pitchFamily="2"/>
                  </a:rPr>
                  <a:t>U</a:t>
                </a:r>
                <a:r>
                  <a:rPr lang="de-DE" sz="2200" baseline="-25000" dirty="0" err="1">
                    <a:solidFill>
                      <a:srgbClr val="000000"/>
                    </a:solidFill>
                    <a:latin typeface="Times New Roman" pitchFamily="18"/>
                    <a:ea typeface="Droid Sans Fallback" pitchFamily="2"/>
                    <a:cs typeface="Lohit Hindi" pitchFamily="2"/>
                  </a:rPr>
                  <a:t>i</a:t>
                </a:r>
                <a:r>
                  <a:rPr lang="de-DE" sz="2200" dirty="0">
                    <a:solidFill>
                      <a:srgbClr val="000000"/>
                    </a:solidFill>
                    <a:latin typeface="Times New Roman" pitchFamily="18"/>
                    <a:ea typeface="Droid Sans Fallback" pitchFamily="2"/>
                    <a:cs typeface="Lohit Hindi" pitchFamily="2"/>
                  </a:rPr>
                  <a:t> (s</a:t>
                </a:r>
                <a:r>
                  <a:rPr lang="de-DE" sz="2200" baseline="-25000" dirty="0">
                    <a:solidFill>
                      <a:srgbClr val="000000"/>
                    </a:solidFill>
                    <a:latin typeface="Times New Roman" pitchFamily="18"/>
                    <a:ea typeface="Droid Sans Fallback" pitchFamily="2"/>
                    <a:cs typeface="Lohit Hindi" pitchFamily="2"/>
                  </a:rPr>
                  <a:t>i</a:t>
                </a:r>
                <a:r>
                  <a:rPr lang="de-DE" sz="2200" dirty="0">
                    <a:solidFill>
                      <a:srgbClr val="000000"/>
                    </a:solidFill>
                    <a:latin typeface="Times New Roman" pitchFamily="18"/>
                    <a:ea typeface="Droid Sans Fallback" pitchFamily="2"/>
                    <a:cs typeface="Lohit Hindi" pitchFamily="2"/>
                  </a:rPr>
                  <a:t>*,s</a:t>
                </a:r>
                <a:r>
                  <a:rPr lang="de-DE" sz="2200" baseline="-25000" dirty="0">
                    <a:solidFill>
                      <a:srgbClr val="000000"/>
                    </a:solidFill>
                    <a:latin typeface="Times New Roman" pitchFamily="18"/>
                    <a:ea typeface="Droid Sans Fallback" pitchFamily="2"/>
                    <a:cs typeface="Lohit Hindi" pitchFamily="2"/>
                  </a:rPr>
                  <a:t>-i</a:t>
                </a:r>
                <a:r>
                  <a:rPr lang="de-DE" sz="2200" dirty="0">
                    <a:solidFill>
                      <a:srgbClr val="000000"/>
                    </a:solidFill>
                    <a:latin typeface="Times New Roman" pitchFamily="18"/>
                    <a:ea typeface="Droid Sans Fallback" pitchFamily="2"/>
                    <a:cs typeface="Lohit Hindi" pitchFamily="2"/>
                  </a:rPr>
                  <a:t>*)</a:t>
                </a:r>
                <a:r>
                  <a:rPr lang="de-DE" sz="2200" dirty="0">
                    <a:solidFill>
                      <a:srgbClr val="000000"/>
                    </a:solidFill>
                    <a:latin typeface="Cambria Math" panose="02040503050406030204" pitchFamily="18" charset="0"/>
                    <a:ea typeface="Cambria Math" panose="02040503050406030204" pitchFamily="18" charset="0"/>
                    <a:cs typeface="Lohit Hindi" pitchFamily="2"/>
                  </a:rPr>
                  <a:t>≥</a:t>
                </a:r>
                <a:r>
                  <a:rPr lang="de-DE" sz="2200" dirty="0">
                    <a:solidFill>
                      <a:srgbClr val="000000"/>
                    </a:solidFill>
                    <a:latin typeface="Times New Roman" pitchFamily="18"/>
                    <a:ea typeface="Droid Sans Fallback" pitchFamily="2"/>
                    <a:cs typeface="Lohit Hindi" pitchFamily="2"/>
                  </a:rPr>
                  <a:t> </a:t>
                </a:r>
                <a:r>
                  <a:rPr lang="de-DE" sz="2200" dirty="0" err="1">
                    <a:solidFill>
                      <a:srgbClr val="000000"/>
                    </a:solidFill>
                    <a:latin typeface="Times New Roman" pitchFamily="18"/>
                    <a:ea typeface="Droid Sans Fallback" pitchFamily="2"/>
                    <a:cs typeface="Lohit Hindi" pitchFamily="2"/>
                  </a:rPr>
                  <a:t>U</a:t>
                </a:r>
                <a:r>
                  <a:rPr lang="de-DE" sz="2200" baseline="-25000" dirty="0" err="1">
                    <a:solidFill>
                      <a:srgbClr val="000000"/>
                    </a:solidFill>
                    <a:latin typeface="Times New Roman" pitchFamily="18"/>
                    <a:ea typeface="Droid Sans Fallback" pitchFamily="2"/>
                    <a:cs typeface="Lohit Hindi" pitchFamily="2"/>
                  </a:rPr>
                  <a:t>i</a:t>
                </a:r>
                <a:r>
                  <a:rPr lang="de-DE" sz="2200" dirty="0">
                    <a:solidFill>
                      <a:srgbClr val="000000"/>
                    </a:solidFill>
                    <a:latin typeface="Times New Roman" pitchFamily="18"/>
                    <a:ea typeface="Droid Sans Fallback" pitchFamily="2"/>
                    <a:cs typeface="Lohit Hindi" pitchFamily="2"/>
                  </a:rPr>
                  <a:t> (</a:t>
                </a:r>
                <a:r>
                  <a:rPr lang="de-DE" sz="2200" dirty="0" err="1">
                    <a:solidFill>
                      <a:srgbClr val="000000"/>
                    </a:solidFill>
                    <a:latin typeface="Times New Roman" pitchFamily="18"/>
                    <a:ea typeface="Droid Sans Fallback" pitchFamily="2"/>
                    <a:cs typeface="Lohit Hindi" pitchFamily="2"/>
                  </a:rPr>
                  <a:t>s</a:t>
                </a:r>
                <a:r>
                  <a:rPr lang="de-DE" sz="2200" baseline="-25000" dirty="0" err="1">
                    <a:solidFill>
                      <a:srgbClr val="000000"/>
                    </a:solidFill>
                    <a:latin typeface="Times New Roman" pitchFamily="18"/>
                    <a:ea typeface="Droid Sans Fallback" pitchFamily="2"/>
                    <a:cs typeface="Lohit Hindi" pitchFamily="2"/>
                  </a:rPr>
                  <a:t>i</a:t>
                </a:r>
                <a:r>
                  <a:rPr lang="de-DE" sz="2200" dirty="0" err="1">
                    <a:solidFill>
                      <a:srgbClr val="000000"/>
                    </a:solidFill>
                    <a:latin typeface="Times New Roman" pitchFamily="18"/>
                    <a:ea typeface="Droid Sans Fallback" pitchFamily="2"/>
                    <a:cs typeface="Lohit Hindi" pitchFamily="2"/>
                  </a:rPr>
                  <a:t>,s</a:t>
                </a:r>
                <a:r>
                  <a:rPr lang="de-DE" sz="2200" baseline="-25000" dirty="0">
                    <a:solidFill>
                      <a:srgbClr val="000000"/>
                    </a:solidFill>
                    <a:latin typeface="Times New Roman" pitchFamily="18"/>
                    <a:ea typeface="Droid Sans Fallback" pitchFamily="2"/>
                    <a:cs typeface="Lohit Hindi" pitchFamily="2"/>
                  </a:rPr>
                  <a:t>-i</a:t>
                </a:r>
                <a:r>
                  <a:rPr lang="de-DE" sz="2200" dirty="0">
                    <a:solidFill>
                      <a:srgbClr val="000000"/>
                    </a:solidFill>
                    <a:latin typeface="Times New Roman" pitchFamily="18"/>
                    <a:ea typeface="Droid Sans Fallback" pitchFamily="2"/>
                    <a:cs typeface="Lohit Hindi" pitchFamily="2"/>
                  </a:rPr>
                  <a:t>*) für alle </a:t>
                </a:r>
                <a:r>
                  <a:rPr lang="de-DE" sz="2200" dirty="0" err="1">
                    <a:solidFill>
                      <a:srgbClr val="000000"/>
                    </a:solidFill>
                    <a:latin typeface="Times New Roman" pitchFamily="18"/>
                    <a:ea typeface="Droid Sans Fallback" pitchFamily="2"/>
                    <a:cs typeface="Lohit Hindi" pitchFamily="2"/>
                  </a:rPr>
                  <a:t>s</a:t>
                </a:r>
                <a:r>
                  <a:rPr lang="de-DE" sz="2200" baseline="-25000" dirty="0" err="1">
                    <a:solidFill>
                      <a:srgbClr val="000000"/>
                    </a:solidFill>
                    <a:latin typeface="Times New Roman" pitchFamily="18"/>
                    <a:ea typeface="Droid Sans Fallback" pitchFamily="2"/>
                    <a:cs typeface="Lohit Hindi" pitchFamily="2"/>
                  </a:rPr>
                  <a:t>i</a:t>
                </a:r>
                <a:r>
                  <a:rPr lang="de-DE" sz="2200" dirty="0" err="1">
                    <a:solidFill>
                      <a:srgbClr val="000000"/>
                    </a:solidFill>
                    <a:latin typeface="Times New Roman" pitchFamily="18"/>
                    <a:ea typeface="Droid Sans Fallback" pitchFamily="2"/>
                    <a:cs typeface="Lohit Hindi" pitchFamily="2"/>
                  </a:rPr>
                  <a:t>∈S</a:t>
                </a:r>
                <a:r>
                  <a:rPr lang="de-DE" sz="2200" baseline="-25000" dirty="0" err="1">
                    <a:solidFill>
                      <a:srgbClr val="000000"/>
                    </a:solidFill>
                    <a:latin typeface="Times New Roman" pitchFamily="18"/>
                    <a:ea typeface="Droid Sans Fallback" pitchFamily="2"/>
                    <a:cs typeface="Lohit Hindi" pitchFamily="2"/>
                  </a:rPr>
                  <a:t>i</a:t>
                </a:r>
                <a:r>
                  <a:rPr lang="de-DE" sz="2200" dirty="0">
                    <a:solidFill>
                      <a:srgbClr val="000000"/>
                    </a:solidFill>
                    <a:latin typeface="Times New Roman" pitchFamily="18"/>
                    <a:ea typeface="Droid Sans Fallback" pitchFamily="2"/>
                    <a:cs typeface="Lohit Hindi" pitchFamily="2"/>
                  </a:rPr>
                  <a:t> i = 1, ..., n.</a:t>
                </a: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200" dirty="0">
                  <a:solidFill>
                    <a:srgbClr val="000000"/>
                  </a:solidFill>
                  <a:latin typeface="Times New Roman" pitchFamily="18"/>
                  <a:ea typeface="Droid Sans Fallback" pitchFamily="2"/>
                  <a:cs typeface="Lohit Hindi" pitchFamily="2"/>
                </a:endParaRPr>
              </a:p>
              <a:p>
                <a:pPr algn="ct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200" dirty="0">
                    <a:solidFill>
                      <a:srgbClr val="000000"/>
                    </a:solidFill>
                    <a:latin typeface="Times New Roman" pitchFamily="18"/>
                    <a:ea typeface="Droid Sans Fallback" pitchFamily="2"/>
                    <a:cs typeface="Lohit Hindi" pitchFamily="2"/>
                  </a:rPr>
                  <a:t>s</a:t>
                </a:r>
                <a:r>
                  <a:rPr lang="de-DE" sz="2200" baseline="-25000" dirty="0">
                    <a:solidFill>
                      <a:srgbClr val="000000"/>
                    </a:solidFill>
                    <a:latin typeface="Times New Roman" pitchFamily="18"/>
                    <a:ea typeface="Droid Sans Fallback" pitchFamily="2"/>
                    <a:cs typeface="Lohit Hindi" pitchFamily="2"/>
                  </a:rPr>
                  <a:t>i</a:t>
                </a:r>
                <a:r>
                  <a:rPr lang="de-DE" sz="2200" dirty="0">
                    <a:solidFill>
                      <a:srgbClr val="000000"/>
                    </a:solidFill>
                    <a:latin typeface="Times New Roman" pitchFamily="18"/>
                    <a:ea typeface="Droid Sans Fallback" pitchFamily="2"/>
                    <a:cs typeface="Lohit Hindi" pitchFamily="2"/>
                  </a:rPr>
                  <a:t>* löst damit folgendes Maximierungsproblem:</a:t>
                </a: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200" dirty="0">
                  <a:solidFill>
                    <a:srgbClr val="000000"/>
                  </a:solidFill>
                  <a:latin typeface="Times New Roman" pitchFamily="18"/>
                  <a:ea typeface="Droid Sans Fallback" pitchFamily="2"/>
                  <a:cs typeface="Lohit Hindi" pitchFamily="2"/>
                </a:endParaRPr>
              </a:p>
              <a:p>
                <a:pPr algn="ct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200" dirty="0">
                    <a:solidFill>
                      <a:srgbClr val="000000"/>
                    </a:solidFill>
                    <a:latin typeface="Times New Roman" pitchFamily="18"/>
                    <a:ea typeface="Droid Sans Fallback" pitchFamily="2"/>
                    <a:cs typeface="Lohit Hindi" pitchFamily="2"/>
                  </a:rPr>
                  <a:t>                      </a:t>
                </a:r>
                <a:r>
                  <a:rPr lang="de-DE" sz="2200" dirty="0" err="1">
                    <a:solidFill>
                      <a:srgbClr val="000000"/>
                    </a:solidFill>
                    <a:latin typeface="Times New Roman" pitchFamily="18"/>
                    <a:ea typeface="Droid Sans Fallback" pitchFamily="2"/>
                    <a:cs typeface="Lohit Hindi" pitchFamily="2"/>
                  </a:rPr>
                  <a:t>max</a:t>
                </a:r>
                <a:r>
                  <a:rPr lang="de-DE" sz="2200" dirty="0">
                    <a:solidFill>
                      <a:srgbClr val="000000"/>
                    </a:solidFill>
                    <a:latin typeface="Times New Roman" pitchFamily="18"/>
                    <a:ea typeface="Droid Sans Fallback" pitchFamily="2"/>
                    <a:cs typeface="Lohit Hindi" pitchFamily="2"/>
                  </a:rPr>
                  <a:t>   {</a:t>
                </a:r>
                <a:r>
                  <a:rPr lang="de-DE" sz="2200" dirty="0" err="1">
                    <a:solidFill>
                      <a:srgbClr val="000000"/>
                    </a:solidFill>
                    <a:latin typeface="Times New Roman" pitchFamily="18"/>
                    <a:ea typeface="Droid Sans Fallback" pitchFamily="2"/>
                    <a:cs typeface="Lohit Hindi" pitchFamily="2"/>
                  </a:rPr>
                  <a:t>U</a:t>
                </a:r>
                <a:r>
                  <a:rPr lang="de-DE" sz="2200" baseline="-25000" dirty="0" err="1">
                    <a:solidFill>
                      <a:srgbClr val="000000"/>
                    </a:solidFill>
                    <a:latin typeface="Times New Roman" pitchFamily="18"/>
                    <a:ea typeface="Droid Sans Fallback" pitchFamily="2"/>
                    <a:cs typeface="Lohit Hindi" pitchFamily="2"/>
                  </a:rPr>
                  <a:t>i</a:t>
                </a:r>
                <a:r>
                  <a:rPr lang="de-DE" sz="2200" dirty="0">
                    <a:solidFill>
                      <a:srgbClr val="000000"/>
                    </a:solidFill>
                    <a:latin typeface="Times New Roman" pitchFamily="18"/>
                    <a:ea typeface="Droid Sans Fallback" pitchFamily="2"/>
                    <a:cs typeface="Lohit Hindi" pitchFamily="2"/>
                  </a:rPr>
                  <a:t> (</a:t>
                </a:r>
                <a:r>
                  <a:rPr lang="de-DE" sz="2200" dirty="0" err="1">
                    <a:solidFill>
                      <a:srgbClr val="000000"/>
                    </a:solidFill>
                    <a:latin typeface="Times New Roman" pitchFamily="18"/>
                    <a:ea typeface="Droid Sans Fallback" pitchFamily="2"/>
                    <a:cs typeface="Lohit Hindi" pitchFamily="2"/>
                  </a:rPr>
                  <a:t>s</a:t>
                </a:r>
                <a:r>
                  <a:rPr lang="de-DE" sz="2200" baseline="-25000" dirty="0" err="1">
                    <a:solidFill>
                      <a:srgbClr val="000000"/>
                    </a:solidFill>
                    <a:latin typeface="Times New Roman" pitchFamily="18"/>
                    <a:ea typeface="Droid Sans Fallback" pitchFamily="2"/>
                    <a:cs typeface="Lohit Hindi" pitchFamily="2"/>
                  </a:rPr>
                  <a:t>i</a:t>
                </a:r>
                <a:r>
                  <a:rPr lang="de-DE" sz="2200" dirty="0" err="1">
                    <a:solidFill>
                      <a:srgbClr val="000000"/>
                    </a:solidFill>
                    <a:latin typeface="Times New Roman" pitchFamily="18"/>
                    <a:ea typeface="Droid Sans Fallback" pitchFamily="2"/>
                    <a:cs typeface="Lohit Hindi" pitchFamily="2"/>
                  </a:rPr>
                  <a:t>,s</a:t>
                </a:r>
                <a:r>
                  <a:rPr lang="de-DE" sz="2200" baseline="-25000" dirty="0">
                    <a:solidFill>
                      <a:srgbClr val="000000"/>
                    </a:solidFill>
                    <a:latin typeface="Times New Roman" pitchFamily="18"/>
                    <a:ea typeface="Droid Sans Fallback" pitchFamily="2"/>
                    <a:cs typeface="Lohit Hindi" pitchFamily="2"/>
                  </a:rPr>
                  <a:t>-i</a:t>
                </a:r>
                <a:r>
                  <a:rPr lang="de-DE" sz="2200" dirty="0">
                    <a:solidFill>
                      <a:srgbClr val="000000"/>
                    </a:solidFill>
                    <a:latin typeface="Times New Roman" pitchFamily="18"/>
                    <a:ea typeface="Droid Sans Fallback" pitchFamily="2"/>
                    <a:cs typeface="Lohit Hindi" pitchFamily="2"/>
                  </a:rPr>
                  <a:t>*)}</a:t>
                </a:r>
              </a:p>
              <a:p>
                <a:pPr algn="ct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200" dirty="0" err="1">
                    <a:solidFill>
                      <a:srgbClr val="000000"/>
                    </a:solidFill>
                    <a:latin typeface="Times New Roman" pitchFamily="18"/>
                    <a:ea typeface="Droid Sans Fallback" pitchFamily="2"/>
                    <a:cs typeface="Lohit Hindi" pitchFamily="2"/>
                  </a:rPr>
                  <a:t>s</a:t>
                </a:r>
                <a:r>
                  <a:rPr lang="de-DE" sz="2200" baseline="-25000" dirty="0" err="1">
                    <a:solidFill>
                      <a:srgbClr val="000000"/>
                    </a:solidFill>
                    <a:latin typeface="Times New Roman" pitchFamily="18"/>
                    <a:ea typeface="Droid Sans Fallback" pitchFamily="2"/>
                    <a:cs typeface="Lohit Hindi" pitchFamily="2"/>
                  </a:rPr>
                  <a:t>i</a:t>
                </a:r>
                <a:r>
                  <a:rPr lang="de-DE" sz="2200" dirty="0" err="1">
                    <a:solidFill>
                      <a:srgbClr val="000000"/>
                    </a:solidFill>
                    <a:latin typeface="Times New Roman" pitchFamily="18"/>
                    <a:ea typeface="Droid Sans Fallback" pitchFamily="2"/>
                    <a:cs typeface="Lohit Hindi" pitchFamily="2"/>
                  </a:rPr>
                  <a:t>∈S</a:t>
                </a:r>
                <a:r>
                  <a:rPr lang="de-DE" sz="2200" baseline="-25000" dirty="0" err="1">
                    <a:solidFill>
                      <a:srgbClr val="000000"/>
                    </a:solidFill>
                    <a:latin typeface="Times New Roman" pitchFamily="18"/>
                    <a:ea typeface="Droid Sans Fallback" pitchFamily="2"/>
                    <a:cs typeface="Lohit Hindi" pitchFamily="2"/>
                  </a:rPr>
                  <a:t>i</a:t>
                </a:r>
                <a:endParaRPr lang="de-DE" sz="2200" dirty="0">
                  <a:solidFill>
                    <a:srgbClr val="000000"/>
                  </a:solidFill>
                  <a:latin typeface="Times New Roman" pitchFamily="18"/>
                  <a:ea typeface="Droid Sans Fallback" pitchFamily="2"/>
                  <a:cs typeface="Lohit Hindi" pitchFamily="2"/>
                </a:endParaRP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200" dirty="0">
                  <a:solidFill>
                    <a:srgbClr val="000000"/>
                  </a:solidFill>
                  <a:latin typeface="Times New Roman" pitchFamily="18"/>
                  <a:ea typeface="Droid Sans Fallback" pitchFamily="2"/>
                  <a:cs typeface="Lohit Hindi" pitchFamily="2"/>
                </a:endParaRPr>
              </a:p>
              <a:p>
                <a:pPr algn="ct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200" dirty="0">
                    <a:solidFill>
                      <a:srgbClr val="000000"/>
                    </a:solidFill>
                    <a:latin typeface="Times New Roman" pitchFamily="18"/>
                    <a:ea typeface="Droid Sans Fallback" pitchFamily="2"/>
                    <a:cs typeface="Lohit Hindi" pitchFamily="2"/>
                  </a:rPr>
                  <a:t>(Vergleiche mit Cournot-Wettbewerb!)</a:t>
                </a: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baseline="-25000" dirty="0">
                  <a:solidFill>
                    <a:srgbClr val="000000"/>
                  </a:solidFill>
                  <a:latin typeface="Times New Roman" pitchFamily="18"/>
                  <a:ea typeface="Droid Sans Fallback" pitchFamily="2"/>
                  <a:cs typeface="Lohit Hindi" pitchFamily="2"/>
                </a:endParaRP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baseline="-25000" dirty="0">
                  <a:solidFill>
                    <a:srgbClr val="000000"/>
                  </a:solidFill>
                  <a:latin typeface="Times New Roman" pitchFamily="18"/>
                  <a:ea typeface="Droid Sans Fallback" pitchFamily="2"/>
                  <a:cs typeface="Lohit Hindi" pitchFamily="2"/>
                </a:endParaRPr>
              </a:p>
            </p:txBody>
          </p:sp>
        </mc:Choice>
        <mc:Fallback xmlns="">
          <p:sp>
            <p:nvSpPr>
              <p:cNvPr id="3" name="Freihandform 2"/>
              <p:cNvSpPr>
                <a:spLocks noRot="1" noChangeAspect="1" noMove="1" noResize="1" noEditPoints="1" noAdjustHandles="1" noChangeArrowheads="1" noChangeShapeType="1" noTextEdit="1"/>
              </p:cNvSpPr>
              <p:nvPr/>
            </p:nvSpPr>
            <p:spPr>
              <a:xfrm>
                <a:off x="0" y="921327"/>
                <a:ext cx="12192000" cy="390119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blipFill>
                <a:blip r:embed="rId5"/>
                <a:stretch>
                  <a:fillRect l="-800" t="-1250" r="-1250" b="-54063"/>
                </a:stretch>
              </a:blipFill>
              <a:ln>
                <a:noFill/>
                <a:prstDash val="solid"/>
              </a:ln>
            </p:spPr>
            <p:txBody>
              <a:bodyPr/>
              <a:lstStyle/>
              <a:p>
                <a:r>
                  <a:rPr lang="de-DE">
                    <a:noFill/>
                  </a:rPr>
                  <a:t> </a:t>
                </a:r>
              </a:p>
            </p:txBody>
          </p:sp>
        </mc:Fallback>
      </mc:AlternateContent>
    </p:spTree>
    <p:extLst>
      <p:ext uri="{BB962C8B-B14F-4D97-AF65-F5344CB8AC3E}">
        <p14:creationId xmlns:p14="http://schemas.microsoft.com/office/powerpoint/2010/main" val="2028028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47F1B2-94FD-5FB0-3799-A727B361BAFC}"/>
            </a:ext>
          </a:extLst>
        </p:cNvPr>
        <p:cNvGrpSpPr/>
        <p:nvPr/>
      </p:nvGrpSpPr>
      <p:grpSpPr>
        <a:xfrm>
          <a:off x="0" y="0"/>
          <a:ext cx="0" cy="0"/>
          <a:chOff x="0" y="0"/>
          <a:chExt cx="0" cy="0"/>
        </a:xfrm>
      </p:grpSpPr>
      <p:sp>
        <p:nvSpPr>
          <p:cNvPr id="2" name="Freihandform 1">
            <a:extLst>
              <a:ext uri="{FF2B5EF4-FFF2-40B4-BE49-F238E27FC236}">
                <a16:creationId xmlns:a16="http://schemas.microsoft.com/office/drawing/2014/main" id="{B9A6C267-26ED-2EBB-DBE9-A2CCE84842DE}"/>
              </a:ext>
            </a:extLst>
          </p:cNvPr>
          <p:cNvSpPr/>
          <p:nvPr/>
        </p:nvSpPr>
        <p:spPr>
          <a:xfrm>
            <a:off x="3128947" y="110939"/>
            <a:ext cx="7552944" cy="463846"/>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b="1" dirty="0">
                <a:solidFill>
                  <a:srgbClr val="000000"/>
                </a:solidFill>
                <a:latin typeface="Times New Roman" pitchFamily="18"/>
                <a:ea typeface="Droid Sans Fallback" pitchFamily="2"/>
                <a:cs typeface="Lohit Hindi" pitchFamily="2"/>
              </a:rPr>
              <a:t>Gefangenendilemma – Allgemeine Beispiele</a:t>
            </a:r>
          </a:p>
        </p:txBody>
      </p:sp>
      <p:sp>
        <p:nvSpPr>
          <p:cNvPr id="4" name="Rechteck 3">
            <a:extLst>
              <a:ext uri="{FF2B5EF4-FFF2-40B4-BE49-F238E27FC236}">
                <a16:creationId xmlns:a16="http://schemas.microsoft.com/office/drawing/2014/main" id="{82E21A92-6F16-6169-EA57-A53AA0D7CFB8}"/>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3" name="Freihandform 2">
            <a:extLst>
              <a:ext uri="{FF2B5EF4-FFF2-40B4-BE49-F238E27FC236}">
                <a16:creationId xmlns:a16="http://schemas.microsoft.com/office/drawing/2014/main" id="{59C4250F-56CF-A6B5-53E5-019B5726D52E}"/>
              </a:ext>
            </a:extLst>
          </p:cNvPr>
          <p:cNvSpPr/>
          <p:nvPr/>
        </p:nvSpPr>
        <p:spPr>
          <a:xfrm>
            <a:off x="347371" y="660421"/>
            <a:ext cx="11134646" cy="5471435"/>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1">
            <a:noAutofit/>
          </a:bodyPr>
          <a:lstStyle/>
          <a:p>
            <a:pPr lvl="2">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000" dirty="0">
              <a:solidFill>
                <a:srgbClr val="000000"/>
              </a:solidFill>
              <a:latin typeface="Times New Roman" pitchFamily="18"/>
              <a:ea typeface="Droid Sans Fallback" pitchFamily="2"/>
              <a:cs typeface="Lohit Hindi" pitchFamily="2"/>
            </a:endParaRPr>
          </a:p>
          <a:p>
            <a:pPr marL="1257300" lvl="2" indent="-342900">
              <a:buFont typeface="Wingdings" panose="05000000000000000000" pitchFamily="2" charset="2"/>
              <a:buChar char="Ø"/>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a:solidFill>
                  <a:srgbClr val="000000"/>
                </a:solidFill>
                <a:latin typeface="Times New Roman" pitchFamily="18"/>
                <a:ea typeface="Droid Sans Fallback" pitchFamily="2"/>
                <a:cs typeface="Lohit Hindi" pitchFamily="2"/>
              </a:rPr>
              <a:t>Eine </a:t>
            </a:r>
            <a:r>
              <a:rPr lang="de-DE" sz="2000" dirty="0">
                <a:solidFill>
                  <a:srgbClr val="000000"/>
                </a:solidFill>
                <a:latin typeface="Times New Roman" pitchFamily="18"/>
                <a:ea typeface="Droid Sans Fallback" pitchFamily="2"/>
                <a:cs typeface="Lohit Hindi" pitchFamily="2"/>
              </a:rPr>
              <a:t>hervorragendes Anwendungsbeispiel, wie man mit dem spieltheoretischen Verständnis des Gefangenendilemmas Geld verdienen kann, findet sich  bei der englischen </a:t>
            </a:r>
            <a:r>
              <a:rPr lang="de-DE" sz="2000" dirty="0" err="1">
                <a:solidFill>
                  <a:srgbClr val="000000"/>
                </a:solidFill>
                <a:latin typeface="Times New Roman" pitchFamily="18"/>
                <a:ea typeface="Droid Sans Fallback" pitchFamily="2"/>
                <a:cs typeface="Lohit Hindi" pitchFamily="2"/>
              </a:rPr>
              <a:t>Gameschow</a:t>
            </a:r>
            <a:r>
              <a:rPr lang="de-DE" sz="2000" dirty="0">
                <a:solidFill>
                  <a:srgbClr val="000000"/>
                </a:solidFill>
                <a:latin typeface="Times New Roman" pitchFamily="18"/>
                <a:ea typeface="Droid Sans Fallback" pitchFamily="2"/>
                <a:cs typeface="Lohit Hindi" pitchFamily="2"/>
              </a:rPr>
              <a:t> </a:t>
            </a:r>
            <a:r>
              <a:rPr lang="de-DE" sz="2000">
                <a:solidFill>
                  <a:srgbClr val="000000"/>
                </a:solidFill>
                <a:latin typeface="Times New Roman" pitchFamily="18"/>
                <a:ea typeface="Droid Sans Fallback" pitchFamily="2"/>
                <a:cs typeface="Lohit Hindi" pitchFamily="2"/>
              </a:rPr>
              <a:t>Golden Balls</a:t>
            </a:r>
          </a:p>
          <a:p>
            <a:pPr lvl="2">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000">
              <a:solidFill>
                <a:srgbClr val="000000"/>
              </a:solidFill>
              <a:latin typeface="Times New Roman" pitchFamily="18"/>
              <a:ea typeface="Droid Sans Fallback" pitchFamily="2"/>
              <a:cs typeface="Lohit Hindi" pitchFamily="2"/>
            </a:endParaRPr>
          </a:p>
          <a:p>
            <a:pPr lvl="4">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a:solidFill>
                  <a:srgbClr val="000000"/>
                </a:solidFill>
                <a:latin typeface="Times New Roman" pitchFamily="18"/>
                <a:ea typeface="Droid Sans Fallback" pitchFamily="2"/>
                <a:cs typeface="Lohit Hindi" pitchFamily="2"/>
                <a:hlinkClick r:id="rId3"/>
              </a:rPr>
              <a:t>https://www.youtube.com/watch?v=S0qjK3TWZE8</a:t>
            </a:r>
            <a:endParaRPr lang="de-DE" sz="2000">
              <a:solidFill>
                <a:srgbClr val="000000"/>
              </a:solidFill>
              <a:latin typeface="Times New Roman" pitchFamily="18"/>
              <a:ea typeface="Droid Sans Fallback" pitchFamily="2"/>
              <a:cs typeface="Lohit Hindi" pitchFamily="2"/>
            </a:endParaRPr>
          </a:p>
          <a:p>
            <a:pPr lvl="4">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000">
              <a:solidFill>
                <a:srgbClr val="000000"/>
              </a:solidFill>
              <a:latin typeface="Times New Roman" pitchFamily="18"/>
              <a:ea typeface="Droid Sans Fallback" pitchFamily="2"/>
              <a:cs typeface="Lohit Hindi" pitchFamily="2"/>
            </a:endParaRPr>
          </a:p>
          <a:p>
            <a:pPr marL="1257300" lvl="2" indent="-342900">
              <a:buFont typeface="Wingdings" panose="05000000000000000000" pitchFamily="2" charset="2"/>
              <a:buChar char="Ø"/>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a:solidFill>
                  <a:srgbClr val="000000"/>
                </a:solidFill>
                <a:latin typeface="Times New Roman" pitchFamily="18"/>
                <a:ea typeface="Droid Sans Fallback" pitchFamily="2"/>
                <a:cs typeface="Lohit Hindi" pitchFamily="2"/>
              </a:rPr>
              <a:t>Im Tatort wird das Thema auch immer wieder gerne aufgenommen</a:t>
            </a:r>
          </a:p>
          <a:p>
            <a:pPr lvl="3">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a:solidFill>
                  <a:srgbClr val="000000"/>
                </a:solidFill>
                <a:latin typeface="Times New Roman" pitchFamily="18"/>
                <a:ea typeface="Droid Sans Fallback" pitchFamily="2"/>
                <a:cs typeface="Lohit Hindi" pitchFamily="2"/>
              </a:rPr>
              <a:t>						„Wir – Ihr – Sie“ </a:t>
            </a:r>
          </a:p>
          <a:p>
            <a:pPr lvl="3">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000">
              <a:solidFill>
                <a:srgbClr val="000000"/>
              </a:solidFill>
              <a:latin typeface="Times New Roman" pitchFamily="18"/>
              <a:ea typeface="Droid Sans Fallback" pitchFamily="2"/>
              <a:cs typeface="Lohit Hindi" pitchFamily="2"/>
            </a:endParaRPr>
          </a:p>
          <a:p>
            <a:pPr lvl="3">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a:solidFill>
                  <a:srgbClr val="000000"/>
                </a:solidFill>
                <a:latin typeface="Times New Roman" pitchFamily="18"/>
                <a:ea typeface="Droid Sans Fallback" pitchFamily="2"/>
                <a:cs typeface="Lohit Hindi" pitchFamily="2"/>
                <a:hlinkClick r:id="rId4"/>
              </a:rPr>
              <a:t>https://www.daserste.de/unterhaltung/krimi/tatort/sendung/wir-ihr-sie-104.html</a:t>
            </a:r>
            <a:endParaRPr lang="de-DE" sz="2000">
              <a:solidFill>
                <a:srgbClr val="000000"/>
              </a:solidFill>
              <a:latin typeface="Times New Roman" pitchFamily="18"/>
              <a:ea typeface="Droid Sans Fallback" pitchFamily="2"/>
              <a:cs typeface="Lohit Hindi" pitchFamily="2"/>
            </a:endParaRPr>
          </a:p>
          <a:p>
            <a:pPr lvl="3">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000">
              <a:solidFill>
                <a:srgbClr val="000000"/>
              </a:solidFill>
              <a:latin typeface="Times New Roman" pitchFamily="18"/>
              <a:ea typeface="Droid Sans Fallback" pitchFamily="2"/>
              <a:cs typeface="Lohit Hindi" pitchFamily="2"/>
            </a:endParaRPr>
          </a:p>
          <a:p>
            <a:pPr lvl="2">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a:solidFill>
                  <a:srgbClr val="000000"/>
                </a:solidFill>
                <a:latin typeface="Times New Roman" pitchFamily="18"/>
                <a:ea typeface="Droid Sans Fallback" pitchFamily="2"/>
                <a:cs typeface="Lohit Hindi" pitchFamily="2"/>
              </a:rPr>
              <a:t>		</a:t>
            </a:r>
          </a:p>
          <a:p>
            <a:pPr lvl="2">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000">
              <a:solidFill>
                <a:srgbClr val="000000"/>
              </a:solidFill>
              <a:latin typeface="Times New Roman" pitchFamily="18"/>
              <a:ea typeface="Droid Sans Fallback" pitchFamily="2"/>
              <a:cs typeface="Lohit Hindi" pitchFamily="2"/>
            </a:endParaRPr>
          </a:p>
          <a:p>
            <a:pPr lvl="2">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000" dirty="0">
              <a:solidFill>
                <a:srgbClr val="000000"/>
              </a:solidFill>
              <a:latin typeface="Times New Roman" pitchFamily="18"/>
              <a:ea typeface="Droid Sans Fallback" pitchFamily="2"/>
              <a:cs typeface="Lohit Hindi" pitchFamily="2"/>
            </a:endParaRPr>
          </a:p>
          <a:p>
            <a:pPr lvl="2">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dirty="0">
                <a:solidFill>
                  <a:srgbClr val="000000"/>
                </a:solidFill>
                <a:latin typeface="Times New Roman" pitchFamily="18"/>
                <a:ea typeface="Droid Sans Fallback" pitchFamily="2"/>
                <a:cs typeface="Lohit Hindi" pitchFamily="2"/>
              </a:rPr>
              <a:t>	</a:t>
            </a:r>
            <a:r>
              <a:rPr lang="de-DE" sz="2000">
                <a:solidFill>
                  <a:srgbClr val="000000"/>
                </a:solidFill>
                <a:latin typeface="Times New Roman" pitchFamily="18"/>
                <a:ea typeface="Droid Sans Fallback" pitchFamily="2"/>
                <a:cs typeface="Lohit Hindi" pitchFamily="2"/>
              </a:rPr>
              <a:t>	</a:t>
            </a:r>
          </a:p>
          <a:p>
            <a:pPr lvl="2">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000">
              <a:solidFill>
                <a:srgbClr val="000000"/>
              </a:solidFill>
              <a:latin typeface="Times New Roman" pitchFamily="18"/>
              <a:ea typeface="Droid Sans Fallback" pitchFamily="2"/>
              <a:cs typeface="Lohit Hindi" pitchFamily="2"/>
            </a:endParaRPr>
          </a:p>
          <a:p>
            <a:pPr lvl="2">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000" dirty="0">
              <a:solidFill>
                <a:srgbClr val="000000"/>
              </a:solidFill>
              <a:latin typeface="Times New Roman" pitchFamily="18"/>
              <a:ea typeface="Droid Sans Fallback" pitchFamily="2"/>
              <a:cs typeface="Lohit Hindi" pitchFamily="2"/>
            </a:endParaRPr>
          </a:p>
        </p:txBody>
      </p:sp>
    </p:spTree>
    <p:extLst>
      <p:ext uri="{BB962C8B-B14F-4D97-AF65-F5344CB8AC3E}">
        <p14:creationId xmlns:p14="http://schemas.microsoft.com/office/powerpoint/2010/main" val="3523438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B2070-763E-CD2C-E9AB-DBCC8CA760F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2778EAAE-1953-3183-82F2-F7194CF78F57}"/>
              </a:ext>
            </a:extLst>
          </p:cNvPr>
          <p:cNvSpPr txBox="1">
            <a:spLocks/>
          </p:cNvSpPr>
          <p:nvPr/>
        </p:nvSpPr>
        <p:spPr>
          <a:xfrm>
            <a:off x="1938284" y="249147"/>
            <a:ext cx="7465744" cy="640552"/>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3200" dirty="0" err="1">
                <a:solidFill>
                  <a:sysClr val="windowText" lastClr="000000"/>
                </a:solidFill>
              </a:rPr>
              <a:t>Handelspolitik</a:t>
            </a:r>
            <a:r>
              <a:rPr lang="en-US" sz="3200" dirty="0">
                <a:solidFill>
                  <a:sysClr val="windowText" lastClr="000000"/>
                </a:solidFill>
              </a:rPr>
              <a:t> – </a:t>
            </a:r>
            <a:r>
              <a:rPr lang="en-US" sz="3200" dirty="0" err="1">
                <a:solidFill>
                  <a:sysClr val="windowText" lastClr="000000"/>
                </a:solidFill>
              </a:rPr>
              <a:t>Internationaler</a:t>
            </a:r>
            <a:r>
              <a:rPr lang="en-US" sz="3200" dirty="0">
                <a:solidFill>
                  <a:sysClr val="windowText" lastClr="000000"/>
                </a:solidFill>
              </a:rPr>
              <a:t> Ansatz</a:t>
            </a:r>
          </a:p>
        </p:txBody>
      </p:sp>
      <p:sp>
        <p:nvSpPr>
          <p:cNvPr id="6" name="Content Placeholder 2">
            <a:extLst>
              <a:ext uri="{FF2B5EF4-FFF2-40B4-BE49-F238E27FC236}">
                <a16:creationId xmlns:a16="http://schemas.microsoft.com/office/drawing/2014/main" id="{F682A1A5-278A-C968-AE5E-14FB0B8B1B06}"/>
              </a:ext>
            </a:extLst>
          </p:cNvPr>
          <p:cNvSpPr txBox="1">
            <a:spLocks/>
          </p:cNvSpPr>
          <p:nvPr/>
        </p:nvSpPr>
        <p:spPr>
          <a:xfrm>
            <a:off x="817406" y="1084197"/>
            <a:ext cx="7465744" cy="4105872"/>
          </a:xfrm>
          <a:prstGeom prst="rect">
            <a:avLst/>
          </a:prstGeom>
        </p:spPr>
        <p:txBody>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a:spcBef>
                <a:spcPct val="50000"/>
              </a:spcBef>
            </a:pPr>
            <a:r>
              <a:rPr lang="en-US" altLang="en-US" sz="2903" dirty="0" err="1">
                <a:solidFill>
                  <a:sysClr val="windowText" lastClr="000000"/>
                </a:solidFill>
                <a:latin typeface="Arial" panose="020B0604020202020204" pitchFamily="34" charset="0"/>
                <a:cs typeface="Arial" panose="020B0604020202020204" pitchFamily="34" charset="0"/>
              </a:rPr>
              <a:t>Internationale</a:t>
            </a:r>
            <a:r>
              <a:rPr lang="en-US" altLang="en-US" sz="2903" dirty="0">
                <a:solidFill>
                  <a:sysClr val="windowText" lastClr="000000"/>
                </a:solidFill>
                <a:latin typeface="Arial" panose="020B0604020202020204" pitchFamily="34" charset="0"/>
                <a:cs typeface="Arial" panose="020B0604020202020204" pitchFamily="34" charset="0"/>
              </a:rPr>
              <a:t> </a:t>
            </a:r>
            <a:r>
              <a:rPr lang="en-US" altLang="en-US" sz="2903" dirty="0" err="1">
                <a:solidFill>
                  <a:sysClr val="windowText" lastClr="000000"/>
                </a:solidFill>
                <a:latin typeface="Arial" panose="020B0604020202020204" pitchFamily="34" charset="0"/>
                <a:cs typeface="Arial" panose="020B0604020202020204" pitchFamily="34" charset="0"/>
              </a:rPr>
              <a:t>Verhandlungen</a:t>
            </a:r>
            <a:r>
              <a:rPr lang="en-US" altLang="en-US" sz="2903" dirty="0">
                <a:solidFill>
                  <a:sysClr val="windowText" lastClr="000000"/>
                </a:solidFill>
                <a:latin typeface="Arial" panose="020B0604020202020204" pitchFamily="34" charset="0"/>
                <a:cs typeface="Arial" panose="020B0604020202020204" pitchFamily="34" charset="0"/>
              </a:rPr>
              <a:t> </a:t>
            </a:r>
            <a:r>
              <a:rPr lang="en-US" altLang="en-US" sz="2903" dirty="0" err="1">
                <a:solidFill>
                  <a:sysClr val="windowText" lastClr="000000"/>
                </a:solidFill>
                <a:latin typeface="Arial" panose="020B0604020202020204" pitchFamily="34" charset="0"/>
                <a:cs typeface="Arial" panose="020B0604020202020204" pitchFamily="34" charset="0"/>
              </a:rPr>
              <a:t>können</a:t>
            </a:r>
            <a:r>
              <a:rPr lang="en-US" altLang="en-US" sz="2903" dirty="0">
                <a:solidFill>
                  <a:sysClr val="windowText" lastClr="000000"/>
                </a:solidFill>
                <a:latin typeface="Arial" panose="020B0604020202020204" pitchFamily="34" charset="0"/>
                <a:cs typeface="Arial" panose="020B0604020202020204" pitchFamily="34" charset="0"/>
              </a:rPr>
              <a:t> </a:t>
            </a:r>
            <a:r>
              <a:rPr lang="en-US" altLang="en-US" sz="2903" dirty="0" err="1">
                <a:solidFill>
                  <a:sysClr val="windowText" lastClr="000000"/>
                </a:solidFill>
                <a:latin typeface="Arial" panose="020B0604020202020204" pitchFamily="34" charset="0"/>
                <a:cs typeface="Arial" panose="020B0604020202020204" pitchFamily="34" charset="0"/>
              </a:rPr>
              <a:t>Exporteure</a:t>
            </a:r>
            <a:r>
              <a:rPr lang="en-US" altLang="en-US" sz="2903" dirty="0">
                <a:solidFill>
                  <a:sysClr val="windowText" lastClr="000000"/>
                </a:solidFill>
                <a:latin typeface="Arial" panose="020B0604020202020204" pitchFamily="34" charset="0"/>
                <a:cs typeface="Arial" panose="020B0604020202020204" pitchFamily="34" charset="0"/>
              </a:rPr>
              <a:t> </a:t>
            </a:r>
            <a:r>
              <a:rPr lang="en-US" altLang="en-US" sz="2903" dirty="0" err="1">
                <a:solidFill>
                  <a:sysClr val="windowText" lastClr="000000"/>
                </a:solidFill>
                <a:latin typeface="Arial" panose="020B0604020202020204" pitchFamily="34" charset="0"/>
                <a:cs typeface="Arial" panose="020B0604020202020204" pitchFamily="34" charset="0"/>
              </a:rPr>
              <a:t>dazu</a:t>
            </a:r>
            <a:r>
              <a:rPr lang="en-US" altLang="en-US" sz="2903" dirty="0">
                <a:solidFill>
                  <a:sysClr val="windowText" lastClr="000000"/>
                </a:solidFill>
                <a:latin typeface="Arial" panose="020B0604020202020204" pitchFamily="34" charset="0"/>
                <a:cs typeface="Arial" panose="020B0604020202020204" pitchFamily="34" charset="0"/>
              </a:rPr>
              <a:t> </a:t>
            </a:r>
            <a:r>
              <a:rPr lang="en-US" altLang="en-US" sz="2903" dirty="0" err="1">
                <a:solidFill>
                  <a:sysClr val="windowText" lastClr="000000"/>
                </a:solidFill>
                <a:latin typeface="Arial" panose="020B0604020202020204" pitchFamily="34" charset="0"/>
                <a:cs typeface="Arial" panose="020B0604020202020204" pitchFamily="34" charset="0"/>
              </a:rPr>
              <a:t>mobilisieren</a:t>
            </a:r>
            <a:r>
              <a:rPr lang="en-US" altLang="en-US" sz="2903" dirty="0">
                <a:solidFill>
                  <a:sysClr val="windowText" lastClr="000000"/>
                </a:solidFill>
                <a:latin typeface="Arial" panose="020B0604020202020204" pitchFamily="34" charset="0"/>
                <a:cs typeface="Arial" panose="020B0604020202020204" pitchFamily="34" charset="0"/>
              </a:rPr>
              <a:t>, </a:t>
            </a:r>
            <a:r>
              <a:rPr lang="en-US" altLang="en-US" sz="2903" dirty="0" err="1">
                <a:solidFill>
                  <a:sysClr val="windowText" lastClr="000000"/>
                </a:solidFill>
                <a:latin typeface="Arial" panose="020B0604020202020204" pitchFamily="34" charset="0"/>
                <a:cs typeface="Arial" panose="020B0604020202020204" pitchFamily="34" charset="0"/>
              </a:rPr>
              <a:t>Freihandel</a:t>
            </a:r>
            <a:r>
              <a:rPr lang="en-US" altLang="en-US" sz="2903" dirty="0">
                <a:solidFill>
                  <a:sysClr val="windowText" lastClr="000000"/>
                </a:solidFill>
                <a:latin typeface="Arial" panose="020B0604020202020204" pitchFamily="34" charset="0"/>
                <a:cs typeface="Arial" panose="020B0604020202020204" pitchFamily="34" charset="0"/>
              </a:rPr>
              <a:t> </a:t>
            </a:r>
            <a:r>
              <a:rPr lang="en-US" altLang="en-US" sz="2903" dirty="0" err="1">
                <a:solidFill>
                  <a:sysClr val="windowText" lastClr="000000"/>
                </a:solidFill>
                <a:latin typeface="Arial" panose="020B0604020202020204" pitchFamily="34" charset="0"/>
                <a:cs typeface="Arial" panose="020B0604020202020204" pitchFamily="34" charset="0"/>
              </a:rPr>
              <a:t>zu</a:t>
            </a:r>
            <a:r>
              <a:rPr lang="en-US" altLang="en-US" sz="2903" dirty="0">
                <a:solidFill>
                  <a:sysClr val="windowText" lastClr="000000"/>
                </a:solidFill>
                <a:latin typeface="Arial" panose="020B0604020202020204" pitchFamily="34" charset="0"/>
                <a:cs typeface="Arial" panose="020B0604020202020204" pitchFamily="34" charset="0"/>
              </a:rPr>
              <a:t> </a:t>
            </a:r>
            <a:r>
              <a:rPr lang="en-US" altLang="en-US" sz="2903" dirty="0" err="1">
                <a:solidFill>
                  <a:sysClr val="windowText" lastClr="000000"/>
                </a:solidFill>
                <a:latin typeface="Arial" panose="020B0604020202020204" pitchFamily="34" charset="0"/>
                <a:cs typeface="Arial" panose="020B0604020202020204" pitchFamily="34" charset="0"/>
              </a:rPr>
              <a:t>unterstützen</a:t>
            </a:r>
            <a:r>
              <a:rPr lang="en-US" altLang="en-US" sz="2903" dirty="0">
                <a:solidFill>
                  <a:sysClr val="windowText" lastClr="000000"/>
                </a:solidFill>
                <a:latin typeface="Arial" panose="020B0604020202020204" pitchFamily="34" charset="0"/>
                <a:cs typeface="Arial" panose="020B0604020202020204" pitchFamily="34" charset="0"/>
              </a:rPr>
              <a:t>, falls </a:t>
            </a:r>
            <a:r>
              <a:rPr lang="en-US" altLang="en-US" sz="2903" dirty="0" err="1">
                <a:solidFill>
                  <a:sysClr val="windowText" lastClr="000000"/>
                </a:solidFill>
                <a:latin typeface="Arial" panose="020B0604020202020204" pitchFamily="34" charset="0"/>
                <a:cs typeface="Arial" panose="020B0604020202020204" pitchFamily="34" charset="0"/>
              </a:rPr>
              <a:t>sie</a:t>
            </a:r>
            <a:r>
              <a:rPr lang="en-US" altLang="en-US" sz="2903" dirty="0">
                <a:solidFill>
                  <a:sysClr val="windowText" lastClr="000000"/>
                </a:solidFill>
                <a:latin typeface="Arial" panose="020B0604020202020204" pitchFamily="34" charset="0"/>
                <a:cs typeface="Arial" panose="020B0604020202020204" pitchFamily="34" charset="0"/>
              </a:rPr>
              <a:t> </a:t>
            </a:r>
            <a:r>
              <a:rPr lang="en-US" altLang="en-US" sz="2903" dirty="0" err="1">
                <a:solidFill>
                  <a:sysClr val="windowText" lastClr="000000"/>
                </a:solidFill>
                <a:latin typeface="Arial" panose="020B0604020202020204" pitchFamily="34" charset="0"/>
                <a:cs typeface="Arial" panose="020B0604020202020204" pitchFamily="34" charset="0"/>
              </a:rPr>
              <a:t>davon</a:t>
            </a:r>
            <a:r>
              <a:rPr lang="en-US" altLang="en-US" sz="2903" dirty="0">
                <a:solidFill>
                  <a:sysClr val="windowText" lastClr="000000"/>
                </a:solidFill>
                <a:latin typeface="Arial" panose="020B0604020202020204" pitchFamily="34" charset="0"/>
                <a:cs typeface="Arial" panose="020B0604020202020204" pitchFamily="34" charset="0"/>
              </a:rPr>
              <a:t> </a:t>
            </a:r>
            <a:r>
              <a:rPr lang="en-US" altLang="en-US" sz="2903" dirty="0" err="1">
                <a:solidFill>
                  <a:sysClr val="windowText" lastClr="000000"/>
                </a:solidFill>
                <a:latin typeface="Arial" panose="020B0604020202020204" pitchFamily="34" charset="0"/>
                <a:cs typeface="Arial" panose="020B0604020202020204" pitchFamily="34" charset="0"/>
              </a:rPr>
              <a:t>ausgehen</a:t>
            </a:r>
            <a:r>
              <a:rPr lang="en-US" altLang="en-US" sz="2903" dirty="0">
                <a:solidFill>
                  <a:sysClr val="windowText" lastClr="000000"/>
                </a:solidFill>
                <a:latin typeface="Arial" panose="020B0604020202020204" pitchFamily="34" charset="0"/>
                <a:cs typeface="Arial" panose="020B0604020202020204" pitchFamily="34" charset="0"/>
              </a:rPr>
              <a:t>, </a:t>
            </a:r>
            <a:r>
              <a:rPr lang="en-US" altLang="en-US" sz="2903" dirty="0" err="1">
                <a:solidFill>
                  <a:sysClr val="windowText" lastClr="000000"/>
                </a:solidFill>
                <a:latin typeface="Arial" panose="020B0604020202020204" pitchFamily="34" charset="0"/>
                <a:cs typeface="Arial" panose="020B0604020202020204" pitchFamily="34" charset="0"/>
              </a:rPr>
              <a:t>dass</a:t>
            </a:r>
            <a:r>
              <a:rPr lang="en-US" altLang="en-US" sz="2903" dirty="0">
                <a:solidFill>
                  <a:sysClr val="windowText" lastClr="000000"/>
                </a:solidFill>
                <a:latin typeface="Arial" panose="020B0604020202020204" pitchFamily="34" charset="0"/>
                <a:cs typeface="Arial" panose="020B0604020202020204" pitchFamily="34" charset="0"/>
              </a:rPr>
              <a:t> </a:t>
            </a:r>
            <a:r>
              <a:rPr lang="en-US" altLang="en-US" sz="2903" dirty="0" err="1">
                <a:solidFill>
                  <a:sysClr val="windowText" lastClr="000000"/>
                </a:solidFill>
                <a:latin typeface="Arial" panose="020B0604020202020204" pitchFamily="34" charset="0"/>
                <a:cs typeface="Arial" panose="020B0604020202020204" pitchFamily="34" charset="0"/>
              </a:rPr>
              <a:t>sich</a:t>
            </a:r>
            <a:r>
              <a:rPr lang="en-US" altLang="en-US" sz="2903" dirty="0">
                <a:solidFill>
                  <a:sysClr val="windowText" lastClr="000000"/>
                </a:solidFill>
                <a:latin typeface="Arial" panose="020B0604020202020204" pitchFamily="34" charset="0"/>
                <a:cs typeface="Arial" panose="020B0604020202020204" pitchFamily="34" charset="0"/>
              </a:rPr>
              <a:t> </a:t>
            </a:r>
            <a:r>
              <a:rPr lang="en-US" altLang="en-US" sz="2903" dirty="0" err="1">
                <a:solidFill>
                  <a:sysClr val="windowText" lastClr="000000"/>
                </a:solidFill>
                <a:latin typeface="Arial" panose="020B0604020202020204" pitchFamily="34" charset="0"/>
                <a:cs typeface="Arial" panose="020B0604020202020204" pitchFamily="34" charset="0"/>
              </a:rPr>
              <a:t>dadurch</a:t>
            </a:r>
            <a:r>
              <a:rPr lang="en-US" altLang="en-US" sz="2903" dirty="0">
                <a:solidFill>
                  <a:sysClr val="windowText" lastClr="000000"/>
                </a:solidFill>
                <a:latin typeface="Arial" panose="020B0604020202020204" pitchFamily="34" charset="0"/>
                <a:cs typeface="Arial" panose="020B0604020202020204" pitchFamily="34" charset="0"/>
              </a:rPr>
              <a:t> </a:t>
            </a:r>
            <a:r>
              <a:rPr lang="en-US" altLang="en-US" sz="2903" dirty="0" err="1">
                <a:solidFill>
                  <a:sysClr val="windowText" lastClr="000000"/>
                </a:solidFill>
                <a:latin typeface="Arial" panose="020B0604020202020204" pitchFamily="34" charset="0"/>
                <a:cs typeface="Arial" panose="020B0604020202020204" pitchFamily="34" charset="0"/>
              </a:rPr>
              <a:t>ihre</a:t>
            </a:r>
            <a:r>
              <a:rPr lang="en-US" altLang="en-US" sz="2903" dirty="0">
                <a:solidFill>
                  <a:sysClr val="windowText" lastClr="000000"/>
                </a:solidFill>
                <a:latin typeface="Arial" panose="020B0604020202020204" pitchFamily="34" charset="0"/>
                <a:cs typeface="Arial" panose="020B0604020202020204" pitchFamily="34" charset="0"/>
              </a:rPr>
              <a:t> </a:t>
            </a:r>
            <a:r>
              <a:rPr lang="en-US" altLang="en-US" sz="2903" dirty="0" err="1">
                <a:solidFill>
                  <a:sysClr val="windowText" lastClr="000000"/>
                </a:solidFill>
                <a:latin typeface="Arial" panose="020B0604020202020204" pitchFamily="34" charset="0"/>
                <a:cs typeface="Arial" panose="020B0604020202020204" pitchFamily="34" charset="0"/>
              </a:rPr>
              <a:t>Absatzmärkte</a:t>
            </a:r>
            <a:r>
              <a:rPr lang="en-US" altLang="en-US" sz="2903" dirty="0">
                <a:solidFill>
                  <a:sysClr val="windowText" lastClr="000000"/>
                </a:solidFill>
                <a:latin typeface="Arial" panose="020B0604020202020204" pitchFamily="34" charset="0"/>
                <a:cs typeface="Arial" panose="020B0604020202020204" pitchFamily="34" charset="0"/>
              </a:rPr>
              <a:t> </a:t>
            </a:r>
            <a:r>
              <a:rPr lang="en-US" altLang="en-US" sz="2903" dirty="0" err="1">
                <a:solidFill>
                  <a:sysClr val="windowText" lastClr="000000"/>
                </a:solidFill>
                <a:latin typeface="Arial" panose="020B0604020202020204" pitchFamily="34" charset="0"/>
                <a:cs typeface="Arial" panose="020B0604020202020204" pitchFamily="34" charset="0"/>
              </a:rPr>
              <a:t>vergrößern</a:t>
            </a:r>
            <a:r>
              <a:rPr lang="en-US" altLang="en-US" sz="2903" dirty="0">
                <a:solidFill>
                  <a:sysClr val="windowText" lastClr="000000"/>
                </a:solidFill>
                <a:latin typeface="Arial" panose="020B0604020202020204" pitchFamily="34" charset="0"/>
                <a:cs typeface="Arial" panose="020B0604020202020204" pitchFamily="34" charset="0"/>
              </a:rPr>
              <a:t>. </a:t>
            </a:r>
          </a:p>
          <a:p>
            <a:pPr>
              <a:spcBef>
                <a:spcPct val="50000"/>
              </a:spcBef>
            </a:pPr>
            <a:r>
              <a:rPr lang="en-US" altLang="en-US" sz="2177" kern="0" dirty="0">
                <a:solidFill>
                  <a:sysClr val="windowText" lastClr="000000"/>
                </a:solidFill>
                <a:latin typeface="Arial" panose="020B0604020202020204" pitchFamily="34" charset="0"/>
                <a:cs typeface="Arial" panose="020B0604020202020204" pitchFamily="34" charset="0"/>
              </a:rPr>
              <a:t>Eine </a:t>
            </a:r>
            <a:r>
              <a:rPr lang="en-US" altLang="en-US" sz="2177" kern="0" dirty="0" err="1">
                <a:solidFill>
                  <a:sysClr val="windowText" lastClr="000000"/>
                </a:solidFill>
                <a:latin typeface="Arial" panose="020B0604020202020204" pitchFamily="34" charset="0"/>
                <a:cs typeface="Arial" panose="020B0604020202020204" pitchFamily="34" charset="0"/>
              </a:rPr>
              <a:t>derartige</a:t>
            </a:r>
            <a:r>
              <a:rPr lang="en-US" altLang="en-US" sz="2177" kern="0" dirty="0">
                <a:solidFill>
                  <a:sysClr val="windowText" lastClr="000000"/>
                </a:solidFill>
                <a:latin typeface="Arial" panose="020B0604020202020204" pitchFamily="34" charset="0"/>
                <a:cs typeface="Arial" panose="020B0604020202020204" pitchFamily="34" charset="0"/>
              </a:rPr>
              <a:t> </a:t>
            </a:r>
            <a:r>
              <a:rPr lang="en-US" altLang="en-US" sz="2177" kern="0" dirty="0" err="1">
                <a:solidFill>
                  <a:sysClr val="windowText" lastClr="000000"/>
                </a:solidFill>
                <a:latin typeface="Arial" panose="020B0604020202020204" pitchFamily="34" charset="0"/>
                <a:cs typeface="Arial" panose="020B0604020202020204" pitchFamily="34" charset="0"/>
              </a:rPr>
              <a:t>Politik</a:t>
            </a:r>
            <a:r>
              <a:rPr lang="en-US" altLang="en-US" sz="2177" kern="0" dirty="0">
                <a:solidFill>
                  <a:sysClr val="windowText" lastClr="000000"/>
                </a:solidFill>
                <a:latin typeface="Arial" panose="020B0604020202020204" pitchFamily="34" charset="0"/>
                <a:cs typeface="Arial" panose="020B0604020202020204" pitchFamily="34" charset="0"/>
              </a:rPr>
              <a:t> </a:t>
            </a:r>
            <a:r>
              <a:rPr lang="en-US" altLang="en-US" sz="2177" kern="0" dirty="0" err="1">
                <a:solidFill>
                  <a:sysClr val="windowText" lastClr="000000"/>
                </a:solidFill>
                <a:latin typeface="Arial" panose="020B0604020202020204" pitchFamily="34" charset="0"/>
                <a:cs typeface="Arial" panose="020B0604020202020204" pitchFamily="34" charset="0"/>
              </a:rPr>
              <a:t>kann</a:t>
            </a:r>
            <a:r>
              <a:rPr lang="en-US" altLang="en-US" sz="2177" kern="0" dirty="0">
                <a:solidFill>
                  <a:sysClr val="windowText" lastClr="000000"/>
                </a:solidFill>
                <a:latin typeface="Arial" panose="020B0604020202020204" pitchFamily="34" charset="0"/>
                <a:cs typeface="Arial" panose="020B0604020202020204" pitchFamily="34" charset="0"/>
              </a:rPr>
              <a:t> </a:t>
            </a:r>
            <a:r>
              <a:rPr lang="en-US" altLang="en-US" sz="2177" kern="0" dirty="0" err="1">
                <a:solidFill>
                  <a:sysClr val="windowText" lastClr="000000"/>
                </a:solidFill>
                <a:latin typeface="Arial" panose="020B0604020202020204" pitchFamily="34" charset="0"/>
                <a:cs typeface="Arial" panose="020B0604020202020204" pitchFamily="34" charset="0"/>
              </a:rPr>
              <a:t>einer</a:t>
            </a:r>
            <a:r>
              <a:rPr lang="en-US" altLang="en-US" sz="2177" kern="0" dirty="0">
                <a:solidFill>
                  <a:sysClr val="windowText" lastClr="000000"/>
                </a:solidFill>
                <a:latin typeface="Arial" panose="020B0604020202020204" pitchFamily="34" charset="0"/>
                <a:cs typeface="Arial" panose="020B0604020202020204" pitchFamily="34" charset="0"/>
              </a:rPr>
              <a:t> </a:t>
            </a:r>
            <a:r>
              <a:rPr lang="en-US" altLang="en-US" sz="2177" kern="0" dirty="0" err="1">
                <a:solidFill>
                  <a:sysClr val="windowText" lastClr="000000"/>
                </a:solidFill>
                <a:latin typeface="Arial" panose="020B0604020202020204" pitchFamily="34" charset="0"/>
                <a:cs typeface="Arial" panose="020B0604020202020204" pitchFamily="34" charset="0"/>
              </a:rPr>
              <a:t>Abschottungspolitik</a:t>
            </a:r>
            <a:r>
              <a:rPr lang="en-US" altLang="en-US" sz="2177" kern="0" dirty="0">
                <a:solidFill>
                  <a:sysClr val="windowText" lastClr="000000"/>
                </a:solidFill>
                <a:latin typeface="Arial" panose="020B0604020202020204" pitchFamily="34" charset="0"/>
                <a:cs typeface="Arial" panose="020B0604020202020204" pitchFamily="34" charset="0"/>
              </a:rPr>
              <a:t> </a:t>
            </a:r>
            <a:r>
              <a:rPr lang="en-US" altLang="en-US" sz="2177" kern="0" dirty="0" err="1">
                <a:solidFill>
                  <a:sysClr val="windowText" lastClr="000000"/>
                </a:solidFill>
                <a:latin typeface="Arial" panose="020B0604020202020204" pitchFamily="34" charset="0"/>
                <a:cs typeface="Arial" panose="020B0604020202020204" pitchFamily="34" charset="0"/>
              </a:rPr>
              <a:t>durch</a:t>
            </a:r>
            <a:r>
              <a:rPr lang="en-US" altLang="en-US" sz="2177" kern="0" dirty="0">
                <a:solidFill>
                  <a:sysClr val="windowText" lastClr="000000"/>
                </a:solidFill>
                <a:latin typeface="Arial" panose="020B0604020202020204" pitchFamily="34" charset="0"/>
                <a:cs typeface="Arial" panose="020B0604020202020204" pitchFamily="34" charset="0"/>
              </a:rPr>
              <a:t> </a:t>
            </a:r>
            <a:r>
              <a:rPr lang="en-US" altLang="en-US" sz="2177" kern="0" dirty="0" err="1">
                <a:solidFill>
                  <a:sysClr val="windowText" lastClr="000000"/>
                </a:solidFill>
                <a:latin typeface="Arial" panose="020B0604020202020204" pitchFamily="34" charset="0"/>
                <a:cs typeface="Arial" panose="020B0604020202020204" pitchFamily="34" charset="0"/>
              </a:rPr>
              <a:t>Importrestriktionen</a:t>
            </a:r>
            <a:r>
              <a:rPr lang="en-US" altLang="en-US" sz="2177" kern="0" dirty="0">
                <a:solidFill>
                  <a:sysClr val="windowText" lastClr="000000"/>
                </a:solidFill>
                <a:latin typeface="Arial" panose="020B0604020202020204" pitchFamily="34" charset="0"/>
                <a:cs typeface="Arial" panose="020B0604020202020204" pitchFamily="34" charset="0"/>
              </a:rPr>
              <a:t> </a:t>
            </a:r>
            <a:r>
              <a:rPr lang="en-US" altLang="en-US" sz="2177" kern="0" dirty="0" err="1">
                <a:solidFill>
                  <a:sysClr val="windowText" lastClr="000000"/>
                </a:solidFill>
                <a:latin typeface="Arial" panose="020B0604020202020204" pitchFamily="34" charset="0"/>
                <a:cs typeface="Arial" panose="020B0604020202020204" pitchFamily="34" charset="0"/>
              </a:rPr>
              <a:t>durch</a:t>
            </a:r>
            <a:r>
              <a:rPr lang="en-US" altLang="en-US" sz="2177" kern="0" dirty="0">
                <a:solidFill>
                  <a:sysClr val="windowText" lastClr="000000"/>
                </a:solidFill>
                <a:latin typeface="Arial" panose="020B0604020202020204" pitchFamily="34" charset="0"/>
                <a:cs typeface="Arial" panose="020B0604020202020204" pitchFamily="34" charset="0"/>
              </a:rPr>
              <a:t> </a:t>
            </a:r>
            <a:r>
              <a:rPr lang="en-US" altLang="en-US" sz="2177" kern="0" dirty="0" err="1">
                <a:solidFill>
                  <a:sysClr val="windowText" lastClr="000000"/>
                </a:solidFill>
                <a:latin typeface="Arial" panose="020B0604020202020204" pitchFamily="34" charset="0"/>
                <a:cs typeface="Arial" panose="020B0604020202020204" pitchFamily="34" charset="0"/>
              </a:rPr>
              <a:t>Lobbygruppen</a:t>
            </a:r>
            <a:r>
              <a:rPr lang="en-US" altLang="en-US" sz="2177" kern="0" dirty="0">
                <a:solidFill>
                  <a:sysClr val="windowText" lastClr="000000"/>
                </a:solidFill>
                <a:latin typeface="Arial" panose="020B0604020202020204" pitchFamily="34" charset="0"/>
                <a:cs typeface="Arial" panose="020B0604020202020204" pitchFamily="34" charset="0"/>
              </a:rPr>
              <a:t> </a:t>
            </a:r>
            <a:r>
              <a:rPr lang="en-US" altLang="en-US" sz="2177" kern="0" dirty="0" err="1">
                <a:solidFill>
                  <a:sysClr val="windowText" lastClr="000000"/>
                </a:solidFill>
                <a:latin typeface="Arial" panose="020B0604020202020204" pitchFamily="34" charset="0"/>
                <a:cs typeface="Arial" panose="020B0604020202020204" pitchFamily="34" charset="0"/>
              </a:rPr>
              <a:t>entgegenwirken</a:t>
            </a:r>
            <a:r>
              <a:rPr lang="en-US" altLang="en-US" sz="2177" kern="0" dirty="0">
                <a:solidFill>
                  <a:sysClr val="windowText" lastClr="000000"/>
                </a:solidFill>
                <a:latin typeface="Arial" panose="020B0604020202020204" pitchFamily="34" charset="0"/>
                <a:cs typeface="Arial" panose="020B0604020202020204" pitchFamily="34" charset="0"/>
              </a:rPr>
              <a:t>.</a:t>
            </a:r>
            <a:endParaRPr lang="en-US" sz="2177" kern="0" dirty="0">
              <a:solidFill>
                <a:sysClr val="windowText" lastClr="000000"/>
              </a:solidFill>
              <a:latin typeface="Arial" panose="020B0604020202020204" pitchFamily="34" charset="0"/>
              <a:cs typeface="Arial" panose="020B0604020202020204" pitchFamily="34" charset="0"/>
            </a:endParaRPr>
          </a:p>
        </p:txBody>
      </p:sp>
      <p:sp>
        <p:nvSpPr>
          <p:cNvPr id="5" name="Rechteck 4">
            <a:extLst>
              <a:ext uri="{FF2B5EF4-FFF2-40B4-BE49-F238E27FC236}">
                <a16:creationId xmlns:a16="http://schemas.microsoft.com/office/drawing/2014/main" id="{4622C96D-FCCE-F893-C22D-46410CCD8658}"/>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255802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0FE42-95DE-86C6-D18D-557F03D8166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E1388234-6D14-E7A1-D2BA-B0A4324B57A8}"/>
              </a:ext>
            </a:extLst>
          </p:cNvPr>
          <p:cNvSpPr txBox="1">
            <a:spLocks/>
          </p:cNvSpPr>
          <p:nvPr/>
        </p:nvSpPr>
        <p:spPr>
          <a:xfrm>
            <a:off x="1938284" y="249147"/>
            <a:ext cx="7465744" cy="640552"/>
          </a:xfrm>
          <a:prstGeom prst="rect">
            <a:avLst/>
          </a:prstGeom>
        </p:spPr>
        <p:txBody>
          <a:bodyPr>
            <a:noAutofit/>
          </a:bodyPr>
          <a:lstStyle>
            <a:lvl1pPr algn="ctr" rtl="0" hangingPunct="0">
              <a:tabLst/>
              <a:defRPr lang="de-DE" sz="4400" b="0" i="0" u="none" strike="noStrike" kern="1200">
                <a:ln>
                  <a:noFill/>
                </a:ln>
                <a:latin typeface="Arial" pitchFamily="18"/>
              </a:defRPr>
            </a:lvl1pPr>
          </a:lstStyle>
          <a:p>
            <a:r>
              <a:rPr lang="en-US" sz="3200" dirty="0" err="1">
                <a:solidFill>
                  <a:sysClr val="windowText" lastClr="000000"/>
                </a:solidFill>
              </a:rPr>
              <a:t>Handelspolitik</a:t>
            </a:r>
            <a:r>
              <a:rPr lang="en-US" sz="3200" dirty="0">
                <a:solidFill>
                  <a:sysClr val="windowText" lastClr="000000"/>
                </a:solidFill>
              </a:rPr>
              <a:t> – </a:t>
            </a:r>
            <a:r>
              <a:rPr lang="en-US" sz="3200" dirty="0" err="1">
                <a:solidFill>
                  <a:sysClr val="windowText" lastClr="000000"/>
                </a:solidFill>
              </a:rPr>
              <a:t>Internationaler</a:t>
            </a:r>
            <a:r>
              <a:rPr lang="en-US" sz="3200" dirty="0">
                <a:solidFill>
                  <a:sysClr val="windowText" lastClr="000000"/>
                </a:solidFill>
              </a:rPr>
              <a:t> Ansatz</a:t>
            </a:r>
          </a:p>
        </p:txBody>
      </p:sp>
      <p:sp>
        <p:nvSpPr>
          <p:cNvPr id="6" name="Content Placeholder 2">
            <a:extLst>
              <a:ext uri="{FF2B5EF4-FFF2-40B4-BE49-F238E27FC236}">
                <a16:creationId xmlns:a16="http://schemas.microsoft.com/office/drawing/2014/main" id="{9F9687C5-F746-6B18-2794-51A157B6AEE0}"/>
              </a:ext>
            </a:extLst>
          </p:cNvPr>
          <p:cNvSpPr txBox="1">
            <a:spLocks/>
          </p:cNvSpPr>
          <p:nvPr/>
        </p:nvSpPr>
        <p:spPr>
          <a:xfrm>
            <a:off x="101138" y="982840"/>
            <a:ext cx="8588467" cy="4748405"/>
          </a:xfrm>
          <a:prstGeom prst="rect">
            <a:avLst/>
          </a:prstGeom>
        </p:spPr>
        <p:txBody>
          <a:bodyPr>
            <a:normAutofit fontScale="92500" lnSpcReduction="10000"/>
          </a:bodyPr>
          <a:lstStyle>
            <a:lvl1pPr marL="0" marR="0" indent="0" rtl="0" hangingPunct="0">
              <a:spcBef>
                <a:spcPts val="0"/>
              </a:spcBef>
              <a:spcAft>
                <a:spcPts val="1417"/>
              </a:spcAft>
              <a:tabLst/>
              <a:defRPr lang="de-DE" sz="3200" b="0" i="0" u="none" strike="noStrike" kern="1200">
                <a:ln>
                  <a:noFill/>
                </a:ln>
                <a:latin typeface="Arial" pitchFamily="18"/>
              </a:defRPr>
            </a:lvl1pPr>
          </a:lstStyle>
          <a:p>
            <a:pPr marL="414772" indent="-414772">
              <a:lnSpc>
                <a:spcPct val="90000"/>
              </a:lnSpc>
              <a:buFont typeface="Arial" panose="020B0604020202020204" pitchFamily="34" charset="0"/>
              <a:buChar char="•"/>
            </a:pPr>
            <a:r>
              <a:rPr lang="en-US" altLang="en-US" sz="2722" dirty="0" err="1">
                <a:solidFill>
                  <a:sysClr val="windowText" lastClr="000000"/>
                </a:solidFill>
                <a:latin typeface="Arial" panose="020B0604020202020204" pitchFamily="34" charset="0"/>
                <a:cs typeface="Arial" panose="020B0604020202020204" pitchFamily="34" charset="0"/>
              </a:rPr>
              <a:t>Internationale</a:t>
            </a:r>
            <a:r>
              <a:rPr lang="en-US" altLang="en-US" sz="2722" dirty="0">
                <a:solidFill>
                  <a:sysClr val="windowText" lastClr="000000"/>
                </a:solidFill>
                <a:latin typeface="Arial" panose="020B0604020202020204" pitchFamily="34" charset="0"/>
                <a:cs typeface="Arial" panose="020B0604020202020204" pitchFamily="34" charset="0"/>
              </a:rPr>
              <a:t> </a:t>
            </a:r>
            <a:r>
              <a:rPr lang="en-US" altLang="en-US" sz="2722" dirty="0" err="1">
                <a:solidFill>
                  <a:sysClr val="windowText" lastClr="000000"/>
                </a:solidFill>
                <a:latin typeface="Arial" panose="020B0604020202020204" pitchFamily="34" charset="0"/>
                <a:cs typeface="Arial" panose="020B0604020202020204" pitchFamily="34" charset="0"/>
              </a:rPr>
              <a:t>Verhandlungen</a:t>
            </a:r>
            <a:r>
              <a:rPr lang="en-US" altLang="en-US" sz="2722" dirty="0">
                <a:solidFill>
                  <a:sysClr val="windowText" lastClr="000000"/>
                </a:solidFill>
                <a:latin typeface="Arial" panose="020B0604020202020204" pitchFamily="34" charset="0"/>
                <a:cs typeface="Arial" panose="020B0604020202020204" pitchFamily="34" charset="0"/>
              </a:rPr>
              <a:t> </a:t>
            </a:r>
            <a:r>
              <a:rPr lang="en-US" altLang="en-US" sz="2722" dirty="0" err="1">
                <a:solidFill>
                  <a:sysClr val="windowText" lastClr="000000"/>
                </a:solidFill>
                <a:latin typeface="Arial" panose="020B0604020202020204" pitchFamily="34" charset="0"/>
                <a:cs typeface="Arial" panose="020B0604020202020204" pitchFamily="34" charset="0"/>
              </a:rPr>
              <a:t>können</a:t>
            </a:r>
            <a:r>
              <a:rPr lang="en-US" altLang="en-US" sz="2722" dirty="0">
                <a:solidFill>
                  <a:sysClr val="windowText" lastClr="000000"/>
                </a:solidFill>
                <a:latin typeface="Arial" panose="020B0604020202020204" pitchFamily="34" charset="0"/>
                <a:cs typeface="Arial" panose="020B0604020202020204" pitchFamily="34" charset="0"/>
              </a:rPr>
              <a:t> </a:t>
            </a:r>
            <a:r>
              <a:rPr lang="en-US" altLang="en-US" sz="2722" dirty="0" err="1">
                <a:solidFill>
                  <a:sysClr val="windowText" lastClr="000000"/>
                </a:solidFill>
                <a:latin typeface="Arial" panose="020B0604020202020204" pitchFamily="34" charset="0"/>
                <a:cs typeface="Arial" panose="020B0604020202020204" pitchFamily="34" charset="0"/>
              </a:rPr>
              <a:t>Handelskriege</a:t>
            </a:r>
            <a:r>
              <a:rPr lang="en-US" altLang="en-US" sz="2722" dirty="0">
                <a:solidFill>
                  <a:sysClr val="windowText" lastClr="000000"/>
                </a:solidFill>
                <a:latin typeface="Arial" panose="020B0604020202020204" pitchFamily="34" charset="0"/>
                <a:cs typeface="Arial" panose="020B0604020202020204" pitchFamily="34" charset="0"/>
              </a:rPr>
              <a:t> </a:t>
            </a:r>
            <a:r>
              <a:rPr lang="en-US" altLang="en-US" sz="2722" dirty="0" err="1">
                <a:solidFill>
                  <a:sysClr val="windowText" lastClr="000000"/>
                </a:solidFill>
                <a:latin typeface="Arial" panose="020B0604020202020204" pitchFamily="34" charset="0"/>
                <a:cs typeface="Arial" panose="020B0604020202020204" pitchFamily="34" charset="0"/>
              </a:rPr>
              <a:t>verhindern</a:t>
            </a:r>
            <a:r>
              <a:rPr lang="en-US" altLang="en-US" sz="2722" dirty="0">
                <a:solidFill>
                  <a:sysClr val="windowText" lastClr="000000"/>
                </a:solidFill>
                <a:latin typeface="Arial" panose="020B0604020202020204" pitchFamily="34" charset="0"/>
                <a:cs typeface="Arial" panose="020B0604020202020204" pitchFamily="34" charset="0"/>
              </a:rPr>
              <a:t>, in </a:t>
            </a:r>
            <a:r>
              <a:rPr lang="en-US" altLang="en-US" sz="2722" dirty="0" err="1">
                <a:solidFill>
                  <a:sysClr val="windowText" lastClr="000000"/>
                </a:solidFill>
                <a:latin typeface="Arial" panose="020B0604020202020204" pitchFamily="34" charset="0"/>
                <a:cs typeface="Arial" panose="020B0604020202020204" pitchFamily="34" charset="0"/>
              </a:rPr>
              <a:t>welchen</a:t>
            </a:r>
            <a:r>
              <a:rPr lang="en-US" altLang="en-US" sz="2722" dirty="0">
                <a:solidFill>
                  <a:sysClr val="windowText" lastClr="000000"/>
                </a:solidFill>
                <a:latin typeface="Arial" panose="020B0604020202020204" pitchFamily="34" charset="0"/>
                <a:cs typeface="Arial" panose="020B0604020202020204" pitchFamily="34" charset="0"/>
              </a:rPr>
              <a:t> </a:t>
            </a:r>
            <a:r>
              <a:rPr lang="en-US" altLang="en-US" sz="2722" dirty="0" err="1">
                <a:solidFill>
                  <a:sysClr val="windowText" lastClr="000000"/>
                </a:solidFill>
                <a:latin typeface="Arial" panose="020B0604020202020204" pitchFamily="34" charset="0"/>
                <a:cs typeface="Arial" panose="020B0604020202020204" pitchFamily="34" charset="0"/>
              </a:rPr>
              <a:t>sich</a:t>
            </a:r>
            <a:r>
              <a:rPr lang="en-US" altLang="en-US" sz="2722" dirty="0">
                <a:solidFill>
                  <a:sysClr val="windowText" lastClr="000000"/>
                </a:solidFill>
                <a:latin typeface="Arial" panose="020B0604020202020204" pitchFamily="34" charset="0"/>
                <a:cs typeface="Arial" panose="020B0604020202020204" pitchFamily="34" charset="0"/>
              </a:rPr>
              <a:t> die Länder </a:t>
            </a:r>
            <a:r>
              <a:rPr lang="en-US" altLang="en-US" sz="2722" dirty="0" err="1">
                <a:solidFill>
                  <a:sysClr val="windowText" lastClr="000000"/>
                </a:solidFill>
                <a:latin typeface="Arial" panose="020B0604020202020204" pitchFamily="34" charset="0"/>
                <a:cs typeface="Arial" panose="020B0604020202020204" pitchFamily="34" charset="0"/>
              </a:rPr>
              <a:t>gegenseitig</a:t>
            </a:r>
            <a:r>
              <a:rPr lang="en-US" altLang="en-US" sz="2722" dirty="0">
                <a:solidFill>
                  <a:sysClr val="windowText" lastClr="000000"/>
                </a:solidFill>
                <a:latin typeface="Arial" panose="020B0604020202020204" pitchFamily="34" charset="0"/>
                <a:cs typeface="Arial" panose="020B0604020202020204" pitchFamily="34" charset="0"/>
              </a:rPr>
              <a:t> </a:t>
            </a:r>
            <a:r>
              <a:rPr lang="en-US" altLang="en-US" sz="2722" dirty="0" err="1">
                <a:solidFill>
                  <a:sysClr val="windowText" lastClr="000000"/>
                </a:solidFill>
                <a:latin typeface="Arial" panose="020B0604020202020204" pitchFamily="34" charset="0"/>
                <a:cs typeface="Arial" panose="020B0604020202020204" pitchFamily="34" charset="0"/>
              </a:rPr>
              <a:t>mit</a:t>
            </a:r>
            <a:r>
              <a:rPr lang="en-US" altLang="en-US" sz="2722" dirty="0">
                <a:solidFill>
                  <a:sysClr val="windowText" lastClr="000000"/>
                </a:solidFill>
                <a:latin typeface="Arial" panose="020B0604020202020204" pitchFamily="34" charset="0"/>
                <a:cs typeface="Arial" panose="020B0604020202020204" pitchFamily="34" charset="0"/>
              </a:rPr>
              <a:t> </a:t>
            </a:r>
            <a:r>
              <a:rPr lang="en-US" altLang="en-US" sz="2722" dirty="0" err="1">
                <a:solidFill>
                  <a:sysClr val="windowText" lastClr="000000"/>
                </a:solidFill>
                <a:latin typeface="Arial" panose="020B0604020202020204" pitchFamily="34" charset="0"/>
                <a:cs typeface="Arial" panose="020B0604020202020204" pitchFamily="34" charset="0"/>
              </a:rPr>
              <a:t>Handelsbeschränkungen</a:t>
            </a:r>
            <a:r>
              <a:rPr lang="en-US" altLang="en-US" sz="2722" dirty="0">
                <a:solidFill>
                  <a:sysClr val="windowText" lastClr="000000"/>
                </a:solidFill>
                <a:latin typeface="Arial" panose="020B0604020202020204" pitchFamily="34" charset="0"/>
                <a:cs typeface="Arial" panose="020B0604020202020204" pitchFamily="34" charset="0"/>
              </a:rPr>
              <a:t> </a:t>
            </a:r>
            <a:r>
              <a:rPr lang="en-US" altLang="en-US" sz="2722" dirty="0" err="1">
                <a:solidFill>
                  <a:sysClr val="windowText" lastClr="000000"/>
                </a:solidFill>
                <a:latin typeface="Arial" panose="020B0604020202020204" pitchFamily="34" charset="0"/>
                <a:cs typeface="Arial" panose="020B0604020202020204" pitchFamily="34" charset="0"/>
              </a:rPr>
              <a:t>behindern</a:t>
            </a:r>
            <a:r>
              <a:rPr lang="en-US" altLang="en-US" sz="2722" dirty="0">
                <a:solidFill>
                  <a:sysClr val="windowText" lastClr="000000"/>
                </a:solidFill>
                <a:latin typeface="Arial" panose="020B0604020202020204" pitchFamily="34" charset="0"/>
                <a:cs typeface="Arial" panose="020B0604020202020204" pitchFamily="34" charset="0"/>
              </a:rPr>
              <a:t>.</a:t>
            </a:r>
          </a:p>
          <a:p>
            <a:pPr marL="414772" indent="-414772">
              <a:lnSpc>
                <a:spcPct val="90000"/>
              </a:lnSpc>
              <a:spcBef>
                <a:spcPct val="50000"/>
              </a:spcBef>
              <a:buFont typeface="Arial" panose="020B0604020202020204" pitchFamily="34" charset="0"/>
              <a:buChar char="•"/>
            </a:pPr>
            <a:r>
              <a:rPr lang="en-US" altLang="en-US" sz="2722" dirty="0">
                <a:solidFill>
                  <a:sysClr val="windowText" lastClr="000000"/>
                </a:solidFill>
                <a:latin typeface="Arial" panose="020B0604020202020204" pitchFamily="34" charset="0"/>
                <a:cs typeface="Arial" panose="020B0604020202020204" pitchFamily="34" charset="0"/>
              </a:rPr>
              <a:t>Ein </a:t>
            </a:r>
            <a:r>
              <a:rPr lang="en-US" altLang="en-US" sz="2722" dirty="0" err="1">
                <a:solidFill>
                  <a:sysClr val="windowText" lastClr="000000"/>
                </a:solidFill>
                <a:latin typeface="Arial" panose="020B0604020202020204" pitchFamily="34" charset="0"/>
                <a:cs typeface="Arial" panose="020B0604020202020204" pitchFamily="34" charset="0"/>
              </a:rPr>
              <a:t>Handelskrieg</a:t>
            </a:r>
            <a:r>
              <a:rPr lang="en-US" altLang="en-US" sz="2722" dirty="0">
                <a:solidFill>
                  <a:sysClr val="windowText" lastClr="000000"/>
                </a:solidFill>
                <a:latin typeface="Arial" panose="020B0604020202020204" pitchFamily="34" charset="0"/>
                <a:cs typeface="Arial" panose="020B0604020202020204" pitchFamily="34" charset="0"/>
              </a:rPr>
              <a:t> </a:t>
            </a:r>
            <a:r>
              <a:rPr lang="en-US" altLang="en-US" sz="2722" dirty="0" err="1">
                <a:solidFill>
                  <a:sysClr val="windowText" lastClr="000000"/>
                </a:solidFill>
                <a:latin typeface="Arial" panose="020B0604020202020204" pitchFamily="34" charset="0"/>
                <a:cs typeface="Arial" panose="020B0604020202020204" pitchFamily="34" charset="0"/>
              </a:rPr>
              <a:t>kann</a:t>
            </a:r>
            <a:r>
              <a:rPr lang="en-US" altLang="en-US" sz="2722" dirty="0">
                <a:solidFill>
                  <a:sysClr val="windowText" lastClr="000000"/>
                </a:solidFill>
                <a:latin typeface="Arial" panose="020B0604020202020204" pitchFamily="34" charset="0"/>
                <a:cs typeface="Arial" panose="020B0604020202020204" pitchFamily="34" charset="0"/>
              </a:rPr>
              <a:t> </a:t>
            </a:r>
            <a:r>
              <a:rPr lang="en-US" altLang="en-US" sz="2722" dirty="0" err="1">
                <a:solidFill>
                  <a:sysClr val="windowText" lastClr="000000"/>
                </a:solidFill>
                <a:latin typeface="Arial" panose="020B0604020202020204" pitchFamily="34" charset="0"/>
                <a:cs typeface="Arial" panose="020B0604020202020204" pitchFamily="34" charset="0"/>
              </a:rPr>
              <a:t>entstehen</a:t>
            </a:r>
            <a:r>
              <a:rPr lang="en-US" altLang="en-US" sz="2722" dirty="0">
                <a:solidFill>
                  <a:sysClr val="windowText" lastClr="000000"/>
                </a:solidFill>
                <a:latin typeface="Arial" panose="020B0604020202020204" pitchFamily="34" charset="0"/>
                <a:cs typeface="Arial" panose="020B0604020202020204" pitchFamily="34" charset="0"/>
              </a:rPr>
              <a:t>, </a:t>
            </a:r>
            <a:r>
              <a:rPr lang="en-US" altLang="en-US" sz="2722" dirty="0" err="1">
                <a:solidFill>
                  <a:sysClr val="windowText" lastClr="000000"/>
                </a:solidFill>
                <a:latin typeface="Arial" panose="020B0604020202020204" pitchFamily="34" charset="0"/>
                <a:cs typeface="Arial" panose="020B0604020202020204" pitchFamily="34" charset="0"/>
              </a:rPr>
              <a:t>wenn</a:t>
            </a:r>
            <a:r>
              <a:rPr lang="en-US" altLang="en-US" sz="2722" dirty="0">
                <a:solidFill>
                  <a:sysClr val="windowText" lastClr="000000"/>
                </a:solidFill>
                <a:latin typeface="Arial" panose="020B0604020202020204" pitchFamily="34" charset="0"/>
                <a:cs typeface="Arial" panose="020B0604020202020204" pitchFamily="34" charset="0"/>
              </a:rPr>
              <a:t> </a:t>
            </a:r>
            <a:r>
              <a:rPr lang="en-US" altLang="en-US" sz="2722" dirty="0" err="1">
                <a:solidFill>
                  <a:sysClr val="windowText" lastClr="000000"/>
                </a:solidFill>
                <a:latin typeface="Arial" panose="020B0604020202020204" pitchFamily="34" charset="0"/>
                <a:cs typeface="Arial" panose="020B0604020202020204" pitchFamily="34" charset="0"/>
              </a:rPr>
              <a:t>jedes</a:t>
            </a:r>
            <a:r>
              <a:rPr lang="en-US" altLang="en-US" sz="2722" dirty="0">
                <a:solidFill>
                  <a:sysClr val="windowText" lastClr="000000"/>
                </a:solidFill>
                <a:latin typeface="Arial" panose="020B0604020202020204" pitchFamily="34" charset="0"/>
                <a:cs typeface="Arial" panose="020B0604020202020204" pitchFamily="34" charset="0"/>
              </a:rPr>
              <a:t> Land </a:t>
            </a:r>
            <a:r>
              <a:rPr lang="en-US" altLang="en-US" sz="2722" dirty="0" err="1">
                <a:solidFill>
                  <a:sysClr val="windowText" lastClr="000000"/>
                </a:solidFill>
                <a:latin typeface="Arial" panose="020B0604020202020204" pitchFamily="34" charset="0"/>
                <a:cs typeface="Arial" panose="020B0604020202020204" pitchFamily="34" charset="0"/>
              </a:rPr>
              <a:t>einen</a:t>
            </a:r>
            <a:r>
              <a:rPr lang="en-US" altLang="en-US" sz="2722" dirty="0">
                <a:solidFill>
                  <a:sysClr val="windowText" lastClr="000000"/>
                </a:solidFill>
                <a:latin typeface="Arial" panose="020B0604020202020204" pitchFamily="34" charset="0"/>
                <a:cs typeface="Arial" panose="020B0604020202020204" pitchFamily="34" charset="0"/>
              </a:rPr>
              <a:t> </a:t>
            </a:r>
            <a:r>
              <a:rPr lang="en-US" altLang="en-US" sz="2722" dirty="0" err="1">
                <a:solidFill>
                  <a:sysClr val="windowText" lastClr="000000"/>
                </a:solidFill>
                <a:latin typeface="Arial" panose="020B0604020202020204" pitchFamily="34" charset="0"/>
                <a:cs typeface="Arial" panose="020B0604020202020204" pitchFamily="34" charset="0"/>
              </a:rPr>
              <a:t>Anreiz</a:t>
            </a:r>
            <a:r>
              <a:rPr lang="en-US" altLang="en-US" sz="2722" dirty="0">
                <a:solidFill>
                  <a:sysClr val="windowText" lastClr="000000"/>
                </a:solidFill>
                <a:latin typeface="Arial" panose="020B0604020202020204" pitchFamily="34" charset="0"/>
                <a:cs typeface="Arial" panose="020B0604020202020204" pitchFamily="34" charset="0"/>
              </a:rPr>
              <a:t> hat, </a:t>
            </a:r>
            <a:r>
              <a:rPr lang="en-US" altLang="en-US" sz="2722" dirty="0" err="1">
                <a:solidFill>
                  <a:sysClr val="windowText" lastClr="000000"/>
                </a:solidFill>
                <a:latin typeface="Arial" panose="020B0604020202020204" pitchFamily="34" charset="0"/>
                <a:cs typeface="Arial" panose="020B0604020202020204" pitchFamily="34" charset="0"/>
              </a:rPr>
              <a:t>Restriktionen</a:t>
            </a:r>
            <a:r>
              <a:rPr lang="en-US" altLang="en-US" sz="2722" dirty="0">
                <a:solidFill>
                  <a:sysClr val="windowText" lastClr="000000"/>
                </a:solidFill>
                <a:latin typeface="Arial" panose="020B0604020202020204" pitchFamily="34" charset="0"/>
                <a:cs typeface="Arial" panose="020B0604020202020204" pitchFamily="34" charset="0"/>
              </a:rPr>
              <a:t> </a:t>
            </a:r>
            <a:r>
              <a:rPr lang="en-US" altLang="en-US" sz="2722" dirty="0" err="1">
                <a:solidFill>
                  <a:sysClr val="windowText" lastClr="000000"/>
                </a:solidFill>
                <a:latin typeface="Arial" panose="020B0604020202020204" pitchFamily="34" charset="0"/>
                <a:cs typeface="Arial" panose="020B0604020202020204" pitchFamily="34" charset="0"/>
              </a:rPr>
              <a:t>einzuführen</a:t>
            </a:r>
            <a:r>
              <a:rPr lang="en-US" altLang="en-US" sz="2722" dirty="0">
                <a:solidFill>
                  <a:sysClr val="windowText" lastClr="000000"/>
                </a:solidFill>
                <a:latin typeface="Arial" panose="020B0604020202020204" pitchFamily="34" charset="0"/>
                <a:cs typeface="Arial" panose="020B0604020202020204" pitchFamily="34" charset="0"/>
              </a:rPr>
              <a:t> hat, </a:t>
            </a:r>
            <a:r>
              <a:rPr lang="en-US" altLang="en-US" sz="2722" dirty="0" err="1">
                <a:solidFill>
                  <a:sysClr val="windowText" lastClr="000000"/>
                </a:solidFill>
                <a:latin typeface="Arial" panose="020B0604020202020204" pitchFamily="34" charset="0"/>
                <a:cs typeface="Arial" panose="020B0604020202020204" pitchFamily="34" charset="0"/>
              </a:rPr>
              <a:t>egal</a:t>
            </a:r>
            <a:r>
              <a:rPr lang="en-US" altLang="en-US" sz="2722" dirty="0">
                <a:solidFill>
                  <a:sysClr val="windowText" lastClr="000000"/>
                </a:solidFill>
                <a:latin typeface="Arial" panose="020B0604020202020204" pitchFamily="34" charset="0"/>
                <a:cs typeface="Arial" panose="020B0604020202020204" pitchFamily="34" charset="0"/>
              </a:rPr>
              <a:t> was das </a:t>
            </a:r>
            <a:r>
              <a:rPr lang="en-US" altLang="en-US" sz="2722" dirty="0" err="1">
                <a:solidFill>
                  <a:sysClr val="windowText" lastClr="000000"/>
                </a:solidFill>
                <a:latin typeface="Arial" panose="020B0604020202020204" pitchFamily="34" charset="0"/>
                <a:cs typeface="Arial" panose="020B0604020202020204" pitchFamily="34" charset="0"/>
              </a:rPr>
              <a:t>andere</a:t>
            </a:r>
            <a:r>
              <a:rPr lang="en-US" altLang="en-US" sz="2722" dirty="0">
                <a:solidFill>
                  <a:sysClr val="windowText" lastClr="000000"/>
                </a:solidFill>
                <a:latin typeface="Arial" panose="020B0604020202020204" pitchFamily="34" charset="0"/>
                <a:cs typeface="Arial" panose="020B0604020202020204" pitchFamily="34" charset="0"/>
              </a:rPr>
              <a:t> Land </a:t>
            </a:r>
            <a:r>
              <a:rPr lang="en-US" altLang="en-US" sz="2722" dirty="0" err="1">
                <a:solidFill>
                  <a:sysClr val="windowText" lastClr="000000"/>
                </a:solidFill>
                <a:latin typeface="Arial" panose="020B0604020202020204" pitchFamily="34" charset="0"/>
                <a:cs typeface="Arial" panose="020B0604020202020204" pitchFamily="34" charset="0"/>
              </a:rPr>
              <a:t>macht</a:t>
            </a:r>
            <a:r>
              <a:rPr lang="en-US" altLang="en-US" sz="2722" i="1" dirty="0">
                <a:solidFill>
                  <a:sysClr val="windowText" lastClr="000000"/>
                </a:solidFill>
                <a:latin typeface="Arial" panose="020B0604020202020204" pitchFamily="34" charset="0"/>
                <a:cs typeface="Arial" panose="020B0604020202020204" pitchFamily="34" charset="0"/>
              </a:rPr>
              <a:t>.</a:t>
            </a:r>
            <a:r>
              <a:rPr lang="en-US" altLang="en-US" sz="2722" dirty="0">
                <a:solidFill>
                  <a:sysClr val="windowText" lastClr="000000"/>
                </a:solidFill>
                <a:latin typeface="Arial" panose="020B0604020202020204" pitchFamily="34" charset="0"/>
                <a:cs typeface="Arial" panose="020B0604020202020204" pitchFamily="34" charset="0"/>
              </a:rPr>
              <a:t> </a:t>
            </a:r>
          </a:p>
          <a:p>
            <a:pPr marL="956828" lvl="2" indent="-457200">
              <a:lnSpc>
                <a:spcPct val="90000"/>
              </a:lnSpc>
              <a:spcBef>
                <a:spcPct val="40000"/>
              </a:spcBef>
              <a:buFont typeface="Wingdings" panose="05000000000000000000" pitchFamily="2" charset="2"/>
              <a:buChar char="Ø"/>
            </a:pPr>
            <a:r>
              <a:rPr lang="en-US" altLang="en-US" sz="2540" kern="0" dirty="0">
                <a:solidFill>
                  <a:sysClr val="windowText" lastClr="000000"/>
                </a:solidFill>
                <a:latin typeface="Arial" panose="020B0604020202020204" pitchFamily="34" charset="0"/>
                <a:cs typeface="Arial" panose="020B0604020202020204" pitchFamily="34" charset="0"/>
              </a:rPr>
              <a:t>Dies </a:t>
            </a:r>
            <a:r>
              <a:rPr lang="en-US" altLang="en-US" sz="2540" kern="0" dirty="0" err="1">
                <a:solidFill>
                  <a:sysClr val="windowText" lastClr="000000"/>
                </a:solidFill>
                <a:latin typeface="Arial" panose="020B0604020202020204" pitchFamily="34" charset="0"/>
                <a:cs typeface="Arial" panose="020B0604020202020204" pitchFamily="34" charset="0"/>
              </a:rPr>
              <a:t>kann</a:t>
            </a:r>
            <a:r>
              <a:rPr lang="en-US" altLang="en-US" sz="2540" kern="0" dirty="0">
                <a:solidFill>
                  <a:sysClr val="windowText" lastClr="000000"/>
                </a:solidFill>
                <a:latin typeface="Arial" panose="020B0604020202020204" pitchFamily="34" charset="0"/>
                <a:cs typeface="Arial" panose="020B0604020202020204" pitchFamily="34" charset="0"/>
              </a:rPr>
              <a:t> </a:t>
            </a:r>
            <a:r>
              <a:rPr lang="en-US" altLang="en-US" sz="2540" kern="0" dirty="0" err="1">
                <a:solidFill>
                  <a:sysClr val="windowText" lastClr="000000"/>
                </a:solidFill>
                <a:latin typeface="Arial" panose="020B0604020202020204" pitchFamily="34" charset="0"/>
                <a:cs typeface="Arial" panose="020B0604020202020204" pitchFamily="34" charset="0"/>
              </a:rPr>
              <a:t>zu</a:t>
            </a:r>
            <a:r>
              <a:rPr lang="en-US" altLang="en-US" sz="2540" kern="0" dirty="0">
                <a:solidFill>
                  <a:sysClr val="windowText" lastClr="000000"/>
                </a:solidFill>
                <a:latin typeface="Arial" panose="020B0604020202020204" pitchFamily="34" charset="0"/>
                <a:cs typeface="Arial" panose="020B0604020202020204" pitchFamily="34" charset="0"/>
              </a:rPr>
              <a:t> dem </a:t>
            </a:r>
            <a:r>
              <a:rPr lang="en-US" altLang="en-US" sz="2540" kern="0" dirty="0" err="1">
                <a:solidFill>
                  <a:sysClr val="windowText" lastClr="000000"/>
                </a:solidFill>
                <a:latin typeface="Arial" panose="020B0604020202020204" pitchFamily="34" charset="0"/>
                <a:cs typeface="Arial" panose="020B0604020202020204" pitchFamily="34" charset="0"/>
              </a:rPr>
              <a:t>Ergebnis</a:t>
            </a:r>
            <a:r>
              <a:rPr lang="en-US" altLang="en-US" sz="2540" kern="0" dirty="0">
                <a:solidFill>
                  <a:sysClr val="windowText" lastClr="000000"/>
                </a:solidFill>
                <a:latin typeface="Arial" panose="020B0604020202020204" pitchFamily="34" charset="0"/>
                <a:cs typeface="Arial" panose="020B0604020202020204" pitchFamily="34" charset="0"/>
              </a:rPr>
              <a:t> </a:t>
            </a:r>
            <a:r>
              <a:rPr lang="en-US" altLang="en-US" sz="2540" kern="0" dirty="0" err="1">
                <a:solidFill>
                  <a:sysClr val="windowText" lastClr="000000"/>
                </a:solidFill>
                <a:latin typeface="Arial" panose="020B0604020202020204" pitchFamily="34" charset="0"/>
                <a:cs typeface="Arial" panose="020B0604020202020204" pitchFamily="34" charset="0"/>
              </a:rPr>
              <a:t>führen</a:t>
            </a:r>
            <a:r>
              <a:rPr lang="en-US" altLang="en-US" sz="2540" kern="0" dirty="0">
                <a:solidFill>
                  <a:sysClr val="windowText" lastClr="000000"/>
                </a:solidFill>
                <a:latin typeface="Arial" panose="020B0604020202020204" pitchFamily="34" charset="0"/>
                <a:cs typeface="Arial" panose="020B0604020202020204" pitchFamily="34" charset="0"/>
              </a:rPr>
              <a:t>, </a:t>
            </a:r>
            <a:r>
              <a:rPr lang="en-US" altLang="en-US" sz="2540" kern="0" dirty="0" err="1">
                <a:solidFill>
                  <a:sysClr val="windowText" lastClr="000000"/>
                </a:solidFill>
                <a:latin typeface="Arial" panose="020B0604020202020204" pitchFamily="34" charset="0"/>
                <a:cs typeface="Arial" panose="020B0604020202020204" pitchFamily="34" charset="0"/>
              </a:rPr>
              <a:t>dass</a:t>
            </a:r>
            <a:r>
              <a:rPr lang="en-US" altLang="en-US" sz="2540" kern="0" dirty="0">
                <a:solidFill>
                  <a:sysClr val="windowText" lastClr="000000"/>
                </a:solidFill>
                <a:latin typeface="Arial" panose="020B0604020202020204" pitchFamily="34" charset="0"/>
                <a:cs typeface="Arial" panose="020B0604020202020204" pitchFamily="34" charset="0"/>
              </a:rPr>
              <a:t> </a:t>
            </a:r>
            <a:r>
              <a:rPr lang="en-US" altLang="en-US" sz="2540" kern="0" dirty="0" err="1">
                <a:solidFill>
                  <a:sysClr val="windowText" lastClr="000000"/>
                </a:solidFill>
                <a:latin typeface="Arial" panose="020B0604020202020204" pitchFamily="34" charset="0"/>
                <a:cs typeface="Arial" panose="020B0604020202020204" pitchFamily="34" charset="0"/>
              </a:rPr>
              <a:t>jedes</a:t>
            </a:r>
            <a:r>
              <a:rPr lang="en-US" altLang="en-US" sz="2540" kern="0" dirty="0">
                <a:solidFill>
                  <a:sysClr val="windowText" lastClr="000000"/>
                </a:solidFill>
                <a:latin typeface="Arial" panose="020B0604020202020204" pitchFamily="34" charset="0"/>
                <a:cs typeface="Arial" panose="020B0604020202020204" pitchFamily="34" charset="0"/>
              </a:rPr>
              <a:t> Land </a:t>
            </a:r>
            <a:r>
              <a:rPr lang="en-US" altLang="en-US" sz="2540" kern="0" dirty="0" err="1">
                <a:solidFill>
                  <a:sysClr val="windowText" lastClr="000000"/>
                </a:solidFill>
                <a:latin typeface="Arial" panose="020B0604020202020204" pitchFamily="34" charset="0"/>
                <a:cs typeface="Arial" panose="020B0604020202020204" pitchFamily="34" charset="0"/>
              </a:rPr>
              <a:t>Restriktionen</a:t>
            </a:r>
            <a:r>
              <a:rPr lang="en-US" altLang="en-US" sz="2540" kern="0" dirty="0">
                <a:solidFill>
                  <a:sysClr val="windowText" lastClr="000000"/>
                </a:solidFill>
                <a:latin typeface="Arial" panose="020B0604020202020204" pitchFamily="34" charset="0"/>
                <a:cs typeface="Arial" panose="020B0604020202020204" pitchFamily="34" charset="0"/>
              </a:rPr>
              <a:t> </a:t>
            </a:r>
            <a:r>
              <a:rPr lang="en-US" altLang="en-US" sz="2540" kern="0" dirty="0" err="1">
                <a:solidFill>
                  <a:sysClr val="windowText" lastClr="000000"/>
                </a:solidFill>
                <a:latin typeface="Arial" panose="020B0604020202020204" pitchFamily="34" charset="0"/>
                <a:cs typeface="Arial" panose="020B0604020202020204" pitchFamily="34" charset="0"/>
              </a:rPr>
              <a:t>einführt</a:t>
            </a:r>
            <a:r>
              <a:rPr lang="en-US" altLang="en-US" sz="2540" kern="0" dirty="0">
                <a:solidFill>
                  <a:sysClr val="windowText" lastClr="000000"/>
                </a:solidFill>
                <a:latin typeface="Arial" panose="020B0604020202020204" pitchFamily="34" charset="0"/>
                <a:cs typeface="Arial" panose="020B0604020202020204" pitchFamily="34" charset="0"/>
              </a:rPr>
              <a:t>, </a:t>
            </a:r>
            <a:r>
              <a:rPr lang="en-US" altLang="en-US" sz="2540" kern="0" dirty="0" err="1">
                <a:solidFill>
                  <a:sysClr val="windowText" lastClr="000000"/>
                </a:solidFill>
                <a:latin typeface="Arial" panose="020B0604020202020204" pitchFamily="34" charset="0"/>
                <a:cs typeface="Arial" panose="020B0604020202020204" pitchFamily="34" charset="0"/>
              </a:rPr>
              <a:t>obwohl</a:t>
            </a:r>
            <a:r>
              <a:rPr lang="en-US" altLang="en-US" sz="2540" kern="0" dirty="0">
                <a:solidFill>
                  <a:sysClr val="windowText" lastClr="000000"/>
                </a:solidFill>
                <a:latin typeface="Arial" panose="020B0604020202020204" pitchFamily="34" charset="0"/>
                <a:cs typeface="Arial" panose="020B0604020202020204" pitchFamily="34" charset="0"/>
              </a:rPr>
              <a:t> es </a:t>
            </a:r>
            <a:r>
              <a:rPr lang="en-US" altLang="en-US" sz="2540" kern="0" dirty="0" err="1">
                <a:solidFill>
                  <a:sysClr val="windowText" lastClr="000000"/>
                </a:solidFill>
                <a:latin typeface="Arial" panose="020B0604020202020204" pitchFamily="34" charset="0"/>
                <a:cs typeface="Arial" panose="020B0604020202020204" pitchFamily="34" charset="0"/>
              </a:rPr>
              <a:t>im</a:t>
            </a:r>
            <a:r>
              <a:rPr lang="en-US" altLang="en-US" sz="2540" kern="0" dirty="0">
                <a:solidFill>
                  <a:sysClr val="windowText" lastClr="000000"/>
                </a:solidFill>
                <a:latin typeface="Arial" panose="020B0604020202020204" pitchFamily="34" charset="0"/>
                <a:cs typeface="Arial" panose="020B0604020202020204" pitchFamily="34" charset="0"/>
              </a:rPr>
              <a:t> Interesse </a:t>
            </a:r>
            <a:r>
              <a:rPr lang="en-US" altLang="en-US" sz="2540" kern="0" dirty="0" err="1">
                <a:solidFill>
                  <a:sysClr val="windowText" lastClr="000000"/>
                </a:solidFill>
                <a:latin typeface="Arial" panose="020B0604020202020204" pitchFamily="34" charset="0"/>
                <a:cs typeface="Arial" panose="020B0604020202020204" pitchFamily="34" charset="0"/>
              </a:rPr>
              <a:t>aller</a:t>
            </a:r>
            <a:r>
              <a:rPr lang="en-US" altLang="en-US" sz="2540" kern="0" dirty="0">
                <a:solidFill>
                  <a:sysClr val="windowText" lastClr="000000"/>
                </a:solidFill>
                <a:latin typeface="Arial" panose="020B0604020202020204" pitchFamily="34" charset="0"/>
                <a:cs typeface="Arial" panose="020B0604020202020204" pitchFamily="34" charset="0"/>
              </a:rPr>
              <a:t> Länder </a:t>
            </a:r>
            <a:r>
              <a:rPr lang="en-US" altLang="en-US" sz="2540" kern="0" dirty="0" err="1">
                <a:solidFill>
                  <a:sysClr val="windowText" lastClr="000000"/>
                </a:solidFill>
                <a:latin typeface="Arial" panose="020B0604020202020204" pitchFamily="34" charset="0"/>
                <a:cs typeface="Arial" panose="020B0604020202020204" pitchFamily="34" charset="0"/>
              </a:rPr>
              <a:t>wäre</a:t>
            </a:r>
            <a:r>
              <a:rPr lang="en-US" altLang="en-US" sz="2540" kern="0" dirty="0">
                <a:solidFill>
                  <a:sysClr val="windowText" lastClr="000000"/>
                </a:solidFill>
                <a:latin typeface="Arial" panose="020B0604020202020204" pitchFamily="34" charset="0"/>
                <a:cs typeface="Arial" panose="020B0604020202020204" pitchFamily="34" charset="0"/>
              </a:rPr>
              <a:t>, die Situation des </a:t>
            </a:r>
            <a:r>
              <a:rPr lang="en-US" altLang="en-US" sz="2540" kern="0" dirty="0" err="1">
                <a:solidFill>
                  <a:sysClr val="windowText" lastClr="000000"/>
                </a:solidFill>
                <a:latin typeface="Arial" panose="020B0604020202020204" pitchFamily="34" charset="0"/>
                <a:cs typeface="Arial" panose="020B0604020202020204" pitchFamily="34" charset="0"/>
              </a:rPr>
              <a:t>Freihandels</a:t>
            </a:r>
            <a:r>
              <a:rPr lang="en-US" altLang="en-US" sz="2540" kern="0" dirty="0">
                <a:solidFill>
                  <a:sysClr val="windowText" lastClr="000000"/>
                </a:solidFill>
                <a:latin typeface="Arial" panose="020B0604020202020204" pitchFamily="34" charset="0"/>
                <a:cs typeface="Arial" panose="020B0604020202020204" pitchFamily="34" charset="0"/>
              </a:rPr>
              <a:t> </a:t>
            </a:r>
            <a:r>
              <a:rPr lang="en-US" altLang="en-US" sz="2540" kern="0" dirty="0" err="1">
                <a:solidFill>
                  <a:sysClr val="windowText" lastClr="000000"/>
                </a:solidFill>
                <a:latin typeface="Arial" panose="020B0604020202020204" pitchFamily="34" charset="0"/>
                <a:cs typeface="Arial" panose="020B0604020202020204" pitchFamily="34" charset="0"/>
              </a:rPr>
              <a:t>zu</a:t>
            </a:r>
            <a:r>
              <a:rPr lang="en-US" altLang="en-US" sz="2540" kern="0" dirty="0">
                <a:solidFill>
                  <a:sysClr val="windowText" lastClr="000000"/>
                </a:solidFill>
                <a:latin typeface="Arial" panose="020B0604020202020204" pitchFamily="34" charset="0"/>
                <a:cs typeface="Arial" panose="020B0604020202020204" pitchFamily="34" charset="0"/>
              </a:rPr>
              <a:t> </a:t>
            </a:r>
            <a:r>
              <a:rPr lang="en-US" altLang="en-US" sz="2540" kern="0" dirty="0" err="1">
                <a:solidFill>
                  <a:sysClr val="windowText" lastClr="000000"/>
                </a:solidFill>
                <a:latin typeface="Arial" panose="020B0604020202020204" pitchFamily="34" charset="0"/>
                <a:cs typeface="Arial" panose="020B0604020202020204" pitchFamily="34" charset="0"/>
              </a:rPr>
              <a:t>erreichen</a:t>
            </a:r>
            <a:r>
              <a:rPr lang="en-US" altLang="en-US" sz="2540" kern="0" dirty="0">
                <a:solidFill>
                  <a:sysClr val="windowText" lastClr="000000"/>
                </a:solidFill>
                <a:latin typeface="Arial" panose="020B0604020202020204" pitchFamily="34" charset="0"/>
                <a:cs typeface="Arial" panose="020B0604020202020204" pitchFamily="34" charset="0"/>
              </a:rPr>
              <a:t>.</a:t>
            </a:r>
          </a:p>
          <a:p>
            <a:pPr marL="956828" lvl="2" indent="-457200">
              <a:lnSpc>
                <a:spcPct val="90000"/>
              </a:lnSpc>
              <a:spcBef>
                <a:spcPct val="40000"/>
              </a:spcBef>
              <a:buFont typeface="Wingdings" panose="05000000000000000000" pitchFamily="2" charset="2"/>
              <a:buChar char="Ø"/>
            </a:pPr>
            <a:endParaRPr lang="en-US" altLang="en-US" sz="2540" kern="0" dirty="0">
              <a:solidFill>
                <a:sysClr val="windowText" lastClr="000000"/>
              </a:solidFill>
              <a:latin typeface="Arial" panose="020B0604020202020204" pitchFamily="34" charset="0"/>
              <a:cs typeface="Arial" panose="020B0604020202020204" pitchFamily="34" charset="0"/>
            </a:endParaRPr>
          </a:p>
          <a:p>
            <a:pPr marL="1414028" lvl="3" indent="-457200">
              <a:lnSpc>
                <a:spcPct val="90000"/>
              </a:lnSpc>
              <a:spcBef>
                <a:spcPct val="40000"/>
              </a:spcBef>
              <a:buFont typeface="Wingdings" panose="05000000000000000000" pitchFamily="2" charset="2"/>
              <a:buChar char="Ø"/>
            </a:pPr>
            <a:r>
              <a:rPr lang="en-US" altLang="en-US" sz="2540" kern="0" dirty="0">
                <a:solidFill>
                  <a:sysClr val="windowText" lastClr="000000"/>
                </a:solidFill>
                <a:latin typeface="Arial" panose="020B0604020202020204" pitchFamily="34" charset="0"/>
                <a:cs typeface="Arial" panose="020B0604020202020204" pitchFamily="34" charset="0"/>
              </a:rPr>
              <a:t>Die </a:t>
            </a:r>
            <a:r>
              <a:rPr lang="en-US" altLang="en-US" sz="2540" kern="0" dirty="0" err="1">
                <a:solidFill>
                  <a:sysClr val="windowText" lastClr="000000"/>
                </a:solidFill>
                <a:latin typeface="Arial" panose="020B0604020202020204" pitchFamily="34" charset="0"/>
                <a:cs typeface="Arial" panose="020B0604020202020204" pitchFamily="34" charset="0"/>
              </a:rPr>
              <a:t>Handelspartner</a:t>
            </a:r>
            <a:r>
              <a:rPr lang="en-US" altLang="en-US" sz="2540" kern="0" dirty="0">
                <a:solidFill>
                  <a:sysClr val="windowText" lastClr="000000"/>
                </a:solidFill>
                <a:latin typeface="Arial" panose="020B0604020202020204" pitchFamily="34" charset="0"/>
                <a:cs typeface="Arial" panose="020B0604020202020204" pitchFamily="34" charset="0"/>
              </a:rPr>
              <a:t> </a:t>
            </a:r>
            <a:r>
              <a:rPr lang="en-US" altLang="en-US" sz="2540" kern="0" dirty="0" err="1">
                <a:solidFill>
                  <a:sysClr val="windowText" lastClr="000000"/>
                </a:solidFill>
                <a:latin typeface="Arial" panose="020B0604020202020204" pitchFamily="34" charset="0"/>
                <a:cs typeface="Arial" panose="020B0604020202020204" pitchFamily="34" charset="0"/>
              </a:rPr>
              <a:t>benötigen</a:t>
            </a:r>
            <a:r>
              <a:rPr lang="en-US" altLang="en-US" sz="2540" kern="0" dirty="0">
                <a:solidFill>
                  <a:sysClr val="windowText" lastClr="000000"/>
                </a:solidFill>
                <a:latin typeface="Arial" panose="020B0604020202020204" pitchFamily="34" charset="0"/>
                <a:cs typeface="Arial" panose="020B0604020202020204" pitchFamily="34" charset="0"/>
              </a:rPr>
              <a:t> </a:t>
            </a:r>
            <a:r>
              <a:rPr lang="en-US" altLang="en-US" sz="2540" kern="0" dirty="0" err="1">
                <a:solidFill>
                  <a:sysClr val="windowText" lastClr="000000"/>
                </a:solidFill>
                <a:latin typeface="Arial" panose="020B0604020202020204" pitchFamily="34" charset="0"/>
                <a:cs typeface="Arial" panose="020B0604020202020204" pitchFamily="34" charset="0"/>
              </a:rPr>
              <a:t>ein</a:t>
            </a:r>
            <a:r>
              <a:rPr lang="en-US" altLang="en-US" sz="2540" kern="0" dirty="0">
                <a:solidFill>
                  <a:sysClr val="windowText" lastClr="000000"/>
                </a:solidFill>
                <a:latin typeface="Arial" panose="020B0604020202020204" pitchFamily="34" charset="0"/>
                <a:cs typeface="Arial" panose="020B0604020202020204" pitchFamily="34" charset="0"/>
              </a:rPr>
              <a:t> </a:t>
            </a:r>
            <a:r>
              <a:rPr lang="en-US" altLang="en-US" sz="2540" kern="0" dirty="0" err="1">
                <a:solidFill>
                  <a:sysClr val="windowText" lastClr="000000"/>
                </a:solidFill>
                <a:latin typeface="Arial" panose="020B0604020202020204" pitchFamily="34" charset="0"/>
                <a:cs typeface="Arial" panose="020B0604020202020204" pitchFamily="34" charset="0"/>
              </a:rPr>
              <a:t>Abkommen</a:t>
            </a:r>
            <a:r>
              <a:rPr lang="en-US" altLang="en-US" sz="2540" kern="0" dirty="0">
                <a:solidFill>
                  <a:sysClr val="windowText" lastClr="000000"/>
                </a:solidFill>
                <a:latin typeface="Arial" panose="020B0604020202020204" pitchFamily="34" charset="0"/>
                <a:cs typeface="Arial" panose="020B0604020202020204" pitchFamily="34" charset="0"/>
              </a:rPr>
              <a:t>, welches </a:t>
            </a:r>
            <a:r>
              <a:rPr lang="en-US" altLang="en-US" sz="2540" kern="0" dirty="0" err="1">
                <a:solidFill>
                  <a:sysClr val="windowText" lastClr="000000"/>
                </a:solidFill>
                <a:latin typeface="Arial" panose="020B0604020202020204" pitchFamily="34" charset="0"/>
                <a:cs typeface="Arial" panose="020B0604020202020204" pitchFamily="34" charset="0"/>
              </a:rPr>
              <a:t>Handelsbeschränkungen</a:t>
            </a:r>
            <a:r>
              <a:rPr lang="en-US" altLang="en-US" sz="2540" kern="0" dirty="0">
                <a:solidFill>
                  <a:sysClr val="windowText" lastClr="000000"/>
                </a:solidFill>
                <a:latin typeface="Arial" panose="020B0604020202020204" pitchFamily="34" charset="0"/>
                <a:cs typeface="Arial" panose="020B0604020202020204" pitchFamily="34" charset="0"/>
              </a:rPr>
              <a:t> </a:t>
            </a:r>
            <a:r>
              <a:rPr lang="en-US" altLang="en-US" sz="2540" kern="0" dirty="0" err="1">
                <a:solidFill>
                  <a:sysClr val="windowText" lastClr="000000"/>
                </a:solidFill>
                <a:latin typeface="Arial" panose="020B0604020202020204" pitchFamily="34" charset="0"/>
                <a:cs typeface="Arial" panose="020B0604020202020204" pitchFamily="34" charset="0"/>
              </a:rPr>
              <a:t>verhindert</a:t>
            </a:r>
            <a:r>
              <a:rPr lang="en-US" altLang="en-US" sz="2540" kern="0" dirty="0">
                <a:solidFill>
                  <a:sysClr val="windowText" lastClr="000000"/>
                </a:solidFill>
                <a:latin typeface="Arial" panose="020B0604020202020204" pitchFamily="34" charset="0"/>
                <a:cs typeface="Arial" panose="020B0604020202020204" pitchFamily="34" charset="0"/>
              </a:rPr>
              <a:t>.</a:t>
            </a:r>
          </a:p>
          <a:p>
            <a:pPr>
              <a:spcBef>
                <a:spcPct val="50000"/>
              </a:spcBef>
            </a:pPr>
            <a:endParaRPr lang="en-US" sz="2903" dirty="0">
              <a:solidFill>
                <a:sysClr val="windowText" lastClr="000000"/>
              </a:solidFill>
              <a:latin typeface="Arial" panose="020B0604020202020204" pitchFamily="34" charset="0"/>
              <a:cs typeface="Arial" panose="020B0604020202020204" pitchFamily="34" charset="0"/>
            </a:endParaRPr>
          </a:p>
        </p:txBody>
      </p:sp>
      <p:sp>
        <p:nvSpPr>
          <p:cNvPr id="5" name="Rechteck 4">
            <a:extLst>
              <a:ext uri="{FF2B5EF4-FFF2-40B4-BE49-F238E27FC236}">
                <a16:creationId xmlns:a16="http://schemas.microsoft.com/office/drawing/2014/main" id="{F4C19D9F-3130-488E-53F4-B494C374CD6A}"/>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297600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17FF7-80C1-4A7F-EB17-B34F7B0BCC1A}"/>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656CF275-94D8-DCB0-A010-8559B3FE1447}"/>
              </a:ext>
            </a:extLst>
          </p:cNvPr>
          <p:cNvSpPr txBox="1">
            <a:spLocks/>
          </p:cNvSpPr>
          <p:nvPr/>
        </p:nvSpPr>
        <p:spPr>
          <a:xfrm>
            <a:off x="1938284" y="249147"/>
            <a:ext cx="7465744" cy="640552"/>
          </a:xfrm>
          <a:prstGeom prst="rect">
            <a:avLst/>
          </a:prstGeom>
        </p:spPr>
        <p:txBody>
          <a:bodyPr>
            <a:normAutofit fontScale="62500" lnSpcReduction="20000"/>
          </a:bodyPr>
          <a:lstStyle>
            <a:lvl1pPr algn="ctr" rtl="0" hangingPunct="0">
              <a:tabLst/>
              <a:defRPr lang="de-DE" sz="4400" b="0" i="0" u="none" strike="noStrike" kern="1200">
                <a:ln>
                  <a:noFill/>
                </a:ln>
                <a:latin typeface="Arial" pitchFamily="18"/>
              </a:defRPr>
            </a:lvl1pPr>
          </a:lstStyle>
          <a:p>
            <a:r>
              <a:rPr lang="en-US" sz="3992" dirty="0" err="1">
                <a:solidFill>
                  <a:sysClr val="windowText" lastClr="000000"/>
                </a:solidFill>
              </a:rPr>
              <a:t>Beispiel</a:t>
            </a:r>
            <a:r>
              <a:rPr lang="en-US" sz="3992" dirty="0">
                <a:solidFill>
                  <a:sysClr val="windowText" lastClr="000000"/>
                </a:solidFill>
              </a:rPr>
              <a:t>: </a:t>
            </a:r>
            <a:r>
              <a:rPr lang="en-US" sz="3992" dirty="0" err="1">
                <a:solidFill>
                  <a:sysClr val="windowText" lastClr="000000"/>
                </a:solidFill>
              </a:rPr>
              <a:t>Gefangenendilemma</a:t>
            </a:r>
            <a:r>
              <a:rPr lang="en-US" sz="3992" dirty="0">
                <a:solidFill>
                  <a:sysClr val="windowText" lastClr="000000"/>
                </a:solidFill>
              </a:rPr>
              <a:t> und </a:t>
            </a:r>
            <a:r>
              <a:rPr lang="en-US" sz="3992" dirty="0" err="1">
                <a:solidFill>
                  <a:sysClr val="windowText" lastClr="000000"/>
                </a:solidFill>
              </a:rPr>
              <a:t>Handelskrieg</a:t>
            </a:r>
            <a:endParaRPr lang="en-US" sz="3992" dirty="0">
              <a:solidFill>
                <a:sysClr val="windowText" lastClr="000000"/>
              </a:solidFill>
            </a:endParaRPr>
          </a:p>
        </p:txBody>
      </p:sp>
      <p:graphicFrame>
        <p:nvGraphicFramePr>
          <p:cNvPr id="6" name="Table 9">
            <a:extLst>
              <a:ext uri="{FF2B5EF4-FFF2-40B4-BE49-F238E27FC236}">
                <a16:creationId xmlns:a16="http://schemas.microsoft.com/office/drawing/2014/main" id="{23755AFB-5491-3F61-6A85-066A82DE32E0}"/>
              </a:ext>
            </a:extLst>
          </p:cNvPr>
          <p:cNvGraphicFramePr>
            <a:graphicFrameLocks noGrp="1"/>
          </p:cNvGraphicFramePr>
          <p:nvPr/>
        </p:nvGraphicFramePr>
        <p:xfrm>
          <a:off x="683550" y="1106506"/>
          <a:ext cx="7000359" cy="2262158"/>
        </p:xfrm>
        <a:graphic>
          <a:graphicData uri="http://schemas.openxmlformats.org/drawingml/2006/table">
            <a:tbl>
              <a:tblPr firstRow="1" firstCol="1" bandRow="1"/>
              <a:tblGrid>
                <a:gridCol w="558962">
                  <a:extLst>
                    <a:ext uri="{9D8B030D-6E8A-4147-A177-3AD203B41FA5}">
                      <a16:colId xmlns:a16="http://schemas.microsoft.com/office/drawing/2014/main" val="20000"/>
                    </a:ext>
                  </a:extLst>
                </a:gridCol>
                <a:gridCol w="2380416">
                  <a:extLst>
                    <a:ext uri="{9D8B030D-6E8A-4147-A177-3AD203B41FA5}">
                      <a16:colId xmlns:a16="http://schemas.microsoft.com/office/drawing/2014/main" val="20001"/>
                    </a:ext>
                  </a:extLst>
                </a:gridCol>
                <a:gridCol w="2154806">
                  <a:extLst>
                    <a:ext uri="{9D8B030D-6E8A-4147-A177-3AD203B41FA5}">
                      <a16:colId xmlns:a16="http://schemas.microsoft.com/office/drawing/2014/main" val="20002"/>
                    </a:ext>
                  </a:extLst>
                </a:gridCol>
                <a:gridCol w="1906175">
                  <a:extLst>
                    <a:ext uri="{9D8B030D-6E8A-4147-A177-3AD203B41FA5}">
                      <a16:colId xmlns:a16="http://schemas.microsoft.com/office/drawing/2014/main" val="20003"/>
                    </a:ext>
                  </a:extLst>
                </a:gridCol>
              </a:tblGrid>
              <a:tr h="718568">
                <a:tc gridSpan="2">
                  <a:txBody>
                    <a:bodyPr/>
                    <a:lstStyle/>
                    <a:p>
                      <a:pPr marL="0" marR="0" algn="ctr">
                        <a:spcBef>
                          <a:spcPts val="600"/>
                        </a:spcBef>
                        <a:spcAft>
                          <a:spcPts val="600"/>
                        </a:spcAft>
                      </a:pPr>
                      <a:r>
                        <a:rPr lang="en-US" sz="1400" dirty="0">
                          <a:effectLst/>
                          <a:latin typeface="Arial" panose="020B0604020202020204" pitchFamily="34" charset="0"/>
                          <a:ea typeface="Times New Roman"/>
                          <a:cs typeface="Arial" panose="020B0604020202020204" pitchFamily="34" charset="0"/>
                        </a:rPr>
                        <a:t>                  </a:t>
                      </a:r>
                      <a:r>
                        <a:rPr lang="en-US" sz="1400" dirty="0" err="1">
                          <a:effectLst/>
                          <a:latin typeface="Arial" panose="020B0604020202020204" pitchFamily="34" charset="0"/>
                          <a:ea typeface="Times New Roman"/>
                          <a:cs typeface="Arial" panose="020B0604020202020204" pitchFamily="34" charset="0"/>
                        </a:rPr>
                        <a:t>Europäische</a:t>
                      </a:r>
                      <a:r>
                        <a:rPr lang="en-US" sz="1400" dirty="0">
                          <a:effectLst/>
                          <a:latin typeface="Arial" panose="020B0604020202020204" pitchFamily="34" charset="0"/>
                          <a:ea typeface="Times New Roman"/>
                          <a:cs typeface="Arial" panose="020B0604020202020204" pitchFamily="34" charset="0"/>
                        </a:rPr>
                        <a:t> Union</a:t>
                      </a:r>
                    </a:p>
                    <a:p>
                      <a:pPr marL="0" marR="0" algn="l">
                        <a:spcBef>
                          <a:spcPts val="600"/>
                        </a:spcBef>
                        <a:spcAft>
                          <a:spcPts val="600"/>
                        </a:spcAft>
                      </a:pPr>
                      <a:r>
                        <a:rPr lang="en-US" sz="1400" dirty="0">
                          <a:effectLst/>
                          <a:latin typeface="Arial" panose="020B0604020202020204" pitchFamily="34" charset="0"/>
                          <a:ea typeface="Times New Roman"/>
                          <a:cs typeface="Arial" panose="020B0604020202020204" pitchFamily="34" charset="0"/>
                        </a:rPr>
                        <a:t>USA</a:t>
                      </a:r>
                    </a:p>
                  </a:txBody>
                  <a:tcPr marL="62215" marR="622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tcPr>
                </a:tc>
                <a:tc hMerge="1">
                  <a:txBody>
                    <a:bodyPr/>
                    <a:lstStyle/>
                    <a:p>
                      <a:endParaRPr lang="en-US"/>
                    </a:p>
                  </a:txBody>
                  <a:tcPr/>
                </a:tc>
                <a:tc>
                  <a:txBody>
                    <a:bodyPr/>
                    <a:lstStyle/>
                    <a:p>
                      <a:pPr marL="0" marR="0" algn="ctr">
                        <a:spcBef>
                          <a:spcPts val="600"/>
                        </a:spcBef>
                        <a:spcAft>
                          <a:spcPts val="600"/>
                        </a:spcAft>
                      </a:pPr>
                      <a:r>
                        <a:rPr lang="en-US" sz="1600" dirty="0" err="1">
                          <a:effectLst/>
                          <a:latin typeface="Arial" panose="020B0604020202020204" pitchFamily="34" charset="0"/>
                          <a:ea typeface="Times New Roman"/>
                          <a:cs typeface="Arial" panose="020B0604020202020204" pitchFamily="34" charset="0"/>
                        </a:rPr>
                        <a:t>Freihandel</a:t>
                      </a:r>
                      <a:endParaRPr lang="en-US" sz="1600" dirty="0">
                        <a:effectLst/>
                        <a:latin typeface="Arial" panose="020B0604020202020204" pitchFamily="34" charset="0"/>
                        <a:ea typeface="Times New Roman"/>
                        <a:cs typeface="Arial" panose="020B060402020202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US" sz="1600" dirty="0" err="1">
                          <a:effectLst/>
                          <a:latin typeface="Arial" panose="020B0604020202020204" pitchFamily="34" charset="0"/>
                          <a:ea typeface="Times New Roman"/>
                          <a:cs typeface="Arial" panose="020B0604020202020204" pitchFamily="34" charset="0"/>
                        </a:rPr>
                        <a:t>Abschottung</a:t>
                      </a:r>
                      <a:endParaRPr lang="en-US" sz="1600" dirty="0">
                        <a:effectLst/>
                        <a:latin typeface="Arial" panose="020B0604020202020204" pitchFamily="34" charset="0"/>
                        <a:ea typeface="Times New Roman"/>
                        <a:cs typeface="Arial" panose="020B060402020202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71795">
                <a:tc>
                  <a:txBody>
                    <a:bodyPr/>
                    <a:lstStyle/>
                    <a:p>
                      <a:pPr marL="0" marR="0" algn="l">
                        <a:spcBef>
                          <a:spcPts val="600"/>
                        </a:spcBef>
                        <a:spcAft>
                          <a:spcPts val="600"/>
                        </a:spcAft>
                      </a:pPr>
                      <a:r>
                        <a:rPr lang="en-US" sz="1000">
                          <a:effectLst/>
                          <a:latin typeface="Verdana"/>
                          <a:ea typeface="Times New Roman"/>
                          <a:cs typeface="Times New Roman"/>
                        </a:rPr>
                        <a:t> </a:t>
                      </a:r>
                    </a:p>
                  </a:txBody>
                  <a:tcPr marL="62215" marR="62215"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US" sz="1600" dirty="0" err="1">
                          <a:effectLst/>
                          <a:latin typeface="Arial" panose="020B0604020202020204" pitchFamily="34" charset="0"/>
                          <a:ea typeface="Times New Roman"/>
                          <a:cs typeface="Arial" panose="020B0604020202020204" pitchFamily="34" charset="0"/>
                        </a:rPr>
                        <a:t>Freihandel</a:t>
                      </a:r>
                      <a:endParaRPr lang="en-US" sz="1600" dirty="0">
                        <a:effectLst/>
                        <a:latin typeface="Arial" panose="020B0604020202020204" pitchFamily="34" charset="0"/>
                        <a:ea typeface="Times New Roman"/>
                        <a:cs typeface="Arial" panose="020B0604020202020204" pitchFamily="34" charset="0"/>
                      </a:endParaRPr>
                    </a:p>
                  </a:txBody>
                  <a:tcPr marL="62215" marR="62215"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US" sz="1400" b="1" i="1" dirty="0">
                          <a:effectLst/>
                          <a:latin typeface="Arial" panose="020B0604020202020204" pitchFamily="34" charset="0"/>
                          <a:ea typeface="Times New Roman"/>
                          <a:cs typeface="Arial" panose="020B0604020202020204" pitchFamily="34" charset="0"/>
                        </a:rPr>
                        <a:t>(10 </a:t>
                      </a:r>
                      <a:r>
                        <a:rPr lang="en-US" sz="1400" b="1" i="1" dirty="0" err="1">
                          <a:effectLst/>
                          <a:latin typeface="Arial" panose="020B0604020202020204" pitchFamily="34" charset="0"/>
                          <a:ea typeface="Times New Roman"/>
                          <a:cs typeface="Arial" panose="020B0604020202020204" pitchFamily="34" charset="0"/>
                        </a:rPr>
                        <a:t>Mrd</a:t>
                      </a:r>
                      <a:r>
                        <a:rPr lang="en-US" sz="1400" b="1" i="1" dirty="0">
                          <a:effectLst/>
                          <a:latin typeface="Arial" panose="020B0604020202020204" pitchFamily="34" charset="0"/>
                          <a:ea typeface="Times New Roman"/>
                          <a:cs typeface="Arial" panose="020B0604020202020204" pitchFamily="34" charset="0"/>
                        </a:rPr>
                        <a:t>. $,10 </a:t>
                      </a:r>
                      <a:r>
                        <a:rPr lang="en-US" sz="1400" b="1" i="1" dirty="0" err="1">
                          <a:effectLst/>
                          <a:latin typeface="Arial" panose="020B0604020202020204" pitchFamily="34" charset="0"/>
                          <a:ea typeface="Times New Roman"/>
                          <a:cs typeface="Arial" panose="020B0604020202020204" pitchFamily="34" charset="0"/>
                        </a:rPr>
                        <a:t>Mrd</a:t>
                      </a:r>
                      <a:r>
                        <a:rPr lang="en-US" sz="1400" b="1" i="1" dirty="0">
                          <a:effectLst/>
                          <a:latin typeface="Arial" panose="020B0604020202020204" pitchFamily="34" charset="0"/>
                          <a:ea typeface="Times New Roman"/>
                          <a:cs typeface="Arial" panose="020B0604020202020204" pitchFamily="34" charset="0"/>
                        </a:rPr>
                        <a:t>. $)</a:t>
                      </a:r>
                      <a:endParaRPr lang="en-US" sz="1400" dirty="0">
                        <a:effectLst/>
                        <a:latin typeface="Arial" panose="020B0604020202020204" pitchFamily="34" charset="0"/>
                        <a:ea typeface="Times New Roman"/>
                        <a:cs typeface="Arial" panose="020B060402020202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US" sz="1400" b="1" i="1" dirty="0">
                          <a:effectLst/>
                          <a:latin typeface="Arial" panose="020B0604020202020204" pitchFamily="34" charset="0"/>
                          <a:ea typeface="Times New Roman"/>
                          <a:cs typeface="Arial" panose="020B0604020202020204" pitchFamily="34" charset="0"/>
                        </a:rPr>
                        <a:t>(-10 </a:t>
                      </a:r>
                      <a:r>
                        <a:rPr lang="en-US" sz="1400" b="1" i="1" dirty="0" err="1">
                          <a:effectLst/>
                          <a:latin typeface="Arial" panose="020B0604020202020204" pitchFamily="34" charset="0"/>
                          <a:ea typeface="Times New Roman"/>
                          <a:cs typeface="Arial" panose="020B0604020202020204" pitchFamily="34" charset="0"/>
                        </a:rPr>
                        <a:t>Mrd</a:t>
                      </a:r>
                      <a:r>
                        <a:rPr lang="en-US" sz="1400" b="1" i="1" dirty="0">
                          <a:effectLst/>
                          <a:latin typeface="Arial" panose="020B0604020202020204" pitchFamily="34" charset="0"/>
                          <a:ea typeface="Times New Roman"/>
                          <a:cs typeface="Arial" panose="020B0604020202020204" pitchFamily="34" charset="0"/>
                        </a:rPr>
                        <a:t>. $,20 </a:t>
                      </a:r>
                      <a:r>
                        <a:rPr lang="en-US" sz="1400" b="1" i="1" dirty="0" err="1">
                          <a:effectLst/>
                          <a:latin typeface="Arial" panose="020B0604020202020204" pitchFamily="34" charset="0"/>
                          <a:ea typeface="Times New Roman"/>
                          <a:cs typeface="Arial" panose="020B0604020202020204" pitchFamily="34" charset="0"/>
                        </a:rPr>
                        <a:t>Mrd</a:t>
                      </a:r>
                      <a:r>
                        <a:rPr lang="en-US" sz="1400" b="1" i="1" dirty="0">
                          <a:effectLst/>
                          <a:latin typeface="Arial" panose="020B0604020202020204" pitchFamily="34" charset="0"/>
                          <a:ea typeface="Times New Roman"/>
                          <a:cs typeface="Arial" panose="020B0604020202020204" pitchFamily="34" charset="0"/>
                        </a:rPr>
                        <a:t>. $)</a:t>
                      </a:r>
                      <a:endParaRPr lang="en-US" sz="1400" dirty="0">
                        <a:effectLst/>
                        <a:latin typeface="Arial" panose="020B0604020202020204" pitchFamily="34" charset="0"/>
                        <a:ea typeface="Times New Roman"/>
                        <a:cs typeface="Arial" panose="020B060402020202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71795">
                <a:tc>
                  <a:txBody>
                    <a:bodyPr/>
                    <a:lstStyle/>
                    <a:p>
                      <a:pPr marL="0" marR="0" algn="just">
                        <a:spcBef>
                          <a:spcPts val="600"/>
                        </a:spcBef>
                        <a:spcAft>
                          <a:spcPts val="600"/>
                        </a:spcAft>
                      </a:pPr>
                      <a:r>
                        <a:rPr lang="en-US" sz="1000">
                          <a:effectLst/>
                          <a:latin typeface="Verdana"/>
                          <a:ea typeface="Times New Roman"/>
                          <a:cs typeface="Times New Roman"/>
                        </a:rPr>
                        <a:t> </a:t>
                      </a:r>
                    </a:p>
                  </a:txBody>
                  <a:tcPr marL="62215" marR="62215"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US" sz="1600" dirty="0" err="1">
                          <a:effectLst/>
                          <a:latin typeface="Arial" panose="020B0604020202020204" pitchFamily="34" charset="0"/>
                          <a:ea typeface="Times New Roman"/>
                          <a:cs typeface="Arial" panose="020B0604020202020204" pitchFamily="34" charset="0"/>
                        </a:rPr>
                        <a:t>Abschottung</a:t>
                      </a:r>
                      <a:endParaRPr lang="en-US" sz="1600" dirty="0">
                        <a:effectLst/>
                        <a:latin typeface="Arial" panose="020B0604020202020204" pitchFamily="34" charset="0"/>
                        <a:ea typeface="Times New Roman"/>
                        <a:cs typeface="Arial" panose="020B0604020202020204" pitchFamily="34" charset="0"/>
                      </a:endParaRPr>
                    </a:p>
                  </a:txBody>
                  <a:tcPr marL="62215" marR="62215"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US" sz="1400" b="1" i="1" dirty="0">
                          <a:effectLst/>
                          <a:latin typeface="Arial" panose="020B0604020202020204" pitchFamily="34" charset="0"/>
                          <a:ea typeface="Times New Roman"/>
                          <a:cs typeface="Arial" panose="020B0604020202020204" pitchFamily="34" charset="0"/>
                        </a:rPr>
                        <a:t>(20 </a:t>
                      </a:r>
                      <a:r>
                        <a:rPr lang="en-US" sz="1400" b="1" i="1" dirty="0" err="1">
                          <a:effectLst/>
                          <a:latin typeface="Arial" panose="020B0604020202020204" pitchFamily="34" charset="0"/>
                          <a:ea typeface="Times New Roman"/>
                          <a:cs typeface="Arial" panose="020B0604020202020204" pitchFamily="34" charset="0"/>
                        </a:rPr>
                        <a:t>Mrd</a:t>
                      </a:r>
                      <a:r>
                        <a:rPr lang="en-US" sz="1400" b="1" i="1" dirty="0">
                          <a:effectLst/>
                          <a:latin typeface="Arial" panose="020B0604020202020204" pitchFamily="34" charset="0"/>
                          <a:ea typeface="Times New Roman"/>
                          <a:cs typeface="Arial" panose="020B0604020202020204" pitchFamily="34" charset="0"/>
                        </a:rPr>
                        <a:t>. $,-10 </a:t>
                      </a:r>
                      <a:r>
                        <a:rPr lang="en-US" sz="1400" b="1" i="1" dirty="0" err="1">
                          <a:effectLst/>
                          <a:latin typeface="Arial" panose="020B0604020202020204" pitchFamily="34" charset="0"/>
                          <a:ea typeface="Times New Roman"/>
                          <a:cs typeface="Arial" panose="020B0604020202020204" pitchFamily="34" charset="0"/>
                        </a:rPr>
                        <a:t>Mrd</a:t>
                      </a:r>
                      <a:r>
                        <a:rPr lang="en-US" sz="1400" b="1" i="1" dirty="0">
                          <a:effectLst/>
                          <a:latin typeface="Arial" panose="020B0604020202020204" pitchFamily="34" charset="0"/>
                          <a:ea typeface="Times New Roman"/>
                          <a:cs typeface="Arial" panose="020B0604020202020204" pitchFamily="34" charset="0"/>
                        </a:rPr>
                        <a:t>. $)</a:t>
                      </a:r>
                      <a:endParaRPr lang="en-US" sz="1400" dirty="0">
                        <a:effectLst/>
                        <a:latin typeface="Arial" panose="020B0604020202020204" pitchFamily="34" charset="0"/>
                        <a:ea typeface="Times New Roman"/>
                        <a:cs typeface="Arial" panose="020B060402020202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US" sz="1400" b="1" i="1" dirty="0">
                          <a:effectLst/>
                          <a:latin typeface="Arial" panose="020B0604020202020204" pitchFamily="34" charset="0"/>
                          <a:ea typeface="Times New Roman"/>
                          <a:cs typeface="Arial" panose="020B0604020202020204" pitchFamily="34" charset="0"/>
                        </a:rPr>
                        <a:t>(-5 </a:t>
                      </a:r>
                      <a:r>
                        <a:rPr lang="en-US" sz="1400" b="1" i="1" dirty="0" err="1">
                          <a:effectLst/>
                          <a:latin typeface="Arial" panose="020B0604020202020204" pitchFamily="34" charset="0"/>
                          <a:ea typeface="Times New Roman"/>
                          <a:cs typeface="Arial" panose="020B0604020202020204" pitchFamily="34" charset="0"/>
                        </a:rPr>
                        <a:t>Mrd</a:t>
                      </a:r>
                      <a:r>
                        <a:rPr lang="en-US" sz="1400" b="1" i="1" dirty="0">
                          <a:effectLst/>
                          <a:latin typeface="Arial" panose="020B0604020202020204" pitchFamily="34" charset="0"/>
                          <a:ea typeface="Times New Roman"/>
                          <a:cs typeface="Arial" panose="020B0604020202020204" pitchFamily="34" charset="0"/>
                        </a:rPr>
                        <a:t>. $,-5 </a:t>
                      </a:r>
                      <a:r>
                        <a:rPr lang="en-US" sz="1400" b="1" i="1" dirty="0" err="1">
                          <a:effectLst/>
                          <a:latin typeface="Arial" panose="020B0604020202020204" pitchFamily="34" charset="0"/>
                          <a:ea typeface="Times New Roman"/>
                          <a:cs typeface="Arial" panose="020B0604020202020204" pitchFamily="34" charset="0"/>
                        </a:rPr>
                        <a:t>Mrd</a:t>
                      </a:r>
                      <a:r>
                        <a:rPr lang="en-US" sz="1400" b="1" i="1" dirty="0">
                          <a:effectLst/>
                          <a:latin typeface="Arial" panose="020B0604020202020204" pitchFamily="34" charset="0"/>
                          <a:ea typeface="Times New Roman"/>
                          <a:cs typeface="Arial" panose="020B0604020202020204" pitchFamily="34" charset="0"/>
                        </a:rPr>
                        <a:t>. $)</a:t>
                      </a:r>
                      <a:endParaRPr lang="en-US" sz="1400" dirty="0">
                        <a:effectLst/>
                        <a:latin typeface="Arial" panose="020B0604020202020204" pitchFamily="34" charset="0"/>
                        <a:ea typeface="Times New Roman"/>
                        <a:cs typeface="Arial" panose="020B0604020202020204" pitchFamily="34" charset="0"/>
                      </a:endParaRPr>
                    </a:p>
                  </a:txBody>
                  <a:tcPr marL="62215" marR="622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7" name="Rectangle 2">
            <a:extLst>
              <a:ext uri="{FF2B5EF4-FFF2-40B4-BE49-F238E27FC236}">
                <a16:creationId xmlns:a16="http://schemas.microsoft.com/office/drawing/2014/main" id="{9C654366-9BA4-48E6-BB96-E3E835015C59}"/>
              </a:ext>
            </a:extLst>
          </p:cNvPr>
          <p:cNvSpPr>
            <a:spLocks noChangeArrowheads="1"/>
          </p:cNvSpPr>
          <p:nvPr/>
        </p:nvSpPr>
        <p:spPr bwMode="auto">
          <a:xfrm>
            <a:off x="556749" y="654721"/>
            <a:ext cx="4319304" cy="307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2953" tIns="41476" rIns="82953" bIns="41476" numCol="1" anchor="ctr" anchorCtr="0" compatLnSpc="1">
            <a:prstTxWarp prst="textNoShape">
              <a:avLst/>
            </a:prstTxWarp>
            <a:spAutoFit/>
          </a:bodyPr>
          <a:lstStyle/>
          <a:p>
            <a:pPr algn="just" defTabSz="829544" fontAlgn="base">
              <a:spcBef>
                <a:spcPct val="0"/>
              </a:spcBef>
              <a:spcAft>
                <a:spcPct val="0"/>
              </a:spcAft>
            </a:pPr>
            <a:r>
              <a:rPr lang="en-US" altLang="en-US" sz="1452" b="1" i="1" dirty="0" err="1">
                <a:latin typeface="Arial" panose="020B0604020202020204" pitchFamily="34" charset="0"/>
                <a:ea typeface="Times New Roman" pitchFamily="18" charset="0"/>
                <a:cs typeface="Arial" panose="020B0604020202020204" pitchFamily="34" charset="0"/>
              </a:rPr>
              <a:t>Auszahlungsmatrix</a:t>
            </a:r>
            <a:r>
              <a:rPr lang="en-US" altLang="en-US" sz="1452" b="1" i="1" dirty="0">
                <a:latin typeface="Arial" panose="020B0604020202020204" pitchFamily="34" charset="0"/>
                <a:ea typeface="Times New Roman" pitchFamily="18" charset="0"/>
                <a:cs typeface="Arial" panose="020B0604020202020204" pitchFamily="34" charset="0"/>
              </a:rPr>
              <a:t>: (USA, </a:t>
            </a:r>
            <a:r>
              <a:rPr lang="en-US" altLang="en-US" sz="1452" b="1" i="1" dirty="0" err="1">
                <a:latin typeface="Arial" panose="020B0604020202020204" pitchFamily="34" charset="0"/>
                <a:ea typeface="Times New Roman" pitchFamily="18" charset="0"/>
                <a:cs typeface="Arial" panose="020B0604020202020204" pitchFamily="34" charset="0"/>
              </a:rPr>
              <a:t>Europäische</a:t>
            </a:r>
            <a:r>
              <a:rPr lang="en-US" altLang="en-US" sz="1452" b="1" i="1" dirty="0">
                <a:latin typeface="Arial" panose="020B0604020202020204" pitchFamily="34" charset="0"/>
                <a:ea typeface="Times New Roman" pitchFamily="18" charset="0"/>
                <a:cs typeface="Arial" panose="020B0604020202020204" pitchFamily="34" charset="0"/>
              </a:rPr>
              <a:t> Union)</a:t>
            </a:r>
            <a:endParaRPr lang="en-US" altLang="en-US" sz="1452" dirty="0">
              <a:latin typeface="Arial" pitchFamily="34" charset="0"/>
              <a:cs typeface="Arial" pitchFamily="34" charset="0"/>
            </a:endParaRPr>
          </a:p>
        </p:txBody>
      </p:sp>
      <p:sp>
        <p:nvSpPr>
          <p:cNvPr id="8" name="Textfeld 7">
            <a:extLst>
              <a:ext uri="{FF2B5EF4-FFF2-40B4-BE49-F238E27FC236}">
                <a16:creationId xmlns:a16="http://schemas.microsoft.com/office/drawing/2014/main" id="{14B91596-2615-035B-8BB2-B2AF371DFCB1}"/>
              </a:ext>
            </a:extLst>
          </p:cNvPr>
          <p:cNvSpPr txBox="1"/>
          <p:nvPr/>
        </p:nvSpPr>
        <p:spPr>
          <a:xfrm>
            <a:off x="7947375" y="654721"/>
            <a:ext cx="4131554" cy="369332"/>
          </a:xfrm>
          <a:prstGeom prst="rect">
            <a:avLst/>
          </a:prstGeom>
          <a:noFill/>
        </p:spPr>
        <p:txBody>
          <a:bodyPr wrap="square" rtlCol="0">
            <a:spAutoFit/>
          </a:bodyPr>
          <a:lstStyle/>
          <a:p>
            <a:r>
              <a:rPr lang="de-DE" dirty="0"/>
              <a:t>Untersuchen Sie auf Nash-Gleichgewichte</a:t>
            </a:r>
          </a:p>
        </p:txBody>
      </p:sp>
      <p:sp>
        <p:nvSpPr>
          <p:cNvPr id="9" name="Rechteck 8">
            <a:extLst>
              <a:ext uri="{FF2B5EF4-FFF2-40B4-BE49-F238E27FC236}">
                <a16:creationId xmlns:a16="http://schemas.microsoft.com/office/drawing/2014/main" id="{8EE6E6A8-B1DB-D8B3-1601-14135A7F1034}"/>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5740767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7ECD87-E198-6B29-E9ED-9E8F988C33BD}"/>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D1877CE2-D049-D81A-4F48-9C9D8D1B1AFB}"/>
              </a:ext>
            </a:extLst>
          </p:cNvPr>
          <p:cNvSpPr txBox="1"/>
          <p:nvPr/>
        </p:nvSpPr>
        <p:spPr>
          <a:xfrm>
            <a:off x="0" y="22883"/>
            <a:ext cx="12172951" cy="542926"/>
          </a:xfrm>
          <a:prstGeom prst="rect">
            <a:avLst/>
          </a:prstGeom>
          <a:noFill/>
        </p:spPr>
        <p:txBody>
          <a:bodyPr wrap="square" rtlCol="0">
            <a:noAutofit/>
          </a:bodyPr>
          <a:lstStyle/>
          <a:p>
            <a:pPr algn="ctr"/>
            <a:r>
              <a:rPr lang="de-DE" sz="2800" b="1" dirty="0">
                <a:latin typeface="Times New Roman" panose="02020603050405020304" pitchFamily="18" charset="0"/>
                <a:cs typeface="Times New Roman" panose="02020603050405020304" pitchFamily="18" charset="0"/>
              </a:rPr>
              <a:t>Handelskonflikte anders!</a:t>
            </a:r>
          </a:p>
        </p:txBody>
      </p:sp>
      <p:sp>
        <p:nvSpPr>
          <p:cNvPr id="11" name="Textfeld 10">
            <a:extLst>
              <a:ext uri="{FF2B5EF4-FFF2-40B4-BE49-F238E27FC236}">
                <a16:creationId xmlns:a16="http://schemas.microsoft.com/office/drawing/2014/main" id="{5A6782EE-CA07-5178-0538-A8C602473F7E}"/>
              </a:ext>
            </a:extLst>
          </p:cNvPr>
          <p:cNvSpPr txBox="1"/>
          <p:nvPr/>
        </p:nvSpPr>
        <p:spPr>
          <a:xfrm>
            <a:off x="-1" y="385997"/>
            <a:ext cx="12172951" cy="6449120"/>
          </a:xfrm>
          <a:prstGeom prst="rect">
            <a:avLst/>
          </a:prstGeom>
          <a:noFill/>
        </p:spPr>
        <p:txBody>
          <a:bodyPr wrap="square" rtlCol="0">
            <a:noAutofit/>
          </a:bodyPr>
          <a:lstStyle/>
          <a:p>
            <a:r>
              <a:rPr lang="de-DE" dirty="0">
                <a:latin typeface="Times New Roman" panose="02020603050405020304" pitchFamily="18" charset="0"/>
                <a:cs typeface="Times New Roman" panose="02020603050405020304" pitchFamily="18" charset="0"/>
              </a:rPr>
              <a:t>Nicht immer muss es ein eindeutiges Gleichgewicht geben, bzw. die Möglichkeit zu einem </a:t>
            </a:r>
            <a:r>
              <a:rPr lang="de-DE" dirty="0" err="1">
                <a:latin typeface="Times New Roman" panose="02020603050405020304" pitchFamily="18" charset="0"/>
                <a:cs typeface="Times New Roman" panose="02020603050405020304" pitchFamily="18" charset="0"/>
              </a:rPr>
              <a:t>pareto</a:t>
            </a:r>
            <a:r>
              <a:rPr lang="de-DE" dirty="0">
                <a:latin typeface="Times New Roman" panose="02020603050405020304" pitchFamily="18" charset="0"/>
                <a:cs typeface="Times New Roman" panose="02020603050405020304" pitchFamily="18" charset="0"/>
              </a:rPr>
              <a:t>-besseren Zustand.</a:t>
            </a:r>
          </a:p>
          <a:p>
            <a:endParaRPr lang="de-DE" dirty="0">
              <a:latin typeface="Times New Roman" panose="02020603050405020304" pitchFamily="18" charset="0"/>
              <a:cs typeface="Times New Roman" panose="02020603050405020304" pitchFamily="18" charset="0"/>
            </a:endParaRPr>
          </a:p>
          <a:p>
            <a:r>
              <a:rPr lang="de-DE" dirty="0">
                <a:latin typeface="Times New Roman" panose="02020603050405020304" pitchFamily="18" charset="0"/>
                <a:cs typeface="Times New Roman" panose="02020603050405020304" pitchFamily="18" charset="0"/>
              </a:rPr>
              <a:t>Man betrachte folgende Situation</a:t>
            </a: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en-US" sz="1600" dirty="0">
              <a:latin typeface="Times New Roman" panose="02020603050405020304" pitchFamily="18" charset="0"/>
              <a:cs typeface="Times New Roman" panose="02020603050405020304" pitchFamily="18" charset="0"/>
            </a:endParaRPr>
          </a:p>
          <a:p>
            <a:r>
              <a:rPr lang="en-US" sz="1600" dirty="0" err="1">
                <a:latin typeface="Times New Roman" panose="02020603050405020304" pitchFamily="18" charset="0"/>
                <a:cs typeface="Times New Roman" panose="02020603050405020304" pitchFamily="18" charset="0"/>
              </a:rPr>
              <a:t>Untersuchen</a:t>
            </a:r>
            <a:r>
              <a:rPr lang="en-US" sz="1600" dirty="0">
                <a:latin typeface="Times New Roman" panose="02020603050405020304" pitchFamily="18" charset="0"/>
                <a:cs typeface="Times New Roman" panose="02020603050405020304" pitchFamily="18" charset="0"/>
              </a:rPr>
              <a:t> Sie die Situation auf Nash-</a:t>
            </a:r>
            <a:r>
              <a:rPr lang="en-US" sz="1600" dirty="0" err="1">
                <a:latin typeface="Times New Roman" panose="02020603050405020304" pitchFamily="18" charset="0"/>
                <a:cs typeface="Times New Roman" panose="02020603050405020304" pitchFamily="18" charset="0"/>
              </a:rPr>
              <a:t>Gleichgewichte</a:t>
            </a:r>
            <a:endParaRPr lang="en-US" sz="1600" dirty="0">
              <a:latin typeface="Times New Roman" panose="02020603050405020304" pitchFamily="18" charset="0"/>
              <a:cs typeface="Times New Roman" panose="02020603050405020304" pitchFamily="18" charset="0"/>
            </a:endParaRPr>
          </a:p>
          <a:p>
            <a:endParaRPr lang="en-US" sz="1600" dirty="0">
              <a:latin typeface="Times New Roman" panose="02020603050405020304" pitchFamily="18" charset="0"/>
              <a:cs typeface="Times New Roman" panose="02020603050405020304" pitchFamily="18" charset="0"/>
            </a:endParaRPr>
          </a:p>
          <a:p>
            <a:endParaRPr lang="en-US" sz="1600" dirty="0">
              <a:latin typeface="Times New Roman" panose="02020603050405020304" pitchFamily="18" charset="0"/>
              <a:cs typeface="Times New Roman" panose="02020603050405020304" pitchFamily="18" charset="0"/>
            </a:endParaRPr>
          </a:p>
          <a:p>
            <a:endParaRPr lang="en-US" sz="1600" dirty="0">
              <a:latin typeface="Times New Roman" panose="02020603050405020304" pitchFamily="18" charset="0"/>
              <a:cs typeface="Times New Roman" panose="02020603050405020304" pitchFamily="18" charset="0"/>
            </a:endParaRPr>
          </a:p>
          <a:p>
            <a:endParaRPr lang="en-US" sz="1600" dirty="0">
              <a:latin typeface="Times New Roman" panose="02020603050405020304" pitchFamily="18" charset="0"/>
              <a:cs typeface="Times New Roman" panose="02020603050405020304" pitchFamily="18" charset="0"/>
            </a:endParaRPr>
          </a:p>
          <a:p>
            <a:endParaRPr lang="en-US" sz="1600" dirty="0">
              <a:latin typeface="Times New Roman" panose="02020603050405020304" pitchFamily="18" charset="0"/>
              <a:cs typeface="Times New Roman" panose="02020603050405020304" pitchFamily="18" charset="0"/>
            </a:endParaRPr>
          </a:p>
          <a:p>
            <a:endParaRPr lang="en-US" sz="1600" dirty="0">
              <a:latin typeface="Times New Roman" panose="02020603050405020304" pitchFamily="18" charset="0"/>
              <a:cs typeface="Times New Roman" panose="02020603050405020304" pitchFamily="18" charset="0"/>
            </a:endParaRPr>
          </a:p>
          <a:p>
            <a:endParaRPr lang="en-US" sz="1600" dirty="0">
              <a:latin typeface="Times New Roman" panose="02020603050405020304" pitchFamily="18" charset="0"/>
              <a:cs typeface="Times New Roman" panose="02020603050405020304" pitchFamily="18" charset="0"/>
            </a:endParaRPr>
          </a:p>
          <a:p>
            <a:endParaRPr lang="en-US" sz="1600" dirty="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Ein </a:t>
            </a:r>
            <a:r>
              <a:rPr lang="en-US" sz="1600" dirty="0" err="1">
                <a:latin typeface="Times New Roman" panose="02020603050405020304" pitchFamily="18" charset="0"/>
                <a:cs typeface="Times New Roman" panose="02020603050405020304" pitchFamily="18" charset="0"/>
              </a:rPr>
              <a:t>weiterer</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Erklärungsansatz</a:t>
            </a:r>
            <a:r>
              <a:rPr lang="en-US" sz="1600" dirty="0">
                <a:latin typeface="Times New Roman" panose="02020603050405020304" pitchFamily="18" charset="0"/>
                <a:cs typeface="Times New Roman" panose="02020603050405020304" pitchFamily="18" charset="0"/>
              </a:rPr>
              <a:t> für die </a:t>
            </a:r>
            <a:r>
              <a:rPr lang="en-US" sz="1600" dirty="0" err="1">
                <a:latin typeface="Times New Roman" panose="02020603050405020304" pitchFamily="18" charset="0"/>
                <a:cs typeface="Times New Roman" panose="02020603050405020304" pitchFamily="18" charset="0"/>
              </a:rPr>
              <a:t>Entwicklung</a:t>
            </a:r>
            <a:r>
              <a:rPr lang="en-US" sz="1600" dirty="0">
                <a:latin typeface="Times New Roman" panose="02020603050405020304" pitchFamily="18" charset="0"/>
                <a:cs typeface="Times New Roman" panose="02020603050405020304" pitchFamily="18" charset="0"/>
              </a:rPr>
              <a:t> in der </a:t>
            </a:r>
            <a:r>
              <a:rPr lang="en-US" sz="1600" dirty="0" err="1">
                <a:latin typeface="Times New Roman" panose="02020603050405020304" pitchFamily="18" charset="0"/>
                <a:cs typeface="Times New Roman" panose="02020603050405020304" pitchFamily="18" charset="0"/>
              </a:rPr>
              <a:t>Handelspolitik</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seit</a:t>
            </a:r>
            <a:r>
              <a:rPr lang="en-US" sz="1600" dirty="0">
                <a:latin typeface="Times New Roman" panose="02020603050405020304" pitchFamily="18" charset="0"/>
                <a:cs typeface="Times New Roman" panose="02020603050405020304" pitchFamily="18" charset="0"/>
              </a:rPr>
              <a:t> der </a:t>
            </a:r>
            <a:r>
              <a:rPr lang="en-US" sz="1600" dirty="0" err="1">
                <a:latin typeface="Times New Roman" panose="02020603050405020304" pitchFamily="18" charset="0"/>
                <a:cs typeface="Times New Roman" panose="02020603050405020304" pitchFamily="18" charset="0"/>
              </a:rPr>
              <a:t>Jahrtausendwende</a:t>
            </a:r>
            <a:endParaRPr lang="en-US" sz="1600" dirty="0">
              <a:latin typeface="Times New Roman" panose="02020603050405020304" pitchFamily="18" charset="0"/>
              <a:cs typeface="Times New Roman" panose="02020603050405020304" pitchFamily="18" charset="0"/>
            </a:endParaRPr>
          </a:p>
          <a:p>
            <a:r>
              <a:rPr lang="en-US" sz="1600" dirty="0" err="1">
                <a:latin typeface="Times New Roman" panose="02020603050405020304" pitchFamily="18" charset="0"/>
                <a:cs typeface="Times New Roman" panose="02020603050405020304" pitchFamily="18" charset="0"/>
              </a:rPr>
              <a:t>kann</a:t>
            </a:r>
            <a:r>
              <a:rPr lang="en-US" sz="1600" dirty="0">
                <a:latin typeface="Times New Roman" panose="02020603050405020304" pitchFamily="18" charset="0"/>
                <a:cs typeface="Times New Roman" panose="02020603050405020304" pitchFamily="18" charset="0"/>
              </a:rPr>
              <a:t> in der </a:t>
            </a:r>
            <a:r>
              <a:rPr lang="en-US" sz="1600" dirty="0" err="1">
                <a:latin typeface="Times New Roman" panose="02020603050405020304" pitchFamily="18" charset="0"/>
                <a:cs typeface="Times New Roman" panose="02020603050405020304" pitchFamily="18" charset="0"/>
              </a:rPr>
              <a:t>Modellierung</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durch</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reziproke</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Präferenzen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gesehen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werden</a:t>
            </a:r>
            <a:endParaRPr lang="en-US" sz="1600" dirty="0">
              <a:latin typeface="Times New Roman" panose="02020603050405020304" pitchFamily="18" charset="0"/>
              <a:cs typeface="Times New Roman" panose="02020603050405020304" pitchFamily="18" charset="0"/>
            </a:endParaRPr>
          </a:p>
          <a:p>
            <a:r>
              <a:rPr lang="de-DE" sz="1200" b="1" dirty="0">
                <a:hlinkClick r:id="rId2"/>
              </a:rPr>
              <a:t>Internationale Handelskonflikte: eine verhaltensökonomische Analyse</a:t>
            </a:r>
            <a:r>
              <a:rPr lang="de-DE" sz="1200" dirty="0"/>
              <a:t> </a:t>
            </a:r>
            <a:r>
              <a:rPr lang="de-DE" sz="1200" i="1" dirty="0"/>
              <a:t>(2024 Köster, Bernhard und Mühe, Felix)</a:t>
            </a:r>
          </a:p>
          <a:p>
            <a:r>
              <a:rPr lang="de-DE" sz="1200" dirty="0" err="1"/>
              <a:t>WiSt</a:t>
            </a:r>
            <a:r>
              <a:rPr lang="de-DE" sz="1200" dirty="0"/>
              <a:t> -- Wirtschaftswissenschaftliches Studium, Heft 5-2024, 26 -- 32</a:t>
            </a:r>
            <a:endParaRPr lang="en-US" sz="1200" dirty="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 </a:t>
            </a:r>
            <a:endParaRPr lang="de-DE" sz="1600" dirty="0">
              <a:latin typeface="Times New Roman" panose="02020603050405020304" pitchFamily="18" charset="0"/>
              <a:cs typeface="Times New Roman" panose="02020603050405020304" pitchFamily="18" charset="0"/>
            </a:endParaRPr>
          </a:p>
        </p:txBody>
      </p:sp>
      <p:graphicFrame>
        <p:nvGraphicFramePr>
          <p:cNvPr id="4" name="Tabelle 3">
            <a:extLst>
              <a:ext uri="{FF2B5EF4-FFF2-40B4-BE49-F238E27FC236}">
                <a16:creationId xmlns:a16="http://schemas.microsoft.com/office/drawing/2014/main" id="{B8E732D8-4709-593F-C057-6ADBAB7A5912}"/>
              </a:ext>
            </a:extLst>
          </p:cNvPr>
          <p:cNvGraphicFramePr>
            <a:graphicFrameLocks noGrp="1"/>
          </p:cNvGraphicFramePr>
          <p:nvPr/>
        </p:nvGraphicFramePr>
        <p:xfrm>
          <a:off x="712019" y="1327373"/>
          <a:ext cx="8128000" cy="2285222"/>
        </p:xfrm>
        <a:graphic>
          <a:graphicData uri="http://schemas.openxmlformats.org/drawingml/2006/table">
            <a:tbl>
              <a:tblPr firstRow="1" bandRow="1">
                <a:tableStyleId>{5940675A-B579-460E-94D1-54222C63F5DA}</a:tableStyleId>
              </a:tblPr>
              <a:tblGrid>
                <a:gridCol w="2032000">
                  <a:extLst>
                    <a:ext uri="{9D8B030D-6E8A-4147-A177-3AD203B41FA5}">
                      <a16:colId xmlns:a16="http://schemas.microsoft.com/office/drawing/2014/main" val="802306917"/>
                    </a:ext>
                  </a:extLst>
                </a:gridCol>
                <a:gridCol w="2032000">
                  <a:extLst>
                    <a:ext uri="{9D8B030D-6E8A-4147-A177-3AD203B41FA5}">
                      <a16:colId xmlns:a16="http://schemas.microsoft.com/office/drawing/2014/main" val="990537998"/>
                    </a:ext>
                  </a:extLst>
                </a:gridCol>
                <a:gridCol w="2032000">
                  <a:extLst>
                    <a:ext uri="{9D8B030D-6E8A-4147-A177-3AD203B41FA5}">
                      <a16:colId xmlns:a16="http://schemas.microsoft.com/office/drawing/2014/main" val="3576256599"/>
                    </a:ext>
                  </a:extLst>
                </a:gridCol>
                <a:gridCol w="2032000">
                  <a:extLst>
                    <a:ext uri="{9D8B030D-6E8A-4147-A177-3AD203B41FA5}">
                      <a16:colId xmlns:a16="http://schemas.microsoft.com/office/drawing/2014/main" val="3742254717"/>
                    </a:ext>
                  </a:extLst>
                </a:gridCol>
              </a:tblGrid>
              <a:tr h="502531">
                <a:tc rowSpan="2" gridSpan="2">
                  <a:txBody>
                    <a:bodyPr/>
                    <a:lstStyle/>
                    <a:p>
                      <a:pPr algn="ctr"/>
                      <a:endParaRPr lang="de-DE" dirty="0"/>
                    </a:p>
                  </a:txBody>
                  <a:tcPr anchor="ctr"/>
                </a:tc>
                <a:tc rowSpan="2" hMerge="1">
                  <a:txBody>
                    <a:bodyPr/>
                    <a:lstStyle/>
                    <a:p>
                      <a:endParaRPr lang="de-DE" dirty="0"/>
                    </a:p>
                  </a:txBody>
                  <a:tcPr/>
                </a:tc>
                <a:tc gridSpan="2">
                  <a:txBody>
                    <a:bodyPr/>
                    <a:lstStyle/>
                    <a:p>
                      <a:pPr algn="ctr"/>
                      <a:r>
                        <a:rPr lang="de-DE" dirty="0"/>
                        <a:t>Land B</a:t>
                      </a:r>
                    </a:p>
                  </a:txBody>
                  <a:tcPr anchor="ctr"/>
                </a:tc>
                <a:tc hMerge="1">
                  <a:txBody>
                    <a:bodyPr/>
                    <a:lstStyle/>
                    <a:p>
                      <a:endParaRPr lang="de-DE" dirty="0"/>
                    </a:p>
                  </a:txBody>
                  <a:tcPr/>
                </a:tc>
                <a:extLst>
                  <a:ext uri="{0D108BD9-81ED-4DB2-BD59-A6C34878D82A}">
                    <a16:rowId xmlns:a16="http://schemas.microsoft.com/office/drawing/2014/main" val="2084046840"/>
                  </a:ext>
                </a:extLst>
              </a:tr>
              <a:tr h="502531">
                <a:tc gridSpan="2" vMerge="1">
                  <a:txBody>
                    <a:bodyPr/>
                    <a:lstStyle/>
                    <a:p>
                      <a:endParaRPr lang="de-DE"/>
                    </a:p>
                  </a:txBody>
                  <a:tcPr/>
                </a:tc>
                <a:tc hMerge="1" vMerge="1">
                  <a:txBody>
                    <a:bodyPr/>
                    <a:lstStyle/>
                    <a:p>
                      <a:endParaRPr lang="de-DE" dirty="0"/>
                    </a:p>
                  </a:txBody>
                  <a:tcPr/>
                </a:tc>
                <a:tc>
                  <a:txBody>
                    <a:bodyPr/>
                    <a:lstStyle/>
                    <a:p>
                      <a:pPr algn="ctr"/>
                      <a:r>
                        <a:rPr lang="de-DE" dirty="0"/>
                        <a:t>Bestehende Regel einhalten</a:t>
                      </a:r>
                    </a:p>
                  </a:txBody>
                  <a:tcPr anchor="ctr"/>
                </a:tc>
                <a:tc>
                  <a:txBody>
                    <a:bodyPr/>
                    <a:lstStyle/>
                    <a:p>
                      <a:pPr algn="ctr"/>
                      <a:r>
                        <a:rPr lang="de-DE" dirty="0"/>
                        <a:t>Neue Regel setzen</a:t>
                      </a:r>
                    </a:p>
                  </a:txBody>
                  <a:tcPr anchor="ctr"/>
                </a:tc>
                <a:extLst>
                  <a:ext uri="{0D108BD9-81ED-4DB2-BD59-A6C34878D82A}">
                    <a16:rowId xmlns:a16="http://schemas.microsoft.com/office/drawing/2014/main" val="1771757195"/>
                  </a:ext>
                </a:extLst>
              </a:tr>
              <a:tr h="502531">
                <a:tc rowSpan="2">
                  <a:txBody>
                    <a:bodyPr/>
                    <a:lstStyle/>
                    <a:p>
                      <a:pPr algn="ctr"/>
                      <a:r>
                        <a:rPr lang="de-DE" dirty="0"/>
                        <a:t>Land A</a:t>
                      </a:r>
                    </a:p>
                  </a:txBody>
                  <a:tcPr anchor="ctr"/>
                </a:tc>
                <a:tc>
                  <a:txBody>
                    <a:bodyPr/>
                    <a:lstStyle/>
                    <a:p>
                      <a:pPr algn="ctr"/>
                      <a:r>
                        <a:rPr lang="de-DE" dirty="0"/>
                        <a:t>Bestehende Regel einhalten</a:t>
                      </a:r>
                    </a:p>
                  </a:txBody>
                  <a:tcPr anchor="ctr"/>
                </a:tc>
                <a:tc>
                  <a:txBody>
                    <a:bodyPr/>
                    <a:lstStyle/>
                    <a:p>
                      <a:pPr algn="ctr"/>
                      <a:r>
                        <a:rPr lang="de-DE" dirty="0"/>
                        <a:t>( 4 , 4 )</a:t>
                      </a:r>
                    </a:p>
                  </a:txBody>
                  <a:tcPr anchor="ctr"/>
                </a:tc>
                <a:tc>
                  <a:txBody>
                    <a:bodyPr/>
                    <a:lstStyle/>
                    <a:p>
                      <a:pPr algn="ctr"/>
                      <a:r>
                        <a:rPr lang="de-DE" dirty="0"/>
                        <a:t>( 2 , 8 )</a:t>
                      </a:r>
                    </a:p>
                  </a:txBody>
                  <a:tcPr anchor="ctr"/>
                </a:tc>
                <a:extLst>
                  <a:ext uri="{0D108BD9-81ED-4DB2-BD59-A6C34878D82A}">
                    <a16:rowId xmlns:a16="http://schemas.microsoft.com/office/drawing/2014/main" val="1083082053"/>
                  </a:ext>
                </a:extLst>
              </a:tr>
              <a:tr h="502531">
                <a:tc vMerge="1">
                  <a:txBody>
                    <a:bodyPr/>
                    <a:lstStyle/>
                    <a:p>
                      <a:endParaRPr lang="de-DE" dirty="0"/>
                    </a:p>
                  </a:txBody>
                  <a:tcPr/>
                </a:tc>
                <a:tc>
                  <a:txBody>
                    <a:bodyPr/>
                    <a:lstStyle/>
                    <a:p>
                      <a:pPr algn="ctr"/>
                      <a:r>
                        <a:rPr lang="de-DE" dirty="0"/>
                        <a:t>Neue Regel setzen</a:t>
                      </a:r>
                    </a:p>
                  </a:txBody>
                  <a:tcPr anchor="ctr"/>
                </a:tc>
                <a:tc>
                  <a:txBody>
                    <a:bodyPr/>
                    <a:lstStyle/>
                    <a:p>
                      <a:pPr algn="ctr"/>
                      <a:r>
                        <a:rPr lang="de-DE" dirty="0"/>
                        <a:t>( 10 , 0 )</a:t>
                      </a:r>
                    </a:p>
                  </a:txBody>
                  <a:tcPr anchor="ctr"/>
                </a:tc>
                <a:tc>
                  <a:txBody>
                    <a:bodyPr/>
                    <a:lstStyle/>
                    <a:p>
                      <a:pPr algn="ctr"/>
                      <a:r>
                        <a:rPr lang="de-DE" dirty="0"/>
                        <a:t>( -2 ,- 4 )</a:t>
                      </a:r>
                    </a:p>
                  </a:txBody>
                  <a:tcPr anchor="ctr"/>
                </a:tc>
                <a:extLst>
                  <a:ext uri="{0D108BD9-81ED-4DB2-BD59-A6C34878D82A}">
                    <a16:rowId xmlns:a16="http://schemas.microsoft.com/office/drawing/2014/main" val="3239020616"/>
                  </a:ext>
                </a:extLst>
              </a:tr>
            </a:tbl>
          </a:graphicData>
        </a:graphic>
      </p:graphicFrame>
      <p:sp>
        <p:nvSpPr>
          <p:cNvPr id="5" name="Rechteck 4">
            <a:extLst>
              <a:ext uri="{FF2B5EF4-FFF2-40B4-BE49-F238E27FC236}">
                <a16:creationId xmlns:a16="http://schemas.microsoft.com/office/drawing/2014/main" id="{38F780F3-DD5D-7ED4-EBD3-2498FFBF0863}"/>
              </a:ext>
            </a:extLst>
          </p:cNvPr>
          <p:cNvSpPr/>
          <p:nvPr/>
        </p:nvSpPr>
        <p:spPr>
          <a:xfrm>
            <a:off x="8689605"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302891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Shape 2">
            <a:extLst>
              <a:ext uri="{FF2B5EF4-FFF2-40B4-BE49-F238E27FC236}">
                <a16:creationId xmlns:a16="http://schemas.microsoft.com/office/drawing/2014/main" id="{F6DA1D95-ED78-45C2-A442-32E82289D9F1}"/>
              </a:ext>
            </a:extLst>
          </p:cNvPr>
          <p:cNvSpPr txBox="1"/>
          <p:nvPr/>
        </p:nvSpPr>
        <p:spPr>
          <a:xfrm>
            <a:off x="0" y="241700"/>
            <a:ext cx="5251055" cy="529400"/>
          </a:xfrm>
          <a:prstGeom prst="rect">
            <a:avLst/>
          </a:prstGeom>
          <a:noFill/>
          <a:ln>
            <a:noFill/>
          </a:ln>
        </p:spPr>
        <p:txBody>
          <a:bodyPr lIns="90000" tIns="45000" rIns="90000" bIns="45000" anchor="ctr" anchorCtr="1"/>
          <a:lstStyle/>
          <a:p>
            <a:pPr>
              <a:lnSpc>
                <a:spcPct val="100000"/>
              </a:lnSpc>
            </a:pPr>
            <a:r>
              <a:rPr lang="de-DE" sz="3200" b="1" dirty="0">
                <a:solidFill>
                  <a:srgbClr val="000000"/>
                </a:solidFill>
                <a:latin typeface="Times New Roman" panose="02020603050405020304" pitchFamily="18" charset="0"/>
                <a:cs typeface="Times New Roman" panose="02020603050405020304" pitchFamily="18" charset="0"/>
              </a:rPr>
              <a:t>Güterkategorien</a:t>
            </a:r>
            <a:endParaRPr sz="3200" dirty="0">
              <a:latin typeface="Times New Roman" panose="02020603050405020304" pitchFamily="18" charset="0"/>
              <a:cs typeface="Times New Roman" panose="02020603050405020304" pitchFamily="18" charset="0"/>
            </a:endParaRPr>
          </a:p>
        </p:txBody>
      </p:sp>
      <p:graphicFrame>
        <p:nvGraphicFramePr>
          <p:cNvPr id="9" name="Tabelle 8">
            <a:extLst>
              <a:ext uri="{FF2B5EF4-FFF2-40B4-BE49-F238E27FC236}">
                <a16:creationId xmlns:a16="http://schemas.microsoft.com/office/drawing/2014/main" id="{44FE6AE2-46B2-447E-A09F-029DB1264F0F}"/>
              </a:ext>
            </a:extLst>
          </p:cNvPr>
          <p:cNvGraphicFramePr>
            <a:graphicFrameLocks noGrp="1"/>
          </p:cNvGraphicFramePr>
          <p:nvPr/>
        </p:nvGraphicFramePr>
        <p:xfrm>
          <a:off x="5328624" y="52643"/>
          <a:ext cx="6720416" cy="4080291"/>
        </p:xfrm>
        <a:graphic>
          <a:graphicData uri="http://schemas.openxmlformats.org/drawingml/2006/table">
            <a:tbl>
              <a:tblPr firstRow="1" bandRow="1">
                <a:tableStyleId>{5940675A-B579-460E-94D1-54222C63F5DA}</a:tableStyleId>
              </a:tblPr>
              <a:tblGrid>
                <a:gridCol w="1680104">
                  <a:extLst>
                    <a:ext uri="{9D8B030D-6E8A-4147-A177-3AD203B41FA5}">
                      <a16:colId xmlns:a16="http://schemas.microsoft.com/office/drawing/2014/main" val="20000"/>
                    </a:ext>
                  </a:extLst>
                </a:gridCol>
                <a:gridCol w="888016">
                  <a:extLst>
                    <a:ext uri="{9D8B030D-6E8A-4147-A177-3AD203B41FA5}">
                      <a16:colId xmlns:a16="http://schemas.microsoft.com/office/drawing/2014/main" val="20001"/>
                    </a:ext>
                  </a:extLst>
                </a:gridCol>
                <a:gridCol w="2472192">
                  <a:extLst>
                    <a:ext uri="{9D8B030D-6E8A-4147-A177-3AD203B41FA5}">
                      <a16:colId xmlns:a16="http://schemas.microsoft.com/office/drawing/2014/main" val="20002"/>
                    </a:ext>
                  </a:extLst>
                </a:gridCol>
                <a:gridCol w="1680104">
                  <a:extLst>
                    <a:ext uri="{9D8B030D-6E8A-4147-A177-3AD203B41FA5}">
                      <a16:colId xmlns:a16="http://schemas.microsoft.com/office/drawing/2014/main" val="20003"/>
                    </a:ext>
                  </a:extLst>
                </a:gridCol>
              </a:tblGrid>
              <a:tr h="1172103">
                <a:tc rowSpan="2" gridSpan="2">
                  <a:txBody>
                    <a:bodyPr/>
                    <a:lstStyle/>
                    <a:p>
                      <a:endParaRPr lang="de-DE" dirty="0"/>
                    </a:p>
                  </a:txBody>
                  <a:tcPr/>
                </a:tc>
                <a:tc rowSpan="2" hMerge="1">
                  <a:txBody>
                    <a:bodyPr/>
                    <a:lstStyle/>
                    <a:p>
                      <a:endParaRPr lang="de-DE" dirty="0"/>
                    </a:p>
                  </a:txBody>
                  <a:tcPr/>
                </a:tc>
                <a:tc gridSpan="2">
                  <a:txBody>
                    <a:bodyPr/>
                    <a:lstStyle/>
                    <a:p>
                      <a:pPr algn="ctr"/>
                      <a:r>
                        <a:rPr lang="de-DE" dirty="0"/>
                        <a:t>Rivalität</a:t>
                      </a:r>
                    </a:p>
                  </a:txBody>
                  <a:tcPr anchor="ctr"/>
                </a:tc>
                <a:tc hMerge="1">
                  <a:txBody>
                    <a:bodyPr/>
                    <a:lstStyle/>
                    <a:p>
                      <a:endParaRPr lang="de-DE" dirty="0"/>
                    </a:p>
                  </a:txBody>
                  <a:tcPr/>
                </a:tc>
                <a:extLst>
                  <a:ext uri="{0D108BD9-81ED-4DB2-BD59-A6C34878D82A}">
                    <a16:rowId xmlns:a16="http://schemas.microsoft.com/office/drawing/2014/main" val="10000"/>
                  </a:ext>
                </a:extLst>
              </a:tr>
              <a:tr h="563982">
                <a:tc gridSpan="2" vMerge="1">
                  <a:txBody>
                    <a:bodyPr/>
                    <a:lstStyle/>
                    <a:p>
                      <a:endParaRPr lang="de-DE" dirty="0"/>
                    </a:p>
                  </a:txBody>
                  <a:tcPr/>
                </a:tc>
                <a:tc hMerge="1" vMerge="1">
                  <a:txBody>
                    <a:bodyPr/>
                    <a:lstStyle/>
                    <a:p>
                      <a:endParaRPr lang="de-DE" dirty="0"/>
                    </a:p>
                  </a:txBody>
                  <a:tcPr/>
                </a:tc>
                <a:tc>
                  <a:txBody>
                    <a:bodyPr/>
                    <a:lstStyle/>
                    <a:p>
                      <a:pPr algn="ctr"/>
                      <a:r>
                        <a:rPr lang="de-DE" dirty="0"/>
                        <a:t>Ja</a:t>
                      </a:r>
                    </a:p>
                  </a:txBody>
                  <a:tcPr anchor="ctr"/>
                </a:tc>
                <a:tc>
                  <a:txBody>
                    <a:bodyPr/>
                    <a:lstStyle/>
                    <a:p>
                      <a:pPr algn="ctr"/>
                      <a:r>
                        <a:rPr lang="de-DE" dirty="0"/>
                        <a:t>Nein</a:t>
                      </a:r>
                    </a:p>
                  </a:txBody>
                  <a:tcPr anchor="ctr"/>
                </a:tc>
                <a:extLst>
                  <a:ext uri="{0D108BD9-81ED-4DB2-BD59-A6C34878D82A}">
                    <a16:rowId xmlns:a16="http://schemas.microsoft.com/office/drawing/2014/main" val="10001"/>
                  </a:ext>
                </a:extLst>
              </a:tr>
              <a:tr h="1172103">
                <a:tc rowSpan="2">
                  <a:txBody>
                    <a:bodyPr/>
                    <a:lstStyle/>
                    <a:p>
                      <a:pPr algn="ctr"/>
                      <a:r>
                        <a:rPr lang="de-DE" dirty="0"/>
                        <a:t>Ausschließ-</a:t>
                      </a:r>
                      <a:r>
                        <a:rPr lang="de-DE" baseline="0" dirty="0"/>
                        <a:t> </a:t>
                      </a:r>
                      <a:r>
                        <a:rPr lang="de-DE" baseline="0" dirty="0" err="1"/>
                        <a:t>barkeit</a:t>
                      </a:r>
                      <a:endParaRPr lang="de-DE" dirty="0"/>
                    </a:p>
                  </a:txBody>
                  <a:tcPr anchor="ctr"/>
                </a:tc>
                <a:tc>
                  <a:txBody>
                    <a:bodyPr/>
                    <a:lstStyle/>
                    <a:p>
                      <a:pPr algn="ctr"/>
                      <a:r>
                        <a:rPr lang="de-DE" dirty="0"/>
                        <a:t>Ja</a:t>
                      </a:r>
                    </a:p>
                  </a:txBody>
                  <a:tcPr anchor="ctr"/>
                </a:tc>
                <a:tc>
                  <a:txBody>
                    <a:bodyPr/>
                    <a:lstStyle/>
                    <a:p>
                      <a:pPr algn="ctr"/>
                      <a:r>
                        <a:rPr lang="de-DE" dirty="0"/>
                        <a:t>Private Güter</a:t>
                      </a:r>
                    </a:p>
                  </a:txBody>
                  <a:tcPr anchor="ctr"/>
                </a:tc>
                <a:tc>
                  <a:txBody>
                    <a:bodyPr/>
                    <a:lstStyle/>
                    <a:p>
                      <a:pPr algn="ctr"/>
                      <a:r>
                        <a:rPr lang="de-DE" dirty="0" err="1"/>
                        <a:t>Clubgut</a:t>
                      </a:r>
                      <a:endParaRPr lang="de-DE" dirty="0"/>
                    </a:p>
                  </a:txBody>
                  <a:tcPr anchor="ctr"/>
                </a:tc>
                <a:extLst>
                  <a:ext uri="{0D108BD9-81ED-4DB2-BD59-A6C34878D82A}">
                    <a16:rowId xmlns:a16="http://schemas.microsoft.com/office/drawing/2014/main" val="10002"/>
                  </a:ext>
                </a:extLst>
              </a:tr>
              <a:tr h="1172103">
                <a:tc vMerge="1">
                  <a:txBody>
                    <a:bodyPr/>
                    <a:lstStyle/>
                    <a:p>
                      <a:endParaRPr lang="de-DE" dirty="0"/>
                    </a:p>
                  </a:txBody>
                  <a:tcPr/>
                </a:tc>
                <a:tc>
                  <a:txBody>
                    <a:bodyPr/>
                    <a:lstStyle/>
                    <a:p>
                      <a:pPr algn="ctr"/>
                      <a:r>
                        <a:rPr lang="de-DE" dirty="0"/>
                        <a:t>Nein</a:t>
                      </a:r>
                    </a:p>
                  </a:txBody>
                  <a:tcPr anchor="ctr"/>
                </a:tc>
                <a:tc>
                  <a:txBody>
                    <a:bodyPr/>
                    <a:lstStyle/>
                    <a:p>
                      <a:pPr algn="ctr"/>
                      <a:r>
                        <a:rPr lang="de-DE" dirty="0" err="1"/>
                        <a:t>Allmendegut</a:t>
                      </a:r>
                      <a:endParaRPr lang="de-DE" dirty="0"/>
                    </a:p>
                  </a:txBody>
                  <a:tcPr anchor="ctr"/>
                </a:tc>
                <a:tc>
                  <a:txBody>
                    <a:bodyPr/>
                    <a:lstStyle/>
                    <a:p>
                      <a:pPr algn="ctr"/>
                      <a:r>
                        <a:rPr lang="de-DE" b="1" dirty="0"/>
                        <a:t>Öffentliche</a:t>
                      </a:r>
                      <a:r>
                        <a:rPr lang="de-DE" b="1" baseline="0" dirty="0"/>
                        <a:t> Güte</a:t>
                      </a:r>
                      <a:r>
                        <a:rPr lang="de-DE" baseline="0" dirty="0"/>
                        <a:t>r</a:t>
                      </a:r>
                      <a:endParaRPr lang="de-DE" dirty="0"/>
                    </a:p>
                  </a:txBody>
                  <a:tcPr anchor="ctr"/>
                </a:tc>
                <a:extLst>
                  <a:ext uri="{0D108BD9-81ED-4DB2-BD59-A6C34878D82A}">
                    <a16:rowId xmlns:a16="http://schemas.microsoft.com/office/drawing/2014/main" val="10003"/>
                  </a:ext>
                </a:extLst>
              </a:tr>
            </a:tbl>
          </a:graphicData>
        </a:graphic>
      </p:graphicFrame>
      <p:sp>
        <p:nvSpPr>
          <p:cNvPr id="5" name="Textfeld 4"/>
          <p:cNvSpPr txBox="1"/>
          <p:nvPr/>
        </p:nvSpPr>
        <p:spPr>
          <a:xfrm>
            <a:off x="89012" y="2084460"/>
            <a:ext cx="5057523" cy="1043873"/>
          </a:xfrm>
          <a:prstGeom prst="rect">
            <a:avLst/>
          </a:prstGeom>
          <a:noFill/>
        </p:spPr>
        <p:txBody>
          <a:bodyPr wrap="square" rtlCol="0">
            <a:noAutofit/>
          </a:bodyPr>
          <a:lstStyle/>
          <a:p>
            <a:r>
              <a:rPr lang="de-DE" sz="1600" dirty="0"/>
              <a:t>Achtung, ein solches Gut heißt </a:t>
            </a:r>
            <a:r>
              <a:rPr lang="de-DE" sz="1600" b="1" dirty="0"/>
              <a:t>nicht </a:t>
            </a:r>
            <a:r>
              <a:rPr lang="de-DE" sz="1600" dirty="0"/>
              <a:t>öffentliches Gut, weil es vom öffentlichen Sektor hergestellt wird, sondern weil es beide Eigenschaften nicht hat!</a:t>
            </a:r>
          </a:p>
        </p:txBody>
      </p:sp>
      <p:sp>
        <p:nvSpPr>
          <p:cNvPr id="6" name="Textfeld 5"/>
          <p:cNvSpPr txBox="1"/>
          <p:nvPr/>
        </p:nvSpPr>
        <p:spPr>
          <a:xfrm>
            <a:off x="89012" y="801245"/>
            <a:ext cx="5153278" cy="1537354"/>
          </a:xfrm>
          <a:prstGeom prst="rect">
            <a:avLst/>
          </a:prstGeom>
          <a:noFill/>
        </p:spPr>
        <p:txBody>
          <a:bodyPr wrap="square" rtlCol="0">
            <a:noAutofit/>
          </a:bodyPr>
          <a:lstStyle/>
          <a:p>
            <a:r>
              <a:rPr lang="de-DE" sz="1600" dirty="0"/>
              <a:t>Aus beiden Eigenschaften, je nachdem, ob das Gut die Eigenschaft hat, können wir eine Matrix bilden, so dass wir 4 Güterarten unterscheiden können.</a:t>
            </a:r>
          </a:p>
          <a:p>
            <a:r>
              <a:rPr lang="de-DE" sz="1600" dirty="0"/>
              <a:t>Insbesondere, wenn beide Eigenschaften nicht erfüllt sind nennt man ein solches Gut ein öffentliches Gut. </a:t>
            </a:r>
          </a:p>
        </p:txBody>
      </p:sp>
      <p:sp>
        <p:nvSpPr>
          <p:cNvPr id="8" name="Textfeld 7"/>
          <p:cNvSpPr txBox="1"/>
          <p:nvPr/>
        </p:nvSpPr>
        <p:spPr>
          <a:xfrm>
            <a:off x="80245" y="2898144"/>
            <a:ext cx="5170811" cy="1813968"/>
          </a:xfrm>
          <a:prstGeom prst="rect">
            <a:avLst/>
          </a:prstGeom>
          <a:noFill/>
        </p:spPr>
        <p:txBody>
          <a:bodyPr wrap="square" rtlCol="0">
            <a:noAutofit/>
          </a:bodyPr>
          <a:lstStyle/>
          <a:p>
            <a:r>
              <a:rPr lang="de-DE" sz="1600" dirty="0"/>
              <a:t>Wenn ein Gut allerdings beide Eigenschaften nicht hat, hat der „normale“ Marktprozess Schwierigkeiten dieses Gut bereitzustellen (wird später erläutert). Da in der Gesellschaft allerdings eine Nachfrage nach diesen Gütern herrscht, werden diese häufig kollektiv von der öffentlichen Hand bereitgestellt</a:t>
            </a:r>
          </a:p>
        </p:txBody>
      </p:sp>
      <p:sp>
        <p:nvSpPr>
          <p:cNvPr id="10" name="Textfeld 9"/>
          <p:cNvSpPr txBox="1"/>
          <p:nvPr/>
        </p:nvSpPr>
        <p:spPr>
          <a:xfrm>
            <a:off x="0" y="4411548"/>
            <a:ext cx="5251055" cy="1697939"/>
          </a:xfrm>
          <a:prstGeom prst="rect">
            <a:avLst/>
          </a:prstGeom>
          <a:noFill/>
        </p:spPr>
        <p:txBody>
          <a:bodyPr wrap="square" rtlCol="0">
            <a:noAutofit/>
          </a:bodyPr>
          <a:lstStyle/>
          <a:p>
            <a:r>
              <a:rPr lang="de-DE" sz="1600" dirty="0"/>
              <a:t>Den Begriff Allmende kennen Sie wahrscheinlich noch aus dem Geschichtsunterricht in der Schule. Eine Allmende ist beispielsweise früher der Dorfteich gewesen oder gemeinsames Weideland.</a:t>
            </a:r>
          </a:p>
          <a:p>
            <a:r>
              <a:rPr lang="de-DE" sz="1600" dirty="0"/>
              <a:t>Überlegen Sie, wie die Eigenschaften zu diesen Beispielen passen</a:t>
            </a:r>
          </a:p>
        </p:txBody>
      </p:sp>
      <p:sp>
        <p:nvSpPr>
          <p:cNvPr id="11" name="Textfeld 10"/>
          <p:cNvSpPr txBox="1"/>
          <p:nvPr/>
        </p:nvSpPr>
        <p:spPr>
          <a:xfrm>
            <a:off x="5186728" y="4331614"/>
            <a:ext cx="3502876" cy="934891"/>
          </a:xfrm>
          <a:prstGeom prst="rect">
            <a:avLst/>
          </a:prstGeom>
          <a:noFill/>
        </p:spPr>
        <p:txBody>
          <a:bodyPr wrap="square" rtlCol="0">
            <a:noAutofit/>
          </a:bodyPr>
          <a:lstStyle/>
          <a:p>
            <a:r>
              <a:rPr lang="de-DE" sz="1600" dirty="0"/>
              <a:t>Clubgüter sind genau das, was man sich unter dem Namen vorstellt, z.B. der Golfplatz, der dem Club gehört.</a:t>
            </a:r>
          </a:p>
          <a:p>
            <a:r>
              <a:rPr lang="de-DE" sz="1600" dirty="0"/>
              <a:t>Überlegen Sie auch hier, wie die Eigenschaften zu diesem Beispiel passen </a:t>
            </a:r>
          </a:p>
        </p:txBody>
      </p:sp>
      <p:sp>
        <p:nvSpPr>
          <p:cNvPr id="12" name="Textfeld 11"/>
          <p:cNvSpPr txBox="1"/>
          <p:nvPr/>
        </p:nvSpPr>
        <p:spPr>
          <a:xfrm>
            <a:off x="0" y="5845683"/>
            <a:ext cx="8576268" cy="934891"/>
          </a:xfrm>
          <a:prstGeom prst="rect">
            <a:avLst/>
          </a:prstGeom>
          <a:noFill/>
        </p:spPr>
        <p:txBody>
          <a:bodyPr wrap="square" rtlCol="0">
            <a:noAutofit/>
          </a:bodyPr>
          <a:lstStyle/>
          <a:p>
            <a:r>
              <a:rPr lang="de-DE" sz="1600" b="1" dirty="0"/>
              <a:t>Wichtig bleibt, dass alle Güter gemäß ihrer Eigenschaften den verschiedenen Feldern zugeordnet werden und nicht aufgrund ihres Namens, oder wer diese Güter nachfragt oder herstellt. Dies sind Konsequenzen der Eigenschaften.</a:t>
            </a:r>
          </a:p>
          <a:p>
            <a:r>
              <a:rPr lang="de-DE" sz="1600" b="1" dirty="0"/>
              <a:t>Natürlich sind aber auch hier die Grenzen fließend.</a:t>
            </a:r>
          </a:p>
        </p:txBody>
      </p:sp>
      <p:sp>
        <p:nvSpPr>
          <p:cNvPr id="13" name="Rechteck 12"/>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39408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10" grpId="0"/>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Shape 2">
            <a:extLst>
              <a:ext uri="{FF2B5EF4-FFF2-40B4-BE49-F238E27FC236}">
                <a16:creationId xmlns:a16="http://schemas.microsoft.com/office/drawing/2014/main" id="{F6DA1D95-ED78-45C2-A442-32E82289D9F1}"/>
              </a:ext>
            </a:extLst>
          </p:cNvPr>
          <p:cNvSpPr txBox="1"/>
          <p:nvPr/>
        </p:nvSpPr>
        <p:spPr>
          <a:xfrm>
            <a:off x="874617" y="77952"/>
            <a:ext cx="4601734" cy="465904"/>
          </a:xfrm>
          <a:prstGeom prst="rect">
            <a:avLst/>
          </a:prstGeom>
          <a:noFill/>
          <a:ln>
            <a:noFill/>
          </a:ln>
        </p:spPr>
        <p:txBody>
          <a:bodyPr lIns="90000" tIns="45000" rIns="90000" bIns="45000" anchor="ctr" anchorCtr="1"/>
          <a:lstStyle/>
          <a:p>
            <a:pPr>
              <a:lnSpc>
                <a:spcPct val="100000"/>
              </a:lnSpc>
            </a:pPr>
            <a:r>
              <a:rPr lang="de-DE" sz="2000" b="1" dirty="0">
                <a:solidFill>
                  <a:srgbClr val="000000"/>
                </a:solidFill>
                <a:latin typeface="Times New Roman" panose="02020603050405020304" pitchFamily="18" charset="0"/>
                <a:cs typeface="Times New Roman" panose="02020603050405020304" pitchFamily="18" charset="0"/>
              </a:rPr>
              <a:t>Güterkategorien – Beispiele</a:t>
            </a:r>
          </a:p>
        </p:txBody>
      </p:sp>
      <p:graphicFrame>
        <p:nvGraphicFramePr>
          <p:cNvPr id="6" name="Tabelle 5">
            <a:extLst>
              <a:ext uri="{FF2B5EF4-FFF2-40B4-BE49-F238E27FC236}">
                <a16:creationId xmlns:a16="http://schemas.microsoft.com/office/drawing/2014/main" id="{5E5DE063-FB56-4E9C-B6C0-C71964E50F5C}"/>
              </a:ext>
            </a:extLst>
          </p:cNvPr>
          <p:cNvGraphicFramePr>
            <a:graphicFrameLocks noGrp="1"/>
          </p:cNvGraphicFramePr>
          <p:nvPr/>
        </p:nvGraphicFramePr>
        <p:xfrm>
          <a:off x="1186105" y="929340"/>
          <a:ext cx="7006674" cy="3844780"/>
        </p:xfrm>
        <a:graphic>
          <a:graphicData uri="http://schemas.openxmlformats.org/drawingml/2006/table">
            <a:tbl>
              <a:tblPr firstRow="1" bandRow="1">
                <a:tableStyleId>{5940675A-B579-460E-94D1-54222C63F5DA}</a:tableStyleId>
              </a:tblPr>
              <a:tblGrid>
                <a:gridCol w="1210293">
                  <a:extLst>
                    <a:ext uri="{9D8B030D-6E8A-4147-A177-3AD203B41FA5}">
                      <a16:colId xmlns:a16="http://schemas.microsoft.com/office/drawing/2014/main" val="20000"/>
                    </a:ext>
                  </a:extLst>
                </a:gridCol>
                <a:gridCol w="903686">
                  <a:extLst>
                    <a:ext uri="{9D8B030D-6E8A-4147-A177-3AD203B41FA5}">
                      <a16:colId xmlns:a16="http://schemas.microsoft.com/office/drawing/2014/main" val="20001"/>
                    </a:ext>
                  </a:extLst>
                </a:gridCol>
                <a:gridCol w="2459472">
                  <a:extLst>
                    <a:ext uri="{9D8B030D-6E8A-4147-A177-3AD203B41FA5}">
                      <a16:colId xmlns:a16="http://schemas.microsoft.com/office/drawing/2014/main" val="20002"/>
                    </a:ext>
                  </a:extLst>
                </a:gridCol>
                <a:gridCol w="2433223">
                  <a:extLst>
                    <a:ext uri="{9D8B030D-6E8A-4147-A177-3AD203B41FA5}">
                      <a16:colId xmlns:a16="http://schemas.microsoft.com/office/drawing/2014/main" val="20003"/>
                    </a:ext>
                  </a:extLst>
                </a:gridCol>
              </a:tblGrid>
              <a:tr h="592268">
                <a:tc rowSpan="2" gridSpan="2">
                  <a:txBody>
                    <a:bodyPr/>
                    <a:lstStyle/>
                    <a:p>
                      <a:endParaRPr lang="de-DE" dirty="0"/>
                    </a:p>
                  </a:txBody>
                  <a:tcPr/>
                </a:tc>
                <a:tc rowSpan="2" hMerge="1">
                  <a:txBody>
                    <a:bodyPr/>
                    <a:lstStyle/>
                    <a:p>
                      <a:endParaRPr lang="de-DE" dirty="0"/>
                    </a:p>
                  </a:txBody>
                  <a:tcPr/>
                </a:tc>
                <a:tc gridSpan="2">
                  <a:txBody>
                    <a:bodyPr/>
                    <a:lstStyle/>
                    <a:p>
                      <a:pPr algn="ctr"/>
                      <a:r>
                        <a:rPr lang="de-DE" dirty="0"/>
                        <a:t>Rivalität</a:t>
                      </a:r>
                    </a:p>
                  </a:txBody>
                  <a:tcPr anchor="ctr"/>
                </a:tc>
                <a:tc hMerge="1">
                  <a:txBody>
                    <a:bodyPr/>
                    <a:lstStyle/>
                    <a:p>
                      <a:endParaRPr lang="de-DE" dirty="0"/>
                    </a:p>
                  </a:txBody>
                  <a:tcPr/>
                </a:tc>
                <a:extLst>
                  <a:ext uri="{0D108BD9-81ED-4DB2-BD59-A6C34878D82A}">
                    <a16:rowId xmlns:a16="http://schemas.microsoft.com/office/drawing/2014/main" val="10000"/>
                  </a:ext>
                </a:extLst>
              </a:tr>
              <a:tr h="539231">
                <a:tc gridSpan="2" vMerge="1">
                  <a:txBody>
                    <a:bodyPr/>
                    <a:lstStyle/>
                    <a:p>
                      <a:endParaRPr lang="de-DE" dirty="0"/>
                    </a:p>
                  </a:txBody>
                  <a:tcPr/>
                </a:tc>
                <a:tc hMerge="1" vMerge="1">
                  <a:txBody>
                    <a:bodyPr/>
                    <a:lstStyle/>
                    <a:p>
                      <a:endParaRPr lang="de-DE" dirty="0"/>
                    </a:p>
                  </a:txBody>
                  <a:tcPr/>
                </a:tc>
                <a:tc>
                  <a:txBody>
                    <a:bodyPr/>
                    <a:lstStyle/>
                    <a:p>
                      <a:pPr algn="ctr"/>
                      <a:r>
                        <a:rPr lang="de-DE" dirty="0"/>
                        <a:t>Ja</a:t>
                      </a:r>
                    </a:p>
                  </a:txBody>
                  <a:tcPr anchor="ctr"/>
                </a:tc>
                <a:tc>
                  <a:txBody>
                    <a:bodyPr/>
                    <a:lstStyle/>
                    <a:p>
                      <a:pPr algn="ctr"/>
                      <a:r>
                        <a:rPr lang="de-DE" dirty="0"/>
                        <a:t>Nein</a:t>
                      </a:r>
                    </a:p>
                  </a:txBody>
                  <a:tcPr anchor="ctr"/>
                </a:tc>
                <a:extLst>
                  <a:ext uri="{0D108BD9-81ED-4DB2-BD59-A6C34878D82A}">
                    <a16:rowId xmlns:a16="http://schemas.microsoft.com/office/drawing/2014/main" val="10001"/>
                  </a:ext>
                </a:extLst>
              </a:tr>
              <a:tr h="1136552">
                <a:tc rowSpan="2">
                  <a:txBody>
                    <a:bodyPr/>
                    <a:lstStyle/>
                    <a:p>
                      <a:pPr algn="ctr"/>
                      <a:r>
                        <a:rPr lang="de-DE" dirty="0"/>
                        <a:t>Ausschließbarkeit</a:t>
                      </a:r>
                    </a:p>
                  </a:txBody>
                  <a:tcPr vert="vert270" anchor="ctr"/>
                </a:tc>
                <a:tc>
                  <a:txBody>
                    <a:bodyPr/>
                    <a:lstStyle/>
                    <a:p>
                      <a:pPr algn="ctr"/>
                      <a:r>
                        <a:rPr lang="de-DE" dirty="0"/>
                        <a:t>Ja</a:t>
                      </a:r>
                    </a:p>
                  </a:txBody>
                  <a:tcPr anchor="ctr"/>
                </a:tc>
                <a:tc>
                  <a:txBody>
                    <a:bodyPr/>
                    <a:lstStyle/>
                    <a:p>
                      <a:endParaRPr lang="de-DE" sz="1800" b="0" i="0" u="none" strike="noStrike" baseline="0" dirty="0">
                        <a:solidFill>
                          <a:schemeClr val="tx1"/>
                        </a:solidFill>
                        <a:latin typeface="+mn-lt"/>
                        <a:ea typeface="+mn-ea"/>
                        <a:cs typeface="+mn-cs"/>
                      </a:endParaRPr>
                    </a:p>
                    <a:p>
                      <a:pPr marL="285750" indent="-285750">
                        <a:buFont typeface="Arial" panose="020B0604020202020204" pitchFamily="34" charset="0"/>
                        <a:buChar char="•"/>
                      </a:pPr>
                      <a:r>
                        <a:rPr lang="de-DE" sz="1800" b="0" i="0" u="none" strike="noStrike" baseline="0" dirty="0">
                          <a:solidFill>
                            <a:schemeClr val="tx1"/>
                          </a:solidFill>
                          <a:latin typeface="+mn-lt"/>
                          <a:ea typeface="+mn-ea"/>
                          <a:cs typeface="+mn-cs"/>
                        </a:rPr>
                        <a:t>Eiscreme </a:t>
                      </a:r>
                    </a:p>
                    <a:p>
                      <a:pPr marL="285750" indent="-285750">
                        <a:buFont typeface="Arial" panose="020B0604020202020204" pitchFamily="34" charset="0"/>
                        <a:buChar char="•"/>
                      </a:pPr>
                      <a:r>
                        <a:rPr lang="de-DE" sz="1800" b="0" i="0" u="none" strike="noStrike" baseline="0" dirty="0">
                          <a:solidFill>
                            <a:schemeClr val="tx1"/>
                          </a:solidFill>
                          <a:latin typeface="+mn-lt"/>
                          <a:ea typeface="+mn-ea"/>
                          <a:cs typeface="+mn-cs"/>
                        </a:rPr>
                        <a:t>gebührenpflichtige Straßen mit Stau </a:t>
                      </a:r>
                      <a:endParaRPr lang="de-DE" dirty="0"/>
                    </a:p>
                  </a:txBody>
                  <a:tcPr anchor="ctr"/>
                </a:tc>
                <a:tc>
                  <a:txBody>
                    <a:bodyPr/>
                    <a:lstStyle/>
                    <a:p>
                      <a:pPr marL="0" indent="0">
                        <a:buFont typeface="Arial" panose="020B0604020202020204" pitchFamily="34" charset="0"/>
                        <a:buNone/>
                      </a:pPr>
                      <a:endParaRPr lang="de-DE" sz="1800" b="0" i="0" u="none" strike="noStrike" baseline="0" dirty="0">
                        <a:solidFill>
                          <a:schemeClr val="tx1"/>
                        </a:solidFill>
                        <a:latin typeface="+mn-lt"/>
                        <a:ea typeface="+mn-ea"/>
                        <a:cs typeface="+mn-cs"/>
                      </a:endParaRPr>
                    </a:p>
                    <a:p>
                      <a:pPr marL="285750" indent="-285750">
                        <a:buFont typeface="Arial" panose="020B0604020202020204" pitchFamily="34" charset="0"/>
                        <a:buChar char="•"/>
                      </a:pPr>
                      <a:r>
                        <a:rPr lang="de-DE" sz="1800" b="0" i="0" u="none" strike="noStrike" baseline="0" dirty="0">
                          <a:solidFill>
                            <a:schemeClr val="tx1"/>
                          </a:solidFill>
                          <a:latin typeface="+mn-lt"/>
                          <a:ea typeface="+mn-ea"/>
                          <a:cs typeface="+mn-cs"/>
                        </a:rPr>
                        <a:t>Internetleitung </a:t>
                      </a:r>
                    </a:p>
                    <a:p>
                      <a:pPr marL="285750" indent="-285750">
                        <a:buFont typeface="Arial" panose="020B0604020202020204" pitchFamily="34" charset="0"/>
                        <a:buChar char="•"/>
                      </a:pPr>
                      <a:r>
                        <a:rPr lang="de-DE" sz="1800" b="0" i="0" u="none" strike="noStrike" baseline="0" dirty="0">
                          <a:solidFill>
                            <a:schemeClr val="tx1"/>
                          </a:solidFill>
                          <a:latin typeface="+mn-lt"/>
                          <a:ea typeface="+mn-ea"/>
                          <a:cs typeface="+mn-cs"/>
                        </a:rPr>
                        <a:t>gebührenpflichtige Straßen ohne Stau </a:t>
                      </a:r>
                      <a:endParaRPr lang="de-DE" dirty="0"/>
                    </a:p>
                  </a:txBody>
                  <a:tcPr anchor="ctr"/>
                </a:tc>
                <a:extLst>
                  <a:ext uri="{0D108BD9-81ED-4DB2-BD59-A6C34878D82A}">
                    <a16:rowId xmlns:a16="http://schemas.microsoft.com/office/drawing/2014/main" val="10002"/>
                  </a:ext>
                </a:extLst>
              </a:tr>
              <a:tr h="1524561">
                <a:tc vMerge="1">
                  <a:txBody>
                    <a:bodyPr/>
                    <a:lstStyle/>
                    <a:p>
                      <a:endParaRPr lang="de-DE" dirty="0"/>
                    </a:p>
                  </a:txBody>
                  <a:tcPr/>
                </a:tc>
                <a:tc>
                  <a:txBody>
                    <a:bodyPr/>
                    <a:lstStyle/>
                    <a:p>
                      <a:pPr algn="ctr"/>
                      <a:r>
                        <a:rPr lang="de-DE" dirty="0"/>
                        <a:t>Nein</a:t>
                      </a:r>
                    </a:p>
                  </a:txBody>
                  <a:tcPr anchor="ctr"/>
                </a:tc>
                <a:tc>
                  <a:txBody>
                    <a:bodyPr/>
                    <a:lstStyle/>
                    <a:p>
                      <a:pPr marL="285750" indent="-285750">
                        <a:buFont typeface="Arial" panose="020B0604020202020204" pitchFamily="34" charset="0"/>
                        <a:buChar char="•"/>
                      </a:pPr>
                      <a:endParaRPr lang="de-DE" sz="1800" b="0" i="0" u="none" strike="noStrike" baseline="0" dirty="0">
                        <a:solidFill>
                          <a:schemeClr val="tx1"/>
                        </a:solidFill>
                        <a:latin typeface="+mn-lt"/>
                        <a:ea typeface="+mn-ea"/>
                        <a:cs typeface="+mn-cs"/>
                      </a:endParaRPr>
                    </a:p>
                    <a:p>
                      <a:pPr marL="285750" indent="-285750">
                        <a:buFont typeface="Arial" panose="020B0604020202020204" pitchFamily="34" charset="0"/>
                        <a:buChar char="•"/>
                      </a:pPr>
                      <a:r>
                        <a:rPr lang="de-DE" sz="1800" b="0" i="0" u="none" strike="noStrike" baseline="0" dirty="0">
                          <a:solidFill>
                            <a:schemeClr val="tx1"/>
                          </a:solidFill>
                          <a:latin typeface="+mn-lt"/>
                          <a:ea typeface="+mn-ea"/>
                          <a:cs typeface="+mn-cs"/>
                        </a:rPr>
                        <a:t>Hochseefischgründe</a:t>
                      </a:r>
                    </a:p>
                    <a:p>
                      <a:pPr marL="285750" indent="-285750">
                        <a:buFont typeface="Arial" panose="020B0604020202020204" pitchFamily="34" charset="0"/>
                        <a:buChar char="•"/>
                      </a:pPr>
                      <a:r>
                        <a:rPr lang="de-DE" sz="1800" b="0" i="0" u="none" strike="noStrike" baseline="0" dirty="0">
                          <a:solidFill>
                            <a:schemeClr val="tx1"/>
                          </a:solidFill>
                          <a:latin typeface="+mn-lt"/>
                          <a:ea typeface="+mn-ea"/>
                          <a:cs typeface="+mn-cs"/>
                        </a:rPr>
                        <a:t>öffentliche Straßen mit Stau </a:t>
                      </a:r>
                      <a:endParaRPr lang="de-DE" dirty="0"/>
                    </a:p>
                  </a:txBody>
                  <a:tcPr anchor="ctr"/>
                </a:tc>
                <a:tc>
                  <a:txBody>
                    <a:bodyPr/>
                    <a:lstStyle/>
                    <a:p>
                      <a:pPr marL="0" indent="0">
                        <a:buFont typeface="Arial" panose="020B0604020202020204" pitchFamily="34" charset="0"/>
                        <a:buNone/>
                      </a:pPr>
                      <a:endParaRPr lang="de-DE" sz="1800" b="0" i="0" u="none" strike="noStrike" baseline="0" dirty="0">
                        <a:solidFill>
                          <a:schemeClr val="tx1"/>
                        </a:solidFill>
                        <a:latin typeface="+mn-lt"/>
                        <a:ea typeface="+mn-ea"/>
                        <a:cs typeface="+mn-cs"/>
                      </a:endParaRPr>
                    </a:p>
                    <a:p>
                      <a:pPr marL="285750" indent="-285750">
                        <a:buFont typeface="Arial" panose="020B0604020202020204" pitchFamily="34" charset="0"/>
                        <a:buChar char="•"/>
                      </a:pPr>
                      <a:r>
                        <a:rPr lang="de-DE" sz="1800" b="0" i="0" u="none" strike="noStrike" baseline="0" dirty="0">
                          <a:solidFill>
                            <a:schemeClr val="tx1"/>
                          </a:solidFill>
                          <a:latin typeface="+mn-lt"/>
                          <a:ea typeface="+mn-ea"/>
                          <a:cs typeface="+mn-cs"/>
                        </a:rPr>
                        <a:t>Küstenschutz</a:t>
                      </a:r>
                    </a:p>
                    <a:p>
                      <a:pPr marL="285750" indent="-285750">
                        <a:buFont typeface="Arial" panose="020B0604020202020204" pitchFamily="34" charset="0"/>
                        <a:buChar char="•"/>
                      </a:pPr>
                      <a:r>
                        <a:rPr lang="de-DE" sz="1800" b="0" i="0" u="none" strike="noStrike" baseline="0" dirty="0">
                          <a:solidFill>
                            <a:schemeClr val="tx1"/>
                          </a:solidFill>
                          <a:latin typeface="+mn-lt"/>
                          <a:ea typeface="+mn-ea"/>
                          <a:cs typeface="+mn-cs"/>
                        </a:rPr>
                        <a:t>öffentliche Straßen ohne Stau </a:t>
                      </a:r>
                      <a:endParaRPr lang="de-DE" dirty="0"/>
                    </a:p>
                  </a:txBody>
                  <a:tcPr anchor="ctr"/>
                </a:tc>
                <a:extLst>
                  <a:ext uri="{0D108BD9-81ED-4DB2-BD59-A6C34878D82A}">
                    <a16:rowId xmlns:a16="http://schemas.microsoft.com/office/drawing/2014/main" val="10003"/>
                  </a:ext>
                </a:extLst>
              </a:tr>
            </a:tbl>
          </a:graphicData>
        </a:graphic>
      </p:graphicFrame>
      <p:sp>
        <p:nvSpPr>
          <p:cNvPr id="11" name="Rechteck 10"/>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mc:AlternateContent xmlns:mc="http://schemas.openxmlformats.org/markup-compatibility/2006" xmlns:p14="http://schemas.microsoft.com/office/powerpoint/2010/main">
        <mc:Choice Requires="p14">
          <p:contentPart p14:bwMode="auto" r:id="rId3">
            <p14:nvContentPartPr>
              <p14:cNvPr id="24" name="Freihand 23"/>
              <p14:cNvContentPartPr/>
              <p14:nvPr/>
            </p14:nvContentPartPr>
            <p14:xfrm>
              <a:off x="6347273" y="3563729"/>
              <a:ext cx="360" cy="360"/>
            </p14:xfrm>
          </p:contentPart>
        </mc:Choice>
        <mc:Fallback xmlns="">
          <p:pic>
            <p:nvPicPr>
              <p:cNvPr id="24" name="Freihand 23"/>
              <p:cNvPicPr/>
              <p:nvPr/>
            </p:nvPicPr>
            <p:blipFill>
              <a:blip r:embed="rId14"/>
              <a:stretch>
                <a:fillRect/>
              </a:stretch>
            </p:blipFill>
            <p:spPr>
              <a:xfrm>
                <a:off x="6330353" y="3546809"/>
                <a:ext cx="34200" cy="34200"/>
              </a:xfrm>
              <a:prstGeom prst="rect">
                <a:avLst/>
              </a:prstGeom>
            </p:spPr>
          </p:pic>
        </mc:Fallback>
      </mc:AlternateContent>
    </p:spTree>
    <p:extLst>
      <p:ext uri="{BB962C8B-B14F-4D97-AF65-F5344CB8AC3E}">
        <p14:creationId xmlns:p14="http://schemas.microsoft.com/office/powerpoint/2010/main" val="3408324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Shape 2">
            <a:extLst>
              <a:ext uri="{FF2B5EF4-FFF2-40B4-BE49-F238E27FC236}">
                <a16:creationId xmlns:a16="http://schemas.microsoft.com/office/drawing/2014/main" id="{F6DA1D95-ED78-45C2-A442-32E82289D9F1}"/>
              </a:ext>
            </a:extLst>
          </p:cNvPr>
          <p:cNvSpPr txBox="1"/>
          <p:nvPr/>
        </p:nvSpPr>
        <p:spPr>
          <a:xfrm>
            <a:off x="1864380" y="27710"/>
            <a:ext cx="8375400" cy="465904"/>
          </a:xfrm>
          <a:prstGeom prst="rect">
            <a:avLst/>
          </a:prstGeom>
          <a:noFill/>
          <a:ln>
            <a:noFill/>
          </a:ln>
        </p:spPr>
        <p:txBody>
          <a:bodyPr lIns="90000" tIns="45000" rIns="90000" bIns="45000" anchor="ctr" anchorCtr="1"/>
          <a:lstStyle/>
          <a:p>
            <a:pPr>
              <a:lnSpc>
                <a:spcPct val="100000"/>
              </a:lnSpc>
            </a:pPr>
            <a:r>
              <a:rPr lang="de-DE" sz="2000" b="1" dirty="0">
                <a:solidFill>
                  <a:srgbClr val="000000"/>
                </a:solidFill>
                <a:latin typeface="Times New Roman" panose="02020603050405020304" pitchFamily="18" charset="0"/>
                <a:cs typeface="Times New Roman" panose="02020603050405020304" pitchFamily="18" charset="0"/>
              </a:rPr>
              <a:t>Güterkategorien – Beispiele</a:t>
            </a:r>
          </a:p>
        </p:txBody>
      </p:sp>
      <p:sp>
        <p:nvSpPr>
          <p:cNvPr id="4" name="Textfeld 3"/>
          <p:cNvSpPr txBox="1"/>
          <p:nvPr/>
        </p:nvSpPr>
        <p:spPr>
          <a:xfrm>
            <a:off x="16184" y="364277"/>
            <a:ext cx="4912792" cy="792886"/>
          </a:xfrm>
          <a:prstGeom prst="rect">
            <a:avLst/>
          </a:prstGeom>
          <a:noFill/>
        </p:spPr>
        <p:txBody>
          <a:bodyPr wrap="square" rtlCol="0">
            <a:noAutofit/>
          </a:bodyPr>
          <a:lstStyle/>
          <a:p>
            <a:r>
              <a:rPr lang="de-DE" sz="1300" b="1" dirty="0"/>
              <a:t>Eiscreme: </a:t>
            </a:r>
            <a:r>
              <a:rPr lang="de-DE" sz="1300" dirty="0"/>
              <a:t>Wenn Sie das Eis essen kann es niemand anderes essen und sie können entscheiden, es in der Sonne schmelzen zu lassen, ohne dass es jemand anderes isst. </a:t>
            </a:r>
          </a:p>
        </p:txBody>
      </p:sp>
      <p:sp>
        <p:nvSpPr>
          <p:cNvPr id="5" name="Textfeld 4"/>
          <p:cNvSpPr txBox="1"/>
          <p:nvPr/>
        </p:nvSpPr>
        <p:spPr>
          <a:xfrm>
            <a:off x="0" y="1027821"/>
            <a:ext cx="5057522" cy="2904910"/>
          </a:xfrm>
          <a:prstGeom prst="rect">
            <a:avLst/>
          </a:prstGeom>
          <a:noFill/>
        </p:spPr>
        <p:txBody>
          <a:bodyPr wrap="square" rtlCol="0">
            <a:noAutofit/>
          </a:bodyPr>
          <a:lstStyle/>
          <a:p>
            <a:r>
              <a:rPr lang="de-DE" sz="1300" b="1" dirty="0"/>
              <a:t>gebührenpflichtige Straßen mit Stau : </a:t>
            </a:r>
            <a:r>
              <a:rPr lang="de-DE" sz="1300" dirty="0"/>
              <a:t>Fahren Sie morgens um 08:00 auf die A28 von Bremen nach WHV verstopfen Sie Autobahn weiter und schränken damit die Nutzung für andere weiter ein. Hätte Herr Scheuer eine ordentliche Rechtsabteilung gehabt oder einmal in den AEUV und dort niedergeschriebenen Grundfreiheiten des europäischen Binnenmarkts richtig gelesen, hätte er die private </a:t>
            </a:r>
            <a:r>
              <a:rPr lang="de-DE" sz="1300" dirty="0" err="1"/>
              <a:t>PKW-Maut</a:t>
            </a:r>
            <a:r>
              <a:rPr lang="de-DE" sz="1300" dirty="0"/>
              <a:t> einführen können, wenn dieses Gesetz ohne die Kopplung an eine gleichzeitige Senkung der Kfz-Steuer für deutsche Staatsbürger auf den Weg gebracht worden wäre. Damit wäre dann die A28 morgens um 08:00 ein privates Gut, denn wenn sie nicht die Maut gezahlt hätten, hätten Sie ausgeschlossen werden können, egal wie viel andere Autos dort fahren. Prüfen Sie einmal das Beispiel der Straße (Maut/Stau/ja/nein einmal selber weiter durch. Wichtig ist auch immer beide Eigenschaften unabhängig von einander zu prüfen.</a:t>
            </a:r>
          </a:p>
        </p:txBody>
      </p:sp>
      <p:sp>
        <p:nvSpPr>
          <p:cNvPr id="8" name="Textfeld 7"/>
          <p:cNvSpPr txBox="1"/>
          <p:nvPr/>
        </p:nvSpPr>
        <p:spPr>
          <a:xfrm>
            <a:off x="16185" y="3815050"/>
            <a:ext cx="3467256" cy="3042949"/>
          </a:xfrm>
          <a:prstGeom prst="rect">
            <a:avLst/>
          </a:prstGeom>
          <a:noFill/>
        </p:spPr>
        <p:txBody>
          <a:bodyPr wrap="square" rtlCol="0">
            <a:noAutofit/>
          </a:bodyPr>
          <a:lstStyle/>
          <a:p>
            <a:r>
              <a:rPr lang="de-DE" sz="1300" b="1" dirty="0"/>
              <a:t>Internetleitung: </a:t>
            </a:r>
            <a:r>
              <a:rPr lang="de-DE" sz="1300" dirty="0"/>
              <a:t>Ein schönes aktuelles Beispiel, dass die Grenze fließend sind. Grundsätzlich würden wir sagen, dass es egal ist, wieviel Leute an einer Internetleitung hängen, alle können Ihre Serien per Stream sehen, damit herrscht keine Rivalität in der Nutzung. Sie erhalten aber nur Zugang, wenn Sie Ihre monatliche Vertragsgebühr beim jeweiligen Internetanbieter bezahlen, ansonsten wird die Leitung abgeschaltet und Sie werden ausgeschlossen. Aktuell sehen wir aber, dass bei extrem hohem Datendurchsatz wir doch in Rivalität zueinander treten, weshalb Netflix, Amazon… die Auflösung herabgesetzt haben</a:t>
            </a:r>
          </a:p>
        </p:txBody>
      </p:sp>
      <p:sp>
        <p:nvSpPr>
          <p:cNvPr id="9" name="Textfeld 8"/>
          <p:cNvSpPr txBox="1"/>
          <p:nvPr/>
        </p:nvSpPr>
        <p:spPr>
          <a:xfrm>
            <a:off x="5601015" y="452937"/>
            <a:ext cx="4422709" cy="2576250"/>
          </a:xfrm>
          <a:prstGeom prst="rect">
            <a:avLst/>
          </a:prstGeom>
          <a:noFill/>
        </p:spPr>
        <p:txBody>
          <a:bodyPr wrap="square" rtlCol="0">
            <a:noAutofit/>
          </a:bodyPr>
          <a:lstStyle/>
          <a:p>
            <a:r>
              <a:rPr lang="de-DE" sz="1300" b="1" dirty="0"/>
              <a:t>Hochseefischgründe: </a:t>
            </a:r>
            <a:r>
              <a:rPr lang="de-DE" sz="1300" dirty="0"/>
              <a:t>Gerade die Nordsee ist hier ein schönes aktuelles Beispiel. Mit dem Brexit haben wir nämlich hier ein klassisches </a:t>
            </a:r>
            <a:r>
              <a:rPr lang="de-DE" sz="1300" dirty="0" err="1"/>
              <a:t>Allmendeproblem</a:t>
            </a:r>
            <a:r>
              <a:rPr lang="de-DE" sz="1300" dirty="0"/>
              <a:t>. Ähnlich wie der gute Donald vertrat auch Boris die Ansicht UK </a:t>
            </a:r>
            <a:r>
              <a:rPr lang="de-DE" sz="1300" dirty="0" err="1"/>
              <a:t>first</a:t>
            </a:r>
            <a:r>
              <a:rPr lang="de-DE" sz="1300" dirty="0"/>
              <a:t> und deswegen hält sich UK nicht mehr an die EU-Fangquoten, was das Problem der Überfischung auslöst! Jeder hat freien Zugang zu den Fischgründen -&gt; nicht ausschließbar, aber man in Rivalität in der Nutzung zueinander. Jeder Fisch den UK fängt, kann nicht von EU-Fischern gefangen werden, und noch wichtiger, jeden zusätzlichen Fisch, den UK über die Menge, die für eine stabile Population notwendig ist, für zu einer Absenkung der gesamten Menge für alle im nächsten Jahr</a:t>
            </a:r>
          </a:p>
        </p:txBody>
      </p:sp>
      <p:sp>
        <p:nvSpPr>
          <p:cNvPr id="10" name="Textfeld 9"/>
          <p:cNvSpPr txBox="1"/>
          <p:nvPr/>
        </p:nvSpPr>
        <p:spPr>
          <a:xfrm>
            <a:off x="3915037" y="3969596"/>
            <a:ext cx="4544001" cy="2491494"/>
          </a:xfrm>
          <a:prstGeom prst="rect">
            <a:avLst/>
          </a:prstGeom>
          <a:noFill/>
        </p:spPr>
        <p:txBody>
          <a:bodyPr wrap="square" rtlCol="0">
            <a:noAutofit/>
          </a:bodyPr>
          <a:lstStyle/>
          <a:p>
            <a:r>
              <a:rPr lang="de-DE" sz="1300" b="1" dirty="0"/>
              <a:t>Küstenschutz: </a:t>
            </a:r>
            <a:r>
              <a:rPr lang="de-DE" sz="1300" dirty="0"/>
              <a:t>Gerade wenn wir die Sturmfluten in diesem Winter betrachten, erkennen wir, dass eine generelle Nachfrage, nach diesem Gut besteht, jedoch hat in unserer freiheitlichen Demokratie, jeder Zugang (außer in unserer Extremsituation, wo alle Urlauber Friesland bis zum WE verlassen mussten) zum Land hinter dem Deich und wird damit von der Nutzung sicher vor der Sturmflut zu sein nicht ausgeschlossen. Zudem wird dieser Schutz nicht dadurch gemindert, dass jemand anderes sich auch gerade hinter dem Deich befindet, also ist Küstenschutz auch nicht </a:t>
            </a:r>
            <a:r>
              <a:rPr lang="de-DE" sz="1300" dirty="0" err="1"/>
              <a:t>rival</a:t>
            </a:r>
            <a:r>
              <a:rPr lang="de-DE" sz="1300" dirty="0"/>
              <a:t> in der Nutzung. Wir sehen hier aber schon die Problematik, denn wie soll ein privates Unternehmen die Baukosten für den Deich finanzieren?</a:t>
            </a:r>
          </a:p>
        </p:txBody>
      </p:sp>
      <p:sp>
        <p:nvSpPr>
          <p:cNvPr id="11" name="Rechteck 10"/>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596680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19049" y="9524"/>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Effiziente Bereitstellung eines privaten Gutes</a:t>
            </a:r>
          </a:p>
        </p:txBody>
      </p:sp>
      <p:sp>
        <p:nvSpPr>
          <p:cNvPr id="11" name="Textfeld 10">
            <a:extLst>
              <a:ext uri="{FF2B5EF4-FFF2-40B4-BE49-F238E27FC236}">
                <a16:creationId xmlns:a16="http://schemas.microsoft.com/office/drawing/2014/main" id="{AA15B691-283D-4341-8E52-EBA1542B1340}"/>
              </a:ext>
            </a:extLst>
          </p:cNvPr>
          <p:cNvSpPr txBox="1"/>
          <p:nvPr/>
        </p:nvSpPr>
        <p:spPr>
          <a:xfrm>
            <a:off x="19049" y="205784"/>
            <a:ext cx="6076951" cy="5273429"/>
          </a:xfrm>
          <a:prstGeom prst="rect">
            <a:avLst/>
          </a:prstGeom>
          <a:noFill/>
        </p:spPr>
        <p:txBody>
          <a:bodyPr wrap="square" rtlCol="0">
            <a:noAutofit/>
          </a:bodyPr>
          <a:lstStyle/>
          <a:p>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dirty="0">
                <a:latin typeface="Times New Roman" panose="02020603050405020304" pitchFamily="18" charset="0"/>
                <a:cs typeface="Times New Roman" panose="02020603050405020304" pitchFamily="18" charset="0"/>
              </a:rPr>
              <a:t>Ein privates Gut kann nur von </a:t>
            </a:r>
            <a:r>
              <a:rPr lang="de-DE" b="1" dirty="0">
                <a:latin typeface="Times New Roman" panose="02020603050405020304" pitchFamily="18" charset="0"/>
                <a:cs typeface="Times New Roman" panose="02020603050405020304" pitchFamily="18" charset="0"/>
              </a:rPr>
              <a:t>einem</a:t>
            </a:r>
            <a:r>
              <a:rPr lang="de-DE" dirty="0">
                <a:latin typeface="Times New Roman" panose="02020603050405020304" pitchFamily="18" charset="0"/>
                <a:cs typeface="Times New Roman" panose="02020603050405020304" pitchFamily="18" charset="0"/>
              </a:rPr>
              <a:t> Konsumenten zur </a:t>
            </a:r>
            <a:r>
              <a:rPr lang="de-DE" b="1" dirty="0">
                <a:latin typeface="Times New Roman" panose="02020603050405020304" pitchFamily="18" charset="0"/>
                <a:cs typeface="Times New Roman" panose="02020603050405020304" pitchFamily="18" charset="0"/>
              </a:rPr>
              <a:t>selben Zeit </a:t>
            </a:r>
            <a:r>
              <a:rPr lang="de-DE" dirty="0">
                <a:latin typeface="Times New Roman" panose="02020603050405020304" pitchFamily="18" charset="0"/>
                <a:cs typeface="Times New Roman" panose="02020603050405020304" pitchFamily="18" charset="0"/>
              </a:rPr>
              <a:t>genutzt werden und andere können vom Konsum </a:t>
            </a:r>
            <a:r>
              <a:rPr lang="de-DE" b="1" dirty="0">
                <a:latin typeface="Times New Roman" panose="02020603050405020304" pitchFamily="18" charset="0"/>
                <a:cs typeface="Times New Roman" panose="02020603050405020304" pitchFamily="18" charset="0"/>
              </a:rPr>
              <a:t>ausgeschlossen</a:t>
            </a:r>
            <a:r>
              <a:rPr lang="de-DE" dirty="0">
                <a:latin typeface="Times New Roman" panose="02020603050405020304" pitchFamily="18" charset="0"/>
                <a:cs typeface="Times New Roman" panose="02020603050405020304" pitchFamily="18" charset="0"/>
              </a:rPr>
              <a:t> werden</a:t>
            </a:r>
          </a:p>
          <a:p>
            <a:pPr marL="342900" indent="-342900">
              <a:buFont typeface="Arial" panose="020B0604020202020204" pitchFamily="34" charset="0"/>
              <a:buChar char="•"/>
            </a:pPr>
            <a:endParaRPr lang="de-DE"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dirty="0">
                <a:latin typeface="Times New Roman" panose="02020603050405020304" pitchFamily="18" charset="0"/>
                <a:cs typeface="Times New Roman" panose="02020603050405020304" pitchFamily="18" charset="0"/>
              </a:rPr>
              <a:t>Ein privates Gut wird nur dann von einem Konsumenten A erworben werden, wenn der Nutzen der letzten produzierten Einheit bzw. die daraus abgeleitete Grenzzahlungsbereitschaft (bzw. Grenzrate der Substitution) größer gleich den Grenzkosten ist.</a:t>
            </a:r>
          </a:p>
          <a:p>
            <a:endParaRPr lang="de-DE"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dirty="0">
                <a:latin typeface="Times New Roman" panose="02020603050405020304" pitchFamily="18" charset="0"/>
                <a:cs typeface="Times New Roman" panose="02020603050405020304" pitchFamily="18" charset="0"/>
              </a:rPr>
              <a:t>Ein weiterer Konsument B wird eine Menge dieses Gutes nur konsumieren, wenn seine Grenzzahlungsbereitschaft (bzw. Grenzrate der Substitution) mindestens so groß ist, wie die des Konsumenten A</a:t>
            </a:r>
          </a:p>
          <a:p>
            <a:pPr marL="342900" indent="-342900">
              <a:buFont typeface="Arial" panose="020B0604020202020204" pitchFamily="34" charset="0"/>
              <a:buChar char="•"/>
            </a:pPr>
            <a:endParaRPr lang="de-DE"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dirty="0">
                <a:latin typeface="Times New Roman" panose="02020603050405020304" pitchFamily="18" charset="0"/>
                <a:cs typeface="Times New Roman" panose="02020603050405020304" pitchFamily="18" charset="0"/>
              </a:rPr>
              <a:t>Das Umgekehrte gilt dann auch aus Sicht von A bzgl. B</a:t>
            </a:r>
          </a:p>
          <a:p>
            <a:pPr marL="342900" indent="-342900">
              <a:buFont typeface="Arial" panose="020B0604020202020204" pitchFamily="34" charset="0"/>
              <a:buChar char="•"/>
            </a:pPr>
            <a:endParaRPr lang="de-DE"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dirty="0">
                <a:latin typeface="Times New Roman" panose="02020603050405020304" pitchFamily="18" charset="0"/>
                <a:cs typeface="Times New Roman" panose="02020603050405020304" pitchFamily="18" charset="0"/>
              </a:rPr>
              <a:t>Im Gleichgewicht ergibt sich damit die Bedingung</a:t>
            </a:r>
          </a:p>
          <a:p>
            <a:endParaRPr lang="de-DE" dirty="0">
              <a:latin typeface="Times New Roman" panose="02020603050405020304" pitchFamily="18" charset="0"/>
              <a:cs typeface="Times New Roman" panose="02020603050405020304" pitchFamily="18" charset="0"/>
            </a:endParaRPr>
          </a:p>
          <a:p>
            <a:pPr algn="ctr"/>
            <a:r>
              <a:rPr lang="de-DE" dirty="0">
                <a:latin typeface="Times New Roman" panose="02020603050405020304" pitchFamily="18" charset="0"/>
                <a:cs typeface="Times New Roman" panose="02020603050405020304" pitchFamily="18" charset="0"/>
              </a:rPr>
              <a:t>GRS</a:t>
            </a:r>
            <a:r>
              <a:rPr lang="de-DE" baseline="-25000" dirty="0">
                <a:latin typeface="Times New Roman" panose="02020603050405020304" pitchFamily="18" charset="0"/>
                <a:cs typeface="Times New Roman" panose="02020603050405020304" pitchFamily="18" charset="0"/>
              </a:rPr>
              <a:t>A</a:t>
            </a:r>
            <a:r>
              <a:rPr lang="de-DE" dirty="0">
                <a:latin typeface="Times New Roman" panose="02020603050405020304" pitchFamily="18" charset="0"/>
                <a:cs typeface="Times New Roman" panose="02020603050405020304" pitchFamily="18" charset="0"/>
              </a:rPr>
              <a:t>= GRS</a:t>
            </a:r>
            <a:r>
              <a:rPr lang="de-DE" baseline="-25000" dirty="0">
                <a:latin typeface="Times New Roman" panose="02020603050405020304" pitchFamily="18" charset="0"/>
                <a:cs typeface="Times New Roman" panose="02020603050405020304" pitchFamily="18" charset="0"/>
              </a:rPr>
              <a:t>B</a:t>
            </a:r>
            <a:r>
              <a:rPr lang="de-DE" dirty="0">
                <a:latin typeface="Times New Roman" panose="02020603050405020304" pitchFamily="18" charset="0"/>
                <a:cs typeface="Times New Roman" panose="02020603050405020304" pitchFamily="18" charset="0"/>
              </a:rPr>
              <a:t>= GK</a:t>
            </a: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r>
              <a:rPr lang="de-DE" sz="2400" dirty="0">
                <a:latin typeface="Times New Roman" panose="02020603050405020304" pitchFamily="18" charset="0"/>
                <a:cs typeface="Times New Roman" panose="02020603050405020304" pitchFamily="18" charset="0"/>
              </a:rPr>
              <a:t> </a:t>
            </a:r>
          </a:p>
        </p:txBody>
      </p:sp>
      <p:sp>
        <p:nvSpPr>
          <p:cNvPr id="8" name="Rechteck 7">
            <a:extLst>
              <a:ext uri="{FF2B5EF4-FFF2-40B4-BE49-F238E27FC236}">
                <a16:creationId xmlns:a16="http://schemas.microsoft.com/office/drawing/2014/main" id="{495281F6-E3C4-48FC-9F3A-F86A779561E7}"/>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9" name="Grafik 8">
            <a:extLst>
              <a:ext uri="{FF2B5EF4-FFF2-40B4-BE49-F238E27FC236}">
                <a16:creationId xmlns:a16="http://schemas.microsoft.com/office/drawing/2014/main" id="{02EE4F65-F12F-4045-BFED-9E23A160EA23}"/>
              </a:ext>
            </a:extLst>
          </p:cNvPr>
          <p:cNvPicPr>
            <a:picLocks noChangeAspect="1"/>
          </p:cNvPicPr>
          <p:nvPr/>
        </p:nvPicPr>
        <p:blipFill>
          <a:blip r:embed="rId2"/>
          <a:stretch>
            <a:fillRect/>
          </a:stretch>
        </p:blipFill>
        <p:spPr>
          <a:xfrm>
            <a:off x="6787959" y="552450"/>
            <a:ext cx="5384992" cy="3240686"/>
          </a:xfrm>
          <a:prstGeom prst="rect">
            <a:avLst/>
          </a:prstGeom>
        </p:spPr>
      </p:pic>
    </p:spTree>
    <p:extLst>
      <p:ext uri="{BB962C8B-B14F-4D97-AF65-F5344CB8AC3E}">
        <p14:creationId xmlns:p14="http://schemas.microsoft.com/office/powerpoint/2010/main" val="1573426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19049" y="9524"/>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Effiziente Bereitstellung von öffentlichen Gütern</a:t>
            </a:r>
          </a:p>
        </p:txBody>
      </p:sp>
      <p:sp>
        <p:nvSpPr>
          <p:cNvPr id="4" name="Textfeld 3">
            <a:extLst>
              <a:ext uri="{FF2B5EF4-FFF2-40B4-BE49-F238E27FC236}">
                <a16:creationId xmlns:a16="http://schemas.microsoft.com/office/drawing/2014/main" id="{929FF3E1-02FC-4AA6-9D6C-63C65E6855EF}"/>
              </a:ext>
            </a:extLst>
          </p:cNvPr>
          <p:cNvSpPr txBox="1"/>
          <p:nvPr/>
        </p:nvSpPr>
        <p:spPr>
          <a:xfrm>
            <a:off x="0" y="341947"/>
            <a:ext cx="5691673" cy="6379237"/>
          </a:xfrm>
          <a:prstGeom prst="rect">
            <a:avLst/>
          </a:prstGeom>
          <a:noFill/>
        </p:spPr>
        <p:txBody>
          <a:bodyPr wrap="square" rtlCol="0">
            <a:noAutofit/>
          </a:bodyPr>
          <a:lstStyle/>
          <a:p>
            <a:pPr algn="ctr"/>
            <a:r>
              <a:rPr lang="de-DE" b="1" dirty="0">
                <a:latin typeface="Times New Roman" panose="02020603050405020304" pitchFamily="18" charset="0"/>
                <a:cs typeface="Times New Roman" panose="02020603050405020304" pitchFamily="18" charset="0"/>
              </a:rPr>
              <a:t>Öffentliche Güter</a:t>
            </a:r>
          </a:p>
          <a:p>
            <a:endParaRPr lang="de-DE"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dirty="0">
                <a:latin typeface="Times New Roman" panose="02020603050405020304" pitchFamily="18" charset="0"/>
                <a:cs typeface="Times New Roman" panose="02020603050405020304" pitchFamily="18" charset="0"/>
              </a:rPr>
              <a:t>Aufgrund der Nicht-Rivalität von öffentlichen Gütern kann das Gut von allen </a:t>
            </a:r>
            <a:r>
              <a:rPr lang="de-DE" b="1" dirty="0">
                <a:latin typeface="Times New Roman" panose="02020603050405020304" pitchFamily="18" charset="0"/>
                <a:cs typeface="Times New Roman" panose="02020603050405020304" pitchFamily="18" charset="0"/>
              </a:rPr>
              <a:t>gleichzeitig</a:t>
            </a:r>
            <a:r>
              <a:rPr lang="de-DE" dirty="0">
                <a:latin typeface="Times New Roman" panose="02020603050405020304" pitchFamily="18" charset="0"/>
                <a:cs typeface="Times New Roman" panose="02020603050405020304" pitchFamily="18" charset="0"/>
              </a:rPr>
              <a:t> genutzt werden, und </a:t>
            </a:r>
            <a:r>
              <a:rPr lang="de-DE" b="1" dirty="0">
                <a:latin typeface="Times New Roman" panose="02020603050405020304" pitchFamily="18" charset="0"/>
                <a:cs typeface="Times New Roman" panose="02020603050405020304" pitchFamily="18" charset="0"/>
              </a:rPr>
              <a:t>niemand</a:t>
            </a:r>
            <a:r>
              <a:rPr lang="de-DE" dirty="0">
                <a:latin typeface="Times New Roman" panose="02020603050405020304" pitchFamily="18" charset="0"/>
                <a:cs typeface="Times New Roman" panose="02020603050405020304" pitchFamily="18" charset="0"/>
              </a:rPr>
              <a:t> kann vom Konsum </a:t>
            </a:r>
            <a:r>
              <a:rPr lang="de-DE" b="1" dirty="0">
                <a:latin typeface="Times New Roman" panose="02020603050405020304" pitchFamily="18" charset="0"/>
                <a:cs typeface="Times New Roman" panose="02020603050405020304" pitchFamily="18" charset="0"/>
              </a:rPr>
              <a:t>ausgeschlossen</a:t>
            </a:r>
            <a:r>
              <a:rPr lang="de-DE" dirty="0">
                <a:latin typeface="Times New Roman" panose="02020603050405020304" pitchFamily="18" charset="0"/>
                <a:cs typeface="Times New Roman" panose="02020603050405020304" pitchFamily="18" charset="0"/>
              </a:rPr>
              <a:t> werden</a:t>
            </a:r>
          </a:p>
          <a:p>
            <a:endParaRPr lang="de-DE"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dirty="0">
                <a:latin typeface="Times New Roman" panose="02020603050405020304" pitchFamily="18" charset="0"/>
                <a:cs typeface="Times New Roman" panose="02020603050405020304" pitchFamily="18" charset="0"/>
              </a:rPr>
              <a:t>Da alle Konsumenten das Gut also gleichzeitig nutzen können, muss damit die </a:t>
            </a:r>
            <a:r>
              <a:rPr lang="de-DE" b="1" dirty="0">
                <a:latin typeface="Times New Roman" panose="02020603050405020304" pitchFamily="18" charset="0"/>
                <a:cs typeface="Times New Roman" panose="02020603050405020304" pitchFamily="18" charset="0"/>
              </a:rPr>
              <a:t>gesellschaftliche Wertschätzung </a:t>
            </a:r>
            <a:r>
              <a:rPr lang="de-DE" dirty="0">
                <a:latin typeface="Times New Roman" panose="02020603050405020304" pitchFamily="18" charset="0"/>
                <a:cs typeface="Times New Roman" panose="02020603050405020304" pitchFamily="18" charset="0"/>
              </a:rPr>
              <a:t>größer gleich den Grenzkosten sein.</a:t>
            </a:r>
          </a:p>
          <a:p>
            <a:pPr marL="342900" indent="-342900">
              <a:buFont typeface="Arial" panose="020B0604020202020204" pitchFamily="34" charset="0"/>
              <a:buChar char="•"/>
            </a:pPr>
            <a:endParaRPr lang="de-DE"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dirty="0">
                <a:latin typeface="Times New Roman" panose="02020603050405020304" pitchFamily="18" charset="0"/>
                <a:cs typeface="Times New Roman" panose="02020603050405020304" pitchFamily="18" charset="0"/>
              </a:rPr>
              <a:t>Die gesellschaftliche Wertschätzung entspricht der </a:t>
            </a:r>
            <a:r>
              <a:rPr lang="de-DE" b="1" dirty="0">
                <a:latin typeface="Times New Roman" panose="02020603050405020304" pitchFamily="18" charset="0"/>
                <a:cs typeface="Times New Roman" panose="02020603050405020304" pitchFamily="18" charset="0"/>
              </a:rPr>
              <a:t>aggregierten</a:t>
            </a:r>
            <a:r>
              <a:rPr lang="de-DE" dirty="0">
                <a:latin typeface="Times New Roman" panose="02020603050405020304" pitchFamily="18" charset="0"/>
                <a:cs typeface="Times New Roman" panose="02020603050405020304" pitchFamily="18" charset="0"/>
              </a:rPr>
              <a:t> Zahlungsbereitschaft aller Konsumenten. Somit muss im Optimum die Summe der Grenzzahlungsbereitschaften (bzw. Grenzraten der Substitution) den Grenzkosten entsprechen.</a:t>
            </a:r>
          </a:p>
          <a:p>
            <a:endParaRPr lang="de-DE" dirty="0">
              <a:latin typeface="Times New Roman" panose="02020603050405020304" pitchFamily="18" charset="0"/>
              <a:cs typeface="Times New Roman" panose="02020603050405020304" pitchFamily="18" charset="0"/>
            </a:endParaRPr>
          </a:p>
          <a:p>
            <a:endParaRPr lang="de-DE" dirty="0">
              <a:latin typeface="Times New Roman" panose="02020603050405020304" pitchFamily="18" charset="0"/>
              <a:cs typeface="Times New Roman" panose="02020603050405020304" pitchFamily="18" charset="0"/>
            </a:endParaRPr>
          </a:p>
          <a:p>
            <a:pPr algn="ctr"/>
            <a:r>
              <a:rPr lang="de-DE" dirty="0">
                <a:latin typeface="Times New Roman" panose="02020603050405020304" pitchFamily="18" charset="0"/>
                <a:cs typeface="Times New Roman" panose="02020603050405020304" pitchFamily="18" charset="0"/>
              </a:rPr>
              <a:t>GRS</a:t>
            </a:r>
            <a:r>
              <a:rPr lang="de-DE" baseline="-25000" dirty="0">
                <a:latin typeface="Times New Roman" panose="02020603050405020304" pitchFamily="18" charset="0"/>
                <a:cs typeface="Times New Roman" panose="02020603050405020304" pitchFamily="18" charset="0"/>
              </a:rPr>
              <a:t>A</a:t>
            </a:r>
            <a:r>
              <a:rPr lang="de-DE" dirty="0">
                <a:latin typeface="Times New Roman" panose="02020603050405020304" pitchFamily="18" charset="0"/>
                <a:cs typeface="Times New Roman" panose="02020603050405020304" pitchFamily="18" charset="0"/>
              </a:rPr>
              <a:t>+ GRS</a:t>
            </a:r>
            <a:r>
              <a:rPr lang="de-DE" baseline="-25000" dirty="0">
                <a:latin typeface="Times New Roman" panose="02020603050405020304" pitchFamily="18" charset="0"/>
                <a:cs typeface="Times New Roman" panose="02020603050405020304" pitchFamily="18" charset="0"/>
              </a:rPr>
              <a:t>B</a:t>
            </a:r>
            <a:r>
              <a:rPr lang="de-DE" dirty="0">
                <a:latin typeface="Times New Roman" panose="02020603050405020304" pitchFamily="18" charset="0"/>
                <a:cs typeface="Times New Roman" panose="02020603050405020304" pitchFamily="18" charset="0"/>
              </a:rPr>
              <a:t>= GK</a:t>
            </a:r>
          </a:p>
          <a:p>
            <a:pPr algn="ctr"/>
            <a:endParaRPr lang="de-DE" dirty="0">
              <a:latin typeface="Times New Roman" panose="02020603050405020304" pitchFamily="18" charset="0"/>
              <a:cs typeface="Times New Roman" panose="02020603050405020304" pitchFamily="18" charset="0"/>
            </a:endParaRPr>
          </a:p>
          <a:p>
            <a:pPr algn="ctr"/>
            <a:r>
              <a:rPr lang="de-DE" dirty="0">
                <a:latin typeface="Times New Roman" panose="02020603050405020304" pitchFamily="18" charset="0"/>
                <a:cs typeface="Times New Roman" panose="02020603050405020304" pitchFamily="18" charset="0"/>
              </a:rPr>
              <a:t>(</a:t>
            </a:r>
            <a:r>
              <a:rPr lang="de-DE" dirty="0" err="1">
                <a:latin typeface="Times New Roman" panose="02020603050405020304" pitchFamily="18" charset="0"/>
                <a:cs typeface="Times New Roman" panose="02020603050405020304" pitchFamily="18" charset="0"/>
              </a:rPr>
              <a:t>Samuelsonbedingung</a:t>
            </a:r>
            <a:r>
              <a:rPr lang="de-DE" dirty="0">
                <a:latin typeface="Times New Roman" panose="02020603050405020304" pitchFamily="18" charset="0"/>
                <a:cs typeface="Times New Roman" panose="02020603050405020304" pitchFamily="18" charset="0"/>
              </a:rPr>
              <a:t>)</a:t>
            </a: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r>
              <a:rPr lang="de-DE" sz="2400" dirty="0">
                <a:latin typeface="Times New Roman" panose="02020603050405020304" pitchFamily="18" charset="0"/>
                <a:cs typeface="Times New Roman" panose="02020603050405020304" pitchFamily="18" charset="0"/>
              </a:rPr>
              <a:t> </a:t>
            </a:r>
          </a:p>
        </p:txBody>
      </p:sp>
      <p:sp>
        <p:nvSpPr>
          <p:cNvPr id="9" name="Rechteck 8">
            <a:extLst>
              <a:ext uri="{FF2B5EF4-FFF2-40B4-BE49-F238E27FC236}">
                <a16:creationId xmlns:a16="http://schemas.microsoft.com/office/drawing/2014/main" id="{393175A7-C8CD-4F99-A82B-3182205F7576}"/>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11" name="Grafik 10">
            <a:extLst>
              <a:ext uri="{FF2B5EF4-FFF2-40B4-BE49-F238E27FC236}">
                <a16:creationId xmlns:a16="http://schemas.microsoft.com/office/drawing/2014/main" id="{6C1F9E32-38D0-43EB-93E2-81246377DD00}"/>
              </a:ext>
            </a:extLst>
          </p:cNvPr>
          <p:cNvPicPr>
            <a:picLocks noChangeAspect="1"/>
          </p:cNvPicPr>
          <p:nvPr/>
        </p:nvPicPr>
        <p:blipFill>
          <a:blip r:embed="rId2"/>
          <a:stretch>
            <a:fillRect/>
          </a:stretch>
        </p:blipFill>
        <p:spPr>
          <a:xfrm>
            <a:off x="6235995" y="420704"/>
            <a:ext cx="5866712" cy="3632161"/>
          </a:xfrm>
          <a:prstGeom prst="rect">
            <a:avLst/>
          </a:prstGeom>
        </p:spPr>
      </p:pic>
      <p:sp>
        <p:nvSpPr>
          <p:cNvPr id="3" name="Textfeld 2">
            <a:extLst>
              <a:ext uri="{FF2B5EF4-FFF2-40B4-BE49-F238E27FC236}">
                <a16:creationId xmlns:a16="http://schemas.microsoft.com/office/drawing/2014/main" id="{D7596366-1848-8D87-D8B2-BB5A068D6AFB}"/>
              </a:ext>
            </a:extLst>
          </p:cNvPr>
          <p:cNvSpPr txBox="1"/>
          <p:nvPr/>
        </p:nvSpPr>
        <p:spPr>
          <a:xfrm>
            <a:off x="1" y="6151839"/>
            <a:ext cx="8001000" cy="654025"/>
          </a:xfrm>
          <a:prstGeom prst="rect">
            <a:avLst/>
          </a:prstGeom>
          <a:noFill/>
        </p:spPr>
        <p:txBody>
          <a:bodyPr wrap="square">
            <a:spAutoFit/>
          </a:bodyPr>
          <a:lstStyle/>
          <a:p>
            <a:pPr>
              <a:lnSpc>
                <a:spcPts val="2700"/>
              </a:lnSpc>
            </a:pPr>
            <a:r>
              <a:rPr lang="en-US" sz="1400" b="1" dirty="0">
                <a:solidFill>
                  <a:srgbClr val="000000"/>
                </a:solidFill>
                <a:latin typeface="GT America Standard"/>
                <a:hlinkClick r:id="rId3"/>
              </a:rPr>
              <a:t>Paul A. Samuelson </a:t>
            </a:r>
            <a:r>
              <a:rPr lang="en-US" sz="1400" b="0" i="0" dirty="0">
                <a:solidFill>
                  <a:srgbClr val="000000"/>
                </a:solidFill>
                <a:effectLst/>
                <a:latin typeface="Ivar Headline"/>
                <a:hlinkClick r:id="rId3"/>
              </a:rPr>
              <a:t>The Pure Theory of Public Expenditure </a:t>
            </a:r>
            <a:r>
              <a:rPr lang="en-US" sz="1400" b="0" i="0" dirty="0">
                <a:solidFill>
                  <a:srgbClr val="343332"/>
                </a:solidFill>
                <a:effectLst/>
                <a:latin typeface="GT America Standard"/>
                <a:hlinkClick r:id="rId3"/>
              </a:rPr>
              <a:t>The Review of Economics and Statistics</a:t>
            </a:r>
          </a:p>
          <a:p>
            <a:pPr algn="l">
              <a:buNone/>
            </a:pPr>
            <a:r>
              <a:rPr lang="en-US" sz="1400" b="0" i="0" dirty="0">
                <a:solidFill>
                  <a:srgbClr val="000000"/>
                </a:solidFill>
                <a:effectLst/>
                <a:latin typeface="GT America Standard"/>
                <a:hlinkClick r:id="rId3"/>
              </a:rPr>
              <a:t>Vol. 36, No. 4 (Nov., 1954)</a:t>
            </a:r>
            <a:r>
              <a:rPr lang="en-US" sz="1400" b="0" i="0" dirty="0">
                <a:solidFill>
                  <a:srgbClr val="343332"/>
                </a:solidFill>
                <a:effectLst/>
                <a:latin typeface="GT America Standard"/>
                <a:hlinkClick r:id="rId3"/>
              </a:rPr>
              <a:t>, pp. 387-389 (3 pages) Published By: The MIT Press</a:t>
            </a:r>
            <a:endParaRPr lang="en-US" sz="1400" b="0" i="0" dirty="0">
              <a:solidFill>
                <a:srgbClr val="343332"/>
              </a:solidFill>
              <a:effectLst/>
              <a:latin typeface="GT America Standard"/>
            </a:endParaRPr>
          </a:p>
        </p:txBody>
      </p:sp>
    </p:spTree>
    <p:extLst>
      <p:ext uri="{BB962C8B-B14F-4D97-AF65-F5344CB8AC3E}">
        <p14:creationId xmlns:p14="http://schemas.microsoft.com/office/powerpoint/2010/main" val="3509560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19049" y="9524"/>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Öffentliches Gut – Analytische Lösung</a:t>
            </a:r>
          </a:p>
        </p:txBody>
      </p:sp>
      <mc:AlternateContent xmlns:mc="http://schemas.openxmlformats.org/markup-compatibility/2006" xmlns:a14="http://schemas.microsoft.com/office/drawing/2010/main">
        <mc:Choice Requires="a14">
          <p:sp>
            <p:nvSpPr>
              <p:cNvPr id="11" name="Textfeld 10">
                <a:extLst>
                  <a:ext uri="{FF2B5EF4-FFF2-40B4-BE49-F238E27FC236}">
                    <a16:creationId xmlns:a16="http://schemas.microsoft.com/office/drawing/2014/main" id="{AA15B691-283D-4341-8E52-EBA1542B1340}"/>
                  </a:ext>
                </a:extLst>
              </p:cNvPr>
              <p:cNvSpPr txBox="1"/>
              <p:nvPr/>
            </p:nvSpPr>
            <p:spPr>
              <a:xfrm>
                <a:off x="19049" y="561973"/>
                <a:ext cx="12172951" cy="6296027"/>
              </a:xfrm>
              <a:prstGeom prst="rect">
                <a:avLst/>
              </a:prstGeom>
              <a:noFill/>
            </p:spPr>
            <p:txBody>
              <a:bodyPr wrap="square" rtlCol="0">
                <a:noAutofit/>
              </a:bodyPr>
              <a:lstStyle/>
              <a:p>
                <a:pPr marL="342900" indent="-342900">
                  <a:buFont typeface="Arial" panose="020B0604020202020204" pitchFamily="34" charset="0"/>
                  <a:buChar char="•"/>
                </a:pPr>
                <a14:m>
                  <m:oMath xmlns:m="http://schemas.openxmlformats.org/officeDocument/2006/math">
                    <m:r>
                      <a:rPr lang="de-DE" sz="2400" b="0" i="1" smtClean="0">
                        <a:latin typeface="Cambria Math" panose="02040503050406030204" pitchFamily="18" charset="0"/>
                        <a:cs typeface="Times New Roman" panose="02020603050405020304" pitchFamily="18" charset="0"/>
                      </a:rPr>
                      <m:t>𝑥</m:t>
                    </m:r>
                  </m:oMath>
                </a14:m>
                <a:r>
                  <a:rPr lang="de-DE" sz="2400" dirty="0">
                    <a:latin typeface="Times New Roman" panose="02020603050405020304" pitchFamily="18" charset="0"/>
                    <a:cs typeface="Times New Roman" panose="02020603050405020304" pitchFamily="18" charset="0"/>
                  </a:rPr>
                  <a:t>	privates Gut</a:t>
                </a:r>
              </a:p>
              <a:p>
                <a:pPr marL="342900" indent="-342900">
                  <a:buFont typeface="Arial" panose="020B0604020202020204" pitchFamily="34" charset="0"/>
                  <a:buChar char="•"/>
                </a:pPr>
                <a14:m>
                  <m:oMath xmlns:m="http://schemas.openxmlformats.org/officeDocument/2006/math">
                    <m:r>
                      <a:rPr lang="de-DE" sz="2400" b="0" i="1" smtClean="0">
                        <a:latin typeface="Cambria Math" panose="02040503050406030204" pitchFamily="18" charset="0"/>
                        <a:cs typeface="Times New Roman" panose="02020603050405020304" pitchFamily="18" charset="0"/>
                      </a:rPr>
                      <m:t>𝐺</m:t>
                    </m:r>
                  </m:oMath>
                </a14:m>
                <a:r>
                  <a:rPr lang="de-DE" sz="2400" dirty="0">
                    <a:latin typeface="Times New Roman" panose="02020603050405020304" pitchFamily="18" charset="0"/>
                    <a:cs typeface="Times New Roman" panose="02020603050405020304" pitchFamily="18" charset="0"/>
                  </a:rPr>
                  <a:t>	öffentliches Gut</a:t>
                </a:r>
              </a:p>
              <a:p>
                <a:pPr marL="342900" indent="-342900">
                  <a:buFont typeface="Arial" panose="020B0604020202020204" pitchFamily="34" charset="0"/>
                  <a:buChar char="•"/>
                </a:pPr>
                <a14:m>
                  <m:oMath xmlns:m="http://schemas.openxmlformats.org/officeDocument/2006/math">
                    <m:r>
                      <a:rPr lang="de-DE" sz="2400" b="0" i="1" smtClean="0">
                        <a:latin typeface="Cambria Math" panose="02040503050406030204" pitchFamily="18" charset="0"/>
                        <a:cs typeface="Times New Roman" panose="02020603050405020304" pitchFamily="18" charset="0"/>
                      </a:rPr>
                      <m:t>𝑐</m:t>
                    </m:r>
                  </m:oMath>
                </a14:m>
                <a:r>
                  <a:rPr lang="de-DE" sz="2400" dirty="0">
                    <a:latin typeface="Times New Roman" panose="02020603050405020304" pitchFamily="18" charset="0"/>
                    <a:cs typeface="Times New Roman" panose="02020603050405020304" pitchFamily="18" charset="0"/>
                  </a:rPr>
                  <a:t>	Kosten des öffentlichen Gutes pro Einheit des privaten Gutes  → entspricht den 	Grenzkosten GK!</a:t>
                </a:r>
              </a:p>
              <a:p>
                <a:pPr algn="ctr"/>
                <a:r>
                  <a:rPr lang="de-DE" sz="2400" dirty="0">
                    <a:latin typeface="Times New Roman" panose="02020603050405020304" pitchFamily="18" charset="0"/>
                    <a:cs typeface="Times New Roman" panose="02020603050405020304" pitchFamily="18" charset="0"/>
                  </a:rPr>
                  <a:t>Zwei Haushalte </a:t>
                </a:r>
                <a14:m>
                  <m:oMath xmlns:m="http://schemas.openxmlformats.org/officeDocument/2006/math">
                    <m:r>
                      <a:rPr lang="de-DE" sz="2400" b="0" i="1" smtClean="0">
                        <a:latin typeface="Cambria Math" panose="02040503050406030204" pitchFamily="18" charset="0"/>
                        <a:cs typeface="Times New Roman" panose="02020603050405020304" pitchFamily="18" charset="0"/>
                      </a:rPr>
                      <m:t>𝐴</m:t>
                    </m:r>
                    <m:r>
                      <a:rPr lang="de-DE" sz="2400" b="0" i="1" smtClean="0">
                        <a:latin typeface="Cambria Math" panose="02040503050406030204" pitchFamily="18" charset="0"/>
                        <a:cs typeface="Times New Roman" panose="02020603050405020304" pitchFamily="18" charset="0"/>
                      </a:rPr>
                      <m:t>,</m:t>
                    </m:r>
                    <m:r>
                      <a:rPr lang="de-DE" sz="2400" b="0" i="1" smtClean="0">
                        <a:latin typeface="Cambria Math" panose="02040503050406030204" pitchFamily="18" charset="0"/>
                        <a:cs typeface="Times New Roman" panose="02020603050405020304" pitchFamily="18" charset="0"/>
                      </a:rPr>
                      <m:t>𝐵</m:t>
                    </m:r>
                  </m:oMath>
                </a14:m>
                <a:r>
                  <a:rPr lang="de-DE" sz="2400" dirty="0">
                    <a:latin typeface="Times New Roman" panose="02020603050405020304" pitchFamily="18" charset="0"/>
                    <a:cs typeface="Times New Roman" panose="02020603050405020304" pitchFamily="18" charset="0"/>
                  </a:rPr>
                  <a:t> mit</a:t>
                </a:r>
              </a:p>
              <a:p>
                <a:endParaRPr lang="de-DE" sz="2400" dirty="0">
                  <a:latin typeface="Times New Roman" panose="02020603050405020304" pitchFamily="18" charset="0"/>
                  <a:cs typeface="Times New Roman" panose="02020603050405020304" pitchFamily="18" charset="0"/>
                </a:endParaRPr>
              </a:p>
              <a:p>
                <a:r>
                  <a:rPr lang="de-DE" sz="2400" dirty="0">
                    <a:cs typeface="Times New Roman" panose="02020603050405020304" pitchFamily="18" charset="0"/>
                  </a:rPr>
                  <a:t>            </a:t>
                </a:r>
                <a14:m>
                  <m:oMath xmlns:m="http://schemas.openxmlformats.org/officeDocument/2006/math">
                    <m:sSub>
                      <m:sSubPr>
                        <m:ctrlPr>
                          <a:rPr lang="de-DE" sz="2400" i="1" smtClean="0">
                            <a:latin typeface="Cambria Math" panose="02040503050406030204" pitchFamily="18" charset="0"/>
                            <a:cs typeface="Times New Roman" panose="02020603050405020304" pitchFamily="18" charset="0"/>
                          </a:rPr>
                        </m:ctrlPr>
                      </m:sSubPr>
                      <m:e>
                        <m:r>
                          <a:rPr lang="de-DE" sz="2400" b="0" i="1" smtClean="0">
                            <a:latin typeface="Cambria Math" panose="02040503050406030204" pitchFamily="18" charset="0"/>
                            <a:cs typeface="Times New Roman" panose="02020603050405020304" pitchFamily="18" charset="0"/>
                          </a:rPr>
                          <m:t>𝑢</m:t>
                        </m:r>
                      </m:e>
                      <m:sub>
                        <m:r>
                          <a:rPr lang="de-DE" sz="2400" b="0" i="1" smtClean="0">
                            <a:latin typeface="Cambria Math" panose="02040503050406030204" pitchFamily="18" charset="0"/>
                            <a:cs typeface="Times New Roman" panose="02020603050405020304" pitchFamily="18" charset="0"/>
                          </a:rPr>
                          <m:t>𝐴</m:t>
                        </m:r>
                      </m:sub>
                    </m:sSub>
                    <m:r>
                      <a:rPr lang="de-DE" sz="2400" b="0" i="1" smtClean="0">
                        <a:latin typeface="Cambria Math" panose="02040503050406030204" pitchFamily="18" charset="0"/>
                        <a:cs typeface="Times New Roman" panose="02020603050405020304" pitchFamily="18" charset="0"/>
                      </a:rPr>
                      <m:t>(</m:t>
                    </m:r>
                    <m:sSub>
                      <m:sSubPr>
                        <m:ctrlPr>
                          <a:rPr lang="de-DE" sz="2400" i="1">
                            <a:latin typeface="Cambria Math" panose="02040503050406030204" pitchFamily="18" charset="0"/>
                            <a:cs typeface="Times New Roman" panose="02020603050405020304" pitchFamily="18" charset="0"/>
                          </a:rPr>
                        </m:ctrlPr>
                      </m:sSubPr>
                      <m:e>
                        <m:r>
                          <a:rPr lang="de-DE" sz="2400" b="0" i="1" smtClean="0">
                            <a:latin typeface="Cambria Math" panose="02040503050406030204" pitchFamily="18" charset="0"/>
                            <a:cs typeface="Times New Roman" panose="02020603050405020304" pitchFamily="18" charset="0"/>
                          </a:rPr>
                          <m:t>𝑥</m:t>
                        </m:r>
                      </m:e>
                      <m:sub>
                        <m:r>
                          <a:rPr lang="de-DE" sz="2400" i="1">
                            <a:latin typeface="Cambria Math" panose="02040503050406030204" pitchFamily="18" charset="0"/>
                            <a:cs typeface="Times New Roman" panose="02020603050405020304" pitchFamily="18" charset="0"/>
                          </a:rPr>
                          <m:t>𝐴</m:t>
                        </m:r>
                      </m:sub>
                    </m:sSub>
                    <m:r>
                      <a:rPr lang="de-DE" sz="2400" b="0" i="1" smtClean="0">
                        <a:latin typeface="Cambria Math" panose="02040503050406030204" pitchFamily="18" charset="0"/>
                        <a:cs typeface="Times New Roman" panose="02020603050405020304" pitchFamily="18" charset="0"/>
                      </a:rPr>
                      <m:t>,</m:t>
                    </m:r>
                    <m:r>
                      <a:rPr lang="de-DE" sz="2400" b="0" i="1" smtClean="0">
                        <a:latin typeface="Cambria Math" panose="02040503050406030204" pitchFamily="18" charset="0"/>
                        <a:cs typeface="Times New Roman" panose="02020603050405020304" pitchFamily="18" charset="0"/>
                      </a:rPr>
                      <m:t>𝐺</m:t>
                    </m:r>
                    <m:r>
                      <a:rPr lang="de-DE" sz="2400" b="0" i="1" smtClean="0">
                        <a:latin typeface="Cambria Math" panose="02040503050406030204" pitchFamily="18" charset="0"/>
                        <a:cs typeface="Times New Roman" panose="02020603050405020304" pitchFamily="18" charset="0"/>
                      </a:rPr>
                      <m:t>)</m:t>
                    </m:r>
                  </m:oMath>
                </a14:m>
                <a:r>
                  <a:rPr lang="de-DE" sz="2400" dirty="0">
                    <a:latin typeface="Times New Roman" panose="02020603050405020304" pitchFamily="18" charset="0"/>
                    <a:cs typeface="Times New Roman" panose="02020603050405020304" pitchFamily="18" charset="0"/>
                  </a:rPr>
                  <a:t> Nutzen des Haushalts </a:t>
                </a:r>
                <a14:m>
                  <m:oMath xmlns:m="http://schemas.openxmlformats.org/officeDocument/2006/math">
                    <m:r>
                      <a:rPr lang="de-DE" sz="2400" b="0" i="1" smtClean="0">
                        <a:latin typeface="Cambria Math" panose="02040503050406030204" pitchFamily="18" charset="0"/>
                        <a:cs typeface="Times New Roman" panose="02020603050405020304" pitchFamily="18" charset="0"/>
                      </a:rPr>
                      <m:t>𝐴</m:t>
                    </m:r>
                  </m:oMath>
                </a14:m>
                <a:r>
                  <a:rPr lang="de-DE" sz="2400" dirty="0">
                    <a:latin typeface="Times New Roman" panose="02020603050405020304" pitchFamily="18" charset="0"/>
                    <a:cs typeface="Times New Roman" panose="02020603050405020304" pitchFamily="18" charset="0"/>
                  </a:rPr>
                  <a:t> 		          </a:t>
                </a:r>
                <a14:m>
                  <m:oMath xmlns:m="http://schemas.openxmlformats.org/officeDocument/2006/math">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𝑢</m:t>
                        </m:r>
                      </m:e>
                      <m:sub>
                        <m:r>
                          <a:rPr lang="de-DE" sz="2400" b="0" i="1" smtClean="0">
                            <a:latin typeface="Cambria Math" panose="02040503050406030204" pitchFamily="18" charset="0"/>
                            <a:cs typeface="Times New Roman" panose="02020603050405020304" pitchFamily="18" charset="0"/>
                          </a:rPr>
                          <m:t>𝐵</m:t>
                        </m:r>
                      </m:sub>
                    </m:sSub>
                    <m:r>
                      <a:rPr lang="de-DE" sz="2400" i="1">
                        <a:latin typeface="Cambria Math" panose="02040503050406030204" pitchFamily="18" charset="0"/>
                        <a:cs typeface="Times New Roman" panose="02020603050405020304" pitchFamily="18" charset="0"/>
                      </a:rPr>
                      <m:t>(</m:t>
                    </m:r>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𝑥</m:t>
                        </m:r>
                      </m:e>
                      <m:sub>
                        <m:r>
                          <a:rPr lang="de-DE" sz="2400" b="0" i="1" smtClean="0">
                            <a:latin typeface="Cambria Math" panose="02040503050406030204" pitchFamily="18" charset="0"/>
                            <a:cs typeface="Times New Roman" panose="02020603050405020304" pitchFamily="18" charset="0"/>
                          </a:rPr>
                          <m:t>𝐵</m:t>
                        </m:r>
                      </m:sub>
                    </m:sSub>
                    <m:r>
                      <a:rPr lang="de-DE" sz="2400" i="1">
                        <a:latin typeface="Cambria Math" panose="02040503050406030204" pitchFamily="18" charset="0"/>
                        <a:cs typeface="Times New Roman" panose="02020603050405020304" pitchFamily="18" charset="0"/>
                      </a:rPr>
                      <m:t>,</m:t>
                    </m:r>
                    <m:r>
                      <a:rPr lang="de-DE" sz="2400" i="1">
                        <a:latin typeface="Cambria Math" panose="02040503050406030204" pitchFamily="18" charset="0"/>
                        <a:cs typeface="Times New Roman" panose="02020603050405020304" pitchFamily="18" charset="0"/>
                      </a:rPr>
                      <m:t>𝐺</m:t>
                    </m:r>
                    <m:r>
                      <a:rPr lang="de-DE" sz="2400" i="1">
                        <a:latin typeface="Cambria Math" panose="02040503050406030204" pitchFamily="18" charset="0"/>
                        <a:cs typeface="Times New Roman" panose="02020603050405020304" pitchFamily="18" charset="0"/>
                      </a:rPr>
                      <m:t>)</m:t>
                    </m:r>
                  </m:oMath>
                </a14:m>
                <a:r>
                  <a:rPr lang="de-DE" sz="2400" dirty="0">
                    <a:latin typeface="Times New Roman" panose="02020603050405020304" pitchFamily="18" charset="0"/>
                    <a:cs typeface="Times New Roman" panose="02020603050405020304" pitchFamily="18" charset="0"/>
                  </a:rPr>
                  <a:t> Nutzen des Haushalts </a:t>
                </a:r>
                <a14:m>
                  <m:oMath xmlns:m="http://schemas.openxmlformats.org/officeDocument/2006/math">
                    <m:r>
                      <a:rPr lang="de-DE" sz="2400" b="0" i="1" smtClean="0">
                        <a:latin typeface="Cambria Math" panose="02040503050406030204" pitchFamily="18" charset="0"/>
                        <a:cs typeface="Times New Roman" panose="02020603050405020304" pitchFamily="18" charset="0"/>
                      </a:rPr>
                      <m:t>𝐵</m:t>
                    </m:r>
                  </m:oMath>
                </a14:m>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14:m>
                  <m:oMath xmlns:m="http://schemas.openxmlformats.org/officeDocument/2006/math">
                    <m:sSub>
                      <m:sSubPr>
                        <m:ctrlPr>
                          <a:rPr lang="de-DE" sz="2400" i="1">
                            <a:latin typeface="Cambria Math" panose="02040503050406030204" pitchFamily="18" charset="0"/>
                            <a:cs typeface="Times New Roman" panose="02020603050405020304" pitchFamily="18" charset="0"/>
                          </a:rPr>
                        </m:ctrlPr>
                      </m:sSubPr>
                      <m:e>
                        <m:r>
                          <a:rPr lang="de-DE" sz="2400" b="0" i="1" smtClean="0">
                            <a:latin typeface="Cambria Math" panose="02040503050406030204" pitchFamily="18" charset="0"/>
                            <a:cs typeface="Times New Roman" panose="02020603050405020304" pitchFamily="18" charset="0"/>
                          </a:rPr>
                          <m:t>𝑦</m:t>
                        </m:r>
                      </m:e>
                      <m:sub>
                        <m:r>
                          <a:rPr lang="de-DE" sz="2400" i="1">
                            <a:latin typeface="Cambria Math" panose="02040503050406030204" pitchFamily="18" charset="0"/>
                            <a:cs typeface="Times New Roman" panose="02020603050405020304" pitchFamily="18" charset="0"/>
                          </a:rPr>
                          <m:t>𝐴</m:t>
                        </m:r>
                      </m:sub>
                    </m:sSub>
                  </m:oMath>
                </a14:m>
                <a:r>
                  <a:rPr lang="de-DE" sz="2400" dirty="0">
                    <a:latin typeface="Times New Roman" panose="02020603050405020304" pitchFamily="18" charset="0"/>
                    <a:cs typeface="Times New Roman" panose="02020603050405020304" pitchFamily="18" charset="0"/>
                  </a:rPr>
                  <a:t> Anfangsausstattung bzw. Einkommen von </a:t>
                </a:r>
                <a14:m>
                  <m:oMath xmlns:m="http://schemas.openxmlformats.org/officeDocument/2006/math">
                    <m:r>
                      <a:rPr lang="de-DE" sz="2400" i="1">
                        <a:latin typeface="Cambria Math" panose="02040503050406030204" pitchFamily="18" charset="0"/>
                        <a:cs typeface="Times New Roman" panose="02020603050405020304" pitchFamily="18" charset="0"/>
                      </a:rPr>
                      <m:t>𝐴</m:t>
                    </m:r>
                  </m:oMath>
                </a14:m>
                <a:r>
                  <a:rPr lang="de-DE" sz="2400" dirty="0">
                    <a:latin typeface="Times New Roman" panose="02020603050405020304" pitchFamily="18" charset="0"/>
                    <a:cs typeface="Times New Roman" panose="02020603050405020304" pitchFamily="18" charset="0"/>
                  </a:rPr>
                  <a:t>     </a:t>
                </a:r>
                <a14:m>
                  <m:oMath xmlns:m="http://schemas.openxmlformats.org/officeDocument/2006/math">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𝑦</m:t>
                        </m:r>
                      </m:e>
                      <m:sub>
                        <m:r>
                          <a:rPr lang="de-DE" sz="2400" b="0" i="1" smtClean="0">
                            <a:latin typeface="Cambria Math" panose="02040503050406030204" pitchFamily="18" charset="0"/>
                            <a:cs typeface="Times New Roman" panose="02020603050405020304" pitchFamily="18" charset="0"/>
                          </a:rPr>
                          <m:t>𝐵</m:t>
                        </m:r>
                      </m:sub>
                    </m:sSub>
                  </m:oMath>
                </a14:m>
                <a:r>
                  <a:rPr lang="de-DE" sz="2400" dirty="0">
                    <a:latin typeface="Times New Roman" panose="02020603050405020304" pitchFamily="18" charset="0"/>
                    <a:cs typeface="Times New Roman" panose="02020603050405020304" pitchFamily="18" charset="0"/>
                  </a:rPr>
                  <a:t> Anfangsausstattung bzw. Einkommen von </a:t>
                </a:r>
                <a14:m>
                  <m:oMath xmlns:m="http://schemas.openxmlformats.org/officeDocument/2006/math">
                    <m:r>
                      <a:rPr lang="de-DE" sz="2400" b="0" i="1" smtClean="0">
                        <a:latin typeface="Cambria Math" panose="02040503050406030204" pitchFamily="18" charset="0"/>
                        <a:cs typeface="Times New Roman" panose="02020603050405020304" pitchFamily="18" charset="0"/>
                      </a:rPr>
                      <m:t>𝐵</m:t>
                    </m:r>
                  </m:oMath>
                </a14:m>
                <a:r>
                  <a:rPr lang="de-DE" sz="2400" dirty="0">
                    <a:latin typeface="Times New Roman" panose="02020603050405020304" pitchFamily="18" charset="0"/>
                    <a:cs typeface="Times New Roman" panose="02020603050405020304" pitchFamily="18" charset="0"/>
                  </a:rPr>
                  <a:t> </a:t>
                </a:r>
              </a:p>
              <a:p>
                <a:endParaRPr lang="de-DE" sz="2400" dirty="0">
                  <a:latin typeface="Times New Roman" panose="02020603050405020304" pitchFamily="18" charset="0"/>
                  <a:cs typeface="Times New Roman" panose="02020603050405020304" pitchFamily="18" charset="0"/>
                </a:endParaRPr>
              </a:p>
              <a:p>
                <a:r>
                  <a:rPr lang="de-DE" sz="2400" dirty="0">
                    <a:latin typeface="Times New Roman" panose="02020603050405020304" pitchFamily="18" charset="0"/>
                    <a:cs typeface="Times New Roman" panose="02020603050405020304" pitchFamily="18" charset="0"/>
                  </a:rPr>
                  <a:t> </a:t>
                </a: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r>
                  <a:rPr lang="de-DE" sz="2400" dirty="0">
                    <a:latin typeface="Times New Roman" panose="02020603050405020304" pitchFamily="18" charset="0"/>
                    <a:cs typeface="Times New Roman" panose="02020603050405020304" pitchFamily="18" charset="0"/>
                  </a:rPr>
                  <a:t> </a:t>
                </a:r>
              </a:p>
            </p:txBody>
          </p:sp>
        </mc:Choice>
        <mc:Fallback xmlns="">
          <p:sp>
            <p:nvSpPr>
              <p:cNvPr id="11" name="Textfeld 10">
                <a:extLst>
                  <a:ext uri="{FF2B5EF4-FFF2-40B4-BE49-F238E27FC236}">
                    <a16:creationId xmlns:a16="http://schemas.microsoft.com/office/drawing/2014/main" id="{AA15B691-283D-4341-8E52-EBA1542B1340}"/>
                  </a:ext>
                </a:extLst>
              </p:cNvPr>
              <p:cNvSpPr txBox="1">
                <a:spLocks noRot="1" noChangeAspect="1" noMove="1" noResize="1" noEditPoints="1" noAdjustHandles="1" noChangeArrowheads="1" noChangeShapeType="1" noTextEdit="1"/>
              </p:cNvSpPr>
              <p:nvPr/>
            </p:nvSpPr>
            <p:spPr>
              <a:xfrm>
                <a:off x="19049" y="561973"/>
                <a:ext cx="12172951" cy="6296027"/>
              </a:xfrm>
              <a:prstGeom prst="rect">
                <a:avLst/>
              </a:prstGeom>
              <a:blipFill>
                <a:blip r:embed="rId2"/>
                <a:stretch>
                  <a:fillRect l="-651" t="-774"/>
                </a:stretch>
              </a:blipFill>
            </p:spPr>
            <p:txBody>
              <a:bodyPr/>
              <a:lstStyle/>
              <a:p>
                <a:r>
                  <a:rPr lang="de-DE">
                    <a:noFill/>
                  </a:rPr>
                  <a:t> </a:t>
                </a:r>
              </a:p>
            </p:txBody>
          </p:sp>
        </mc:Fallback>
      </mc:AlternateContent>
      <p:sp>
        <p:nvSpPr>
          <p:cNvPr id="5" name="Rechteck 4">
            <a:extLst>
              <a:ext uri="{FF2B5EF4-FFF2-40B4-BE49-F238E27FC236}">
                <a16:creationId xmlns:a16="http://schemas.microsoft.com/office/drawing/2014/main" id="{4A8BC577-F6AE-4065-9B8A-9E87F30C64A5}"/>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37913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1" name="Textfeld 10">
                <a:extLst>
                  <a:ext uri="{FF2B5EF4-FFF2-40B4-BE49-F238E27FC236}">
                    <a16:creationId xmlns:a16="http://schemas.microsoft.com/office/drawing/2014/main" id="{AA15B691-283D-4341-8E52-EBA1542B1340}"/>
                  </a:ext>
                </a:extLst>
              </p:cNvPr>
              <p:cNvSpPr txBox="1"/>
              <p:nvPr/>
            </p:nvSpPr>
            <p:spPr>
              <a:xfrm>
                <a:off x="20675" y="18207"/>
                <a:ext cx="12150649" cy="5642517"/>
              </a:xfrm>
              <a:prstGeom prst="rect">
                <a:avLst/>
              </a:prstGeom>
              <a:noFill/>
            </p:spPr>
            <p:txBody>
              <a:bodyPr wrap="square" rtlCol="0">
                <a:noAutofit/>
              </a:bodyPr>
              <a:lstStyle/>
              <a:p>
                <a14:m>
                  <m:oMath xmlns:m="http://schemas.openxmlformats.org/officeDocument/2006/math">
                    <m:func>
                      <m:funcPr>
                        <m:ctrlPr>
                          <a:rPr lang="de-DE" sz="2400" i="1" smtClean="0">
                            <a:latin typeface="Cambria Math" panose="02040503050406030204" pitchFamily="18" charset="0"/>
                            <a:cs typeface="Times New Roman" panose="02020603050405020304" pitchFamily="18" charset="0"/>
                          </a:rPr>
                        </m:ctrlPr>
                      </m:funcPr>
                      <m:fName>
                        <m:limLow>
                          <m:limLowPr>
                            <m:ctrlPr>
                              <a:rPr lang="de-DE" sz="2400" i="1">
                                <a:latin typeface="Cambria Math" panose="02040503050406030204" pitchFamily="18" charset="0"/>
                                <a:cs typeface="Times New Roman" panose="02020603050405020304" pitchFamily="18" charset="0"/>
                              </a:rPr>
                            </m:ctrlPr>
                          </m:limLowPr>
                          <m:e>
                            <m:r>
                              <m:rPr>
                                <m:sty m:val="p"/>
                              </m:rPr>
                              <a:rPr lang="de-DE" sz="2400">
                                <a:latin typeface="Cambria Math" panose="02040503050406030204" pitchFamily="18" charset="0"/>
                                <a:cs typeface="Times New Roman" panose="02020603050405020304" pitchFamily="18" charset="0"/>
                              </a:rPr>
                              <m:t>max</m:t>
                            </m:r>
                          </m:e>
                          <m:lim>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𝑥</m:t>
                                </m:r>
                              </m:e>
                              <m:sub>
                                <m:r>
                                  <a:rPr lang="de-DE" sz="2400" i="1">
                                    <a:latin typeface="Cambria Math" panose="02040503050406030204" pitchFamily="18" charset="0"/>
                                    <a:cs typeface="Times New Roman" panose="02020603050405020304" pitchFamily="18" charset="0"/>
                                  </a:rPr>
                                  <m:t>𝐴</m:t>
                                </m:r>
                              </m:sub>
                            </m:sSub>
                            <m:r>
                              <a:rPr lang="de-DE" sz="2400" b="0" i="1" smtClean="0">
                                <a:latin typeface="Cambria Math" panose="02040503050406030204" pitchFamily="18" charset="0"/>
                                <a:cs typeface="Times New Roman" panose="02020603050405020304" pitchFamily="18" charset="0"/>
                              </a:rPr>
                              <m:t>,</m:t>
                            </m:r>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𝑥</m:t>
                                </m:r>
                              </m:e>
                              <m:sub>
                                <m:r>
                                  <a:rPr lang="de-DE" sz="2400" i="1">
                                    <a:latin typeface="Cambria Math" panose="02040503050406030204" pitchFamily="18" charset="0"/>
                                    <a:cs typeface="Times New Roman" panose="02020603050405020304" pitchFamily="18" charset="0"/>
                                  </a:rPr>
                                  <m:t>𝐵</m:t>
                                </m:r>
                              </m:sub>
                            </m:sSub>
                            <m:r>
                              <a:rPr lang="de-DE" sz="2400" b="0" i="1" smtClean="0">
                                <a:latin typeface="Cambria Math" panose="02040503050406030204" pitchFamily="18" charset="0"/>
                                <a:cs typeface="Times New Roman" panose="02020603050405020304" pitchFamily="18" charset="0"/>
                              </a:rPr>
                              <m:t>,</m:t>
                            </m:r>
                            <m:r>
                              <a:rPr lang="de-DE" sz="2400" b="0" i="1" smtClean="0">
                                <a:latin typeface="Cambria Math" panose="02040503050406030204" pitchFamily="18" charset="0"/>
                                <a:cs typeface="Times New Roman" panose="02020603050405020304" pitchFamily="18" charset="0"/>
                              </a:rPr>
                              <m:t>𝐺</m:t>
                            </m:r>
                          </m:lim>
                        </m:limLow>
                      </m:fName>
                      <m:e>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𝑢</m:t>
                            </m:r>
                          </m:e>
                          <m:sub>
                            <m:r>
                              <a:rPr lang="de-DE" sz="2400" i="1">
                                <a:latin typeface="Cambria Math" panose="02040503050406030204" pitchFamily="18" charset="0"/>
                                <a:cs typeface="Times New Roman" panose="02020603050405020304" pitchFamily="18" charset="0"/>
                              </a:rPr>
                              <m:t>𝐴</m:t>
                            </m:r>
                          </m:sub>
                        </m:sSub>
                        <m:r>
                          <a:rPr lang="de-DE" sz="2400">
                            <a:latin typeface="Cambria Math" panose="02040503050406030204" pitchFamily="18" charset="0"/>
                            <a:cs typeface="Times New Roman" panose="02020603050405020304" pitchFamily="18" charset="0"/>
                          </a:rPr>
                          <m:t>(</m:t>
                        </m:r>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𝑥</m:t>
                            </m:r>
                          </m:e>
                          <m:sub>
                            <m:r>
                              <a:rPr lang="de-DE" sz="2400" i="1">
                                <a:latin typeface="Cambria Math" panose="02040503050406030204" pitchFamily="18" charset="0"/>
                                <a:cs typeface="Times New Roman" panose="02020603050405020304" pitchFamily="18" charset="0"/>
                              </a:rPr>
                              <m:t>𝐴</m:t>
                            </m:r>
                          </m:sub>
                        </m:sSub>
                        <m:r>
                          <a:rPr lang="de-DE" sz="2400" b="0" i="1" smtClean="0">
                            <a:latin typeface="Cambria Math" panose="02040503050406030204" pitchFamily="18" charset="0"/>
                            <a:cs typeface="Times New Roman" panose="02020603050405020304" pitchFamily="18" charset="0"/>
                          </a:rPr>
                          <m:t>,</m:t>
                        </m:r>
                        <m:r>
                          <a:rPr lang="de-DE" sz="2400" b="0" i="1" smtClean="0">
                            <a:latin typeface="Cambria Math" panose="02040503050406030204" pitchFamily="18" charset="0"/>
                            <a:cs typeface="Times New Roman" panose="02020603050405020304" pitchFamily="18" charset="0"/>
                          </a:rPr>
                          <m:t>𝐺</m:t>
                        </m:r>
                        <m:r>
                          <m:rPr>
                            <m:nor/>
                          </m:rPr>
                          <a:rPr lang="de-DE" sz="2400" dirty="0">
                            <a:latin typeface="Times New Roman" panose="02020603050405020304" pitchFamily="18" charset="0"/>
                            <a:cs typeface="Times New Roman" panose="02020603050405020304" pitchFamily="18" charset="0"/>
                          </a:rPr>
                          <m:t>)</m:t>
                        </m:r>
                      </m:e>
                    </m:func>
                  </m:oMath>
                </a14:m>
                <a:r>
                  <a:rPr lang="de-DE" sz="2400" dirty="0">
                    <a:latin typeface="Times New Roman" panose="02020603050405020304" pitchFamily="18" charset="0"/>
                    <a:cs typeface="Times New Roman" panose="02020603050405020304" pitchFamily="18" charset="0"/>
                  </a:rPr>
                  <a:t> 		NB</a:t>
                </a:r>
                <a:r>
                  <a:rPr lang="de-DE" sz="2400" baseline="-25000" dirty="0">
                    <a:latin typeface="Times New Roman" panose="02020603050405020304" pitchFamily="18" charset="0"/>
                    <a:cs typeface="Times New Roman" panose="02020603050405020304" pitchFamily="18" charset="0"/>
                  </a:rPr>
                  <a:t>1</a:t>
                </a:r>
                <a:r>
                  <a:rPr lang="de-DE" sz="2400" dirty="0">
                    <a:latin typeface="Times New Roman" panose="02020603050405020304" pitchFamily="18" charset="0"/>
                    <a:cs typeface="Times New Roman" panose="02020603050405020304" pitchFamily="18" charset="0"/>
                  </a:rPr>
                  <a:t>: </a:t>
                </a:r>
                <a14:m>
                  <m:oMath xmlns:m="http://schemas.openxmlformats.org/officeDocument/2006/math">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𝑢</m:t>
                        </m:r>
                      </m:e>
                      <m:sub>
                        <m:r>
                          <a:rPr lang="de-DE" sz="2400" i="1">
                            <a:latin typeface="Cambria Math" panose="02040503050406030204" pitchFamily="18" charset="0"/>
                            <a:cs typeface="Times New Roman" panose="02020603050405020304" pitchFamily="18" charset="0"/>
                          </a:rPr>
                          <m:t>𝐵</m:t>
                        </m:r>
                      </m:sub>
                    </m:sSub>
                    <m:d>
                      <m:dPr>
                        <m:ctrlPr>
                          <a:rPr lang="de-DE" sz="2400" i="1" smtClean="0">
                            <a:latin typeface="Cambria Math" panose="02040503050406030204" pitchFamily="18" charset="0"/>
                            <a:cs typeface="Times New Roman" panose="02020603050405020304" pitchFamily="18" charset="0"/>
                          </a:rPr>
                        </m:ctrlPr>
                      </m:dPr>
                      <m:e>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𝑥</m:t>
                            </m:r>
                          </m:e>
                          <m:sub>
                            <m:r>
                              <a:rPr lang="de-DE" sz="2400" i="1">
                                <a:latin typeface="Cambria Math" panose="02040503050406030204" pitchFamily="18" charset="0"/>
                                <a:cs typeface="Times New Roman" panose="02020603050405020304" pitchFamily="18" charset="0"/>
                              </a:rPr>
                              <m:t>𝐵</m:t>
                            </m:r>
                          </m:sub>
                        </m:sSub>
                        <m:r>
                          <a:rPr lang="de-DE" sz="2400" b="0" i="1" smtClean="0">
                            <a:latin typeface="Cambria Math" panose="02040503050406030204" pitchFamily="18" charset="0"/>
                            <a:cs typeface="Times New Roman" panose="02020603050405020304" pitchFamily="18" charset="0"/>
                          </a:rPr>
                          <m:t>,</m:t>
                        </m:r>
                        <m:r>
                          <a:rPr lang="de-DE" sz="2400" b="0" i="1" smtClean="0">
                            <a:latin typeface="Cambria Math" panose="02040503050406030204" pitchFamily="18" charset="0"/>
                            <a:cs typeface="Times New Roman" panose="02020603050405020304" pitchFamily="18" charset="0"/>
                          </a:rPr>
                          <m:t>𝐺</m:t>
                        </m:r>
                      </m:e>
                    </m:d>
                    <m:r>
                      <a:rPr lang="de-DE" sz="2400" b="0" i="1" smtClean="0">
                        <a:latin typeface="Cambria Math" panose="02040503050406030204" pitchFamily="18" charset="0"/>
                        <a:cs typeface="Times New Roman" panose="02020603050405020304" pitchFamily="18" charset="0"/>
                      </a:rPr>
                      <m:t>=</m:t>
                    </m:r>
                    <m:acc>
                      <m:accPr>
                        <m:chr m:val="̅"/>
                        <m:ctrlPr>
                          <a:rPr lang="de-DE" sz="2400" i="1">
                            <a:latin typeface="Cambria Math" panose="02040503050406030204" pitchFamily="18" charset="0"/>
                            <a:cs typeface="Times New Roman" panose="02020603050405020304" pitchFamily="18" charset="0"/>
                          </a:rPr>
                        </m:ctrlPr>
                      </m:accPr>
                      <m:e>
                        <m:r>
                          <a:rPr lang="de-DE" sz="2400" i="1">
                            <a:latin typeface="Cambria Math" panose="02040503050406030204" pitchFamily="18" charset="0"/>
                            <a:cs typeface="Times New Roman" panose="02020603050405020304" pitchFamily="18" charset="0"/>
                          </a:rPr>
                          <m:t>𝑢</m:t>
                        </m:r>
                      </m:e>
                    </m:acc>
                  </m:oMath>
                </a14:m>
                <a:r>
                  <a:rPr lang="de-DE" sz="2400" dirty="0">
                    <a:latin typeface="Times New Roman" panose="02020603050405020304" pitchFamily="18" charset="0"/>
                    <a:cs typeface="Times New Roman" panose="02020603050405020304" pitchFamily="18" charset="0"/>
                  </a:rPr>
                  <a:t>		NB</a:t>
                </a:r>
                <a:r>
                  <a:rPr lang="de-DE" sz="2400" baseline="-25000" dirty="0">
                    <a:latin typeface="Times New Roman" panose="02020603050405020304" pitchFamily="18" charset="0"/>
                    <a:cs typeface="Times New Roman" panose="02020603050405020304" pitchFamily="18" charset="0"/>
                  </a:rPr>
                  <a:t>2</a:t>
                </a:r>
                <a:r>
                  <a:rPr lang="de-DE" sz="2400" dirty="0">
                    <a:latin typeface="Times New Roman" panose="02020603050405020304" pitchFamily="18" charset="0"/>
                    <a:cs typeface="Times New Roman" panose="02020603050405020304" pitchFamily="18" charset="0"/>
                  </a:rPr>
                  <a:t>: </a:t>
                </a:r>
                <a14:m>
                  <m:oMath xmlns:m="http://schemas.openxmlformats.org/officeDocument/2006/math">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𝑥</m:t>
                        </m:r>
                      </m:e>
                      <m:sub>
                        <m:r>
                          <a:rPr lang="de-DE" sz="2400" i="1">
                            <a:latin typeface="Cambria Math" panose="02040503050406030204" pitchFamily="18" charset="0"/>
                            <a:cs typeface="Times New Roman" panose="02020603050405020304" pitchFamily="18" charset="0"/>
                          </a:rPr>
                          <m:t>𝐴</m:t>
                        </m:r>
                      </m:sub>
                    </m:sSub>
                    <m:r>
                      <a:rPr lang="de-DE" sz="2400" b="0" i="1" smtClean="0">
                        <a:latin typeface="Cambria Math" panose="02040503050406030204" pitchFamily="18" charset="0"/>
                        <a:cs typeface="Times New Roman" panose="02020603050405020304" pitchFamily="18" charset="0"/>
                      </a:rPr>
                      <m:t>+</m:t>
                    </m:r>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𝑥</m:t>
                        </m:r>
                      </m:e>
                      <m:sub>
                        <m:r>
                          <a:rPr lang="de-DE" sz="2400" i="1">
                            <a:latin typeface="Cambria Math" panose="02040503050406030204" pitchFamily="18" charset="0"/>
                            <a:cs typeface="Times New Roman" panose="02020603050405020304" pitchFamily="18" charset="0"/>
                          </a:rPr>
                          <m:t>𝐵</m:t>
                        </m:r>
                      </m:sub>
                    </m:sSub>
                    <m:r>
                      <a:rPr lang="de-DE" sz="2400" b="0" i="1" smtClean="0">
                        <a:latin typeface="Cambria Math" panose="02040503050406030204" pitchFamily="18" charset="0"/>
                        <a:cs typeface="Times New Roman" panose="02020603050405020304" pitchFamily="18" charset="0"/>
                      </a:rPr>
                      <m:t>+</m:t>
                    </m:r>
                    <m:r>
                      <a:rPr lang="de-DE" sz="2400" b="0" i="1" smtClean="0">
                        <a:latin typeface="Cambria Math" panose="02040503050406030204" pitchFamily="18" charset="0"/>
                        <a:cs typeface="Times New Roman" panose="02020603050405020304" pitchFamily="18" charset="0"/>
                      </a:rPr>
                      <m:t>𝑐𝐺</m:t>
                    </m:r>
                    <m:r>
                      <a:rPr lang="de-DE" sz="2400" b="0" i="1" smtClean="0">
                        <a:latin typeface="Cambria Math" panose="02040503050406030204" pitchFamily="18" charset="0"/>
                        <a:cs typeface="Times New Roman" panose="02020603050405020304" pitchFamily="18" charset="0"/>
                      </a:rPr>
                      <m:t>=</m:t>
                    </m:r>
                    <m:sSub>
                      <m:sSubPr>
                        <m:ctrlPr>
                          <a:rPr lang="de-DE" sz="2400" i="1">
                            <a:latin typeface="Cambria Math" panose="02040503050406030204" pitchFamily="18" charset="0"/>
                            <a:cs typeface="Times New Roman" panose="02020603050405020304" pitchFamily="18" charset="0"/>
                          </a:rPr>
                        </m:ctrlPr>
                      </m:sSubPr>
                      <m:e>
                        <m:r>
                          <a:rPr lang="de-DE" sz="2400" b="0" i="1" smtClean="0">
                            <a:latin typeface="Cambria Math" panose="02040503050406030204" pitchFamily="18" charset="0"/>
                            <a:cs typeface="Times New Roman" panose="02020603050405020304" pitchFamily="18" charset="0"/>
                          </a:rPr>
                          <m:t>𝑦</m:t>
                        </m:r>
                      </m:e>
                      <m:sub>
                        <m:r>
                          <a:rPr lang="de-DE" sz="2400" i="1">
                            <a:latin typeface="Cambria Math" panose="02040503050406030204" pitchFamily="18" charset="0"/>
                            <a:cs typeface="Times New Roman" panose="02020603050405020304" pitchFamily="18" charset="0"/>
                          </a:rPr>
                          <m:t>𝐴</m:t>
                        </m:r>
                      </m:sub>
                    </m:sSub>
                    <m:r>
                      <a:rPr lang="de-DE" sz="2400" b="0" i="1" smtClean="0">
                        <a:latin typeface="Cambria Math" panose="02040503050406030204" pitchFamily="18" charset="0"/>
                        <a:cs typeface="Times New Roman" panose="02020603050405020304" pitchFamily="18" charset="0"/>
                      </a:rPr>
                      <m:t>+</m:t>
                    </m:r>
                    <m:sSub>
                      <m:sSubPr>
                        <m:ctrlPr>
                          <a:rPr lang="de-DE" sz="2400" i="1">
                            <a:latin typeface="Cambria Math" panose="02040503050406030204" pitchFamily="18" charset="0"/>
                            <a:cs typeface="Times New Roman" panose="02020603050405020304" pitchFamily="18" charset="0"/>
                          </a:rPr>
                        </m:ctrlPr>
                      </m:sSubPr>
                      <m:e>
                        <m:r>
                          <a:rPr lang="de-DE" sz="2400" b="0" i="1" smtClean="0">
                            <a:latin typeface="Cambria Math" panose="02040503050406030204" pitchFamily="18" charset="0"/>
                            <a:cs typeface="Times New Roman" panose="02020603050405020304" pitchFamily="18" charset="0"/>
                          </a:rPr>
                          <m:t>𝑦</m:t>
                        </m:r>
                      </m:e>
                      <m:sub>
                        <m:r>
                          <a:rPr lang="de-DE" sz="2400" i="1">
                            <a:latin typeface="Cambria Math" panose="02040503050406030204" pitchFamily="18" charset="0"/>
                            <a:cs typeface="Times New Roman" panose="02020603050405020304" pitchFamily="18" charset="0"/>
                          </a:rPr>
                          <m:t>𝐵</m:t>
                        </m:r>
                      </m:sub>
                    </m:sSub>
                    <m:r>
                      <a:rPr lang="de-DE" sz="2400" b="0" i="0" smtClean="0">
                        <a:latin typeface="Cambria Math" panose="02040503050406030204" pitchFamily="18" charset="0"/>
                        <a:cs typeface="Times New Roman" panose="02020603050405020304" pitchFamily="18" charset="0"/>
                      </a:rPr>
                      <m:t>=</m:t>
                    </m:r>
                    <m:r>
                      <m:rPr>
                        <m:sty m:val="p"/>
                      </m:rPr>
                      <a:rPr lang="de-DE" sz="2400" b="0" i="0" smtClean="0">
                        <a:latin typeface="Cambria Math" panose="02040503050406030204" pitchFamily="18" charset="0"/>
                        <a:cs typeface="Times New Roman" panose="02020603050405020304" pitchFamily="18" charset="0"/>
                      </a:rPr>
                      <m:t>y</m:t>
                    </m:r>
                  </m:oMath>
                </a14:m>
                <a:endParaRPr lang="de-DE" sz="2400" dirty="0">
                  <a:latin typeface="Times New Roman" panose="02020603050405020304" pitchFamily="18" charset="0"/>
                  <a:cs typeface="Times New Roman" panose="02020603050405020304" pitchFamily="18" charset="0"/>
                </a:endParaRPr>
              </a:p>
              <a:p>
                <a:endParaRPr lang="de-DE" sz="2400" dirty="0">
                  <a:latin typeface="Lucida Calligraphy" panose="03010101010101010101" pitchFamily="66" charset="0"/>
                  <a:ea typeface="Cambria Math" panose="02040503050406030204" pitchFamily="18" charset="0"/>
                  <a:cs typeface="Times New Roman" panose="02020603050405020304" pitchFamily="18" charset="0"/>
                </a:endParaRPr>
              </a:p>
              <a:p>
                <a:pPr/>
                <a14:m>
                  <m:oMathPara xmlns:m="http://schemas.openxmlformats.org/officeDocument/2006/math">
                    <m:oMathParaPr>
                      <m:jc m:val="centerGroup"/>
                    </m:oMathParaPr>
                    <m:oMath xmlns:m="http://schemas.openxmlformats.org/officeDocument/2006/math">
                      <m:r>
                        <a:rPr lang="de-DE" sz="2400" b="0" i="0" smtClean="0">
                          <a:latin typeface="Cambria Math" panose="02040503050406030204" pitchFamily="18" charset="0"/>
                          <a:cs typeface="Times New Roman" panose="02020603050405020304" pitchFamily="18" charset="0"/>
                        </a:rPr>
                        <m:t>ℒ</m:t>
                      </m:r>
                      <m:d>
                        <m:dPr>
                          <m:ctrlPr>
                            <a:rPr lang="de-DE" sz="2400" i="1">
                              <a:latin typeface="Cambria Math" panose="02040503050406030204" pitchFamily="18" charset="0"/>
                              <a:cs typeface="Times New Roman" panose="02020603050405020304" pitchFamily="18" charset="0"/>
                            </a:rPr>
                          </m:ctrlPr>
                        </m:dPr>
                        <m:e>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𝑥</m:t>
                              </m:r>
                            </m:e>
                            <m:sub>
                              <m:r>
                                <a:rPr lang="de-DE" sz="2400" i="1">
                                  <a:latin typeface="Cambria Math" panose="02040503050406030204" pitchFamily="18" charset="0"/>
                                  <a:cs typeface="Times New Roman" panose="02020603050405020304" pitchFamily="18" charset="0"/>
                                </a:rPr>
                                <m:t>𝐴</m:t>
                              </m:r>
                            </m:sub>
                          </m:sSub>
                          <m:r>
                            <a:rPr lang="de-DE" sz="2400" i="1">
                              <a:latin typeface="Cambria Math" panose="02040503050406030204" pitchFamily="18" charset="0"/>
                              <a:cs typeface="Times New Roman" panose="02020603050405020304" pitchFamily="18" charset="0"/>
                            </a:rPr>
                            <m:t>,</m:t>
                          </m:r>
                          <m:sSub>
                            <m:sSubPr>
                              <m:ctrlPr>
                                <a:rPr lang="de-DE" sz="2400" i="1" smtClean="0">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𝑥</m:t>
                              </m:r>
                            </m:e>
                            <m:sub>
                              <m:r>
                                <a:rPr lang="de-DE" sz="2400" b="0" i="1" smtClean="0">
                                  <a:latin typeface="Cambria Math" panose="02040503050406030204" pitchFamily="18" charset="0"/>
                                  <a:cs typeface="Times New Roman" panose="02020603050405020304" pitchFamily="18" charset="0"/>
                                </a:rPr>
                                <m:t>𝐵</m:t>
                              </m:r>
                            </m:sub>
                          </m:sSub>
                          <m:r>
                            <a:rPr lang="de-DE" sz="2400" b="0" i="1" smtClean="0">
                              <a:latin typeface="Cambria Math" panose="02040503050406030204" pitchFamily="18" charset="0"/>
                              <a:cs typeface="Times New Roman" panose="02020603050405020304" pitchFamily="18" charset="0"/>
                            </a:rPr>
                            <m:t>,</m:t>
                          </m:r>
                          <m:r>
                            <a:rPr lang="de-DE" sz="2400" i="1">
                              <a:latin typeface="Cambria Math" panose="02040503050406030204" pitchFamily="18" charset="0"/>
                              <a:cs typeface="Times New Roman" panose="02020603050405020304" pitchFamily="18" charset="0"/>
                            </a:rPr>
                            <m:t>𝐺</m:t>
                          </m:r>
                        </m:e>
                      </m:d>
                      <m:r>
                        <a:rPr lang="de-DE" sz="2400" b="0" i="1" smtClean="0">
                          <a:latin typeface="Cambria Math" panose="02040503050406030204" pitchFamily="18" charset="0"/>
                          <a:cs typeface="Times New Roman" panose="02020603050405020304" pitchFamily="18" charset="0"/>
                        </a:rPr>
                        <m:t>=</m:t>
                      </m:r>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𝑢</m:t>
                          </m:r>
                        </m:e>
                        <m:sub>
                          <m:r>
                            <a:rPr lang="de-DE" sz="2400" i="1">
                              <a:latin typeface="Cambria Math" panose="02040503050406030204" pitchFamily="18" charset="0"/>
                              <a:cs typeface="Times New Roman" panose="02020603050405020304" pitchFamily="18" charset="0"/>
                            </a:rPr>
                            <m:t>𝐴</m:t>
                          </m:r>
                        </m:sub>
                      </m:sSub>
                      <m:d>
                        <m:dPr>
                          <m:ctrlPr>
                            <a:rPr lang="de-DE" sz="2400" i="1">
                              <a:latin typeface="Cambria Math" panose="02040503050406030204" pitchFamily="18" charset="0"/>
                              <a:cs typeface="Times New Roman" panose="02020603050405020304" pitchFamily="18" charset="0"/>
                            </a:rPr>
                          </m:ctrlPr>
                        </m:dPr>
                        <m:e>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𝑥</m:t>
                              </m:r>
                            </m:e>
                            <m:sub>
                              <m:r>
                                <a:rPr lang="de-DE" sz="2400" i="1">
                                  <a:latin typeface="Cambria Math" panose="02040503050406030204" pitchFamily="18" charset="0"/>
                                  <a:cs typeface="Times New Roman" panose="02020603050405020304" pitchFamily="18" charset="0"/>
                                </a:rPr>
                                <m:t>𝐴</m:t>
                              </m:r>
                            </m:sub>
                          </m:sSub>
                          <m:r>
                            <a:rPr lang="de-DE" sz="2400" i="1">
                              <a:latin typeface="Cambria Math" panose="02040503050406030204" pitchFamily="18" charset="0"/>
                              <a:cs typeface="Times New Roman" panose="02020603050405020304" pitchFamily="18" charset="0"/>
                            </a:rPr>
                            <m:t>,</m:t>
                          </m:r>
                          <m:r>
                            <a:rPr lang="de-DE" sz="2400" i="1">
                              <a:latin typeface="Cambria Math" panose="02040503050406030204" pitchFamily="18" charset="0"/>
                              <a:cs typeface="Times New Roman" panose="02020603050405020304" pitchFamily="18" charset="0"/>
                            </a:rPr>
                            <m:t>𝐺</m:t>
                          </m:r>
                        </m:e>
                      </m:d>
                      <m:r>
                        <a:rPr lang="de-DE" sz="2400" b="0" i="0" smtClean="0">
                          <a:latin typeface="Cambria Math" panose="02040503050406030204" pitchFamily="18" charset="0"/>
                          <a:cs typeface="Times New Roman" panose="02020603050405020304" pitchFamily="18" charset="0"/>
                        </a:rPr>
                        <m:t>+</m:t>
                      </m:r>
                      <m:sSub>
                        <m:sSubPr>
                          <m:ctrlPr>
                            <a:rPr lang="de-DE" sz="2400" i="1">
                              <a:latin typeface="Cambria Math" panose="02040503050406030204" pitchFamily="18" charset="0"/>
                              <a:cs typeface="Times New Roman" panose="02020603050405020304" pitchFamily="18" charset="0"/>
                            </a:rPr>
                          </m:ctrlPr>
                        </m:sSubPr>
                        <m:e>
                          <m:r>
                            <a:rPr lang="el-GR" sz="2400" i="1" smtClean="0">
                              <a:latin typeface="Cambria Math" panose="02040503050406030204" pitchFamily="18" charset="0"/>
                              <a:cs typeface="Times New Roman" panose="02020603050405020304" pitchFamily="18" charset="0"/>
                            </a:rPr>
                            <m:t>𝜇</m:t>
                          </m:r>
                          <m:r>
                            <a:rPr lang="de-DE" sz="2400" b="0" i="1" smtClean="0">
                              <a:latin typeface="Cambria Math" panose="02040503050406030204" pitchFamily="18" charset="0"/>
                              <a:cs typeface="Times New Roman" panose="02020603050405020304" pitchFamily="18" charset="0"/>
                            </a:rPr>
                            <m:t>(</m:t>
                          </m:r>
                          <m:r>
                            <a:rPr lang="de-DE" sz="2400" i="1">
                              <a:latin typeface="Cambria Math" panose="02040503050406030204" pitchFamily="18" charset="0"/>
                              <a:cs typeface="Times New Roman" panose="02020603050405020304" pitchFamily="18" charset="0"/>
                            </a:rPr>
                            <m:t>𝑢</m:t>
                          </m:r>
                        </m:e>
                        <m:sub>
                          <m:r>
                            <a:rPr lang="de-DE" sz="2400" i="1">
                              <a:latin typeface="Cambria Math" panose="02040503050406030204" pitchFamily="18" charset="0"/>
                              <a:cs typeface="Times New Roman" panose="02020603050405020304" pitchFamily="18" charset="0"/>
                            </a:rPr>
                            <m:t>𝐵</m:t>
                          </m:r>
                        </m:sub>
                      </m:sSub>
                      <m:d>
                        <m:dPr>
                          <m:ctrlPr>
                            <a:rPr lang="de-DE" sz="2400" b="0" i="1" smtClean="0">
                              <a:latin typeface="Cambria Math" panose="02040503050406030204" pitchFamily="18" charset="0"/>
                              <a:cs typeface="Times New Roman" panose="02020603050405020304" pitchFamily="18" charset="0"/>
                            </a:rPr>
                          </m:ctrlPr>
                        </m:dPr>
                        <m:e>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𝑥</m:t>
                              </m:r>
                            </m:e>
                            <m:sub>
                              <m:r>
                                <a:rPr lang="de-DE" sz="2400" i="1">
                                  <a:latin typeface="Cambria Math" panose="02040503050406030204" pitchFamily="18" charset="0"/>
                                  <a:cs typeface="Times New Roman" panose="02020603050405020304" pitchFamily="18" charset="0"/>
                                </a:rPr>
                                <m:t>𝐵</m:t>
                              </m:r>
                            </m:sub>
                          </m:sSub>
                          <m:r>
                            <a:rPr lang="de-DE" sz="2400" b="0" i="1" smtClean="0">
                              <a:latin typeface="Cambria Math" panose="02040503050406030204" pitchFamily="18" charset="0"/>
                              <a:cs typeface="Times New Roman" panose="02020603050405020304" pitchFamily="18" charset="0"/>
                            </a:rPr>
                            <m:t>,</m:t>
                          </m:r>
                          <m:r>
                            <a:rPr lang="de-DE" sz="2400" b="0" i="1" smtClean="0">
                              <a:latin typeface="Cambria Math" panose="02040503050406030204" pitchFamily="18" charset="0"/>
                              <a:cs typeface="Times New Roman" panose="02020603050405020304" pitchFamily="18" charset="0"/>
                            </a:rPr>
                            <m:t>𝐺</m:t>
                          </m:r>
                        </m:e>
                      </m:d>
                      <m:r>
                        <a:rPr lang="de-DE" sz="2400" b="0" i="1" smtClean="0">
                          <a:latin typeface="Cambria Math" panose="02040503050406030204" pitchFamily="18" charset="0"/>
                          <a:cs typeface="Times New Roman" panose="02020603050405020304" pitchFamily="18" charset="0"/>
                        </a:rPr>
                        <m:t>−</m:t>
                      </m:r>
                      <m:acc>
                        <m:accPr>
                          <m:chr m:val="̅"/>
                          <m:ctrlPr>
                            <a:rPr lang="de-DE" sz="2400" i="1">
                              <a:latin typeface="Cambria Math" panose="02040503050406030204" pitchFamily="18" charset="0"/>
                              <a:cs typeface="Times New Roman" panose="02020603050405020304" pitchFamily="18" charset="0"/>
                            </a:rPr>
                          </m:ctrlPr>
                        </m:accPr>
                        <m:e>
                          <m:r>
                            <a:rPr lang="de-DE" sz="2400" i="1">
                              <a:latin typeface="Cambria Math" panose="02040503050406030204" pitchFamily="18" charset="0"/>
                              <a:cs typeface="Times New Roman" panose="02020603050405020304" pitchFamily="18" charset="0"/>
                            </a:rPr>
                            <m:t>𝑢</m:t>
                          </m:r>
                        </m:e>
                      </m:acc>
                      <m:r>
                        <a:rPr lang="de-DE" sz="2400" b="0" i="1" smtClean="0">
                          <a:latin typeface="Cambria Math" panose="02040503050406030204" pitchFamily="18" charset="0"/>
                          <a:cs typeface="Times New Roman" panose="02020603050405020304" pitchFamily="18" charset="0"/>
                        </a:rPr>
                        <m:t>)+</m:t>
                      </m:r>
                      <m:r>
                        <a:rPr lang="de-DE" sz="2400" b="0" i="1" smtClean="0">
                          <a:latin typeface="Cambria Math" panose="02040503050406030204" pitchFamily="18" charset="0"/>
                          <a:ea typeface="Cambria Math" panose="02040503050406030204" pitchFamily="18" charset="0"/>
                          <a:cs typeface="Times New Roman" panose="02020603050405020304" pitchFamily="18" charset="0"/>
                        </a:rPr>
                        <m:t>𝜆</m:t>
                      </m:r>
                      <m:r>
                        <a:rPr lang="de-DE" sz="2400" b="0" i="1" smtClean="0">
                          <a:latin typeface="Cambria Math" panose="02040503050406030204" pitchFamily="18" charset="0"/>
                          <a:ea typeface="Cambria Math" panose="02040503050406030204" pitchFamily="18" charset="0"/>
                          <a:cs typeface="Times New Roman" panose="02020603050405020304" pitchFamily="18" charset="0"/>
                        </a:rPr>
                        <m:t>(</m:t>
                      </m:r>
                      <m:r>
                        <a:rPr lang="de-DE" sz="2400" b="0" i="1" smtClean="0">
                          <a:latin typeface="Cambria Math" panose="02040503050406030204" pitchFamily="18" charset="0"/>
                          <a:ea typeface="Cambria Math" panose="02040503050406030204" pitchFamily="18" charset="0"/>
                          <a:cs typeface="Times New Roman" panose="02020603050405020304" pitchFamily="18" charset="0"/>
                        </a:rPr>
                        <m:t>𝑦</m:t>
                      </m:r>
                      <m:r>
                        <a:rPr lang="de-DE" sz="2400" b="0" i="1" smtClean="0">
                          <a:latin typeface="Cambria Math" panose="02040503050406030204" pitchFamily="18" charset="0"/>
                          <a:cs typeface="Times New Roman" panose="02020603050405020304" pitchFamily="18" charset="0"/>
                        </a:rPr>
                        <m:t>−</m:t>
                      </m:r>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𝑥</m:t>
                          </m:r>
                        </m:e>
                        <m:sub>
                          <m:r>
                            <a:rPr lang="de-DE" sz="2400" i="1">
                              <a:latin typeface="Cambria Math" panose="02040503050406030204" pitchFamily="18" charset="0"/>
                              <a:cs typeface="Times New Roman" panose="02020603050405020304" pitchFamily="18" charset="0"/>
                            </a:rPr>
                            <m:t>𝐴</m:t>
                          </m:r>
                        </m:sub>
                      </m:sSub>
                      <m:r>
                        <a:rPr lang="de-DE" sz="2400" b="0" i="1" smtClean="0">
                          <a:latin typeface="Cambria Math" panose="02040503050406030204" pitchFamily="18" charset="0"/>
                          <a:cs typeface="Times New Roman" panose="02020603050405020304" pitchFamily="18" charset="0"/>
                        </a:rPr>
                        <m:t>−</m:t>
                      </m:r>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𝑥</m:t>
                          </m:r>
                        </m:e>
                        <m:sub>
                          <m:r>
                            <a:rPr lang="de-DE" sz="2400" i="1">
                              <a:latin typeface="Cambria Math" panose="02040503050406030204" pitchFamily="18" charset="0"/>
                              <a:cs typeface="Times New Roman" panose="02020603050405020304" pitchFamily="18" charset="0"/>
                            </a:rPr>
                            <m:t>𝐵</m:t>
                          </m:r>
                        </m:sub>
                      </m:sSub>
                      <m:r>
                        <a:rPr lang="de-DE" sz="2400" b="0" i="1" smtClean="0">
                          <a:latin typeface="Cambria Math" panose="02040503050406030204" pitchFamily="18" charset="0"/>
                          <a:cs typeface="Times New Roman" panose="02020603050405020304" pitchFamily="18" charset="0"/>
                        </a:rPr>
                        <m:t>−</m:t>
                      </m:r>
                      <m:r>
                        <a:rPr lang="de-DE" sz="2400" i="1">
                          <a:latin typeface="Cambria Math" panose="02040503050406030204" pitchFamily="18" charset="0"/>
                          <a:cs typeface="Times New Roman" panose="02020603050405020304" pitchFamily="18" charset="0"/>
                        </a:rPr>
                        <m:t>𝑐𝐺</m:t>
                      </m:r>
                      <m:r>
                        <a:rPr lang="de-DE" sz="2400" b="0" i="1" smtClean="0">
                          <a:latin typeface="Cambria Math" panose="02040503050406030204" pitchFamily="18" charset="0"/>
                          <a:cs typeface="Times New Roman" panose="02020603050405020304" pitchFamily="18" charset="0"/>
                        </a:rPr>
                        <m:t>)</m:t>
                      </m:r>
                    </m:oMath>
                  </m:oMathPara>
                </a14:m>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r>
                  <a:rPr lang="de-DE" sz="2400" dirty="0">
                    <a:latin typeface="Times New Roman" panose="02020603050405020304" pitchFamily="18" charset="0"/>
                    <a:cs typeface="Times New Roman" panose="02020603050405020304" pitchFamily="18" charset="0"/>
                  </a:rPr>
                  <a:t>Ableiten nach </a:t>
                </a:r>
                <a14:m>
                  <m:oMath xmlns:m="http://schemas.openxmlformats.org/officeDocument/2006/math">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𝑥</m:t>
                        </m:r>
                      </m:e>
                      <m:sub>
                        <m:r>
                          <a:rPr lang="de-DE" sz="2400" i="1">
                            <a:latin typeface="Cambria Math" panose="02040503050406030204" pitchFamily="18" charset="0"/>
                            <a:cs typeface="Times New Roman" panose="02020603050405020304" pitchFamily="18" charset="0"/>
                          </a:rPr>
                          <m:t>𝐴</m:t>
                        </m:r>
                      </m:sub>
                    </m:sSub>
                    <m:r>
                      <a:rPr lang="de-DE" sz="2400" i="1">
                        <a:latin typeface="Cambria Math" panose="02040503050406030204" pitchFamily="18" charset="0"/>
                        <a:cs typeface="Times New Roman" panose="02020603050405020304" pitchFamily="18" charset="0"/>
                      </a:rPr>
                      <m:t>,</m:t>
                    </m:r>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𝑥</m:t>
                        </m:r>
                      </m:e>
                      <m:sub>
                        <m:r>
                          <a:rPr lang="de-DE" sz="2400" i="1">
                            <a:latin typeface="Cambria Math" panose="02040503050406030204" pitchFamily="18" charset="0"/>
                            <a:cs typeface="Times New Roman" panose="02020603050405020304" pitchFamily="18" charset="0"/>
                          </a:rPr>
                          <m:t>𝐵</m:t>
                        </m:r>
                      </m:sub>
                    </m:sSub>
                    <m:r>
                      <a:rPr lang="de-DE" sz="2400" i="1">
                        <a:latin typeface="Cambria Math" panose="02040503050406030204" pitchFamily="18" charset="0"/>
                        <a:cs typeface="Times New Roman" panose="02020603050405020304" pitchFamily="18" charset="0"/>
                      </a:rPr>
                      <m:t>,</m:t>
                    </m:r>
                    <m:r>
                      <a:rPr lang="de-DE" sz="2400" i="1">
                        <a:latin typeface="Cambria Math" panose="02040503050406030204" pitchFamily="18" charset="0"/>
                        <a:cs typeface="Times New Roman" panose="02020603050405020304" pitchFamily="18" charset="0"/>
                      </a:rPr>
                      <m:t>𝐺</m:t>
                    </m:r>
                  </m:oMath>
                </a14:m>
                <a:r>
                  <a:rPr lang="de-DE" sz="2400" dirty="0">
                    <a:latin typeface="Times New Roman" panose="02020603050405020304" pitchFamily="18" charset="0"/>
                    <a:cs typeface="Times New Roman" panose="02020603050405020304" pitchFamily="18" charset="0"/>
                  </a:rPr>
                  <a:t> und Nullsetzen liefert:</a:t>
                </a:r>
              </a:p>
              <a:p>
                <a:endParaRPr lang="de-DE" sz="2400" dirty="0">
                  <a:latin typeface="Times New Roman" panose="02020603050405020304" pitchFamily="18" charset="0"/>
                  <a:cs typeface="Times New Roman" panose="02020603050405020304" pitchFamily="18" charset="0"/>
                </a:endParaRPr>
              </a:p>
              <a:p>
                <a:pPr algn="ctr"/>
                <a14:m>
                  <m:oMath xmlns:m="http://schemas.openxmlformats.org/officeDocument/2006/math">
                    <m:f>
                      <m:fPr>
                        <m:ctrlPr>
                          <a:rPr lang="de-DE" sz="2400" i="1">
                            <a:solidFill>
                              <a:srgbClr val="000000"/>
                            </a:solidFill>
                            <a:latin typeface="Cambria Math" panose="02040503050406030204" pitchFamily="18" charset="0"/>
                          </a:rPr>
                        </m:ctrlPr>
                      </m:fPr>
                      <m:num>
                        <m:f>
                          <m:fPr>
                            <m:ctrlPr>
                              <a:rPr lang="de-DE" sz="2400" i="1">
                                <a:solidFill>
                                  <a:srgbClr val="000000"/>
                                </a:solidFill>
                                <a:latin typeface="Cambria Math" panose="02040503050406030204" pitchFamily="18" charset="0"/>
                              </a:rPr>
                            </m:ctrlPr>
                          </m:fPr>
                          <m:num>
                            <m:r>
                              <a:rPr lang="el-GR" sz="2400" i="1">
                                <a:solidFill>
                                  <a:srgbClr val="000000"/>
                                </a:solidFill>
                                <a:latin typeface="Cambria Math" panose="02040503050406030204" pitchFamily="18" charset="0"/>
                                <a:ea typeface="Cambria Math" panose="02040503050406030204" pitchFamily="18" charset="0"/>
                              </a:rPr>
                              <m:t>𝜕</m:t>
                            </m:r>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𝑢</m:t>
                                </m:r>
                              </m:e>
                              <m:sub>
                                <m:r>
                                  <a:rPr lang="de-DE" sz="2400" i="1">
                                    <a:latin typeface="Cambria Math" panose="02040503050406030204" pitchFamily="18" charset="0"/>
                                    <a:cs typeface="Times New Roman" panose="02020603050405020304" pitchFamily="18" charset="0"/>
                                  </a:rPr>
                                  <m:t>𝐴</m:t>
                                </m:r>
                              </m:sub>
                            </m:sSub>
                          </m:num>
                          <m:den>
                            <m:r>
                              <a:rPr lang="el-GR" sz="2400" i="1">
                                <a:solidFill>
                                  <a:srgbClr val="000000"/>
                                </a:solidFill>
                                <a:latin typeface="Cambria Math" panose="02040503050406030204" pitchFamily="18" charset="0"/>
                                <a:ea typeface="Cambria Math" panose="02040503050406030204" pitchFamily="18" charset="0"/>
                              </a:rPr>
                              <m:t>𝜕</m:t>
                            </m:r>
                            <m:r>
                              <a:rPr lang="de-DE" sz="2400" i="1">
                                <a:solidFill>
                                  <a:srgbClr val="000000"/>
                                </a:solidFill>
                                <a:latin typeface="Cambria Math" panose="02040503050406030204" pitchFamily="18" charset="0"/>
                                <a:ea typeface="Cambria Math" panose="02040503050406030204" pitchFamily="18" charset="0"/>
                              </a:rPr>
                              <m:t>𝐺</m:t>
                            </m:r>
                          </m:den>
                        </m:f>
                      </m:num>
                      <m:den>
                        <m:f>
                          <m:fPr>
                            <m:ctrlPr>
                              <a:rPr lang="de-DE" sz="2400" i="1">
                                <a:solidFill>
                                  <a:srgbClr val="000000"/>
                                </a:solidFill>
                                <a:latin typeface="Cambria Math" panose="02040503050406030204" pitchFamily="18" charset="0"/>
                              </a:rPr>
                            </m:ctrlPr>
                          </m:fPr>
                          <m:num>
                            <m:r>
                              <a:rPr lang="el-GR" sz="2400" i="1">
                                <a:solidFill>
                                  <a:srgbClr val="000000"/>
                                </a:solidFill>
                                <a:latin typeface="Cambria Math" panose="02040503050406030204" pitchFamily="18" charset="0"/>
                                <a:ea typeface="Cambria Math" panose="02040503050406030204" pitchFamily="18" charset="0"/>
                              </a:rPr>
                              <m:t>𝜕</m:t>
                            </m:r>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𝑢</m:t>
                                </m:r>
                              </m:e>
                              <m:sub>
                                <m:r>
                                  <a:rPr lang="de-DE" sz="2400" i="1">
                                    <a:latin typeface="Cambria Math" panose="02040503050406030204" pitchFamily="18" charset="0"/>
                                    <a:cs typeface="Times New Roman" panose="02020603050405020304" pitchFamily="18" charset="0"/>
                                  </a:rPr>
                                  <m:t>𝐴</m:t>
                                </m:r>
                              </m:sub>
                            </m:sSub>
                          </m:num>
                          <m:den>
                            <m:r>
                              <a:rPr lang="el-GR" sz="2400" i="1">
                                <a:solidFill>
                                  <a:srgbClr val="000000"/>
                                </a:solidFill>
                                <a:latin typeface="Cambria Math" panose="02040503050406030204" pitchFamily="18" charset="0"/>
                                <a:ea typeface="Cambria Math" panose="02040503050406030204" pitchFamily="18" charset="0"/>
                              </a:rPr>
                              <m:t>𝜕</m:t>
                            </m:r>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𝑥</m:t>
                                </m:r>
                              </m:e>
                              <m:sub>
                                <m:r>
                                  <a:rPr lang="de-DE" sz="2400" i="1">
                                    <a:latin typeface="Cambria Math" panose="02040503050406030204" pitchFamily="18" charset="0"/>
                                    <a:cs typeface="Times New Roman" panose="02020603050405020304" pitchFamily="18" charset="0"/>
                                  </a:rPr>
                                  <m:t>𝐴</m:t>
                                </m:r>
                              </m:sub>
                            </m:sSub>
                          </m:den>
                        </m:f>
                      </m:den>
                    </m:f>
                    <m:r>
                      <a:rPr lang="de-DE" sz="2400" i="1">
                        <a:solidFill>
                          <a:srgbClr val="000000"/>
                        </a:solidFill>
                        <a:latin typeface="Cambria Math" panose="02040503050406030204" pitchFamily="18" charset="0"/>
                        <a:ea typeface="Cambria Math" panose="02040503050406030204" pitchFamily="18" charset="0"/>
                      </a:rPr>
                      <m:t>+</m:t>
                    </m:r>
                    <m:f>
                      <m:fPr>
                        <m:ctrlPr>
                          <a:rPr lang="de-DE" sz="2400" i="1">
                            <a:solidFill>
                              <a:srgbClr val="000000"/>
                            </a:solidFill>
                            <a:latin typeface="Cambria Math" panose="02040503050406030204" pitchFamily="18" charset="0"/>
                          </a:rPr>
                        </m:ctrlPr>
                      </m:fPr>
                      <m:num>
                        <m:f>
                          <m:fPr>
                            <m:ctrlPr>
                              <a:rPr lang="de-DE" sz="2400" i="1">
                                <a:solidFill>
                                  <a:srgbClr val="000000"/>
                                </a:solidFill>
                                <a:latin typeface="Cambria Math" panose="02040503050406030204" pitchFamily="18" charset="0"/>
                              </a:rPr>
                            </m:ctrlPr>
                          </m:fPr>
                          <m:num>
                            <m:r>
                              <a:rPr lang="el-GR" sz="2400" i="1">
                                <a:solidFill>
                                  <a:srgbClr val="000000"/>
                                </a:solidFill>
                                <a:latin typeface="Cambria Math" panose="02040503050406030204" pitchFamily="18" charset="0"/>
                                <a:ea typeface="Cambria Math" panose="02040503050406030204" pitchFamily="18" charset="0"/>
                              </a:rPr>
                              <m:t>𝜕</m:t>
                            </m:r>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𝑢</m:t>
                                </m:r>
                              </m:e>
                              <m:sub>
                                <m:r>
                                  <a:rPr lang="de-DE" sz="2400" i="1">
                                    <a:latin typeface="Cambria Math" panose="02040503050406030204" pitchFamily="18" charset="0"/>
                                    <a:cs typeface="Times New Roman" panose="02020603050405020304" pitchFamily="18" charset="0"/>
                                  </a:rPr>
                                  <m:t>𝐵</m:t>
                                </m:r>
                              </m:sub>
                            </m:sSub>
                          </m:num>
                          <m:den>
                            <m:r>
                              <a:rPr lang="el-GR" sz="2400" i="1">
                                <a:solidFill>
                                  <a:srgbClr val="000000"/>
                                </a:solidFill>
                                <a:latin typeface="Cambria Math" panose="02040503050406030204" pitchFamily="18" charset="0"/>
                                <a:ea typeface="Cambria Math" panose="02040503050406030204" pitchFamily="18" charset="0"/>
                              </a:rPr>
                              <m:t>𝜕</m:t>
                            </m:r>
                            <m:r>
                              <a:rPr lang="de-DE" sz="2400" i="1">
                                <a:solidFill>
                                  <a:srgbClr val="000000"/>
                                </a:solidFill>
                                <a:latin typeface="Cambria Math" panose="02040503050406030204" pitchFamily="18" charset="0"/>
                                <a:ea typeface="Cambria Math" panose="02040503050406030204" pitchFamily="18" charset="0"/>
                              </a:rPr>
                              <m:t>𝐺</m:t>
                            </m:r>
                          </m:den>
                        </m:f>
                      </m:num>
                      <m:den>
                        <m:f>
                          <m:fPr>
                            <m:ctrlPr>
                              <a:rPr lang="de-DE" sz="2400" i="1">
                                <a:solidFill>
                                  <a:srgbClr val="000000"/>
                                </a:solidFill>
                                <a:latin typeface="Cambria Math" panose="02040503050406030204" pitchFamily="18" charset="0"/>
                              </a:rPr>
                            </m:ctrlPr>
                          </m:fPr>
                          <m:num>
                            <m:r>
                              <a:rPr lang="el-GR" sz="2400" i="1">
                                <a:solidFill>
                                  <a:srgbClr val="000000"/>
                                </a:solidFill>
                                <a:latin typeface="Cambria Math" panose="02040503050406030204" pitchFamily="18" charset="0"/>
                                <a:ea typeface="Cambria Math" panose="02040503050406030204" pitchFamily="18" charset="0"/>
                              </a:rPr>
                              <m:t>𝜕</m:t>
                            </m:r>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𝑢</m:t>
                                </m:r>
                              </m:e>
                              <m:sub>
                                <m:r>
                                  <a:rPr lang="de-DE" sz="2400" i="1">
                                    <a:latin typeface="Cambria Math" panose="02040503050406030204" pitchFamily="18" charset="0"/>
                                    <a:cs typeface="Times New Roman" panose="02020603050405020304" pitchFamily="18" charset="0"/>
                                  </a:rPr>
                                  <m:t>𝐵</m:t>
                                </m:r>
                              </m:sub>
                            </m:sSub>
                          </m:num>
                          <m:den>
                            <m:r>
                              <a:rPr lang="el-GR" sz="2400" i="1">
                                <a:solidFill>
                                  <a:srgbClr val="000000"/>
                                </a:solidFill>
                                <a:latin typeface="Cambria Math" panose="02040503050406030204" pitchFamily="18" charset="0"/>
                                <a:ea typeface="Cambria Math" panose="02040503050406030204" pitchFamily="18" charset="0"/>
                              </a:rPr>
                              <m:t>𝜕</m:t>
                            </m:r>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𝑥</m:t>
                                </m:r>
                              </m:e>
                              <m:sub>
                                <m:r>
                                  <a:rPr lang="de-DE" sz="2400" i="1">
                                    <a:latin typeface="Cambria Math" panose="02040503050406030204" pitchFamily="18" charset="0"/>
                                    <a:cs typeface="Times New Roman" panose="02020603050405020304" pitchFamily="18" charset="0"/>
                                  </a:rPr>
                                  <m:t>𝐵</m:t>
                                </m:r>
                              </m:sub>
                            </m:sSub>
                          </m:den>
                        </m:f>
                      </m:den>
                    </m:f>
                    <m:r>
                      <a:rPr lang="de-DE" sz="2400" i="1">
                        <a:latin typeface="Cambria Math" panose="02040503050406030204" pitchFamily="18" charset="0"/>
                        <a:cs typeface="Times New Roman" panose="02020603050405020304" pitchFamily="18" charset="0"/>
                      </a:rPr>
                      <m:t>=</m:t>
                    </m:r>
                    <m:r>
                      <a:rPr lang="de-DE" sz="2400" i="1">
                        <a:latin typeface="Cambria Math" panose="02040503050406030204" pitchFamily="18" charset="0"/>
                        <a:cs typeface="Times New Roman" panose="02020603050405020304" pitchFamily="18" charset="0"/>
                      </a:rPr>
                      <m:t>𝑐</m:t>
                    </m:r>
                  </m:oMath>
                </a14:m>
                <a:r>
                  <a:rPr lang="de-DE" sz="2400" dirty="0">
                    <a:latin typeface="Times New Roman" panose="02020603050405020304" pitchFamily="18" charset="0"/>
                    <a:cs typeface="Times New Roman" panose="02020603050405020304" pitchFamily="18" charset="0"/>
                  </a:rPr>
                  <a:t> 		bzw.		 </a:t>
                </a:r>
                <a14:m>
                  <m:oMath xmlns:m="http://schemas.openxmlformats.org/officeDocument/2006/math">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𝐺𝑅𝑆</m:t>
                        </m:r>
                      </m:e>
                      <m:sub>
                        <m:r>
                          <a:rPr lang="de-DE" sz="2400" i="1">
                            <a:latin typeface="Cambria Math" panose="02040503050406030204" pitchFamily="18" charset="0"/>
                            <a:cs typeface="Times New Roman" panose="02020603050405020304" pitchFamily="18" charset="0"/>
                          </a:rPr>
                          <m:t>𝐴</m:t>
                        </m:r>
                      </m:sub>
                    </m:sSub>
                    <m:r>
                      <a:rPr lang="de-DE" sz="2400" i="1">
                        <a:latin typeface="Cambria Math" panose="02040503050406030204" pitchFamily="18" charset="0"/>
                        <a:cs typeface="Times New Roman" panose="02020603050405020304" pitchFamily="18" charset="0"/>
                      </a:rPr>
                      <m:t>+</m:t>
                    </m:r>
                    <m:sSub>
                      <m:sSubPr>
                        <m:ctrlPr>
                          <a:rPr lang="de-DE" sz="2400" i="1">
                            <a:latin typeface="Cambria Math" panose="02040503050406030204" pitchFamily="18" charset="0"/>
                            <a:cs typeface="Times New Roman" panose="02020603050405020304" pitchFamily="18" charset="0"/>
                          </a:rPr>
                        </m:ctrlPr>
                      </m:sSubPr>
                      <m:e>
                        <m:r>
                          <a:rPr lang="de-DE" sz="2400" i="1">
                            <a:latin typeface="Cambria Math" panose="02040503050406030204" pitchFamily="18" charset="0"/>
                            <a:cs typeface="Times New Roman" panose="02020603050405020304" pitchFamily="18" charset="0"/>
                          </a:rPr>
                          <m:t>𝐺𝑅𝑆</m:t>
                        </m:r>
                      </m:e>
                      <m:sub>
                        <m:r>
                          <a:rPr lang="de-DE" sz="2400" i="1">
                            <a:latin typeface="Cambria Math" panose="02040503050406030204" pitchFamily="18" charset="0"/>
                            <a:cs typeface="Times New Roman" panose="02020603050405020304" pitchFamily="18" charset="0"/>
                          </a:rPr>
                          <m:t>𝐵</m:t>
                        </m:r>
                      </m:sub>
                    </m:sSub>
                    <m:r>
                      <a:rPr lang="de-DE" sz="2400" i="1">
                        <a:latin typeface="Cambria Math" panose="02040503050406030204" pitchFamily="18" charset="0"/>
                        <a:cs typeface="Times New Roman" panose="02020603050405020304" pitchFamily="18" charset="0"/>
                      </a:rPr>
                      <m:t>=</m:t>
                    </m:r>
                    <m:r>
                      <a:rPr lang="de-DE" sz="2400" i="1">
                        <a:latin typeface="Cambria Math" panose="02040503050406030204" pitchFamily="18" charset="0"/>
                        <a:cs typeface="Times New Roman" panose="02020603050405020304" pitchFamily="18" charset="0"/>
                      </a:rPr>
                      <m:t>𝐺𝐾</m:t>
                    </m:r>
                  </m:oMath>
                </a14:m>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p:txBody>
          </p:sp>
        </mc:Choice>
        <mc:Fallback xmlns="">
          <p:sp>
            <p:nvSpPr>
              <p:cNvPr id="11" name="Textfeld 10">
                <a:extLst>
                  <a:ext uri="{FF2B5EF4-FFF2-40B4-BE49-F238E27FC236}">
                    <a16:creationId xmlns:a16="http://schemas.microsoft.com/office/drawing/2014/main" id="{AA15B691-283D-4341-8E52-EBA1542B1340}"/>
                  </a:ext>
                </a:extLst>
              </p:cNvPr>
              <p:cNvSpPr txBox="1">
                <a:spLocks noRot="1" noChangeAspect="1" noMove="1" noResize="1" noEditPoints="1" noAdjustHandles="1" noChangeArrowheads="1" noChangeShapeType="1" noTextEdit="1"/>
              </p:cNvSpPr>
              <p:nvPr/>
            </p:nvSpPr>
            <p:spPr>
              <a:xfrm>
                <a:off x="20675" y="18207"/>
                <a:ext cx="12150649" cy="5642517"/>
              </a:xfrm>
              <a:prstGeom prst="rect">
                <a:avLst/>
              </a:prstGeom>
              <a:blipFill>
                <a:blip r:embed="rId2"/>
                <a:stretch>
                  <a:fillRect l="-752" t="-864"/>
                </a:stretch>
              </a:blipFill>
            </p:spPr>
            <p:txBody>
              <a:bodyPr/>
              <a:lstStyle/>
              <a:p>
                <a:r>
                  <a:rPr lang="de-DE">
                    <a:noFill/>
                  </a:rPr>
                  <a:t> </a:t>
                </a:r>
              </a:p>
            </p:txBody>
          </p:sp>
        </mc:Fallback>
      </mc:AlternateContent>
      <p:sp>
        <p:nvSpPr>
          <p:cNvPr id="5" name="Rechteck 4">
            <a:extLst>
              <a:ext uri="{FF2B5EF4-FFF2-40B4-BE49-F238E27FC236}">
                <a16:creationId xmlns:a16="http://schemas.microsoft.com/office/drawing/2014/main" id="{F81DDCBB-BD1D-4B23-B946-595F415A96C3}"/>
              </a:ext>
            </a:extLst>
          </p:cNvPr>
          <p:cNvSpPr/>
          <p:nvPr/>
        </p:nvSpPr>
        <p:spPr>
          <a:xfrm>
            <a:off x="8684576" y="4236762"/>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74617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ihandform 1"/>
          <p:cNvSpPr/>
          <p:nvPr/>
        </p:nvSpPr>
        <p:spPr>
          <a:xfrm>
            <a:off x="3692318" y="50494"/>
            <a:ext cx="5522863" cy="463846"/>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b="1" dirty="0">
                <a:solidFill>
                  <a:srgbClr val="000000"/>
                </a:solidFill>
                <a:latin typeface="Times New Roman" pitchFamily="18"/>
                <a:ea typeface="Droid Sans Fallback" pitchFamily="2"/>
                <a:cs typeface="Lohit Hindi" pitchFamily="2"/>
              </a:rPr>
              <a:t>Private Bereitstellung öffentlicher Güter</a:t>
            </a:r>
          </a:p>
        </p:txBody>
      </p:sp>
      <p:graphicFrame>
        <p:nvGraphicFramePr>
          <p:cNvPr id="4" name="Tabelle 3">
            <a:extLst>
              <a:ext uri="{FF2B5EF4-FFF2-40B4-BE49-F238E27FC236}">
                <a16:creationId xmlns:a16="http://schemas.microsoft.com/office/drawing/2014/main" id="{553C6D68-4AF8-419E-985A-33DE40224F26}"/>
              </a:ext>
            </a:extLst>
          </p:cNvPr>
          <p:cNvGraphicFramePr>
            <a:graphicFrameLocks noGrp="1"/>
          </p:cNvGraphicFramePr>
          <p:nvPr/>
        </p:nvGraphicFramePr>
        <p:xfrm>
          <a:off x="1627630" y="1355941"/>
          <a:ext cx="7964423" cy="2688336"/>
        </p:xfrm>
        <a:graphic>
          <a:graphicData uri="http://schemas.openxmlformats.org/drawingml/2006/table">
            <a:tbl>
              <a:tblPr/>
              <a:tblGrid>
                <a:gridCol w="2342477">
                  <a:extLst>
                    <a:ext uri="{9D8B030D-6E8A-4147-A177-3AD203B41FA5}">
                      <a16:colId xmlns:a16="http://schemas.microsoft.com/office/drawing/2014/main" val="932862767"/>
                    </a:ext>
                  </a:extLst>
                </a:gridCol>
                <a:gridCol w="1873982">
                  <a:extLst>
                    <a:ext uri="{9D8B030D-6E8A-4147-A177-3AD203B41FA5}">
                      <a16:colId xmlns:a16="http://schemas.microsoft.com/office/drawing/2014/main" val="4104949968"/>
                    </a:ext>
                  </a:extLst>
                </a:gridCol>
                <a:gridCol w="1873982">
                  <a:extLst>
                    <a:ext uri="{9D8B030D-6E8A-4147-A177-3AD203B41FA5}">
                      <a16:colId xmlns:a16="http://schemas.microsoft.com/office/drawing/2014/main" val="3008034983"/>
                    </a:ext>
                  </a:extLst>
                </a:gridCol>
                <a:gridCol w="1873982">
                  <a:extLst>
                    <a:ext uri="{9D8B030D-6E8A-4147-A177-3AD203B41FA5}">
                      <a16:colId xmlns:a16="http://schemas.microsoft.com/office/drawing/2014/main" val="1869618123"/>
                    </a:ext>
                  </a:extLst>
                </a:gridCol>
              </a:tblGrid>
              <a:tr h="672084">
                <a:tc rowSpan="2" gridSpan="2">
                  <a:txBody>
                    <a:bodyPr/>
                    <a:lstStyle/>
                    <a:p>
                      <a:pPr algn="ctr" fontAlgn="ctr"/>
                      <a:r>
                        <a:rPr lang="de-DE" sz="2300" b="0" i="0" u="none" strike="noStrike" dirty="0">
                          <a:solidFill>
                            <a:srgbClr val="000000"/>
                          </a:solidFill>
                          <a:effectLst/>
                          <a:latin typeface="Times New Roman" panose="02020603050405020304" pitchFamily="18" charset="0"/>
                          <a:cs typeface="Times New Roman" panose="02020603050405020304" pitchFamily="18" charset="0"/>
                        </a:rPr>
                        <a:t>Auszahlung</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hMerge="1">
                  <a:txBody>
                    <a:bodyPr/>
                    <a:lstStyle/>
                    <a:p>
                      <a:endParaRPr lang="de-DE"/>
                    </a:p>
                  </a:txBody>
                  <a:tcPr/>
                </a:tc>
                <a:tc gridSpan="2">
                  <a:txBody>
                    <a:bodyPr/>
                    <a:lstStyle/>
                    <a:p>
                      <a:pPr algn="ctr" fontAlgn="ctr"/>
                      <a:r>
                        <a:rPr lang="de-DE" sz="2300" b="0" i="0" u="none" strike="noStrike" dirty="0">
                          <a:solidFill>
                            <a:srgbClr val="000000"/>
                          </a:solidFill>
                          <a:effectLst/>
                          <a:latin typeface="Times New Roman" panose="02020603050405020304" pitchFamily="18" charset="0"/>
                          <a:cs typeface="Times New Roman" panose="02020603050405020304" pitchFamily="18" charset="0"/>
                        </a:rPr>
                        <a:t>B</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de-DE"/>
                    </a:p>
                  </a:txBody>
                  <a:tcPr/>
                </a:tc>
                <a:extLst>
                  <a:ext uri="{0D108BD9-81ED-4DB2-BD59-A6C34878D82A}">
                    <a16:rowId xmlns:a16="http://schemas.microsoft.com/office/drawing/2014/main" val="1408991224"/>
                  </a:ext>
                </a:extLst>
              </a:tr>
              <a:tr h="672084">
                <a:tc gridSpan="2" vMerge="1">
                  <a:txBody>
                    <a:bodyPr/>
                    <a:lstStyle/>
                    <a:p>
                      <a:endParaRPr lang="de-DE"/>
                    </a:p>
                  </a:txBody>
                  <a:tcPr/>
                </a:tc>
                <a:tc hMerge="1" vMerge="1">
                  <a:txBody>
                    <a:bodyPr/>
                    <a:lstStyle/>
                    <a:p>
                      <a:endParaRPr lang="de-DE"/>
                    </a:p>
                  </a:txBody>
                  <a:tcPr/>
                </a:tc>
                <a:tc>
                  <a:txBody>
                    <a:bodyPr/>
                    <a:lstStyle/>
                    <a:p>
                      <a:pPr algn="ctr" fontAlgn="ctr"/>
                      <a:r>
                        <a:rPr lang="de-DE" sz="2300" b="0" i="0" u="none" strike="noStrike" dirty="0">
                          <a:solidFill>
                            <a:srgbClr val="000000"/>
                          </a:solidFill>
                          <a:effectLst/>
                          <a:latin typeface="Times New Roman" panose="02020603050405020304" pitchFamily="18" charset="0"/>
                          <a:cs typeface="Times New Roman" panose="02020603050405020304" pitchFamily="18" charset="0"/>
                        </a:rPr>
                        <a:t>zahlt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2300" b="0" i="0" u="none" strike="noStrike" dirty="0">
                          <a:solidFill>
                            <a:srgbClr val="000000"/>
                          </a:solidFill>
                          <a:effectLst/>
                          <a:latin typeface="Times New Roman" panose="02020603050405020304" pitchFamily="18" charset="0"/>
                          <a:cs typeface="Times New Roman" panose="02020603050405020304" pitchFamily="18" charset="0"/>
                        </a:rPr>
                        <a:t>zahlt nicht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0755131"/>
                  </a:ext>
                </a:extLst>
              </a:tr>
              <a:tr h="672084">
                <a:tc rowSpan="2">
                  <a:txBody>
                    <a:bodyPr/>
                    <a:lstStyle/>
                    <a:p>
                      <a:pPr algn="ctr" fontAlgn="ctr"/>
                      <a:r>
                        <a:rPr lang="de-DE" sz="2300" b="0" i="0" u="none" strike="noStrike" dirty="0">
                          <a:solidFill>
                            <a:srgbClr val="000000"/>
                          </a:solidFill>
                          <a:effectLst/>
                          <a:latin typeface="Times New Roman" panose="02020603050405020304" pitchFamily="18" charset="0"/>
                          <a:cs typeface="Times New Roman" panose="02020603050405020304" pitchFamily="18" charset="0"/>
                        </a:rPr>
                        <a:t>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2300" b="0" i="0" u="none" strike="noStrike" dirty="0">
                          <a:solidFill>
                            <a:srgbClr val="000000"/>
                          </a:solidFill>
                          <a:effectLst/>
                          <a:latin typeface="Times New Roman" panose="02020603050405020304" pitchFamily="18" charset="0"/>
                          <a:cs typeface="Times New Roman" panose="02020603050405020304" pitchFamily="18" charset="0"/>
                        </a:rPr>
                        <a:t>zahlt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2300" b="1" i="0" u="none" strike="noStrike" dirty="0">
                          <a:solidFill>
                            <a:srgbClr val="000000"/>
                          </a:solidFill>
                          <a:effectLst/>
                          <a:latin typeface="Times New Roman" panose="02020603050405020304" pitchFamily="18" charset="0"/>
                          <a:cs typeface="Times New Roman" panose="02020603050405020304" pitchFamily="18" charset="0"/>
                        </a:rPr>
                        <a:t>1;1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2300" b="0" i="0" u="none" strike="noStrike" dirty="0">
                          <a:solidFill>
                            <a:srgbClr val="000000"/>
                          </a:solidFill>
                          <a:effectLst/>
                          <a:latin typeface="Times New Roman" panose="02020603050405020304" pitchFamily="18" charset="0"/>
                          <a:cs typeface="Times New Roman" panose="02020603050405020304" pitchFamily="18" charset="0"/>
                        </a:rPr>
                        <a:t>-1;3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5832090"/>
                  </a:ext>
                </a:extLst>
              </a:tr>
              <a:tr h="672084">
                <a:tc vMerge="1">
                  <a:txBody>
                    <a:bodyPr/>
                    <a:lstStyle/>
                    <a:p>
                      <a:endParaRPr lang="de-DE"/>
                    </a:p>
                  </a:txBody>
                  <a:tcPr/>
                </a:tc>
                <a:tc>
                  <a:txBody>
                    <a:bodyPr/>
                    <a:lstStyle/>
                    <a:p>
                      <a:pPr algn="ctr" fontAlgn="ctr"/>
                      <a:r>
                        <a:rPr lang="de-DE" sz="2300" b="0" i="0" u="none" strike="noStrike" dirty="0">
                          <a:solidFill>
                            <a:srgbClr val="000000"/>
                          </a:solidFill>
                          <a:effectLst/>
                          <a:latin typeface="Times New Roman" panose="02020603050405020304" pitchFamily="18" charset="0"/>
                          <a:cs typeface="Times New Roman" panose="02020603050405020304" pitchFamily="18" charset="0"/>
                        </a:rPr>
                        <a:t>zahlt nicht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2300" b="0" i="0" u="none" strike="noStrike" dirty="0">
                          <a:solidFill>
                            <a:srgbClr val="000000"/>
                          </a:solidFill>
                          <a:effectLst/>
                          <a:latin typeface="Times New Roman" panose="02020603050405020304" pitchFamily="18" charset="0"/>
                          <a:cs typeface="Times New Roman" panose="02020603050405020304" pitchFamily="18" charset="0"/>
                        </a:rPr>
                        <a:t>3;-1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de-DE" sz="2300" b="0" i="0" u="none" strike="noStrike" dirty="0">
                          <a:solidFill>
                            <a:srgbClr val="000000"/>
                          </a:solidFill>
                          <a:effectLst/>
                          <a:latin typeface="Times New Roman" panose="02020603050405020304" pitchFamily="18" charset="0"/>
                          <a:cs typeface="Times New Roman" panose="02020603050405020304" pitchFamily="18" charset="0"/>
                        </a:rPr>
                        <a:t>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7350439"/>
                  </a:ext>
                </a:extLst>
              </a:tr>
            </a:tbl>
          </a:graphicData>
        </a:graphic>
      </p:graphicFrame>
      <p:sp>
        <p:nvSpPr>
          <p:cNvPr id="7" name="Freihandform 2">
            <a:extLst>
              <a:ext uri="{FF2B5EF4-FFF2-40B4-BE49-F238E27FC236}">
                <a16:creationId xmlns:a16="http://schemas.microsoft.com/office/drawing/2014/main" id="{9F241527-9942-425D-A0D0-E76F7DE2E473}"/>
              </a:ext>
            </a:extLst>
          </p:cNvPr>
          <p:cNvSpPr/>
          <p:nvPr/>
        </p:nvSpPr>
        <p:spPr>
          <a:xfrm>
            <a:off x="77061" y="4188240"/>
            <a:ext cx="11790063" cy="2024147"/>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1">
            <a:noAutofit/>
          </a:bodyPr>
          <a:lstStyle/>
          <a:p>
            <a:pPr marL="342900" indent="-342900">
              <a:buFont typeface="Wingdings" panose="05000000000000000000" pitchFamily="2" charset="2"/>
              <a:buChar char="Ø"/>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dirty="0">
                <a:solidFill>
                  <a:srgbClr val="000000"/>
                </a:solidFill>
                <a:latin typeface="Times New Roman" pitchFamily="18"/>
                <a:ea typeface="Droid Sans Fallback" pitchFamily="2"/>
                <a:cs typeface="Lohit Hindi" pitchFamily="2"/>
              </a:rPr>
              <a:t>Egal was Haushalt B macht, nicht zahlen ergibt für A immer eine höhere Auszahlung</a:t>
            </a: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dirty="0">
                <a:solidFill>
                  <a:srgbClr val="000000"/>
                </a:solidFill>
                <a:latin typeface="Times New Roman" pitchFamily="18"/>
                <a:ea typeface="Droid Sans Fallback" pitchFamily="2"/>
                <a:cs typeface="Lohit Hindi" pitchFamily="2"/>
              </a:rPr>
              <a:t>		→ </a:t>
            </a:r>
            <a:r>
              <a:rPr lang="de-DE" sz="2000" b="1" dirty="0">
                <a:solidFill>
                  <a:srgbClr val="000000"/>
                </a:solidFill>
                <a:latin typeface="Times New Roman" pitchFamily="18"/>
                <a:ea typeface="Droid Sans Fallback" pitchFamily="2"/>
                <a:cs typeface="Lohit Hindi" pitchFamily="2"/>
              </a:rPr>
              <a:t>nicht zahlen</a:t>
            </a:r>
            <a:r>
              <a:rPr lang="de-DE" sz="2000" dirty="0">
                <a:solidFill>
                  <a:srgbClr val="000000"/>
                </a:solidFill>
                <a:latin typeface="Times New Roman" pitchFamily="18"/>
                <a:ea typeface="Droid Sans Fallback" pitchFamily="2"/>
                <a:cs typeface="Lohit Hindi" pitchFamily="2"/>
              </a:rPr>
              <a:t> ist dominante Strategie für A</a:t>
            </a:r>
          </a:p>
          <a:p>
            <a:pPr marL="342900" indent="-342900">
              <a:buFont typeface="Wingdings" panose="05000000000000000000" pitchFamily="2" charset="2"/>
              <a:buChar char="Ø"/>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dirty="0">
                <a:solidFill>
                  <a:srgbClr val="000000"/>
                </a:solidFill>
                <a:latin typeface="Times New Roman" pitchFamily="18"/>
                <a:ea typeface="Droid Sans Fallback" pitchFamily="2"/>
                <a:cs typeface="Lohit Hindi" pitchFamily="2"/>
              </a:rPr>
              <a:t>Genauso ergibt nicht zahlen für B immer eine höhere Auszahlung, egal was A macht</a:t>
            </a: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dirty="0">
                <a:solidFill>
                  <a:srgbClr val="000000"/>
                </a:solidFill>
                <a:latin typeface="Times New Roman" pitchFamily="18"/>
                <a:ea typeface="Droid Sans Fallback" pitchFamily="2"/>
                <a:cs typeface="Lohit Hindi" pitchFamily="2"/>
              </a:rPr>
              <a:t>		→ </a:t>
            </a:r>
            <a:r>
              <a:rPr lang="de-DE" sz="2000" b="1" dirty="0">
                <a:solidFill>
                  <a:srgbClr val="000000"/>
                </a:solidFill>
                <a:latin typeface="Times New Roman" pitchFamily="18"/>
                <a:ea typeface="Droid Sans Fallback" pitchFamily="2"/>
                <a:cs typeface="Lohit Hindi" pitchFamily="2"/>
              </a:rPr>
              <a:t>nicht zahlen</a:t>
            </a:r>
            <a:r>
              <a:rPr lang="de-DE" sz="2000" dirty="0">
                <a:solidFill>
                  <a:srgbClr val="000000"/>
                </a:solidFill>
                <a:latin typeface="Times New Roman" pitchFamily="18"/>
                <a:ea typeface="Droid Sans Fallback" pitchFamily="2"/>
                <a:cs typeface="Lohit Hindi" pitchFamily="2"/>
              </a:rPr>
              <a:t> ist dominante Strategie für B</a:t>
            </a: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000" dirty="0">
              <a:solidFill>
                <a:srgbClr val="000000"/>
              </a:solidFill>
              <a:latin typeface="Times New Roman" pitchFamily="18"/>
              <a:ea typeface="Droid Sans Fallback" pitchFamily="2"/>
              <a:cs typeface="Lohit Hindi" pitchFamily="2"/>
            </a:endParaRPr>
          </a:p>
          <a:p>
            <a:pPr algn="ct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b="1" dirty="0">
                <a:solidFill>
                  <a:srgbClr val="000000"/>
                </a:solidFill>
                <a:latin typeface="Times New Roman" pitchFamily="18"/>
                <a:ea typeface="Droid Sans Fallback" pitchFamily="2"/>
                <a:cs typeface="Lohit Hindi" pitchFamily="2"/>
              </a:rPr>
              <a:t>Spielen beide ihre dominante Strategie, so wird das öffentliche Gut nicht bereitgestellt, obwohl beide bei einer Teilung der Kosten sich mit einem Netto-Nutzen von </a:t>
            </a:r>
            <a:r>
              <a:rPr lang="de-DE" sz="2000" b="1">
                <a:solidFill>
                  <a:srgbClr val="000000"/>
                </a:solidFill>
                <a:latin typeface="Times New Roman" pitchFamily="18"/>
                <a:ea typeface="Droid Sans Fallback" pitchFamily="2"/>
                <a:cs typeface="Lohit Hindi" pitchFamily="2"/>
              </a:rPr>
              <a:t>jeweils 1 besser </a:t>
            </a:r>
            <a:r>
              <a:rPr lang="de-DE" sz="2000" b="1" dirty="0">
                <a:solidFill>
                  <a:srgbClr val="000000"/>
                </a:solidFill>
                <a:latin typeface="Times New Roman" pitchFamily="18"/>
                <a:ea typeface="Droid Sans Fallback" pitchFamily="2"/>
                <a:cs typeface="Lohit Hindi" pitchFamily="2"/>
              </a:rPr>
              <a:t>stellen könnten</a:t>
            </a:r>
          </a:p>
        </p:txBody>
      </p:sp>
      <mc:AlternateContent xmlns:mc="http://schemas.openxmlformats.org/markup-compatibility/2006" xmlns:a14="http://schemas.microsoft.com/office/drawing/2010/main">
        <mc:Choice Requires="a14">
          <p:sp>
            <p:nvSpPr>
              <p:cNvPr id="3" name="Rechteck 2"/>
              <p:cNvSpPr/>
              <p:nvPr/>
            </p:nvSpPr>
            <p:spPr>
              <a:xfrm>
                <a:off x="0" y="502180"/>
                <a:ext cx="11867124" cy="707886"/>
              </a:xfrm>
              <a:prstGeom prst="rect">
                <a:avLst/>
              </a:prstGeom>
            </p:spPr>
            <p:txBody>
              <a:bodyPr wrap="square">
                <a:spAutoFit/>
              </a:bodyPr>
              <a:lstStyle/>
              <a:p>
                <a:pPr marL="342900" indent="-342900">
                  <a:buFont typeface="Arial" panose="020B0604020202020204"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dirty="0">
                    <a:solidFill>
                      <a:srgbClr val="000000"/>
                    </a:solidFill>
                    <a:latin typeface="Times New Roman" pitchFamily="18"/>
                    <a:ea typeface="Droid Sans Fallback" pitchFamily="2"/>
                    <a:cs typeface="Lohit Hindi" pitchFamily="2"/>
                  </a:rPr>
                  <a:t>Der Nutzen aus der Bereitstellung eines öffentlichen Gutes sei </a:t>
                </a:r>
                <a14:m>
                  <m:oMath xmlns:m="http://schemas.openxmlformats.org/officeDocument/2006/math">
                    <m:sSub>
                      <m:sSubPr>
                        <m:ctrlPr>
                          <a:rPr lang="de-DE" sz="2000" i="1">
                            <a:latin typeface="Cambria Math" panose="02040503050406030204" pitchFamily="18" charset="0"/>
                            <a:cs typeface="Times New Roman" panose="02020603050405020304" pitchFamily="18" charset="0"/>
                          </a:rPr>
                        </m:ctrlPr>
                      </m:sSubPr>
                      <m:e>
                        <m:r>
                          <a:rPr lang="de-DE" sz="2000" i="1">
                            <a:latin typeface="Cambria Math" panose="02040503050406030204" pitchFamily="18" charset="0"/>
                            <a:cs typeface="Times New Roman" panose="02020603050405020304" pitchFamily="18" charset="0"/>
                          </a:rPr>
                          <m:t>𝑢</m:t>
                        </m:r>
                      </m:e>
                      <m:sub>
                        <m:r>
                          <a:rPr lang="de-DE" sz="2000" i="1">
                            <a:latin typeface="Cambria Math" panose="02040503050406030204" pitchFamily="18" charset="0"/>
                            <a:cs typeface="Times New Roman" panose="02020603050405020304" pitchFamily="18" charset="0"/>
                          </a:rPr>
                          <m:t>𝐴</m:t>
                        </m:r>
                      </m:sub>
                    </m:sSub>
                    <m:d>
                      <m:dPr>
                        <m:ctrlPr>
                          <a:rPr lang="de-DE" sz="2000" b="0" i="1" smtClean="0">
                            <a:latin typeface="Cambria Math" panose="02040503050406030204" pitchFamily="18" charset="0"/>
                            <a:cs typeface="Times New Roman" panose="02020603050405020304" pitchFamily="18" charset="0"/>
                          </a:rPr>
                        </m:ctrlPr>
                      </m:dPr>
                      <m:e>
                        <m:r>
                          <a:rPr lang="de-DE" sz="2000" b="0" i="1" smtClean="0">
                            <a:latin typeface="Cambria Math" panose="02040503050406030204" pitchFamily="18" charset="0"/>
                            <a:cs typeface="Times New Roman" panose="02020603050405020304" pitchFamily="18" charset="0"/>
                          </a:rPr>
                          <m:t>𝐺</m:t>
                        </m:r>
                        <m:r>
                          <a:rPr lang="de-DE" sz="2000" b="0" i="1" smtClean="0">
                            <a:latin typeface="Cambria Math" panose="02040503050406030204" pitchFamily="18" charset="0"/>
                            <a:cs typeface="Times New Roman" panose="02020603050405020304" pitchFamily="18" charset="0"/>
                          </a:rPr>
                          <m:t>=1</m:t>
                        </m:r>
                      </m:e>
                    </m:d>
                    <m:r>
                      <a:rPr lang="de-DE" sz="2000" b="0" i="1" smtClean="0">
                        <a:latin typeface="Cambria Math" panose="02040503050406030204" pitchFamily="18" charset="0"/>
                        <a:cs typeface="Times New Roman" panose="02020603050405020304" pitchFamily="18" charset="0"/>
                      </a:rPr>
                      <m:t>=3=</m:t>
                    </m:r>
                    <m:sSub>
                      <m:sSubPr>
                        <m:ctrlPr>
                          <a:rPr lang="de-DE" sz="2000" i="1">
                            <a:latin typeface="Cambria Math" panose="02040503050406030204" pitchFamily="18" charset="0"/>
                            <a:cs typeface="Times New Roman" panose="02020603050405020304" pitchFamily="18" charset="0"/>
                          </a:rPr>
                        </m:ctrlPr>
                      </m:sSubPr>
                      <m:e>
                        <m:r>
                          <a:rPr lang="de-DE" sz="2000" i="1">
                            <a:latin typeface="Cambria Math" panose="02040503050406030204" pitchFamily="18" charset="0"/>
                            <a:cs typeface="Times New Roman" panose="02020603050405020304" pitchFamily="18" charset="0"/>
                          </a:rPr>
                          <m:t>𝑢</m:t>
                        </m:r>
                      </m:e>
                      <m:sub>
                        <m:r>
                          <a:rPr lang="de-DE" sz="2000" b="0" i="1" smtClean="0">
                            <a:latin typeface="Cambria Math" panose="02040503050406030204" pitchFamily="18" charset="0"/>
                            <a:cs typeface="Times New Roman" panose="02020603050405020304" pitchFamily="18" charset="0"/>
                          </a:rPr>
                          <m:t>𝐵</m:t>
                        </m:r>
                      </m:sub>
                    </m:sSub>
                    <m:d>
                      <m:dPr>
                        <m:ctrlPr>
                          <a:rPr lang="de-DE" sz="2000" i="1">
                            <a:latin typeface="Cambria Math" panose="02040503050406030204" pitchFamily="18" charset="0"/>
                            <a:cs typeface="Times New Roman" panose="02020603050405020304" pitchFamily="18" charset="0"/>
                          </a:rPr>
                        </m:ctrlPr>
                      </m:dPr>
                      <m:e>
                        <m:r>
                          <a:rPr lang="de-DE" sz="2000" i="1">
                            <a:latin typeface="Cambria Math" panose="02040503050406030204" pitchFamily="18" charset="0"/>
                            <a:cs typeface="Times New Roman" panose="02020603050405020304" pitchFamily="18" charset="0"/>
                          </a:rPr>
                          <m:t>𝐺</m:t>
                        </m:r>
                        <m:r>
                          <a:rPr lang="de-DE" sz="2000" i="1">
                            <a:latin typeface="Cambria Math" panose="02040503050406030204" pitchFamily="18" charset="0"/>
                            <a:cs typeface="Times New Roman" panose="02020603050405020304" pitchFamily="18" charset="0"/>
                          </a:rPr>
                          <m:t>=1</m:t>
                        </m:r>
                      </m:e>
                    </m:d>
                  </m:oMath>
                </a14:m>
                <a:endParaRPr lang="de-DE" sz="2000" dirty="0">
                  <a:solidFill>
                    <a:srgbClr val="000000"/>
                  </a:solidFill>
                  <a:latin typeface="Times New Roman" pitchFamily="18"/>
                  <a:ea typeface="Droid Sans Fallback" pitchFamily="2"/>
                  <a:cs typeface="Lohit Hindi" pitchFamily="2"/>
                </a:endParaRPr>
              </a:p>
              <a:p>
                <a:pPr marL="342900" indent="-342900">
                  <a:buFont typeface="Arial" panose="020B0604020202020204"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dirty="0">
                    <a:solidFill>
                      <a:srgbClr val="000000"/>
                    </a:solidFill>
                    <a:latin typeface="Times New Roman" pitchFamily="18"/>
                    <a:ea typeface="Droid Sans Fallback" pitchFamily="2"/>
                    <a:cs typeface="Lohit Hindi" pitchFamily="2"/>
                  </a:rPr>
                  <a:t>Die Kosten der Bereitstellung sind </a:t>
                </a:r>
                <a14:m>
                  <m:oMath xmlns:m="http://schemas.openxmlformats.org/officeDocument/2006/math">
                    <m:r>
                      <m:rPr>
                        <m:sty m:val="p"/>
                      </m:rPr>
                      <a:rPr lang="de-DE" sz="2000" b="0" i="0" smtClean="0">
                        <a:latin typeface="Cambria Math" panose="02040503050406030204" pitchFamily="18" charset="0"/>
                        <a:cs typeface="Times New Roman" panose="02020603050405020304" pitchFamily="18" charset="0"/>
                      </a:rPr>
                      <m:t>c</m:t>
                    </m:r>
                    <m:d>
                      <m:dPr>
                        <m:ctrlPr>
                          <a:rPr lang="de-DE" sz="2000" b="0" i="1" smtClean="0">
                            <a:latin typeface="Cambria Math" panose="02040503050406030204" pitchFamily="18" charset="0"/>
                            <a:cs typeface="Times New Roman" panose="02020603050405020304" pitchFamily="18" charset="0"/>
                          </a:rPr>
                        </m:ctrlPr>
                      </m:dPr>
                      <m:e>
                        <m:r>
                          <a:rPr lang="de-DE" sz="2000" i="1">
                            <a:latin typeface="Cambria Math" panose="02040503050406030204" pitchFamily="18" charset="0"/>
                            <a:cs typeface="Times New Roman" panose="02020603050405020304" pitchFamily="18" charset="0"/>
                          </a:rPr>
                          <m:t>𝐺</m:t>
                        </m:r>
                        <m:r>
                          <a:rPr lang="de-DE" sz="2000" i="1">
                            <a:latin typeface="Cambria Math" panose="02040503050406030204" pitchFamily="18" charset="0"/>
                            <a:cs typeface="Times New Roman" panose="02020603050405020304" pitchFamily="18" charset="0"/>
                          </a:rPr>
                          <m:t>=1</m:t>
                        </m:r>
                      </m:e>
                    </m:d>
                    <m:r>
                      <a:rPr lang="de-DE" sz="2000" b="0" i="1" smtClean="0">
                        <a:latin typeface="Cambria Math" panose="02040503050406030204" pitchFamily="18" charset="0"/>
                        <a:cs typeface="Times New Roman" panose="02020603050405020304" pitchFamily="18" charset="0"/>
                      </a:rPr>
                      <m:t>=4</m:t>
                    </m:r>
                  </m:oMath>
                </a14:m>
                <a:endParaRPr lang="de-DE" sz="2000" dirty="0">
                  <a:solidFill>
                    <a:srgbClr val="000000"/>
                  </a:solidFill>
                  <a:latin typeface="Times New Roman" pitchFamily="18"/>
                  <a:ea typeface="Droid Sans Fallback" pitchFamily="2"/>
                  <a:cs typeface="Lohit Hindi" pitchFamily="2"/>
                </a:endParaRPr>
              </a:p>
            </p:txBody>
          </p:sp>
        </mc:Choice>
        <mc:Fallback xmlns="">
          <p:sp>
            <p:nvSpPr>
              <p:cNvPr id="3" name="Rechteck 2"/>
              <p:cNvSpPr>
                <a:spLocks noRot="1" noChangeAspect="1" noMove="1" noResize="1" noEditPoints="1" noAdjustHandles="1" noChangeArrowheads="1" noChangeShapeType="1" noTextEdit="1"/>
              </p:cNvSpPr>
              <p:nvPr/>
            </p:nvSpPr>
            <p:spPr>
              <a:xfrm>
                <a:off x="0" y="502180"/>
                <a:ext cx="11867124" cy="707886"/>
              </a:xfrm>
              <a:prstGeom prst="rect">
                <a:avLst/>
              </a:prstGeom>
              <a:blipFill>
                <a:blip r:embed="rId3"/>
                <a:stretch>
                  <a:fillRect l="-462" t="-4274" b="-13675"/>
                </a:stretch>
              </a:blipFill>
            </p:spPr>
            <p:txBody>
              <a:bodyPr/>
              <a:lstStyle/>
              <a:p>
                <a:r>
                  <a:rPr lang="de-DE">
                    <a:noFill/>
                  </a:rPr>
                  <a:t> </a:t>
                </a:r>
              </a:p>
            </p:txBody>
          </p:sp>
        </mc:Fallback>
      </mc:AlternateContent>
    </p:spTree>
    <p:extLst>
      <p:ext uri="{BB962C8B-B14F-4D97-AF65-F5344CB8AC3E}">
        <p14:creationId xmlns:p14="http://schemas.microsoft.com/office/powerpoint/2010/main" val="114184586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2183</Words>
  <Application>Microsoft Office PowerPoint</Application>
  <PresentationFormat>Breitbild</PresentationFormat>
  <Paragraphs>243</Paragraphs>
  <Slides>16</Slides>
  <Notes>11</Notes>
  <HiddenSlides>0</HiddenSlides>
  <MMClips>0</MMClips>
  <ScaleCrop>false</ScaleCrop>
  <HeadingPairs>
    <vt:vector size="6" baseType="variant">
      <vt:variant>
        <vt:lpstr>Verwendete Schriftarten</vt:lpstr>
      </vt:variant>
      <vt:variant>
        <vt:i4>11</vt:i4>
      </vt:variant>
      <vt:variant>
        <vt:lpstr>Design</vt:lpstr>
      </vt:variant>
      <vt:variant>
        <vt:i4>1</vt:i4>
      </vt:variant>
      <vt:variant>
        <vt:lpstr>Folientitel</vt:lpstr>
      </vt:variant>
      <vt:variant>
        <vt:i4>16</vt:i4>
      </vt:variant>
    </vt:vector>
  </HeadingPairs>
  <TitlesOfParts>
    <vt:vector size="28" baseType="lpstr">
      <vt:lpstr>Arial</vt:lpstr>
      <vt:lpstr>Calibri</vt:lpstr>
      <vt:lpstr>Calibri Light</vt:lpstr>
      <vt:lpstr>Cambria Math</vt:lpstr>
      <vt:lpstr>GT America Standard</vt:lpstr>
      <vt:lpstr>Ivar Headline</vt:lpstr>
      <vt:lpstr>Lucida Calligraphy</vt:lpstr>
      <vt:lpstr>Symbol</vt:lpstr>
      <vt:lpstr>Times New Roman</vt:lpstr>
      <vt:lpstr>Verdana</vt:lpstr>
      <vt:lpstr>Wingdings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Außenwirtschaft</dc:title>
  <dc:creator>BK</dc:creator>
  <cp:lastModifiedBy>Köster, Bernhard Johannes</cp:lastModifiedBy>
  <cp:revision>464</cp:revision>
  <dcterms:created xsi:type="dcterms:W3CDTF">2019-02-11T10:45:01Z</dcterms:created>
  <dcterms:modified xsi:type="dcterms:W3CDTF">2026-04-01T18:24:38Z</dcterms:modified>
</cp:coreProperties>
</file>