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charts/chart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5"/>
  </p:notesMasterIdLst>
  <p:sldIdLst>
    <p:sldId id="1372" r:id="rId2"/>
    <p:sldId id="256" r:id="rId3"/>
    <p:sldId id="485" r:id="rId4"/>
    <p:sldId id="1026" r:id="rId5"/>
    <p:sldId id="1373" r:id="rId6"/>
    <p:sldId id="257" r:id="rId7"/>
    <p:sldId id="272" r:id="rId8"/>
    <p:sldId id="1030" r:id="rId9"/>
    <p:sldId id="261" r:id="rId10"/>
    <p:sldId id="488" r:id="rId11"/>
    <p:sldId id="1027" r:id="rId12"/>
    <p:sldId id="258" r:id="rId13"/>
    <p:sldId id="266" r:id="rId14"/>
    <p:sldId id="267" r:id="rId15"/>
    <p:sldId id="268" r:id="rId16"/>
    <p:sldId id="269" r:id="rId17"/>
    <p:sldId id="277" r:id="rId18"/>
    <p:sldId id="271" r:id="rId19"/>
    <p:sldId id="270" r:id="rId20"/>
    <p:sldId id="260" r:id="rId21"/>
    <p:sldId id="273" r:id="rId22"/>
    <p:sldId id="274" r:id="rId23"/>
    <p:sldId id="278" r:id="rId24"/>
    <p:sldId id="899" r:id="rId25"/>
    <p:sldId id="900" r:id="rId26"/>
    <p:sldId id="901" r:id="rId27"/>
    <p:sldId id="902" r:id="rId28"/>
    <p:sldId id="903" r:id="rId29"/>
    <p:sldId id="1402" r:id="rId30"/>
    <p:sldId id="1403" r:id="rId31"/>
    <p:sldId id="904" r:id="rId32"/>
    <p:sldId id="905" r:id="rId33"/>
    <p:sldId id="906" r:id="rId34"/>
    <p:sldId id="907" r:id="rId35"/>
    <p:sldId id="487" r:id="rId36"/>
    <p:sldId id="489" r:id="rId37"/>
    <p:sldId id="1028" r:id="rId38"/>
    <p:sldId id="1000" r:id="rId39"/>
    <p:sldId id="1400" r:id="rId40"/>
    <p:sldId id="526" r:id="rId41"/>
    <p:sldId id="544" r:id="rId42"/>
    <p:sldId id="545" r:id="rId43"/>
    <p:sldId id="546" r:id="rId44"/>
    <p:sldId id="534" r:id="rId45"/>
    <p:sldId id="535" r:id="rId46"/>
    <p:sldId id="537" r:id="rId47"/>
    <p:sldId id="539" r:id="rId48"/>
    <p:sldId id="540" r:id="rId49"/>
    <p:sldId id="542" r:id="rId50"/>
    <p:sldId id="543" r:id="rId51"/>
    <p:sldId id="1031" r:id="rId52"/>
    <p:sldId id="1111" r:id="rId53"/>
    <p:sldId id="528" r:id="rId54"/>
    <p:sldId id="529" r:id="rId55"/>
    <p:sldId id="1388" r:id="rId56"/>
    <p:sldId id="1389" r:id="rId57"/>
    <p:sldId id="532" r:id="rId58"/>
    <p:sldId id="548" r:id="rId59"/>
    <p:sldId id="549" r:id="rId60"/>
    <p:sldId id="909" r:id="rId61"/>
    <p:sldId id="910" r:id="rId62"/>
    <p:sldId id="1397" r:id="rId63"/>
    <p:sldId id="911" r:id="rId64"/>
    <p:sldId id="912" r:id="rId65"/>
    <p:sldId id="913" r:id="rId66"/>
    <p:sldId id="1398" r:id="rId67"/>
    <p:sldId id="914" r:id="rId68"/>
    <p:sldId id="915" r:id="rId69"/>
    <p:sldId id="916" r:id="rId70"/>
    <p:sldId id="1399" r:id="rId71"/>
    <p:sldId id="917" r:id="rId72"/>
    <p:sldId id="918" r:id="rId73"/>
    <p:sldId id="919" r:id="rId74"/>
    <p:sldId id="843" r:id="rId75"/>
    <p:sldId id="844" r:id="rId76"/>
    <p:sldId id="846" r:id="rId77"/>
    <p:sldId id="848" r:id="rId78"/>
    <p:sldId id="850" r:id="rId79"/>
    <p:sldId id="851" r:id="rId80"/>
    <p:sldId id="1032" r:id="rId81"/>
    <p:sldId id="1036" r:id="rId82"/>
    <p:sldId id="1039" r:id="rId83"/>
    <p:sldId id="1040" r:id="rId84"/>
    <p:sldId id="1042" r:id="rId85"/>
    <p:sldId id="1045" r:id="rId86"/>
    <p:sldId id="1046" r:id="rId87"/>
    <p:sldId id="1047" r:id="rId88"/>
    <p:sldId id="574" r:id="rId89"/>
    <p:sldId id="1050" r:id="rId90"/>
    <p:sldId id="852" r:id="rId91"/>
    <p:sldId id="1092" r:id="rId92"/>
    <p:sldId id="854" r:id="rId93"/>
    <p:sldId id="855" r:id="rId94"/>
    <p:sldId id="1088" r:id="rId95"/>
    <p:sldId id="1089" r:id="rId96"/>
    <p:sldId id="1090" r:id="rId97"/>
    <p:sldId id="652" r:id="rId98"/>
    <p:sldId id="1093" r:id="rId99"/>
    <p:sldId id="1051" r:id="rId100"/>
    <p:sldId id="1052" r:id="rId101"/>
    <p:sldId id="1053" r:id="rId102"/>
    <p:sldId id="1054" r:id="rId103"/>
    <p:sldId id="1055" r:id="rId104"/>
    <p:sldId id="1056" r:id="rId105"/>
    <p:sldId id="1057" r:id="rId106"/>
    <p:sldId id="1058" r:id="rId107"/>
    <p:sldId id="1059" r:id="rId108"/>
    <p:sldId id="1060" r:id="rId109"/>
    <p:sldId id="1061" r:id="rId110"/>
    <p:sldId id="1063" r:id="rId111"/>
    <p:sldId id="1064" r:id="rId112"/>
    <p:sldId id="1065" r:id="rId113"/>
    <p:sldId id="1066" r:id="rId114"/>
    <p:sldId id="1067" r:id="rId115"/>
    <p:sldId id="1068" r:id="rId116"/>
    <p:sldId id="1069" r:id="rId117"/>
    <p:sldId id="1070" r:id="rId118"/>
    <p:sldId id="1071" r:id="rId119"/>
    <p:sldId id="1158" r:id="rId120"/>
    <p:sldId id="1159" r:id="rId121"/>
    <p:sldId id="1074" r:id="rId122"/>
    <p:sldId id="1075" r:id="rId123"/>
    <p:sldId id="857" r:id="rId124"/>
    <p:sldId id="858" r:id="rId125"/>
    <p:sldId id="859" r:id="rId126"/>
    <p:sldId id="860" r:id="rId127"/>
    <p:sldId id="922" r:id="rId128"/>
    <p:sldId id="923" r:id="rId129"/>
    <p:sldId id="1201" r:id="rId130"/>
    <p:sldId id="1228" r:id="rId131"/>
    <p:sldId id="1227" r:id="rId132"/>
    <p:sldId id="861" r:id="rId133"/>
    <p:sldId id="862" r:id="rId134"/>
    <p:sldId id="863" r:id="rId135"/>
    <p:sldId id="864" r:id="rId136"/>
    <p:sldId id="865" r:id="rId137"/>
    <p:sldId id="866" r:id="rId138"/>
    <p:sldId id="867" r:id="rId139"/>
    <p:sldId id="868" r:id="rId140"/>
    <p:sldId id="869" r:id="rId141"/>
    <p:sldId id="870" r:id="rId142"/>
    <p:sldId id="1160" r:id="rId143"/>
    <p:sldId id="1161" r:id="rId144"/>
    <p:sldId id="1162" r:id="rId145"/>
    <p:sldId id="1163" r:id="rId146"/>
    <p:sldId id="1164" r:id="rId147"/>
    <p:sldId id="1165" r:id="rId148"/>
    <p:sldId id="1166" r:id="rId149"/>
    <p:sldId id="1167" r:id="rId150"/>
    <p:sldId id="1168" r:id="rId151"/>
    <p:sldId id="1169" r:id="rId152"/>
    <p:sldId id="1170" r:id="rId153"/>
    <p:sldId id="1171" r:id="rId154"/>
    <p:sldId id="1172" r:id="rId155"/>
    <p:sldId id="1173" r:id="rId156"/>
    <p:sldId id="1174" r:id="rId157"/>
    <p:sldId id="1175" r:id="rId158"/>
    <p:sldId id="1176" r:id="rId159"/>
    <p:sldId id="1177" r:id="rId160"/>
    <p:sldId id="1076" r:id="rId161"/>
    <p:sldId id="1077" r:id="rId162"/>
    <p:sldId id="1390" r:id="rId163"/>
    <p:sldId id="1079" r:id="rId164"/>
    <p:sldId id="1391" r:id="rId165"/>
    <p:sldId id="1081" r:id="rId166"/>
    <p:sldId id="1082" r:id="rId167"/>
    <p:sldId id="1083" r:id="rId168"/>
    <p:sldId id="1085" r:id="rId169"/>
    <p:sldId id="1392" r:id="rId170"/>
    <p:sldId id="1086" r:id="rId171"/>
    <p:sldId id="886" r:id="rId172"/>
    <p:sldId id="887" r:id="rId173"/>
    <p:sldId id="888" r:id="rId174"/>
    <p:sldId id="889" r:id="rId175"/>
    <p:sldId id="890" r:id="rId176"/>
    <p:sldId id="891" r:id="rId177"/>
    <p:sldId id="892" r:id="rId178"/>
    <p:sldId id="893" r:id="rId179"/>
    <p:sldId id="1394" r:id="rId180"/>
    <p:sldId id="895" r:id="rId181"/>
    <p:sldId id="1395" r:id="rId182"/>
    <p:sldId id="1396" r:id="rId183"/>
    <p:sldId id="898" r:id="rId184"/>
    <p:sldId id="871" r:id="rId185"/>
    <p:sldId id="872" r:id="rId186"/>
    <p:sldId id="873" r:id="rId187"/>
    <p:sldId id="874" r:id="rId188"/>
    <p:sldId id="875" r:id="rId189"/>
    <p:sldId id="877" r:id="rId190"/>
    <p:sldId id="878" r:id="rId191"/>
    <p:sldId id="879" r:id="rId192"/>
    <p:sldId id="880" r:id="rId193"/>
    <p:sldId id="881" r:id="rId194"/>
    <p:sldId id="882" r:id="rId195"/>
    <p:sldId id="883" r:id="rId196"/>
    <p:sldId id="884" r:id="rId197"/>
    <p:sldId id="885" r:id="rId198"/>
    <p:sldId id="1094" r:id="rId199"/>
    <p:sldId id="1095" r:id="rId200"/>
    <p:sldId id="1096" r:id="rId201"/>
    <p:sldId id="1097" r:id="rId202"/>
    <p:sldId id="1098" r:id="rId203"/>
    <p:sldId id="1099" r:id="rId204"/>
    <p:sldId id="1103" r:id="rId205"/>
    <p:sldId id="1104" r:id="rId206"/>
    <p:sldId id="1105" r:id="rId207"/>
    <p:sldId id="1179" r:id="rId208"/>
    <p:sldId id="1107" r:id="rId209"/>
    <p:sldId id="1108" r:id="rId210"/>
    <p:sldId id="1109" r:id="rId211"/>
    <p:sldId id="1100" r:id="rId212"/>
    <p:sldId id="1401" r:id="rId213"/>
    <p:sldId id="1102" r:id="rId2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56" d="100"/>
          <a:sy n="56" d="100"/>
        </p:scale>
        <p:origin x="88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29.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29.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appe1"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Mappe1"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BFDB-45C8-82BA-08A384F3929C}"/>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1"/>
                <c:order val="1"/>
                <c:tx>
                  <c:strRef>
                    <c:extLst>
                      <c:ex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Tabelle1!$C$5:$E$5</c15:sqref>
                        </c15:formulaRef>
                      </c:ext>
                    </c:extLst>
                    <c:numCache>
                      <c:formatCode>General</c:formatCode>
                      <c:ptCount val="3"/>
                      <c:pt idx="0">
                        <c:v>30</c:v>
                      </c:pt>
                      <c:pt idx="1">
                        <c:v>40</c:v>
                      </c:pt>
                      <c:pt idx="2">
                        <c:v>20</c:v>
                      </c:pt>
                    </c:numCache>
                  </c:numRef>
                </c:val>
                <c:smooth val="0"/>
                <c:extLst>
                  <c:ext xmlns:c16="http://schemas.microsoft.com/office/drawing/2014/chart" uri="{C3380CC4-5D6E-409C-BE32-E72D297353CC}">
                    <c16:uniqueId val="{00000001-BFDB-45C8-82BA-08A384F3929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BFDB-45C8-82BA-08A384F3929C}"/>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0-5E69-477F-98F2-8E414464A261}"/>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5E69-477F-98F2-8E414464A2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Tabelle1!$B$6</c15:sqref>
                        </c15:formulaRef>
                      </c:ext>
                    </c:extLst>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Tabelle1!$C$6:$E$6</c15:sqref>
                        </c15:formulaRef>
                      </c:ext>
                    </c:extLst>
                    <c:numCache>
                      <c:formatCode>General</c:formatCode>
                      <c:ptCount val="3"/>
                      <c:pt idx="0">
                        <c:v>30</c:v>
                      </c:pt>
                      <c:pt idx="1">
                        <c:v>40</c:v>
                      </c:pt>
                      <c:pt idx="2">
                        <c:v>50</c:v>
                      </c:pt>
                    </c:numCache>
                  </c:numRef>
                </c:val>
                <c:smooth val="0"/>
                <c:extLst xmlns:c15="http://schemas.microsoft.com/office/drawing/2012/chart">
                  <c:ext xmlns:c16="http://schemas.microsoft.com/office/drawing/2014/chart" uri="{C3380CC4-5D6E-409C-BE32-E72D297353CC}">
                    <c16:uniqueId val="{00000002-5E69-477F-98F2-8E414464A261}"/>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0-B646-4E49-920D-C5D12A96C982}"/>
            </c:ext>
          </c:extLst>
        </c:ser>
        <c:dLbls>
          <c:showLegendKey val="0"/>
          <c:showVal val="0"/>
          <c:showCatName val="0"/>
          <c:showSerName val="0"/>
          <c:showPercent val="0"/>
          <c:showBubbleSize val="0"/>
        </c:dLbls>
        <c:marker val="1"/>
        <c:smooth val="0"/>
        <c:axId val="275346608"/>
        <c:axId val="275341032"/>
        <c:extLst>
          <c:ext xmlns:c15="http://schemas.microsoft.com/office/drawing/2012/chart" uri="{02D57815-91ED-43cb-92C2-25804820EDAC}">
            <c15:filteredLineSeries>
              <c15:ser>
                <c:idx val="0"/>
                <c:order val="0"/>
                <c:tx>
                  <c:strRef>
                    <c:extLst>
                      <c:ext uri="{02D57815-91ED-43cb-92C2-25804820EDAC}">
                        <c15:formulaRef>
                          <c15:sqref>Tabelle1!$B$4</c15:sqref>
                        </c15:formulaRef>
                      </c:ext>
                    </c:extLst>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Tabelle1!$C$3:$E$3</c15:sqref>
                        </c15:formulaRef>
                      </c:ext>
                    </c:extLst>
                    <c:strCache>
                      <c:ptCount val="3"/>
                      <c:pt idx="0">
                        <c:v>A</c:v>
                      </c:pt>
                      <c:pt idx="1">
                        <c:v>B</c:v>
                      </c:pt>
                      <c:pt idx="2">
                        <c:v>C</c:v>
                      </c:pt>
                    </c:strCache>
                  </c:strRef>
                </c:cat>
                <c:val>
                  <c:numRef>
                    <c:extLst>
                      <c:ext uri="{02D57815-91ED-43cb-92C2-25804820EDAC}">
                        <c15:formulaRef>
                          <c15:sqref>Tabelle1!$C$4:$E$4</c15:sqref>
                        </c15:formulaRef>
                      </c:ext>
                    </c:extLst>
                    <c:numCache>
                      <c:formatCode>General</c:formatCode>
                      <c:ptCount val="3"/>
                      <c:pt idx="0">
                        <c:v>30</c:v>
                      </c:pt>
                      <c:pt idx="1">
                        <c:v>10</c:v>
                      </c:pt>
                      <c:pt idx="2">
                        <c:v>20</c:v>
                      </c:pt>
                    </c:numCache>
                  </c:numRef>
                </c:val>
                <c:smooth val="0"/>
                <c:extLst>
                  <c:ext xmlns:c16="http://schemas.microsoft.com/office/drawing/2014/chart" uri="{C3380CC4-5D6E-409C-BE32-E72D297353CC}">
                    <c16:uniqueId val="{00000001-B646-4E49-920D-C5D12A96C98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Tabelle1!$B$5</c15:sqref>
                        </c15:formulaRef>
                      </c:ext>
                    </c:extLst>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Tabelle1!$C$3:$E$3</c15:sqref>
                        </c15:formulaRef>
                      </c:ext>
                    </c:extLst>
                    <c:strCache>
                      <c:ptCount val="3"/>
                      <c:pt idx="0">
                        <c:v>A</c:v>
                      </c:pt>
                      <c:pt idx="1">
                        <c:v>B</c:v>
                      </c:pt>
                      <c:pt idx="2">
                        <c:v>C</c:v>
                      </c:pt>
                    </c:strCache>
                  </c:strRef>
                </c:cat>
                <c:val>
                  <c:numRef>
                    <c:extLst xmlns:c15="http://schemas.microsoft.com/office/drawing/2012/chart">
                      <c:ext xmlns:c15="http://schemas.microsoft.com/office/drawing/2012/chart" uri="{02D57815-91ED-43cb-92C2-25804820EDAC}">
                        <c15:formulaRef>
                          <c15:sqref>Tabelle1!$C$5:$E$5</c15:sqref>
                        </c15:formulaRef>
                      </c:ext>
                    </c:extLst>
                    <c:numCache>
                      <c:formatCode>General</c:formatCode>
                      <c:ptCount val="3"/>
                      <c:pt idx="0">
                        <c:v>30</c:v>
                      </c:pt>
                      <c:pt idx="1">
                        <c:v>40</c:v>
                      </c:pt>
                      <c:pt idx="2">
                        <c:v>20</c:v>
                      </c:pt>
                    </c:numCache>
                  </c:numRef>
                </c:val>
                <c:smooth val="0"/>
                <c:extLst xmlns:c15="http://schemas.microsoft.com/office/drawing/2012/chart">
                  <c:ext xmlns:c16="http://schemas.microsoft.com/office/drawing/2014/chart" uri="{C3380CC4-5D6E-409C-BE32-E72D297353CC}">
                    <c16:uniqueId val="{00000002-B646-4E49-920D-C5D12A96C982}"/>
                  </c:ext>
                </c:extLst>
              </c15:ser>
            </c15:filteredLineSeries>
          </c:ext>
        </c:extLst>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Tabelle1!$B$4</c:f>
              <c:strCache>
                <c:ptCount val="1"/>
                <c:pt idx="0">
                  <c:v>W1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Tabelle1!$C$3:$E$3</c:f>
              <c:strCache>
                <c:ptCount val="3"/>
                <c:pt idx="0">
                  <c:v>A</c:v>
                </c:pt>
                <c:pt idx="1">
                  <c:v>B</c:v>
                </c:pt>
                <c:pt idx="2">
                  <c:v>C</c:v>
                </c:pt>
              </c:strCache>
            </c:strRef>
          </c:cat>
          <c:val>
            <c:numRef>
              <c:f>Tabelle1!$C$4:$E$4</c:f>
              <c:numCache>
                <c:formatCode>General</c:formatCode>
                <c:ptCount val="3"/>
                <c:pt idx="0">
                  <c:v>30</c:v>
                </c:pt>
                <c:pt idx="1">
                  <c:v>10</c:v>
                </c:pt>
                <c:pt idx="2">
                  <c:v>20</c:v>
                </c:pt>
              </c:numCache>
            </c:numRef>
          </c:val>
          <c:smooth val="0"/>
          <c:extLst>
            <c:ext xmlns:c16="http://schemas.microsoft.com/office/drawing/2014/chart" uri="{C3380CC4-5D6E-409C-BE32-E72D297353CC}">
              <c16:uniqueId val="{00000000-7F1D-486F-9EAB-6620DCC45DE0}"/>
            </c:ext>
          </c:extLst>
        </c:ser>
        <c:ser>
          <c:idx val="1"/>
          <c:order val="1"/>
          <c:tx>
            <c:strRef>
              <c:f>Tabelle1!$B$5</c:f>
              <c:strCache>
                <c:ptCount val="1"/>
                <c:pt idx="0">
                  <c:v>W2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Tabelle1!$C$3:$E$3</c:f>
              <c:strCache>
                <c:ptCount val="3"/>
                <c:pt idx="0">
                  <c:v>A</c:v>
                </c:pt>
                <c:pt idx="1">
                  <c:v>B</c:v>
                </c:pt>
                <c:pt idx="2">
                  <c:v>C</c:v>
                </c:pt>
              </c:strCache>
            </c:strRef>
          </c:cat>
          <c:val>
            <c:numRef>
              <c:f>Tabelle1!$C$5:$E$5</c:f>
              <c:numCache>
                <c:formatCode>General</c:formatCode>
                <c:ptCount val="3"/>
                <c:pt idx="0">
                  <c:v>30</c:v>
                </c:pt>
                <c:pt idx="1">
                  <c:v>40</c:v>
                </c:pt>
                <c:pt idx="2">
                  <c:v>20</c:v>
                </c:pt>
              </c:numCache>
            </c:numRef>
          </c:val>
          <c:smooth val="0"/>
          <c:extLst>
            <c:ext xmlns:c16="http://schemas.microsoft.com/office/drawing/2014/chart" uri="{C3380CC4-5D6E-409C-BE32-E72D297353CC}">
              <c16:uniqueId val="{00000001-7F1D-486F-9EAB-6620DCC45DE0}"/>
            </c:ext>
          </c:extLst>
        </c:ser>
        <c:ser>
          <c:idx val="2"/>
          <c:order val="2"/>
          <c:tx>
            <c:strRef>
              <c:f>Tabelle1!$B$6</c:f>
              <c:strCache>
                <c:ptCount val="1"/>
                <c:pt idx="0">
                  <c:v>W3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Tabelle1!$C$3:$E$3</c:f>
              <c:strCache>
                <c:ptCount val="3"/>
                <c:pt idx="0">
                  <c:v>A</c:v>
                </c:pt>
                <c:pt idx="1">
                  <c:v>B</c:v>
                </c:pt>
                <c:pt idx="2">
                  <c:v>C</c:v>
                </c:pt>
              </c:strCache>
            </c:strRef>
          </c:cat>
          <c:val>
            <c:numRef>
              <c:f>Tabelle1!$C$6:$E$6</c:f>
              <c:numCache>
                <c:formatCode>General</c:formatCode>
                <c:ptCount val="3"/>
                <c:pt idx="0">
                  <c:v>30</c:v>
                </c:pt>
                <c:pt idx="1">
                  <c:v>40</c:v>
                </c:pt>
                <c:pt idx="2">
                  <c:v>50</c:v>
                </c:pt>
              </c:numCache>
            </c:numRef>
          </c:val>
          <c:smooth val="0"/>
          <c:extLst>
            <c:ext xmlns:c16="http://schemas.microsoft.com/office/drawing/2014/chart" uri="{C3380CC4-5D6E-409C-BE32-E72D297353CC}">
              <c16:uniqueId val="{00000002-7F1D-486F-9EAB-6620DCC45DE0}"/>
            </c:ext>
          </c:extLst>
        </c:ser>
        <c:dLbls>
          <c:showLegendKey val="0"/>
          <c:showVal val="0"/>
          <c:showCatName val="0"/>
          <c:showSerName val="0"/>
          <c:showPercent val="0"/>
          <c:showBubbleSize val="0"/>
        </c:dLbls>
        <c:marker val="1"/>
        <c:smooth val="0"/>
        <c:axId val="275346608"/>
        <c:axId val="275341032"/>
      </c:lineChart>
      <c:catAx>
        <c:axId val="27534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1032"/>
        <c:crosses val="autoZero"/>
        <c:auto val="1"/>
        <c:lblAlgn val="ctr"/>
        <c:lblOffset val="100"/>
        <c:noMultiLvlLbl val="0"/>
      </c:catAx>
      <c:valAx>
        <c:axId val="2753410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53466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52583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815656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41586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55729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839898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187942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334842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5872911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140902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76169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702763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095814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5B30A590-8527-4D26-B55B-C7B1F990B142}" type="slidenum">
              <a:rPr lang="de-DE"/>
              <a:pPr/>
              <a:t>179</a:t>
            </a:fld>
            <a:endParaRPr lang="de-DE"/>
          </a:p>
        </p:txBody>
      </p:sp>
      <p:sp>
        <p:nvSpPr>
          <p:cNvPr id="397314" name="Rectangle 2"/>
          <p:cNvSpPr txBox="1">
            <a:spLocks noGrp="1" noRot="1" noChangeAspect="1" noChangeArrowheads="1" noTextEdit="1"/>
          </p:cNvSpPr>
          <p:nvPr>
            <p:ph type="sldImg"/>
          </p:nvPr>
        </p:nvSpPr>
        <p:spPr>
          <a:xfrm>
            <a:off x="87313" y="742950"/>
            <a:ext cx="6623050" cy="3725863"/>
          </a:xfrm>
          <a:ln/>
        </p:spPr>
      </p:sp>
      <p:sp>
        <p:nvSpPr>
          <p:cNvPr id="39731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74805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895944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39476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27443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38978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5089843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825832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97867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89190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7454166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839699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9593743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0652151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05797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3760092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176500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233818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00712551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8450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2840417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876406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198</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198</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199</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199</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200</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200</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559278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4432542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415318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80089031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23610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1871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5994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614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157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1557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5267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9328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316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644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90</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133020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065959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92</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1715380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93</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4161249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97902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1311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44645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98</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142651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623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31798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09791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280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03654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9350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457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6936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328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890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99906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2422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993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5357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6411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3270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094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74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1675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037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97720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20606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016003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6328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72420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146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86172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89983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8545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305651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19891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87193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450762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967979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941658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0806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65691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89090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4050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575882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3993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88496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6577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60805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53565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1034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250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18098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898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17.03.2026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17.03.2026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17.03.2026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52593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17.03.2026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17.03.2026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17.03.2026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17.03.2026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17.03.2026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17.03.2026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17.03.2026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17.03.2026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17.03.2026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s://www.brandeins.de/corporate-publishing/sachsen-machen/klang-zum-anfassen"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hyperlink" Target="https://www.trademap.org/"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s://www.trademap.org/(X(1)S(mhpk2vvy1c1cp4rg4eotbsap))/Country_SelProductCountry_TS.aspx?nvpm=1%7c842%7c%7c%7c%7cTOTAL%7c%7c%7c2%7c1%7c1%7c1%7c2%7c1%7c2%7c1%7c1%7c1"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hyperlink" Target="https://appsso.eurostat.ec.europa.eu/nui/show.do?dataset=nama_10_gdp&amp;lang=de" TargetMode="External"/><Relationship Id="rId4" Type="http://schemas.openxmlformats.org/officeDocument/2006/relationships/hyperlink" Target="https://www.trademap.org/(X(1)S(mhpk2vvy1c1cp4rg4eotbsap))/Country_SelProductCountry_TS.aspx?nvpm=1%7c842%7c%7c%7c%7cTOTAL%7c%7c%7c2%7c1%7c1%7c2%7c2%7c1%7c2%7c1%7c1%7c1" TargetMode="Externa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1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18.pn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2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8" Type="http://schemas.openxmlformats.org/officeDocument/2006/relationships/image" Target="../media/image1060.png"/><Relationship Id="rId13" Type="http://schemas.openxmlformats.org/officeDocument/2006/relationships/image" Target="../media/image59.png"/><Relationship Id="rId3" Type="http://schemas.openxmlformats.org/officeDocument/2006/relationships/image" Target="../media/image821.png"/><Relationship Id="rId7" Type="http://schemas.openxmlformats.org/officeDocument/2006/relationships/image" Target="../media/image900.png"/><Relationship Id="rId12" Type="http://schemas.openxmlformats.org/officeDocument/2006/relationships/image" Target="../media/image411.pn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130.png"/><Relationship Id="rId5" Type="http://schemas.openxmlformats.org/officeDocument/2006/relationships/image" Target="../media/image2100.png"/><Relationship Id="rId15" Type="http://schemas.openxmlformats.org/officeDocument/2006/relationships/image" Target="../media/image72.png"/><Relationship Id="rId10" Type="http://schemas.openxmlformats.org/officeDocument/2006/relationships/image" Target="../media/image120.png"/><Relationship Id="rId4" Type="http://schemas.openxmlformats.org/officeDocument/2006/relationships/image" Target="../media/image1100.png"/><Relationship Id="rId9" Type="http://schemas.openxmlformats.org/officeDocument/2006/relationships/image" Target="../media/image1110.png"/><Relationship Id="rId14" Type="http://schemas.openxmlformats.org/officeDocument/2006/relationships/image" Target="../media/image68.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chart" Target="../charts/chart3.xml"/><Relationship Id="rId7" Type="http://schemas.openxmlformats.org/officeDocument/2006/relationships/image" Target="../media/image213.png"/><Relationship Id="rId2" Type="http://schemas.openxmlformats.org/officeDocument/2006/relationships/notesSlide" Target="../notesSlides/notesSlide12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412.png"/></Relationships>
</file>

<file path=ppt/slides/_rels/slide1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58.emf"/></Relationships>
</file>

<file path=ppt/slides/_rels/slide195.xml.rels><?xml version="1.0" encoding="UTF-8" standalone="yes"?>
<Relationships xmlns="http://schemas.openxmlformats.org/package/2006/relationships"><Relationship Id="rId3" Type="http://schemas.openxmlformats.org/officeDocument/2006/relationships/hyperlink" Target="https://www.journals.uchicago.edu/doi/10.1086/256633" TargetMode="External"/><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hyperlink" Target="https://archiv.ub.uni-heidelberg.de/volltextserver/11560/" TargetMode="Externa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notesSlide" Target="../notesSlides/notesSlide137.xml"/><Relationship Id="rId1" Type="http://schemas.openxmlformats.org/officeDocument/2006/relationships/slideLayout" Target="../slideLayouts/slideLayout7.xml"/><Relationship Id="rId5" Type="http://schemas.openxmlformats.org/officeDocument/2006/relationships/hyperlink" Target="https://www.youtube.com/watch?v=S5PVHRQZe1E&amp;feature=youtu.be" TargetMode="External"/><Relationship Id="rId4" Type="http://schemas.openxmlformats.org/officeDocument/2006/relationships/hyperlink" Target="http://www.bernhardkoester.de/video/inhalt.html" TargetMode="External"/></Relationships>
</file>

<file path=ppt/slides/_rels/slide205.xml.rels><?xml version="1.0" encoding="UTF-8" standalone="yes"?>
<Relationships xmlns="http://schemas.openxmlformats.org/package/2006/relationships"><Relationship Id="rId3" Type="http://schemas.openxmlformats.org/officeDocument/2006/relationships/image" Target="../../clipboard/media/image4.pn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clipboard/media/image7.png"/><Relationship Id="rId5" Type="http://schemas.openxmlformats.org/officeDocument/2006/relationships/image" Target="../../clipboard/media/image6.png"/><Relationship Id="rId4" Type="http://schemas.openxmlformats.org/officeDocument/2006/relationships/image" Target="../../clipboard/media/image5.png"/></Relationships>
</file>

<file path=ppt/slides/_rels/slide20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39.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61.png"/></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19.png"/><Relationship Id="rId7" Type="http://schemas.openxmlformats.org/officeDocument/2006/relationships/image" Target="../media/image63.png"/><Relationship Id="rId2" Type="http://schemas.openxmlformats.org/officeDocument/2006/relationships/notesSlide" Target="../notesSlides/notesSlide142.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22.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economist.com/big-mac-index" TargetMode="Externa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210.png"/><Relationship Id="rId3" Type="http://schemas.openxmlformats.org/officeDocument/2006/relationships/image" Target="../media/image80.png"/><Relationship Id="rId7" Type="http://schemas.openxmlformats.org/officeDocument/2006/relationships/image" Target="../media/image121.png"/><Relationship Id="rId12" Type="http://schemas.openxmlformats.org/officeDocument/2006/relationships/image" Target="../media/image200.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90.png"/><Relationship Id="rId5" Type="http://schemas.openxmlformats.org/officeDocument/2006/relationships/image" Target="../media/image106.png"/><Relationship Id="rId15" Type="http://schemas.openxmlformats.org/officeDocument/2006/relationships/image" Target="../media/image240.png"/><Relationship Id="rId10" Type="http://schemas.openxmlformats.org/officeDocument/2006/relationships/image" Target="../media/image170.png"/><Relationship Id="rId4" Type="http://schemas.openxmlformats.org/officeDocument/2006/relationships/image" Target="../media/image90.png"/><Relationship Id="rId9" Type="http://schemas.openxmlformats.org/officeDocument/2006/relationships/image" Target="../media/image160.png"/><Relationship Id="rId14" Type="http://schemas.openxmlformats.org/officeDocument/2006/relationships/image" Target="../media/image22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NULL"/><Relationship Id="rId9" Type="http://schemas.openxmlformats.org/officeDocument/2006/relationships/image" Target="NUL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NUL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www.youtube.com/watch?v=S0qjK3TWZE8"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daserste.de/unterhaltung/krimi/tatort/sendung/wir-ihr-sie-104.html"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rbsc.princeton.edu/sites/default/files/Non-Cooperative_Games_Nash.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hyperlink" Target="http://www.u.arizona.edu/~mwalker/econ519/Nash_Eqm_ProcNAS_1950.pdf"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ABAD828-AC9A-478B-3796-839966BC480D}"/>
              </a:ext>
            </a:extLst>
          </p:cNvPr>
          <p:cNvPicPr>
            <a:picLocks noChangeAspect="1"/>
          </p:cNvPicPr>
          <p:nvPr/>
        </p:nvPicPr>
        <p:blipFill>
          <a:blip r:embed="rId2"/>
          <a:stretch>
            <a:fillRect/>
          </a:stretch>
        </p:blipFill>
        <p:spPr>
          <a:xfrm>
            <a:off x="431469" y="748976"/>
            <a:ext cx="6306420" cy="3967789"/>
          </a:xfrm>
          <a:prstGeom prst="rect">
            <a:avLst/>
          </a:prstGeom>
        </p:spPr>
      </p:pic>
    </p:spTree>
    <p:extLst>
      <p:ext uri="{BB962C8B-B14F-4D97-AF65-F5344CB8AC3E}">
        <p14:creationId xmlns:p14="http://schemas.microsoft.com/office/powerpoint/2010/main" val="20382798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7"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cxnSp>
        <p:nvCxnSpPr>
          <p:cNvPr id="45" name="Gerade Verbindung mit Pfeil 44">
            <a:extLst>
              <a:ext uri="{FF2B5EF4-FFF2-40B4-BE49-F238E27FC236}">
                <a16:creationId xmlns:a16="http://schemas.microsoft.com/office/drawing/2014/main" id="{644B9166-3EDF-4CE1-B9F7-549773A64C47}"/>
              </a:ext>
            </a:extLst>
          </p:cNvPr>
          <p:cNvCxnSpPr>
            <a:cxnSpLocks/>
          </p:cNvCxnSpPr>
          <p:nvPr/>
        </p:nvCxnSpPr>
        <p:spPr>
          <a:xfrm flipV="1">
            <a:off x="216853" y="75541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56E4CE9B-06AC-4E3F-9453-D3D57F108059}"/>
              </a:ext>
            </a:extLst>
          </p:cNvPr>
          <p:cNvCxnSpPr>
            <a:cxnSpLocks/>
          </p:cNvCxnSpPr>
          <p:nvPr/>
        </p:nvCxnSpPr>
        <p:spPr>
          <a:xfrm>
            <a:off x="216853" y="2051556"/>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8B90D161-125D-48E4-A4A7-9AF096E3C952}"/>
              </a:ext>
            </a:extLst>
          </p:cNvPr>
          <p:cNvSpPr txBox="1"/>
          <p:nvPr/>
        </p:nvSpPr>
        <p:spPr>
          <a:xfrm>
            <a:off x="2233077" y="1979548"/>
            <a:ext cx="282450" cy="369332"/>
          </a:xfrm>
          <a:prstGeom prst="rect">
            <a:avLst/>
          </a:prstGeom>
          <a:noFill/>
        </p:spPr>
        <p:txBody>
          <a:bodyPr wrap="none" rtlCol="0">
            <a:spAutoFit/>
          </a:bodyPr>
          <a:lstStyle/>
          <a:p>
            <a:r>
              <a:rPr lang="de-DE" dirty="0"/>
              <a:t>L</a:t>
            </a:r>
          </a:p>
        </p:txBody>
      </p:sp>
      <p:sp>
        <p:nvSpPr>
          <p:cNvPr id="68" name="Textfeld 67">
            <a:extLst>
              <a:ext uri="{FF2B5EF4-FFF2-40B4-BE49-F238E27FC236}">
                <a16:creationId xmlns:a16="http://schemas.microsoft.com/office/drawing/2014/main" id="{F37DE496-8B5D-4ADE-8EF2-8F1DE7AAD898}"/>
              </a:ext>
            </a:extLst>
          </p:cNvPr>
          <p:cNvSpPr txBox="1"/>
          <p:nvPr/>
        </p:nvSpPr>
        <p:spPr>
          <a:xfrm>
            <a:off x="-5437" y="818128"/>
            <a:ext cx="296876" cy="369332"/>
          </a:xfrm>
          <a:prstGeom prst="rect">
            <a:avLst/>
          </a:prstGeom>
          <a:noFill/>
        </p:spPr>
        <p:txBody>
          <a:bodyPr wrap="none" rtlCol="0">
            <a:spAutoFit/>
          </a:bodyPr>
          <a:lstStyle/>
          <a:p>
            <a:r>
              <a:rPr lang="de-DE" dirty="0"/>
              <a:t>Y</a:t>
            </a:r>
          </a:p>
        </p:txBody>
      </p:sp>
      <p:cxnSp>
        <p:nvCxnSpPr>
          <p:cNvPr id="103" name="Gerade Verbindung mit Pfeil 102">
            <a:extLst>
              <a:ext uri="{FF2B5EF4-FFF2-40B4-BE49-F238E27FC236}">
                <a16:creationId xmlns:a16="http://schemas.microsoft.com/office/drawing/2014/main" id="{4BF0E334-C3DA-4204-A737-DB00FC8140AC}"/>
              </a:ext>
            </a:extLst>
          </p:cNvPr>
          <p:cNvCxnSpPr>
            <a:cxnSpLocks/>
          </p:cNvCxnSpPr>
          <p:nvPr/>
        </p:nvCxnSpPr>
        <p:spPr>
          <a:xfrm flipV="1">
            <a:off x="3385205"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8A63708B-385B-4C71-9964-9FD24B833680}"/>
              </a:ext>
            </a:extLst>
          </p:cNvPr>
          <p:cNvCxnSpPr>
            <a:cxnSpLocks/>
          </p:cNvCxnSpPr>
          <p:nvPr/>
        </p:nvCxnSpPr>
        <p:spPr>
          <a:xfrm>
            <a:off x="3385205"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06770A60-0BB0-403B-B135-B6308307E924}"/>
              </a:ext>
            </a:extLst>
          </p:cNvPr>
          <p:cNvSpPr txBox="1"/>
          <p:nvPr/>
        </p:nvSpPr>
        <p:spPr>
          <a:xfrm>
            <a:off x="5401429" y="1988840"/>
            <a:ext cx="296876" cy="369332"/>
          </a:xfrm>
          <a:prstGeom prst="rect">
            <a:avLst/>
          </a:prstGeom>
          <a:noFill/>
        </p:spPr>
        <p:txBody>
          <a:bodyPr wrap="none" rtlCol="0">
            <a:spAutoFit/>
          </a:bodyPr>
          <a:lstStyle/>
          <a:p>
            <a:r>
              <a:rPr lang="de-DE" dirty="0"/>
              <a:t>Y</a:t>
            </a:r>
          </a:p>
        </p:txBody>
      </p:sp>
      <p:sp>
        <p:nvSpPr>
          <p:cNvPr id="106" name="Textfeld 105">
            <a:extLst>
              <a:ext uri="{FF2B5EF4-FFF2-40B4-BE49-F238E27FC236}">
                <a16:creationId xmlns:a16="http://schemas.microsoft.com/office/drawing/2014/main" id="{60DFF8A3-56FD-4F48-8D0C-24E5937CC2ED}"/>
              </a:ext>
            </a:extLst>
          </p:cNvPr>
          <p:cNvSpPr txBox="1"/>
          <p:nvPr/>
        </p:nvSpPr>
        <p:spPr>
          <a:xfrm>
            <a:off x="3102755" y="827420"/>
            <a:ext cx="304892" cy="369332"/>
          </a:xfrm>
          <a:prstGeom prst="rect">
            <a:avLst/>
          </a:prstGeom>
          <a:noFill/>
        </p:spPr>
        <p:txBody>
          <a:bodyPr wrap="none" rtlCol="0">
            <a:spAutoFit/>
          </a:bodyPr>
          <a:lstStyle/>
          <a:p>
            <a:r>
              <a:rPr lang="de-DE" dirty="0"/>
              <a:t>K</a:t>
            </a:r>
          </a:p>
        </p:txBody>
      </p:sp>
      <p:cxnSp>
        <p:nvCxnSpPr>
          <p:cNvPr id="107" name="Gerade Verbindung mit Pfeil 106">
            <a:extLst>
              <a:ext uri="{FF2B5EF4-FFF2-40B4-BE49-F238E27FC236}">
                <a16:creationId xmlns:a16="http://schemas.microsoft.com/office/drawing/2014/main" id="{D818F902-37B6-41CE-A83C-CAE15E1E42FA}"/>
              </a:ext>
            </a:extLst>
          </p:cNvPr>
          <p:cNvCxnSpPr>
            <a:cxnSpLocks/>
          </p:cNvCxnSpPr>
          <p:nvPr/>
        </p:nvCxnSpPr>
        <p:spPr>
          <a:xfrm flipV="1">
            <a:off x="6259943"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4E1B86CD-D69A-4FA5-83F8-1EED993B1379}"/>
              </a:ext>
            </a:extLst>
          </p:cNvPr>
          <p:cNvCxnSpPr>
            <a:cxnSpLocks/>
          </p:cNvCxnSpPr>
          <p:nvPr/>
        </p:nvCxnSpPr>
        <p:spPr>
          <a:xfrm>
            <a:off x="6259943"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4CB2C757-7B4B-45F7-8E8A-B595A45F35E1}"/>
              </a:ext>
            </a:extLst>
          </p:cNvPr>
          <p:cNvSpPr txBox="1"/>
          <p:nvPr/>
        </p:nvSpPr>
        <p:spPr>
          <a:xfrm>
            <a:off x="8276167" y="1988840"/>
            <a:ext cx="296876" cy="369332"/>
          </a:xfrm>
          <a:prstGeom prst="rect">
            <a:avLst/>
          </a:prstGeom>
          <a:noFill/>
        </p:spPr>
        <p:txBody>
          <a:bodyPr wrap="none" rtlCol="0">
            <a:spAutoFit/>
          </a:bodyPr>
          <a:lstStyle/>
          <a:p>
            <a:r>
              <a:rPr lang="de-DE" dirty="0"/>
              <a:t>Y</a:t>
            </a:r>
          </a:p>
        </p:txBody>
      </p:sp>
      <p:sp>
        <p:nvSpPr>
          <p:cNvPr id="110" name="Textfeld 109">
            <a:extLst>
              <a:ext uri="{FF2B5EF4-FFF2-40B4-BE49-F238E27FC236}">
                <a16:creationId xmlns:a16="http://schemas.microsoft.com/office/drawing/2014/main" id="{940EA9E0-0A94-452F-80A1-60CB274290F3}"/>
              </a:ext>
            </a:extLst>
          </p:cNvPr>
          <p:cNvSpPr txBox="1"/>
          <p:nvPr/>
        </p:nvSpPr>
        <p:spPr>
          <a:xfrm>
            <a:off x="5881187" y="827420"/>
            <a:ext cx="450764" cy="369332"/>
          </a:xfrm>
          <a:prstGeom prst="rect">
            <a:avLst/>
          </a:prstGeom>
          <a:noFill/>
        </p:spPr>
        <p:txBody>
          <a:bodyPr wrap="none" rtlCol="0">
            <a:spAutoFit/>
          </a:bodyPr>
          <a:lstStyle/>
          <a:p>
            <a:r>
              <a:rPr lang="de-DE" dirty="0"/>
              <a:t>GK</a:t>
            </a:r>
          </a:p>
        </p:txBody>
      </p:sp>
      <p:sp>
        <p:nvSpPr>
          <p:cNvPr id="111" name="Textfeld 110">
            <a:extLst>
              <a:ext uri="{FF2B5EF4-FFF2-40B4-BE49-F238E27FC236}">
                <a16:creationId xmlns:a16="http://schemas.microsoft.com/office/drawing/2014/main" id="{C3BD6491-0AB2-45A1-86B3-1E3BF65E9357}"/>
              </a:ext>
            </a:extLst>
          </p:cNvPr>
          <p:cNvSpPr txBox="1"/>
          <p:nvPr/>
        </p:nvSpPr>
        <p:spPr>
          <a:xfrm>
            <a:off x="3160030" y="395371"/>
            <a:ext cx="2446952" cy="369332"/>
          </a:xfrm>
          <a:prstGeom prst="rect">
            <a:avLst/>
          </a:prstGeom>
          <a:noFill/>
        </p:spPr>
        <p:txBody>
          <a:bodyPr wrap="none" rtlCol="0">
            <a:spAutoFit/>
          </a:bodyPr>
          <a:lstStyle/>
          <a:p>
            <a:r>
              <a:rPr lang="de-DE" dirty="0"/>
              <a:t>konstante Skalenerträge</a:t>
            </a:r>
          </a:p>
        </p:txBody>
      </p:sp>
      <p:cxnSp>
        <p:nvCxnSpPr>
          <p:cNvPr id="125" name="Gerade Verbindung mit Pfeil 124">
            <a:extLst>
              <a:ext uri="{FF2B5EF4-FFF2-40B4-BE49-F238E27FC236}">
                <a16:creationId xmlns:a16="http://schemas.microsoft.com/office/drawing/2014/main" id="{67F5EF20-FBC1-4EDF-A3F7-E510BD364B18}"/>
              </a:ext>
            </a:extLst>
          </p:cNvPr>
          <p:cNvCxnSpPr>
            <a:cxnSpLocks/>
          </p:cNvCxnSpPr>
          <p:nvPr/>
        </p:nvCxnSpPr>
        <p:spPr>
          <a:xfrm flipV="1">
            <a:off x="345803" y="271464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E1F1E27-4E35-4E6C-8AC6-78FDF013C8C2}"/>
              </a:ext>
            </a:extLst>
          </p:cNvPr>
          <p:cNvCxnSpPr/>
          <p:nvPr/>
        </p:nvCxnSpPr>
        <p:spPr>
          <a:xfrm flipV="1">
            <a:off x="218485" y="1240883"/>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ED73A05-6EB4-496D-91B1-F0479BAB22A8}"/>
              </a:ext>
            </a:extLst>
          </p:cNvPr>
          <p:cNvCxnSpPr/>
          <p:nvPr/>
        </p:nvCxnSpPr>
        <p:spPr>
          <a:xfrm flipV="1">
            <a:off x="3386837" y="1259468"/>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18CE0163-1186-470F-A12C-9C5AFD20F021}"/>
              </a:ext>
            </a:extLst>
          </p:cNvPr>
          <p:cNvCxnSpPr>
            <a:cxnSpLocks/>
          </p:cNvCxnSpPr>
          <p:nvPr/>
        </p:nvCxnSpPr>
        <p:spPr>
          <a:xfrm flipV="1">
            <a:off x="6259037" y="1575064"/>
            <a:ext cx="1806689" cy="13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feld 142">
            <a:extLst>
              <a:ext uri="{FF2B5EF4-FFF2-40B4-BE49-F238E27FC236}">
                <a16:creationId xmlns:a16="http://schemas.microsoft.com/office/drawing/2014/main" id="{12A3DB5B-3734-4A8E-805A-1B104FBD3385}"/>
              </a:ext>
            </a:extLst>
          </p:cNvPr>
          <p:cNvSpPr txBox="1"/>
          <p:nvPr/>
        </p:nvSpPr>
        <p:spPr>
          <a:xfrm>
            <a:off x="360870" y="827420"/>
            <a:ext cx="1221745" cy="369332"/>
          </a:xfrm>
          <a:prstGeom prst="rect">
            <a:avLst/>
          </a:prstGeom>
          <a:noFill/>
        </p:spPr>
        <p:txBody>
          <a:bodyPr wrap="none" rtlCol="0">
            <a:spAutoFit/>
          </a:bodyPr>
          <a:lstStyle/>
          <a:p>
            <a:r>
              <a:rPr lang="de-DE" dirty="0"/>
              <a:t>Produktion</a:t>
            </a:r>
          </a:p>
        </p:txBody>
      </p:sp>
      <p:sp>
        <p:nvSpPr>
          <p:cNvPr id="144" name="Textfeld 143">
            <a:extLst>
              <a:ext uri="{FF2B5EF4-FFF2-40B4-BE49-F238E27FC236}">
                <a16:creationId xmlns:a16="http://schemas.microsoft.com/office/drawing/2014/main" id="{49F110A4-220A-4BFD-94CC-387BE42A1D51}"/>
              </a:ext>
            </a:extLst>
          </p:cNvPr>
          <p:cNvSpPr txBox="1"/>
          <p:nvPr/>
        </p:nvSpPr>
        <p:spPr>
          <a:xfrm>
            <a:off x="4015329" y="786771"/>
            <a:ext cx="821443" cy="369332"/>
          </a:xfrm>
          <a:prstGeom prst="rect">
            <a:avLst/>
          </a:prstGeom>
          <a:noFill/>
        </p:spPr>
        <p:txBody>
          <a:bodyPr wrap="none" rtlCol="0">
            <a:spAutoFit/>
          </a:bodyPr>
          <a:lstStyle/>
          <a:p>
            <a:r>
              <a:rPr lang="de-DE" dirty="0"/>
              <a:t>Kosten</a:t>
            </a:r>
          </a:p>
        </p:txBody>
      </p:sp>
      <p:sp>
        <p:nvSpPr>
          <p:cNvPr id="145" name="Textfeld 144">
            <a:extLst>
              <a:ext uri="{FF2B5EF4-FFF2-40B4-BE49-F238E27FC236}">
                <a16:creationId xmlns:a16="http://schemas.microsoft.com/office/drawing/2014/main" id="{3C2076DD-8884-429A-A3BE-172B160914C1}"/>
              </a:ext>
            </a:extLst>
          </p:cNvPr>
          <p:cNvSpPr txBox="1"/>
          <p:nvPr/>
        </p:nvSpPr>
        <p:spPr>
          <a:xfrm>
            <a:off x="6587371" y="764704"/>
            <a:ext cx="1406347" cy="369332"/>
          </a:xfrm>
          <a:prstGeom prst="rect">
            <a:avLst/>
          </a:prstGeom>
          <a:noFill/>
        </p:spPr>
        <p:txBody>
          <a:bodyPr wrap="square" rtlCol="0">
            <a:spAutoFit/>
          </a:bodyPr>
          <a:lstStyle/>
          <a:p>
            <a:r>
              <a:rPr lang="de-DE" dirty="0"/>
              <a:t>Grenzkosten </a:t>
            </a:r>
          </a:p>
        </p:txBody>
      </p:sp>
      <p:sp>
        <p:nvSpPr>
          <p:cNvPr id="152" name="Textfeld 151">
            <a:extLst>
              <a:ext uri="{FF2B5EF4-FFF2-40B4-BE49-F238E27FC236}">
                <a16:creationId xmlns:a16="http://schemas.microsoft.com/office/drawing/2014/main" id="{4EB9EA23-80E1-4F34-80AF-BE59538A007A}"/>
              </a:ext>
            </a:extLst>
          </p:cNvPr>
          <p:cNvSpPr txBox="1"/>
          <p:nvPr/>
        </p:nvSpPr>
        <p:spPr>
          <a:xfrm>
            <a:off x="6697573" y="1196752"/>
            <a:ext cx="450764" cy="369332"/>
          </a:xfrm>
          <a:prstGeom prst="rect">
            <a:avLst/>
          </a:prstGeom>
          <a:noFill/>
        </p:spPr>
        <p:txBody>
          <a:bodyPr wrap="none" rtlCol="0">
            <a:spAutoFit/>
          </a:bodyPr>
          <a:lstStyle/>
          <a:p>
            <a:r>
              <a:rPr lang="de-DE" dirty="0"/>
              <a:t>GK</a:t>
            </a:r>
          </a:p>
        </p:txBody>
      </p:sp>
      <p:cxnSp>
        <p:nvCxnSpPr>
          <p:cNvPr id="126" name="Gerade Verbindung mit Pfeil 125">
            <a:extLst>
              <a:ext uri="{FF2B5EF4-FFF2-40B4-BE49-F238E27FC236}">
                <a16:creationId xmlns:a16="http://schemas.microsoft.com/office/drawing/2014/main" id="{A0D5B094-C005-449D-8A98-29D50C18ED03}"/>
              </a:ext>
            </a:extLst>
          </p:cNvPr>
          <p:cNvCxnSpPr>
            <a:cxnSpLocks/>
          </p:cNvCxnSpPr>
          <p:nvPr/>
        </p:nvCxnSpPr>
        <p:spPr>
          <a:xfrm>
            <a:off x="354647" y="3994844"/>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B65C1B80-2CCB-4528-9B8E-1E709FAB3722}"/>
              </a:ext>
            </a:extLst>
          </p:cNvPr>
          <p:cNvSpPr txBox="1"/>
          <p:nvPr/>
        </p:nvSpPr>
        <p:spPr>
          <a:xfrm>
            <a:off x="2370871" y="3922836"/>
            <a:ext cx="282450" cy="369332"/>
          </a:xfrm>
          <a:prstGeom prst="rect">
            <a:avLst/>
          </a:prstGeom>
          <a:noFill/>
        </p:spPr>
        <p:txBody>
          <a:bodyPr wrap="none" rtlCol="0">
            <a:spAutoFit/>
          </a:bodyPr>
          <a:lstStyle/>
          <a:p>
            <a:r>
              <a:rPr lang="de-DE" dirty="0"/>
              <a:t>L</a:t>
            </a:r>
          </a:p>
        </p:txBody>
      </p:sp>
      <p:sp>
        <p:nvSpPr>
          <p:cNvPr id="128" name="Textfeld 127">
            <a:extLst>
              <a:ext uri="{FF2B5EF4-FFF2-40B4-BE49-F238E27FC236}">
                <a16:creationId xmlns:a16="http://schemas.microsoft.com/office/drawing/2014/main" id="{CBB1B1D7-5AF5-44FB-B264-91406612653D}"/>
              </a:ext>
            </a:extLst>
          </p:cNvPr>
          <p:cNvSpPr txBox="1"/>
          <p:nvPr/>
        </p:nvSpPr>
        <p:spPr>
          <a:xfrm>
            <a:off x="72197" y="2761416"/>
            <a:ext cx="296876" cy="369332"/>
          </a:xfrm>
          <a:prstGeom prst="rect">
            <a:avLst/>
          </a:prstGeom>
          <a:noFill/>
        </p:spPr>
        <p:txBody>
          <a:bodyPr wrap="none" rtlCol="0">
            <a:spAutoFit/>
          </a:bodyPr>
          <a:lstStyle/>
          <a:p>
            <a:r>
              <a:rPr lang="de-DE" dirty="0"/>
              <a:t>Y</a:t>
            </a:r>
          </a:p>
        </p:txBody>
      </p:sp>
      <p:cxnSp>
        <p:nvCxnSpPr>
          <p:cNvPr id="129" name="Gerade Verbindung mit Pfeil 128">
            <a:extLst>
              <a:ext uri="{FF2B5EF4-FFF2-40B4-BE49-F238E27FC236}">
                <a16:creationId xmlns:a16="http://schemas.microsoft.com/office/drawing/2014/main" id="{CB9A9CAD-CF8B-49C2-8E09-363EE579C1DE}"/>
              </a:ext>
            </a:extLst>
          </p:cNvPr>
          <p:cNvCxnSpPr>
            <a:cxnSpLocks/>
          </p:cNvCxnSpPr>
          <p:nvPr/>
        </p:nvCxnSpPr>
        <p:spPr>
          <a:xfrm flipV="1">
            <a:off x="3522999" y="270799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6B2C4EC1-2B43-4599-A8CD-AFBDF022122E}"/>
              </a:ext>
            </a:extLst>
          </p:cNvPr>
          <p:cNvCxnSpPr>
            <a:cxnSpLocks/>
          </p:cNvCxnSpPr>
          <p:nvPr/>
        </p:nvCxnSpPr>
        <p:spPr>
          <a:xfrm>
            <a:off x="3522999" y="399227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420DE708-BB93-44B5-B003-DE31AF2789AE}"/>
              </a:ext>
            </a:extLst>
          </p:cNvPr>
          <p:cNvSpPr txBox="1"/>
          <p:nvPr/>
        </p:nvSpPr>
        <p:spPr>
          <a:xfrm>
            <a:off x="5539223" y="3902901"/>
            <a:ext cx="296876" cy="369332"/>
          </a:xfrm>
          <a:prstGeom prst="rect">
            <a:avLst/>
          </a:prstGeom>
          <a:noFill/>
        </p:spPr>
        <p:txBody>
          <a:bodyPr wrap="none" rtlCol="0">
            <a:spAutoFit/>
          </a:bodyPr>
          <a:lstStyle/>
          <a:p>
            <a:r>
              <a:rPr lang="de-DE" dirty="0"/>
              <a:t>Y</a:t>
            </a:r>
          </a:p>
        </p:txBody>
      </p:sp>
      <p:sp>
        <p:nvSpPr>
          <p:cNvPr id="132" name="Textfeld 131">
            <a:extLst>
              <a:ext uri="{FF2B5EF4-FFF2-40B4-BE49-F238E27FC236}">
                <a16:creationId xmlns:a16="http://schemas.microsoft.com/office/drawing/2014/main" id="{DBB07FA5-DF4A-4F80-9B34-5B85D79476D9}"/>
              </a:ext>
            </a:extLst>
          </p:cNvPr>
          <p:cNvSpPr txBox="1"/>
          <p:nvPr/>
        </p:nvSpPr>
        <p:spPr>
          <a:xfrm>
            <a:off x="3240549" y="2758843"/>
            <a:ext cx="304892" cy="369332"/>
          </a:xfrm>
          <a:prstGeom prst="rect">
            <a:avLst/>
          </a:prstGeom>
          <a:noFill/>
        </p:spPr>
        <p:txBody>
          <a:bodyPr wrap="none" rtlCol="0">
            <a:spAutoFit/>
          </a:bodyPr>
          <a:lstStyle/>
          <a:p>
            <a:r>
              <a:rPr lang="de-DE" dirty="0"/>
              <a:t>K</a:t>
            </a:r>
          </a:p>
        </p:txBody>
      </p:sp>
      <p:cxnSp>
        <p:nvCxnSpPr>
          <p:cNvPr id="133" name="Gerade Verbindung mit Pfeil 132">
            <a:extLst>
              <a:ext uri="{FF2B5EF4-FFF2-40B4-BE49-F238E27FC236}">
                <a16:creationId xmlns:a16="http://schemas.microsoft.com/office/drawing/2014/main" id="{9E0AF3F3-A447-4E04-BD12-3A8ACA08CB9B}"/>
              </a:ext>
            </a:extLst>
          </p:cNvPr>
          <p:cNvCxnSpPr>
            <a:cxnSpLocks/>
          </p:cNvCxnSpPr>
          <p:nvPr/>
        </p:nvCxnSpPr>
        <p:spPr>
          <a:xfrm flipV="1">
            <a:off x="6397737" y="267876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a:extLst>
              <a:ext uri="{FF2B5EF4-FFF2-40B4-BE49-F238E27FC236}">
                <a16:creationId xmlns:a16="http://schemas.microsoft.com/office/drawing/2014/main" id="{1A0279DC-908D-4A91-842F-B9634D5F0DF4}"/>
              </a:ext>
            </a:extLst>
          </p:cNvPr>
          <p:cNvCxnSpPr>
            <a:cxnSpLocks/>
          </p:cNvCxnSpPr>
          <p:nvPr/>
        </p:nvCxnSpPr>
        <p:spPr>
          <a:xfrm>
            <a:off x="6381714" y="3959812"/>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009335CC-FF45-49A7-BF98-7ABB87929CC5}"/>
              </a:ext>
            </a:extLst>
          </p:cNvPr>
          <p:cNvSpPr txBox="1"/>
          <p:nvPr/>
        </p:nvSpPr>
        <p:spPr>
          <a:xfrm>
            <a:off x="8397938" y="3878511"/>
            <a:ext cx="296876" cy="369332"/>
          </a:xfrm>
          <a:prstGeom prst="rect">
            <a:avLst/>
          </a:prstGeom>
          <a:noFill/>
        </p:spPr>
        <p:txBody>
          <a:bodyPr wrap="none" rtlCol="0">
            <a:spAutoFit/>
          </a:bodyPr>
          <a:lstStyle/>
          <a:p>
            <a:r>
              <a:rPr lang="de-DE" dirty="0"/>
              <a:t>Y</a:t>
            </a:r>
          </a:p>
        </p:txBody>
      </p:sp>
      <p:sp>
        <p:nvSpPr>
          <p:cNvPr id="136" name="Textfeld 135">
            <a:extLst>
              <a:ext uri="{FF2B5EF4-FFF2-40B4-BE49-F238E27FC236}">
                <a16:creationId xmlns:a16="http://schemas.microsoft.com/office/drawing/2014/main" id="{8144AA03-3E1F-4A4D-9766-397FAB8D01FA}"/>
              </a:ext>
            </a:extLst>
          </p:cNvPr>
          <p:cNvSpPr txBox="1"/>
          <p:nvPr/>
        </p:nvSpPr>
        <p:spPr>
          <a:xfrm>
            <a:off x="6018981" y="2741481"/>
            <a:ext cx="450764" cy="369332"/>
          </a:xfrm>
          <a:prstGeom prst="rect">
            <a:avLst/>
          </a:prstGeom>
          <a:noFill/>
        </p:spPr>
        <p:txBody>
          <a:bodyPr wrap="none" rtlCol="0">
            <a:spAutoFit/>
          </a:bodyPr>
          <a:lstStyle/>
          <a:p>
            <a:r>
              <a:rPr lang="de-DE" dirty="0"/>
              <a:t>GK</a:t>
            </a:r>
          </a:p>
        </p:txBody>
      </p:sp>
      <p:sp>
        <p:nvSpPr>
          <p:cNvPr id="137" name="Textfeld 136">
            <a:extLst>
              <a:ext uri="{FF2B5EF4-FFF2-40B4-BE49-F238E27FC236}">
                <a16:creationId xmlns:a16="http://schemas.microsoft.com/office/drawing/2014/main" id="{D7052FF6-798F-45C5-9303-EB2AB76AE577}"/>
              </a:ext>
            </a:extLst>
          </p:cNvPr>
          <p:cNvSpPr txBox="1"/>
          <p:nvPr/>
        </p:nvSpPr>
        <p:spPr>
          <a:xfrm>
            <a:off x="3297825" y="2326794"/>
            <a:ext cx="2282291" cy="369332"/>
          </a:xfrm>
          <a:prstGeom prst="rect">
            <a:avLst/>
          </a:prstGeom>
          <a:noFill/>
        </p:spPr>
        <p:txBody>
          <a:bodyPr wrap="none" rtlCol="0">
            <a:spAutoFit/>
          </a:bodyPr>
          <a:lstStyle/>
          <a:p>
            <a:r>
              <a:rPr lang="de-DE" dirty="0"/>
              <a:t>fallende Skalenerträge</a:t>
            </a:r>
          </a:p>
        </p:txBody>
      </p:sp>
      <p:sp>
        <p:nvSpPr>
          <p:cNvPr id="149" name="Textfeld 148">
            <a:extLst>
              <a:ext uri="{FF2B5EF4-FFF2-40B4-BE49-F238E27FC236}">
                <a16:creationId xmlns:a16="http://schemas.microsoft.com/office/drawing/2014/main" id="{75F46E41-DFA1-429D-B6D7-01832F4C0660}"/>
              </a:ext>
            </a:extLst>
          </p:cNvPr>
          <p:cNvSpPr txBox="1"/>
          <p:nvPr/>
        </p:nvSpPr>
        <p:spPr>
          <a:xfrm>
            <a:off x="432238" y="2714647"/>
            <a:ext cx="1221745" cy="369332"/>
          </a:xfrm>
          <a:prstGeom prst="rect">
            <a:avLst/>
          </a:prstGeom>
          <a:noFill/>
        </p:spPr>
        <p:txBody>
          <a:bodyPr wrap="none" rtlCol="0">
            <a:spAutoFit/>
          </a:bodyPr>
          <a:lstStyle/>
          <a:p>
            <a:r>
              <a:rPr lang="de-DE" dirty="0"/>
              <a:t>Produktion</a:t>
            </a:r>
          </a:p>
        </p:txBody>
      </p:sp>
      <p:sp>
        <p:nvSpPr>
          <p:cNvPr id="150" name="Textfeld 149">
            <a:extLst>
              <a:ext uri="{FF2B5EF4-FFF2-40B4-BE49-F238E27FC236}">
                <a16:creationId xmlns:a16="http://schemas.microsoft.com/office/drawing/2014/main" id="{4AA29360-16A2-4937-887B-9CB8D69304C3}"/>
              </a:ext>
            </a:extLst>
          </p:cNvPr>
          <p:cNvSpPr txBox="1"/>
          <p:nvPr/>
        </p:nvSpPr>
        <p:spPr>
          <a:xfrm>
            <a:off x="4086697" y="2662133"/>
            <a:ext cx="821443" cy="369332"/>
          </a:xfrm>
          <a:prstGeom prst="rect">
            <a:avLst/>
          </a:prstGeom>
          <a:noFill/>
        </p:spPr>
        <p:txBody>
          <a:bodyPr wrap="none" rtlCol="0">
            <a:spAutoFit/>
          </a:bodyPr>
          <a:lstStyle/>
          <a:p>
            <a:r>
              <a:rPr lang="de-DE" dirty="0"/>
              <a:t>Kosten</a:t>
            </a:r>
          </a:p>
        </p:txBody>
      </p:sp>
      <p:sp>
        <p:nvSpPr>
          <p:cNvPr id="162" name="Freihandform: Form 161">
            <a:extLst>
              <a:ext uri="{FF2B5EF4-FFF2-40B4-BE49-F238E27FC236}">
                <a16:creationId xmlns:a16="http://schemas.microsoft.com/office/drawing/2014/main" id="{84AB6A0A-2FB3-4F74-96DB-D52868B7417F}"/>
              </a:ext>
            </a:extLst>
          </p:cNvPr>
          <p:cNvSpPr/>
          <p:nvPr/>
        </p:nvSpPr>
        <p:spPr>
          <a:xfrm>
            <a:off x="347179" y="302199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Freihandform: Form 162">
            <a:extLst>
              <a:ext uri="{FF2B5EF4-FFF2-40B4-BE49-F238E27FC236}">
                <a16:creationId xmlns:a16="http://schemas.microsoft.com/office/drawing/2014/main" id="{82844EE5-431B-4855-B3C1-1F443B39F90B}"/>
              </a:ext>
            </a:extLst>
          </p:cNvPr>
          <p:cNvSpPr/>
          <p:nvPr/>
        </p:nvSpPr>
        <p:spPr>
          <a:xfrm>
            <a:off x="3506936" y="3347009"/>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4" name="Gerader Verbinder 163">
            <a:extLst>
              <a:ext uri="{FF2B5EF4-FFF2-40B4-BE49-F238E27FC236}">
                <a16:creationId xmlns:a16="http://schemas.microsoft.com/office/drawing/2014/main" id="{33875FB2-1035-4C90-A40D-5FD4A00D6259}"/>
              </a:ext>
            </a:extLst>
          </p:cNvPr>
          <p:cNvCxnSpPr>
            <a:cxnSpLocks/>
          </p:cNvCxnSpPr>
          <p:nvPr/>
        </p:nvCxnSpPr>
        <p:spPr>
          <a:xfrm flipV="1">
            <a:off x="6691351" y="3251659"/>
            <a:ext cx="1445742" cy="348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feld 165">
            <a:extLst>
              <a:ext uri="{FF2B5EF4-FFF2-40B4-BE49-F238E27FC236}">
                <a16:creationId xmlns:a16="http://schemas.microsoft.com/office/drawing/2014/main" id="{B1A06C8B-2160-40CD-AD3E-D7181BB7F6A4}"/>
              </a:ext>
            </a:extLst>
          </p:cNvPr>
          <p:cNvSpPr txBox="1"/>
          <p:nvPr/>
        </p:nvSpPr>
        <p:spPr>
          <a:xfrm>
            <a:off x="8095612" y="3031566"/>
            <a:ext cx="450764" cy="369332"/>
          </a:xfrm>
          <a:prstGeom prst="rect">
            <a:avLst/>
          </a:prstGeom>
          <a:noFill/>
        </p:spPr>
        <p:txBody>
          <a:bodyPr wrap="none" rtlCol="0">
            <a:spAutoFit/>
          </a:bodyPr>
          <a:lstStyle/>
          <a:p>
            <a:r>
              <a:rPr lang="de-DE" dirty="0"/>
              <a:t>GK</a:t>
            </a:r>
          </a:p>
        </p:txBody>
      </p:sp>
      <p:sp>
        <p:nvSpPr>
          <p:cNvPr id="70" name="Textfeld 69">
            <a:extLst>
              <a:ext uri="{FF2B5EF4-FFF2-40B4-BE49-F238E27FC236}">
                <a16:creationId xmlns:a16="http://schemas.microsoft.com/office/drawing/2014/main" id="{227DF158-8028-48B1-B5DE-581C64A3AC2C}"/>
              </a:ext>
            </a:extLst>
          </p:cNvPr>
          <p:cNvSpPr txBox="1"/>
          <p:nvPr/>
        </p:nvSpPr>
        <p:spPr>
          <a:xfrm>
            <a:off x="6858740" y="2717091"/>
            <a:ext cx="1406347" cy="369332"/>
          </a:xfrm>
          <a:prstGeom prst="rect">
            <a:avLst/>
          </a:prstGeom>
          <a:noFill/>
        </p:spPr>
        <p:txBody>
          <a:bodyPr wrap="square" rtlCol="0">
            <a:spAutoFit/>
          </a:bodyPr>
          <a:lstStyle/>
          <a:p>
            <a:r>
              <a:rPr lang="de-DE" dirty="0"/>
              <a:t>Grenzkosten </a:t>
            </a:r>
          </a:p>
        </p:txBody>
      </p:sp>
      <p:cxnSp>
        <p:nvCxnSpPr>
          <p:cNvPr id="112" name="Gerade Verbindung mit Pfeil 111">
            <a:extLst>
              <a:ext uri="{FF2B5EF4-FFF2-40B4-BE49-F238E27FC236}">
                <a16:creationId xmlns:a16="http://schemas.microsoft.com/office/drawing/2014/main" id="{98305D07-6D04-4C39-8CFE-FE941D2CFEBD}"/>
              </a:ext>
            </a:extLst>
          </p:cNvPr>
          <p:cNvCxnSpPr>
            <a:cxnSpLocks/>
          </p:cNvCxnSpPr>
          <p:nvPr/>
        </p:nvCxnSpPr>
        <p:spPr>
          <a:xfrm flipV="1">
            <a:off x="280747" y="471357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269DE8C7-06DC-47C0-AE63-246FDEDDD8F4}"/>
              </a:ext>
            </a:extLst>
          </p:cNvPr>
          <p:cNvCxnSpPr>
            <a:cxnSpLocks/>
          </p:cNvCxnSpPr>
          <p:nvPr/>
        </p:nvCxnSpPr>
        <p:spPr>
          <a:xfrm>
            <a:off x="249575" y="6009719"/>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291E0C0C-3E3A-4AFD-A8A9-657C349BBA6E}"/>
              </a:ext>
            </a:extLst>
          </p:cNvPr>
          <p:cNvSpPr txBox="1"/>
          <p:nvPr/>
        </p:nvSpPr>
        <p:spPr>
          <a:xfrm>
            <a:off x="2265799" y="5937711"/>
            <a:ext cx="282450" cy="369332"/>
          </a:xfrm>
          <a:prstGeom prst="rect">
            <a:avLst/>
          </a:prstGeom>
          <a:noFill/>
        </p:spPr>
        <p:txBody>
          <a:bodyPr wrap="none" rtlCol="0">
            <a:spAutoFit/>
          </a:bodyPr>
          <a:lstStyle/>
          <a:p>
            <a:r>
              <a:rPr lang="de-DE" dirty="0"/>
              <a:t>L</a:t>
            </a:r>
          </a:p>
        </p:txBody>
      </p:sp>
      <p:sp>
        <p:nvSpPr>
          <p:cNvPr id="115" name="Textfeld 114">
            <a:extLst>
              <a:ext uri="{FF2B5EF4-FFF2-40B4-BE49-F238E27FC236}">
                <a16:creationId xmlns:a16="http://schemas.microsoft.com/office/drawing/2014/main" id="{285E996A-D0D6-4FF2-A4F3-E62D31E43690}"/>
              </a:ext>
            </a:extLst>
          </p:cNvPr>
          <p:cNvSpPr txBox="1"/>
          <p:nvPr/>
        </p:nvSpPr>
        <p:spPr>
          <a:xfrm>
            <a:off x="-1703" y="4776291"/>
            <a:ext cx="296876" cy="369332"/>
          </a:xfrm>
          <a:prstGeom prst="rect">
            <a:avLst/>
          </a:prstGeom>
          <a:noFill/>
        </p:spPr>
        <p:txBody>
          <a:bodyPr wrap="none" rtlCol="0">
            <a:spAutoFit/>
          </a:bodyPr>
          <a:lstStyle/>
          <a:p>
            <a:r>
              <a:rPr lang="de-DE" dirty="0"/>
              <a:t>Y</a:t>
            </a:r>
          </a:p>
        </p:txBody>
      </p:sp>
      <p:cxnSp>
        <p:nvCxnSpPr>
          <p:cNvPr id="116" name="Gerade Verbindung mit Pfeil 115">
            <a:extLst>
              <a:ext uri="{FF2B5EF4-FFF2-40B4-BE49-F238E27FC236}">
                <a16:creationId xmlns:a16="http://schemas.microsoft.com/office/drawing/2014/main" id="{781F9AB2-68A5-4D55-B184-2C50F211CB27}"/>
              </a:ext>
            </a:extLst>
          </p:cNvPr>
          <p:cNvCxnSpPr>
            <a:cxnSpLocks/>
          </p:cNvCxnSpPr>
          <p:nvPr/>
        </p:nvCxnSpPr>
        <p:spPr>
          <a:xfrm flipV="1">
            <a:off x="3417927"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27AE0667-A05C-4D48-84A6-FC7DD9F5003D}"/>
              </a:ext>
            </a:extLst>
          </p:cNvPr>
          <p:cNvCxnSpPr>
            <a:cxnSpLocks/>
          </p:cNvCxnSpPr>
          <p:nvPr/>
        </p:nvCxnSpPr>
        <p:spPr>
          <a:xfrm>
            <a:off x="3417927"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71DCF5AE-A3FE-42EB-9174-E646659AA69B}"/>
              </a:ext>
            </a:extLst>
          </p:cNvPr>
          <p:cNvSpPr txBox="1"/>
          <p:nvPr/>
        </p:nvSpPr>
        <p:spPr>
          <a:xfrm>
            <a:off x="5425307" y="5947003"/>
            <a:ext cx="296876" cy="369332"/>
          </a:xfrm>
          <a:prstGeom prst="rect">
            <a:avLst/>
          </a:prstGeom>
          <a:noFill/>
        </p:spPr>
        <p:txBody>
          <a:bodyPr wrap="none" rtlCol="0">
            <a:spAutoFit/>
          </a:bodyPr>
          <a:lstStyle/>
          <a:p>
            <a:r>
              <a:rPr lang="de-DE" dirty="0"/>
              <a:t>Y</a:t>
            </a:r>
          </a:p>
        </p:txBody>
      </p:sp>
      <p:sp>
        <p:nvSpPr>
          <p:cNvPr id="119" name="Textfeld 118">
            <a:extLst>
              <a:ext uri="{FF2B5EF4-FFF2-40B4-BE49-F238E27FC236}">
                <a16:creationId xmlns:a16="http://schemas.microsoft.com/office/drawing/2014/main" id="{70345ED2-9722-4517-84E9-CD6DC98B6CC1}"/>
              </a:ext>
            </a:extLst>
          </p:cNvPr>
          <p:cNvSpPr txBox="1"/>
          <p:nvPr/>
        </p:nvSpPr>
        <p:spPr>
          <a:xfrm>
            <a:off x="3126633" y="4785583"/>
            <a:ext cx="304892" cy="369332"/>
          </a:xfrm>
          <a:prstGeom prst="rect">
            <a:avLst/>
          </a:prstGeom>
          <a:noFill/>
        </p:spPr>
        <p:txBody>
          <a:bodyPr wrap="none" rtlCol="0">
            <a:spAutoFit/>
          </a:bodyPr>
          <a:lstStyle/>
          <a:p>
            <a:r>
              <a:rPr lang="de-DE" dirty="0"/>
              <a:t>K</a:t>
            </a:r>
          </a:p>
        </p:txBody>
      </p:sp>
      <p:cxnSp>
        <p:nvCxnSpPr>
          <p:cNvPr id="120" name="Gerade Verbindung mit Pfeil 119">
            <a:extLst>
              <a:ext uri="{FF2B5EF4-FFF2-40B4-BE49-F238E27FC236}">
                <a16:creationId xmlns:a16="http://schemas.microsoft.com/office/drawing/2014/main" id="{F611B7FC-61D6-43B6-93FB-2979BDEAF930}"/>
              </a:ext>
            </a:extLst>
          </p:cNvPr>
          <p:cNvCxnSpPr>
            <a:cxnSpLocks/>
          </p:cNvCxnSpPr>
          <p:nvPr/>
        </p:nvCxnSpPr>
        <p:spPr>
          <a:xfrm flipV="1">
            <a:off x="6292665"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DBE1C9D8-22B1-4650-8BBD-2668BB56AB65}"/>
              </a:ext>
            </a:extLst>
          </p:cNvPr>
          <p:cNvCxnSpPr>
            <a:cxnSpLocks/>
          </p:cNvCxnSpPr>
          <p:nvPr/>
        </p:nvCxnSpPr>
        <p:spPr>
          <a:xfrm>
            <a:off x="6283821"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feld 121">
            <a:extLst>
              <a:ext uri="{FF2B5EF4-FFF2-40B4-BE49-F238E27FC236}">
                <a16:creationId xmlns:a16="http://schemas.microsoft.com/office/drawing/2014/main" id="{4579C7A2-232D-432C-9165-02CCDB2C1B94}"/>
              </a:ext>
            </a:extLst>
          </p:cNvPr>
          <p:cNvSpPr txBox="1"/>
          <p:nvPr/>
        </p:nvSpPr>
        <p:spPr>
          <a:xfrm>
            <a:off x="8265612" y="5947003"/>
            <a:ext cx="296876" cy="369332"/>
          </a:xfrm>
          <a:prstGeom prst="rect">
            <a:avLst/>
          </a:prstGeom>
          <a:noFill/>
        </p:spPr>
        <p:txBody>
          <a:bodyPr wrap="none" rtlCol="0">
            <a:spAutoFit/>
          </a:bodyPr>
          <a:lstStyle/>
          <a:p>
            <a:r>
              <a:rPr lang="de-DE" dirty="0"/>
              <a:t>Y</a:t>
            </a:r>
          </a:p>
        </p:txBody>
      </p:sp>
      <p:sp>
        <p:nvSpPr>
          <p:cNvPr id="123" name="Textfeld 122">
            <a:extLst>
              <a:ext uri="{FF2B5EF4-FFF2-40B4-BE49-F238E27FC236}">
                <a16:creationId xmlns:a16="http://schemas.microsoft.com/office/drawing/2014/main" id="{4CC5646E-63DA-41CB-AB32-ED9F0BECF2DB}"/>
              </a:ext>
            </a:extLst>
          </p:cNvPr>
          <p:cNvSpPr txBox="1"/>
          <p:nvPr/>
        </p:nvSpPr>
        <p:spPr>
          <a:xfrm>
            <a:off x="5870632" y="4785583"/>
            <a:ext cx="450764" cy="369332"/>
          </a:xfrm>
          <a:prstGeom prst="rect">
            <a:avLst/>
          </a:prstGeom>
          <a:noFill/>
        </p:spPr>
        <p:txBody>
          <a:bodyPr wrap="none" rtlCol="0">
            <a:spAutoFit/>
          </a:bodyPr>
          <a:lstStyle/>
          <a:p>
            <a:r>
              <a:rPr lang="de-DE" dirty="0"/>
              <a:t>GK</a:t>
            </a:r>
          </a:p>
        </p:txBody>
      </p:sp>
      <p:sp>
        <p:nvSpPr>
          <p:cNvPr id="124" name="Textfeld 123">
            <a:extLst>
              <a:ext uri="{FF2B5EF4-FFF2-40B4-BE49-F238E27FC236}">
                <a16:creationId xmlns:a16="http://schemas.microsoft.com/office/drawing/2014/main" id="{0AD695D5-09D7-4307-B96E-82C39BD8B8A5}"/>
              </a:ext>
            </a:extLst>
          </p:cNvPr>
          <p:cNvSpPr txBox="1"/>
          <p:nvPr/>
        </p:nvSpPr>
        <p:spPr>
          <a:xfrm>
            <a:off x="3183908" y="4353534"/>
            <a:ext cx="2436886" cy="369332"/>
          </a:xfrm>
          <a:prstGeom prst="rect">
            <a:avLst/>
          </a:prstGeom>
          <a:noFill/>
        </p:spPr>
        <p:txBody>
          <a:bodyPr wrap="none" rtlCol="0">
            <a:spAutoFit/>
          </a:bodyPr>
          <a:lstStyle/>
          <a:p>
            <a:r>
              <a:rPr lang="de-DE" dirty="0"/>
              <a:t>steigende Skalenerträge</a:t>
            </a:r>
          </a:p>
        </p:txBody>
      </p:sp>
      <p:sp>
        <p:nvSpPr>
          <p:cNvPr id="146" name="Textfeld 145">
            <a:extLst>
              <a:ext uri="{FF2B5EF4-FFF2-40B4-BE49-F238E27FC236}">
                <a16:creationId xmlns:a16="http://schemas.microsoft.com/office/drawing/2014/main" id="{A25E99AF-05F6-4BF6-9A53-06D2CE3B2530}"/>
              </a:ext>
            </a:extLst>
          </p:cNvPr>
          <p:cNvSpPr txBox="1"/>
          <p:nvPr/>
        </p:nvSpPr>
        <p:spPr>
          <a:xfrm>
            <a:off x="347174" y="4748107"/>
            <a:ext cx="1221745" cy="369332"/>
          </a:xfrm>
          <a:prstGeom prst="rect">
            <a:avLst/>
          </a:prstGeom>
          <a:noFill/>
        </p:spPr>
        <p:txBody>
          <a:bodyPr wrap="none" rtlCol="0">
            <a:spAutoFit/>
          </a:bodyPr>
          <a:lstStyle/>
          <a:p>
            <a:r>
              <a:rPr lang="de-DE" dirty="0"/>
              <a:t>Produktion</a:t>
            </a:r>
          </a:p>
        </p:txBody>
      </p:sp>
      <p:sp>
        <p:nvSpPr>
          <p:cNvPr id="147" name="Textfeld 146">
            <a:extLst>
              <a:ext uri="{FF2B5EF4-FFF2-40B4-BE49-F238E27FC236}">
                <a16:creationId xmlns:a16="http://schemas.microsoft.com/office/drawing/2014/main" id="{F8544953-981B-46E1-A81F-F60EC68F2837}"/>
              </a:ext>
            </a:extLst>
          </p:cNvPr>
          <p:cNvSpPr txBox="1"/>
          <p:nvPr/>
        </p:nvSpPr>
        <p:spPr>
          <a:xfrm>
            <a:off x="3961617" y="4707458"/>
            <a:ext cx="821443" cy="369332"/>
          </a:xfrm>
          <a:prstGeom prst="rect">
            <a:avLst/>
          </a:prstGeom>
          <a:noFill/>
        </p:spPr>
        <p:txBody>
          <a:bodyPr wrap="none" rtlCol="0">
            <a:spAutoFit/>
          </a:bodyPr>
          <a:lstStyle/>
          <a:p>
            <a:r>
              <a:rPr lang="de-DE" dirty="0"/>
              <a:t>Kosten</a:t>
            </a:r>
          </a:p>
        </p:txBody>
      </p:sp>
      <p:sp>
        <p:nvSpPr>
          <p:cNvPr id="153" name="Freihandform: Form 152">
            <a:extLst>
              <a:ext uri="{FF2B5EF4-FFF2-40B4-BE49-F238E27FC236}">
                <a16:creationId xmlns:a16="http://schemas.microsoft.com/office/drawing/2014/main" id="{082B24E0-245F-4629-97BF-A46C9879520B}"/>
              </a:ext>
            </a:extLst>
          </p:cNvPr>
          <p:cNvSpPr/>
          <p:nvPr/>
        </p:nvSpPr>
        <p:spPr>
          <a:xfrm>
            <a:off x="245500" y="5368562"/>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Freihandform: Form 153">
            <a:extLst>
              <a:ext uri="{FF2B5EF4-FFF2-40B4-BE49-F238E27FC236}">
                <a16:creationId xmlns:a16="http://schemas.microsoft.com/office/drawing/2014/main" id="{DE494F09-B34B-46B6-B481-C9E48EAAD568}"/>
              </a:ext>
            </a:extLst>
          </p:cNvPr>
          <p:cNvSpPr/>
          <p:nvPr/>
        </p:nvSpPr>
        <p:spPr>
          <a:xfrm>
            <a:off x="3437055" y="504371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5" name="Gerader Verbinder 154">
            <a:extLst>
              <a:ext uri="{FF2B5EF4-FFF2-40B4-BE49-F238E27FC236}">
                <a16:creationId xmlns:a16="http://schemas.microsoft.com/office/drawing/2014/main" id="{01FF60EC-0F60-4E51-9D22-9FF901A3D0B6}"/>
              </a:ext>
            </a:extLst>
          </p:cNvPr>
          <p:cNvCxnSpPr>
            <a:cxnSpLocks/>
          </p:cNvCxnSpPr>
          <p:nvPr/>
        </p:nvCxnSpPr>
        <p:spPr>
          <a:xfrm>
            <a:off x="6543002" y="5265833"/>
            <a:ext cx="1480996" cy="159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feld 158">
            <a:extLst>
              <a:ext uri="{FF2B5EF4-FFF2-40B4-BE49-F238E27FC236}">
                <a16:creationId xmlns:a16="http://schemas.microsoft.com/office/drawing/2014/main" id="{2DB47FE4-E00F-40E3-9B29-6F44E60F0B04}"/>
              </a:ext>
            </a:extLst>
          </p:cNvPr>
          <p:cNvSpPr txBox="1"/>
          <p:nvPr/>
        </p:nvSpPr>
        <p:spPr>
          <a:xfrm>
            <a:off x="8008868" y="5236470"/>
            <a:ext cx="450764" cy="369332"/>
          </a:xfrm>
          <a:prstGeom prst="rect">
            <a:avLst/>
          </a:prstGeom>
          <a:noFill/>
        </p:spPr>
        <p:txBody>
          <a:bodyPr wrap="none" rtlCol="0">
            <a:spAutoFit/>
          </a:bodyPr>
          <a:lstStyle/>
          <a:p>
            <a:r>
              <a:rPr lang="de-DE" dirty="0"/>
              <a:t>GK</a:t>
            </a:r>
          </a:p>
        </p:txBody>
      </p:sp>
      <p:sp>
        <p:nvSpPr>
          <p:cNvPr id="69" name="Textfeld 68">
            <a:extLst>
              <a:ext uri="{FF2B5EF4-FFF2-40B4-BE49-F238E27FC236}">
                <a16:creationId xmlns:a16="http://schemas.microsoft.com/office/drawing/2014/main" id="{D48AA1EB-4153-494A-A36D-E9BAA3FA3743}"/>
              </a:ext>
            </a:extLst>
          </p:cNvPr>
          <p:cNvSpPr txBox="1"/>
          <p:nvPr/>
        </p:nvSpPr>
        <p:spPr>
          <a:xfrm>
            <a:off x="6571234" y="4722867"/>
            <a:ext cx="1406347" cy="369332"/>
          </a:xfrm>
          <a:prstGeom prst="rect">
            <a:avLst/>
          </a:prstGeom>
          <a:noFill/>
        </p:spPr>
        <p:txBody>
          <a:bodyPr wrap="square" rtlCol="0">
            <a:spAutoFit/>
          </a:bodyPr>
          <a:lstStyle/>
          <a:p>
            <a:r>
              <a:rPr lang="de-DE" dirty="0"/>
              <a:t>Grenzkosten </a:t>
            </a:r>
          </a:p>
        </p:txBody>
      </p:sp>
      <p:sp>
        <p:nvSpPr>
          <p:cNvPr id="72" name="Rechteck 71">
            <a:extLst>
              <a:ext uri="{FF2B5EF4-FFF2-40B4-BE49-F238E27FC236}">
                <a16:creationId xmlns:a16="http://schemas.microsoft.com/office/drawing/2014/main" id="{CD6F30FB-5C2E-430E-BB90-E305D1D0BB5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85827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9" y="24375"/>
            <a:ext cx="1021367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Neue</a:t>
            </a:r>
            <a:r>
              <a:rPr lang="en-US" sz="2800" dirty="0">
                <a:solidFill>
                  <a:sysClr val="windowText" lastClr="000000"/>
                </a:solidFill>
              </a:rPr>
              <a:t>” </a:t>
            </a:r>
            <a:r>
              <a:rPr lang="en-US" sz="2800" dirty="0" err="1">
                <a:solidFill>
                  <a:sysClr val="windowText" lastClr="000000"/>
                </a:solidFill>
              </a:rPr>
              <a:t>Außenhandelstheorie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55119" y="495298"/>
            <a:ext cx="9144000" cy="5519638"/>
          </a:xfrm>
          <a:prstGeom prst="rect">
            <a:avLst/>
          </a:prstGeom>
          <a:noFill/>
        </p:spPr>
        <p:txBody>
          <a:bodyPr wrap="square" rtlCol="0">
            <a:noAutofit/>
          </a:bodyPr>
          <a:lstStyle/>
          <a:p>
            <a:r>
              <a:rPr lang="de-DE" sz="2400" dirty="0"/>
              <a:t>Gibt es Handel, wenn die Länder sich nicht in ihren </a:t>
            </a:r>
            <a:r>
              <a:rPr lang="de-DE" sz="2400" dirty="0" err="1"/>
              <a:t>Produktivitäten</a:t>
            </a:r>
            <a:r>
              <a:rPr lang="de-DE" sz="2400" dirty="0"/>
              <a:t> unterscheiden?</a:t>
            </a:r>
          </a:p>
          <a:p>
            <a:endParaRPr lang="de-DE" sz="2400" dirty="0"/>
          </a:p>
          <a:p>
            <a:r>
              <a:rPr lang="de-DE" sz="2400" b="1" u="sng" dirty="0"/>
              <a:t>Neue Annahme:</a:t>
            </a:r>
          </a:p>
          <a:p>
            <a:r>
              <a:rPr lang="de-DE" sz="2400" dirty="0"/>
              <a:t>Steigende Skalenerträge: Y=F(L) führt z.B. 2L↑ → 3Y↑</a:t>
            </a:r>
          </a:p>
          <a:p>
            <a:endParaRPr lang="de-DE" sz="2400" dirty="0"/>
          </a:p>
          <a:p>
            <a:pPr marL="342900" indent="-342900">
              <a:buFont typeface="Arial" panose="020B0604020202020204" pitchFamily="34" charset="0"/>
              <a:buChar char="•"/>
            </a:pPr>
            <a:r>
              <a:rPr lang="de-DE" sz="2400" dirty="0"/>
              <a:t>Bei konstanten Faktorpreisen sinken bei steigender Produktion die Durchschnittskosten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Land spezialisiert sich aufgrund des Skaleneffekts auf die Produktion einiger Produkte und importiert die anderen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Handel findet auch zwischen Ländern mit vergleichbaren Produktionsbedingungen statt </a:t>
            </a:r>
          </a:p>
          <a:p>
            <a:endParaRPr lang="de-DE" sz="2400" dirty="0"/>
          </a:p>
          <a:p>
            <a:endParaRPr lang="de-DE" sz="2000" dirty="0"/>
          </a:p>
        </p:txBody>
      </p:sp>
      <p:sp>
        <p:nvSpPr>
          <p:cNvPr id="5" name="Rechteck 4">
            <a:extLst>
              <a:ext uri="{FF2B5EF4-FFF2-40B4-BE49-F238E27FC236}">
                <a16:creationId xmlns:a16="http://schemas.microsoft.com/office/drawing/2014/main" id="{745D2698-1DB3-427E-AAF1-84B8BDAA493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95323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04663"/>
            <a:ext cx="8439374" cy="6109091"/>
          </a:xfrm>
          <a:prstGeom prst="rect">
            <a:avLst/>
          </a:prstGeom>
          <a:noFill/>
        </p:spPr>
        <p:txBody>
          <a:bodyPr wrap="square" rtlCol="0">
            <a:noAutofit/>
          </a:bodyPr>
          <a:lstStyle/>
          <a:p>
            <a:pPr marL="342900" indent="-342900">
              <a:buFont typeface="Arial" panose="020B0604020202020204" pitchFamily="34" charset="0"/>
              <a:buChar char="•"/>
            </a:pPr>
            <a:r>
              <a:rPr lang="de-DE" sz="2000" dirty="0"/>
              <a:t>Die Konsumenten haben eine Präferenz für die Differenzierung eines Produkts (Varianten eines Produkts)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Jedes Land spezialisiert sich auf eine Produktvariante, produziert den gesamten Bedarf für den Weltmarkt und verwendet dafür seine Ressourcen.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Aufgrund der steigenden Skalenerträge sinken die Durchschnittskosten in der Produktion für jedes Land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algn="ctr"/>
            <a:r>
              <a:rPr lang="de-DE" sz="2000" b="1" dirty="0"/>
              <a:t>Folgerungen:</a:t>
            </a:r>
          </a:p>
          <a:p>
            <a:pPr marL="800100" lvl="1" indent="-342900">
              <a:buFont typeface="Wingdings" panose="05000000000000000000" pitchFamily="2" charset="2"/>
              <a:buChar char="Ø"/>
            </a:pPr>
            <a:r>
              <a:rPr lang="de-DE" sz="2000" dirty="0"/>
              <a:t>Jedes Land hat sich zwar spezialisiert, aber die Anzahl der Produktvarianten auf dem Weltmarkt hat sich nicht verringert.</a:t>
            </a:r>
          </a:p>
          <a:p>
            <a:pPr marL="342900" indent="-342900">
              <a:buFont typeface="Wingdings" panose="05000000000000000000" pitchFamily="2" charset="2"/>
              <a:buChar char="Ø"/>
            </a:pPr>
            <a:endParaRPr lang="de-DE" sz="2000" dirty="0"/>
          </a:p>
          <a:p>
            <a:pPr marL="800100" lvl="1" indent="-342900">
              <a:buFont typeface="Wingdings" panose="05000000000000000000" pitchFamily="2" charset="2"/>
              <a:buChar char="Ø"/>
            </a:pPr>
            <a:r>
              <a:rPr lang="de-DE" sz="2000" dirty="0"/>
              <a:t>Die Weltproduktion wird insgesamt zu geringeren Durchschnittskosten hergestellt als bei Autarkie der einzelnen Länder und die Produzenten können Skaleneffekte ausnutzen</a:t>
            </a:r>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C476F14B-916F-41CC-8509-8C0548B9B2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15218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223" y="-40442"/>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und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777885"/>
            <a:ext cx="7433534" cy="5967972"/>
          </a:xfrm>
          <a:prstGeom prst="rect">
            <a:avLst/>
          </a:prstGeom>
          <a:noFill/>
        </p:spPr>
        <p:txBody>
          <a:bodyPr wrap="square" rtlCol="0">
            <a:noAutofit/>
          </a:bodyPr>
          <a:lstStyle/>
          <a:p>
            <a:r>
              <a:rPr lang="de-DE" sz="2000" b="1" dirty="0"/>
              <a:t>Interne Skalenerträge:</a:t>
            </a:r>
            <a:r>
              <a:rPr lang="de-DE" sz="2000" dirty="0"/>
              <a:t>	Durchschnittskosten sinken aufgrund</a:t>
            </a:r>
          </a:p>
          <a:p>
            <a:r>
              <a:rPr lang="de-DE" sz="2000" dirty="0"/>
              <a:t>				der </a:t>
            </a:r>
            <a:r>
              <a:rPr lang="de-DE" sz="2000" b="1" dirty="0"/>
              <a:t>Größe</a:t>
            </a:r>
            <a:r>
              <a:rPr lang="de-DE" sz="2000" dirty="0"/>
              <a:t> der Firma</a:t>
            </a:r>
          </a:p>
          <a:p>
            <a:endParaRPr lang="de-DE" sz="2000" dirty="0"/>
          </a:p>
          <a:p>
            <a:pPr marL="800100" lvl="1" indent="-342900">
              <a:buFont typeface="Wingdings" panose="05000000000000000000" pitchFamily="2" charset="2"/>
              <a:buChar char="Ø"/>
            </a:pPr>
            <a:r>
              <a:rPr lang="de-DE" sz="2000" dirty="0"/>
              <a:t>hängt von der Größe der Firma ab</a:t>
            </a:r>
          </a:p>
          <a:p>
            <a:pPr marL="800100" lvl="1" indent="-342900">
              <a:buFont typeface="Wingdings" panose="05000000000000000000" pitchFamily="2" charset="2"/>
              <a:buChar char="Ø"/>
            </a:pPr>
            <a:r>
              <a:rPr lang="de-DE" sz="2000" dirty="0"/>
              <a:t>Aufgrund von hohen Fixkosten ist eine gewisse Größe für die effiziente Produktion nötig (z.B. Autosektor/Pharmasektor)</a:t>
            </a:r>
          </a:p>
          <a:p>
            <a:pPr marL="800100" lvl="1" indent="-342900">
              <a:buFont typeface="Wingdings" panose="05000000000000000000" pitchFamily="2" charset="2"/>
              <a:buChar char="Ø"/>
            </a:pPr>
            <a:r>
              <a:rPr lang="de-DE" sz="2000" dirty="0"/>
              <a:t>Große Firmen produzieren differenzierte Produkte bei denen die Preise abweichenden können.</a:t>
            </a:r>
          </a:p>
          <a:p>
            <a:pPr marL="800100" lvl="1" indent="-342900">
              <a:buFont typeface="Wingdings" panose="05000000000000000000" pitchFamily="2" charset="2"/>
              <a:buChar char="Ø"/>
            </a:pPr>
            <a:r>
              <a:rPr lang="de-DE" sz="2000" dirty="0"/>
              <a:t>Wettbewerb unter </a:t>
            </a:r>
            <a:r>
              <a:rPr lang="de-DE" sz="2000" b="1" dirty="0"/>
              <a:t>monopolistischer</a:t>
            </a:r>
            <a:r>
              <a:rPr lang="de-DE" sz="2000" dirty="0"/>
              <a:t> Konkurrenz</a:t>
            </a:r>
          </a:p>
          <a:p>
            <a:endParaRPr lang="de-DE" sz="2000" b="1" dirty="0"/>
          </a:p>
          <a:p>
            <a:r>
              <a:rPr lang="de-DE" sz="2000" b="1" dirty="0"/>
              <a:t>Externe Skalenerträge:</a:t>
            </a:r>
            <a:r>
              <a:rPr lang="de-DE" sz="2000" dirty="0"/>
              <a:t>	Durchschnittskosten sinken aufgrund der 				Firmenzahl</a:t>
            </a:r>
          </a:p>
          <a:p>
            <a:endParaRPr lang="de-DE" sz="2000" dirty="0"/>
          </a:p>
          <a:p>
            <a:pPr marL="800100" lvl="1" indent="-342900">
              <a:buFont typeface="Wingdings" panose="05000000000000000000" pitchFamily="2" charset="2"/>
              <a:buChar char="Ø"/>
            </a:pPr>
            <a:r>
              <a:rPr lang="de-DE" sz="2000" dirty="0"/>
              <a:t>hängen von der Größe des Industriesektors ab</a:t>
            </a:r>
          </a:p>
          <a:p>
            <a:pPr marL="800100" lvl="1" indent="-342900">
              <a:buFont typeface="Wingdings" panose="05000000000000000000" pitchFamily="2" charset="2"/>
              <a:buChar char="Ø"/>
            </a:pPr>
            <a:r>
              <a:rPr lang="de-DE" sz="2000" dirty="0"/>
              <a:t>prinzipiell kleine Firmen, die das gleiche Produkt unter günstigen Rahmenbedingungen (Geographie/Steuerumfeld) zum gleichen Preis anbieten (</a:t>
            </a:r>
            <a:r>
              <a:rPr lang="de-DE" sz="2000" dirty="0" err="1"/>
              <a:t>Clusterung</a:t>
            </a:r>
            <a:r>
              <a:rPr lang="de-DE" sz="2000" dirty="0"/>
              <a:t> von Anbietern/z.B. Souvenirshops oder Start-ups für ähnliche Produkte)</a:t>
            </a:r>
          </a:p>
          <a:p>
            <a:pPr marL="800100" lvl="1" indent="-342900">
              <a:buFont typeface="Wingdings" panose="05000000000000000000" pitchFamily="2" charset="2"/>
              <a:buChar char="Ø"/>
            </a:pPr>
            <a:r>
              <a:rPr lang="de-DE" sz="2000" dirty="0"/>
              <a:t>Wettbewerb unter vollkommener Konkurrenz</a:t>
            </a:r>
          </a:p>
          <a:p>
            <a:endParaRPr lang="de-DE" sz="2000" dirty="0"/>
          </a:p>
          <a:p>
            <a:endParaRPr lang="de-DE" sz="2000" dirty="0"/>
          </a:p>
        </p:txBody>
      </p:sp>
      <p:sp>
        <p:nvSpPr>
          <p:cNvPr id="10" name="Rechteck 9">
            <a:extLst>
              <a:ext uri="{FF2B5EF4-FFF2-40B4-BE49-F238E27FC236}">
                <a16:creationId xmlns:a16="http://schemas.microsoft.com/office/drawing/2014/main" id="{89D67C95-4C1E-45AA-AA6B-62A22B0B9E2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512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631116" y="868985"/>
            <a:ext cx="6947647" cy="5519638"/>
          </a:xfrm>
          <a:prstGeom prst="rect">
            <a:avLst/>
          </a:prstGeom>
          <a:noFill/>
        </p:spPr>
        <p:txBody>
          <a:bodyPr wrap="square" rtlCol="0">
            <a:noAutofit/>
          </a:bodyPr>
          <a:lstStyle/>
          <a:p>
            <a:pPr algn="ctr"/>
            <a:r>
              <a:rPr lang="de-DE" sz="2400" b="1" dirty="0"/>
              <a:t>Kostenfunktionen einer Firma:</a:t>
            </a:r>
          </a:p>
          <a:p>
            <a:endParaRPr lang="de-DE" sz="2400" dirty="0"/>
          </a:p>
          <a:p>
            <a:r>
              <a:rPr lang="de-DE" sz="2400" dirty="0"/>
              <a:t>Gesamtkosten = Fixkosten + variable Kosten</a:t>
            </a:r>
          </a:p>
          <a:p>
            <a:endParaRPr lang="de-DE" sz="2400" dirty="0"/>
          </a:p>
          <a:p>
            <a:pPr algn="ctr"/>
            <a:r>
              <a:rPr lang="de-DE" sz="2400" b="1" dirty="0"/>
              <a:t>K(x)=</a:t>
            </a:r>
            <a:r>
              <a:rPr lang="de-DE" sz="2400" b="1" dirty="0" err="1"/>
              <a:t>KF+k∙x</a:t>
            </a:r>
            <a:endParaRPr lang="de-DE" sz="2400" b="1" dirty="0"/>
          </a:p>
          <a:p>
            <a:pPr algn="ctr"/>
            <a:endParaRPr lang="de-DE" sz="2400" dirty="0"/>
          </a:p>
          <a:p>
            <a:r>
              <a:rPr lang="de-DE" sz="2400" dirty="0"/>
              <a:t>Durchschnittskosten = Gesamtkosten/Menge</a:t>
            </a:r>
          </a:p>
          <a:p>
            <a:endParaRPr lang="de-DE" sz="2400" dirty="0"/>
          </a:p>
          <a:p>
            <a:pPr algn="ctr"/>
            <a:r>
              <a:rPr lang="de-DE" sz="2400" b="1" dirty="0"/>
              <a:t>DK(x)=KF/</a:t>
            </a:r>
            <a:r>
              <a:rPr lang="de-DE" sz="2400" b="1" dirty="0" err="1"/>
              <a:t>x+k</a:t>
            </a:r>
            <a:endParaRPr lang="de-DE" sz="2400" b="1" dirty="0"/>
          </a:p>
          <a:p>
            <a:endParaRPr lang="de-DE" sz="2400" dirty="0"/>
          </a:p>
          <a:p>
            <a:r>
              <a:rPr lang="de-DE" sz="2400" dirty="0"/>
              <a:t>Grenzkosten=Kosten der nächsten zusätzlichen Einheit</a:t>
            </a:r>
          </a:p>
          <a:p>
            <a:endParaRPr lang="de-DE" sz="2400" dirty="0"/>
          </a:p>
          <a:p>
            <a:pPr algn="ctr"/>
            <a:r>
              <a:rPr lang="de-DE" sz="2400" b="1" dirty="0"/>
              <a:t>GK=</a:t>
            </a:r>
            <a:r>
              <a:rPr lang="de-DE" sz="2400" b="1" dirty="0" err="1"/>
              <a:t>dK</a:t>
            </a:r>
            <a:r>
              <a:rPr lang="de-DE" sz="2400" b="1" dirty="0"/>
              <a:t>/dx=K‘(x)=k</a:t>
            </a:r>
          </a:p>
          <a:p>
            <a:endParaRPr lang="de-DE" sz="2000" dirty="0"/>
          </a:p>
        </p:txBody>
      </p:sp>
      <p:sp>
        <p:nvSpPr>
          <p:cNvPr id="10" name="Rechteck 9">
            <a:extLst>
              <a:ext uri="{FF2B5EF4-FFF2-40B4-BE49-F238E27FC236}">
                <a16:creationId xmlns:a16="http://schemas.microsoft.com/office/drawing/2014/main" id="{40D6D5C3-CC1B-4F5B-910A-587D2A7D077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3805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42048" y="5044392"/>
            <a:ext cx="8553036" cy="856137"/>
          </a:xfrm>
          <a:prstGeom prst="rect">
            <a:avLst/>
          </a:prstGeom>
          <a:noFill/>
        </p:spPr>
        <p:txBody>
          <a:bodyPr wrap="square" rtlCol="0">
            <a:noAutofit/>
          </a:bodyPr>
          <a:lstStyle/>
          <a:p>
            <a:r>
              <a:rPr lang="de-DE" sz="2400" dirty="0"/>
              <a:t>Aufgrund der Fixkostendegression nehmen die Durchschnittskosten mit steigender </a:t>
            </a:r>
            <a:r>
              <a:rPr lang="de-DE" sz="2400" dirty="0" err="1"/>
              <a:t>Outputmenge</a:t>
            </a:r>
            <a:r>
              <a:rPr lang="de-DE" sz="2400" dirty="0"/>
              <a:t> ab, liegen aber über den Grenzkosten (z.B. bei konstanten Grenzkosten).</a:t>
            </a:r>
          </a:p>
          <a:p>
            <a:endParaRPr lang="de-DE" sz="2000" dirty="0"/>
          </a:p>
        </p:txBody>
      </p:sp>
      <p:cxnSp>
        <p:nvCxnSpPr>
          <p:cNvPr id="6" name="Gerade Verbindung mit Pfeil 5">
            <a:extLst>
              <a:ext uri="{FF2B5EF4-FFF2-40B4-BE49-F238E27FC236}">
                <a16:creationId xmlns:a16="http://schemas.microsoft.com/office/drawing/2014/main" id="{B754E965-2574-4669-B357-D0FF51BD8922}"/>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C797F29-D01E-4AF0-8E03-71A32F8DA3DA}"/>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53C83C69-29EE-46A3-8353-A26C287307EF}"/>
              </a:ext>
            </a:extLst>
          </p:cNvPr>
          <p:cNvCxnSpPr>
            <a:cxnSpLocks/>
          </p:cNvCxnSpPr>
          <p:nvPr/>
        </p:nvCxnSpPr>
        <p:spPr>
          <a:xfrm flipV="1">
            <a:off x="3004430" y="3408886"/>
            <a:ext cx="4387715" cy="6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ihandform: Form 9">
            <a:extLst>
              <a:ext uri="{FF2B5EF4-FFF2-40B4-BE49-F238E27FC236}">
                <a16:creationId xmlns:a16="http://schemas.microsoft.com/office/drawing/2014/main" id="{87CE33E7-6382-4E54-820F-BC1F0B69F3E8}"/>
              </a:ext>
            </a:extLst>
          </p:cNvPr>
          <p:cNvSpPr/>
          <p:nvPr/>
        </p:nvSpPr>
        <p:spPr>
          <a:xfrm>
            <a:off x="3112168" y="1155033"/>
            <a:ext cx="3657600" cy="2081463"/>
          </a:xfrm>
          <a:custGeom>
            <a:avLst/>
            <a:gdLst>
              <a:gd name="connsiteX0" fmla="*/ 0 w 3657600"/>
              <a:gd name="connsiteY0" fmla="*/ 0 h 2081463"/>
              <a:gd name="connsiteX1" fmla="*/ 1251285 w 3657600"/>
              <a:gd name="connsiteY1" fmla="*/ 1600200 h 2081463"/>
              <a:gd name="connsiteX2" fmla="*/ 3657600 w 3657600"/>
              <a:gd name="connsiteY2" fmla="*/ 2081463 h 2081463"/>
            </a:gdLst>
            <a:ahLst/>
            <a:cxnLst>
              <a:cxn ang="0">
                <a:pos x="connsiteX0" y="connsiteY0"/>
              </a:cxn>
              <a:cxn ang="0">
                <a:pos x="connsiteX1" y="connsiteY1"/>
              </a:cxn>
              <a:cxn ang="0">
                <a:pos x="connsiteX2" y="connsiteY2"/>
              </a:cxn>
            </a:cxnLst>
            <a:rect l="l" t="t" r="r" b="b"/>
            <a:pathLst>
              <a:path w="3657600" h="2081463">
                <a:moveTo>
                  <a:pt x="0" y="0"/>
                </a:moveTo>
                <a:cubicBezTo>
                  <a:pt x="320842" y="626645"/>
                  <a:pt x="641685" y="1253290"/>
                  <a:pt x="1251285" y="1600200"/>
                </a:cubicBezTo>
                <a:cubicBezTo>
                  <a:pt x="1860885" y="1947110"/>
                  <a:pt x="2759242" y="2014286"/>
                  <a:pt x="3657600" y="20814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8A2431D-409B-4AF2-96C2-70B4B1013DB5}"/>
              </a:ext>
            </a:extLst>
          </p:cNvPr>
          <p:cNvSpPr txBox="1"/>
          <p:nvPr/>
        </p:nvSpPr>
        <p:spPr>
          <a:xfrm>
            <a:off x="5323019" y="2726170"/>
            <a:ext cx="2416432" cy="369332"/>
          </a:xfrm>
          <a:prstGeom prst="rect">
            <a:avLst/>
          </a:prstGeom>
          <a:noFill/>
        </p:spPr>
        <p:txBody>
          <a:bodyPr wrap="none" rtlCol="0">
            <a:spAutoFit/>
          </a:bodyPr>
          <a:lstStyle/>
          <a:p>
            <a:pPr algn="ctr"/>
            <a:r>
              <a:rPr lang="de-DE" b="1" dirty="0"/>
              <a:t>DK(x)=KF/</a:t>
            </a:r>
            <a:r>
              <a:rPr lang="de-DE" b="1" dirty="0" err="1"/>
              <a:t>x+k</a:t>
            </a:r>
            <a:r>
              <a:rPr lang="de-DE" b="1" dirty="0"/>
              <a:t>=KF/</a:t>
            </a:r>
            <a:r>
              <a:rPr lang="de-DE" b="1" dirty="0" err="1"/>
              <a:t>x+GK</a:t>
            </a:r>
            <a:endParaRPr lang="de-DE" b="1" dirty="0"/>
          </a:p>
        </p:txBody>
      </p:sp>
      <p:sp>
        <p:nvSpPr>
          <p:cNvPr id="12" name="Textfeld 11">
            <a:extLst>
              <a:ext uri="{FF2B5EF4-FFF2-40B4-BE49-F238E27FC236}">
                <a16:creationId xmlns:a16="http://schemas.microsoft.com/office/drawing/2014/main" id="{3A8E4A1D-D800-447E-B6BE-E25A86F6D454}"/>
              </a:ext>
            </a:extLst>
          </p:cNvPr>
          <p:cNvSpPr txBox="1"/>
          <p:nvPr/>
        </p:nvSpPr>
        <p:spPr>
          <a:xfrm>
            <a:off x="7449984" y="3224220"/>
            <a:ext cx="2823570" cy="369332"/>
          </a:xfrm>
          <a:prstGeom prst="rect">
            <a:avLst/>
          </a:prstGeom>
          <a:noFill/>
        </p:spPr>
        <p:txBody>
          <a:bodyPr wrap="square" rtlCol="0">
            <a:spAutoFit/>
          </a:bodyPr>
          <a:lstStyle/>
          <a:p>
            <a:r>
              <a:rPr lang="de-DE" b="1" dirty="0"/>
              <a:t>GK=</a:t>
            </a:r>
            <a:r>
              <a:rPr lang="de-DE" b="1" dirty="0" err="1"/>
              <a:t>dK</a:t>
            </a:r>
            <a:r>
              <a:rPr lang="de-DE" b="1" dirty="0"/>
              <a:t>/dx=K‘(x)=k</a:t>
            </a:r>
          </a:p>
        </p:txBody>
      </p:sp>
      <p:sp>
        <p:nvSpPr>
          <p:cNvPr id="13" name="Textfeld 12">
            <a:extLst>
              <a:ext uri="{FF2B5EF4-FFF2-40B4-BE49-F238E27FC236}">
                <a16:creationId xmlns:a16="http://schemas.microsoft.com/office/drawing/2014/main" id="{8817CB60-F57A-48D6-A681-8A9DFED2FFF1}"/>
              </a:ext>
            </a:extLst>
          </p:cNvPr>
          <p:cNvSpPr txBox="1"/>
          <p:nvPr/>
        </p:nvSpPr>
        <p:spPr>
          <a:xfrm>
            <a:off x="7763544" y="4551131"/>
            <a:ext cx="284052" cy="369332"/>
          </a:xfrm>
          <a:prstGeom prst="rect">
            <a:avLst/>
          </a:prstGeom>
          <a:noFill/>
        </p:spPr>
        <p:txBody>
          <a:bodyPr wrap="none" rtlCol="0">
            <a:spAutoFit/>
          </a:bodyPr>
          <a:lstStyle/>
          <a:p>
            <a:r>
              <a:rPr lang="de-DE" dirty="0"/>
              <a:t>x</a:t>
            </a:r>
          </a:p>
        </p:txBody>
      </p:sp>
      <p:sp>
        <p:nvSpPr>
          <p:cNvPr id="14" name="Textfeld 13">
            <a:extLst>
              <a:ext uri="{FF2B5EF4-FFF2-40B4-BE49-F238E27FC236}">
                <a16:creationId xmlns:a16="http://schemas.microsoft.com/office/drawing/2014/main" id="{C3026D97-110C-477F-A9ED-057D013736FE}"/>
              </a:ext>
            </a:extLst>
          </p:cNvPr>
          <p:cNvSpPr txBox="1"/>
          <p:nvPr/>
        </p:nvSpPr>
        <p:spPr>
          <a:xfrm>
            <a:off x="2548892" y="926351"/>
            <a:ext cx="450764" cy="646331"/>
          </a:xfrm>
          <a:prstGeom prst="rect">
            <a:avLst/>
          </a:prstGeom>
          <a:noFill/>
        </p:spPr>
        <p:txBody>
          <a:bodyPr wrap="none" rtlCol="0">
            <a:spAutoFit/>
          </a:bodyPr>
          <a:lstStyle/>
          <a:p>
            <a:r>
              <a:rPr lang="de-DE" dirty="0"/>
              <a:t>DK</a:t>
            </a:r>
          </a:p>
          <a:p>
            <a:r>
              <a:rPr lang="de-DE" dirty="0"/>
              <a:t>GK</a:t>
            </a:r>
          </a:p>
        </p:txBody>
      </p:sp>
      <p:sp>
        <p:nvSpPr>
          <p:cNvPr id="17" name="Rechteck 16">
            <a:extLst>
              <a:ext uri="{FF2B5EF4-FFF2-40B4-BE49-F238E27FC236}">
                <a16:creationId xmlns:a16="http://schemas.microsoft.com/office/drawing/2014/main" id="{9589DFC9-2B5F-49CF-90DD-653D115AAD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09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35789" y="355681"/>
            <a:ext cx="9760244" cy="5519638"/>
          </a:xfrm>
          <a:prstGeom prst="rect">
            <a:avLst/>
          </a:prstGeom>
          <a:noFill/>
        </p:spPr>
        <p:txBody>
          <a:bodyPr wrap="square" rtlCol="0">
            <a:noAutofit/>
          </a:bodyPr>
          <a:lstStyle/>
          <a:p>
            <a:pPr algn="ctr"/>
            <a:r>
              <a:rPr lang="de-DE" b="1" dirty="0"/>
              <a:t>Annahmen:</a:t>
            </a:r>
          </a:p>
          <a:p>
            <a:endParaRPr lang="de-DE" dirty="0"/>
          </a:p>
          <a:p>
            <a:pPr marL="342900" indent="-342900">
              <a:buFont typeface="Arial" panose="020B0604020202020204" pitchFamily="34" charset="0"/>
              <a:buChar char="•"/>
            </a:pPr>
            <a:r>
              <a:rPr lang="de-DE" dirty="0"/>
              <a:t>Wenige Firmen produzieren verschiedene Produktvarianten</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Quasi-Monopole in der Produktvariante (vgl. Monopol)</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Der Preis orientiert sich aber an dem Durchschnitt der Branche</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Unterschiedliche und unabhängige Preise</a:t>
            </a:r>
          </a:p>
          <a:p>
            <a:pPr marL="800100" lvl="1" indent="-342900">
              <a:buFont typeface="Wingdings" panose="05000000000000000000" pitchFamily="2" charset="2"/>
              <a:buChar char="Ø"/>
            </a:pPr>
            <a:r>
              <a:rPr lang="de-DE" dirty="0"/>
              <a:t>Jede Firma nimmt die Preise der anderen Firmen als gegeben   (vgl. Cournot-Wettbewerb)</a:t>
            </a:r>
          </a:p>
          <a:p>
            <a:endParaRPr lang="de-DE" dirty="0"/>
          </a:p>
          <a:p>
            <a:pPr marL="342900" indent="-342900">
              <a:buFont typeface="Arial" panose="020B0604020202020204" pitchFamily="34" charset="0"/>
              <a:buChar char="•"/>
            </a:pPr>
            <a:r>
              <a:rPr lang="de-DE" dirty="0"/>
              <a:t>Alle Firmen haben die gleiche Kostenstruktur und sehen sich der gleichen Nachfragestruktur gegenüber, auch wenn sie differenzierte Produkte herstellen</a:t>
            </a:r>
          </a:p>
          <a:p>
            <a:pPr marL="800100" lvl="1" indent="-342900">
              <a:buFont typeface="Wingdings" panose="05000000000000000000" pitchFamily="2" charset="2"/>
              <a:buChar char="Ø"/>
            </a:pPr>
            <a:endParaRPr lang="de-DE" sz="2400" dirty="0"/>
          </a:p>
          <a:p>
            <a:endParaRPr lang="de-DE" sz="2000" dirty="0"/>
          </a:p>
        </p:txBody>
      </p:sp>
      <p:sp>
        <p:nvSpPr>
          <p:cNvPr id="11" name="Rechteck 10">
            <a:extLst>
              <a:ext uri="{FF2B5EF4-FFF2-40B4-BE49-F238E27FC236}">
                <a16:creationId xmlns:a16="http://schemas.microsoft.com/office/drawing/2014/main" id="{6A0B70C9-38D2-47BC-A939-829D8276582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6552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357992"/>
            <a:ext cx="12019878" cy="6048186"/>
          </a:xfrm>
          <a:prstGeom prst="rect">
            <a:avLst/>
          </a:prstGeom>
          <a:noFill/>
        </p:spPr>
        <p:txBody>
          <a:bodyPr wrap="square" rtlCol="0">
            <a:noAutofit/>
          </a:bodyPr>
          <a:lstStyle/>
          <a:p>
            <a:r>
              <a:rPr lang="de-DE" sz="2000" dirty="0"/>
              <a:t>Nachfragefunktion (Annahmen):</a:t>
            </a:r>
          </a:p>
          <a:p>
            <a:endParaRPr lang="de-DE" sz="2000" dirty="0"/>
          </a:p>
          <a:p>
            <a:r>
              <a:rPr lang="de-DE" sz="2000" dirty="0"/>
              <a:t>x = S(1/n –b(p-P))</a:t>
            </a:r>
          </a:p>
          <a:p>
            <a:endParaRPr lang="de-DE" sz="2000" dirty="0"/>
          </a:p>
          <a:p>
            <a:endParaRPr lang="de-DE"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größer</a:t>
            </a:r>
            <a:r>
              <a:rPr lang="en-US" sz="2000" dirty="0"/>
              <a:t> die </a:t>
            </a:r>
            <a:r>
              <a:rPr lang="en-US" sz="2000" dirty="0" err="1"/>
              <a:t>Branche</a:t>
            </a:r>
            <a:r>
              <a:rPr lang="en-US" sz="2000" dirty="0"/>
              <a:t> (S): </a:t>
            </a:r>
          </a:p>
          <a:p>
            <a:endParaRPr lang="en-US"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höher</a:t>
            </a:r>
            <a:r>
              <a:rPr lang="en-US" sz="2000" dirty="0"/>
              <a:t> </a:t>
            </a:r>
            <a:r>
              <a:rPr lang="en-US" sz="2000"/>
              <a:t>der Preis </a:t>
            </a:r>
            <a:r>
              <a:rPr lang="en-US" sz="2000" dirty="0"/>
              <a:t>der </a:t>
            </a:r>
            <a:r>
              <a:rPr lang="en-US" sz="2000" dirty="0" err="1"/>
              <a:t>Konkurrenten</a:t>
            </a:r>
            <a:r>
              <a:rPr lang="en-US" sz="2000" dirty="0"/>
              <a:t> (P). </a:t>
            </a:r>
          </a:p>
          <a:p>
            <a:endParaRPr lang="en-US" sz="2000" dirty="0"/>
          </a:p>
          <a:p>
            <a:pPr marL="342900" indent="-342900">
              <a:buFont typeface="Arial" panose="020B0604020202020204" pitchFamily="34" charset="0"/>
              <a:buChar char="•"/>
            </a:pPr>
            <a:r>
              <a:rPr lang="en-US" sz="2000" dirty="0"/>
              <a:t>Falls p = P, </a:t>
            </a:r>
            <a:r>
              <a:rPr lang="en-US" sz="2000" dirty="0" err="1"/>
              <a:t>verkaufen</a:t>
            </a:r>
            <a:r>
              <a:rPr lang="en-US" sz="2000" dirty="0"/>
              <a:t> </a:t>
            </a:r>
            <a:r>
              <a:rPr lang="en-US" sz="2000" dirty="0" err="1"/>
              <a:t>alle</a:t>
            </a:r>
            <a:r>
              <a:rPr lang="en-US" sz="2000" dirty="0"/>
              <a:t> </a:t>
            </a:r>
            <a:r>
              <a:rPr lang="en-US" sz="2000" dirty="0" err="1"/>
              <a:t>Firmen</a:t>
            </a:r>
            <a:r>
              <a:rPr lang="en-US" sz="2000" dirty="0"/>
              <a:t> den </a:t>
            </a:r>
            <a:r>
              <a:rPr lang="en-US" sz="2000" dirty="0" err="1"/>
              <a:t>Anteil</a:t>
            </a:r>
            <a:r>
              <a:rPr lang="en-US" sz="2000" dirty="0"/>
              <a:t> S/n</a:t>
            </a:r>
          </a:p>
          <a:p>
            <a:endParaRPr lang="en-US" sz="2000" dirty="0"/>
          </a:p>
          <a:p>
            <a:pPr marL="342900" indent="-342900">
              <a:buFont typeface="Arial" panose="020B0604020202020204" pitchFamily="34" charset="0"/>
              <a:buChar char="•"/>
            </a:pPr>
            <a:r>
              <a:rPr lang="en-US" sz="2000" dirty="0"/>
              <a:t>Je </a:t>
            </a:r>
            <a:r>
              <a:rPr lang="en-US" sz="2000" dirty="0" err="1"/>
              <a:t>mehr</a:t>
            </a:r>
            <a:r>
              <a:rPr lang="en-US" sz="2000" dirty="0"/>
              <a:t> der </a:t>
            </a:r>
            <a:r>
              <a:rPr lang="en-US" sz="2000" err="1"/>
              <a:t>eigene</a:t>
            </a:r>
            <a:r>
              <a:rPr lang="en-US" sz="2000"/>
              <a:t> Preis </a:t>
            </a:r>
            <a:r>
              <a:rPr lang="en-US" sz="2000" dirty="0"/>
              <a:t>(p) </a:t>
            </a:r>
            <a:r>
              <a:rPr lang="en-US" sz="2000"/>
              <a:t>den Durchschittspreis </a:t>
            </a:r>
            <a:r>
              <a:rPr lang="en-US" sz="2000" dirty="0"/>
              <a:t>(P) </a:t>
            </a:r>
            <a:r>
              <a:rPr lang="en-US" sz="2000" dirty="0" err="1"/>
              <a:t>übersteigt</a:t>
            </a:r>
            <a:r>
              <a:rPr lang="en-US" sz="2000" dirty="0"/>
              <a:t>, </a:t>
            </a:r>
            <a:r>
              <a:rPr lang="en-US" sz="2000" dirty="0" err="1"/>
              <a:t>desto</a:t>
            </a:r>
            <a:r>
              <a:rPr lang="en-US" sz="2000" dirty="0"/>
              <a:t> </a:t>
            </a:r>
            <a:r>
              <a:rPr lang="en-US" sz="2000" dirty="0" err="1"/>
              <a:t>kleiner</a:t>
            </a:r>
            <a:r>
              <a:rPr lang="en-US" sz="2000" dirty="0"/>
              <a:t> </a:t>
            </a:r>
            <a:r>
              <a:rPr lang="en-US" sz="2000" dirty="0" err="1"/>
              <a:t>ist</a:t>
            </a:r>
            <a:r>
              <a:rPr lang="en-US" sz="2000" dirty="0"/>
              <a:t> der </a:t>
            </a:r>
            <a:r>
              <a:rPr lang="en-US" sz="2000" dirty="0" err="1"/>
              <a:t>Marktanteil</a:t>
            </a:r>
            <a:r>
              <a:rPr lang="en-US" sz="2000" dirty="0"/>
              <a:t> der Firma. </a:t>
            </a:r>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Die </a:t>
            </a:r>
            <a:r>
              <a:rPr lang="en-US" sz="2000" dirty="0" err="1"/>
              <a:t>Branchengröße</a:t>
            </a:r>
            <a:r>
              <a:rPr lang="en-US" sz="2000" dirty="0"/>
              <a:t> (S) </a:t>
            </a:r>
            <a:r>
              <a:rPr lang="en-US" sz="2000" dirty="0" err="1"/>
              <a:t>hängt</a:t>
            </a:r>
            <a:r>
              <a:rPr lang="en-US" sz="2000" dirty="0"/>
              <a:t> </a:t>
            </a:r>
            <a:r>
              <a:rPr lang="en-US" sz="2000" dirty="0" err="1"/>
              <a:t>nicht</a:t>
            </a:r>
            <a:r>
              <a:rPr lang="en-US" sz="2000" dirty="0"/>
              <a:t> </a:t>
            </a:r>
            <a:r>
              <a:rPr lang="en-US" sz="2000" err="1"/>
              <a:t>vom</a:t>
            </a:r>
            <a:r>
              <a:rPr lang="en-US" sz="2000"/>
              <a:t> Preis </a:t>
            </a:r>
            <a:r>
              <a:rPr lang="en-US" sz="2000" dirty="0"/>
              <a:t>ab</a:t>
            </a:r>
            <a:endParaRPr lang="de-DE" sz="2000" dirty="0"/>
          </a:p>
        </p:txBody>
      </p:sp>
      <p:sp>
        <p:nvSpPr>
          <p:cNvPr id="2" name="Textfeld 1">
            <a:extLst>
              <a:ext uri="{FF2B5EF4-FFF2-40B4-BE49-F238E27FC236}">
                <a16:creationId xmlns:a16="http://schemas.microsoft.com/office/drawing/2014/main" id="{AA8C0CEF-E713-4B93-A038-8D3E97CD89C9}"/>
              </a:ext>
            </a:extLst>
          </p:cNvPr>
          <p:cNvSpPr txBox="1"/>
          <p:nvPr/>
        </p:nvSpPr>
        <p:spPr>
          <a:xfrm>
            <a:off x="2260650" y="745269"/>
            <a:ext cx="3683252" cy="923330"/>
          </a:xfrm>
          <a:prstGeom prst="rect">
            <a:avLst/>
          </a:prstGeom>
          <a:noFill/>
        </p:spPr>
        <p:txBody>
          <a:bodyPr wrap="none" rtlCol="0">
            <a:spAutoFit/>
          </a:bodyPr>
          <a:lstStyle/>
          <a:p>
            <a:r>
              <a:rPr lang="en-US" dirty="0"/>
              <a:t>x = </a:t>
            </a:r>
            <a:r>
              <a:rPr lang="en-US" dirty="0" err="1"/>
              <a:t>Absatzmenge</a:t>
            </a:r>
            <a:r>
              <a:rPr lang="en-US" dirty="0"/>
              <a:t> der </a:t>
            </a:r>
            <a:r>
              <a:rPr lang="en-US" dirty="0" err="1"/>
              <a:t>einzelnen</a:t>
            </a:r>
            <a:r>
              <a:rPr lang="en-US" dirty="0"/>
              <a:t> </a:t>
            </a:r>
            <a:r>
              <a:rPr lang="en-US" dirty="0" err="1"/>
              <a:t>Firma</a:t>
            </a:r>
            <a:endParaRPr lang="en-US" dirty="0"/>
          </a:p>
          <a:p>
            <a:r>
              <a:rPr lang="en-US" dirty="0"/>
              <a:t>S = </a:t>
            </a:r>
            <a:r>
              <a:rPr lang="en-US" dirty="0" err="1"/>
              <a:t>Absatzmenge</a:t>
            </a:r>
            <a:r>
              <a:rPr lang="en-US" dirty="0"/>
              <a:t> der </a:t>
            </a:r>
            <a:r>
              <a:rPr lang="en-US" dirty="0" err="1"/>
              <a:t>Branche</a:t>
            </a:r>
            <a:endParaRPr lang="en-US" dirty="0"/>
          </a:p>
          <a:p>
            <a:r>
              <a:rPr lang="en-US" dirty="0"/>
              <a:t>n = </a:t>
            </a:r>
            <a:r>
              <a:rPr lang="en-US" dirty="0" err="1"/>
              <a:t>Anzahl</a:t>
            </a:r>
            <a:r>
              <a:rPr lang="en-US" dirty="0"/>
              <a:t> der </a:t>
            </a:r>
            <a:r>
              <a:rPr lang="en-US" dirty="0" err="1"/>
              <a:t>Firmen</a:t>
            </a:r>
            <a:r>
              <a:rPr lang="en-US" dirty="0"/>
              <a:t> </a:t>
            </a:r>
          </a:p>
        </p:txBody>
      </p:sp>
      <p:sp>
        <p:nvSpPr>
          <p:cNvPr id="6" name="Rechteck 5"/>
          <p:cNvSpPr/>
          <p:nvPr/>
        </p:nvSpPr>
        <p:spPr>
          <a:xfrm>
            <a:off x="6096000" y="752865"/>
            <a:ext cx="6096000" cy="923330"/>
          </a:xfrm>
          <a:prstGeom prst="rect">
            <a:avLst/>
          </a:prstGeom>
        </p:spPr>
        <p:txBody>
          <a:bodyPr>
            <a:spAutoFit/>
          </a:bodyPr>
          <a:lstStyle/>
          <a:p>
            <a:r>
              <a:rPr lang="en-US" dirty="0"/>
              <a:t>p </a:t>
            </a:r>
            <a:r>
              <a:rPr lang="en-US"/>
              <a:t>= Preis </a:t>
            </a:r>
            <a:r>
              <a:rPr lang="en-US" dirty="0"/>
              <a:t>der </a:t>
            </a:r>
            <a:r>
              <a:rPr lang="en-US" dirty="0" err="1"/>
              <a:t>einzelnen</a:t>
            </a:r>
            <a:r>
              <a:rPr lang="en-US" dirty="0"/>
              <a:t> Firma</a:t>
            </a:r>
          </a:p>
          <a:p>
            <a:r>
              <a:rPr lang="en-US" dirty="0"/>
              <a:t>P </a:t>
            </a:r>
            <a:r>
              <a:rPr lang="en-US"/>
              <a:t>= Durchschnittspreis </a:t>
            </a:r>
            <a:r>
              <a:rPr lang="en-US" dirty="0" err="1"/>
              <a:t>aller</a:t>
            </a:r>
            <a:r>
              <a:rPr lang="en-US" dirty="0"/>
              <a:t> </a:t>
            </a:r>
            <a:r>
              <a:rPr lang="en-US" dirty="0" err="1"/>
              <a:t>Konkurrenten</a:t>
            </a:r>
            <a:endParaRPr lang="en-US" dirty="0"/>
          </a:p>
          <a:p>
            <a:r>
              <a:rPr lang="en-US" dirty="0"/>
              <a:t>b = Parameter </a:t>
            </a:r>
            <a:r>
              <a:rPr lang="en-US"/>
              <a:t>der Preissensitivität </a:t>
            </a:r>
            <a:r>
              <a:rPr lang="en-US" dirty="0"/>
              <a:t>(b&gt;0) </a:t>
            </a:r>
            <a:endParaRPr lang="de-DE" dirty="0"/>
          </a:p>
        </p:txBody>
      </p:sp>
      <p:sp>
        <p:nvSpPr>
          <p:cNvPr id="26" name="Rechteck 25">
            <a:extLst>
              <a:ext uri="{FF2B5EF4-FFF2-40B4-BE49-F238E27FC236}">
                <a16:creationId xmlns:a16="http://schemas.microsoft.com/office/drawing/2014/main" id="{5266C138-C695-4821-A2FE-AF46DD40618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8219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6167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60477"/>
            <a:ext cx="12192000" cy="1379081"/>
          </a:xfrm>
          <a:prstGeom prst="rect">
            <a:avLst/>
          </a:prstGeom>
          <a:noFill/>
        </p:spPr>
        <p:txBody>
          <a:bodyPr wrap="square" rtlCol="0">
            <a:noAutofit/>
          </a:bodyPr>
          <a:lstStyle/>
          <a:p>
            <a:r>
              <a:rPr lang="en-US" sz="2400" u="sng" dirty="0" err="1"/>
              <a:t>Firmenzahl</a:t>
            </a:r>
            <a:r>
              <a:rPr lang="en-US" sz="2400" u="sng" dirty="0"/>
              <a:t> und </a:t>
            </a:r>
            <a:r>
              <a:rPr lang="en-US" sz="2400" u="sng" dirty="0" err="1"/>
              <a:t>Durchschnittskosten</a:t>
            </a:r>
            <a:r>
              <a:rPr lang="en-US" sz="2400" u="sng" dirty="0"/>
              <a:t>:</a:t>
            </a:r>
          </a:p>
          <a:p>
            <a:endParaRPr lang="en-US" sz="2400" dirty="0"/>
          </a:p>
          <a:p>
            <a:r>
              <a:rPr lang="en-US" sz="2400" dirty="0"/>
              <a:t>Da </a:t>
            </a:r>
            <a:r>
              <a:rPr lang="en-US" sz="2400" dirty="0" err="1"/>
              <a:t>alle</a:t>
            </a:r>
            <a:r>
              <a:rPr lang="en-US" sz="2400" dirty="0"/>
              <a:t> </a:t>
            </a:r>
            <a:r>
              <a:rPr lang="en-US" sz="2400" dirty="0" err="1"/>
              <a:t>Firmen</a:t>
            </a:r>
            <a:r>
              <a:rPr lang="en-US" sz="2400" dirty="0"/>
              <a:t> </a:t>
            </a:r>
            <a:r>
              <a:rPr lang="en-US" sz="2400" dirty="0" err="1"/>
              <a:t>symmetrisch</a:t>
            </a:r>
            <a:r>
              <a:rPr lang="en-US" sz="2400" dirty="0"/>
              <a:t> </a:t>
            </a:r>
            <a:r>
              <a:rPr lang="en-US" sz="2400" dirty="0" err="1"/>
              <a:t>sind</a:t>
            </a:r>
            <a:r>
              <a:rPr lang="en-US" sz="2400" dirty="0"/>
              <a:t>, </a:t>
            </a:r>
            <a:r>
              <a:rPr lang="en-US" sz="2400" dirty="0" err="1"/>
              <a:t>müssen</a:t>
            </a:r>
            <a:r>
              <a:rPr lang="en-US" sz="2400" dirty="0"/>
              <a:t> </a:t>
            </a:r>
            <a:r>
              <a:rPr lang="en-US" sz="2400" dirty="0" err="1"/>
              <a:t>im</a:t>
            </a:r>
            <a:r>
              <a:rPr lang="en-US" sz="2400" dirty="0"/>
              <a:t> </a:t>
            </a:r>
            <a:r>
              <a:rPr lang="en-US" sz="2400" dirty="0" err="1"/>
              <a:t>Gleichgewicht</a:t>
            </a:r>
            <a:r>
              <a:rPr lang="en-US" sz="2400" dirty="0"/>
              <a:t> </a:t>
            </a:r>
            <a:r>
              <a:rPr lang="en-US" sz="2400" dirty="0" err="1"/>
              <a:t>alle</a:t>
            </a:r>
            <a:r>
              <a:rPr lang="en-US" sz="2400" dirty="0"/>
              <a:t> </a:t>
            </a:r>
            <a:r>
              <a:rPr lang="en-US" sz="2400" dirty="0" err="1"/>
              <a:t>zum</a:t>
            </a:r>
            <a:r>
              <a:rPr lang="en-US" sz="2400" dirty="0"/>
              <a:t> </a:t>
            </a:r>
            <a:r>
              <a:rPr lang="en-US" sz="2400" err="1"/>
              <a:t>gleichen</a:t>
            </a:r>
            <a:r>
              <a:rPr lang="en-US" sz="2400"/>
              <a:t> Preis </a:t>
            </a:r>
            <a:r>
              <a:rPr lang="en-US" sz="2400" dirty="0" err="1"/>
              <a:t>produzieren</a:t>
            </a:r>
            <a:endParaRPr lang="en-US" sz="2400" dirty="0"/>
          </a:p>
          <a:p>
            <a:r>
              <a:rPr lang="en-US" sz="2400" dirty="0"/>
              <a:t>				</a:t>
            </a:r>
          </a:p>
          <a:p>
            <a:endParaRPr lang="en-US" sz="2400" dirty="0"/>
          </a:p>
          <a:p>
            <a:endParaRPr lang="en-US" sz="2400" dirty="0"/>
          </a:p>
          <a:p>
            <a:r>
              <a:rPr lang="en-US" sz="2400" dirty="0"/>
              <a:t>	</a:t>
            </a:r>
          </a:p>
          <a:p>
            <a:endParaRPr lang="de-DE" sz="2000" dirty="0"/>
          </a:p>
        </p:txBody>
      </p:sp>
      <p:sp>
        <p:nvSpPr>
          <p:cNvPr id="2" name="Rechteck 1"/>
          <p:cNvSpPr/>
          <p:nvPr/>
        </p:nvSpPr>
        <p:spPr>
          <a:xfrm>
            <a:off x="1030965" y="1639503"/>
            <a:ext cx="1261884" cy="400110"/>
          </a:xfrm>
          <a:prstGeom prst="rect">
            <a:avLst/>
          </a:prstGeom>
        </p:spPr>
        <p:txBody>
          <a:bodyPr wrap="none">
            <a:spAutoFit/>
          </a:bodyPr>
          <a:lstStyle/>
          <a:p>
            <a:r>
              <a:rPr lang="en-US" sz="2000" dirty="0"/>
              <a:t>→ p*=p=P</a:t>
            </a:r>
          </a:p>
        </p:txBody>
      </p:sp>
      <p:sp>
        <p:nvSpPr>
          <p:cNvPr id="5" name="Rechteck 4"/>
          <p:cNvSpPr/>
          <p:nvPr/>
        </p:nvSpPr>
        <p:spPr>
          <a:xfrm>
            <a:off x="870138" y="2625526"/>
            <a:ext cx="7405361" cy="400110"/>
          </a:xfrm>
          <a:prstGeom prst="rect">
            <a:avLst/>
          </a:prstGeom>
        </p:spPr>
        <p:txBody>
          <a:bodyPr wrap="none">
            <a:spAutoFit/>
          </a:bodyPr>
          <a:lstStyle/>
          <a:p>
            <a:r>
              <a:rPr lang="en-US" sz="2000" dirty="0"/>
              <a:t>→ </a:t>
            </a:r>
            <a:r>
              <a:rPr lang="en-US" sz="2000" dirty="0" err="1"/>
              <a:t>Einsetzen</a:t>
            </a:r>
            <a:r>
              <a:rPr lang="en-US" sz="2000" dirty="0"/>
              <a:t> in die </a:t>
            </a:r>
            <a:r>
              <a:rPr lang="en-US" sz="2000" dirty="0" err="1"/>
              <a:t>Kostenfunktion</a:t>
            </a:r>
            <a:r>
              <a:rPr lang="en-US" sz="2000" dirty="0"/>
              <a:t> </a:t>
            </a:r>
            <a:r>
              <a:rPr lang="en-US" sz="2000" dirty="0" err="1"/>
              <a:t>liefert</a:t>
            </a:r>
            <a:r>
              <a:rPr lang="en-US" sz="2000" dirty="0"/>
              <a:t> </a:t>
            </a:r>
            <a:r>
              <a:rPr lang="en-US" sz="2000" dirty="0" err="1"/>
              <a:t>für</a:t>
            </a:r>
            <a:r>
              <a:rPr lang="en-US" sz="2000" dirty="0"/>
              <a:t> die </a:t>
            </a:r>
            <a:r>
              <a:rPr lang="en-US" sz="2000" dirty="0" err="1"/>
              <a:t>Durchschnittskosten</a:t>
            </a:r>
            <a:r>
              <a:rPr lang="en-US" sz="2000" dirty="0"/>
              <a:t>:</a:t>
            </a:r>
          </a:p>
        </p:txBody>
      </p:sp>
      <p:sp>
        <p:nvSpPr>
          <p:cNvPr id="6" name="Rechteck 5"/>
          <p:cNvSpPr/>
          <p:nvPr/>
        </p:nvSpPr>
        <p:spPr>
          <a:xfrm>
            <a:off x="40454" y="5199804"/>
            <a:ext cx="8649151" cy="707886"/>
          </a:xfrm>
          <a:prstGeom prst="rect">
            <a:avLst/>
          </a:prstGeom>
        </p:spPr>
        <p:txBody>
          <a:bodyPr wrap="square">
            <a:spAutoFit/>
          </a:bodyPr>
          <a:lstStyle/>
          <a:p>
            <a:r>
              <a:rPr lang="en-US" sz="2000" dirty="0"/>
              <a:t>→	Je </a:t>
            </a:r>
            <a:r>
              <a:rPr lang="en-US" sz="2000" dirty="0" err="1"/>
              <a:t>mehr</a:t>
            </a:r>
            <a:r>
              <a:rPr lang="en-US" sz="2000" dirty="0"/>
              <a:t> </a:t>
            </a:r>
            <a:r>
              <a:rPr lang="en-US" sz="2000" dirty="0" err="1"/>
              <a:t>Firmen</a:t>
            </a:r>
            <a:r>
              <a:rPr lang="en-US" sz="2000" dirty="0"/>
              <a:t> n in der Branche, um so </a:t>
            </a:r>
            <a:r>
              <a:rPr lang="en-US" sz="2000" dirty="0" err="1"/>
              <a:t>kleiner</a:t>
            </a:r>
            <a:r>
              <a:rPr lang="en-US" sz="2000" dirty="0"/>
              <a:t> </a:t>
            </a:r>
            <a:r>
              <a:rPr lang="en-US" sz="2000" dirty="0" err="1"/>
              <a:t>wird</a:t>
            </a:r>
            <a:r>
              <a:rPr lang="en-US" sz="2000" dirty="0"/>
              <a:t> der </a:t>
            </a:r>
            <a:r>
              <a:rPr lang="en-US" sz="2000" dirty="0" err="1"/>
              <a:t>Anteil</a:t>
            </a:r>
            <a:r>
              <a:rPr lang="en-US" sz="2000" dirty="0"/>
              <a:t> </a:t>
            </a:r>
            <a:r>
              <a:rPr lang="en-US" sz="2000" dirty="0" err="1"/>
              <a:t>jeder</a:t>
            </a:r>
            <a:r>
              <a:rPr lang="en-US" sz="2000" dirty="0"/>
              <a:t> 	</a:t>
            </a:r>
            <a:r>
              <a:rPr lang="en-US" sz="2000" dirty="0" err="1"/>
              <a:t>Firma</a:t>
            </a:r>
            <a:r>
              <a:rPr lang="en-US" sz="2000" dirty="0"/>
              <a:t> am </a:t>
            </a:r>
            <a:r>
              <a:rPr lang="en-US" sz="2000" dirty="0" err="1"/>
              <a:t>Branchenumsatz</a:t>
            </a:r>
            <a:r>
              <a:rPr lang="en-US" sz="2000" dirty="0"/>
              <a:t> S</a:t>
            </a:r>
            <a:endParaRPr lang="de-DE" sz="2000" dirty="0"/>
          </a:p>
        </p:txBody>
      </p:sp>
      <p:sp>
        <p:nvSpPr>
          <p:cNvPr id="7" name="Rechteck 6"/>
          <p:cNvSpPr/>
          <p:nvPr/>
        </p:nvSpPr>
        <p:spPr>
          <a:xfrm>
            <a:off x="40454" y="5907690"/>
            <a:ext cx="8678216" cy="707886"/>
          </a:xfrm>
          <a:prstGeom prst="rect">
            <a:avLst/>
          </a:prstGeom>
        </p:spPr>
        <p:txBody>
          <a:bodyPr wrap="square">
            <a:spAutoFit/>
          </a:bodyPr>
          <a:lstStyle/>
          <a:p>
            <a:r>
              <a:rPr lang="en-US" sz="2000" dirty="0"/>
              <a:t>→	je </a:t>
            </a:r>
            <a:r>
              <a:rPr lang="en-US" sz="2000" dirty="0" err="1"/>
              <a:t>höher</a:t>
            </a:r>
            <a:r>
              <a:rPr lang="en-US" sz="2000" dirty="0"/>
              <a:t> die </a:t>
            </a:r>
            <a:r>
              <a:rPr lang="en-US" sz="2000" dirty="0" err="1"/>
              <a:t>Durchschnittskosten</a:t>
            </a:r>
            <a:r>
              <a:rPr lang="en-US" sz="2000" dirty="0"/>
              <a:t> </a:t>
            </a:r>
            <a:r>
              <a:rPr lang="en-US" sz="2000" dirty="0" err="1"/>
              <a:t>desto</a:t>
            </a:r>
            <a:r>
              <a:rPr lang="en-US" sz="2000" dirty="0"/>
              <a:t> </a:t>
            </a:r>
            <a:r>
              <a:rPr lang="en-US" sz="2000" dirty="0" err="1"/>
              <a:t>schwieriger</a:t>
            </a:r>
            <a:r>
              <a:rPr lang="en-US" sz="2000" dirty="0"/>
              <a:t> </a:t>
            </a:r>
            <a:r>
              <a:rPr lang="en-US" sz="2000" dirty="0" err="1"/>
              <a:t>wird</a:t>
            </a:r>
            <a:r>
              <a:rPr lang="en-US" sz="2000" dirty="0"/>
              <a:t> </a:t>
            </a:r>
            <a:r>
              <a:rPr lang="en-US" sz="2000" dirty="0" err="1"/>
              <a:t>es</a:t>
            </a:r>
            <a:r>
              <a:rPr lang="en-US" sz="2000" dirty="0"/>
              <a:t> </a:t>
            </a:r>
            <a:r>
              <a:rPr lang="en-US" sz="2000" dirty="0" err="1"/>
              <a:t>steigende</a:t>
            </a:r>
            <a:r>
              <a:rPr lang="en-US" sz="2000" dirty="0"/>
              <a:t> 	</a:t>
            </a:r>
            <a:r>
              <a:rPr lang="en-US" sz="2000" dirty="0" err="1"/>
              <a:t>Skalenerträge</a:t>
            </a:r>
            <a:r>
              <a:rPr lang="en-US" sz="2000" dirty="0"/>
              <a:t> </a:t>
            </a:r>
            <a:r>
              <a:rPr lang="en-US" sz="2000" dirty="0" err="1"/>
              <a:t>auszunutzen</a:t>
            </a:r>
            <a:endParaRPr lang="en-US" sz="2000" dirty="0"/>
          </a:p>
        </p:txBody>
      </p:sp>
      <p:sp>
        <p:nvSpPr>
          <p:cNvPr id="10" name="Rechteck 9"/>
          <p:cNvSpPr/>
          <p:nvPr/>
        </p:nvSpPr>
        <p:spPr>
          <a:xfrm>
            <a:off x="1618941" y="2089473"/>
            <a:ext cx="9251661" cy="400110"/>
          </a:xfrm>
          <a:prstGeom prst="rect">
            <a:avLst/>
          </a:prstGeom>
        </p:spPr>
        <p:txBody>
          <a:bodyPr wrap="square">
            <a:spAutoFit/>
          </a:bodyPr>
          <a:lstStyle/>
          <a:p>
            <a:r>
              <a:rPr lang="en-US" sz="2000" dirty="0"/>
              <a:t>→ </a:t>
            </a:r>
            <a:r>
              <a:rPr lang="en-US" sz="2000" dirty="0" err="1"/>
              <a:t>Für</a:t>
            </a:r>
            <a:r>
              <a:rPr lang="en-US" sz="2000" dirty="0"/>
              <a:t> p*=p=P </a:t>
            </a:r>
            <a:r>
              <a:rPr lang="en-US" sz="2000" dirty="0" err="1"/>
              <a:t>ergibt</a:t>
            </a:r>
            <a:r>
              <a:rPr lang="en-US" sz="2000" dirty="0"/>
              <a:t> </a:t>
            </a:r>
            <a:r>
              <a:rPr lang="en-US" sz="2000" dirty="0" err="1"/>
              <a:t>sich</a:t>
            </a:r>
            <a:r>
              <a:rPr lang="en-US" sz="2000" dirty="0"/>
              <a:t> </a:t>
            </a:r>
            <a:r>
              <a:rPr lang="en-US" sz="2000" dirty="0" err="1"/>
              <a:t>damit</a:t>
            </a:r>
            <a:r>
              <a:rPr lang="en-US" sz="2000" dirty="0"/>
              <a:t> </a:t>
            </a:r>
            <a:r>
              <a:rPr lang="en-US" sz="2000" dirty="0" err="1"/>
              <a:t>für</a:t>
            </a:r>
            <a:r>
              <a:rPr lang="en-US" sz="2000" dirty="0"/>
              <a:t> </a:t>
            </a:r>
            <a:r>
              <a:rPr lang="en-US" sz="2000" dirty="0" err="1"/>
              <a:t>jede</a:t>
            </a:r>
            <a:r>
              <a:rPr lang="en-US" sz="2000" dirty="0"/>
              <a:t> Firma </a:t>
            </a:r>
            <a:r>
              <a:rPr lang="en-US" sz="2000" dirty="0" err="1"/>
              <a:t>ein</a:t>
            </a:r>
            <a:r>
              <a:rPr lang="en-US" sz="2000" dirty="0"/>
              <a:t> </a:t>
            </a:r>
            <a:r>
              <a:rPr lang="en-US" sz="2000" dirty="0" err="1"/>
              <a:t>Marktanteil</a:t>
            </a:r>
            <a:r>
              <a:rPr lang="en-US" sz="2000" dirty="0"/>
              <a:t> von x*=S/n</a:t>
            </a:r>
          </a:p>
        </p:txBody>
      </p:sp>
      <p:sp>
        <p:nvSpPr>
          <p:cNvPr id="8" name="Rechteck 7"/>
          <p:cNvSpPr/>
          <p:nvPr/>
        </p:nvSpPr>
        <p:spPr>
          <a:xfrm>
            <a:off x="3444768" y="3088470"/>
            <a:ext cx="4069256" cy="369332"/>
          </a:xfrm>
          <a:prstGeom prst="rect">
            <a:avLst/>
          </a:prstGeom>
        </p:spPr>
        <p:txBody>
          <a:bodyPr wrap="none">
            <a:spAutoFit/>
          </a:bodyPr>
          <a:lstStyle/>
          <a:p>
            <a:r>
              <a:rPr lang="en-US" dirty="0"/>
              <a:t>DK = K/x = KF/</a:t>
            </a:r>
            <a:r>
              <a:rPr lang="en-US" dirty="0" err="1"/>
              <a:t>x+k</a:t>
            </a:r>
            <a:r>
              <a:rPr lang="en-US" dirty="0"/>
              <a:t> = KF/(S/n)+k = </a:t>
            </a:r>
            <a:r>
              <a:rPr lang="en-US" dirty="0" err="1"/>
              <a:t>n∙KF</a:t>
            </a:r>
            <a:r>
              <a:rPr lang="en-US" dirty="0"/>
              <a:t>/</a:t>
            </a:r>
            <a:r>
              <a:rPr lang="en-US" dirty="0" err="1"/>
              <a:t>S+k</a:t>
            </a:r>
            <a:endParaRPr lang="en-US" dirty="0"/>
          </a:p>
        </p:txBody>
      </p:sp>
      <p:sp>
        <p:nvSpPr>
          <p:cNvPr id="12" name="Rechteck 11"/>
          <p:cNvSpPr/>
          <p:nvPr/>
        </p:nvSpPr>
        <p:spPr>
          <a:xfrm>
            <a:off x="19458" y="3429090"/>
            <a:ext cx="9336742" cy="707886"/>
          </a:xfrm>
          <a:prstGeom prst="rect">
            <a:avLst/>
          </a:prstGeom>
        </p:spPr>
        <p:txBody>
          <a:bodyPr wrap="square">
            <a:spAutoFit/>
          </a:bodyPr>
          <a:lstStyle/>
          <a:p>
            <a:r>
              <a:rPr lang="en-US" sz="2000" dirty="0"/>
              <a:t>→	da KF, k, S </a:t>
            </a:r>
            <a:r>
              <a:rPr lang="en-US" sz="2000" dirty="0" err="1"/>
              <a:t>Konstant</a:t>
            </a:r>
            <a:r>
              <a:rPr lang="en-US" sz="2000" dirty="0"/>
              <a:t> </a:t>
            </a:r>
            <a:r>
              <a:rPr lang="en-US" sz="2000" dirty="0" err="1"/>
              <a:t>steigen</a:t>
            </a:r>
            <a:r>
              <a:rPr lang="en-US" sz="2000" dirty="0"/>
              <a:t> die </a:t>
            </a:r>
            <a:r>
              <a:rPr lang="en-US" sz="2000" dirty="0" err="1"/>
              <a:t>Durchschnittskosten</a:t>
            </a:r>
            <a:r>
              <a:rPr lang="en-US" sz="2000" dirty="0"/>
              <a:t> </a:t>
            </a:r>
            <a:r>
              <a:rPr lang="en-US" sz="2000" dirty="0" err="1"/>
              <a:t>mit</a:t>
            </a:r>
            <a:r>
              <a:rPr lang="en-US" sz="2000" dirty="0"/>
              <a:t> </a:t>
            </a:r>
            <a:r>
              <a:rPr lang="en-US" sz="2000" dirty="0" err="1"/>
              <a:t>zunehmender</a:t>
            </a:r>
            <a:r>
              <a:rPr lang="en-US" sz="2000" dirty="0"/>
              <a:t> 	</a:t>
            </a:r>
            <a:r>
              <a:rPr lang="en-US" sz="2000" dirty="0" err="1"/>
              <a:t>Firmenzahl</a:t>
            </a:r>
            <a:r>
              <a:rPr lang="en-US" sz="2000" dirty="0"/>
              <a:t> n. KF/S </a:t>
            </a:r>
            <a:r>
              <a:rPr lang="en-US" sz="2000" dirty="0" err="1"/>
              <a:t>ist</a:t>
            </a:r>
            <a:r>
              <a:rPr lang="en-US" sz="2000" dirty="0"/>
              <a:t> die </a:t>
            </a:r>
            <a:r>
              <a:rPr lang="en-US" sz="2000" dirty="0" err="1"/>
              <a:t>Steigung</a:t>
            </a:r>
            <a:r>
              <a:rPr lang="en-US" sz="2000" dirty="0"/>
              <a:t> der </a:t>
            </a:r>
            <a:r>
              <a:rPr lang="en-US" sz="2000" dirty="0" err="1"/>
              <a:t>Geraden</a:t>
            </a:r>
            <a:r>
              <a:rPr lang="en-US" sz="2000" dirty="0"/>
              <a:t> der </a:t>
            </a:r>
            <a:r>
              <a:rPr lang="en-US" sz="2000" dirty="0" err="1"/>
              <a:t>Durchschnittskosten</a:t>
            </a:r>
            <a:endParaRPr lang="de-DE" sz="2000" dirty="0"/>
          </a:p>
        </p:txBody>
      </p:sp>
      <p:sp>
        <p:nvSpPr>
          <p:cNvPr id="13" name="Rechteck 12">
            <a:extLst>
              <a:ext uri="{FF2B5EF4-FFF2-40B4-BE49-F238E27FC236}">
                <a16:creationId xmlns:a16="http://schemas.microsoft.com/office/drawing/2014/main" id="{8BE5CD04-563B-4AFB-95AA-6A4B45946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818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8"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3788" y="541189"/>
            <a:ext cx="12245788" cy="6316811"/>
          </a:xfrm>
          <a:prstGeom prst="rect">
            <a:avLst/>
          </a:prstGeom>
          <a:noFill/>
        </p:spPr>
        <p:txBody>
          <a:bodyPr wrap="square" rtlCol="0">
            <a:noAutofit/>
          </a:bodyPr>
          <a:lstStyle/>
          <a:p>
            <a:r>
              <a:rPr lang="en-US" sz="2400" u="sng" dirty="0" err="1"/>
              <a:t>Firmenzahl</a:t>
            </a:r>
            <a:r>
              <a:rPr lang="en-US" sz="2400" u="sng" dirty="0"/>
              <a:t> und </a:t>
            </a:r>
            <a:r>
              <a:rPr lang="en-US" sz="2400" u="sng" dirty="0" err="1"/>
              <a:t>Preis</a:t>
            </a:r>
            <a:r>
              <a:rPr lang="en-US" sz="2400" u="sng" dirty="0"/>
              <a:t>:</a:t>
            </a:r>
          </a:p>
          <a:p>
            <a:endParaRPr lang="en-US" sz="2400" dirty="0"/>
          </a:p>
          <a:p>
            <a:r>
              <a:rPr lang="en-US" sz="2400" dirty="0" err="1"/>
              <a:t>Nachfrage</a:t>
            </a:r>
            <a:r>
              <a:rPr lang="en-US" sz="2400" dirty="0"/>
              <a:t>:		</a:t>
            </a:r>
            <a:r>
              <a:rPr lang="de-DE" sz="2400" dirty="0"/>
              <a:t>x = S(1/n –b(p-P)) = S/n + </a:t>
            </a:r>
            <a:r>
              <a:rPr lang="de-DE" sz="2400" dirty="0" err="1"/>
              <a:t>SbP</a:t>
            </a:r>
            <a:r>
              <a:rPr lang="de-DE" sz="2400" dirty="0"/>
              <a:t> – </a:t>
            </a:r>
            <a:r>
              <a:rPr lang="de-DE" sz="2400" dirty="0" err="1"/>
              <a:t>Sbp</a:t>
            </a:r>
            <a:endParaRPr lang="de-DE" sz="2400" dirty="0"/>
          </a:p>
          <a:p>
            <a:endParaRPr lang="de-DE" sz="2400" dirty="0"/>
          </a:p>
          <a:p>
            <a:r>
              <a:rPr lang="de-DE" sz="2400" dirty="0"/>
              <a:t>Jede Firma nimmt die Preise der anderen als gegeben (vgl. </a:t>
            </a:r>
            <a:r>
              <a:rPr lang="de-DE" sz="2400" dirty="0" err="1"/>
              <a:t>Cournot</a:t>
            </a:r>
            <a:r>
              <a:rPr lang="de-DE" sz="2400" dirty="0"/>
              <a:t>):</a:t>
            </a:r>
          </a:p>
          <a:p>
            <a:r>
              <a:rPr lang="en-US" sz="2400" dirty="0"/>
              <a:t>→ </a:t>
            </a:r>
            <a:r>
              <a:rPr lang="en-US" sz="2400" dirty="0" err="1"/>
              <a:t>setze</a:t>
            </a:r>
            <a:r>
              <a:rPr lang="en-US" sz="2400" dirty="0"/>
              <a:t> A:=</a:t>
            </a:r>
            <a:r>
              <a:rPr lang="de-DE" sz="2400" dirty="0"/>
              <a:t> S/n + </a:t>
            </a:r>
            <a:r>
              <a:rPr lang="de-DE" sz="2400" dirty="0" err="1"/>
              <a:t>SbP</a:t>
            </a:r>
            <a:r>
              <a:rPr lang="de-DE" sz="2400" dirty="0"/>
              <a:t> und B:=Sb</a:t>
            </a:r>
          </a:p>
          <a:p>
            <a:endParaRPr lang="en-US" sz="2400" dirty="0"/>
          </a:p>
          <a:p>
            <a:r>
              <a:rPr lang="en-US" sz="2400" dirty="0"/>
              <a:t>→ 	x = A-</a:t>
            </a:r>
            <a:r>
              <a:rPr lang="en-US" sz="2400" dirty="0" err="1"/>
              <a:t>Bp</a:t>
            </a:r>
            <a:r>
              <a:rPr lang="en-US" sz="2400" dirty="0"/>
              <a:t>		</a:t>
            </a:r>
            <a:r>
              <a:rPr lang="en-US" sz="2400"/>
              <a:t>		(</a:t>
            </a:r>
            <a:r>
              <a:rPr lang="en-US" sz="2400" err="1"/>
              <a:t>Monopolnachfrage</a:t>
            </a:r>
            <a:r>
              <a:rPr lang="en-US" sz="2400"/>
              <a:t>)	→	dx=-Bdp →dp/dx= -1/B</a:t>
            </a:r>
            <a:endParaRPr lang="en-US" sz="2400" dirty="0"/>
          </a:p>
          <a:p>
            <a:r>
              <a:rPr lang="en-US" sz="2400" dirty="0"/>
              <a:t>	GE </a:t>
            </a:r>
            <a:r>
              <a:rPr lang="en-US" sz="2400"/>
              <a:t>= p’(x)x+p(x)=p </a:t>
            </a:r>
            <a:r>
              <a:rPr lang="en-US" sz="2400" dirty="0"/>
              <a:t>– x/B = p – x/(Sb) 	(</a:t>
            </a:r>
            <a:r>
              <a:rPr lang="en-US" sz="2400" dirty="0" err="1"/>
              <a:t>Grenzerträge</a:t>
            </a:r>
            <a:r>
              <a:rPr lang="en-US" sz="2400" dirty="0"/>
              <a:t> </a:t>
            </a:r>
            <a:r>
              <a:rPr lang="en-US" sz="2400" dirty="0" err="1"/>
              <a:t>im</a:t>
            </a:r>
            <a:r>
              <a:rPr lang="en-US" sz="2400" dirty="0"/>
              <a:t> </a:t>
            </a:r>
            <a:r>
              <a:rPr lang="en-US" sz="2400" dirty="0" err="1"/>
              <a:t>Monopol</a:t>
            </a:r>
            <a:r>
              <a:rPr lang="en-US" sz="2400" dirty="0"/>
              <a:t>)</a:t>
            </a:r>
          </a:p>
          <a:p>
            <a:r>
              <a:rPr lang="en-US" sz="2400" dirty="0"/>
              <a:t>	GE = GK = k		</a:t>
            </a:r>
            <a:r>
              <a:rPr lang="en-US" sz="2400"/>
              <a:t>		(</a:t>
            </a:r>
            <a:r>
              <a:rPr lang="en-US" sz="2400" dirty="0" err="1"/>
              <a:t>Optimalitätsbedingung</a:t>
            </a:r>
            <a:r>
              <a:rPr lang="en-US" sz="2400" dirty="0"/>
              <a:t>)</a:t>
            </a:r>
          </a:p>
          <a:p>
            <a:endParaRPr lang="en-US" sz="2400" dirty="0"/>
          </a:p>
          <a:p>
            <a:r>
              <a:rPr lang="en-US" sz="2400" dirty="0"/>
              <a:t>→ p = k + x/Sb = k + (S/n)/(Sb)	(</a:t>
            </a:r>
            <a:r>
              <a:rPr lang="en-US" sz="2400" dirty="0" err="1"/>
              <a:t>Gleichgewichtsbedingung</a:t>
            </a:r>
            <a:r>
              <a:rPr lang="en-US" sz="2400" dirty="0"/>
              <a:t>)</a:t>
            </a:r>
          </a:p>
          <a:p>
            <a:endParaRPr lang="en-US" sz="2400" dirty="0"/>
          </a:p>
          <a:p>
            <a:r>
              <a:rPr lang="en-US" sz="2400" dirty="0"/>
              <a:t>→	p = k + 1/(</a:t>
            </a:r>
            <a:r>
              <a:rPr lang="en-US" sz="2400" dirty="0" err="1"/>
              <a:t>nb</a:t>
            </a:r>
            <a:r>
              <a:rPr lang="en-US" sz="2400" dirty="0"/>
              <a:t>)		→	 1/</a:t>
            </a:r>
            <a:r>
              <a:rPr lang="en-US" sz="2400" dirty="0" err="1"/>
              <a:t>nb</a:t>
            </a:r>
            <a:r>
              <a:rPr lang="en-US" sz="2400" dirty="0"/>
              <a:t>  (Mark-up </a:t>
            </a:r>
            <a:r>
              <a:rPr lang="en-US" sz="2400" dirty="0" err="1"/>
              <a:t>gegenüber</a:t>
            </a:r>
            <a:r>
              <a:rPr lang="en-US" sz="2400" dirty="0"/>
              <a:t> VKK)</a:t>
            </a:r>
          </a:p>
          <a:p>
            <a:r>
              <a:rPr lang="en-US" sz="2400" dirty="0"/>
              <a:t>	</a:t>
            </a:r>
          </a:p>
          <a:p>
            <a:r>
              <a:rPr lang="en-US" sz="2400" dirty="0" err="1"/>
              <a:t>Steigt</a:t>
            </a:r>
            <a:r>
              <a:rPr lang="en-US" sz="2400" dirty="0"/>
              <a:t> die </a:t>
            </a:r>
            <a:r>
              <a:rPr lang="en-US" sz="2400" dirty="0" err="1"/>
              <a:t>Firmenzahl</a:t>
            </a:r>
            <a:r>
              <a:rPr lang="en-US" sz="2400" dirty="0"/>
              <a:t> (n), so </a:t>
            </a:r>
            <a:r>
              <a:rPr lang="en-US" sz="2400" dirty="0" err="1"/>
              <a:t>steigt</a:t>
            </a:r>
            <a:r>
              <a:rPr lang="en-US" sz="2400" dirty="0"/>
              <a:t> die </a:t>
            </a:r>
            <a:r>
              <a:rPr lang="en-US" sz="2400" dirty="0" err="1"/>
              <a:t>Konkurrenz</a:t>
            </a:r>
            <a:r>
              <a:rPr lang="en-US" sz="2400" dirty="0"/>
              <a:t> und</a:t>
            </a:r>
          </a:p>
          <a:p>
            <a:r>
              <a:rPr lang="en-US" sz="2400" dirty="0" err="1"/>
              <a:t>damit</a:t>
            </a:r>
            <a:r>
              <a:rPr lang="en-US" sz="2400" dirty="0"/>
              <a:t> </a:t>
            </a:r>
            <a:r>
              <a:rPr lang="en-US" sz="2400" dirty="0" err="1"/>
              <a:t>sinkt</a:t>
            </a:r>
            <a:r>
              <a:rPr lang="en-US" sz="2400" dirty="0"/>
              <a:t> der </a:t>
            </a:r>
            <a:r>
              <a:rPr lang="en-US" sz="2400" dirty="0" err="1"/>
              <a:t>Preis</a:t>
            </a:r>
            <a:r>
              <a:rPr lang="en-US" sz="2400" dirty="0"/>
              <a:t> (p) den </a:t>
            </a:r>
            <a:r>
              <a:rPr lang="en-US" sz="2400" dirty="0" err="1"/>
              <a:t>eine</a:t>
            </a:r>
            <a:r>
              <a:rPr lang="en-US" sz="2400" dirty="0"/>
              <a:t> </a:t>
            </a:r>
            <a:r>
              <a:rPr lang="en-US" sz="2400" dirty="0" err="1"/>
              <a:t>einzelne</a:t>
            </a:r>
            <a:r>
              <a:rPr lang="en-US" sz="2400" dirty="0"/>
              <a:t> Firma </a:t>
            </a:r>
            <a:r>
              <a:rPr lang="en-US" sz="2400" dirty="0" err="1"/>
              <a:t>verlangen</a:t>
            </a:r>
            <a:r>
              <a:rPr lang="en-US" sz="2400" dirty="0"/>
              <a:t> </a:t>
            </a:r>
            <a:r>
              <a:rPr lang="en-US" sz="2400" dirty="0" err="1"/>
              <a:t>kann</a:t>
            </a:r>
            <a:r>
              <a:rPr lang="en-US" sz="2400" dirty="0"/>
              <a:t>.</a:t>
            </a:r>
          </a:p>
          <a:p>
            <a:endParaRPr lang="de-DE" sz="2400" dirty="0"/>
          </a:p>
          <a:p>
            <a:endParaRPr lang="en-US" sz="2400" dirty="0"/>
          </a:p>
          <a:p>
            <a:endParaRPr lang="de-DE" sz="2000" dirty="0"/>
          </a:p>
        </p:txBody>
      </p:sp>
      <p:sp>
        <p:nvSpPr>
          <p:cNvPr id="5" name="Rechteck 4">
            <a:extLst>
              <a:ext uri="{FF2B5EF4-FFF2-40B4-BE49-F238E27FC236}">
                <a16:creationId xmlns:a16="http://schemas.microsoft.com/office/drawing/2014/main" id="{3BFD3F33-6D0A-4C64-ADF0-F34B9E202F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467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54941D-A708-35FD-CE98-C5FBD7C9743C}"/>
              </a:ext>
            </a:extLst>
          </p:cNvPr>
          <p:cNvPicPr>
            <a:picLocks noChangeAspect="1"/>
          </p:cNvPicPr>
          <p:nvPr/>
        </p:nvPicPr>
        <p:blipFill>
          <a:blip r:embed="rId2"/>
          <a:stretch>
            <a:fillRect/>
          </a:stretch>
        </p:blipFill>
        <p:spPr>
          <a:xfrm>
            <a:off x="59908" y="567680"/>
            <a:ext cx="5529907" cy="3529086"/>
          </a:xfrm>
          <a:prstGeom prst="rect">
            <a:avLst/>
          </a:prstGeom>
        </p:spPr>
      </p:pic>
    </p:spTree>
    <p:extLst>
      <p:ext uri="{BB962C8B-B14F-4D97-AF65-F5344CB8AC3E}">
        <p14:creationId xmlns:p14="http://schemas.microsoft.com/office/powerpoint/2010/main" val="2232305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8612" y="724907"/>
            <a:ext cx="8303110" cy="1944216"/>
          </a:xfrm>
          <a:prstGeom prst="rect">
            <a:avLst/>
          </a:prstGeom>
          <a:noFill/>
        </p:spPr>
        <p:txBody>
          <a:bodyPr wrap="square" rtlCol="0">
            <a:noAutofit/>
          </a:bodyPr>
          <a:lstStyle/>
          <a:p>
            <a:r>
              <a:rPr lang="de-DE" sz="2400" u="sng" dirty="0"/>
              <a:t>Firmenzahl im Gleichgewicht:</a:t>
            </a:r>
          </a:p>
          <a:p>
            <a:endParaRPr lang="de-DE" sz="2400" dirty="0"/>
          </a:p>
          <a:p>
            <a:r>
              <a:rPr lang="en-US" sz="2400" dirty="0"/>
              <a:t>PP-</a:t>
            </a:r>
            <a:r>
              <a:rPr lang="en-US" sz="2400" dirty="0" err="1"/>
              <a:t>Kurve</a:t>
            </a:r>
            <a:r>
              <a:rPr lang="en-US" sz="2400" dirty="0"/>
              <a:t>	p = k + 1/(</a:t>
            </a:r>
            <a:r>
              <a:rPr lang="en-US" sz="2400" dirty="0" err="1"/>
              <a:t>nb</a:t>
            </a:r>
            <a:r>
              <a:rPr lang="en-US" sz="2400" dirty="0"/>
              <a:t>)</a:t>
            </a:r>
            <a:r>
              <a:rPr lang="en-US" sz="2400"/>
              <a:t>	Durchschnittspreis </a:t>
            </a:r>
            <a:r>
              <a:rPr lang="en-US" sz="2400" dirty="0"/>
              <a:t>in der </a:t>
            </a:r>
            <a:r>
              <a:rPr lang="en-US" sz="2400" dirty="0" err="1"/>
              <a:t>Branche</a:t>
            </a:r>
            <a:endParaRPr lang="en-US" sz="2400" dirty="0"/>
          </a:p>
          <a:p>
            <a:endParaRPr lang="en-US" sz="2400" dirty="0"/>
          </a:p>
          <a:p>
            <a:r>
              <a:rPr lang="en-US" sz="2400" dirty="0"/>
              <a:t>CC-</a:t>
            </a:r>
            <a:r>
              <a:rPr lang="en-US" sz="2400" dirty="0" err="1"/>
              <a:t>Kurve</a:t>
            </a:r>
            <a:r>
              <a:rPr lang="en-US" sz="2400" dirty="0"/>
              <a:t>	DK = </a:t>
            </a:r>
            <a:r>
              <a:rPr lang="en-US" sz="2400" dirty="0" err="1"/>
              <a:t>n∙KF</a:t>
            </a:r>
            <a:r>
              <a:rPr lang="en-US" sz="2400" dirty="0"/>
              <a:t>/</a:t>
            </a:r>
            <a:r>
              <a:rPr lang="en-US" sz="2400" dirty="0" err="1"/>
              <a:t>S+k</a:t>
            </a:r>
            <a:r>
              <a:rPr lang="en-US" sz="2400" dirty="0"/>
              <a:t>	</a:t>
            </a:r>
            <a:r>
              <a:rPr lang="en-US" sz="2400" dirty="0" err="1"/>
              <a:t>Durchschnittskosten</a:t>
            </a:r>
            <a:r>
              <a:rPr lang="en-US" sz="2400" dirty="0"/>
              <a:t> in der </a:t>
            </a:r>
            <a:r>
              <a:rPr lang="en-US" sz="2400" dirty="0" err="1"/>
              <a:t>Branche</a:t>
            </a:r>
            <a:endParaRPr lang="en-US" sz="2400" dirty="0"/>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7B0C93C3-BF7F-4BE7-B198-764921CD287D}"/>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D360266E-1933-454A-B559-D04C624F7F80}"/>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8578221-5665-41E8-8DAC-1BAE52BBD9DC}"/>
              </a:ext>
            </a:extLst>
          </p:cNvPr>
          <p:cNvSpPr txBox="1"/>
          <p:nvPr/>
        </p:nvSpPr>
        <p:spPr>
          <a:xfrm>
            <a:off x="5296467" y="5949280"/>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B993C5A2-E8F5-4948-A62B-F74185C6E353}"/>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BB253DE-EC23-41B7-9E28-303E984AEE7F}"/>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BA8AAD4E-8F12-417E-8D1D-F6E999868D18}"/>
              </a:ext>
            </a:extLst>
          </p:cNvPr>
          <p:cNvSpPr/>
          <p:nvPr/>
        </p:nvSpPr>
        <p:spPr>
          <a:xfrm>
            <a:off x="6129060" y="5110162"/>
            <a:ext cx="1030539" cy="369332"/>
          </a:xfrm>
          <a:prstGeom prst="rect">
            <a:avLst/>
          </a:prstGeom>
        </p:spPr>
        <p:txBody>
          <a:bodyPr wrap="none">
            <a:spAutoFit/>
          </a:bodyPr>
          <a:lstStyle/>
          <a:p>
            <a:r>
              <a:rPr lang="en-US" dirty="0"/>
              <a:t>PP-</a:t>
            </a:r>
            <a:r>
              <a:rPr lang="en-US" dirty="0" err="1"/>
              <a:t>Kurve</a:t>
            </a:r>
            <a:endParaRPr lang="de-DE" dirty="0"/>
          </a:p>
        </p:txBody>
      </p:sp>
      <p:sp>
        <p:nvSpPr>
          <p:cNvPr id="16" name="Rechteck 15">
            <a:extLst>
              <a:ext uri="{FF2B5EF4-FFF2-40B4-BE49-F238E27FC236}">
                <a16:creationId xmlns:a16="http://schemas.microsoft.com/office/drawing/2014/main" id="{B14C85D5-FCE6-48B7-AD40-9CD23C3CBDDB}"/>
              </a:ext>
            </a:extLst>
          </p:cNvPr>
          <p:cNvSpPr/>
          <p:nvPr/>
        </p:nvSpPr>
        <p:spPr>
          <a:xfrm>
            <a:off x="5575813" y="3374941"/>
            <a:ext cx="1040157" cy="369332"/>
          </a:xfrm>
          <a:prstGeom prst="rect">
            <a:avLst/>
          </a:prstGeom>
        </p:spPr>
        <p:txBody>
          <a:bodyPr wrap="none">
            <a:spAutoFit/>
          </a:bodyPr>
          <a:lstStyle/>
          <a:p>
            <a:r>
              <a:rPr lang="en-US" dirty="0"/>
              <a:t>CC-</a:t>
            </a:r>
            <a:r>
              <a:rPr lang="en-US" dirty="0" err="1"/>
              <a:t>Kurve</a:t>
            </a:r>
            <a:endParaRPr lang="de-DE" dirty="0"/>
          </a:p>
        </p:txBody>
      </p:sp>
      <p:cxnSp>
        <p:nvCxnSpPr>
          <p:cNvPr id="18" name="Gerader Verbinder 17">
            <a:extLst>
              <a:ext uri="{FF2B5EF4-FFF2-40B4-BE49-F238E27FC236}">
                <a16:creationId xmlns:a16="http://schemas.microsoft.com/office/drawing/2014/main" id="{27694980-B282-453F-9F79-133D135D556D}"/>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0434F43-219F-4299-AAFD-77F603E219B8}"/>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76844394-D5B9-4646-BA8F-0BAFDC3659F3}"/>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2BEC3E0F-47B1-4F1F-A8FF-56D7F6870118}"/>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EDC18161-CAEA-4705-9D9C-3D41628E0176}"/>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C8438184-17C0-4408-B3FE-7FB179FC47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34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6A2D1F54-1039-4AA3-B56A-7173917DBF28}"/>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C03F60C-AC64-4445-86C3-722BCA31FF3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1468B9-757B-427F-B11A-9D54D7DEF2BB}"/>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A1B9BFF6-5A91-4199-8DD7-5DBBA24BC0A2}"/>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0DC9E80-0013-4FD2-A90A-067A7FBE35B9}"/>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83E09AA7-24FF-4B2A-BC50-30C94E91DD76}"/>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C8EA0E88-907F-450C-8B04-3E1A8735A9B1}"/>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E52C23DD-5942-4BBA-B403-DFC1079DA026}"/>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A0E17D5-EBAA-4590-ACDF-8538BAC99535}"/>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70DF7D9F-23DF-4B66-918D-05684942629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7C620F5C-D1B3-453E-8677-2B9D2E092FFF}"/>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EC7140A-46F5-4E14-BFA4-FBEF6766FA8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77CF8CE-3CFE-43ED-8D3D-527F625ED95B}"/>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919DA00-269F-40E2-9C8D-150185E3E334}"/>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0B0832CF-F78F-42A9-B06D-E5FA545C672A}"/>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C25EF70-19AE-4B72-9185-A80D3A82A09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C3C4EBD-E47C-4C48-9EED-FE86E916C7EB}"/>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2C2EBC3A-C0F0-46FC-BBB6-9C6E11906C50}"/>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8A54FAF-0539-44C1-944B-3F46149902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1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3C699AFE-30A1-45F2-91C1-B49FFEA6A0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9358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05344B57-87E1-4A5D-80AC-16BEB6C775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50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059447C2-2062-409D-83CF-618DBF00E69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26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CF065294-7E8F-4199-A4EB-81C7D66562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24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FAA077B5-EAF0-4BDF-85D2-AADCDA8E58A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20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809F5781-0EDF-4FD9-A74D-C6473CBDA7DB}"/>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0F67A1B-B7C0-4531-93B2-557CCD320705}"/>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3F84DA8-19BC-43DD-B2A1-0A0C2F7FAB94}"/>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14EF60A5-45D6-449F-B964-646CF51B1630}"/>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3A006A3-B463-42F7-9A9C-246013CE88FD}"/>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E29670A6-1447-441C-BE1C-5BE7200EE7D5}"/>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B378FD-8774-46E4-894D-ADE5D06CFC95}"/>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6D5DFE60-E4C9-4B34-988A-7479D54F5D1A}"/>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35563751-BCE0-4D09-A7D0-27AC9D412B35}"/>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126C893-ED97-4502-AECE-46DCE8408AAC}"/>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0F0FCF9-C380-4765-BA38-8F360BFD0B67}"/>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D3826526-56A4-4353-A5CD-70D3C20512F2}"/>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D69C35C7-3D10-44E9-BDD9-8798902F61C8}"/>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7DC4441-E7D6-474F-A428-3F946B03BF4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38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ED27FA7-B901-465D-9E49-2F0E173761C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30318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E6869CA4-E50F-41B4-A645-86AA37F87169}"/>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A355480-731B-4571-A01C-34BB0F49870A}"/>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074122F-2067-4023-BFD6-613C57E27D68}"/>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994E08FD-36E8-48E5-8C50-1C56B8B104B9}"/>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344036D6-B656-49C7-AD57-BD6C7F6CB5E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151546E-3A93-4634-87A2-B00E8DCD281A}"/>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4FC3C2DC-8861-4A6E-9A92-23C016A34A09}"/>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1961108-9D26-44AE-B083-214D2526C72E}"/>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ECBAEF74-5348-4B31-93DE-65700885DF8D}"/>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49496D4E-5533-4CE7-B239-325616282C8B}"/>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0A17241-C152-4FC6-89D8-D9296AF1F065}"/>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B2612CA-9942-4C28-9BD7-D074C82B9362}"/>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EC1BDD3-AE2A-42CF-BFF2-D1528BC7378D}"/>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7350EC81-03C9-47A0-8E11-1CDDE7F08EE3}"/>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86CDE21-28C4-4C1E-A2B9-50D511C839A5}"/>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07F94D5F-A2C4-45BF-BE5C-C9E0B3E8C737}"/>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451135EF-DF21-44B0-B452-EE09426C527A}"/>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AA27DDE5-82B0-4741-960D-574FB5FB937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52EDC2A9-1C61-49EA-8127-BCA2EBDD4965}"/>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B1D63D7C-9452-45D5-9897-C696D17B76DB}"/>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3392871C-AEB5-4B64-AA27-9B67BD67DB6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4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646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FE7BE2F5-6571-4967-B275-67505D4B37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61162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7A77CAB1-6206-4E4D-9514-62AE0775E55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34167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9823FC23-803A-4FF1-B8BE-805162487671}"/>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F351F11F-A47C-4813-A08F-93DE056D3BE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C869E4E-D3BA-B61B-84B1-C3CAE862F99C}"/>
              </a:ext>
            </a:extLst>
          </p:cNvPr>
          <p:cNvPicPr>
            <a:picLocks noChangeAspect="1"/>
          </p:cNvPicPr>
          <p:nvPr/>
        </p:nvPicPr>
        <p:blipFill>
          <a:blip r:embed="rId4"/>
          <a:stretch>
            <a:fillRect/>
          </a:stretch>
        </p:blipFill>
        <p:spPr>
          <a:xfrm>
            <a:off x="352560" y="577886"/>
            <a:ext cx="10193520" cy="3381737"/>
          </a:xfrm>
          <a:prstGeom prst="rect">
            <a:avLst/>
          </a:prstGeom>
        </p:spPr>
      </p:pic>
      <p:sp>
        <p:nvSpPr>
          <p:cNvPr id="8" name="TextBox 9">
            <a:extLst>
              <a:ext uri="{FF2B5EF4-FFF2-40B4-BE49-F238E27FC236}">
                <a16:creationId xmlns:a16="http://schemas.microsoft.com/office/drawing/2014/main" id="{53730233-935E-B187-0C5D-0D8FEA905F39}"/>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0509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29207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02803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51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85986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26723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92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Das </a:t>
            </a:r>
            <a:r>
              <a:rPr lang="en-US" sz="2903" b="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2903" b="1" dirty="0">
                <a:solidFill>
                  <a:sysClr val="windowText" lastClr="000000"/>
                </a:solidFill>
                <a:latin typeface="Times New Roman" panose="02020603050405020304" pitchFamily="18" charset="0"/>
                <a:cs typeface="Times New Roman" panose="02020603050405020304" pitchFamily="18" charset="0"/>
              </a:rPr>
              <a:t>: </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Wer</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handelt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mit</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wem</a:t>
            </a:r>
            <a:r>
              <a:rPr lang="en-US" sz="2903" dirty="0">
                <a:solidFill>
                  <a:sysClr val="windowText" lastClr="000000"/>
                </a:solidFill>
                <a:latin typeface="Times New Roman" panose="02020603050405020304" pitchFamily="18" charset="0"/>
                <a:cs typeface="Times New Roman" panose="02020603050405020304" pitchFamily="18" charset="0"/>
              </a:rPr>
              <a:t> und von </a:t>
            </a:r>
            <a:r>
              <a:rPr lang="en-US" sz="2903" dirty="0" err="1">
                <a:solidFill>
                  <a:sysClr val="windowText" lastClr="000000"/>
                </a:solidFill>
                <a:latin typeface="Times New Roman" panose="02020603050405020304" pitchFamily="18" charset="0"/>
                <a:cs typeface="Times New Roman" panose="02020603050405020304" pitchFamily="18" charset="0"/>
              </a:rPr>
              <a:t>welchen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Größen</a:t>
            </a:r>
            <a:r>
              <a:rPr lang="en-US" sz="2903" dirty="0">
                <a:solidFill>
                  <a:sysClr val="windowText" lastClr="000000"/>
                </a:solidFill>
                <a:latin typeface="Times New Roman" panose="02020603050405020304" pitchFamily="18" charset="0"/>
                <a:cs typeface="Times New Roman" panose="02020603050405020304" pitchFamily="18" charset="0"/>
              </a:rPr>
              <a:t> </a:t>
            </a:r>
            <a:r>
              <a:rPr lang="en-US" sz="2903" dirty="0" err="1">
                <a:solidFill>
                  <a:sysClr val="windowText" lastClr="000000"/>
                </a:solidFill>
                <a:latin typeface="Times New Roman" panose="02020603050405020304" pitchFamily="18" charset="0"/>
                <a:cs typeface="Times New Roman" panose="02020603050405020304" pitchFamily="18" charset="0"/>
              </a:rPr>
              <a:t>hängen</a:t>
            </a:r>
            <a:r>
              <a:rPr lang="en-US" sz="2903" dirty="0">
                <a:solidFill>
                  <a:sysClr val="windowText" lastClr="000000"/>
                </a:solidFill>
                <a:latin typeface="Times New Roman" panose="02020603050405020304" pitchFamily="18" charset="0"/>
                <a:cs typeface="Times New Roman" panose="02020603050405020304" pitchFamily="18" charset="0"/>
              </a:rPr>
              <a:t> die </a:t>
            </a:r>
            <a:r>
              <a:rPr lang="en-US" sz="2903" dirty="0" err="1">
                <a:solidFill>
                  <a:sysClr val="windowText" lastClr="000000"/>
                </a:solidFill>
                <a:latin typeface="Times New Roman" panose="02020603050405020304" pitchFamily="18" charset="0"/>
                <a:cs typeface="Times New Roman" panose="02020603050405020304" pitchFamily="18" charset="0"/>
              </a:rPr>
              <a:t>Handelsvolumina</a:t>
            </a:r>
            <a:r>
              <a:rPr lang="en-US" sz="2903" dirty="0">
                <a:solidFill>
                  <a:sysClr val="windowText" lastClr="000000"/>
                </a:solidFill>
                <a:latin typeface="Times New Roman" panose="02020603050405020304" pitchFamily="18" charset="0"/>
                <a:cs typeface="Times New Roman" panose="02020603050405020304" pitchFamily="18" charset="0"/>
              </a:rPr>
              <a:t> ab?</a:t>
            </a:r>
          </a:p>
        </p:txBody>
      </p:sp>
      <p:sp>
        <p:nvSpPr>
          <p:cNvPr id="6" name="Rectangle 3"/>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err="1">
                <a:latin typeface="Times New Roman" panose="02020603050405020304" pitchFamily="18" charset="0"/>
                <a:cs typeface="Times New Roman" panose="02020603050405020304" pitchFamily="18" charset="0"/>
              </a:rPr>
              <a:t>Suchen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Sie</a:t>
            </a:r>
            <a:r>
              <a:rPr lang="en-US" altLang="en-US" sz="2177" dirty="0">
                <a:latin typeface="Times New Roman" panose="02020603050405020304" pitchFamily="18" charset="0"/>
                <a:cs typeface="Times New Roman" panose="02020603050405020304" pitchFamily="18" charset="0"/>
              </a:rPr>
              <a:t> die </a:t>
            </a:r>
            <a:r>
              <a:rPr lang="en-US" altLang="en-US" sz="2177" dirty="0" err="1">
                <a:latin typeface="Times New Roman" panose="02020603050405020304" pitchFamily="18" charset="0"/>
                <a:cs typeface="Times New Roman" panose="02020603050405020304" pitchFamily="18" charset="0"/>
              </a:rPr>
              <a:t>Daten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den </a:t>
            </a:r>
            <a:r>
              <a:rPr lang="en-US" altLang="en-US" sz="2177" dirty="0" err="1">
                <a:latin typeface="Times New Roman" panose="02020603050405020304" pitchFamily="18" charset="0"/>
                <a:cs typeface="Times New Roman" panose="02020603050405020304" pitchFamily="18" charset="0"/>
              </a:rPr>
              <a:t>Exporten</a:t>
            </a:r>
            <a:r>
              <a:rPr lang="en-US" altLang="en-US" sz="2177" dirty="0">
                <a:latin typeface="Times New Roman" panose="02020603050405020304" pitchFamily="18" charset="0"/>
                <a:cs typeface="Times New Roman" panose="02020603050405020304" pitchFamily="18" charset="0"/>
              </a:rPr>
              <a:t> und </a:t>
            </a:r>
            <a:r>
              <a:rPr lang="en-US" altLang="en-US" sz="2177" dirty="0" err="1">
                <a:latin typeface="Times New Roman" panose="02020603050405020304" pitchFamily="18" charset="0"/>
                <a:cs typeface="Times New Roman" panose="02020603050405020304" pitchFamily="18" charset="0"/>
              </a:rPr>
              <a:t>Importen</a:t>
            </a:r>
            <a:r>
              <a:rPr lang="en-US" altLang="en-US" sz="2177" dirty="0">
                <a:latin typeface="Times New Roman" panose="02020603050405020304" pitchFamily="18" charset="0"/>
                <a:cs typeface="Times New Roman" panose="02020603050405020304" pitchFamily="18" charset="0"/>
              </a:rPr>
              <a:t> der 20 </a:t>
            </a:r>
            <a:r>
              <a:rPr lang="en-US" altLang="en-US" sz="2177" dirty="0" err="1">
                <a:latin typeface="Times New Roman" panose="02020603050405020304" pitchFamily="18" charset="0"/>
                <a:cs typeface="Times New Roman" panose="02020603050405020304" pitchFamily="18" charset="0"/>
              </a:rPr>
              <a:t>größten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Handelspartner</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Länder</a:t>
            </a:r>
            <a:r>
              <a:rPr lang="en-US" altLang="en-US" sz="2177" dirty="0">
                <a:latin typeface="Times New Roman" panose="02020603050405020304" pitchFamily="18" charset="0"/>
                <a:cs typeface="Times New Roman" panose="02020603050405020304" pitchFamily="18" charset="0"/>
              </a:rPr>
              <a:t>) der USA </a:t>
            </a:r>
            <a:r>
              <a:rPr lang="en-US" altLang="en-US" sz="2177" dirty="0" err="1">
                <a:latin typeface="Times New Roman" panose="02020603050405020304" pitchFamily="18" charset="0"/>
                <a:cs typeface="Times New Roman" panose="02020603050405020304" pitchFamily="18" charset="0"/>
              </a:rPr>
              <a:t>gemessen</a:t>
            </a:r>
            <a:r>
              <a:rPr lang="en-US" altLang="en-US" sz="2177" dirty="0">
                <a:latin typeface="Times New Roman" panose="02020603050405020304" pitchFamily="18" charset="0"/>
                <a:cs typeface="Times New Roman" panose="02020603050405020304" pitchFamily="18" charset="0"/>
              </a:rPr>
              <a:t> in US-Dollar</a:t>
            </a:r>
          </a:p>
          <a:p>
            <a:pPr>
              <a:spcBef>
                <a:spcPct val="50000"/>
              </a:spcBef>
            </a:pPr>
            <a:endParaRPr lang="en-US" altLang="en-US" sz="2177" dirty="0">
              <a:latin typeface="Times New Roman" panose="02020603050405020304" pitchFamily="18" charset="0"/>
              <a:cs typeface="Times New Roman" panose="02020603050405020304" pitchFamily="18" charset="0"/>
            </a:endParaRPr>
          </a:p>
          <a:p>
            <a:pPr>
              <a:spcBef>
                <a:spcPct val="50000"/>
              </a:spcBef>
            </a:pPr>
            <a:r>
              <a:rPr lang="en-US" altLang="en-US" sz="2177" dirty="0" err="1">
                <a:latin typeface="Times New Roman" panose="02020603050405020304" pitchFamily="18" charset="0"/>
                <a:cs typeface="Times New Roman" panose="02020603050405020304" pitchFamily="18" charset="0"/>
              </a:rPr>
              <a:t>Eine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relativ</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einfach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verendende</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Datenbank</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zu</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internationalen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Handelsbeziehungen</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findet</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sich</a:t>
            </a: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bei</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International Trade Center </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err="1">
                <a:latin typeface="Times New Roman" panose="02020603050405020304" pitchFamily="18" charset="0"/>
                <a:cs typeface="Times New Roman" panose="02020603050405020304" pitchFamily="18" charset="0"/>
              </a:rPr>
              <a:t>einer</a:t>
            </a:r>
            <a:r>
              <a:rPr lang="en-US" altLang="en-US" sz="2177" dirty="0">
                <a:latin typeface="Times New Roman" panose="02020603050405020304" pitchFamily="18" charset="0"/>
                <a:cs typeface="Times New Roman" panose="02020603050405020304" pitchFamily="18" charset="0"/>
              </a:rPr>
              <a:t> Institution auf Initiative von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72036943-52A5-445E-A8AB-565D328CCA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26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Righ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Righ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Righ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309600" y="766913"/>
            <a:ext cx="8142164" cy="5040000"/>
          </a:xfrm>
          <a:prstGeom prst="rect">
            <a:avLst/>
          </a:prstGeom>
        </p:spPr>
      </p:pic>
      <p:sp>
        <p:nvSpPr>
          <p:cNvPr id="4" name="Titel 1"/>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err="1">
                <a:solidFill>
                  <a:sysClr val="windowText" lastClr="000000"/>
                </a:solidFill>
                <a:latin typeface="Times New Roman" panose="02020603050405020304" pitchFamily="18" charset="0"/>
                <a:cs typeface="Times New Roman" panose="02020603050405020304" pitchFamily="18" charset="0"/>
              </a:rPr>
              <a:t>Haupthandelspartner</a:t>
            </a:r>
            <a:r>
              <a:rPr lang="en-US" altLang="en-US" sz="11611" dirty="0">
                <a:solidFill>
                  <a:sysClr val="windowText" lastClr="000000"/>
                </a:solidFill>
                <a:latin typeface="Times New Roman" panose="02020603050405020304" pitchFamily="18" charset="0"/>
                <a:cs typeface="Times New Roman" panose="02020603050405020304" pitchFamily="18" charset="0"/>
              </a:rPr>
              <a:t> der USA (2019, </a:t>
            </a:r>
            <a:r>
              <a:rPr lang="en-US" altLang="en-US" sz="11611"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11611" dirty="0">
                <a:solidFill>
                  <a:sysClr val="windowText" lastClr="000000"/>
                </a:solidFill>
                <a:latin typeface="Times New Roman" panose="02020603050405020304" pitchFamily="18" charset="0"/>
                <a:cs typeface="Times New Roman" panose="02020603050405020304" pitchFamily="18" charset="0"/>
              </a:rPr>
              <a:t>)</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1938722" y="6107017"/>
            <a:ext cx="11897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 ITC</a:t>
            </a:r>
          </a:p>
        </p:txBody>
      </p:sp>
      <p:sp>
        <p:nvSpPr>
          <p:cNvPr id="6" name="Rechteck 5"/>
          <p:cNvSpPr/>
          <p:nvPr/>
        </p:nvSpPr>
        <p:spPr>
          <a:xfrm>
            <a:off x="388471" y="4022165"/>
            <a:ext cx="848658" cy="1057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2905379" y="4255994"/>
            <a:ext cx="583814" cy="369332"/>
          </a:xfrm>
          <a:prstGeom prst="rect">
            <a:avLst/>
          </a:prstGeom>
          <a:noFill/>
        </p:spPr>
        <p:txBody>
          <a:bodyPr wrap="none" rtlCol="0">
            <a:spAutoFit/>
          </a:bodyPr>
          <a:lstStyle/>
          <a:p>
            <a:r>
              <a:rPr lang="de-DE" dirty="0">
                <a:solidFill>
                  <a:srgbClr val="FF0000"/>
                </a:solidFill>
              </a:rPr>
              <a:t>56%</a:t>
            </a:r>
          </a:p>
        </p:txBody>
      </p:sp>
      <p:sp>
        <p:nvSpPr>
          <p:cNvPr id="27" name="Textfeld 26"/>
          <p:cNvSpPr txBox="1"/>
          <p:nvPr/>
        </p:nvSpPr>
        <p:spPr>
          <a:xfrm>
            <a:off x="6480056" y="4356867"/>
            <a:ext cx="583814" cy="369332"/>
          </a:xfrm>
          <a:prstGeom prst="rect">
            <a:avLst/>
          </a:prstGeom>
          <a:noFill/>
        </p:spPr>
        <p:txBody>
          <a:bodyPr wrap="none" rtlCol="0">
            <a:spAutoFit/>
          </a:bodyPr>
          <a:lstStyle/>
          <a:p>
            <a:r>
              <a:rPr lang="de-DE" dirty="0">
                <a:solidFill>
                  <a:srgbClr val="FF0000"/>
                </a:solidFill>
              </a:rPr>
              <a:t>49%</a:t>
            </a:r>
          </a:p>
        </p:txBody>
      </p:sp>
      <p:sp>
        <p:nvSpPr>
          <p:cNvPr id="25" name="Rechteck 24">
            <a:extLst>
              <a:ext uri="{FF2B5EF4-FFF2-40B4-BE49-F238E27FC236}">
                <a16:creationId xmlns:a16="http://schemas.microsoft.com/office/drawing/2014/main" id="{4815DE0D-1F95-41ED-BB29-AE2E3C2474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25769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deskriptiv</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empirischen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Befund</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regionalen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Aufteilung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internationalen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Handelsströme</a:t>
            </a:r>
            <a:r>
              <a:rPr lang="en-US" altLang="en-US" sz="2400" dirty="0">
                <a:solidFill>
                  <a:sysClr val="windowText" lastClr="000000"/>
                </a:solidFill>
                <a:latin typeface="Times New Roman" panose="02020603050405020304" pitchFamily="18" charset="0"/>
                <a:cs typeface="Times New Roman" panose="02020603050405020304" pitchFamily="18" charset="0"/>
              </a:rPr>
              <a:t> der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lassen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Zusammenhänge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ablesen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Handelspartner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a:solidFill>
                  <a:sysClr val="windowText" lastClr="000000"/>
                </a:solidFill>
                <a:latin typeface="Times New Roman" panose="02020603050405020304" pitchFamily="18" charset="0"/>
                <a:cs typeface="Times New Roman" panose="02020603050405020304" pitchFamily="18" charset="0"/>
              </a:rPr>
              <a:t>Je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geringer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Abstand</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Handeslpartnern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desto</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das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Handelsvolumen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AB5373F-F4BC-4E92-AE88-CB5B684DFFB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91957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Erklärung</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Abhängigkeit</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altLang="en-US" sz="2400" dirty="0">
                <a:solidFill>
                  <a:sysClr val="windowText" lastClr="000000"/>
                </a:solidFill>
                <a:latin typeface="Times New Roman" panose="02020603050405020304" pitchFamily="18" charset="0"/>
                <a:cs typeface="Times New Roman" panose="02020603050405020304" pitchFamily="18" charset="0"/>
              </a:rPr>
              <a:t> von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theoretisch</a:t>
            </a:r>
            <a:r>
              <a:rPr lang="en-US" altLang="en-US" sz="2400" dirty="0">
                <a:solidFill>
                  <a:sysClr val="windowText" lastClr="000000"/>
                </a:solidFill>
                <a:latin typeface="Times New Roman" panose="02020603050405020304" pitchFamily="18" charset="0"/>
                <a:cs typeface="Times New Roman" panose="02020603050405020304" pitchFamily="18" charset="0"/>
              </a:rPr>
              <a:t> von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Angebots</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Nachfrageseite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motiviert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weren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produzieren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Güter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anbieten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pPr marL="342900" indent="-342900">
              <a:spcBef>
                <a:spcPct val="50000"/>
              </a:spcBef>
              <a:buFont typeface="Arial" panose="020B0604020202020204" pitchFamily="34" charset="0"/>
              <a:buChar char="•"/>
            </a:pP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Größere</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Volkswirtschaften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generieren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Einkommen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können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damit</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auf den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Weltmärkten</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mehr</a:t>
            </a:r>
            <a:r>
              <a:rPr lang="en-US" altLang="en-US" sz="2400" kern="0" dirty="0">
                <a:solidFill>
                  <a:sysClr val="windowText" lastClr="000000"/>
                </a:solidFill>
                <a:latin typeface="Times New Roman" panose="02020603050405020304" pitchFamily="18" charset="0"/>
                <a:cs typeface="Times New Roman" panose="02020603050405020304" pitchFamily="18" charset="0"/>
              </a:rPr>
              <a:t> </a:t>
            </a:r>
            <a:r>
              <a:rPr lang="en-US" altLang="en-US" sz="2400" kern="0" dirty="0" err="1">
                <a:solidFill>
                  <a:sysClr val="windowText" lastClr="000000"/>
                </a:solidFill>
                <a:latin typeface="Times New Roman" panose="02020603050405020304" pitchFamily="18" charset="0"/>
                <a:cs typeface="Times New Roman" panose="02020603050405020304" pitchFamily="18" charset="0"/>
              </a:rPr>
              <a:t>nachfragen</a:t>
            </a:r>
            <a:endParaRPr lang="en-US" altLang="en-US" sz="2400" kern="0" dirty="0">
              <a:solidFill>
                <a:sysClr val="windowText" lastClr="000000"/>
              </a:solidFill>
              <a:latin typeface="Times New Roman" panose="02020603050405020304" pitchFamily="18" charset="0"/>
              <a:cs typeface="Times New Roman" panose="02020603050405020304" pitchFamily="18" charset="0"/>
            </a:endParaRP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D0E0C69C-710D-4CEE-858C-A03CC36D783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48801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Abstand</a:t>
            </a:r>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de-DE" altLang="en-US" sz="2400" dirty="0">
                <a:solidFill>
                  <a:sysClr val="windowText" lastClr="000000"/>
                </a:solidFill>
                <a:latin typeface="Times New Roman" panose="02020603050405020304" pitchFamily="18" charset="0"/>
                <a:cs typeface="Times New Roman" panose="02020603050405020304" pitchFamily="18" charset="0"/>
              </a:rPr>
              <a:t>Bezogen auf die Strecke zwischen zwei Märkten, die sich in unterschiedlichen Ländern befinden, bedeutet ein größerer Abstand auch höhere Transportkosten und damit auf Ex- und Importkosten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Generell werden diese höheren Kosten sich in eine Reduktion der Handelsvolumina übertragen</a:t>
            </a:r>
          </a:p>
          <a:p>
            <a:pPr marL="342900" indent="-342900">
              <a:spcBef>
                <a:spcPct val="50000"/>
              </a:spcBef>
              <a:buFont typeface="Wingdings" panose="05000000000000000000" pitchFamily="2" charset="2"/>
              <a:buChar char="Ø"/>
            </a:pPr>
            <a:r>
              <a:rPr lang="de-DE" altLang="en-US" sz="2400" dirty="0">
                <a:solidFill>
                  <a:sysClr val="windowText" lastClr="000000"/>
                </a:solidFill>
                <a:latin typeface="Times New Roman" panose="02020603050405020304" pitchFamily="18" charset="0"/>
                <a:cs typeface="Times New Roman" panose="02020603050405020304" pitchFamily="18" charset="0"/>
              </a:rPr>
              <a:t>Damit ergibt sich ein umgekehrt proportionaler Zusammenhang zwischen Abstand und Handelsvolumen</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591F114-557E-43C7-8F5C-3BC7718ECD2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78548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Fallstudie</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2400" dirty="0">
                <a:solidFill>
                  <a:sysClr val="windowText" lastClr="000000"/>
                </a:solidFill>
                <a:latin typeface="Times New Roman" panose="02020603050405020304" pitchFamily="18" charset="0"/>
                <a:cs typeface="Times New Roman" panose="02020603050405020304" pitchFamily="18" charset="0"/>
              </a:rPr>
              <a:t> USA-EU</a:t>
            </a:r>
          </a:p>
          <a:p>
            <a:pPr marL="342900" indent="-342900" algn="l">
              <a:buFont typeface="Arial" panose="020B0604020202020204" pitchFamily="34" charset="0"/>
              <a:buChar char="•"/>
            </a:pPr>
            <a:r>
              <a:rPr lang="en-US" sz="2400" dirty="0" err="1">
                <a:solidFill>
                  <a:sysClr val="windowText" lastClr="000000"/>
                </a:solidFill>
                <a:latin typeface="Times New Roman" panose="02020603050405020304" pitchFamily="18" charset="0"/>
                <a:cs typeface="Times New Roman" panose="02020603050405020304" pitchFamily="18" charset="0"/>
              </a:rPr>
              <a:t>Volumen</a:t>
            </a:r>
            <a:r>
              <a:rPr lang="en-US" sz="2400" dirty="0">
                <a:solidFill>
                  <a:sysClr val="windowText" lastClr="000000"/>
                </a:solidFill>
                <a:latin typeface="Times New Roman" panose="02020603050405020304" pitchFamily="18" charset="0"/>
                <a:cs typeface="Times New Roman" panose="02020603050405020304" pitchFamily="18" charset="0"/>
              </a:rPr>
              <a:t> der </a:t>
            </a:r>
            <a:r>
              <a:rPr lang="en-US" sz="2400" dirty="0" err="1">
                <a:solidFill>
                  <a:sysClr val="windowText" lastClr="000000"/>
                </a:solidFill>
                <a:latin typeface="Times New Roman" panose="02020603050405020304" pitchFamily="18" charset="0"/>
                <a:cs typeface="Times New Roman" panose="02020603050405020304" pitchFamily="18" charset="0"/>
              </a:rPr>
              <a:t>Handelsvolumina</a:t>
            </a:r>
            <a:r>
              <a:rPr lang="en-US" sz="2400" dirty="0">
                <a:solidFill>
                  <a:sysClr val="windowText" lastClr="000000"/>
                </a:solidFill>
                <a:latin typeface="Times New Roman" panose="02020603050405020304" pitchFamily="18" charset="0"/>
                <a:cs typeface="Times New Roman" panose="02020603050405020304" pitchFamily="18" charset="0"/>
              </a:rPr>
              <a:t> USA-CA und USA-MEX vs USA-EU</a:t>
            </a:r>
          </a:p>
        </p:txBody>
      </p:sp>
      <p:sp>
        <p:nvSpPr>
          <p:cNvPr id="3" name="Textfeld 2"/>
          <p:cNvSpPr txBox="1"/>
          <p:nvPr/>
        </p:nvSpPr>
        <p:spPr>
          <a:xfrm>
            <a:off x="583781" y="5643727"/>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583781" y="5032210"/>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a:t>
            </a:r>
          </a:p>
        </p:txBody>
      </p:sp>
      <p:sp>
        <p:nvSpPr>
          <p:cNvPr id="8" name="Title 1"/>
          <p:cNvSpPr txBox="1">
            <a:spLocks/>
          </p:cNvSpPr>
          <p:nvPr/>
        </p:nvSpPr>
        <p:spPr>
          <a:xfrm>
            <a:off x="242924" y="2053645"/>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Bestimmen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gemessen</a:t>
            </a:r>
            <a:r>
              <a:rPr lang="en-US" altLang="en-US" sz="2400" dirty="0">
                <a:solidFill>
                  <a:sysClr val="windowText" lastClr="000000"/>
                </a:solidFill>
                <a:latin typeface="Times New Roman" panose="02020603050405020304" pitchFamily="18" charset="0"/>
                <a:cs typeface="Times New Roman" panose="02020603050405020304" pitchFamily="18" charset="0"/>
              </a:rPr>
              <a:t> am BIP (Euro nominal) der EU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Anteil</a:t>
            </a:r>
            <a:r>
              <a:rPr lang="en-US" altLang="en-US" sz="2400" dirty="0">
                <a:solidFill>
                  <a:sysClr val="windowText" lastClr="000000"/>
                </a:solidFill>
                <a:latin typeface="Times New Roman" panose="02020603050405020304" pitchFamily="18" charset="0"/>
                <a:cs typeface="Times New Roman" panose="02020603050405020304" pitchFamily="18" charset="0"/>
              </a:rPr>
              <a:t> der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Mitglieder</a:t>
            </a:r>
            <a:r>
              <a:rPr lang="en-US" altLang="en-US" sz="2400" dirty="0">
                <a:solidFill>
                  <a:sysClr val="windowText" lastClr="000000"/>
                </a:solidFill>
                <a:latin typeface="Times New Roman" panose="02020603050405020304" pitchFamily="18" charset="0"/>
                <a:cs typeface="Times New Roman" panose="02020603050405020304" pitchFamily="18" charset="0"/>
              </a:rPr>
              <a:t> an der EU</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Textfeld 1"/>
          <p:cNvSpPr txBox="1"/>
          <p:nvPr/>
        </p:nvSpPr>
        <p:spPr>
          <a:xfrm>
            <a:off x="583781" y="4137595"/>
            <a:ext cx="4216282" cy="369332"/>
          </a:xfrm>
          <a:prstGeom prst="rect">
            <a:avLst/>
          </a:prstGeom>
          <a:noFill/>
        </p:spPr>
        <p:txBody>
          <a:bodyPr wrap="none" rtlCol="0">
            <a:spAutoFit/>
          </a:bodyPr>
          <a:lstStyle/>
          <a:p>
            <a:r>
              <a:rPr lang="de-DE" dirty="0"/>
              <a:t>US-Handelsdaten: ITC </a:t>
            </a:r>
            <a:r>
              <a:rPr lang="de-DE" dirty="0">
                <a:hlinkClick r:id="rId3"/>
              </a:rPr>
              <a:t>Importe</a:t>
            </a:r>
            <a:r>
              <a:rPr lang="de-DE" dirty="0"/>
              <a:t> und </a:t>
            </a:r>
            <a:r>
              <a:rPr lang="de-DE" dirty="0">
                <a:hlinkClick r:id="rId4"/>
              </a:rPr>
              <a:t>Exporte</a:t>
            </a:r>
            <a:endParaRPr lang="de-DE" dirty="0"/>
          </a:p>
        </p:txBody>
      </p:sp>
      <p:sp>
        <p:nvSpPr>
          <p:cNvPr id="9" name="Textfeld 8"/>
          <p:cNvSpPr txBox="1"/>
          <p:nvPr/>
        </p:nvSpPr>
        <p:spPr>
          <a:xfrm>
            <a:off x="583781" y="4506927"/>
            <a:ext cx="2325701" cy="369332"/>
          </a:xfrm>
          <a:prstGeom prst="rect">
            <a:avLst/>
          </a:prstGeom>
          <a:noFill/>
        </p:spPr>
        <p:txBody>
          <a:bodyPr wrap="none" rtlCol="0">
            <a:spAutoFit/>
          </a:bodyPr>
          <a:lstStyle/>
          <a:p>
            <a:r>
              <a:rPr lang="de-DE" dirty="0"/>
              <a:t>Eurozone-BIP: </a:t>
            </a:r>
            <a:r>
              <a:rPr lang="de-DE" dirty="0" err="1">
                <a:hlinkClick r:id="rId5"/>
              </a:rPr>
              <a:t>Eurostat</a:t>
            </a:r>
            <a:endParaRPr lang="de-DE" dirty="0"/>
          </a:p>
        </p:txBody>
      </p:sp>
      <p:sp>
        <p:nvSpPr>
          <p:cNvPr id="11" name="Rechteck 10">
            <a:extLst>
              <a:ext uri="{FF2B5EF4-FFF2-40B4-BE49-F238E27FC236}">
                <a16:creationId xmlns:a16="http://schemas.microsoft.com/office/drawing/2014/main" id="{CCA33B01-E00A-48B4-9D3F-7100CA261E6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6784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746496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9094962" y="481029"/>
            <a:ext cx="262924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r>
              <a:rPr lang="de-DE" sz="1633" dirty="0">
                <a:latin typeface="Times New Roman" panose="02020603050405020304" pitchFamily="18" charset="0"/>
                <a:cs typeface="Times New Roman" panose="02020603050405020304" pitchFamily="18" charset="0"/>
              </a:rPr>
              <a:t> (2019)</a:t>
            </a:r>
          </a:p>
        </p:txBody>
      </p:sp>
      <p:sp>
        <p:nvSpPr>
          <p:cNvPr id="10" name="Textfeld 9">
            <a:extLst>
              <a:ext uri="{FF2B5EF4-FFF2-40B4-BE49-F238E27FC236}">
                <a16:creationId xmlns:a16="http://schemas.microsoft.com/office/drawing/2014/main" id="{70ABDD23-FFB0-4FC7-A0A4-D7C69934B6E7}"/>
              </a:ext>
            </a:extLst>
          </p:cNvPr>
          <p:cNvSpPr txBox="1"/>
          <p:nvPr/>
        </p:nvSpPr>
        <p:spPr>
          <a:xfrm>
            <a:off x="693271" y="6308195"/>
            <a:ext cx="11030937"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Führen Sie eine lineare Regression durch und interpretieren Sie das Ergebnis, Daten verfügbar durch </a:t>
            </a:r>
            <a:r>
              <a:rPr lang="de-DE" dirty="0" err="1">
                <a:latin typeface="Times New Roman" panose="02020603050405020304" pitchFamily="18" charset="0"/>
                <a:cs typeface="Times New Roman" panose="02020603050405020304" pitchFamily="18" charset="0"/>
              </a:rPr>
              <a:t>Doppelelklick</a:t>
            </a:r>
            <a:endParaRPr lang="de-DE" dirty="0">
              <a:latin typeface="Times New Roman" panose="02020603050405020304" pitchFamily="18" charset="0"/>
              <a:cs typeface="Times New Roman" panose="02020603050405020304" pitchFamily="18" charset="0"/>
            </a:endParaRPr>
          </a:p>
        </p:txBody>
      </p:sp>
      <p:graphicFrame>
        <p:nvGraphicFramePr>
          <p:cNvPr id="2" name="Objekt 1"/>
          <p:cNvGraphicFramePr>
            <a:graphicFrameLocks noChangeAspect="1"/>
          </p:cNvGraphicFramePr>
          <p:nvPr/>
        </p:nvGraphicFramePr>
        <p:xfrm>
          <a:off x="246063" y="523875"/>
          <a:ext cx="8329612" cy="5629275"/>
        </p:xfrm>
        <a:graphic>
          <a:graphicData uri="http://schemas.openxmlformats.org/presentationml/2006/ole">
            <mc:AlternateContent xmlns:mc="http://schemas.openxmlformats.org/markup-compatibility/2006">
              <mc:Choice xmlns:v="urn:schemas-microsoft-com:vml" Requires="v">
                <p:oleObj name="Arbeitsblatt" r:id="rId3" imgW="8329690" imgH="5629110" progId="Excel.Sheet.12">
                  <p:embed/>
                </p:oleObj>
              </mc:Choice>
              <mc:Fallback>
                <p:oleObj name="Arbeitsblatt" r:id="rId3" imgW="8329690" imgH="5629110" progId="Excel.Sheet.12">
                  <p:embed/>
                  <p:pic>
                    <p:nvPicPr>
                      <p:cNvPr id="2" name="Objekt 1"/>
                      <p:cNvPicPr/>
                      <p:nvPr/>
                    </p:nvPicPr>
                    <p:blipFill>
                      <a:blip r:embed="rId4"/>
                      <a:stretch>
                        <a:fillRect/>
                      </a:stretch>
                    </p:blipFill>
                    <p:spPr>
                      <a:xfrm>
                        <a:off x="246063" y="523875"/>
                        <a:ext cx="8329612" cy="5629275"/>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03038BE8-9778-4844-98CB-332413DCE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55199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84164"/>
            <a:ext cx="8272080" cy="640485"/>
          </a:xfrm>
          <a:prstGeom prst="rect">
            <a:avLst/>
          </a:prstGeom>
        </p:spPr>
        <p:txBody>
          <a:bodyPr>
            <a:normAutofit fontScale="600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Größe</a:t>
            </a:r>
            <a:r>
              <a:rPr lang="en-US" altLang="en-US" sz="3991" dirty="0">
                <a:solidFill>
                  <a:sysClr val="windowText" lastClr="000000"/>
                </a:solidFill>
                <a:latin typeface="Times New Roman" panose="02020603050405020304" pitchFamily="18" charset="0"/>
                <a:cs typeface="Times New Roman" panose="02020603050405020304" pitchFamily="18" charset="0"/>
              </a:rPr>
              <a:t> der EU-Länder vs </a:t>
            </a:r>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zu</a:t>
            </a:r>
            <a:r>
              <a:rPr lang="en-US" altLang="en-US" sz="3991" dirty="0">
                <a:solidFill>
                  <a:sysClr val="windowText" lastClr="000000"/>
                </a:solidFill>
                <a:latin typeface="Times New Roman" panose="02020603050405020304" pitchFamily="18" charset="0"/>
                <a:cs typeface="Times New Roman" panose="02020603050405020304" pitchFamily="18" charset="0"/>
              </a:rPr>
              <a:t> den USA (2019)</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p:cNvSpPr txBox="1"/>
          <p:nvPr/>
        </p:nvSpPr>
        <p:spPr>
          <a:xfrm>
            <a:off x="29740" y="142558"/>
            <a:ext cx="2018501"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a:t>
            </a:r>
            <a:r>
              <a:rPr lang="de-DE" sz="1633" dirty="0" err="1">
                <a:latin typeface="Times New Roman" panose="02020603050405020304" pitchFamily="18" charset="0"/>
                <a:cs typeface="Times New Roman" panose="02020603050405020304" pitchFamily="18" charset="0"/>
              </a:rPr>
              <a:t>Eurostat</a:t>
            </a:r>
            <a:endParaRPr lang="de-DE" sz="1633"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3"/>
          <a:stretch>
            <a:fillRect/>
          </a:stretch>
        </p:blipFill>
        <p:spPr>
          <a:xfrm>
            <a:off x="322137" y="602645"/>
            <a:ext cx="7636341" cy="4589929"/>
          </a:xfrm>
          <a:prstGeom prst="rect">
            <a:avLst/>
          </a:prstGeom>
        </p:spPr>
      </p:pic>
      <p:sp>
        <p:nvSpPr>
          <p:cNvPr id="24" name="Rechteck 23">
            <a:extLst>
              <a:ext uri="{FF2B5EF4-FFF2-40B4-BE49-F238E27FC236}">
                <a16:creationId xmlns:a16="http://schemas.microsoft.com/office/drawing/2014/main" id="{75465BC0-D84C-4780-8B17-A4341E16A7E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3021386-90F3-473F-8BB6-AB4231DBCE67}"/>
              </a:ext>
            </a:extLst>
          </p:cNvPr>
          <p:cNvSpPr txBox="1"/>
          <p:nvPr/>
        </p:nvSpPr>
        <p:spPr>
          <a:xfrm rot="16200000">
            <a:off x="-1266884" y="2318939"/>
            <a:ext cx="2982897" cy="369332"/>
          </a:xfrm>
          <a:prstGeom prst="rect">
            <a:avLst/>
          </a:prstGeom>
          <a:noFill/>
        </p:spPr>
        <p:txBody>
          <a:bodyPr wrap="square" rtlCol="0">
            <a:spAutoFit/>
          </a:bodyPr>
          <a:lstStyle/>
          <a:p>
            <a:r>
              <a:rPr lang="de-DE" dirty="0"/>
              <a:t>Anteil am US-Handel der EU</a:t>
            </a:r>
          </a:p>
        </p:txBody>
      </p:sp>
      <p:sp>
        <p:nvSpPr>
          <p:cNvPr id="25" name="Textfeld 24">
            <a:extLst>
              <a:ext uri="{FF2B5EF4-FFF2-40B4-BE49-F238E27FC236}">
                <a16:creationId xmlns:a16="http://schemas.microsoft.com/office/drawing/2014/main" id="{C37249F1-76E0-49E2-8293-9B5C4A5F743C}"/>
              </a:ext>
            </a:extLst>
          </p:cNvPr>
          <p:cNvSpPr txBox="1"/>
          <p:nvPr/>
        </p:nvSpPr>
        <p:spPr>
          <a:xfrm>
            <a:off x="2878397" y="5182759"/>
            <a:ext cx="2982897" cy="369332"/>
          </a:xfrm>
          <a:prstGeom prst="rect">
            <a:avLst/>
          </a:prstGeom>
          <a:noFill/>
        </p:spPr>
        <p:txBody>
          <a:bodyPr wrap="square" rtlCol="0">
            <a:spAutoFit/>
          </a:bodyPr>
          <a:lstStyle/>
          <a:p>
            <a:r>
              <a:rPr lang="de-DE" dirty="0"/>
              <a:t>Anteil am BIP der EU</a:t>
            </a:r>
          </a:p>
        </p:txBody>
      </p:sp>
    </p:spTree>
    <p:extLst>
      <p:ext uri="{BB962C8B-B14F-4D97-AF65-F5344CB8AC3E}">
        <p14:creationId xmlns:p14="http://schemas.microsoft.com/office/powerpoint/2010/main" val="383912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080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818850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 – </a:t>
            </a:r>
            <a:r>
              <a:rPr lang="en-US" sz="3991"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991"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206478" y="873847"/>
            <a:ext cx="8483127" cy="541935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Der Abstand oder die Strecke zwischen Handelspartnern wird sich, wie schon am Beispiel der USA (Handelsvolumina mit Kanada und Mexiko) im Allgemeinen auf das Handelsvolumen auswirken.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Ein </a:t>
            </a:r>
            <a:r>
              <a:rPr lang="de-DE" sz="2000" b="1" dirty="0">
                <a:latin typeface="Times New Roman" panose="02020603050405020304" pitchFamily="18" charset="0"/>
                <a:cs typeface="Times New Roman" panose="02020603050405020304" pitchFamily="18" charset="0"/>
              </a:rPr>
              <a:t>Distanzbegriff</a:t>
            </a:r>
            <a:r>
              <a:rPr lang="de-DE" sz="2000" dirty="0">
                <a:latin typeface="Times New Roman" panose="02020603050405020304" pitchFamily="18" charset="0"/>
                <a:cs typeface="Times New Roman" panose="02020603050405020304" pitchFamily="18" charset="0"/>
              </a:rPr>
              <a:t>, der sich nur auf den Abstand/Strecke in Kilometern </a:t>
            </a:r>
            <a:r>
              <a:rPr lang="de-DE" sz="2000" dirty="0" err="1">
                <a:latin typeface="Times New Roman" panose="02020603050405020304" pitchFamily="18" charset="0"/>
                <a:cs typeface="Times New Roman" panose="02020603050405020304" pitchFamily="18" charset="0"/>
              </a:rPr>
              <a:t>bemißt</a:t>
            </a:r>
            <a:r>
              <a:rPr lang="de-DE" sz="2000" dirty="0">
                <a:latin typeface="Times New Roman" panose="02020603050405020304" pitchFamily="18" charset="0"/>
                <a:cs typeface="Times New Roman" panose="02020603050405020304" pitchFamily="18" charset="0"/>
              </a:rPr>
              <a:t> greift allerdings zu kurz, wie sich am Beispiel der Eurozone-USA-Handelsbeziehungen ablesen lässt.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Denn dann sollte bei einem Vergleich von ITA, ESP, NLD, BEL, IRL vornehmlich die ökonomische Größe der Länder entscheidend sein, denn alle Länder sind in Kilometer alle in etwas gleich weit von den USA entfernt.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Die ökonomische Distanz wird daher weiter gefasst und man unterscheidet im Allgemeinen 5 Dimensionen:</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Abstand, Kulturelle Affinität, Geographie, Grenzen, Multinationale Unternehmen</a:t>
            </a:r>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48CD096-20D8-4C9B-BD17-8F103567AEF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00736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000" dirty="0">
                <a:solidFill>
                  <a:sysClr val="windowText" lastClr="000000"/>
                </a:solidFill>
                <a:latin typeface="Times New Roman" panose="02020603050405020304" pitchFamily="18" charset="0"/>
                <a:cs typeface="Times New Roman" panose="02020603050405020304" pitchFamily="18" charset="0"/>
              </a:rPr>
              <a:t> –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BF497CAC-E1D2-4394-B339-2842183B9D71}"/>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Abstand: </a:t>
            </a:r>
            <a:r>
              <a:rPr lang="de-DE" sz="2000" dirty="0">
                <a:latin typeface="Times New Roman" panose="02020603050405020304" pitchFamily="18" charset="0"/>
                <a:cs typeface="Times New Roman" panose="02020603050405020304" pitchFamily="18" charset="0"/>
              </a:rPr>
              <a:t>Bezogen auf die Strecke zwischen den Märkten hat einen Einfluss auf die Transportkosten und damit auf Ex- und Importkosten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Kulturelle Affinität: </a:t>
            </a:r>
            <a:r>
              <a:rPr lang="de-DE" sz="2000" dirty="0">
                <a:latin typeface="Times New Roman" panose="02020603050405020304" pitchFamily="18" charset="0"/>
                <a:cs typeface="Times New Roman" panose="02020603050405020304" pitchFamily="18" charset="0"/>
              </a:rPr>
              <a:t>Falls sich zwei Länder kulturell sehr nahe stehen, impliziert dies sehr wahrscheinlich auch eine große ökonomische Nähe und führt damit zu engen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Geographie: </a:t>
            </a:r>
            <a:r>
              <a:rPr lang="de-DE" sz="2000" dirty="0">
                <a:latin typeface="Times New Roman" panose="02020603050405020304" pitchFamily="18" charset="0"/>
                <a:cs typeface="Times New Roman" panose="02020603050405020304" pitchFamily="18" charset="0"/>
              </a:rPr>
              <a:t>Seehäfen, Flussverbindungen zu anderen Ländern fördern den Handel. Natürliche Barrieren wie Gebirge hindern Handelsbeziehungen.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Grenzen: </a:t>
            </a:r>
            <a:r>
              <a:rPr lang="de-DE" sz="2000" dirty="0">
                <a:latin typeface="Times New Roman" panose="02020603050405020304" pitchFamily="18" charset="0"/>
                <a:cs typeface="Times New Roman" panose="02020603050405020304" pitchFamily="18" charset="0"/>
              </a:rPr>
              <a:t>Grenzüberschreitender Handel zieht normalerweise viele Formalitäten nach sich, die Kosten verursachen. Zudem können zusätzliche Kosten über Zölle oder Quoten entstehen. Außerdem gehen Grenzen häufig mit einer anderen Sprache einher, was ebenso zu Handelshemmnissen führen kann.</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b="1" dirty="0">
                <a:latin typeface="Times New Roman" panose="02020603050405020304" pitchFamily="18" charset="0"/>
                <a:cs typeface="Times New Roman" panose="02020603050405020304" pitchFamily="18" charset="0"/>
              </a:rPr>
              <a:t>Multinationale Unternehmen: </a:t>
            </a:r>
            <a:r>
              <a:rPr lang="de-DE" sz="2000" dirty="0">
                <a:latin typeface="Times New Roman" panose="02020603050405020304" pitchFamily="18" charset="0"/>
                <a:cs typeface="Times New Roman" panose="02020603050405020304" pitchFamily="18" charset="0"/>
              </a:rPr>
              <a:t>Unternehmen mit Sitzen in mehreren Ländern werden tendenziell mehr Güter und Dienstleistungen zwischen ihren Einheiten austauschen.</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254D4B5-FFBE-4C46-A417-E101522C92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97077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19" y="5642"/>
            <a:ext cx="8837435"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Erklärungen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Fallbeispiel</a:t>
            </a:r>
            <a:r>
              <a:rPr lang="en-US" altLang="en-US" sz="3991" dirty="0">
                <a:solidFill>
                  <a:sysClr val="windowText" lastClr="000000"/>
                </a:solidFill>
                <a:latin typeface="Times New Roman" panose="02020603050405020304" pitchFamily="18" charset="0"/>
                <a:cs typeface="Times New Roman" panose="02020603050405020304" pitchFamily="18" charset="0"/>
              </a:rPr>
              <a:t> Eurozone-USA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C97BE7E5-13C7-4960-BB36-B36EB362C61B}"/>
              </a:ext>
            </a:extLst>
          </p:cNvPr>
          <p:cNvSpPr txBox="1"/>
          <p:nvPr/>
        </p:nvSpPr>
        <p:spPr>
          <a:xfrm>
            <a:off x="0" y="715456"/>
            <a:ext cx="12157587" cy="814396"/>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Mit dem erweiterten Distanzbegriff lassen sich die deutlichen beobachteten Abweichungen von </a:t>
            </a:r>
            <a:r>
              <a:rPr lang="de-DE" sz="2200" dirty="0" err="1">
                <a:latin typeface="Times New Roman" panose="02020603050405020304" pitchFamily="18" charset="0"/>
                <a:cs typeface="Times New Roman" panose="02020603050405020304" pitchFamily="18" charset="0"/>
              </a:rPr>
              <a:t>von</a:t>
            </a:r>
            <a:r>
              <a:rPr lang="de-DE" sz="2200" dirty="0">
                <a:latin typeface="Times New Roman" panose="02020603050405020304" pitchFamily="18" charset="0"/>
                <a:cs typeface="Times New Roman" panose="02020603050405020304" pitchFamily="18" charset="0"/>
              </a:rPr>
              <a:t> der Einflussgröße ökonomische Größe erklären:</a:t>
            </a:r>
          </a:p>
        </p:txBody>
      </p:sp>
      <p:sp>
        <p:nvSpPr>
          <p:cNvPr id="6" name="Textfeld 5">
            <a:extLst>
              <a:ext uri="{FF2B5EF4-FFF2-40B4-BE49-F238E27FC236}">
                <a16:creationId xmlns:a16="http://schemas.microsoft.com/office/drawing/2014/main" id="{C97BE7E5-13C7-4960-BB36-B36EB362C61B}"/>
              </a:ext>
            </a:extLst>
          </p:cNvPr>
          <p:cNvSpPr txBox="1"/>
          <p:nvPr/>
        </p:nvSpPr>
        <p:spPr>
          <a:xfrm>
            <a:off x="34413" y="1529852"/>
            <a:ext cx="12157587" cy="144380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Zwischen Irland (im 19. Jh. eines der Haupteinwanderungsländer der USA) bestehen traditionell enge Beziehungen. Insbesondere wird in beiden Ländern die gleiche </a:t>
            </a:r>
            <a:r>
              <a:rPr lang="de-DE" sz="2200" dirty="0" err="1">
                <a:latin typeface="Times New Roman" panose="02020603050405020304" pitchFamily="18" charset="0"/>
                <a:cs typeface="Times New Roman" panose="02020603050405020304" pitchFamily="18" charset="0"/>
              </a:rPr>
              <a:t>Sparache</a:t>
            </a:r>
            <a:r>
              <a:rPr lang="de-DE" sz="2200" dirty="0">
                <a:latin typeface="Times New Roman" panose="02020603050405020304" pitchFamily="18" charset="0"/>
                <a:cs typeface="Times New Roman" panose="02020603050405020304" pitchFamily="18" charset="0"/>
              </a:rPr>
              <a:t> gesprochen. In der Dimension „</a:t>
            </a:r>
            <a:r>
              <a:rPr lang="de-DE" sz="2200" b="1" dirty="0">
                <a:latin typeface="Times New Roman" panose="02020603050405020304" pitchFamily="18" charset="0"/>
                <a:cs typeface="Times New Roman" panose="02020603050405020304" pitchFamily="18" charset="0"/>
              </a:rPr>
              <a:t>kulturelle Affinität</a:t>
            </a:r>
            <a:r>
              <a:rPr lang="de-DE" sz="2200" dirty="0">
                <a:latin typeface="Times New Roman" panose="02020603050405020304" pitchFamily="18" charset="0"/>
                <a:cs typeface="Times New Roman" panose="02020603050405020304" pitchFamily="18" charset="0"/>
              </a:rPr>
              <a:t>“ liegt damit nur eine geringe Distanz vor</a:t>
            </a:r>
          </a:p>
        </p:txBody>
      </p:sp>
      <p:sp>
        <p:nvSpPr>
          <p:cNvPr id="8" name="Textfeld 7">
            <a:extLst>
              <a:ext uri="{FF2B5EF4-FFF2-40B4-BE49-F238E27FC236}">
                <a16:creationId xmlns:a16="http://schemas.microsoft.com/office/drawing/2014/main" id="{C97BE7E5-13C7-4960-BB36-B36EB362C61B}"/>
              </a:ext>
            </a:extLst>
          </p:cNvPr>
          <p:cNvSpPr txBox="1"/>
          <p:nvPr/>
        </p:nvSpPr>
        <p:spPr>
          <a:xfrm>
            <a:off x="0" y="2660283"/>
            <a:ext cx="12157587" cy="1774723"/>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Niederlande haben mit Rotterdam den mit Abstand größten  Hafen Europas und bilden damit so etwas wie den Brückenkopf für Festlandeuropa in den Handelsbeziehungen mit den USA. Ähnliches gilt für Belgien, die mit Antwerpen ebenfalls einen bedeutenden Hafen besitzen. Zudem sind Belgien und die Niederlande Nachbarländer, so dass sie in punkto Handelsbeziehungen gegenseitig in der Dimension „</a:t>
            </a:r>
            <a:r>
              <a:rPr lang="de-DE" sz="2200" b="1" dirty="0">
                <a:latin typeface="Times New Roman" panose="02020603050405020304" pitchFamily="18" charset="0"/>
                <a:cs typeface="Times New Roman" panose="02020603050405020304" pitchFamily="18" charset="0"/>
              </a:rPr>
              <a:t>Geographie</a:t>
            </a:r>
            <a:r>
              <a:rPr lang="de-DE" sz="2200" dirty="0">
                <a:latin typeface="Times New Roman" panose="02020603050405020304" pitchFamily="18" charset="0"/>
                <a:cs typeface="Times New Roman" panose="02020603050405020304" pitchFamily="18" charset="0"/>
              </a:rPr>
              <a:t>“ von einander profitieren können.</a:t>
            </a:r>
          </a:p>
        </p:txBody>
      </p:sp>
      <p:sp>
        <p:nvSpPr>
          <p:cNvPr id="9" name="Textfeld 8">
            <a:extLst>
              <a:ext uri="{FF2B5EF4-FFF2-40B4-BE49-F238E27FC236}">
                <a16:creationId xmlns:a16="http://schemas.microsoft.com/office/drawing/2014/main" id="{C97BE7E5-13C7-4960-BB36-B36EB362C61B}"/>
              </a:ext>
            </a:extLst>
          </p:cNvPr>
          <p:cNvSpPr txBox="1"/>
          <p:nvPr/>
        </p:nvSpPr>
        <p:spPr>
          <a:xfrm>
            <a:off x="34412" y="4368107"/>
            <a:ext cx="8845427" cy="85540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Beides sind damit innerhalb des Gravitationsmodells Erklärungen für die relativ großen Handelsvolumina der „kleinen“ Länder NLD, BEL, IRL vergleichen mit ITA und ESP</a:t>
            </a:r>
          </a:p>
        </p:txBody>
      </p:sp>
      <p:sp>
        <p:nvSpPr>
          <p:cNvPr id="11" name="Rechteck 10">
            <a:extLst>
              <a:ext uri="{FF2B5EF4-FFF2-40B4-BE49-F238E27FC236}">
                <a16:creationId xmlns:a16="http://schemas.microsoft.com/office/drawing/2014/main" id="{051934FD-A872-4D11-9F4F-9B9933C369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78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latin typeface="Times New Roman" panose="02020603050405020304" pitchFamily="18" charset="0"/>
                <a:cs typeface="Times New Roman" panose="02020603050405020304" pitchFamily="18" charset="0"/>
              </a:rPr>
              <a:t>Warum</a:t>
            </a:r>
            <a:r>
              <a:rPr lang="en-US" sz="3991" dirty="0">
                <a:solidFill>
                  <a:sysClr val="windowText" lastClr="000000"/>
                </a:solidFill>
                <a:latin typeface="Times New Roman" panose="02020603050405020304" pitchFamily="18" charset="0"/>
                <a:cs typeface="Times New Roman" panose="02020603050405020304" pitchFamily="18" charset="0"/>
              </a:rPr>
              <a:t> </a:t>
            </a:r>
            <a:r>
              <a:rPr lang="en-US" sz="3991" dirty="0" err="1">
                <a:solidFill>
                  <a:sysClr val="windowText" lastClr="000000"/>
                </a:solidFill>
                <a:latin typeface="Times New Roman" panose="02020603050405020304" pitchFamily="18" charset="0"/>
                <a:cs typeface="Times New Roman" panose="02020603050405020304" pitchFamily="18" charset="0"/>
              </a:rPr>
              <a:t>Gravitationsmodell</a:t>
            </a:r>
            <a:r>
              <a:rPr lang="en-US" sz="3991" dirty="0">
                <a:solidFill>
                  <a:sysClr val="windowText" lastClr="000000"/>
                </a:solidFill>
                <a:latin typeface="Times New Roman" panose="02020603050405020304" pitchFamily="18" charset="0"/>
                <a:cs typeface="Times New Roman" panose="02020603050405020304" pitchFamily="18" charset="0"/>
              </a:rPr>
              <a:t>?</a:t>
            </a:r>
          </a:p>
        </p:txBody>
      </p:sp>
      <p:pic>
        <p:nvPicPr>
          <p:cNvPr id="9" name="Grafik 8">
            <a:extLst>
              <a:ext uri="{FF2B5EF4-FFF2-40B4-BE49-F238E27FC236}">
                <a16:creationId xmlns:a16="http://schemas.microsoft.com/office/drawing/2014/main" id="{2E43B139-E680-49CD-BA26-EF58CD70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Handelsvolumen</a:t>
                </a: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Distanz</a:t>
                </a: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Konstante</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Handelselastizitäten</a:t>
                </a:r>
              </a:p>
            </p:txBody>
          </p:sp>
        </mc:Choice>
        <mc:Fallback xmlns="">
          <p:sp>
            <p:nvSpPr>
              <p:cNvPr id="2" name="Rechteck 1"/>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(Gravitationsgesetz)</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Kraft zwischen zwei Massen (Planeten)</a:t>
                </a: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Allgemeiner Abstand</a:t>
                </a: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Gravitationskonstante</a:t>
                </a: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C97BE7E5-13C7-4960-BB36-B36EB362C61B}"/>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a:latin typeface="Times New Roman" panose="02020603050405020304" pitchFamily="18" charset="0"/>
                    <a:cs typeface="Times New Roman" panose="02020603050405020304" pitchFamily="18" charset="0"/>
                  </a:rPr>
                  <a:t>Konzeptionell entspricht das Handelsmodell dem Gravitationsmodell von Newton, welches die Ellipsenbahnen unseres Sonnensystems erklärt mit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und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C97BE7E5-13C7-4960-BB36-B36EB362C61B}"/>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7"/>
                <a:stretch>
                  <a:fillRect r="-1484" b="-10989"/>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8E16DD5D-C132-4F12-A5C7-830FC61490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Distanzeffekt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502194" y="2102974"/>
            <a:ext cx="9159830"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err="1">
                <a:solidFill>
                  <a:sysClr val="windowText" lastClr="000000"/>
                </a:solidFill>
                <a:latin typeface="Times New Roman" panose="02020603050405020304" pitchFamily="18" charset="0"/>
                <a:cs typeface="Times New Roman" panose="02020603050405020304" pitchFamily="18" charset="0"/>
              </a:rPr>
              <a:t>Schätzungen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903" dirty="0">
                <a:solidFill>
                  <a:sysClr val="windowText" lastClr="000000"/>
                </a:solidFill>
                <a:latin typeface="Times New Roman" panose="02020603050405020304" pitchFamily="18" charset="0"/>
                <a:cs typeface="Times New Roman" panose="02020603050405020304" pitchFamily="18" charset="0"/>
              </a:rPr>
              <a:t> des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Gravitationsmodells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gehen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davon</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aus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dass</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im</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Allgemeineneine</a:t>
            </a:r>
            <a:r>
              <a:rPr lang="en-US" altLang="en-US" sz="2903" dirty="0">
                <a:solidFill>
                  <a:sysClr val="windowText" lastClr="000000"/>
                </a:solidFill>
                <a:latin typeface="Times New Roman" panose="02020603050405020304" pitchFamily="18" charset="0"/>
                <a:cs typeface="Times New Roman" panose="02020603050405020304" pitchFamily="18" charset="0"/>
              </a:rPr>
              <a:t> </a:t>
            </a:r>
            <a:r>
              <a:rPr lang="en-US" altLang="en-US" sz="2903"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903" dirty="0">
                <a:solidFill>
                  <a:sysClr val="windowText" lastClr="000000"/>
                </a:solidFill>
                <a:latin typeface="Times New Roman" panose="02020603050405020304" pitchFamily="18" charset="0"/>
                <a:cs typeface="Times New Roman" panose="02020603050405020304" pitchFamily="18" charset="0"/>
              </a:rPr>
              <a:t> der </a:t>
            </a:r>
            <a:r>
              <a:rPr lang="en-US" altLang="en-US" sz="2903" dirty="0" err="1">
                <a:solidFill>
                  <a:sysClr val="windowText" lastClr="000000"/>
                </a:solidFill>
                <a:latin typeface="Times New Roman" panose="02020603050405020304" pitchFamily="18" charset="0"/>
                <a:cs typeface="Times New Roman" panose="02020603050405020304" pitchFamily="18" charset="0"/>
              </a:rPr>
              <a:t>Distanz</a:t>
            </a:r>
            <a:r>
              <a:rPr lang="en-US" altLang="en-US" sz="2903" dirty="0">
                <a:solidFill>
                  <a:sysClr val="windowText" lastClr="000000"/>
                </a:solidFill>
                <a:latin typeface="Times New Roman" panose="02020603050405020304" pitchFamily="18" charset="0"/>
                <a:cs typeface="Times New Roman" panose="02020603050405020304" pitchFamily="18" charset="0"/>
              </a:rPr>
              <a:t> um 1% das </a:t>
            </a:r>
            <a:r>
              <a:rPr lang="en-US" altLang="en-US" sz="2903" dirty="0" err="1">
                <a:solidFill>
                  <a:sysClr val="windowText" lastClr="000000"/>
                </a:solidFill>
                <a:latin typeface="Times New Roman" panose="02020603050405020304" pitchFamily="18" charset="0"/>
                <a:cs typeface="Times New Roman" panose="02020603050405020304" pitchFamily="18" charset="0"/>
              </a:rPr>
              <a:t>Handelsvolumen</a:t>
            </a:r>
            <a:r>
              <a:rPr lang="en-US" altLang="en-US" sz="2903" dirty="0">
                <a:solidFill>
                  <a:sysClr val="windowText" lastClr="000000"/>
                </a:solidFill>
                <a:latin typeface="Times New Roman" panose="02020603050405020304" pitchFamily="18" charset="0"/>
                <a:cs typeface="Times New Roman" panose="02020603050405020304" pitchFamily="18" charset="0"/>
              </a:rPr>
              <a:t> um 0.7% to 1% </a:t>
            </a:r>
            <a:r>
              <a:rPr lang="en-US" altLang="en-US" sz="2903" dirty="0" err="1">
                <a:solidFill>
                  <a:sysClr val="windowText" lastClr="000000"/>
                </a:solidFill>
                <a:latin typeface="Times New Roman" panose="02020603050405020304" pitchFamily="18" charset="0"/>
                <a:cs typeface="Times New Roman" panose="02020603050405020304" pitchFamily="18" charset="0"/>
              </a:rPr>
              <a:t>senkt</a:t>
            </a:r>
            <a:r>
              <a:rPr lang="en-US" altLang="en-US" sz="2903" dirty="0">
                <a:solidFill>
                  <a:sysClr val="windowText" lastClr="000000"/>
                </a:solidFill>
                <a:latin typeface="Times New Roman" panose="02020603050405020304" pitchFamily="18" charset="0"/>
                <a:cs typeface="Times New Roman" panose="02020603050405020304" pitchFamily="18" charset="0"/>
              </a:rPr>
              <a:t>.</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6736E1-37D2-449B-8CA9-B3FFB2A5288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5267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938720" y="1451881"/>
            <a:ext cx="7464960"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versuchen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Formalitäten</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Handelsbarrieren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wie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Zölle</a:t>
            </a:r>
            <a:r>
              <a:rPr lang="en-US" altLang="en-US" sz="2177" dirty="0">
                <a:solidFill>
                  <a:sysClr val="windowText" lastClr="000000"/>
                </a:solidFill>
                <a:latin typeface="Times New Roman" panose="02020603050405020304" pitchFamily="18" charset="0"/>
                <a:cs typeface="Times New Roman" panose="02020603050405020304" pitchFamily="18" charset="0"/>
              </a:rPr>
              <a:t> und </a:t>
            </a:r>
            <a:r>
              <a:rPr lang="en-US" altLang="en-US" sz="2177" dirty="0" err="1">
                <a:solidFill>
                  <a:sysClr val="windowText" lastClr="000000"/>
                </a:solidFill>
                <a:latin typeface="Times New Roman" panose="02020603050405020304" pitchFamily="18" charset="0"/>
                <a:cs typeface="Times New Roman" panose="02020603050405020304" pitchFamily="18" charset="0"/>
              </a:rPr>
              <a:t>Quoten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abzubauen</a:t>
            </a:r>
            <a:endParaRPr lang="en-US" altLang="en-US" sz="2177" dirty="0">
              <a:solidFill>
                <a:sysClr val="windowText" lastClr="000000"/>
              </a:solidFill>
              <a:latin typeface="Times New Roman" panose="02020603050405020304" pitchFamily="18" charset="0"/>
              <a:cs typeface="Times New Roman" panose="02020603050405020304" pitchFamily="18" charset="0"/>
            </a:endParaRPr>
          </a:p>
          <a:p>
            <a:pPr marL="311045" indent="-311045">
              <a:spcBef>
                <a:spcPct val="50000"/>
              </a:spcBef>
              <a:buFont typeface="Arial" panose="020B0604020202020204" pitchFamily="34" charset="0"/>
              <a:buChar char="•"/>
            </a:pP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dem </a:t>
            </a:r>
            <a:r>
              <a:rPr lang="en-US" altLang="en-US" sz="2177" dirty="0" err="1">
                <a:solidFill>
                  <a:sysClr val="windowText" lastClr="000000"/>
                </a:solidFill>
                <a:latin typeface="Times New Roman" panose="02020603050405020304" pitchFamily="18" charset="0"/>
                <a:cs typeface="Times New Roman" panose="02020603050405020304" pitchFamily="18" charset="0"/>
              </a:rPr>
              <a:t>Gravitationsmodell</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kann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abgeschätzt</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werden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ob</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tatsächlich</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zu</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einer</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signifikanten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Erhöhung</a:t>
            </a:r>
            <a:r>
              <a:rPr lang="en-US" altLang="en-US" sz="2177" dirty="0">
                <a:solidFill>
                  <a:sysClr val="windowText" lastClr="000000"/>
                </a:solidFill>
                <a:latin typeface="Times New Roman" panose="02020603050405020304" pitchFamily="18" charset="0"/>
                <a:cs typeface="Times New Roman" panose="02020603050405020304" pitchFamily="18" charset="0"/>
              </a:rPr>
              <a:t> der </a:t>
            </a:r>
            <a:r>
              <a:rPr lang="en-US" altLang="en-US" sz="2177" dirty="0" err="1">
                <a:solidFill>
                  <a:sysClr val="windowText" lastClr="000000"/>
                </a:solidFill>
                <a:latin typeface="Times New Roman" panose="02020603050405020304" pitchFamily="18" charset="0"/>
                <a:cs typeface="Times New Roman" panose="02020603050405020304" pitchFamily="18" charset="0"/>
              </a:rPr>
              <a:t>Handelsbeziehung</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verglíchen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mit</a:t>
            </a:r>
            <a:r>
              <a:rPr lang="en-US" altLang="en-US" sz="2177" dirty="0">
                <a:solidFill>
                  <a:sysClr val="windowText" lastClr="000000"/>
                </a:solidFill>
                <a:latin typeface="Times New Roman" panose="02020603050405020304" pitchFamily="18" charset="0"/>
                <a:cs typeface="Times New Roman" panose="02020603050405020304" pitchFamily="18" charset="0"/>
              </a:rPr>
              <a:t> der Situation </a:t>
            </a:r>
            <a:r>
              <a:rPr lang="en-US" altLang="en-US" sz="2177" dirty="0" err="1">
                <a:solidFill>
                  <a:sysClr val="windowText" lastClr="000000"/>
                </a:solidFill>
                <a:latin typeface="Times New Roman" panose="02020603050405020304" pitchFamily="18" charset="0"/>
                <a:cs typeface="Times New Roman" panose="02020603050405020304" pitchFamily="18" charset="0"/>
              </a:rPr>
              <a:t>ohne</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177" dirty="0">
                <a:solidFill>
                  <a:sysClr val="windowText" lastClr="000000"/>
                </a:solidFill>
                <a:latin typeface="Times New Roman" panose="02020603050405020304" pitchFamily="18" charset="0"/>
                <a:cs typeface="Times New Roman" panose="02020603050405020304" pitchFamily="18" charset="0"/>
              </a:rPr>
              <a:t> </a:t>
            </a:r>
            <a:r>
              <a:rPr lang="en-US" altLang="en-US" sz="2177" dirty="0" err="1">
                <a:solidFill>
                  <a:sysClr val="windowText" lastClr="000000"/>
                </a:solidFill>
                <a:latin typeface="Times New Roman" panose="02020603050405020304" pitchFamily="18" charset="0"/>
                <a:cs typeface="Times New Roman" panose="02020603050405020304" pitchFamily="18" charset="0"/>
              </a:rPr>
              <a:t>führt</a:t>
            </a:r>
            <a:r>
              <a:rPr lang="en-US" altLang="en-US" sz="2177" dirty="0">
                <a:solidFill>
                  <a:sysClr val="windowText" lastClr="000000"/>
                </a:solidFill>
                <a:latin typeface="Times New Roman" panose="02020603050405020304" pitchFamily="18" charset="0"/>
                <a:cs typeface="Times New Roman" panose="02020603050405020304" pitchFamily="18" charset="0"/>
              </a:rPr>
              <a:t>.</a:t>
            </a:r>
            <a:endParaRPr lang="en-US" sz="2177"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996391C-01BE-4BA6-B64C-3A29EC96793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03173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latin typeface="Times New Roman" panose="02020603050405020304" pitchFamily="18" charset="0"/>
                <a:cs typeface="Times New Roman" panose="02020603050405020304" pitchFamily="18" charset="0"/>
              </a:rPr>
              <a:t>Grenzen</a:t>
            </a:r>
            <a:r>
              <a:rPr lang="en-US" sz="2800" dirty="0">
                <a:solidFill>
                  <a:sysClr val="windowText" lastClr="000000"/>
                </a:solidFill>
                <a:latin typeface="Times New Roman" panose="02020603050405020304" pitchFamily="18" charset="0"/>
                <a:cs typeface="Times New Roman" panose="02020603050405020304" pitchFamily="18" charset="0"/>
              </a:rPr>
              <a:t> und </a:t>
            </a:r>
            <a:r>
              <a:rPr lang="en-US" sz="2800" dirty="0" err="1">
                <a:solidFill>
                  <a:sysClr val="windowText" lastClr="000000"/>
                </a:solidFill>
                <a:latin typeface="Times New Roman" panose="02020603050405020304" pitchFamily="18" charset="0"/>
                <a:cs typeface="Times New Roman" panose="02020603050405020304" pitchFamily="18" charset="0"/>
              </a:rPr>
              <a:t>Handelsabkommen</a:t>
            </a:r>
            <a:br>
              <a:rPr lang="en-US" sz="2903" dirty="0">
                <a:solidFill>
                  <a:sysClr val="windowText" lastClr="000000"/>
                </a:solidFill>
                <a:latin typeface="Times New Roman" panose="02020603050405020304" pitchFamily="18" charset="0"/>
                <a:cs typeface="Times New Roman" panose="02020603050405020304" pitchFamily="18" charset="0"/>
              </a:rPr>
            </a:br>
            <a:r>
              <a:rPr lang="en-US" sz="2903" dirty="0" err="1">
                <a:solidFill>
                  <a:sysClr val="windowText" lastClr="000000"/>
                </a:solidFill>
                <a:latin typeface="Times New Roman" panose="02020603050405020304" pitchFamily="18" charset="0"/>
                <a:cs typeface="Times New Roman" panose="02020603050405020304" pitchFamily="18" charset="0"/>
              </a:rPr>
              <a:t>Beispiel</a:t>
            </a:r>
            <a:r>
              <a:rPr lang="en-US" sz="2903" dirty="0">
                <a:solidFill>
                  <a:sysClr val="windowText" lastClr="000000"/>
                </a:solidFill>
                <a:latin typeface="Times New Roman" panose="02020603050405020304" pitchFamily="18" charset="0"/>
                <a:cs typeface="Times New Roman" panose="02020603050405020304" pitchFamily="18" charset="0"/>
              </a:rPr>
              <a:t>: NAFTA/USMCA</a:t>
            </a:r>
          </a:p>
        </p:txBody>
      </p:sp>
      <p:sp>
        <p:nvSpPr>
          <p:cNvPr id="6" name="Content Placeholder 2"/>
          <p:cNvSpPr txBox="1">
            <a:spLocks/>
          </p:cNvSpPr>
          <p:nvPr/>
        </p:nvSpPr>
        <p:spPr>
          <a:xfrm>
            <a:off x="0" y="1169941"/>
            <a:ext cx="12245340" cy="3226524"/>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unterzeichneten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Mexiko</a:t>
            </a:r>
            <a:r>
              <a:rPr lang="en-US" altLang="en-US" sz="2400" dirty="0">
                <a:solidFill>
                  <a:sysClr val="windowText" lastClr="000000"/>
                </a:solidFill>
                <a:latin typeface="Times New Roman" panose="02020603050405020304" pitchFamily="18" charset="0"/>
                <a:cs typeface="Times New Roman" panose="02020603050405020304" pitchFamily="18" charset="0"/>
              </a:rPr>
              <a:t> and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die USA das North American Free Trade Agreement (NAFTA).</a:t>
            </a:r>
          </a:p>
          <a:p>
            <a:pPr marL="800100" lvl="1" indent="-342900">
              <a:spcBef>
                <a:spcPct val="50000"/>
              </a:spcBef>
              <a:buFont typeface="Wingdings" panose="05000000000000000000" pitchFamily="2" charset="2"/>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Trump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bezeichnete</a:t>
            </a:r>
            <a:r>
              <a:rPr lang="en-US" altLang="en-US" sz="2400" dirty="0">
                <a:solidFill>
                  <a:sysClr val="windowText" lastClr="000000"/>
                </a:solidFill>
                <a:latin typeface="Times New Roman" panose="02020603050405020304" pitchFamily="18" charset="0"/>
                <a:cs typeface="Times New Roman" panose="02020603050405020304" pitchFamily="18" charset="0"/>
              </a:rPr>
              <a:t> NAFTA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schlechtesten</a:t>
            </a:r>
            <a:r>
              <a:rPr lang="en-US" altLang="en-US" sz="2400" dirty="0">
                <a:solidFill>
                  <a:sysClr val="windowText" lastClr="000000"/>
                </a:solidFill>
                <a:latin typeface="Times New Roman" panose="02020603050405020304" pitchFamily="18" charset="0"/>
                <a:cs typeface="Times New Roman" panose="02020603050405020304" pitchFamily="18" charset="0"/>
              </a:rPr>
              <a:t> Deal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aller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Zeiten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Daraufhin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wurde</a:t>
            </a:r>
            <a:r>
              <a:rPr lang="en-US" altLang="en-US" sz="2400" dirty="0">
                <a:solidFill>
                  <a:sysClr val="windowText" lastClr="000000"/>
                </a:solidFill>
                <a:latin typeface="Times New Roman" panose="02020603050405020304" pitchFamily="18" charset="0"/>
                <a:cs typeface="Times New Roman" panose="02020603050405020304" pitchFamily="18" charset="0"/>
              </a:rPr>
              <a:t> 2017/2018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neu</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verhandelt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seit</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Dezember</a:t>
            </a:r>
            <a:r>
              <a:rPr lang="en-US" altLang="en-US" sz="2400" dirty="0">
                <a:solidFill>
                  <a:sysClr val="windowText" lastClr="000000"/>
                </a:solidFill>
                <a:latin typeface="Times New Roman" panose="02020603050405020304" pitchFamily="18" charset="0"/>
                <a:cs typeface="Times New Roman" panose="02020603050405020304" pitchFamily="18" charset="0"/>
              </a:rPr>
              <a:t> 2019 hat das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unter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Kürzel</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drei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das NFTA-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abgelöst</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pPr marL="1257300" lvl="2" indent="-342900">
              <a:spcBef>
                <a:spcPct val="50000"/>
              </a:spcBef>
              <a:buFont typeface="Wingdings" panose="05000000000000000000" pitchFamily="2" charset="2"/>
              <a:buChar char="Ø"/>
            </a:pPr>
            <a:r>
              <a:rPr lang="en-US" altLang="en-US" sz="2400" dirty="0" err="1">
                <a:solidFill>
                  <a:sysClr val="windowText" lastClr="000000"/>
                </a:solidFill>
                <a:latin typeface="Times New Roman" panose="02020603050405020304" pitchFamily="18" charset="0"/>
                <a:cs typeface="Times New Roman" panose="02020603050405020304" pitchFamily="18" charset="0"/>
              </a:rPr>
              <a:t>Entgegen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anderer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Ankündigungen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kann</a:t>
            </a:r>
            <a:r>
              <a:rPr lang="en-US" altLang="en-US" sz="2400" dirty="0">
                <a:solidFill>
                  <a:sysClr val="windowText" lastClr="000000"/>
                </a:solidFill>
                <a:latin typeface="Times New Roman" panose="02020603050405020304" pitchFamily="18" charset="0"/>
                <a:cs typeface="Times New Roman" panose="02020603050405020304" pitchFamily="18" charset="0"/>
              </a:rPr>
              <a:t> USMCA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nur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als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marginale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a:t>
            </a:r>
            <a:r>
              <a:rPr lang="en-US" altLang="en-US" sz="2400" dirty="0">
                <a:solidFill>
                  <a:sysClr val="windowText" lastClr="000000"/>
                </a:solidFill>
                <a:latin typeface="Times New Roman" panose="02020603050405020304" pitchFamily="18" charset="0"/>
                <a:cs typeface="Times New Roman" panose="02020603050405020304" pitchFamily="18" charset="0"/>
              </a:rPr>
              <a:t>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vorausgehenden</a:t>
            </a:r>
            <a:r>
              <a:rPr lang="en-US" altLang="en-US" sz="2400" dirty="0">
                <a:solidFill>
                  <a:sysClr val="windowText" lastClr="000000"/>
                </a:solidFill>
                <a:latin typeface="Times New Roman" panose="02020603050405020304" pitchFamily="18" charset="0"/>
                <a:cs typeface="Times New Roman" panose="02020603050405020304" pitchFamily="18" charset="0"/>
              </a:rPr>
              <a:t> NAFTA-</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Abkommens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angesehen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werden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929D0-E1F1-4343-B9A8-3FC5F574F9F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B97E79-6514-4240-A47E-209AF74268B7}"/>
              </a:ext>
            </a:extLst>
          </p:cNvPr>
          <p:cNvSpPr txBox="1"/>
          <p:nvPr/>
        </p:nvSpPr>
        <p:spPr>
          <a:xfrm>
            <a:off x="-1" y="4236762"/>
            <a:ext cx="8689605" cy="2677656"/>
          </a:xfrm>
          <a:prstGeom prst="rect">
            <a:avLst/>
          </a:prstGeom>
          <a:noFill/>
        </p:spPr>
        <p:txBody>
          <a:bodyPr wrap="square">
            <a:spAutoFit/>
          </a:bodyPr>
          <a:lstStyle/>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Leichte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Modifozierungen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Bereich</a:t>
            </a:r>
            <a:r>
              <a:rPr lang="en-US" altLang="en-US" sz="2400" dirty="0">
                <a:solidFill>
                  <a:sysClr val="windowText" lastClr="000000"/>
                </a:solidFill>
                <a:latin typeface="Times New Roman" panose="02020603050405020304" pitchFamily="18" charset="0"/>
                <a:cs typeface="Times New Roman" panose="02020603050405020304" pitchFamily="18" charset="0"/>
              </a:rPr>
              <a:t> 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Automobilproduktion</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1714500" lvl="3" indent="-342900">
              <a:spcBef>
                <a:spcPct val="50000"/>
              </a:spcBef>
              <a:buFont typeface="Symbol" panose="05050102010706020507" pitchFamily="18" charset="2"/>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Anpassungen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geistigem</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Eigentum</a:t>
            </a: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414726" indent="-414726">
              <a:spcBef>
                <a:spcPct val="50000"/>
              </a:spcBef>
              <a:buFont typeface="Arial" panose="020B0604020202020204" pitchFamily="34" charset="0"/>
              <a:buChar char="•"/>
            </a:pPr>
            <a:r>
              <a:rPr lang="en-US" altLang="en-US" sz="2400" dirty="0" err="1">
                <a:solidFill>
                  <a:sysClr val="windowText" lastClr="000000"/>
                </a:solidFill>
                <a:latin typeface="Times New Roman" panose="02020603050405020304" pitchFamily="18" charset="0"/>
                <a:cs typeface="Times New Roman" panose="02020603050405020304" pitchFamily="18" charset="0"/>
              </a:rPr>
              <a:t>Aufgrund</a:t>
            </a:r>
            <a:r>
              <a:rPr lang="en-US" altLang="en-US" sz="2400" dirty="0">
                <a:solidFill>
                  <a:sysClr val="windowText" lastClr="000000"/>
                </a:solidFill>
                <a:latin typeface="Times New Roman" panose="02020603050405020304" pitchFamily="18" charset="0"/>
                <a:cs typeface="Times New Roman" panose="02020603050405020304" pitchFamily="18" charset="0"/>
              </a:rPr>
              <a:t> von USMCA/NAFTA und des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geringen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physischen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Abstands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der Handel in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dieser</a:t>
            </a:r>
            <a:r>
              <a:rPr lang="en-US" altLang="en-US" sz="2400" dirty="0">
                <a:solidFill>
                  <a:sysClr val="windowText" lastClr="000000"/>
                </a:solidFill>
                <a:latin typeface="Times New Roman" panose="02020603050405020304" pitchFamily="18" charset="0"/>
                <a:cs typeface="Times New Roman" panose="02020603050405020304" pitchFamily="18" charset="0"/>
              </a:rPr>
              <a:t> Region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viel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ausgeprägter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aus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den USA und den EU-</a:t>
            </a:r>
            <a:r>
              <a:rPr lang="en-US" altLang="en-US" sz="2400" dirty="0" err="1">
                <a:solidFill>
                  <a:sysClr val="windowText" lastClr="000000"/>
                </a:solidFill>
                <a:latin typeface="Times New Roman" panose="02020603050405020304" pitchFamily="18" charset="0"/>
                <a:cs typeface="Times New Roman" panose="02020603050405020304" pitchFamily="18" charset="0"/>
              </a:rPr>
              <a:t>Ländern</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52222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latin typeface="Times New Roman" panose="02020603050405020304" pitchFamily="18" charset="0"/>
                <a:cs typeface="Times New Roman" panose="02020603050405020304" pitchFamily="18" charset="0"/>
              </a:rPr>
              <a:t>Grenzen</a:t>
            </a:r>
            <a:r>
              <a:rPr lang="en-US" sz="3200" dirty="0">
                <a:solidFill>
                  <a:sysClr val="windowText" lastClr="000000"/>
                </a:solidFill>
                <a:latin typeface="Times New Roman" panose="02020603050405020304" pitchFamily="18" charset="0"/>
                <a:cs typeface="Times New Roman" panose="02020603050405020304" pitchFamily="18" charset="0"/>
              </a:rPr>
              <a:t> und </a:t>
            </a:r>
            <a:r>
              <a:rPr lang="en-US" sz="3200" dirty="0" err="1">
                <a:solidFill>
                  <a:sysClr val="windowText" lastClr="000000"/>
                </a:solidFill>
                <a:latin typeface="Times New Roman" panose="02020603050405020304" pitchFamily="18" charset="0"/>
                <a:cs typeface="Times New Roman" panose="02020603050405020304" pitchFamily="18" charset="0"/>
              </a:rPr>
              <a:t>Handelsabkommen</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err="1">
                <a:solidFill>
                  <a:sysClr val="windowText" lastClr="000000"/>
                </a:solidFill>
                <a:latin typeface="Times New Roman" panose="02020603050405020304" pitchFamily="18" charset="0"/>
                <a:cs typeface="Times New Roman" panose="02020603050405020304" pitchFamily="18" charset="0"/>
              </a:rPr>
              <a:t>Obwohl</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Kanada</a:t>
            </a:r>
            <a:r>
              <a:rPr lang="en-US" altLang="en-US" sz="2400" dirty="0">
                <a:solidFill>
                  <a:sysClr val="windowText" lastClr="000000"/>
                </a:solidFill>
                <a:latin typeface="Times New Roman" panose="02020603050405020304" pitchFamily="18" charset="0"/>
                <a:cs typeface="Times New Roman" panose="02020603050405020304" pitchFamily="18" charset="0"/>
              </a:rPr>
              <a:t> und den USA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Handelsabkommen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besteht</a:t>
            </a:r>
            <a:r>
              <a:rPr lang="en-US" altLang="en-US" sz="2400" dirty="0">
                <a:solidFill>
                  <a:sysClr val="windowText" lastClr="000000"/>
                </a:solidFill>
                <a:latin typeface="Times New Roman" panose="02020603050405020304" pitchFamily="18" charset="0"/>
                <a:cs typeface="Times New Roman" panose="02020603050405020304" pitchFamily="18" charset="0"/>
              </a:rPr>
              <a:t> und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sich</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beide</a:t>
            </a:r>
            <a:r>
              <a:rPr lang="en-US" altLang="en-US" sz="2400" dirty="0">
                <a:solidFill>
                  <a:sysClr val="windowText" lastClr="000000"/>
                </a:solidFill>
                <a:latin typeface="Times New Roman" panose="02020603050405020304" pitchFamily="18" charset="0"/>
                <a:cs typeface="Times New Roman" panose="02020603050405020304" pitchFamily="18" charset="0"/>
              </a:rPr>
              <a:t> Länder </a:t>
            </a:r>
            <a:r>
              <a:rPr lang="en-US" altLang="en-US" sz="2400" dirty="0" err="1">
                <a:solidFill>
                  <a:sysClr val="windowText" lastClr="000000"/>
                </a:solidFill>
                <a:latin typeface="Times New Roman" panose="02020603050405020304" pitchFamily="18" charset="0"/>
                <a:cs typeface="Times New Roman" panose="02020603050405020304" pitchFamily="18" charset="0"/>
              </a:rPr>
              <a:t>über</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Sprache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sehr</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nahe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stehen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ist</a:t>
            </a:r>
            <a:r>
              <a:rPr lang="en-US" altLang="en-US" sz="2400" dirty="0">
                <a:solidFill>
                  <a:sysClr val="windowText" lastClr="000000"/>
                </a:solidFill>
                <a:latin typeface="Times New Roman" panose="02020603050405020304" pitchFamily="18" charset="0"/>
                <a:cs typeface="Times New Roman" panose="02020603050405020304" pitchFamily="18" charset="0"/>
              </a:rPr>
              <a:t> die </a:t>
            </a:r>
            <a:r>
              <a:rPr lang="en-US" altLang="en-US" sz="2400" dirty="0" err="1">
                <a:solidFill>
                  <a:sysClr val="windowText" lastClr="000000"/>
                </a:solidFill>
                <a:latin typeface="Times New Roman" panose="02020603050405020304" pitchFamily="18" charset="0"/>
                <a:cs typeface="Times New Roman" panose="02020603050405020304" pitchFamily="18" charset="0"/>
              </a:rPr>
              <a:t>formale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Landesgrenze</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weiterhin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ein</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deutliches</a:t>
            </a:r>
            <a:r>
              <a:rPr lang="en-US" altLang="en-US" sz="2400" dirty="0">
                <a:solidFill>
                  <a:sysClr val="windowText" lastClr="000000"/>
                </a:solidFill>
                <a:latin typeface="Times New Roman" panose="02020603050405020304" pitchFamily="18" charset="0"/>
                <a:cs typeface="Times New Roman" panose="02020603050405020304" pitchFamily="18" charset="0"/>
              </a:rPr>
              <a:t> </a:t>
            </a:r>
            <a:r>
              <a:rPr lang="en-US" altLang="en-US" sz="2400" dirty="0" err="1">
                <a:solidFill>
                  <a:sysClr val="windowText" lastClr="000000"/>
                </a:solidFill>
                <a:latin typeface="Times New Roman" panose="02020603050405020304" pitchFamily="18" charset="0"/>
                <a:cs typeface="Times New Roman" panose="02020603050405020304" pitchFamily="18" charset="0"/>
              </a:rPr>
              <a:t>Handelshemmnis</a:t>
            </a:r>
            <a:r>
              <a:rPr lang="en-US" altLang="en-US" sz="2400" dirty="0">
                <a:solidFill>
                  <a:sysClr val="windowText" lastClr="000000"/>
                </a:solidFill>
                <a:latin typeface="Times New Roman" panose="02020603050405020304" pitchFamily="18" charset="0"/>
                <a:cs typeface="Times New Roman" panose="02020603050405020304" pitchFamily="18" charset="0"/>
              </a:rPr>
              <a:t>!</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5ACE351-6AB6-4E00-9C20-110854D7B5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8676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158</a:t>
            </a:fld>
            <a:endParaRPr lang="de-DE"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38720" y="171474"/>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altLang="en-US" sz="3991" dirty="0" err="1">
                <a:solidFill>
                  <a:sysClr val="windowText" lastClr="000000"/>
                </a:solidFill>
                <a:latin typeface="Times New Roman" panose="02020603050405020304" pitchFamily="18" charset="0"/>
                <a:cs typeface="Times New Roman" panose="02020603050405020304" pitchFamily="18" charset="0"/>
              </a:rPr>
              <a:t>Handelsbeziehungen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zwischen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British Columbia, </a:t>
            </a:r>
            <a:r>
              <a:rPr lang="en-US" altLang="en-US" sz="3991" dirty="0" err="1">
                <a:solidFill>
                  <a:sysClr val="windowText" lastClr="000000"/>
                </a:solidFill>
                <a:latin typeface="Times New Roman" panose="02020603050405020304" pitchFamily="18" charset="0"/>
                <a:cs typeface="Times New Roman" panose="02020603050405020304" pitchFamily="18" charset="0"/>
              </a:rPr>
              <a:t>kanadischen</a:t>
            </a:r>
            <a:r>
              <a:rPr lang="en-US" altLang="en-US" sz="3991" dirty="0">
                <a:solidFill>
                  <a:sysClr val="windowText" lastClr="000000"/>
                </a:solidFill>
                <a:latin typeface="Times New Roman" panose="02020603050405020304" pitchFamily="18" charset="0"/>
                <a:cs typeface="Times New Roman" panose="02020603050405020304" pitchFamily="18" charset="0"/>
              </a:rPr>
              <a:t> </a:t>
            </a:r>
            <a:r>
              <a:rPr lang="en-US" altLang="en-US" sz="3991" dirty="0" err="1">
                <a:solidFill>
                  <a:sysClr val="windowText" lastClr="000000"/>
                </a:solidFill>
                <a:latin typeface="Times New Roman" panose="02020603050405020304" pitchFamily="18" charset="0"/>
                <a:cs typeface="Times New Roman" panose="02020603050405020304" pitchFamily="18" charset="0"/>
              </a:rPr>
              <a:t>Provinzen</a:t>
            </a:r>
            <a:r>
              <a:rPr lang="en-US" altLang="en-US" sz="3991" dirty="0">
                <a:solidFill>
                  <a:sysClr val="windowText" lastClr="000000"/>
                </a:solidFill>
                <a:latin typeface="Times New Roman" panose="02020603050405020304" pitchFamily="18" charset="0"/>
                <a:cs typeface="Times New Roman" panose="02020603050405020304" pitchFamily="18" charset="0"/>
              </a:rPr>
              <a:t> und </a:t>
            </a:r>
            <a:r>
              <a:rPr lang="en-US" altLang="en-US" sz="3991" dirty="0" err="1">
                <a:solidFill>
                  <a:sysClr val="windowText" lastClr="000000"/>
                </a:solidFill>
                <a:latin typeface="Times New Roman" panose="02020603050405020304" pitchFamily="18" charset="0"/>
                <a:cs typeface="Times New Roman" panose="02020603050405020304" pitchFamily="18" charset="0"/>
              </a:rPr>
              <a:t>Bundesstaaten</a:t>
            </a:r>
            <a:r>
              <a:rPr lang="en-US" altLang="en-US" sz="3991" dirty="0">
                <a:solidFill>
                  <a:sysClr val="windowText" lastClr="000000"/>
                </a:solidFill>
                <a:latin typeface="Times New Roman" panose="02020603050405020304" pitchFamily="18" charset="0"/>
                <a:cs typeface="Times New Roman" panose="02020603050405020304" pitchFamily="18" charset="0"/>
              </a:rPr>
              <a:t> der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770D2634-19B0-42E0-A6F3-636D1C0A72B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968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Handel </a:t>
            </a:r>
            <a:r>
              <a:rPr lang="en-US" altLang="en-US" sz="2400" dirty="0" err="1">
                <a:solidFill>
                  <a:sysClr val="windowText" lastClr="000000"/>
                </a:solidFill>
                <a:latin typeface="Times New Roman" panose="02020603050405020304" pitchFamily="18" charset="0"/>
                <a:cs typeface="Times New Roman" panose="02020603050405020304" pitchFamily="18" charset="0"/>
              </a:rPr>
              <a:t>mit</a:t>
            </a:r>
            <a:r>
              <a:rPr lang="en-US" altLang="en-US" sz="2400" dirty="0">
                <a:solidFill>
                  <a:sysClr val="windowText" lastClr="000000"/>
                </a:solidFill>
                <a:latin typeface="Times New Roman" panose="02020603050405020304" pitchFamily="18" charset="0"/>
                <a:cs typeface="Times New Roman" panose="02020603050405020304" pitchFamily="18" charset="0"/>
              </a:rPr>
              <a:t> British Columbia in Relation </a:t>
            </a:r>
            <a:r>
              <a:rPr lang="en-US" altLang="en-US" sz="2400" dirty="0" err="1">
                <a:solidFill>
                  <a:sysClr val="windowText" lastClr="000000"/>
                </a:solidFill>
                <a:latin typeface="Times New Roman" panose="02020603050405020304" pitchFamily="18" charset="0"/>
                <a:cs typeface="Times New Roman" panose="02020603050405020304" pitchFamily="18" charset="0"/>
              </a:rPr>
              <a:t>zum</a:t>
            </a:r>
            <a:r>
              <a:rPr lang="en-US" altLang="en-US" sz="2400" dirty="0">
                <a:solidFill>
                  <a:sysClr val="windowText" lastClr="000000"/>
                </a:solidFill>
                <a:latin typeface="Times New Roman" panose="02020603050405020304" pitchFamily="18" charset="0"/>
                <a:cs typeface="Times New Roman" panose="02020603050405020304" pitchFamily="18" charset="0"/>
              </a:rPr>
              <a:t> BIP (2009)</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1" descr="tbl0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FE4FD525-DE48-4339-902E-3C63CFF45941}"/>
              </a:ext>
            </a:extLst>
          </p:cNvPr>
          <p:cNvSpPr txBox="1"/>
          <p:nvPr/>
        </p:nvSpPr>
        <p:spPr>
          <a:xfrm>
            <a:off x="3995192" y="3426319"/>
            <a:ext cx="3652218"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Interpretieren Sie die Daten</a:t>
            </a:r>
          </a:p>
        </p:txBody>
      </p:sp>
      <p:sp>
        <p:nvSpPr>
          <p:cNvPr id="2" name="Textfeld 1"/>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E94984A0-75B2-4274-82E3-B291F96DDFD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3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7669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Instrumente</a:t>
            </a:r>
            <a:r>
              <a:rPr lang="en-US" sz="3991" dirty="0">
                <a:solidFill>
                  <a:sysClr val="windowText" lastClr="000000"/>
                </a:solidFill>
              </a:rPr>
              <a:t> der </a:t>
            </a:r>
            <a:r>
              <a:rPr lang="en-US" sz="3991" dirty="0" err="1">
                <a:solidFill>
                  <a:sysClr val="windowText" lastClr="000000"/>
                </a:solidFill>
              </a:rPr>
              <a:t>Handelspolitik</a:t>
            </a:r>
            <a:endParaRPr lang="en-US" sz="3991" dirty="0">
              <a:solidFill>
                <a:sysClr val="windowText" lastClr="000000"/>
              </a:solidFill>
            </a:endParaRPr>
          </a:p>
        </p:txBody>
      </p:sp>
      <p:sp>
        <p:nvSpPr>
          <p:cNvPr id="6" name="Content Placeholder 2"/>
          <p:cNvSpPr txBox="1">
            <a:spLocks/>
          </p:cNvSpPr>
          <p:nvPr/>
        </p:nvSpPr>
        <p:spPr>
          <a:xfrm>
            <a:off x="1938720" y="1451881"/>
            <a:ext cx="746496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8" name="Textfeld 7"/>
          <p:cNvSpPr txBox="1"/>
          <p:nvPr/>
        </p:nvSpPr>
        <p:spPr>
          <a:xfrm>
            <a:off x="2459986" y="2144415"/>
            <a:ext cx="6596726" cy="2325958"/>
          </a:xfrm>
          <a:prstGeom prst="rect">
            <a:avLst/>
          </a:prstGeom>
          <a:noFill/>
        </p:spPr>
        <p:txBody>
          <a:bodyPr wrap="square" rtlCol="0">
            <a:spAutoFit/>
          </a:bodyPr>
          <a:lstStyle/>
          <a:p>
            <a:r>
              <a:rPr lang="de-DE" sz="2903" dirty="0"/>
              <a:t>Zölle und Quoten</a:t>
            </a:r>
          </a:p>
          <a:p>
            <a:endParaRPr lang="de-DE" sz="2903" dirty="0"/>
          </a:p>
          <a:p>
            <a:pPr marL="414726" indent="-414726">
              <a:buFont typeface="Arial" panose="020B0604020202020204" pitchFamily="34" charset="0"/>
              <a:buChar char="•"/>
            </a:pPr>
            <a:r>
              <a:rPr lang="de-DE" sz="2903" dirty="0"/>
              <a:t>Kleines Land</a:t>
            </a:r>
          </a:p>
          <a:p>
            <a:pPr marL="414726" indent="-414726">
              <a:buFont typeface="Arial" panose="020B0604020202020204" pitchFamily="34" charset="0"/>
              <a:buChar char="•"/>
            </a:pPr>
            <a:endParaRPr lang="de-DE" sz="2903" dirty="0"/>
          </a:p>
          <a:p>
            <a:pPr marL="414726" indent="-414726">
              <a:buFont typeface="Arial" panose="020B0604020202020204" pitchFamily="34" charset="0"/>
              <a:buChar char="•"/>
            </a:pPr>
            <a:r>
              <a:rPr lang="de-DE" sz="2903" dirty="0"/>
              <a:t>Allgemeines Handelsmodell</a:t>
            </a:r>
          </a:p>
        </p:txBody>
      </p:sp>
      <p:sp>
        <p:nvSpPr>
          <p:cNvPr id="10" name="Rechteck 9">
            <a:extLst>
              <a:ext uri="{FF2B5EF4-FFF2-40B4-BE49-F238E27FC236}">
                <a16:creationId xmlns:a16="http://schemas.microsoft.com/office/drawing/2014/main" id="{1FED0A9A-508B-44A1-BAF2-72BA9AA4AD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1445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Zölle</a:t>
            </a:r>
            <a:r>
              <a:rPr lang="en-US" sz="3991" dirty="0">
                <a:solidFill>
                  <a:sysClr val="windowText" lastClr="000000"/>
                </a:solidFill>
              </a:rPr>
              <a:t> und </a:t>
            </a:r>
            <a:r>
              <a:rPr lang="en-US" sz="3991" dirty="0" err="1">
                <a:solidFill>
                  <a:sysClr val="windowText" lastClr="000000"/>
                </a:solidFill>
              </a:rPr>
              <a:t>Quoten</a:t>
            </a:r>
            <a:r>
              <a:rPr lang="en-US" sz="3991" dirty="0">
                <a:solidFill>
                  <a:sysClr val="windowText" lastClr="000000"/>
                </a:solidFill>
              </a:rPr>
              <a:t> in </a:t>
            </a:r>
            <a:r>
              <a:rPr lang="en-US" sz="3991" dirty="0" err="1">
                <a:solidFill>
                  <a:sysClr val="windowText" lastClr="000000"/>
                </a:solidFill>
              </a:rPr>
              <a:t>einem</a:t>
            </a:r>
            <a:r>
              <a:rPr lang="en-US" sz="3991" dirty="0">
                <a:solidFill>
                  <a:sysClr val="windowText" lastClr="000000"/>
                </a:solidFill>
              </a:rPr>
              <a:t> </a:t>
            </a:r>
            <a:r>
              <a:rPr lang="en-US" sz="3991" dirty="0" err="1">
                <a:solidFill>
                  <a:sysClr val="windowText" lastClr="000000"/>
                </a:solidFill>
              </a:rPr>
              <a:t>kleinen</a:t>
            </a:r>
            <a:r>
              <a:rPr lang="en-US" sz="3991" dirty="0">
                <a:solidFill>
                  <a:sysClr val="windowText" lastClr="000000"/>
                </a:solidFill>
              </a:rPr>
              <a:t> Land</a:t>
            </a:r>
          </a:p>
        </p:txBody>
      </p:sp>
      <p:sp>
        <p:nvSpPr>
          <p:cNvPr id="3" name="Textfeld 2"/>
          <p:cNvSpPr txBox="1"/>
          <p:nvPr/>
        </p:nvSpPr>
        <p:spPr>
          <a:xfrm>
            <a:off x="1102241" y="1227246"/>
            <a:ext cx="8108895" cy="4112857"/>
          </a:xfrm>
          <a:prstGeom prst="rect">
            <a:avLst/>
          </a:prstGeom>
          <a:noFill/>
        </p:spPr>
        <p:txBody>
          <a:bodyPr wrap="square" rtlCol="0">
            <a:spAutoFit/>
          </a:bodyPr>
          <a:lstStyle/>
          <a:p>
            <a:r>
              <a:rPr lang="de-DE" sz="2903" u="sng" dirty="0"/>
              <a:t>Annahmen:</a:t>
            </a:r>
          </a:p>
          <a:p>
            <a:endParaRPr lang="de-DE" sz="2903" dirty="0"/>
          </a:p>
          <a:p>
            <a:pPr marL="259204" indent="-259204">
              <a:buFont typeface="Arial" panose="020B0604020202020204" pitchFamily="34" charset="0"/>
              <a:buChar char="•"/>
            </a:pPr>
            <a:r>
              <a:rPr lang="de-DE" sz="2903" dirty="0"/>
              <a:t>Kleines Land relativ zum Weltmarkt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Normale Nachfrage- und Angebotsstruktur auf dem Heimatmarkt</a:t>
            </a:r>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r>
              <a:rPr lang="de-DE" sz="2903" dirty="0"/>
              <a:t>Vollkommen preiselastisches Angebot auf dem Weltmarkt</a:t>
            </a:r>
          </a:p>
        </p:txBody>
      </p:sp>
      <p:sp>
        <p:nvSpPr>
          <p:cNvPr id="5" name="Rechteck 4">
            <a:extLst>
              <a:ext uri="{FF2B5EF4-FFF2-40B4-BE49-F238E27FC236}">
                <a16:creationId xmlns:a16="http://schemas.microsoft.com/office/drawing/2014/main" id="{45854F45-3F9C-49D6-BEEF-3217B24CBD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26541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EB705D36-230F-458E-BA8E-469EBFE98D47}"/>
              </a:ext>
            </a:extLst>
          </p:cNvPr>
          <p:cNvSpPr txBox="1">
            <a:spLocks/>
          </p:cNvSpPr>
          <p:nvPr/>
        </p:nvSpPr>
        <p:spPr>
          <a:xfrm>
            <a:off x="1304850" y="26285"/>
            <a:ext cx="3876207" cy="504835"/>
          </a:xfrm>
          <a:prstGeom prst="rect">
            <a:avLst/>
          </a:prstGeom>
        </p:spPr>
        <p:txBody>
          <a:bodyPr>
            <a:normAutofit lnSpcReduction="10000"/>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Zoll</a:t>
            </a:r>
            <a:r>
              <a:rPr lang="en-US" sz="2800" dirty="0">
                <a:solidFill>
                  <a:sysClr val="windowText" lastClr="000000"/>
                </a:solidFill>
              </a:rPr>
              <a:t>: </a:t>
            </a:r>
            <a:r>
              <a:rPr lang="en-US" sz="2800" dirty="0" err="1">
                <a:solidFill>
                  <a:sysClr val="windowText" lastClr="000000"/>
                </a:solidFill>
              </a:rPr>
              <a:t>kleines</a:t>
            </a:r>
            <a:r>
              <a:rPr lang="en-US" sz="2800" dirty="0">
                <a:solidFill>
                  <a:sysClr val="windowText" lastClr="000000"/>
                </a:solidFill>
              </a:rPr>
              <a:t> Land</a:t>
            </a:r>
          </a:p>
        </p:txBody>
      </p:sp>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43453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Zoll</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 (</a:t>
            </a:r>
            <a:r>
              <a:rPr lang="en-US" sz="3991" dirty="0" err="1">
                <a:solidFill>
                  <a:sysClr val="windowText" lastClr="000000"/>
                </a:solidFill>
              </a:rPr>
              <a:t>Zusammenassung</a:t>
            </a:r>
            <a:r>
              <a:rPr lang="en-US" sz="3991" dirty="0">
                <a:solidFill>
                  <a:sysClr val="windowText" lastClr="000000"/>
                </a:solidFill>
              </a:rPr>
              <a:t>)</a:t>
            </a:r>
          </a:p>
        </p:txBody>
      </p:sp>
      <p:sp>
        <p:nvSpPr>
          <p:cNvPr id="6" name="Textfeld 5"/>
          <p:cNvSpPr txBox="1"/>
          <p:nvPr/>
        </p:nvSpPr>
        <p:spPr>
          <a:xfrm>
            <a:off x="7857917" y="851657"/>
            <a:ext cx="4382033" cy="4154984"/>
          </a:xfrm>
          <a:prstGeom prst="rect">
            <a:avLst/>
          </a:prstGeom>
          <a:noFill/>
        </p:spPr>
        <p:txBody>
          <a:bodyPr wrap="none" rtlCol="0">
            <a:spAutoFit/>
          </a:bodyPr>
          <a:lstStyle/>
          <a:p>
            <a:r>
              <a:rPr lang="de-DE" sz="2400" u="sng" dirty="0"/>
              <a:t>Effekte:</a:t>
            </a:r>
          </a:p>
          <a:p>
            <a:endParaRPr lang="de-DE" sz="2400" dirty="0"/>
          </a:p>
          <a:p>
            <a:pPr marL="259204" indent="-259204">
              <a:buFont typeface="Arial" panose="020B0604020202020204" pitchFamily="34" charset="0"/>
              <a:buChar char="•"/>
            </a:pPr>
            <a:r>
              <a:rPr lang="de-DE" sz="2400" dirty="0"/>
              <a:t>A: Produzentenrente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A+B+C+D: Konsumentenrente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r>
              <a:rPr lang="de-DE" sz="2400" dirty="0"/>
              <a:t>C: Zolleinnahmen </a:t>
            </a:r>
            <a:r>
              <a:rPr lang="de-DE" sz="2400" dirty="0">
                <a:latin typeface="Arial Unicode MS"/>
                <a:ea typeface="Arial Unicode MS"/>
                <a:cs typeface="Arial Unicode MS"/>
              </a:rPr>
              <a:t>↑</a:t>
            </a:r>
          </a:p>
          <a:p>
            <a:pPr marL="259204" indent="-259204">
              <a:buFont typeface="Arial" panose="020B0604020202020204" pitchFamily="34" charset="0"/>
              <a:buChar char="•"/>
            </a:pPr>
            <a:endParaRPr lang="de-DE" sz="2400" dirty="0">
              <a:latin typeface="Arial Unicode MS"/>
              <a:ea typeface="Arial Unicode MS"/>
              <a:cs typeface="Arial Unicode MS"/>
            </a:endParaRPr>
          </a:p>
          <a:p>
            <a:pPr marL="259204" indent="-259204">
              <a:buFont typeface="Arial" panose="020B0604020202020204" pitchFamily="34" charset="0"/>
              <a:buChar char="•"/>
            </a:pPr>
            <a:r>
              <a:rPr lang="de-DE" sz="2400" dirty="0"/>
              <a:t>B + D: Wohlfahrtseffekt </a:t>
            </a:r>
            <a:r>
              <a:rPr lang="de-DE" sz="2400" dirty="0">
                <a:latin typeface="Arial Unicode MS"/>
                <a:ea typeface="Arial Unicode MS"/>
                <a:cs typeface="Arial Unicode MS"/>
              </a:rPr>
              <a:t>↓</a:t>
            </a:r>
            <a:endParaRPr lang="de-DE" sz="2400" dirty="0"/>
          </a:p>
          <a:p>
            <a:pPr marL="259204" indent="-259204">
              <a:buFont typeface="Arial" panose="020B0604020202020204" pitchFamily="34" charset="0"/>
              <a:buChar char="•"/>
            </a:pPr>
            <a:endParaRPr lang="de-DE" sz="2400" dirty="0"/>
          </a:p>
          <a:p>
            <a:pPr marL="259204" indent="-259204">
              <a:buFont typeface="Arial" panose="020B0604020202020204" pitchFamily="34" charset="0"/>
              <a:buChar char="•"/>
            </a:pPr>
            <a:endParaRPr lang="de-DE" sz="2400" dirty="0"/>
          </a:p>
        </p:txBody>
      </p:sp>
      <p:grpSp>
        <p:nvGrpSpPr>
          <p:cNvPr id="3" name="Gruppieren 2"/>
          <p:cNvGrpSpPr/>
          <p:nvPr/>
        </p:nvGrpSpPr>
        <p:grpSpPr>
          <a:xfrm>
            <a:off x="104602" y="1449218"/>
            <a:ext cx="7707554" cy="4126766"/>
            <a:chOff x="1767750" y="1600110"/>
            <a:chExt cx="7548528" cy="4166669"/>
          </a:xfrm>
        </p:grpSpPr>
        <p:cxnSp>
          <p:nvCxnSpPr>
            <p:cNvPr id="8" name="Straight Arrow Connector 6"/>
            <p:cNvCxnSpPr/>
            <p:nvPr/>
          </p:nvCxnSpPr>
          <p:spPr>
            <a:xfrm flipV="1">
              <a:off x="3227102" y="1606880"/>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1767750" y="1600110"/>
              <a:ext cx="7548528" cy="4166669"/>
              <a:chOff x="1767750" y="1600110"/>
              <a:chExt cx="7568610" cy="4335414"/>
            </a:xfrm>
          </p:grpSpPr>
          <p:cxnSp>
            <p:nvCxnSpPr>
              <p:cNvPr id="9" name="Straight Arrow Connector 7"/>
              <p:cNvCxnSpPr/>
              <p:nvPr/>
            </p:nvCxnSpPr>
            <p:spPr>
              <a:xfrm>
                <a:off x="3227103" y="5462190"/>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p:nvPr/>
            </p:nvSpPr>
            <p:spPr>
              <a:xfrm>
                <a:off x="2420315" y="1722845"/>
                <a:ext cx="609462" cy="538865"/>
              </a:xfrm>
              <a:prstGeom prst="rect">
                <a:avLst/>
              </a:prstGeom>
              <a:noFill/>
            </p:spPr>
            <p:txBody>
              <a:bodyPr wrap="none" rtlCol="0">
                <a:spAutoFit/>
              </a:bodyPr>
              <a:lstStyle/>
              <a:p>
                <a:pPr algn="ctr"/>
                <a:r>
                  <a:rPr lang="en-US" sz="1451">
                    <a:latin typeface="Arial" panose="020B0604020202020204" pitchFamily="34" charset="0"/>
                    <a:cs typeface="Arial" panose="020B0604020202020204" pitchFamily="34" charset="0"/>
                  </a:rPr>
                  <a:t>Preis</a:t>
                </a:r>
                <a:endParaRPr lang="en-US" sz="1451" dirty="0">
                  <a:latin typeface="Arial" panose="020B0604020202020204" pitchFamily="34" charset="0"/>
                  <a:cs typeface="Arial" panose="020B0604020202020204" pitchFamily="34" charset="0"/>
                </a:endParaRPr>
              </a:p>
              <a:p>
                <a:pPr algn="ctr"/>
                <a:r>
                  <a:rPr lang="en-US" sz="1451" dirty="0">
                    <a:latin typeface="Arial" panose="020B0604020202020204" pitchFamily="34" charset="0"/>
                    <a:cs typeface="Arial" panose="020B0604020202020204" pitchFamily="34" charset="0"/>
                  </a:rPr>
                  <a:t>P</a:t>
                </a:r>
              </a:p>
            </p:txBody>
          </p:sp>
          <p:sp>
            <p:nvSpPr>
              <p:cNvPr id="11" name="TextBox 15"/>
              <p:cNvSpPr txBox="1"/>
              <p:nvPr/>
            </p:nvSpPr>
            <p:spPr>
              <a:xfrm>
                <a:off x="7630526" y="5603968"/>
                <a:ext cx="914870" cy="331556"/>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12" name="Straight Connector 8"/>
              <p:cNvCxnSpPr/>
              <p:nvPr/>
            </p:nvCxnSpPr>
            <p:spPr>
              <a:xfrm flipV="1">
                <a:off x="3227103" y="1971919"/>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9"/>
              <p:cNvCxnSpPr/>
              <p:nvPr/>
            </p:nvCxnSpPr>
            <p:spPr>
              <a:xfrm>
                <a:off x="3239379" y="1971918"/>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8283700" y="4670032"/>
                <a:ext cx="1052660" cy="343620"/>
              </a:xfrm>
              <a:prstGeom prst="rect">
                <a:avLst/>
              </a:prstGeom>
              <a:noFill/>
            </p:spPr>
            <p:txBody>
              <a:bodyPr wrap="none" rtlCol="0">
                <a:spAutoFit/>
              </a:bodyPr>
              <a:lstStyle/>
              <a:p>
                <a:r>
                  <a:rPr lang="de-DE" sz="1633" dirty="0"/>
                  <a:t>Nachfrage</a:t>
                </a:r>
              </a:p>
            </p:txBody>
          </p:sp>
          <p:sp>
            <p:nvSpPr>
              <p:cNvPr id="15" name="Textfeld 14"/>
              <p:cNvSpPr txBox="1"/>
              <p:nvPr/>
            </p:nvSpPr>
            <p:spPr>
              <a:xfrm>
                <a:off x="7303939" y="1600110"/>
                <a:ext cx="909095" cy="343620"/>
              </a:xfrm>
              <a:prstGeom prst="rect">
                <a:avLst/>
              </a:prstGeom>
              <a:noFill/>
            </p:spPr>
            <p:txBody>
              <a:bodyPr wrap="none" rtlCol="0">
                <a:spAutoFit/>
              </a:bodyPr>
              <a:lstStyle/>
              <a:p>
                <a:r>
                  <a:rPr lang="de-DE" sz="1633" dirty="0"/>
                  <a:t>Angebot</a:t>
                </a:r>
              </a:p>
            </p:txBody>
          </p:sp>
          <p:cxnSp>
            <p:nvCxnSpPr>
              <p:cNvPr id="16" name="Straight Connector 18"/>
              <p:cNvCxnSpPr/>
              <p:nvPr/>
            </p:nvCxnSpPr>
            <p:spPr>
              <a:xfrm flipH="1">
                <a:off x="3227103" y="4343445"/>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2"/>
              <p:cNvSpPr txBox="1"/>
              <p:nvPr/>
            </p:nvSpPr>
            <p:spPr>
              <a:xfrm>
                <a:off x="1767750" y="4164052"/>
                <a:ext cx="1549232" cy="3155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8" name="Straight Connector 18"/>
              <p:cNvCxnSpPr/>
              <p:nvPr/>
            </p:nvCxnSpPr>
            <p:spPr>
              <a:xfrm flipH="1">
                <a:off x="3254254" y="3690270"/>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07568" y="3494319"/>
                <a:ext cx="958916" cy="315599"/>
              </a:xfrm>
              <a:prstGeom prst="rect">
                <a:avLst/>
              </a:prstGeom>
              <a:noFill/>
            </p:spPr>
            <p:txBody>
              <a:bodyPr wrap="square" rtlCol="0">
                <a:spAutoFit/>
              </a:bodyPr>
              <a:lstStyle/>
              <a:p>
                <a:pPr algn="ctr"/>
                <a:r>
                  <a:rPr lang="en-US" sz="1451" dirty="0" err="1">
                    <a:latin typeface="Arial" panose="020B0604020202020204" pitchFamily="34" charset="0"/>
                    <a:cs typeface="Arial" panose="020B0604020202020204" pitchFamily="34" charset="0"/>
                  </a:rPr>
                  <a:t>P</a:t>
                </a:r>
                <a:r>
                  <a:rPr lang="en-US" sz="1451" baseline="-25000" dirty="0" err="1">
                    <a:latin typeface="Arial" panose="020B0604020202020204" pitchFamily="34" charset="0"/>
                    <a:cs typeface="Arial" panose="020B0604020202020204" pitchFamily="34" charset="0"/>
                  </a:rPr>
                  <a:t>w</a:t>
                </a:r>
                <a:r>
                  <a:rPr lang="en-US" sz="1451" dirty="0" err="1">
                    <a:latin typeface="Arial" panose="020B0604020202020204" pitchFamily="34" charset="0"/>
                    <a:cs typeface="Arial" panose="020B0604020202020204" pitchFamily="34" charset="0"/>
                  </a:rPr>
                  <a:t>+t</a:t>
                </a:r>
                <a:r>
                  <a:rPr lang="en-US" sz="145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Zoll</a:t>
                </a:r>
                <a:r>
                  <a:rPr lang="en-US" sz="1200" dirty="0">
                    <a:latin typeface="Arial" panose="020B0604020202020204" pitchFamily="34" charset="0"/>
                    <a:cs typeface="Arial" panose="020B0604020202020204" pitchFamily="34" charset="0"/>
                  </a:rPr>
                  <a:t>)</a:t>
                </a:r>
                <a:endParaRPr lang="en-US" sz="1200" baseline="-25000" dirty="0">
                  <a:latin typeface="Arial" panose="020B0604020202020204" pitchFamily="34" charset="0"/>
                  <a:cs typeface="Arial" panose="020B0604020202020204" pitchFamily="34" charset="0"/>
                </a:endParaRPr>
              </a:p>
            </p:txBody>
          </p:sp>
          <p:cxnSp>
            <p:nvCxnSpPr>
              <p:cNvPr id="20" name="Straight Connector 18"/>
              <p:cNvCxnSpPr/>
              <p:nvPr/>
            </p:nvCxnSpPr>
            <p:spPr>
              <a:xfrm>
                <a:off x="527909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6062905" y="3690271"/>
                <a:ext cx="0" cy="17719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815184" y="3877794"/>
                <a:ext cx="306494" cy="343620"/>
              </a:xfrm>
              <a:prstGeom prst="rect">
                <a:avLst/>
              </a:prstGeom>
              <a:noFill/>
            </p:spPr>
            <p:txBody>
              <a:bodyPr wrap="none" rtlCol="0">
                <a:spAutoFit/>
              </a:bodyPr>
              <a:lstStyle/>
              <a:p>
                <a:r>
                  <a:rPr lang="de-DE" sz="1633" dirty="0"/>
                  <a:t>A</a:t>
                </a:r>
              </a:p>
            </p:txBody>
          </p:sp>
          <p:sp>
            <p:nvSpPr>
              <p:cNvPr id="23" name="Textfeld 22"/>
              <p:cNvSpPr txBox="1"/>
              <p:nvPr/>
            </p:nvSpPr>
            <p:spPr>
              <a:xfrm>
                <a:off x="4925582" y="3951540"/>
                <a:ext cx="298480" cy="343620"/>
              </a:xfrm>
              <a:prstGeom prst="rect">
                <a:avLst/>
              </a:prstGeom>
              <a:noFill/>
            </p:spPr>
            <p:txBody>
              <a:bodyPr wrap="none" rtlCol="0">
                <a:spAutoFit/>
              </a:bodyPr>
              <a:lstStyle/>
              <a:p>
                <a:r>
                  <a:rPr lang="de-DE" sz="1633" dirty="0"/>
                  <a:t>B</a:t>
                </a:r>
              </a:p>
            </p:txBody>
          </p:sp>
          <p:sp>
            <p:nvSpPr>
              <p:cNvPr id="24" name="Textfeld 23"/>
              <p:cNvSpPr txBox="1"/>
              <p:nvPr/>
            </p:nvSpPr>
            <p:spPr>
              <a:xfrm>
                <a:off x="5540365" y="3951540"/>
                <a:ext cx="296876" cy="343620"/>
              </a:xfrm>
              <a:prstGeom prst="rect">
                <a:avLst/>
              </a:prstGeom>
              <a:noFill/>
            </p:spPr>
            <p:txBody>
              <a:bodyPr wrap="none" rtlCol="0">
                <a:spAutoFit/>
              </a:bodyPr>
              <a:lstStyle/>
              <a:p>
                <a:r>
                  <a:rPr lang="de-DE" sz="1633" dirty="0"/>
                  <a:t>C</a:t>
                </a:r>
              </a:p>
            </p:txBody>
          </p:sp>
          <p:sp>
            <p:nvSpPr>
              <p:cNvPr id="25" name="Textfeld 24"/>
              <p:cNvSpPr txBox="1"/>
              <p:nvPr/>
            </p:nvSpPr>
            <p:spPr>
              <a:xfrm>
                <a:off x="6231932" y="3943111"/>
                <a:ext cx="312906" cy="343620"/>
              </a:xfrm>
              <a:prstGeom prst="rect">
                <a:avLst/>
              </a:prstGeom>
              <a:noFill/>
            </p:spPr>
            <p:txBody>
              <a:bodyPr wrap="none" rtlCol="0">
                <a:spAutoFit/>
              </a:bodyPr>
              <a:lstStyle/>
              <a:p>
                <a:r>
                  <a:rPr lang="de-DE" sz="1633" dirty="0"/>
                  <a:t>D</a:t>
                </a:r>
              </a:p>
            </p:txBody>
          </p:sp>
        </p:grpSp>
      </p:grpSp>
      <p:sp>
        <p:nvSpPr>
          <p:cNvPr id="26" name="TextBox 15"/>
          <p:cNvSpPr txBox="1"/>
          <p:nvPr/>
        </p:nvSpPr>
        <p:spPr>
          <a:xfrm>
            <a:off x="3901910" y="5182874"/>
            <a:ext cx="391454" cy="315599"/>
          </a:xfrm>
          <a:prstGeom prst="rect">
            <a:avLst/>
          </a:prstGeom>
          <a:noFill/>
        </p:spPr>
        <p:txBody>
          <a:bodyPr wrap="none" rtlCol="0">
            <a:spAutoFit/>
          </a:bodyPr>
          <a:lstStyle/>
          <a:p>
            <a:r>
              <a:rPr lang="en-US" sz="1451" dirty="0">
                <a:latin typeface="Arial" panose="020B0604020202020204" pitchFamily="34" charset="0"/>
                <a:cs typeface="Arial" panose="020B0604020202020204" pitchFamily="34" charset="0"/>
              </a:rPr>
              <a:t>IM</a:t>
            </a:r>
          </a:p>
        </p:txBody>
      </p:sp>
      <p:sp>
        <p:nvSpPr>
          <p:cNvPr id="27" name="Rechteck 26">
            <a:extLst>
              <a:ext uri="{FF2B5EF4-FFF2-40B4-BE49-F238E27FC236}">
                <a16:creationId xmlns:a16="http://schemas.microsoft.com/office/drawing/2014/main" id="{E4F2E97F-2EA3-4D42-A641-ED59BE21D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74331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6">
            <a:extLst>
              <a:ext uri="{FF2B5EF4-FFF2-40B4-BE49-F238E27FC236}">
                <a16:creationId xmlns:a16="http://schemas.microsoft.com/office/drawing/2014/main" id="{D08A3D45-64E6-4C2C-936B-609BFEA4A218}"/>
              </a:ext>
            </a:extLst>
          </p:cNvPr>
          <p:cNvCxnSpPr/>
          <p:nvPr/>
        </p:nvCxnSpPr>
        <p:spPr>
          <a:xfrm flipV="1">
            <a:off x="1538188" y="621307"/>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7">
            <a:extLst>
              <a:ext uri="{FF2B5EF4-FFF2-40B4-BE49-F238E27FC236}">
                <a16:creationId xmlns:a16="http://schemas.microsoft.com/office/drawing/2014/main" id="{76D88256-9BC9-4E21-9CDE-07F3CF923EC7}"/>
              </a:ext>
            </a:extLst>
          </p:cNvPr>
          <p:cNvCxnSpPr/>
          <p:nvPr/>
        </p:nvCxnSpPr>
        <p:spPr>
          <a:xfrm>
            <a:off x="1538189" y="4476617"/>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12">
            <a:extLst>
              <a:ext uri="{FF2B5EF4-FFF2-40B4-BE49-F238E27FC236}">
                <a16:creationId xmlns:a16="http://schemas.microsoft.com/office/drawing/2014/main" id="{736DD1AF-01C4-4839-B465-84F96B966450}"/>
              </a:ext>
            </a:extLst>
          </p:cNvPr>
          <p:cNvSpPr txBox="1"/>
          <p:nvPr/>
        </p:nvSpPr>
        <p:spPr>
          <a:xfrm>
            <a:off x="441024" y="737272"/>
            <a:ext cx="899839" cy="315599"/>
          </a:xfrm>
          <a:prstGeom prst="rect">
            <a:avLst/>
          </a:prstGeom>
          <a:noFill/>
        </p:spPr>
        <p:txBody>
          <a:bodyPr wrap="square" rtlCol="0">
            <a:spAutoFit/>
          </a:bodyPr>
          <a:lstStyle/>
          <a:p>
            <a:pPr algn="ctr"/>
            <a:r>
              <a:rPr lang="en-US" sz="1451">
                <a:latin typeface="Arial" panose="020B0604020202020204" pitchFamily="34" charset="0"/>
                <a:cs typeface="Arial" panose="020B0604020202020204" pitchFamily="34" charset="0"/>
              </a:rPr>
              <a:t>Preis </a:t>
            </a:r>
            <a:r>
              <a:rPr lang="en-US" sz="1451" dirty="0">
                <a:latin typeface="Arial" panose="020B0604020202020204" pitchFamily="34" charset="0"/>
                <a:cs typeface="Arial" panose="020B0604020202020204" pitchFamily="34" charset="0"/>
              </a:rPr>
              <a:t>p</a:t>
            </a:r>
          </a:p>
        </p:txBody>
      </p:sp>
      <p:sp>
        <p:nvSpPr>
          <p:cNvPr id="90" name="TextBox 15">
            <a:extLst>
              <a:ext uri="{FF2B5EF4-FFF2-40B4-BE49-F238E27FC236}">
                <a16:creationId xmlns:a16="http://schemas.microsoft.com/office/drawing/2014/main" id="{C7F8AA1E-4263-4E15-95A9-14D175A32C7A}"/>
              </a:ext>
            </a:extLst>
          </p:cNvPr>
          <p:cNvSpPr txBox="1"/>
          <p:nvPr/>
        </p:nvSpPr>
        <p:spPr>
          <a:xfrm>
            <a:off x="5941612" y="4618395"/>
            <a:ext cx="901209" cy="315599"/>
          </a:xfrm>
          <a:prstGeom prst="rect">
            <a:avLst/>
          </a:prstGeom>
          <a:noFill/>
        </p:spPr>
        <p:txBody>
          <a:bodyPr wrap="none" rtlCol="0">
            <a:spAutoFit/>
          </a:bodyPr>
          <a:lstStyle/>
          <a:p>
            <a:r>
              <a:rPr lang="en-US" sz="1451" dirty="0" err="1">
                <a:latin typeface="Arial" panose="020B0604020202020204" pitchFamily="34" charset="0"/>
                <a:cs typeface="Arial" panose="020B0604020202020204" pitchFamily="34" charset="0"/>
              </a:rPr>
              <a:t>Menge</a:t>
            </a:r>
            <a:r>
              <a:rPr lang="en-US" sz="1451" dirty="0">
                <a:latin typeface="Arial" panose="020B0604020202020204" pitchFamily="34" charset="0"/>
                <a:cs typeface="Arial" panose="020B0604020202020204" pitchFamily="34" charset="0"/>
              </a:rPr>
              <a:t> x</a:t>
            </a:r>
          </a:p>
        </p:txBody>
      </p:sp>
      <p:cxnSp>
        <p:nvCxnSpPr>
          <p:cNvPr id="91" name="Straight Connector 18">
            <a:extLst>
              <a:ext uri="{FF2B5EF4-FFF2-40B4-BE49-F238E27FC236}">
                <a16:creationId xmlns:a16="http://schemas.microsoft.com/office/drawing/2014/main" id="{E81A19DA-2539-4129-9B40-1E7FD8D5C0DE}"/>
              </a:ext>
            </a:extLst>
          </p:cNvPr>
          <p:cNvCxnSpPr/>
          <p:nvPr/>
        </p:nvCxnSpPr>
        <p:spPr>
          <a:xfrm flipH="1">
            <a:off x="1529786" y="3278206"/>
            <a:ext cx="46503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12">
            <a:extLst>
              <a:ext uri="{FF2B5EF4-FFF2-40B4-BE49-F238E27FC236}">
                <a16:creationId xmlns:a16="http://schemas.microsoft.com/office/drawing/2014/main" id="{1887B388-BF4D-4EA4-BED8-848A0B20A6B7}"/>
              </a:ext>
            </a:extLst>
          </p:cNvPr>
          <p:cNvSpPr txBox="1"/>
          <p:nvPr/>
        </p:nvSpPr>
        <p:spPr>
          <a:xfrm>
            <a:off x="43642" y="3107447"/>
            <a:ext cx="1577673" cy="300410"/>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Weltmarkpreis</a:t>
            </a:r>
            <a:r>
              <a:rPr lang="en-US" sz="1451">
                <a:latin typeface="Arial" panose="020B0604020202020204" pitchFamily="34" charset="0"/>
                <a:cs typeface="Arial" panose="020B0604020202020204" pitchFamily="34" charset="0"/>
              </a:rPr>
              <a:t> </a:t>
            </a: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95" name="Straight Connector 8">
            <a:extLst>
              <a:ext uri="{FF2B5EF4-FFF2-40B4-BE49-F238E27FC236}">
                <a16:creationId xmlns:a16="http://schemas.microsoft.com/office/drawing/2014/main" id="{E220C399-2248-446A-A6F4-1B6C99D3E85E}"/>
              </a:ext>
            </a:extLst>
          </p:cNvPr>
          <p:cNvCxnSpPr/>
          <p:nvPr/>
        </p:nvCxnSpPr>
        <p:spPr>
          <a:xfrm flipV="1">
            <a:off x="1517285" y="844583"/>
            <a:ext cx="4650312" cy="2949254"/>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9">
            <a:extLst>
              <a:ext uri="{FF2B5EF4-FFF2-40B4-BE49-F238E27FC236}">
                <a16:creationId xmlns:a16="http://schemas.microsoft.com/office/drawing/2014/main" id="{777DCF7C-46DB-4543-9D8C-7CA30F54188B}"/>
              </a:ext>
            </a:extLst>
          </p:cNvPr>
          <p:cNvCxnSpPr/>
          <p:nvPr/>
        </p:nvCxnSpPr>
        <p:spPr>
          <a:xfrm>
            <a:off x="1529786" y="844582"/>
            <a:ext cx="5436009" cy="30736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7" name="Rechteck 96">
            <a:extLst>
              <a:ext uri="{FF2B5EF4-FFF2-40B4-BE49-F238E27FC236}">
                <a16:creationId xmlns:a16="http://schemas.microsoft.com/office/drawing/2014/main" id="{B5B1B035-5115-47C0-A71D-60AB0F525CF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3" name="Title 1">
            <a:extLst>
              <a:ext uri="{FF2B5EF4-FFF2-40B4-BE49-F238E27FC236}">
                <a16:creationId xmlns:a16="http://schemas.microsoft.com/office/drawing/2014/main" id="{7C4E94AD-DE45-46EB-8B43-8F9961F6B7B0}"/>
              </a:ext>
            </a:extLst>
          </p:cNvPr>
          <p:cNvSpPr txBox="1">
            <a:spLocks/>
          </p:cNvSpPr>
          <p:nvPr/>
        </p:nvSpPr>
        <p:spPr>
          <a:xfrm>
            <a:off x="348798" y="0"/>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Tree>
    <p:extLst>
      <p:ext uri="{BB962C8B-B14F-4D97-AF65-F5344CB8AC3E}">
        <p14:creationId xmlns:p14="http://schemas.microsoft.com/office/powerpoint/2010/main" val="29688689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Importquote</a:t>
            </a:r>
            <a:r>
              <a:rPr lang="en-US" sz="3991" dirty="0">
                <a:solidFill>
                  <a:sysClr val="windowText" lastClr="000000"/>
                </a:solidFill>
              </a:rPr>
              <a:t>: </a:t>
            </a:r>
            <a:r>
              <a:rPr lang="en-US" sz="3991" dirty="0" err="1">
                <a:solidFill>
                  <a:sysClr val="windowText" lastClr="000000"/>
                </a:solidFill>
              </a:rPr>
              <a:t>Kleines</a:t>
            </a:r>
            <a:r>
              <a:rPr lang="en-US" sz="3991" dirty="0">
                <a:solidFill>
                  <a:sysClr val="windowText" lastClr="000000"/>
                </a:solidFill>
              </a:rPr>
              <a:t> Land</a:t>
            </a:r>
          </a:p>
        </p:txBody>
      </p:sp>
      <p:sp>
        <p:nvSpPr>
          <p:cNvPr id="6" name="Textfeld 5"/>
          <p:cNvSpPr txBox="1"/>
          <p:nvPr/>
        </p:nvSpPr>
        <p:spPr>
          <a:xfrm>
            <a:off x="7445215" y="1043664"/>
            <a:ext cx="4526880" cy="3616824"/>
          </a:xfrm>
          <a:prstGeom prst="rect">
            <a:avLst/>
          </a:prstGeom>
          <a:noFill/>
        </p:spPr>
        <p:txBody>
          <a:bodyPr wrap="none" rtlCol="0">
            <a:spAutoFit/>
          </a:bodyPr>
          <a:lstStyle/>
          <a:p>
            <a:r>
              <a:rPr lang="de-DE" sz="2000" u="sng" dirty="0"/>
              <a:t>Effekte:</a:t>
            </a:r>
          </a:p>
          <a:p>
            <a:endParaRPr lang="de-DE" sz="2000" dirty="0"/>
          </a:p>
          <a:p>
            <a:pPr marL="259204" indent="-259204">
              <a:buFont typeface="Arial" panose="020B0604020202020204" pitchFamily="34" charset="0"/>
              <a:buChar char="•"/>
            </a:pPr>
            <a:r>
              <a:rPr lang="de-DE" sz="2000" dirty="0"/>
              <a:t>A: Produzentenrente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A+B+C`+C``+D: Konsumentenrente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r>
              <a:rPr lang="de-DE" sz="2000" dirty="0"/>
              <a:t>C`+C``: Quotenrente der Produzenten </a:t>
            </a:r>
            <a:r>
              <a:rPr lang="de-DE" sz="2000" dirty="0">
                <a:latin typeface="Arial Unicode MS"/>
                <a:ea typeface="Arial Unicode MS"/>
                <a:cs typeface="Arial Unicode MS"/>
              </a:rPr>
              <a:t>↑</a:t>
            </a:r>
          </a:p>
          <a:p>
            <a:pPr marL="259204" indent="-259204">
              <a:buFont typeface="Arial" panose="020B0604020202020204" pitchFamily="34" charset="0"/>
              <a:buChar char="•"/>
            </a:pPr>
            <a:endParaRPr lang="de-DE" sz="2000" dirty="0">
              <a:latin typeface="Arial Unicode MS"/>
              <a:ea typeface="Arial Unicode MS"/>
              <a:cs typeface="Arial Unicode MS"/>
            </a:endParaRPr>
          </a:p>
          <a:p>
            <a:pPr marL="259204" indent="-259204">
              <a:buFont typeface="Arial" panose="020B0604020202020204" pitchFamily="34" charset="0"/>
              <a:buChar char="•"/>
            </a:pPr>
            <a:r>
              <a:rPr lang="de-DE" sz="2000" dirty="0"/>
              <a:t>B + D: Wohlfahrtseffekt </a:t>
            </a:r>
            <a:r>
              <a:rPr lang="de-DE" sz="2000" dirty="0">
                <a:latin typeface="Arial Unicode MS"/>
                <a:ea typeface="Arial Unicode MS"/>
                <a:cs typeface="Arial Unicode MS"/>
              </a:rPr>
              <a:t>↓</a:t>
            </a:r>
            <a:endParaRPr lang="de-DE" sz="2000" dirty="0"/>
          </a:p>
          <a:p>
            <a:pPr marL="259204" indent="-259204">
              <a:buFont typeface="Arial" panose="020B0604020202020204" pitchFamily="34" charset="0"/>
              <a:buChar char="•"/>
            </a:pPr>
            <a:endParaRPr lang="de-DE" sz="2000" dirty="0"/>
          </a:p>
          <a:p>
            <a:pPr marL="259204" indent="-259204">
              <a:buFont typeface="Arial" panose="020B0604020202020204" pitchFamily="34" charset="0"/>
              <a:buChar char="•"/>
            </a:pPr>
            <a:endParaRPr lang="de-DE" sz="2903" dirty="0"/>
          </a:p>
        </p:txBody>
      </p:sp>
      <p:cxnSp>
        <p:nvCxnSpPr>
          <p:cNvPr id="7" name="Straight Arrow Connector 6"/>
          <p:cNvCxnSpPr/>
          <p:nvPr/>
        </p:nvCxnSpPr>
        <p:spPr>
          <a:xfrm flipV="1">
            <a:off x="689232" y="1043664"/>
            <a:ext cx="0" cy="38553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9233" y="4898974"/>
            <a:ext cx="52849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p:nvPr/>
        </p:nvSpPr>
        <p:spPr>
          <a:xfrm>
            <a:off x="20903" y="1159629"/>
            <a:ext cx="695480"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p>
        </p:txBody>
      </p:sp>
      <p:sp>
        <p:nvSpPr>
          <p:cNvPr id="10" name="TextBox 15"/>
          <p:cNvSpPr txBox="1"/>
          <p:nvPr/>
        </p:nvSpPr>
        <p:spPr>
          <a:xfrm>
            <a:off x="5573270" y="4941377"/>
            <a:ext cx="492328" cy="315599"/>
          </a:xfrm>
          <a:prstGeom prst="rect">
            <a:avLst/>
          </a:prstGeom>
          <a:noFill/>
        </p:spPr>
        <p:txBody>
          <a:bodyPr wrap="square" rtlCol="0">
            <a:spAutoFit/>
          </a:bodyPr>
          <a:lstStyle/>
          <a:p>
            <a:r>
              <a:rPr lang="en-US" sz="1451" dirty="0">
                <a:latin typeface="Arial" panose="020B0604020202020204" pitchFamily="34" charset="0"/>
                <a:cs typeface="Arial" panose="020B0604020202020204" pitchFamily="34" charset="0"/>
              </a:rPr>
              <a:t> X</a:t>
            </a:r>
          </a:p>
        </p:txBody>
      </p:sp>
      <p:cxnSp>
        <p:nvCxnSpPr>
          <p:cNvPr id="11" name="Straight Connector 8"/>
          <p:cNvCxnSpPr/>
          <p:nvPr/>
        </p:nvCxnSpPr>
        <p:spPr>
          <a:xfrm flipV="1">
            <a:off x="689233" y="1408703"/>
            <a:ext cx="4566481" cy="3098367"/>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
          <p:cNvCxnSpPr/>
          <p:nvPr/>
        </p:nvCxnSpPr>
        <p:spPr>
          <a:xfrm>
            <a:off x="701509" y="1408702"/>
            <a:ext cx="5338014" cy="32290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745831" y="4106816"/>
            <a:ext cx="1228991" cy="343620"/>
          </a:xfrm>
          <a:prstGeom prst="rect">
            <a:avLst/>
          </a:prstGeom>
          <a:noFill/>
        </p:spPr>
        <p:txBody>
          <a:bodyPr wrap="none" rtlCol="0">
            <a:spAutoFit/>
          </a:bodyPr>
          <a:lstStyle/>
          <a:p>
            <a:r>
              <a:rPr lang="de-DE" sz="1633" dirty="0"/>
              <a:t>Nachfrage D</a:t>
            </a:r>
          </a:p>
        </p:txBody>
      </p:sp>
      <p:sp>
        <p:nvSpPr>
          <p:cNvPr id="14" name="Textfeld 13"/>
          <p:cNvSpPr txBox="1"/>
          <p:nvPr/>
        </p:nvSpPr>
        <p:spPr>
          <a:xfrm>
            <a:off x="4766069" y="1036894"/>
            <a:ext cx="1053365" cy="343620"/>
          </a:xfrm>
          <a:prstGeom prst="rect">
            <a:avLst/>
          </a:prstGeom>
          <a:noFill/>
        </p:spPr>
        <p:txBody>
          <a:bodyPr wrap="none" rtlCol="0">
            <a:spAutoFit/>
          </a:bodyPr>
          <a:lstStyle/>
          <a:p>
            <a:r>
              <a:rPr lang="de-DE" sz="1633" dirty="0"/>
              <a:t>Angebot S</a:t>
            </a:r>
          </a:p>
        </p:txBody>
      </p:sp>
      <p:cxnSp>
        <p:nvCxnSpPr>
          <p:cNvPr id="15" name="Straight Connector 18"/>
          <p:cNvCxnSpPr/>
          <p:nvPr/>
        </p:nvCxnSpPr>
        <p:spPr>
          <a:xfrm flipH="1">
            <a:off x="689233" y="3780229"/>
            <a:ext cx="45664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2"/>
          <p:cNvSpPr txBox="1"/>
          <p:nvPr/>
        </p:nvSpPr>
        <p:spPr>
          <a:xfrm>
            <a:off x="219905" y="3625435"/>
            <a:ext cx="476599" cy="315599"/>
          </a:xfrm>
          <a:prstGeom prst="rect">
            <a:avLst/>
          </a:prstGeom>
          <a:noFill/>
        </p:spPr>
        <p:txBody>
          <a:bodyPr wrap="square" rtlCol="0">
            <a:spAutoFit/>
          </a:bodyPr>
          <a:lstStyle/>
          <a:p>
            <a:pPr algn="ctr"/>
            <a:r>
              <a:rPr lang="en-US" sz="1451" dirty="0">
                <a:latin typeface="Arial" panose="020B0604020202020204" pitchFamily="34" charset="0"/>
                <a:cs typeface="Arial" panose="020B0604020202020204" pitchFamily="34" charset="0"/>
              </a:rPr>
              <a:t>P</a:t>
            </a:r>
            <a:r>
              <a:rPr lang="en-US" sz="1451" baseline="-25000" dirty="0">
                <a:latin typeface="Arial" panose="020B0604020202020204" pitchFamily="34" charset="0"/>
                <a:cs typeface="Arial" panose="020B0604020202020204" pitchFamily="34" charset="0"/>
              </a:rPr>
              <a:t>w</a:t>
            </a:r>
          </a:p>
        </p:txBody>
      </p:sp>
      <p:cxnSp>
        <p:nvCxnSpPr>
          <p:cNvPr id="17" name="Straight Connector 18"/>
          <p:cNvCxnSpPr/>
          <p:nvPr/>
        </p:nvCxnSpPr>
        <p:spPr>
          <a:xfrm flipH="1">
            <a:off x="716383" y="3192371"/>
            <a:ext cx="28739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8"/>
          <p:cNvCxnSpPr/>
          <p:nvPr/>
        </p:nvCxnSpPr>
        <p:spPr>
          <a:xfrm>
            <a:off x="2668638" y="3192373"/>
            <a:ext cx="7271"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90353" y="3192373"/>
            <a:ext cx="0" cy="1706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277314" y="3314578"/>
            <a:ext cx="306494" cy="343620"/>
          </a:xfrm>
          <a:prstGeom prst="rect">
            <a:avLst/>
          </a:prstGeom>
          <a:noFill/>
        </p:spPr>
        <p:txBody>
          <a:bodyPr wrap="none" rtlCol="0">
            <a:spAutoFit/>
          </a:bodyPr>
          <a:lstStyle/>
          <a:p>
            <a:r>
              <a:rPr lang="de-DE" sz="1633" dirty="0"/>
              <a:t>A</a:t>
            </a:r>
          </a:p>
        </p:txBody>
      </p:sp>
      <p:sp>
        <p:nvSpPr>
          <p:cNvPr id="21" name="Textfeld 20"/>
          <p:cNvSpPr txBox="1"/>
          <p:nvPr/>
        </p:nvSpPr>
        <p:spPr>
          <a:xfrm>
            <a:off x="2387712" y="3388324"/>
            <a:ext cx="298480" cy="343620"/>
          </a:xfrm>
          <a:prstGeom prst="rect">
            <a:avLst/>
          </a:prstGeom>
          <a:noFill/>
        </p:spPr>
        <p:txBody>
          <a:bodyPr wrap="none" rtlCol="0">
            <a:spAutoFit/>
          </a:bodyPr>
          <a:lstStyle/>
          <a:p>
            <a:r>
              <a:rPr lang="de-DE" sz="1633" dirty="0"/>
              <a:t>B</a:t>
            </a:r>
          </a:p>
        </p:txBody>
      </p:sp>
      <p:sp>
        <p:nvSpPr>
          <p:cNvPr id="22" name="Textfeld 21"/>
          <p:cNvSpPr txBox="1"/>
          <p:nvPr/>
        </p:nvSpPr>
        <p:spPr>
          <a:xfrm>
            <a:off x="3180246" y="3445213"/>
            <a:ext cx="418704" cy="343620"/>
          </a:xfrm>
          <a:prstGeom prst="rect">
            <a:avLst/>
          </a:prstGeom>
          <a:noFill/>
        </p:spPr>
        <p:txBody>
          <a:bodyPr wrap="none" rtlCol="0">
            <a:spAutoFit/>
          </a:bodyPr>
          <a:lstStyle/>
          <a:p>
            <a:r>
              <a:rPr lang="de-DE" sz="1633" dirty="0"/>
              <a:t>C``</a:t>
            </a:r>
          </a:p>
        </p:txBody>
      </p:sp>
      <p:sp>
        <p:nvSpPr>
          <p:cNvPr id="23" name="Textfeld 22"/>
          <p:cNvSpPr txBox="1"/>
          <p:nvPr/>
        </p:nvSpPr>
        <p:spPr>
          <a:xfrm>
            <a:off x="3694062" y="3379895"/>
            <a:ext cx="312906" cy="343620"/>
          </a:xfrm>
          <a:prstGeom prst="rect">
            <a:avLst/>
          </a:prstGeom>
          <a:noFill/>
        </p:spPr>
        <p:txBody>
          <a:bodyPr wrap="none" rtlCol="0">
            <a:spAutoFit/>
          </a:bodyPr>
          <a:lstStyle/>
          <a:p>
            <a:r>
              <a:rPr lang="de-DE" sz="1633" dirty="0"/>
              <a:t>D</a:t>
            </a:r>
          </a:p>
        </p:txBody>
      </p:sp>
      <p:cxnSp>
        <p:nvCxnSpPr>
          <p:cNvPr id="24" name="Straight Connector 8"/>
          <p:cNvCxnSpPr/>
          <p:nvPr/>
        </p:nvCxnSpPr>
        <p:spPr>
          <a:xfrm flipV="1">
            <a:off x="2675908" y="1546943"/>
            <a:ext cx="3331192" cy="2256200"/>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741225" y="3257689"/>
            <a:ext cx="357790" cy="343620"/>
          </a:xfrm>
          <a:prstGeom prst="rect">
            <a:avLst/>
          </a:prstGeom>
          <a:noFill/>
        </p:spPr>
        <p:txBody>
          <a:bodyPr wrap="none" rtlCol="0">
            <a:spAutoFit/>
          </a:bodyPr>
          <a:lstStyle/>
          <a:p>
            <a:r>
              <a:rPr lang="de-DE" sz="1633" dirty="0"/>
              <a:t>C`</a:t>
            </a:r>
          </a:p>
        </p:txBody>
      </p:sp>
      <p:sp>
        <p:nvSpPr>
          <p:cNvPr id="26" name="Textfeld 25"/>
          <p:cNvSpPr txBox="1"/>
          <p:nvPr/>
        </p:nvSpPr>
        <p:spPr>
          <a:xfrm>
            <a:off x="5713505" y="1167529"/>
            <a:ext cx="1114279" cy="343620"/>
          </a:xfrm>
          <a:prstGeom prst="rect">
            <a:avLst/>
          </a:prstGeom>
          <a:noFill/>
        </p:spPr>
        <p:txBody>
          <a:bodyPr wrap="none" rtlCol="0">
            <a:spAutoFit/>
          </a:bodyPr>
          <a:lstStyle/>
          <a:p>
            <a:r>
              <a:rPr lang="de-DE" sz="1633" dirty="0"/>
              <a:t>Angebot S`</a:t>
            </a:r>
          </a:p>
        </p:txBody>
      </p:sp>
      <p:sp>
        <p:nvSpPr>
          <p:cNvPr id="27" name="TextBox 15">
            <a:extLst>
              <a:ext uri="{FF2B5EF4-FFF2-40B4-BE49-F238E27FC236}">
                <a16:creationId xmlns:a16="http://schemas.microsoft.com/office/drawing/2014/main" id="{105B11F8-7E8E-47DB-A804-ED92D979D5DC}"/>
              </a:ext>
            </a:extLst>
          </p:cNvPr>
          <p:cNvSpPr txBox="1"/>
          <p:nvPr/>
        </p:nvSpPr>
        <p:spPr>
          <a:xfrm>
            <a:off x="1448984" y="5217004"/>
            <a:ext cx="1504897" cy="276999"/>
          </a:xfrm>
          <a:prstGeom prst="rect">
            <a:avLst/>
          </a:prstGeom>
          <a:noFill/>
        </p:spPr>
        <p:txBody>
          <a:bodyPr wrap="square" rtlCol="0">
            <a:spAutoFit/>
          </a:bodyPr>
          <a:lstStyle/>
          <a:p>
            <a:r>
              <a:rPr lang="en-US" sz="1200" dirty="0" err="1">
                <a:latin typeface="Arial" panose="020B0604020202020204" pitchFamily="34" charset="0"/>
                <a:cs typeface="Arial" panose="020B0604020202020204" pitchFamily="34" charset="0"/>
              </a:rPr>
              <a:t>Importquote</a:t>
            </a:r>
            <a:r>
              <a:rPr lang="en-US" sz="1200" dirty="0">
                <a:latin typeface="Arial" panose="020B0604020202020204" pitchFamily="34" charset="0"/>
                <a:cs typeface="Arial" panose="020B0604020202020204" pitchFamily="34" charset="0"/>
              </a:rPr>
              <a:t> Q</a:t>
            </a:r>
          </a:p>
        </p:txBody>
      </p:sp>
      <p:sp>
        <p:nvSpPr>
          <p:cNvPr id="28" name="Textfeld 27">
            <a:extLst>
              <a:ext uri="{FF2B5EF4-FFF2-40B4-BE49-F238E27FC236}">
                <a16:creationId xmlns:a16="http://schemas.microsoft.com/office/drawing/2014/main" id="{81AA15C0-090E-4EED-AC2E-6F5DA9BF436F}"/>
              </a:ext>
            </a:extLst>
          </p:cNvPr>
          <p:cNvSpPr txBox="1"/>
          <p:nvPr/>
        </p:nvSpPr>
        <p:spPr>
          <a:xfrm rot="16200000">
            <a:off x="2119931" y="4624990"/>
            <a:ext cx="45719" cy="1200329"/>
          </a:xfrm>
          <a:prstGeom prst="rect">
            <a:avLst/>
          </a:prstGeom>
          <a:noFill/>
        </p:spPr>
        <p:txBody>
          <a:bodyPr wrap="square" rtlCol="0">
            <a:spAutoFit/>
          </a:bodyPr>
          <a:lstStyle/>
          <a:p>
            <a:r>
              <a:rPr lang="de-DE" sz="7200" dirty="0"/>
              <a:t>{</a:t>
            </a:r>
          </a:p>
        </p:txBody>
      </p:sp>
      <p:cxnSp>
        <p:nvCxnSpPr>
          <p:cNvPr id="29" name="Straight Connector 18"/>
          <p:cNvCxnSpPr/>
          <p:nvPr/>
        </p:nvCxnSpPr>
        <p:spPr>
          <a:xfrm flipH="1">
            <a:off x="1788018" y="3780189"/>
            <a:ext cx="17908" cy="11187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287078" y="2156420"/>
            <a:ext cx="62947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77979" y="2962700"/>
            <a:ext cx="5437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w</a:t>
            </a:r>
            <a:r>
              <a:rPr lang="en-US" baseline="30000" dirty="0" err="1">
                <a:latin typeface="Arial" panose="020B0604020202020204" pitchFamily="34" charset="0"/>
                <a:cs typeface="Arial" panose="020B0604020202020204" pitchFamily="34" charset="0"/>
              </a:rPr>
              <a:t>Q</a:t>
            </a:r>
            <a:endParaRPr lang="de-DE" dirty="0"/>
          </a:p>
        </p:txBody>
      </p:sp>
      <p:sp>
        <p:nvSpPr>
          <p:cNvPr id="32" name="Textfeld 31">
            <a:extLst>
              <a:ext uri="{FF2B5EF4-FFF2-40B4-BE49-F238E27FC236}">
                <a16:creationId xmlns:a16="http://schemas.microsoft.com/office/drawing/2014/main" id="{81AA15C0-090E-4EED-AC2E-6F5DA9BF436F}"/>
              </a:ext>
            </a:extLst>
          </p:cNvPr>
          <p:cNvSpPr txBox="1"/>
          <p:nvPr/>
        </p:nvSpPr>
        <p:spPr>
          <a:xfrm rot="16200000">
            <a:off x="3080714" y="4611740"/>
            <a:ext cx="45719" cy="1200329"/>
          </a:xfrm>
          <a:prstGeom prst="rect">
            <a:avLst/>
          </a:prstGeom>
          <a:noFill/>
        </p:spPr>
        <p:txBody>
          <a:bodyPr wrap="square" rtlCol="0">
            <a:spAutoFit/>
          </a:bodyPr>
          <a:lstStyle/>
          <a:p>
            <a:r>
              <a:rPr lang="de-DE" sz="7200" dirty="0"/>
              <a:t>{</a:t>
            </a:r>
          </a:p>
        </p:txBody>
      </p:sp>
      <p:sp>
        <p:nvSpPr>
          <p:cNvPr id="33" name="TextBox 15">
            <a:extLst>
              <a:ext uri="{FF2B5EF4-FFF2-40B4-BE49-F238E27FC236}">
                <a16:creationId xmlns:a16="http://schemas.microsoft.com/office/drawing/2014/main" id="{105B11F8-7E8E-47DB-A804-ED92D979D5DC}"/>
              </a:ext>
            </a:extLst>
          </p:cNvPr>
          <p:cNvSpPr txBox="1"/>
          <p:nvPr/>
        </p:nvSpPr>
        <p:spPr>
          <a:xfrm>
            <a:off x="2972473" y="5233812"/>
            <a:ext cx="63823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t>
            </a:r>
          </a:p>
        </p:txBody>
      </p:sp>
      <p:sp>
        <p:nvSpPr>
          <p:cNvPr id="34" name="Rechteck 33">
            <a:extLst>
              <a:ext uri="{FF2B5EF4-FFF2-40B4-BE49-F238E27FC236}">
                <a16:creationId xmlns:a16="http://schemas.microsoft.com/office/drawing/2014/main" id="{692BF68E-8952-4E84-BE41-60DB5C3460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22716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77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Unterschiede</a:t>
            </a:r>
            <a:r>
              <a:rPr lang="en-US" sz="3991" dirty="0">
                <a:solidFill>
                  <a:sysClr val="windowText" lastClr="000000"/>
                </a:solidFill>
              </a:rPr>
              <a:t> </a:t>
            </a:r>
            <a:r>
              <a:rPr lang="en-US" sz="3991" dirty="0" err="1">
                <a:solidFill>
                  <a:sysClr val="windowText" lastClr="000000"/>
                </a:solidFill>
              </a:rPr>
              <a:t>zwischen</a:t>
            </a:r>
            <a:r>
              <a:rPr lang="en-US" sz="3991" dirty="0">
                <a:solidFill>
                  <a:sysClr val="windowText" lastClr="000000"/>
                </a:solidFill>
              </a:rPr>
              <a:t> </a:t>
            </a:r>
            <a:r>
              <a:rPr lang="en-US" sz="3991" dirty="0" err="1">
                <a:solidFill>
                  <a:sysClr val="windowText" lastClr="000000"/>
                </a:solidFill>
              </a:rPr>
              <a:t>Zoll</a:t>
            </a:r>
            <a:r>
              <a:rPr lang="en-US" sz="3991" dirty="0">
                <a:solidFill>
                  <a:sysClr val="windowText" lastClr="000000"/>
                </a:solidFill>
              </a:rPr>
              <a:t> und Quote</a:t>
            </a:r>
          </a:p>
        </p:txBody>
      </p:sp>
      <p:sp>
        <p:nvSpPr>
          <p:cNvPr id="6" name="Textfeld 5"/>
          <p:cNvSpPr txBox="1"/>
          <p:nvPr/>
        </p:nvSpPr>
        <p:spPr>
          <a:xfrm>
            <a:off x="1" y="809791"/>
            <a:ext cx="12192000" cy="3263281"/>
          </a:xfrm>
          <a:prstGeom prst="rect">
            <a:avLst/>
          </a:prstGeom>
          <a:noFill/>
        </p:spPr>
        <p:txBody>
          <a:bodyPr wrap="square" rtlCol="0">
            <a:noAutofit/>
          </a:bodyPr>
          <a:lstStyle/>
          <a:p>
            <a:r>
              <a:rPr lang="de-DE" sz="2200" dirty="0"/>
              <a:t>Im allgemeinen sind damit die Wirkungen von Zoll und Quote gleich, in den praktischen Auswirkungen unterscheiden sie sich aber:</a:t>
            </a:r>
          </a:p>
          <a:p>
            <a:endParaRPr lang="de-DE" sz="2200" dirty="0"/>
          </a:p>
          <a:p>
            <a:pPr marL="414726" indent="-414726">
              <a:buFont typeface="Arial" panose="020B0604020202020204" pitchFamily="34" charset="0"/>
              <a:buChar char="•"/>
            </a:pPr>
            <a:r>
              <a:rPr lang="de-DE" sz="2200" dirty="0" err="1"/>
              <a:t>Rent</a:t>
            </a:r>
            <a:r>
              <a:rPr lang="de-DE" sz="2200" dirty="0"/>
              <a:t> </a:t>
            </a:r>
            <a:r>
              <a:rPr lang="de-DE" sz="2200" dirty="0" err="1"/>
              <a:t>seeking</a:t>
            </a:r>
            <a:r>
              <a:rPr lang="de-DE" sz="2200" dirty="0"/>
              <a:t>: Lobbyausgaben, um ein Einfuhrkontingent zu erhalten bindet Ressourcen, während bei einem Zoll alle Markteilnehmer direkt mit dem Aufschlag kalkulieren können</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Eine </a:t>
            </a:r>
            <a:r>
              <a:rPr lang="de-DE" sz="2200" b="1" dirty="0"/>
              <a:t>Quote</a:t>
            </a:r>
            <a:r>
              <a:rPr lang="de-DE" sz="2200" dirty="0"/>
              <a:t> hat direkten Einfluss auf die </a:t>
            </a:r>
            <a:r>
              <a:rPr lang="de-DE" sz="2200" b="1" dirty="0"/>
              <a:t>Menge</a:t>
            </a:r>
            <a:r>
              <a:rPr lang="de-DE" sz="2200" dirty="0"/>
              <a:t>, während bei einem Zoll der Effekt nur abgeschätzt werden kann, aufgrund einer im Prinzip unbekannten Nachfragestruktur</a:t>
            </a:r>
          </a:p>
          <a:p>
            <a:pPr marL="414726" indent="-414726">
              <a:buFont typeface="Arial" panose="020B0604020202020204" pitchFamily="34" charset="0"/>
              <a:buChar char="•"/>
            </a:pPr>
            <a:endParaRPr lang="de-DE" sz="2200" dirty="0"/>
          </a:p>
          <a:p>
            <a:pPr marL="414726" indent="-414726">
              <a:buFont typeface="Arial" panose="020B0604020202020204" pitchFamily="34" charset="0"/>
              <a:buChar char="•"/>
            </a:pPr>
            <a:r>
              <a:rPr lang="de-DE" sz="2200" dirty="0"/>
              <a:t>Der </a:t>
            </a:r>
            <a:r>
              <a:rPr lang="de-DE" sz="2200" b="1" dirty="0"/>
              <a:t>Zoll</a:t>
            </a:r>
            <a:r>
              <a:rPr lang="de-DE" sz="2200" dirty="0"/>
              <a:t> hat einen direkten </a:t>
            </a:r>
            <a:r>
              <a:rPr lang="de-DE" sz="2200" b="1" dirty="0"/>
              <a:t>Preiseffekt</a:t>
            </a:r>
            <a:r>
              <a:rPr lang="de-DE" sz="2200" dirty="0"/>
              <a:t>, während der Preis durch eine Quote nur indirekt beeinflusst wird.</a:t>
            </a:r>
          </a:p>
          <a:p>
            <a:endParaRPr lang="de-DE" sz="2903" dirty="0"/>
          </a:p>
          <a:p>
            <a:pPr marL="259204" indent="-259204">
              <a:buFont typeface="Arial" panose="020B0604020202020204" pitchFamily="34" charset="0"/>
              <a:buChar char="•"/>
            </a:pPr>
            <a:endParaRPr lang="de-DE" sz="2903" dirty="0"/>
          </a:p>
          <a:p>
            <a:pPr marL="259204" indent="-259204">
              <a:buFont typeface="Arial" panose="020B0604020202020204" pitchFamily="34" charset="0"/>
              <a:buChar char="•"/>
            </a:pPr>
            <a:endParaRPr lang="de-DE" sz="2903" dirty="0"/>
          </a:p>
        </p:txBody>
      </p:sp>
      <p:sp>
        <p:nvSpPr>
          <p:cNvPr id="5" name="Rechteck 4">
            <a:extLst>
              <a:ext uri="{FF2B5EF4-FFF2-40B4-BE49-F238E27FC236}">
                <a16:creationId xmlns:a16="http://schemas.microsoft.com/office/drawing/2014/main" id="{0B2D7F7F-522F-49E6-A4DA-EBDD113472BD}"/>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16233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Allgemeines</a:t>
            </a:r>
            <a:r>
              <a:rPr lang="en-US" sz="3991" dirty="0">
                <a:solidFill>
                  <a:sysClr val="windowText" lastClr="000000"/>
                </a:solidFill>
              </a:rPr>
              <a:t> </a:t>
            </a:r>
            <a:r>
              <a:rPr lang="en-US" sz="3991" dirty="0" err="1">
                <a:solidFill>
                  <a:sysClr val="windowText" lastClr="000000"/>
                </a:solidFill>
              </a:rPr>
              <a:t>Handelsmodell</a:t>
            </a:r>
            <a:endParaRPr lang="en-US" sz="3991" dirty="0">
              <a:solidFill>
                <a:sysClr val="windowText" lastClr="000000"/>
              </a:solidFill>
            </a:endParaRPr>
          </a:p>
        </p:txBody>
      </p:sp>
      <p:sp>
        <p:nvSpPr>
          <p:cNvPr id="6" name="Content Placeholder 2"/>
          <p:cNvSpPr txBox="1">
            <a:spLocks/>
          </p:cNvSpPr>
          <p:nvPr/>
        </p:nvSpPr>
        <p:spPr>
          <a:xfrm>
            <a:off x="186461" y="1106441"/>
            <a:ext cx="10254341" cy="340750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57200" indent="-457200">
              <a:spcBef>
                <a:spcPct val="50000"/>
              </a:spcBef>
              <a:buFont typeface="Arial" panose="020B0604020202020204" pitchFamily="34" charset="0"/>
              <a:buChar char="•"/>
            </a:pPr>
            <a:r>
              <a:rPr lang="en-US" altLang="en-US" sz="2903" dirty="0">
                <a:solidFill>
                  <a:sysClr val="windowText" lastClr="000000"/>
                </a:solidFill>
                <a:latin typeface="Arial" panose="020B0604020202020204" pitchFamily="34" charset="0"/>
                <a:cs typeface="Arial" panose="020B0604020202020204" pitchFamily="34" charset="0"/>
              </a:rPr>
              <a:t>Die </a:t>
            </a:r>
            <a:r>
              <a:rPr lang="en-US" altLang="en-US" sz="2903" dirty="0" err="1">
                <a:solidFill>
                  <a:sysClr val="windowText" lastClr="000000"/>
                </a:solidFill>
                <a:latin typeface="Arial" panose="020B0604020202020204" pitchFamily="34" charset="0"/>
                <a:cs typeface="Arial" panose="020B0604020202020204" pitchFamily="34" charset="0"/>
              </a:rPr>
              <a:t>eigene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Angebots</a:t>
            </a:r>
            <a:r>
              <a:rPr lang="en-US" altLang="en-US" sz="2903" dirty="0">
                <a:solidFill>
                  <a:sysClr val="windowText" lastClr="000000"/>
                </a:solidFill>
                <a:latin typeface="Arial" panose="020B0604020202020204" pitchFamily="34" charset="0"/>
                <a:cs typeface="Arial" panose="020B0604020202020204" pitchFamily="34" charset="0"/>
              </a:rPr>
              <a:t>- und </a:t>
            </a:r>
            <a:r>
              <a:rPr lang="en-US" altLang="en-US" sz="2903" dirty="0" err="1">
                <a:solidFill>
                  <a:sysClr val="windowText" lastClr="000000"/>
                </a:solidFill>
                <a:latin typeface="Arial" panose="020B0604020202020204" pitchFamily="34" charset="0"/>
                <a:cs typeface="Arial" panose="020B0604020202020204" pitchFamily="34" charset="0"/>
              </a:rPr>
              <a:t>Nachfragestruktur</a:t>
            </a:r>
            <a:r>
              <a:rPr lang="en-US" altLang="en-US" sz="2903" dirty="0">
                <a:solidFill>
                  <a:sysClr val="windowText" lastClr="000000"/>
                </a:solidFill>
                <a:latin typeface="Arial" panose="020B0604020202020204" pitchFamily="34" charset="0"/>
                <a:cs typeface="Arial" panose="020B0604020202020204" pitchFamily="34" charset="0"/>
              </a:rPr>
              <a:t> hat </a:t>
            </a:r>
            <a:r>
              <a:rPr lang="en-US" altLang="en-US" sz="2903" dirty="0" err="1">
                <a:solidFill>
                  <a:sysClr val="windowText" lastClr="000000"/>
                </a:solidFill>
                <a:latin typeface="Arial" panose="020B0604020202020204" pitchFamily="34" charset="0"/>
                <a:cs typeface="Arial" panose="020B0604020202020204" pitchFamily="34" charset="0"/>
              </a:rPr>
              <a:t>eine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relevante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Größe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relativ</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zum</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Weltmarkt</a:t>
            </a:r>
            <a:endParaRPr lang="en-US" altLang="en-US" sz="2903" dirty="0">
              <a:solidFill>
                <a:sysClr val="windowText" lastClr="000000"/>
              </a:solidFill>
              <a:latin typeface="Arial" panose="020B0604020202020204" pitchFamily="34" charset="0"/>
              <a:cs typeface="Arial" panose="020B0604020202020204" pitchFamily="34" charset="0"/>
            </a:endParaRP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Vereinfachend</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werden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nur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zwei</a:t>
            </a:r>
            <a:r>
              <a:rPr lang="en-US" altLang="en-US" sz="2903" dirty="0">
                <a:solidFill>
                  <a:sysClr val="windowText" lastClr="000000"/>
                </a:solidFill>
                <a:latin typeface="Arial" panose="020B0604020202020204" pitchFamily="34" charset="0"/>
                <a:cs typeface="Arial" panose="020B0604020202020204" pitchFamily="34" charset="0"/>
              </a:rPr>
              <a:t> Länder A, B </a:t>
            </a:r>
            <a:r>
              <a:rPr lang="en-US" altLang="en-US" sz="2903" dirty="0" err="1">
                <a:solidFill>
                  <a:sysClr val="windowText" lastClr="000000"/>
                </a:solidFill>
                <a:latin typeface="Arial" panose="020B0604020202020204" pitchFamily="34" charset="0"/>
                <a:cs typeface="Arial" panose="020B0604020202020204" pitchFamily="34" charset="0"/>
              </a:rPr>
              <a:t>betrachtet</a:t>
            </a:r>
            <a:r>
              <a:rPr lang="en-US" altLang="en-US" sz="2903" dirty="0">
                <a:solidFill>
                  <a:sysClr val="windowText" lastClr="000000"/>
                </a:solidFill>
                <a:latin typeface="Arial" panose="020B0604020202020204" pitchFamily="34" charset="0"/>
                <a:cs typeface="Arial" panose="020B0604020202020204" pitchFamily="34" charset="0"/>
              </a:rPr>
              <a:t>.</a:t>
            </a:r>
          </a:p>
          <a:p>
            <a:pPr marL="457200" indent="-457200">
              <a:spcBef>
                <a:spcPct val="50000"/>
              </a:spcBef>
              <a:buFont typeface="Arial" panose="020B0604020202020204" pitchFamily="34" charset="0"/>
              <a:buChar char="•"/>
            </a:pPr>
            <a:r>
              <a:rPr lang="en-US" altLang="en-US" sz="2903" dirty="0" err="1">
                <a:solidFill>
                  <a:sysClr val="windowText" lastClr="000000"/>
                </a:solidFill>
                <a:latin typeface="Arial" panose="020B0604020202020204" pitchFamily="34" charset="0"/>
                <a:cs typeface="Arial" panose="020B0604020202020204" pitchFamily="34" charset="0"/>
              </a:rPr>
              <a:t>Ausgangspunkt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ist</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ein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höherer</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Preis</a:t>
            </a:r>
            <a:r>
              <a:rPr lang="en-US" altLang="en-US" sz="2903" dirty="0">
                <a:solidFill>
                  <a:sysClr val="windowText" lastClr="000000"/>
                </a:solidFill>
                <a:latin typeface="Arial" panose="020B0604020202020204" pitchFamily="34" charset="0"/>
                <a:cs typeface="Arial" panose="020B0604020202020204" pitchFamily="34" charset="0"/>
              </a:rPr>
              <a:t> des </a:t>
            </a:r>
            <a:r>
              <a:rPr lang="en-US" altLang="en-US" sz="2903" dirty="0" err="1">
                <a:solidFill>
                  <a:sysClr val="windowText" lastClr="000000"/>
                </a:solidFill>
                <a:latin typeface="Arial" panose="020B0604020202020204" pitchFamily="34" charset="0"/>
                <a:cs typeface="Arial" panose="020B0604020202020204" pitchFamily="34" charset="0"/>
              </a:rPr>
              <a:t>Gutes</a:t>
            </a:r>
            <a:r>
              <a:rPr lang="en-US" altLang="en-US" sz="2903" dirty="0">
                <a:solidFill>
                  <a:sysClr val="windowText" lastClr="000000"/>
                </a:solidFill>
                <a:latin typeface="Arial" panose="020B0604020202020204" pitchFamily="34" charset="0"/>
                <a:cs typeface="Arial" panose="020B0604020202020204" pitchFamily="34" charset="0"/>
              </a:rPr>
              <a:t> in Land A </a:t>
            </a:r>
            <a:r>
              <a:rPr lang="en-US" altLang="en-US" sz="2903" dirty="0" err="1">
                <a:solidFill>
                  <a:sysClr val="windowText" lastClr="000000"/>
                </a:solidFill>
                <a:latin typeface="Arial" panose="020B0604020202020204" pitchFamily="34" charset="0"/>
                <a:cs typeface="Arial" panose="020B0604020202020204" pitchFamily="34" charset="0"/>
              </a:rPr>
              <a:t>als</a:t>
            </a:r>
            <a:r>
              <a:rPr lang="en-US" altLang="en-US" sz="2903" dirty="0">
                <a:solidFill>
                  <a:sysClr val="windowText" lastClr="000000"/>
                </a:solidFill>
                <a:latin typeface="Arial" panose="020B0604020202020204" pitchFamily="34" charset="0"/>
                <a:cs typeface="Arial" panose="020B0604020202020204" pitchFamily="34" charset="0"/>
              </a:rPr>
              <a:t> in Land B </a:t>
            </a:r>
            <a:r>
              <a:rPr lang="en-US" altLang="en-US" sz="2903" dirty="0" err="1">
                <a:solidFill>
                  <a:sysClr val="windowText" lastClr="000000"/>
                </a:solidFill>
                <a:latin typeface="Arial" panose="020B0604020202020204" pitchFamily="34" charset="0"/>
                <a:cs typeface="Arial" panose="020B0604020202020204" pitchFamily="34" charset="0"/>
              </a:rPr>
              <a:t>im</a:t>
            </a:r>
            <a:r>
              <a:rPr lang="en-US" altLang="en-US" sz="2903" dirty="0">
                <a:solidFill>
                  <a:sysClr val="windowText" lastClr="000000"/>
                </a:solidFill>
                <a:latin typeface="Arial" panose="020B0604020202020204" pitchFamily="34" charset="0"/>
                <a:cs typeface="Arial" panose="020B0604020202020204" pitchFamily="34" charset="0"/>
              </a:rPr>
              <a:t> Fall </a:t>
            </a:r>
            <a:r>
              <a:rPr lang="en-US" altLang="en-US" sz="2903" dirty="0" err="1">
                <a:solidFill>
                  <a:sysClr val="windowText" lastClr="000000"/>
                </a:solidFill>
                <a:latin typeface="Arial" panose="020B0604020202020204" pitchFamily="34" charset="0"/>
                <a:cs typeface="Arial" panose="020B0604020202020204" pitchFamily="34" charset="0"/>
              </a:rPr>
              <a:t>ohne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Handelsbeziehungen</a:t>
            </a:r>
            <a:endParaRPr lang="en-US" altLang="en-US" sz="2903" dirty="0">
              <a:solidFill>
                <a:sysClr val="windowText" lastClr="000000"/>
              </a:solidFill>
              <a:latin typeface="Arial" panose="020B0604020202020204" pitchFamily="34" charset="0"/>
              <a:cs typeface="Arial" panose="020B0604020202020204" pitchFamily="34" charset="0"/>
            </a:endParaRPr>
          </a:p>
          <a:p>
            <a:pPr>
              <a:spcBef>
                <a:spcPct val="50000"/>
              </a:spcBef>
            </a:pPr>
            <a:endParaRPr lang="en-US" altLang="en-US" sz="2177" dirty="0">
              <a:solidFill>
                <a:sysClr val="windowText" lastClr="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587C4AA-5F33-4750-8E92-7B38E29DCBC8}"/>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17114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Gleichgewicht</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64681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721174" y="5085184"/>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52" name="Rechteck 51">
            <a:extLst>
              <a:ext uri="{FF2B5EF4-FFF2-40B4-BE49-F238E27FC236}">
                <a16:creationId xmlns:a16="http://schemas.microsoft.com/office/drawing/2014/main" id="{9D0B7C66-ED5C-4B41-96D9-A1959C7564B1}"/>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FE316A7D-3A3A-466C-B340-65AB27AA8658}"/>
              </a:ext>
            </a:extLst>
          </p:cNvPr>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cxnSp>
        <p:nvCxnSpPr>
          <p:cNvPr id="38" name="Straight Connector 45">
            <a:extLst>
              <a:ext uri="{FF2B5EF4-FFF2-40B4-BE49-F238E27FC236}">
                <a16:creationId xmlns:a16="http://schemas.microsoft.com/office/drawing/2014/main" id="{3B306DB7-C10E-4939-849B-502456E39FF3}"/>
              </a:ext>
            </a:extLst>
          </p:cNvPr>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A78299F5-0467-4483-8962-6DF7832328EE}"/>
              </a:ext>
            </a:extLst>
          </p:cNvPr>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64">
            <a:extLst>
              <a:ext uri="{FF2B5EF4-FFF2-40B4-BE49-F238E27FC236}">
                <a16:creationId xmlns:a16="http://schemas.microsoft.com/office/drawing/2014/main" id="{5AB5936F-262B-4C3B-936A-78A80F8A0E4C}"/>
              </a:ext>
            </a:extLst>
          </p:cNvPr>
          <p:cNvCxnSpPr>
            <a:stCxn id="51"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64">
            <a:extLst>
              <a:ext uri="{FF2B5EF4-FFF2-40B4-BE49-F238E27FC236}">
                <a16:creationId xmlns:a16="http://schemas.microsoft.com/office/drawing/2014/main" id="{8CFA91D6-7906-4EAB-B325-2F2C43F25CDC}"/>
              </a:ext>
            </a:extLst>
          </p:cNvPr>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3">
                <a:extLst>
                  <a:ext uri="{FF2B5EF4-FFF2-40B4-BE49-F238E27FC236}">
                    <a16:creationId xmlns:a16="http://schemas.microsoft.com/office/drawing/2014/main" id="{F109D94C-1930-41E4-B098-0CF0FDCD2F9F}"/>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73">
                <a:extLst>
                  <a:ext uri="{FF2B5EF4-FFF2-40B4-BE49-F238E27FC236}">
                    <a16:creationId xmlns:a16="http://schemas.microsoft.com/office/drawing/2014/main" id="{F109D94C-1930-41E4-B098-0CF0FDCD2F9F}"/>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71">
                <a:extLst>
                  <a:ext uri="{FF2B5EF4-FFF2-40B4-BE49-F238E27FC236}">
                    <a16:creationId xmlns:a16="http://schemas.microsoft.com/office/drawing/2014/main" id="{F05EDBD6-B360-4E4C-8663-D71257A035E0}"/>
                  </a:ext>
                </a:extLst>
              </p:cNvPr>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51" name="TextBox 71">
                <a:extLst>
                  <a:ext uri="{FF2B5EF4-FFF2-40B4-BE49-F238E27FC236}">
                    <a16:creationId xmlns:a16="http://schemas.microsoft.com/office/drawing/2014/main" id="{F05EDBD6-B360-4E4C-8663-D71257A035E0}"/>
                  </a:ext>
                </a:extLst>
              </p:cNvPr>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78514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76537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7564" y="40262"/>
            <a:ext cx="6266291" cy="469773"/>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400" dirty="0" err="1">
                <a:solidFill>
                  <a:sysClr val="windowText" lastClr="000000"/>
                </a:solidFill>
              </a:rPr>
              <a:t>Wirkung</a:t>
            </a:r>
            <a:r>
              <a:rPr lang="en-US" sz="2400" dirty="0">
                <a:solidFill>
                  <a:sysClr val="windowText" lastClr="000000"/>
                </a:solidFill>
              </a:rPr>
              <a:t> </a:t>
            </a:r>
            <a:r>
              <a:rPr lang="en-US" sz="2400" dirty="0" err="1">
                <a:solidFill>
                  <a:sysClr val="windowText" lastClr="000000"/>
                </a:solidFill>
              </a:rPr>
              <a:t>eines</a:t>
            </a:r>
            <a:r>
              <a:rPr lang="en-US" sz="2400" dirty="0">
                <a:solidFill>
                  <a:sysClr val="windowText" lastClr="000000"/>
                </a:solidFill>
              </a:rPr>
              <a:t> </a:t>
            </a:r>
            <a:r>
              <a:rPr lang="en-US" sz="2400" dirty="0" err="1">
                <a:solidFill>
                  <a:sysClr val="windowText" lastClr="000000"/>
                </a:solidFill>
              </a:rPr>
              <a:t>Zolls</a:t>
            </a:r>
            <a:r>
              <a:rPr lang="en-US" sz="2400" dirty="0">
                <a:solidFill>
                  <a:sysClr val="windowText" lastClr="000000"/>
                </a:solidFill>
              </a:rPr>
              <a:t> auf </a:t>
            </a:r>
            <a:r>
              <a:rPr lang="en-US" sz="2400" dirty="0" err="1">
                <a:solidFill>
                  <a:sysClr val="windowText" lastClr="000000"/>
                </a:solidFill>
              </a:rPr>
              <a:t>dem</a:t>
            </a:r>
            <a:r>
              <a:rPr lang="en-US" sz="2400" dirty="0">
                <a:solidFill>
                  <a:sysClr val="windowText" lastClr="000000"/>
                </a:solidFill>
              </a:rPr>
              <a:t> </a:t>
            </a:r>
            <a:r>
              <a:rPr lang="en-US" sz="2400" dirty="0" err="1">
                <a:solidFill>
                  <a:sysClr val="windowText" lastClr="000000"/>
                </a:solidFill>
              </a:rPr>
              <a:t>Weltmarkt</a:t>
            </a:r>
            <a:endParaRPr lang="en-US" sz="2400" dirty="0">
              <a:solidFill>
                <a:sysClr val="windowText" lastClr="000000"/>
              </a:solidFill>
            </a:endParaRPr>
          </a:p>
        </p:txBody>
      </p:sp>
      <p:grpSp>
        <p:nvGrpSpPr>
          <p:cNvPr id="6" name="Group 33"/>
          <p:cNvGrpSpPr/>
          <p:nvPr/>
        </p:nvGrpSpPr>
        <p:grpSpPr>
          <a:xfrm>
            <a:off x="84921" y="426251"/>
            <a:ext cx="2946105" cy="4523939"/>
            <a:chOff x="180519" y="1124744"/>
            <a:chExt cx="3924474" cy="4987329"/>
          </a:xfrm>
        </p:grpSpPr>
        <p:grpSp>
          <p:nvGrpSpPr>
            <p:cNvPr id="7" name="Group 15"/>
            <p:cNvGrpSpPr/>
            <p:nvPr/>
          </p:nvGrpSpPr>
          <p:grpSpPr>
            <a:xfrm>
              <a:off x="611560" y="1916832"/>
              <a:ext cx="3024336" cy="3744416"/>
              <a:chOff x="755576" y="1628800"/>
              <a:chExt cx="3960440" cy="3960440"/>
            </a:xfrm>
          </p:grpSpPr>
          <p:cxnSp>
            <p:nvCxnSpPr>
              <p:cNvPr id="15" name="Straight Arrow Connector 9"/>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Connector 17"/>
            <p:cNvCxnSpPr/>
            <p:nvPr/>
          </p:nvCxnSpPr>
          <p:spPr>
            <a:xfrm flipV="1">
              <a:off x="1043608" y="2060848"/>
              <a:ext cx="1548172" cy="32717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9"/>
            <p:cNvCxnSpPr/>
            <p:nvPr/>
          </p:nvCxnSpPr>
          <p:spPr>
            <a:xfrm>
              <a:off x="1691680" y="2060848"/>
              <a:ext cx="1304452" cy="3087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25"/>
            <p:cNvSpPr txBox="1"/>
            <p:nvPr/>
          </p:nvSpPr>
          <p:spPr>
            <a:xfrm>
              <a:off x="904984" y="1124744"/>
              <a:ext cx="1287184" cy="409566"/>
            </a:xfrm>
            <a:prstGeom prst="rect">
              <a:avLst/>
            </a:prstGeom>
            <a:noFill/>
          </p:spPr>
          <p:txBody>
            <a:bodyPr wrap="square" rtlCol="0">
              <a:spAutoFit/>
            </a:bodyPr>
            <a:lstStyle/>
            <a:p>
              <a:r>
                <a:rPr lang="en-US" sz="1814" b="1" dirty="0">
                  <a:latin typeface="Arial" panose="020B0604020202020204" pitchFamily="34" charset="0"/>
                  <a:cs typeface="Arial" panose="020B0604020202020204" pitchFamily="34" charset="0"/>
                </a:rPr>
                <a:t>Land A</a:t>
              </a:r>
            </a:p>
          </p:txBody>
        </p:sp>
        <p:sp>
          <p:nvSpPr>
            <p:cNvPr id="11" name="TextBox 26"/>
            <p:cNvSpPr txBox="1"/>
            <p:nvPr/>
          </p:nvSpPr>
          <p:spPr>
            <a:xfrm>
              <a:off x="180519" y="1532697"/>
              <a:ext cx="1220837" cy="393618"/>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12" name="TextBox 27"/>
            <p:cNvSpPr txBox="1"/>
            <p:nvPr/>
          </p:nvSpPr>
          <p:spPr>
            <a:xfrm>
              <a:off x="2417152" y="5733256"/>
              <a:ext cx="1414084" cy="378817"/>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13" name="TextBox 28"/>
            <p:cNvSpPr txBox="1"/>
            <p:nvPr/>
          </p:nvSpPr>
          <p:spPr>
            <a:xfrm>
              <a:off x="2139261" y="1699900"/>
              <a:ext cx="1627558"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Angebot</a:t>
              </a:r>
              <a:r>
                <a:rPr lang="en-US" sz="1633" dirty="0">
                  <a:latin typeface="Arial" panose="020B0604020202020204" pitchFamily="34" charset="0"/>
                  <a:cs typeface="Arial" panose="020B0604020202020204" pitchFamily="34" charset="0"/>
                </a:rPr>
                <a:t>, S</a:t>
              </a:r>
            </a:p>
          </p:txBody>
        </p:sp>
        <p:sp>
          <p:nvSpPr>
            <p:cNvPr id="14" name="TextBox 29"/>
            <p:cNvSpPr txBox="1"/>
            <p:nvPr/>
          </p:nvSpPr>
          <p:spPr>
            <a:xfrm>
              <a:off x="2291660" y="5147900"/>
              <a:ext cx="1813333" cy="378817"/>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D</a:t>
              </a:r>
            </a:p>
          </p:txBody>
        </p:sp>
      </p:grpSp>
      <p:grpSp>
        <p:nvGrpSpPr>
          <p:cNvPr id="17" name="Group 31"/>
          <p:cNvGrpSpPr/>
          <p:nvPr/>
        </p:nvGrpSpPr>
        <p:grpSpPr>
          <a:xfrm>
            <a:off x="3241476" y="1144742"/>
            <a:ext cx="2286113" cy="3396510"/>
            <a:chOff x="798001" y="1628800"/>
            <a:chExt cx="3987902" cy="3960440"/>
          </a:xfrm>
        </p:grpSpPr>
        <p:cxnSp>
          <p:nvCxnSpPr>
            <p:cNvPr id="18" name="Straight Arrow Connector 51"/>
            <p:cNvCxnSpPr/>
            <p:nvPr/>
          </p:nvCxnSpPr>
          <p:spPr>
            <a:xfrm flipV="1">
              <a:off x="798001"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2"/>
            <p:cNvCxnSpPr/>
            <p:nvPr/>
          </p:nvCxnSpPr>
          <p:spPr>
            <a:xfrm>
              <a:off x="825463"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Connector 45"/>
          <p:cNvCxnSpPr/>
          <p:nvPr/>
        </p:nvCxnSpPr>
        <p:spPr>
          <a:xfrm>
            <a:off x="3265382" y="2189823"/>
            <a:ext cx="1545307" cy="20532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46"/>
          <p:cNvSpPr txBox="1"/>
          <p:nvPr/>
        </p:nvSpPr>
        <p:spPr>
          <a:xfrm>
            <a:off x="3428592" y="426250"/>
            <a:ext cx="1321812" cy="371510"/>
          </a:xfrm>
          <a:prstGeom prst="rect">
            <a:avLst/>
          </a:prstGeom>
          <a:noFill/>
        </p:spPr>
        <p:txBody>
          <a:bodyPr wrap="square" rtlCol="0">
            <a:spAutoFit/>
          </a:bodyPr>
          <a:lstStyle/>
          <a:p>
            <a:r>
              <a:rPr lang="en-US" sz="1814" b="1" dirty="0" err="1">
                <a:latin typeface="Arial" panose="020B0604020202020204" pitchFamily="34" charset="0"/>
                <a:cs typeface="Arial" panose="020B0604020202020204" pitchFamily="34" charset="0"/>
              </a:rPr>
              <a:t>Weltmarkt</a:t>
            </a:r>
            <a:endParaRPr lang="en-US" sz="1814" b="1" dirty="0">
              <a:latin typeface="Arial" panose="020B0604020202020204" pitchFamily="34" charset="0"/>
              <a:cs typeface="Arial" panose="020B0604020202020204" pitchFamily="34" charset="0"/>
            </a:endParaRPr>
          </a:p>
        </p:txBody>
      </p:sp>
      <p:sp>
        <p:nvSpPr>
          <p:cNvPr id="24" name="TextBox 50"/>
          <p:cNvSpPr txBox="1"/>
          <p:nvPr/>
        </p:nvSpPr>
        <p:spPr>
          <a:xfrm>
            <a:off x="4351874" y="4206236"/>
            <a:ext cx="59926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W-D</a:t>
            </a:r>
          </a:p>
        </p:txBody>
      </p:sp>
      <p:grpSp>
        <p:nvGrpSpPr>
          <p:cNvPr id="33" name="Group 71"/>
          <p:cNvGrpSpPr/>
          <p:nvPr/>
        </p:nvGrpSpPr>
        <p:grpSpPr>
          <a:xfrm>
            <a:off x="5764537" y="426250"/>
            <a:ext cx="2270370" cy="4115002"/>
            <a:chOff x="611560" y="1124744"/>
            <a:chExt cx="3024336" cy="4536504"/>
          </a:xfrm>
        </p:grpSpPr>
        <p:grpSp>
          <p:nvGrpSpPr>
            <p:cNvPr id="34" name="Group 73"/>
            <p:cNvGrpSpPr/>
            <p:nvPr/>
          </p:nvGrpSpPr>
          <p:grpSpPr>
            <a:xfrm>
              <a:off x="611560" y="1916832"/>
              <a:ext cx="3024336" cy="3744416"/>
              <a:chOff x="755576" y="1628800"/>
              <a:chExt cx="3960440" cy="3960440"/>
            </a:xfrm>
          </p:grpSpPr>
          <p:cxnSp>
            <p:nvCxnSpPr>
              <p:cNvPr id="42" name="Straight Arrow Connector 84"/>
              <p:cNvCxnSpPr/>
              <p:nvPr/>
            </p:nvCxnSpPr>
            <p:spPr>
              <a:xfrm flipV="1">
                <a:off x="755576" y="1628800"/>
                <a:ext cx="0" cy="3960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85"/>
              <p:cNvCxnSpPr/>
              <p:nvPr/>
            </p:nvCxnSpPr>
            <p:spPr>
              <a:xfrm>
                <a:off x="755576" y="5589240"/>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74"/>
            <p:cNvCxnSpPr/>
            <p:nvPr/>
          </p:nvCxnSpPr>
          <p:spPr>
            <a:xfrm flipV="1">
              <a:off x="1601054" y="2132856"/>
              <a:ext cx="1366433" cy="31590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75"/>
            <p:cNvCxnSpPr/>
            <p:nvPr/>
          </p:nvCxnSpPr>
          <p:spPr>
            <a:xfrm>
              <a:off x="1079001" y="2276872"/>
              <a:ext cx="1634490" cy="28710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TextBox 76"/>
            <p:cNvSpPr txBox="1"/>
            <p:nvPr/>
          </p:nvSpPr>
          <p:spPr>
            <a:xfrm>
              <a:off x="904984" y="1124744"/>
              <a:ext cx="1298716" cy="409566"/>
            </a:xfrm>
            <a:prstGeom prst="rect">
              <a:avLst/>
            </a:prstGeom>
            <a:noFill/>
          </p:spPr>
          <p:txBody>
            <a:bodyPr wrap="none" rtlCol="0">
              <a:spAutoFit/>
            </a:bodyPr>
            <a:lstStyle/>
            <a:p>
              <a:r>
                <a:rPr lang="en-US" sz="1814" b="1" dirty="0">
                  <a:latin typeface="Arial" panose="020B0604020202020204" pitchFamily="34" charset="0"/>
                  <a:cs typeface="Arial" panose="020B0604020202020204" pitchFamily="34" charset="0"/>
                </a:rPr>
                <a:t>Land B</a:t>
              </a:r>
            </a:p>
          </p:txBody>
        </p:sp>
        <p:sp>
          <p:nvSpPr>
            <p:cNvPr id="40" name="TextBox 82"/>
            <p:cNvSpPr txBox="1"/>
            <p:nvPr/>
          </p:nvSpPr>
          <p:spPr>
            <a:xfrm>
              <a:off x="2748586" y="1815589"/>
              <a:ext cx="540668"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S*</a:t>
              </a:r>
            </a:p>
          </p:txBody>
        </p:sp>
        <p:sp>
          <p:nvSpPr>
            <p:cNvPr id="41" name="TextBox 83"/>
            <p:cNvSpPr txBox="1"/>
            <p:nvPr/>
          </p:nvSpPr>
          <p:spPr>
            <a:xfrm>
              <a:off x="2545898" y="5169772"/>
              <a:ext cx="555617" cy="378817"/>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a:t>
              </a:r>
            </a:p>
          </p:txBody>
        </p:sp>
      </p:grpSp>
      <p:sp>
        <p:nvSpPr>
          <p:cNvPr id="44" name="TextBox 26">
            <a:extLst>
              <a:ext uri="{FF2B5EF4-FFF2-40B4-BE49-F238E27FC236}">
                <a16:creationId xmlns:a16="http://schemas.microsoft.com/office/drawing/2014/main" id="{6FC2DDF3-D236-4CC7-9735-A63CAA0C0ECF}"/>
              </a:ext>
            </a:extLst>
          </p:cNvPr>
          <p:cNvSpPr txBox="1"/>
          <p:nvPr/>
        </p:nvSpPr>
        <p:spPr>
          <a:xfrm>
            <a:off x="2847170" y="818425"/>
            <a:ext cx="869454"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Preis,P</a:t>
            </a:r>
            <a:endParaRPr lang="en-US" sz="1633" dirty="0">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E382F0CC-26B7-44C1-9147-9F36EF689382}"/>
              </a:ext>
            </a:extLst>
          </p:cNvPr>
          <p:cNvSpPr txBox="1"/>
          <p:nvPr/>
        </p:nvSpPr>
        <p:spPr>
          <a:xfrm>
            <a:off x="5320422" y="818426"/>
            <a:ext cx="916483" cy="357047"/>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Preis, </a:t>
            </a:r>
            <a:r>
              <a:rPr lang="en-US" sz="1633" dirty="0">
                <a:latin typeface="Arial" panose="020B0604020202020204" pitchFamily="34" charset="0"/>
                <a:cs typeface="Arial" panose="020B0604020202020204" pitchFamily="34" charset="0"/>
              </a:rPr>
              <a:t>P</a:t>
            </a:r>
          </a:p>
        </p:txBody>
      </p:sp>
      <p:sp>
        <p:nvSpPr>
          <p:cNvPr id="46" name="TextBox 27">
            <a:extLst>
              <a:ext uri="{FF2B5EF4-FFF2-40B4-BE49-F238E27FC236}">
                <a16:creationId xmlns:a16="http://schemas.microsoft.com/office/drawing/2014/main" id="{8BB81CB2-CA5F-4F81-A0E3-20E8403E7E9D}"/>
              </a:ext>
            </a:extLst>
          </p:cNvPr>
          <p:cNvSpPr txBox="1"/>
          <p:nvPr/>
        </p:nvSpPr>
        <p:spPr>
          <a:xfrm>
            <a:off x="4599286"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sp>
        <p:nvSpPr>
          <p:cNvPr id="47" name="TextBox 27">
            <a:extLst>
              <a:ext uri="{FF2B5EF4-FFF2-40B4-BE49-F238E27FC236}">
                <a16:creationId xmlns:a16="http://schemas.microsoft.com/office/drawing/2014/main" id="{95BBF87B-AC85-4F0E-A2FC-83EFA38E6378}"/>
              </a:ext>
            </a:extLst>
          </p:cNvPr>
          <p:cNvSpPr txBox="1"/>
          <p:nvPr/>
        </p:nvSpPr>
        <p:spPr>
          <a:xfrm>
            <a:off x="6975550" y="4579261"/>
            <a:ext cx="1061554"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Menge</a:t>
            </a:r>
            <a:r>
              <a:rPr lang="en-US" sz="1633" dirty="0">
                <a:latin typeface="Arial" panose="020B0604020202020204" pitchFamily="34" charset="0"/>
                <a:cs typeface="Arial" panose="020B0604020202020204" pitchFamily="34" charset="0"/>
              </a:rPr>
              <a:t> X</a:t>
            </a:r>
          </a:p>
        </p:txBody>
      </p:sp>
      <p:cxnSp>
        <p:nvCxnSpPr>
          <p:cNvPr id="49" name="Straight Connector 32"/>
          <p:cNvCxnSpPr/>
          <p:nvPr/>
        </p:nvCxnSpPr>
        <p:spPr>
          <a:xfrm flipV="1">
            <a:off x="3236609" y="1317712"/>
            <a:ext cx="1478397" cy="18288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27">
                <a:extLst>
                  <a:ext uri="{FF2B5EF4-FFF2-40B4-BE49-F238E27FC236}">
                    <a16:creationId xmlns:a16="http://schemas.microsoft.com/office/drawing/2014/main" id="{95BBF87B-AC85-4F0E-A2FC-83EFA38E6378}"/>
                  </a:ext>
                </a:extLst>
              </p:cNvPr>
              <p:cNvSpPr txBox="1"/>
              <p:nvPr/>
            </p:nvSpPr>
            <p:spPr>
              <a:xfrm>
                <a:off x="7756455" y="314242"/>
                <a:ext cx="4432431"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Führt das Land A </a:t>
                </a:r>
                <a:r>
                  <a:rPr lang="en-US" sz="1400" dirty="0" err="1">
                    <a:latin typeface="Arial" panose="020B0604020202020204" pitchFamily="34" charset="0"/>
                    <a:cs typeface="Arial" panose="020B0604020202020204" pitchFamily="34" charset="0"/>
                  </a:rPr>
                  <a:t>einen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Importzoll</a:t>
                </a:r>
                <a:r>
                  <a:rPr lang="en-US" sz="1400" dirty="0">
                    <a:latin typeface="Arial" panose="020B0604020202020204" pitchFamily="34" charset="0"/>
                    <a:cs typeface="Arial" panose="020B0604020202020204" pitchFamily="34" charset="0"/>
                  </a:rPr>
                  <a:t> pro </a:t>
                </a:r>
                <a:r>
                  <a:rPr lang="en-US" sz="1400" dirty="0" err="1">
                    <a:latin typeface="Arial" panose="020B0604020202020204" pitchFamily="34" charset="0"/>
                    <a:cs typeface="Arial" panose="020B0604020202020204" pitchFamily="34" charset="0"/>
                  </a:rPr>
                  <a:t>Mengeneinheit</a:t>
                </a:r>
                <a:r>
                  <a:rPr lang="en-US" sz="1400" dirty="0">
                    <a:latin typeface="Arial" panose="020B0604020202020204" pitchFamily="34" charset="0"/>
                    <a:cs typeface="Arial" panose="020B0604020202020204" pitchFamily="34" charset="0"/>
                  </a:rPr>
                  <a:t> von t auf das Gut x </a:t>
                </a:r>
                <a:r>
                  <a:rPr lang="en-US" sz="1400" dirty="0" err="1">
                    <a:latin typeface="Arial" panose="020B0604020202020204" pitchFamily="34" charset="0"/>
                    <a:cs typeface="Arial" panose="020B0604020202020204" pitchFamily="34" charset="0"/>
                  </a:rPr>
                  <a:t>ein</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verteuert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Konsumenten</a:t>
                </a:r>
                <a:r>
                  <a:rPr lang="en-US" sz="1400" dirty="0">
                    <a:latin typeface="Arial" panose="020B0604020202020204" pitchFamily="34" charset="0"/>
                    <a:cs typeface="Arial" panose="020B0604020202020204" pitchFamily="34" charset="0"/>
                  </a:rPr>
                  <a:t> in Land A </a:t>
                </a:r>
                <a:r>
                  <a:rPr lang="en-US" sz="1400">
                    <a:latin typeface="Arial" panose="020B0604020202020204" pitchFamily="34" charset="0"/>
                    <a:cs typeface="Arial" panose="020B0604020202020204" pitchFamily="34" charset="0"/>
                  </a:rPr>
                  <a:t>der Preis </a:t>
                </a:r>
                <a:r>
                  <a:rPr lang="en-US" sz="1400" dirty="0" err="1">
                    <a:latin typeface="Arial" panose="020B0604020202020204" pitchFamily="34" charset="0"/>
                    <a:cs typeface="Arial" panose="020B0604020202020204" pitchFamily="34" charset="0"/>
                  </a:rPr>
                  <a:t>gegenüber</a:t>
                </a:r>
                <a:r>
                  <a:rPr lang="en-US" sz="1400" dirty="0">
                    <a:latin typeface="Arial" panose="020B0604020202020204" pitchFamily="34" charset="0"/>
                    <a:cs typeface="Arial" panose="020B0604020202020204" pitchFamily="34" charset="0"/>
                  </a:rPr>
                  <a:t>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allerdings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können</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Exporteure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Land B </a:t>
                </a:r>
                <a:r>
                  <a:rPr lang="en-US" sz="1400" dirty="0" err="1">
                    <a:latin typeface="Arial" panose="020B0604020202020204" pitchFamily="34" charset="0"/>
                    <a:cs typeface="Arial" panose="020B0604020202020204" pitchFamily="34" charset="0"/>
                  </a:rPr>
                  <a:t>gleichzeitig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bedingt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durch</a:t>
                </a:r>
                <a:r>
                  <a:rPr lang="en-US" sz="1400" dirty="0">
                    <a:latin typeface="Arial" panose="020B0604020202020204" pitchFamily="34" charset="0"/>
                    <a:cs typeface="Arial" panose="020B0604020202020204" pitchFamily="34" charset="0"/>
                  </a:rPr>
                  <a:t> den </a:t>
                </a:r>
                <a:r>
                  <a:rPr lang="en-US" sz="1400" dirty="0" err="1">
                    <a:latin typeface="Arial" panose="020B0604020202020204" pitchFamily="34" charset="0"/>
                    <a:cs typeface="Arial" panose="020B0604020202020204" pitchFamily="34" charset="0"/>
                  </a:rPr>
                  <a:t>Nachfragerückgang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ebenfalls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nicht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mehr</a:t>
                </a:r>
                <a:r>
                  <a:rPr lang="en-US" sz="1400" dirty="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den Preis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𝑃</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verlangen</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Zoll</a:t>
                </a:r>
                <a:r>
                  <a:rPr lang="en-US" sz="1400" dirty="0">
                    <a:latin typeface="Arial" panose="020B0604020202020204" pitchFamily="34" charset="0"/>
                    <a:cs typeface="Arial" panose="020B0604020202020204" pitchFamily="34" charset="0"/>
                  </a:rPr>
                  <a:t> t </a:t>
                </a:r>
                <a:r>
                  <a:rPr lang="en-US" sz="1400" dirty="0" err="1">
                    <a:latin typeface="Arial" panose="020B0604020202020204" pitchFamily="34" charset="0"/>
                    <a:cs typeface="Arial" panose="020B0604020202020204" pitchFamily="34" charset="0"/>
                  </a:rPr>
                  <a:t>schiebt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damit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äquivalent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Steuerkeil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Mikroökonomie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zwischen</a:t>
                </a:r>
                <a:r>
                  <a:rPr lang="en-US" sz="1400" dirty="0">
                    <a:latin typeface="Arial" panose="020B0604020202020204" pitchFamily="34" charset="0"/>
                    <a:cs typeface="Arial" panose="020B0604020202020204" pitchFamily="34" charset="0"/>
                  </a:rPr>
                  <a:t> das </a:t>
                </a:r>
                <a:r>
                  <a:rPr lang="en-US" sz="1400" dirty="0" err="1">
                    <a:latin typeface="Arial" panose="020B0604020202020204" pitchFamily="34" charset="0"/>
                    <a:cs typeface="Arial" panose="020B0604020202020204" pitchFamily="34" charset="0"/>
                  </a:rPr>
                  <a:t>Angebot</a:t>
                </a:r>
                <a:r>
                  <a:rPr lang="en-US" sz="1400" dirty="0">
                    <a:latin typeface="Arial" panose="020B0604020202020204" pitchFamily="34" charset="0"/>
                    <a:cs typeface="Arial" panose="020B0604020202020204" pitchFamily="34" charset="0"/>
                  </a:rPr>
                  <a:t> W-A und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W-D auf </a:t>
                </a:r>
                <a:r>
                  <a:rPr lang="en-US" sz="1400" dirty="0" err="1">
                    <a:latin typeface="Arial" panose="020B0604020202020204" pitchFamily="34" charset="0"/>
                    <a:cs typeface="Arial" panose="020B0604020202020204" pitchFamily="34" charset="0"/>
                  </a:rPr>
                  <a:t>dem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Weltmarkt</a:t>
                </a:r>
                <a:endParaRPr lang="en-US" sz="1400" baseline="30000" dirty="0">
                  <a:latin typeface="Arial" panose="020B0604020202020204" pitchFamily="34" charset="0"/>
                  <a:cs typeface="Arial" panose="020B0604020202020204" pitchFamily="34" charset="0"/>
                </a:endParaRPr>
              </a:p>
            </p:txBody>
          </p:sp>
        </mc:Choice>
        <mc:Fallback xmlns="">
          <p:sp>
            <p:nvSpPr>
              <p:cNvPr id="94"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56455" y="314242"/>
                <a:ext cx="4432431" cy="2031325"/>
              </a:xfrm>
              <a:prstGeom prst="rect">
                <a:avLst/>
              </a:prstGeom>
              <a:blipFill>
                <a:blip r:embed="rId3"/>
                <a:stretch>
                  <a:fillRect l="-413" t="-601" r="-1100" b="-2102"/>
                </a:stretch>
              </a:blipFill>
            </p:spPr>
            <p:txBody>
              <a:bodyPr/>
              <a:lstStyle/>
              <a:p>
                <a:r>
                  <a:rPr lang="de-DE">
                    <a:noFill/>
                  </a:rPr>
                  <a:t> </a:t>
                </a:r>
              </a:p>
            </p:txBody>
          </p:sp>
        </mc:Fallback>
      </mc:AlternateContent>
      <p:sp>
        <p:nvSpPr>
          <p:cNvPr id="110" name="TextBox 50"/>
          <p:cNvSpPr txBox="1"/>
          <p:nvPr/>
        </p:nvSpPr>
        <p:spPr>
          <a:xfrm>
            <a:off x="4472474" y="975438"/>
            <a:ext cx="588046"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W-A</a:t>
            </a:r>
          </a:p>
        </p:txBody>
      </p:sp>
      <p:cxnSp>
        <p:nvCxnSpPr>
          <p:cNvPr id="77" name="Straight Connector 64"/>
          <p:cNvCxnSpPr>
            <a:stCxn id="85" idx="3"/>
          </p:cNvCxnSpPr>
          <p:nvPr/>
        </p:nvCxnSpPr>
        <p:spPr>
          <a:xfrm>
            <a:off x="510784" y="2636231"/>
            <a:ext cx="6509457" cy="292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3622125" y="2673348"/>
            <a:ext cx="13658" cy="186561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73">
                <a:extLst>
                  <a:ext uri="{FF2B5EF4-FFF2-40B4-BE49-F238E27FC236}">
                    <a16:creationId xmlns:a16="http://schemas.microsoft.com/office/drawing/2014/main" id="{AD4EC967-1C20-47C0-939B-AB9655458832}"/>
                  </a:ext>
                </a:extLst>
              </p:cNvPr>
              <p:cNvSpPr txBox="1"/>
              <p:nvPr/>
            </p:nvSpPr>
            <p:spPr>
              <a:xfrm>
                <a:off x="3413388" y="4548263"/>
                <a:ext cx="528543"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𝑋</m:t>
                          </m:r>
                        </m:e>
                        <m:sub>
                          <m:r>
                            <a:rPr lang="de-DE" sz="1633" i="1">
                              <a:latin typeface="Cambria Math"/>
                              <a:cs typeface="Arial" panose="020B0604020202020204" pitchFamily="34" charset="0"/>
                            </a:rPr>
                            <m:t>𝑊</m:t>
                          </m:r>
                        </m:sub>
                      </m:sSub>
                    </m:oMath>
                  </m:oMathPara>
                </a14:m>
                <a:endParaRPr lang="en-US" sz="1633" dirty="0">
                  <a:latin typeface="Arial" panose="020B0604020202020204" pitchFamily="34" charset="0"/>
                  <a:cs typeface="Arial" panose="020B0604020202020204" pitchFamily="34" charset="0"/>
                </a:endParaRPr>
              </a:p>
            </p:txBody>
          </p:sp>
        </mc:Choice>
        <mc:Fallback xmlns="">
          <p:sp>
            <p:nvSpPr>
              <p:cNvPr id="84" name="TextBox 73">
                <a:extLst>
                  <a:ext uri="{FF2B5EF4-FFF2-40B4-BE49-F238E27FC236}">
                    <a16:creationId xmlns:a16="http://schemas.microsoft.com/office/drawing/2014/main" id="{AD4EC967-1C20-47C0-939B-AB9655458832}"/>
                  </a:ext>
                </a:extLst>
              </p:cNvPr>
              <p:cNvSpPr txBox="1">
                <a:spLocks noRot="1" noChangeAspect="1" noMove="1" noResize="1" noEditPoints="1" noAdjustHandles="1" noChangeArrowheads="1" noChangeShapeType="1" noTextEdit="1"/>
              </p:cNvSpPr>
              <p:nvPr/>
            </p:nvSpPr>
            <p:spPr>
              <a:xfrm>
                <a:off x="3413388" y="4548263"/>
                <a:ext cx="528543"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Box 71"/>
              <p:cNvSpPr txBox="1"/>
              <p:nvPr/>
            </p:nvSpPr>
            <p:spPr>
              <a:xfrm>
                <a:off x="-18807" y="24977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85" name="TextBox 71"/>
              <p:cNvSpPr txBox="1">
                <a:spLocks noRot="1" noChangeAspect="1" noMove="1" noResize="1" noEditPoints="1" noAdjustHandles="1" noChangeArrowheads="1" noChangeShapeType="1" noTextEdit="1"/>
              </p:cNvSpPr>
              <p:nvPr/>
            </p:nvSpPr>
            <p:spPr>
              <a:xfrm>
                <a:off x="-18807" y="2497731"/>
                <a:ext cx="529591" cy="276999"/>
              </a:xfrm>
              <a:prstGeom prst="rect">
                <a:avLst/>
              </a:prstGeom>
              <a:blipFill>
                <a:blip r:embed="rId5"/>
                <a:stretch>
                  <a:fillRect/>
                </a:stretch>
              </a:blipFill>
            </p:spPr>
            <p:txBody>
              <a:bodyPr/>
              <a:lstStyle/>
              <a:p>
                <a:r>
                  <a:rPr lang="de-DE">
                    <a:noFill/>
                  </a:rPr>
                  <a:t> </a:t>
                </a:r>
              </a:p>
            </p:txBody>
          </p:sp>
        </mc:Fallback>
      </mc:AlternateContent>
      <p:sp>
        <p:nvSpPr>
          <p:cNvPr id="86" name="Flowchart: Connector 2"/>
          <p:cNvSpPr/>
          <p:nvPr/>
        </p:nvSpPr>
        <p:spPr>
          <a:xfrm>
            <a:off x="3545023" y="2581108"/>
            <a:ext cx="165888" cy="165888"/>
          </a:xfrm>
          <a:prstGeom prst="flowChartConnector">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7" name="TextBox 29"/>
          <p:cNvSpPr txBox="1"/>
          <p:nvPr/>
        </p:nvSpPr>
        <p:spPr>
          <a:xfrm>
            <a:off x="1266630" y="2718742"/>
            <a:ext cx="534122" cy="215444"/>
          </a:xfrm>
          <a:prstGeom prst="rect">
            <a:avLst/>
          </a:prstGeom>
          <a:noFill/>
        </p:spPr>
        <p:txBody>
          <a:bodyPr wrap="none" rtlCol="0">
            <a:spAutoFit/>
          </a:bodyPr>
          <a:lstStyle/>
          <a:p>
            <a:pPr algn="ctr"/>
            <a:r>
              <a:rPr lang="en-US" sz="800" dirty="0" err="1">
                <a:solidFill>
                  <a:srgbClr val="00B050"/>
                </a:solidFill>
                <a:latin typeface="Arial" panose="020B0604020202020204" pitchFamily="34" charset="0"/>
                <a:cs typeface="Arial" panose="020B0604020202020204" pitchFamily="34" charset="0"/>
              </a:rPr>
              <a:t>Importe</a:t>
            </a:r>
            <a:endParaRPr lang="en-US" sz="800" dirty="0">
              <a:solidFill>
                <a:srgbClr val="00B050"/>
              </a:solidFill>
              <a:latin typeface="Arial" panose="020B0604020202020204" pitchFamily="34" charset="0"/>
              <a:cs typeface="Arial" panose="020B0604020202020204" pitchFamily="34" charset="0"/>
            </a:endParaRPr>
          </a:p>
        </p:txBody>
      </p:sp>
      <p:sp>
        <p:nvSpPr>
          <p:cNvPr id="108" name="TextBox 29"/>
          <p:cNvSpPr txBox="1"/>
          <p:nvPr/>
        </p:nvSpPr>
        <p:spPr>
          <a:xfrm>
            <a:off x="6574729" y="2356731"/>
            <a:ext cx="540534" cy="215444"/>
          </a:xfrm>
          <a:prstGeom prst="rect">
            <a:avLst/>
          </a:prstGeom>
          <a:noFill/>
        </p:spPr>
        <p:txBody>
          <a:bodyPr wrap="none" rtlCol="0">
            <a:spAutoFit/>
          </a:bodyPr>
          <a:lstStyle/>
          <a:p>
            <a:pPr algn="ctr"/>
            <a:r>
              <a:rPr lang="en-US" sz="800" dirty="0" err="1">
                <a:solidFill>
                  <a:srgbClr val="FFC000"/>
                </a:solidFill>
                <a:latin typeface="Arial" panose="020B0604020202020204" pitchFamily="34" charset="0"/>
                <a:cs typeface="Arial" panose="020B0604020202020204" pitchFamily="34" charset="0"/>
              </a:rPr>
              <a:t>Exporte</a:t>
            </a:r>
            <a:endParaRPr lang="en-US" sz="800" dirty="0">
              <a:solidFill>
                <a:srgbClr val="FFC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5" name="TextBox 71"/>
              <p:cNvSpPr txBox="1"/>
              <p:nvPr/>
            </p:nvSpPr>
            <p:spPr>
              <a:xfrm>
                <a:off x="2857657" y="2387831"/>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5" name="TextBox 71"/>
              <p:cNvSpPr txBox="1">
                <a:spLocks noRot="1" noChangeAspect="1" noMove="1" noResize="1" noEditPoints="1" noAdjustHandles="1" noChangeArrowheads="1" noChangeShapeType="1" noTextEdit="1"/>
              </p:cNvSpPr>
              <p:nvPr/>
            </p:nvSpPr>
            <p:spPr>
              <a:xfrm>
                <a:off x="2857657" y="2387831"/>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6" name="TextBox 71"/>
              <p:cNvSpPr txBox="1"/>
              <p:nvPr/>
            </p:nvSpPr>
            <p:spPr>
              <a:xfrm>
                <a:off x="5397538" y="2393189"/>
                <a:ext cx="52959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cs typeface="Arial" panose="020B0604020202020204" pitchFamily="34" charset="0"/>
                            </a:rPr>
                          </m:ctrlPr>
                        </m:sSubPr>
                        <m:e>
                          <m:r>
                            <a:rPr lang="de-DE" sz="1200" i="1">
                              <a:latin typeface="Cambria Math"/>
                              <a:cs typeface="Arial" panose="020B0604020202020204" pitchFamily="34" charset="0"/>
                            </a:rPr>
                            <m:t>𝑃</m:t>
                          </m:r>
                        </m:e>
                        <m:sub>
                          <m:r>
                            <a:rPr lang="de-DE" sz="1200" i="1">
                              <a:latin typeface="Cambria Math"/>
                              <a:cs typeface="Arial" panose="020B0604020202020204" pitchFamily="34" charset="0"/>
                            </a:rPr>
                            <m:t>𝑊</m:t>
                          </m:r>
                        </m:sub>
                      </m:sSub>
                    </m:oMath>
                  </m:oMathPara>
                </a14:m>
                <a:endParaRPr lang="en-US" sz="1200" dirty="0">
                  <a:latin typeface="Arial" panose="020B0604020202020204" pitchFamily="34" charset="0"/>
                  <a:cs typeface="Arial" panose="020B0604020202020204" pitchFamily="34" charset="0"/>
                </a:endParaRPr>
              </a:p>
            </p:txBody>
          </p:sp>
        </mc:Choice>
        <mc:Fallback xmlns="">
          <p:sp>
            <p:nvSpPr>
              <p:cNvPr id="116" name="TextBox 71"/>
              <p:cNvSpPr txBox="1">
                <a:spLocks noRot="1" noChangeAspect="1" noMove="1" noResize="1" noEditPoints="1" noAdjustHandles="1" noChangeArrowheads="1" noChangeShapeType="1" noTextEdit="1"/>
              </p:cNvSpPr>
              <p:nvPr/>
            </p:nvSpPr>
            <p:spPr>
              <a:xfrm>
                <a:off x="5397538" y="2393189"/>
                <a:ext cx="529591" cy="276999"/>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7" name="TextBox 27">
                <a:extLst>
                  <a:ext uri="{FF2B5EF4-FFF2-40B4-BE49-F238E27FC236}">
                    <a16:creationId xmlns:a16="http://schemas.microsoft.com/office/drawing/2014/main" id="{95BBF87B-AC85-4F0E-A2FC-83EFA38E6378}"/>
                  </a:ext>
                </a:extLst>
              </p:cNvPr>
              <p:cNvSpPr txBox="1"/>
              <p:nvPr/>
            </p:nvSpPr>
            <p:spPr>
              <a:xfrm>
                <a:off x="7734362" y="2298533"/>
                <a:ext cx="4524103" cy="525721"/>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auf dem Weltmarkt gehandelte Menge geht damit auf</a:t>
                </a:r>
                <a:r>
                  <a:rPr lang="en-US" sz="1400" dirty="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smtClean="0">
                            <a:latin typeface="Cambria Math" panose="02040503050406030204" pitchFamily="18" charset="0"/>
                            <a:cs typeface="Arial" panose="020B0604020202020204" pitchFamily="34" charset="0"/>
                          </a:rPr>
                        </m:ctrlPr>
                      </m:sSubSupPr>
                      <m:e>
                        <m:r>
                          <a:rPr lang="de-DE" sz="1400" b="0" i="1" dirty="0" smtClean="0">
                            <a:latin typeface="Cambria Math" panose="02040503050406030204" pitchFamily="18" charset="0"/>
                            <a:cs typeface="Arial" panose="020B0604020202020204" pitchFamily="34" charset="0"/>
                          </a:rPr>
                          <m:t>𝑋</m:t>
                        </m:r>
                      </m:e>
                      <m:sub>
                        <m:r>
                          <a:rPr lang="de-DE" sz="1400" b="0" i="1" dirty="0" smtClean="0">
                            <a:latin typeface="Cambria Math" panose="02040503050406030204" pitchFamily="18" charset="0"/>
                            <a:cs typeface="Arial" panose="020B0604020202020204" pitchFamily="34" charset="0"/>
                          </a:rPr>
                          <m:t>𝑊</m:t>
                        </m:r>
                      </m:sub>
                      <m:sup>
                        <m:r>
                          <a:rPr lang="de-DE" sz="1400" b="0" i="1" dirty="0" smtClean="0">
                            <a:latin typeface="Cambria Math" panose="02040503050406030204" pitchFamily="18" charset="0"/>
                            <a:cs typeface="Arial" panose="020B0604020202020204" pitchFamily="34" charset="0"/>
                          </a:rPr>
                          <m:t>𝑡</m:t>
                        </m:r>
                      </m:sup>
                    </m:sSubSup>
                  </m:oMath>
                </a14:m>
                <a:r>
                  <a:rPr lang="en-US"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117"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734362" y="2298533"/>
                <a:ext cx="4524103" cy="525721"/>
              </a:xfrm>
              <a:prstGeom prst="rect">
                <a:avLst/>
              </a:prstGeom>
              <a:blipFill>
                <a:blip r:embed="rId6"/>
                <a:stretch>
                  <a:fillRect l="-404" t="-2326" b="-12791"/>
                </a:stretch>
              </a:blipFill>
            </p:spPr>
            <p:txBody>
              <a:bodyPr/>
              <a:lstStyle/>
              <a:p>
                <a:r>
                  <a:rPr lang="de-DE">
                    <a:noFill/>
                  </a:rPr>
                  <a:t> </a:t>
                </a:r>
              </a:p>
            </p:txBody>
          </p:sp>
        </mc:Fallback>
      </mc:AlternateContent>
      <p:cxnSp>
        <p:nvCxnSpPr>
          <p:cNvPr id="52" name="Straight Connector 64"/>
          <p:cNvCxnSpPr/>
          <p:nvPr/>
        </p:nvCxnSpPr>
        <p:spPr>
          <a:xfrm>
            <a:off x="3386841" y="2355665"/>
            <a:ext cx="3689" cy="574481"/>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2762139" y="2315642"/>
            <a:ext cx="248786" cy="369332"/>
          </a:xfrm>
          <a:prstGeom prst="rect">
            <a:avLst/>
          </a:prstGeom>
          <a:ln>
            <a:noFill/>
          </a:ln>
        </p:spPr>
        <p:txBody>
          <a:bodyPr wrap="none">
            <a:spAutoFit/>
          </a:bodyPr>
          <a:lstStyle/>
          <a:p>
            <a:r>
              <a:rPr lang="en-US" dirty="0">
                <a:latin typeface="Arial" panose="020B0604020202020204" pitchFamily="34" charset="0"/>
                <a:cs typeface="Arial" panose="020B0604020202020204" pitchFamily="34" charset="0"/>
              </a:rPr>
              <a:t>t</a:t>
            </a:r>
            <a:endParaRPr lang="de-DE" dirty="0"/>
          </a:p>
        </p:txBody>
      </p:sp>
      <p:cxnSp>
        <p:nvCxnSpPr>
          <p:cNvPr id="58" name="Straight Connector 64"/>
          <p:cNvCxnSpPr>
            <a:endCxn id="26" idx="0"/>
          </p:cNvCxnSpPr>
          <p:nvPr/>
        </p:nvCxnSpPr>
        <p:spPr>
          <a:xfrm>
            <a:off x="3388867" y="2956368"/>
            <a:ext cx="11753" cy="15986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143562" y="4554997"/>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26" name="Rechteck 25"/>
              <p:cNvSpPr>
                <a:spLocks noRot="1" noChangeAspect="1" noMove="1" noResize="1" noEditPoints="1" noAdjustHandles="1" noChangeArrowheads="1" noChangeShapeType="1" noTextEdit="1"/>
              </p:cNvSpPr>
              <p:nvPr/>
            </p:nvSpPr>
            <p:spPr>
              <a:xfrm>
                <a:off x="3143562" y="4554997"/>
                <a:ext cx="514115" cy="341504"/>
              </a:xfrm>
              <a:prstGeom prst="rect">
                <a:avLst/>
              </a:prstGeom>
              <a:blipFill>
                <a:blip r:embed="rId7"/>
                <a:stretch>
                  <a:fillRect/>
                </a:stretch>
              </a:blipFill>
            </p:spPr>
            <p:txBody>
              <a:bodyPr/>
              <a:lstStyle/>
              <a:p>
                <a:r>
                  <a:rPr lang="de-DE">
                    <a:noFill/>
                  </a:rPr>
                  <a:t> </a:t>
                </a:r>
              </a:p>
            </p:txBody>
          </p:sp>
        </mc:Fallback>
      </mc:AlternateContent>
      <p:cxnSp>
        <p:nvCxnSpPr>
          <p:cNvPr id="29" name="Gerade Verbindung mit Pfeil 28"/>
          <p:cNvCxnSpPr/>
          <p:nvPr/>
        </p:nvCxnSpPr>
        <p:spPr>
          <a:xfrm flipH="1">
            <a:off x="3403711" y="4466256"/>
            <a:ext cx="1935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Connector 64"/>
          <p:cNvCxnSpPr/>
          <p:nvPr/>
        </p:nvCxnSpPr>
        <p:spPr>
          <a:xfrm>
            <a:off x="3224169" y="2925298"/>
            <a:ext cx="3738941" cy="146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4"/>
          <p:cNvCxnSpPr/>
          <p:nvPr/>
        </p:nvCxnSpPr>
        <p:spPr>
          <a:xfrm flipV="1">
            <a:off x="409425" y="2355665"/>
            <a:ext cx="2977416" cy="129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hteck 37"/>
              <p:cNvSpPr/>
              <p:nvPr/>
            </p:nvSpPr>
            <p:spPr>
              <a:xfrm>
                <a:off x="-12297" y="2172203"/>
                <a:ext cx="494686"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38" name="Rechteck 37"/>
              <p:cNvSpPr>
                <a:spLocks noRot="1" noChangeAspect="1" noMove="1" noResize="1" noEditPoints="1" noAdjustHandles="1" noChangeArrowheads="1" noChangeShapeType="1" noTextEdit="1"/>
              </p:cNvSpPr>
              <p:nvPr/>
            </p:nvSpPr>
            <p:spPr>
              <a:xfrm>
                <a:off x="-12297" y="2172203"/>
                <a:ext cx="494686" cy="341504"/>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330035" y="2923638"/>
                <a:ext cx="51321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𝑃</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r>
                            <a:rPr lang="de-DE" sz="1600" i="1" dirty="0">
                              <a:latin typeface="Cambria Math" panose="02040503050406030204" pitchFamily="18" charset="0"/>
                              <a:cs typeface="Arial" panose="020B0604020202020204" pitchFamily="34" charset="0"/>
                            </a:rPr>
                            <m:t>∗</m:t>
                          </m:r>
                        </m:sup>
                      </m:sSubSup>
                    </m:oMath>
                  </m:oMathPara>
                </a14:m>
                <a:endParaRPr lang="de-DE" sz="1600" dirty="0"/>
              </a:p>
            </p:txBody>
          </p:sp>
        </mc:Choice>
        <mc:Fallback xmlns="">
          <p:sp>
            <p:nvSpPr>
              <p:cNvPr id="39" name="Rechteck 38"/>
              <p:cNvSpPr>
                <a:spLocks noRot="1" noChangeAspect="1" noMove="1" noResize="1" noEditPoints="1" noAdjustHandles="1" noChangeArrowheads="1" noChangeShapeType="1" noTextEdit="1"/>
              </p:cNvSpPr>
              <p:nvPr/>
            </p:nvSpPr>
            <p:spPr>
              <a:xfrm>
                <a:off x="5330035" y="2923638"/>
                <a:ext cx="513217" cy="341504"/>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Rechteck 47"/>
              <p:cNvSpPr/>
              <p:nvPr/>
            </p:nvSpPr>
            <p:spPr>
              <a:xfrm>
                <a:off x="6577857" y="2061335"/>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48" name="Rechteck 47"/>
              <p:cNvSpPr>
                <a:spLocks noRot="1" noChangeAspect="1" noMove="1" noResize="1" noEditPoints="1" noAdjustHandles="1" noChangeArrowheads="1" noChangeShapeType="1" noTextEdit="1"/>
              </p:cNvSpPr>
              <p:nvPr/>
            </p:nvSpPr>
            <p:spPr>
              <a:xfrm>
                <a:off x="6577857" y="2061335"/>
                <a:ext cx="514115" cy="341504"/>
              </a:xfrm>
              <a:prstGeom prst="rect">
                <a:avLst/>
              </a:prstGeom>
              <a:blipFill>
                <a:blip r:embed="rId10"/>
                <a:stretch>
                  <a:fillRect/>
                </a:stretch>
              </a:blipFill>
            </p:spPr>
            <p:txBody>
              <a:bodyPr/>
              <a:lstStyle/>
              <a:p>
                <a:r>
                  <a:rPr lang="de-DE">
                    <a:noFill/>
                  </a:rPr>
                  <a:t> </a:t>
                </a:r>
              </a:p>
            </p:txBody>
          </p:sp>
        </mc:Fallback>
      </mc:AlternateContent>
      <p:cxnSp>
        <p:nvCxnSpPr>
          <p:cNvPr id="81" name="Straight Connector 77"/>
          <p:cNvCxnSpPr/>
          <p:nvPr/>
        </p:nvCxnSpPr>
        <p:spPr>
          <a:xfrm flipH="1">
            <a:off x="1437721" y="2366912"/>
            <a:ext cx="178972" cy="580"/>
          </a:xfrm>
          <a:prstGeom prst="line">
            <a:avLst/>
          </a:prstGeom>
          <a:ln w="50800">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Rechteck 81"/>
              <p:cNvSpPr/>
              <p:nvPr/>
            </p:nvSpPr>
            <p:spPr>
              <a:xfrm>
                <a:off x="1287406" y="2873096"/>
                <a:ext cx="514115"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dirty="0">
                              <a:latin typeface="Cambria Math" panose="02040503050406030204" pitchFamily="18" charset="0"/>
                              <a:cs typeface="Arial" panose="020B0604020202020204" pitchFamily="34" charset="0"/>
                            </a:rPr>
                          </m:ctrlPr>
                        </m:sSubSupPr>
                        <m:e>
                          <m:r>
                            <a:rPr lang="de-DE" sz="1600" i="1" dirty="0">
                              <a:latin typeface="Cambria Math" panose="02040503050406030204" pitchFamily="18" charset="0"/>
                              <a:cs typeface="Arial" panose="020B0604020202020204" pitchFamily="34" charset="0"/>
                            </a:rPr>
                            <m:t>𝑋</m:t>
                          </m:r>
                        </m:e>
                        <m:sub>
                          <m:r>
                            <a:rPr lang="de-DE" sz="1600" i="1" dirty="0">
                              <a:latin typeface="Cambria Math" panose="02040503050406030204" pitchFamily="18" charset="0"/>
                              <a:cs typeface="Arial" panose="020B0604020202020204" pitchFamily="34" charset="0"/>
                            </a:rPr>
                            <m:t>𝑊</m:t>
                          </m:r>
                        </m:sub>
                        <m:sup>
                          <m:r>
                            <a:rPr lang="de-DE" sz="1600" i="1" dirty="0">
                              <a:latin typeface="Cambria Math" panose="02040503050406030204" pitchFamily="18" charset="0"/>
                              <a:cs typeface="Arial" panose="020B0604020202020204" pitchFamily="34" charset="0"/>
                            </a:rPr>
                            <m:t>𝑡</m:t>
                          </m:r>
                        </m:sup>
                      </m:sSubSup>
                    </m:oMath>
                  </m:oMathPara>
                </a14:m>
                <a:endParaRPr lang="de-DE" sz="1600" dirty="0"/>
              </a:p>
            </p:txBody>
          </p:sp>
        </mc:Choice>
        <mc:Fallback xmlns="">
          <p:sp>
            <p:nvSpPr>
              <p:cNvPr id="82" name="Rechteck 81"/>
              <p:cNvSpPr>
                <a:spLocks noRot="1" noChangeAspect="1" noMove="1" noResize="1" noEditPoints="1" noAdjustHandles="1" noChangeArrowheads="1" noChangeShapeType="1" noTextEdit="1"/>
              </p:cNvSpPr>
              <p:nvPr/>
            </p:nvSpPr>
            <p:spPr>
              <a:xfrm>
                <a:off x="1287406" y="2873096"/>
                <a:ext cx="514115" cy="341504"/>
              </a:xfrm>
              <a:prstGeom prst="rect">
                <a:avLst/>
              </a:prstGeom>
              <a:blipFill>
                <a:blip r:embed="rId11"/>
                <a:stretch>
                  <a:fillRect/>
                </a:stretch>
              </a:blipFill>
            </p:spPr>
            <p:txBody>
              <a:bodyPr/>
              <a:lstStyle/>
              <a:p>
                <a:r>
                  <a:rPr lang="de-DE">
                    <a:noFill/>
                  </a:rPr>
                  <a:t> </a:t>
                </a:r>
              </a:p>
            </p:txBody>
          </p:sp>
        </mc:Fallback>
      </mc:AlternateContent>
      <p:cxnSp>
        <p:nvCxnSpPr>
          <p:cNvPr id="114" name="Straight Connector 77"/>
          <p:cNvCxnSpPr/>
          <p:nvPr/>
        </p:nvCxnSpPr>
        <p:spPr>
          <a:xfrm flipH="1">
            <a:off x="6796601" y="2923638"/>
            <a:ext cx="178972" cy="58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27">
                <a:extLst>
                  <a:ext uri="{FF2B5EF4-FFF2-40B4-BE49-F238E27FC236}">
                    <a16:creationId xmlns:a16="http://schemas.microsoft.com/office/drawing/2014/main" id="{95BBF87B-AC85-4F0E-A2FC-83EFA38E6378}"/>
                  </a:ext>
                </a:extLst>
              </p:cNvPr>
              <p:cNvSpPr txBox="1"/>
              <p:nvPr/>
            </p:nvSpPr>
            <p:spPr>
              <a:xfrm>
                <a:off x="7679518" y="2826773"/>
                <a:ext cx="4524103" cy="7411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Konsumenten aus Land A müssen nun </a:t>
                </a:r>
                <a:r>
                  <a:rPr lang="de-DE" sz="1400">
                    <a:latin typeface="Arial" panose="020B0604020202020204" pitchFamily="34" charset="0"/>
                    <a:cs typeface="Arial" panose="020B0604020202020204" pitchFamily="34" charset="0"/>
                  </a:rPr>
                  <a:t>den Preis </a:t>
                </a:r>
                <a:r>
                  <a:rPr lang="en-US" sz="1400">
                    <a:latin typeface="Arial" panose="020B0604020202020204" pitchFamily="34" charset="0"/>
                    <a:cs typeface="Arial" panose="020B0604020202020204" pitchFamily="34" charset="0"/>
                  </a:rPr>
                  <a:t>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bezahlen und die Überschussnachfrage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3"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9518" y="2826773"/>
                <a:ext cx="4524103" cy="741165"/>
              </a:xfrm>
              <a:prstGeom prst="rect">
                <a:avLst/>
              </a:prstGeom>
              <a:blipFill>
                <a:blip r:embed="rId12"/>
                <a:stretch>
                  <a:fillRect l="-404" t="-1653" b="-82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Box 27">
                <a:extLst>
                  <a:ext uri="{FF2B5EF4-FFF2-40B4-BE49-F238E27FC236}">
                    <a16:creationId xmlns:a16="http://schemas.microsoft.com/office/drawing/2014/main" id="{95BBF87B-AC85-4F0E-A2FC-83EFA38E6378}"/>
                  </a:ext>
                </a:extLst>
              </p:cNvPr>
              <p:cNvSpPr txBox="1"/>
              <p:nvPr/>
            </p:nvSpPr>
            <p:spPr>
              <a:xfrm>
                <a:off x="7676413" y="3532785"/>
                <a:ext cx="4524103" cy="74366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Produzenten aus Land B können nur noch zum Preis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𝑃</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r>
                          <a:rPr lang="de-DE" sz="1400" i="1" dirty="0">
                            <a:latin typeface="Cambria Math" panose="02040503050406030204" pitchFamily="18" charset="0"/>
                            <a:cs typeface="Arial" panose="020B0604020202020204" pitchFamily="34" charset="0"/>
                          </a:rPr>
                          <m:t>∗</m:t>
                        </m:r>
                      </m:sup>
                    </m:sSubSup>
                  </m:oMath>
                </a14:m>
                <a:r>
                  <a:rPr lang="de-DE" sz="1400" dirty="0">
                    <a:latin typeface="Arial" panose="020B0604020202020204" pitchFamily="34" charset="0"/>
                    <a:cs typeface="Arial" panose="020B0604020202020204" pitchFamily="34" charset="0"/>
                  </a:rPr>
                  <a:t> verkaufen und das Überschussangebot geht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r>
                  <a:rPr lang="de-DE" sz="1400" dirty="0">
                    <a:latin typeface="Arial" panose="020B0604020202020204" pitchFamily="34" charset="0"/>
                    <a:cs typeface="Arial" panose="020B0604020202020204" pitchFamily="34" charset="0"/>
                  </a:rPr>
                  <a:t> zurück.</a:t>
                </a:r>
                <a:endParaRPr lang="en-US" sz="1400" baseline="30000" dirty="0">
                  <a:latin typeface="Arial" panose="020B0604020202020204" pitchFamily="34" charset="0"/>
                  <a:cs typeface="Arial" panose="020B0604020202020204" pitchFamily="34" charset="0"/>
                </a:endParaRPr>
              </a:p>
            </p:txBody>
          </p:sp>
        </mc:Choice>
        <mc:Fallback xmlns="">
          <p:sp>
            <p:nvSpPr>
              <p:cNvPr id="88" name="TextBox 27">
                <a:extLst>
                  <a:ext uri="{FF2B5EF4-FFF2-40B4-BE49-F238E27FC236}">
                    <a16:creationId xmlns:a16="http://schemas.microsoft.com/office/drawing/2014/main" id="{95BBF87B-AC85-4F0E-A2FC-83EFA38E6378}"/>
                  </a:ext>
                </a:extLst>
              </p:cNvPr>
              <p:cNvSpPr txBox="1">
                <a:spLocks noRot="1" noChangeAspect="1" noMove="1" noResize="1" noEditPoints="1" noAdjustHandles="1" noChangeArrowheads="1" noChangeShapeType="1" noTextEdit="1"/>
              </p:cNvSpPr>
              <p:nvPr/>
            </p:nvSpPr>
            <p:spPr>
              <a:xfrm>
                <a:off x="7676413" y="3532785"/>
                <a:ext cx="4524103" cy="743665"/>
              </a:xfrm>
              <a:prstGeom prst="rect">
                <a:avLst/>
              </a:prstGeom>
              <a:blipFill>
                <a:blip r:embed="rId13"/>
                <a:stretch>
                  <a:fillRect l="-404" t="-1639" b="-7377"/>
                </a:stretch>
              </a:blipFill>
            </p:spPr>
            <p:txBody>
              <a:bodyPr/>
              <a:lstStyle/>
              <a:p>
                <a:r>
                  <a:rPr lang="de-DE">
                    <a:noFill/>
                  </a:rPr>
                  <a:t> </a:t>
                </a:r>
              </a:p>
            </p:txBody>
          </p:sp>
        </mc:Fallback>
      </mc:AlternateContent>
      <p:sp>
        <p:nvSpPr>
          <p:cNvPr id="22" name="Geschweifte Klammer links 21"/>
          <p:cNvSpPr/>
          <p:nvPr/>
        </p:nvSpPr>
        <p:spPr>
          <a:xfrm>
            <a:off x="2839148" y="2368105"/>
            <a:ext cx="341683" cy="572902"/>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2" name="Rechteck 61">
            <a:extLst>
              <a:ext uri="{FF2B5EF4-FFF2-40B4-BE49-F238E27FC236}">
                <a16:creationId xmlns:a16="http://schemas.microsoft.com/office/drawing/2014/main" id="{9A596FB1-A51A-4A8A-B2CA-69F579D86FC9}"/>
              </a:ext>
            </a:extLst>
          </p:cNvPr>
          <p:cNvSpPr/>
          <p:nvPr/>
        </p:nvSpPr>
        <p:spPr>
          <a:xfrm>
            <a:off x="8689605" y="42164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3" name="TextBox 27">
            <a:extLst>
              <a:ext uri="{FF2B5EF4-FFF2-40B4-BE49-F238E27FC236}">
                <a16:creationId xmlns:a16="http://schemas.microsoft.com/office/drawing/2014/main" id="{0CDBCAC4-A619-4F7C-8EFD-25284AC09B67}"/>
              </a:ext>
            </a:extLst>
          </p:cNvPr>
          <p:cNvSpPr txBox="1"/>
          <p:nvPr/>
        </p:nvSpPr>
        <p:spPr>
          <a:xfrm>
            <a:off x="13540" y="5104796"/>
            <a:ext cx="832782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Der Preisanstieg in Land A ist damit geringer als der Zoll t ebenso, wie die Preisreduktion in Land B</a:t>
            </a:r>
            <a:endParaRPr lang="en-US" sz="1400" baseline="30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hteck 64">
                <a:extLst>
                  <a:ext uri="{FF2B5EF4-FFF2-40B4-BE49-F238E27FC236}">
                    <a16:creationId xmlns:a16="http://schemas.microsoft.com/office/drawing/2014/main" id="{55D98994-D21D-4938-9938-0D81B51E279A}"/>
                  </a:ext>
                </a:extLst>
              </p:cNvPr>
              <p:cNvSpPr/>
              <p:nvPr/>
            </p:nvSpPr>
            <p:spPr>
              <a:xfrm>
                <a:off x="12574" y="5459218"/>
                <a:ext cx="4146648"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Welthandelsvolumen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sinkt</a:t>
                </a:r>
                <a:r>
                  <a:rPr lang="en-US" sz="1400" dirty="0">
                    <a:latin typeface="Arial" panose="020B0604020202020204" pitchFamily="34" charset="0"/>
                    <a:cs typeface="Arial" panose="020B0604020202020204" pitchFamily="34" charset="0"/>
                  </a:rPr>
                  <a: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panose="02040503050406030204" pitchFamily="18" charset="0"/>
                            <a:cs typeface="Arial" panose="020B0604020202020204" pitchFamily="34" charset="0"/>
                          </a:rPr>
                          <m:t>𝑋</m:t>
                        </m:r>
                      </m:e>
                      <m:sub>
                        <m:r>
                          <a:rPr lang="de-DE" sz="1400" i="1">
                            <a:latin typeface="Cambria Math"/>
                            <a:cs typeface="Arial" panose="020B0604020202020204" pitchFamily="34" charset="0"/>
                          </a:rPr>
                          <m:t>𝑊</m:t>
                        </m:r>
                      </m:sub>
                    </m:sSub>
                  </m:oMath>
                </a14:m>
                <a:r>
                  <a:rPr lang="en-US" sz="1400" dirty="0">
                    <a:latin typeface="Arial" panose="020B0604020202020204" pitchFamily="34" charset="0"/>
                    <a:cs typeface="Arial" panose="020B0604020202020204" pitchFamily="34" charset="0"/>
                  </a:rPr>
                  <a:t> auf </a:t>
                </a:r>
                <a14:m>
                  <m:oMath xmlns:m="http://schemas.openxmlformats.org/officeDocument/2006/math">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5" name="Rechteck 64">
                <a:extLst>
                  <a:ext uri="{FF2B5EF4-FFF2-40B4-BE49-F238E27FC236}">
                    <a16:creationId xmlns:a16="http://schemas.microsoft.com/office/drawing/2014/main" id="{55D98994-D21D-4938-9938-0D81B51E279A}"/>
                  </a:ext>
                </a:extLst>
              </p:cNvPr>
              <p:cNvSpPr>
                <a:spLocks noRot="1" noChangeAspect="1" noMove="1" noResize="1" noEditPoints="1" noAdjustHandles="1" noChangeArrowheads="1" noChangeShapeType="1" noTextEdit="1"/>
              </p:cNvSpPr>
              <p:nvPr/>
            </p:nvSpPr>
            <p:spPr>
              <a:xfrm>
                <a:off x="12574" y="5459218"/>
                <a:ext cx="4146648" cy="310278"/>
              </a:xfrm>
              <a:prstGeom prst="rect">
                <a:avLst/>
              </a:prstGeom>
              <a:blipFill>
                <a:blip r:embed="rId14"/>
                <a:stretch>
                  <a:fillRect l="-147" t="-2000" b="-22000"/>
                </a:stretch>
              </a:blipFill>
            </p:spPr>
            <p:txBody>
              <a:bodyPr/>
              <a:lstStyle/>
              <a:p>
                <a:r>
                  <a:rPr lang="de-DE">
                    <a:noFill/>
                  </a:rPr>
                  <a:t> </a:t>
                </a:r>
              </a:p>
            </p:txBody>
          </p:sp>
        </mc:Fallback>
      </mc:AlternateContent>
      <p:sp>
        <p:nvSpPr>
          <p:cNvPr id="66" name="Rechteck 65">
            <a:extLst>
              <a:ext uri="{FF2B5EF4-FFF2-40B4-BE49-F238E27FC236}">
                <a16:creationId xmlns:a16="http://schemas.microsoft.com/office/drawing/2014/main" id="{2F497C56-C3EC-4228-9119-A456BC47B06C}"/>
              </a:ext>
            </a:extLst>
          </p:cNvPr>
          <p:cNvSpPr/>
          <p:nvPr/>
        </p:nvSpPr>
        <p:spPr>
          <a:xfrm>
            <a:off x="13491" y="5831091"/>
            <a:ext cx="11794087"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steigen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Heimische</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gewinnen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(A) </a:t>
            </a:r>
            <a:r>
              <a:rPr lang="en-US" sz="1400" dirty="0" err="1">
                <a:latin typeface="Arial" panose="020B0604020202020204" pitchFamily="34" charset="0"/>
                <a:cs typeface="Arial" panose="020B0604020202020204" pitchFamily="34" charset="0"/>
                <a:sym typeface="Wingdings" panose="05000000000000000000" pitchFamily="2" charset="2"/>
              </a:rPr>
              <a:t>verlieren</a:t>
            </a:r>
            <a:endParaRPr lang="en-US" sz="1400" dirty="0">
              <a:latin typeface="Arial" panose="020B0604020202020204" pitchFamily="34" charset="0"/>
              <a:cs typeface="Arial" panose="020B0604020202020204" pitchFamily="34" charset="0"/>
            </a:endParaRPr>
          </a:p>
        </p:txBody>
      </p:sp>
      <p:sp>
        <p:nvSpPr>
          <p:cNvPr id="68" name="Rechteck 67">
            <a:extLst>
              <a:ext uri="{FF2B5EF4-FFF2-40B4-BE49-F238E27FC236}">
                <a16:creationId xmlns:a16="http://schemas.microsoft.com/office/drawing/2014/main" id="{280E591A-640D-48A7-9085-989E210A133B}"/>
              </a:ext>
            </a:extLst>
          </p:cNvPr>
          <p:cNvSpPr/>
          <p:nvPr/>
        </p:nvSpPr>
        <p:spPr>
          <a:xfrm>
            <a:off x="8202" y="6189347"/>
            <a:ext cx="1019119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Preise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Exportland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sinken</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Produzenten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verlieren</a:t>
            </a:r>
            <a:r>
              <a:rPr lang="en-US" sz="1400" dirty="0">
                <a:latin typeface="Arial" panose="020B0604020202020204" pitchFamily="34" charset="0"/>
                <a:cs typeface="Arial" panose="020B0604020202020204" pitchFamily="34" charset="0"/>
                <a:sym typeface="Wingdings" panose="05000000000000000000" pitchFamily="2" charset="2"/>
              </a:rPr>
              <a:t>, </a:t>
            </a:r>
            <a:r>
              <a:rPr lang="en-US" sz="1400" dirty="0" err="1">
                <a:latin typeface="Arial" panose="020B0604020202020204" pitchFamily="34" charset="0"/>
                <a:cs typeface="Arial" panose="020B0604020202020204" pitchFamily="34" charset="0"/>
                <a:sym typeface="Wingdings" panose="05000000000000000000" pitchFamily="2" charset="2"/>
              </a:rPr>
              <a:t>Konsumenten</a:t>
            </a:r>
            <a:r>
              <a:rPr lang="en-US" sz="1400" dirty="0">
                <a:latin typeface="Arial" panose="020B0604020202020204" pitchFamily="34" charset="0"/>
                <a:cs typeface="Arial" panose="020B0604020202020204" pitchFamily="34" charset="0"/>
                <a:sym typeface="Wingdings" panose="05000000000000000000" pitchFamily="2" charset="2"/>
              </a:rPr>
              <a:t> (B) </a:t>
            </a:r>
            <a:r>
              <a:rPr lang="en-US" sz="1400" dirty="0" err="1">
                <a:latin typeface="Arial" panose="020B0604020202020204" pitchFamily="34" charset="0"/>
                <a:cs typeface="Arial" panose="020B0604020202020204" pitchFamily="34" charset="0"/>
                <a:sym typeface="Wingdings" panose="05000000000000000000" pitchFamily="2" charset="2"/>
              </a:rPr>
              <a:t>gewinnen</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Rechteck 68">
                <a:extLst>
                  <a:ext uri="{FF2B5EF4-FFF2-40B4-BE49-F238E27FC236}">
                    <a16:creationId xmlns:a16="http://schemas.microsoft.com/office/drawing/2014/main" id="{85F5FB8A-7B34-4EC5-9EE2-0EE8AE3551B2}"/>
                  </a:ext>
                </a:extLst>
              </p:cNvPr>
              <p:cNvSpPr/>
              <p:nvPr/>
            </p:nvSpPr>
            <p:spPr>
              <a:xfrm>
                <a:off x="23961" y="6541642"/>
                <a:ext cx="3481209" cy="310278"/>
              </a:xfrm>
              <a:prstGeom prst="rect">
                <a:avLst/>
              </a:prstGeom>
            </p:spPr>
            <p:txBody>
              <a:bodyPr wrap="non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sym typeface="Wingdings" panose="05000000000000000000" pitchFamily="2" charset="2"/>
                  </a:rPr>
                  <a:t>Land A hat </a:t>
                </a:r>
                <a:r>
                  <a:rPr lang="en-US" sz="1400" dirty="0" err="1">
                    <a:latin typeface="Arial" panose="020B0604020202020204" pitchFamily="34" charset="0"/>
                    <a:cs typeface="Arial" panose="020B0604020202020204" pitchFamily="34" charset="0"/>
                    <a:sym typeface="Wingdings" panose="05000000000000000000" pitchFamily="2" charset="2"/>
                  </a:rPr>
                  <a:t>Zolleinnnahmen</a:t>
                </a:r>
                <a:r>
                  <a:rPr lang="en-US" sz="1400" dirty="0">
                    <a:latin typeface="Arial" panose="020B0604020202020204" pitchFamily="34" charset="0"/>
                    <a:cs typeface="Arial" panose="020B0604020202020204" pitchFamily="34" charset="0"/>
                    <a:sym typeface="Wingdings" panose="05000000000000000000" pitchFamily="2" charset="2"/>
                  </a:rPr>
                  <a:t> von </a:t>
                </a:r>
                <a14:m>
                  <m:oMath xmlns:m="http://schemas.openxmlformats.org/officeDocument/2006/math">
                    <m:r>
                      <a:rPr lang="de-DE" sz="1400" i="1">
                        <a:latin typeface="Cambria Math"/>
                        <a:cs typeface="Arial" panose="020B0604020202020204" pitchFamily="34" charset="0"/>
                      </a:rPr>
                      <m:t>𝑡</m:t>
                    </m:r>
                    <m:r>
                      <a:rPr lang="de-DE" sz="1400" i="1">
                        <a:latin typeface="Cambria Math"/>
                        <a:ea typeface="Cambria Math"/>
                        <a:cs typeface="Arial" panose="020B0604020202020204" pitchFamily="34" charset="0"/>
                      </a:rPr>
                      <m:t>∙</m:t>
                    </m:r>
                    <m:sSubSup>
                      <m:sSubSupPr>
                        <m:ctrlPr>
                          <a:rPr lang="en-US" sz="1400" i="1" dirty="0">
                            <a:latin typeface="Cambria Math" panose="02040503050406030204" pitchFamily="18" charset="0"/>
                            <a:cs typeface="Arial" panose="020B0604020202020204" pitchFamily="34" charset="0"/>
                          </a:rPr>
                        </m:ctrlPr>
                      </m:sSubSupPr>
                      <m:e>
                        <m:r>
                          <a:rPr lang="de-DE" sz="1400" i="1" dirty="0">
                            <a:latin typeface="Cambria Math" panose="02040503050406030204" pitchFamily="18" charset="0"/>
                            <a:cs typeface="Arial" panose="020B0604020202020204" pitchFamily="34" charset="0"/>
                          </a:rPr>
                          <m:t>𝑋</m:t>
                        </m:r>
                      </m:e>
                      <m:sub>
                        <m:r>
                          <a:rPr lang="de-DE" sz="1400" i="1" dirty="0">
                            <a:latin typeface="Cambria Math" panose="02040503050406030204" pitchFamily="18" charset="0"/>
                            <a:cs typeface="Arial" panose="020B0604020202020204" pitchFamily="34" charset="0"/>
                          </a:rPr>
                          <m:t>𝑊</m:t>
                        </m:r>
                      </m:sub>
                      <m:sup>
                        <m:r>
                          <a:rPr lang="de-DE" sz="1400" i="1" dirty="0">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69" name="Rechteck 68">
                <a:extLst>
                  <a:ext uri="{FF2B5EF4-FFF2-40B4-BE49-F238E27FC236}">
                    <a16:creationId xmlns:a16="http://schemas.microsoft.com/office/drawing/2014/main" id="{85F5FB8A-7B34-4EC5-9EE2-0EE8AE3551B2}"/>
                  </a:ext>
                </a:extLst>
              </p:cNvPr>
              <p:cNvSpPr>
                <a:spLocks noRot="1" noChangeAspect="1" noMove="1" noResize="1" noEditPoints="1" noAdjustHandles="1" noChangeArrowheads="1" noChangeShapeType="1" noTextEdit="1"/>
              </p:cNvSpPr>
              <p:nvPr/>
            </p:nvSpPr>
            <p:spPr>
              <a:xfrm>
                <a:off x="23961" y="6541642"/>
                <a:ext cx="3481209" cy="310278"/>
              </a:xfrm>
              <a:prstGeom prst="rect">
                <a:avLst/>
              </a:prstGeom>
              <a:blipFill>
                <a:blip r:embed="rId15"/>
                <a:stretch>
                  <a:fillRect l="-350" t="-1961" b="-21569"/>
                </a:stretch>
              </a:blipFill>
            </p:spPr>
            <p:txBody>
              <a:bodyPr/>
              <a:lstStyle/>
              <a:p>
                <a:r>
                  <a:rPr lang="de-DE">
                    <a:noFill/>
                  </a:rPr>
                  <a:t> </a:t>
                </a:r>
              </a:p>
            </p:txBody>
          </p:sp>
        </mc:Fallback>
      </mc:AlternateContent>
    </p:spTree>
    <p:extLst>
      <p:ext uri="{BB962C8B-B14F-4D97-AF65-F5344CB8AC3E}">
        <p14:creationId xmlns:p14="http://schemas.microsoft.com/office/powerpoint/2010/main" val="19988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7" grpId="0"/>
      <p:bldP spid="108" grpId="0"/>
      <p:bldP spid="117" grpId="0"/>
      <p:bldP spid="23" grpId="0"/>
      <p:bldP spid="26" grpId="0"/>
      <p:bldP spid="38" grpId="0"/>
      <p:bldP spid="39" grpId="0"/>
      <p:bldP spid="48" grpId="0"/>
      <p:bldP spid="82" grpId="0"/>
      <p:bldP spid="83" grpId="0"/>
      <p:bldP spid="88" grpId="0"/>
      <p:bldP spid="22" grpId="0" animBg="1"/>
      <p:bldP spid="63" grpId="0"/>
      <p:bldP spid="65" grpId="0"/>
      <p:bldP spid="66" grpId="0"/>
      <p:bldP spid="68" grpId="0"/>
      <p:bldP spid="69"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 und Marktgleichgewicht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63980" y="1469475"/>
            <a:ext cx="8674026" cy="1655838"/>
          </a:xfrm>
          <a:prstGeom prst="rect">
            <a:avLst/>
          </a:prstGeom>
        </p:spPr>
        <p:txBody>
          <a:bodyPr wrap="square">
            <a:spAutoFit/>
          </a:bodyPr>
          <a:lstStyle/>
          <a:p>
            <a:endParaRPr lang="de-DE" sz="2540" dirty="0"/>
          </a:p>
          <a:p>
            <a:r>
              <a:rPr lang="de-DE" sz="2540" dirty="0">
                <a:latin typeface="Times New Roman" panose="02020603050405020304" pitchFamily="18" charset="0"/>
                <a:cs typeface="Times New Roman" panose="02020603050405020304" pitchFamily="18" charset="0"/>
              </a:rPr>
              <a:t>Steuern dienen der Einnahmeerzielung öffentlicher Haushalte </a:t>
            </a:r>
          </a:p>
          <a:p>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Wie beeinflussen Steuern Marktgleichgewichte?</a:t>
            </a:r>
          </a:p>
        </p:txBody>
      </p:sp>
      <p:sp>
        <p:nvSpPr>
          <p:cNvPr id="5" name="Rechteck 4">
            <a:extLst>
              <a:ext uri="{FF2B5EF4-FFF2-40B4-BE49-F238E27FC236}">
                <a16:creationId xmlns:a16="http://schemas.microsoft.com/office/drawing/2014/main" id="{0CEB8B16-81EA-007A-56CE-3538563AB603}"/>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96283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17" name="Gerade Verbindung 11"/>
          <p:cNvCxnSpPr/>
          <p:nvPr/>
        </p:nvCxnSpPr>
        <p:spPr>
          <a:xfrm>
            <a:off x="959617" y="1087130"/>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4911796" y="3241047"/>
            <a:ext cx="370614" cy="338554"/>
          </a:xfrm>
          <a:prstGeom prst="rect">
            <a:avLst/>
          </a:prstGeom>
          <a:noFill/>
        </p:spPr>
        <p:txBody>
          <a:bodyPr wrap="none" rtlCol="0">
            <a:spAutoFit/>
          </a:bodyPr>
          <a:lstStyle/>
          <a:p>
            <a:r>
              <a:rPr lang="de-DE" sz="1600" dirty="0" err="1">
                <a:latin typeface="Times New Roman" panose="02020603050405020304" pitchFamily="18" charset="0"/>
                <a:cs typeface="Times New Roman" panose="02020603050405020304" pitchFamily="18" charset="0"/>
              </a:rPr>
              <a:t>N</a:t>
            </a:r>
            <a:r>
              <a:rPr lang="de-DE" sz="1600" baseline="-25000" dirty="0" err="1">
                <a:latin typeface="Times New Roman" panose="02020603050405020304" pitchFamily="18" charset="0"/>
                <a:cs typeface="Times New Roman" panose="02020603050405020304" pitchFamily="18" charset="0"/>
              </a:rPr>
              <a:t>t</a:t>
            </a:r>
            <a:endParaRPr lang="de-DE" sz="1600" baseline="-25000" dirty="0">
              <a:latin typeface="Times New Roman" panose="02020603050405020304" pitchFamily="18" charset="0"/>
              <a:cs typeface="Times New Roman" panose="02020603050405020304" pitchFamily="18" charset="0"/>
            </a:endParaRPr>
          </a:p>
        </p:txBody>
      </p:sp>
      <p:cxnSp>
        <p:nvCxnSpPr>
          <p:cNvPr id="3" name="Gerade Verbindung mit Pfeil 2"/>
          <p:cNvCxnSpPr/>
          <p:nvPr/>
        </p:nvCxnSpPr>
        <p:spPr>
          <a:xfrm flipH="1">
            <a:off x="4186276" y="3024028"/>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47360" y="2043390"/>
            <a:ext cx="2792880" cy="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sp>
        <p:nvSpPr>
          <p:cNvPr id="40" name="Rechteck 39"/>
          <p:cNvSpPr/>
          <p:nvPr/>
        </p:nvSpPr>
        <p:spPr>
          <a:xfrm>
            <a:off x="456511" y="2253704"/>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p*</a:t>
            </a:r>
            <a:r>
              <a:rPr lang="de-DE" baseline="-25000" dirty="0">
                <a:latin typeface="Times New Roman" panose="02020603050405020304" pitchFamily="18" charset="0"/>
                <a:cs typeface="Times New Roman" panose="02020603050405020304" pitchFamily="18" charset="0"/>
              </a:rPr>
              <a:t>t</a:t>
            </a:r>
            <a:endParaRPr lang="de-DE" dirty="0"/>
          </a:p>
        </p:txBody>
      </p:sp>
      <p:sp>
        <p:nvSpPr>
          <p:cNvPr id="41" name="Rechteck 40"/>
          <p:cNvSpPr/>
          <p:nvPr/>
        </p:nvSpPr>
        <p:spPr>
          <a:xfrm>
            <a:off x="447832" y="1494951"/>
            <a:ext cx="458780" cy="369332"/>
          </a:xfrm>
          <a:prstGeom prst="rect">
            <a:avLst/>
          </a:prstGeom>
        </p:spPr>
        <p:txBody>
          <a:bodyPr wrap="none">
            <a:spAutoFit/>
          </a:bodyPr>
          <a:lstStyle/>
          <a:p>
            <a:r>
              <a:rPr lang="de-DE" dirty="0">
                <a:latin typeface="Times New Roman" panose="02020603050405020304" pitchFamily="18" charset="0"/>
                <a:cs typeface="Times New Roman" panose="02020603050405020304" pitchFamily="18" charset="0"/>
              </a:rPr>
              <a:t>q*</a:t>
            </a:r>
            <a:r>
              <a:rPr lang="de-DE"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B0581530-EC4B-F726-CE30-FEF51F1394A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P spid="41"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Besteuerung der Verkäufer</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550109" y="380054"/>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a:t>
            </a:r>
          </a:p>
        </p:txBody>
      </p:sp>
      <p:sp>
        <p:nvSpPr>
          <p:cNvPr id="10" name="Textfeld 9"/>
          <p:cNvSpPr txBox="1"/>
          <p:nvPr/>
        </p:nvSpPr>
        <p:spPr>
          <a:xfrm>
            <a:off x="6134429" y="4069282"/>
            <a:ext cx="28886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x</a:t>
            </a:r>
          </a:p>
        </p:txBody>
      </p:sp>
      <p:cxnSp>
        <p:nvCxnSpPr>
          <p:cNvPr id="11"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985699" y="1044958"/>
            <a:ext cx="335348"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a:t>
            </a:r>
          </a:p>
        </p:txBody>
      </p:sp>
      <p:sp>
        <p:nvSpPr>
          <p:cNvPr id="14" name="Textfeld 13"/>
          <p:cNvSpPr txBox="1"/>
          <p:nvPr/>
        </p:nvSpPr>
        <p:spPr>
          <a:xfrm>
            <a:off x="5411987" y="2847309"/>
            <a:ext cx="335348" cy="343620"/>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N</a:t>
            </a:r>
          </a:p>
        </p:txBody>
      </p:sp>
      <p:cxnSp>
        <p:nvCxnSpPr>
          <p:cNvPr id="3" name="Gerade Verbindung mit Pfeil 2"/>
          <p:cNvCxnSpPr/>
          <p:nvPr/>
        </p:nvCxnSpPr>
        <p:spPr>
          <a:xfrm flipH="1">
            <a:off x="1523870" y="2926153"/>
            <a:ext cx="8053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flipV="1">
            <a:off x="3641670" y="2036890"/>
            <a:ext cx="5519" cy="201321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2925569" y="4047445"/>
            <a:ext cx="428322"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r>
              <a:rPr lang="de-DE" sz="1600" baseline="-25000" dirty="0">
                <a:latin typeface="Times New Roman" panose="02020603050405020304" pitchFamily="18" charset="0"/>
                <a:cs typeface="Times New Roman" panose="02020603050405020304" pitchFamily="18" charset="0"/>
              </a:rPr>
              <a:t>t</a:t>
            </a:r>
          </a:p>
        </p:txBody>
      </p:sp>
      <p:sp>
        <p:nvSpPr>
          <p:cNvPr id="38" name="Textfeld 37"/>
          <p:cNvSpPr txBox="1"/>
          <p:nvPr/>
        </p:nvSpPr>
        <p:spPr>
          <a:xfrm>
            <a:off x="3486619" y="404744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x*</a:t>
            </a:r>
            <a:endParaRPr lang="de-DE" sz="1600" baseline="-25000" dirty="0">
              <a:latin typeface="Times New Roman" panose="02020603050405020304" pitchFamily="18" charset="0"/>
              <a:cs typeface="Times New Roman" panose="02020603050405020304" pitchFamily="18" charset="0"/>
            </a:endParaRPr>
          </a:p>
        </p:txBody>
      </p:sp>
      <p:sp>
        <p:nvSpPr>
          <p:cNvPr id="39" name="Textfeld 38"/>
          <p:cNvSpPr txBox="1"/>
          <p:nvPr/>
        </p:nvSpPr>
        <p:spPr>
          <a:xfrm>
            <a:off x="491584" y="185160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30" name="Gerade Verbindung 10"/>
          <p:cNvCxnSpPr/>
          <p:nvPr/>
        </p:nvCxnSpPr>
        <p:spPr>
          <a:xfrm flipV="1">
            <a:off x="1093841" y="849820"/>
            <a:ext cx="3200557" cy="228611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968110" y="1000361"/>
            <a:ext cx="370614"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A</a:t>
            </a:r>
            <a:r>
              <a:rPr lang="de-DE" sz="1600" baseline="-25000" dirty="0">
                <a:latin typeface="Times New Roman" panose="02020603050405020304" pitchFamily="18" charset="0"/>
                <a:cs typeface="Times New Roman" panose="02020603050405020304" pitchFamily="18" charset="0"/>
              </a:rPr>
              <a:t>t</a:t>
            </a:r>
          </a:p>
        </p:txBody>
      </p:sp>
      <p:sp>
        <p:nvSpPr>
          <p:cNvPr id="32" name="Rechteck 31">
            <a:extLst>
              <a:ext uri="{FF2B5EF4-FFF2-40B4-BE49-F238E27FC236}">
                <a16:creationId xmlns:a16="http://schemas.microsoft.com/office/drawing/2014/main" id="{40AA7D44-221A-C44E-2529-B6A6AA02C7C9}"/>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81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3"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92114" y="2106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Wirkungen einer Steuer</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0" y="612844"/>
            <a:ext cx="8635042" cy="5262979"/>
          </a:xfrm>
          <a:prstGeom prst="rect">
            <a:avLst/>
          </a:prstGeom>
        </p:spPr>
        <p:txBody>
          <a:bodyPr wrap="square">
            <a:spAutoFit/>
          </a:bodyPr>
          <a:lstStyle/>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verursachen eine Änderung des Marktgleichgewichts.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gehandelten Mengen werden kleiner wenn ein Gut besteuert wird.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Nach Steuern zahlen Käufer mehr für ihre Einkäufe und Verkäufer erhalten weniger, unabhängig davon, bei wem die Steuer erhoben wurde.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Steuern auf Käufer oder Verkäufer haben die gleiche Wirkung. Die Steuer schiebt sich wie ein Keil zwischen den vom Käufer bezahlten und vom Verkäufer erlösten Preis. </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Es kommt zur Teilung der Steuerlast, egal ob Verkäufer oder Käufer die Steuer abführt.</a:t>
            </a:r>
          </a:p>
          <a:p>
            <a:pPr marL="311045" indent="-311045">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Prinzipiell ist es damit von der Wirkung her egal, auf welcher Seite die Steuer erhoben, dass es vornehmlich auf Anbieterseite passiert hat vornehmlich die angesprochenen praktischen Gründe</a:t>
            </a:r>
          </a:p>
        </p:txBody>
      </p:sp>
      <p:sp>
        <p:nvSpPr>
          <p:cNvPr id="4" name="Rechteck 3">
            <a:extLst>
              <a:ext uri="{FF2B5EF4-FFF2-40B4-BE49-F238E27FC236}">
                <a16:creationId xmlns:a16="http://schemas.microsoft.com/office/drawing/2014/main" id="{7609E0C8-CE99-E82A-8B9E-4FF62E8053DF}"/>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99458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Wer trägt die Steuerlast?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80807" y="849394"/>
            <a:ext cx="7772782" cy="5173724"/>
          </a:xfrm>
          <a:prstGeom prst="rect">
            <a:avLst/>
          </a:prstGeom>
        </p:spPr>
        <p:txBody>
          <a:bodyPr wrap="square">
            <a:spAutoFit/>
          </a:bodyPr>
          <a:lstStyle/>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Die Steuerinzidenz beschreibt, wer die Steuerlast schließlich trägt.</a:t>
            </a:r>
          </a:p>
          <a:p>
            <a:pPr marL="414726" indent="-414726">
              <a:buFont typeface="Arial" panose="020B0604020202020204" pitchFamily="34" charset="0"/>
              <a:buChar char="•"/>
            </a:pPr>
            <a:endParaRPr lang="de-DE" sz="2540" dirty="0">
              <a:latin typeface="Times New Roman" panose="02020603050405020304" pitchFamily="18" charset="0"/>
              <a:cs typeface="Times New Roman" panose="02020603050405020304" pitchFamily="18" charset="0"/>
            </a:endParaRP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In welchem Verhältnis wird die Steuerlast auf Käufer und Verkäufer aufgeteilt?</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Antwort hängt von der Elastizität der 			Nachfrage und des Angebots ab.</a:t>
            </a:r>
          </a:p>
          <a:p>
            <a:r>
              <a:rPr lang="de-DE" sz="2540" dirty="0">
                <a:latin typeface="Times New Roman" panose="02020603050405020304" pitchFamily="18" charset="0"/>
                <a:cs typeface="Times New Roman" panose="02020603050405020304" pitchFamily="18" charset="0"/>
              </a:rPr>
              <a:t> </a:t>
            </a:r>
          </a:p>
          <a:p>
            <a:pPr marL="414726" indent="-414726">
              <a:buFont typeface="Arial" panose="020B0604020202020204" pitchFamily="34" charset="0"/>
              <a:buChar char="•"/>
            </a:pPr>
            <a:r>
              <a:rPr lang="de-DE" sz="2540" dirty="0">
                <a:latin typeface="Times New Roman" panose="02020603050405020304" pitchFamily="18" charset="0"/>
                <a:cs typeface="Times New Roman" panose="02020603050405020304" pitchFamily="18" charset="0"/>
              </a:rPr>
              <a:t>Welchen Einfluss hat eine Besteuerung von Verkäufern verglichen zu Käufern?</a:t>
            </a:r>
          </a:p>
          <a:p>
            <a:r>
              <a:rPr lang="de-DE" sz="2540" dirty="0">
                <a:latin typeface="Times New Roman" panose="02020603050405020304" pitchFamily="18" charset="0"/>
                <a:cs typeface="Times New Roman" panose="02020603050405020304" pitchFamily="18" charset="0"/>
              </a:rPr>
              <a:t>	</a:t>
            </a:r>
            <a:r>
              <a:rPr lang="de-DE" sz="2540" dirty="0">
                <a:latin typeface="Times New Roman" panose="02020603050405020304" pitchFamily="18" charset="0"/>
                <a:cs typeface="Times New Roman" panose="02020603050405020304" pitchFamily="18" charset="0"/>
                <a:sym typeface="Wingdings" panose="05000000000000000000" pitchFamily="2" charset="2"/>
              </a:rPr>
              <a:t>	</a:t>
            </a:r>
            <a:r>
              <a:rPr lang="de-DE" sz="2540" dirty="0">
                <a:latin typeface="Times New Roman" panose="02020603050405020304" pitchFamily="18" charset="0"/>
                <a:cs typeface="Times New Roman" panose="02020603050405020304" pitchFamily="18" charset="0"/>
              </a:rPr>
              <a:t>Die Steuerinzidenz hängt nicht davon ab, ob 		die Steuer beim Käufer oder Verkäufer 			erhoben wird. </a:t>
            </a:r>
          </a:p>
        </p:txBody>
      </p:sp>
      <p:sp>
        <p:nvSpPr>
          <p:cNvPr id="7" name="Rechteck 6">
            <a:extLst>
              <a:ext uri="{FF2B5EF4-FFF2-40B4-BE49-F238E27FC236}">
                <a16:creationId xmlns:a16="http://schemas.microsoft.com/office/drawing/2014/main" id="{C23EF099-719F-F96B-8FAA-769907EF31E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1430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29341" y="212750"/>
            <a:ext cx="7597213" cy="276423"/>
          </a:xfrm>
          <a:prstGeom prst="rect">
            <a:avLst/>
          </a:prstGeom>
          <a:noFill/>
          <a:ln>
            <a:noFill/>
          </a:ln>
        </p:spPr>
        <p:txBody>
          <a:bodyPr lIns="81638" tIns="40819" rIns="81638" bIns="40819" anchor="ctr" anchorCtr="1"/>
          <a:lstStyle/>
          <a:p>
            <a:r>
              <a:rPr lang="de-DE" sz="2903" b="1" dirty="0">
                <a:latin typeface="Times New Roman" panose="02020603050405020304" pitchFamily="18" charset="0"/>
                <a:cs typeface="Times New Roman" panose="02020603050405020304" pitchFamily="18" charset="0"/>
              </a:rPr>
              <a:t>Elastisches Angebot, unelastische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2952631" y="3012603"/>
            <a:ext cx="4497411" cy="1110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063027" y="1324226"/>
            <a:ext cx="1828890" cy="299472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44633" y="2654080"/>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6022551" y="4170622"/>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20" name="Textfeld 19"/>
          <p:cNvSpPr txBox="1"/>
          <p:nvPr/>
        </p:nvSpPr>
        <p:spPr>
          <a:xfrm>
            <a:off x="2484875" y="3213456"/>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6" name="Gerader Verbinder 25"/>
          <p:cNvCxnSpPr/>
          <p:nvPr/>
        </p:nvCxnSpPr>
        <p:spPr>
          <a:xfrm flipV="1">
            <a:off x="2724963" y="351017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FFA27D53-63F6-5B45-4955-99B3F0F0AA4B}"/>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161614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Unelastisches Angebot, elastische Nachfrage </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Textfeld 8"/>
          <p:cNvSpPr txBox="1"/>
          <p:nvPr/>
        </p:nvSpPr>
        <p:spPr>
          <a:xfrm>
            <a:off x="2120310" y="1404158"/>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11" name="Gerade Verbindung 10"/>
          <p:cNvCxnSpPr/>
          <p:nvPr/>
        </p:nvCxnSpPr>
        <p:spPr>
          <a:xfrm flipV="1">
            <a:off x="4438552" y="2057332"/>
            <a:ext cx="1415146" cy="26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586858" y="2533364"/>
            <a:ext cx="5100229" cy="120415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323026" y="1704818"/>
            <a:ext cx="9090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Angebot</a:t>
            </a:r>
          </a:p>
        </p:txBody>
      </p:sp>
      <p:sp>
        <p:nvSpPr>
          <p:cNvPr id="14" name="Textfeld 13"/>
          <p:cNvSpPr txBox="1"/>
          <p:nvPr/>
        </p:nvSpPr>
        <p:spPr>
          <a:xfrm>
            <a:off x="7965697" y="3897768"/>
            <a:ext cx="105266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Nachfrage</a:t>
            </a:r>
          </a:p>
        </p:txBody>
      </p:sp>
      <p:sp>
        <p:nvSpPr>
          <p:cNvPr id="17" name="Textfeld 16"/>
          <p:cNvSpPr txBox="1"/>
          <p:nvPr/>
        </p:nvSpPr>
        <p:spPr>
          <a:xfrm>
            <a:off x="2439713" y="2911065"/>
            <a:ext cx="389850" cy="338554"/>
          </a:xfrm>
          <a:prstGeom prst="rect">
            <a:avLst/>
          </a:prstGeom>
          <a:noFill/>
        </p:spPr>
        <p:txBody>
          <a:bodyPr wrap="none" rtlCol="0">
            <a:spAutoFit/>
          </a:bodyPr>
          <a:lstStyle/>
          <a:p>
            <a:r>
              <a:rPr lang="de-DE" sz="1600" dirty="0">
                <a:latin typeface="Times New Roman" panose="02020603050405020304" pitchFamily="18" charset="0"/>
                <a:cs typeface="Times New Roman" panose="02020603050405020304" pitchFamily="18" charset="0"/>
              </a:rPr>
              <a:t>p*</a:t>
            </a:r>
            <a:endParaRPr lang="de-DE" sz="1600" baseline="-25000" dirty="0">
              <a:latin typeface="Times New Roman" panose="02020603050405020304" pitchFamily="18" charset="0"/>
              <a:cs typeface="Times New Roman" panose="02020603050405020304" pitchFamily="18" charset="0"/>
            </a:endParaRPr>
          </a:p>
        </p:txBody>
      </p:sp>
      <p:cxnSp>
        <p:nvCxnSpPr>
          <p:cNvPr id="23" name="Gerader Verbinder 22"/>
          <p:cNvCxnSpPr/>
          <p:nvPr/>
        </p:nvCxnSpPr>
        <p:spPr>
          <a:xfrm flipV="1">
            <a:off x="2677504" y="2964087"/>
            <a:ext cx="2670403" cy="6606"/>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AEFAAC26-2587-3551-516F-1163CEA6FFDD}"/>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68527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endParaRPr lang="de-DE" sz="2903" dirty="0">
              <a:latin typeface="Times New Roman" panose="02020603050405020304" pitchFamily="18" charset="0"/>
              <a:cs typeface="Times New Roman" panose="02020603050405020304" pitchFamily="18" charset="0"/>
            </a:endParaRPr>
          </a:p>
          <a:p>
            <a:r>
              <a:rPr lang="de-DE" sz="2903" b="1" dirty="0">
                <a:latin typeface="Times New Roman" panose="02020603050405020304" pitchFamily="18" charset="0"/>
                <a:cs typeface="Times New Roman" panose="02020603050405020304" pitchFamily="18" charset="0"/>
              </a:rPr>
              <a:t>Elastizität und Steuerinzidenz </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011680" y="1776465"/>
            <a:ext cx="7536794" cy="1879232"/>
          </a:xfrm>
          <a:prstGeom prst="rect">
            <a:avLst/>
          </a:prstGeom>
        </p:spPr>
        <p:txBody>
          <a:bodyPr wrap="square">
            <a:spAutoFit/>
          </a:bodyPr>
          <a:lstStyle/>
          <a:p>
            <a:r>
              <a:rPr lang="de-DE" sz="2903" dirty="0">
                <a:latin typeface="Times New Roman" panose="02020603050405020304" pitchFamily="18" charset="0"/>
                <a:cs typeface="Times New Roman" panose="02020603050405020304" pitchFamily="18" charset="0"/>
              </a:rPr>
              <a:t>Die Steuerlast wird tendenziell von den Marktteilnehmern getragen, deren Elastizitäten gering sind und die deshalb weniger leicht durch Mengenänderungen reagieren können. </a:t>
            </a:r>
          </a:p>
        </p:txBody>
      </p:sp>
      <p:sp>
        <p:nvSpPr>
          <p:cNvPr id="4" name="Rechteck 3">
            <a:extLst>
              <a:ext uri="{FF2B5EF4-FFF2-40B4-BE49-F238E27FC236}">
                <a16:creationId xmlns:a16="http://schemas.microsoft.com/office/drawing/2014/main" id="{120D4E52-704B-5CCE-DBAF-F25C062B91CE}"/>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79033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2566988" y="89315"/>
            <a:ext cx="7481245" cy="448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300" b="1" dirty="0">
                <a:solidFill>
                  <a:srgbClr val="000000"/>
                </a:solidFill>
                <a:latin typeface="Times New Roman" panose="02020603050405020304" pitchFamily="18" charset="0"/>
                <a:cs typeface="Times New Roman" panose="02020603050405020304" pitchFamily="18" charset="0"/>
              </a:rPr>
              <a:t>Mengensteuer auf der Angebotsseite und Wohlfahrt</a:t>
            </a:r>
          </a:p>
        </p:txBody>
      </p:sp>
      <p:sp>
        <p:nvSpPr>
          <p:cNvPr id="46" name="Rechteck 45">
            <a:extLst>
              <a:ext uri="{FF2B5EF4-FFF2-40B4-BE49-F238E27FC236}">
                <a16:creationId xmlns:a16="http://schemas.microsoft.com/office/drawing/2014/main" id="{C13322D2-7471-4043-FDBD-4FCFF16E6E5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8" name="Line 3">
            <a:extLst>
              <a:ext uri="{FF2B5EF4-FFF2-40B4-BE49-F238E27FC236}">
                <a16:creationId xmlns:a16="http://schemas.microsoft.com/office/drawing/2014/main" id="{DFAEF69C-0F6A-607C-CD58-A12EDF0F26EE}"/>
              </a:ext>
            </a:extLst>
          </p:cNvPr>
          <p:cNvSpPr>
            <a:spLocks noChangeShapeType="1"/>
          </p:cNvSpPr>
          <p:nvPr/>
        </p:nvSpPr>
        <p:spPr bwMode="auto">
          <a:xfrm flipV="1">
            <a:off x="1088498" y="1125538"/>
            <a:ext cx="0" cy="460851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39" name="Line 4">
            <a:extLst>
              <a:ext uri="{FF2B5EF4-FFF2-40B4-BE49-F238E27FC236}">
                <a16:creationId xmlns:a16="http://schemas.microsoft.com/office/drawing/2014/main" id="{3A290922-7137-BCA1-C33A-7CF97A4FF4C9}"/>
              </a:ext>
            </a:extLst>
          </p:cNvPr>
          <p:cNvSpPr>
            <a:spLocks noChangeShapeType="1"/>
          </p:cNvSpPr>
          <p:nvPr/>
        </p:nvSpPr>
        <p:spPr bwMode="auto">
          <a:xfrm>
            <a:off x="799573" y="5373688"/>
            <a:ext cx="65532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Times New Roman" panose="02020603050405020304" pitchFamily="18" charset="0"/>
              <a:cs typeface="Times New Roman" panose="02020603050405020304" pitchFamily="18" charset="0"/>
            </a:endParaRPr>
          </a:p>
        </p:txBody>
      </p:sp>
      <p:sp>
        <p:nvSpPr>
          <p:cNvPr id="40" name="Text Box 7">
            <a:extLst>
              <a:ext uri="{FF2B5EF4-FFF2-40B4-BE49-F238E27FC236}">
                <a16:creationId xmlns:a16="http://schemas.microsoft.com/office/drawing/2014/main" id="{ECCD7D7C-FCAD-DABB-2339-86697F6F8AA0}"/>
              </a:ext>
            </a:extLst>
          </p:cNvPr>
          <p:cNvSpPr txBox="1">
            <a:spLocks noChangeArrowheads="1"/>
          </p:cNvSpPr>
          <p:nvPr/>
        </p:nvSpPr>
        <p:spPr bwMode="auto">
          <a:xfrm>
            <a:off x="334902" y="1043543"/>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p</a:t>
            </a:r>
          </a:p>
        </p:txBody>
      </p:sp>
      <p:sp>
        <p:nvSpPr>
          <p:cNvPr id="41" name="Text Box 9">
            <a:extLst>
              <a:ext uri="{FF2B5EF4-FFF2-40B4-BE49-F238E27FC236}">
                <a16:creationId xmlns:a16="http://schemas.microsoft.com/office/drawing/2014/main" id="{CAE4301F-75C2-0012-2B81-EEA0F57A32AB}"/>
              </a:ext>
            </a:extLst>
          </p:cNvPr>
          <p:cNvSpPr txBox="1">
            <a:spLocks noChangeArrowheads="1"/>
          </p:cNvSpPr>
          <p:nvPr/>
        </p:nvSpPr>
        <p:spPr bwMode="auto">
          <a:xfrm>
            <a:off x="6416148" y="5386219"/>
            <a:ext cx="30008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5158156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extLst>
              <p:ext uri="{D42A27DB-BD31-4B8C-83A1-F6EECF244321}">
                <p14:modId xmlns:p14="http://schemas.microsoft.com/office/powerpoint/2010/main" val="739719962"/>
              </p:ext>
            </p:extLst>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038578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Steuerwirkungen (Allgemein)</a:t>
            </a:r>
            <a:endParaRPr sz="2903" dirty="0">
              <a:latin typeface="Times New Roman" panose="02020603050405020304" pitchFamily="18" charset="0"/>
              <a:cs typeface="Times New Roman" panose="02020603050405020304" pitchFamily="18" charset="0"/>
            </a:endParaRPr>
          </a:p>
        </p:txBody>
      </p:sp>
      <p:sp>
        <p:nvSpPr>
          <p:cNvPr id="7" name="Rechteck 6"/>
          <p:cNvSpPr/>
          <p:nvPr/>
        </p:nvSpPr>
        <p:spPr>
          <a:xfrm>
            <a:off x="1014408" y="1036099"/>
            <a:ext cx="7904246" cy="4785801"/>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Die Veränderung der Gesamtwohlfahrt ergibt sich aus: </a:t>
            </a:r>
          </a:p>
          <a:p>
            <a:endParaRPr lang="de-DE" sz="2177" dirty="0">
              <a:latin typeface="Times New Roman" panose="02020603050405020304" pitchFamily="18" charset="0"/>
              <a:cs typeface="Times New Roman" panose="02020603050405020304" pitchFamily="18" charset="0"/>
            </a:endParaRP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Konsumentenrente,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der Produzentenrente, </a:t>
            </a:r>
          </a:p>
          <a:p>
            <a:pPr marL="725851" lvl="1"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die Veränderung des Steueraufkommens. </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Wohlfahrtsverluste von Konsumenten und Produzenten</a:t>
            </a:r>
          </a:p>
          <a:p>
            <a:pPr algn="ctr"/>
            <a:r>
              <a:rPr lang="de-DE" sz="2177" dirty="0">
                <a:latin typeface="Times New Roman" panose="02020603050405020304" pitchFamily="18" charset="0"/>
                <a:cs typeface="Times New Roman" panose="02020603050405020304" pitchFamily="18" charset="0"/>
              </a:rPr>
              <a:t>&gt;</a:t>
            </a:r>
          </a:p>
          <a:p>
            <a:pPr algn="ctr"/>
            <a:r>
              <a:rPr lang="de-DE" sz="2177" dirty="0">
                <a:latin typeface="Times New Roman" panose="02020603050405020304" pitchFamily="18" charset="0"/>
                <a:cs typeface="Times New Roman" panose="02020603050405020304" pitchFamily="18" charset="0"/>
              </a:rPr>
              <a:t>Steuereinnahmen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sym typeface="Wingdings" panose="05000000000000000000" pitchFamily="2" charset="2"/>
              </a:rPr>
              <a:t>	</a:t>
            </a:r>
            <a:r>
              <a:rPr lang="de-DE" sz="2177" dirty="0">
                <a:latin typeface="Times New Roman" panose="02020603050405020304" pitchFamily="18" charset="0"/>
                <a:cs typeface="Times New Roman" panose="02020603050405020304" pitchFamily="18" charset="0"/>
              </a:rPr>
              <a:t>Nettowohlfahrtsverlust für die Gesellschaft! </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Der Nettowohlfahrtsverlust entsteht, weil weniger produziert und konsumiert wird und somit die Marktgröße schrumpft. </a:t>
            </a:r>
          </a:p>
          <a:p>
            <a:r>
              <a:rPr lang="de-DE" sz="2177" dirty="0">
                <a:latin typeface="Times New Roman" panose="02020603050405020304" pitchFamily="18" charset="0"/>
                <a:cs typeface="Times New Roman" panose="02020603050405020304" pitchFamily="18" charset="0"/>
              </a:rPr>
              <a:t> </a:t>
            </a:r>
          </a:p>
        </p:txBody>
      </p:sp>
      <p:sp>
        <p:nvSpPr>
          <p:cNvPr id="4" name="Rechteck 3">
            <a:extLst>
              <a:ext uri="{FF2B5EF4-FFF2-40B4-BE49-F238E27FC236}">
                <a16:creationId xmlns:a16="http://schemas.microsoft.com/office/drawing/2014/main" id="{9FAF01A6-0041-D9B3-6F3E-15D3B1F876C7}"/>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75802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5253326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189652"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Steueraufkommen in Abhängigkeit vom Steuersatz t</a:t>
            </a:r>
            <a:endParaRPr sz="2177" dirty="0">
              <a:latin typeface="Times New Roman" panose="02020603050405020304" pitchFamily="18" charset="0"/>
              <a:cs typeface="Times New Roman" panose="02020603050405020304" pitchFamily="18" charset="0"/>
            </a:endParaRPr>
          </a:p>
        </p:txBody>
      </p:sp>
      <p:sp>
        <p:nvSpPr>
          <p:cNvPr id="37" name="Rechteck 36">
            <a:extLst>
              <a:ext uri="{FF2B5EF4-FFF2-40B4-BE49-F238E27FC236}">
                <a16:creationId xmlns:a16="http://schemas.microsoft.com/office/drawing/2014/main" id="{5618752D-BDE2-4354-58F0-5DBF323EE618}"/>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1" name="Line 3">
            <a:extLst>
              <a:ext uri="{FF2B5EF4-FFF2-40B4-BE49-F238E27FC236}">
                <a16:creationId xmlns:a16="http://schemas.microsoft.com/office/drawing/2014/main" id="{7294C445-5EB8-0B54-ED0F-51074412CE71}"/>
              </a:ext>
            </a:extLst>
          </p:cNvPr>
          <p:cNvSpPr>
            <a:spLocks noChangeShapeType="1"/>
          </p:cNvSpPr>
          <p:nvPr/>
        </p:nvSpPr>
        <p:spPr bwMode="auto">
          <a:xfrm flipV="1">
            <a:off x="1083501" y="1608209"/>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2" name="Line 4">
            <a:extLst>
              <a:ext uri="{FF2B5EF4-FFF2-40B4-BE49-F238E27FC236}">
                <a16:creationId xmlns:a16="http://schemas.microsoft.com/office/drawing/2014/main" id="{18F3150F-09E5-9B09-AACE-730A6E42AA9C}"/>
              </a:ext>
            </a:extLst>
          </p:cNvPr>
          <p:cNvSpPr>
            <a:spLocks noChangeShapeType="1"/>
          </p:cNvSpPr>
          <p:nvPr/>
        </p:nvSpPr>
        <p:spPr bwMode="auto">
          <a:xfrm>
            <a:off x="872559" y="3531001"/>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3" name="Textfeld 52">
            <a:extLst>
              <a:ext uri="{FF2B5EF4-FFF2-40B4-BE49-F238E27FC236}">
                <a16:creationId xmlns:a16="http://schemas.microsoft.com/office/drawing/2014/main" id="{29BDE38F-A124-5E00-7AAD-C8431C416DC9}"/>
              </a:ext>
            </a:extLst>
          </p:cNvPr>
          <p:cNvSpPr txBox="1"/>
          <p:nvPr/>
        </p:nvSpPr>
        <p:spPr>
          <a:xfrm>
            <a:off x="469314" y="1433191"/>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54" name="Textfeld 53">
            <a:extLst>
              <a:ext uri="{FF2B5EF4-FFF2-40B4-BE49-F238E27FC236}">
                <a16:creationId xmlns:a16="http://schemas.microsoft.com/office/drawing/2014/main" id="{E90CE716-9C93-263F-A2F5-942348A3A8F7}"/>
              </a:ext>
            </a:extLst>
          </p:cNvPr>
          <p:cNvSpPr txBox="1"/>
          <p:nvPr/>
        </p:nvSpPr>
        <p:spPr>
          <a:xfrm>
            <a:off x="2819495" y="3651832"/>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56" name="Line 3">
            <a:extLst>
              <a:ext uri="{FF2B5EF4-FFF2-40B4-BE49-F238E27FC236}">
                <a16:creationId xmlns:a16="http://schemas.microsoft.com/office/drawing/2014/main" id="{050D47EB-830D-33ED-AC6D-874D0543FFD7}"/>
              </a:ext>
            </a:extLst>
          </p:cNvPr>
          <p:cNvSpPr>
            <a:spLocks noChangeShapeType="1"/>
          </p:cNvSpPr>
          <p:nvPr/>
        </p:nvSpPr>
        <p:spPr bwMode="auto">
          <a:xfrm flipV="1">
            <a:off x="4022225" y="1596707"/>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8" name="Line 4">
            <a:extLst>
              <a:ext uri="{FF2B5EF4-FFF2-40B4-BE49-F238E27FC236}">
                <a16:creationId xmlns:a16="http://schemas.microsoft.com/office/drawing/2014/main" id="{C33B5F57-FCAA-FAD0-6438-4470216405B0}"/>
              </a:ext>
            </a:extLst>
          </p:cNvPr>
          <p:cNvSpPr>
            <a:spLocks noChangeShapeType="1"/>
          </p:cNvSpPr>
          <p:nvPr/>
        </p:nvSpPr>
        <p:spPr bwMode="auto">
          <a:xfrm>
            <a:off x="3811283" y="3519499"/>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59" name="Textfeld 58">
            <a:extLst>
              <a:ext uri="{FF2B5EF4-FFF2-40B4-BE49-F238E27FC236}">
                <a16:creationId xmlns:a16="http://schemas.microsoft.com/office/drawing/2014/main" id="{AFD2D48B-4D28-49DA-33D6-9868268CDE0B}"/>
              </a:ext>
            </a:extLst>
          </p:cNvPr>
          <p:cNvSpPr txBox="1"/>
          <p:nvPr/>
        </p:nvSpPr>
        <p:spPr>
          <a:xfrm>
            <a:off x="3408038" y="1421689"/>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0" name="Textfeld 59">
            <a:extLst>
              <a:ext uri="{FF2B5EF4-FFF2-40B4-BE49-F238E27FC236}">
                <a16:creationId xmlns:a16="http://schemas.microsoft.com/office/drawing/2014/main" id="{CD039A1C-B981-AE4D-D2F0-B2C1796FDFA1}"/>
              </a:ext>
            </a:extLst>
          </p:cNvPr>
          <p:cNvSpPr txBox="1"/>
          <p:nvPr/>
        </p:nvSpPr>
        <p:spPr>
          <a:xfrm>
            <a:off x="5758219" y="3640330"/>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61" name="Line 3">
            <a:extLst>
              <a:ext uri="{FF2B5EF4-FFF2-40B4-BE49-F238E27FC236}">
                <a16:creationId xmlns:a16="http://schemas.microsoft.com/office/drawing/2014/main" id="{FB33375F-BD4A-7B1D-328B-8F3D6AC4C659}"/>
              </a:ext>
            </a:extLst>
          </p:cNvPr>
          <p:cNvSpPr>
            <a:spLocks noChangeShapeType="1"/>
          </p:cNvSpPr>
          <p:nvPr/>
        </p:nvSpPr>
        <p:spPr bwMode="auto">
          <a:xfrm flipV="1">
            <a:off x="6900567" y="159383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2" name="Line 4">
            <a:extLst>
              <a:ext uri="{FF2B5EF4-FFF2-40B4-BE49-F238E27FC236}">
                <a16:creationId xmlns:a16="http://schemas.microsoft.com/office/drawing/2014/main" id="{3354F8C4-32A5-38DF-0BA2-7A24B6532467}"/>
              </a:ext>
            </a:extLst>
          </p:cNvPr>
          <p:cNvSpPr>
            <a:spLocks noChangeShapeType="1"/>
          </p:cNvSpPr>
          <p:nvPr/>
        </p:nvSpPr>
        <p:spPr bwMode="auto">
          <a:xfrm>
            <a:off x="6689625" y="351662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ACE3BF3C-881A-ED31-6BAD-01848823D7C7}"/>
              </a:ext>
            </a:extLst>
          </p:cNvPr>
          <p:cNvSpPr txBox="1"/>
          <p:nvPr/>
        </p:nvSpPr>
        <p:spPr>
          <a:xfrm>
            <a:off x="6286380" y="141881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64" name="Textfeld 63">
            <a:extLst>
              <a:ext uri="{FF2B5EF4-FFF2-40B4-BE49-F238E27FC236}">
                <a16:creationId xmlns:a16="http://schemas.microsoft.com/office/drawing/2014/main" id="{ED5201D5-866F-A3F4-D088-45909820608B}"/>
              </a:ext>
            </a:extLst>
          </p:cNvPr>
          <p:cNvSpPr txBox="1"/>
          <p:nvPr/>
        </p:nvSpPr>
        <p:spPr>
          <a:xfrm>
            <a:off x="8636561" y="363745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Tree>
    <p:extLst>
      <p:ext uri="{BB962C8B-B14F-4D97-AF65-F5344CB8AC3E}">
        <p14:creationId xmlns:p14="http://schemas.microsoft.com/office/powerpoint/2010/main" val="41979058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595270" cy="744941"/>
          </a:xfrm>
          <a:prstGeom prst="rect">
            <a:avLst/>
          </a:prstGeom>
          <a:noFill/>
          <a:ln>
            <a:noFill/>
          </a:ln>
        </p:spPr>
        <p:txBody>
          <a:bodyPr lIns="81646" tIns="40823" rIns="81646" bIns="40823" anchor="ctr" anchorCtr="1"/>
          <a:lstStyle/>
          <a:p>
            <a:pPr algn="ctr">
              <a:lnSpc>
                <a:spcPct val="100000"/>
              </a:lnSpc>
            </a:pPr>
            <a:r>
              <a:rPr lang="de-DE" sz="2177" b="1" dirty="0">
                <a:solidFill>
                  <a:srgbClr val="000000"/>
                </a:solidFill>
                <a:latin typeface="Times New Roman" panose="02020603050405020304" pitchFamily="18" charset="0"/>
                <a:cs typeface="Times New Roman" panose="02020603050405020304" pitchFamily="18" charset="0"/>
              </a:rPr>
              <a:t>Wohlfahrtsverlust und Steueraufkommen in Abhängigkeit des Steuersatzes</a:t>
            </a:r>
            <a:endParaRPr lang="de-DE" sz="2177" dirty="0">
              <a:latin typeface="Times New Roman" panose="02020603050405020304" pitchFamily="18" charset="0"/>
              <a:cs typeface="Times New Roman" panose="02020603050405020304" pitchFamily="18" charset="0"/>
            </a:endParaRPr>
          </a:p>
        </p:txBody>
      </p:sp>
      <p:sp>
        <p:nvSpPr>
          <p:cNvPr id="8" name="Line 3"/>
          <p:cNvSpPr>
            <a:spLocks noChangeShapeType="1"/>
          </p:cNvSpPr>
          <p:nvPr/>
        </p:nvSpPr>
        <p:spPr bwMode="auto">
          <a:xfrm flipV="1">
            <a:off x="596142" y="1283176"/>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9" name="Line 4"/>
          <p:cNvSpPr>
            <a:spLocks noChangeShapeType="1"/>
          </p:cNvSpPr>
          <p:nvPr/>
        </p:nvSpPr>
        <p:spPr bwMode="auto">
          <a:xfrm>
            <a:off x="481712" y="4997325"/>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0" name="Textfeld 9"/>
          <p:cNvSpPr txBox="1"/>
          <p:nvPr/>
        </p:nvSpPr>
        <p:spPr>
          <a:xfrm rot="16200000">
            <a:off x="-660380" y="2170289"/>
            <a:ext cx="17046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Wohlfahrtsverlust</a:t>
            </a:r>
          </a:p>
        </p:txBody>
      </p:sp>
      <p:sp>
        <p:nvSpPr>
          <p:cNvPr id="11" name="Textfeld 10"/>
          <p:cNvSpPr txBox="1"/>
          <p:nvPr/>
        </p:nvSpPr>
        <p:spPr>
          <a:xfrm>
            <a:off x="2717151" y="5118298"/>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3" name="Freihandform 2"/>
          <p:cNvSpPr/>
          <p:nvPr/>
        </p:nvSpPr>
        <p:spPr>
          <a:xfrm>
            <a:off x="808334" y="1413269"/>
            <a:ext cx="2435127" cy="3272024"/>
          </a:xfrm>
          <a:custGeom>
            <a:avLst/>
            <a:gdLst>
              <a:gd name="connsiteX0" fmla="*/ 0 w 5096933"/>
              <a:gd name="connsiteY0" fmla="*/ 3606800 h 3606800"/>
              <a:gd name="connsiteX1" fmla="*/ 3217333 w 5096933"/>
              <a:gd name="connsiteY1" fmla="*/ 2540000 h 3606800"/>
              <a:gd name="connsiteX2" fmla="*/ 5096933 w 5096933"/>
              <a:gd name="connsiteY2" fmla="*/ 0 h 3606800"/>
              <a:gd name="connsiteX3" fmla="*/ 5096933 w 5096933"/>
              <a:gd name="connsiteY3" fmla="*/ 0 h 3606800"/>
            </a:gdLst>
            <a:ahLst/>
            <a:cxnLst>
              <a:cxn ang="0">
                <a:pos x="connsiteX0" y="connsiteY0"/>
              </a:cxn>
              <a:cxn ang="0">
                <a:pos x="connsiteX1" y="connsiteY1"/>
              </a:cxn>
              <a:cxn ang="0">
                <a:pos x="connsiteX2" y="connsiteY2"/>
              </a:cxn>
              <a:cxn ang="0">
                <a:pos x="connsiteX3" y="connsiteY3"/>
              </a:cxn>
            </a:cxnLst>
            <a:rect l="l" t="t" r="r" b="b"/>
            <a:pathLst>
              <a:path w="5096933" h="3606800">
                <a:moveTo>
                  <a:pt x="0" y="3606800"/>
                </a:moveTo>
                <a:cubicBezTo>
                  <a:pt x="1183922" y="3373966"/>
                  <a:pt x="2367844" y="3141133"/>
                  <a:pt x="3217333" y="2540000"/>
                </a:cubicBezTo>
                <a:cubicBezTo>
                  <a:pt x="4066822" y="1938867"/>
                  <a:pt x="5096933" y="0"/>
                  <a:pt x="5096933" y="0"/>
                </a:cubicBezTo>
                <a:lnTo>
                  <a:pt x="509693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2" name="Line 3"/>
          <p:cNvSpPr>
            <a:spLocks noChangeShapeType="1"/>
          </p:cNvSpPr>
          <p:nvPr/>
        </p:nvSpPr>
        <p:spPr bwMode="auto">
          <a:xfrm flipV="1">
            <a:off x="4974974" y="1283882"/>
            <a:ext cx="1440" cy="3835122"/>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3" name="Line 4"/>
          <p:cNvSpPr>
            <a:spLocks noChangeShapeType="1"/>
          </p:cNvSpPr>
          <p:nvPr/>
        </p:nvSpPr>
        <p:spPr bwMode="auto">
          <a:xfrm>
            <a:off x="4860544" y="4998031"/>
            <a:ext cx="3460090"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4" name="Textfeld 13"/>
          <p:cNvSpPr txBox="1"/>
          <p:nvPr/>
        </p:nvSpPr>
        <p:spPr>
          <a:xfrm rot="16200000">
            <a:off x="3690974" y="2170995"/>
            <a:ext cx="1759649"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Steueraufkommen</a:t>
            </a:r>
          </a:p>
        </p:txBody>
      </p:sp>
      <p:sp>
        <p:nvSpPr>
          <p:cNvPr id="15" name="Textfeld 14"/>
          <p:cNvSpPr txBox="1"/>
          <p:nvPr/>
        </p:nvSpPr>
        <p:spPr>
          <a:xfrm>
            <a:off x="7095983" y="5119004"/>
            <a:ext cx="107298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Steuersatz</a:t>
            </a:r>
          </a:p>
        </p:txBody>
      </p:sp>
      <p:sp>
        <p:nvSpPr>
          <p:cNvPr id="17" name="Freihandform 16"/>
          <p:cNvSpPr/>
          <p:nvPr/>
        </p:nvSpPr>
        <p:spPr>
          <a:xfrm>
            <a:off x="4978711" y="3056941"/>
            <a:ext cx="2672921" cy="1950945"/>
          </a:xfrm>
          <a:custGeom>
            <a:avLst/>
            <a:gdLst>
              <a:gd name="connsiteX0" fmla="*/ 0 w 2946400"/>
              <a:gd name="connsiteY0" fmla="*/ 2150556 h 2150556"/>
              <a:gd name="connsiteX1" fmla="*/ 1473200 w 2946400"/>
              <a:gd name="connsiteY1" fmla="*/ 22 h 2150556"/>
              <a:gd name="connsiteX2" fmla="*/ 2946400 w 2946400"/>
              <a:gd name="connsiteY2" fmla="*/ 2116689 h 2150556"/>
            </a:gdLst>
            <a:ahLst/>
            <a:cxnLst>
              <a:cxn ang="0">
                <a:pos x="connsiteX0" y="connsiteY0"/>
              </a:cxn>
              <a:cxn ang="0">
                <a:pos x="connsiteX1" y="connsiteY1"/>
              </a:cxn>
              <a:cxn ang="0">
                <a:pos x="connsiteX2" y="connsiteY2"/>
              </a:cxn>
            </a:cxnLst>
            <a:rect l="l" t="t" r="r" b="b"/>
            <a:pathLst>
              <a:path w="2946400" h="2150556">
                <a:moveTo>
                  <a:pt x="0" y="2150556"/>
                </a:moveTo>
                <a:cubicBezTo>
                  <a:pt x="491066" y="1078111"/>
                  <a:pt x="982133" y="5666"/>
                  <a:pt x="1473200" y="22"/>
                </a:cubicBezTo>
                <a:cubicBezTo>
                  <a:pt x="1964267" y="-5623"/>
                  <a:pt x="2455333" y="1055533"/>
                  <a:pt x="2946400" y="21166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18" name="Textfeld 17"/>
          <p:cNvSpPr txBox="1"/>
          <p:nvPr/>
        </p:nvSpPr>
        <p:spPr>
          <a:xfrm>
            <a:off x="5772984" y="2645108"/>
            <a:ext cx="1182760" cy="343620"/>
          </a:xfrm>
          <a:prstGeom prst="rect">
            <a:avLst/>
          </a:prstGeom>
          <a:noFill/>
        </p:spPr>
        <p:txBody>
          <a:bodyPr wrap="none" rtlCol="0">
            <a:spAutoFit/>
          </a:bodyPr>
          <a:lstStyle/>
          <a:p>
            <a:r>
              <a:rPr lang="de-DE" sz="1633" dirty="0" err="1">
                <a:latin typeface="Times New Roman" panose="02020603050405020304" pitchFamily="18" charset="0"/>
                <a:cs typeface="Times New Roman" panose="02020603050405020304" pitchFamily="18" charset="0"/>
              </a:rPr>
              <a:t>Lafferkurve</a:t>
            </a:r>
            <a:endParaRPr lang="de-DE" sz="1633" dirty="0">
              <a:latin typeface="Times New Roman" panose="02020603050405020304" pitchFamily="18" charset="0"/>
              <a:cs typeface="Times New Roman" panose="02020603050405020304" pitchFamily="18" charset="0"/>
            </a:endParaRPr>
          </a:p>
        </p:txBody>
      </p:sp>
      <p:sp>
        <p:nvSpPr>
          <p:cNvPr id="19" name="Rechteck 18">
            <a:extLst>
              <a:ext uri="{FF2B5EF4-FFF2-40B4-BE49-F238E27FC236}">
                <a16:creationId xmlns:a16="http://schemas.microsoft.com/office/drawing/2014/main" id="{99CE8BCD-A983-1A0D-7C7C-DA77D2640E3A}"/>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9662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Wahlentscheidungen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48748" y="721321"/>
            <a:ext cx="11363092" cy="2060207"/>
          </a:xfrm>
          <a:prstGeom prst="rect">
            <a:avLst/>
          </a:prstGeom>
        </p:spPr>
        <p:txBody>
          <a:bodyPr wrap="square">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Häufig muss eine Gesellschaft eine Entscheidung über mehrere Alternativen treffen, die letztlich für alle gilt.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welche Entscheidung von der Mehrheit gewählt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7" name="Rechteck 6"/>
          <p:cNvSpPr/>
          <p:nvPr/>
        </p:nvSpPr>
        <p:spPr>
          <a:xfrm>
            <a:off x="196348" y="2584407"/>
            <a:ext cx="11363092" cy="3628727"/>
          </a:xfrm>
          <a:prstGeom prst="rect">
            <a:avLst/>
          </a:prstGeom>
        </p:spPr>
        <p:txBody>
          <a:bodyPr wrap="square">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Weitere Beispiele: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Allgemeine politische Sachfragen </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Wahl eines Kandidaten</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Austritt aus der EU</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Entscheidung über die Bereitstellung eines öffentlichen Gutes </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Bau und Finanzierung eines Vereinsheimes</a:t>
            </a:r>
          </a:p>
          <a:p>
            <a:pPr marL="1257300" lvl="2"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Finanzierung der Kinderbetreuung</a:t>
            </a:r>
          </a:p>
        </p:txBody>
      </p:sp>
      <p:sp>
        <p:nvSpPr>
          <p:cNvPr id="8" name="Rechteck 7">
            <a:extLst>
              <a:ext uri="{FF2B5EF4-FFF2-40B4-BE49-F238E27FC236}">
                <a16:creationId xmlns:a16="http://schemas.microsoft.com/office/drawing/2014/main" id="{7A98B1D5-98F3-4C80-B15C-96F15363AB3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 (1743 – 1794) Sieger – Paradoxon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 y="1609782"/>
            <a:ext cx="8969432" cy="4243473"/>
          </a:xfrm>
          <a:prstGeom prst="rect">
            <a:avLst/>
          </a:prstGeom>
        </p:spPr>
        <p:txBody>
          <a:bodyPr wrap="square">
            <a:noAutofit/>
          </a:bodyPr>
          <a:lstStyle/>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Paarweise Abstimmung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Zwei Alternativen werden gegeneinander zur Abstimmung gestellt.</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Mehrheitsentscheidung</a:t>
            </a:r>
            <a:r>
              <a:rPr lang="de-DE"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Alternative mit der Mehrheit der Stimmen, gewinnt die Abstimmung</a:t>
            </a:r>
          </a:p>
          <a:p>
            <a:pPr marL="800100" lvl="1"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u="sng" dirty="0">
                <a:latin typeface="Times New Roman" panose="02020603050405020304" pitchFamily="18" charset="0"/>
                <a:cs typeface="Times New Roman" panose="02020603050405020304" pitchFamily="18" charset="0"/>
              </a:rPr>
              <a:t>Agenda-Setting</a:t>
            </a:r>
            <a:r>
              <a:rPr lang="de-DE" sz="22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 Alternative, die eine paarweise Abstimmung gegen eine andere Alternative verloren hat, wird aus der Abstimmung entfernt</a:t>
            </a:r>
          </a:p>
          <a:p>
            <a:pPr marL="1257300" lvl="2"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Der Sieger tritt gegen eine weitere Alternative an.</a:t>
            </a:r>
          </a:p>
          <a:p>
            <a:pPr marL="1714500" lvl="3"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Dieser Prozess wird fortgesetzt, bis nur noch eine Alternative übrig bleibt.</a:t>
            </a:r>
          </a:p>
        </p:txBody>
      </p:sp>
      <p:sp>
        <p:nvSpPr>
          <p:cNvPr id="2" name="Rechteck 1"/>
          <p:cNvSpPr/>
          <p:nvPr/>
        </p:nvSpPr>
        <p:spPr>
          <a:xfrm>
            <a:off x="0" y="5922472"/>
            <a:ext cx="8689605"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Es stellt sich die Frage, ob diese Art der Abstimmung unabhängig von der Reihenfolge zu einem eindeutigen Ergebnis führt</a:t>
            </a:r>
          </a:p>
        </p:txBody>
      </p:sp>
      <p:sp>
        <p:nvSpPr>
          <p:cNvPr id="7" name="Rechteck 6">
            <a:extLst>
              <a:ext uri="{FF2B5EF4-FFF2-40B4-BE49-F238E27FC236}">
                <a16:creationId xmlns:a16="http://schemas.microsoft.com/office/drawing/2014/main" id="{3DD61C9D-2458-47B1-BCED-8D96F855CB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6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Condorcet-Sieger</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91440" y="865871"/>
            <a:ext cx="10526751" cy="3510733"/>
          </a:xfrm>
          <a:prstGeom prst="rect">
            <a:avLst/>
          </a:prstGeom>
        </p:spPr>
        <p:txBody>
          <a:bodyPr wrap="square">
            <a:noAutofit/>
          </a:bodyPr>
          <a:lstStyle/>
          <a:p>
            <a:r>
              <a:rPr lang="de-DE" sz="3200" u="sng" dirty="0">
                <a:latin typeface="Times New Roman" panose="02020603050405020304" pitchFamily="18" charset="0"/>
                <a:cs typeface="Times New Roman" panose="02020603050405020304" pitchFamily="18" charset="0"/>
              </a:rPr>
              <a:t>Definition</a:t>
            </a:r>
            <a:r>
              <a:rPr lang="de-DE" sz="3200" dirty="0">
                <a:latin typeface="Times New Roman" panose="02020603050405020304" pitchFamily="18" charset="0"/>
                <a:cs typeface="Times New Roman" panose="02020603050405020304" pitchFamily="18" charset="0"/>
              </a:rPr>
              <a:t>:</a:t>
            </a:r>
          </a:p>
          <a:p>
            <a:endParaRPr lang="de-DE" sz="3200" dirty="0">
              <a:latin typeface="Times New Roman" panose="02020603050405020304" pitchFamily="18" charset="0"/>
              <a:cs typeface="Times New Roman" panose="02020603050405020304" pitchFamily="18" charset="0"/>
            </a:endParaRPr>
          </a:p>
          <a:p>
            <a:endParaRPr lang="de-DE"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Eine Alternative, die jede andere mögliche Alternative in einer paarweisen Abstimmung besiegt, heißt </a:t>
            </a:r>
            <a:r>
              <a:rPr lang="de-DE" sz="3200" b="1" dirty="0">
                <a:latin typeface="Times New Roman" panose="02020603050405020304" pitchFamily="18" charset="0"/>
                <a:cs typeface="Times New Roman" panose="02020603050405020304" pitchFamily="18" charset="0"/>
              </a:rPr>
              <a:t>Condorcet-Sieger</a:t>
            </a:r>
            <a:r>
              <a:rPr lang="de-DE" sz="3200" dirty="0">
                <a:latin typeface="Times New Roman" panose="02020603050405020304" pitchFamily="18" charset="0"/>
                <a:cs typeface="Times New Roman" panose="02020603050405020304" pitchFamily="18" charset="0"/>
              </a:rPr>
              <a:t>.</a:t>
            </a:r>
          </a:p>
        </p:txBody>
      </p:sp>
      <p:sp>
        <p:nvSpPr>
          <p:cNvPr id="4" name="Rechteck 3"/>
          <p:cNvSpPr/>
          <p:nvPr/>
        </p:nvSpPr>
        <p:spPr>
          <a:xfrm>
            <a:off x="603681" y="3832464"/>
            <a:ext cx="9502268" cy="830997"/>
          </a:xfrm>
          <a:prstGeom prst="rect">
            <a:avLst/>
          </a:prstGeom>
        </p:spPr>
        <p:txBody>
          <a:bodyPr wrap="square">
            <a:spAutoFit/>
          </a:bodyPr>
          <a:lstStyle/>
          <a:p>
            <a:pPr algn="ctr"/>
            <a:r>
              <a:rPr lang="de-DE" sz="2400" b="1" dirty="0">
                <a:latin typeface="Times New Roman" panose="02020603050405020304" pitchFamily="18" charset="0"/>
                <a:cs typeface="Times New Roman" panose="02020603050405020304" pitchFamily="18" charset="0"/>
              </a:rPr>
              <a:t>In diesem Fall ist die aufgrund der Definition auch der Sieger jeder Abstimmungsreihenfolge der Condorcet-Sieger </a:t>
            </a:r>
          </a:p>
        </p:txBody>
      </p:sp>
      <p:sp>
        <p:nvSpPr>
          <p:cNvPr id="5" name="Rechteck 4">
            <a:extLst>
              <a:ext uri="{FF2B5EF4-FFF2-40B4-BE49-F238E27FC236}">
                <a16:creationId xmlns:a16="http://schemas.microsoft.com/office/drawing/2014/main" id="{4A09EA60-1056-4E7A-97AE-A9EF8AAEBE8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08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82374" y="1523092"/>
            <a:ext cx="11363092" cy="3811816"/>
          </a:xfrm>
          <a:prstGeom prst="rect">
            <a:avLst/>
          </a:prstGeom>
        </p:spPr>
        <p:txBody>
          <a:bodyPr wrap="square">
            <a:noAutofit/>
          </a:bodyPr>
          <a:lstStyle/>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3 Wähler (W1, W2, W3)</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Gesamtbudget von 90 Euro</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Entscheidung über die Verteilung des Budgets zum privaten Konsum</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800" dirty="0">
                <a:latin typeface="Times New Roman" panose="02020603050405020304" pitchFamily="18" charset="0"/>
                <a:cs typeface="Times New Roman" panose="02020603050405020304" pitchFamily="18" charset="0"/>
              </a:rPr>
              <a:t>Betrachtung von 3 Alternativen der Aufteilung (A,B,C)</a:t>
            </a:r>
          </a:p>
          <a:p>
            <a:pPr marL="342900" indent="-342900">
              <a:buFont typeface="Arial" panose="020B0604020202020204" pitchFamily="34" charset="0"/>
              <a:buChar char="•"/>
            </a:pPr>
            <a:endParaRPr lang="de-DE" sz="28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9B034751-9210-4E71-BCDE-1BD13AE5F63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97933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14058" y="14289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Zyklische Mehrheiten</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0880" y="3536717"/>
            <a:ext cx="8638725" cy="1106404"/>
          </a:xfrm>
          <a:prstGeom prst="rect">
            <a:avLst/>
          </a:prstGeom>
        </p:spPr>
        <p:txBody>
          <a:bodyPr wrap="square">
            <a:noAutofit/>
          </a:bodyPr>
          <a:lstStyle/>
          <a:p>
            <a:pPr algn="ctr"/>
            <a:r>
              <a:rPr lang="de-DE" sz="2800" dirty="0">
                <a:latin typeface="Times New Roman" panose="02020603050405020304" pitchFamily="18" charset="0"/>
                <a:cs typeface="Times New Roman" panose="02020603050405020304" pitchFamily="18" charset="0"/>
              </a:rPr>
              <a:t>Bestimmen Sie das Ergebnis bei allen möglichen paarweisen Abstimmungsreihenfolgen</a:t>
            </a:r>
          </a:p>
        </p:txBody>
      </p:sp>
      <p:graphicFrame>
        <p:nvGraphicFramePr>
          <p:cNvPr id="2" name="Tabelle 1">
            <a:extLst>
              <a:ext uri="{FF2B5EF4-FFF2-40B4-BE49-F238E27FC236}">
                <a16:creationId xmlns:a16="http://schemas.microsoft.com/office/drawing/2014/main" id="{DC8189F1-559B-4768-98F2-4AA3DBC1F8BC}"/>
              </a:ext>
            </a:extLst>
          </p:cNvPr>
          <p:cNvGraphicFramePr>
            <a:graphicFrameLocks noGrp="1"/>
          </p:cNvGraphicFramePr>
          <p:nvPr/>
        </p:nvGraphicFramePr>
        <p:xfrm>
          <a:off x="1669046" y="1221469"/>
          <a:ext cx="8562076" cy="2129884"/>
        </p:xfrm>
        <a:graphic>
          <a:graphicData uri="http://schemas.openxmlformats.org/drawingml/2006/table">
            <a:tbl>
              <a:tblPr firstRow="1" bandRow="1">
                <a:tableStyleId>{5940675A-B579-460E-94D1-54222C63F5DA}</a:tableStyleId>
              </a:tblPr>
              <a:tblGrid>
                <a:gridCol w="2140519">
                  <a:extLst>
                    <a:ext uri="{9D8B030D-6E8A-4147-A177-3AD203B41FA5}">
                      <a16:colId xmlns:a16="http://schemas.microsoft.com/office/drawing/2014/main" val="3297518732"/>
                    </a:ext>
                  </a:extLst>
                </a:gridCol>
                <a:gridCol w="2140519">
                  <a:extLst>
                    <a:ext uri="{9D8B030D-6E8A-4147-A177-3AD203B41FA5}">
                      <a16:colId xmlns:a16="http://schemas.microsoft.com/office/drawing/2014/main" val="4210091242"/>
                    </a:ext>
                  </a:extLst>
                </a:gridCol>
                <a:gridCol w="2140519">
                  <a:extLst>
                    <a:ext uri="{9D8B030D-6E8A-4147-A177-3AD203B41FA5}">
                      <a16:colId xmlns:a16="http://schemas.microsoft.com/office/drawing/2014/main" val="4218465620"/>
                    </a:ext>
                  </a:extLst>
                </a:gridCol>
                <a:gridCol w="2140519">
                  <a:extLst>
                    <a:ext uri="{9D8B030D-6E8A-4147-A177-3AD203B41FA5}">
                      <a16:colId xmlns:a16="http://schemas.microsoft.com/office/drawing/2014/main" val="1137896706"/>
                    </a:ext>
                  </a:extLst>
                </a:gridCol>
              </a:tblGrid>
              <a:tr h="532471">
                <a:tc>
                  <a:txBody>
                    <a:bodyPr/>
                    <a:lstStyle/>
                    <a:p>
                      <a:pPr algn="ctr"/>
                      <a:endParaRPr lang="de-DE" sz="2800" dirty="0"/>
                    </a:p>
                  </a:txBody>
                  <a:tcPr/>
                </a:tc>
                <a:tc>
                  <a:txBody>
                    <a:bodyPr/>
                    <a:lstStyle/>
                    <a:p>
                      <a:pPr algn="ctr"/>
                      <a:r>
                        <a:rPr lang="de-DE" sz="2800" dirty="0"/>
                        <a:t>A</a:t>
                      </a:r>
                    </a:p>
                  </a:txBody>
                  <a:tcPr/>
                </a:tc>
                <a:tc>
                  <a:txBody>
                    <a:bodyPr/>
                    <a:lstStyle/>
                    <a:p>
                      <a:pPr algn="ctr"/>
                      <a:r>
                        <a:rPr lang="de-DE" sz="2800" dirty="0"/>
                        <a:t>B</a:t>
                      </a:r>
                    </a:p>
                  </a:txBody>
                  <a:tcPr/>
                </a:tc>
                <a:tc>
                  <a:txBody>
                    <a:bodyPr/>
                    <a:lstStyle/>
                    <a:p>
                      <a:pPr algn="ctr"/>
                      <a:r>
                        <a:rPr lang="de-DE" sz="2800" dirty="0"/>
                        <a:t>C</a:t>
                      </a:r>
                    </a:p>
                  </a:txBody>
                  <a:tcPr/>
                </a:tc>
                <a:extLst>
                  <a:ext uri="{0D108BD9-81ED-4DB2-BD59-A6C34878D82A}">
                    <a16:rowId xmlns:a16="http://schemas.microsoft.com/office/drawing/2014/main" val="3188199454"/>
                  </a:ext>
                </a:extLst>
              </a:tr>
              <a:tr h="532471">
                <a:tc>
                  <a:txBody>
                    <a:bodyPr/>
                    <a:lstStyle/>
                    <a:p>
                      <a:pPr algn="ctr"/>
                      <a:r>
                        <a:rPr lang="de-DE" sz="2800" dirty="0"/>
                        <a:t>W1</a:t>
                      </a:r>
                    </a:p>
                  </a:txBody>
                  <a:tcPr/>
                </a:tc>
                <a:tc>
                  <a:txBody>
                    <a:bodyPr/>
                    <a:lstStyle/>
                    <a:p>
                      <a:pPr algn="ctr"/>
                      <a:r>
                        <a:rPr lang="de-DE" sz="2800" dirty="0"/>
                        <a:t>30</a:t>
                      </a:r>
                    </a:p>
                  </a:txBody>
                  <a:tcPr/>
                </a:tc>
                <a:tc>
                  <a:txBody>
                    <a:bodyPr/>
                    <a:lstStyle/>
                    <a:p>
                      <a:pPr algn="ctr"/>
                      <a:r>
                        <a:rPr lang="de-DE" sz="2800" dirty="0"/>
                        <a:t>10</a:t>
                      </a:r>
                    </a:p>
                  </a:txBody>
                  <a:tcPr/>
                </a:tc>
                <a:tc>
                  <a:txBody>
                    <a:bodyPr/>
                    <a:lstStyle/>
                    <a:p>
                      <a:pPr algn="ctr"/>
                      <a:r>
                        <a:rPr lang="de-DE" sz="2800" dirty="0"/>
                        <a:t>20</a:t>
                      </a:r>
                    </a:p>
                  </a:txBody>
                  <a:tcPr/>
                </a:tc>
                <a:extLst>
                  <a:ext uri="{0D108BD9-81ED-4DB2-BD59-A6C34878D82A}">
                    <a16:rowId xmlns:a16="http://schemas.microsoft.com/office/drawing/2014/main" val="1477813478"/>
                  </a:ext>
                </a:extLst>
              </a:tr>
              <a:tr h="532471">
                <a:tc>
                  <a:txBody>
                    <a:bodyPr/>
                    <a:lstStyle/>
                    <a:p>
                      <a:pPr algn="ctr"/>
                      <a:r>
                        <a:rPr lang="de-DE" sz="2800" dirty="0"/>
                        <a:t>W2</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20</a:t>
                      </a:r>
                    </a:p>
                  </a:txBody>
                  <a:tcPr/>
                </a:tc>
                <a:extLst>
                  <a:ext uri="{0D108BD9-81ED-4DB2-BD59-A6C34878D82A}">
                    <a16:rowId xmlns:a16="http://schemas.microsoft.com/office/drawing/2014/main" val="3038458745"/>
                  </a:ext>
                </a:extLst>
              </a:tr>
              <a:tr h="532471">
                <a:tc>
                  <a:txBody>
                    <a:bodyPr/>
                    <a:lstStyle/>
                    <a:p>
                      <a:pPr algn="ctr"/>
                      <a:r>
                        <a:rPr lang="de-DE" sz="2800" dirty="0"/>
                        <a:t>W3</a:t>
                      </a:r>
                    </a:p>
                  </a:txBody>
                  <a:tcPr/>
                </a:tc>
                <a:tc>
                  <a:txBody>
                    <a:bodyPr/>
                    <a:lstStyle/>
                    <a:p>
                      <a:pPr algn="ctr"/>
                      <a:r>
                        <a:rPr lang="de-DE" sz="2800" dirty="0"/>
                        <a:t>30</a:t>
                      </a:r>
                    </a:p>
                  </a:txBody>
                  <a:tcPr/>
                </a:tc>
                <a:tc>
                  <a:txBody>
                    <a:bodyPr/>
                    <a:lstStyle/>
                    <a:p>
                      <a:pPr algn="ctr"/>
                      <a:r>
                        <a:rPr lang="de-DE" sz="2800" dirty="0"/>
                        <a:t>40</a:t>
                      </a:r>
                    </a:p>
                  </a:txBody>
                  <a:tcPr/>
                </a:tc>
                <a:tc>
                  <a:txBody>
                    <a:bodyPr/>
                    <a:lstStyle/>
                    <a:p>
                      <a:pPr algn="ctr"/>
                      <a:r>
                        <a:rPr lang="de-DE" sz="2800" dirty="0"/>
                        <a:t>50</a:t>
                      </a:r>
                    </a:p>
                  </a:txBody>
                  <a:tcPr/>
                </a:tc>
                <a:extLst>
                  <a:ext uri="{0D108BD9-81ED-4DB2-BD59-A6C34878D82A}">
                    <a16:rowId xmlns:a16="http://schemas.microsoft.com/office/drawing/2014/main" val="2476542522"/>
                  </a:ext>
                </a:extLst>
              </a:tr>
            </a:tbl>
          </a:graphicData>
        </a:graphic>
      </p:graphicFrame>
      <p:sp>
        <p:nvSpPr>
          <p:cNvPr id="5" name="Rechteck 4">
            <a:extLst>
              <a:ext uri="{FF2B5EF4-FFF2-40B4-BE49-F238E27FC236}">
                <a16:creationId xmlns:a16="http://schemas.microsoft.com/office/drawing/2014/main" id="{2C636B3E-A9E9-4DE2-9522-D9BC400568F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660787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Condorcet-Paradoxon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041941" y="4203728"/>
            <a:ext cx="7647664" cy="992889"/>
          </a:xfrm>
          <a:prstGeom prst="rect">
            <a:avLst/>
          </a:prstGeom>
        </p:spPr>
        <p:txBody>
          <a:bodyPr wrap="square">
            <a:noAutofit/>
          </a:bodyPr>
          <a:lstStyle/>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Über die das Agenda-Setting kann das Ergebnis manipuliert werden</a:t>
            </a:r>
          </a:p>
        </p:txBody>
      </p:sp>
      <p:sp>
        <p:nvSpPr>
          <p:cNvPr id="4" name="Rechteck 3"/>
          <p:cNvSpPr/>
          <p:nvPr/>
        </p:nvSpPr>
        <p:spPr>
          <a:xfrm>
            <a:off x="110227" y="996317"/>
            <a:ext cx="12081773" cy="323461"/>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dem Beispiel tritt also ein grundsätzliches Problem für das Ergebnis der Abstimmung auf:</a:t>
            </a:r>
            <a:endParaRPr lang="de-DE" sz="1400" b="1" dirty="0">
              <a:latin typeface="Times New Roman" panose="02020603050405020304" pitchFamily="18" charset="0"/>
              <a:cs typeface="Times New Roman" panose="02020603050405020304" pitchFamily="18" charset="0"/>
            </a:endParaRPr>
          </a:p>
        </p:txBody>
      </p:sp>
      <p:sp>
        <p:nvSpPr>
          <p:cNvPr id="5" name="Rechteck 4"/>
          <p:cNvSpPr/>
          <p:nvPr/>
        </p:nvSpPr>
        <p:spPr>
          <a:xfrm>
            <a:off x="8054" y="1849282"/>
            <a:ext cx="11363092" cy="587293"/>
          </a:xfrm>
          <a:prstGeom prst="rect">
            <a:avLst/>
          </a:prstGeom>
        </p:spPr>
        <p:txBody>
          <a:bodyPr wrap="square">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Abstimmungen verlaufen zyklisch</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7" name="Rechteck 6"/>
          <p:cNvSpPr/>
          <p:nvPr/>
        </p:nvSpPr>
        <p:spPr>
          <a:xfrm>
            <a:off x="353594" y="2402304"/>
            <a:ext cx="11363092" cy="1184116"/>
          </a:xfrm>
          <a:prstGeom prst="rect">
            <a:avLst/>
          </a:prstGeom>
        </p:spPr>
        <p:txBody>
          <a:bodyPr wrap="square">
            <a:noAutofit/>
          </a:bodyPr>
          <a:lstStyle/>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gibt keinen Condorcet-Sieger</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p:txBody>
      </p:sp>
      <p:sp>
        <p:nvSpPr>
          <p:cNvPr id="8" name="Rechteck 7"/>
          <p:cNvSpPr/>
          <p:nvPr/>
        </p:nvSpPr>
        <p:spPr>
          <a:xfrm>
            <a:off x="676646" y="3053883"/>
            <a:ext cx="10777689" cy="1479789"/>
          </a:xfrm>
          <a:prstGeom prst="rect">
            <a:avLst/>
          </a:prstGeom>
        </p:spPr>
        <p:txBody>
          <a:bodyPr wrap="square">
            <a:noAutofit/>
          </a:bodyPr>
          <a:lstStyle/>
          <a:p>
            <a:pPr lvl="1"/>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Je nach Agenda wird jede Mehrheitsentscheidung durch eine andere Mehrheitsentscheidung ersetzt</a:t>
            </a:r>
          </a:p>
        </p:txBody>
      </p:sp>
      <p:sp>
        <p:nvSpPr>
          <p:cNvPr id="9" name="Rechteck 8">
            <a:extLst>
              <a:ext uri="{FF2B5EF4-FFF2-40B4-BE49-F238E27FC236}">
                <a16:creationId xmlns:a16="http://schemas.microsoft.com/office/drawing/2014/main" id="{DBCC1C36-21E1-4065-8619-C56AFAFB9E1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43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48010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923792" y="-53762"/>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Präferenzen</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p:cNvSpPr/>
              <p:nvPr/>
            </p:nvSpPr>
            <p:spPr>
              <a:xfrm>
                <a:off x="18436" y="1340047"/>
                <a:ext cx="8260451" cy="4502257"/>
              </a:xfrm>
              <a:prstGeom prst="rect">
                <a:avLst/>
              </a:prstGeom>
            </p:spPr>
            <p:txBody>
              <a:bodyPr wrap="square">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Eindimensionale Politikentscheidung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r>
                      <a:rPr lang="de-DE" sz="2400" b="0" i="1" smtClean="0">
                        <a:latin typeface="Cambria Math" panose="02040503050406030204" pitchFamily="18" charset="0"/>
                        <a:cs typeface="Times New Roman" panose="02020603050405020304" pitchFamily="18" charset="0"/>
                      </a:rPr>
                      <m:t>,</m:t>
                    </m:r>
                    <m:bar>
                      <m:barPr>
                        <m:pos m:val="top"/>
                        <m:ctrlPr>
                          <a:rPr lang="de-DE" sz="2400" b="0" i="1" smtClean="0">
                            <a:latin typeface="Cambria Math" panose="02040503050406030204" pitchFamily="18" charset="0"/>
                            <a:cs typeface="Times New Roman" panose="02020603050405020304" pitchFamily="18" charset="0"/>
                          </a:rPr>
                        </m:ctrlPr>
                      </m:barPr>
                      <m:e>
                        <m:r>
                          <a:rPr lang="de-DE" sz="2400" b="0" i="1" smtClean="0">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 Wähler bildet Präferenzen über die möglichen Alternativen von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z.B. Bildungsausgaben, Ausgaben für Kinderbetreuung, Verteidigungshaushalt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𝑢</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Wählers, abhängig von der Höhe </a:t>
                </a:r>
                <a14:m>
                  <m:oMath xmlns:m="http://schemas.openxmlformats.org/officeDocument/2006/math">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 </m:t>
                    </m:r>
                  </m:oMath>
                </a14:m>
                <a:r>
                  <a:rPr lang="de-DE" sz="2400" dirty="0">
                    <a:latin typeface="Times New Roman" panose="02020603050405020304" pitchFamily="18" charset="0"/>
                    <a:cs typeface="Times New Roman" panose="02020603050405020304" pitchFamily="18" charset="0"/>
                  </a:rPr>
                  <a:t>und monoton steigend in </a:t>
                </a:r>
                <a:r>
                  <a:rPr lang="de-DE" sz="2400" dirty="0">
                    <a:cs typeface="Times New Roman" panose="02020603050405020304" pitchFamily="18" charset="0"/>
                  </a:rPr>
                  <a:t>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endParaRPr lang="de-DE" sz="2400" i="1" dirty="0">
                  <a:latin typeface="Cambria Math" panose="020405030504060302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p>
                      <m:sSupPr>
                        <m:ctrlPr>
                          <a:rPr lang="de-DE" sz="2400" i="1" dirty="0" smtClean="0">
                            <a:latin typeface="Cambria Math" panose="02040503050406030204" pitchFamily="18" charset="0"/>
                            <a:cs typeface="Times New Roman" panose="02020603050405020304" pitchFamily="18" charset="0"/>
                          </a:rPr>
                        </m:ctrlPr>
                      </m:sSupPr>
                      <m:e>
                        <m:r>
                          <a:rPr lang="de-DE" sz="2400" b="0" i="1" dirty="0" smtClean="0">
                            <a:latin typeface="Cambria Math" panose="02040503050406030204" pitchFamily="18" charset="0"/>
                            <a:cs typeface="Times New Roman" panose="02020603050405020304" pitchFamily="18" charset="0"/>
                          </a:rPr>
                          <m:t>𝑥</m:t>
                        </m:r>
                      </m:e>
                      <m:sup>
                        <m:r>
                          <a:rPr lang="de-DE" sz="2400" b="0" i="1" dirty="0" smtClean="0">
                            <a:latin typeface="Cambria Math" panose="02040503050406030204" pitchFamily="18" charset="0"/>
                            <a:cs typeface="Times New Roman" panose="02020603050405020304" pitchFamily="18" charset="0"/>
                          </a:rPr>
                          <m:t>∗</m:t>
                        </m:r>
                      </m:sup>
                    </m:sSup>
                  </m:oMath>
                </a14:m>
                <a:r>
                  <a:rPr lang="de-DE" sz="2400" dirty="0">
                    <a:latin typeface="Times New Roman" panose="02020603050405020304" pitchFamily="18" charset="0"/>
                    <a:cs typeface="Times New Roman" panose="02020603050405020304" pitchFamily="18" charset="0"/>
                  </a:rPr>
                  <a:t>: Die meistgeschätzte Alternative des Wähler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sSup>
                      <m:sSupPr>
                        <m:ctrlPr>
                          <a:rPr lang="de-DE" sz="2400" i="1" dirty="0">
                            <a:latin typeface="Cambria Math" panose="02040503050406030204" pitchFamily="18" charset="0"/>
                            <a:cs typeface="Times New Roman" panose="02020603050405020304" pitchFamily="18" charset="0"/>
                          </a:rPr>
                        </m:ctrlPr>
                      </m:sSupPr>
                      <m:e>
                        <m:r>
                          <a:rPr lang="de-DE" sz="2400" i="1" dirty="0">
                            <a:latin typeface="Cambria Math" panose="02040503050406030204" pitchFamily="18" charset="0"/>
                            <a:cs typeface="Times New Roman" panose="02020603050405020304" pitchFamily="18" charset="0"/>
                          </a:rPr>
                          <m:t>𝑥</m:t>
                        </m:r>
                      </m:e>
                      <m:sup>
                        <m:r>
                          <a:rPr lang="de-DE" sz="2400" i="1" dirty="0">
                            <a:latin typeface="Cambria Math" panose="02040503050406030204" pitchFamily="18" charset="0"/>
                            <a:cs typeface="Times New Roman" panose="02020603050405020304" pitchFamily="18" charset="0"/>
                          </a:rPr>
                          <m:t>∗</m:t>
                        </m:r>
                      </m:sup>
                    </m:sSup>
                    <m:r>
                      <a:rPr lang="de-DE" sz="2400" i="1" smtClean="0">
                        <a:latin typeface="Cambria Math" panose="02040503050406030204" pitchFamily="18" charset="0"/>
                        <a:cs typeface="Times New Roman" panose="02020603050405020304" pitchFamily="18" charset="0"/>
                      </a:rPr>
                      <m:t>)</m:t>
                    </m:r>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𝑢</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alle </a:t>
                </a:r>
                <a14:m>
                  <m:oMath xmlns:m="http://schemas.openxmlformats.org/officeDocument/2006/math">
                    <m:r>
                      <a:rPr lang="de-DE" sz="2400" i="1">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aus [</a:t>
                </a:r>
                <a14:m>
                  <m:oMath xmlns:m="http://schemas.openxmlformats.org/officeDocument/2006/math">
                    <m:bar>
                      <m:barPr>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r>
                      <a:rPr lang="de-DE" sz="2400" i="1">
                        <a:latin typeface="Cambria Math" panose="02040503050406030204" pitchFamily="18" charset="0"/>
                        <a:cs typeface="Times New Roman" panose="02020603050405020304" pitchFamily="18" charset="0"/>
                      </a:rPr>
                      <m:t>,</m:t>
                    </m:r>
                    <m:bar>
                      <m:barPr>
                        <m:pos m:val="top"/>
                        <m:ctrlPr>
                          <a:rPr lang="de-DE" sz="2400" i="1">
                            <a:latin typeface="Cambria Math" panose="02040503050406030204" pitchFamily="18" charset="0"/>
                            <a:cs typeface="Times New Roman" panose="02020603050405020304" pitchFamily="18" charset="0"/>
                          </a:rPr>
                        </m:ctrlPr>
                      </m:barPr>
                      <m:e>
                        <m:r>
                          <a:rPr lang="de-DE" sz="2400" i="1">
                            <a:latin typeface="Cambria Math" panose="02040503050406030204" pitchFamily="18" charset="0"/>
                            <a:cs typeface="Times New Roman" panose="02020603050405020304" pitchFamily="18" charset="0"/>
                          </a:rPr>
                          <m:t>𝑥</m:t>
                        </m:r>
                      </m:e>
                    </m:bar>
                  </m:oMath>
                </a14:m>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p>
            </p:txBody>
          </p:sp>
        </mc:Choice>
        <mc:Fallback xmlns="">
          <p:sp>
            <p:nvSpPr>
              <p:cNvPr id="3" name="Rechteck 2"/>
              <p:cNvSpPr>
                <a:spLocks noRot="1" noChangeAspect="1" noMove="1" noResize="1" noEditPoints="1" noAdjustHandles="1" noChangeArrowheads="1" noChangeShapeType="1" noTextEdit="1"/>
              </p:cNvSpPr>
              <p:nvPr/>
            </p:nvSpPr>
            <p:spPr>
              <a:xfrm>
                <a:off x="18436" y="1340047"/>
                <a:ext cx="8260451" cy="4502257"/>
              </a:xfrm>
              <a:prstGeom prst="rect">
                <a:avLst/>
              </a:prstGeom>
              <a:blipFill>
                <a:blip r:embed="rId3"/>
                <a:stretch>
                  <a:fillRect l="-959" t="-1084" r="-1550" b="-3117"/>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0E987A2E-643C-485C-A140-7E154EB272C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08334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35035" y="49777"/>
            <a:ext cx="9388485" cy="415637"/>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 und mehrgipflige Präferenzen</a:t>
            </a:r>
            <a:endParaRPr sz="2903" dirty="0">
              <a:latin typeface="Times New Roman" panose="02020603050405020304" pitchFamily="18" charset="0"/>
              <a:cs typeface="Times New Roman" panose="02020603050405020304" pitchFamily="18" charset="0"/>
            </a:endParaRPr>
          </a:p>
        </p:txBody>
      </p:sp>
      <p:sp>
        <p:nvSpPr>
          <p:cNvPr id="10" name="Rechteck 9"/>
          <p:cNvSpPr/>
          <p:nvPr/>
        </p:nvSpPr>
        <p:spPr>
          <a:xfrm>
            <a:off x="219041" y="1385582"/>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W1 ergibt sich folgende Grafik</a:t>
            </a:r>
          </a:p>
        </p:txBody>
      </p:sp>
      <p:graphicFrame>
        <p:nvGraphicFramePr>
          <p:cNvPr id="11" name="Diagramm 10"/>
          <p:cNvGraphicFramePr>
            <a:graphicFrameLocks/>
          </p:cNvGraphicFramePr>
          <p:nvPr/>
        </p:nvGraphicFramePr>
        <p:xfrm>
          <a:off x="642738" y="1817811"/>
          <a:ext cx="2302669" cy="1614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p:cNvGraphicFramePr>
            <a:graphicFrameLocks/>
          </p:cNvGraphicFramePr>
          <p:nvPr/>
        </p:nvGraphicFramePr>
        <p:xfrm>
          <a:off x="4805918" y="1844960"/>
          <a:ext cx="2276475" cy="1614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m 12"/>
          <p:cNvGraphicFramePr>
            <a:graphicFrameLocks/>
          </p:cNvGraphicFramePr>
          <p:nvPr/>
        </p:nvGraphicFramePr>
        <p:xfrm>
          <a:off x="8573617" y="1913997"/>
          <a:ext cx="2286001" cy="1614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iagramm 13"/>
          <p:cNvGraphicFramePr>
            <a:graphicFrameLocks/>
          </p:cNvGraphicFramePr>
          <p:nvPr/>
        </p:nvGraphicFramePr>
        <p:xfrm>
          <a:off x="3274774" y="4238915"/>
          <a:ext cx="5338762" cy="16144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hteck 18"/>
          <p:cNvSpPr/>
          <p:nvPr/>
        </p:nvSpPr>
        <p:spPr>
          <a:xfrm>
            <a:off x="4330164" y="1390147"/>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W2 ergibt sich folgende Grafik</a:t>
            </a:r>
          </a:p>
        </p:txBody>
      </p:sp>
      <p:sp>
        <p:nvSpPr>
          <p:cNvPr id="20" name="Rechteck 19"/>
          <p:cNvSpPr/>
          <p:nvPr/>
        </p:nvSpPr>
        <p:spPr>
          <a:xfrm>
            <a:off x="8563625" y="1386048"/>
            <a:ext cx="3150064"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Für W3 ergibt sich folgende Grafik</a:t>
            </a:r>
          </a:p>
        </p:txBody>
      </p:sp>
      <p:sp>
        <p:nvSpPr>
          <p:cNvPr id="21" name="Rechteck 20"/>
          <p:cNvSpPr/>
          <p:nvPr/>
        </p:nvSpPr>
        <p:spPr>
          <a:xfrm>
            <a:off x="1258146" y="3508738"/>
            <a:ext cx="1196818" cy="355789"/>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Mehrgipflig</a:t>
            </a:r>
          </a:p>
        </p:txBody>
      </p:sp>
      <p:cxnSp>
        <p:nvCxnSpPr>
          <p:cNvPr id="4" name="Gerade Verbindung mit Pfeil 3"/>
          <p:cNvCxnSpPr/>
          <p:nvPr/>
        </p:nvCxnSpPr>
        <p:spPr>
          <a:xfrm flipH="1" flipV="1">
            <a:off x="1266532" y="2610789"/>
            <a:ext cx="105944" cy="699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hteck 24"/>
              <p:cNvSpPr/>
              <p:nvPr/>
            </p:nvSpPr>
            <p:spPr>
              <a:xfrm>
                <a:off x="1189205" y="3190955"/>
                <a:ext cx="4320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m:oMathPara>
                </a14:m>
                <a:endParaRPr lang="de-DE" sz="1600" dirty="0"/>
              </a:p>
            </p:txBody>
          </p:sp>
        </mc:Choice>
        <mc:Fallback xmlns="">
          <p:sp>
            <p:nvSpPr>
              <p:cNvPr id="25" name="Rechteck 24"/>
              <p:cNvSpPr>
                <a:spLocks noRot="1" noChangeAspect="1" noMove="1" noResize="1" noEditPoints="1" noAdjustHandles="1" noChangeArrowheads="1" noChangeShapeType="1" noTextEdit="1"/>
              </p:cNvSpPr>
              <p:nvPr/>
            </p:nvSpPr>
            <p:spPr>
              <a:xfrm>
                <a:off x="1189205" y="3190955"/>
                <a:ext cx="432041" cy="338554"/>
              </a:xfrm>
              <a:prstGeom prst="rect">
                <a:avLst/>
              </a:prstGeom>
              <a:blipFill>
                <a:blip r:embed="rId7"/>
                <a:stretch>
                  <a:fillRect/>
                </a:stretch>
              </a:blipFill>
            </p:spPr>
            <p:txBody>
              <a:bodyPr/>
              <a:lstStyle/>
              <a:p>
                <a:r>
                  <a:rPr lang="de-DE">
                    <a:noFill/>
                  </a:rPr>
                  <a:t> </a:t>
                </a:r>
              </a:p>
            </p:txBody>
          </p:sp>
        </mc:Fallback>
      </mc:AlternateContent>
      <p:cxnSp>
        <p:nvCxnSpPr>
          <p:cNvPr id="26" name="Gerade Verbindung mit Pfeil 25"/>
          <p:cNvCxnSpPr/>
          <p:nvPr/>
        </p:nvCxnSpPr>
        <p:spPr>
          <a:xfrm flipH="1" flipV="1">
            <a:off x="1908640" y="2839239"/>
            <a:ext cx="217538" cy="470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1926474" y="3247632"/>
            <a:ext cx="412292" cy="338554"/>
          </a:xfrm>
          <a:prstGeom prst="rect">
            <a:avLst/>
          </a:prstGeom>
        </p:spPr>
        <p:txBody>
          <a:bodyPr wrap="none">
            <a:spAutoFit/>
          </a:bodyPr>
          <a:lstStyle/>
          <a:p>
            <a:r>
              <a:rPr lang="de-DE" sz="1600" dirty="0"/>
              <a:t>Tal</a:t>
            </a:r>
          </a:p>
        </p:txBody>
      </p:sp>
      <p:cxnSp>
        <p:nvCxnSpPr>
          <p:cNvPr id="31" name="Gerade Verbindung mit Pfeil 30"/>
          <p:cNvCxnSpPr/>
          <p:nvPr/>
        </p:nvCxnSpPr>
        <p:spPr>
          <a:xfrm flipH="1" flipV="1">
            <a:off x="2538036" y="2743034"/>
            <a:ext cx="124306" cy="447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2380679" y="3190955"/>
            <a:ext cx="875111" cy="338554"/>
          </a:xfrm>
          <a:prstGeom prst="rect">
            <a:avLst/>
          </a:prstGeom>
        </p:spPr>
        <p:txBody>
          <a:bodyPr wrap="none">
            <a:spAutoFit/>
          </a:bodyPr>
          <a:lstStyle/>
          <a:p>
            <a:r>
              <a:rPr lang="de-DE" sz="1600" dirty="0"/>
              <a:t>2. Gipfel</a:t>
            </a:r>
          </a:p>
        </p:txBody>
      </p:sp>
      <p:cxnSp>
        <p:nvCxnSpPr>
          <p:cNvPr id="34" name="Gerade Verbindung mit Pfeil 33"/>
          <p:cNvCxnSpPr/>
          <p:nvPr/>
        </p:nvCxnSpPr>
        <p:spPr>
          <a:xfrm flipH="1" flipV="1">
            <a:off x="6065804" y="2559390"/>
            <a:ext cx="232666" cy="609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hteck 35"/>
              <p:cNvSpPr/>
              <p:nvPr/>
            </p:nvSpPr>
            <p:spPr>
              <a:xfrm>
                <a:off x="6065804" y="3203700"/>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36" name="Rechteck 35"/>
              <p:cNvSpPr>
                <a:spLocks noRot="1" noChangeAspect="1" noMove="1" noResize="1" noEditPoints="1" noAdjustHandles="1" noChangeArrowheads="1" noChangeShapeType="1" noTextEdit="1"/>
              </p:cNvSpPr>
              <p:nvPr/>
            </p:nvSpPr>
            <p:spPr>
              <a:xfrm>
                <a:off x="6065804" y="3203700"/>
                <a:ext cx="1989584" cy="338554"/>
              </a:xfrm>
              <a:prstGeom prst="rect">
                <a:avLst/>
              </a:prstGeom>
              <a:blipFill>
                <a:blip r:embed="rId8"/>
                <a:stretch>
                  <a:fillRect t="-5455" r="-920" b="-23636"/>
                </a:stretch>
              </a:blipFill>
            </p:spPr>
            <p:txBody>
              <a:bodyPr/>
              <a:lstStyle/>
              <a:p>
                <a:r>
                  <a:rPr lang="de-DE">
                    <a:noFill/>
                  </a:rPr>
                  <a:t> </a:t>
                </a:r>
              </a:p>
            </p:txBody>
          </p:sp>
        </mc:Fallback>
      </mc:AlternateContent>
      <p:sp>
        <p:nvSpPr>
          <p:cNvPr id="38" name="Rechteck 37"/>
          <p:cNvSpPr/>
          <p:nvPr/>
        </p:nvSpPr>
        <p:spPr>
          <a:xfrm>
            <a:off x="5748752" y="3459447"/>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cxnSp>
        <p:nvCxnSpPr>
          <p:cNvPr id="45" name="Gerade Verbindung mit Pfeil 44"/>
          <p:cNvCxnSpPr/>
          <p:nvPr/>
        </p:nvCxnSpPr>
        <p:spPr>
          <a:xfrm flipV="1">
            <a:off x="10202465" y="2468307"/>
            <a:ext cx="215381" cy="623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hteck 45"/>
              <p:cNvSpPr/>
              <p:nvPr/>
            </p:nvSpPr>
            <p:spPr>
              <a:xfrm>
                <a:off x="10025756" y="3034423"/>
                <a:ext cx="1989584" cy="338554"/>
              </a:xfrm>
              <a:prstGeom prst="rect">
                <a:avLst/>
              </a:prstGeom>
            </p:spPr>
            <p:txBody>
              <a:bodyPr wrap="none">
                <a:spAutoFit/>
              </a:bodyPr>
              <a:lstStyle/>
              <a:p>
                <a14:m>
                  <m:oMath xmlns:m="http://schemas.openxmlformats.org/officeDocument/2006/math">
                    <m:sSup>
                      <m:sSupPr>
                        <m:ctrlPr>
                          <a:rPr lang="de-DE" sz="1600" i="1" dirty="0">
                            <a:latin typeface="Cambria Math" panose="02040503050406030204" pitchFamily="18" charset="0"/>
                            <a:cs typeface="Times New Roman" panose="02020603050405020304" pitchFamily="18" charset="0"/>
                          </a:rPr>
                        </m:ctrlPr>
                      </m:sSupPr>
                      <m:e>
                        <m:r>
                          <a:rPr lang="de-DE" sz="1600" i="1" dirty="0">
                            <a:latin typeface="Cambria Math" panose="02040503050406030204" pitchFamily="18" charset="0"/>
                            <a:cs typeface="Times New Roman" panose="02020603050405020304" pitchFamily="18" charset="0"/>
                          </a:rPr>
                          <m:t>𝑥</m:t>
                        </m:r>
                      </m:e>
                      <m:sup>
                        <m:r>
                          <a:rPr lang="de-DE" sz="1600" i="1" dirty="0">
                            <a:latin typeface="Cambria Math" panose="02040503050406030204" pitchFamily="18" charset="0"/>
                            <a:cs typeface="Times New Roman" panose="02020603050405020304" pitchFamily="18" charset="0"/>
                          </a:rPr>
                          <m:t>∗</m:t>
                        </m:r>
                      </m:sup>
                    </m:sSup>
                  </m:oMath>
                </a14:m>
                <a:r>
                  <a:rPr lang="de-DE" sz="1600" dirty="0"/>
                  <a:t> und einziger Gipfel</a:t>
                </a:r>
              </a:p>
            </p:txBody>
          </p:sp>
        </mc:Choice>
        <mc:Fallback xmlns="">
          <p:sp>
            <p:nvSpPr>
              <p:cNvPr id="46" name="Rechteck 45"/>
              <p:cNvSpPr>
                <a:spLocks noRot="1" noChangeAspect="1" noMove="1" noResize="1" noEditPoints="1" noAdjustHandles="1" noChangeArrowheads="1" noChangeShapeType="1" noTextEdit="1"/>
              </p:cNvSpPr>
              <p:nvPr/>
            </p:nvSpPr>
            <p:spPr>
              <a:xfrm>
                <a:off x="10025756" y="3034423"/>
                <a:ext cx="1989584" cy="338554"/>
              </a:xfrm>
              <a:prstGeom prst="rect">
                <a:avLst/>
              </a:prstGeom>
              <a:blipFill>
                <a:blip r:embed="rId9"/>
                <a:stretch>
                  <a:fillRect t="-5455" r="-613" b="-23636"/>
                </a:stretch>
              </a:blipFill>
            </p:spPr>
            <p:txBody>
              <a:bodyPr/>
              <a:lstStyle/>
              <a:p>
                <a:r>
                  <a:rPr lang="de-DE">
                    <a:noFill/>
                  </a:rPr>
                  <a:t> </a:t>
                </a:r>
              </a:p>
            </p:txBody>
          </p:sp>
        </mc:Fallback>
      </mc:AlternateContent>
      <p:sp>
        <p:nvSpPr>
          <p:cNvPr id="47" name="Rechteck 46"/>
          <p:cNvSpPr/>
          <p:nvPr/>
        </p:nvSpPr>
        <p:spPr>
          <a:xfrm>
            <a:off x="9575355" y="3433254"/>
            <a:ext cx="1196818" cy="355789"/>
          </a:xfrm>
          <a:prstGeom prst="rect">
            <a:avLst/>
          </a:prstGeom>
        </p:spPr>
        <p:txBody>
          <a:bodyPr wrap="square">
            <a:noAutofit/>
          </a:bodyPr>
          <a:lstStyle/>
          <a:p>
            <a:r>
              <a:rPr lang="de-DE" sz="1600" dirty="0" err="1">
                <a:latin typeface="Times New Roman" panose="02020603050405020304" pitchFamily="18" charset="0"/>
                <a:cs typeface="Times New Roman" panose="02020603050405020304" pitchFamily="18" charset="0"/>
              </a:rPr>
              <a:t>Eingipflig</a:t>
            </a:r>
            <a:endParaRPr lang="de-DE" sz="1600"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1C8B0F69-DC19-415E-8EAB-89B7653440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299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Graphic spid="13" grpId="0">
        <p:bldAsOne/>
      </p:bldGraphic>
      <p:bldGraphic spid="14" grpId="0">
        <p:bldAsOne/>
      </p:bldGraphic>
      <p:bldP spid="19" grpId="0"/>
      <p:bldP spid="20" grpId="0"/>
      <p:bldP spid="21" grpId="0"/>
      <p:bldP spid="25" grpId="0"/>
      <p:bldP spid="30" grpId="0"/>
      <p:bldP spid="33" grpId="0"/>
      <p:bldP spid="36" grpId="0"/>
      <p:bldP spid="38" grpId="0"/>
      <p:bldP spid="46" grpId="0"/>
      <p:bldP spid="4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85881" y="0"/>
            <a:ext cx="7597213" cy="401875"/>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Eingipflige</a:t>
            </a:r>
            <a:r>
              <a:rPr lang="de-DE" sz="2903" b="1" dirty="0">
                <a:solidFill>
                  <a:srgbClr val="000000"/>
                </a:solidFill>
                <a:latin typeface="Times New Roman" panose="02020603050405020304" pitchFamily="18" charset="0"/>
                <a:cs typeface="Times New Roman" panose="02020603050405020304" pitchFamily="18" charset="0"/>
              </a:rPr>
              <a:t> Präferenzen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228509" y="361661"/>
            <a:ext cx="7895597" cy="440694"/>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pic>
        <p:nvPicPr>
          <p:cNvPr id="7" name="Grafik 6">
            <a:extLst>
              <a:ext uri="{FF2B5EF4-FFF2-40B4-BE49-F238E27FC236}">
                <a16:creationId xmlns:a16="http://schemas.microsoft.com/office/drawing/2014/main" id="{AA1FA568-D3D8-4C0A-A123-B3C21A79EA97}"/>
              </a:ext>
            </a:extLst>
          </p:cNvPr>
          <p:cNvPicPr>
            <a:picLocks noChangeAspect="1"/>
          </p:cNvPicPr>
          <p:nvPr/>
        </p:nvPicPr>
        <p:blipFill>
          <a:blip r:embed="rId3"/>
          <a:stretch>
            <a:fillRect/>
          </a:stretch>
        </p:blipFill>
        <p:spPr>
          <a:xfrm>
            <a:off x="15710" y="1307899"/>
            <a:ext cx="10921556" cy="3803192"/>
          </a:xfrm>
          <a:prstGeom prst="rect">
            <a:avLst/>
          </a:prstGeom>
        </p:spPr>
      </p:pic>
      <p:sp>
        <p:nvSpPr>
          <p:cNvPr id="5" name="Rechteck 4"/>
          <p:cNvSpPr/>
          <p:nvPr/>
        </p:nvSpPr>
        <p:spPr>
          <a:xfrm>
            <a:off x="3551587" y="649071"/>
            <a:ext cx="4545533" cy="440694"/>
          </a:xfrm>
          <a:prstGeom prst="rect">
            <a:avLst/>
          </a:prstGeom>
        </p:spPr>
        <p:txBody>
          <a:bodyPr wrap="square">
            <a:noAutofit/>
          </a:bodyPr>
          <a:lstStyle/>
          <a:p>
            <a:r>
              <a:rPr lang="de-DE" dirty="0">
                <a:latin typeface="Times New Roman" panose="02020603050405020304" pitchFamily="18" charset="0"/>
                <a:cs typeface="Times New Roman" panose="02020603050405020304" pitchFamily="18" charset="0"/>
              </a:rPr>
              <a:t>Alle drei Wähler haben </a:t>
            </a:r>
            <a:r>
              <a:rPr lang="de-DE" dirty="0" err="1">
                <a:latin typeface="Times New Roman" panose="02020603050405020304" pitchFamily="18" charset="0"/>
                <a:cs typeface="Times New Roman" panose="02020603050405020304" pitchFamily="18" charset="0"/>
              </a:rPr>
              <a:t>eingipflige</a:t>
            </a:r>
            <a:r>
              <a:rPr lang="de-DE" dirty="0">
                <a:latin typeface="Times New Roman" panose="02020603050405020304" pitchFamily="18" charset="0"/>
                <a:cs typeface="Times New Roman" panose="02020603050405020304" pitchFamily="18" charset="0"/>
              </a:rPr>
              <a:t> Präferenzen</a:t>
            </a:r>
          </a:p>
        </p:txBody>
      </p:sp>
      <p:sp>
        <p:nvSpPr>
          <p:cNvPr id="20" name="Rechteck 19">
            <a:extLst>
              <a:ext uri="{FF2B5EF4-FFF2-40B4-BE49-F238E27FC236}">
                <a16:creationId xmlns:a16="http://schemas.microsoft.com/office/drawing/2014/main" id="{D34EF548-54F6-41D9-945E-C0E0EC09C3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74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44574" y="5520"/>
            <a:ext cx="7597213" cy="407504"/>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Mehrgipflige Präferenzen</a:t>
            </a:r>
            <a:endParaRPr sz="2903"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8628D63-5578-43D6-A4A1-EAC811B0236D}"/>
              </a:ext>
            </a:extLst>
          </p:cNvPr>
          <p:cNvPicPr>
            <a:picLocks noChangeAspect="1"/>
          </p:cNvPicPr>
          <p:nvPr/>
        </p:nvPicPr>
        <p:blipFill>
          <a:blip r:embed="rId3"/>
          <a:stretch>
            <a:fillRect/>
          </a:stretch>
        </p:blipFill>
        <p:spPr>
          <a:xfrm>
            <a:off x="23842" y="938726"/>
            <a:ext cx="11068116" cy="3862356"/>
          </a:xfrm>
          <a:prstGeom prst="rect">
            <a:avLst/>
          </a:prstGeom>
        </p:spPr>
      </p:pic>
      <p:sp>
        <p:nvSpPr>
          <p:cNvPr id="4" name="Rechteck 3"/>
          <p:cNvSpPr/>
          <p:nvPr/>
        </p:nvSpPr>
        <p:spPr>
          <a:xfrm>
            <a:off x="1798320" y="328282"/>
            <a:ext cx="7858426" cy="438619"/>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Diskrete Präferenzen                  und                   stetige Präferenzen</a:t>
            </a:r>
          </a:p>
        </p:txBody>
      </p:sp>
      <p:sp>
        <p:nvSpPr>
          <p:cNvPr id="14" name="Rechteck 13">
            <a:extLst>
              <a:ext uri="{FF2B5EF4-FFF2-40B4-BE49-F238E27FC236}">
                <a16:creationId xmlns:a16="http://schemas.microsoft.com/office/drawing/2014/main" id="{A5627A0C-9154-43AF-A87F-8A087F306F81}"/>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18528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97393" y="2311"/>
            <a:ext cx="7597213" cy="333139"/>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hteck 2"/>
              <p:cNvSpPr/>
              <p:nvPr/>
            </p:nvSpPr>
            <p:spPr>
              <a:xfrm>
                <a:off x="229977" y="279483"/>
                <a:ext cx="11363092" cy="1752517"/>
              </a:xfrm>
              <a:prstGeom prst="rect">
                <a:avLst/>
              </a:prstGeom>
            </p:spPr>
            <p:txBody>
              <a:bodyPr wrap="square">
                <a:noAutofit/>
              </a:bodyPr>
              <a:lstStyle/>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Gegeben ist eine Menge von </a:t>
                </a:r>
                <a14:m>
                  <m:oMath xmlns:m="http://schemas.openxmlformats.org/officeDocument/2006/math">
                    <m:r>
                      <a:rPr lang="de-DE" b="0" i="1" smtClean="0">
                        <a:latin typeface="Cambria Math" panose="02040503050406030204" pitchFamily="18" charset="0"/>
                        <a:cs typeface="Times New Roman" panose="02020603050405020304" pitchFamily="18" charset="0"/>
                      </a:rPr>
                      <m:t>𝑛</m:t>
                    </m:r>
                  </m:oMath>
                </a14:m>
                <a:r>
                  <a:rPr lang="de-DE" dirty="0">
                    <a:latin typeface="Times New Roman" panose="02020603050405020304" pitchFamily="18" charset="0"/>
                    <a:cs typeface="Times New Roman" panose="02020603050405020304" pitchFamily="18" charset="0"/>
                  </a:rPr>
                  <a:t> Wählern mit der jeweils meistgeschätzten Alternativen des Wählers </a:t>
                </a:r>
                <a14:m>
                  <m:oMath xmlns:m="http://schemas.openxmlformats.org/officeDocument/2006/math">
                    <m:r>
                      <a:rPr lang="de-DE" b="0" i="1" smtClean="0">
                        <a:latin typeface="Cambria Math" panose="02040503050406030204" pitchFamily="18" charset="0"/>
                        <a:cs typeface="Times New Roman" panose="02020603050405020304" pitchFamily="18" charset="0"/>
                      </a:rPr>
                      <m:t>𝑖</m:t>
                    </m:r>
                  </m:oMath>
                </a14:m>
                <a:r>
                  <a:rPr lang="de-DE" dirty="0">
                    <a:latin typeface="Times New Roman" panose="02020603050405020304" pitchFamily="18" charset="0"/>
                    <a:cs typeface="Times New Roman" panose="02020603050405020304" pitchFamily="18" charset="0"/>
                  </a:rPr>
                  <a:t> von </a:t>
                </a:r>
                <a14:m>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b="0" i="1" smtClean="0">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𝑖</m:t>
                        </m:r>
                      </m:sub>
                      <m:sup>
                        <m:r>
                          <a:rPr lang="de-DE" b="0" i="1" smtClean="0">
                            <a:latin typeface="Cambria Math" panose="02040503050406030204" pitchFamily="18" charset="0"/>
                            <a:cs typeface="Times New Roman" panose="02020603050405020304" pitchFamily="18" charset="0"/>
                          </a:rPr>
                          <m:t>∗</m:t>
                        </m:r>
                      </m:sup>
                    </m:sSubSup>
                  </m:oMath>
                </a14:m>
                <a:r>
                  <a:rPr lang="de-DE" dirty="0">
                    <a:latin typeface="Times New Roman" panose="02020603050405020304" pitchFamily="18" charset="0"/>
                    <a:cs typeface="Times New Roman" panose="02020603050405020304" pitchFamily="18" charset="0"/>
                  </a:rPr>
                  <a:t> einer eindimensionalen Politikentscheidung </a:t>
                </a:r>
                <a14:m>
                  <m:oMath xmlns:m="http://schemas.openxmlformats.org/officeDocument/2006/math">
                    <m:r>
                      <m:rPr>
                        <m:nor/>
                      </m:rPr>
                      <a:rPr lang="de-DE" b="0" i="0" smtClean="0">
                        <a:latin typeface="Cambria Math" panose="02040503050406030204" pitchFamily="18" charset="0"/>
                        <a:cs typeface="Times New Roman" panose="02020603050405020304" pitchFamily="18" charset="0"/>
                      </a:rPr>
                      <m:t>x</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ϵ</m:t>
                    </m: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bar>
                      <m:barPr>
                        <m:pos m:val="top"/>
                        <m:ctrlPr>
                          <a:rPr lang="de-DE" b="0" i="1" smtClean="0">
                            <a:latin typeface="Cambria Math" panose="02040503050406030204" pitchFamily="18" charset="0"/>
                            <a:ea typeface="Cambria Math" panose="02040503050406030204" pitchFamily="18" charset="0"/>
                            <a:cs typeface="Times New Roman" panose="02020603050405020304" pitchFamily="18" charset="0"/>
                          </a:rPr>
                        </m:ctrlPr>
                      </m:barPr>
                      <m:e>
                        <m:r>
                          <a:rPr lang="de-DE" b="0" i="1" smtClean="0">
                            <a:latin typeface="Cambria Math" panose="02040503050406030204" pitchFamily="18" charset="0"/>
                            <a:ea typeface="Cambria Math" panose="02040503050406030204" pitchFamily="18" charset="0"/>
                            <a:cs typeface="Times New Roman" panose="02020603050405020304" pitchFamily="18" charset="0"/>
                          </a:rPr>
                          <m:t>𝑥</m:t>
                        </m:r>
                      </m:e>
                    </m:bar>
                    <m:r>
                      <m:rPr>
                        <m:nor/>
                      </m:rPr>
                      <a:rPr lang="de-DE"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Man bringe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𝑖</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cs typeface="Times New Roman" panose="02020603050405020304" pitchFamily="18" charset="0"/>
                      </a:rPr>
                      <m:t> </m:t>
                    </m:r>
                  </m:oMath>
                </a14:m>
                <a:r>
                  <a:rPr lang="de-DE" dirty="0">
                    <a:latin typeface="Times New Roman" panose="02020603050405020304" pitchFamily="18" charset="0"/>
                    <a:cs typeface="Times New Roman" panose="02020603050405020304" pitchFamily="18" charset="0"/>
                  </a:rPr>
                  <a:t>in eine aufsteigende Reihenfolge</a:t>
                </a:r>
              </a:p>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r>
                        <a:rPr lang="de-DE" b="0" i="0" smtClean="0">
                          <a:latin typeface="Cambria Math" panose="02040503050406030204" pitchFamily="18" charset="0"/>
                          <a:ea typeface="Cambria Math" panose="02040503050406030204" pitchFamily="18" charset="0"/>
                          <a:cs typeface="Times New Roman" panose="02020603050405020304" pitchFamily="18" charset="0"/>
                        </a:rPr>
                        <m:t>…</m:t>
                      </m:r>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r>
                            <a:rPr lang="de-DE" b="0" i="1" smtClean="0">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𝑛</m:t>
                          </m:r>
                        </m:sub>
                        <m:sup>
                          <m:r>
                            <a:rPr lang="de-DE" i="1">
                              <a:latin typeface="Cambria Math" panose="02040503050406030204" pitchFamily="18" charset="0"/>
                              <a:cs typeface="Times New Roman" panose="02020603050405020304" pitchFamily="18" charset="0"/>
                            </a:rPr>
                            <m:t>∗</m:t>
                          </m:r>
                        </m:sup>
                      </m:sSubSup>
                    </m:oMath>
                  </m:oMathPara>
                </a14:m>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Der Medianwähler teilt die geordnete Verteilung in zwei gleich große Hälften rechts und links des Medianwählers befinden sich die gleiche Anzahl von Wählern</a:t>
                </a:r>
              </a:p>
            </p:txBody>
          </p:sp>
        </mc:Choice>
        <mc:Fallback xmlns="">
          <p:sp>
            <p:nvSpPr>
              <p:cNvPr id="3" name="Rechteck 2"/>
              <p:cNvSpPr>
                <a:spLocks noRot="1" noChangeAspect="1" noMove="1" noResize="1" noEditPoints="1" noAdjustHandles="1" noChangeArrowheads="1" noChangeShapeType="1" noTextEdit="1"/>
              </p:cNvSpPr>
              <p:nvPr/>
            </p:nvSpPr>
            <p:spPr>
              <a:xfrm>
                <a:off x="229977" y="279483"/>
                <a:ext cx="11363092" cy="1752517"/>
              </a:xfrm>
              <a:prstGeom prst="rect">
                <a:avLst/>
              </a:prstGeom>
              <a:blipFill>
                <a:blip r:embed="rId3"/>
                <a:stretch>
                  <a:fillRect l="-376" t="-2091" b="-5575"/>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1C25EDF9-587E-409B-98CD-FD38F92D9F62}"/>
              </a:ext>
            </a:extLst>
          </p:cNvPr>
          <p:cNvSpPr/>
          <p:nvPr/>
        </p:nvSpPr>
        <p:spPr>
          <a:xfrm>
            <a:off x="229977" y="3430747"/>
            <a:ext cx="1120474" cy="76943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siehe diskretes Beispiel für </a:t>
            </a:r>
            <a:r>
              <a:rPr lang="de-DE" sz="1200" dirty="0" err="1">
                <a:latin typeface="Times New Roman" panose="02020603050405020304" pitchFamily="18" charset="0"/>
                <a:cs typeface="Times New Roman" panose="02020603050405020304" pitchFamily="18" charset="0"/>
              </a:rPr>
              <a:t>eingipflige</a:t>
            </a:r>
            <a:r>
              <a:rPr lang="de-DE" sz="1200" dirty="0">
                <a:latin typeface="Times New Roman" panose="02020603050405020304" pitchFamily="18" charset="0"/>
                <a:cs typeface="Times New Roman" panose="02020603050405020304" pitchFamily="18" charset="0"/>
              </a:rPr>
              <a:t> Präferenzen</a:t>
            </a:r>
          </a:p>
        </p:txBody>
      </p:sp>
      <p:pic>
        <p:nvPicPr>
          <p:cNvPr id="4" name="Grafik 3"/>
          <p:cNvPicPr>
            <a:picLocks noChangeAspect="1"/>
          </p:cNvPicPr>
          <p:nvPr/>
        </p:nvPicPr>
        <p:blipFill>
          <a:blip r:embed="rId4"/>
          <a:stretch>
            <a:fillRect/>
          </a:stretch>
        </p:blipFill>
        <p:spPr>
          <a:xfrm>
            <a:off x="1550784" y="3351523"/>
            <a:ext cx="2238745" cy="969425"/>
          </a:xfrm>
          <a:prstGeom prst="rect">
            <a:avLst/>
          </a:prstGeom>
        </p:spPr>
      </p:pic>
      <p:sp>
        <p:nvSpPr>
          <p:cNvPr id="8" name="Rechteck 7">
            <a:extLst>
              <a:ext uri="{FF2B5EF4-FFF2-40B4-BE49-F238E27FC236}">
                <a16:creationId xmlns:a16="http://schemas.microsoft.com/office/drawing/2014/main" id="{1C25EDF9-587E-409B-98CD-FD38F92D9F62}"/>
              </a:ext>
            </a:extLst>
          </p:cNvPr>
          <p:cNvSpPr/>
          <p:nvPr/>
        </p:nvSpPr>
        <p:spPr>
          <a:xfrm rot="16200000">
            <a:off x="1073837" y="3772739"/>
            <a:ext cx="661891" cy="292001"/>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Wähler</a:t>
            </a:r>
          </a:p>
        </p:txBody>
      </p:sp>
      <p:sp>
        <p:nvSpPr>
          <p:cNvPr id="10" name="Rechteck 9">
            <a:extLst>
              <a:ext uri="{FF2B5EF4-FFF2-40B4-BE49-F238E27FC236}">
                <a16:creationId xmlns:a16="http://schemas.microsoft.com/office/drawing/2014/main" id="{1C25EDF9-587E-409B-98CD-FD38F92D9F62}"/>
              </a:ext>
            </a:extLst>
          </p:cNvPr>
          <p:cNvSpPr/>
          <p:nvPr/>
        </p:nvSpPr>
        <p:spPr>
          <a:xfrm>
            <a:off x="2436003" y="3078847"/>
            <a:ext cx="991639" cy="272676"/>
          </a:xfrm>
          <a:prstGeom prst="rect">
            <a:avLst/>
          </a:prstGeom>
        </p:spPr>
        <p:txBody>
          <a:bodyPr wrap="square">
            <a:noAutofit/>
          </a:bodyPr>
          <a:lstStyle/>
          <a:p>
            <a:r>
              <a:rPr lang="de-DE" sz="1200" dirty="0">
                <a:latin typeface="Times New Roman" panose="02020603050405020304" pitchFamily="18" charset="0"/>
                <a:cs typeface="Times New Roman" panose="02020603050405020304" pitchFamily="18" charset="0"/>
              </a:rPr>
              <a:t>Alternativen</a:t>
            </a:r>
          </a:p>
        </p:txBody>
      </p:sp>
      <mc:AlternateContent xmlns:mc="http://schemas.openxmlformats.org/markup-compatibility/2006" xmlns:a14="http://schemas.microsoft.com/office/drawing/2010/main">
        <mc:Choice Requires="a14">
          <p:sp>
            <p:nvSpPr>
              <p:cNvPr id="7" name="Rechteck 6"/>
              <p:cNvSpPr/>
              <p:nvPr/>
            </p:nvSpPr>
            <p:spPr>
              <a:xfrm>
                <a:off x="4058492" y="3310052"/>
                <a:ext cx="5738366"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(W1)=10 Mrd. Euro denn u(A1)=10, u(A2)=8 und u(A3)=3</a:t>
                </a:r>
              </a:p>
            </p:txBody>
          </p:sp>
        </mc:Choice>
        <mc:Fallback xmlns="">
          <p:sp>
            <p:nvSpPr>
              <p:cNvPr id="7" name="Rechteck 6"/>
              <p:cNvSpPr>
                <a:spLocks noRot="1" noChangeAspect="1" noMove="1" noResize="1" noEditPoints="1" noAdjustHandles="1" noChangeArrowheads="1" noChangeShapeType="1" noTextEdit="1"/>
              </p:cNvSpPr>
              <p:nvPr/>
            </p:nvSpPr>
            <p:spPr>
              <a:xfrm>
                <a:off x="4058492" y="3310052"/>
                <a:ext cx="5738366" cy="369332"/>
              </a:xfrm>
              <a:prstGeom prst="rect">
                <a:avLst/>
              </a:prstGeom>
              <a:blipFill>
                <a:blip r:embed="rId5"/>
                <a:stretch>
                  <a:fillRect t="-9836" r="-10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4068536" y="3588384"/>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(W2)=20 denn u(A2)=7, u(A1)=2 und u(A3)=5</a:t>
                </a:r>
              </a:p>
            </p:txBody>
          </p:sp>
        </mc:Choice>
        <mc:Fallback xmlns="">
          <p:sp>
            <p:nvSpPr>
              <p:cNvPr id="13" name="Rechteck 12"/>
              <p:cNvSpPr>
                <a:spLocks noRot="1" noChangeAspect="1" noMove="1" noResize="1" noEditPoints="1" noAdjustHandles="1" noChangeArrowheads="1" noChangeShapeType="1" noTextEdit="1"/>
              </p:cNvSpPr>
              <p:nvPr/>
            </p:nvSpPr>
            <p:spPr>
              <a:xfrm>
                <a:off x="4068536" y="3588384"/>
                <a:ext cx="4629537" cy="369332"/>
              </a:xfrm>
              <a:prstGeom prst="rect">
                <a:avLst/>
              </a:prstGeom>
              <a:blipFill>
                <a:blip r:embed="rId6"/>
                <a:stretch>
                  <a:fillRect t="-10000" r="-395"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4073107" y="3850290"/>
                <a:ext cx="4629537" cy="369332"/>
              </a:xfrm>
              <a:prstGeom prst="rect">
                <a:avLst/>
              </a:prstGeom>
            </p:spPr>
            <p:txBody>
              <a:bodyPr wrap="none">
                <a:spAutoFit/>
              </a:bodyPr>
              <a:lstStyle/>
              <a:p>
                <a14:m>
                  <m:oMath xmlns:m="http://schemas.openxmlformats.org/officeDocument/2006/math">
                    <m:sSup>
                      <m:sSupPr>
                        <m:ctrlPr>
                          <a:rPr lang="de-DE" i="1" dirty="0">
                            <a:latin typeface="Cambria Math" panose="02040503050406030204" pitchFamily="18" charset="0"/>
                            <a:cs typeface="Times New Roman" panose="02020603050405020304" pitchFamily="18" charset="0"/>
                          </a:rPr>
                        </m:ctrlPr>
                      </m:sSupPr>
                      <m:e>
                        <m:r>
                          <a:rPr lang="de-DE" i="1" dirty="0">
                            <a:latin typeface="Cambria Math" panose="02040503050406030204" pitchFamily="18" charset="0"/>
                            <a:cs typeface="Times New Roman" panose="02020603050405020304" pitchFamily="18" charset="0"/>
                          </a:rPr>
                          <m:t>𝑥</m:t>
                        </m:r>
                      </m:e>
                      <m:sup>
                        <m:r>
                          <a:rPr lang="de-DE" i="1" dirty="0">
                            <a:latin typeface="Cambria Math" panose="02040503050406030204" pitchFamily="18" charset="0"/>
                            <a:cs typeface="Times New Roman" panose="02020603050405020304" pitchFamily="18" charset="0"/>
                          </a:rPr>
                          <m:t>∗</m:t>
                        </m:r>
                      </m:sup>
                    </m:sSup>
                  </m:oMath>
                </a14:m>
                <a:r>
                  <a:rPr lang="de-DE" dirty="0"/>
                  <a:t>(W3)=30 denn u(A3)=9, u(A1)=4 und u(A2)=5</a:t>
                </a:r>
              </a:p>
            </p:txBody>
          </p:sp>
        </mc:Choice>
        <mc:Fallback xmlns="">
          <p:sp>
            <p:nvSpPr>
              <p:cNvPr id="14" name="Rechteck 13"/>
              <p:cNvSpPr>
                <a:spLocks noRot="1" noChangeAspect="1" noMove="1" noResize="1" noEditPoints="1" noAdjustHandles="1" noChangeArrowheads="1" noChangeShapeType="1" noTextEdit="1"/>
              </p:cNvSpPr>
              <p:nvPr/>
            </p:nvSpPr>
            <p:spPr>
              <a:xfrm>
                <a:off x="4073107" y="3850290"/>
                <a:ext cx="4629537" cy="369332"/>
              </a:xfrm>
              <a:prstGeom prst="rect">
                <a:avLst/>
              </a:prstGeom>
              <a:blipFill>
                <a:blip r:embed="rId7"/>
                <a:stretch>
                  <a:fillRect t="-10000" r="-395"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p:cNvSpPr/>
              <p:nvPr/>
            </p:nvSpPr>
            <p:spPr>
              <a:xfrm>
                <a:off x="1762159" y="4476441"/>
                <a:ext cx="7838364" cy="369332"/>
              </a:xfrm>
              <a:prstGeom prst="rect">
                <a:avLst/>
              </a:prstGeom>
            </p:spPr>
            <p:txBody>
              <a:bodyPr wrap="none">
                <a:spAutoFit/>
              </a:bodyPr>
              <a:lstStyle/>
              <a:p>
                <a:r>
                  <a:rPr lang="de-DE" dirty="0"/>
                  <a:t> Die Reihenfolge der besten Alternativen </a:t>
                </a:r>
                <a14:m>
                  <m:oMath xmlns:m="http://schemas.openxmlformats.org/officeDocument/2006/math">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1</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i="1">
                            <a:latin typeface="Cambria Math" panose="02040503050406030204" pitchFamily="18" charset="0"/>
                            <a:cs typeface="Times New Roman" panose="02020603050405020304" pitchFamily="18" charset="0"/>
                          </a:rPr>
                          <m:t>2</m:t>
                        </m:r>
                      </m:sub>
                      <m:sup>
                        <m:r>
                          <a:rPr lang="de-DE" i="1">
                            <a:latin typeface="Cambria Math" panose="02040503050406030204" pitchFamily="18" charset="0"/>
                            <a:cs typeface="Times New Roman" panose="02020603050405020304" pitchFamily="18" charset="0"/>
                          </a:rPr>
                          <m:t>∗</m:t>
                        </m:r>
                      </m:sup>
                    </m:sSubSup>
                    <m:r>
                      <a:rPr lang="de-DE"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de-DE" i="1">
                            <a:latin typeface="Cambria Math" panose="02040503050406030204" pitchFamily="18" charset="0"/>
                            <a:cs typeface="Times New Roman" panose="02020603050405020304" pitchFamily="18" charset="0"/>
                          </a:rPr>
                        </m:ctrlPr>
                      </m:sSubSupPr>
                      <m:e>
                        <m:r>
                          <a:rPr lang="de-DE" i="1">
                            <a:latin typeface="Cambria Math" panose="02040503050406030204" pitchFamily="18" charset="0"/>
                            <a:cs typeface="Times New Roman" panose="02020603050405020304" pitchFamily="18" charset="0"/>
                          </a:rPr>
                          <m:t>𝑥</m:t>
                        </m:r>
                      </m:e>
                      <m:sub>
                        <m:r>
                          <a:rPr lang="de-DE" b="0" i="1" smtClean="0">
                            <a:latin typeface="Cambria Math" panose="02040503050406030204" pitchFamily="18" charset="0"/>
                            <a:cs typeface="Times New Roman" panose="02020603050405020304" pitchFamily="18" charset="0"/>
                          </a:rPr>
                          <m:t>3</m:t>
                        </m:r>
                      </m:sub>
                      <m:sup>
                        <m:r>
                          <a:rPr lang="de-DE" i="1">
                            <a:latin typeface="Cambria Math" panose="02040503050406030204" pitchFamily="18" charset="0"/>
                            <a:cs typeface="Times New Roman" panose="02020603050405020304" pitchFamily="18" charset="0"/>
                          </a:rPr>
                          <m:t>∗</m:t>
                        </m:r>
                      </m:sup>
                    </m:sSubSup>
                  </m:oMath>
                </a14:m>
                <a:r>
                  <a:rPr lang="de-DE" dirty="0"/>
                  <a:t> ergibt sich damit zu 1&lt;2&lt;3</a:t>
                </a:r>
              </a:p>
            </p:txBody>
          </p:sp>
        </mc:Choice>
        <mc:Fallback xmlns="">
          <p:sp>
            <p:nvSpPr>
              <p:cNvPr id="15" name="Rechteck 14"/>
              <p:cNvSpPr>
                <a:spLocks noRot="1" noChangeAspect="1" noMove="1" noResize="1" noEditPoints="1" noAdjustHandles="1" noChangeArrowheads="1" noChangeShapeType="1" noTextEdit="1"/>
              </p:cNvSpPr>
              <p:nvPr/>
            </p:nvSpPr>
            <p:spPr>
              <a:xfrm>
                <a:off x="1762159" y="4476441"/>
                <a:ext cx="7838364" cy="369332"/>
              </a:xfrm>
              <a:prstGeom prst="rect">
                <a:avLst/>
              </a:prstGeom>
              <a:blipFill>
                <a:blip r:embed="rId8"/>
                <a:stretch>
                  <a:fillRect t="-8197" b="-24590"/>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2F93559F-2788-4A8C-A174-2D48AAB8AD73}"/>
              </a:ext>
            </a:extLst>
          </p:cNvPr>
          <p:cNvSpPr txBox="1"/>
          <p:nvPr/>
        </p:nvSpPr>
        <p:spPr>
          <a:xfrm>
            <a:off x="-7157" y="2031999"/>
            <a:ext cx="12199157" cy="87030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Beispiel: 3 Wählergruppen stimmen über die Höhe des Militärhaushaltes ab. Es stehen drei Alternativen A1:=10 Mrd. Euro, A2:=20 Mrd. Euro und A3:= 30 Mrd. Euro zur Abstimmung. In folgender Tabelle sind die Nutzenwerte angegeben, die jeweils die Alternativen den drei Wählergruppen stiften. </a:t>
            </a:r>
          </a:p>
        </p:txBody>
      </p:sp>
      <p:sp>
        <p:nvSpPr>
          <p:cNvPr id="20" name="Rechteck 19">
            <a:extLst>
              <a:ext uri="{FF2B5EF4-FFF2-40B4-BE49-F238E27FC236}">
                <a16:creationId xmlns:a16="http://schemas.microsoft.com/office/drawing/2014/main" id="{6BC92387-1235-4736-8782-6D389CF54BD0}"/>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22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7" grpId="0"/>
      <p:bldP spid="13" grpId="0"/>
      <p:bldP spid="14" grpId="0"/>
      <p:bldP spid="15"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Medianwählertheorem</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351512" y="1306344"/>
            <a:ext cx="10937487" cy="2629787"/>
          </a:xfrm>
          <a:prstGeom prst="rect">
            <a:avLst/>
          </a:prstGeom>
        </p:spPr>
        <p:txBody>
          <a:bodyPr wrap="square">
            <a:noAutofit/>
          </a:bodyPr>
          <a:lstStyle/>
          <a:p>
            <a:r>
              <a:rPr lang="de-DE" sz="2800" dirty="0">
                <a:latin typeface="Times New Roman" panose="02020603050405020304" pitchFamily="18" charset="0"/>
                <a:cs typeface="Times New Roman" panose="02020603050405020304" pitchFamily="18" charset="0"/>
              </a:rPr>
              <a:t>Haben Wähler über eine Menge von eindimensionalen Alternativen </a:t>
            </a:r>
            <a:r>
              <a:rPr lang="de-DE" sz="2800" dirty="0" err="1">
                <a:latin typeface="Times New Roman" panose="02020603050405020304" pitchFamily="18" charset="0"/>
                <a:cs typeface="Times New Roman" panose="02020603050405020304" pitchFamily="18" charset="0"/>
              </a:rPr>
              <a:t>eingipflige</a:t>
            </a:r>
            <a:r>
              <a:rPr lang="de-DE" sz="2800" dirty="0">
                <a:latin typeface="Times New Roman" panose="02020603050405020304" pitchFamily="18" charset="0"/>
                <a:cs typeface="Times New Roman" panose="02020603050405020304" pitchFamily="18" charset="0"/>
              </a:rPr>
              <a:t> Präferenzen, so ist die vom Medianwähler am meisten präferierte Alternative Condorcet-Sieger bei einer paarweisen Abstimmung der Alternativen.</a:t>
            </a:r>
          </a:p>
          <a:p>
            <a:endParaRPr lang="de-DE" sz="24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hlinkClick r:id="rId3"/>
              </a:rPr>
              <a:t>Black, Duncan (1948). "On the Rationale of Group Decision-making". Journal of Political Economy. 56: 23–34. </a:t>
            </a:r>
            <a:endParaRPr lang="de-DE" sz="12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E1E87040-0464-4434-BDF3-CF9A0D22F3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33797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 bis 1990 Bundesrepublik Deutschland, ab 2018 Bevölkerungsvorausberechnung Variante G1-L1-W2, eigene Berechnung</a:t>
            </a: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1" y="681427"/>
            <a:ext cx="8970677" cy="5391950"/>
          </a:xfrm>
          <a:prstGeom prst="rect">
            <a:avLst/>
          </a:prstGeom>
        </p:spPr>
      </p:pic>
      <p:sp>
        <p:nvSpPr>
          <p:cNvPr id="8" name="Rechteck 7">
            <a:extLst>
              <a:ext uri="{FF2B5EF4-FFF2-40B4-BE49-F238E27FC236}">
                <a16:creationId xmlns:a16="http://schemas.microsoft.com/office/drawing/2014/main" id="{DAFF5C02-CFC3-4DF8-9007-9BE54B7A20A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1207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3973" y="0"/>
            <a:ext cx="7597213" cy="473828"/>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Andere Entscheidungsregeln</a:t>
            </a:r>
            <a:endParaRPr lang="de-DE"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0" y="624469"/>
            <a:ext cx="9841186" cy="6010506"/>
          </a:xfrm>
          <a:prstGeom prst="rect">
            <a:avLst/>
          </a:prstGeom>
        </p:spPr>
        <p:txBody>
          <a:bodyPr wrap="square">
            <a:noAutofit/>
          </a:bodyPr>
          <a:lstStyle/>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2/3-Mehrheit</a:t>
            </a:r>
            <a:r>
              <a:rPr lang="de-DE" sz="1600" dirty="0">
                <a:latin typeface="Times New Roman" panose="02020603050405020304" pitchFamily="18" charset="0"/>
                <a:cs typeface="Times New Roman" panose="02020603050405020304" pitchFamily="18" charset="0"/>
              </a:rPr>
              <a:t>: Für die Zustimmung werden mindestens 2/3 der Stimmen benötigt</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Robust gegenüber Reversionen, da bei Umkehr einer mit 2/3-Mehrheit getroffenen Entscheidung mehr als 50% der vorherigen Befürworter ihre Entscheidung ändern müssen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Grundgesetzänderung, Feststellung des Verteidigungsfalles, Papstwahl</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a:latin typeface="Times New Roman" panose="02020603050405020304" pitchFamily="18" charset="0"/>
                <a:cs typeface="Times New Roman" panose="02020603050405020304" pitchFamily="18" charset="0"/>
              </a:rPr>
              <a:t>Stimmengewichte</a:t>
            </a:r>
            <a:r>
              <a:rPr lang="de-DE" sz="1600" dirty="0">
                <a:latin typeface="Times New Roman" panose="02020603050405020304" pitchFamily="18" charset="0"/>
                <a:cs typeface="Times New Roman" panose="02020603050405020304" pitchFamily="18" charset="0"/>
              </a:rPr>
              <a:t>: Jeder Wähler hat ein unterschiedliches Stimmengewicht und dann wird mit einfacher Mehrheit entschieden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unterschiedlicher Bedeutung (große Länder </a:t>
            </a:r>
            <a:r>
              <a:rPr lang="de-DE" sz="1600" dirty="0" err="1">
                <a:latin typeface="Times New Roman" panose="02020603050405020304" pitchFamily="18" charset="0"/>
                <a:cs typeface="Times New Roman" panose="02020603050405020304" pitchFamily="18" charset="0"/>
              </a:rPr>
              <a:t>vs</a:t>
            </a:r>
            <a:r>
              <a:rPr lang="de-DE" sz="1600" dirty="0">
                <a:latin typeface="Times New Roman" panose="02020603050405020304" pitchFamily="18" charset="0"/>
                <a:cs typeface="Times New Roman" panose="02020603050405020304" pitchFamily="18" charset="0"/>
              </a:rPr>
              <a:t> kleine Länder) in einer Abstimmung kann Rechnung getragen werden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Sitze der Länder im Europäischen Parlament, Rotationssystem der Abstimmungsrechte im EZB-Rat.</a:t>
            </a:r>
          </a:p>
          <a:p>
            <a:pPr lvl="1"/>
            <a:r>
              <a:rPr lang="de-DE" sz="1600" dirty="0">
                <a:latin typeface="Times New Roman" panose="02020603050405020304" pitchFamily="18" charset="0"/>
                <a:cs typeface="Times New Roman" panose="02020603050405020304" pitchFamily="18" charset="0"/>
              </a:rPr>
              <a:t>siehe </a:t>
            </a:r>
            <a:r>
              <a:rPr lang="de-DE" sz="1600" dirty="0">
                <a:latin typeface="Times New Roman" panose="02020603050405020304" pitchFamily="18" charset="0"/>
                <a:cs typeface="Times New Roman" panose="02020603050405020304" pitchFamily="18" charset="0"/>
                <a:hlinkClick r:id="rId3"/>
              </a:rPr>
              <a:t>Köster, Bernhard </a:t>
            </a:r>
            <a:r>
              <a:rPr lang="en-US" sz="1600" dirty="0">
                <a:latin typeface="Times New Roman" panose="02020603050405020304" pitchFamily="18" charset="0"/>
                <a:cs typeface="Times New Roman" panose="02020603050405020304" pitchFamily="18" charset="0"/>
                <a:hlinkClick r:id="rId3"/>
              </a:rPr>
              <a:t>(2011) Decision Rules, Transparency and Central Banks, Dissertation Universität Heidelberg</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1600" b="1" dirty="0" err="1">
                <a:latin typeface="Times New Roman" panose="02020603050405020304" pitchFamily="18" charset="0"/>
                <a:cs typeface="Times New Roman" panose="02020603050405020304" pitchFamily="18" charset="0"/>
              </a:rPr>
              <a:t>Borda</a:t>
            </a:r>
            <a:r>
              <a:rPr lang="de-DE" sz="1600" b="1" dirty="0">
                <a:latin typeface="Times New Roman" panose="02020603050405020304" pitchFamily="18" charset="0"/>
                <a:cs typeface="Times New Roman" panose="02020603050405020304" pitchFamily="18" charset="0"/>
              </a:rPr>
              <a:t>-Regel</a:t>
            </a:r>
            <a:r>
              <a:rPr lang="de-DE" sz="1600" dirty="0">
                <a:latin typeface="Times New Roman" panose="02020603050405020304" pitchFamily="18" charset="0"/>
                <a:cs typeface="Times New Roman" panose="02020603050405020304" pitchFamily="18" charset="0"/>
              </a:rPr>
              <a:t>: Bei einer Anzahl von k Alternativen vergibt jeder Wähler 1…k Punkte den zur Wahl</a:t>
            </a:r>
          </a:p>
          <a:p>
            <a:r>
              <a:rPr lang="de-DE" sz="1600" dirty="0">
                <a:latin typeface="Times New Roman" panose="02020603050405020304" pitchFamily="18" charset="0"/>
                <a:cs typeface="Times New Roman" panose="02020603050405020304" pitchFamily="18" charset="0"/>
              </a:rPr>
              <a:t>      stehenden Alternativen. Es gewinnt die Alternative mit den meisten Punkten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de-DE" sz="1600" dirty="0">
                <a:latin typeface="Times New Roman" panose="02020603050405020304" pitchFamily="18" charset="0"/>
                <a:cs typeface="Times New Roman" panose="02020603050405020304" pitchFamily="18" charset="0"/>
              </a:rPr>
              <a:t>Sehr aufwendig, anfällig für taktische Manipulationen</a:t>
            </a:r>
          </a:p>
          <a:p>
            <a:pPr marL="285750" indent="-28575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742950" lvl="1" indent="-285750">
              <a:buFont typeface="Symbol" panose="05050102010706020507" pitchFamily="18" charset="2"/>
              <a:buChar char="-"/>
            </a:pPr>
            <a:r>
              <a:rPr lang="de-DE" sz="1600" dirty="0">
                <a:latin typeface="Times New Roman" panose="02020603050405020304" pitchFamily="18" charset="0"/>
                <a:cs typeface="Times New Roman" panose="02020603050405020304" pitchFamily="18" charset="0"/>
              </a:rPr>
              <a:t>Beispiele: Fakultätswahlen an amerikanischen Universitäten (Harvard, UCLA),                                                          	              Sportlerwahlen (MVP-Baseball, </a:t>
            </a:r>
            <a:r>
              <a:rPr lang="de-DE" sz="1600" dirty="0" err="1">
                <a:latin typeface="Times New Roman" panose="02020603050405020304" pitchFamily="18" charset="0"/>
                <a:cs typeface="Times New Roman" panose="02020603050405020304" pitchFamily="18" charset="0"/>
              </a:rPr>
              <a:t>Heisman-Throphy</a:t>
            </a:r>
            <a:r>
              <a:rPr lang="de-DE" sz="16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3C222FE0-88F5-46A8-BEF0-E5DFEF3B2F0D}"/>
              </a:ext>
            </a:extLst>
          </p:cNvPr>
          <p:cNvSpPr/>
          <p:nvPr/>
        </p:nvSpPr>
        <p:spPr>
          <a:xfrm>
            <a:off x="8706094" y="4218666"/>
            <a:ext cx="3485906" cy="261827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35091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9696B70B-A820-BFD0-4EAC-675FD20176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67934"/>
      </p:ext>
    </p:extLst>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249269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82137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434879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290068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290068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290068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290068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275621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275621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275621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275621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33"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a:extLst>
              <a:ext uri="{FF2B5EF4-FFF2-40B4-BE49-F238E27FC236}">
                <a16:creationId xmlns:a16="http://schemas.microsoft.com/office/drawing/2014/main" id="{B7039549-7962-1EF4-030D-F6CAC607CAD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9B0644-6A2D-491B-7D98-28CF9FEBC7E1}"/>
              </a:ext>
            </a:extLst>
          </p:cNvPr>
          <p:cNvPicPr>
            <a:picLocks noChangeAspect="1"/>
          </p:cNvPicPr>
          <p:nvPr/>
        </p:nvPicPr>
        <p:blipFill>
          <a:blip r:embed="rId3"/>
          <a:stretch>
            <a:fillRect/>
          </a:stretch>
        </p:blipFill>
        <p:spPr>
          <a:xfrm>
            <a:off x="179069" y="516074"/>
            <a:ext cx="5970829" cy="1038405"/>
          </a:xfrm>
          <a:prstGeom prst="rect">
            <a:avLst/>
          </a:prstGeom>
        </p:spPr>
      </p:pic>
      <p:pic>
        <p:nvPicPr>
          <p:cNvPr id="5" name="Grafik 4">
            <a:extLst>
              <a:ext uri="{FF2B5EF4-FFF2-40B4-BE49-F238E27FC236}">
                <a16:creationId xmlns:a16="http://schemas.microsoft.com/office/drawing/2014/main" id="{F099B172-83F5-DC10-EF0B-B99F74E33483}"/>
              </a:ext>
            </a:extLst>
          </p:cNvPr>
          <p:cNvPicPr>
            <a:picLocks noChangeAspect="1"/>
          </p:cNvPicPr>
          <p:nvPr/>
        </p:nvPicPr>
        <p:blipFill>
          <a:blip r:embed="rId4"/>
          <a:stretch>
            <a:fillRect/>
          </a:stretch>
        </p:blipFill>
        <p:spPr>
          <a:xfrm>
            <a:off x="6309918" y="516074"/>
            <a:ext cx="5647252" cy="2630658"/>
          </a:xfrm>
          <a:prstGeom prst="rect">
            <a:avLst/>
          </a:prstGeom>
        </p:spPr>
      </p:pic>
    </p:spTree>
    <p:extLst>
      <p:ext uri="{BB962C8B-B14F-4D97-AF65-F5344CB8AC3E}">
        <p14:creationId xmlns:p14="http://schemas.microsoft.com/office/powerpoint/2010/main" val="335660778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296802" y="898514"/>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
        <p:nvSpPr>
          <p:cNvPr id="4" name="Rechteck 3">
            <a:extLst>
              <a:ext uri="{FF2B5EF4-FFF2-40B4-BE49-F238E27FC236}">
                <a16:creationId xmlns:a16="http://schemas.microsoft.com/office/drawing/2014/main" id="{814D6BFC-A5F8-055E-D8FD-0B6E95B0E9C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8109662" cy="5684781"/>
          </a:xfrm>
          <a:prstGeom prst="rect">
            <a:avLst/>
          </a:prstGeom>
          <a:noFill/>
          <a:ln>
            <a:noFill/>
          </a:ln>
        </p:spPr>
        <p:txBody>
          <a:bodyPr vert="horz" wrap="square" lIns="81639" tIns="40820" rIns="81639" bIns="40820" anchorCtr="0" compatLnSpc="0">
            <a:noAutofit/>
          </a:bodyPr>
          <a:lstStyle/>
          <a:p>
            <a:r>
              <a:rPr lang="de-DE" sz="2000" dirty="0"/>
              <a:t>Der Wechselkurs zweier Währungen beschreibt das Austauschverhältnis zwischen diesen Währungen, d.h. der Preis einer Währung ausgedrückt in einer anderen Währung.</a:t>
            </a:r>
          </a:p>
          <a:p>
            <a:endParaRPr lang="de-DE" sz="2000" dirty="0">
              <a:latin typeface="Arial"/>
            </a:endParaRPr>
          </a:p>
          <a:p>
            <a:endParaRPr lang="de-DE" sz="2000" dirty="0">
              <a:latin typeface="Arial"/>
            </a:endParaRPr>
          </a:p>
          <a:p>
            <a:r>
              <a:rPr lang="de-DE" sz="2000" b="1" dirty="0"/>
              <a:t>Mengennotierung:</a:t>
            </a:r>
          </a:p>
          <a:p>
            <a:r>
              <a:rPr lang="de-DE" sz="2000" dirty="0"/>
              <a:t>Die Mengennotierung gibt an, wie viele Einheiten ausländische Währung man für eine Einheit der inländischen Währung erhält (z.B. 1€ = 1,37$)</a:t>
            </a:r>
          </a:p>
          <a:p>
            <a:endParaRPr lang="de-DE" sz="2000" b="1" dirty="0"/>
          </a:p>
          <a:p>
            <a:r>
              <a:rPr lang="de-DE" sz="2000" b="1" dirty="0"/>
              <a:t>Preisnotierung:</a:t>
            </a:r>
          </a:p>
          <a:p>
            <a:r>
              <a:rPr lang="de-DE" sz="2000" dirty="0"/>
              <a:t>die Preisnotierung gibt an, wie viele Einheiten der inländischen Währung eine Einheit der ausländischen Währung kostet (z.B. 1$= 0,73€)</a:t>
            </a:r>
          </a:p>
          <a:p>
            <a:endParaRPr lang="de-DE" sz="2000" dirty="0"/>
          </a:p>
          <a:p>
            <a:r>
              <a:rPr lang="de-DE" sz="2000" dirty="0" err="1"/>
              <a:t>Gängigerweise</a:t>
            </a:r>
            <a:r>
              <a:rPr lang="de-DE" sz="2000" dirty="0"/>
              <a:t> geben wir den Wechselkurs des Euro in Preisnotierung an. </a:t>
            </a:r>
          </a:p>
          <a:p>
            <a:r>
              <a:rPr lang="de-DE" sz="2000" u="sng" dirty="0"/>
              <a:t>Achtung</a:t>
            </a:r>
            <a:r>
              <a:rPr lang="de-DE" sz="2000" dirty="0"/>
              <a:t>: Die USA machen es ebenso → Kehrwert!</a:t>
            </a:r>
          </a:p>
          <a:p>
            <a:endParaRPr lang="de-DE" sz="2000" dirty="0"/>
          </a:p>
          <a:p>
            <a:endParaRPr lang="de-DE" sz="2000" dirty="0"/>
          </a:p>
        </p:txBody>
      </p:sp>
      <p:sp>
        <p:nvSpPr>
          <p:cNvPr id="5" name="Rechteck 4">
            <a:extLst>
              <a:ext uri="{FF2B5EF4-FFF2-40B4-BE49-F238E27FC236}">
                <a16:creationId xmlns:a16="http://schemas.microsoft.com/office/drawing/2014/main" id="{FD91B3E8-9634-C71B-AF57-3F86B80BD21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43177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nvGraphicFramePr>
        <p:xfrm>
          <a:off x="653426" y="13900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1824082" y="4246424"/>
            <a:ext cx="6253843" cy="1477328"/>
          </a:xfrm>
          <a:prstGeom prst="rect">
            <a:avLst/>
          </a:prstGeom>
          <a:noFill/>
        </p:spPr>
        <p:txBody>
          <a:bodyPr wrap="square" rtlCol="0">
            <a:spAutoFit/>
          </a:bodyPr>
          <a:lstStyle/>
          <a:p>
            <a:r>
              <a:rPr lang="de-DE" dirty="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p>
        </p:txBody>
      </p:sp>
      <p:sp>
        <p:nvSpPr>
          <p:cNvPr id="5" name="Rechteck 4">
            <a:extLst>
              <a:ext uri="{FF2B5EF4-FFF2-40B4-BE49-F238E27FC236}">
                <a16:creationId xmlns:a16="http://schemas.microsoft.com/office/drawing/2014/main" id="{9B4FC374-E716-6EDB-DB31-50EEFF2BB44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nvGraphicFramePr>
        <p:xfrm>
          <a:off x="15056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35589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nvGraphicFramePr>
        <p:xfrm>
          <a:off x="26366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50560" y="5585670"/>
            <a:ext cx="8405752" cy="923330"/>
          </a:xfrm>
          <a:prstGeom prst="rect">
            <a:avLst/>
          </a:prstGeom>
          <a:noFill/>
        </p:spPr>
        <p:txBody>
          <a:bodyPr wrap="square" rtlCol="0">
            <a:spAutoFit/>
          </a:bodyPr>
          <a:lstStyle/>
          <a:p>
            <a:r>
              <a:rPr lang="de-DE" dirty="0">
                <a:solidFill>
                  <a:srgbClr val="000000"/>
                </a:solidFill>
              </a:rPr>
              <a:t>Man beachte, dass die die Warenexporte und Kapitalimporte, bzw. Warenimporte und Kapitalexporte jeweils auf der gleichen Seite der Bilanz stehen, da sie die jeweilige Gegenbuch darstellen</a:t>
            </a:r>
          </a:p>
        </p:txBody>
      </p:sp>
      <p:sp>
        <p:nvSpPr>
          <p:cNvPr id="10" name="Rechteck 9">
            <a:extLst>
              <a:ext uri="{FF2B5EF4-FFF2-40B4-BE49-F238E27FC236}">
                <a16:creationId xmlns:a16="http://schemas.microsoft.com/office/drawing/2014/main" id="{60464514-2443-DC6E-22EA-5A5987B444D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60686" y="40999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0686" y="409992"/>
                <a:ext cx="7464960" cy="4105872"/>
              </a:xfrm>
              <a:prstGeom prst="rect">
                <a:avLst/>
              </a:prstGeom>
              <a:blipFill>
                <a:blip r:embed="rId3"/>
                <a:stretch>
                  <a:fillRect/>
                </a:stretch>
              </a:blipFill>
            </p:spPr>
            <p:txBody>
              <a:bodyPr/>
              <a:lstStyle/>
              <a:p>
                <a:r>
                  <a:rPr lang="de-DE">
                    <a:noFill/>
                  </a:rPr>
                  <a:t> </a:t>
                </a:r>
              </a:p>
            </p:txBody>
          </p:sp>
        </mc:Fallback>
      </mc:AlternateContent>
      <p:sp>
        <p:nvSpPr>
          <p:cNvPr id="8" name="TextBox 7"/>
          <p:cNvSpPr txBox="1"/>
          <p:nvPr/>
        </p:nvSpPr>
        <p:spPr>
          <a:xfrm>
            <a:off x="3127455" y="283404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p:sp>
        <p:nvSpPr>
          <p:cNvPr id="10" name="TextBox 11"/>
          <p:cNvSpPr txBox="1"/>
          <p:nvPr/>
        </p:nvSpPr>
        <p:spPr>
          <a:xfrm>
            <a:off x="874832" y="337775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76976" y="354010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229595" y="326012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753216" y="326012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505421" y="344971"/>
            <a:ext cx="5686579" cy="738664"/>
          </a:xfrm>
          <a:prstGeom prst="rect">
            <a:avLst/>
          </a:prstGeom>
          <a:noFill/>
        </p:spPr>
        <p:txBody>
          <a:bodyPr wrap="square" rtlCol="0">
            <a:spAutoFit/>
          </a:bodyPr>
          <a:lstStyle/>
          <a:p>
            <a:pPr algn="ctr"/>
            <a:r>
              <a:rPr lang="de-DE" sz="1400" dirty="0">
                <a:solidFill>
                  <a:srgbClr val="000000"/>
                </a:solidFill>
                <a:hlinkClick r:id="rId4"/>
              </a:rPr>
              <a:t>http://www.bernhardkoester.de/video/inhalt.html</a:t>
            </a:r>
            <a:endParaRPr lang="de-DE" sz="1400" dirty="0">
              <a:solidFill>
                <a:srgbClr val="000000"/>
              </a:solidFill>
            </a:endParaRPr>
          </a:p>
          <a:p>
            <a:pPr algn="ctr"/>
            <a:r>
              <a:rPr lang="de-DE" sz="1400" dirty="0">
                <a:solidFill>
                  <a:srgbClr val="000000"/>
                </a:solidFill>
              </a:rPr>
              <a:t>oder direkt unter</a:t>
            </a:r>
          </a:p>
          <a:p>
            <a:pPr algn="ctr"/>
            <a:r>
              <a:rPr lang="de-DE" sz="1400" dirty="0">
                <a:solidFill>
                  <a:srgbClr val="000000"/>
                </a:solidFill>
                <a:hlinkClick r:id="rId5"/>
              </a:rPr>
              <a:t>https://www.youtube.com/watch?v=S5PVHRQZe1E&amp;feature=youtu.be</a:t>
            </a:r>
            <a:endParaRPr lang="en-US" sz="1400" dirty="0"/>
          </a:p>
        </p:txBody>
      </p:sp>
      <p:sp>
        <p:nvSpPr>
          <p:cNvPr id="23" name="Rechteck 22">
            <a:extLst>
              <a:ext uri="{FF2B5EF4-FFF2-40B4-BE49-F238E27FC236}">
                <a16:creationId xmlns:a16="http://schemas.microsoft.com/office/drawing/2014/main" id="{D958F5C8-4D16-4AB3-4E7C-37A59BD5BC5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2"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760" y="-15013"/>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115760" y="118751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15760" y="1187513"/>
                <a:ext cx="9034080" cy="3757890"/>
              </a:xfrm>
              <a:prstGeom prst="rect">
                <a:avLst/>
              </a:prstGeom>
              <a:blipFill>
                <a:blip r:embed="rId3"/>
                <a:stretch>
                  <a:fillRect l="-540" t="-9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8360" y="108665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38360" y="1086652"/>
                <a:ext cx="2151515" cy="529776"/>
              </a:xfrm>
              <a:prstGeom prst="rect">
                <a:avLst/>
              </a:prstGeom>
              <a:blipFill>
                <a:blip r:embed="rId4"/>
                <a:stretch>
                  <a:fillRect l="-1416"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3400833" y="164862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3400833" y="1648626"/>
                <a:ext cx="2097847" cy="529776"/>
              </a:xfrm>
              <a:prstGeom prst="rect">
                <a:avLst/>
              </a:prstGeom>
              <a:blipFill>
                <a:blip r:embed="rId5"/>
                <a:stretch>
                  <a:fillRect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605290" y="1351540"/>
                <a:ext cx="4207280" cy="654603"/>
              </a:xfrm>
              <a:prstGeom prst="rect">
                <a:avLst/>
              </a:prstGeom>
              <a:noFill/>
            </p:spPr>
            <p:txBody>
              <a:bodyPr wrap="square" rtlCol="0">
                <a:spAutoFit/>
              </a:bodyPr>
              <a:lstStyle/>
              <a:p>
                <a:pPr algn="ctr"/>
                <a:r>
                  <a:rPr lang="de-DE" sz="1400" dirty="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p>
              <a:p>
                <a:pPr algn="ctr"/>
                <a:r>
                  <a:rPr lang="en-US" sz="1400" dirty="0"/>
                  <a:t>gilt </a:t>
                </a:r>
                <a:r>
                  <a:rPr lang="en-US" sz="1400" dirty="0" err="1"/>
                  <a:t>dann</a:t>
                </a:r>
                <a:r>
                  <a:rPr lang="en-US" sz="1400" dirty="0"/>
                  <a:t> </a:t>
                </a:r>
                <a:r>
                  <a:rPr lang="en-US" sz="1400" dirty="0" err="1"/>
                  <a:t>natürlich</a:t>
                </a:r>
                <a:r>
                  <a:rPr lang="en-US" sz="1400" dirty="0"/>
                  <a:t> die </a:t>
                </a:r>
                <a:r>
                  <a:rPr lang="en-US" sz="1400" dirty="0" err="1"/>
                  <a:t>umgekehrte</a:t>
                </a:r>
                <a:r>
                  <a:rPr lang="en-US" sz="1400" dirty="0"/>
                  <a:t> Argumentation!</a:t>
                </a:r>
              </a:p>
            </p:txBody>
          </p:sp>
        </mc:Choice>
        <mc:Fallback xmlns="">
          <p:sp>
            <p:nvSpPr>
              <p:cNvPr id="8" name="Textfeld 7"/>
              <p:cNvSpPr txBox="1">
                <a:spLocks noRot="1" noChangeAspect="1" noMove="1" noResize="1" noEditPoints="1" noAdjustHandles="1" noChangeArrowheads="1" noChangeShapeType="1" noTextEdit="1"/>
              </p:cNvSpPr>
              <p:nvPr/>
            </p:nvSpPr>
            <p:spPr>
              <a:xfrm>
                <a:off x="6605290" y="1351540"/>
                <a:ext cx="4207280" cy="654603"/>
              </a:xfrm>
              <a:prstGeom prst="rect">
                <a:avLst/>
              </a:prstGeom>
              <a:blipFill>
                <a:blip r:embed="rId6"/>
                <a:stretch>
                  <a:fillRect b="-9346"/>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BDB4EAB3-16AE-387E-F87C-AAC1F7D376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kann (vgl. der Hinweis zur Effizienzmarkthypothese vorher!). Ex </a:t>
            </a:r>
            <a:r>
              <a:rPr lang="de-DE" dirty="0" err="1"/>
              <a:t>post</a:t>
            </a:r>
            <a:r>
              <a:rPr lang="de-DE" dirty="0"/>
              <a:t> gesehen können Modelle die „naive“ Prognose zwar schlagen, aber ex ante weiß man nicht, welches Modell man wählen muss!</a:t>
            </a:r>
          </a:p>
        </p:txBody>
      </p:sp>
      <p:sp>
        <p:nvSpPr>
          <p:cNvPr id="9" name="Rechteck 8">
            <a:extLst>
              <a:ext uri="{FF2B5EF4-FFF2-40B4-BE49-F238E27FC236}">
                <a16:creationId xmlns:a16="http://schemas.microsoft.com/office/drawing/2014/main" id="{9159AC25-7F02-19DD-9786-735EF28046F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Kaufkraftparität</a:t>
            </a:r>
            <a:r>
              <a:rPr lang="en-US" sz="3991" dirty="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146242" y="111660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a:solidFill>
                  <a:sysClr val="windowText" lastClr="000000"/>
                </a:solidFill>
                <a:latin typeface="Arial" panose="020B0604020202020204" pitchFamily="34" charset="0"/>
                <a:cs typeface="Arial" panose="020B0604020202020204" pitchFamily="34" charset="0"/>
              </a:rPr>
              <a:t>Kaufkraftparität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BF42CB32-AC07-7E85-99B2-1F036E1E22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82888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KKP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a:solidFill>
                      <a:sysClr val="windowText" lastClr="000000"/>
                    </a:solidFill>
                    <a:latin typeface="Arial" panose="020B0604020202020204" pitchFamily="34" charset="0"/>
                    <a:cs typeface="Arial" panose="020B0604020202020204" pitchFamily="34" charset="0"/>
                  </a:rPr>
                  <a:t>		mit </a:t>
                </a:r>
                <a:r>
                  <a:rPr lang="de-DE" altLang="en-US" sz="180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Substitute</a:t>
            </a:r>
          </a:p>
          <a:p>
            <a:pPr marL="742950" lvl="1" indent="-285750">
              <a:lnSpc>
                <a:spcPct val="140000"/>
              </a:lnSpc>
              <a:buFont typeface="Wingdings" panose="05000000000000000000" pitchFamily="2" charset="2"/>
              <a:buChar char="Ø"/>
            </a:pPr>
            <a:r>
              <a:rPr lang="en-US" altLang="en-US" dirty="0">
                <a:solidFill>
                  <a:sysClr val="windowText" lastClr="000000"/>
                </a:solidFill>
                <a:latin typeface="Arial" panose="020B0604020202020204" pitchFamily="34" charset="0"/>
                <a:cs typeface="Arial" panose="020B0604020202020204" pitchFamily="34" charset="0"/>
              </a:rPr>
              <a:t>Dies </a:t>
            </a:r>
            <a:r>
              <a:rPr lang="en-US" altLang="en-US" dirty="0" err="1">
                <a:solidFill>
                  <a:sysClr val="windowText" lastClr="000000"/>
                </a:solidFill>
                <a:latin typeface="Arial" panose="020B0604020202020204" pitchFamily="34" charset="0"/>
                <a:cs typeface="Arial" panose="020B0604020202020204" pitchFamily="34" charset="0"/>
              </a:rPr>
              <a:t>erschwert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bzw</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Stellt</a:t>
            </a:r>
            <a:r>
              <a:rPr lang="en-US" altLang="en-US" dirty="0">
                <a:solidFill>
                  <a:sysClr val="windowText" lastClr="000000"/>
                </a:solidFill>
                <a:latin typeface="Arial" panose="020B0604020202020204" pitchFamily="34" charset="0"/>
                <a:cs typeface="Arial" panose="020B0604020202020204" pitchFamily="34" charset="0"/>
              </a:rPr>
              <a:t> das </a:t>
            </a:r>
            <a:r>
              <a:rPr lang="en-US" altLang="en-US" dirty="0" err="1">
                <a:solidFill>
                  <a:sysClr val="windowText" lastClr="000000"/>
                </a:solidFill>
                <a:latin typeface="Arial" panose="020B0604020202020204" pitchFamily="34" charset="0"/>
                <a:cs typeface="Arial" panose="020B0604020202020204" pitchFamily="34" charset="0"/>
              </a:rPr>
              <a:t>Konzept</a:t>
            </a:r>
            <a:r>
              <a:rPr lang="en-US" altLang="en-US" dirty="0">
                <a:solidFill>
                  <a:sysClr val="windowText" lastClr="000000"/>
                </a:solidFill>
                <a:latin typeface="Arial" panose="020B0604020202020204" pitchFamily="34" charset="0"/>
                <a:cs typeface="Arial" panose="020B0604020202020204" pitchFamily="34" charset="0"/>
              </a:rPr>
              <a:t> von </a:t>
            </a:r>
            <a:r>
              <a:rPr lang="en-US" altLang="en-US" dirty="0" err="1">
                <a:solidFill>
                  <a:sysClr val="windowText" lastClr="000000"/>
                </a:solidFill>
                <a:latin typeface="Arial" panose="020B0604020202020204" pitchFamily="34" charset="0"/>
                <a:cs typeface="Arial" panose="020B0604020202020204" pitchFamily="34" charset="0"/>
              </a:rPr>
              <a:t>vergleichbaren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Warenkörben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verschiedenen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Ländern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A79267B-AEEB-4FB1-2E23-E142C47654D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479636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 </a:t>
            </a:r>
            <a:r>
              <a:rPr lang="en-US" sz="2000" b="1" dirty="0" err="1">
                <a:solidFill>
                  <a:sysClr val="windowText" lastClr="000000"/>
                </a:solidFill>
              </a:rPr>
              <a:t>Wird</a:t>
            </a:r>
            <a:r>
              <a:rPr lang="en-US" sz="2000" b="1" dirty="0">
                <a:solidFill>
                  <a:sysClr val="windowText" lastClr="000000"/>
                </a:solidFill>
              </a:rPr>
              <a:t> </a:t>
            </a:r>
            <a:r>
              <a:rPr lang="en-US" sz="2000" b="1" err="1">
                <a:solidFill>
                  <a:sysClr val="windowText" lastClr="000000"/>
                </a:solidFill>
              </a:rPr>
              <a:t>ein</a:t>
            </a:r>
            <a:r>
              <a:rPr lang="en-US" sz="2000" b="1">
                <a:solidFill>
                  <a:sysClr val="windowText" lastClr="000000"/>
                </a:solidFill>
              </a:rPr>
              <a:t> BIG-MAC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a:solidFill>
                  <a:sysClr val="windowText" lastClr="000000"/>
                </a:solidFill>
              </a:rPr>
              <a:t>Preis</a:t>
            </a:r>
            <a:r>
              <a:rPr lang="en-US" sz="2000" b="1" dirty="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212169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1" smtClean="0">
                            <a:latin typeface="Cambria Math" panose="02040503050406030204" pitchFamily="18" charset="0"/>
                          </a:rPr>
                          <m:t>𝑪𝒂𝒓𝒂𝒄𝒂𝒔</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2121699" cy="530032"/>
              </a:xfrm>
              <a:prstGeom prst="rect">
                <a:avLst/>
              </a:prstGeom>
              <a:blipFill>
                <a:blip r:embed="rId5"/>
                <a:stretch>
                  <a:fillRect t="-12644" r="-5747"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 In der </a:t>
            </a:r>
            <a:r>
              <a:rPr lang="en-US" sz="1500" dirty="0" err="1">
                <a:solidFill>
                  <a:sysClr val="windowText" lastClr="000000"/>
                </a:solidFill>
              </a:rPr>
              <a:t>Bederstraße</a:t>
            </a:r>
            <a:r>
              <a:rPr lang="en-US" sz="1500" dirty="0">
                <a:solidFill>
                  <a:sysClr val="windowText" lastClr="000000"/>
                </a:solidFill>
              </a:rPr>
              <a:t> in </a:t>
            </a:r>
            <a:r>
              <a:rPr lang="en-US" sz="1500" b="1" dirty="0">
                <a:solidFill>
                  <a:sysClr val="windowText" lastClr="000000"/>
                </a:solidFill>
              </a:rPr>
              <a:t>Zürich</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6,50 SFR</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a:t>
            </a:r>
            <a:r>
              <a:rPr lang="en-US" sz="1500">
                <a:solidFill>
                  <a:sysClr val="windowText" lastClr="000000"/>
                </a:solidFill>
              </a:rPr>
              <a:t>= 0,97 </a:t>
            </a:r>
            <a:r>
              <a:rPr lang="en-US" sz="1500" dirty="0">
                <a:solidFill>
                  <a:sysClr val="windowText" lastClr="000000"/>
                </a:solidFill>
              </a:rPr>
              <a:t>SFR</a:t>
            </a: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Chambers Street in </a:t>
            </a:r>
            <a:r>
              <a:rPr lang="en-US" sz="1500" b="1" dirty="0" err="1">
                <a:solidFill>
                  <a:sysClr val="windowText" lastClr="000000"/>
                </a:solidFill>
              </a:rPr>
              <a:t>Manhatten</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a:t>
            </a:r>
            <a:r>
              <a:rPr lang="en-US" sz="1500">
                <a:solidFill>
                  <a:sysClr val="windowText" lastClr="000000"/>
                </a:solidFill>
              </a:rPr>
              <a:t>Mac 5,15 </a:t>
            </a:r>
            <a:r>
              <a:rPr lang="en-US" sz="1500" dirty="0">
                <a:solidFill>
                  <a:sysClr val="windowText" lastClr="000000"/>
                </a:solidFill>
              </a:rPr>
              <a:t>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a:t>
            </a:r>
            <a:r>
              <a:rPr lang="en-US" sz="1500">
                <a:solidFill>
                  <a:sysClr val="windowText" lastClr="000000"/>
                </a:solidFill>
              </a:rPr>
              <a:t>der Avenue Panteon in </a:t>
            </a:r>
            <a:r>
              <a:rPr lang="en-US" sz="1500" b="1">
                <a:solidFill>
                  <a:sysClr val="windowText" lastClr="000000"/>
                </a:solidFill>
              </a:rPr>
              <a:t>Caraqcas</a:t>
            </a:r>
            <a:r>
              <a:rPr lang="en-US" sz="150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a:t>
            </a:r>
            <a:r>
              <a:rPr lang="en-US" sz="1500">
                <a:solidFill>
                  <a:sysClr val="windowText" lastClr="000000"/>
                </a:solidFill>
              </a:rPr>
              <a:t>Mac 10 VED (Bolivar)</a:t>
            </a:r>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a:t>
            </a:r>
            <a:r>
              <a:rPr lang="en-US" sz="1500">
                <a:solidFill>
                  <a:sysClr val="windowText" lastClr="000000"/>
                </a:solidFill>
              </a:rPr>
              <a:t>= 5,67 VED</a:t>
            </a:r>
            <a:endParaRPr lang="en-US" sz="1500" dirty="0">
              <a:solidFill>
                <a:sysClr val="windowText" lastClr="000000"/>
              </a:solidFill>
            </a:endParaRP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sp>
        <p:nvSpPr>
          <p:cNvPr id="18" name="Title 1"/>
          <p:cNvSpPr txBox="1">
            <a:spLocks/>
          </p:cNvSpPr>
          <p:nvPr/>
        </p:nvSpPr>
        <p:spPr>
          <a:xfrm>
            <a:off x="42296" y="4171063"/>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600" dirty="0">
                <a:solidFill>
                  <a:sysClr val="windowText" lastClr="000000"/>
                </a:solidFill>
              </a:rPr>
              <a:t>In </a:t>
            </a:r>
            <a:r>
              <a:rPr lang="en-US" sz="1600" dirty="0" err="1">
                <a:solidFill>
                  <a:sysClr val="windowText" lastClr="000000"/>
                </a:solidFill>
              </a:rPr>
              <a:t>welcher</a:t>
            </a:r>
            <a:r>
              <a:rPr lang="en-US" sz="1600" dirty="0">
                <a:solidFill>
                  <a:sysClr val="windowText" lastClr="000000"/>
                </a:solidFill>
              </a:rPr>
              <a:t> </a:t>
            </a:r>
            <a:r>
              <a:rPr lang="en-US" sz="1600" dirty="0" err="1">
                <a:solidFill>
                  <a:sysClr val="windowText" lastClr="000000"/>
                </a:solidFill>
              </a:rPr>
              <a:t>Stadt</a:t>
            </a:r>
            <a:r>
              <a:rPr lang="en-US" sz="1600" dirty="0">
                <a:solidFill>
                  <a:sysClr val="windowText" lastClr="000000"/>
                </a:solidFill>
              </a:rPr>
              <a:t> </a:t>
            </a:r>
            <a:r>
              <a:rPr lang="en-US" sz="1600" dirty="0" err="1">
                <a:solidFill>
                  <a:sysClr val="windowText" lastClr="000000"/>
                </a:solidFill>
              </a:rPr>
              <a:t>bekommt</a:t>
            </a:r>
            <a:r>
              <a:rPr lang="en-US" sz="1600" dirty="0">
                <a:solidFill>
                  <a:sysClr val="windowText" lastClr="000000"/>
                </a:solidFill>
              </a:rPr>
              <a:t> man am </a:t>
            </a:r>
            <a:r>
              <a:rPr lang="en-US" sz="1600" dirty="0" err="1">
                <a:solidFill>
                  <a:sysClr val="windowText" lastClr="000000"/>
                </a:solidFill>
              </a:rPr>
              <a:t>meisten</a:t>
            </a:r>
            <a:r>
              <a:rPr lang="en-US" sz="1600" dirty="0">
                <a:solidFill>
                  <a:sysClr val="windowText" lastClr="000000"/>
                </a:solidFill>
              </a:rPr>
              <a:t> Big Mac </a:t>
            </a:r>
            <a:r>
              <a:rPr lang="en-US" sz="1600" dirty="0" err="1">
                <a:solidFill>
                  <a:sysClr val="windowText" lastClr="000000"/>
                </a:solidFill>
              </a:rPr>
              <a:t>für</a:t>
            </a:r>
            <a:r>
              <a:rPr lang="en-US" sz="1600" dirty="0">
                <a:solidFill>
                  <a:sysClr val="windowText" lastClr="000000"/>
                </a:solidFill>
              </a:rPr>
              <a:t> sein Geld, in </a:t>
            </a:r>
            <a:r>
              <a:rPr lang="en-US" sz="1600" dirty="0" err="1">
                <a:solidFill>
                  <a:sysClr val="windowText" lastClr="000000"/>
                </a:solidFill>
              </a:rPr>
              <a:t>welcher</a:t>
            </a:r>
            <a:r>
              <a:rPr lang="en-US" sz="1600" dirty="0">
                <a:solidFill>
                  <a:sysClr val="windowText" lastClr="000000"/>
                </a:solidFill>
              </a:rPr>
              <a:t> am </a:t>
            </a:r>
            <a:r>
              <a:rPr lang="en-US" sz="1600" dirty="0" err="1">
                <a:solidFill>
                  <a:sysClr val="windowText" lastClr="000000"/>
                </a:solidFill>
              </a:rPr>
              <a:t>wenigsten</a:t>
            </a:r>
            <a:r>
              <a:rPr lang="en-US" sz="1600" dirty="0">
                <a:solidFill>
                  <a:sysClr val="windowText" lastClr="000000"/>
                </a:solidFill>
              </a:rPr>
              <a:t>?</a:t>
            </a:r>
          </a:p>
        </p:txBody>
      </p:sp>
      <p:sp>
        <p:nvSpPr>
          <p:cNvPr id="21" name="Title 1"/>
          <p:cNvSpPr txBox="1">
            <a:spLocks/>
          </p:cNvSpPr>
          <p:nvPr/>
        </p:nvSpPr>
        <p:spPr>
          <a:xfrm>
            <a:off x="0" y="5308871"/>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Um </a:t>
            </a:r>
            <a:r>
              <a:rPr lang="en-US" sz="2000" dirty="0" err="1">
                <a:solidFill>
                  <a:sysClr val="windowText" lastClr="000000"/>
                </a:solidFill>
              </a:rPr>
              <a:t>wie</a:t>
            </a:r>
            <a:r>
              <a:rPr lang="en-US" sz="2000" dirty="0">
                <a:solidFill>
                  <a:sysClr val="windowText" lastClr="000000"/>
                </a:solidFill>
              </a:rPr>
              <a:t> </a:t>
            </a:r>
            <a:r>
              <a:rPr lang="en-US" sz="2000" dirty="0" err="1">
                <a:solidFill>
                  <a:sysClr val="windowText" lastClr="000000"/>
                </a:solidFill>
              </a:rPr>
              <a:t>viel</a:t>
            </a:r>
            <a:r>
              <a:rPr lang="en-US" sz="2000" dirty="0">
                <a:solidFill>
                  <a:sysClr val="windowText" lastClr="000000"/>
                </a:solidFill>
              </a:rPr>
              <a:t> </a:t>
            </a:r>
            <a:r>
              <a:rPr lang="en-US" sz="2000" dirty="0" err="1">
                <a:solidFill>
                  <a:sysClr val="windowText" lastClr="000000"/>
                </a:solidFill>
              </a:rPr>
              <a:t>mehr</a:t>
            </a:r>
            <a:r>
              <a:rPr lang="en-US" sz="2000" dirty="0">
                <a:solidFill>
                  <a:sysClr val="windowText" lastClr="000000"/>
                </a:solidFill>
              </a:rPr>
              <a:t> Big Mac </a:t>
            </a:r>
            <a:r>
              <a:rPr lang="en-US" sz="2000" dirty="0" err="1">
                <a:solidFill>
                  <a:sysClr val="windowText" lastClr="000000"/>
                </a:solidFill>
              </a:rPr>
              <a:t>bekommt</a:t>
            </a:r>
            <a:r>
              <a:rPr lang="en-US" sz="2000" dirty="0">
                <a:solidFill>
                  <a:sysClr val="windowText" lastClr="000000"/>
                </a:solidFill>
              </a:rPr>
              <a:t> </a:t>
            </a:r>
            <a:r>
              <a:rPr lang="en-US" sz="2000" dirty="0" err="1">
                <a:solidFill>
                  <a:sysClr val="windowText" lastClr="000000"/>
                </a:solidFill>
              </a:rPr>
              <a:t>für</a:t>
            </a:r>
            <a:r>
              <a:rPr lang="en-US" sz="2000" dirty="0">
                <a:solidFill>
                  <a:sysClr val="windowText" lastClr="000000"/>
                </a:solidFill>
              </a:rPr>
              <a:t> 1 SFR </a:t>
            </a:r>
            <a:r>
              <a:rPr lang="en-US" sz="2000" dirty="0" err="1">
                <a:solidFill>
                  <a:sysClr val="windowText" lastClr="000000"/>
                </a:solidFill>
              </a:rPr>
              <a:t>gegenüber</a:t>
            </a:r>
            <a:r>
              <a:rPr lang="en-US" sz="2000" dirty="0">
                <a:solidFill>
                  <a:sysClr val="windowText" lastClr="000000"/>
                </a:solidFill>
              </a:rPr>
              <a:t> 1 LBP?</a:t>
            </a: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a:t>Quelle Bilder: </a:t>
            </a:r>
            <a:r>
              <a:rPr lang="de-DE" dirty="0" err="1"/>
              <a:t>google</a:t>
            </a:r>
            <a:r>
              <a:rPr lang="de-DE" dirty="0"/>
              <a:t> </a:t>
            </a:r>
            <a:r>
              <a:rPr lang="de-DE" dirty="0" err="1"/>
              <a:t>earth</a:t>
            </a:r>
            <a:endParaRPr lang="de-DE" dirty="0"/>
          </a:p>
        </p:txBody>
      </p:sp>
      <p:sp>
        <p:nvSpPr>
          <p:cNvPr id="23" name="Rechteck 22">
            <a:extLst>
              <a:ext uri="{FF2B5EF4-FFF2-40B4-BE49-F238E27FC236}">
                <a16:creationId xmlns:a16="http://schemas.microsoft.com/office/drawing/2014/main" id="{4D3782BD-0667-EDD5-3A64-D898DB8174A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25C31B8E-D6F5-9795-FDA9-995EDE5E1647}"/>
              </a:ext>
            </a:extLst>
          </p:cNvPr>
          <p:cNvSpPr txBox="1"/>
          <p:nvPr/>
        </p:nvSpPr>
        <p:spPr>
          <a:xfrm>
            <a:off x="9480195" y="536301"/>
            <a:ext cx="1151248" cy="369332"/>
          </a:xfrm>
          <a:prstGeom prst="rect">
            <a:avLst/>
          </a:prstGeom>
          <a:noFill/>
        </p:spPr>
        <p:txBody>
          <a:bodyPr wrap="square">
            <a:spAutoFit/>
          </a:bodyPr>
          <a:lstStyle/>
          <a:p>
            <a:r>
              <a:rPr lang="de-DE"/>
              <a:t>Juli 2022</a:t>
            </a:r>
            <a:endParaRPr lang="de-DE" dirty="0"/>
          </a:p>
        </p:txBody>
      </p:sp>
      <p:pic>
        <p:nvPicPr>
          <p:cNvPr id="6" name="Grafik 5">
            <a:extLst>
              <a:ext uri="{FF2B5EF4-FFF2-40B4-BE49-F238E27FC236}">
                <a16:creationId xmlns:a16="http://schemas.microsoft.com/office/drawing/2014/main" id="{3CF23FDE-28B4-034D-5CB9-102C7775D319}"/>
              </a:ext>
            </a:extLst>
          </p:cNvPr>
          <p:cNvPicPr>
            <a:picLocks noChangeAspect="1"/>
          </p:cNvPicPr>
          <p:nvPr/>
        </p:nvPicPr>
        <p:blipFill>
          <a:blip r:embed="rId8"/>
          <a:stretch>
            <a:fillRect/>
          </a:stretch>
        </p:blipFill>
        <p:spPr>
          <a:xfrm>
            <a:off x="9391585" y="2256504"/>
            <a:ext cx="1257020" cy="1031882"/>
          </a:xfrm>
          <a:prstGeom prst="rect">
            <a:avLst/>
          </a:prstGeom>
        </p:spPr>
      </p:pic>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CA82CC-F521-9C80-9778-F0ED213AF493}"/>
              </a:ext>
            </a:extLst>
          </p:cNvPr>
          <p:cNvPicPr>
            <a:picLocks noChangeAspect="1"/>
          </p:cNvPicPr>
          <p:nvPr/>
        </p:nvPicPr>
        <p:blipFill>
          <a:blip r:embed="rId2"/>
          <a:stretch>
            <a:fillRect/>
          </a:stretch>
        </p:blipFill>
        <p:spPr>
          <a:xfrm>
            <a:off x="-528" y="552449"/>
            <a:ext cx="7650460" cy="3473309"/>
          </a:xfrm>
          <a:prstGeom prst="rect">
            <a:avLst/>
          </a:prstGeom>
        </p:spPr>
      </p:pic>
    </p:spTree>
    <p:extLst>
      <p:ext uri="{BB962C8B-B14F-4D97-AF65-F5344CB8AC3E}">
        <p14:creationId xmlns:p14="http://schemas.microsoft.com/office/powerpoint/2010/main" val="350775822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395158"/>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The Big Mac Index</a:t>
            </a:r>
          </a:p>
        </p:txBody>
      </p:sp>
      <p:sp>
        <p:nvSpPr>
          <p:cNvPr id="8" name="Textfeld 7">
            <a:extLst>
              <a:ext uri="{FF2B5EF4-FFF2-40B4-BE49-F238E27FC236}">
                <a16:creationId xmlns:a16="http://schemas.microsoft.com/office/drawing/2014/main" id="{83733711-076D-4260-99F8-A8953434A7EF}"/>
              </a:ext>
            </a:extLst>
          </p:cNvPr>
          <p:cNvSpPr txBox="1"/>
          <p:nvPr/>
        </p:nvSpPr>
        <p:spPr>
          <a:xfrm>
            <a:off x="276165" y="6396335"/>
            <a:ext cx="2928559" cy="461665"/>
          </a:xfrm>
          <a:prstGeom prst="rect">
            <a:avLst/>
          </a:prstGeom>
          <a:noFill/>
        </p:spPr>
        <p:txBody>
          <a:bodyPr wrap="none" rtlCol="0">
            <a:spAutoFit/>
          </a:bodyPr>
          <a:lstStyle/>
          <a:p>
            <a:r>
              <a:rPr lang="de-DE" sz="1200" dirty="0"/>
              <a:t>Quelle: Economist</a:t>
            </a:r>
            <a:r>
              <a:rPr lang="de-DE" sz="1200"/>
              <a:t>, July 2022</a:t>
            </a:r>
            <a:endParaRPr lang="de-DE" sz="1200" dirty="0"/>
          </a:p>
          <a:p>
            <a:r>
              <a:rPr lang="de-DE" sz="1200" dirty="0">
                <a:hlinkClick r:id="rId2"/>
              </a:rPr>
              <a:t>https://www.economist.com</a:t>
            </a:r>
            <a:r>
              <a:rPr lang="de-DE" sz="1200">
                <a:hlinkClick r:id="rId2"/>
              </a:rPr>
              <a:t>/big-mac-index</a:t>
            </a:r>
            <a:endParaRPr lang="de-DE" sz="1200"/>
          </a:p>
        </p:txBody>
      </p:sp>
      <p:sp>
        <p:nvSpPr>
          <p:cNvPr id="10" name="Rechteck 9">
            <a:extLst>
              <a:ext uri="{FF2B5EF4-FFF2-40B4-BE49-F238E27FC236}">
                <a16:creationId xmlns:a16="http://schemas.microsoft.com/office/drawing/2014/main" id="{F4680CB4-1870-D52B-09A3-AF82B7CED3F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800BDBF-4E59-AC8F-3928-072A3A5A1C84}"/>
              </a:ext>
            </a:extLst>
          </p:cNvPr>
          <p:cNvPicPr>
            <a:picLocks noChangeAspect="1"/>
          </p:cNvPicPr>
          <p:nvPr/>
        </p:nvPicPr>
        <p:blipFill>
          <a:blip r:embed="rId3"/>
          <a:stretch>
            <a:fillRect/>
          </a:stretch>
        </p:blipFill>
        <p:spPr>
          <a:xfrm>
            <a:off x="550854" y="370311"/>
            <a:ext cx="10496761" cy="6015108"/>
          </a:xfrm>
          <a:prstGeom prst="rect">
            <a:avLst/>
          </a:prstGeom>
        </p:spPr>
      </p:pic>
    </p:spTree>
    <p:extLst>
      <p:ext uri="{BB962C8B-B14F-4D97-AF65-F5344CB8AC3E}">
        <p14:creationId xmlns:p14="http://schemas.microsoft.com/office/powerpoint/2010/main" val="17459359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Euro-</a:t>
            </a:r>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301958"/>
            <a:ext cx="1917641" cy="343620"/>
          </a:xfrm>
          <a:prstGeom prst="rect">
            <a:avLst/>
          </a:prstGeom>
          <a:noFill/>
        </p:spPr>
        <p:txBody>
          <a:bodyPr wrap="none" rtlCol="0">
            <a:spAutoFit/>
          </a:bodyPr>
          <a:lstStyle/>
          <a:p>
            <a:r>
              <a:rPr lang="de-DE" sz="1633" dirty="0"/>
              <a:t>Source: Bundesbank</a:t>
            </a:r>
          </a:p>
        </p:txBody>
      </p:sp>
      <p:sp>
        <p:nvSpPr>
          <p:cNvPr id="7" name="Textfeld 6"/>
          <p:cNvSpPr txBox="1"/>
          <p:nvPr/>
        </p:nvSpPr>
        <p:spPr>
          <a:xfrm>
            <a:off x="7154690" y="850733"/>
            <a:ext cx="5012427" cy="1754326"/>
          </a:xfrm>
          <a:prstGeom prst="rect">
            <a:avLst/>
          </a:prstGeom>
          <a:noFill/>
        </p:spPr>
        <p:txBody>
          <a:bodyPr wrap="square" rtlCol="0">
            <a:spAutoFit/>
          </a:bodyPr>
          <a:lstStyle/>
          <a:p>
            <a:r>
              <a:rPr lang="de-DE" dirty="0">
                <a:solidFill>
                  <a:srgbClr val="000000"/>
                </a:solidFill>
              </a:rPr>
              <a:t>Anhand von Wechselkursentwicklungen, kann man mitunter </a:t>
            </a:r>
            <a:r>
              <a:rPr lang="de-DE" dirty="0" err="1">
                <a:solidFill>
                  <a:srgbClr val="000000"/>
                </a:solidFill>
              </a:rPr>
              <a:t>wirtschaftspolitsche</a:t>
            </a:r>
            <a:r>
              <a:rPr lang="de-DE" dirty="0">
                <a:solidFill>
                  <a:srgbClr val="000000"/>
                </a:solidFill>
              </a:rPr>
              <a:t> Entwicklungen ablesen, die auf Verhaltensänderungen der ökonomisch agierenden Institutionen und/oder der Kapitalgeber und Kapitelnehmer der Länder zurückzuführen sind:</a:t>
            </a:r>
          </a:p>
        </p:txBody>
      </p:sp>
      <p:sp>
        <p:nvSpPr>
          <p:cNvPr id="20" name="Rechteck 19">
            <a:extLst>
              <a:ext uri="{FF2B5EF4-FFF2-40B4-BE49-F238E27FC236}">
                <a16:creationId xmlns:a16="http://schemas.microsoft.com/office/drawing/2014/main" id="{57EB870E-219A-426F-2E65-A9E7F813A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E9B507C-BF06-C49A-FA5B-FBDCF61AE4CB}"/>
              </a:ext>
            </a:extLst>
          </p:cNvPr>
          <p:cNvPicPr>
            <a:picLocks noChangeAspect="1"/>
          </p:cNvPicPr>
          <p:nvPr/>
        </p:nvPicPr>
        <p:blipFill>
          <a:blip r:embed="rId3"/>
          <a:stretch>
            <a:fillRect/>
          </a:stretch>
        </p:blipFill>
        <p:spPr>
          <a:xfrm>
            <a:off x="155458" y="693714"/>
            <a:ext cx="6989620" cy="3196642"/>
          </a:xfrm>
          <a:prstGeom prst="rect">
            <a:avLst/>
          </a:prstGeom>
        </p:spPr>
      </p:pic>
    </p:spTree>
    <p:extLst>
      <p:ext uri="{BB962C8B-B14F-4D97-AF65-F5344CB8AC3E}">
        <p14:creationId xmlns:p14="http://schemas.microsoft.com/office/powerpoint/2010/main" val="222218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4689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289004"/>
            <a:ext cx="3211200" cy="343620"/>
          </a:xfrm>
          <a:prstGeom prst="rect">
            <a:avLst/>
          </a:prstGeom>
          <a:noFill/>
        </p:spPr>
        <p:txBody>
          <a:bodyPr wrap="none" rtlCol="0">
            <a:spAutoFit/>
          </a:bodyPr>
          <a:lstStyle/>
          <a:p>
            <a:r>
              <a:rPr lang="de-DE" sz="1633" dirty="0"/>
              <a:t>Source</a:t>
            </a:r>
            <a:r>
              <a:rPr lang="de-DE" sz="1633"/>
              <a:t>: Bundesbank, googlefinance</a:t>
            </a:r>
            <a:endParaRPr lang="de-DE" sz="1633" dirty="0"/>
          </a:p>
        </p:txBody>
      </p:sp>
      <p:sp>
        <p:nvSpPr>
          <p:cNvPr id="10" name="Rechteck 9">
            <a:extLst>
              <a:ext uri="{FF2B5EF4-FFF2-40B4-BE49-F238E27FC236}">
                <a16:creationId xmlns:a16="http://schemas.microsoft.com/office/drawing/2014/main" id="{A1A9FB8F-5FB0-063C-B235-B2B2866E11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C26C6D7-592A-DDFE-9D4A-9B3014143F2B}"/>
              </a:ext>
            </a:extLst>
          </p:cNvPr>
          <p:cNvPicPr>
            <a:picLocks noChangeAspect="1"/>
          </p:cNvPicPr>
          <p:nvPr/>
        </p:nvPicPr>
        <p:blipFill>
          <a:blip r:embed="rId3"/>
          <a:stretch>
            <a:fillRect/>
          </a:stretch>
        </p:blipFill>
        <p:spPr>
          <a:xfrm>
            <a:off x="220295" y="671823"/>
            <a:ext cx="8432429" cy="3825362"/>
          </a:xfrm>
          <a:prstGeom prst="rect">
            <a:avLst/>
          </a:prstGeom>
        </p:spPr>
      </p:pic>
    </p:spTree>
    <p:extLst>
      <p:ext uri="{BB962C8B-B14F-4D97-AF65-F5344CB8AC3E}">
        <p14:creationId xmlns:p14="http://schemas.microsoft.com/office/powerpoint/2010/main" val="2234877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48934" y="226104"/>
            <a:ext cx="1917641" cy="343620"/>
          </a:xfrm>
          <a:prstGeom prst="rect">
            <a:avLst/>
          </a:prstGeom>
          <a:noFill/>
        </p:spPr>
        <p:txBody>
          <a:bodyPr wrap="none" rtlCol="0">
            <a:spAutoFit/>
          </a:bodyPr>
          <a:lstStyle/>
          <a:p>
            <a:r>
              <a:rPr lang="de-DE" sz="1633" dirty="0"/>
              <a:t>Source: Bundesbank</a:t>
            </a:r>
          </a:p>
        </p:txBody>
      </p:sp>
      <p:sp>
        <p:nvSpPr>
          <p:cNvPr id="9" name="Rechteck 8">
            <a:extLst>
              <a:ext uri="{FF2B5EF4-FFF2-40B4-BE49-F238E27FC236}">
                <a16:creationId xmlns:a16="http://schemas.microsoft.com/office/drawing/2014/main" id="{D88E52E3-046B-4129-D918-4AA543C4EC5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5AA810C3-FE47-FC4B-A64A-FC7EEA518AB1}"/>
              </a:ext>
            </a:extLst>
          </p:cNvPr>
          <p:cNvPicPr>
            <a:picLocks noChangeAspect="1"/>
          </p:cNvPicPr>
          <p:nvPr/>
        </p:nvPicPr>
        <p:blipFill>
          <a:blip r:embed="rId3"/>
          <a:stretch>
            <a:fillRect/>
          </a:stretch>
        </p:blipFill>
        <p:spPr>
          <a:xfrm>
            <a:off x="89788" y="992139"/>
            <a:ext cx="8077883" cy="3729490"/>
          </a:xfrm>
          <a:prstGeom prst="rect">
            <a:avLst/>
          </a:prstGeom>
        </p:spPr>
      </p:pic>
    </p:spTree>
    <p:extLst>
      <p:ext uri="{BB962C8B-B14F-4D97-AF65-F5344CB8AC3E}">
        <p14:creationId xmlns:p14="http://schemas.microsoft.com/office/powerpoint/2010/main" val="341994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01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77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491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Destatis</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64B1098-1F71-4F26-F9FF-2D018B6219C7}"/>
              </a:ext>
            </a:extLst>
          </p:cNvPr>
          <p:cNvPicPr>
            <a:picLocks noChangeAspect="1"/>
          </p:cNvPicPr>
          <p:nvPr/>
        </p:nvPicPr>
        <p:blipFill>
          <a:blip r:embed="rId2"/>
          <a:stretch>
            <a:fillRect/>
          </a:stretch>
        </p:blipFill>
        <p:spPr>
          <a:xfrm>
            <a:off x="138886" y="552450"/>
            <a:ext cx="8139393" cy="3790950"/>
          </a:xfrm>
          <a:prstGeom prst="rect">
            <a:avLst/>
          </a:prstGeom>
        </p:spPr>
      </p:pic>
    </p:spTree>
    <p:extLst>
      <p:ext uri="{BB962C8B-B14F-4D97-AF65-F5344CB8AC3E}">
        <p14:creationId xmlns:p14="http://schemas.microsoft.com/office/powerpoint/2010/main" val="104936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a:t>
            </a:r>
            <a:r>
              <a:rPr lang="de-DE" sz="2800">
                <a:latin typeface="Times New Roman" panose="02020603050405020304" pitchFamily="18" charset="0"/>
                <a:cs typeface="Times New Roman" panose="02020603050405020304" pitchFamily="18" charset="0"/>
              </a:rPr>
              <a:t>im Vergleich</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Quelle: Staatsausgaben/BIP</a:t>
            </a:r>
            <a:r>
              <a:rPr lang="de-DE"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9E0C15C-CF26-FF69-4C11-8E4D97058AC9}"/>
              </a:ext>
            </a:extLst>
          </p:cNvPr>
          <p:cNvPicPr>
            <a:picLocks noChangeAspect="1"/>
          </p:cNvPicPr>
          <p:nvPr/>
        </p:nvPicPr>
        <p:blipFill>
          <a:blip r:embed="rId2"/>
          <a:stretch>
            <a:fillRect/>
          </a:stretch>
        </p:blipFill>
        <p:spPr>
          <a:xfrm>
            <a:off x="113270" y="551589"/>
            <a:ext cx="8455124" cy="3768951"/>
          </a:xfrm>
          <a:prstGeom prst="rect">
            <a:avLst/>
          </a:prstGeom>
        </p:spPr>
      </p:pic>
    </p:spTree>
    <p:extLst>
      <p:ext uri="{BB962C8B-B14F-4D97-AF65-F5344CB8AC3E}">
        <p14:creationId xmlns:p14="http://schemas.microsoft.com/office/powerpoint/2010/main" val="198610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2731-253C-28F2-F62A-950A33680725}"/>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D08C57AA-2AA9-D1BA-3DD0-BFCF83A62DC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Militärausgaben</a:t>
            </a:r>
          </a:p>
        </p:txBody>
      </p:sp>
      <p:sp>
        <p:nvSpPr>
          <p:cNvPr id="5" name="Textfeld 4">
            <a:extLst>
              <a:ext uri="{FF2B5EF4-FFF2-40B4-BE49-F238E27FC236}">
                <a16:creationId xmlns:a16="http://schemas.microsoft.com/office/drawing/2014/main" id="{DE108460-51F1-3FE3-057D-69A8048A017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SIPRI</a:t>
            </a:r>
          </a:p>
        </p:txBody>
      </p:sp>
      <p:sp>
        <p:nvSpPr>
          <p:cNvPr id="12" name="Rechteck 11">
            <a:extLst>
              <a:ext uri="{FF2B5EF4-FFF2-40B4-BE49-F238E27FC236}">
                <a16:creationId xmlns:a16="http://schemas.microsoft.com/office/drawing/2014/main" id="{79EBB93D-A9D2-AD98-96B9-BAA9E46936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9C6793B-F9D3-957D-D629-C87A15036904}"/>
              </a:ext>
            </a:extLst>
          </p:cNvPr>
          <p:cNvPicPr>
            <a:picLocks noChangeAspect="1"/>
          </p:cNvPicPr>
          <p:nvPr/>
        </p:nvPicPr>
        <p:blipFill>
          <a:blip r:embed="rId2"/>
          <a:stretch>
            <a:fillRect/>
          </a:stretch>
        </p:blipFill>
        <p:spPr>
          <a:xfrm>
            <a:off x="7084115" y="899118"/>
            <a:ext cx="4958343" cy="2980281"/>
          </a:xfrm>
          <a:prstGeom prst="rect">
            <a:avLst/>
          </a:prstGeom>
        </p:spPr>
      </p:pic>
      <p:pic>
        <p:nvPicPr>
          <p:cNvPr id="6" name="Grafik 5">
            <a:extLst>
              <a:ext uri="{FF2B5EF4-FFF2-40B4-BE49-F238E27FC236}">
                <a16:creationId xmlns:a16="http://schemas.microsoft.com/office/drawing/2014/main" id="{44D05BD5-371E-F1FB-652C-CB80BCE63558}"/>
              </a:ext>
            </a:extLst>
          </p:cNvPr>
          <p:cNvPicPr>
            <a:picLocks noChangeAspect="1"/>
          </p:cNvPicPr>
          <p:nvPr/>
        </p:nvPicPr>
        <p:blipFill>
          <a:blip r:embed="rId3"/>
          <a:stretch>
            <a:fillRect/>
          </a:stretch>
        </p:blipFill>
        <p:spPr>
          <a:xfrm>
            <a:off x="149542" y="551589"/>
            <a:ext cx="6934573" cy="5920207"/>
          </a:xfrm>
          <a:prstGeom prst="rect">
            <a:avLst/>
          </a:prstGeom>
        </p:spPr>
      </p:pic>
    </p:spTree>
    <p:extLst>
      <p:ext uri="{BB962C8B-B14F-4D97-AF65-F5344CB8AC3E}">
        <p14:creationId xmlns:p14="http://schemas.microsoft.com/office/powerpoint/2010/main" val="388187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885E-3A54-DBF0-4544-A0D63B3C3AC0}"/>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E000E517-155C-DA49-A5D1-D6B36AD8ACF1}"/>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Bildungsausgaben</a:t>
            </a:r>
          </a:p>
        </p:txBody>
      </p:sp>
      <p:sp>
        <p:nvSpPr>
          <p:cNvPr id="5" name="Textfeld 4">
            <a:extLst>
              <a:ext uri="{FF2B5EF4-FFF2-40B4-BE49-F238E27FC236}">
                <a16:creationId xmlns:a16="http://schemas.microsoft.com/office/drawing/2014/main" id="{6FE30AF0-E7B8-C6C2-4E36-0E2BC07C659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OECD</a:t>
            </a:r>
          </a:p>
        </p:txBody>
      </p:sp>
      <p:sp>
        <p:nvSpPr>
          <p:cNvPr id="12" name="Rechteck 11">
            <a:extLst>
              <a:ext uri="{FF2B5EF4-FFF2-40B4-BE49-F238E27FC236}">
                <a16:creationId xmlns:a16="http://schemas.microsoft.com/office/drawing/2014/main" id="{AC0F7209-870C-03C7-FC7E-B1D294DFDA7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0049A3-6BA2-A32A-57AD-33B06214B576}"/>
              </a:ext>
            </a:extLst>
          </p:cNvPr>
          <p:cNvPicPr>
            <a:picLocks noChangeAspect="1"/>
          </p:cNvPicPr>
          <p:nvPr/>
        </p:nvPicPr>
        <p:blipFill>
          <a:blip r:embed="rId2"/>
          <a:stretch>
            <a:fillRect/>
          </a:stretch>
        </p:blipFill>
        <p:spPr>
          <a:xfrm>
            <a:off x="19048" y="731003"/>
            <a:ext cx="8642425" cy="4435357"/>
          </a:xfrm>
          <a:prstGeom prst="rect">
            <a:avLst/>
          </a:prstGeom>
        </p:spPr>
      </p:pic>
    </p:spTree>
    <p:extLst>
      <p:ext uri="{BB962C8B-B14F-4D97-AF65-F5344CB8AC3E}">
        <p14:creationId xmlns:p14="http://schemas.microsoft.com/office/powerpoint/2010/main" val="270262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908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080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7DDDCBC-A656-2697-851F-F81CBD471B3A}"/>
              </a:ext>
            </a:extLst>
          </p:cNvPr>
          <p:cNvPicPr>
            <a:picLocks noChangeAspect="1"/>
          </p:cNvPicPr>
          <p:nvPr/>
        </p:nvPicPr>
        <p:blipFill>
          <a:blip r:embed="rId2"/>
          <a:stretch>
            <a:fillRect/>
          </a:stretch>
        </p:blipFill>
        <p:spPr>
          <a:xfrm>
            <a:off x="0" y="642887"/>
            <a:ext cx="6566186" cy="4652320"/>
          </a:xfrm>
          <a:prstGeom prst="rect">
            <a:avLst/>
          </a:prstGeom>
        </p:spPr>
      </p:pic>
    </p:spTree>
    <p:extLst>
      <p:ext uri="{BB962C8B-B14F-4D97-AF65-F5344CB8AC3E}">
        <p14:creationId xmlns:p14="http://schemas.microsoft.com/office/powerpoint/2010/main" val="2171204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9561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b="1" dirty="0">
                <a:latin typeface="Times New Roman" panose="02020603050405020304" pitchFamily="18" charset="0"/>
                <a:cs typeface="Times New Roman" panose="02020603050405020304" pitchFamily="18" charset="0"/>
              </a:rPr>
              <a:t>EU-neu</a:t>
            </a:r>
            <a:r>
              <a:rPr lang="de-DE" sz="1000" dirty="0">
                <a:latin typeface="Times New Roman" panose="02020603050405020304" pitchFamily="18" charset="0"/>
                <a:cs typeface="Times New Roman" panose="02020603050405020304" pitchFamily="18" charset="0"/>
              </a:rPr>
              <a:t>: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9A1BC53-C532-4C4D-1B00-5C5F92C8DA15}"/>
              </a:ext>
            </a:extLst>
          </p:cNvPr>
          <p:cNvPicPr>
            <a:picLocks noChangeAspect="1"/>
          </p:cNvPicPr>
          <p:nvPr/>
        </p:nvPicPr>
        <p:blipFill>
          <a:blip r:embed="rId2"/>
          <a:stretch>
            <a:fillRect/>
          </a:stretch>
        </p:blipFill>
        <p:spPr>
          <a:xfrm>
            <a:off x="0" y="0"/>
            <a:ext cx="5175490" cy="3110800"/>
          </a:xfrm>
          <a:prstGeom prst="rect">
            <a:avLst/>
          </a:prstGeom>
        </p:spPr>
      </p:pic>
      <p:pic>
        <p:nvPicPr>
          <p:cNvPr id="3" name="Grafik 2">
            <a:extLst>
              <a:ext uri="{FF2B5EF4-FFF2-40B4-BE49-F238E27FC236}">
                <a16:creationId xmlns:a16="http://schemas.microsoft.com/office/drawing/2014/main" id="{BD363702-A171-693A-CEB0-9232CA468032}"/>
              </a:ext>
            </a:extLst>
          </p:cNvPr>
          <p:cNvPicPr>
            <a:picLocks noChangeAspect="1"/>
          </p:cNvPicPr>
          <p:nvPr/>
        </p:nvPicPr>
        <p:blipFill>
          <a:blip r:embed="rId3"/>
          <a:stretch>
            <a:fillRect/>
          </a:stretch>
        </p:blipFill>
        <p:spPr>
          <a:xfrm>
            <a:off x="8546" y="3110800"/>
            <a:ext cx="5166944" cy="3105664"/>
          </a:xfrm>
          <a:prstGeom prst="rect">
            <a:avLst/>
          </a:prstGeom>
        </p:spPr>
      </p:pic>
    </p:spTree>
    <p:extLst>
      <p:ext uri="{BB962C8B-B14F-4D97-AF65-F5344CB8AC3E}">
        <p14:creationId xmlns:p14="http://schemas.microsoft.com/office/powerpoint/2010/main" val="315821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299332"/>
            <a:ext cx="6441142" cy="92596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t>
            </a:r>
            <a:r>
              <a:rPr lang="de-DE" sz="2400" b="1">
                <a:latin typeface="Times New Roman" panose="02020603050405020304" pitchFamily="18" charset="0"/>
                <a:cs typeface="Times New Roman" panose="02020603050405020304" pitchFamily="18" charset="0"/>
              </a:rPr>
              <a:t>am BIP 2021</a:t>
            </a:r>
            <a:endParaRPr lang="de-DE" sz="2400" b="1" dirty="0">
              <a:latin typeface="Times New Roman" panose="02020603050405020304" pitchFamily="18" charset="0"/>
              <a:cs typeface="Times New Roman" panose="02020603050405020304" pitchFamily="18" charset="0"/>
            </a:endParaRPr>
          </a:p>
          <a:p>
            <a:endParaRPr lang="de-DE" sz="2400" dirty="0"/>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D47E0CC-8712-7730-101E-1112D4C98F4C}"/>
              </a:ext>
            </a:extLst>
          </p:cNvPr>
          <p:cNvPicPr>
            <a:picLocks noChangeAspect="1"/>
          </p:cNvPicPr>
          <p:nvPr/>
        </p:nvPicPr>
        <p:blipFill>
          <a:blip r:embed="rId2"/>
          <a:stretch>
            <a:fillRect/>
          </a:stretch>
        </p:blipFill>
        <p:spPr>
          <a:xfrm>
            <a:off x="0" y="299332"/>
            <a:ext cx="5926082" cy="5935034"/>
          </a:xfrm>
          <a:prstGeom prst="rect">
            <a:avLst/>
          </a:prstGeom>
        </p:spPr>
      </p:pic>
      <p:sp>
        <p:nvSpPr>
          <p:cNvPr id="9" name="Textfeld 8">
            <a:extLst>
              <a:ext uri="{FF2B5EF4-FFF2-40B4-BE49-F238E27FC236}">
                <a16:creationId xmlns:a16="http://schemas.microsoft.com/office/drawing/2014/main" id="{DEF0FEA9-924F-BE53-74F4-C6D9755A416A}"/>
              </a:ext>
            </a:extLst>
          </p:cNvPr>
          <p:cNvSpPr txBox="1"/>
          <p:nvPr/>
        </p:nvSpPr>
        <p:spPr>
          <a:xfrm>
            <a:off x="-5542" y="6189336"/>
            <a:ext cx="4777047" cy="369332"/>
          </a:xfrm>
          <a:prstGeom prst="rect">
            <a:avLst/>
          </a:prstGeom>
          <a:noFill/>
        </p:spPr>
        <p:txBody>
          <a:bodyPr wrap="square">
            <a:spAutoFit/>
          </a:bodyPr>
          <a:lstStyle/>
          <a:p>
            <a:r>
              <a:rPr lang="de-DE"/>
              <a:t>*77% der Exporte sind regional nicht spezifiziert</a:t>
            </a:r>
          </a:p>
        </p:txBody>
      </p:sp>
    </p:spTree>
    <p:extLst>
      <p:ext uri="{BB962C8B-B14F-4D97-AF65-F5344CB8AC3E}">
        <p14:creationId xmlns:p14="http://schemas.microsoft.com/office/powerpoint/2010/main" val="1328284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a:t>
            </a:r>
            <a:r>
              <a:rPr lang="de-DE" sz="3200">
                <a:latin typeface="Times New Roman" panose="02020603050405020304" pitchFamily="18" charset="0"/>
                <a:cs typeface="Times New Roman" panose="02020603050405020304" pitchFamily="18" charset="0"/>
              </a:rPr>
              <a:t>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93E6BD0-09D1-D5EF-BF42-99EDB14064E4}"/>
              </a:ext>
            </a:extLst>
          </p:cNvPr>
          <p:cNvPicPr>
            <a:picLocks noChangeAspect="1"/>
          </p:cNvPicPr>
          <p:nvPr/>
        </p:nvPicPr>
        <p:blipFill>
          <a:blip r:embed="rId2"/>
          <a:stretch>
            <a:fillRect/>
          </a:stretch>
        </p:blipFill>
        <p:spPr>
          <a:xfrm>
            <a:off x="209780" y="567679"/>
            <a:ext cx="7022293" cy="4720379"/>
          </a:xfrm>
          <a:prstGeom prst="rect">
            <a:avLst/>
          </a:prstGeom>
        </p:spPr>
      </p:pic>
    </p:spTree>
    <p:extLst>
      <p:ext uri="{BB962C8B-B14F-4D97-AF65-F5344CB8AC3E}">
        <p14:creationId xmlns:p14="http://schemas.microsoft.com/office/powerpoint/2010/main" val="306978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Der Außenhandel Deutschlands </a:t>
            </a:r>
            <a:r>
              <a:rPr lang="de-DE" sz="2400">
                <a:latin typeface="Times New Roman" panose="02020603050405020304" pitchFamily="18" charset="0"/>
                <a:cs typeface="Times New Roman" panose="02020603050405020304" pitchFamily="18" charset="0"/>
              </a:rPr>
              <a:t>nach ausgewählten 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E946C8D-C7E1-4CD8-BDFB-5DC7D221BC64}"/>
              </a:ext>
            </a:extLst>
          </p:cNvPr>
          <p:cNvPicPr>
            <a:picLocks noChangeAspect="1"/>
          </p:cNvPicPr>
          <p:nvPr/>
        </p:nvPicPr>
        <p:blipFill>
          <a:blip r:embed="rId2"/>
          <a:stretch>
            <a:fillRect/>
          </a:stretch>
        </p:blipFill>
        <p:spPr>
          <a:xfrm>
            <a:off x="359999" y="487744"/>
            <a:ext cx="6980483" cy="3204043"/>
          </a:xfrm>
          <a:prstGeom prst="rect">
            <a:avLst/>
          </a:prstGeom>
        </p:spPr>
      </p:pic>
      <p:pic>
        <p:nvPicPr>
          <p:cNvPr id="4" name="Grafik 3">
            <a:extLst>
              <a:ext uri="{FF2B5EF4-FFF2-40B4-BE49-F238E27FC236}">
                <a16:creationId xmlns:a16="http://schemas.microsoft.com/office/drawing/2014/main" id="{C4CA19EB-8EAB-DF81-1383-4BC9AA5C6CA0}"/>
              </a:ext>
            </a:extLst>
          </p:cNvPr>
          <p:cNvPicPr>
            <a:picLocks noChangeAspect="1"/>
          </p:cNvPicPr>
          <p:nvPr/>
        </p:nvPicPr>
        <p:blipFill>
          <a:blip r:embed="rId3"/>
          <a:stretch>
            <a:fillRect/>
          </a:stretch>
        </p:blipFill>
        <p:spPr>
          <a:xfrm>
            <a:off x="359999" y="3550939"/>
            <a:ext cx="6973667" cy="3207887"/>
          </a:xfrm>
          <a:prstGeom prst="rect">
            <a:avLst/>
          </a:prstGeom>
        </p:spPr>
      </p:pic>
    </p:spTree>
    <p:extLst>
      <p:ext uri="{BB962C8B-B14F-4D97-AF65-F5344CB8AC3E}">
        <p14:creationId xmlns:p14="http://schemas.microsoft.com/office/powerpoint/2010/main" val="356599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Broll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dirty="0" err="1">
                <a:latin typeface="Times New Roman" panose="02020603050405020304" pitchFamily="18" charset="0"/>
                <a:cs typeface="Times New Roman" panose="02020603050405020304" pitchFamily="18" charset="0"/>
              </a:rPr>
              <a:t>moneträre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 Außenwirtschaft</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vollkommen</a:t>
            </a:r>
            <a:r>
              <a:rPr lang="en-US" sz="2200">
                <a:latin typeface="Times New Roman" panose="02020603050405020304" pitchFamily="18" charset="0"/>
                <a:cs typeface="Times New Roman" panose="02020603050405020304" pitchFamily="18" charset="0"/>
              </a:rPr>
              <a:t> flextibel</a:t>
            </a: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Aus der Linearität und nur einem Produktionsfaktor folgen konstante Skalerträge in der 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Datenquellen zum Außenhandel</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4476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25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5089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538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5030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6340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044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CBA82F59-53E9-E13D-D41E-0337C00376B3}"/>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F28521C1-3609-B6CD-EB60-09E49B755A9F}"/>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09E7679-FC47-5639-543E-AD88CF66A2BC}"/>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B5B18D6-E3F7-89BB-1F44-982908F70260}"/>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1A1DAD3B-D6F0-5221-0AB0-59FC855C5FA4}"/>
              </a:ext>
            </a:extLst>
          </p:cNvPr>
          <p:cNvGrpSpPr/>
          <p:nvPr/>
        </p:nvGrpSpPr>
        <p:grpSpPr>
          <a:xfrm>
            <a:off x="349200" y="1127932"/>
            <a:ext cx="357505" cy="3600172"/>
            <a:chOff x="1159727" y="1436302"/>
            <a:chExt cx="408878" cy="4322956"/>
          </a:xfrm>
        </p:grpSpPr>
        <p:cxnSp>
          <p:nvCxnSpPr>
            <p:cNvPr id="11" name="Gerader Verbinder 10">
              <a:extLst>
                <a:ext uri="{FF2B5EF4-FFF2-40B4-BE49-F238E27FC236}">
                  <a16:creationId xmlns:a16="http://schemas.microsoft.com/office/drawing/2014/main" id="{265EDA55-3392-A860-AA6E-2B695B78DED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3C506A9-A6EA-A911-A92C-74ED9411767B}"/>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FF5C1CF-763A-6C02-B5AC-39EBF2050943}"/>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6A6DBA48-83AE-2AB8-A277-E080DFB7D8FC}"/>
              </a:ext>
            </a:extLst>
          </p:cNvPr>
          <p:cNvGrpSpPr/>
          <p:nvPr/>
        </p:nvGrpSpPr>
        <p:grpSpPr>
          <a:xfrm>
            <a:off x="1332056" y="5278594"/>
            <a:ext cx="6707040" cy="340514"/>
            <a:chOff x="2460796" y="5819673"/>
            <a:chExt cx="7670843" cy="408877"/>
          </a:xfrm>
        </p:grpSpPr>
        <p:cxnSp>
          <p:nvCxnSpPr>
            <p:cNvPr id="22" name="Gerader Verbinder 21">
              <a:extLst>
                <a:ext uri="{FF2B5EF4-FFF2-40B4-BE49-F238E27FC236}">
                  <a16:creationId xmlns:a16="http://schemas.microsoft.com/office/drawing/2014/main" id="{DCB81DA0-7132-A2F1-6999-ED64D8B23B2B}"/>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C19A795-3249-E9FD-5A0B-767B8DE6753B}"/>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F84CE30-0B9D-E58A-4C4E-F8C95F664528}"/>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feld 27">
            <a:extLst>
              <a:ext uri="{FF2B5EF4-FFF2-40B4-BE49-F238E27FC236}">
                <a16:creationId xmlns:a16="http://schemas.microsoft.com/office/drawing/2014/main" id="{C6242538-BB79-81CC-5C0A-4111D55AC300}"/>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6" name="Textfeld 35">
            <a:extLst>
              <a:ext uri="{FF2B5EF4-FFF2-40B4-BE49-F238E27FC236}">
                <a16:creationId xmlns:a16="http://schemas.microsoft.com/office/drawing/2014/main" id="{952A3F8C-F9F9-EB37-6202-1255DB1EA801}"/>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7" name="Textfeld 36">
            <a:extLst>
              <a:ext uri="{FF2B5EF4-FFF2-40B4-BE49-F238E27FC236}">
                <a16:creationId xmlns:a16="http://schemas.microsoft.com/office/drawing/2014/main" id="{0AE33A36-C22B-1DF6-43DD-81A11C01640A}"/>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42" name="Textfeld 41">
            <a:extLst>
              <a:ext uri="{FF2B5EF4-FFF2-40B4-BE49-F238E27FC236}">
                <a16:creationId xmlns:a16="http://schemas.microsoft.com/office/drawing/2014/main" id="{AB91ECBA-7D16-3BB9-0CF1-D7CA9DCD234B}"/>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45" name="Textfeld 44">
            <a:extLst>
              <a:ext uri="{FF2B5EF4-FFF2-40B4-BE49-F238E27FC236}">
                <a16:creationId xmlns:a16="http://schemas.microsoft.com/office/drawing/2014/main" id="{78C61507-9660-5405-07E0-04DDA163562E}"/>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48" name="Textfeld 47">
            <a:extLst>
              <a:ext uri="{FF2B5EF4-FFF2-40B4-BE49-F238E27FC236}">
                <a16:creationId xmlns:a16="http://schemas.microsoft.com/office/drawing/2014/main" id="{F6FA3640-2775-F1C9-1C42-0388B74E2B85}"/>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50" name="Rechteck 49">
                <a:extLst>
                  <a:ext uri="{FF2B5EF4-FFF2-40B4-BE49-F238E27FC236}">
                    <a16:creationId xmlns:a16="http://schemas.microsoft.com/office/drawing/2014/main" id="{58E4E0D9-3416-4863-7C5A-8637AF817F91}"/>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50" name="Rechteck 49">
                <a:extLst>
                  <a:ext uri="{FF2B5EF4-FFF2-40B4-BE49-F238E27FC236}">
                    <a16:creationId xmlns:a16="http://schemas.microsoft.com/office/drawing/2014/main" id="{58E4E0D9-3416-4863-7C5A-8637AF817F91}"/>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hteck 50">
                <a:extLst>
                  <a:ext uri="{FF2B5EF4-FFF2-40B4-BE49-F238E27FC236}">
                    <a16:creationId xmlns:a16="http://schemas.microsoft.com/office/drawing/2014/main" id="{58E314B9-FD15-30A6-C12B-5600E258CDE0}"/>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51" name="Rechteck 50">
                <a:extLst>
                  <a:ext uri="{FF2B5EF4-FFF2-40B4-BE49-F238E27FC236}">
                    <a16:creationId xmlns:a16="http://schemas.microsoft.com/office/drawing/2014/main" id="{58E314B9-FD15-30A6-C12B-5600E258CDE0}"/>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263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42" grpId="0"/>
      <p:bldP spid="45" grpId="0"/>
      <p:bldP spid="48" grpId="0"/>
      <p:bldP spid="50" grpId="0"/>
      <p:bldP spid="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0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7012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1984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9205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103002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103002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033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59704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a:t>
            </a:r>
            <a:r>
              <a:rPr lang="de-DE" sz="2400">
                <a:latin typeface="Times New Roman" panose="02020603050405020304" pitchFamily="18" charset="0"/>
                <a:cs typeface="Times New Roman" panose="02020603050405020304" pitchFamily="18" charset="0"/>
                <a:hlinkClick r:id="rId2"/>
              </a:rPr>
              <a:t>→ Genesis Online</a:t>
            </a:r>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120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altLang="de-DE" sz="2800" b="1" dirty="0">
                <a:solidFill>
                  <a:srgbClr val="000000"/>
                </a:solidFill>
                <a:latin typeface="Times New Roman" panose="02020603050405020304" pitchFamily="18" charset="0"/>
                <a:cs typeface="Times New Roman" panose="02020603050405020304" pitchFamily="18" charset="0"/>
              </a:rPr>
              <a:t>Abstrakte Unterscheidungskriterien von Gütern</a:t>
            </a:r>
          </a:p>
        </p:txBody>
      </p:sp>
      <p:sp>
        <p:nvSpPr>
          <p:cNvPr id="8" name="Text Box 3">
            <a:extLst>
              <a:ext uri="{FF2B5EF4-FFF2-40B4-BE49-F238E27FC236}">
                <a16:creationId xmlns:a16="http://schemas.microsoft.com/office/drawing/2014/main" id="{B2200561-463D-4949-901A-5E04FCE4A7CC}"/>
              </a:ext>
            </a:extLst>
          </p:cNvPr>
          <p:cNvSpPr txBox="1">
            <a:spLocks noChangeArrowheads="1"/>
          </p:cNvSpPr>
          <p:nvPr/>
        </p:nvSpPr>
        <p:spPr bwMode="auto">
          <a:xfrm>
            <a:off x="965791" y="1192866"/>
            <a:ext cx="914400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SzTx/>
              <a:buFont typeface="Arial" panose="020B0604020202020204" pitchFamily="34" charset="0"/>
              <a:buChar char="•"/>
              <a:tabLst/>
            </a:pPr>
            <a:r>
              <a:rPr lang="de-DE" sz="2400" b="1" dirty="0">
                <a:solidFill>
                  <a:prstClr val="black"/>
                </a:solidFill>
                <a:cs typeface="Times New Roman" panose="02020603050405020304" pitchFamily="18" charset="0"/>
              </a:rPr>
              <a:t>Ausschließbarkeit</a:t>
            </a:r>
          </a:p>
          <a:p>
            <a:pPr lvl="0" eaLnBrk="1" hangingPunct="1">
              <a:buClrTx/>
              <a:buSzTx/>
              <a:tabLst/>
            </a:pPr>
            <a:r>
              <a:rPr lang="de-DE" sz="2400" dirty="0">
                <a:solidFill>
                  <a:prstClr val="black"/>
                </a:solidFill>
                <a:cs typeface="Times New Roman" panose="02020603050405020304" pitchFamily="18" charset="0"/>
              </a:rPr>
              <a:t> </a:t>
            </a:r>
          </a:p>
          <a:p>
            <a:pPr marL="800100" lvl="1" indent="-342900" eaLnBrk="1" hangingPunct="1">
              <a:buClrTx/>
              <a:buSzTx/>
              <a:buFont typeface="Symbol" panose="05050102010706020507" pitchFamily="18" charset="2"/>
              <a:buChar char="-"/>
              <a:tabLst/>
            </a:pPr>
            <a:r>
              <a:rPr lang="de-DE" sz="2400" dirty="0">
                <a:solidFill>
                  <a:prstClr val="black"/>
                </a:solidFill>
                <a:cs typeface="Times New Roman" panose="02020603050405020304" pitchFamily="18" charset="0"/>
              </a:rPr>
              <a:t>Eine Person kann von der Nutzung eines Gutes ausgeschlossen werden.</a:t>
            </a:r>
          </a:p>
          <a:p>
            <a:pPr marL="800100" lvl="1" indent="-342900" eaLnBrk="1" hangingPunct="1">
              <a:buClrTx/>
              <a:buSzTx/>
              <a:buFont typeface="Symbol" panose="05050102010706020507" pitchFamily="18" charset="2"/>
              <a:buChar char="-"/>
              <a:tabLst/>
            </a:pPr>
            <a:endParaRPr lang="de-DE" sz="2400" dirty="0">
              <a:solidFill>
                <a:prstClr val="black"/>
              </a:solidFill>
              <a:cs typeface="Times New Roman" panose="02020603050405020304" pitchFamily="18" charset="0"/>
            </a:endParaRPr>
          </a:p>
          <a:p>
            <a:pPr marL="342900" indent="-342900" eaLnBrk="1" hangingPunct="1">
              <a:buClrTx/>
              <a:buSzTx/>
              <a:buFont typeface="Arial" panose="020B0604020202020204" pitchFamily="34" charset="0"/>
              <a:buChar char="•"/>
              <a:tabLst/>
            </a:pPr>
            <a:r>
              <a:rPr lang="de-DE" sz="2400" b="1" dirty="0">
                <a:solidFill>
                  <a:prstClr val="black"/>
                </a:solidFill>
                <a:cs typeface="Times New Roman" panose="02020603050405020304" pitchFamily="18" charset="0"/>
              </a:rPr>
              <a:t>Rivalität der Güternutzung</a:t>
            </a:r>
          </a:p>
          <a:p>
            <a:pPr marL="342900" indent="-342900" eaLnBrk="1" hangingPunct="1">
              <a:buClrTx/>
              <a:buSzTx/>
              <a:buFont typeface="Arial" panose="020B0604020202020204" pitchFamily="34" charset="0"/>
              <a:buChar char="•"/>
              <a:tabLst/>
            </a:pPr>
            <a:endParaRPr lang="de-DE" sz="2400" dirty="0">
              <a:solidFill>
                <a:prstClr val="black"/>
              </a:solidFill>
              <a:cs typeface="Times New Roman" panose="02020603050405020304" pitchFamily="18" charset="0"/>
            </a:endParaRPr>
          </a:p>
          <a:p>
            <a:pPr marL="800100" lvl="1" indent="-342900" eaLnBrk="1" hangingPunct="1">
              <a:buClrTx/>
              <a:buSzTx/>
              <a:buFont typeface="Symbol" panose="05050102010706020507" pitchFamily="18" charset="2"/>
              <a:buChar char="-"/>
              <a:tabLst/>
            </a:pPr>
            <a:r>
              <a:rPr lang="de-DE" sz="2400" dirty="0">
                <a:solidFill>
                  <a:prstClr val="black"/>
                </a:solidFill>
                <a:cs typeface="Times New Roman" panose="02020603050405020304" pitchFamily="18" charset="0"/>
              </a:rPr>
              <a:t>Durch die Nutzung eines Gutes werden die Nutzungsmöglichkeiten anderer Personen verhindert. </a:t>
            </a:r>
          </a:p>
        </p:txBody>
      </p:sp>
      <p:sp>
        <p:nvSpPr>
          <p:cNvPr id="5" name="Rechteck 4">
            <a:extLst>
              <a:ext uri="{FF2B5EF4-FFF2-40B4-BE49-F238E27FC236}">
                <a16:creationId xmlns:a16="http://schemas.microsoft.com/office/drawing/2014/main" id="{E339D8B2-3F8F-4A12-B4E8-D7CBDA6C319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4018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a:extLst>
              <a:ext uri="{FF2B5EF4-FFF2-40B4-BE49-F238E27FC236}">
                <a16:creationId xmlns:a16="http://schemas.microsoft.com/office/drawing/2014/main" id="{F6DA1D95-ED78-45C2-A442-32E82289D9F1}"/>
              </a:ext>
            </a:extLst>
          </p:cNvPr>
          <p:cNvSpPr txBox="1"/>
          <p:nvPr/>
        </p:nvSpPr>
        <p:spPr>
          <a:xfrm>
            <a:off x="1856288" y="11511"/>
            <a:ext cx="8375400" cy="821160"/>
          </a:xfrm>
          <a:prstGeom prst="rect">
            <a:avLst/>
          </a:prstGeom>
          <a:noFill/>
          <a:ln>
            <a:noFill/>
          </a:ln>
        </p:spPr>
        <p:txBody>
          <a:bodyPr lIns="90000" tIns="45000" rIns="90000" bIns="45000" anchor="ctr" anchorCtr="1"/>
          <a:lstStyle/>
          <a:p>
            <a:pPr>
              <a:lnSpc>
                <a:spcPct val="100000"/>
              </a:lnSpc>
            </a:pPr>
            <a:r>
              <a:rPr lang="de-DE" sz="3200" b="1" dirty="0">
                <a:solidFill>
                  <a:srgbClr val="000000"/>
                </a:solidFill>
                <a:latin typeface="Times New Roman" panose="02020603050405020304" pitchFamily="18" charset="0"/>
                <a:cs typeface="Times New Roman" panose="02020603050405020304" pitchFamily="18" charset="0"/>
              </a:rPr>
              <a:t>Güterkategorien</a:t>
            </a:r>
            <a:endParaRPr sz="3200" dirty="0">
              <a:latin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44FE6AE2-46B2-447E-A09F-029DB1264F0F}"/>
              </a:ext>
            </a:extLst>
          </p:cNvPr>
          <p:cNvGraphicFramePr>
            <a:graphicFrameLocks noGrp="1"/>
          </p:cNvGraphicFramePr>
          <p:nvPr/>
        </p:nvGraphicFramePr>
        <p:xfrm>
          <a:off x="682196" y="832671"/>
          <a:ext cx="6720416" cy="4080291"/>
        </p:xfrm>
        <a:graphic>
          <a:graphicData uri="http://schemas.openxmlformats.org/drawingml/2006/table">
            <a:tbl>
              <a:tblPr firstRow="1" bandRow="1">
                <a:tableStyleId>{5940675A-B579-460E-94D1-54222C63F5DA}</a:tableStyleId>
              </a:tblPr>
              <a:tblGrid>
                <a:gridCol w="1680104">
                  <a:extLst>
                    <a:ext uri="{9D8B030D-6E8A-4147-A177-3AD203B41FA5}">
                      <a16:colId xmlns:a16="http://schemas.microsoft.com/office/drawing/2014/main" val="20000"/>
                    </a:ext>
                  </a:extLst>
                </a:gridCol>
                <a:gridCol w="888016">
                  <a:extLst>
                    <a:ext uri="{9D8B030D-6E8A-4147-A177-3AD203B41FA5}">
                      <a16:colId xmlns:a16="http://schemas.microsoft.com/office/drawing/2014/main" val="20001"/>
                    </a:ext>
                  </a:extLst>
                </a:gridCol>
                <a:gridCol w="2472192">
                  <a:extLst>
                    <a:ext uri="{9D8B030D-6E8A-4147-A177-3AD203B41FA5}">
                      <a16:colId xmlns:a16="http://schemas.microsoft.com/office/drawing/2014/main" val="20002"/>
                    </a:ext>
                  </a:extLst>
                </a:gridCol>
                <a:gridCol w="1680104">
                  <a:extLst>
                    <a:ext uri="{9D8B030D-6E8A-4147-A177-3AD203B41FA5}">
                      <a16:colId xmlns:a16="http://schemas.microsoft.com/office/drawing/2014/main" val="20003"/>
                    </a:ext>
                  </a:extLst>
                </a:gridCol>
              </a:tblGrid>
              <a:tr h="1172103">
                <a:tc rowSpan="2" gridSpan="2">
                  <a:txBody>
                    <a:bodyPr/>
                    <a:lstStyle/>
                    <a:p>
                      <a:endParaRPr lang="de-DE" dirty="0"/>
                    </a:p>
                  </a:txBody>
                  <a:tcPr/>
                </a:tc>
                <a:tc rowSpan="2" hMerge="1">
                  <a:txBody>
                    <a:bodyPr/>
                    <a:lstStyle/>
                    <a:p>
                      <a:endParaRPr lang="de-DE" dirty="0"/>
                    </a:p>
                  </a:txBody>
                  <a:tcPr/>
                </a:tc>
                <a:tc gridSpan="2">
                  <a:txBody>
                    <a:bodyPr/>
                    <a:lstStyle/>
                    <a:p>
                      <a:pPr algn="ctr"/>
                      <a:r>
                        <a:rPr lang="de-DE" dirty="0"/>
                        <a:t>Rivalität</a:t>
                      </a:r>
                    </a:p>
                  </a:txBody>
                  <a:tcPr anchor="ctr"/>
                </a:tc>
                <a:tc hMerge="1">
                  <a:txBody>
                    <a:bodyPr/>
                    <a:lstStyle/>
                    <a:p>
                      <a:endParaRPr lang="de-DE" dirty="0"/>
                    </a:p>
                  </a:txBody>
                  <a:tcPr/>
                </a:tc>
                <a:extLst>
                  <a:ext uri="{0D108BD9-81ED-4DB2-BD59-A6C34878D82A}">
                    <a16:rowId xmlns:a16="http://schemas.microsoft.com/office/drawing/2014/main" val="10000"/>
                  </a:ext>
                </a:extLst>
              </a:tr>
              <a:tr h="563982">
                <a:tc gridSpan="2" vMerge="1">
                  <a:txBody>
                    <a:bodyPr/>
                    <a:lstStyle/>
                    <a:p>
                      <a:endParaRPr lang="de-DE" dirty="0"/>
                    </a:p>
                  </a:txBody>
                  <a:tcPr/>
                </a:tc>
                <a:tc hMerge="1" vMerge="1">
                  <a:txBody>
                    <a:bodyPr/>
                    <a:lstStyle/>
                    <a:p>
                      <a:endParaRPr lang="de-DE" dirty="0"/>
                    </a:p>
                  </a:txBody>
                  <a:tcPr/>
                </a:tc>
                <a:tc>
                  <a:txBody>
                    <a:bodyPr/>
                    <a:lstStyle/>
                    <a:p>
                      <a:pPr algn="ctr"/>
                      <a:r>
                        <a:rPr lang="de-DE" dirty="0"/>
                        <a:t>Ja</a:t>
                      </a:r>
                    </a:p>
                  </a:txBody>
                  <a:tcPr anchor="ctr"/>
                </a:tc>
                <a:tc>
                  <a:txBody>
                    <a:bodyPr/>
                    <a:lstStyle/>
                    <a:p>
                      <a:pPr algn="ctr"/>
                      <a:r>
                        <a:rPr lang="de-DE" dirty="0"/>
                        <a:t>Nein</a:t>
                      </a:r>
                    </a:p>
                  </a:txBody>
                  <a:tcPr anchor="ctr"/>
                </a:tc>
                <a:extLst>
                  <a:ext uri="{0D108BD9-81ED-4DB2-BD59-A6C34878D82A}">
                    <a16:rowId xmlns:a16="http://schemas.microsoft.com/office/drawing/2014/main" val="10001"/>
                  </a:ext>
                </a:extLst>
              </a:tr>
              <a:tr h="1172103">
                <a:tc rowSpan="2">
                  <a:txBody>
                    <a:bodyPr/>
                    <a:lstStyle/>
                    <a:p>
                      <a:pPr algn="ctr"/>
                      <a:r>
                        <a:rPr lang="de-DE" dirty="0"/>
                        <a:t>Ausschließ-</a:t>
                      </a:r>
                      <a:r>
                        <a:rPr lang="de-DE" baseline="0" dirty="0"/>
                        <a:t> </a:t>
                      </a:r>
                      <a:r>
                        <a:rPr lang="de-DE" baseline="0" dirty="0" err="1"/>
                        <a:t>barkeit</a:t>
                      </a:r>
                      <a:endParaRPr lang="de-DE" dirty="0"/>
                    </a:p>
                  </a:txBody>
                  <a:tcPr anchor="ctr"/>
                </a:tc>
                <a:tc>
                  <a:txBody>
                    <a:bodyPr/>
                    <a:lstStyle/>
                    <a:p>
                      <a:pPr algn="ctr"/>
                      <a:r>
                        <a:rPr lang="de-DE" dirty="0"/>
                        <a:t>Ja</a:t>
                      </a:r>
                    </a:p>
                  </a:txBody>
                  <a:tcPr anchor="ctr"/>
                </a:tc>
                <a:tc>
                  <a:txBody>
                    <a:bodyPr/>
                    <a:lstStyle/>
                    <a:p>
                      <a:pPr algn="ctr"/>
                      <a:r>
                        <a:rPr lang="de-DE" dirty="0"/>
                        <a:t>Private Güter</a:t>
                      </a:r>
                    </a:p>
                  </a:txBody>
                  <a:tcPr anchor="ctr"/>
                </a:tc>
                <a:tc>
                  <a:txBody>
                    <a:bodyPr/>
                    <a:lstStyle/>
                    <a:p>
                      <a:pPr algn="ctr"/>
                      <a:r>
                        <a:rPr lang="de-DE" dirty="0" err="1"/>
                        <a:t>Clubgut</a:t>
                      </a:r>
                      <a:endParaRPr lang="de-DE" dirty="0"/>
                    </a:p>
                  </a:txBody>
                  <a:tcPr anchor="ctr"/>
                </a:tc>
                <a:extLst>
                  <a:ext uri="{0D108BD9-81ED-4DB2-BD59-A6C34878D82A}">
                    <a16:rowId xmlns:a16="http://schemas.microsoft.com/office/drawing/2014/main" val="10002"/>
                  </a:ext>
                </a:extLst>
              </a:tr>
              <a:tr h="1172103">
                <a:tc vMerge="1">
                  <a:txBody>
                    <a:bodyPr/>
                    <a:lstStyle/>
                    <a:p>
                      <a:endParaRPr lang="de-DE" dirty="0"/>
                    </a:p>
                  </a:txBody>
                  <a:tcPr/>
                </a:tc>
                <a:tc>
                  <a:txBody>
                    <a:bodyPr/>
                    <a:lstStyle/>
                    <a:p>
                      <a:pPr algn="ctr"/>
                      <a:r>
                        <a:rPr lang="de-DE" dirty="0"/>
                        <a:t>Nein</a:t>
                      </a:r>
                    </a:p>
                  </a:txBody>
                  <a:tcPr anchor="ctr"/>
                </a:tc>
                <a:tc>
                  <a:txBody>
                    <a:bodyPr/>
                    <a:lstStyle/>
                    <a:p>
                      <a:pPr algn="ctr"/>
                      <a:r>
                        <a:rPr lang="de-DE" dirty="0" err="1"/>
                        <a:t>Allmendegut</a:t>
                      </a:r>
                      <a:endParaRPr lang="de-DE" dirty="0"/>
                    </a:p>
                  </a:txBody>
                  <a:tcPr anchor="ctr"/>
                </a:tc>
                <a:tc>
                  <a:txBody>
                    <a:bodyPr/>
                    <a:lstStyle/>
                    <a:p>
                      <a:pPr algn="ctr"/>
                      <a:r>
                        <a:rPr lang="de-DE" b="1" dirty="0"/>
                        <a:t>Öffentliche</a:t>
                      </a:r>
                      <a:r>
                        <a:rPr lang="de-DE" b="1" baseline="0" dirty="0"/>
                        <a:t> Güte</a:t>
                      </a:r>
                      <a:r>
                        <a:rPr lang="de-DE" baseline="0" dirty="0"/>
                        <a:t>r</a:t>
                      </a:r>
                      <a:endParaRPr lang="de-DE" dirty="0"/>
                    </a:p>
                  </a:txBody>
                  <a:tcPr anchor="ctr"/>
                </a:tc>
                <a:extLst>
                  <a:ext uri="{0D108BD9-81ED-4DB2-BD59-A6C34878D82A}">
                    <a16:rowId xmlns:a16="http://schemas.microsoft.com/office/drawing/2014/main" val="10003"/>
                  </a:ext>
                </a:extLst>
              </a:tr>
            </a:tbl>
          </a:graphicData>
        </a:graphic>
      </p:graphicFrame>
      <p:sp>
        <p:nvSpPr>
          <p:cNvPr id="13" name="Rechteck 12">
            <a:extLst>
              <a:ext uri="{FF2B5EF4-FFF2-40B4-BE49-F238E27FC236}">
                <a16:creationId xmlns:a16="http://schemas.microsoft.com/office/drawing/2014/main" id="{3E7BE38B-1294-4D3E-804F-928E84FA8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06092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Effiziente Bereitstellung eines privaten Gutes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205784"/>
            <a:ext cx="6076951" cy="527342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privates Gut kann nur von </a:t>
            </a:r>
            <a:r>
              <a:rPr lang="de-DE" b="1" dirty="0">
                <a:latin typeface="Times New Roman" panose="02020603050405020304" pitchFamily="18" charset="0"/>
                <a:cs typeface="Times New Roman" panose="02020603050405020304" pitchFamily="18" charset="0"/>
              </a:rPr>
              <a:t>einem</a:t>
            </a:r>
            <a:r>
              <a:rPr lang="de-DE" dirty="0">
                <a:latin typeface="Times New Roman" panose="02020603050405020304" pitchFamily="18" charset="0"/>
                <a:cs typeface="Times New Roman" panose="02020603050405020304" pitchFamily="18" charset="0"/>
              </a:rPr>
              <a:t> Konsumenten zur </a:t>
            </a:r>
            <a:r>
              <a:rPr lang="de-DE" b="1" dirty="0">
                <a:latin typeface="Times New Roman" panose="02020603050405020304" pitchFamily="18" charset="0"/>
                <a:cs typeface="Times New Roman" panose="02020603050405020304" pitchFamily="18" charset="0"/>
              </a:rPr>
              <a:t>selben Zeit </a:t>
            </a:r>
            <a:r>
              <a:rPr lang="de-DE" dirty="0">
                <a:latin typeface="Times New Roman" panose="02020603050405020304" pitchFamily="18" charset="0"/>
                <a:cs typeface="Times New Roman" panose="02020603050405020304" pitchFamily="18" charset="0"/>
              </a:rPr>
              <a:t>genutzt werden und andere können vom Konsum </a:t>
            </a:r>
            <a:r>
              <a:rPr lang="de-DE" b="1" dirty="0">
                <a:latin typeface="Times New Roman" panose="02020603050405020304" pitchFamily="18" charset="0"/>
                <a:cs typeface="Times New Roman" panose="02020603050405020304" pitchFamily="18" charset="0"/>
              </a:rPr>
              <a:t>ausgeschlossen</a:t>
            </a:r>
            <a:r>
              <a:rPr lang="de-DE" dirty="0">
                <a:latin typeface="Times New Roman" panose="02020603050405020304" pitchFamily="18" charset="0"/>
                <a:cs typeface="Times New Roman" panose="02020603050405020304" pitchFamily="18" charset="0"/>
              </a:rPr>
              <a:t> werden</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privates Gut wird nur dann von einem Konsumenten A erworben werden, wenn der Nutzen der letzten produzierten Einheit bzw. die daraus abgeleitete Grenzzahlungsbereitschaft (bzw. Grenzrate der Substitution) größer gleich den Grenzkosten ist.</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Ein weiterer Konsument B wird eine Menge dieses Gutes nur konsumieren, wenn seine Grenzzahlungsbereitschaft (bzw. Grenzrate der Substitution) mindestens so groß ist, wie die des Konsumenten A</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Das Umgekehrte gilt dann auch aus Sicht von A bzgl. B</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Im Gleichgewicht ergibt sich damit die Bedingung</a:t>
            </a:r>
          </a:p>
          <a:p>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GRS</a:t>
            </a:r>
            <a:r>
              <a:rPr lang="de-DE" baseline="-25000"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 GRS</a:t>
            </a:r>
            <a:r>
              <a:rPr lang="de-DE" baseline="-25000" dirty="0">
                <a:latin typeface="Times New Roman" panose="02020603050405020304" pitchFamily="18" charset="0"/>
                <a:cs typeface="Times New Roman" panose="02020603050405020304" pitchFamily="18" charset="0"/>
              </a:rPr>
              <a:t>B</a:t>
            </a:r>
            <a:r>
              <a:rPr lang="de-DE" dirty="0">
                <a:latin typeface="Times New Roman" panose="02020603050405020304" pitchFamily="18" charset="0"/>
                <a:cs typeface="Times New Roman" panose="02020603050405020304" pitchFamily="18" charset="0"/>
              </a:rPr>
              <a:t>= GK</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8" name="Rechteck 7">
            <a:extLst>
              <a:ext uri="{FF2B5EF4-FFF2-40B4-BE49-F238E27FC236}">
                <a16:creationId xmlns:a16="http://schemas.microsoft.com/office/drawing/2014/main" id="{495281F6-E3C4-48FC-9F3A-F86A779561E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2EE4F65-F12F-4045-BFED-9E23A160EA23}"/>
              </a:ext>
            </a:extLst>
          </p:cNvPr>
          <p:cNvPicPr>
            <a:picLocks noChangeAspect="1"/>
          </p:cNvPicPr>
          <p:nvPr/>
        </p:nvPicPr>
        <p:blipFill>
          <a:blip r:embed="rId2"/>
          <a:stretch>
            <a:fillRect/>
          </a:stretch>
        </p:blipFill>
        <p:spPr>
          <a:xfrm>
            <a:off x="6787959" y="552450"/>
            <a:ext cx="5384992" cy="3240686"/>
          </a:xfrm>
          <a:prstGeom prst="rect">
            <a:avLst/>
          </a:prstGeom>
        </p:spPr>
      </p:pic>
    </p:spTree>
    <p:extLst>
      <p:ext uri="{BB962C8B-B14F-4D97-AF65-F5344CB8AC3E}">
        <p14:creationId xmlns:p14="http://schemas.microsoft.com/office/powerpoint/2010/main" val="1705267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Effiziente Bereitstellung von öffentlichen Gütern</a:t>
            </a:r>
          </a:p>
        </p:txBody>
      </p:sp>
      <p:sp>
        <p:nvSpPr>
          <p:cNvPr id="4" name="Textfeld 3">
            <a:extLst>
              <a:ext uri="{FF2B5EF4-FFF2-40B4-BE49-F238E27FC236}">
                <a16:creationId xmlns:a16="http://schemas.microsoft.com/office/drawing/2014/main" id="{929FF3E1-02FC-4AA6-9D6C-63C65E6855EF}"/>
              </a:ext>
            </a:extLst>
          </p:cNvPr>
          <p:cNvSpPr txBox="1"/>
          <p:nvPr/>
        </p:nvSpPr>
        <p:spPr>
          <a:xfrm>
            <a:off x="0" y="478763"/>
            <a:ext cx="5691673" cy="526599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Güter</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Aufgrund der Nicht-Rivalität von öffentlichen Gütern kann das Gut von allen </a:t>
            </a:r>
            <a:r>
              <a:rPr lang="de-DE" b="1" dirty="0">
                <a:latin typeface="Times New Roman" panose="02020603050405020304" pitchFamily="18" charset="0"/>
                <a:cs typeface="Times New Roman" panose="02020603050405020304" pitchFamily="18" charset="0"/>
              </a:rPr>
              <a:t>gleichzeitig</a:t>
            </a:r>
            <a:r>
              <a:rPr lang="de-DE" dirty="0">
                <a:latin typeface="Times New Roman" panose="02020603050405020304" pitchFamily="18" charset="0"/>
                <a:cs typeface="Times New Roman" panose="02020603050405020304" pitchFamily="18" charset="0"/>
              </a:rPr>
              <a:t> genutzt werden, und </a:t>
            </a:r>
            <a:r>
              <a:rPr lang="de-DE" b="1" dirty="0">
                <a:latin typeface="Times New Roman" panose="02020603050405020304" pitchFamily="18" charset="0"/>
                <a:cs typeface="Times New Roman" panose="02020603050405020304" pitchFamily="18" charset="0"/>
              </a:rPr>
              <a:t>niemand</a:t>
            </a:r>
            <a:r>
              <a:rPr lang="de-DE" dirty="0">
                <a:latin typeface="Times New Roman" panose="02020603050405020304" pitchFamily="18" charset="0"/>
                <a:cs typeface="Times New Roman" panose="02020603050405020304" pitchFamily="18" charset="0"/>
              </a:rPr>
              <a:t> kann vom Konsum </a:t>
            </a:r>
            <a:r>
              <a:rPr lang="de-DE" b="1" dirty="0">
                <a:latin typeface="Times New Roman" panose="02020603050405020304" pitchFamily="18" charset="0"/>
                <a:cs typeface="Times New Roman" panose="02020603050405020304" pitchFamily="18" charset="0"/>
              </a:rPr>
              <a:t>ausgeschlossen</a:t>
            </a:r>
            <a:r>
              <a:rPr lang="de-DE" dirty="0">
                <a:latin typeface="Times New Roman" panose="02020603050405020304" pitchFamily="18" charset="0"/>
                <a:cs typeface="Times New Roman" panose="02020603050405020304" pitchFamily="18" charset="0"/>
              </a:rPr>
              <a:t> werden</a:t>
            </a:r>
          </a:p>
          <a:p>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Da alle Konsumenten das Gut also gleichzeitig nutzen können, muss damit die </a:t>
            </a:r>
            <a:r>
              <a:rPr lang="de-DE" b="1" dirty="0">
                <a:latin typeface="Times New Roman" panose="02020603050405020304" pitchFamily="18" charset="0"/>
                <a:cs typeface="Times New Roman" panose="02020603050405020304" pitchFamily="18" charset="0"/>
              </a:rPr>
              <a:t>gesellschaftliche Wertschätzung </a:t>
            </a:r>
            <a:r>
              <a:rPr lang="de-DE" dirty="0">
                <a:latin typeface="Times New Roman" panose="02020603050405020304" pitchFamily="18" charset="0"/>
                <a:cs typeface="Times New Roman" panose="02020603050405020304" pitchFamily="18" charset="0"/>
              </a:rPr>
              <a:t>größer gleich den Grenzkosten sein.</a:t>
            </a:r>
          </a:p>
          <a:p>
            <a:pPr marL="342900" indent="-342900">
              <a:buFont typeface="Arial" panose="020B0604020202020204" pitchFamily="34" charset="0"/>
              <a:buChar char="•"/>
            </a:pPr>
            <a:endParaRPr lang="de-DE"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dirty="0">
                <a:latin typeface="Times New Roman" panose="02020603050405020304" pitchFamily="18" charset="0"/>
                <a:cs typeface="Times New Roman" panose="02020603050405020304" pitchFamily="18" charset="0"/>
              </a:rPr>
              <a:t>Die gesellschaftliche Wertschätzung entspricht der </a:t>
            </a:r>
            <a:r>
              <a:rPr lang="de-DE" b="1" dirty="0">
                <a:latin typeface="Times New Roman" panose="02020603050405020304" pitchFamily="18" charset="0"/>
                <a:cs typeface="Times New Roman" panose="02020603050405020304" pitchFamily="18" charset="0"/>
              </a:rPr>
              <a:t>aggregierten</a:t>
            </a:r>
            <a:r>
              <a:rPr lang="de-DE" dirty="0">
                <a:latin typeface="Times New Roman" panose="02020603050405020304" pitchFamily="18" charset="0"/>
                <a:cs typeface="Times New Roman" panose="02020603050405020304" pitchFamily="18" charset="0"/>
              </a:rPr>
              <a:t> Zahlungsbereitschaft aller Konsumenten. Somit muss im Optimum die Summe der Grenzzahlungsbereitschaften (bzw. Grenzraten der Substitution) den Grenzkosten entsprechen.</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GRS</a:t>
            </a:r>
            <a:r>
              <a:rPr lang="de-DE" baseline="-25000" dirty="0">
                <a:latin typeface="Times New Roman" panose="02020603050405020304" pitchFamily="18" charset="0"/>
                <a:cs typeface="Times New Roman" panose="02020603050405020304" pitchFamily="18" charset="0"/>
              </a:rPr>
              <a:t>A</a:t>
            </a:r>
            <a:r>
              <a:rPr lang="de-DE" dirty="0">
                <a:latin typeface="Times New Roman" panose="02020603050405020304" pitchFamily="18" charset="0"/>
                <a:cs typeface="Times New Roman" panose="02020603050405020304" pitchFamily="18" charset="0"/>
              </a:rPr>
              <a:t>+ GRS</a:t>
            </a:r>
            <a:r>
              <a:rPr lang="de-DE" baseline="-25000" dirty="0">
                <a:latin typeface="Times New Roman" panose="02020603050405020304" pitchFamily="18" charset="0"/>
                <a:cs typeface="Times New Roman" panose="02020603050405020304" pitchFamily="18" charset="0"/>
              </a:rPr>
              <a:t>B</a:t>
            </a:r>
            <a:r>
              <a:rPr lang="de-DE" dirty="0">
                <a:latin typeface="Times New Roman" panose="02020603050405020304" pitchFamily="18" charset="0"/>
                <a:cs typeface="Times New Roman" panose="02020603050405020304" pitchFamily="18" charset="0"/>
              </a:rPr>
              <a:t>= GK</a:t>
            </a:r>
          </a:p>
          <a:p>
            <a:pPr algn="ctr"/>
            <a:endParaRPr lang="de-DE" dirty="0">
              <a:latin typeface="Times New Roman" panose="02020603050405020304" pitchFamily="18" charset="0"/>
              <a:cs typeface="Times New Roman" panose="02020603050405020304" pitchFamily="18" charset="0"/>
            </a:endParaRPr>
          </a:p>
          <a:p>
            <a:pPr algn="ctr"/>
            <a:r>
              <a:rPr lang="de-DE"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Samuelsonbedingung</a:t>
            </a:r>
            <a:r>
              <a:rPr lang="de-DE"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9" name="Rechteck 8">
            <a:extLst>
              <a:ext uri="{FF2B5EF4-FFF2-40B4-BE49-F238E27FC236}">
                <a16:creationId xmlns:a16="http://schemas.microsoft.com/office/drawing/2014/main" id="{393175A7-C8CD-4F99-A82B-3182205F757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C1F9E32-38D0-43EB-93E2-81246377DD00}"/>
              </a:ext>
            </a:extLst>
          </p:cNvPr>
          <p:cNvPicPr>
            <a:picLocks noChangeAspect="1"/>
          </p:cNvPicPr>
          <p:nvPr/>
        </p:nvPicPr>
        <p:blipFill>
          <a:blip r:embed="rId2"/>
          <a:stretch>
            <a:fillRect/>
          </a:stretch>
        </p:blipFill>
        <p:spPr>
          <a:xfrm>
            <a:off x="6235995" y="420704"/>
            <a:ext cx="5866712" cy="3632161"/>
          </a:xfrm>
          <a:prstGeom prst="rect">
            <a:avLst/>
          </a:prstGeom>
        </p:spPr>
      </p:pic>
    </p:spTree>
    <p:extLst>
      <p:ext uri="{BB962C8B-B14F-4D97-AF65-F5344CB8AC3E}">
        <p14:creationId xmlns:p14="http://schemas.microsoft.com/office/powerpoint/2010/main" val="2264558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Öffentliches Gut – Analytische Lösung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561973"/>
                <a:ext cx="12172951" cy="6296027"/>
              </a:xfrm>
              <a:prstGeom prst="rect">
                <a:avLst/>
              </a:prstGeom>
              <a:noFill/>
            </p:spPr>
            <p:txBody>
              <a:bodyPr wrap="square" rtlCol="0">
                <a:noAutofit/>
              </a:bodyPr>
              <a:lstStyle/>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𝑥</m:t>
                    </m:r>
                  </m:oMath>
                </a14:m>
                <a:r>
                  <a:rPr lang="de-DE" sz="2400" dirty="0">
                    <a:latin typeface="Times New Roman" panose="02020603050405020304" pitchFamily="18" charset="0"/>
                    <a:cs typeface="Times New Roman" panose="02020603050405020304" pitchFamily="18" charset="0"/>
                  </a:rPr>
                  <a:t>	privates Gut</a:t>
                </a: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𝐺</m:t>
                    </m:r>
                  </m:oMath>
                </a14:m>
                <a:r>
                  <a:rPr lang="de-DE" sz="2400" dirty="0">
                    <a:latin typeface="Times New Roman" panose="02020603050405020304" pitchFamily="18" charset="0"/>
                    <a:cs typeface="Times New Roman" panose="02020603050405020304" pitchFamily="18" charset="0"/>
                  </a:rPr>
                  <a:t>	öffentliches Gut</a:t>
                </a:r>
              </a:p>
              <a:p>
                <a:pPr marL="342900" indent="-342900">
                  <a:buFont typeface="Arial" panose="020B0604020202020204" pitchFamily="34" charset="0"/>
                  <a:buChar char="•"/>
                </a:pPr>
                <a14:m>
                  <m:oMath xmlns:m="http://schemas.openxmlformats.org/officeDocument/2006/math">
                    <m:r>
                      <a:rPr lang="de-DE" sz="2400" b="0" i="1" smtClean="0">
                        <a:latin typeface="Cambria Math" panose="02040503050406030204" pitchFamily="18" charset="0"/>
                        <a:cs typeface="Times New Roman" panose="02020603050405020304" pitchFamily="18" charset="0"/>
                      </a:rPr>
                      <m:t>𝑐</m:t>
                    </m:r>
                  </m:oMath>
                </a14:m>
                <a:r>
                  <a:rPr lang="de-DE" sz="2400" dirty="0">
                    <a:latin typeface="Times New Roman" panose="02020603050405020304" pitchFamily="18" charset="0"/>
                    <a:cs typeface="Times New Roman" panose="02020603050405020304" pitchFamily="18" charset="0"/>
                  </a:rPr>
                  <a:t>	Kosten des öffentlichen Gutes pro Einheit des privaten Gutes  → entspricht den 	Grenzkosten GK!</a:t>
                </a:r>
              </a:p>
              <a:p>
                <a:pPr algn="ctr"/>
                <a:r>
                  <a:rPr lang="de-DE" sz="2400" dirty="0">
                    <a:latin typeface="Times New Roman" panose="02020603050405020304" pitchFamily="18" charset="0"/>
                    <a:cs typeface="Times New Roman" panose="02020603050405020304" pitchFamily="18" charset="0"/>
                  </a:rPr>
                  <a:t>Zwei Haushalte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𝐴</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𝐵</m:t>
                    </m:r>
                  </m:oMath>
                </a14:m>
                <a:r>
                  <a:rPr lang="de-DE" sz="2400" dirty="0">
                    <a:latin typeface="Times New Roman" panose="02020603050405020304" pitchFamily="18" charset="0"/>
                    <a:cs typeface="Times New Roman" panose="02020603050405020304" pitchFamily="18" charset="0"/>
                  </a:rPr>
                  <a:t> mit</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Haushalts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𝐴</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Nutzen des Haushalts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𝐵</m:t>
                    </m:r>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Anfangsausstattung bzw. Einkommen von </a:t>
                </a:r>
                <a14:m>
                  <m:oMath xmlns:m="http://schemas.openxmlformats.org/officeDocument/2006/math">
                    <m:r>
                      <a:rPr lang="de-DE" sz="2400" i="1">
                        <a:latin typeface="Cambria Math" panose="02040503050406030204" pitchFamily="18" charset="0"/>
                        <a:cs typeface="Times New Roman" panose="02020603050405020304" pitchFamily="18" charset="0"/>
                      </a:rPr>
                      <m:t>𝐴</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Anfangsausstattung bzw. Einkommen von </a:t>
                </a:r>
                <a14:m>
                  <m:oMath xmlns:m="http://schemas.openxmlformats.org/officeDocument/2006/math">
                    <m:r>
                      <a:rPr lang="de-DE" sz="2400" b="0" i="1" smtClean="0">
                        <a:latin typeface="Cambria Math" panose="02040503050406030204" pitchFamily="18" charset="0"/>
                        <a:cs typeface="Times New Roman" panose="02020603050405020304" pitchFamily="18" charset="0"/>
                      </a:rPr>
                      <m:t>𝐵</m:t>
                    </m:r>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561973"/>
                <a:ext cx="12172951" cy="6296027"/>
              </a:xfrm>
              <a:prstGeom prst="rect">
                <a:avLst/>
              </a:prstGeom>
              <a:blipFill>
                <a:blip r:embed="rId2"/>
                <a:stretch>
                  <a:fillRect l="-651" t="-774"/>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A8BC577-F6AE-4065-9B8A-9E87F30C64A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0147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20675" y="18207"/>
                <a:ext cx="12150649" cy="5642517"/>
              </a:xfrm>
              <a:prstGeom prst="rect">
                <a:avLst/>
              </a:prstGeom>
              <a:noFill/>
            </p:spPr>
            <p:txBody>
              <a:bodyPr wrap="square" rtlCol="0">
                <a:noAutofit/>
              </a:bodyPr>
              <a:lstStyle/>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lim>
                        </m:limLow>
                      </m:fName>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a:t>
                </a:r>
                <a:r>
                  <a:rPr lang="de-DE" sz="2400" baseline="-25000" dirty="0">
                    <a:latin typeface="Times New Roman" panose="02020603050405020304" pitchFamily="18" charset="0"/>
                    <a:cs typeface="Times New Roman" panose="02020603050405020304" pitchFamily="18" charset="0"/>
                  </a:rPr>
                  <a:t>1</a:t>
                </a:r>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𝐵</m:t>
                        </m:r>
                      </m:sub>
                    </m:sSub>
                    <m:d>
                      <m:dPr>
                        <m:ctrlPr>
                          <a:rPr lang="de-DE" sz="2400" i="1" smtClean="0">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𝑢</m:t>
                        </m:r>
                      </m:e>
                    </m:acc>
                  </m:oMath>
                </a14:m>
                <a:r>
                  <a:rPr lang="de-DE" sz="2400" dirty="0">
                    <a:latin typeface="Times New Roman" panose="02020603050405020304" pitchFamily="18" charset="0"/>
                    <a:cs typeface="Times New Roman" panose="02020603050405020304" pitchFamily="18" charset="0"/>
                  </a:rPr>
                  <a:t>		NB</a:t>
                </a:r>
                <a:r>
                  <a:rPr lang="de-DE" sz="2400" baseline="-25000" dirty="0">
                    <a:latin typeface="Times New Roman" panose="02020603050405020304" pitchFamily="18" charset="0"/>
                    <a:cs typeface="Times New Roman" panose="02020603050405020304" pitchFamily="18" charset="0"/>
                  </a:rPr>
                  <a:t>2</a:t>
                </a:r>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𝑐𝐺</m:t>
                    </m:r>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b="0" i="0" smtClean="0">
                        <a:latin typeface="Cambria Math" panose="02040503050406030204" pitchFamily="18" charset="0"/>
                        <a:cs typeface="Times New Roman" panose="02020603050405020304" pitchFamily="18" charset="0"/>
                      </a:rPr>
                      <m:t>=</m:t>
                    </m:r>
                    <m:r>
                      <m:rPr>
                        <m:sty m:val="p"/>
                      </m:rPr>
                      <a:rPr lang="de-DE" sz="2400" b="0" i="0" smtClean="0">
                        <a:latin typeface="Cambria Math" panose="02040503050406030204" pitchFamily="18" charset="0"/>
                        <a:cs typeface="Times New Roman" panose="02020603050405020304" pitchFamily="18" charset="0"/>
                      </a:rPr>
                      <m:t>y</m:t>
                    </m:r>
                  </m:oMath>
                </a14:m>
                <a:endParaRPr lang="de-DE" sz="2400" dirty="0">
                  <a:latin typeface="Times New Roman" panose="02020603050405020304" pitchFamily="18" charset="0"/>
                  <a:cs typeface="Times New Roman" panose="02020603050405020304" pitchFamily="18" charset="0"/>
                </a:endParaRPr>
              </a:p>
              <a:p>
                <a:endParaRPr lang="de-DE" sz="2400" dirty="0">
                  <a:latin typeface="Lucida Calligraphy" panose="03010101010101010101" pitchFamily="66"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0" smtClean="0">
                          <a:latin typeface="Cambria Math" panose="02040503050406030204" pitchFamily="18" charset="0"/>
                          <a:cs typeface="Times New Roman" panose="02020603050405020304" pitchFamily="18" charset="0"/>
                        </a:rPr>
                        <m:t>ℒ</m:t>
                      </m:r>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𝐴</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m:t>
                          </m:r>
                        </m:e>
                      </m:d>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el-GR" sz="2400" i="1" smtClean="0">
                              <a:latin typeface="Cambria Math" panose="02040503050406030204" pitchFamily="18" charset="0"/>
                              <a:cs typeface="Times New Roman" panose="02020603050405020304" pitchFamily="18" charset="0"/>
                            </a:rPr>
                            <m:t>𝜇</m:t>
                          </m:r>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𝐵</m:t>
                          </m:r>
                        </m:sub>
                      </m:sSub>
                      <m:d>
                        <m:dPr>
                          <m:ctrlPr>
                            <a:rPr lang="de-DE" sz="2400" b="0" i="1" smtClean="0">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m:t>
                          </m:r>
                        </m:e>
                      </m:d>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𝑢</m:t>
                          </m:r>
                        </m:e>
                      </m:acc>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𝜆</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ea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𝑐𝐺</m:t>
                      </m:r>
                      <m:r>
                        <a:rPr lang="de-DE" sz="2400" b="0" i="1" smtClean="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0675" y="18207"/>
                <a:ext cx="12150649" cy="5642517"/>
              </a:xfrm>
              <a:prstGeom prst="rect">
                <a:avLst/>
              </a:prstGeom>
              <a:blipFill>
                <a:blip r:embed="rId2"/>
                <a:stretch>
                  <a:fillRect t="-864"/>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F81DDCBB-BD1D-4B23-B946-595F415A96C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2317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Werk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p:spTree>
    <p:extLst>
      <p:ext uri="{BB962C8B-B14F-4D97-AF65-F5344CB8AC3E}">
        <p14:creationId xmlns:p14="http://schemas.microsoft.com/office/powerpoint/2010/main" val="2487990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33208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3368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86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53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975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3914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86253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8542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935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7FBED83-3ED9-0D1D-4DF5-E0706D6AAB4B}"/>
              </a:ext>
            </a:extLst>
          </p:cNvPr>
          <p:cNvPicPr>
            <a:picLocks noChangeAspect="1"/>
          </p:cNvPicPr>
          <p:nvPr/>
        </p:nvPicPr>
        <p:blipFill>
          <a:blip r:embed="rId2"/>
          <a:stretch>
            <a:fillRect/>
          </a:stretch>
        </p:blipFill>
        <p:spPr>
          <a:xfrm>
            <a:off x="375722" y="567680"/>
            <a:ext cx="6126678" cy="3741358"/>
          </a:xfrm>
          <a:prstGeom prst="rect">
            <a:avLst/>
          </a:prstGeom>
        </p:spPr>
      </p:pic>
    </p:spTree>
    <p:extLst>
      <p:ext uri="{BB962C8B-B14F-4D97-AF65-F5344CB8AC3E}">
        <p14:creationId xmlns:p14="http://schemas.microsoft.com/office/powerpoint/2010/main" val="3912305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2989791" y="38334"/>
            <a:ext cx="5522863" cy="4638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Private Bereitstellung öffentlicher Güter</a:t>
            </a:r>
          </a:p>
        </p:txBody>
      </p:sp>
      <p:graphicFrame>
        <p:nvGraphicFramePr>
          <p:cNvPr id="4" name="Tabelle 3">
            <a:extLst>
              <a:ext uri="{FF2B5EF4-FFF2-40B4-BE49-F238E27FC236}">
                <a16:creationId xmlns:a16="http://schemas.microsoft.com/office/drawing/2014/main" id="{553C6D68-4AF8-419E-985A-33DE40224F26}"/>
              </a:ext>
            </a:extLst>
          </p:cNvPr>
          <p:cNvGraphicFramePr>
            <a:graphicFrameLocks noGrp="1"/>
          </p:cNvGraphicFramePr>
          <p:nvPr/>
        </p:nvGraphicFramePr>
        <p:xfrm>
          <a:off x="369101" y="1624751"/>
          <a:ext cx="7614694" cy="1765578"/>
        </p:xfrm>
        <a:graphic>
          <a:graphicData uri="http://schemas.openxmlformats.org/drawingml/2006/table">
            <a:tbl>
              <a:tblPr/>
              <a:tblGrid>
                <a:gridCol w="2239615">
                  <a:extLst>
                    <a:ext uri="{9D8B030D-6E8A-4147-A177-3AD203B41FA5}">
                      <a16:colId xmlns:a16="http://schemas.microsoft.com/office/drawing/2014/main" val="932862767"/>
                    </a:ext>
                  </a:extLst>
                </a:gridCol>
                <a:gridCol w="1791693">
                  <a:extLst>
                    <a:ext uri="{9D8B030D-6E8A-4147-A177-3AD203B41FA5}">
                      <a16:colId xmlns:a16="http://schemas.microsoft.com/office/drawing/2014/main" val="4104949968"/>
                    </a:ext>
                  </a:extLst>
                </a:gridCol>
                <a:gridCol w="1791693">
                  <a:extLst>
                    <a:ext uri="{9D8B030D-6E8A-4147-A177-3AD203B41FA5}">
                      <a16:colId xmlns:a16="http://schemas.microsoft.com/office/drawing/2014/main" val="3008034983"/>
                    </a:ext>
                  </a:extLst>
                </a:gridCol>
                <a:gridCol w="1791693">
                  <a:extLst>
                    <a:ext uri="{9D8B030D-6E8A-4147-A177-3AD203B41FA5}">
                      <a16:colId xmlns:a16="http://schemas.microsoft.com/office/drawing/2014/main" val="1869618123"/>
                    </a:ext>
                  </a:extLst>
                </a:gridCol>
              </a:tblGrid>
              <a:tr h="438158">
                <a:tc rowSpan="2" gridSpan="2">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Auszahlung</a:t>
                      </a:r>
                    </a:p>
                  </a:txBody>
                  <a:tcPr marL="7620" marR="7620" marT="50292" marB="502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de-DE"/>
                    </a:p>
                  </a:txBody>
                  <a:tcPr/>
                </a:tc>
                <a:tc gridSpan="2">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B</a:t>
                      </a:r>
                    </a:p>
                  </a:txBody>
                  <a:tcPr marL="7620" marR="7620" marT="50292" marB="502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408991224"/>
                  </a:ext>
                </a:extLst>
              </a:tr>
              <a:tr h="438158">
                <a:tc gridSpan="2" vMerge="1">
                  <a:txBody>
                    <a:bodyPr/>
                    <a:lstStyle/>
                    <a:p>
                      <a:endParaRPr lang="de-DE"/>
                    </a:p>
                  </a:txBody>
                  <a:tcPr/>
                </a:tc>
                <a:tc hMerge="1" vMerge="1">
                  <a:txBody>
                    <a:bodyPr/>
                    <a:lstStyle/>
                    <a:p>
                      <a:endParaRPr lang="de-DE"/>
                    </a:p>
                  </a:txBody>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zahlt</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zahlt nicht</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755131"/>
                  </a:ext>
                </a:extLst>
              </a:tr>
              <a:tr h="438158">
                <a:tc rowSpan="2">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A</a:t>
                      </a:r>
                    </a:p>
                  </a:txBody>
                  <a:tcPr marL="7620" marR="7620" marT="50292" marB="502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zahlt</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832090"/>
                  </a:ext>
                </a:extLst>
              </a:tr>
              <a:tr h="438158">
                <a:tc vMerge="1">
                  <a:txBody>
                    <a:bodyPr/>
                    <a:lstStyle/>
                    <a:p>
                      <a:endParaRPr lang="de-DE"/>
                    </a:p>
                  </a:txBody>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zahlt nicht</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3;-1</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300" b="0" i="0" u="none" strike="noStrike" dirty="0">
                          <a:solidFill>
                            <a:srgbClr val="000000"/>
                          </a:solidFill>
                          <a:effectLst/>
                          <a:latin typeface="Times New Roman" panose="02020603050405020304" pitchFamily="18" charset="0"/>
                          <a:cs typeface="Times New Roman" panose="02020603050405020304" pitchFamily="18" charset="0"/>
                        </a:rPr>
                        <a:t>0;0</a:t>
                      </a:r>
                    </a:p>
                  </a:txBody>
                  <a:tcPr marL="7620" marR="7620" marT="7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350439"/>
                  </a:ext>
                </a:extLst>
              </a:tr>
            </a:tbl>
          </a:graphicData>
        </a:graphic>
      </p:graphicFrame>
      <mc:AlternateContent xmlns:mc="http://schemas.openxmlformats.org/markup-compatibility/2006" xmlns:a14="http://schemas.microsoft.com/office/drawing/2010/main">
        <mc:Choice Requires="a14">
          <p:sp>
            <p:nvSpPr>
              <p:cNvPr id="3" name="Rechteck 2"/>
              <p:cNvSpPr/>
              <p:nvPr/>
            </p:nvSpPr>
            <p:spPr>
              <a:xfrm>
                <a:off x="0" y="502180"/>
                <a:ext cx="11867124" cy="1015663"/>
              </a:xfrm>
              <a:prstGeom prst="rect">
                <a:avLst/>
              </a:prstGeom>
            </p:spPr>
            <p:txBody>
              <a:bodyPr wrap="square">
                <a:spAutoFit/>
              </a:bodyPr>
              <a:lstStyle/>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Der Nutzen aus der Bereitstellung eines öffentlichen Gutes sei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𝐴</m:t>
                        </m:r>
                      </m:sub>
                    </m:sSub>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𝐺</m:t>
                        </m:r>
                        <m:r>
                          <a:rPr lang="de-DE" sz="2000" b="0" i="1" smtClean="0">
                            <a:latin typeface="Cambria Math" panose="02040503050406030204" pitchFamily="18" charset="0"/>
                            <a:cs typeface="Times New Roman" panose="02020603050405020304" pitchFamily="18" charset="0"/>
                          </a:rPr>
                          <m:t>=1</m:t>
                        </m:r>
                      </m:e>
                    </m:d>
                    <m:r>
                      <a:rPr lang="de-DE" sz="2000" b="0" i="1" smtClean="0">
                        <a:latin typeface="Cambria Math" panose="02040503050406030204" pitchFamily="18" charset="0"/>
                        <a:cs typeface="Times New Roman" panose="02020603050405020304" pitchFamily="18" charset="0"/>
                      </a:rPr>
                      <m:t>=3=</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𝐵</m:t>
                        </m:r>
                      </m:sub>
                    </m:sSub>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𝐺</m:t>
                        </m:r>
                        <m:r>
                          <a:rPr lang="de-DE" sz="2000" i="1">
                            <a:latin typeface="Cambria Math" panose="02040503050406030204" pitchFamily="18" charset="0"/>
                            <a:cs typeface="Times New Roman" panose="02020603050405020304" pitchFamily="18" charset="0"/>
                          </a:rPr>
                          <m:t>=1</m:t>
                        </m:r>
                      </m:e>
                    </m:d>
                  </m:oMath>
                </a14:m>
                <a:endParaRPr lang="de-DE" sz="2000" dirty="0">
                  <a:solidFill>
                    <a:srgbClr val="000000"/>
                  </a:solidFill>
                  <a:latin typeface="Times New Roman" pitchFamily="18"/>
                  <a:ea typeface="Droid Sans Fallback" pitchFamily="2"/>
                  <a:cs typeface="Lohit Hindi" pitchFamily="2"/>
                </a:endParaRPr>
              </a:p>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Die Kosten der Bereitstellung sind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c</m:t>
                    </m:r>
                    <m:d>
                      <m:dPr>
                        <m:ctrlPr>
                          <a:rPr lang="de-DE" sz="2000" b="0" i="1" smtClean="0">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𝐺</m:t>
                        </m:r>
                        <m:r>
                          <a:rPr lang="de-DE" sz="2000" i="1">
                            <a:latin typeface="Cambria Math" panose="02040503050406030204" pitchFamily="18" charset="0"/>
                            <a:cs typeface="Times New Roman" panose="02020603050405020304" pitchFamily="18" charset="0"/>
                          </a:rPr>
                          <m:t>=1</m:t>
                        </m:r>
                      </m:e>
                    </m:d>
                    <m:r>
                      <a:rPr lang="de-DE" sz="2000" b="0" i="1" smtClean="0">
                        <a:latin typeface="Cambria Math" panose="02040503050406030204" pitchFamily="18" charset="0"/>
                        <a:cs typeface="Times New Roman" panose="02020603050405020304" pitchFamily="18" charset="0"/>
                      </a:rPr>
                      <m:t>=4</m:t>
                    </m:r>
                  </m:oMath>
                </a14:m>
                <a:endParaRPr lang="de-DE" sz="2000" dirty="0">
                  <a:solidFill>
                    <a:srgbClr val="000000"/>
                  </a:solidFill>
                  <a:latin typeface="Times New Roman" pitchFamily="18"/>
                  <a:ea typeface="Droid Sans Fallback" pitchFamily="2"/>
                  <a:cs typeface="Lohit Hindi" pitchFamily="2"/>
                </a:endParaRPr>
              </a:p>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Zahlt nur einer, trägt er die vollen Kosten, zahlen beide, werden die Kosten geteilt</a:t>
                </a:r>
              </a:p>
            </p:txBody>
          </p:sp>
        </mc:Choice>
        <mc:Fallback xmlns="">
          <p:sp>
            <p:nvSpPr>
              <p:cNvPr id="3" name="Rechteck 2"/>
              <p:cNvSpPr>
                <a:spLocks noRot="1" noChangeAspect="1" noMove="1" noResize="1" noEditPoints="1" noAdjustHandles="1" noChangeArrowheads="1" noChangeShapeType="1" noTextEdit="1"/>
              </p:cNvSpPr>
              <p:nvPr/>
            </p:nvSpPr>
            <p:spPr>
              <a:xfrm>
                <a:off x="0" y="502180"/>
                <a:ext cx="11867124" cy="1015663"/>
              </a:xfrm>
              <a:prstGeom prst="rect">
                <a:avLst/>
              </a:prstGeom>
              <a:blipFill>
                <a:blip r:embed="rId3"/>
                <a:stretch>
                  <a:fillRect l="-462" t="-2994" b="-9581"/>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AE9D19F4-154A-40CB-830A-42F3D47AC60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68393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241863" y="1665243"/>
            <a:ext cx="7185679" cy="2246769"/>
          </a:xfrm>
          <a:prstGeom prst="rect">
            <a:avLst/>
          </a:prstGeom>
        </p:spPr>
        <p:txBody>
          <a:bodyPr wrap="square">
            <a:spAutoFit/>
          </a:bodyPr>
          <a:lstStyle/>
          <a:p>
            <a:r>
              <a:rPr lang="de-DE" sz="2800" dirty="0"/>
              <a:t>Ein Nash-Gleichgewicht ist eine Kombination von Strategien, in der jeder Spieler eine Strategie wählt, mit der kein Spieler einen Anreiz hat, von seiner gewählten Strategie als einziger abzuweichen.</a:t>
            </a:r>
          </a:p>
        </p:txBody>
      </p:sp>
      <p:sp>
        <p:nvSpPr>
          <p:cNvPr id="6" name="Title 1"/>
          <p:cNvSpPr txBox="1">
            <a:spLocks/>
          </p:cNvSpPr>
          <p:nvPr/>
        </p:nvSpPr>
        <p:spPr>
          <a:xfrm>
            <a:off x="1938284" y="249147"/>
            <a:ext cx="7465744" cy="640552"/>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2" dirty="0" err="1">
                <a:solidFill>
                  <a:sysClr val="windowText" lastClr="000000"/>
                </a:solidFill>
              </a:rPr>
              <a:t>Spieltheorie</a:t>
            </a:r>
            <a:r>
              <a:rPr lang="en-US" sz="3992" dirty="0">
                <a:solidFill>
                  <a:sysClr val="windowText" lastClr="000000"/>
                </a:solidFill>
              </a:rPr>
              <a:t> – Nash </a:t>
            </a:r>
            <a:r>
              <a:rPr lang="en-US" sz="3992" dirty="0" err="1">
                <a:solidFill>
                  <a:sysClr val="windowText" lastClr="000000"/>
                </a:solidFill>
              </a:rPr>
              <a:t>Gleichgewicht</a:t>
            </a:r>
            <a:endParaRPr lang="en-US" sz="3992" dirty="0">
              <a:solidFill>
                <a:sysClr val="windowText" lastClr="000000"/>
              </a:solidFill>
            </a:endParaRPr>
          </a:p>
        </p:txBody>
      </p:sp>
      <p:sp>
        <p:nvSpPr>
          <p:cNvPr id="4" name="Rechteck 3">
            <a:extLst>
              <a:ext uri="{FF2B5EF4-FFF2-40B4-BE49-F238E27FC236}">
                <a16:creationId xmlns:a16="http://schemas.microsoft.com/office/drawing/2014/main" id="{4A8D2046-D069-4CD8-9BAC-C6AB93D17FC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5724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3128947" y="110939"/>
            <a:ext cx="7552944" cy="4638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Gefangenendilemma – Allgemeine Beispiele</a:t>
            </a:r>
          </a:p>
        </p:txBody>
      </p:sp>
      <p:sp>
        <p:nvSpPr>
          <p:cNvPr id="7" name="Freihandform 2">
            <a:extLst>
              <a:ext uri="{FF2B5EF4-FFF2-40B4-BE49-F238E27FC236}">
                <a16:creationId xmlns:a16="http://schemas.microsoft.com/office/drawing/2014/main" id="{9F241527-9942-425D-A0D0-E76F7DE2E473}"/>
              </a:ext>
            </a:extLst>
          </p:cNvPr>
          <p:cNvSpPr/>
          <p:nvPr/>
        </p:nvSpPr>
        <p:spPr>
          <a:xfrm>
            <a:off x="347371" y="660421"/>
            <a:ext cx="10861147" cy="5471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b="1" dirty="0">
                <a:solidFill>
                  <a:srgbClr val="000000"/>
                </a:solidFill>
                <a:latin typeface="Times New Roman" pitchFamily="18"/>
                <a:ea typeface="Droid Sans Fallback" pitchFamily="2"/>
                <a:cs typeface="Lohit Hindi" pitchFamily="2"/>
              </a:rPr>
              <a:t>Handelsstreit zwischen Ländern</a:t>
            </a:r>
          </a:p>
          <a:p>
            <a:pPr marL="914400" lvl="1" indent="-4572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Schottet sich das eine Land ab, </a:t>
            </a:r>
            <a:r>
              <a:rPr lang="de-DE" sz="2000" dirty="0" err="1">
                <a:solidFill>
                  <a:srgbClr val="000000"/>
                </a:solidFill>
                <a:latin typeface="Times New Roman" pitchFamily="18"/>
                <a:ea typeface="Droid Sans Fallback" pitchFamily="2"/>
                <a:cs typeface="Lohit Hindi" pitchFamily="2"/>
              </a:rPr>
              <a:t>muß</a:t>
            </a:r>
            <a:r>
              <a:rPr lang="de-DE" sz="2000" dirty="0">
                <a:solidFill>
                  <a:srgbClr val="000000"/>
                </a:solidFill>
                <a:latin typeface="Times New Roman" pitchFamily="18"/>
                <a:ea typeface="Droid Sans Fallback" pitchFamily="2"/>
                <a:cs typeface="Lohit Hindi" pitchFamily="2"/>
              </a:rPr>
              <a:t> auch das andere Land dies tun</a:t>
            </a:r>
          </a:p>
          <a:p>
            <a:pPr marL="914400" lvl="1" indent="-4572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Öffnet sich das andere Land, führt eigene Abschottung zur Besserstellung</a:t>
            </a: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Abschottung ist dominante Strategie </a:t>
            </a:r>
          </a:p>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b="1" dirty="0">
                <a:solidFill>
                  <a:srgbClr val="000000"/>
                </a:solidFill>
                <a:latin typeface="Times New Roman" pitchFamily="18"/>
              </a:rPr>
              <a:t>Länder, die in einem Rüstungswettlauf sind</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Wenn der andere aufrüstet, muss man auch selbst aufrüsten</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rüstet der andere nicht auf, führt Aufrüstung zur Überlegenheit</a:t>
            </a: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Aufrüstung ist dominante Strategie</a:t>
            </a:r>
          </a:p>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b="1" dirty="0">
                <a:solidFill>
                  <a:srgbClr val="000000"/>
                </a:solidFill>
                <a:latin typeface="Times New Roman" pitchFamily="18"/>
                <a:ea typeface="Droid Sans Fallback" pitchFamily="2"/>
                <a:cs typeface="Lohit Hindi" pitchFamily="2"/>
              </a:rPr>
              <a:t>Unternehmen, die Werbung treiben</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Alle wären besser dran, wenn alle nicht werben (geringere Kosten), aber durch Werbung erhöhe ich meinen Marktanteil</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Wenn alle anderen werben, muss ich werben, um im Markt zu bleiben</a:t>
            </a:r>
          </a:p>
          <a:p>
            <a:pPr marL="1257300" lvl="2"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Werben ist </a:t>
            </a:r>
            <a:r>
              <a:rPr lang="de-DE" sz="2000" dirty="0" err="1">
                <a:solidFill>
                  <a:srgbClr val="000000"/>
                </a:solidFill>
                <a:latin typeface="Times New Roman" pitchFamily="18"/>
                <a:ea typeface="Droid Sans Fallback" pitchFamily="2"/>
                <a:cs typeface="Lohit Hindi" pitchFamily="2"/>
              </a:rPr>
              <a:t>dominate</a:t>
            </a:r>
            <a:r>
              <a:rPr lang="de-DE" sz="2000" dirty="0">
                <a:solidFill>
                  <a:srgbClr val="000000"/>
                </a:solidFill>
                <a:latin typeface="Times New Roman" pitchFamily="18"/>
                <a:ea typeface="Droid Sans Fallback" pitchFamily="2"/>
                <a:cs typeface="Lohit Hindi" pitchFamily="2"/>
              </a:rPr>
              <a:t> Strategie</a:t>
            </a:r>
          </a:p>
          <a:p>
            <a:pPr marL="342900" indent="-342900">
              <a:buFont typeface="Arial" panose="020B0604020202020204" pitchFamily="34" charset="0"/>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b="1" dirty="0">
                <a:solidFill>
                  <a:srgbClr val="000000"/>
                </a:solidFill>
                <a:latin typeface="Times New Roman" pitchFamily="18"/>
                <a:ea typeface="Droid Sans Fallback" pitchFamily="2"/>
                <a:cs typeface="Lohit Hindi" pitchFamily="2"/>
              </a:rPr>
              <a:t>Umstellung auf schadstoffarme Autos</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Stellen alle anderen ihre Autos um, sinkt der </a:t>
            </a:r>
            <a:r>
              <a:rPr lang="de-DE" sz="2000" dirty="0" err="1">
                <a:solidFill>
                  <a:srgbClr val="000000"/>
                </a:solidFill>
                <a:latin typeface="Times New Roman" pitchFamily="18"/>
                <a:ea typeface="Droid Sans Fallback" pitchFamily="2"/>
                <a:cs typeface="Lohit Hindi" pitchFamily="2"/>
              </a:rPr>
              <a:t>Schadstoffausstoss</a:t>
            </a:r>
            <a:endParaRPr lang="de-DE" sz="2000" dirty="0">
              <a:solidFill>
                <a:srgbClr val="000000"/>
              </a:solidFill>
              <a:latin typeface="Times New Roman" pitchFamily="18"/>
              <a:ea typeface="Droid Sans Fallback" pitchFamily="2"/>
              <a:cs typeface="Lohit Hindi" pitchFamily="2"/>
            </a:endParaRPr>
          </a:p>
          <a:p>
            <a:pPr lvl="1">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     so stark, dass meine Umstellung keine Relevanz mehr hätte</a:t>
            </a:r>
          </a:p>
          <a:p>
            <a:pPr marL="800100" lvl="1" indent="-342900">
              <a:buFont typeface="Wingdings" panose="05000000000000000000"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Stellen alle anderen nicht um, hilft meine Umstellung nicht</a:t>
            </a: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Nicht umstellen ist dominante Strategie</a:t>
            </a:r>
          </a:p>
        </p:txBody>
      </p:sp>
      <p:sp>
        <p:nvSpPr>
          <p:cNvPr id="4" name="Rechteck 3">
            <a:extLst>
              <a:ext uri="{FF2B5EF4-FFF2-40B4-BE49-F238E27FC236}">
                <a16:creationId xmlns:a16="http://schemas.microsoft.com/office/drawing/2014/main" id="{544D13BE-6690-484D-8DAD-125578459DC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64993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3128947" y="110939"/>
            <a:ext cx="7552944" cy="4638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Gefangenendilemma – Allgemeine Beispiele</a:t>
            </a:r>
          </a:p>
        </p:txBody>
      </p:sp>
      <p:sp>
        <p:nvSpPr>
          <p:cNvPr id="4" name="Rechteck 3">
            <a:extLst>
              <a:ext uri="{FF2B5EF4-FFF2-40B4-BE49-F238E27FC236}">
                <a16:creationId xmlns:a16="http://schemas.microsoft.com/office/drawing/2014/main" id="{4A66C56B-64CC-49B0-93F6-74525A94A2F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a:extLst>
              <a:ext uri="{FF2B5EF4-FFF2-40B4-BE49-F238E27FC236}">
                <a16:creationId xmlns:a16="http://schemas.microsoft.com/office/drawing/2014/main" id="{491EF89A-E9C3-643F-BB48-929F9CC9691A}"/>
              </a:ext>
            </a:extLst>
          </p:cNvPr>
          <p:cNvSpPr/>
          <p:nvPr/>
        </p:nvSpPr>
        <p:spPr>
          <a:xfrm>
            <a:off x="347371" y="660421"/>
            <a:ext cx="11134646" cy="5471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rPr>
              <a:t>Eine </a:t>
            </a:r>
            <a:r>
              <a:rPr lang="de-DE" sz="2000" dirty="0">
                <a:solidFill>
                  <a:srgbClr val="000000"/>
                </a:solidFill>
                <a:latin typeface="Times New Roman" pitchFamily="18"/>
                <a:ea typeface="Droid Sans Fallback" pitchFamily="2"/>
                <a:cs typeface="Lohit Hindi" pitchFamily="2"/>
              </a:rPr>
              <a:t>hervorragendes Anwendungsbeispiel, wie man mit dem spieltheoretischen Verständnis des Gefangenendilemmas Geld verdienen kann, findet sich  bei der englischen </a:t>
            </a:r>
            <a:r>
              <a:rPr lang="de-DE" sz="2000" dirty="0" err="1">
                <a:solidFill>
                  <a:srgbClr val="000000"/>
                </a:solidFill>
                <a:latin typeface="Times New Roman" pitchFamily="18"/>
                <a:ea typeface="Droid Sans Fallback" pitchFamily="2"/>
                <a:cs typeface="Lohit Hindi" pitchFamily="2"/>
              </a:rPr>
              <a:t>Gameschow</a:t>
            </a:r>
            <a:r>
              <a:rPr lang="de-DE" sz="2000" dirty="0">
                <a:solidFill>
                  <a:srgbClr val="000000"/>
                </a:solidFill>
                <a:latin typeface="Times New Roman" pitchFamily="18"/>
                <a:ea typeface="Droid Sans Fallback" pitchFamily="2"/>
                <a:cs typeface="Lohit Hindi" pitchFamily="2"/>
              </a:rPr>
              <a:t> </a:t>
            </a:r>
            <a:r>
              <a:rPr lang="de-DE" sz="2000">
                <a:solidFill>
                  <a:srgbClr val="000000"/>
                </a:solidFill>
                <a:latin typeface="Times New Roman" pitchFamily="18"/>
                <a:ea typeface="Droid Sans Fallback" pitchFamily="2"/>
                <a:cs typeface="Lohit Hindi" pitchFamily="2"/>
              </a:rPr>
              <a:t>Golden Balls</a:t>
            </a: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lvl="4">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hlinkClick r:id="rId3"/>
              </a:rPr>
              <a:t>https://www.youtube.com/watch?v=S0qjK3TWZE8</a:t>
            </a:r>
            <a:endParaRPr lang="de-DE" sz="2000">
              <a:solidFill>
                <a:srgbClr val="000000"/>
              </a:solidFill>
              <a:latin typeface="Times New Roman" pitchFamily="18"/>
              <a:ea typeface="Droid Sans Fallback" pitchFamily="2"/>
              <a:cs typeface="Lohit Hindi" pitchFamily="2"/>
            </a:endParaRPr>
          </a:p>
          <a:p>
            <a:pPr lvl="4">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rPr>
              <a:t>Im Tatort wird das Thema auch immer wieder gerne aufgenommen</a:t>
            </a: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rPr>
              <a:t>						„Wir – Ihr – Sie“ </a:t>
            </a: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hlinkClick r:id="rId4"/>
              </a:rPr>
              <a:t>https://www.daserste.de/unterhaltung/krimi/tatort/sendung/wir-ihr-sie-104.html</a:t>
            </a:r>
            <a:endParaRPr lang="de-DE" sz="2000">
              <a:solidFill>
                <a:srgbClr val="000000"/>
              </a:solidFill>
              <a:latin typeface="Times New Roman" pitchFamily="18"/>
              <a:ea typeface="Droid Sans Fallback" pitchFamily="2"/>
              <a:cs typeface="Lohit Hindi" pitchFamily="2"/>
            </a:endParaRP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a:solidFill>
                  <a:srgbClr val="000000"/>
                </a:solidFill>
                <a:latin typeface="Times New Roman" pitchFamily="18"/>
                <a:ea typeface="Droid Sans Fallback" pitchFamily="2"/>
                <a:cs typeface="Lohit Hindi" pitchFamily="2"/>
              </a:rPr>
              <a:t>		</a:t>
            </a: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	</a:t>
            </a:r>
            <a:r>
              <a:rPr lang="de-DE" sz="2000">
                <a:solidFill>
                  <a:srgbClr val="000000"/>
                </a:solidFill>
                <a:latin typeface="Times New Roman" pitchFamily="18"/>
                <a:ea typeface="Droid Sans Fallback" pitchFamily="2"/>
                <a:cs typeface="Lohit Hindi" pitchFamily="2"/>
              </a:rPr>
              <a:t>	</a:t>
            </a: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p:txBody>
      </p:sp>
    </p:spTree>
    <p:extLst>
      <p:ext uri="{BB962C8B-B14F-4D97-AF65-F5344CB8AC3E}">
        <p14:creationId xmlns:p14="http://schemas.microsoft.com/office/powerpoint/2010/main" val="3787344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284" y="249147"/>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Handelspolitik</a:t>
            </a:r>
            <a:r>
              <a:rPr lang="en-US" sz="3200" dirty="0">
                <a:solidFill>
                  <a:sysClr val="windowText" lastClr="000000"/>
                </a:solidFill>
              </a:rPr>
              <a:t> – </a:t>
            </a:r>
            <a:r>
              <a:rPr lang="en-US" sz="3200" dirty="0" err="1">
                <a:solidFill>
                  <a:sysClr val="windowText" lastClr="000000"/>
                </a:solidFill>
              </a:rPr>
              <a:t>Internationaler</a:t>
            </a:r>
            <a:r>
              <a:rPr lang="en-US" sz="3200" dirty="0">
                <a:solidFill>
                  <a:sysClr val="windowText" lastClr="000000"/>
                </a:solidFill>
              </a:rPr>
              <a:t> Ansatz</a:t>
            </a:r>
          </a:p>
        </p:txBody>
      </p:sp>
      <p:sp>
        <p:nvSpPr>
          <p:cNvPr id="6" name="Content Placeholder 2"/>
          <p:cNvSpPr txBox="1">
            <a:spLocks/>
          </p:cNvSpPr>
          <p:nvPr/>
        </p:nvSpPr>
        <p:spPr>
          <a:xfrm>
            <a:off x="817406" y="1084197"/>
            <a:ext cx="7465744" cy="410587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903" dirty="0" err="1">
                <a:solidFill>
                  <a:sysClr val="windowText" lastClr="000000"/>
                </a:solidFill>
                <a:latin typeface="Arial" panose="020B0604020202020204" pitchFamily="34" charset="0"/>
                <a:cs typeface="Arial" panose="020B0604020202020204" pitchFamily="34" charset="0"/>
              </a:rPr>
              <a:t>Internationale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Verhandlungen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können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Exporteure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dazu</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mobilisieren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Freihandel</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zu</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unterstützen</a:t>
            </a:r>
            <a:r>
              <a:rPr lang="en-US" altLang="en-US" sz="2903" dirty="0">
                <a:solidFill>
                  <a:sysClr val="windowText" lastClr="000000"/>
                </a:solidFill>
                <a:latin typeface="Arial" panose="020B0604020202020204" pitchFamily="34" charset="0"/>
                <a:cs typeface="Arial" panose="020B0604020202020204" pitchFamily="34" charset="0"/>
              </a:rPr>
              <a:t>, falls </a:t>
            </a:r>
            <a:r>
              <a:rPr lang="en-US" altLang="en-US" sz="2903" dirty="0" err="1">
                <a:solidFill>
                  <a:sysClr val="windowText" lastClr="000000"/>
                </a:solidFill>
                <a:latin typeface="Arial" panose="020B0604020202020204" pitchFamily="34" charset="0"/>
                <a:cs typeface="Arial" panose="020B0604020202020204" pitchFamily="34" charset="0"/>
              </a:rPr>
              <a:t>sie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davon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ausgehen</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dass</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sich</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dadurch</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ihre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Absatzmärkte</a:t>
            </a:r>
            <a:r>
              <a:rPr lang="en-US" altLang="en-US" sz="2903" dirty="0">
                <a:solidFill>
                  <a:sysClr val="windowText" lastClr="000000"/>
                </a:solidFill>
                <a:latin typeface="Arial" panose="020B0604020202020204" pitchFamily="34" charset="0"/>
                <a:cs typeface="Arial" panose="020B0604020202020204" pitchFamily="34" charset="0"/>
              </a:rPr>
              <a:t> </a:t>
            </a:r>
            <a:r>
              <a:rPr lang="en-US" altLang="en-US" sz="2903" dirty="0" err="1">
                <a:solidFill>
                  <a:sysClr val="windowText" lastClr="000000"/>
                </a:solidFill>
                <a:latin typeface="Arial" panose="020B0604020202020204" pitchFamily="34" charset="0"/>
                <a:cs typeface="Arial" panose="020B0604020202020204" pitchFamily="34" charset="0"/>
              </a:rPr>
              <a:t>vergrößern</a:t>
            </a:r>
            <a:r>
              <a:rPr lang="en-US" altLang="en-US" sz="2903" dirty="0">
                <a:solidFill>
                  <a:sysClr val="windowText" lastClr="000000"/>
                </a:solidFill>
                <a:latin typeface="Arial" panose="020B0604020202020204" pitchFamily="34" charset="0"/>
                <a:cs typeface="Arial" panose="020B0604020202020204" pitchFamily="34" charset="0"/>
              </a:rPr>
              <a:t>. </a:t>
            </a:r>
          </a:p>
          <a:p>
            <a:pPr>
              <a:spcBef>
                <a:spcPct val="50000"/>
              </a:spcBef>
            </a:pPr>
            <a:r>
              <a:rPr lang="en-US" altLang="en-US" sz="2177" kern="0" dirty="0">
                <a:solidFill>
                  <a:sysClr val="windowText" lastClr="000000"/>
                </a:solidFill>
                <a:latin typeface="Arial" panose="020B0604020202020204" pitchFamily="34" charset="0"/>
                <a:cs typeface="Arial" panose="020B0604020202020204" pitchFamily="34" charset="0"/>
              </a:rPr>
              <a:t>Eine </a:t>
            </a:r>
            <a:r>
              <a:rPr lang="en-US" altLang="en-US" sz="2177" kern="0" dirty="0" err="1">
                <a:solidFill>
                  <a:sysClr val="windowText" lastClr="000000"/>
                </a:solidFill>
                <a:latin typeface="Arial" panose="020B0604020202020204" pitchFamily="34" charset="0"/>
                <a:cs typeface="Arial" panose="020B0604020202020204" pitchFamily="34" charset="0"/>
              </a:rPr>
              <a:t>derartige</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Politik</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kann</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einer</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Abschottungspolitik</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durch</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Importrestriktionen</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durch</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Lobbygruppen</a:t>
            </a:r>
            <a:r>
              <a:rPr lang="en-US" altLang="en-US" sz="2177" kern="0" dirty="0">
                <a:solidFill>
                  <a:sysClr val="windowText" lastClr="000000"/>
                </a:solidFill>
                <a:latin typeface="Arial" panose="020B0604020202020204" pitchFamily="34" charset="0"/>
                <a:cs typeface="Arial" panose="020B0604020202020204" pitchFamily="34" charset="0"/>
              </a:rPr>
              <a:t> </a:t>
            </a:r>
            <a:r>
              <a:rPr lang="en-US" altLang="en-US" sz="2177" kern="0" dirty="0" err="1">
                <a:solidFill>
                  <a:sysClr val="windowText" lastClr="000000"/>
                </a:solidFill>
                <a:latin typeface="Arial" panose="020B0604020202020204" pitchFamily="34" charset="0"/>
                <a:cs typeface="Arial" panose="020B0604020202020204" pitchFamily="34" charset="0"/>
              </a:rPr>
              <a:t>entgegenwirken</a:t>
            </a:r>
            <a:r>
              <a:rPr lang="en-US" altLang="en-US" sz="2177" kern="0" dirty="0">
                <a:solidFill>
                  <a:sysClr val="windowText" lastClr="000000"/>
                </a:solidFill>
                <a:latin typeface="Arial" panose="020B0604020202020204" pitchFamily="34" charset="0"/>
                <a:cs typeface="Arial" panose="020B0604020202020204" pitchFamily="34" charset="0"/>
              </a:rPr>
              <a:t>.</a:t>
            </a:r>
            <a:endParaRPr lang="en-US" sz="2177" kern="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61BE72A-20EB-442F-9509-4297D1BAD7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38238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284" y="249147"/>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Handelspolitik</a:t>
            </a:r>
            <a:r>
              <a:rPr lang="en-US" sz="3200" dirty="0">
                <a:solidFill>
                  <a:sysClr val="windowText" lastClr="000000"/>
                </a:solidFill>
              </a:rPr>
              <a:t> – </a:t>
            </a:r>
            <a:r>
              <a:rPr lang="en-US" sz="3200" dirty="0" err="1">
                <a:solidFill>
                  <a:sysClr val="windowText" lastClr="000000"/>
                </a:solidFill>
              </a:rPr>
              <a:t>Internationaler</a:t>
            </a:r>
            <a:r>
              <a:rPr lang="en-US" sz="3200" dirty="0">
                <a:solidFill>
                  <a:sysClr val="windowText" lastClr="000000"/>
                </a:solidFill>
              </a:rPr>
              <a:t> Ansatz</a:t>
            </a:r>
          </a:p>
        </p:txBody>
      </p:sp>
      <p:sp>
        <p:nvSpPr>
          <p:cNvPr id="6" name="Content Placeholder 2"/>
          <p:cNvSpPr txBox="1">
            <a:spLocks/>
          </p:cNvSpPr>
          <p:nvPr/>
        </p:nvSpPr>
        <p:spPr>
          <a:xfrm>
            <a:off x="101138" y="982840"/>
            <a:ext cx="8588467" cy="4748405"/>
          </a:xfrm>
          <a:prstGeom prst="rect">
            <a:avLst/>
          </a:prstGeom>
        </p:spPr>
        <p:txBody>
          <a:bodyPr>
            <a:normAutofit fontScale="92500" lnSpcReduction="1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lnSpc>
                <a:spcPct val="90000"/>
              </a:lnSpc>
              <a:buFont typeface="Arial" panose="020B0604020202020204" pitchFamily="34" charset="0"/>
              <a:buChar char="•"/>
            </a:pPr>
            <a:r>
              <a:rPr lang="en-US" altLang="en-US" sz="2722" dirty="0" err="1">
                <a:solidFill>
                  <a:sysClr val="windowText" lastClr="000000"/>
                </a:solidFill>
                <a:latin typeface="Arial" panose="020B0604020202020204" pitchFamily="34" charset="0"/>
                <a:cs typeface="Arial" panose="020B0604020202020204" pitchFamily="34" charset="0"/>
              </a:rPr>
              <a:t>Internationale</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Verhandlungen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können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Handelskriege</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verhindern</a:t>
            </a:r>
            <a:r>
              <a:rPr lang="en-US" altLang="en-US" sz="2722" dirty="0">
                <a:solidFill>
                  <a:sysClr val="windowText" lastClr="000000"/>
                </a:solidFill>
                <a:latin typeface="Arial" panose="020B0604020202020204" pitchFamily="34" charset="0"/>
                <a:cs typeface="Arial" panose="020B0604020202020204" pitchFamily="34" charset="0"/>
              </a:rPr>
              <a:t>, in </a:t>
            </a:r>
            <a:r>
              <a:rPr lang="en-US" altLang="en-US" sz="2722" dirty="0" err="1">
                <a:solidFill>
                  <a:sysClr val="windowText" lastClr="000000"/>
                </a:solidFill>
                <a:latin typeface="Arial" panose="020B0604020202020204" pitchFamily="34" charset="0"/>
                <a:cs typeface="Arial" panose="020B0604020202020204" pitchFamily="34" charset="0"/>
              </a:rPr>
              <a:t>welchen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sich</a:t>
            </a:r>
            <a:r>
              <a:rPr lang="en-US" altLang="en-US" sz="2722" dirty="0">
                <a:solidFill>
                  <a:sysClr val="windowText" lastClr="000000"/>
                </a:solidFill>
                <a:latin typeface="Arial" panose="020B0604020202020204" pitchFamily="34" charset="0"/>
                <a:cs typeface="Arial" panose="020B0604020202020204" pitchFamily="34" charset="0"/>
              </a:rPr>
              <a:t> die Länder </a:t>
            </a:r>
            <a:r>
              <a:rPr lang="en-US" altLang="en-US" sz="2722" dirty="0" err="1">
                <a:solidFill>
                  <a:sysClr val="windowText" lastClr="000000"/>
                </a:solidFill>
                <a:latin typeface="Arial" panose="020B0604020202020204" pitchFamily="34" charset="0"/>
                <a:cs typeface="Arial" panose="020B0604020202020204" pitchFamily="34" charset="0"/>
              </a:rPr>
              <a:t>gegenseitig</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mit</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Handelsbeschränkungen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behindern</a:t>
            </a:r>
            <a:r>
              <a:rPr lang="en-US" altLang="en-US" sz="2722" dirty="0">
                <a:solidFill>
                  <a:sysClr val="windowText" lastClr="000000"/>
                </a:solidFill>
                <a:latin typeface="Arial" panose="020B0604020202020204" pitchFamily="34" charset="0"/>
                <a:cs typeface="Arial" panose="020B0604020202020204" pitchFamily="34" charset="0"/>
              </a:rPr>
              <a:t>.</a:t>
            </a:r>
          </a:p>
          <a:p>
            <a:pPr marL="414772" indent="-414772">
              <a:lnSpc>
                <a:spcPct val="90000"/>
              </a:lnSpc>
              <a:spcBef>
                <a:spcPct val="50000"/>
              </a:spcBef>
              <a:buFont typeface="Arial" panose="020B0604020202020204" pitchFamily="34" charset="0"/>
              <a:buChar char="•"/>
            </a:pPr>
            <a:r>
              <a:rPr lang="en-US" altLang="en-US" sz="2722" dirty="0">
                <a:solidFill>
                  <a:sysClr val="windowText" lastClr="000000"/>
                </a:solidFill>
                <a:latin typeface="Arial" panose="020B0604020202020204" pitchFamily="34" charset="0"/>
                <a:cs typeface="Arial" panose="020B0604020202020204" pitchFamily="34" charset="0"/>
              </a:rPr>
              <a:t>Ein </a:t>
            </a:r>
            <a:r>
              <a:rPr lang="en-US" altLang="en-US" sz="2722" dirty="0" err="1">
                <a:solidFill>
                  <a:sysClr val="windowText" lastClr="000000"/>
                </a:solidFill>
                <a:latin typeface="Arial" panose="020B0604020202020204" pitchFamily="34" charset="0"/>
                <a:cs typeface="Arial" panose="020B0604020202020204" pitchFamily="34" charset="0"/>
              </a:rPr>
              <a:t>Handelskrieg</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kann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entstehen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wenn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jedes</a:t>
            </a:r>
            <a:r>
              <a:rPr lang="en-US" altLang="en-US" sz="2722" dirty="0">
                <a:solidFill>
                  <a:sysClr val="windowText" lastClr="000000"/>
                </a:solidFill>
                <a:latin typeface="Arial" panose="020B0604020202020204" pitchFamily="34" charset="0"/>
                <a:cs typeface="Arial" panose="020B0604020202020204" pitchFamily="34" charset="0"/>
              </a:rPr>
              <a:t> Land </a:t>
            </a:r>
            <a:r>
              <a:rPr lang="en-US" altLang="en-US" sz="2722" dirty="0" err="1">
                <a:solidFill>
                  <a:sysClr val="windowText" lastClr="000000"/>
                </a:solidFill>
                <a:latin typeface="Arial" panose="020B0604020202020204" pitchFamily="34" charset="0"/>
                <a:cs typeface="Arial" panose="020B0604020202020204" pitchFamily="34" charset="0"/>
              </a:rPr>
              <a:t>einen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Anreiz</a:t>
            </a:r>
            <a:r>
              <a:rPr lang="en-US" altLang="en-US" sz="2722" dirty="0">
                <a:solidFill>
                  <a:sysClr val="windowText" lastClr="000000"/>
                </a:solidFill>
                <a:latin typeface="Arial" panose="020B0604020202020204" pitchFamily="34" charset="0"/>
                <a:cs typeface="Arial" panose="020B0604020202020204" pitchFamily="34" charset="0"/>
              </a:rPr>
              <a:t> hat, </a:t>
            </a:r>
            <a:r>
              <a:rPr lang="en-US" altLang="en-US" sz="2722" dirty="0" err="1">
                <a:solidFill>
                  <a:sysClr val="windowText" lastClr="000000"/>
                </a:solidFill>
                <a:latin typeface="Arial" panose="020B0604020202020204" pitchFamily="34" charset="0"/>
                <a:cs typeface="Arial" panose="020B0604020202020204" pitchFamily="34" charset="0"/>
              </a:rPr>
              <a:t>Restriktionen</a:t>
            </a:r>
            <a:r>
              <a:rPr lang="en-US" altLang="en-US" sz="2722" dirty="0">
                <a:solidFill>
                  <a:sysClr val="windowText" lastClr="000000"/>
                </a:solidFill>
                <a:latin typeface="Arial" panose="020B0604020202020204" pitchFamily="34" charset="0"/>
                <a:cs typeface="Arial" panose="020B0604020202020204" pitchFamily="34" charset="0"/>
              </a:rPr>
              <a:t> </a:t>
            </a:r>
            <a:r>
              <a:rPr lang="en-US" altLang="en-US" sz="2722" dirty="0" err="1">
                <a:solidFill>
                  <a:sysClr val="windowText" lastClr="000000"/>
                </a:solidFill>
                <a:latin typeface="Arial" panose="020B0604020202020204" pitchFamily="34" charset="0"/>
                <a:cs typeface="Arial" panose="020B0604020202020204" pitchFamily="34" charset="0"/>
              </a:rPr>
              <a:t>einzuführen</a:t>
            </a:r>
            <a:r>
              <a:rPr lang="en-US" altLang="en-US" sz="2722" dirty="0">
                <a:solidFill>
                  <a:sysClr val="windowText" lastClr="000000"/>
                </a:solidFill>
                <a:latin typeface="Arial" panose="020B0604020202020204" pitchFamily="34" charset="0"/>
                <a:cs typeface="Arial" panose="020B0604020202020204" pitchFamily="34" charset="0"/>
              </a:rPr>
              <a:t> hat, </a:t>
            </a:r>
            <a:r>
              <a:rPr lang="en-US" altLang="en-US" sz="2722" dirty="0" err="1">
                <a:solidFill>
                  <a:sysClr val="windowText" lastClr="000000"/>
                </a:solidFill>
                <a:latin typeface="Arial" panose="020B0604020202020204" pitchFamily="34" charset="0"/>
                <a:cs typeface="Arial" panose="020B0604020202020204" pitchFamily="34" charset="0"/>
              </a:rPr>
              <a:t>egal</a:t>
            </a:r>
            <a:r>
              <a:rPr lang="en-US" altLang="en-US" sz="2722" dirty="0">
                <a:solidFill>
                  <a:sysClr val="windowText" lastClr="000000"/>
                </a:solidFill>
                <a:latin typeface="Arial" panose="020B0604020202020204" pitchFamily="34" charset="0"/>
                <a:cs typeface="Arial" panose="020B0604020202020204" pitchFamily="34" charset="0"/>
              </a:rPr>
              <a:t> was das </a:t>
            </a:r>
            <a:r>
              <a:rPr lang="en-US" altLang="en-US" sz="2722" dirty="0" err="1">
                <a:solidFill>
                  <a:sysClr val="windowText" lastClr="000000"/>
                </a:solidFill>
                <a:latin typeface="Arial" panose="020B0604020202020204" pitchFamily="34" charset="0"/>
                <a:cs typeface="Arial" panose="020B0604020202020204" pitchFamily="34" charset="0"/>
              </a:rPr>
              <a:t>andere</a:t>
            </a:r>
            <a:r>
              <a:rPr lang="en-US" altLang="en-US" sz="2722" dirty="0">
                <a:solidFill>
                  <a:sysClr val="windowText" lastClr="000000"/>
                </a:solidFill>
                <a:latin typeface="Arial" panose="020B0604020202020204" pitchFamily="34" charset="0"/>
                <a:cs typeface="Arial" panose="020B0604020202020204" pitchFamily="34" charset="0"/>
              </a:rPr>
              <a:t> Land </a:t>
            </a:r>
            <a:r>
              <a:rPr lang="en-US" altLang="en-US" sz="2722" dirty="0" err="1">
                <a:solidFill>
                  <a:sysClr val="windowText" lastClr="000000"/>
                </a:solidFill>
                <a:latin typeface="Arial" panose="020B0604020202020204" pitchFamily="34" charset="0"/>
                <a:cs typeface="Arial" panose="020B0604020202020204" pitchFamily="34" charset="0"/>
              </a:rPr>
              <a:t>macht</a:t>
            </a:r>
            <a:r>
              <a:rPr lang="en-US" altLang="en-US" sz="2722" i="1" dirty="0">
                <a:solidFill>
                  <a:sysClr val="windowText" lastClr="000000"/>
                </a:solidFill>
                <a:latin typeface="Arial" panose="020B0604020202020204" pitchFamily="34" charset="0"/>
                <a:cs typeface="Arial" panose="020B0604020202020204" pitchFamily="34" charset="0"/>
              </a:rPr>
              <a:t>.</a:t>
            </a:r>
            <a:r>
              <a:rPr lang="en-US" altLang="en-US" sz="2722" dirty="0">
                <a:solidFill>
                  <a:sysClr val="windowText" lastClr="000000"/>
                </a:solidFill>
                <a:latin typeface="Arial" panose="020B0604020202020204" pitchFamily="34" charset="0"/>
                <a:cs typeface="Arial" panose="020B0604020202020204" pitchFamily="34" charset="0"/>
              </a:rPr>
              <a:t> </a:t>
            </a:r>
          </a:p>
          <a:p>
            <a:pPr marL="956828" lvl="2" indent="-457200">
              <a:lnSpc>
                <a:spcPct val="90000"/>
              </a:lnSpc>
              <a:spcBef>
                <a:spcPct val="40000"/>
              </a:spcBef>
              <a:buFont typeface="Wingdings" panose="05000000000000000000" pitchFamily="2" charset="2"/>
              <a:buChar char="Ø"/>
            </a:pPr>
            <a:r>
              <a:rPr lang="en-US" altLang="en-US" sz="2540" kern="0" dirty="0">
                <a:solidFill>
                  <a:sysClr val="windowText" lastClr="000000"/>
                </a:solidFill>
                <a:latin typeface="Arial" panose="020B0604020202020204" pitchFamily="34" charset="0"/>
                <a:cs typeface="Arial" panose="020B0604020202020204" pitchFamily="34" charset="0"/>
              </a:rPr>
              <a:t>Dies </a:t>
            </a:r>
            <a:r>
              <a:rPr lang="en-US" altLang="en-US" sz="2540" kern="0" dirty="0" err="1">
                <a:solidFill>
                  <a:sysClr val="windowText" lastClr="000000"/>
                </a:solidFill>
                <a:latin typeface="Arial" panose="020B0604020202020204" pitchFamily="34" charset="0"/>
                <a:cs typeface="Arial" panose="020B0604020202020204" pitchFamily="34" charset="0"/>
              </a:rPr>
              <a:t>kann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zu</a:t>
            </a:r>
            <a:r>
              <a:rPr lang="en-US" altLang="en-US" sz="2540" kern="0" dirty="0">
                <a:solidFill>
                  <a:sysClr val="windowText" lastClr="000000"/>
                </a:solidFill>
                <a:latin typeface="Arial" panose="020B0604020202020204" pitchFamily="34" charset="0"/>
                <a:cs typeface="Arial" panose="020B0604020202020204" pitchFamily="34" charset="0"/>
              </a:rPr>
              <a:t> dem </a:t>
            </a:r>
            <a:r>
              <a:rPr lang="en-US" altLang="en-US" sz="2540" kern="0" dirty="0" err="1">
                <a:solidFill>
                  <a:sysClr val="windowText" lastClr="000000"/>
                </a:solidFill>
                <a:latin typeface="Arial" panose="020B0604020202020204" pitchFamily="34" charset="0"/>
                <a:cs typeface="Arial" panose="020B0604020202020204" pitchFamily="34" charset="0"/>
              </a:rPr>
              <a:t>Ergebnis</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führen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dass</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jedes</a:t>
            </a:r>
            <a:r>
              <a:rPr lang="en-US" altLang="en-US" sz="2540" kern="0" dirty="0">
                <a:solidFill>
                  <a:sysClr val="windowText" lastClr="000000"/>
                </a:solidFill>
                <a:latin typeface="Arial" panose="020B0604020202020204" pitchFamily="34" charset="0"/>
                <a:cs typeface="Arial" panose="020B0604020202020204" pitchFamily="34" charset="0"/>
              </a:rPr>
              <a:t> Land </a:t>
            </a:r>
            <a:r>
              <a:rPr lang="en-US" altLang="en-US" sz="2540" kern="0" dirty="0" err="1">
                <a:solidFill>
                  <a:sysClr val="windowText" lastClr="000000"/>
                </a:solidFill>
                <a:latin typeface="Arial" panose="020B0604020202020204" pitchFamily="34" charset="0"/>
                <a:cs typeface="Arial" panose="020B0604020202020204" pitchFamily="34" charset="0"/>
              </a:rPr>
              <a:t>Restriktionen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einführt</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obwohl</a:t>
            </a:r>
            <a:r>
              <a:rPr lang="en-US" altLang="en-US" sz="2540" kern="0" dirty="0">
                <a:solidFill>
                  <a:sysClr val="windowText" lastClr="000000"/>
                </a:solidFill>
                <a:latin typeface="Arial" panose="020B0604020202020204" pitchFamily="34" charset="0"/>
                <a:cs typeface="Arial" panose="020B0604020202020204" pitchFamily="34" charset="0"/>
              </a:rPr>
              <a:t> es </a:t>
            </a:r>
            <a:r>
              <a:rPr lang="en-US" altLang="en-US" sz="2540" kern="0" dirty="0" err="1">
                <a:solidFill>
                  <a:sysClr val="windowText" lastClr="000000"/>
                </a:solidFill>
                <a:latin typeface="Arial" panose="020B0604020202020204" pitchFamily="34" charset="0"/>
                <a:cs typeface="Arial" panose="020B0604020202020204" pitchFamily="34" charset="0"/>
              </a:rPr>
              <a:t>im</a:t>
            </a:r>
            <a:r>
              <a:rPr lang="en-US" altLang="en-US" sz="2540" kern="0" dirty="0">
                <a:solidFill>
                  <a:sysClr val="windowText" lastClr="000000"/>
                </a:solidFill>
                <a:latin typeface="Arial" panose="020B0604020202020204" pitchFamily="34" charset="0"/>
                <a:cs typeface="Arial" panose="020B0604020202020204" pitchFamily="34" charset="0"/>
              </a:rPr>
              <a:t> Interesse </a:t>
            </a:r>
            <a:r>
              <a:rPr lang="en-US" altLang="en-US" sz="2540" kern="0" dirty="0" err="1">
                <a:solidFill>
                  <a:sysClr val="windowText" lastClr="000000"/>
                </a:solidFill>
                <a:latin typeface="Arial" panose="020B0604020202020204" pitchFamily="34" charset="0"/>
                <a:cs typeface="Arial" panose="020B0604020202020204" pitchFamily="34" charset="0"/>
              </a:rPr>
              <a:t>aller</a:t>
            </a:r>
            <a:r>
              <a:rPr lang="en-US" altLang="en-US" sz="2540" kern="0" dirty="0">
                <a:solidFill>
                  <a:sysClr val="windowText" lastClr="000000"/>
                </a:solidFill>
                <a:latin typeface="Arial" panose="020B0604020202020204" pitchFamily="34" charset="0"/>
                <a:cs typeface="Arial" panose="020B0604020202020204" pitchFamily="34" charset="0"/>
              </a:rPr>
              <a:t> Länder </a:t>
            </a:r>
            <a:r>
              <a:rPr lang="en-US" altLang="en-US" sz="2540" kern="0" dirty="0" err="1">
                <a:solidFill>
                  <a:sysClr val="windowText" lastClr="000000"/>
                </a:solidFill>
                <a:latin typeface="Arial" panose="020B0604020202020204" pitchFamily="34" charset="0"/>
                <a:cs typeface="Arial" panose="020B0604020202020204" pitchFamily="34" charset="0"/>
              </a:rPr>
              <a:t>wäre</a:t>
            </a:r>
            <a:r>
              <a:rPr lang="en-US" altLang="en-US" sz="2540" kern="0" dirty="0">
                <a:solidFill>
                  <a:sysClr val="windowText" lastClr="000000"/>
                </a:solidFill>
                <a:latin typeface="Arial" panose="020B0604020202020204" pitchFamily="34" charset="0"/>
                <a:cs typeface="Arial" panose="020B0604020202020204" pitchFamily="34" charset="0"/>
              </a:rPr>
              <a:t>, die Situation des </a:t>
            </a:r>
            <a:r>
              <a:rPr lang="en-US" altLang="en-US" sz="2540" kern="0" dirty="0" err="1">
                <a:solidFill>
                  <a:sysClr val="windowText" lastClr="000000"/>
                </a:solidFill>
                <a:latin typeface="Arial" panose="020B0604020202020204" pitchFamily="34" charset="0"/>
                <a:cs typeface="Arial" panose="020B0604020202020204" pitchFamily="34" charset="0"/>
              </a:rPr>
              <a:t>Freihandels</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zu</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erreichen</a:t>
            </a:r>
            <a:r>
              <a:rPr lang="en-US" altLang="en-US" sz="2540" kern="0" dirty="0">
                <a:solidFill>
                  <a:sysClr val="windowText" lastClr="000000"/>
                </a:solidFill>
                <a:latin typeface="Arial" panose="020B0604020202020204" pitchFamily="34" charset="0"/>
                <a:cs typeface="Arial" panose="020B0604020202020204" pitchFamily="34" charset="0"/>
              </a:rPr>
              <a:t>.</a:t>
            </a:r>
          </a:p>
          <a:p>
            <a:pPr marL="956828" lvl="2" indent="-457200">
              <a:lnSpc>
                <a:spcPct val="90000"/>
              </a:lnSpc>
              <a:spcBef>
                <a:spcPct val="40000"/>
              </a:spcBef>
              <a:buFont typeface="Wingdings" panose="05000000000000000000" pitchFamily="2" charset="2"/>
              <a:buChar char="Ø"/>
            </a:pPr>
            <a:endParaRPr lang="en-US" altLang="en-US" sz="2540" kern="0" dirty="0">
              <a:solidFill>
                <a:sysClr val="windowText" lastClr="000000"/>
              </a:solidFill>
              <a:latin typeface="Arial" panose="020B0604020202020204" pitchFamily="34" charset="0"/>
              <a:cs typeface="Arial" panose="020B0604020202020204" pitchFamily="34" charset="0"/>
            </a:endParaRPr>
          </a:p>
          <a:p>
            <a:pPr marL="1414028" lvl="3" indent="-457200">
              <a:lnSpc>
                <a:spcPct val="90000"/>
              </a:lnSpc>
              <a:spcBef>
                <a:spcPct val="40000"/>
              </a:spcBef>
              <a:buFont typeface="Wingdings" panose="05000000000000000000" pitchFamily="2" charset="2"/>
              <a:buChar char="Ø"/>
            </a:pPr>
            <a:r>
              <a:rPr lang="en-US" altLang="en-US" sz="2540" kern="0" dirty="0">
                <a:solidFill>
                  <a:sysClr val="windowText" lastClr="000000"/>
                </a:solidFill>
                <a:latin typeface="Arial" panose="020B0604020202020204" pitchFamily="34" charset="0"/>
                <a:cs typeface="Arial" panose="020B0604020202020204" pitchFamily="34" charset="0"/>
              </a:rPr>
              <a:t>Die </a:t>
            </a:r>
            <a:r>
              <a:rPr lang="en-US" altLang="en-US" sz="2540" kern="0" dirty="0" err="1">
                <a:solidFill>
                  <a:sysClr val="windowText" lastClr="000000"/>
                </a:solidFill>
                <a:latin typeface="Arial" panose="020B0604020202020204" pitchFamily="34" charset="0"/>
                <a:cs typeface="Arial" panose="020B0604020202020204" pitchFamily="34" charset="0"/>
              </a:rPr>
              <a:t>Handelspartner</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benötigen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ein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Abkommen</a:t>
            </a:r>
            <a:r>
              <a:rPr lang="en-US" altLang="en-US" sz="2540" kern="0" dirty="0">
                <a:solidFill>
                  <a:sysClr val="windowText" lastClr="000000"/>
                </a:solidFill>
                <a:latin typeface="Arial" panose="020B0604020202020204" pitchFamily="34" charset="0"/>
                <a:cs typeface="Arial" panose="020B0604020202020204" pitchFamily="34" charset="0"/>
              </a:rPr>
              <a:t>, welches </a:t>
            </a:r>
            <a:r>
              <a:rPr lang="en-US" altLang="en-US" sz="2540" kern="0" dirty="0" err="1">
                <a:solidFill>
                  <a:sysClr val="windowText" lastClr="000000"/>
                </a:solidFill>
                <a:latin typeface="Arial" panose="020B0604020202020204" pitchFamily="34" charset="0"/>
                <a:cs typeface="Arial" panose="020B0604020202020204" pitchFamily="34" charset="0"/>
              </a:rPr>
              <a:t>Handelsbeschränkungen</a:t>
            </a:r>
            <a:r>
              <a:rPr lang="en-US" altLang="en-US" sz="2540" kern="0" dirty="0">
                <a:solidFill>
                  <a:sysClr val="windowText" lastClr="000000"/>
                </a:solidFill>
                <a:latin typeface="Arial" panose="020B0604020202020204" pitchFamily="34" charset="0"/>
                <a:cs typeface="Arial" panose="020B0604020202020204" pitchFamily="34" charset="0"/>
              </a:rPr>
              <a:t> </a:t>
            </a:r>
            <a:r>
              <a:rPr lang="en-US" altLang="en-US" sz="2540" kern="0" dirty="0" err="1">
                <a:solidFill>
                  <a:sysClr val="windowText" lastClr="000000"/>
                </a:solidFill>
                <a:latin typeface="Arial" panose="020B0604020202020204" pitchFamily="34" charset="0"/>
                <a:cs typeface="Arial" panose="020B0604020202020204" pitchFamily="34" charset="0"/>
              </a:rPr>
              <a:t>verhindert</a:t>
            </a:r>
            <a:r>
              <a:rPr lang="en-US" altLang="en-US" sz="2540" kern="0" dirty="0">
                <a:solidFill>
                  <a:sysClr val="windowText" lastClr="000000"/>
                </a:solidFill>
                <a:latin typeface="Arial" panose="020B0604020202020204" pitchFamily="34" charset="0"/>
                <a:cs typeface="Arial" panose="020B0604020202020204" pitchFamily="34" charset="0"/>
              </a:rPr>
              <a:t>.</a:t>
            </a:r>
          </a:p>
          <a:p>
            <a:pPr>
              <a:spcBef>
                <a:spcPct val="50000"/>
              </a:spcBef>
            </a:pPr>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AE44F0CE-0182-444E-BA2C-89BADDBC80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65411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284" y="249147"/>
            <a:ext cx="7465744" cy="640552"/>
          </a:xfrm>
          <a:prstGeom prst="rect">
            <a:avLst/>
          </a:prstGeom>
        </p:spPr>
        <p:txBody>
          <a:bodyPr>
            <a:normAutofit fontScale="62500" lnSpcReduction="20000"/>
          </a:bodyPr>
          <a:lstStyle>
            <a:lvl1pPr algn="ctr" rtl="0" hangingPunct="0">
              <a:tabLst/>
              <a:defRPr lang="de-DE" sz="4400" b="0" i="0" u="none" strike="noStrike" kern="1200">
                <a:ln>
                  <a:noFill/>
                </a:ln>
                <a:latin typeface="Arial" pitchFamily="18"/>
              </a:defRPr>
            </a:lvl1pPr>
          </a:lstStyle>
          <a:p>
            <a:r>
              <a:rPr lang="en-US" sz="3992" dirty="0" err="1">
                <a:solidFill>
                  <a:sysClr val="windowText" lastClr="000000"/>
                </a:solidFill>
              </a:rPr>
              <a:t>Beispiel</a:t>
            </a:r>
            <a:r>
              <a:rPr lang="en-US" sz="3992" dirty="0">
                <a:solidFill>
                  <a:sysClr val="windowText" lastClr="000000"/>
                </a:solidFill>
              </a:rPr>
              <a:t>: </a:t>
            </a:r>
            <a:r>
              <a:rPr lang="en-US" sz="3992" dirty="0" err="1">
                <a:solidFill>
                  <a:sysClr val="windowText" lastClr="000000"/>
                </a:solidFill>
              </a:rPr>
              <a:t>Gefangenendilemma</a:t>
            </a:r>
            <a:r>
              <a:rPr lang="en-US" sz="3992" dirty="0">
                <a:solidFill>
                  <a:sysClr val="windowText" lastClr="000000"/>
                </a:solidFill>
              </a:rPr>
              <a:t> und </a:t>
            </a:r>
            <a:r>
              <a:rPr lang="en-US" sz="3992" dirty="0" err="1">
                <a:solidFill>
                  <a:sysClr val="windowText" lastClr="000000"/>
                </a:solidFill>
              </a:rPr>
              <a:t>Handelskrieg</a:t>
            </a:r>
            <a:endParaRPr lang="en-US" sz="3992" dirty="0">
              <a:solidFill>
                <a:sysClr val="windowText" lastClr="000000"/>
              </a:solidFill>
            </a:endParaRPr>
          </a:p>
        </p:txBody>
      </p:sp>
      <p:graphicFrame>
        <p:nvGraphicFramePr>
          <p:cNvPr id="6" name="Table 9"/>
          <p:cNvGraphicFramePr>
            <a:graphicFrameLocks noGrp="1"/>
          </p:cNvGraphicFramePr>
          <p:nvPr/>
        </p:nvGraphicFramePr>
        <p:xfrm>
          <a:off x="683550" y="1106506"/>
          <a:ext cx="7000359" cy="2262158"/>
        </p:xfrm>
        <a:graphic>
          <a:graphicData uri="http://schemas.openxmlformats.org/drawingml/2006/table">
            <a:tbl>
              <a:tblPr firstRow="1" firstCol="1" bandRow="1"/>
              <a:tblGrid>
                <a:gridCol w="558962">
                  <a:extLst>
                    <a:ext uri="{9D8B030D-6E8A-4147-A177-3AD203B41FA5}">
                      <a16:colId xmlns:a16="http://schemas.microsoft.com/office/drawing/2014/main" val="20000"/>
                    </a:ext>
                  </a:extLst>
                </a:gridCol>
                <a:gridCol w="2380416">
                  <a:extLst>
                    <a:ext uri="{9D8B030D-6E8A-4147-A177-3AD203B41FA5}">
                      <a16:colId xmlns:a16="http://schemas.microsoft.com/office/drawing/2014/main" val="20001"/>
                    </a:ext>
                  </a:extLst>
                </a:gridCol>
                <a:gridCol w="2154806">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tblGrid>
              <a:tr h="718568">
                <a:tc gridSpan="2">
                  <a:txBody>
                    <a:bodyPr/>
                    <a:lstStyle/>
                    <a:p>
                      <a:pPr marL="0" marR="0" algn="ctr">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                  </a:t>
                      </a:r>
                      <a:r>
                        <a:rPr lang="en-US" sz="1400" dirty="0" err="1">
                          <a:effectLst/>
                          <a:latin typeface="Arial" panose="020B0604020202020204" pitchFamily="34" charset="0"/>
                          <a:ea typeface="Times New Roman"/>
                          <a:cs typeface="Arial" panose="020B0604020202020204" pitchFamily="34" charset="0"/>
                        </a:rPr>
                        <a:t>Europäische</a:t>
                      </a:r>
                      <a:r>
                        <a:rPr lang="en-US" sz="1400" dirty="0">
                          <a:effectLst/>
                          <a:latin typeface="Arial" panose="020B0604020202020204" pitchFamily="34" charset="0"/>
                          <a:ea typeface="Times New Roman"/>
                          <a:cs typeface="Arial" panose="020B0604020202020204" pitchFamily="34" charset="0"/>
                        </a:rPr>
                        <a:t> Union</a:t>
                      </a:r>
                    </a:p>
                    <a:p>
                      <a:pPr marL="0" marR="0" algn="l">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USA</a:t>
                      </a:r>
                    </a:p>
                  </a:txBody>
                  <a:tcPr marL="62215" marR="62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xBody>
                    <a:bodyPr/>
                    <a:lstStyle/>
                    <a:p>
                      <a:endParaRPr lang="en-US"/>
                    </a:p>
                  </a:txBody>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Freihandel</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Abschottung</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795">
                <a:tc>
                  <a:txBody>
                    <a:bodyPr/>
                    <a:lstStyle/>
                    <a:p>
                      <a:pPr marL="0" marR="0" algn="l">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Freihandel</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795">
                <a:tc>
                  <a:txBody>
                    <a:bodyPr/>
                    <a:lstStyle/>
                    <a:p>
                      <a:pPr marL="0" marR="0" algn="just">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err="1">
                          <a:effectLst/>
                          <a:latin typeface="Arial" panose="020B0604020202020204" pitchFamily="34" charset="0"/>
                          <a:ea typeface="Times New Roman"/>
                          <a:cs typeface="Arial" panose="020B0604020202020204" pitchFamily="34" charset="0"/>
                        </a:rPr>
                        <a:t>Abschottung</a:t>
                      </a:r>
                      <a:endParaRPr lang="en-US" sz="1600" dirty="0">
                        <a:effectLst/>
                        <a:latin typeface="Arial" panose="020B0604020202020204" pitchFamily="34" charset="0"/>
                        <a:ea typeface="Times New Roman"/>
                        <a:cs typeface="Arial" panose="020B0604020202020204" pitchFamily="34" charset="0"/>
                      </a:endParaRP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a:spLocks noChangeArrowheads="1"/>
          </p:cNvSpPr>
          <p:nvPr/>
        </p:nvSpPr>
        <p:spPr bwMode="auto">
          <a:xfrm>
            <a:off x="556749" y="654721"/>
            <a:ext cx="4319304" cy="3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algn="just" defTabSz="829544" fontAlgn="base">
              <a:spcBef>
                <a:spcPct val="0"/>
              </a:spcBef>
              <a:spcAft>
                <a:spcPct val="0"/>
              </a:spcAft>
            </a:pPr>
            <a:r>
              <a:rPr lang="en-US" altLang="en-US" sz="1452" b="1" i="1" dirty="0" err="1">
                <a:latin typeface="Arial" panose="020B0604020202020204" pitchFamily="34" charset="0"/>
                <a:ea typeface="Times New Roman" pitchFamily="18" charset="0"/>
                <a:cs typeface="Arial" panose="020B0604020202020204" pitchFamily="34" charset="0"/>
              </a:rPr>
              <a:t>Auszahlungsmatrix</a:t>
            </a:r>
            <a:r>
              <a:rPr lang="en-US" altLang="en-US" sz="1452" b="1" i="1" dirty="0">
                <a:latin typeface="Arial" panose="020B0604020202020204" pitchFamily="34" charset="0"/>
                <a:ea typeface="Times New Roman" pitchFamily="18" charset="0"/>
                <a:cs typeface="Arial" panose="020B0604020202020204" pitchFamily="34" charset="0"/>
              </a:rPr>
              <a:t>: (USA, </a:t>
            </a:r>
            <a:r>
              <a:rPr lang="en-US" altLang="en-US" sz="1452" b="1" i="1" dirty="0" err="1">
                <a:latin typeface="Arial" panose="020B0604020202020204" pitchFamily="34" charset="0"/>
                <a:ea typeface="Times New Roman" pitchFamily="18" charset="0"/>
                <a:cs typeface="Arial" panose="020B0604020202020204" pitchFamily="34" charset="0"/>
              </a:rPr>
              <a:t>Europäische</a:t>
            </a:r>
            <a:r>
              <a:rPr lang="en-US" altLang="en-US" sz="1452" b="1" i="1" dirty="0">
                <a:latin typeface="Arial" panose="020B0604020202020204" pitchFamily="34" charset="0"/>
                <a:ea typeface="Times New Roman" pitchFamily="18" charset="0"/>
                <a:cs typeface="Arial" panose="020B0604020202020204" pitchFamily="34" charset="0"/>
              </a:rPr>
              <a:t> Union)</a:t>
            </a:r>
            <a:endParaRPr lang="en-US" altLang="en-US" sz="1452" dirty="0">
              <a:latin typeface="Arial" pitchFamily="34" charset="0"/>
              <a:cs typeface="Arial" pitchFamily="34" charset="0"/>
            </a:endParaRPr>
          </a:p>
        </p:txBody>
      </p:sp>
      <p:sp>
        <p:nvSpPr>
          <p:cNvPr id="8" name="Textfeld 7">
            <a:extLst>
              <a:ext uri="{FF2B5EF4-FFF2-40B4-BE49-F238E27FC236}">
                <a16:creationId xmlns:a16="http://schemas.microsoft.com/office/drawing/2014/main" id="{2F90F0BA-846A-4C1C-BA7B-3403FB2E3D0C}"/>
              </a:ext>
            </a:extLst>
          </p:cNvPr>
          <p:cNvSpPr txBox="1"/>
          <p:nvPr/>
        </p:nvSpPr>
        <p:spPr>
          <a:xfrm>
            <a:off x="7947375" y="654721"/>
            <a:ext cx="4131554" cy="369332"/>
          </a:xfrm>
          <a:prstGeom prst="rect">
            <a:avLst/>
          </a:prstGeom>
          <a:noFill/>
        </p:spPr>
        <p:txBody>
          <a:bodyPr wrap="square" rtlCol="0">
            <a:spAutoFit/>
          </a:bodyPr>
          <a:lstStyle/>
          <a:p>
            <a:r>
              <a:rPr lang="de-DE" dirty="0"/>
              <a:t>Untersuchen Sie auf Nash-Gleichgewichte</a:t>
            </a:r>
          </a:p>
        </p:txBody>
      </p:sp>
      <p:sp>
        <p:nvSpPr>
          <p:cNvPr id="9" name="Rechteck 8">
            <a:extLst>
              <a:ext uri="{FF2B5EF4-FFF2-40B4-BE49-F238E27FC236}">
                <a16:creationId xmlns:a16="http://schemas.microsoft.com/office/drawing/2014/main" id="{7894853C-FE1F-4DD2-BE5B-19B1CE6DCE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0795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Handelskonflikte anders!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385997"/>
            <a:ext cx="12172951" cy="6055973"/>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dirty="0" err="1">
                <a:latin typeface="Times New Roman" panose="02020603050405020304" pitchFamily="18" charset="0"/>
                <a:cs typeface="Times New Roman" panose="02020603050405020304" pitchFamily="18" charset="0"/>
              </a:rPr>
              <a:t>pareto</a:t>
            </a:r>
            <a:r>
              <a:rPr lang="de-DE" dirty="0">
                <a:latin typeface="Times New Roman" panose="02020603050405020304" pitchFamily="18" charset="0"/>
                <a:cs typeface="Times New Roman" panose="02020603050405020304" pitchFamily="18" charset="0"/>
              </a:rPr>
              <a:t>-besseren Zustand.</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Untersuchen</a:t>
            </a:r>
            <a:r>
              <a:rPr lang="en-US" sz="1600" dirty="0">
                <a:latin typeface="Times New Roman" panose="02020603050405020304" pitchFamily="18" charset="0"/>
                <a:cs typeface="Times New Roman" panose="02020603050405020304" pitchFamily="18" charset="0"/>
              </a:rPr>
              <a:t> Sie die Situation auf Nash-</a:t>
            </a:r>
            <a:r>
              <a:rPr lang="en-US" sz="1600" dirty="0" err="1">
                <a:latin typeface="Times New Roman" panose="02020603050405020304" pitchFamily="18" charset="0"/>
                <a:cs typeface="Times New Roman" panose="02020603050405020304" pitchFamily="18" charset="0"/>
              </a:rPr>
              <a:t>Gleichgewichte</a:t>
            </a:r>
            <a:r>
              <a:rPr lang="en-US" sz="1600" dirty="0">
                <a:latin typeface="Times New Roman" panose="02020603050405020304" pitchFamily="18" charset="0"/>
                <a:cs typeface="Times New Roman" panose="02020603050405020304" pitchFamily="18" charset="0"/>
              </a:rPr>
              <a:t> </a:t>
            </a:r>
            <a:endParaRPr lang="de-DE" sz="16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nvGraphicFramePr>
        <p:xfrm>
          <a:off x="712019" y="1327373"/>
          <a:ext cx="8128000" cy="228522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Land 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algn="ctr"/>
                      <a:r>
                        <a:rPr lang="de-DE" dirty="0"/>
                        <a:t>Bestehende Regel einhalten</a:t>
                      </a:r>
                    </a:p>
                  </a:txBody>
                  <a:tcPr anchor="ctr"/>
                </a:tc>
                <a:tc>
                  <a:txBody>
                    <a:bodyPr/>
                    <a:lstStyle/>
                    <a:p>
                      <a:pPr algn="ctr"/>
                      <a:r>
                        <a:rPr lang="de-DE" dirty="0"/>
                        <a:t>Neue Regel setzen</a:t>
                      </a:r>
                    </a:p>
                  </a:txBody>
                  <a:tcPr anchor="ctr"/>
                </a:tc>
                <a:extLst>
                  <a:ext uri="{0D108BD9-81ED-4DB2-BD59-A6C34878D82A}">
                    <a16:rowId xmlns:a16="http://schemas.microsoft.com/office/drawing/2014/main" val="1771757195"/>
                  </a:ext>
                </a:extLst>
              </a:tr>
              <a:tr h="502531">
                <a:tc rowSpan="2">
                  <a:txBody>
                    <a:bodyPr/>
                    <a:lstStyle/>
                    <a:p>
                      <a:pPr algn="ctr"/>
                      <a:r>
                        <a:rPr lang="de-DE" dirty="0"/>
                        <a:t>Land A</a:t>
                      </a:r>
                    </a:p>
                  </a:txBody>
                  <a:tcPr anchor="ctr"/>
                </a:tc>
                <a:tc>
                  <a:txBody>
                    <a:bodyPr/>
                    <a:lstStyle/>
                    <a:p>
                      <a:pPr algn="ctr"/>
                      <a:r>
                        <a:rPr lang="de-DE" dirty="0"/>
                        <a:t>Bestehende Regel einhalten</a:t>
                      </a:r>
                    </a:p>
                  </a:txBody>
                  <a:tcPr anchor="ctr"/>
                </a:tc>
                <a:tc>
                  <a:txBody>
                    <a:bodyPr/>
                    <a:lstStyle/>
                    <a:p>
                      <a:pPr algn="ctr"/>
                      <a:r>
                        <a:rPr lang="de-DE" dirty="0"/>
                        <a:t>( 4 , 4 )</a:t>
                      </a:r>
                    </a:p>
                  </a:txBody>
                  <a:tcPr anchor="ctr"/>
                </a:tc>
                <a:tc>
                  <a:txBody>
                    <a:bodyPr/>
                    <a:lstStyle/>
                    <a:p>
                      <a:pPr algn="ctr"/>
                      <a:r>
                        <a:rPr lang="de-DE" dirty="0"/>
                        <a:t>( 2 , 8 )</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Neue Regel setzen</a:t>
                      </a:r>
                    </a:p>
                  </a:txBody>
                  <a:tcPr anchor="ctr"/>
                </a:tc>
                <a:tc>
                  <a:txBody>
                    <a:bodyPr/>
                    <a:lstStyle/>
                    <a:p>
                      <a:pPr algn="ctr"/>
                      <a:r>
                        <a:rPr lang="de-DE" dirty="0"/>
                        <a:t>( 10 , 0 )</a:t>
                      </a:r>
                    </a:p>
                  </a:txBody>
                  <a:tcPr anchor="ctr"/>
                </a:tc>
                <a:tc>
                  <a:txBody>
                    <a:bodyPr/>
                    <a:lstStyle/>
                    <a:p>
                      <a:pPr algn="ctr"/>
                      <a:r>
                        <a:rPr lang="de-DE" dirty="0"/>
                        <a:t>( -2 ,- 4 )</a:t>
                      </a:r>
                    </a:p>
                  </a:txBody>
                  <a:tcPr anchor="ctr"/>
                </a:tc>
                <a:extLst>
                  <a:ext uri="{0D108BD9-81ED-4DB2-BD59-A6C34878D82A}">
                    <a16:rowId xmlns:a16="http://schemas.microsoft.com/office/drawing/2014/main" val="3239020616"/>
                  </a:ext>
                </a:extLst>
              </a:tr>
            </a:tbl>
          </a:graphicData>
        </a:graphic>
      </p:graphicFrame>
      <p:sp>
        <p:nvSpPr>
          <p:cNvPr id="5" name="Rechteck 4">
            <a:extLst>
              <a:ext uri="{FF2B5EF4-FFF2-40B4-BE49-F238E27FC236}">
                <a16:creationId xmlns:a16="http://schemas.microsoft.com/office/drawing/2014/main" id="{CAAA050C-62F8-4801-9F0E-1A600FE6515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0" y="24473"/>
            <a:ext cx="12192000" cy="8968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Nash-Gleichgewicht</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400" dirty="0">
                <a:solidFill>
                  <a:srgbClr val="000000"/>
                </a:solidFill>
                <a:latin typeface="Times New Roman" pitchFamily="18"/>
                <a:ea typeface="Droid Sans Fallback" pitchFamily="2"/>
                <a:cs typeface="Lohit Hindi" pitchFamily="2"/>
                <a:hlinkClick r:id="rId3"/>
              </a:rPr>
              <a:t>Dissertation</a:t>
            </a:r>
            <a:endParaRPr lang="de-DE" sz="1400" dirty="0">
              <a:solidFill>
                <a:srgbClr val="000000"/>
              </a:solidFill>
              <a:latin typeface="Times New Roman" pitchFamily="18"/>
              <a:ea typeface="Droid Sans Fallback" pitchFamily="2"/>
              <a:cs typeface="Lohit Hindi" pitchFamily="2"/>
            </a:endParaRP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400" dirty="0">
                <a:solidFill>
                  <a:srgbClr val="000000"/>
                </a:solidFill>
                <a:latin typeface="Times New Roman" pitchFamily="18"/>
                <a:ea typeface="Droid Sans Fallback" pitchFamily="2"/>
                <a:cs typeface="Lohit Hindi" pitchFamily="2"/>
                <a:hlinkClick r:id="rId4"/>
              </a:rPr>
              <a:t>Nash, John F. (1950) </a:t>
            </a:r>
            <a:r>
              <a:rPr lang="de-DE" sz="1400" dirty="0">
                <a:solidFill>
                  <a:srgbClr val="000000"/>
                </a:solidFill>
                <a:latin typeface="Times New Roman" pitchFamily="18"/>
                <a:ea typeface="Droid Sans Fallback" pitchFamily="2"/>
                <a:cs typeface="Lohit Hindi" pitchFamily="2"/>
                <a:hlinkClick r:id="rId4"/>
              </a:rPr>
              <a:t>Equilibrium Points in n-Person Games,</a:t>
            </a:r>
            <a:r>
              <a:rPr lang="en-US" sz="1400" dirty="0">
                <a:solidFill>
                  <a:srgbClr val="000000"/>
                </a:solidFill>
                <a:latin typeface="Times New Roman" pitchFamily="18"/>
                <a:ea typeface="Droid Sans Fallback" pitchFamily="2"/>
                <a:cs typeface="Lohit Hindi" pitchFamily="2"/>
                <a:hlinkClick r:id="rId4"/>
              </a:rPr>
              <a:t> PNAS January 1, 1950 36 (1) 48-49</a:t>
            </a:r>
            <a:endParaRPr lang="de-DE" sz="1400" dirty="0">
              <a:solidFill>
                <a:srgbClr val="000000"/>
              </a:solidFill>
              <a:latin typeface="Times New Roman"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3" name="Freihandform 2"/>
              <p:cNvSpPr/>
              <p:nvPr/>
            </p:nvSpPr>
            <p:spPr>
              <a:xfrm>
                <a:off x="0" y="921327"/>
                <a:ext cx="12192000" cy="39011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dirty="0">
                    <a:solidFill>
                      <a:srgbClr val="000000"/>
                    </a:solidFill>
                    <a:latin typeface="Times New Roman" pitchFamily="18"/>
                    <a:ea typeface="Droid Sans Fallback" pitchFamily="2"/>
                    <a:cs typeface="Lohit Hindi" pitchFamily="2"/>
                  </a:rPr>
                  <a:t>Ein Nash-Gleichgewicht ist eine Strategiekombination s*=(s</a:t>
                </a:r>
                <a:r>
                  <a:rPr lang="de-DE" sz="2400" baseline="-25000" dirty="0">
                    <a:solidFill>
                      <a:srgbClr val="000000"/>
                    </a:solidFill>
                    <a:latin typeface="Times New Roman" pitchFamily="18"/>
                    <a:ea typeface="Droid Sans Fallback" pitchFamily="2"/>
                    <a:cs typeface="Lohit Hindi" pitchFamily="2"/>
                  </a:rPr>
                  <a:t>i</a:t>
                </a:r>
                <a:r>
                  <a:rPr lang="de-DE" sz="2400" dirty="0">
                    <a:solidFill>
                      <a:srgbClr val="000000"/>
                    </a:solidFill>
                    <a:latin typeface="Times New Roman" pitchFamily="18"/>
                    <a:ea typeface="Droid Sans Fallback" pitchFamily="2"/>
                    <a:cs typeface="Lohit Hindi" pitchFamily="2"/>
                  </a:rPr>
                  <a:t>*,s</a:t>
                </a:r>
                <a:r>
                  <a:rPr lang="de-DE" sz="2400" baseline="-25000" dirty="0">
                    <a:solidFill>
                      <a:srgbClr val="000000"/>
                    </a:solidFill>
                    <a:latin typeface="Times New Roman" pitchFamily="18"/>
                    <a:ea typeface="Droid Sans Fallback" pitchFamily="2"/>
                    <a:cs typeface="Lohit Hindi" pitchFamily="2"/>
                  </a:rPr>
                  <a:t>-i</a:t>
                </a:r>
                <a:r>
                  <a:rPr lang="de-DE" sz="2400" dirty="0">
                    <a:solidFill>
                      <a:srgbClr val="000000"/>
                    </a:solidFill>
                    <a:latin typeface="Times New Roman" pitchFamily="18"/>
                    <a:ea typeface="Droid Sans Fallback" pitchFamily="2"/>
                    <a:cs typeface="Lohit Hindi" pitchFamily="2"/>
                  </a:rPr>
                  <a:t>*), bei der es sich für keinen Spieler auszahlt, alleine von seiner Strategie abzuweichen.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b="1" dirty="0">
                    <a:solidFill>
                      <a:srgbClr val="000000"/>
                    </a:solidFill>
                    <a:latin typeface="Times New Roman" pitchFamily="18"/>
                    <a:ea typeface="Droid Sans Fallback" pitchFamily="2"/>
                    <a:cs typeface="Lohit Hindi" pitchFamily="2"/>
                  </a:rPr>
                  <a:t>Formale Definition: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Gegeben sei ein Normalformspiel G = {N,S,U} (N={1,2,…,n}Menge der </a:t>
                </a:r>
                <a:r>
                  <a:rPr lang="de-DE" sz="2200">
                    <a:solidFill>
                      <a:srgbClr val="000000"/>
                    </a:solidFill>
                    <a:latin typeface="Times New Roman" pitchFamily="18"/>
                    <a:ea typeface="Droid Sans Fallback" pitchFamily="2"/>
                    <a:cs typeface="Lohit Hindi" pitchFamily="2"/>
                  </a:rPr>
                  <a:t>Spieler , S</a:t>
                </a:r>
                <a:r>
                  <a:rPr lang="de-DE" sz="2200" dirty="0">
                    <a:solidFill>
                      <a:srgbClr val="000000"/>
                    </a:solidFill>
                    <a:latin typeface="Times New Roman" pitchFamily="18"/>
                    <a:ea typeface="Droid Sans Fallback" pitchFamily="2"/>
                    <a:cs typeface="Lohit Hindi" pitchFamily="2"/>
                  </a:rPr>
                  <a:t>= S</a:t>
                </a:r>
                <a:r>
                  <a:rPr lang="de-DE" sz="2200" baseline="-25000" dirty="0">
                    <a:solidFill>
                      <a:srgbClr val="000000"/>
                    </a:solidFill>
                    <a:latin typeface="Times New Roman" pitchFamily="18"/>
                    <a:ea typeface="Droid Sans Fallback" pitchFamily="2"/>
                    <a:cs typeface="Lohit Hindi" pitchFamily="2"/>
                  </a:rPr>
                  <a:t>1</a:t>
                </a:r>
                <a14:m>
                  <m:oMath xmlns:m="http://schemas.openxmlformats.org/officeDocument/2006/math">
                    <m:r>
                      <a:rPr lang="de-DE" sz="2200" i="1">
                        <a:latin typeface="Cambria Math" panose="02040503050406030204" pitchFamily="18" charset="0"/>
                        <a:cs typeface="Times New Roman" panose="02020603050405020304" pitchFamily="18" charset="0"/>
                      </a:rPr>
                      <m:t>⨯</m:t>
                    </m:r>
                  </m:oMath>
                </a14:m>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2</a:t>
                </a:r>
                <a:r>
                  <a:rPr lang="de-DE" sz="2200" dirty="0">
                    <a:cs typeface="Times New Roman" panose="02020603050405020304" pitchFamily="18" charset="0"/>
                  </a:rPr>
                  <a:t> </a:t>
                </a:r>
                <a14:m>
                  <m:oMath xmlns:m="http://schemas.openxmlformats.org/officeDocument/2006/math">
                    <m:r>
                      <a:rPr lang="de-DE" sz="2200" i="1">
                        <a:latin typeface="Cambria Math" panose="02040503050406030204" pitchFamily="18" charset="0"/>
                        <a:cs typeface="Times New Roman" panose="02020603050405020304" pitchFamily="18" charset="0"/>
                      </a:rPr>
                      <m:t>⨯ </m:t>
                    </m:r>
                  </m:oMath>
                </a14:m>
                <a:r>
                  <a:rPr lang="de-DE" sz="2200" dirty="0">
                    <a:solidFill>
                      <a:srgbClr val="000000"/>
                    </a:solidFill>
                    <a:latin typeface="Times New Roman" pitchFamily="18"/>
                    <a:ea typeface="Droid Sans Fallback" pitchFamily="2"/>
                    <a:cs typeface="Lohit Hindi" pitchFamily="2"/>
                  </a:rPr>
                  <a:t>…</a:t>
                </a:r>
                <a14:m>
                  <m:oMath xmlns:m="http://schemas.openxmlformats.org/officeDocument/2006/math">
                    <m:r>
                      <a:rPr lang="de-DE" sz="2200" i="1">
                        <a:latin typeface="Cambria Math" panose="02040503050406030204" pitchFamily="18" charset="0"/>
                        <a:cs typeface="Times New Roman" panose="02020603050405020304" pitchFamily="18" charset="0"/>
                      </a:rPr>
                      <m:t>⨯</m:t>
                    </m:r>
                  </m:oMath>
                </a14:m>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n</a:t>
                </a:r>
                <a:r>
                  <a:rPr lang="de-DE" sz="2200" dirty="0">
                    <a:solidFill>
                      <a:srgbClr val="000000"/>
                    </a:solidFill>
                    <a:latin typeface="Times New Roman" pitchFamily="18"/>
                    <a:ea typeface="Droid Sans Fallback" pitchFamily="2"/>
                    <a:cs typeface="Lohit Hindi" pitchFamily="2"/>
                  </a:rPr>
                  <a:t> Strategieraum, U: S→</a:t>
                </a:r>
                <a:r>
                  <a:rPr lang="de-DE" sz="2200" dirty="0">
                    <a:cs typeface="Times New Roman" panose="02020603050405020304" pitchFamily="18" charset="0"/>
                  </a:rPr>
                  <a:t> </a:t>
                </a:r>
                <a14:m>
                  <m:oMath xmlns:m="http://schemas.openxmlformats.org/officeDocument/2006/math">
                    <m:r>
                      <a:rPr lang="de-DE" sz="2200" i="1">
                        <a:latin typeface="Cambria Math" panose="02040503050406030204" pitchFamily="18" charset="0"/>
                        <a:cs typeface="Times New Roman" panose="02020603050405020304" pitchFamily="18" charset="0"/>
                      </a:rPr>
                      <m:t>ℝ</m:t>
                    </m:r>
                  </m:oMath>
                </a14:m>
                <a:r>
                  <a:rPr lang="de-DE" sz="2200" baseline="30000" dirty="0">
                    <a:solidFill>
                      <a:srgbClr val="000000"/>
                    </a:solidFill>
                    <a:latin typeface="Times New Roman" pitchFamily="18"/>
                    <a:ea typeface="Droid Sans Fallback" pitchFamily="2"/>
                    <a:cs typeface="Lohit Hindi" pitchFamily="2"/>
                  </a:rPr>
                  <a:t>n</a:t>
                </a:r>
                <a:r>
                  <a:rPr lang="de-DE" sz="2200" dirty="0">
                    <a:solidFill>
                      <a:srgbClr val="000000"/>
                    </a:solidFill>
                    <a:latin typeface="Times New Roman" pitchFamily="18"/>
                    <a:ea typeface="Droid Sans Fallback" pitchFamily="2"/>
                    <a:cs typeface="Lohit Hindi" pitchFamily="2"/>
                  </a:rPr>
                  <a:t> Nutzenfunktion mit </a:t>
                </a:r>
                <a:r>
                  <a:rPr lang="de-DE" sz="2200" dirty="0" err="1">
                    <a:solidFill>
                      <a:srgbClr val="000000"/>
                    </a:solidFill>
                    <a:latin typeface="Times New Roman" pitchFamily="18"/>
                    <a:ea typeface="Droid Sans Fallback" pitchFamily="2"/>
                    <a:cs typeface="Lohit Hindi" pitchFamily="2"/>
                  </a:rPr>
                  <a:t>U</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Nutzenfkt</a:t>
                </a:r>
                <a:r>
                  <a:rPr lang="de-DE" sz="2200" dirty="0">
                    <a:solidFill>
                      <a:srgbClr val="000000"/>
                    </a:solidFill>
                    <a:latin typeface="Times New Roman" pitchFamily="18"/>
                    <a:ea typeface="Droid Sans Fallback" pitchFamily="2"/>
                    <a:cs typeface="Lohit Hindi" pitchFamily="2"/>
                  </a:rPr>
                  <a:t>. des Spielers i)</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Das </a:t>
                </a:r>
                <a:r>
                  <a:rPr lang="de-DE" sz="2200" dirty="0" err="1">
                    <a:solidFill>
                      <a:srgbClr val="000000"/>
                    </a:solidFill>
                    <a:latin typeface="Times New Roman" pitchFamily="18"/>
                    <a:ea typeface="Droid Sans Fallback" pitchFamily="2"/>
                    <a:cs typeface="Lohit Hindi" pitchFamily="2"/>
                  </a:rPr>
                  <a:t>Strategienprofil</a:t>
                </a:r>
                <a:r>
                  <a:rPr lang="de-DE" sz="2200" dirty="0">
                    <a:solidFill>
                      <a:srgbClr val="000000"/>
                    </a:solidFill>
                    <a:latin typeface="Times New Roman" pitchFamily="18"/>
                    <a:ea typeface="Droid Sans Fallback" pitchFamily="2"/>
                    <a:cs typeface="Lohit Hindi" pitchFamily="2"/>
                  </a:rPr>
                  <a:t> s* ∈ S bildet ein Nash‑Gleichgewicht, falls für jeden Spieler i die Strategie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die beste Antwort auf die Strategien seiner Gegenspieler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ist, das heißt, falls </a:t>
                </a:r>
                <a:r>
                  <a:rPr lang="de-DE" sz="2200" dirty="0" err="1">
                    <a:solidFill>
                      <a:srgbClr val="000000"/>
                    </a:solidFill>
                    <a:latin typeface="Times New Roman" pitchFamily="18"/>
                    <a:ea typeface="Droid Sans Fallback" pitchFamily="2"/>
                    <a:cs typeface="Lohit Hindi" pitchFamily="2"/>
                  </a:rPr>
                  <a:t>U</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a:t>
                </a:r>
                <a:r>
                  <a:rPr lang="de-DE" sz="2200" dirty="0">
                    <a:solidFill>
                      <a:srgbClr val="000000"/>
                    </a:solidFill>
                    <a:latin typeface="Cambria Math" panose="02040503050406030204" pitchFamily="18" charset="0"/>
                    <a:ea typeface="Cambria Math" panose="02040503050406030204" pitchFamily="18" charset="0"/>
                    <a:cs typeface="Lohit Hindi" pitchFamily="2"/>
                  </a:rPr>
                  <a:t>≥</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U</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für alle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i = 1, ..., 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löst damit folgendes Maximierungsproblem:</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max</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U</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baseline="-250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baseline="-25000" dirty="0">
                  <a:solidFill>
                    <a:srgbClr val="000000"/>
                  </a:solidFill>
                  <a:latin typeface="Times New Roman" pitchFamily="18"/>
                  <a:ea typeface="Droid Sans Fallback" pitchFamily="2"/>
                  <a:cs typeface="Lohit Hindi" pitchFamily="2"/>
                </a:endParaRPr>
              </a:p>
            </p:txBody>
          </p:sp>
        </mc:Choice>
        <mc:Fallback xmlns="">
          <p:sp>
            <p:nvSpPr>
              <p:cNvPr id="3" name="Freihandform 2"/>
              <p:cNvSpPr>
                <a:spLocks noRot="1" noChangeAspect="1" noMove="1" noResize="1" noEditPoints="1" noAdjustHandles="1" noChangeArrowheads="1" noChangeShapeType="1" noTextEdit="1"/>
              </p:cNvSpPr>
              <p:nvPr/>
            </p:nvSpPr>
            <p:spPr>
              <a:xfrm>
                <a:off x="0" y="921327"/>
                <a:ext cx="12192000" cy="39011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5"/>
                <a:stretch>
                  <a:fillRect l="-800" t="-1250" r="-1250" b="-36875"/>
                </a:stretch>
              </a:blipFill>
              <a:ln>
                <a:noFill/>
                <a:prstDash val="solid"/>
              </a:ln>
            </p:spPr>
            <p:txBody>
              <a:bodyPr/>
              <a:lstStyle/>
              <a:p>
                <a:r>
                  <a:rPr lang="de-DE">
                    <a:noFill/>
                  </a:rPr>
                  <a:t> </a:t>
                </a:r>
              </a:p>
            </p:txBody>
          </p:sp>
        </mc:Fallback>
      </mc:AlternateContent>
      <p:sp>
        <p:nvSpPr>
          <p:cNvPr id="4" name="Rechteck 3">
            <a:extLst>
              <a:ext uri="{FF2B5EF4-FFF2-40B4-BE49-F238E27FC236}">
                <a16:creationId xmlns:a16="http://schemas.microsoft.com/office/drawing/2014/main" id="{ED4F61EB-484C-4B70-8D76-61ECD38E07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40124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525" y="78061"/>
            <a:ext cx="439808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3" y="718546"/>
            <a:ext cx="9144000" cy="5519638"/>
          </a:xfrm>
          <a:prstGeom prst="rect">
            <a:avLst/>
          </a:prstGeom>
          <a:noFill/>
        </p:spPr>
        <p:txBody>
          <a:bodyPr wrap="square" rtlCol="0">
            <a:noAutofit/>
          </a:bodyPr>
          <a:lstStyle/>
          <a:p>
            <a:r>
              <a:rPr lang="de-DE" sz="2400" dirty="0"/>
              <a:t>Konstante Skalenerträge:</a:t>
            </a:r>
          </a:p>
          <a:p>
            <a:endParaRPr lang="de-DE" sz="2400" dirty="0"/>
          </a:p>
          <a:p>
            <a:r>
              <a:rPr lang="de-DE" sz="2400" dirty="0"/>
              <a:t>			Y=F(L): 2L↑ → 2Y↑ </a:t>
            </a:r>
          </a:p>
          <a:p>
            <a:endParaRPr lang="de-DE" sz="2400" dirty="0"/>
          </a:p>
          <a:p>
            <a:endParaRPr lang="de-DE" sz="2400" dirty="0"/>
          </a:p>
          <a:p>
            <a:r>
              <a:rPr lang="de-DE" sz="2400" dirty="0"/>
              <a:t>Steigende Skalenerträge:</a:t>
            </a:r>
          </a:p>
          <a:p>
            <a:endParaRPr lang="de-DE" sz="2400" dirty="0"/>
          </a:p>
          <a:p>
            <a:r>
              <a:rPr lang="de-DE" sz="2400" dirty="0"/>
              <a:t>			Y=F(L): 2L↑ → 3Y↑</a:t>
            </a:r>
          </a:p>
          <a:p>
            <a:endParaRPr lang="de-DE" sz="2400" dirty="0"/>
          </a:p>
          <a:p>
            <a:endParaRPr lang="de-DE" sz="2400" dirty="0"/>
          </a:p>
          <a:p>
            <a:r>
              <a:rPr lang="de-DE" sz="2400" dirty="0"/>
              <a:t>Abnehmende Skalenerträge:</a:t>
            </a:r>
          </a:p>
          <a:p>
            <a:r>
              <a:rPr lang="de-DE" sz="2400" dirty="0"/>
              <a:t>		</a:t>
            </a:r>
          </a:p>
          <a:p>
            <a:r>
              <a:rPr lang="de-DE" sz="2400" dirty="0"/>
              <a:t>			Y=F(L): 2L↑ → 1Y↑</a:t>
            </a:r>
          </a:p>
          <a:p>
            <a:endParaRPr lang="de-DE" sz="2400" dirty="0"/>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25FBB43A-6031-476E-9B2F-19228AE5DCC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81030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12955</Words>
  <Application>Microsoft Office PowerPoint</Application>
  <PresentationFormat>Breitbild</PresentationFormat>
  <Paragraphs>2737</Paragraphs>
  <Slides>213</Slides>
  <Notes>145</Notes>
  <HiddenSlides>0</HiddenSlides>
  <MMClips>0</MMClips>
  <ScaleCrop>false</ScaleCrop>
  <HeadingPairs>
    <vt:vector size="8" baseType="variant">
      <vt:variant>
        <vt:lpstr>Verwendete Schriftarten</vt:lpstr>
      </vt:variant>
      <vt:variant>
        <vt:i4>16</vt:i4>
      </vt:variant>
      <vt:variant>
        <vt:lpstr>Design</vt:lpstr>
      </vt:variant>
      <vt:variant>
        <vt:i4>1</vt:i4>
      </vt:variant>
      <vt:variant>
        <vt:lpstr>Eingebettete OLE-Server</vt:lpstr>
      </vt:variant>
      <vt:variant>
        <vt:i4>1</vt:i4>
      </vt:variant>
      <vt:variant>
        <vt:lpstr>Folientitel</vt:lpstr>
      </vt:variant>
      <vt:variant>
        <vt:i4>213</vt:i4>
      </vt:variant>
    </vt:vector>
  </HeadingPairs>
  <TitlesOfParts>
    <vt:vector size="231" baseType="lpstr">
      <vt:lpstr>Arial</vt:lpstr>
      <vt:lpstr>Arial Unicode MS</vt:lpstr>
      <vt:lpstr>Calibri</vt:lpstr>
      <vt:lpstr>Calibri Light</vt:lpstr>
      <vt:lpstr>Cambria</vt:lpstr>
      <vt:lpstr>Cambria Math</vt:lpstr>
      <vt:lpstr>Lucida Calligraphy</vt:lpstr>
      <vt:lpstr>Meta Offc</vt:lpstr>
      <vt:lpstr>Meta Serif Offc</vt:lpstr>
      <vt:lpstr>Meta Serif Offc Book</vt:lpstr>
      <vt:lpstr>MetaCompPro-Normal</vt:lpstr>
      <vt:lpstr>Sparkasse Rg</vt:lpstr>
      <vt:lpstr>Symbol</vt:lpstr>
      <vt:lpstr>Times New Roman</vt:lpstr>
      <vt:lpstr>Verdana</vt:lpstr>
      <vt:lpstr>Wingdings</vt:lpstr>
      <vt:lpstr>Office</vt:lpstr>
      <vt:lpstr>Arbeitsblatt</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456</cp:revision>
  <dcterms:created xsi:type="dcterms:W3CDTF">2019-02-11T10:45:01Z</dcterms:created>
  <dcterms:modified xsi:type="dcterms:W3CDTF">2026-03-17T16:08:57Z</dcterms:modified>
</cp:coreProperties>
</file>