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526" r:id="rId2"/>
    <p:sldId id="544" r:id="rId3"/>
    <p:sldId id="545" r:id="rId4"/>
    <p:sldId id="546" r:id="rId5"/>
    <p:sldId id="534" r:id="rId6"/>
    <p:sldId id="535" r:id="rId7"/>
    <p:sldId id="537" r:id="rId8"/>
    <p:sldId id="539" r:id="rId9"/>
    <p:sldId id="540" r:id="rId10"/>
    <p:sldId id="542" r:id="rId11"/>
    <p:sldId id="543" r:id="rId12"/>
    <p:sldId id="1031" r:id="rId13"/>
    <p:sldId id="1111" r:id="rId14"/>
    <p:sldId id="528" r:id="rId15"/>
    <p:sldId id="529" r:id="rId16"/>
    <p:sldId id="1388" r:id="rId17"/>
    <p:sldId id="1389" r:id="rId18"/>
    <p:sldId id="532" r:id="rId19"/>
    <p:sldId id="548" r:id="rId20"/>
    <p:sldId id="549" r:id="rId21"/>
    <p:sldId id="1032" r:id="rId22"/>
    <p:sldId id="1036" r:id="rId23"/>
    <p:sldId id="1039" r:id="rId24"/>
    <p:sldId id="1040" r:id="rId25"/>
    <p:sldId id="1042" r:id="rId26"/>
    <p:sldId id="1045" r:id="rId27"/>
    <p:sldId id="1046" r:id="rId28"/>
    <p:sldId id="1047" r:id="rId29"/>
    <p:sldId id="574" r:id="rId30"/>
    <p:sldId id="1050" r:id="rId3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650" autoAdjust="0"/>
    <p:restoredTop sz="94660"/>
  </p:normalViewPr>
  <p:slideViewPr>
    <p:cSldViewPr snapToGrid="0">
      <p:cViewPr varScale="1">
        <p:scale>
          <a:sx n="56" d="100"/>
          <a:sy n="56" d="100"/>
        </p:scale>
        <p:origin x="1296" y="4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88DB8-530C-4269-8329-B8EA10861C27}" type="datetimeFigureOut">
              <a:rPr lang="de-DE" smtClean="0"/>
              <a:t>10.03.2026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1D5-6680-4734-923E-3B58AF67DB71}" type="slidenum">
              <a:rPr lang="de-DE" smtClean="0"/>
              <a:t>‹Nr.›</a:t>
            </a:fld>
            <a:endParaRPr lang="de-DE"/>
          </a:p>
        </p:txBody>
      </p:sp>
    </p:spTree>
    <p:extLst>
      <p:ext uri="{BB962C8B-B14F-4D97-AF65-F5344CB8AC3E}">
        <p14:creationId xmlns:p14="http://schemas.microsoft.com/office/powerpoint/2010/main" val="24788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416689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2459579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8049507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4964442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9278864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5282799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2387973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8957953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485501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7224245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42377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7744284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946070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087508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729350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039986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751264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780712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2234746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900921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3BC38-0E54-4E83-9C64-1B0FE8E89F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EC9CF90-778D-4430-989D-B06B207AD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ED90CBE-81D9-4643-A1AE-B86217ACC6FE}"/>
              </a:ext>
            </a:extLst>
          </p:cNvPr>
          <p:cNvSpPr>
            <a:spLocks noGrp="1"/>
          </p:cNvSpPr>
          <p:nvPr>
            <p:ph type="dt" sz="half" idx="10"/>
          </p:nvPr>
        </p:nvSpPr>
        <p:spPr/>
        <p:txBody>
          <a:bodyPr/>
          <a:lstStyle/>
          <a:p>
            <a:fld id="{2D84D1A4-8FFF-4BFB-90C9-FC24F5E6DCA6}" type="datetime1">
              <a:rPr lang="de-DE" smtClean="0"/>
              <a:t>10.03.2026</a:t>
            </a:fld>
            <a:endParaRPr lang="de-DE"/>
          </a:p>
        </p:txBody>
      </p:sp>
      <p:sp>
        <p:nvSpPr>
          <p:cNvPr id="5" name="Fußzeilenplatzhalter 4">
            <a:extLst>
              <a:ext uri="{FF2B5EF4-FFF2-40B4-BE49-F238E27FC236}">
                <a16:creationId xmlns:a16="http://schemas.microsoft.com/office/drawing/2014/main" id="{C60430AE-4C6A-4F3A-BF2A-58629ABF7E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8FF889-B734-4B7E-8C08-21F1DFED8AA6}"/>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68267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5FA87-5309-445C-9DF0-8120FB89BD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6BD61-2396-495A-BFAA-9C771E69D49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91E7EB-A39D-416C-A164-E12DC448AA7E}"/>
              </a:ext>
            </a:extLst>
          </p:cNvPr>
          <p:cNvSpPr>
            <a:spLocks noGrp="1"/>
          </p:cNvSpPr>
          <p:nvPr>
            <p:ph type="dt" sz="half" idx="10"/>
          </p:nvPr>
        </p:nvSpPr>
        <p:spPr/>
        <p:txBody>
          <a:bodyPr/>
          <a:lstStyle/>
          <a:p>
            <a:fld id="{9CCD224E-D163-457A-82D1-D92A750C1CC3}" type="datetime1">
              <a:rPr lang="de-DE" smtClean="0"/>
              <a:t>10.03.2026</a:t>
            </a:fld>
            <a:endParaRPr lang="de-DE"/>
          </a:p>
        </p:txBody>
      </p:sp>
      <p:sp>
        <p:nvSpPr>
          <p:cNvPr id="5" name="Fußzeilenplatzhalter 4">
            <a:extLst>
              <a:ext uri="{FF2B5EF4-FFF2-40B4-BE49-F238E27FC236}">
                <a16:creationId xmlns:a16="http://schemas.microsoft.com/office/drawing/2014/main" id="{4205BF50-DB73-4D9C-A233-232EF43F25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98847C-98C6-4E04-B0E3-25C67DADED1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52883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9DF09E4-1D7F-4436-BB2D-7BBA2DFAA82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B841EE-956E-461C-A772-D99AEC8E266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F7EA14-14D1-4580-B7B3-29A6990D5EB9}"/>
              </a:ext>
            </a:extLst>
          </p:cNvPr>
          <p:cNvSpPr>
            <a:spLocks noGrp="1"/>
          </p:cNvSpPr>
          <p:nvPr>
            <p:ph type="dt" sz="half" idx="10"/>
          </p:nvPr>
        </p:nvSpPr>
        <p:spPr/>
        <p:txBody>
          <a:bodyPr/>
          <a:lstStyle/>
          <a:p>
            <a:fld id="{D497B4B2-FA34-4BF0-B75E-975C258D12B6}" type="datetime1">
              <a:rPr lang="de-DE" smtClean="0"/>
              <a:t>10.03.2026</a:t>
            </a:fld>
            <a:endParaRPr lang="de-DE"/>
          </a:p>
        </p:txBody>
      </p:sp>
      <p:sp>
        <p:nvSpPr>
          <p:cNvPr id="5" name="Fußzeilenplatzhalter 4">
            <a:extLst>
              <a:ext uri="{FF2B5EF4-FFF2-40B4-BE49-F238E27FC236}">
                <a16:creationId xmlns:a16="http://schemas.microsoft.com/office/drawing/2014/main" id="{768F3D65-3CE9-43EF-BC85-7C75F436472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32D8BE-F679-4B2A-88DB-2FF5CF79399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741468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57A8-F611-4FAA-B2BA-81B3F30C3B3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70FC1B-9290-445A-A5BA-7821E22B54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A07C6F-E1A4-42EA-8DA9-D15F0C56B8BB}"/>
              </a:ext>
            </a:extLst>
          </p:cNvPr>
          <p:cNvSpPr>
            <a:spLocks noGrp="1"/>
          </p:cNvSpPr>
          <p:nvPr>
            <p:ph type="dt" sz="half" idx="10"/>
          </p:nvPr>
        </p:nvSpPr>
        <p:spPr/>
        <p:txBody>
          <a:bodyPr/>
          <a:lstStyle/>
          <a:p>
            <a:fld id="{F810476A-BEE6-49D0-91FF-E09CB16D9188}" type="datetime1">
              <a:rPr lang="de-DE" smtClean="0"/>
              <a:t>10.03.2026</a:t>
            </a:fld>
            <a:endParaRPr lang="de-DE"/>
          </a:p>
        </p:txBody>
      </p:sp>
      <p:sp>
        <p:nvSpPr>
          <p:cNvPr id="5" name="Fußzeilenplatzhalter 4">
            <a:extLst>
              <a:ext uri="{FF2B5EF4-FFF2-40B4-BE49-F238E27FC236}">
                <a16:creationId xmlns:a16="http://schemas.microsoft.com/office/drawing/2014/main" id="{C6EC9CDB-7938-478F-8860-68E65DC393E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43BFFA-0090-4167-924A-A28E136B04F7}"/>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2549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E69AB-0989-4918-8829-5B0AD31CEC9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C99E048-9AC8-4172-A009-61338CF2D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C99301D-3635-494B-B445-07057B4422D1}"/>
              </a:ext>
            </a:extLst>
          </p:cNvPr>
          <p:cNvSpPr>
            <a:spLocks noGrp="1"/>
          </p:cNvSpPr>
          <p:nvPr>
            <p:ph type="dt" sz="half" idx="10"/>
          </p:nvPr>
        </p:nvSpPr>
        <p:spPr/>
        <p:txBody>
          <a:bodyPr/>
          <a:lstStyle/>
          <a:p>
            <a:fld id="{EEA9F584-F1B5-4C5C-802A-C88B9ABFDAC1}" type="datetime1">
              <a:rPr lang="de-DE" smtClean="0"/>
              <a:t>10.03.2026</a:t>
            </a:fld>
            <a:endParaRPr lang="de-DE"/>
          </a:p>
        </p:txBody>
      </p:sp>
      <p:sp>
        <p:nvSpPr>
          <p:cNvPr id="5" name="Fußzeilenplatzhalter 4">
            <a:extLst>
              <a:ext uri="{FF2B5EF4-FFF2-40B4-BE49-F238E27FC236}">
                <a16:creationId xmlns:a16="http://schemas.microsoft.com/office/drawing/2014/main" id="{17B211C6-2A75-4A02-B91E-AF4317E255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7F28D0-1ACA-4356-ABE5-F63263946B05}"/>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290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1A188-A70B-4B7E-BCBE-00830D5D406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A53C92-5708-4369-8C8B-E13D65EC91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EEE671-CCEF-4F19-BC77-7AB2D9DD8A7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CBA611-0CEB-4900-BB6B-BFD245724811}"/>
              </a:ext>
            </a:extLst>
          </p:cNvPr>
          <p:cNvSpPr>
            <a:spLocks noGrp="1"/>
          </p:cNvSpPr>
          <p:nvPr>
            <p:ph type="dt" sz="half" idx="10"/>
          </p:nvPr>
        </p:nvSpPr>
        <p:spPr/>
        <p:txBody>
          <a:bodyPr/>
          <a:lstStyle/>
          <a:p>
            <a:fld id="{8CFA7E3F-C99D-4F7A-B9BF-3D4AD8B01801}" type="datetime1">
              <a:rPr lang="de-DE" smtClean="0"/>
              <a:t>10.03.2026</a:t>
            </a:fld>
            <a:endParaRPr lang="de-DE"/>
          </a:p>
        </p:txBody>
      </p:sp>
      <p:sp>
        <p:nvSpPr>
          <p:cNvPr id="6" name="Fußzeilenplatzhalter 5">
            <a:extLst>
              <a:ext uri="{FF2B5EF4-FFF2-40B4-BE49-F238E27FC236}">
                <a16:creationId xmlns:a16="http://schemas.microsoft.com/office/drawing/2014/main" id="{BDE67985-3E25-4FF3-8259-41254491266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D3AE17-1B1A-441A-ADAB-EA753EFAFFE0}"/>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9645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6D44B-ECB2-494B-B8DD-1ECD56F8DB2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E788603-C259-4996-B635-C72A6C532B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5EE397-1447-4365-8C4D-5FF9A09D70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5F77450-0CED-4F63-AFF7-A0A89B354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992E2A0-8BDB-4F76-9EFD-16D48B207E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46F1C1-333C-4E5A-8A21-0E00CC52B77A}"/>
              </a:ext>
            </a:extLst>
          </p:cNvPr>
          <p:cNvSpPr>
            <a:spLocks noGrp="1"/>
          </p:cNvSpPr>
          <p:nvPr>
            <p:ph type="dt" sz="half" idx="10"/>
          </p:nvPr>
        </p:nvSpPr>
        <p:spPr/>
        <p:txBody>
          <a:bodyPr/>
          <a:lstStyle/>
          <a:p>
            <a:fld id="{2C2EFBC1-A306-442D-9E8E-CCD47A24BC39}" type="datetime1">
              <a:rPr lang="de-DE" smtClean="0"/>
              <a:t>10.03.2026</a:t>
            </a:fld>
            <a:endParaRPr lang="de-DE"/>
          </a:p>
        </p:txBody>
      </p:sp>
      <p:sp>
        <p:nvSpPr>
          <p:cNvPr id="8" name="Fußzeilenplatzhalter 7">
            <a:extLst>
              <a:ext uri="{FF2B5EF4-FFF2-40B4-BE49-F238E27FC236}">
                <a16:creationId xmlns:a16="http://schemas.microsoft.com/office/drawing/2014/main" id="{BB140476-F72C-43CA-B524-0F82D8BB921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74420F6-8C8B-4711-AE1B-287E00167AC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41327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9DFFF-4E57-4515-ACFA-89CD362EC0F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E44362-E8E0-474C-90E4-0F4FEE906CA9}"/>
              </a:ext>
            </a:extLst>
          </p:cNvPr>
          <p:cNvSpPr>
            <a:spLocks noGrp="1"/>
          </p:cNvSpPr>
          <p:nvPr>
            <p:ph type="dt" sz="half" idx="10"/>
          </p:nvPr>
        </p:nvSpPr>
        <p:spPr/>
        <p:txBody>
          <a:bodyPr/>
          <a:lstStyle/>
          <a:p>
            <a:fld id="{24EE0AF1-C575-4C63-B2E4-2F9A4D8AF6FD}" type="datetime1">
              <a:rPr lang="de-DE" smtClean="0"/>
              <a:t>10.03.2026</a:t>
            </a:fld>
            <a:endParaRPr lang="de-DE"/>
          </a:p>
        </p:txBody>
      </p:sp>
      <p:sp>
        <p:nvSpPr>
          <p:cNvPr id="4" name="Fußzeilenplatzhalter 3">
            <a:extLst>
              <a:ext uri="{FF2B5EF4-FFF2-40B4-BE49-F238E27FC236}">
                <a16:creationId xmlns:a16="http://schemas.microsoft.com/office/drawing/2014/main" id="{BDB84C6F-AD33-4F88-A79E-033B17A4662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7A6BF78-29DB-4B06-A37A-C12BFB3A20D9}"/>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18548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3B09D0F-C34E-4F2E-A969-A4A7F8B97D80}"/>
              </a:ext>
            </a:extLst>
          </p:cNvPr>
          <p:cNvSpPr>
            <a:spLocks noGrp="1"/>
          </p:cNvSpPr>
          <p:nvPr>
            <p:ph type="dt" sz="half" idx="10"/>
          </p:nvPr>
        </p:nvSpPr>
        <p:spPr/>
        <p:txBody>
          <a:bodyPr/>
          <a:lstStyle/>
          <a:p>
            <a:fld id="{CD7BCFDE-4171-468A-8ECB-9DD48FB7C024}" type="datetime1">
              <a:rPr lang="de-DE" smtClean="0"/>
              <a:t>10.03.2026</a:t>
            </a:fld>
            <a:endParaRPr lang="de-DE"/>
          </a:p>
        </p:txBody>
      </p:sp>
      <p:sp>
        <p:nvSpPr>
          <p:cNvPr id="3" name="Fußzeilenplatzhalter 2">
            <a:extLst>
              <a:ext uri="{FF2B5EF4-FFF2-40B4-BE49-F238E27FC236}">
                <a16:creationId xmlns:a16="http://schemas.microsoft.com/office/drawing/2014/main" id="{F7DA608D-A34D-41DE-A4B0-ED9CBA5D3D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BC1171-87BC-4E9C-9CA5-040C0BF2DD0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62946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FB-302A-47F7-8EF6-814F266C2F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1ED2AE-63C2-4A88-8E72-1C8A8ADFB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82D1504-586F-4EEF-B44E-8DCF11D09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98C045F-E74E-4EB9-A608-C48C206C33DD}"/>
              </a:ext>
            </a:extLst>
          </p:cNvPr>
          <p:cNvSpPr>
            <a:spLocks noGrp="1"/>
          </p:cNvSpPr>
          <p:nvPr>
            <p:ph type="dt" sz="half" idx="10"/>
          </p:nvPr>
        </p:nvSpPr>
        <p:spPr/>
        <p:txBody>
          <a:bodyPr/>
          <a:lstStyle/>
          <a:p>
            <a:fld id="{A2BA3E57-014D-4E4B-B56F-66D884F50570}" type="datetime1">
              <a:rPr lang="de-DE" smtClean="0"/>
              <a:t>10.03.2026</a:t>
            </a:fld>
            <a:endParaRPr lang="de-DE"/>
          </a:p>
        </p:txBody>
      </p:sp>
      <p:sp>
        <p:nvSpPr>
          <p:cNvPr id="6" name="Fußzeilenplatzhalter 5">
            <a:extLst>
              <a:ext uri="{FF2B5EF4-FFF2-40B4-BE49-F238E27FC236}">
                <a16:creationId xmlns:a16="http://schemas.microsoft.com/office/drawing/2014/main" id="{7F301431-C3F5-4240-8C69-5B2793FF570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11E00E-D6B7-4E10-9B25-9B938B79F2DF}"/>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127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86D5B-B035-4C6E-B32C-E5BB0DB604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F3C39EE-6645-4E2B-8C44-42420026A3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9FD9577-3F00-433F-A5B5-D5EDE2FF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B6D8129-7F67-461A-ABC5-A539B51BD875}"/>
              </a:ext>
            </a:extLst>
          </p:cNvPr>
          <p:cNvSpPr>
            <a:spLocks noGrp="1"/>
          </p:cNvSpPr>
          <p:nvPr>
            <p:ph type="dt" sz="half" idx="10"/>
          </p:nvPr>
        </p:nvSpPr>
        <p:spPr/>
        <p:txBody>
          <a:bodyPr/>
          <a:lstStyle/>
          <a:p>
            <a:fld id="{7A2444EC-1717-4AC2-9F9C-14F02B911630}" type="datetime1">
              <a:rPr lang="de-DE" smtClean="0"/>
              <a:t>10.03.2026</a:t>
            </a:fld>
            <a:endParaRPr lang="de-DE"/>
          </a:p>
        </p:txBody>
      </p:sp>
      <p:sp>
        <p:nvSpPr>
          <p:cNvPr id="6" name="Fußzeilenplatzhalter 5">
            <a:extLst>
              <a:ext uri="{FF2B5EF4-FFF2-40B4-BE49-F238E27FC236}">
                <a16:creationId xmlns:a16="http://schemas.microsoft.com/office/drawing/2014/main" id="{192C1295-848A-4E26-9974-D57A161E573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8616B5E-694A-44C5-8863-49AC0D6CAEC3}"/>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0194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59945B-5C60-4625-AD95-0F99A2DB9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0D677A7-E942-4AD7-8973-E54D531E9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964EDA-3920-4803-A501-3B8BD18C1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3248A-B1E1-44F8-AED8-AFF90FB38D03}" type="datetime1">
              <a:rPr lang="de-DE" smtClean="0"/>
              <a:t>10.03.2026</a:t>
            </a:fld>
            <a:endParaRPr lang="de-DE"/>
          </a:p>
        </p:txBody>
      </p:sp>
      <p:sp>
        <p:nvSpPr>
          <p:cNvPr id="5" name="Fußzeilenplatzhalter 4">
            <a:extLst>
              <a:ext uri="{FF2B5EF4-FFF2-40B4-BE49-F238E27FC236}">
                <a16:creationId xmlns:a16="http://schemas.microsoft.com/office/drawing/2014/main" id="{1F16B5C8-851E-463F-BE62-78864A5EA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15A3770-135E-4C5B-87D8-C7193A65D1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15BC7-5F82-419E-A605-7DD15ECFCFA0}" type="slidenum">
              <a:rPr lang="de-DE" smtClean="0"/>
              <a:t>‹Nr.›</a:t>
            </a:fld>
            <a:endParaRPr lang="de-DE"/>
          </a:p>
        </p:txBody>
      </p:sp>
    </p:spTree>
    <p:extLst>
      <p:ext uri="{BB962C8B-B14F-4D97-AF65-F5344CB8AC3E}">
        <p14:creationId xmlns:p14="http://schemas.microsoft.com/office/powerpoint/2010/main" val="8166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7.png"/><Relationship Id="rId3" Type="http://schemas.openxmlformats.org/officeDocument/2006/relationships/image" Target="../media/image42.png"/><Relationship Id="rId7" Type="http://schemas.openxmlformats.org/officeDocument/2006/relationships/image" Target="../media/image46.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45.png"/><Relationship Id="rId5" Type="http://schemas.openxmlformats.org/officeDocument/2006/relationships/image" Target="../media/image44.png"/><Relationship Id="rId4" Type="http://schemas.openxmlformats.org/officeDocument/2006/relationships/image" Target="../media/image43.png"/></Relationships>
</file>

<file path=ppt/slides/_rels/slide11.xml.rels><?xml version="1.0" encoding="UTF-8" standalone="yes"?>
<Relationships xmlns="http://schemas.openxmlformats.org/package/2006/relationships"><Relationship Id="rId8" Type="http://schemas.openxmlformats.org/officeDocument/2006/relationships/image" Target="../media/image131.png"/><Relationship Id="rId13" Type="http://schemas.openxmlformats.org/officeDocument/2006/relationships/image" Target="../media/image210.png"/><Relationship Id="rId3" Type="http://schemas.openxmlformats.org/officeDocument/2006/relationships/image" Target="../media/image80.png"/><Relationship Id="rId7" Type="http://schemas.openxmlformats.org/officeDocument/2006/relationships/image" Target="../media/image121.png"/><Relationship Id="rId12" Type="http://schemas.openxmlformats.org/officeDocument/2006/relationships/image" Target="../media/image200.png"/><Relationship Id="rId17" Type="http://schemas.openxmlformats.org/officeDocument/2006/relationships/image" Target="../media/image26.png"/><Relationship Id="rId2" Type="http://schemas.openxmlformats.org/officeDocument/2006/relationships/notesSlide" Target="../notesSlides/notesSlide7.xml"/><Relationship Id="rId16" Type="http://schemas.openxmlformats.org/officeDocument/2006/relationships/image" Target="../media/image25.png"/><Relationship Id="rId1" Type="http://schemas.openxmlformats.org/officeDocument/2006/relationships/slideLayout" Target="../slideLayouts/slideLayout7.xml"/><Relationship Id="rId6" Type="http://schemas.openxmlformats.org/officeDocument/2006/relationships/image" Target="../media/image111.png"/><Relationship Id="rId11" Type="http://schemas.openxmlformats.org/officeDocument/2006/relationships/image" Target="../media/image190.png"/><Relationship Id="rId5" Type="http://schemas.openxmlformats.org/officeDocument/2006/relationships/image" Target="../media/image10.png"/><Relationship Id="rId15" Type="http://schemas.openxmlformats.org/officeDocument/2006/relationships/image" Target="../media/image240.png"/><Relationship Id="rId10" Type="http://schemas.openxmlformats.org/officeDocument/2006/relationships/image" Target="../media/image170.png"/><Relationship Id="rId4" Type="http://schemas.openxmlformats.org/officeDocument/2006/relationships/image" Target="../media/image90.png"/><Relationship Id="rId9" Type="http://schemas.openxmlformats.org/officeDocument/2006/relationships/image" Target="../media/image160.png"/><Relationship Id="rId14" Type="http://schemas.openxmlformats.org/officeDocument/2006/relationships/image" Target="../media/image22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67.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NULL"/><Relationship Id="rId9" Type="http://schemas.openxmlformats.org/officeDocument/2006/relationships/image" Target="NULL"/></Relationships>
</file>

<file path=ppt/slides/_rels/slide23.xml.rels><?xml version="1.0" encoding="UTF-8" standalone="yes"?>
<Relationships xmlns="http://schemas.openxmlformats.org/package/2006/relationships"><Relationship Id="rId3" Type="http://schemas.openxmlformats.org/officeDocument/2006/relationships/image" Target="../media/image7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0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NUL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0.png"/></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39.png"/><Relationship Id="rId3" Type="http://schemas.openxmlformats.org/officeDocument/2006/relationships/image" Target="../media/image34.png"/><Relationship Id="rId7" Type="http://schemas.openxmlformats.org/officeDocument/2006/relationships/image" Target="../media/image38.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73.png"/></Relationships>
</file>

<file path=ppt/slides/_rels/slide9.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p:cNvSpPr txBox="1"/>
          <p:nvPr/>
        </p:nvSpPr>
        <p:spPr>
          <a:xfrm>
            <a:off x="552175" y="928403"/>
            <a:ext cx="10799618" cy="3568289"/>
          </a:xfrm>
          <a:prstGeom prst="rect">
            <a:avLst/>
          </a:prstGeom>
          <a:noFill/>
        </p:spPr>
        <p:txBody>
          <a:bodyPr wrap="square" rtlCol="0">
            <a:noAutofit/>
          </a:bodyPr>
          <a:lstStyle/>
          <a:p>
            <a:r>
              <a:rPr lang="en-US" sz="2400" b="1" dirty="0">
                <a:latin typeface="Times New Roman" panose="02020603050405020304" pitchFamily="18" charset="0"/>
                <a:cs typeface="Times New Roman" panose="02020603050405020304" pitchFamily="18" charset="0"/>
              </a:rPr>
              <a:t>David Ricardo:</a:t>
            </a:r>
          </a:p>
          <a:p>
            <a:endParaRPr lang="en-US" sz="2400" b="1" dirty="0">
              <a:latin typeface="Times New Roman" panose="02020603050405020304" pitchFamily="18" charset="0"/>
              <a:cs typeface="Times New Roman" panose="02020603050405020304" pitchFamily="18" charset="0"/>
            </a:endParaRPr>
          </a:p>
          <a:p>
            <a:r>
              <a:rPr lang="en-US" sz="2400" b="1" dirty="0" err="1">
                <a:latin typeface="Times New Roman" panose="02020603050405020304" pitchFamily="18" charset="0"/>
                <a:cs typeface="Times New Roman" panose="02020603050405020304" pitchFamily="18" charset="0"/>
              </a:rPr>
              <a:t>Vom</a:t>
            </a:r>
            <a:r>
              <a:rPr lang="en-US" sz="2400" b="1" dirty="0">
                <a:latin typeface="Times New Roman" panose="02020603050405020304" pitchFamily="18" charset="0"/>
                <a:cs typeface="Times New Roman" panose="02020603050405020304" pitchFamily="18" charset="0"/>
              </a:rPr>
              <a:t> Handel </a:t>
            </a:r>
            <a:r>
              <a:rPr lang="en-US" sz="2400" b="1" dirty="0" err="1">
                <a:latin typeface="Times New Roman" panose="02020603050405020304" pitchFamily="18" charset="0"/>
                <a:cs typeface="Times New Roman" panose="02020603050405020304" pitchFamily="18" charset="0"/>
              </a:rPr>
              <a:t>zwischen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zwei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Ländern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profitieren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beide</a:t>
            </a:r>
            <a:r>
              <a:rPr lang="en-US" sz="2400" b="1" dirty="0">
                <a:latin typeface="Times New Roman" panose="02020603050405020304" pitchFamily="18" charset="0"/>
                <a:cs typeface="Times New Roman" panose="02020603050405020304" pitchFamily="18" charset="0"/>
              </a:rPr>
              <a:t> Länder, </a:t>
            </a:r>
            <a:r>
              <a:rPr lang="en-US" sz="2400" b="1" dirty="0" err="1">
                <a:latin typeface="Times New Roman" panose="02020603050405020304" pitchFamily="18" charset="0"/>
                <a:cs typeface="Times New Roman" panose="02020603050405020304" pitchFamily="18" charset="0"/>
              </a:rPr>
              <a:t>wenn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beide</a:t>
            </a:r>
            <a:r>
              <a:rPr lang="en-US" sz="2400" b="1" dirty="0">
                <a:latin typeface="Times New Roman" panose="02020603050405020304" pitchFamily="18" charset="0"/>
                <a:cs typeface="Times New Roman" panose="02020603050405020304" pitchFamily="18" charset="0"/>
              </a:rPr>
              <a:t> Länder </a:t>
            </a:r>
            <a:r>
              <a:rPr lang="en-US" sz="2400" b="1" dirty="0" err="1">
                <a:latin typeface="Times New Roman" panose="02020603050405020304" pitchFamily="18" charset="0"/>
                <a:cs typeface="Times New Roman" panose="02020603050405020304" pitchFamily="18" charset="0"/>
              </a:rPr>
              <a:t>sich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gemäß</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ihrer</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komparativen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Kostenvorteile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spezialisieren</a:t>
            </a:r>
            <a:r>
              <a:rPr lang="en-US" sz="2400" b="1" dirty="0">
                <a:latin typeface="Times New Roman" panose="02020603050405020304" pitchFamily="18" charset="0"/>
                <a:cs typeface="Times New Roman" panose="02020603050405020304" pitchFamily="18" charset="0"/>
              </a:rPr>
              <a:t>. Dies gilt </a:t>
            </a:r>
            <a:r>
              <a:rPr lang="en-US" sz="2400" b="1" dirty="0" err="1">
                <a:latin typeface="Times New Roman" panose="02020603050405020304" pitchFamily="18" charset="0"/>
                <a:cs typeface="Times New Roman" panose="02020603050405020304" pitchFamily="18" charset="0"/>
              </a:rPr>
              <a:t>insbesondere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auch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dann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wenn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ein</a:t>
            </a:r>
            <a:r>
              <a:rPr lang="en-US" sz="2400" b="1" dirty="0">
                <a:latin typeface="Times New Roman" panose="02020603050405020304" pitchFamily="18" charset="0"/>
                <a:cs typeface="Times New Roman" panose="02020603050405020304" pitchFamily="18" charset="0"/>
              </a:rPr>
              <a:t> Land in der </a:t>
            </a:r>
            <a:r>
              <a:rPr lang="en-US" sz="2400" b="1" dirty="0" err="1">
                <a:latin typeface="Times New Roman" panose="02020603050405020304" pitchFamily="18" charset="0"/>
                <a:cs typeface="Times New Roman" panose="02020603050405020304" pitchFamily="18" charset="0"/>
              </a:rPr>
              <a:t>Produktion</a:t>
            </a:r>
            <a:r>
              <a:rPr lang="en-US" sz="2400" b="1" dirty="0">
                <a:latin typeface="Times New Roman" panose="02020603050405020304" pitchFamily="18" charset="0"/>
                <a:cs typeface="Times New Roman" panose="02020603050405020304" pitchFamily="18" charset="0"/>
              </a:rPr>
              <a:t> von </a:t>
            </a:r>
            <a:r>
              <a:rPr lang="en-US" sz="2400" b="1" dirty="0" err="1">
                <a:latin typeface="Times New Roman" panose="02020603050405020304" pitchFamily="18" charset="0"/>
                <a:cs typeface="Times New Roman" panose="02020603050405020304" pitchFamily="18" charset="0"/>
              </a:rPr>
              <a:t>allen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Gütern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einen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absoluten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Kostenvorteil</a:t>
            </a:r>
            <a:r>
              <a:rPr lang="en-US" sz="2400" b="1" dirty="0">
                <a:latin typeface="Times New Roman" panose="02020603050405020304" pitchFamily="18" charset="0"/>
                <a:cs typeface="Times New Roman" panose="02020603050405020304" pitchFamily="18" charset="0"/>
              </a:rPr>
              <a:t> hat.</a:t>
            </a:r>
          </a:p>
          <a:p>
            <a:endParaRPr lang="en-US" sz="2400" b="1" dirty="0">
              <a:latin typeface="Times New Roman" panose="02020603050405020304" pitchFamily="18" charset="0"/>
              <a:cs typeface="Times New Roman" panose="02020603050405020304" pitchFamily="18" charset="0"/>
            </a:endParaRPr>
          </a:p>
          <a:p>
            <a:endParaRPr lang="en-US" sz="2400" b="1"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Quelle</a:t>
            </a:r>
            <a:r>
              <a:rPr lang="en-US" dirty="0">
                <a:latin typeface="Times New Roman" panose="02020603050405020304" pitchFamily="18" charset="0"/>
                <a:cs typeface="Times New Roman" panose="02020603050405020304" pitchFamily="18" charset="0"/>
              </a:rPr>
              <a:t>: David Ricardo (1817): The Principles of Political Economy and Taxation. John Murray, London</a:t>
            </a:r>
            <a:endParaRPr lang="de-DE" dirty="0">
              <a:latin typeface="Times New Roman" panose="02020603050405020304" pitchFamily="18" charset="0"/>
              <a:cs typeface="Times New Roman" panose="02020603050405020304" pitchFamily="18" charset="0"/>
            </a:endParaRPr>
          </a:p>
        </p:txBody>
      </p:sp>
      <p:sp>
        <p:nvSpPr>
          <p:cNvPr id="10" name="Textfeld 9">
            <a:extLst>
              <a:ext uri="{FF2B5EF4-FFF2-40B4-BE49-F238E27FC236}">
                <a16:creationId xmlns:a16="http://schemas.microsoft.com/office/drawing/2014/main" id="{2DDD1F48-F2DB-46BD-AF21-AEB45F25FC6A}"/>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2400" b="1" dirty="0">
                <a:latin typeface="Times New Roman" panose="02020603050405020304" pitchFamily="18" charset="0"/>
                <a:cs typeface="Times New Roman" panose="02020603050405020304" pitchFamily="18" charset="0"/>
              </a:rPr>
              <a:t>Modell komparativer Kostenvorteil – </a:t>
            </a:r>
            <a:r>
              <a:rPr lang="de-DE" sz="2400" b="1" dirty="0" err="1">
                <a:latin typeface="Times New Roman" panose="02020603050405020304" pitchFamily="18" charset="0"/>
                <a:cs typeface="Times New Roman" panose="02020603050405020304" pitchFamily="18" charset="0"/>
              </a:rPr>
              <a:t>Ricardomodell</a:t>
            </a:r>
            <a:endParaRPr lang="de-DE" sz="2400" b="1" dirty="0">
              <a:latin typeface="Times New Roman" panose="02020603050405020304" pitchFamily="18" charset="0"/>
              <a:cs typeface="Times New Roman" panose="02020603050405020304" pitchFamily="18" charset="0"/>
            </a:endParaRPr>
          </a:p>
        </p:txBody>
      </p:sp>
      <p:sp>
        <p:nvSpPr>
          <p:cNvPr id="4" name="Rechteck 3">
            <a:extLst>
              <a:ext uri="{FF2B5EF4-FFF2-40B4-BE49-F238E27FC236}">
                <a16:creationId xmlns:a16="http://schemas.microsoft.com/office/drawing/2014/main" id="{4EC614FA-CCC9-417A-8E4B-267069F9AF8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24640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Arrow Connector 7"/>
          <p:cNvCxnSpPr/>
          <p:nvPr/>
        </p:nvCxnSpPr>
        <p:spPr>
          <a:xfrm flipV="1">
            <a:off x="2861652" y="2510536"/>
            <a:ext cx="0" cy="339651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17"/>
              <p:cNvSpPr txBox="1"/>
              <p:nvPr/>
            </p:nvSpPr>
            <p:spPr>
              <a:xfrm>
                <a:off x="935823" y="2786202"/>
                <a:ext cx="2024840" cy="61632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814" i="1" smtClean="0">
                              <a:latin typeface="Cambria Math" panose="02040503050406030204" pitchFamily="18" charset="0"/>
                            </a:rPr>
                          </m:ctrlPr>
                        </m:fPr>
                        <m:num>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𝑃𝑊</m:t>
                              </m:r>
                            </m:sub>
                          </m:sSub>
                        </m:num>
                        <m:den>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𝑃𝐾</m:t>
                              </m:r>
                            </m:sub>
                          </m:sSub>
                        </m:den>
                      </m:f>
                    </m:oMath>
                  </m:oMathPara>
                </a14:m>
                <a:endParaRPr lang="en-US" sz="1814" dirty="0">
                  <a:latin typeface="Times New Roman" panose="02020603050405020304" pitchFamily="18" charset="0"/>
                  <a:cs typeface="Times New Roman" panose="02020603050405020304" pitchFamily="18" charset="0"/>
                </a:endParaRPr>
              </a:p>
            </p:txBody>
          </p:sp>
        </mc:Choice>
        <mc:Fallback xmlns="">
          <p:sp>
            <p:nvSpPr>
              <p:cNvPr id="8" name="TextBox 17"/>
              <p:cNvSpPr txBox="1">
                <a:spLocks noRot="1" noChangeAspect="1" noMove="1" noResize="1" noEditPoints="1" noAdjustHandles="1" noChangeArrowheads="1" noChangeShapeType="1" noTextEdit="1"/>
              </p:cNvSpPr>
              <p:nvPr/>
            </p:nvSpPr>
            <p:spPr>
              <a:xfrm>
                <a:off x="935823" y="2786202"/>
                <a:ext cx="2024840" cy="616323"/>
              </a:xfrm>
              <a:prstGeom prst="rect">
                <a:avLst/>
              </a:prstGeom>
              <a:blipFill>
                <a:blip r:embed="rId3"/>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9" name="TextBox 18"/>
              <p:cNvSpPr txBox="1"/>
              <p:nvPr/>
            </p:nvSpPr>
            <p:spPr>
              <a:xfrm>
                <a:off x="1589609" y="4907080"/>
                <a:ext cx="675377" cy="616323"/>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814" i="1" smtClean="0">
                              <a:latin typeface="Cambria Math" panose="02040503050406030204" pitchFamily="18" charset="0"/>
                            </a:rPr>
                          </m:ctrlPr>
                        </m:fPr>
                        <m:num>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𝑈𝑊</m:t>
                              </m:r>
                            </m:sub>
                          </m:sSub>
                        </m:num>
                        <m:den>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𝑈𝐾</m:t>
                              </m:r>
                            </m:sub>
                          </m:sSub>
                        </m:den>
                      </m:f>
                    </m:oMath>
                  </m:oMathPara>
                </a14:m>
                <a:endParaRPr lang="en-US" sz="1814" dirty="0">
                  <a:latin typeface="Times New Roman" panose="02020603050405020304" pitchFamily="18" charset="0"/>
                  <a:cs typeface="Times New Roman" panose="02020603050405020304" pitchFamily="18" charset="0"/>
                </a:endParaRPr>
              </a:p>
            </p:txBody>
          </p:sp>
        </mc:Choice>
        <mc:Fallback xmlns="">
          <p:sp>
            <p:nvSpPr>
              <p:cNvPr id="9" name="TextBox 18"/>
              <p:cNvSpPr txBox="1">
                <a:spLocks noRot="1" noChangeAspect="1" noMove="1" noResize="1" noEditPoints="1" noAdjustHandles="1" noChangeArrowheads="1" noChangeShapeType="1" noTextEdit="1"/>
              </p:cNvSpPr>
              <p:nvPr/>
            </p:nvSpPr>
            <p:spPr>
              <a:xfrm>
                <a:off x="1589609" y="4907080"/>
                <a:ext cx="675377" cy="616323"/>
              </a:xfrm>
              <a:prstGeom prst="rect">
                <a:avLst/>
              </a:prstGeom>
              <a:blipFill>
                <a:blip r:embed="rId4"/>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0" name="TextBox 12"/>
              <p:cNvSpPr txBox="1"/>
              <p:nvPr/>
            </p:nvSpPr>
            <p:spPr>
              <a:xfrm>
                <a:off x="2535064" y="5013199"/>
                <a:ext cx="338554" cy="510204"/>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451" i="1">
                              <a:latin typeface="Cambria Math" panose="02040503050406030204" pitchFamily="18" charset="0"/>
                            </a:rPr>
                          </m:ctrlPr>
                        </m:fPr>
                        <m:num>
                          <m:r>
                            <a:rPr lang="de-DE" sz="1451" i="1">
                              <a:latin typeface="Cambria Math"/>
                            </a:rPr>
                            <m:t>3</m:t>
                          </m:r>
                        </m:num>
                        <m:den>
                          <m:r>
                            <a:rPr lang="de-DE" sz="1451" i="1">
                              <a:latin typeface="Cambria Math"/>
                            </a:rPr>
                            <m:t>2</m:t>
                          </m:r>
                        </m:den>
                      </m:f>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10" name="TextBox 12"/>
              <p:cNvSpPr txBox="1">
                <a:spLocks noRot="1" noChangeAspect="1" noMove="1" noResize="1" noEditPoints="1" noAdjustHandles="1" noChangeArrowheads="1" noChangeShapeType="1" noTextEdit="1"/>
              </p:cNvSpPr>
              <p:nvPr/>
            </p:nvSpPr>
            <p:spPr>
              <a:xfrm>
                <a:off x="2535064" y="5013199"/>
                <a:ext cx="338554" cy="510204"/>
              </a:xfrm>
              <a:prstGeom prst="rect">
                <a:avLst/>
              </a:prstGeom>
              <a:blipFill>
                <a:blip r:embed="rId5"/>
                <a:stretch>
                  <a:fillRect b="-238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1" name="TextBox 19"/>
              <p:cNvSpPr txBox="1"/>
              <p:nvPr/>
            </p:nvSpPr>
            <p:spPr>
              <a:xfrm>
                <a:off x="2483420" y="3052567"/>
                <a:ext cx="338554" cy="3155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de-DE" sz="1451" i="1">
                          <a:latin typeface="Cambria Math"/>
                        </a:rPr>
                        <m:t>5</m:t>
                      </m:r>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11" name="TextBox 19"/>
              <p:cNvSpPr txBox="1">
                <a:spLocks noRot="1" noChangeAspect="1" noMove="1" noResize="1" noEditPoints="1" noAdjustHandles="1" noChangeArrowheads="1" noChangeShapeType="1" noTextEdit="1"/>
              </p:cNvSpPr>
              <p:nvPr/>
            </p:nvSpPr>
            <p:spPr>
              <a:xfrm>
                <a:off x="2483420" y="3052567"/>
                <a:ext cx="338554" cy="315599"/>
              </a:xfrm>
              <a:prstGeom prst="rect">
                <a:avLst/>
              </a:prstGeom>
              <a:blipFill>
                <a:blip r:embed="rId6"/>
                <a:stretch>
                  <a:fillRect/>
                </a:stretch>
              </a:blipFill>
            </p:spPr>
            <p:txBody>
              <a:bodyPr/>
              <a:lstStyle/>
              <a:p>
                <a:r>
                  <a:rPr lang="de-DE">
                    <a:noFill/>
                  </a:rPr>
                  <a:t> </a:t>
                </a:r>
              </a:p>
            </p:txBody>
          </p:sp>
        </mc:Fallback>
      </mc:AlternateContent>
      <p:sp>
        <p:nvSpPr>
          <p:cNvPr id="12" name="TextBox 20"/>
          <p:cNvSpPr txBox="1"/>
          <p:nvPr/>
        </p:nvSpPr>
        <p:spPr>
          <a:xfrm>
            <a:off x="2534312" y="4032330"/>
            <a:ext cx="277640" cy="3155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51" dirty="0">
                <a:latin typeface="Times New Roman" panose="02020603050405020304" pitchFamily="18" charset="0"/>
                <a:cs typeface="Times New Roman" panose="02020603050405020304" pitchFamily="18" charset="0"/>
              </a:rPr>
              <a:t>3</a:t>
            </a:r>
          </a:p>
        </p:txBody>
      </p:sp>
      <p:sp>
        <p:nvSpPr>
          <p:cNvPr id="13" name="TextBox 21"/>
          <p:cNvSpPr txBox="1"/>
          <p:nvPr/>
        </p:nvSpPr>
        <p:spPr>
          <a:xfrm>
            <a:off x="200848" y="4000029"/>
            <a:ext cx="2284856" cy="3436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err="1">
                <a:latin typeface="Times New Roman" panose="02020603050405020304" pitchFamily="18" charset="0"/>
                <a:cs typeface="Times New Roman" panose="02020603050405020304" pitchFamily="18" charset="0"/>
              </a:rPr>
              <a:t>Relativer</a:t>
            </a:r>
            <a:r>
              <a:rPr lang="en-US" sz="1633">
                <a:latin typeface="Times New Roman" panose="02020603050405020304" pitchFamily="18" charset="0"/>
                <a:cs typeface="Times New Roman" panose="02020603050405020304" pitchFamily="18" charset="0"/>
              </a:rPr>
              <a:t> Weltmarktpreis</a:t>
            </a:r>
            <a:endParaRPr lang="en-US" sz="1814"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4" name="TextBox 14"/>
              <p:cNvSpPr txBox="1"/>
              <p:nvPr/>
            </p:nvSpPr>
            <p:spPr>
              <a:xfrm>
                <a:off x="3514827" y="4404745"/>
                <a:ext cx="3289096" cy="95058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err="1">
                    <a:latin typeface="Times New Roman" panose="02020603050405020304" pitchFamily="18" charset="0"/>
                    <a:cs typeface="Times New Roman" panose="02020603050405020304" pitchFamily="18" charset="0"/>
                  </a:rPr>
                  <a:t>Britische</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Arbeiterin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gewinnt</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Sie</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kann</a:t>
                </a:r>
                <a:r>
                  <a:rPr lang="en-US" sz="1633" dirty="0">
                    <a:latin typeface="Times New Roman" panose="02020603050405020304" pitchFamily="18" charset="0"/>
                    <a:cs typeface="Times New Roman" panose="02020603050405020304" pitchFamily="18" charset="0"/>
                  </a:rPr>
                  <a:t> Wein </a:t>
                </a:r>
                <a:r>
                  <a:rPr lang="en-US" sz="1633" dirty="0" err="1">
                    <a:latin typeface="Times New Roman" panose="02020603050405020304" pitchFamily="18" charset="0"/>
                    <a:cs typeface="Times New Roman" panose="02020603050405020304" pitchFamily="18" charset="0"/>
                  </a:rPr>
                  <a:t>für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einen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relativen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Preis</a:t>
                </a:r>
                <a:r>
                  <a:rPr lang="en-US" sz="1633" dirty="0">
                    <a:latin typeface="Times New Roman" panose="02020603050405020304" pitchFamily="18" charset="0"/>
                    <a:cs typeface="Times New Roman" panose="02020603050405020304" pitchFamily="18" charset="0"/>
                  </a:rPr>
                  <a:t> von 3 </a:t>
                </a:r>
                <a:r>
                  <a:rPr lang="en-US" sz="1633" dirty="0" err="1">
                    <a:latin typeface="Times New Roman" panose="02020603050405020304" pitchFamily="18" charset="0"/>
                    <a:cs typeface="Times New Roman" panose="02020603050405020304" pitchFamily="18" charset="0"/>
                  </a:rPr>
                  <a:t>verkaufen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anstatt</a:t>
                </a:r>
                <a:r>
                  <a:rPr lang="en-US" sz="1633" dirty="0">
                    <a:latin typeface="Times New Roman" panose="02020603050405020304" pitchFamily="18" charset="0"/>
                    <a:cs typeface="Times New Roman" panose="02020603050405020304" pitchFamily="18" charset="0"/>
                  </a:rPr>
                  <a:t> von </a:t>
                </a:r>
                <a14:m>
                  <m:oMath xmlns:m="http://schemas.openxmlformats.org/officeDocument/2006/math">
                    <m:f>
                      <m:fPr>
                        <m:ctrlPr>
                          <a:rPr lang="en-US" sz="1633" i="1">
                            <a:latin typeface="Cambria Math" panose="02040503050406030204" pitchFamily="18" charset="0"/>
                          </a:rPr>
                        </m:ctrlPr>
                      </m:fPr>
                      <m:num>
                        <m:r>
                          <a:rPr lang="de-DE" sz="1633" i="1">
                            <a:latin typeface="Cambria Math"/>
                          </a:rPr>
                          <m:t>3</m:t>
                        </m:r>
                      </m:num>
                      <m:den>
                        <m:r>
                          <a:rPr lang="de-DE" sz="1633" i="1">
                            <a:latin typeface="Cambria Math"/>
                          </a:rPr>
                          <m:t>2</m:t>
                        </m:r>
                      </m:den>
                    </m:f>
                  </m:oMath>
                </a14:m>
                <a:endParaRPr lang="en-US" sz="1633" dirty="0">
                  <a:latin typeface="Times New Roman" panose="02020603050405020304" pitchFamily="18" charset="0"/>
                  <a:cs typeface="Times New Roman" panose="02020603050405020304" pitchFamily="18" charset="0"/>
                </a:endParaRPr>
              </a:p>
            </p:txBody>
          </p:sp>
        </mc:Choice>
        <mc:Fallback xmlns="">
          <p:sp>
            <p:nvSpPr>
              <p:cNvPr id="14" name="TextBox 14"/>
              <p:cNvSpPr txBox="1">
                <a:spLocks noRot="1" noChangeAspect="1" noMove="1" noResize="1" noEditPoints="1" noAdjustHandles="1" noChangeArrowheads="1" noChangeShapeType="1" noTextEdit="1"/>
              </p:cNvSpPr>
              <p:nvPr/>
            </p:nvSpPr>
            <p:spPr>
              <a:xfrm>
                <a:off x="3514827" y="4404745"/>
                <a:ext cx="3289096" cy="950581"/>
              </a:xfrm>
              <a:prstGeom prst="rect">
                <a:avLst/>
              </a:prstGeom>
              <a:blipFill>
                <a:blip r:embed="rId7"/>
                <a:stretch>
                  <a:fillRect l="-1113" t="-2581" b="-1935"/>
                </a:stretch>
              </a:blipFill>
            </p:spPr>
            <p:txBody>
              <a:bodyPr/>
              <a:lstStyle/>
              <a:p>
                <a:r>
                  <a:rPr lang="de-DE">
                    <a:noFill/>
                  </a:rPr>
                  <a:t> </a:t>
                </a:r>
              </a:p>
            </p:txBody>
          </p:sp>
        </mc:Fallback>
      </mc:AlternateContent>
      <p:cxnSp>
        <p:nvCxnSpPr>
          <p:cNvPr id="15" name="Straight Connector 27"/>
          <p:cNvCxnSpPr/>
          <p:nvPr/>
        </p:nvCxnSpPr>
        <p:spPr>
          <a:xfrm flipH="1">
            <a:off x="2778708" y="5253871"/>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28"/>
          <p:cNvCxnSpPr/>
          <p:nvPr/>
        </p:nvCxnSpPr>
        <p:spPr>
          <a:xfrm flipH="1">
            <a:off x="2778708" y="4208791"/>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29"/>
          <p:cNvCxnSpPr/>
          <p:nvPr/>
        </p:nvCxnSpPr>
        <p:spPr>
          <a:xfrm flipH="1">
            <a:off x="2778708" y="3229029"/>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39"/>
          <p:cNvSpPr txBox="1"/>
          <p:nvPr/>
        </p:nvSpPr>
        <p:spPr>
          <a:xfrm>
            <a:off x="3646358" y="3206115"/>
            <a:ext cx="3411053" cy="84619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err="1">
                <a:latin typeface="Times New Roman" panose="02020603050405020304" pitchFamily="18" charset="0"/>
                <a:cs typeface="Times New Roman" panose="02020603050405020304" pitchFamily="18" charset="0"/>
              </a:rPr>
              <a:t>Portugiesischer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Konsument</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gewinnt</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Er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kann</a:t>
            </a:r>
            <a:r>
              <a:rPr lang="en-US" sz="1633" dirty="0">
                <a:latin typeface="Times New Roman" panose="02020603050405020304" pitchFamily="18" charset="0"/>
                <a:cs typeface="Times New Roman" panose="02020603050405020304" pitchFamily="18" charset="0"/>
              </a:rPr>
              <a:t> Wein </a:t>
            </a:r>
            <a:r>
              <a:rPr lang="en-US" sz="1633" dirty="0" err="1">
                <a:latin typeface="Times New Roman" panose="02020603050405020304" pitchFamily="18" charset="0"/>
                <a:cs typeface="Times New Roman" panose="02020603050405020304" pitchFamily="18" charset="0"/>
              </a:rPr>
              <a:t>für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einen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relativen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Preis</a:t>
            </a:r>
            <a:r>
              <a:rPr lang="en-US" sz="1633" dirty="0">
                <a:latin typeface="Times New Roman" panose="02020603050405020304" pitchFamily="18" charset="0"/>
                <a:cs typeface="Times New Roman" panose="02020603050405020304" pitchFamily="18" charset="0"/>
              </a:rPr>
              <a:t> von 3 </a:t>
            </a:r>
            <a:r>
              <a:rPr lang="en-US" sz="1633" dirty="0" err="1">
                <a:latin typeface="Times New Roman" panose="02020603050405020304" pitchFamily="18" charset="0"/>
                <a:cs typeface="Times New Roman" panose="02020603050405020304" pitchFamily="18" charset="0"/>
              </a:rPr>
              <a:t>anstatt</a:t>
            </a:r>
            <a:r>
              <a:rPr lang="en-US" sz="1633" dirty="0">
                <a:latin typeface="Times New Roman" panose="02020603050405020304" pitchFamily="18" charset="0"/>
                <a:cs typeface="Times New Roman" panose="02020603050405020304" pitchFamily="18" charset="0"/>
              </a:rPr>
              <a:t> von 5 </a:t>
            </a:r>
            <a:r>
              <a:rPr lang="en-US" sz="1633" dirty="0" err="1">
                <a:latin typeface="Times New Roman" panose="02020603050405020304" pitchFamily="18" charset="0"/>
                <a:cs typeface="Times New Roman" panose="02020603050405020304" pitchFamily="18" charset="0"/>
              </a:rPr>
              <a:t>kaufen</a:t>
            </a:r>
            <a:endParaRPr lang="en-US" sz="1633" dirty="0">
              <a:latin typeface="Times New Roman" panose="02020603050405020304" pitchFamily="18" charset="0"/>
              <a:cs typeface="Times New Roman" panose="02020603050405020304" pitchFamily="18" charset="0"/>
            </a:endParaRPr>
          </a:p>
        </p:txBody>
      </p:sp>
      <p:sp>
        <p:nvSpPr>
          <p:cNvPr id="19" name="Curved Up Arrow 2"/>
          <p:cNvSpPr/>
          <p:nvPr/>
        </p:nvSpPr>
        <p:spPr>
          <a:xfrm rot="16200000">
            <a:off x="2725870" y="4540529"/>
            <a:ext cx="1055377" cy="391905"/>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33">
              <a:solidFill>
                <a:schemeClr val="tx1"/>
              </a:solidFill>
              <a:latin typeface="Times New Roman" panose="02020603050405020304" pitchFamily="18" charset="0"/>
              <a:cs typeface="Times New Roman" panose="02020603050405020304" pitchFamily="18" charset="0"/>
            </a:endParaRPr>
          </a:p>
        </p:txBody>
      </p:sp>
      <p:sp>
        <p:nvSpPr>
          <p:cNvPr id="20" name="Curved Down Arrow 5"/>
          <p:cNvSpPr/>
          <p:nvPr/>
        </p:nvSpPr>
        <p:spPr>
          <a:xfrm rot="5400000">
            <a:off x="2752208" y="3513580"/>
            <a:ext cx="1004766" cy="38983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33">
              <a:solidFill>
                <a:schemeClr val="tx1"/>
              </a:solidFill>
              <a:latin typeface="Times New Roman" panose="02020603050405020304" pitchFamily="18" charset="0"/>
              <a:cs typeface="Times New Roman" panose="02020603050405020304" pitchFamily="18" charset="0"/>
            </a:endParaRPr>
          </a:p>
        </p:txBody>
      </p:sp>
      <p:sp>
        <p:nvSpPr>
          <p:cNvPr id="21" name="Textfeld 20">
            <a:extLst>
              <a:ext uri="{FF2B5EF4-FFF2-40B4-BE49-F238E27FC236}">
                <a16:creationId xmlns:a16="http://schemas.microsoft.com/office/drawing/2014/main" id="{8A45090D-B55B-4F8B-98AB-723CCCBB75C1}"/>
              </a:ext>
            </a:extLst>
          </p:cNvPr>
          <p:cNvSpPr txBox="1">
            <a:spLocks/>
          </p:cNvSpPr>
          <p:nvPr/>
        </p:nvSpPr>
        <p:spPr>
          <a:xfrm>
            <a:off x="1847528" y="189863"/>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r>
              <a:rPr lang="de-DE" sz="3200" b="1" dirty="0">
                <a:latin typeface="Times New Roman" panose="02020603050405020304" pitchFamily="18" charset="0"/>
                <a:cs typeface="Times New Roman" panose="02020603050405020304" pitchFamily="18" charset="0"/>
              </a:rPr>
              <a:t> nach </a:t>
            </a:r>
            <a:r>
              <a:rPr lang="de-DE" sz="3200" b="1" dirty="0" err="1">
                <a:latin typeface="Times New Roman" panose="02020603050405020304" pitchFamily="18" charset="0"/>
                <a:cs typeface="Times New Roman" panose="02020603050405020304" pitchFamily="18" charset="0"/>
              </a:rPr>
              <a:t>Spezialisierug</a:t>
            </a:r>
            <a:r>
              <a:rPr lang="de-DE" sz="3200" b="1" dirty="0">
                <a:latin typeface="Times New Roman" panose="02020603050405020304" pitchFamily="18" charset="0"/>
                <a:cs typeface="Times New Roman" panose="02020603050405020304" pitchFamily="18" charset="0"/>
              </a:rPr>
              <a:t> gemäß der komparativen Kostenvorteile</a:t>
            </a:r>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3670B737-39BC-4D5F-A7D4-1106E4649FB6}"/>
                  </a:ext>
                </a:extLst>
              </p:cNvPr>
              <p:cNvSpPr txBox="1"/>
              <p:nvPr/>
            </p:nvSpPr>
            <p:spPr>
              <a:xfrm>
                <a:off x="1439489" y="1119816"/>
                <a:ext cx="8280322" cy="794141"/>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Wohlfahrtsgewinne, wenn der relative Weltmarktpreis zwischen den relativen Preisen der Handelspartner liegt. Angenommen </a:t>
                </a:r>
                <a14:m>
                  <m:oMath xmlns:m="http://schemas.openxmlformats.org/officeDocument/2006/math">
                    <m:r>
                      <a:rPr lang="de-DE" b="0" i="0" smtClean="0">
                        <a:latin typeface="Cambria Math" panose="02040503050406030204" pitchFamily="18" charset="0"/>
                      </a:rPr>
                      <m:t>5&gt;</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de-DE" i="1">
                                <a:latin typeface="Cambria Math" panose="02040503050406030204" pitchFamily="18" charset="0"/>
                              </a:rPr>
                              <m:t>𝑃</m:t>
                            </m:r>
                          </m:e>
                          <m:sub>
                            <m:r>
                              <a:rPr lang="de-DE" b="0" i="1" smtClean="0">
                                <a:latin typeface="Cambria Math" panose="02040503050406030204" pitchFamily="18" charset="0"/>
                              </a:rPr>
                              <m:t>𝑊</m:t>
                            </m:r>
                          </m:sub>
                        </m:sSub>
                      </m:num>
                      <m:den>
                        <m:sSub>
                          <m:sSubPr>
                            <m:ctrlPr>
                              <a:rPr lang="en-US" i="1">
                                <a:latin typeface="Cambria Math" panose="02040503050406030204" pitchFamily="18" charset="0"/>
                              </a:rPr>
                            </m:ctrlPr>
                          </m:sSubPr>
                          <m:e>
                            <m:r>
                              <a:rPr lang="de-DE" i="1">
                                <a:latin typeface="Cambria Math" panose="02040503050406030204" pitchFamily="18" charset="0"/>
                              </a:rPr>
                              <m:t>𝑝</m:t>
                            </m:r>
                          </m:e>
                          <m:sub>
                            <m:r>
                              <a:rPr lang="de-DE" b="0" i="1" smtClean="0">
                                <a:latin typeface="Cambria Math" panose="02040503050406030204" pitchFamily="18" charset="0"/>
                              </a:rPr>
                              <m:t>𝐾</m:t>
                            </m:r>
                          </m:sub>
                        </m:sSub>
                      </m:den>
                    </m:f>
                    <m:r>
                      <a:rPr lang="de-DE" i="1">
                        <a:latin typeface="Cambria Math" panose="02040503050406030204" pitchFamily="18" charset="0"/>
                      </a:rPr>
                      <m:t>=3</m:t>
                    </m:r>
                    <m:r>
                      <a:rPr lang="de-DE" b="0" i="1" smtClean="0">
                        <a:latin typeface="Cambria Math" panose="02040503050406030204" pitchFamily="18" charset="0"/>
                      </a:rPr>
                      <m:t>&gt;</m:t>
                    </m:r>
                    <m:f>
                      <m:fPr>
                        <m:ctrlPr>
                          <a:rPr lang="en-US" i="1">
                            <a:latin typeface="Cambria Math" panose="02040503050406030204" pitchFamily="18" charset="0"/>
                          </a:rPr>
                        </m:ctrlPr>
                      </m:fPr>
                      <m:num>
                        <m:r>
                          <a:rPr lang="de-DE" b="0" i="1" smtClean="0">
                            <a:latin typeface="Cambria Math" panose="02040503050406030204" pitchFamily="18" charset="0"/>
                          </a:rPr>
                          <m:t>3</m:t>
                        </m:r>
                      </m:num>
                      <m:den>
                        <m:r>
                          <a:rPr lang="de-DE" b="0" i="1" smtClean="0">
                            <a:latin typeface="Cambria Math" panose="02040503050406030204" pitchFamily="18" charset="0"/>
                          </a:rPr>
                          <m:t>2</m:t>
                        </m:r>
                      </m:den>
                    </m:f>
                  </m:oMath>
                </a14:m>
                <a:endParaRPr lang="de-DE" dirty="0">
                  <a:latin typeface="Times New Roman" panose="02020603050405020304" pitchFamily="18" charset="0"/>
                  <a:cs typeface="Times New Roman" panose="02020603050405020304" pitchFamily="18" charset="0"/>
                </a:endParaRPr>
              </a:p>
            </p:txBody>
          </p:sp>
        </mc:Choice>
        <mc:Fallback xmlns="">
          <p:sp>
            <p:nvSpPr>
              <p:cNvPr id="2" name="Textfeld 1">
                <a:extLst>
                  <a:ext uri="{FF2B5EF4-FFF2-40B4-BE49-F238E27FC236}">
                    <a16:creationId xmlns:a16="http://schemas.microsoft.com/office/drawing/2014/main" id="{3670B737-39BC-4D5F-A7D4-1106E4649FB6}"/>
                  </a:ext>
                </a:extLst>
              </p:cNvPr>
              <p:cNvSpPr txBox="1">
                <a:spLocks noRot="1" noChangeAspect="1" noMove="1" noResize="1" noEditPoints="1" noAdjustHandles="1" noChangeArrowheads="1" noChangeShapeType="1" noTextEdit="1"/>
              </p:cNvSpPr>
              <p:nvPr/>
            </p:nvSpPr>
            <p:spPr>
              <a:xfrm>
                <a:off x="1439489" y="1119816"/>
                <a:ext cx="8280322" cy="794141"/>
              </a:xfrm>
              <a:prstGeom prst="rect">
                <a:avLst/>
              </a:prstGeom>
              <a:blipFill>
                <a:blip r:embed="rId8"/>
                <a:stretch>
                  <a:fillRect l="-589" t="-4615" b="-769"/>
                </a:stretch>
              </a:blipFill>
            </p:spPr>
            <p:txBody>
              <a:bodyPr/>
              <a:lstStyle/>
              <a:p>
                <a:r>
                  <a:rPr lang="de-DE">
                    <a:noFill/>
                  </a:rPr>
                  <a:t> </a:t>
                </a:r>
              </a:p>
            </p:txBody>
          </p:sp>
        </mc:Fallback>
      </mc:AlternateContent>
      <p:sp>
        <p:nvSpPr>
          <p:cNvPr id="3" name="Rechteck 2"/>
          <p:cNvSpPr/>
          <p:nvPr/>
        </p:nvSpPr>
        <p:spPr>
          <a:xfrm>
            <a:off x="211135" y="2729401"/>
            <a:ext cx="1514168" cy="646331"/>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Portugal: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relativer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Preis</a:t>
            </a:r>
            <a:r>
              <a:rPr lang="en-US" dirty="0">
                <a:latin typeface="Times New Roman" panose="02020603050405020304" pitchFamily="18" charset="0"/>
                <a:cs typeface="Times New Roman" panose="02020603050405020304" pitchFamily="18" charset="0"/>
              </a:rPr>
              <a:t> </a:t>
            </a:r>
            <a:endParaRPr lang="de-DE" dirty="0"/>
          </a:p>
        </p:txBody>
      </p:sp>
      <p:sp>
        <p:nvSpPr>
          <p:cNvPr id="4" name="Rechteck 3"/>
          <p:cNvSpPr/>
          <p:nvPr/>
        </p:nvSpPr>
        <p:spPr>
          <a:xfrm>
            <a:off x="227248" y="4871383"/>
            <a:ext cx="1514168" cy="646331"/>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UK: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relativer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Preis</a:t>
            </a:r>
            <a:r>
              <a:rPr lang="en-US" dirty="0">
                <a:latin typeface="Times New Roman" panose="02020603050405020304" pitchFamily="18" charset="0"/>
                <a:cs typeface="Times New Roman" panose="02020603050405020304" pitchFamily="18" charset="0"/>
              </a:rPr>
              <a:t> </a:t>
            </a:r>
            <a:endParaRPr lang="de-DE" dirty="0"/>
          </a:p>
        </p:txBody>
      </p:sp>
      <p:sp>
        <p:nvSpPr>
          <p:cNvPr id="23" name="Rechteck 22">
            <a:extLst>
              <a:ext uri="{FF2B5EF4-FFF2-40B4-BE49-F238E27FC236}">
                <a16:creationId xmlns:a16="http://schemas.microsoft.com/office/drawing/2014/main" id="{6B0EDFF4-64F2-4D9B-B183-D4A48ECA5A93}"/>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69503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8" grpId="0"/>
      <p:bldP spid="19" grpId="0" animBg="1"/>
      <p:bldP spid="20" grpId="0" animBg="1"/>
      <p:bldP spid="2" grpId="0"/>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3"/>
          <p:cNvSpPr txBox="1"/>
          <p:nvPr/>
        </p:nvSpPr>
        <p:spPr>
          <a:xfrm>
            <a:off x="280919" y="6081446"/>
            <a:ext cx="8125963" cy="683737"/>
          </a:xfrm>
          <a:prstGeom prst="rect">
            <a:avLst/>
          </a:prstGeom>
          <a:noFill/>
          <a:ln w="38100">
            <a:solidFill>
              <a:srgbClr val="C00000"/>
            </a:solidFill>
          </a:ln>
        </p:spPr>
        <p:txBody>
          <a:bodyPr wrap="square"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33" dirty="0">
                <a:latin typeface="Times New Roman" panose="02020603050405020304" pitchFamily="18" charset="0"/>
                <a:cs typeface="Times New Roman" panose="02020603050405020304" pitchFamily="18" charset="0"/>
                <a:sym typeface="Wingdings" panose="05000000000000000000" pitchFamily="2" charset="2"/>
              </a:rPr>
              <a:t></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Beide</a:t>
            </a:r>
            <a:r>
              <a:rPr lang="en-US" sz="1633" dirty="0">
                <a:latin typeface="Times New Roman" panose="02020603050405020304" pitchFamily="18" charset="0"/>
                <a:cs typeface="Times New Roman" panose="02020603050405020304" pitchFamily="18" charset="0"/>
              </a:rPr>
              <a:t> Länder </a:t>
            </a:r>
            <a:r>
              <a:rPr lang="en-US" sz="1633" dirty="0" err="1">
                <a:latin typeface="Times New Roman" panose="02020603050405020304" pitchFamily="18" charset="0"/>
                <a:cs typeface="Times New Roman" panose="02020603050405020304" pitchFamily="18" charset="0"/>
              </a:rPr>
              <a:t>gewinnen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wenn</a:t>
            </a:r>
            <a:r>
              <a:rPr lang="en-US" sz="1633" dirty="0">
                <a:latin typeface="Times New Roman" panose="02020603050405020304" pitchFamily="18" charset="0"/>
                <a:cs typeface="Times New Roman" panose="02020603050405020304" pitchFamily="18" charset="0"/>
              </a:rPr>
              <a:t> Sie </a:t>
            </a:r>
            <a:r>
              <a:rPr lang="en-US" sz="1633" dirty="0" err="1">
                <a:latin typeface="Times New Roman" panose="02020603050405020304" pitchFamily="18" charset="0"/>
                <a:cs typeface="Times New Roman" panose="02020603050405020304" pitchFamily="18" charset="0"/>
              </a:rPr>
              <a:t>sich</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gemäß</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Ihrer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komparativen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Kostenvorteile</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spezialisieren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Sowohl</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als</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Produzenten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als</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auch</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als</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Konsumenten</a:t>
            </a:r>
            <a:endParaRPr lang="en-US" sz="1633" dirty="0">
              <a:latin typeface="Times New Roman" panose="02020603050405020304" pitchFamily="18" charset="0"/>
              <a:cs typeface="Times New Roman" panose="02020603050405020304" pitchFamily="18" charset="0"/>
            </a:endParaRPr>
          </a:p>
        </p:txBody>
      </p:sp>
      <p:cxnSp>
        <p:nvCxnSpPr>
          <p:cNvPr id="7" name="Straight Arrow Connector 7"/>
          <p:cNvCxnSpPr/>
          <p:nvPr/>
        </p:nvCxnSpPr>
        <p:spPr>
          <a:xfrm flipV="1">
            <a:off x="2569666" y="2258513"/>
            <a:ext cx="0" cy="339651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13"/>
          <p:cNvCxnSpPr/>
          <p:nvPr/>
        </p:nvCxnSpPr>
        <p:spPr>
          <a:xfrm flipV="1">
            <a:off x="7652451" y="2337169"/>
            <a:ext cx="0" cy="339651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 name="TextBox 11"/>
              <p:cNvSpPr txBox="1"/>
              <p:nvPr/>
            </p:nvSpPr>
            <p:spPr>
              <a:xfrm>
                <a:off x="573685" y="1419072"/>
                <a:ext cx="3672531" cy="47115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err="1">
                    <a:latin typeface="Times New Roman" panose="02020603050405020304" pitchFamily="18" charset="0"/>
                    <a:cs typeface="Times New Roman" panose="02020603050405020304" pitchFamily="18" charset="0"/>
                  </a:rPr>
                  <a:t>Relativer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Weltmarktpreis</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für</a:t>
                </a:r>
                <a:r>
                  <a:rPr lang="en-US" sz="1633" dirty="0">
                    <a:latin typeface="Times New Roman" panose="02020603050405020304" pitchFamily="18" charset="0"/>
                    <a:cs typeface="Times New Roman" panose="02020603050405020304" pitchFamily="18" charset="0"/>
                  </a:rPr>
                  <a:t> Wein </a:t>
                </a:r>
                <a14:m>
                  <m:oMath xmlns:m="http://schemas.openxmlformats.org/officeDocument/2006/math">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de-DE" sz="1600" i="1">
                                <a:latin typeface="Cambria Math" panose="02040503050406030204" pitchFamily="18" charset="0"/>
                              </a:rPr>
                              <m:t>𝑃</m:t>
                            </m:r>
                          </m:e>
                          <m:sub>
                            <m:r>
                              <a:rPr lang="de-DE" sz="1600" i="1">
                                <a:latin typeface="Cambria Math" panose="02040503050406030204" pitchFamily="18" charset="0"/>
                              </a:rPr>
                              <m:t>𝐾</m:t>
                            </m:r>
                          </m:sub>
                        </m:sSub>
                      </m:num>
                      <m:den>
                        <m:sSub>
                          <m:sSubPr>
                            <m:ctrlPr>
                              <a:rPr lang="en-US" sz="1600" i="1">
                                <a:latin typeface="Cambria Math" panose="02040503050406030204" pitchFamily="18" charset="0"/>
                              </a:rPr>
                            </m:ctrlPr>
                          </m:sSubPr>
                          <m:e>
                            <m:r>
                              <a:rPr lang="de-DE" sz="1600" i="1">
                                <a:latin typeface="Cambria Math" panose="02040503050406030204" pitchFamily="18" charset="0"/>
                              </a:rPr>
                              <m:t>𝑝</m:t>
                            </m:r>
                          </m:e>
                          <m:sub>
                            <m:r>
                              <a:rPr lang="de-DE" sz="1600" i="1">
                                <a:latin typeface="Cambria Math" panose="02040503050406030204" pitchFamily="18" charset="0"/>
                              </a:rPr>
                              <m:t>𝑅</m:t>
                            </m:r>
                          </m:sub>
                        </m:sSub>
                      </m:den>
                    </m:f>
                    <m:r>
                      <a:rPr lang="de-DE" sz="1600" i="1">
                        <a:latin typeface="Cambria Math" panose="02040503050406030204" pitchFamily="18" charset="0"/>
                      </a:rPr>
                      <m:t>=3</m:t>
                    </m:r>
                  </m:oMath>
                </a14:m>
                <a:endParaRPr lang="en-US" sz="1814" dirty="0">
                  <a:latin typeface="Times New Roman" panose="02020603050405020304" pitchFamily="18" charset="0"/>
                  <a:cs typeface="Times New Roman" panose="02020603050405020304" pitchFamily="18" charset="0"/>
                </a:endParaRPr>
              </a:p>
            </p:txBody>
          </p:sp>
        </mc:Choice>
        <mc:Fallback xmlns="">
          <p:sp>
            <p:nvSpPr>
              <p:cNvPr id="9" name="TextBox 11"/>
              <p:cNvSpPr txBox="1">
                <a:spLocks noRot="1" noChangeAspect="1" noMove="1" noResize="1" noEditPoints="1" noAdjustHandles="1" noChangeArrowheads="1" noChangeShapeType="1" noTextEdit="1"/>
              </p:cNvSpPr>
              <p:nvPr/>
            </p:nvSpPr>
            <p:spPr>
              <a:xfrm>
                <a:off x="573685" y="1419072"/>
                <a:ext cx="3672531" cy="471155"/>
              </a:xfrm>
              <a:prstGeom prst="rect">
                <a:avLst/>
              </a:prstGeom>
              <a:blipFill>
                <a:blip r:embed="rId3"/>
                <a:stretch>
                  <a:fillRect l="-995" b="-1299"/>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0" name="TextBox 16"/>
              <p:cNvSpPr txBox="1"/>
              <p:nvPr/>
            </p:nvSpPr>
            <p:spPr>
              <a:xfrm>
                <a:off x="5732223" y="1380731"/>
                <a:ext cx="4078715" cy="47115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err="1">
                    <a:latin typeface="Times New Roman" panose="02020603050405020304" pitchFamily="18" charset="0"/>
                    <a:cs typeface="Times New Roman" panose="02020603050405020304" pitchFamily="18" charset="0"/>
                  </a:rPr>
                  <a:t>Relativer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Weltmarktpreis</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für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Kleidung</a:t>
                </a:r>
                <a:r>
                  <a:rPr lang="en-US" sz="1633" dirty="0">
                    <a:latin typeface="Times New Roman" panose="02020603050405020304" pitchFamily="18" charset="0"/>
                    <a:cs typeface="Times New Roman" panose="02020603050405020304" pitchFamily="18" charset="0"/>
                  </a:rPr>
                  <a:t> </a:t>
                </a:r>
                <a14:m>
                  <m:oMath xmlns:m="http://schemas.openxmlformats.org/officeDocument/2006/math">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de-DE" sz="1600" i="1">
                                <a:latin typeface="Cambria Math" panose="02040503050406030204" pitchFamily="18" charset="0"/>
                              </a:rPr>
                              <m:t>𝑃</m:t>
                            </m:r>
                          </m:e>
                          <m:sub>
                            <m:r>
                              <a:rPr lang="de-DE" sz="1600" i="1">
                                <a:latin typeface="Cambria Math" panose="02040503050406030204" pitchFamily="18" charset="0"/>
                              </a:rPr>
                              <m:t>𝑅</m:t>
                            </m:r>
                          </m:sub>
                        </m:sSub>
                      </m:num>
                      <m:den>
                        <m:sSub>
                          <m:sSubPr>
                            <m:ctrlPr>
                              <a:rPr lang="en-US" sz="1600" i="1">
                                <a:latin typeface="Cambria Math" panose="02040503050406030204" pitchFamily="18" charset="0"/>
                              </a:rPr>
                            </m:ctrlPr>
                          </m:sSubPr>
                          <m:e>
                            <m:r>
                              <a:rPr lang="de-DE" sz="1600" i="1">
                                <a:latin typeface="Cambria Math" panose="02040503050406030204" pitchFamily="18" charset="0"/>
                              </a:rPr>
                              <m:t>𝑝</m:t>
                            </m:r>
                          </m:e>
                          <m:sub>
                            <m:r>
                              <a:rPr lang="de-DE" sz="1600" i="1">
                                <a:latin typeface="Cambria Math" panose="02040503050406030204" pitchFamily="18" charset="0"/>
                              </a:rPr>
                              <m:t>𝐾</m:t>
                            </m:r>
                          </m:sub>
                        </m:sSub>
                      </m:den>
                    </m:f>
                    <m:r>
                      <a:rPr lang="de-DE" sz="1600" i="1">
                        <a:latin typeface="Cambria Math" panose="02040503050406030204" pitchFamily="18" charset="0"/>
                      </a:rPr>
                      <m:t>=</m:t>
                    </m:r>
                    <m:f>
                      <m:fPr>
                        <m:ctrlPr>
                          <a:rPr lang="en-US" sz="1600" i="1">
                            <a:latin typeface="Cambria Math" panose="02040503050406030204" pitchFamily="18" charset="0"/>
                          </a:rPr>
                        </m:ctrlPr>
                      </m:fPr>
                      <m:num>
                        <m:r>
                          <a:rPr lang="de-DE" sz="1600" i="1">
                            <a:latin typeface="Cambria Math" panose="02040503050406030204" pitchFamily="18" charset="0"/>
                          </a:rPr>
                          <m:t>1</m:t>
                        </m:r>
                      </m:num>
                      <m:den>
                        <m:r>
                          <a:rPr lang="de-DE" sz="1600" i="1">
                            <a:latin typeface="Cambria Math" panose="02040503050406030204" pitchFamily="18" charset="0"/>
                          </a:rPr>
                          <m:t>3</m:t>
                        </m:r>
                      </m:den>
                    </m:f>
                  </m:oMath>
                </a14:m>
                <a:endParaRPr lang="en-US" sz="1814" dirty="0">
                  <a:latin typeface="Times New Roman" panose="02020603050405020304" pitchFamily="18" charset="0"/>
                  <a:cs typeface="Times New Roman" panose="02020603050405020304" pitchFamily="18" charset="0"/>
                </a:endParaRPr>
              </a:p>
            </p:txBody>
          </p:sp>
        </mc:Choice>
        <mc:Fallback xmlns="">
          <p:sp>
            <p:nvSpPr>
              <p:cNvPr id="10" name="TextBox 16"/>
              <p:cNvSpPr txBox="1">
                <a:spLocks noRot="1" noChangeAspect="1" noMove="1" noResize="1" noEditPoints="1" noAdjustHandles="1" noChangeArrowheads="1" noChangeShapeType="1" noTextEdit="1"/>
              </p:cNvSpPr>
              <p:nvPr/>
            </p:nvSpPr>
            <p:spPr>
              <a:xfrm>
                <a:off x="5732223" y="1380731"/>
                <a:ext cx="4078715" cy="471155"/>
              </a:xfrm>
              <a:prstGeom prst="rect">
                <a:avLst/>
              </a:prstGeom>
              <a:blipFill>
                <a:blip r:embed="rId4"/>
                <a:stretch>
                  <a:fillRect l="-897" b="-1282"/>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2243078" y="4761175"/>
                <a:ext cx="333746" cy="510204"/>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451" i="1">
                              <a:latin typeface="Cambria Math" panose="02040503050406030204" pitchFamily="18" charset="0"/>
                            </a:rPr>
                          </m:ctrlPr>
                        </m:fPr>
                        <m:num>
                          <m:r>
                            <a:rPr lang="de-DE" sz="1451" i="1">
                              <a:latin typeface="Cambria Math"/>
                            </a:rPr>
                            <m:t>3</m:t>
                          </m:r>
                        </m:num>
                        <m:den>
                          <m:r>
                            <a:rPr lang="de-DE" sz="1451" i="1">
                              <a:latin typeface="Cambria Math"/>
                            </a:rPr>
                            <m:t>2</m:t>
                          </m:r>
                        </m:den>
                      </m:f>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13" name="TextBox 12"/>
              <p:cNvSpPr txBox="1">
                <a:spLocks noRot="1" noChangeAspect="1" noMove="1" noResize="1" noEditPoints="1" noAdjustHandles="1" noChangeArrowheads="1" noChangeShapeType="1" noTextEdit="1"/>
              </p:cNvSpPr>
              <p:nvPr/>
            </p:nvSpPr>
            <p:spPr>
              <a:xfrm>
                <a:off x="2243078" y="4761175"/>
                <a:ext cx="333746" cy="510204"/>
              </a:xfrm>
              <a:prstGeom prst="rect">
                <a:avLst/>
              </a:prstGeom>
              <a:blipFill>
                <a:blip r:embed="rId5"/>
                <a:stretch>
                  <a:fillRect b="-238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4" name="TextBox 19"/>
              <p:cNvSpPr txBox="1"/>
              <p:nvPr/>
            </p:nvSpPr>
            <p:spPr>
              <a:xfrm>
                <a:off x="2191434" y="2800544"/>
                <a:ext cx="333746" cy="3155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de-DE" sz="1451" i="1">
                          <a:latin typeface="Cambria Math"/>
                        </a:rPr>
                        <m:t>5</m:t>
                      </m:r>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14" name="TextBox 19"/>
              <p:cNvSpPr txBox="1">
                <a:spLocks noRot="1" noChangeAspect="1" noMove="1" noResize="1" noEditPoints="1" noAdjustHandles="1" noChangeArrowheads="1" noChangeShapeType="1" noTextEdit="1"/>
              </p:cNvSpPr>
              <p:nvPr/>
            </p:nvSpPr>
            <p:spPr>
              <a:xfrm>
                <a:off x="2191434" y="2800544"/>
                <a:ext cx="333746" cy="315599"/>
              </a:xfrm>
              <a:prstGeom prst="rect">
                <a:avLst/>
              </a:prstGeom>
              <a:blipFill>
                <a:blip r:embed="rId6"/>
                <a:stretch>
                  <a:fillRect/>
                </a:stretch>
              </a:blipFill>
            </p:spPr>
            <p:txBody>
              <a:bodyPr/>
              <a:lstStyle/>
              <a:p>
                <a:r>
                  <a:rPr lang="de-DE">
                    <a:noFill/>
                  </a:rPr>
                  <a:t> </a:t>
                </a:r>
              </a:p>
            </p:txBody>
          </p:sp>
        </mc:Fallback>
      </mc:AlternateContent>
      <p:sp>
        <p:nvSpPr>
          <p:cNvPr id="15" name="TextBox 20"/>
          <p:cNvSpPr txBox="1"/>
          <p:nvPr/>
        </p:nvSpPr>
        <p:spPr>
          <a:xfrm>
            <a:off x="2242326" y="3780306"/>
            <a:ext cx="279244" cy="3155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51" dirty="0">
                <a:latin typeface="Times New Roman" panose="02020603050405020304" pitchFamily="18" charset="0"/>
                <a:cs typeface="Times New Roman" panose="02020603050405020304" pitchFamily="18" charset="0"/>
              </a:rPr>
              <a:t>3</a:t>
            </a:r>
          </a:p>
        </p:txBody>
      </p:sp>
      <p:cxnSp>
        <p:nvCxnSpPr>
          <p:cNvPr id="18" name="Straight Connector 26"/>
          <p:cNvCxnSpPr/>
          <p:nvPr/>
        </p:nvCxnSpPr>
        <p:spPr>
          <a:xfrm flipH="1">
            <a:off x="7652450" y="5145821"/>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27"/>
          <p:cNvCxnSpPr/>
          <p:nvPr/>
        </p:nvCxnSpPr>
        <p:spPr>
          <a:xfrm flipH="1">
            <a:off x="2486722" y="5001848"/>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28"/>
          <p:cNvCxnSpPr/>
          <p:nvPr/>
        </p:nvCxnSpPr>
        <p:spPr>
          <a:xfrm flipH="1">
            <a:off x="2486722" y="3956768"/>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9"/>
          <p:cNvCxnSpPr/>
          <p:nvPr/>
        </p:nvCxnSpPr>
        <p:spPr>
          <a:xfrm flipH="1">
            <a:off x="2486722" y="2977005"/>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31"/>
          <p:cNvCxnSpPr/>
          <p:nvPr/>
        </p:nvCxnSpPr>
        <p:spPr>
          <a:xfrm flipH="1">
            <a:off x="7637701" y="4100741"/>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32"/>
          <p:cNvCxnSpPr/>
          <p:nvPr/>
        </p:nvCxnSpPr>
        <p:spPr>
          <a:xfrm flipH="1">
            <a:off x="7661127" y="2925027"/>
            <a:ext cx="8294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35"/>
              <p:cNvSpPr txBox="1"/>
              <p:nvPr/>
            </p:nvSpPr>
            <p:spPr>
              <a:xfrm>
                <a:off x="7702599" y="2657366"/>
                <a:ext cx="333746" cy="51167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451" i="1">
                              <a:latin typeface="Cambria Math" panose="02040503050406030204" pitchFamily="18" charset="0"/>
                            </a:rPr>
                          </m:ctrlPr>
                        </m:fPr>
                        <m:num>
                          <m:r>
                            <a:rPr lang="de-DE" sz="1451" i="1">
                              <a:latin typeface="Cambria Math"/>
                            </a:rPr>
                            <m:t>2</m:t>
                          </m:r>
                        </m:num>
                        <m:den>
                          <m:r>
                            <a:rPr lang="de-DE" sz="1451" i="1">
                              <a:latin typeface="Cambria Math"/>
                            </a:rPr>
                            <m:t>3</m:t>
                          </m:r>
                        </m:den>
                      </m:f>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27" name="TextBox 35"/>
              <p:cNvSpPr txBox="1">
                <a:spLocks noRot="1" noChangeAspect="1" noMove="1" noResize="1" noEditPoints="1" noAdjustHandles="1" noChangeArrowheads="1" noChangeShapeType="1" noTextEdit="1"/>
              </p:cNvSpPr>
              <p:nvPr/>
            </p:nvSpPr>
            <p:spPr>
              <a:xfrm>
                <a:off x="7702599" y="2657366"/>
                <a:ext cx="333746" cy="511679"/>
              </a:xfrm>
              <a:prstGeom prst="rect">
                <a:avLst/>
              </a:prstGeom>
              <a:blipFill>
                <a:blip r:embed="rId7"/>
                <a:stretch>
                  <a:fillRect b="-238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28" name="TextBox 36"/>
              <p:cNvSpPr txBox="1"/>
              <p:nvPr/>
            </p:nvSpPr>
            <p:spPr>
              <a:xfrm>
                <a:off x="7697041" y="3805270"/>
                <a:ext cx="333746" cy="51167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451" i="1">
                              <a:latin typeface="Cambria Math" panose="02040503050406030204" pitchFamily="18" charset="0"/>
                            </a:rPr>
                          </m:ctrlPr>
                        </m:fPr>
                        <m:num>
                          <m:r>
                            <a:rPr lang="de-DE" sz="1451" i="1">
                              <a:latin typeface="Cambria Math"/>
                            </a:rPr>
                            <m:t>1</m:t>
                          </m:r>
                        </m:num>
                        <m:den>
                          <m:r>
                            <a:rPr lang="de-DE" sz="1451" i="1">
                              <a:latin typeface="Cambria Math"/>
                            </a:rPr>
                            <m:t>3</m:t>
                          </m:r>
                        </m:den>
                      </m:f>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28" name="TextBox 36"/>
              <p:cNvSpPr txBox="1">
                <a:spLocks noRot="1" noChangeAspect="1" noMove="1" noResize="1" noEditPoints="1" noAdjustHandles="1" noChangeArrowheads="1" noChangeShapeType="1" noTextEdit="1"/>
              </p:cNvSpPr>
              <p:nvPr/>
            </p:nvSpPr>
            <p:spPr>
              <a:xfrm>
                <a:off x="7697041" y="3805270"/>
                <a:ext cx="333746" cy="511679"/>
              </a:xfrm>
              <a:prstGeom prst="rect">
                <a:avLst/>
              </a:prstGeom>
              <a:blipFill>
                <a:blip r:embed="rId8"/>
                <a:stretch>
                  <a:fillRect b="-238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29" name="TextBox 37"/>
              <p:cNvSpPr txBox="1"/>
              <p:nvPr/>
            </p:nvSpPr>
            <p:spPr>
              <a:xfrm>
                <a:off x="7693189" y="4915854"/>
                <a:ext cx="333746" cy="51161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451" i="1">
                              <a:latin typeface="Cambria Math" panose="02040503050406030204" pitchFamily="18" charset="0"/>
                            </a:rPr>
                          </m:ctrlPr>
                        </m:fPr>
                        <m:num>
                          <m:r>
                            <a:rPr lang="de-DE" sz="1451" i="1">
                              <a:latin typeface="Cambria Math"/>
                            </a:rPr>
                            <m:t>1</m:t>
                          </m:r>
                        </m:num>
                        <m:den>
                          <m:r>
                            <a:rPr lang="de-DE" sz="1451" i="1">
                              <a:latin typeface="Cambria Math"/>
                            </a:rPr>
                            <m:t>5</m:t>
                          </m:r>
                        </m:den>
                      </m:f>
                    </m:oMath>
                  </m:oMathPara>
                </a14:m>
                <a:endParaRPr lang="en-US" sz="1451" dirty="0">
                  <a:latin typeface="Times New Roman" panose="02020603050405020304" pitchFamily="18" charset="0"/>
                  <a:cs typeface="Times New Roman" panose="02020603050405020304" pitchFamily="18" charset="0"/>
                </a:endParaRPr>
              </a:p>
            </p:txBody>
          </p:sp>
        </mc:Choice>
        <mc:Fallback xmlns="">
          <p:sp>
            <p:nvSpPr>
              <p:cNvPr id="29" name="TextBox 37"/>
              <p:cNvSpPr txBox="1">
                <a:spLocks noRot="1" noChangeAspect="1" noMove="1" noResize="1" noEditPoints="1" noAdjustHandles="1" noChangeArrowheads="1" noChangeShapeType="1" noTextEdit="1"/>
              </p:cNvSpPr>
              <p:nvPr/>
            </p:nvSpPr>
            <p:spPr>
              <a:xfrm>
                <a:off x="7693189" y="4915854"/>
                <a:ext cx="333746" cy="511615"/>
              </a:xfrm>
              <a:prstGeom prst="rect">
                <a:avLst/>
              </a:prstGeom>
              <a:blipFill>
                <a:blip r:embed="rId9"/>
                <a:stretch>
                  <a:fillRect b="-3571"/>
                </a:stretch>
              </a:blipFill>
            </p:spPr>
            <p:txBody>
              <a:bodyPr/>
              <a:lstStyle/>
              <a:p>
                <a:r>
                  <a:rPr lang="de-DE">
                    <a:noFill/>
                  </a:rPr>
                  <a:t> </a:t>
                </a:r>
              </a:p>
            </p:txBody>
          </p:sp>
        </mc:Fallback>
      </mc:AlternateContent>
      <p:sp>
        <p:nvSpPr>
          <p:cNvPr id="35" name="TextBox 21">
            <a:extLst>
              <a:ext uri="{FF2B5EF4-FFF2-40B4-BE49-F238E27FC236}">
                <a16:creationId xmlns:a16="http://schemas.microsoft.com/office/drawing/2014/main" id="{953A65AC-0194-40F8-A7FB-FCBD3A24A21C}"/>
              </a:ext>
            </a:extLst>
          </p:cNvPr>
          <p:cNvSpPr txBox="1"/>
          <p:nvPr/>
        </p:nvSpPr>
        <p:spPr>
          <a:xfrm>
            <a:off x="7925466" y="3901144"/>
            <a:ext cx="2302777"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err="1">
                <a:latin typeface="Times New Roman" panose="02020603050405020304" pitchFamily="18" charset="0"/>
                <a:cs typeface="Times New Roman" panose="02020603050405020304" pitchFamily="18" charset="0"/>
              </a:rPr>
              <a:t>relativer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Weltmarktpreis</a:t>
            </a:r>
            <a:endParaRPr lang="en-US" sz="14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BE06D324-13DB-4E85-8201-3A9F0CCCA9F5}"/>
                  </a:ext>
                </a:extLst>
              </p:cNvPr>
              <p:cNvSpPr txBox="1"/>
              <p:nvPr/>
            </p:nvSpPr>
            <p:spPr>
              <a:xfrm>
                <a:off x="7925466" y="2683975"/>
                <a:ext cx="611642" cy="497508"/>
              </a:xfrm>
              <a:prstGeom prst="rect">
                <a:avLst/>
              </a:prstGeom>
              <a:noFill/>
            </p:spPr>
            <p:txBody>
              <a:bodyPr wrap="none" rtlCol="0">
                <a:spAutoFit/>
              </a:bodyPr>
              <a:lstStyle/>
              <a:p>
                <a:r>
                  <a:rPr lang="en-US" sz="1600" dirty="0">
                    <a:latin typeface="Times New Roman" panose="02020603050405020304" pitchFamily="18" charset="0"/>
                    <a:cs typeface="Times New Roman" panose="02020603050405020304" pitchFamily="18" charset="0"/>
                  </a:rPr>
                  <a:t>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de-DE" i="1">
                                <a:latin typeface="Cambria Math"/>
                              </a:rPr>
                              <m:t>𝑎</m:t>
                            </m:r>
                          </m:e>
                          <m:sub>
                            <m:r>
                              <a:rPr lang="de-DE" b="0" i="1" smtClean="0">
                                <a:latin typeface="Cambria Math" panose="02040503050406030204" pitchFamily="18" charset="0"/>
                              </a:rPr>
                              <m:t>𝑈𝐾</m:t>
                            </m:r>
                          </m:sub>
                        </m:sSub>
                      </m:num>
                      <m:den>
                        <m:sSub>
                          <m:sSubPr>
                            <m:ctrlPr>
                              <a:rPr lang="en-US" i="1">
                                <a:latin typeface="Cambria Math" panose="02040503050406030204" pitchFamily="18" charset="0"/>
                              </a:rPr>
                            </m:ctrlPr>
                          </m:sSubPr>
                          <m:e>
                            <m:r>
                              <a:rPr lang="de-DE" i="1">
                                <a:latin typeface="Cambria Math"/>
                              </a:rPr>
                              <m:t>𝑎</m:t>
                            </m:r>
                          </m:e>
                          <m:sub>
                            <m:r>
                              <a:rPr lang="de-DE" b="0" i="1" smtClean="0">
                                <a:latin typeface="Cambria Math" panose="02040503050406030204" pitchFamily="18" charset="0"/>
                              </a:rPr>
                              <m:t>𝑈𝑊</m:t>
                            </m:r>
                          </m:sub>
                        </m:sSub>
                      </m:den>
                    </m:f>
                  </m:oMath>
                </a14:m>
                <a:endParaRPr lang="de-DE" dirty="0">
                  <a:latin typeface="Times New Roman" panose="02020603050405020304" pitchFamily="18" charset="0"/>
                  <a:cs typeface="Times New Roman" panose="02020603050405020304" pitchFamily="18" charset="0"/>
                </a:endParaRPr>
              </a:p>
            </p:txBody>
          </p:sp>
        </mc:Choice>
        <mc:Fallback xmlns="">
          <p:sp>
            <p:nvSpPr>
              <p:cNvPr id="2" name="Textfeld 1">
                <a:extLst>
                  <a:ext uri="{FF2B5EF4-FFF2-40B4-BE49-F238E27FC236}">
                    <a16:creationId xmlns:a16="http://schemas.microsoft.com/office/drawing/2014/main" id="{BE06D324-13DB-4E85-8201-3A9F0CCCA9F5}"/>
                  </a:ext>
                </a:extLst>
              </p:cNvPr>
              <p:cNvSpPr txBox="1">
                <a:spLocks noRot="1" noChangeAspect="1" noMove="1" noResize="1" noEditPoints="1" noAdjustHandles="1" noChangeArrowheads="1" noChangeShapeType="1" noTextEdit="1"/>
              </p:cNvSpPr>
              <p:nvPr/>
            </p:nvSpPr>
            <p:spPr>
              <a:xfrm>
                <a:off x="7925466" y="2683975"/>
                <a:ext cx="611642" cy="497508"/>
              </a:xfrm>
              <a:prstGeom prst="rect">
                <a:avLst/>
              </a:prstGeom>
              <a:blipFill>
                <a:blip r:embed="rId10"/>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36" name="Textfeld 35">
                <a:extLst>
                  <a:ext uri="{FF2B5EF4-FFF2-40B4-BE49-F238E27FC236}">
                    <a16:creationId xmlns:a16="http://schemas.microsoft.com/office/drawing/2014/main" id="{47CDE124-7098-44D2-9878-48274B1D1D93}"/>
                  </a:ext>
                </a:extLst>
              </p:cNvPr>
              <p:cNvSpPr txBox="1"/>
              <p:nvPr/>
            </p:nvSpPr>
            <p:spPr>
              <a:xfrm>
                <a:off x="7869472" y="4931657"/>
                <a:ext cx="598818" cy="497187"/>
              </a:xfrm>
              <a:prstGeom prst="rect">
                <a:avLst/>
              </a:prstGeom>
              <a:noFill/>
            </p:spPr>
            <p:txBody>
              <a:bodyPr wrap="none" rtlCol="0">
                <a:spAutoFit/>
              </a:bodyPr>
              <a:lstStyle/>
              <a:p>
                <a:r>
                  <a:rPr lang="en-US" sz="1600" dirty="0">
                    <a:latin typeface="Times New Roman" panose="02020603050405020304" pitchFamily="18" charset="0"/>
                    <a:cs typeface="Times New Roman" panose="02020603050405020304" pitchFamily="18" charset="0"/>
                  </a:rPr>
                  <a:t> </a:t>
                </a:r>
                <a14:m>
                  <m:oMath xmlns:m="http://schemas.openxmlformats.org/officeDocument/2006/math">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de-DE" i="1">
                                <a:latin typeface="Cambria Math"/>
                              </a:rPr>
                              <m:t>𝑎</m:t>
                            </m:r>
                          </m:e>
                          <m:sub>
                            <m:r>
                              <a:rPr lang="de-DE" b="0" i="1" smtClean="0">
                                <a:latin typeface="Cambria Math" panose="02040503050406030204" pitchFamily="18" charset="0"/>
                              </a:rPr>
                              <m:t>𝑃𝐾</m:t>
                            </m:r>
                          </m:sub>
                        </m:sSub>
                      </m:num>
                      <m:den>
                        <m:sSub>
                          <m:sSubPr>
                            <m:ctrlPr>
                              <a:rPr lang="en-US" i="1">
                                <a:latin typeface="Cambria Math" panose="02040503050406030204" pitchFamily="18" charset="0"/>
                              </a:rPr>
                            </m:ctrlPr>
                          </m:sSubPr>
                          <m:e>
                            <m:r>
                              <a:rPr lang="de-DE" i="1">
                                <a:latin typeface="Cambria Math"/>
                              </a:rPr>
                              <m:t>𝑎</m:t>
                            </m:r>
                          </m:e>
                          <m:sub>
                            <m:r>
                              <a:rPr lang="de-DE" b="0" i="1" smtClean="0">
                                <a:latin typeface="Cambria Math" panose="02040503050406030204" pitchFamily="18" charset="0"/>
                              </a:rPr>
                              <m:t>𝑃𝑊</m:t>
                            </m:r>
                          </m:sub>
                        </m:sSub>
                      </m:den>
                    </m:f>
                  </m:oMath>
                </a14:m>
                <a:endParaRPr lang="de-DE" dirty="0">
                  <a:latin typeface="Times New Roman" panose="02020603050405020304" pitchFamily="18" charset="0"/>
                  <a:cs typeface="Times New Roman" panose="02020603050405020304" pitchFamily="18" charset="0"/>
                </a:endParaRPr>
              </a:p>
            </p:txBody>
          </p:sp>
        </mc:Choice>
        <mc:Fallback xmlns="">
          <p:sp>
            <p:nvSpPr>
              <p:cNvPr id="36" name="Textfeld 35">
                <a:extLst>
                  <a:ext uri="{FF2B5EF4-FFF2-40B4-BE49-F238E27FC236}">
                    <a16:creationId xmlns:a16="http://schemas.microsoft.com/office/drawing/2014/main" id="{47CDE124-7098-44D2-9878-48274B1D1D93}"/>
                  </a:ext>
                </a:extLst>
              </p:cNvPr>
              <p:cNvSpPr txBox="1">
                <a:spLocks noRot="1" noChangeAspect="1" noMove="1" noResize="1" noEditPoints="1" noAdjustHandles="1" noChangeArrowheads="1" noChangeShapeType="1" noTextEdit="1"/>
              </p:cNvSpPr>
              <p:nvPr/>
            </p:nvSpPr>
            <p:spPr>
              <a:xfrm>
                <a:off x="7869472" y="4931657"/>
                <a:ext cx="598818" cy="497187"/>
              </a:xfrm>
              <a:prstGeom prst="rect">
                <a:avLst/>
              </a:prstGeom>
              <a:blipFill>
                <a:blip r:embed="rId11"/>
                <a:stretch>
                  <a:fillRect/>
                </a:stretch>
              </a:blipFill>
            </p:spPr>
            <p:txBody>
              <a:bodyPr/>
              <a:lstStyle/>
              <a:p>
                <a:r>
                  <a:rPr lang="de-DE">
                    <a:noFill/>
                  </a:rPr>
                  <a:t> </a:t>
                </a:r>
              </a:p>
            </p:txBody>
          </p:sp>
        </mc:Fallback>
      </mc:AlternateContent>
      <p:sp>
        <p:nvSpPr>
          <p:cNvPr id="37" name="TextBox 17">
            <a:extLst>
              <a:ext uri="{FF2B5EF4-FFF2-40B4-BE49-F238E27FC236}">
                <a16:creationId xmlns:a16="http://schemas.microsoft.com/office/drawing/2014/main" id="{A3CB4308-05C3-4BFD-B136-9696832D088E}"/>
              </a:ext>
            </a:extLst>
          </p:cNvPr>
          <p:cNvSpPr txBox="1"/>
          <p:nvPr/>
        </p:nvSpPr>
        <p:spPr>
          <a:xfrm>
            <a:off x="8499256" y="2670991"/>
            <a:ext cx="1638806"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latin typeface="Times New Roman" panose="02020603050405020304" pitchFamily="18" charset="0"/>
                <a:cs typeface="Times New Roman" panose="02020603050405020304" pitchFamily="18" charset="0"/>
              </a:rPr>
              <a:t>UK: </a:t>
            </a:r>
            <a:br>
              <a:rPr lang="en-US" sz="1400" dirty="0">
                <a:latin typeface="Times New Roman" panose="02020603050405020304" pitchFamily="18" charset="0"/>
                <a:cs typeface="Times New Roman" panose="02020603050405020304" pitchFamily="18" charset="0"/>
              </a:rPr>
            </a:br>
            <a:r>
              <a:rPr lang="en-US" sz="1400" dirty="0" err="1">
                <a:latin typeface="Times New Roman" panose="02020603050405020304" pitchFamily="18" charset="0"/>
                <a:cs typeface="Times New Roman" panose="02020603050405020304" pitchFamily="18" charset="0"/>
              </a:rPr>
              <a:t>relativer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Preis</a:t>
            </a:r>
            <a:endParaRPr lang="en-US" sz="1400" dirty="0">
              <a:latin typeface="Times New Roman" panose="02020603050405020304" pitchFamily="18" charset="0"/>
              <a:cs typeface="Times New Roman" panose="02020603050405020304" pitchFamily="18" charset="0"/>
            </a:endParaRPr>
          </a:p>
        </p:txBody>
      </p:sp>
      <p:sp>
        <p:nvSpPr>
          <p:cNvPr id="38" name="TextBox 18">
            <a:extLst>
              <a:ext uri="{FF2B5EF4-FFF2-40B4-BE49-F238E27FC236}">
                <a16:creationId xmlns:a16="http://schemas.microsoft.com/office/drawing/2014/main" id="{5F8F751D-747C-49AD-9742-2132F77A11DD}"/>
              </a:ext>
            </a:extLst>
          </p:cNvPr>
          <p:cNvSpPr txBox="1"/>
          <p:nvPr/>
        </p:nvSpPr>
        <p:spPr>
          <a:xfrm>
            <a:off x="7652450" y="5287062"/>
            <a:ext cx="1186543" cy="5232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latin typeface="Times New Roman" panose="02020603050405020304" pitchFamily="18" charset="0"/>
                <a:cs typeface="Times New Roman" panose="02020603050405020304" pitchFamily="18" charset="0"/>
              </a:rPr>
              <a:t>Portugal: </a:t>
            </a:r>
            <a:br>
              <a:rPr lang="en-US" sz="1400" dirty="0">
                <a:latin typeface="Times New Roman" panose="02020603050405020304" pitchFamily="18" charset="0"/>
                <a:cs typeface="Times New Roman" panose="02020603050405020304" pitchFamily="18" charset="0"/>
              </a:rPr>
            </a:br>
            <a:r>
              <a:rPr lang="en-US" sz="1400" dirty="0" err="1">
                <a:latin typeface="Times New Roman" panose="02020603050405020304" pitchFamily="18" charset="0"/>
                <a:cs typeface="Times New Roman" panose="02020603050405020304" pitchFamily="18" charset="0"/>
              </a:rPr>
              <a:t>relativer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Preis</a:t>
            </a:r>
            <a:endParaRPr lang="en-US" sz="14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1" name="TextBox 14">
                <a:extLst>
                  <a:ext uri="{FF2B5EF4-FFF2-40B4-BE49-F238E27FC236}">
                    <a16:creationId xmlns:a16="http://schemas.microsoft.com/office/drawing/2014/main" id="{30FE5A3B-61AA-42E6-9497-55C67F5DED0A}"/>
                  </a:ext>
                </a:extLst>
              </p:cNvPr>
              <p:cNvSpPr txBox="1"/>
              <p:nvPr/>
            </p:nvSpPr>
            <p:spPr>
              <a:xfrm>
                <a:off x="5377441" y="4236034"/>
                <a:ext cx="2223787" cy="104419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err="1">
                    <a:latin typeface="Times New Roman" panose="02020603050405020304" pitchFamily="18" charset="0"/>
                    <a:cs typeface="Times New Roman" panose="02020603050405020304" pitchFamily="18" charset="0"/>
                  </a:rPr>
                  <a:t>Portugiesischer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Arbeiter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gewinnt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kann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Kleidung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für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einen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relativen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Preis</a:t>
                </a:r>
                <a:r>
                  <a:rPr lang="en-US" sz="1400" dirty="0">
                    <a:latin typeface="Times New Roman" panose="02020603050405020304" pitchFamily="18" charset="0"/>
                    <a:cs typeface="Times New Roman" panose="02020603050405020304" pitchFamily="18" charset="0"/>
                  </a:rPr>
                  <a:t> von </a:t>
                </a:r>
                <a14:m>
                  <m:oMath xmlns:m="http://schemas.openxmlformats.org/officeDocument/2006/math">
                    <m:f>
                      <m:fPr>
                        <m:ctrlPr>
                          <a:rPr lang="en-US" sz="1400" i="1">
                            <a:latin typeface="Cambria Math" panose="02040503050406030204" pitchFamily="18" charset="0"/>
                          </a:rPr>
                        </m:ctrlPr>
                      </m:fPr>
                      <m:num>
                        <m:r>
                          <a:rPr lang="de-DE" sz="1400" i="1">
                            <a:latin typeface="Cambria Math"/>
                          </a:rPr>
                          <m:t>1</m:t>
                        </m:r>
                      </m:num>
                      <m:den>
                        <m:r>
                          <a:rPr lang="de-DE" sz="1400" i="1">
                            <a:latin typeface="Cambria Math"/>
                          </a:rPr>
                          <m:t>3</m:t>
                        </m:r>
                      </m:den>
                    </m:f>
                  </m:oMath>
                </a14:m>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verkaufen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anstatt</a:t>
                </a:r>
                <a:r>
                  <a:rPr lang="en-US" sz="1400" dirty="0">
                    <a:latin typeface="Times New Roman" panose="02020603050405020304" pitchFamily="18" charset="0"/>
                    <a:cs typeface="Times New Roman" panose="02020603050405020304" pitchFamily="18" charset="0"/>
                  </a:rPr>
                  <a:t> von </a:t>
                </a:r>
                <a14:m>
                  <m:oMath xmlns:m="http://schemas.openxmlformats.org/officeDocument/2006/math">
                    <m:f>
                      <m:fPr>
                        <m:ctrlPr>
                          <a:rPr lang="en-US" sz="1400" i="1">
                            <a:latin typeface="Cambria Math" panose="02040503050406030204" pitchFamily="18" charset="0"/>
                          </a:rPr>
                        </m:ctrlPr>
                      </m:fPr>
                      <m:num>
                        <m:r>
                          <a:rPr lang="de-DE" sz="1400" i="1">
                            <a:latin typeface="Cambria Math"/>
                          </a:rPr>
                          <m:t>1</m:t>
                        </m:r>
                      </m:num>
                      <m:den>
                        <m:r>
                          <a:rPr lang="de-DE" sz="1400" i="1">
                            <a:latin typeface="Cambria Math"/>
                          </a:rPr>
                          <m:t>5</m:t>
                        </m:r>
                      </m:den>
                    </m:f>
                  </m:oMath>
                </a14:m>
                <a:endParaRPr lang="en-US" sz="1400" dirty="0">
                  <a:latin typeface="Times New Roman" panose="02020603050405020304" pitchFamily="18" charset="0"/>
                  <a:cs typeface="Times New Roman" panose="02020603050405020304" pitchFamily="18" charset="0"/>
                </a:endParaRPr>
              </a:p>
            </p:txBody>
          </p:sp>
        </mc:Choice>
        <mc:Fallback xmlns="">
          <p:sp>
            <p:nvSpPr>
              <p:cNvPr id="41" name="TextBox 14">
                <a:extLst>
                  <a:ext uri="{FF2B5EF4-FFF2-40B4-BE49-F238E27FC236}">
                    <a16:creationId xmlns:a16="http://schemas.microsoft.com/office/drawing/2014/main" id="{30FE5A3B-61AA-42E6-9497-55C67F5DED0A}"/>
                  </a:ext>
                </a:extLst>
              </p:cNvPr>
              <p:cNvSpPr txBox="1">
                <a:spLocks noRot="1" noChangeAspect="1" noMove="1" noResize="1" noEditPoints="1" noAdjustHandles="1" noChangeArrowheads="1" noChangeShapeType="1" noTextEdit="1"/>
              </p:cNvSpPr>
              <p:nvPr/>
            </p:nvSpPr>
            <p:spPr>
              <a:xfrm>
                <a:off x="5377441" y="4236034"/>
                <a:ext cx="2223787" cy="1044197"/>
              </a:xfrm>
              <a:prstGeom prst="rect">
                <a:avLst/>
              </a:prstGeom>
              <a:blipFill>
                <a:blip r:embed="rId12"/>
                <a:stretch>
                  <a:fillRect l="-822" t="-1170" r="-1644" b="-585"/>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42" name="TextBox 39">
                <a:extLst>
                  <a:ext uri="{FF2B5EF4-FFF2-40B4-BE49-F238E27FC236}">
                    <a16:creationId xmlns:a16="http://schemas.microsoft.com/office/drawing/2014/main" id="{8F6B2887-3FA4-4416-9A48-80817522552C}"/>
                  </a:ext>
                </a:extLst>
              </p:cNvPr>
              <p:cNvSpPr txBox="1"/>
              <p:nvPr/>
            </p:nvSpPr>
            <p:spPr>
              <a:xfrm>
                <a:off x="5421365" y="2581193"/>
                <a:ext cx="2257972" cy="104438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err="1">
                    <a:latin typeface="Times New Roman" panose="02020603050405020304" pitchFamily="18" charset="0"/>
                    <a:cs typeface="Times New Roman" panose="02020603050405020304" pitchFamily="18" charset="0"/>
                  </a:rPr>
                  <a:t>Britische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Konsumentin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gewinnt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Sie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kann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Kleidung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für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einen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relativen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Preis</a:t>
                </a:r>
                <a:r>
                  <a:rPr lang="en-US" sz="1400" dirty="0">
                    <a:latin typeface="Times New Roman" panose="02020603050405020304" pitchFamily="18" charset="0"/>
                    <a:cs typeface="Times New Roman" panose="02020603050405020304" pitchFamily="18" charset="0"/>
                  </a:rPr>
                  <a:t> von </a:t>
                </a:r>
                <a14:m>
                  <m:oMath xmlns:m="http://schemas.openxmlformats.org/officeDocument/2006/math">
                    <m:f>
                      <m:fPr>
                        <m:ctrlPr>
                          <a:rPr lang="en-US" sz="1400" i="1">
                            <a:latin typeface="Cambria Math" panose="02040503050406030204" pitchFamily="18" charset="0"/>
                          </a:rPr>
                        </m:ctrlPr>
                      </m:fPr>
                      <m:num>
                        <m:r>
                          <a:rPr lang="de-DE" sz="1400" i="1">
                            <a:latin typeface="Cambria Math"/>
                          </a:rPr>
                          <m:t>1</m:t>
                        </m:r>
                      </m:num>
                      <m:den>
                        <m:r>
                          <a:rPr lang="de-DE" sz="1400" i="1">
                            <a:latin typeface="Cambria Math"/>
                          </a:rPr>
                          <m:t>3</m:t>
                        </m:r>
                      </m:den>
                    </m:f>
                  </m:oMath>
                </a14:m>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anstatt</a:t>
                </a:r>
                <a:r>
                  <a:rPr lang="en-US" sz="1400" dirty="0">
                    <a:latin typeface="Times New Roman" panose="02020603050405020304" pitchFamily="18" charset="0"/>
                    <a:cs typeface="Times New Roman" panose="02020603050405020304" pitchFamily="18" charset="0"/>
                  </a:rPr>
                  <a:t> von </a:t>
                </a:r>
                <a14:m>
                  <m:oMath xmlns:m="http://schemas.openxmlformats.org/officeDocument/2006/math">
                    <m:f>
                      <m:fPr>
                        <m:ctrlPr>
                          <a:rPr lang="en-US" sz="1400" i="1">
                            <a:latin typeface="Cambria Math" panose="02040503050406030204" pitchFamily="18" charset="0"/>
                          </a:rPr>
                        </m:ctrlPr>
                      </m:fPr>
                      <m:num>
                        <m:r>
                          <a:rPr lang="de-DE" sz="1400" i="1">
                            <a:latin typeface="Cambria Math"/>
                          </a:rPr>
                          <m:t>2</m:t>
                        </m:r>
                      </m:num>
                      <m:den>
                        <m:r>
                          <a:rPr lang="de-DE" sz="1400" i="1">
                            <a:latin typeface="Cambria Math"/>
                          </a:rPr>
                          <m:t>3</m:t>
                        </m:r>
                      </m:den>
                    </m:f>
                  </m:oMath>
                </a14:m>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kaufen</a:t>
                </a:r>
                <a:endParaRPr lang="en-US" sz="1400" dirty="0">
                  <a:latin typeface="Times New Roman" panose="02020603050405020304" pitchFamily="18" charset="0"/>
                  <a:cs typeface="Times New Roman" panose="02020603050405020304" pitchFamily="18" charset="0"/>
                </a:endParaRPr>
              </a:p>
            </p:txBody>
          </p:sp>
        </mc:Choice>
        <mc:Fallback xmlns="">
          <p:sp>
            <p:nvSpPr>
              <p:cNvPr id="42" name="TextBox 39">
                <a:extLst>
                  <a:ext uri="{FF2B5EF4-FFF2-40B4-BE49-F238E27FC236}">
                    <a16:creationId xmlns:a16="http://schemas.microsoft.com/office/drawing/2014/main" id="{8F6B2887-3FA4-4416-9A48-80817522552C}"/>
                  </a:ext>
                </a:extLst>
              </p:cNvPr>
              <p:cNvSpPr txBox="1">
                <a:spLocks noRot="1" noChangeAspect="1" noMove="1" noResize="1" noEditPoints="1" noAdjustHandles="1" noChangeArrowheads="1" noChangeShapeType="1" noTextEdit="1"/>
              </p:cNvSpPr>
              <p:nvPr/>
            </p:nvSpPr>
            <p:spPr>
              <a:xfrm>
                <a:off x="5421365" y="2581193"/>
                <a:ext cx="2257972" cy="1044388"/>
              </a:xfrm>
              <a:prstGeom prst="rect">
                <a:avLst/>
              </a:prstGeom>
              <a:blipFill>
                <a:blip r:embed="rId13"/>
                <a:stretch>
                  <a:fillRect l="-809" t="-581" b="-581"/>
                </a:stretch>
              </a:blipFill>
            </p:spPr>
            <p:txBody>
              <a:bodyPr/>
              <a:lstStyle/>
              <a:p>
                <a:r>
                  <a:rPr lang="de-DE">
                    <a:noFill/>
                  </a:rPr>
                  <a:t> </a:t>
                </a:r>
              </a:p>
            </p:txBody>
          </p:sp>
        </mc:Fallback>
      </mc:AlternateContent>
      <p:sp>
        <p:nvSpPr>
          <p:cNvPr id="44" name="Textfeld 43">
            <a:extLst>
              <a:ext uri="{FF2B5EF4-FFF2-40B4-BE49-F238E27FC236}">
                <a16:creationId xmlns:a16="http://schemas.microsoft.com/office/drawing/2014/main" id="{1A22598E-5425-4A36-864D-2F46D2F31408}"/>
              </a:ext>
            </a:extLst>
          </p:cNvPr>
          <p:cNvSpPr txBox="1">
            <a:spLocks/>
          </p:cNvSpPr>
          <p:nvPr/>
        </p:nvSpPr>
        <p:spPr>
          <a:xfrm>
            <a:off x="1655804" y="116712"/>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r>
              <a:rPr lang="de-DE" sz="3200" b="1" dirty="0">
                <a:latin typeface="Times New Roman" panose="02020603050405020304" pitchFamily="18" charset="0"/>
                <a:cs typeface="Times New Roman" panose="02020603050405020304" pitchFamily="18" charset="0"/>
              </a:rPr>
              <a:t> nach </a:t>
            </a:r>
            <a:r>
              <a:rPr lang="de-DE" sz="3200" b="1" dirty="0" err="1">
                <a:latin typeface="Times New Roman" panose="02020603050405020304" pitchFamily="18" charset="0"/>
                <a:cs typeface="Times New Roman" panose="02020603050405020304" pitchFamily="18" charset="0"/>
              </a:rPr>
              <a:t>Spezialisierug</a:t>
            </a:r>
            <a:r>
              <a:rPr lang="de-DE" sz="3200" b="1" dirty="0">
                <a:latin typeface="Times New Roman" panose="02020603050405020304" pitchFamily="18" charset="0"/>
                <a:cs typeface="Times New Roman" panose="02020603050405020304" pitchFamily="18" charset="0"/>
              </a:rPr>
              <a:t> gemäß der komparativen Kostenvorteile</a:t>
            </a:r>
          </a:p>
        </p:txBody>
      </p:sp>
      <p:sp>
        <p:nvSpPr>
          <p:cNvPr id="3" name="Textfeld 2">
            <a:extLst>
              <a:ext uri="{FF2B5EF4-FFF2-40B4-BE49-F238E27FC236}">
                <a16:creationId xmlns:a16="http://schemas.microsoft.com/office/drawing/2014/main" id="{871D7625-4659-4B02-B495-DBE4712744A5}"/>
              </a:ext>
            </a:extLst>
          </p:cNvPr>
          <p:cNvSpPr txBox="1"/>
          <p:nvPr/>
        </p:nvSpPr>
        <p:spPr>
          <a:xfrm>
            <a:off x="1809316" y="1000559"/>
            <a:ext cx="2059988" cy="369332"/>
          </a:xfrm>
          <a:prstGeom prst="rect">
            <a:avLst/>
          </a:prstGeom>
          <a:noFill/>
        </p:spPr>
        <p:txBody>
          <a:bodyPr wrap="none" rtlCol="0">
            <a:spAutoFit/>
          </a:bodyPr>
          <a:lstStyle/>
          <a:p>
            <a:r>
              <a:rPr lang="de-DE" dirty="0">
                <a:latin typeface="Times New Roman" panose="02020603050405020304" pitchFamily="18" charset="0"/>
                <a:cs typeface="Times New Roman" panose="02020603050405020304" pitchFamily="18" charset="0"/>
              </a:rPr>
              <a:t>UK produziert Wein</a:t>
            </a:r>
          </a:p>
        </p:txBody>
      </p:sp>
      <p:sp>
        <p:nvSpPr>
          <p:cNvPr id="45" name="Textfeld 44">
            <a:extLst>
              <a:ext uri="{FF2B5EF4-FFF2-40B4-BE49-F238E27FC236}">
                <a16:creationId xmlns:a16="http://schemas.microsoft.com/office/drawing/2014/main" id="{91469601-E696-4C62-9E17-EE1B3D0F15DF}"/>
              </a:ext>
            </a:extLst>
          </p:cNvPr>
          <p:cNvSpPr txBox="1"/>
          <p:nvPr/>
        </p:nvSpPr>
        <p:spPr>
          <a:xfrm>
            <a:off x="6190015" y="963222"/>
            <a:ext cx="2890535" cy="369332"/>
          </a:xfrm>
          <a:prstGeom prst="rect">
            <a:avLst/>
          </a:prstGeom>
          <a:noFill/>
        </p:spPr>
        <p:txBody>
          <a:bodyPr wrap="none" rtlCol="0">
            <a:spAutoFit/>
          </a:bodyPr>
          <a:lstStyle/>
          <a:p>
            <a:r>
              <a:rPr lang="de-DE" dirty="0">
                <a:latin typeface="Times New Roman" panose="02020603050405020304" pitchFamily="18" charset="0"/>
                <a:cs typeface="Times New Roman" panose="02020603050405020304" pitchFamily="18" charset="0"/>
              </a:rPr>
              <a:t>Portugal produziert Kleidung</a:t>
            </a:r>
          </a:p>
        </p:txBody>
      </p:sp>
      <p:sp>
        <p:nvSpPr>
          <p:cNvPr id="43" name="TextBox 14">
            <a:extLst>
              <a:ext uri="{FF2B5EF4-FFF2-40B4-BE49-F238E27FC236}">
                <a16:creationId xmlns:a16="http://schemas.microsoft.com/office/drawing/2014/main" id="{180D3DB3-A052-4609-843A-22A3E8A475F4}"/>
              </a:ext>
            </a:extLst>
          </p:cNvPr>
          <p:cNvSpPr txBox="1"/>
          <p:nvPr/>
        </p:nvSpPr>
        <p:spPr>
          <a:xfrm>
            <a:off x="2761886" y="5711866"/>
            <a:ext cx="6280853"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latin typeface="Times New Roman" panose="02020603050405020304" pitchFamily="18" charset="0"/>
                <a:cs typeface="Times New Roman" panose="02020603050405020304" pitchFamily="18" charset="0"/>
                <a:sym typeface="Wingdings" panose="05000000000000000000" pitchFamily="2" charset="2"/>
              </a:rPr>
              <a:t> </a:t>
            </a:r>
            <a:r>
              <a:rPr lang="en-US" sz="1400" dirty="0" err="1">
                <a:latin typeface="Times New Roman" panose="02020603050405020304" pitchFamily="18" charset="0"/>
                <a:cs typeface="Times New Roman" panose="02020603050405020304" pitchFamily="18" charset="0"/>
                <a:sym typeface="Wingdings" panose="05000000000000000000" pitchFamily="2" charset="2"/>
              </a:rPr>
              <a:t>Somit</a:t>
            </a:r>
            <a:r>
              <a:rPr lang="en-US" sz="1400" dirty="0">
                <a:latin typeface="Times New Roman" panose="02020603050405020304" pitchFamily="18" charset="0"/>
                <a:cs typeface="Times New Roman" panose="02020603050405020304" pitchFamily="18" charset="0"/>
                <a:sym typeface="Wingdings" panose="05000000000000000000" pitchFamily="2" charset="2"/>
              </a:rPr>
              <a:t> </a:t>
            </a:r>
            <a:r>
              <a:rPr lang="en-US" sz="1400" dirty="0" err="1">
                <a:latin typeface="Times New Roman" panose="02020603050405020304" pitchFamily="18" charset="0"/>
                <a:cs typeface="Times New Roman" panose="02020603050405020304" pitchFamily="18" charset="0"/>
                <a:sym typeface="Wingdings" panose="05000000000000000000" pitchFamily="2" charset="2"/>
              </a:rPr>
              <a:t>ist</a:t>
            </a:r>
            <a:r>
              <a:rPr lang="en-US" sz="1400" dirty="0">
                <a:latin typeface="Times New Roman" panose="02020603050405020304" pitchFamily="18" charset="0"/>
                <a:cs typeface="Times New Roman" panose="02020603050405020304" pitchFamily="18" charset="0"/>
                <a:sym typeface="Wingdings" panose="05000000000000000000" pitchFamily="2" charset="2"/>
              </a:rPr>
              <a:t> </a:t>
            </a:r>
            <a:r>
              <a:rPr lang="en-US" sz="1400" dirty="0" err="1">
                <a:latin typeface="Times New Roman" panose="02020603050405020304" pitchFamily="18" charset="0"/>
                <a:cs typeface="Times New Roman" panose="02020603050405020304" pitchFamily="18" charset="0"/>
                <a:sym typeface="Wingdings" panose="05000000000000000000" pitchFamily="2" charset="2"/>
              </a:rPr>
              <a:t>es</a:t>
            </a:r>
            <a:r>
              <a:rPr lang="en-US" sz="1400" dirty="0">
                <a:latin typeface="Times New Roman" panose="02020603050405020304" pitchFamily="18" charset="0"/>
                <a:cs typeface="Times New Roman" panose="02020603050405020304" pitchFamily="18" charset="0"/>
                <a:sym typeface="Wingdings" panose="05000000000000000000" pitchFamily="2" charset="2"/>
              </a:rPr>
              <a:t> </a:t>
            </a:r>
            <a:r>
              <a:rPr lang="en-US" sz="1400" dirty="0" err="1">
                <a:latin typeface="Times New Roman" panose="02020603050405020304" pitchFamily="18" charset="0"/>
                <a:cs typeface="Times New Roman" panose="02020603050405020304" pitchFamily="18" charset="0"/>
                <a:sym typeface="Wingdings" panose="05000000000000000000" pitchFamily="2" charset="2"/>
              </a:rPr>
              <a:t>sinnvoll</a:t>
            </a:r>
            <a:r>
              <a:rPr lang="en-US" sz="1400" dirty="0">
                <a:latin typeface="Times New Roman" panose="02020603050405020304" pitchFamily="18" charset="0"/>
                <a:cs typeface="Times New Roman" panose="02020603050405020304" pitchFamily="18" charset="0"/>
                <a:sym typeface="Wingdings" panose="05000000000000000000" pitchFamily="2" charset="2"/>
              </a:rPr>
              <a:t>, </a:t>
            </a:r>
            <a:r>
              <a:rPr lang="en-US" sz="1400" dirty="0" err="1">
                <a:latin typeface="Times New Roman" panose="02020603050405020304" pitchFamily="18" charset="0"/>
                <a:cs typeface="Times New Roman" panose="02020603050405020304" pitchFamily="18" charset="0"/>
                <a:sym typeface="Wingdings" panose="05000000000000000000" pitchFamily="2" charset="2"/>
              </a:rPr>
              <a:t>dass</a:t>
            </a:r>
            <a:r>
              <a:rPr lang="en-US" sz="1400" dirty="0">
                <a:latin typeface="Times New Roman" panose="02020603050405020304" pitchFamily="18" charset="0"/>
                <a:cs typeface="Times New Roman" panose="02020603050405020304" pitchFamily="18" charset="0"/>
                <a:sym typeface="Wingdings" panose="05000000000000000000" pitchFamily="2" charset="2"/>
              </a:rPr>
              <a:t> UK </a:t>
            </a:r>
            <a:r>
              <a:rPr lang="en-US" sz="1400" dirty="0" err="1">
                <a:latin typeface="Times New Roman" panose="02020603050405020304" pitchFamily="18" charset="0"/>
                <a:cs typeface="Times New Roman" panose="02020603050405020304" pitchFamily="18" charset="0"/>
                <a:sym typeface="Wingdings" panose="05000000000000000000" pitchFamily="2" charset="2"/>
              </a:rPr>
              <a:t>nur</a:t>
            </a:r>
            <a:r>
              <a:rPr lang="en-US" sz="1400" dirty="0">
                <a:latin typeface="Times New Roman" panose="02020603050405020304" pitchFamily="18" charset="0"/>
                <a:cs typeface="Times New Roman" panose="02020603050405020304" pitchFamily="18" charset="0"/>
                <a:sym typeface="Wingdings" panose="05000000000000000000" pitchFamily="2" charset="2"/>
              </a:rPr>
              <a:t> Wein </a:t>
            </a:r>
            <a:r>
              <a:rPr lang="en-US" sz="1400" dirty="0" err="1">
                <a:latin typeface="Times New Roman" panose="02020603050405020304" pitchFamily="18" charset="0"/>
                <a:cs typeface="Times New Roman" panose="02020603050405020304" pitchFamily="18" charset="0"/>
                <a:sym typeface="Wingdings" panose="05000000000000000000" pitchFamily="2" charset="2"/>
              </a:rPr>
              <a:t>produziert</a:t>
            </a:r>
            <a:r>
              <a:rPr lang="en-US" sz="1400" dirty="0">
                <a:latin typeface="Times New Roman" panose="02020603050405020304" pitchFamily="18" charset="0"/>
                <a:cs typeface="Times New Roman" panose="02020603050405020304" pitchFamily="18" charset="0"/>
                <a:sym typeface="Wingdings" panose="05000000000000000000" pitchFamily="2" charset="2"/>
              </a:rPr>
              <a:t> und Portugal </a:t>
            </a:r>
            <a:r>
              <a:rPr lang="en-US" sz="1400" dirty="0" err="1">
                <a:latin typeface="Times New Roman" panose="02020603050405020304" pitchFamily="18" charset="0"/>
                <a:cs typeface="Times New Roman" panose="02020603050405020304" pitchFamily="18" charset="0"/>
                <a:sym typeface="Wingdings" panose="05000000000000000000" pitchFamily="2" charset="2"/>
              </a:rPr>
              <a:t>nur</a:t>
            </a:r>
            <a:r>
              <a:rPr lang="en-US" sz="1400" dirty="0">
                <a:latin typeface="Times New Roman" panose="02020603050405020304" pitchFamily="18" charset="0"/>
                <a:cs typeface="Times New Roman" panose="02020603050405020304" pitchFamily="18" charset="0"/>
                <a:sym typeface="Wingdings" panose="05000000000000000000" pitchFamily="2" charset="2"/>
              </a:rPr>
              <a:t> Reis!!!</a:t>
            </a:r>
            <a:endParaRPr lang="en-US" sz="14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6" name="TextBox 17"/>
              <p:cNvSpPr txBox="1"/>
              <p:nvPr/>
            </p:nvSpPr>
            <p:spPr>
              <a:xfrm>
                <a:off x="817842" y="2555147"/>
                <a:ext cx="2024840" cy="61632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814" i="1" smtClean="0">
                              <a:latin typeface="Cambria Math" panose="02040503050406030204" pitchFamily="18" charset="0"/>
                            </a:rPr>
                          </m:ctrlPr>
                        </m:fPr>
                        <m:num>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𝑃𝑊</m:t>
                              </m:r>
                            </m:sub>
                          </m:sSub>
                        </m:num>
                        <m:den>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𝑃𝐾</m:t>
                              </m:r>
                            </m:sub>
                          </m:sSub>
                        </m:den>
                      </m:f>
                    </m:oMath>
                  </m:oMathPara>
                </a14:m>
                <a:endParaRPr lang="en-US" sz="1814" dirty="0">
                  <a:latin typeface="Times New Roman" panose="02020603050405020304" pitchFamily="18" charset="0"/>
                  <a:cs typeface="Times New Roman" panose="02020603050405020304" pitchFamily="18" charset="0"/>
                </a:endParaRPr>
              </a:p>
            </p:txBody>
          </p:sp>
        </mc:Choice>
        <mc:Fallback xmlns="">
          <p:sp>
            <p:nvSpPr>
              <p:cNvPr id="46" name="TextBox 17"/>
              <p:cNvSpPr txBox="1">
                <a:spLocks noRot="1" noChangeAspect="1" noMove="1" noResize="1" noEditPoints="1" noAdjustHandles="1" noChangeArrowheads="1" noChangeShapeType="1" noTextEdit="1"/>
              </p:cNvSpPr>
              <p:nvPr/>
            </p:nvSpPr>
            <p:spPr>
              <a:xfrm>
                <a:off x="817842" y="2555147"/>
                <a:ext cx="2024840" cy="616323"/>
              </a:xfrm>
              <a:prstGeom prst="rect">
                <a:avLst/>
              </a:prstGeom>
              <a:blipFill>
                <a:blip r:embed="rId14"/>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47" name="TextBox 18"/>
              <p:cNvSpPr txBox="1"/>
              <p:nvPr/>
            </p:nvSpPr>
            <p:spPr>
              <a:xfrm>
                <a:off x="1471628" y="4676025"/>
                <a:ext cx="675377" cy="616323"/>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US" sz="1814" i="1" smtClean="0">
                              <a:latin typeface="Cambria Math" panose="02040503050406030204" pitchFamily="18" charset="0"/>
                            </a:rPr>
                          </m:ctrlPr>
                        </m:fPr>
                        <m:num>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𝑈𝑊</m:t>
                              </m:r>
                            </m:sub>
                          </m:sSub>
                        </m:num>
                        <m:den>
                          <m:sSub>
                            <m:sSubPr>
                              <m:ctrlPr>
                                <a:rPr lang="en-US" sz="1814" i="1">
                                  <a:latin typeface="Cambria Math" panose="02040503050406030204" pitchFamily="18" charset="0"/>
                                </a:rPr>
                              </m:ctrlPr>
                            </m:sSubPr>
                            <m:e>
                              <m:r>
                                <a:rPr lang="de-DE" sz="1814" i="1">
                                  <a:latin typeface="Cambria Math"/>
                                </a:rPr>
                                <m:t>𝑎</m:t>
                              </m:r>
                            </m:e>
                            <m:sub>
                              <m:r>
                                <a:rPr lang="de-DE" sz="1814" b="0" i="1" smtClean="0">
                                  <a:latin typeface="Cambria Math" panose="02040503050406030204" pitchFamily="18" charset="0"/>
                                </a:rPr>
                                <m:t>𝑈𝐾</m:t>
                              </m:r>
                            </m:sub>
                          </m:sSub>
                        </m:den>
                      </m:f>
                    </m:oMath>
                  </m:oMathPara>
                </a14:m>
                <a:endParaRPr lang="en-US" sz="1814" dirty="0">
                  <a:latin typeface="Times New Roman" panose="02020603050405020304" pitchFamily="18" charset="0"/>
                  <a:cs typeface="Times New Roman" panose="02020603050405020304" pitchFamily="18" charset="0"/>
                </a:endParaRPr>
              </a:p>
            </p:txBody>
          </p:sp>
        </mc:Choice>
        <mc:Fallback xmlns="">
          <p:sp>
            <p:nvSpPr>
              <p:cNvPr id="47" name="TextBox 18"/>
              <p:cNvSpPr txBox="1">
                <a:spLocks noRot="1" noChangeAspect="1" noMove="1" noResize="1" noEditPoints="1" noAdjustHandles="1" noChangeArrowheads="1" noChangeShapeType="1" noTextEdit="1"/>
              </p:cNvSpPr>
              <p:nvPr/>
            </p:nvSpPr>
            <p:spPr>
              <a:xfrm>
                <a:off x="1471628" y="4676025"/>
                <a:ext cx="675377" cy="616323"/>
              </a:xfrm>
              <a:prstGeom prst="rect">
                <a:avLst/>
              </a:prstGeom>
              <a:blipFill>
                <a:blip r:embed="rId15"/>
                <a:stretch>
                  <a:fillRect/>
                </a:stretch>
              </a:blipFill>
            </p:spPr>
            <p:txBody>
              <a:bodyPr/>
              <a:lstStyle/>
              <a:p>
                <a:r>
                  <a:rPr lang="de-DE">
                    <a:noFill/>
                  </a:rPr>
                  <a:t> </a:t>
                </a:r>
              </a:p>
            </p:txBody>
          </p:sp>
        </mc:Fallback>
      </mc:AlternateContent>
      <p:sp>
        <p:nvSpPr>
          <p:cNvPr id="48" name="TextBox 21"/>
          <p:cNvSpPr txBox="1"/>
          <p:nvPr/>
        </p:nvSpPr>
        <p:spPr>
          <a:xfrm>
            <a:off x="82867" y="3768974"/>
            <a:ext cx="2284856" cy="3436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err="1">
                <a:latin typeface="Times New Roman" panose="02020603050405020304" pitchFamily="18" charset="0"/>
                <a:cs typeface="Times New Roman" panose="02020603050405020304" pitchFamily="18" charset="0"/>
              </a:rPr>
              <a:t>Relativer</a:t>
            </a:r>
            <a:r>
              <a:rPr lang="en-US" sz="1633">
                <a:latin typeface="Times New Roman" panose="02020603050405020304" pitchFamily="18" charset="0"/>
                <a:cs typeface="Times New Roman" panose="02020603050405020304" pitchFamily="18" charset="0"/>
              </a:rPr>
              <a:t> Weltmarktpreis</a:t>
            </a:r>
            <a:endParaRPr lang="en-US" sz="1814" dirty="0">
              <a:latin typeface="Times New Roman" panose="02020603050405020304" pitchFamily="18" charset="0"/>
              <a:cs typeface="Times New Roman" panose="02020603050405020304" pitchFamily="18" charset="0"/>
            </a:endParaRPr>
          </a:p>
        </p:txBody>
      </p:sp>
      <p:sp>
        <p:nvSpPr>
          <p:cNvPr id="49" name="Rechteck 48"/>
          <p:cNvSpPr/>
          <p:nvPr/>
        </p:nvSpPr>
        <p:spPr>
          <a:xfrm>
            <a:off x="-8478" y="2498346"/>
            <a:ext cx="1514168" cy="523220"/>
          </a:xfrm>
          <a:prstGeom prst="rect">
            <a:avLst/>
          </a:prstGeom>
        </p:spPr>
        <p:txBody>
          <a:bodyPr wrap="square">
            <a:spAutoFit/>
          </a:bodyPr>
          <a:lstStyle/>
          <a:p>
            <a:r>
              <a:rPr lang="en-US" sz="1400" dirty="0">
                <a:latin typeface="Times New Roman" panose="02020603050405020304" pitchFamily="18" charset="0"/>
                <a:cs typeface="Times New Roman" panose="02020603050405020304" pitchFamily="18" charset="0"/>
              </a:rPr>
              <a:t>Portugal: </a:t>
            </a:r>
            <a:br>
              <a:rPr lang="en-US" sz="1400" dirty="0">
                <a:latin typeface="Times New Roman" panose="02020603050405020304" pitchFamily="18" charset="0"/>
                <a:cs typeface="Times New Roman" panose="02020603050405020304" pitchFamily="18" charset="0"/>
              </a:rPr>
            </a:br>
            <a:r>
              <a:rPr lang="en-US" sz="1400" dirty="0" err="1">
                <a:latin typeface="Times New Roman" panose="02020603050405020304" pitchFamily="18" charset="0"/>
                <a:cs typeface="Times New Roman" panose="02020603050405020304" pitchFamily="18" charset="0"/>
              </a:rPr>
              <a:t>relativer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Preis</a:t>
            </a:r>
            <a:r>
              <a:rPr lang="en-US" sz="1400" dirty="0">
                <a:latin typeface="Times New Roman" panose="02020603050405020304" pitchFamily="18" charset="0"/>
                <a:cs typeface="Times New Roman" panose="02020603050405020304" pitchFamily="18" charset="0"/>
              </a:rPr>
              <a:t> </a:t>
            </a:r>
            <a:endParaRPr lang="de-DE" sz="1400" dirty="0"/>
          </a:p>
        </p:txBody>
      </p:sp>
      <p:sp>
        <p:nvSpPr>
          <p:cNvPr id="50" name="Rechteck 49"/>
          <p:cNvSpPr/>
          <p:nvPr/>
        </p:nvSpPr>
        <p:spPr>
          <a:xfrm>
            <a:off x="7635" y="4640328"/>
            <a:ext cx="1514168" cy="523220"/>
          </a:xfrm>
          <a:prstGeom prst="rect">
            <a:avLst/>
          </a:prstGeom>
        </p:spPr>
        <p:txBody>
          <a:bodyPr wrap="square">
            <a:spAutoFit/>
          </a:bodyPr>
          <a:lstStyle/>
          <a:p>
            <a:r>
              <a:rPr lang="en-US" sz="1400" dirty="0">
                <a:latin typeface="Times New Roman" panose="02020603050405020304" pitchFamily="18" charset="0"/>
                <a:cs typeface="Times New Roman" panose="02020603050405020304" pitchFamily="18" charset="0"/>
              </a:rPr>
              <a:t>UK: </a:t>
            </a:r>
            <a:br>
              <a:rPr lang="en-US" sz="1400" dirty="0">
                <a:latin typeface="Times New Roman" panose="02020603050405020304" pitchFamily="18" charset="0"/>
                <a:cs typeface="Times New Roman" panose="02020603050405020304" pitchFamily="18" charset="0"/>
              </a:rPr>
            </a:br>
            <a:r>
              <a:rPr lang="en-US" sz="1400" dirty="0" err="1">
                <a:latin typeface="Times New Roman" panose="02020603050405020304" pitchFamily="18" charset="0"/>
                <a:cs typeface="Times New Roman" panose="02020603050405020304" pitchFamily="18" charset="0"/>
              </a:rPr>
              <a:t>relativer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Preis</a:t>
            </a:r>
            <a:r>
              <a:rPr lang="en-US" sz="1400" dirty="0">
                <a:latin typeface="Times New Roman" panose="02020603050405020304" pitchFamily="18" charset="0"/>
                <a:cs typeface="Times New Roman" panose="02020603050405020304" pitchFamily="18" charset="0"/>
              </a:rPr>
              <a:t> </a:t>
            </a:r>
            <a:endParaRPr lang="de-DE" sz="1400" dirty="0"/>
          </a:p>
        </p:txBody>
      </p:sp>
      <mc:AlternateContent xmlns:mc="http://schemas.openxmlformats.org/markup-compatibility/2006" xmlns:a14="http://schemas.microsoft.com/office/drawing/2010/main">
        <mc:Choice Requires="a14">
          <p:sp>
            <p:nvSpPr>
              <p:cNvPr id="51" name="TextBox 14"/>
              <p:cNvSpPr txBox="1"/>
              <p:nvPr/>
            </p:nvSpPr>
            <p:spPr>
              <a:xfrm>
                <a:off x="2868214" y="4189557"/>
                <a:ext cx="2746028" cy="120186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err="1">
                    <a:latin typeface="Times New Roman" panose="02020603050405020304" pitchFamily="18" charset="0"/>
                    <a:cs typeface="Times New Roman" panose="02020603050405020304" pitchFamily="18" charset="0"/>
                  </a:rPr>
                  <a:t>Britische</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Arbeiterin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gewinnt</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Sie</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kann</a:t>
                </a:r>
                <a:r>
                  <a:rPr lang="en-US" sz="1633" dirty="0">
                    <a:latin typeface="Times New Roman" panose="02020603050405020304" pitchFamily="18" charset="0"/>
                    <a:cs typeface="Times New Roman" panose="02020603050405020304" pitchFamily="18" charset="0"/>
                  </a:rPr>
                  <a:t> Wein </a:t>
                </a:r>
                <a:r>
                  <a:rPr lang="en-US" sz="1633" dirty="0" err="1">
                    <a:latin typeface="Times New Roman" panose="02020603050405020304" pitchFamily="18" charset="0"/>
                    <a:cs typeface="Times New Roman" panose="02020603050405020304" pitchFamily="18" charset="0"/>
                  </a:rPr>
                  <a:t>für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einen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relativen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Preis</a:t>
                </a:r>
                <a:r>
                  <a:rPr lang="en-US" sz="1633" dirty="0">
                    <a:latin typeface="Times New Roman" panose="02020603050405020304" pitchFamily="18" charset="0"/>
                    <a:cs typeface="Times New Roman" panose="02020603050405020304" pitchFamily="18" charset="0"/>
                  </a:rPr>
                  <a:t> von 3 </a:t>
                </a:r>
                <a:r>
                  <a:rPr lang="en-US" sz="1633" dirty="0" err="1">
                    <a:latin typeface="Times New Roman" panose="02020603050405020304" pitchFamily="18" charset="0"/>
                    <a:cs typeface="Times New Roman" panose="02020603050405020304" pitchFamily="18" charset="0"/>
                  </a:rPr>
                  <a:t>verkaufen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anstatt</a:t>
                </a:r>
                <a:r>
                  <a:rPr lang="en-US" sz="1633" dirty="0">
                    <a:latin typeface="Times New Roman" panose="02020603050405020304" pitchFamily="18" charset="0"/>
                    <a:cs typeface="Times New Roman" panose="02020603050405020304" pitchFamily="18" charset="0"/>
                  </a:rPr>
                  <a:t> von </a:t>
                </a:r>
                <a14:m>
                  <m:oMath xmlns:m="http://schemas.openxmlformats.org/officeDocument/2006/math">
                    <m:f>
                      <m:fPr>
                        <m:ctrlPr>
                          <a:rPr lang="en-US" sz="1633" i="1">
                            <a:latin typeface="Cambria Math" panose="02040503050406030204" pitchFamily="18" charset="0"/>
                          </a:rPr>
                        </m:ctrlPr>
                      </m:fPr>
                      <m:num>
                        <m:r>
                          <a:rPr lang="de-DE" sz="1633" i="1">
                            <a:latin typeface="Cambria Math"/>
                          </a:rPr>
                          <m:t>3</m:t>
                        </m:r>
                      </m:num>
                      <m:den>
                        <m:r>
                          <a:rPr lang="de-DE" sz="1633" i="1">
                            <a:latin typeface="Cambria Math"/>
                          </a:rPr>
                          <m:t>2</m:t>
                        </m:r>
                      </m:den>
                    </m:f>
                  </m:oMath>
                </a14:m>
                <a:endParaRPr lang="en-US" sz="1633" dirty="0">
                  <a:latin typeface="Times New Roman" panose="02020603050405020304" pitchFamily="18" charset="0"/>
                  <a:cs typeface="Times New Roman" panose="02020603050405020304" pitchFamily="18" charset="0"/>
                </a:endParaRPr>
              </a:p>
            </p:txBody>
          </p:sp>
        </mc:Choice>
        <mc:Fallback xmlns="">
          <p:sp>
            <p:nvSpPr>
              <p:cNvPr id="51" name="TextBox 14"/>
              <p:cNvSpPr txBox="1">
                <a:spLocks noRot="1" noChangeAspect="1" noMove="1" noResize="1" noEditPoints="1" noAdjustHandles="1" noChangeArrowheads="1" noChangeShapeType="1" noTextEdit="1"/>
              </p:cNvSpPr>
              <p:nvPr/>
            </p:nvSpPr>
            <p:spPr>
              <a:xfrm>
                <a:off x="2868214" y="4189557"/>
                <a:ext cx="2746028" cy="1201867"/>
              </a:xfrm>
              <a:prstGeom prst="rect">
                <a:avLst/>
              </a:prstGeom>
              <a:blipFill>
                <a:blip r:embed="rId16"/>
                <a:stretch>
                  <a:fillRect l="-1333" t="-1523" b="-1523"/>
                </a:stretch>
              </a:blipFill>
            </p:spPr>
            <p:txBody>
              <a:bodyPr/>
              <a:lstStyle/>
              <a:p>
                <a:r>
                  <a:rPr lang="de-DE">
                    <a:noFill/>
                  </a:rPr>
                  <a:t> </a:t>
                </a:r>
              </a:p>
            </p:txBody>
          </p:sp>
        </mc:Fallback>
      </mc:AlternateContent>
      <p:sp>
        <p:nvSpPr>
          <p:cNvPr id="52" name="TextBox 39"/>
          <p:cNvSpPr txBox="1"/>
          <p:nvPr/>
        </p:nvSpPr>
        <p:spPr>
          <a:xfrm>
            <a:off x="2851080" y="2595937"/>
            <a:ext cx="2625493" cy="109748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err="1">
                <a:latin typeface="Times New Roman" panose="02020603050405020304" pitchFamily="18" charset="0"/>
                <a:cs typeface="Times New Roman" panose="02020603050405020304" pitchFamily="18" charset="0"/>
              </a:rPr>
              <a:t>Portugiesischer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Konsument</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gewinnt</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Er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kann</a:t>
            </a:r>
            <a:r>
              <a:rPr lang="en-US" sz="1633" dirty="0">
                <a:latin typeface="Times New Roman" panose="02020603050405020304" pitchFamily="18" charset="0"/>
                <a:cs typeface="Times New Roman" panose="02020603050405020304" pitchFamily="18" charset="0"/>
              </a:rPr>
              <a:t> Wein </a:t>
            </a:r>
            <a:r>
              <a:rPr lang="en-US" sz="1633" dirty="0" err="1">
                <a:latin typeface="Times New Roman" panose="02020603050405020304" pitchFamily="18" charset="0"/>
                <a:cs typeface="Times New Roman" panose="02020603050405020304" pitchFamily="18" charset="0"/>
              </a:rPr>
              <a:t>für</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einen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relativen</a:t>
            </a:r>
            <a:r>
              <a:rPr lang="en-US" sz="1633" dirty="0">
                <a:latin typeface="Times New Roman" panose="02020603050405020304" pitchFamily="18" charset="0"/>
                <a:cs typeface="Times New Roman" panose="02020603050405020304" pitchFamily="18" charset="0"/>
              </a:rPr>
              <a:t> </a:t>
            </a:r>
            <a:r>
              <a:rPr lang="en-US" sz="1633" dirty="0" err="1">
                <a:latin typeface="Times New Roman" panose="02020603050405020304" pitchFamily="18" charset="0"/>
                <a:cs typeface="Times New Roman" panose="02020603050405020304" pitchFamily="18" charset="0"/>
              </a:rPr>
              <a:t>Preis</a:t>
            </a:r>
            <a:r>
              <a:rPr lang="en-US" sz="1633" dirty="0">
                <a:latin typeface="Times New Roman" panose="02020603050405020304" pitchFamily="18" charset="0"/>
                <a:cs typeface="Times New Roman" panose="02020603050405020304" pitchFamily="18" charset="0"/>
              </a:rPr>
              <a:t> von 3 </a:t>
            </a:r>
            <a:r>
              <a:rPr lang="en-US" sz="1633" dirty="0" err="1">
                <a:latin typeface="Times New Roman" panose="02020603050405020304" pitchFamily="18" charset="0"/>
                <a:cs typeface="Times New Roman" panose="02020603050405020304" pitchFamily="18" charset="0"/>
              </a:rPr>
              <a:t>anstatt</a:t>
            </a:r>
            <a:r>
              <a:rPr lang="en-US" sz="1633" dirty="0">
                <a:latin typeface="Times New Roman" panose="02020603050405020304" pitchFamily="18" charset="0"/>
                <a:cs typeface="Times New Roman" panose="02020603050405020304" pitchFamily="18" charset="0"/>
              </a:rPr>
              <a:t> von 5 </a:t>
            </a:r>
            <a:r>
              <a:rPr lang="en-US" sz="1633" dirty="0" err="1">
                <a:latin typeface="Times New Roman" panose="02020603050405020304" pitchFamily="18" charset="0"/>
                <a:cs typeface="Times New Roman" panose="02020603050405020304" pitchFamily="18" charset="0"/>
              </a:rPr>
              <a:t>kaufen</a:t>
            </a:r>
            <a:endParaRPr lang="en-US" sz="1633" dirty="0">
              <a:latin typeface="Times New Roman" panose="02020603050405020304" pitchFamily="18" charset="0"/>
              <a:cs typeface="Times New Roman" panose="02020603050405020304" pitchFamily="18" charset="0"/>
            </a:endParaRPr>
          </a:p>
        </p:txBody>
      </p:sp>
      <p:sp>
        <p:nvSpPr>
          <p:cNvPr id="53" name="TextBox 11"/>
          <p:cNvSpPr txBox="1"/>
          <p:nvPr/>
        </p:nvSpPr>
        <p:spPr>
          <a:xfrm>
            <a:off x="1340371" y="1814531"/>
            <a:ext cx="2843030" cy="3436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1633" dirty="0">
                <a:latin typeface="Times New Roman" panose="02020603050405020304" pitchFamily="18" charset="0"/>
                <a:cs typeface="Times New Roman" panose="02020603050405020304" pitchFamily="18" charset="0"/>
              </a:rPr>
              <a:t>1 Liter Wein gegen 3 Kleider</a:t>
            </a:r>
            <a:endParaRPr lang="en-US" sz="1814"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4" name="TextBox 11"/>
              <p:cNvSpPr txBox="1"/>
              <p:nvPr/>
            </p:nvSpPr>
            <p:spPr>
              <a:xfrm>
                <a:off x="6182155" y="1847727"/>
                <a:ext cx="3009056" cy="448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1633" dirty="0">
                    <a:latin typeface="Times New Roman" panose="02020603050405020304" pitchFamily="18" charset="0"/>
                    <a:cs typeface="Times New Roman" panose="02020603050405020304" pitchFamily="18" charset="0"/>
                  </a:rPr>
                  <a:t>1 Kleid gegen </a:t>
                </a:r>
                <a14:m>
                  <m:oMath xmlns:m="http://schemas.openxmlformats.org/officeDocument/2006/math">
                    <m:f>
                      <m:fPr>
                        <m:ctrlPr>
                          <a:rPr lang="de-DE" sz="1633" i="1" smtClean="0">
                            <a:latin typeface="Cambria Math" panose="02040503050406030204" pitchFamily="18" charset="0"/>
                            <a:cs typeface="Times New Roman" panose="02020603050405020304" pitchFamily="18" charset="0"/>
                          </a:rPr>
                        </m:ctrlPr>
                      </m:fPr>
                      <m:num>
                        <m:r>
                          <a:rPr lang="de-DE" sz="1633" b="0" i="1" smtClean="0">
                            <a:latin typeface="Cambria Math" panose="02040503050406030204" pitchFamily="18" charset="0"/>
                            <a:cs typeface="Times New Roman" panose="02020603050405020304" pitchFamily="18" charset="0"/>
                          </a:rPr>
                          <m:t>1</m:t>
                        </m:r>
                      </m:num>
                      <m:den>
                        <m:r>
                          <a:rPr lang="de-DE" sz="1633" b="0" i="1" smtClean="0">
                            <a:latin typeface="Cambria Math" panose="02040503050406030204" pitchFamily="18" charset="0"/>
                            <a:cs typeface="Times New Roman" panose="02020603050405020304" pitchFamily="18" charset="0"/>
                          </a:rPr>
                          <m:t>3</m:t>
                        </m:r>
                      </m:den>
                    </m:f>
                    <m:r>
                      <a:rPr lang="de-DE" sz="1633" b="0" i="1" smtClean="0">
                        <a:latin typeface="Cambria Math" panose="02040503050406030204" pitchFamily="18" charset="0"/>
                        <a:cs typeface="Times New Roman" panose="02020603050405020304" pitchFamily="18" charset="0"/>
                      </a:rPr>
                      <m:t>=0,</m:t>
                    </m:r>
                    <m:bar>
                      <m:barPr>
                        <m:pos m:val="top"/>
                        <m:ctrlPr>
                          <a:rPr lang="de-DE" sz="1633" b="0" i="1" smtClean="0">
                            <a:latin typeface="Cambria Math" panose="02040503050406030204" pitchFamily="18" charset="0"/>
                            <a:cs typeface="Times New Roman" panose="02020603050405020304" pitchFamily="18" charset="0"/>
                          </a:rPr>
                        </m:ctrlPr>
                      </m:barPr>
                      <m:e>
                        <m:r>
                          <a:rPr lang="de-DE" sz="1633" b="0" i="1" smtClean="0">
                            <a:latin typeface="Cambria Math" panose="02040503050406030204" pitchFamily="18" charset="0"/>
                            <a:cs typeface="Times New Roman" panose="02020603050405020304" pitchFamily="18" charset="0"/>
                          </a:rPr>
                          <m:t>3</m:t>
                        </m:r>
                      </m:e>
                    </m:bar>
                  </m:oMath>
                </a14:m>
                <a:r>
                  <a:rPr lang="de-DE" sz="1633" dirty="0">
                    <a:latin typeface="Times New Roman" panose="02020603050405020304" pitchFamily="18" charset="0"/>
                    <a:cs typeface="Times New Roman" panose="02020603050405020304" pitchFamily="18" charset="0"/>
                  </a:rPr>
                  <a:t> Liter Wein</a:t>
                </a:r>
                <a:endParaRPr lang="en-US" sz="1814" dirty="0">
                  <a:latin typeface="Times New Roman" panose="02020603050405020304" pitchFamily="18" charset="0"/>
                  <a:cs typeface="Times New Roman" panose="02020603050405020304" pitchFamily="18" charset="0"/>
                </a:endParaRPr>
              </a:p>
            </p:txBody>
          </p:sp>
        </mc:Choice>
        <mc:Fallback xmlns="">
          <p:sp>
            <p:nvSpPr>
              <p:cNvPr id="54" name="TextBox 11"/>
              <p:cNvSpPr txBox="1">
                <a:spLocks noRot="1" noChangeAspect="1" noMove="1" noResize="1" noEditPoints="1" noAdjustHandles="1" noChangeArrowheads="1" noChangeShapeType="1" noTextEdit="1"/>
              </p:cNvSpPr>
              <p:nvPr/>
            </p:nvSpPr>
            <p:spPr>
              <a:xfrm>
                <a:off x="6182155" y="1847727"/>
                <a:ext cx="3009056" cy="448777"/>
              </a:xfrm>
              <a:prstGeom prst="rect">
                <a:avLst/>
              </a:prstGeom>
              <a:blipFill>
                <a:blip r:embed="rId17"/>
                <a:stretch>
                  <a:fillRect l="-1215" r="-405" b="-5405"/>
                </a:stretch>
              </a:blipFill>
            </p:spPr>
            <p:txBody>
              <a:bodyPr/>
              <a:lstStyle/>
              <a:p>
                <a:r>
                  <a:rPr lang="de-DE">
                    <a:noFill/>
                  </a:rPr>
                  <a:t> </a:t>
                </a:r>
              </a:p>
            </p:txBody>
          </p:sp>
        </mc:Fallback>
      </mc:AlternateContent>
      <p:sp>
        <p:nvSpPr>
          <p:cNvPr id="39" name="Rechteck 38">
            <a:extLst>
              <a:ext uri="{FF2B5EF4-FFF2-40B4-BE49-F238E27FC236}">
                <a16:creationId xmlns:a16="http://schemas.microsoft.com/office/drawing/2014/main" id="{7EBBF826-0C96-4B44-B665-F8A6BFE7AB81}"/>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95180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0"/>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51"/>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5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53"/>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5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43"/>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0" grpId="0"/>
      <p:bldP spid="13" grpId="0"/>
      <p:bldP spid="14" grpId="0"/>
      <p:bldP spid="15" grpId="0"/>
      <p:bldP spid="27" grpId="0"/>
      <p:bldP spid="28" grpId="0"/>
      <p:bldP spid="29" grpId="0"/>
      <p:bldP spid="35" grpId="0"/>
      <p:bldP spid="2" grpId="0"/>
      <p:bldP spid="36" grpId="0"/>
      <p:bldP spid="37" grpId="0"/>
      <p:bldP spid="38" grpId="0"/>
      <p:bldP spid="41" grpId="0"/>
      <p:bldP spid="42" grpId="0"/>
      <p:bldP spid="3" grpId="0"/>
      <p:bldP spid="45" grpId="0"/>
      <p:bldP spid="43" grpId="0"/>
      <p:bldP spid="46" grpId="0"/>
      <p:bldP spid="47" grpId="0"/>
      <p:bldP spid="48" grpId="0"/>
      <p:bldP spid="49" grpId="0"/>
      <p:bldP spid="50" grpId="0"/>
      <p:bldP spid="51" grpId="0"/>
      <p:bldP spid="52" grpId="0"/>
      <p:bldP spid="53" grpId="0"/>
      <p:bldP spid="5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feld 43">
            <a:extLst>
              <a:ext uri="{FF2B5EF4-FFF2-40B4-BE49-F238E27FC236}">
                <a16:creationId xmlns:a16="http://schemas.microsoft.com/office/drawing/2014/main" id="{1A22598E-5425-4A36-864D-2F46D2F31408}"/>
              </a:ext>
            </a:extLst>
          </p:cNvPr>
          <p:cNvSpPr txBox="1">
            <a:spLocks/>
          </p:cNvSpPr>
          <p:nvPr/>
        </p:nvSpPr>
        <p:spPr>
          <a:xfrm>
            <a:off x="1847528" y="116712"/>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p:sp>
        <p:nvSpPr>
          <p:cNvPr id="46" name="TextBox 39">
            <a:extLst>
              <a:ext uri="{FF2B5EF4-FFF2-40B4-BE49-F238E27FC236}">
                <a16:creationId xmlns:a16="http://schemas.microsoft.com/office/drawing/2014/main" id="{F5DE82FD-E3DD-4E0B-AEA7-F13746C2B8D5}"/>
              </a:ext>
            </a:extLst>
          </p:cNvPr>
          <p:cNvSpPr txBox="1"/>
          <p:nvPr/>
        </p:nvSpPr>
        <p:spPr>
          <a:xfrm>
            <a:off x="39330" y="755073"/>
            <a:ext cx="12088760" cy="997527"/>
          </a:xfrm>
          <a:prstGeom prst="rect">
            <a:avLst/>
          </a:prstGeom>
          <a:noFill/>
        </p:spPr>
        <p:txBody>
          <a:bodyPr wrap="square"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err="1">
                <a:latin typeface="Times New Roman" panose="02020603050405020304" pitchFamily="18" charset="0"/>
                <a:cs typeface="Times New Roman" panose="02020603050405020304" pitchFamily="18" charset="0"/>
              </a:rPr>
              <a:t>Aufgrund</a:t>
            </a:r>
            <a:r>
              <a:rPr lang="en-US" dirty="0">
                <a:latin typeface="Times New Roman" panose="02020603050405020304" pitchFamily="18" charset="0"/>
                <a:cs typeface="Times New Roman" panose="02020603050405020304" pitchFamily="18" charset="0"/>
              </a:rPr>
              <a:t> der </a:t>
            </a:r>
            <a:r>
              <a:rPr lang="en-US" dirty="0" err="1">
                <a:latin typeface="Times New Roman" panose="02020603050405020304" pitchFamily="18" charset="0"/>
                <a:cs typeface="Times New Roman" panose="02020603050405020304" pitchFamily="18" charset="0"/>
              </a:rPr>
              <a:t>sehr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strikten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Annahmen</a:t>
            </a:r>
            <a:r>
              <a:rPr lang="en-US" dirty="0">
                <a:latin typeface="Times New Roman" panose="02020603050405020304" pitchFamily="18" charset="0"/>
                <a:cs typeface="Times New Roman" panose="02020603050405020304" pitchFamily="18" charset="0"/>
              </a:rPr>
              <a:t> in </a:t>
            </a:r>
            <a:r>
              <a:rPr lang="en-US" dirty="0" err="1">
                <a:latin typeface="Times New Roman" panose="02020603050405020304" pitchFamily="18" charset="0"/>
                <a:cs typeface="Times New Roman" panose="02020603050405020304" pitchFamily="18" charset="0"/>
              </a:rPr>
              <a:t>dem</a:t>
            </a:r>
            <a:r>
              <a:rPr lang="en-US" dirty="0">
                <a:latin typeface="Times New Roman" panose="02020603050405020304" pitchFamily="18" charset="0"/>
                <a:cs typeface="Times New Roman" panose="02020603050405020304" pitchFamily="18" charset="0"/>
              </a:rPr>
              <a:t> Modell und </a:t>
            </a:r>
            <a:r>
              <a:rPr lang="en-US" dirty="0" err="1">
                <a:latin typeface="Times New Roman" panose="02020603050405020304" pitchFamily="18" charset="0"/>
                <a:cs typeface="Times New Roman" panose="02020603050405020304" pitchFamily="18" charset="0"/>
              </a:rPr>
              <a:t>dem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einfachen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funktionalen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Zusammenhang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über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lineare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Produktionsfunktion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erscheint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auch</a:t>
            </a:r>
            <a:r>
              <a:rPr lang="en-US" dirty="0">
                <a:latin typeface="Times New Roman" panose="02020603050405020304" pitchFamily="18" charset="0"/>
                <a:cs typeface="Times New Roman" panose="02020603050405020304" pitchFamily="18" charset="0"/>
              </a:rPr>
              <a:t> das Modell </a:t>
            </a:r>
            <a:r>
              <a:rPr lang="en-US" dirty="0" err="1">
                <a:latin typeface="Times New Roman" panose="02020603050405020304" pitchFamily="18" charset="0"/>
                <a:cs typeface="Times New Roman" panose="02020603050405020304" pitchFamily="18" charset="0"/>
              </a:rPr>
              <a:t>sehr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einfach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Unterschätzen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aber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nicht</a:t>
            </a:r>
            <a:r>
              <a:rPr lang="en-US" dirty="0">
                <a:latin typeface="Times New Roman" panose="02020603050405020304" pitchFamily="18" charset="0"/>
                <a:cs typeface="Times New Roman" panose="02020603050405020304" pitchFamily="18" charset="0"/>
              </a:rPr>
              <a:t> die </a:t>
            </a:r>
            <a:r>
              <a:rPr lang="en-US" dirty="0" err="1">
                <a:latin typeface="Times New Roman" panose="02020603050405020304" pitchFamily="18" charset="0"/>
                <a:cs typeface="Times New Roman" panose="02020603050405020304" pitchFamily="18" charset="0"/>
              </a:rPr>
              <a:t>Schwierigkeit</a:t>
            </a:r>
            <a:r>
              <a:rPr lang="en-US" dirty="0">
                <a:latin typeface="Times New Roman" panose="02020603050405020304" pitchFamily="18" charset="0"/>
                <a:cs typeface="Times New Roman" panose="02020603050405020304" pitchFamily="18" charset="0"/>
              </a:rPr>
              <a:t>, die </a:t>
            </a:r>
            <a:r>
              <a:rPr lang="en-US" dirty="0" err="1">
                <a:latin typeface="Times New Roman" panose="02020603050405020304" pitchFamily="18" charset="0"/>
                <a:cs typeface="Times New Roman" panose="02020603050405020304" pitchFamily="18" charset="0"/>
              </a:rPr>
              <a:t>dahinter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steht</a:t>
            </a:r>
            <a:endParaRPr lang="en-US" dirty="0">
              <a:latin typeface="Times New Roman" panose="02020603050405020304" pitchFamily="18" charset="0"/>
              <a:cs typeface="Times New Roman" panose="02020603050405020304" pitchFamily="18" charset="0"/>
            </a:endParaRPr>
          </a:p>
        </p:txBody>
      </p:sp>
      <p:sp>
        <p:nvSpPr>
          <p:cNvPr id="47" name="TextBox 39">
            <a:extLst>
              <a:ext uri="{FF2B5EF4-FFF2-40B4-BE49-F238E27FC236}">
                <a16:creationId xmlns:a16="http://schemas.microsoft.com/office/drawing/2014/main" id="{F5DE82FD-E3DD-4E0B-AEA7-F13746C2B8D5}"/>
              </a:ext>
            </a:extLst>
          </p:cNvPr>
          <p:cNvSpPr txBox="1"/>
          <p:nvPr/>
        </p:nvSpPr>
        <p:spPr>
          <a:xfrm>
            <a:off x="990599" y="1385221"/>
            <a:ext cx="10335491" cy="415636"/>
          </a:xfrm>
          <a:prstGeom prst="rect">
            <a:avLst/>
          </a:prstGeom>
          <a:noFill/>
        </p:spPr>
        <p:txBody>
          <a:bodyPr wrap="square"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err="1">
                <a:latin typeface="Times New Roman" panose="02020603050405020304" pitchFamily="18" charset="0"/>
                <a:cs typeface="Times New Roman" panose="02020603050405020304" pitchFamily="18" charset="0"/>
              </a:rPr>
              <a:t>Eine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Ankedote</a:t>
            </a:r>
            <a:r>
              <a:rPr lang="en-US" dirty="0">
                <a:latin typeface="Times New Roman" panose="02020603050405020304" pitchFamily="18" charset="0"/>
                <a:cs typeface="Times New Roman" panose="02020603050405020304" pitchFamily="18" charset="0"/>
              </a:rPr>
              <a:t> von Paul Samuelson (2. </a:t>
            </a:r>
            <a:r>
              <a:rPr lang="en-US" dirty="0" err="1">
                <a:latin typeface="Times New Roman" panose="02020603050405020304" pitchFamily="18" charset="0"/>
                <a:cs typeface="Times New Roman" panose="02020603050405020304" pitchFamily="18" charset="0"/>
              </a:rPr>
              <a:t>Nobelpreisträger</a:t>
            </a:r>
            <a:r>
              <a:rPr lang="en-US" dirty="0">
                <a:latin typeface="Times New Roman" panose="02020603050405020304" pitchFamily="18" charset="0"/>
                <a:cs typeface="Times New Roman" panose="02020603050405020304" pitchFamily="18" charset="0"/>
              </a:rPr>
              <a:t> in </a:t>
            </a:r>
            <a:r>
              <a:rPr lang="en-US" dirty="0" err="1">
                <a:latin typeface="Times New Roman" panose="02020603050405020304" pitchFamily="18" charset="0"/>
                <a:cs typeface="Times New Roman" panose="02020603050405020304" pitchFamily="18" charset="0"/>
              </a:rPr>
              <a:t>Wirtschaftswissenschaften</a:t>
            </a:r>
            <a:r>
              <a:rPr lang="en-US" dirty="0">
                <a:latin typeface="Times New Roman" panose="02020603050405020304" pitchFamily="18" charset="0"/>
                <a:cs typeface="Times New Roman" panose="02020603050405020304" pitchFamily="18" charset="0"/>
              </a:rPr>
              <a:t> 1970): </a:t>
            </a:r>
          </a:p>
        </p:txBody>
      </p:sp>
      <p:sp>
        <p:nvSpPr>
          <p:cNvPr id="48" name="TextBox 39">
            <a:extLst>
              <a:ext uri="{FF2B5EF4-FFF2-40B4-BE49-F238E27FC236}">
                <a16:creationId xmlns:a16="http://schemas.microsoft.com/office/drawing/2014/main" id="{F5DE82FD-E3DD-4E0B-AEA7-F13746C2B8D5}"/>
              </a:ext>
            </a:extLst>
          </p:cNvPr>
          <p:cNvSpPr txBox="1"/>
          <p:nvPr/>
        </p:nvSpPr>
        <p:spPr>
          <a:xfrm>
            <a:off x="39331" y="1752600"/>
            <a:ext cx="12088759" cy="1487129"/>
          </a:xfrm>
          <a:prstGeom prst="rect">
            <a:avLst/>
          </a:prstGeom>
          <a:noFill/>
        </p:spPr>
        <p:txBody>
          <a:bodyPr wrap="square"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i="1" dirty="0">
                <a:latin typeface="Times New Roman" panose="02020603050405020304" pitchFamily="18" charset="0"/>
                <a:cs typeface="Times New Roman" panose="02020603050405020304" pitchFamily="18" charset="0"/>
              </a:rPr>
              <a:t>Paul Samuelson (Nobel laureate ) was once challenged by the mathematician Stanislaw </a:t>
            </a:r>
            <a:r>
              <a:rPr lang="en-US" i="1" dirty="0" err="1">
                <a:latin typeface="Times New Roman" panose="02020603050405020304" pitchFamily="18" charset="0"/>
                <a:cs typeface="Times New Roman" panose="02020603050405020304" pitchFamily="18" charset="0"/>
              </a:rPr>
              <a:t>Ulam</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Mitentwickler</a:t>
            </a:r>
            <a:r>
              <a:rPr lang="en-US" i="1" dirty="0">
                <a:latin typeface="Times New Roman" panose="02020603050405020304" pitchFamily="18" charset="0"/>
                <a:cs typeface="Times New Roman" panose="02020603050405020304" pitchFamily="18" charset="0"/>
              </a:rPr>
              <a:t> der </a:t>
            </a:r>
            <a:r>
              <a:rPr lang="en-US" i="1" dirty="0" err="1">
                <a:latin typeface="Times New Roman" panose="02020603050405020304" pitchFamily="18" charset="0"/>
                <a:cs typeface="Times New Roman" panose="02020603050405020304" pitchFamily="18" charset="0"/>
              </a:rPr>
              <a:t>Wasserstoffombe</a:t>
            </a:r>
            <a:r>
              <a:rPr lang="en-US" i="1" dirty="0">
                <a:latin typeface="Times New Roman" panose="02020603050405020304" pitchFamily="18" charset="0"/>
                <a:cs typeface="Times New Roman" panose="02020603050405020304" pitchFamily="18" charset="0"/>
              </a:rPr>
              <a:t>) to "name me one proposition in all of the social sciences which is both true and non-trivial." It was several years later than he thought of the correct response: comparative advantage. "That it is logically true need not be argued before a mathematician; that is </a:t>
            </a:r>
            <a:r>
              <a:rPr lang="en-US" i="1" dirty="0" err="1">
                <a:latin typeface="Times New Roman" panose="02020603050405020304" pitchFamily="18" charset="0"/>
                <a:cs typeface="Times New Roman" panose="02020603050405020304" pitchFamily="18" charset="0"/>
              </a:rPr>
              <a:t>is</a:t>
            </a:r>
            <a:r>
              <a:rPr lang="en-US" i="1" dirty="0">
                <a:latin typeface="Times New Roman" panose="02020603050405020304" pitchFamily="18" charset="0"/>
                <a:cs typeface="Times New Roman" panose="02020603050405020304" pitchFamily="18" charset="0"/>
              </a:rPr>
              <a:t> not trivial is attested by the thousands of important and intelligent men who have never been able to grasp the doctrine for themselves or to believe it after it was explained to them."</a:t>
            </a:r>
          </a:p>
        </p:txBody>
      </p:sp>
      <p:sp>
        <p:nvSpPr>
          <p:cNvPr id="4" name="Rechteck 3"/>
          <p:cNvSpPr/>
          <p:nvPr/>
        </p:nvSpPr>
        <p:spPr>
          <a:xfrm>
            <a:off x="382565" y="3163257"/>
            <a:ext cx="11208327" cy="461665"/>
          </a:xfrm>
          <a:prstGeom prst="rect">
            <a:avLst/>
          </a:prstGeom>
        </p:spPr>
        <p:txBody>
          <a:bodyPr wrap="square">
            <a:spAutoFit/>
          </a:bodyPr>
          <a:lstStyle/>
          <a:p>
            <a:r>
              <a:rPr lang="en-US" sz="1200" dirty="0" err="1">
                <a:solidFill>
                  <a:srgbClr val="000000"/>
                </a:solidFill>
                <a:latin typeface="Times New Roman" panose="02020603050405020304" pitchFamily="18" charset="0"/>
              </a:rPr>
              <a:t>Quelle</a:t>
            </a:r>
            <a:r>
              <a:rPr lang="en-US" sz="1200" dirty="0">
                <a:solidFill>
                  <a:srgbClr val="000000"/>
                </a:solidFill>
                <a:latin typeface="Times New Roman" panose="02020603050405020304" pitchFamily="18" charset="0"/>
              </a:rPr>
              <a:t>: P.A. Samuelson (1969), "The Way of an Economist," in P.A. Samuelson, ed., </a:t>
            </a:r>
            <a:r>
              <a:rPr lang="en-US" sz="1200" i="1" dirty="0">
                <a:solidFill>
                  <a:srgbClr val="000000"/>
                </a:solidFill>
                <a:latin typeface="Times New Roman" panose="02020603050405020304" pitchFamily="18" charset="0"/>
              </a:rPr>
              <a:t>International Economic Relations: Proceedings of the Third Congress of the International Economic Association</a:t>
            </a:r>
            <a:r>
              <a:rPr lang="en-US" sz="1200" dirty="0">
                <a:solidFill>
                  <a:srgbClr val="000000"/>
                </a:solidFill>
                <a:latin typeface="Times New Roman" panose="02020603050405020304" pitchFamily="18" charset="0"/>
              </a:rPr>
              <a:t>, Macmillan: London, pp. 1-11.</a:t>
            </a:r>
            <a:endParaRPr lang="de-DE" sz="1200" dirty="0"/>
          </a:p>
        </p:txBody>
      </p:sp>
      <p:sp>
        <p:nvSpPr>
          <p:cNvPr id="9" name="Rechteck 8">
            <a:extLst>
              <a:ext uri="{FF2B5EF4-FFF2-40B4-BE49-F238E27FC236}">
                <a16:creationId xmlns:a16="http://schemas.microsoft.com/office/drawing/2014/main" id="{2FEC5D28-3B8E-49F8-8AB4-77F6866189A8}"/>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32677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7" grpId="0"/>
      <p:bldP spid="48"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p:cNvSpPr txBox="1"/>
          <p:nvPr/>
        </p:nvSpPr>
        <p:spPr>
          <a:xfrm>
            <a:off x="49162" y="681621"/>
            <a:ext cx="12142838" cy="444172"/>
          </a:xfrm>
          <a:prstGeom prst="rect">
            <a:avLst/>
          </a:prstGeom>
          <a:noFill/>
        </p:spPr>
        <p:txBody>
          <a:bodyPr wrap="square" rtlCol="0">
            <a:noAutofit/>
          </a:bodyPr>
          <a:lstStyle/>
          <a:p>
            <a:r>
              <a:rPr lang="de-DE" sz="2000" dirty="0">
                <a:latin typeface="Times New Roman" panose="02020603050405020304" pitchFamily="18" charset="0"/>
                <a:cs typeface="Times New Roman" panose="02020603050405020304" pitchFamily="18" charset="0"/>
              </a:rPr>
              <a:t>Aus den Grundlagenveranstaltungen der BWL und VWL kennen Sie das Konzept der Transformationskurve</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10" name="Textfeld 9">
            <a:extLst>
              <a:ext uri="{FF2B5EF4-FFF2-40B4-BE49-F238E27FC236}">
                <a16:creationId xmlns:a16="http://schemas.microsoft.com/office/drawing/2014/main" id="{5411C832-4000-4DE0-96A5-1328C48DD85C}"/>
              </a:ext>
            </a:extLst>
          </p:cNvPr>
          <p:cNvSpPr txBox="1">
            <a:spLocks/>
          </p:cNvSpPr>
          <p:nvPr/>
        </p:nvSpPr>
        <p:spPr>
          <a:xfrm>
            <a:off x="1449320" y="63909"/>
            <a:ext cx="9616885" cy="554225"/>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Transformationkurve</a:t>
            </a:r>
            <a:r>
              <a:rPr lang="de-DE" sz="3200" b="1" dirty="0">
                <a:latin typeface="Times New Roman" panose="02020603050405020304" pitchFamily="18" charset="0"/>
                <a:cs typeface="Times New Roman" panose="02020603050405020304" pitchFamily="18" charset="0"/>
              </a:rPr>
              <a:t>/Produktionsmöglichkeitskurve</a:t>
            </a:r>
          </a:p>
        </p:txBody>
      </p:sp>
      <p:sp>
        <p:nvSpPr>
          <p:cNvPr id="17" name="Textfeld 16"/>
          <p:cNvSpPr txBox="1"/>
          <p:nvPr/>
        </p:nvSpPr>
        <p:spPr>
          <a:xfrm>
            <a:off x="0" y="1125793"/>
            <a:ext cx="12142838" cy="663678"/>
          </a:xfrm>
          <a:prstGeom prst="rect">
            <a:avLst/>
          </a:prstGeom>
          <a:noFill/>
        </p:spPr>
        <p:txBody>
          <a:bodyPr wrap="square" rtlCol="0">
            <a:noAutofit/>
          </a:bodyPr>
          <a:lstStyle/>
          <a:p>
            <a:r>
              <a:rPr lang="de-DE" sz="2000" dirty="0">
                <a:latin typeface="Times New Roman" panose="02020603050405020304" pitchFamily="18" charset="0"/>
                <a:cs typeface="Times New Roman" panose="02020603050405020304" pitchFamily="18" charset="0"/>
              </a:rPr>
              <a:t>Transformationskurve:	Ort der effizienten Gütermengenkombinationen, die bei konstantem Input und 					Technologie produziert werden können. </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19" name="Textfeld 18"/>
          <p:cNvSpPr txBox="1"/>
          <p:nvPr/>
        </p:nvSpPr>
        <p:spPr>
          <a:xfrm>
            <a:off x="16993" y="1845433"/>
            <a:ext cx="12142838" cy="447368"/>
          </a:xfrm>
          <a:prstGeom prst="rect">
            <a:avLst/>
          </a:prstGeom>
          <a:noFill/>
        </p:spPr>
        <p:txBody>
          <a:bodyPr wrap="square" rtlCol="0">
            <a:noAutofit/>
          </a:bodyPr>
          <a:lstStyle/>
          <a:p>
            <a:r>
              <a:rPr lang="de-DE" sz="2000" dirty="0">
                <a:latin typeface="Times New Roman" panose="02020603050405020304" pitchFamily="18" charset="0"/>
                <a:cs typeface="Times New Roman" panose="02020603050405020304" pitchFamily="18" charset="0"/>
              </a:rPr>
              <a:t>Im Allgemeinen geht man von einem konkaven Verlauf einer Transformationskurve aus</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cxnSp>
        <p:nvCxnSpPr>
          <p:cNvPr id="20" name="Straight Arrow Connector 7"/>
          <p:cNvCxnSpPr/>
          <p:nvPr/>
        </p:nvCxnSpPr>
        <p:spPr>
          <a:xfrm flipV="1">
            <a:off x="421083" y="4905488"/>
            <a:ext cx="4046919" cy="1571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9"/>
          <p:cNvCxnSpPr/>
          <p:nvPr/>
        </p:nvCxnSpPr>
        <p:spPr>
          <a:xfrm flipH="1" flipV="1">
            <a:off x="407278" y="2254835"/>
            <a:ext cx="13805" cy="266637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Freeform 16"/>
          <p:cNvSpPr/>
          <p:nvPr/>
        </p:nvSpPr>
        <p:spPr>
          <a:xfrm rot="10800000" flipV="1">
            <a:off x="407279" y="2579242"/>
            <a:ext cx="3774903" cy="2326247"/>
          </a:xfrm>
          <a:custGeom>
            <a:avLst/>
            <a:gdLst>
              <a:gd name="connsiteX0" fmla="*/ 0 w 5316279"/>
              <a:gd name="connsiteY0" fmla="*/ 2998381 h 2998381"/>
              <a:gd name="connsiteX1" fmla="*/ 2041451 w 5316279"/>
              <a:gd name="connsiteY1" fmla="*/ 914400 h 2998381"/>
              <a:gd name="connsiteX2" fmla="*/ 5316279 w 5316279"/>
              <a:gd name="connsiteY2" fmla="*/ 0 h 2998381"/>
              <a:gd name="connsiteX3" fmla="*/ 5316279 w 5316279"/>
              <a:gd name="connsiteY3" fmla="*/ 0 h 2998381"/>
            </a:gdLst>
            <a:ahLst/>
            <a:cxnLst>
              <a:cxn ang="0">
                <a:pos x="connsiteX0" y="connsiteY0"/>
              </a:cxn>
              <a:cxn ang="0">
                <a:pos x="connsiteX1" y="connsiteY1"/>
              </a:cxn>
              <a:cxn ang="0">
                <a:pos x="connsiteX2" y="connsiteY2"/>
              </a:cxn>
              <a:cxn ang="0">
                <a:pos x="connsiteX3" y="connsiteY3"/>
              </a:cxn>
            </a:cxnLst>
            <a:rect l="l" t="t" r="r" b="b"/>
            <a:pathLst>
              <a:path w="5316279" h="2998381">
                <a:moveTo>
                  <a:pt x="0" y="2998381"/>
                </a:moveTo>
                <a:cubicBezTo>
                  <a:pt x="577702" y="2206255"/>
                  <a:pt x="1155405" y="1414130"/>
                  <a:pt x="2041451" y="914400"/>
                </a:cubicBezTo>
                <a:cubicBezTo>
                  <a:pt x="2927497" y="414670"/>
                  <a:pt x="5316279" y="0"/>
                  <a:pt x="5316279" y="0"/>
                </a:cubicBezTo>
                <a:lnTo>
                  <a:pt x="5316279" y="0"/>
                </a:lnTo>
              </a:path>
            </a:pathLst>
          </a:custGeom>
          <a:noFill/>
          <a:ln w="508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33"/>
          </a:p>
        </p:txBody>
      </p:sp>
      <p:sp>
        <p:nvSpPr>
          <p:cNvPr id="23" name="Textfeld 22"/>
          <p:cNvSpPr txBox="1"/>
          <p:nvPr/>
        </p:nvSpPr>
        <p:spPr>
          <a:xfrm>
            <a:off x="68365" y="2437649"/>
            <a:ext cx="393288" cy="444172"/>
          </a:xfrm>
          <a:prstGeom prst="rect">
            <a:avLst/>
          </a:prstGeom>
          <a:noFill/>
        </p:spPr>
        <p:txBody>
          <a:bodyPr wrap="square" rtlCol="0">
            <a:noAutofit/>
          </a:bodyPr>
          <a:lstStyle/>
          <a:p>
            <a:r>
              <a:rPr lang="de-DE" sz="2000" dirty="0">
                <a:latin typeface="Times New Roman" panose="02020603050405020304" pitchFamily="18" charset="0"/>
                <a:cs typeface="Times New Roman" panose="02020603050405020304" pitchFamily="18" charset="0"/>
              </a:rPr>
              <a:t>B</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24" name="Textfeld 23"/>
          <p:cNvSpPr txBox="1"/>
          <p:nvPr/>
        </p:nvSpPr>
        <p:spPr>
          <a:xfrm>
            <a:off x="3961641" y="4905487"/>
            <a:ext cx="393288" cy="444172"/>
          </a:xfrm>
          <a:prstGeom prst="rect">
            <a:avLst/>
          </a:prstGeom>
          <a:noFill/>
        </p:spPr>
        <p:txBody>
          <a:bodyPr wrap="square" rtlCol="0">
            <a:noAutofit/>
          </a:bodyPr>
          <a:lstStyle/>
          <a:p>
            <a:r>
              <a:rPr lang="de-DE" sz="2000" dirty="0">
                <a:latin typeface="Times New Roman" panose="02020603050405020304" pitchFamily="18" charset="0"/>
                <a:cs typeface="Times New Roman" panose="02020603050405020304" pitchFamily="18" charset="0"/>
              </a:rPr>
              <a:t>A</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25" name="Textfeld 24"/>
          <p:cNvSpPr txBox="1"/>
          <p:nvPr/>
        </p:nvSpPr>
        <p:spPr>
          <a:xfrm>
            <a:off x="1928629" y="2605492"/>
            <a:ext cx="393288" cy="444172"/>
          </a:xfrm>
          <a:prstGeom prst="rect">
            <a:avLst/>
          </a:prstGeom>
          <a:noFill/>
        </p:spPr>
        <p:txBody>
          <a:bodyPr wrap="square" rtlCol="0">
            <a:noAutofit/>
          </a:bodyPr>
          <a:lstStyle/>
          <a:p>
            <a:r>
              <a:rPr lang="de-DE" sz="2000" dirty="0">
                <a:latin typeface="Times New Roman" panose="02020603050405020304" pitchFamily="18" charset="0"/>
                <a:cs typeface="Times New Roman" panose="02020603050405020304" pitchFamily="18" charset="0"/>
              </a:rPr>
              <a:t>X</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26" name="Textfeld 25"/>
          <p:cNvSpPr txBox="1"/>
          <p:nvPr/>
        </p:nvSpPr>
        <p:spPr>
          <a:xfrm>
            <a:off x="1928629" y="2402720"/>
            <a:ext cx="393288" cy="673558"/>
          </a:xfrm>
          <a:prstGeom prst="rect">
            <a:avLst/>
          </a:prstGeom>
          <a:noFill/>
        </p:spPr>
        <p:txBody>
          <a:bodyPr wrap="square" rtlCol="0">
            <a:noAutofit/>
          </a:bodyPr>
          <a:lstStyle/>
          <a:p>
            <a:r>
              <a:rPr lang="de-DE" sz="5000" b="1" dirty="0">
                <a:latin typeface="Times New Roman" panose="02020603050405020304" pitchFamily="18" charset="0"/>
                <a:cs typeface="Times New Roman" panose="02020603050405020304" pitchFamily="18" charset="0"/>
              </a:rPr>
              <a:t>.</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cxnSp>
        <p:nvCxnSpPr>
          <p:cNvPr id="28" name="Gerader Verbinder 27"/>
          <p:cNvCxnSpPr/>
          <p:nvPr/>
        </p:nvCxnSpPr>
        <p:spPr>
          <a:xfrm flipH="1">
            <a:off x="407278" y="3012688"/>
            <a:ext cx="1656243" cy="4165"/>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42" name="Gerader Verbinder 41"/>
          <p:cNvCxnSpPr/>
          <p:nvPr/>
        </p:nvCxnSpPr>
        <p:spPr>
          <a:xfrm flipH="1">
            <a:off x="2088421" y="3047100"/>
            <a:ext cx="1633" cy="1847214"/>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46" name="Textfeld 45"/>
          <p:cNvSpPr txBox="1"/>
          <p:nvPr/>
        </p:nvSpPr>
        <p:spPr>
          <a:xfrm>
            <a:off x="-27251" y="2804632"/>
            <a:ext cx="588299" cy="444172"/>
          </a:xfrm>
          <a:prstGeom prst="rect">
            <a:avLst/>
          </a:prstGeom>
          <a:noFill/>
        </p:spPr>
        <p:txBody>
          <a:bodyPr wrap="square" rtlCol="0">
            <a:noAutofit/>
          </a:bodyPr>
          <a:lstStyle/>
          <a:p>
            <a:r>
              <a:rPr lang="de-DE" sz="2000" dirty="0">
                <a:latin typeface="Times New Roman" panose="02020603050405020304" pitchFamily="18" charset="0"/>
                <a:cs typeface="Times New Roman" panose="02020603050405020304" pitchFamily="18" charset="0"/>
              </a:rPr>
              <a:t>B</a:t>
            </a:r>
            <a:r>
              <a:rPr lang="de-DE" sz="2000" baseline="-25000" dirty="0">
                <a:latin typeface="Times New Roman" panose="02020603050405020304" pitchFamily="18" charset="0"/>
                <a:cs typeface="Times New Roman" panose="02020603050405020304" pitchFamily="18" charset="0"/>
              </a:rPr>
              <a:t>X</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47" name="Textfeld 46"/>
          <p:cNvSpPr txBox="1"/>
          <p:nvPr/>
        </p:nvSpPr>
        <p:spPr>
          <a:xfrm>
            <a:off x="1768684" y="4869505"/>
            <a:ext cx="588299" cy="444172"/>
          </a:xfrm>
          <a:prstGeom prst="rect">
            <a:avLst/>
          </a:prstGeom>
          <a:noFill/>
        </p:spPr>
        <p:txBody>
          <a:bodyPr wrap="square" rtlCol="0">
            <a:noAutofit/>
          </a:bodyPr>
          <a:lstStyle/>
          <a:p>
            <a:r>
              <a:rPr lang="de-DE" sz="2000" dirty="0">
                <a:latin typeface="Times New Roman" panose="02020603050405020304" pitchFamily="18" charset="0"/>
                <a:cs typeface="Times New Roman" panose="02020603050405020304" pitchFamily="18" charset="0"/>
              </a:rPr>
              <a:t>A</a:t>
            </a:r>
            <a:r>
              <a:rPr lang="de-DE" sz="2000" baseline="-25000" dirty="0">
                <a:latin typeface="Times New Roman" panose="02020603050405020304" pitchFamily="18" charset="0"/>
                <a:cs typeface="Times New Roman" panose="02020603050405020304" pitchFamily="18" charset="0"/>
              </a:rPr>
              <a:t>X</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cxnSp>
        <p:nvCxnSpPr>
          <p:cNvPr id="52" name="Straight Arrow Connector 7"/>
          <p:cNvCxnSpPr/>
          <p:nvPr/>
        </p:nvCxnSpPr>
        <p:spPr>
          <a:xfrm flipV="1">
            <a:off x="4505685" y="6389233"/>
            <a:ext cx="4046919" cy="1571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9"/>
          <p:cNvCxnSpPr/>
          <p:nvPr/>
        </p:nvCxnSpPr>
        <p:spPr>
          <a:xfrm flipH="1" flipV="1">
            <a:off x="4543270" y="4962001"/>
            <a:ext cx="1" cy="147098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 name="Textfeld 53"/>
          <p:cNvSpPr txBox="1"/>
          <p:nvPr/>
        </p:nvSpPr>
        <p:spPr>
          <a:xfrm>
            <a:off x="4204683" y="5003401"/>
            <a:ext cx="393288" cy="444172"/>
          </a:xfrm>
          <a:prstGeom prst="rect">
            <a:avLst/>
          </a:prstGeom>
          <a:noFill/>
        </p:spPr>
        <p:txBody>
          <a:bodyPr wrap="square" rtlCol="0">
            <a:noAutofit/>
          </a:bodyPr>
          <a:lstStyle/>
          <a:p>
            <a:r>
              <a:rPr lang="de-DE" sz="2000" dirty="0">
                <a:latin typeface="Times New Roman" panose="02020603050405020304" pitchFamily="18" charset="0"/>
                <a:cs typeface="Times New Roman" panose="02020603050405020304" pitchFamily="18" charset="0"/>
              </a:rPr>
              <a:t>B</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55" name="Textfeld 54"/>
          <p:cNvSpPr txBox="1"/>
          <p:nvPr/>
        </p:nvSpPr>
        <p:spPr>
          <a:xfrm>
            <a:off x="8159316" y="6389233"/>
            <a:ext cx="393288" cy="444172"/>
          </a:xfrm>
          <a:prstGeom prst="rect">
            <a:avLst/>
          </a:prstGeom>
          <a:noFill/>
        </p:spPr>
        <p:txBody>
          <a:bodyPr wrap="square" rtlCol="0">
            <a:noAutofit/>
          </a:bodyPr>
          <a:lstStyle/>
          <a:p>
            <a:r>
              <a:rPr lang="de-DE" sz="2000" dirty="0">
                <a:latin typeface="Times New Roman" panose="02020603050405020304" pitchFamily="18" charset="0"/>
                <a:cs typeface="Times New Roman" panose="02020603050405020304" pitchFamily="18" charset="0"/>
              </a:rPr>
              <a:t>A</a:t>
            </a: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cxnSp>
        <p:nvCxnSpPr>
          <p:cNvPr id="58" name="Gerader Verbinder 57"/>
          <p:cNvCxnSpPr/>
          <p:nvPr/>
        </p:nvCxnSpPr>
        <p:spPr>
          <a:xfrm>
            <a:off x="4545012" y="5299883"/>
            <a:ext cx="3431853" cy="108737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59" name="Textfeld 58"/>
          <p:cNvSpPr txBox="1"/>
          <p:nvPr/>
        </p:nvSpPr>
        <p:spPr>
          <a:xfrm>
            <a:off x="4731612" y="5003401"/>
            <a:ext cx="3804383" cy="343958"/>
          </a:xfrm>
          <a:prstGeom prst="rect">
            <a:avLst/>
          </a:prstGeom>
          <a:noFill/>
        </p:spPr>
        <p:txBody>
          <a:bodyPr wrap="square" rtlCol="0">
            <a:noAutofit/>
          </a:bodyPr>
          <a:lstStyle/>
          <a:p>
            <a:r>
              <a:rPr lang="de-DE" sz="1600" dirty="0">
                <a:latin typeface="Times New Roman" panose="02020603050405020304" pitchFamily="18" charset="0"/>
                <a:cs typeface="Times New Roman" panose="02020603050405020304" pitchFamily="18" charset="0"/>
              </a:rPr>
              <a:t>Lineare Produktionstechnologie (Ricardo)</a:t>
            </a: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sz="2400" b="1"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29" name="Rechteck 28">
            <a:extLst>
              <a:ext uri="{FF2B5EF4-FFF2-40B4-BE49-F238E27FC236}">
                <a16:creationId xmlns:a16="http://schemas.microsoft.com/office/drawing/2014/main" id="{32A70918-39D4-4587-BCE8-37CB680816B2}"/>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32866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7" grpId="0"/>
      <p:bldP spid="19" grpId="0"/>
      <p:bldP spid="22" grpId="0" animBg="1"/>
      <p:bldP spid="23" grpId="0"/>
      <p:bldP spid="24" grpId="0"/>
      <p:bldP spid="25" grpId="0"/>
      <p:bldP spid="26" grpId="0"/>
      <p:bldP spid="46" grpId="0"/>
      <p:bldP spid="47" grpId="0"/>
      <p:bldP spid="54" grpId="0"/>
      <p:bldP spid="55" grpId="0"/>
      <p:bldP spid="5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Group 121"/>
          <p:cNvGraphicFramePr>
            <a:graphicFrameLocks noGrp="1"/>
          </p:cNvGraphicFramePr>
          <p:nvPr/>
        </p:nvGraphicFramePr>
        <p:xfrm>
          <a:off x="786812" y="1484785"/>
          <a:ext cx="3048000" cy="3744915"/>
        </p:xfrm>
        <a:graphic>
          <a:graphicData uri="http://schemas.openxmlformats.org/drawingml/2006/table">
            <a:tbl>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tblGrid>
              <a:tr h="840883">
                <a:tc gridSpan="2">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dirty="0">
                          <a:ln>
                            <a:noFill/>
                          </a:ln>
                          <a:solidFill>
                            <a:srgbClr val="FF0000"/>
                          </a:solidFill>
                          <a:effectLst/>
                          <a:latin typeface="Arial" charset="0"/>
                        </a:rPr>
                        <a:t>Robinson</a:t>
                      </a:r>
                      <a:endParaRPr kumimoji="0" lang="de-DE" sz="1400" b="0" i="0" u="none" strike="noStrike" cap="none" normalizeH="0" baseline="0" dirty="0">
                        <a:ln>
                          <a:noFill/>
                        </a:ln>
                        <a:solidFill>
                          <a:schemeClr val="tx1"/>
                        </a:solidFill>
                        <a:effectLst/>
                        <a:latin typeface="Arial" charset="0"/>
                      </a:endParaRPr>
                    </a:p>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400" b="0" i="0" u="none" strike="noStrike" cap="none" normalizeH="0" baseline="0" dirty="0">
                          <a:ln>
                            <a:noFill/>
                          </a:ln>
                          <a:solidFill>
                            <a:schemeClr val="tx1"/>
                          </a:solidFill>
                          <a:effectLst/>
                          <a:latin typeface="Arial" charset="0"/>
                        </a:rPr>
                        <a:t>(Produktion pro Tag)</a:t>
                      </a:r>
                    </a:p>
                  </a:txBody>
                  <a:tcPr marT="45728" marB="4572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extLst>
                  <a:ext uri="{0D108BD9-81ED-4DB2-BD59-A6C34878D82A}">
                    <a16:rowId xmlns:a16="http://schemas.microsoft.com/office/drawing/2014/main" val="10000"/>
                  </a:ext>
                </a:extLst>
              </a:tr>
              <a:tr h="581124">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dirty="0">
                          <a:ln>
                            <a:noFill/>
                          </a:ln>
                          <a:solidFill>
                            <a:srgbClr val="000000"/>
                          </a:solidFill>
                          <a:effectLst/>
                          <a:latin typeface="Arial" charset="0"/>
                        </a:rPr>
                        <a:t>Fische</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dirty="0" err="1">
                          <a:ln>
                            <a:noFill/>
                          </a:ln>
                          <a:solidFill>
                            <a:srgbClr val="000000"/>
                          </a:solidFill>
                          <a:effectLst/>
                          <a:latin typeface="Arial" charset="0"/>
                        </a:rPr>
                        <a:t>Kokusnüsse</a:t>
                      </a:r>
                      <a:endParaRPr kumimoji="0" lang="de-DE" sz="1800" b="0" i="0" u="none" strike="noStrike" cap="none" normalizeH="0" baseline="0" dirty="0">
                        <a:ln>
                          <a:noFill/>
                        </a:ln>
                        <a:solidFill>
                          <a:srgbClr val="000000"/>
                        </a:solidFill>
                        <a:effectLst/>
                        <a:latin typeface="Arial" charset="0"/>
                      </a:endParaRP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9536">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0</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9</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1124">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2</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6</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1124">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4</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3</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1124">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6</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dirty="0">
                          <a:ln>
                            <a:noFill/>
                          </a:ln>
                          <a:solidFill>
                            <a:srgbClr val="000000"/>
                          </a:solidFill>
                          <a:effectLst/>
                          <a:latin typeface="Arial" charset="0"/>
                        </a:rPr>
                        <a:t>0</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graphicFrame>
        <p:nvGraphicFramePr>
          <p:cNvPr id="9" name="Group 119"/>
          <p:cNvGraphicFramePr>
            <a:graphicFrameLocks noGrp="1"/>
          </p:cNvGraphicFramePr>
          <p:nvPr/>
        </p:nvGraphicFramePr>
        <p:xfrm>
          <a:off x="4891268" y="1124745"/>
          <a:ext cx="3048000" cy="4908549"/>
        </p:xfrm>
        <a:graphic>
          <a:graphicData uri="http://schemas.openxmlformats.org/drawingml/2006/table">
            <a:tbl>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tblGrid>
              <a:tr h="840849">
                <a:tc gridSpan="2">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dirty="0">
                          <a:ln>
                            <a:noFill/>
                          </a:ln>
                          <a:solidFill>
                            <a:schemeClr val="tx2"/>
                          </a:solidFill>
                          <a:effectLst/>
                          <a:latin typeface="Arial" charset="0"/>
                        </a:rPr>
                        <a:t>Freitag</a:t>
                      </a:r>
                      <a:endParaRPr kumimoji="0" lang="de-DE" sz="1400" b="0" i="0" u="none" strike="noStrike" cap="none" normalizeH="0" baseline="0" dirty="0">
                        <a:ln>
                          <a:noFill/>
                        </a:ln>
                        <a:solidFill>
                          <a:schemeClr val="tx2"/>
                        </a:solidFill>
                        <a:effectLst/>
                        <a:latin typeface="Arial" charset="0"/>
                      </a:endParaRPr>
                    </a:p>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400" b="0" i="0" u="none" strike="noStrike" cap="none" normalizeH="0" baseline="0" dirty="0">
                          <a:ln>
                            <a:noFill/>
                          </a:ln>
                          <a:solidFill>
                            <a:schemeClr val="tx1"/>
                          </a:solidFill>
                          <a:effectLst/>
                          <a:latin typeface="Arial" charset="0"/>
                        </a:rPr>
                        <a:t>(Produktion pro Tag)</a:t>
                      </a:r>
                    </a:p>
                  </a:txBody>
                  <a:tcPr marT="45726" marB="4572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extLst>
                  <a:ext uri="{0D108BD9-81ED-4DB2-BD59-A6C34878D82A}">
                    <a16:rowId xmlns:a16="http://schemas.microsoft.com/office/drawing/2014/main" val="10000"/>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dirty="0">
                          <a:ln>
                            <a:noFill/>
                          </a:ln>
                          <a:solidFill>
                            <a:srgbClr val="000000"/>
                          </a:solidFill>
                          <a:effectLst/>
                          <a:latin typeface="Arial" charset="0"/>
                        </a:rPr>
                        <a:t>Fische</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1800" b="0" i="0" u="none" strike="noStrike" cap="none" normalizeH="0" baseline="0" dirty="0" err="1">
                          <a:ln>
                            <a:noFill/>
                          </a:ln>
                          <a:solidFill>
                            <a:srgbClr val="000000"/>
                          </a:solidFill>
                          <a:effectLst/>
                          <a:latin typeface="Arial" charset="0"/>
                        </a:rPr>
                        <a:t>Kokusnüsse</a:t>
                      </a:r>
                      <a:endParaRPr kumimoji="0" lang="de-DE" sz="1800" b="0" i="0" u="none" strike="noStrike" cap="none" normalizeH="0" baseline="0" dirty="0">
                        <a:ln>
                          <a:noFill/>
                        </a:ln>
                        <a:solidFill>
                          <a:srgbClr val="000000"/>
                        </a:solidFill>
                        <a:effectLst/>
                        <a:latin typeface="Arial" charset="0"/>
                      </a:endParaRP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30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2</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24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4</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18</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6</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12</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8</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81100">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a:ln>
                            <a:noFill/>
                          </a:ln>
                          <a:solidFill>
                            <a:srgbClr val="000000"/>
                          </a:solidFill>
                          <a:effectLst/>
                          <a:latin typeface="Arial" charset="0"/>
                        </a:rPr>
                        <a:t>10</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49263" rtl="0" eaLnBrk="1" fontAlgn="base" latinLnBrk="0" hangingPunct="1">
                        <a:lnSpc>
                          <a:spcPts val="2563"/>
                        </a:lnSpc>
                        <a:spcBef>
                          <a:spcPts val="675"/>
                        </a:spcBef>
                        <a:spcAft>
                          <a:spcPct val="0"/>
                        </a:spcAft>
                        <a:buClr>
                          <a:srgbClr val="000000"/>
                        </a:buClr>
                        <a:buSzPct val="100000"/>
                        <a:buFont typeface="Times New Roman" pitchFamily="18" charset="0"/>
                        <a:buNone/>
                        <a:tabLst/>
                      </a:pPr>
                      <a:r>
                        <a:rPr kumimoji="0" lang="de-DE" sz="2000" b="0" i="0" u="none" strike="noStrike" cap="none" normalizeH="0" baseline="0" dirty="0">
                          <a:ln>
                            <a:noFill/>
                          </a:ln>
                          <a:solidFill>
                            <a:srgbClr val="000000"/>
                          </a:solidFill>
                          <a:effectLst/>
                          <a:latin typeface="Arial" charset="0"/>
                        </a:rPr>
                        <a:t>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 name="Textfeld 9">
            <a:extLst>
              <a:ext uri="{FF2B5EF4-FFF2-40B4-BE49-F238E27FC236}">
                <a16:creationId xmlns:a16="http://schemas.microsoft.com/office/drawing/2014/main" id="{6DB6958F-5A5B-4CB6-9775-E129F1268906}"/>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E3AD7B23-A66C-43AA-B17F-FE538B6ACF62}"/>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72457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p:cNvSpPr txBox="1"/>
          <p:nvPr/>
        </p:nvSpPr>
        <p:spPr>
          <a:xfrm>
            <a:off x="2" y="779944"/>
            <a:ext cx="8009858" cy="1170182"/>
          </a:xfrm>
          <a:prstGeom prst="rect">
            <a:avLst/>
          </a:prstGeom>
          <a:noFill/>
        </p:spPr>
        <p:txBody>
          <a:bodyPr wrap="square" rtlCol="0">
            <a:noAutofit/>
          </a:bodyPr>
          <a:lstStyle/>
          <a:p>
            <a:r>
              <a:rPr lang="de-DE" sz="1600" b="1" dirty="0">
                <a:latin typeface="Times New Roman" panose="02020603050405020304" pitchFamily="18" charset="0"/>
                <a:cs typeface="Times New Roman" panose="02020603050405020304" pitchFamily="18" charset="0"/>
              </a:rPr>
              <a:t>Bestimmen Sie grafisch in Anlehnung an die Budgetgerade aus der Mikroökonomie die Produktionsmöglichkeiten der beiden Produzenten. Übertragen Sie dafür die beiden Tabellen in ein K(</a:t>
            </a:r>
            <a:r>
              <a:rPr lang="de-DE" sz="1600" b="1" dirty="0" err="1">
                <a:latin typeface="Times New Roman" panose="02020603050405020304" pitchFamily="18" charset="0"/>
                <a:cs typeface="Times New Roman" panose="02020603050405020304" pitchFamily="18" charset="0"/>
              </a:rPr>
              <a:t>okusnuss</a:t>
            </a:r>
            <a:r>
              <a:rPr lang="de-DE" sz="1600" b="1" dirty="0">
                <a:latin typeface="Times New Roman" panose="02020603050405020304" pitchFamily="18" charset="0"/>
                <a:cs typeface="Times New Roman" panose="02020603050405020304" pitchFamily="18" charset="0"/>
              </a:rPr>
              <a:t>)-F(</a:t>
            </a:r>
            <a:r>
              <a:rPr lang="de-DE" sz="1600" b="1" dirty="0" err="1">
                <a:latin typeface="Times New Roman" panose="02020603050405020304" pitchFamily="18" charset="0"/>
                <a:cs typeface="Times New Roman" panose="02020603050405020304" pitchFamily="18" charset="0"/>
              </a:rPr>
              <a:t>isch</a:t>
            </a:r>
            <a:r>
              <a:rPr lang="de-DE" sz="1600" b="1" dirty="0">
                <a:latin typeface="Times New Roman" panose="02020603050405020304" pitchFamily="18" charset="0"/>
                <a:cs typeface="Times New Roman" panose="02020603050405020304" pitchFamily="18" charset="0"/>
              </a:rPr>
              <a:t>)-Diagramm.</a:t>
            </a:r>
          </a:p>
          <a:p>
            <a:endParaRPr lang="de-DE" sz="1600" b="1"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p:txBody>
      </p:sp>
      <p:sp>
        <p:nvSpPr>
          <p:cNvPr id="8" name="Textfeld 7"/>
          <p:cNvSpPr txBox="1"/>
          <p:nvPr/>
        </p:nvSpPr>
        <p:spPr>
          <a:xfrm>
            <a:off x="1" y="3945989"/>
            <a:ext cx="8009858" cy="535472"/>
          </a:xfrm>
          <a:prstGeom prst="rect">
            <a:avLst/>
          </a:prstGeom>
          <a:noFill/>
        </p:spPr>
        <p:txBody>
          <a:bodyPr wrap="square" rtlCol="0">
            <a:noAutofit/>
          </a:bodyPr>
          <a:lstStyle/>
          <a:p>
            <a:r>
              <a:rPr lang="de-DE" sz="1600" b="1" dirty="0">
                <a:latin typeface="Times New Roman" panose="02020603050405020304" pitchFamily="18" charset="0"/>
                <a:cs typeface="Times New Roman" panose="02020603050405020304" pitchFamily="18" charset="0"/>
              </a:rPr>
              <a:t>Wer hat in der Produktion welchen Gutes einen absoluten Kostenvorteil?</a:t>
            </a:r>
            <a:r>
              <a:rPr lang="de-DE" sz="1600" dirty="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p:txBody>
      </p:sp>
      <p:sp>
        <p:nvSpPr>
          <p:cNvPr id="9" name="Textfeld 8"/>
          <p:cNvSpPr txBox="1"/>
          <p:nvPr/>
        </p:nvSpPr>
        <p:spPr>
          <a:xfrm>
            <a:off x="-53750" y="6106238"/>
            <a:ext cx="8694236" cy="648072"/>
          </a:xfrm>
          <a:prstGeom prst="rect">
            <a:avLst/>
          </a:prstGeom>
          <a:noFill/>
        </p:spPr>
        <p:txBody>
          <a:bodyPr wrap="square" rtlCol="0">
            <a:noAutofit/>
          </a:bodyPr>
          <a:lstStyle/>
          <a:p>
            <a:r>
              <a:rPr lang="de-DE" sz="1600" b="1" dirty="0">
                <a:latin typeface="Times New Roman" panose="02020603050405020304" pitchFamily="18" charset="0"/>
                <a:cs typeface="Times New Roman" panose="02020603050405020304" pitchFamily="18" charset="0"/>
              </a:rPr>
              <a:t>Wie kann es in dieser Situation sinnvollerweise zu Handel kommen (Zahlenbeispiel)?</a:t>
            </a:r>
            <a:r>
              <a:rPr lang="de-DE" sz="1600" dirty="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p:txBody>
      </p:sp>
      <p:sp>
        <p:nvSpPr>
          <p:cNvPr id="10" name="Textfeld 9">
            <a:extLst>
              <a:ext uri="{FF2B5EF4-FFF2-40B4-BE49-F238E27FC236}">
                <a16:creationId xmlns:a16="http://schemas.microsoft.com/office/drawing/2014/main" id="{5411C832-4000-4DE0-96A5-1328C48DD85C}"/>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p:sp>
        <p:nvSpPr>
          <p:cNvPr id="12" name="Textfeld 11">
            <a:extLst>
              <a:ext uri="{FF2B5EF4-FFF2-40B4-BE49-F238E27FC236}">
                <a16:creationId xmlns:a16="http://schemas.microsoft.com/office/drawing/2014/main" id="{C4184D30-EAD8-4E1B-9028-5001A350732D}"/>
              </a:ext>
            </a:extLst>
          </p:cNvPr>
          <p:cNvSpPr txBox="1"/>
          <p:nvPr/>
        </p:nvSpPr>
        <p:spPr>
          <a:xfrm>
            <a:off x="1" y="2017692"/>
            <a:ext cx="7971527" cy="530172"/>
          </a:xfrm>
          <a:prstGeom prst="rect">
            <a:avLst/>
          </a:prstGeom>
          <a:noFill/>
        </p:spPr>
        <p:txBody>
          <a:bodyPr wrap="square" rtlCol="0">
            <a:noAutofit/>
          </a:bodyPr>
          <a:lstStyle/>
          <a:p>
            <a:r>
              <a:rPr lang="de-DE" sz="1600" b="1" dirty="0">
                <a:latin typeface="Times New Roman" panose="02020603050405020304" pitchFamily="18" charset="0"/>
                <a:cs typeface="Times New Roman" panose="02020603050405020304" pitchFamily="18" charset="0"/>
              </a:rPr>
              <a:t>Worin besteht ein qualitativer Unterschied zum Beispiel UK und Portugal? </a:t>
            </a:r>
          </a:p>
          <a:p>
            <a:endParaRPr lang="de-DE" sz="1600" b="1"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p:txBody>
      </p:sp>
      <p:sp>
        <p:nvSpPr>
          <p:cNvPr id="14" name="Textfeld 13">
            <a:extLst>
              <a:ext uri="{FF2B5EF4-FFF2-40B4-BE49-F238E27FC236}">
                <a16:creationId xmlns:a16="http://schemas.microsoft.com/office/drawing/2014/main" id="{BE48FD73-7F8C-4AEF-8DD1-69BA621DB3F9}"/>
              </a:ext>
            </a:extLst>
          </p:cNvPr>
          <p:cNvSpPr txBox="1"/>
          <p:nvPr/>
        </p:nvSpPr>
        <p:spPr>
          <a:xfrm>
            <a:off x="0" y="2547864"/>
            <a:ext cx="7438103" cy="644404"/>
          </a:xfrm>
          <a:prstGeom prst="rect">
            <a:avLst/>
          </a:prstGeom>
          <a:noFill/>
        </p:spPr>
        <p:txBody>
          <a:bodyPr wrap="square" rtlCol="0">
            <a:noAutofit/>
          </a:bodyPr>
          <a:lstStyle/>
          <a:p>
            <a:r>
              <a:rPr lang="de-DE" sz="1600" b="1" dirty="0">
                <a:latin typeface="Times New Roman" panose="02020603050405020304" pitchFamily="18" charset="0"/>
                <a:cs typeface="Times New Roman" panose="02020603050405020304" pitchFamily="18" charset="0"/>
              </a:rPr>
              <a:t>Bestimmen Sie explizit die </a:t>
            </a:r>
            <a:r>
              <a:rPr lang="de-DE" sz="1600" b="1" dirty="0" err="1">
                <a:latin typeface="Times New Roman" panose="02020603050405020304" pitchFamily="18" charset="0"/>
                <a:cs typeface="Times New Roman" panose="02020603050405020304" pitchFamily="18" charset="0"/>
              </a:rPr>
              <a:t>Poduktionsfunktionen</a:t>
            </a:r>
            <a:r>
              <a:rPr lang="de-DE" sz="1600" b="1" dirty="0">
                <a:latin typeface="Times New Roman" panose="02020603050405020304" pitchFamily="18" charset="0"/>
                <a:cs typeface="Times New Roman" panose="02020603050405020304" pitchFamily="18" charset="0"/>
              </a:rPr>
              <a:t> der beiden Ländern?</a:t>
            </a:r>
            <a:r>
              <a:rPr lang="de-DE" sz="1600" dirty="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p:txBody>
      </p:sp>
      <p:sp>
        <p:nvSpPr>
          <p:cNvPr id="15" name="Textfeld 14">
            <a:extLst>
              <a:ext uri="{FF2B5EF4-FFF2-40B4-BE49-F238E27FC236}">
                <a16:creationId xmlns:a16="http://schemas.microsoft.com/office/drawing/2014/main" id="{D8DB202D-3EAD-4757-BE6C-1631862E67F8}"/>
              </a:ext>
            </a:extLst>
          </p:cNvPr>
          <p:cNvSpPr txBox="1"/>
          <p:nvPr/>
        </p:nvSpPr>
        <p:spPr>
          <a:xfrm>
            <a:off x="0" y="3291895"/>
            <a:ext cx="7410507" cy="498112"/>
          </a:xfrm>
          <a:prstGeom prst="rect">
            <a:avLst/>
          </a:prstGeom>
          <a:noFill/>
        </p:spPr>
        <p:txBody>
          <a:bodyPr wrap="square" rtlCol="0">
            <a:noAutofit/>
          </a:bodyPr>
          <a:lstStyle/>
          <a:p>
            <a:r>
              <a:rPr lang="de-DE" sz="1600" b="1" dirty="0">
                <a:latin typeface="Times New Roman" panose="02020603050405020304" pitchFamily="18" charset="0"/>
                <a:cs typeface="Times New Roman" panose="02020603050405020304" pitchFamily="18" charset="0"/>
              </a:rPr>
              <a:t>Welche Skalenerträge haben die Produktionsfunktionen?</a:t>
            </a:r>
            <a:r>
              <a:rPr lang="de-DE" sz="1600" dirty="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p:txBody>
      </p:sp>
      <p:sp>
        <p:nvSpPr>
          <p:cNvPr id="16" name="Textfeld 15">
            <a:extLst>
              <a:ext uri="{FF2B5EF4-FFF2-40B4-BE49-F238E27FC236}">
                <a16:creationId xmlns:a16="http://schemas.microsoft.com/office/drawing/2014/main" id="{37F8271A-9B30-4FC6-A7D4-EDAC332EFF99}"/>
              </a:ext>
            </a:extLst>
          </p:cNvPr>
          <p:cNvSpPr txBox="1"/>
          <p:nvPr/>
        </p:nvSpPr>
        <p:spPr>
          <a:xfrm>
            <a:off x="-53750" y="4590393"/>
            <a:ext cx="8009858" cy="528812"/>
          </a:xfrm>
          <a:prstGeom prst="rect">
            <a:avLst/>
          </a:prstGeom>
          <a:noFill/>
        </p:spPr>
        <p:txBody>
          <a:bodyPr wrap="square" rtlCol="0">
            <a:noAutofit/>
          </a:bodyPr>
          <a:lstStyle/>
          <a:p>
            <a:r>
              <a:rPr lang="de-DE" sz="1600" b="1" dirty="0">
                <a:latin typeface="Times New Roman" panose="02020603050405020304" pitchFamily="18" charset="0"/>
                <a:cs typeface="Times New Roman" panose="02020603050405020304" pitchFamily="18" charset="0"/>
              </a:rPr>
              <a:t>Wer hat in der Produktion welchen Gutes einen komparativen Kostenvorteil?</a:t>
            </a:r>
            <a:r>
              <a:rPr lang="de-DE" sz="1600" dirty="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a:p>
            <a:endParaRPr lang="de-DE" sz="1600" dirty="0">
              <a:latin typeface="Times New Roman" panose="02020603050405020304" pitchFamily="18" charset="0"/>
              <a:cs typeface="Times New Roman" panose="02020603050405020304" pitchFamily="18" charset="0"/>
            </a:endParaRPr>
          </a:p>
        </p:txBody>
      </p:sp>
      <p:sp>
        <p:nvSpPr>
          <p:cNvPr id="13" name="Textfeld 12">
            <a:extLst>
              <a:ext uri="{FF2B5EF4-FFF2-40B4-BE49-F238E27FC236}">
                <a16:creationId xmlns:a16="http://schemas.microsoft.com/office/drawing/2014/main" id="{37F8271A-9B30-4FC6-A7D4-EDAC332EFF99}"/>
              </a:ext>
            </a:extLst>
          </p:cNvPr>
          <p:cNvSpPr txBox="1"/>
          <p:nvPr/>
        </p:nvSpPr>
        <p:spPr>
          <a:xfrm>
            <a:off x="-26875" y="5071750"/>
            <a:ext cx="8009858" cy="648072"/>
          </a:xfrm>
          <a:prstGeom prst="rect">
            <a:avLst/>
          </a:prstGeom>
          <a:noFill/>
        </p:spPr>
        <p:txBody>
          <a:bodyPr wrap="square" rtlCol="0">
            <a:noAutofit/>
          </a:bodyPr>
          <a:lstStyle/>
          <a:p>
            <a:r>
              <a:rPr lang="de-DE" sz="1600" b="1" dirty="0">
                <a:latin typeface="Times New Roman" panose="02020603050405020304" pitchFamily="18" charset="0"/>
                <a:cs typeface="Times New Roman" panose="02020603050405020304" pitchFamily="18" charset="0"/>
              </a:rPr>
              <a:t>Bestimmen Sie grafisch die gemeinsamen Produktionsmöglichkeiten mit der Überlegung, wann es unter den gegebenen individuellen Produktionsmöglichkeiten für wen sinnvoll ist, welches Gut zu produzieren?</a:t>
            </a:r>
            <a:r>
              <a:rPr lang="de-DE" sz="1600" dirty="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p:txBody>
      </p:sp>
      <p:sp>
        <p:nvSpPr>
          <p:cNvPr id="17" name="Rechteck 16">
            <a:extLst>
              <a:ext uri="{FF2B5EF4-FFF2-40B4-BE49-F238E27FC236}">
                <a16:creationId xmlns:a16="http://schemas.microsoft.com/office/drawing/2014/main" id="{CF0371D7-A513-47EA-9113-002B1A60EA67}"/>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66066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5411C832-4000-4DE0-96A5-1328C48DD85C}"/>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p:sp>
        <p:nvSpPr>
          <p:cNvPr id="17" name="Rechteck 16">
            <a:extLst>
              <a:ext uri="{FF2B5EF4-FFF2-40B4-BE49-F238E27FC236}">
                <a16:creationId xmlns:a16="http://schemas.microsoft.com/office/drawing/2014/main" id="{CF0371D7-A513-47EA-9113-002B1A60EA67}"/>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96900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5411C832-4000-4DE0-96A5-1328C48DD85C}"/>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p:sp>
        <p:nvSpPr>
          <p:cNvPr id="17" name="Rechteck 16">
            <a:extLst>
              <a:ext uri="{FF2B5EF4-FFF2-40B4-BE49-F238E27FC236}">
                <a16:creationId xmlns:a16="http://schemas.microsoft.com/office/drawing/2014/main" id="{CF0371D7-A513-47EA-9113-002B1A60EA67}"/>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42857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911942" y="787765"/>
            <a:ext cx="10368116" cy="2462213"/>
          </a:xfrm>
          <a:prstGeom prst="rect">
            <a:avLst/>
          </a:prstGeom>
          <a:noFill/>
        </p:spPr>
        <p:txBody>
          <a:bodyPr wrap="square" rtlCol="0">
            <a:spAutoFit/>
          </a:bodyPr>
          <a:lstStyle/>
          <a:p>
            <a:r>
              <a:rPr lang="de-DE" sz="2200" b="1" dirty="0">
                <a:latin typeface="Times New Roman" panose="02020603050405020304" pitchFamily="18" charset="0"/>
                <a:cs typeface="Times New Roman" panose="02020603050405020304" pitchFamily="18" charset="0"/>
              </a:rPr>
              <a:t>Nehmen sie an, dass die Weltmarktpreise (gemessen z.B. gemessen in Gold) von Fischen und </a:t>
            </a:r>
            <a:r>
              <a:rPr lang="de-DE" sz="2200" b="1" dirty="0" err="1">
                <a:latin typeface="Times New Roman" panose="02020603050405020304" pitchFamily="18" charset="0"/>
                <a:cs typeface="Times New Roman" panose="02020603050405020304" pitchFamily="18" charset="0"/>
              </a:rPr>
              <a:t>Kokusnüssen</a:t>
            </a:r>
            <a:r>
              <a:rPr lang="de-DE" sz="2200" b="1" dirty="0">
                <a:latin typeface="Times New Roman" panose="02020603050405020304" pitchFamily="18" charset="0"/>
                <a:cs typeface="Times New Roman" panose="02020603050405020304" pitchFamily="18" charset="0"/>
              </a:rPr>
              <a:t> P</a:t>
            </a:r>
            <a:r>
              <a:rPr lang="de-DE" sz="2200" b="1" baseline="-25000" dirty="0">
                <a:latin typeface="Times New Roman" panose="02020603050405020304" pitchFamily="18" charset="0"/>
                <a:cs typeface="Times New Roman" panose="02020603050405020304" pitchFamily="18" charset="0"/>
              </a:rPr>
              <a:t>F</a:t>
            </a:r>
            <a:r>
              <a:rPr lang="de-DE" sz="2200" b="1" dirty="0">
                <a:latin typeface="Times New Roman" panose="02020603050405020304" pitchFamily="18" charset="0"/>
                <a:cs typeface="Times New Roman" panose="02020603050405020304" pitchFamily="18" charset="0"/>
              </a:rPr>
              <a:t>=4 und P</a:t>
            </a:r>
            <a:r>
              <a:rPr lang="de-DE" sz="2200" b="1" baseline="-25000" dirty="0">
                <a:latin typeface="Times New Roman" panose="02020603050405020304" pitchFamily="18" charset="0"/>
                <a:cs typeface="Times New Roman" panose="02020603050405020304" pitchFamily="18" charset="0"/>
              </a:rPr>
              <a:t>K</a:t>
            </a:r>
            <a:r>
              <a:rPr lang="de-DE" sz="2200" b="1" dirty="0">
                <a:latin typeface="Times New Roman" panose="02020603050405020304" pitchFamily="18" charset="0"/>
                <a:cs typeface="Times New Roman" panose="02020603050405020304" pitchFamily="18" charset="0"/>
              </a:rPr>
              <a:t>=2 sind.</a:t>
            </a:r>
          </a:p>
          <a:p>
            <a:endParaRPr lang="de-DE" sz="2200" b="1" dirty="0">
              <a:latin typeface="Times New Roman" panose="02020603050405020304" pitchFamily="18" charset="0"/>
              <a:cs typeface="Times New Roman" panose="02020603050405020304" pitchFamily="18" charset="0"/>
            </a:endParaRPr>
          </a:p>
          <a:p>
            <a:pPr marL="457200" indent="-457200">
              <a:buFont typeface="+mj-lt"/>
              <a:buAutoNum type="alphaLcParenR"/>
            </a:pPr>
            <a:r>
              <a:rPr lang="de-DE" sz="2200" b="1" dirty="0">
                <a:latin typeface="Times New Roman" panose="02020603050405020304" pitchFamily="18" charset="0"/>
                <a:cs typeface="Times New Roman" panose="02020603050405020304" pitchFamily="18" charset="0"/>
              </a:rPr>
              <a:t>Maximieren Sie das Welteinkommen, wenn sie die gemeinsame Transformationskurve (</a:t>
            </a:r>
            <a:r>
              <a:rPr lang="de-DE" sz="2200" b="1" dirty="0" err="1">
                <a:latin typeface="Times New Roman" panose="02020603050405020304" pitchFamily="18" charset="0"/>
                <a:cs typeface="Times New Roman" panose="02020603050405020304" pitchFamily="18" charset="0"/>
              </a:rPr>
              <a:t>Produktionsmöglichkeitenkurve</a:t>
            </a:r>
            <a:r>
              <a:rPr lang="de-DE" sz="2200" b="1" dirty="0">
                <a:latin typeface="Times New Roman" panose="02020603050405020304" pitchFamily="18" charset="0"/>
                <a:cs typeface="Times New Roman" panose="02020603050405020304" pitchFamily="18" charset="0"/>
              </a:rPr>
              <a:t>) betrachten.</a:t>
            </a:r>
          </a:p>
          <a:p>
            <a:pPr marL="457200" indent="-457200">
              <a:buFont typeface="+mj-lt"/>
              <a:buAutoNum type="alphaLcParenR"/>
            </a:pPr>
            <a:endParaRPr lang="de-DE" sz="2200" b="1" dirty="0">
              <a:latin typeface="Times New Roman" panose="02020603050405020304" pitchFamily="18" charset="0"/>
              <a:cs typeface="Times New Roman" panose="02020603050405020304" pitchFamily="18" charset="0"/>
            </a:endParaRPr>
          </a:p>
          <a:p>
            <a:pPr marL="457200" indent="-457200">
              <a:buFont typeface="+mj-lt"/>
              <a:buAutoNum type="alphaLcParenR"/>
            </a:pPr>
            <a:r>
              <a:rPr lang="de-DE" sz="2200" b="1" dirty="0">
                <a:latin typeface="Times New Roman" panose="02020603050405020304" pitchFamily="18" charset="0"/>
                <a:cs typeface="Times New Roman" panose="02020603050405020304" pitchFamily="18" charset="0"/>
              </a:rPr>
              <a:t>Vergleichen Sie die Situation mit der Produktion unter Autarkie.</a:t>
            </a:r>
          </a:p>
        </p:txBody>
      </p:sp>
      <p:sp>
        <p:nvSpPr>
          <p:cNvPr id="8" name="Textfeld 7">
            <a:extLst>
              <a:ext uri="{FF2B5EF4-FFF2-40B4-BE49-F238E27FC236}">
                <a16:creationId xmlns:a16="http://schemas.microsoft.com/office/drawing/2014/main" id="{839BA4D3-4DB3-4ACE-84B9-BBD2537577CD}"/>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p:sp>
        <p:nvSpPr>
          <p:cNvPr id="4" name="Rechteck 3">
            <a:extLst>
              <a:ext uri="{FF2B5EF4-FFF2-40B4-BE49-F238E27FC236}">
                <a16:creationId xmlns:a16="http://schemas.microsoft.com/office/drawing/2014/main" id="{FEA47F04-EAA4-4D09-B3A6-F753DE61EFA4}"/>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26715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nvSpPr>
        <p:spPr>
          <a:xfrm>
            <a:off x="256044" y="170207"/>
            <a:ext cx="7847482" cy="640485"/>
          </a:xfrm>
          <a:prstGeom prst="rect">
            <a:avLst/>
          </a:prstGeom>
        </p:spPr>
        <p:txBody>
          <a:bodyPr vert="horz" lIns="82944" tIns="41472" rIns="82944" bIns="41472" rtlCol="0" anchor="ctr">
            <a:normAutofit fontScale="97500"/>
          </a:bodyPr>
          <a:lstStyle>
            <a:lvl1pPr algn="l" defTabSz="914400" rtl="0" eaLnBrk="1" latinLnBrk="0" hangingPunct="1">
              <a:spcBef>
                <a:spcPct val="0"/>
              </a:spcBef>
              <a:buNone/>
              <a:defRPr sz="3200" kern="1200">
                <a:solidFill>
                  <a:schemeClr val="accent1">
                    <a:lumMod val="50000"/>
                  </a:schemeClr>
                </a:solidFill>
                <a:latin typeface="+mj-lt"/>
                <a:ea typeface="+mj-ea"/>
                <a:cs typeface="+mj-cs"/>
              </a:defRPr>
            </a:lvl1pPr>
          </a:lstStyle>
          <a:p>
            <a:r>
              <a:rPr lang="en-US" sz="2903" b="1" dirty="0" err="1">
                <a:solidFill>
                  <a:schemeClr val="tx1"/>
                </a:solidFill>
                <a:latin typeface="Times New Roman" panose="02020603050405020304" pitchFamily="18" charset="0"/>
                <a:cs typeface="Times New Roman" panose="02020603050405020304" pitchFamily="18" charset="0"/>
              </a:rPr>
              <a:t>Folgerungen</a:t>
            </a:r>
            <a:r>
              <a:rPr lang="en-US" sz="2903" b="1" dirty="0">
                <a:solidFill>
                  <a:schemeClr val="tx1"/>
                </a:solidFill>
                <a:latin typeface="Times New Roman" panose="02020603050405020304" pitchFamily="18" charset="0"/>
                <a:cs typeface="Times New Roman" panose="02020603050405020304" pitchFamily="18" charset="0"/>
              </a:rPr>
              <a:t> </a:t>
            </a:r>
            <a:r>
              <a:rPr lang="en-US" sz="2903" b="1" dirty="0" err="1">
                <a:solidFill>
                  <a:schemeClr val="tx1"/>
                </a:solidFill>
                <a:latin typeface="Times New Roman" panose="02020603050405020304" pitchFamily="18" charset="0"/>
                <a:cs typeface="Times New Roman" panose="02020603050405020304" pitchFamily="18" charset="0"/>
              </a:rPr>
              <a:t>aus</a:t>
            </a:r>
            <a:r>
              <a:rPr lang="en-US" sz="2903" b="1" dirty="0">
                <a:solidFill>
                  <a:schemeClr val="tx1"/>
                </a:solidFill>
                <a:latin typeface="Times New Roman" panose="02020603050405020304" pitchFamily="18" charset="0"/>
                <a:cs typeface="Times New Roman" panose="02020603050405020304" pitchFamily="18" charset="0"/>
              </a:rPr>
              <a:t> dem </a:t>
            </a:r>
            <a:r>
              <a:rPr lang="en-US" sz="2903" b="1" dirty="0" err="1">
                <a:solidFill>
                  <a:schemeClr val="tx1"/>
                </a:solidFill>
                <a:latin typeface="Times New Roman" panose="02020603050405020304" pitchFamily="18" charset="0"/>
                <a:cs typeface="Times New Roman" panose="02020603050405020304" pitchFamily="18" charset="0"/>
              </a:rPr>
              <a:t>Ricardomodell</a:t>
            </a:r>
            <a:endParaRPr lang="en-US" sz="2903" b="1" dirty="0">
              <a:solidFill>
                <a:schemeClr val="tx1"/>
              </a:solidFill>
              <a:latin typeface="Times New Roman" panose="02020603050405020304" pitchFamily="18" charset="0"/>
              <a:cs typeface="Times New Roman" panose="02020603050405020304" pitchFamily="18" charset="0"/>
            </a:endParaRPr>
          </a:p>
        </p:txBody>
      </p:sp>
      <p:sp>
        <p:nvSpPr>
          <p:cNvPr id="23" name="Textfeld 22"/>
          <p:cNvSpPr txBox="1"/>
          <p:nvPr/>
        </p:nvSpPr>
        <p:spPr>
          <a:xfrm>
            <a:off x="82201" y="810692"/>
            <a:ext cx="8733807" cy="4833494"/>
          </a:xfrm>
          <a:prstGeom prst="rect">
            <a:avLst/>
          </a:prstGeom>
          <a:noFill/>
        </p:spPr>
        <p:txBody>
          <a:bodyPr wrap="square" rtlCol="0">
            <a:noAutofit/>
          </a:bodyPr>
          <a:lstStyle/>
          <a:p>
            <a:r>
              <a:rPr lang="de-DE" sz="2177" dirty="0">
                <a:latin typeface="Times New Roman" panose="02020603050405020304" pitchFamily="18" charset="0"/>
                <a:cs typeface="Times New Roman" panose="02020603050405020304" pitchFamily="18" charset="0"/>
              </a:rPr>
              <a:t>Durch Handel können beide Handelspartner profitieren, selbst wenn ein Handelspartner in der Produktion von beiden Gütern einen absoluten Kostenvorteil hat.</a:t>
            </a:r>
          </a:p>
          <a:p>
            <a:endParaRPr lang="de-DE" sz="2177" dirty="0">
              <a:latin typeface="Times New Roman" panose="02020603050405020304" pitchFamily="18" charset="0"/>
              <a:cs typeface="Times New Roman" panose="02020603050405020304" pitchFamily="18" charset="0"/>
            </a:endParaRPr>
          </a:p>
          <a:p>
            <a:r>
              <a:rPr lang="de-DE" sz="2177" dirty="0">
                <a:latin typeface="Times New Roman" panose="02020603050405020304" pitchFamily="18" charset="0"/>
                <a:ea typeface="Arial Unicode MS"/>
                <a:cs typeface="Times New Roman" panose="02020603050405020304" pitchFamily="18" charset="0"/>
              </a:rPr>
              <a:t>	→	die komparativen Kostenvorteile sind entscheidend:</a:t>
            </a:r>
          </a:p>
          <a:p>
            <a:endParaRPr lang="de-DE" sz="2177" dirty="0">
              <a:latin typeface="Times New Roman" panose="02020603050405020304" pitchFamily="18" charset="0"/>
              <a:ea typeface="Arial Unicode MS"/>
              <a:cs typeface="Times New Roman" panose="02020603050405020304" pitchFamily="18" charset="0"/>
            </a:endParaRPr>
          </a:p>
          <a:p>
            <a:r>
              <a:rPr lang="de-DE" sz="2177" dirty="0">
                <a:latin typeface="Times New Roman" panose="02020603050405020304" pitchFamily="18" charset="0"/>
                <a:ea typeface="Arial Unicode MS"/>
                <a:cs typeface="Times New Roman" panose="02020603050405020304" pitchFamily="18" charset="0"/>
              </a:rPr>
              <a:t>●	</a:t>
            </a:r>
            <a:r>
              <a:rPr lang="en-US" altLang="en-US" sz="2177" dirty="0">
                <a:latin typeface="Times New Roman" panose="02020603050405020304" pitchFamily="18" charset="0"/>
                <a:ea typeface="ヒラギノ角ゴ Pro W3" pitchFamily="-84" charset="-128"/>
                <a:cs typeface="Times New Roman" panose="02020603050405020304" pitchFamily="18" charset="0"/>
              </a:rPr>
              <a:t>Ein Land hat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dann</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einen</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komparativen</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Kostenvorteil</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wenn</a:t>
            </a:r>
            <a:r>
              <a:rPr lang="en-US" altLang="en-US" sz="2177" dirty="0">
                <a:latin typeface="Times New Roman" panose="02020603050405020304" pitchFamily="18" charset="0"/>
                <a:ea typeface="ヒラギノ角ゴ Pro W3" pitchFamily="-84" charset="-128"/>
                <a:cs typeface="Times New Roman" panose="02020603050405020304" pitchFamily="18" charset="0"/>
              </a:rPr>
              <a:t>  seine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Opportunitätskosten</a:t>
            </a:r>
            <a:r>
              <a:rPr lang="en-US" altLang="en-US" sz="2177" dirty="0">
                <a:latin typeface="Times New Roman" panose="02020603050405020304" pitchFamily="18" charset="0"/>
                <a:ea typeface="ヒラギノ角ゴ Pro W3" pitchFamily="-84" charset="-128"/>
                <a:cs typeface="Times New Roman" panose="02020603050405020304" pitchFamily="18" charset="0"/>
              </a:rPr>
              <a:t> in der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Produktion</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eines</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Gutes</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niedriger</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sind</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als</a:t>
            </a:r>
            <a:r>
              <a:rPr lang="en-US" altLang="en-US" sz="2177" dirty="0">
                <a:latin typeface="Times New Roman" panose="02020603050405020304" pitchFamily="18" charset="0"/>
                <a:ea typeface="ヒラギノ角ゴ Pro W3" pitchFamily="-84" charset="-128"/>
                <a:cs typeface="Times New Roman" panose="02020603050405020304" pitchFamily="18" charset="0"/>
              </a:rPr>
              <a:t> in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einem</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anderen</a:t>
            </a:r>
            <a:r>
              <a:rPr lang="en-US" altLang="en-US" sz="2177" dirty="0">
                <a:latin typeface="Times New Roman" panose="02020603050405020304" pitchFamily="18" charset="0"/>
                <a:ea typeface="ヒラギノ角ゴ Pro W3" pitchFamily="-84" charset="-128"/>
                <a:cs typeface="Times New Roman" panose="02020603050405020304" pitchFamily="18" charset="0"/>
              </a:rPr>
              <a:t> Land.</a:t>
            </a:r>
          </a:p>
          <a:p>
            <a:endParaRPr lang="en-US" altLang="en-US" sz="2177" dirty="0">
              <a:latin typeface="Times New Roman" panose="02020603050405020304" pitchFamily="18" charset="0"/>
              <a:ea typeface="ヒラギノ角ゴ Pro W3" pitchFamily="-84" charset="-128"/>
              <a:cs typeface="Times New Roman" panose="02020603050405020304" pitchFamily="18" charset="0"/>
            </a:endParaRPr>
          </a:p>
          <a:p>
            <a:r>
              <a:rPr lang="de-DE" sz="2177" dirty="0">
                <a:latin typeface="Times New Roman" panose="02020603050405020304" pitchFamily="18" charset="0"/>
                <a:ea typeface="Arial Unicode MS"/>
                <a:cs typeface="Times New Roman" panose="02020603050405020304" pitchFamily="18" charset="0"/>
              </a:rPr>
              <a:t> ● </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Über</a:t>
            </a:r>
            <a:r>
              <a:rPr lang="en-US" altLang="en-US" sz="2177" dirty="0">
                <a:latin typeface="Times New Roman" panose="02020603050405020304" pitchFamily="18" charset="0"/>
                <a:ea typeface="ヒラギノ角ゴ Pro W3" pitchFamily="-84" charset="-128"/>
                <a:cs typeface="Times New Roman" panose="02020603050405020304" pitchFamily="18" charset="0"/>
              </a:rPr>
              <a:t> Handel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wird</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sich</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err="1">
                <a:latin typeface="Times New Roman" panose="02020603050405020304" pitchFamily="18" charset="0"/>
                <a:ea typeface="ヒラギノ角ゴ Pro W3" pitchFamily="-84" charset="-128"/>
                <a:cs typeface="Times New Roman" panose="02020603050405020304" pitchFamily="18" charset="0"/>
              </a:rPr>
              <a:t>ein</a:t>
            </a:r>
            <a:r>
              <a:rPr lang="en-US" altLang="en-US" sz="2177">
                <a:latin typeface="Times New Roman" panose="02020603050405020304" pitchFamily="18" charset="0"/>
                <a:ea typeface="ヒラギノ角ゴ Pro W3" pitchFamily="-84" charset="-128"/>
                <a:cs typeface="Times New Roman" panose="02020603050405020304" pitchFamily="18" charset="0"/>
              </a:rPr>
              <a:t> Preisverhältnis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einstellen</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dass</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zwischen</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a:latin typeface="Times New Roman" panose="02020603050405020304" pitchFamily="18" charset="0"/>
                <a:ea typeface="ヒラギノ角ゴ Pro W3" pitchFamily="-84" charset="-128"/>
                <a:cs typeface="Times New Roman" panose="02020603050405020304" pitchFamily="18" charset="0"/>
              </a:rPr>
              <a:t>den Preisverhältnissen </a:t>
            </a:r>
            <a:r>
              <a:rPr lang="en-US" altLang="en-US" sz="2177" dirty="0">
                <a:latin typeface="Times New Roman" panose="02020603050405020304" pitchFamily="18" charset="0"/>
                <a:ea typeface="ヒラギノ角ゴ Pro W3" pitchFamily="-84" charset="-128"/>
                <a:cs typeface="Times New Roman" panose="02020603050405020304" pitchFamily="18" charset="0"/>
              </a:rPr>
              <a:t>der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Handelspartner</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ohne</a:t>
            </a:r>
            <a:r>
              <a:rPr lang="en-US" altLang="en-US" sz="2177" dirty="0">
                <a:latin typeface="Times New Roman" panose="02020603050405020304" pitchFamily="18" charset="0"/>
                <a:ea typeface="ヒラギノ角ゴ Pro W3" pitchFamily="-84" charset="-128"/>
                <a:cs typeface="Times New Roman" panose="02020603050405020304" pitchFamily="18" charset="0"/>
              </a:rPr>
              <a:t> Handel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liegt</a:t>
            </a:r>
            <a:r>
              <a:rPr lang="en-US" altLang="en-US" sz="2177" dirty="0">
                <a:latin typeface="Times New Roman" panose="02020603050405020304" pitchFamily="18" charset="0"/>
                <a:ea typeface="ヒラギノ角ゴ Pro W3" pitchFamily="-84" charset="-128"/>
                <a:cs typeface="Times New Roman" panose="02020603050405020304" pitchFamily="18" charset="0"/>
              </a:rPr>
              <a:t>.</a:t>
            </a:r>
          </a:p>
          <a:p>
            <a:endParaRPr lang="en-US" altLang="en-US" sz="2177" dirty="0">
              <a:latin typeface="Times New Roman" panose="02020603050405020304" pitchFamily="18" charset="0"/>
              <a:ea typeface="ヒラギノ角ゴ Pro W3" pitchFamily="-84" charset="-128"/>
              <a:cs typeface="Times New Roman" panose="02020603050405020304" pitchFamily="18" charset="0"/>
            </a:endParaRPr>
          </a:p>
          <a:p>
            <a:r>
              <a:rPr lang="de-DE" sz="2177" dirty="0">
                <a:latin typeface="Times New Roman" panose="02020603050405020304" pitchFamily="18" charset="0"/>
                <a:ea typeface="Arial Unicode MS"/>
                <a:cs typeface="Times New Roman" panose="02020603050405020304" pitchFamily="18" charset="0"/>
              </a:rPr>
              <a:t> ● </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a:latin typeface="Times New Roman" panose="02020603050405020304" pitchFamily="18" charset="0"/>
                <a:ea typeface="ヒラギノ角ゴ Pro W3" pitchFamily="-84" charset="-128"/>
                <a:cs typeface="Times New Roman" panose="02020603050405020304" pitchFamily="18" charset="0"/>
              </a:rPr>
              <a:t>Das Preisverhältnis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widerspiegelt</a:t>
            </a:r>
            <a:r>
              <a:rPr lang="en-US" altLang="en-US" sz="2177" dirty="0">
                <a:latin typeface="Times New Roman" panose="02020603050405020304" pitchFamily="18" charset="0"/>
                <a:ea typeface="ヒラギノ角ゴ Pro W3" pitchFamily="-84" charset="-128"/>
                <a:cs typeface="Times New Roman" panose="02020603050405020304" pitchFamily="18" charset="0"/>
              </a:rPr>
              <a:t> das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Austauschverhältnis</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zwischen</a:t>
            </a:r>
            <a:r>
              <a:rPr lang="en-US" altLang="en-US" sz="2177" dirty="0">
                <a:latin typeface="Times New Roman" panose="02020603050405020304" pitchFamily="18" charset="0"/>
                <a:ea typeface="ヒラギノ角ゴ Pro W3" pitchFamily="-84" charset="-128"/>
                <a:cs typeface="Times New Roman" panose="02020603050405020304" pitchFamily="18" charset="0"/>
              </a:rPr>
              <a:t> 	den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Gütern</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a:latin typeface="Times New Roman" panose="02020603050405020304" pitchFamily="18" charset="0"/>
                <a:ea typeface="ヒラギノ角ゴ Pro W3" pitchFamily="-84" charset="-128"/>
                <a:cs typeface="Times New Roman" panose="02020603050405020304" pitchFamily="18" charset="0"/>
              </a:rPr>
              <a:t>Dieses Preisverhältnis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wird</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als</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b="1" dirty="0">
                <a:latin typeface="Times New Roman" panose="02020603050405020304" pitchFamily="18" charset="0"/>
                <a:ea typeface="ヒラギノ角ゴ Pro W3" pitchFamily="-84" charset="-128"/>
                <a:cs typeface="Times New Roman" panose="02020603050405020304" pitchFamily="18" charset="0"/>
              </a:rPr>
              <a:t>Terms of Trade (TOT)</a:t>
            </a:r>
            <a:r>
              <a:rPr lang="en-US" altLang="en-US" sz="2177" dirty="0">
                <a:latin typeface="Times New Roman" panose="02020603050405020304" pitchFamily="18" charset="0"/>
                <a:ea typeface="ヒラギノ角ゴ Pro W3" pitchFamily="-84" charset="-128"/>
                <a:cs typeface="Times New Roman" panose="02020603050405020304" pitchFamily="18" charset="0"/>
              </a:rPr>
              <a:t> 	</a:t>
            </a:r>
            <a:r>
              <a:rPr lang="en-US" altLang="en-US" sz="2177" dirty="0" err="1">
                <a:latin typeface="Times New Roman" panose="02020603050405020304" pitchFamily="18" charset="0"/>
                <a:ea typeface="ヒラギノ角ゴ Pro W3" pitchFamily="-84" charset="-128"/>
                <a:cs typeface="Times New Roman" panose="02020603050405020304" pitchFamily="18" charset="0"/>
              </a:rPr>
              <a:t>bezeichnet</a:t>
            </a:r>
            <a:endParaRPr lang="en-US" altLang="en-US" sz="2177" b="1" dirty="0">
              <a:latin typeface="Times New Roman" panose="02020603050405020304" pitchFamily="18" charset="0"/>
              <a:ea typeface="ヒラギノ角ゴ Pro W3" pitchFamily="-84" charset="-128"/>
              <a:cs typeface="Times New Roman" panose="02020603050405020304" pitchFamily="18" charset="0"/>
            </a:endParaRPr>
          </a:p>
          <a:p>
            <a:endParaRPr lang="en-US" altLang="en-US" sz="2177" dirty="0">
              <a:latin typeface="Times New Roman" panose="02020603050405020304" pitchFamily="18" charset="0"/>
              <a:ea typeface="ヒラギノ角ゴ Pro W3" pitchFamily="-84" charset="-128"/>
              <a:cs typeface="Times New Roman" panose="02020603050405020304" pitchFamily="18" charset="0"/>
            </a:endParaRPr>
          </a:p>
          <a:p>
            <a:endParaRPr lang="de-DE" sz="2177" dirty="0">
              <a:latin typeface="Times New Roman" panose="02020603050405020304" pitchFamily="18" charset="0"/>
              <a:ea typeface="Arial Unicode MS"/>
              <a:cs typeface="Times New Roman" panose="02020603050405020304" pitchFamily="18" charset="0"/>
            </a:endParaRPr>
          </a:p>
          <a:p>
            <a:endParaRPr lang="de-DE" sz="2177" dirty="0">
              <a:latin typeface="Times New Roman" panose="02020603050405020304" pitchFamily="18" charset="0"/>
              <a:ea typeface="Arial Unicode MS"/>
              <a:cs typeface="Times New Roman" panose="02020603050405020304" pitchFamily="18" charset="0"/>
            </a:endParaRPr>
          </a:p>
          <a:p>
            <a:endParaRPr lang="de-DE" sz="2177" dirty="0">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378086F8-CE85-4B1A-8B37-89AC03E0D37E}"/>
              </a:ext>
            </a:extLst>
          </p:cNvPr>
          <p:cNvSpPr/>
          <p:nvPr/>
        </p:nvSpPr>
        <p:spPr>
          <a:xfrm>
            <a:off x="8679773"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11536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p:cNvSpPr txBox="1"/>
          <p:nvPr/>
        </p:nvSpPr>
        <p:spPr>
          <a:xfrm>
            <a:off x="501446" y="405826"/>
            <a:ext cx="9144000" cy="2016224"/>
          </a:xfrm>
          <a:prstGeom prst="rect">
            <a:avLst/>
          </a:prstGeom>
          <a:noFill/>
        </p:spPr>
        <p:txBody>
          <a:bodyPr wrap="square" rtlCol="0">
            <a:noAutofit/>
          </a:bodyPr>
          <a:lstStyle/>
          <a:p>
            <a:endParaRPr lang="de-DE" sz="2400" b="1" dirty="0">
              <a:latin typeface="Times New Roman" panose="02020603050405020304" pitchFamily="18" charset="0"/>
              <a:cs typeface="Times New Roman" panose="02020603050405020304" pitchFamily="18" charset="0"/>
            </a:endParaRPr>
          </a:p>
          <a:p>
            <a:r>
              <a:rPr lang="de-DE" sz="2400" b="1" dirty="0">
                <a:latin typeface="Times New Roman" panose="02020603050405020304" pitchFamily="18" charset="0"/>
                <a:cs typeface="Times New Roman" panose="02020603050405020304" pitchFamily="18" charset="0"/>
              </a:rPr>
              <a:t>Definition:</a:t>
            </a:r>
          </a:p>
          <a:p>
            <a:r>
              <a:rPr lang="de-DE" sz="2400" dirty="0">
                <a:latin typeface="Times New Roman" panose="02020603050405020304" pitchFamily="18" charset="0"/>
                <a:cs typeface="Times New Roman" panose="02020603050405020304" pitchFamily="18" charset="0"/>
              </a:rPr>
              <a:t>Ein </a:t>
            </a:r>
            <a:r>
              <a:rPr lang="de-DE" sz="2400" b="1" dirty="0">
                <a:latin typeface="Times New Roman" panose="02020603050405020304" pitchFamily="18" charset="0"/>
                <a:cs typeface="Times New Roman" panose="02020603050405020304" pitchFamily="18" charset="0"/>
              </a:rPr>
              <a:t>absoluter Kostenvortei</a:t>
            </a:r>
            <a:r>
              <a:rPr lang="de-DE" sz="2400" dirty="0">
                <a:latin typeface="Times New Roman" panose="02020603050405020304" pitchFamily="18" charset="0"/>
                <a:cs typeface="Times New Roman" panose="02020603050405020304" pitchFamily="18" charset="0"/>
              </a:rPr>
              <a:t>l besteht, wenn Produzent A ein Gut </a:t>
            </a:r>
          </a:p>
          <a:p>
            <a:r>
              <a:rPr lang="de-DE" sz="2400" dirty="0">
                <a:latin typeface="Times New Roman" panose="02020603050405020304" pitchFamily="18" charset="0"/>
                <a:cs typeface="Times New Roman" panose="02020603050405020304" pitchFamily="18" charset="0"/>
              </a:rPr>
              <a:t>kostengünstiger herstellen kann, als Produzent B </a:t>
            </a:r>
          </a:p>
          <a:p>
            <a:r>
              <a:rPr lang="de-DE" sz="2400" dirty="0">
                <a:latin typeface="Times New Roman" panose="02020603050405020304" pitchFamily="18" charset="0"/>
                <a:cs typeface="Times New Roman" panose="02020603050405020304" pitchFamily="18" charset="0"/>
              </a:rPr>
              <a:t>(z. B. gemessen in Zeiteinheiten).</a:t>
            </a:r>
          </a:p>
          <a:p>
            <a:r>
              <a:rPr lang="de-DE" sz="2400"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8" name="Textfeld 7"/>
          <p:cNvSpPr txBox="1"/>
          <p:nvPr/>
        </p:nvSpPr>
        <p:spPr>
          <a:xfrm>
            <a:off x="501446" y="2998114"/>
            <a:ext cx="9144000" cy="1584176"/>
          </a:xfrm>
          <a:prstGeom prst="rect">
            <a:avLst/>
          </a:prstGeom>
          <a:noFill/>
        </p:spPr>
        <p:txBody>
          <a:bodyPr wrap="square" rtlCol="0">
            <a:noAutofit/>
          </a:bodyPr>
          <a:lstStyle/>
          <a:p>
            <a:r>
              <a:rPr lang="de-DE" sz="2400" b="1" dirty="0">
                <a:latin typeface="Times New Roman" panose="02020603050405020304" pitchFamily="18" charset="0"/>
                <a:cs typeface="Times New Roman" panose="02020603050405020304" pitchFamily="18" charset="0"/>
              </a:rPr>
              <a:t>Definition:</a:t>
            </a:r>
          </a:p>
          <a:p>
            <a:r>
              <a:rPr lang="de-DE" sz="2400" dirty="0">
                <a:latin typeface="Times New Roman" panose="02020603050405020304" pitchFamily="18" charset="0"/>
                <a:cs typeface="Times New Roman" panose="02020603050405020304" pitchFamily="18" charset="0"/>
              </a:rPr>
              <a:t>Als </a:t>
            </a:r>
            <a:r>
              <a:rPr lang="de-DE" sz="2400" b="1" dirty="0">
                <a:latin typeface="Times New Roman" panose="02020603050405020304" pitchFamily="18" charset="0"/>
                <a:cs typeface="Times New Roman" panose="02020603050405020304" pitchFamily="18" charset="0"/>
              </a:rPr>
              <a:t>Opportunitätskoste</a:t>
            </a:r>
            <a:r>
              <a:rPr lang="de-DE" sz="2400" dirty="0">
                <a:latin typeface="Times New Roman" panose="02020603050405020304" pitchFamily="18" charset="0"/>
                <a:cs typeface="Times New Roman" panose="02020603050405020304" pitchFamily="18" charset="0"/>
              </a:rPr>
              <a:t>n einer Handlung bezeichnet man die </a:t>
            </a:r>
          </a:p>
          <a:p>
            <a:r>
              <a:rPr lang="de-DE" sz="2400" dirty="0">
                <a:latin typeface="Times New Roman" panose="02020603050405020304" pitchFamily="18" charset="0"/>
                <a:cs typeface="Times New Roman" panose="02020603050405020304" pitchFamily="18" charset="0"/>
              </a:rPr>
              <a:t>entgangenen  Erträge bzw. den entgangenen Nutzen der besten nicht </a:t>
            </a:r>
          </a:p>
          <a:p>
            <a:r>
              <a:rPr lang="de-DE" sz="2400" dirty="0">
                <a:latin typeface="Times New Roman" panose="02020603050405020304" pitchFamily="18" charset="0"/>
                <a:cs typeface="Times New Roman" panose="02020603050405020304" pitchFamily="18" charset="0"/>
              </a:rPr>
              <a:t>realisierten Handlungsalternative.</a:t>
            </a:r>
          </a:p>
          <a:p>
            <a:r>
              <a:rPr lang="de-DE" sz="2400"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4" name="Textfeld 3">
            <a:extLst>
              <a:ext uri="{FF2B5EF4-FFF2-40B4-BE49-F238E27FC236}">
                <a16:creationId xmlns:a16="http://schemas.microsoft.com/office/drawing/2014/main" id="{8FA6D1CF-33FB-4465-96AC-4F21CD9092E5}"/>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2400" b="1" dirty="0">
                <a:latin typeface="Times New Roman" panose="02020603050405020304" pitchFamily="18" charset="0"/>
                <a:cs typeface="Times New Roman" panose="02020603050405020304" pitchFamily="18" charset="0"/>
              </a:rPr>
              <a:t>Begriffe</a:t>
            </a:r>
          </a:p>
        </p:txBody>
      </p:sp>
      <p:sp>
        <p:nvSpPr>
          <p:cNvPr id="6" name="Rechteck 5">
            <a:extLst>
              <a:ext uri="{FF2B5EF4-FFF2-40B4-BE49-F238E27FC236}">
                <a16:creationId xmlns:a16="http://schemas.microsoft.com/office/drawing/2014/main" id="{1E357A0B-2137-4AB9-932C-CBEA0F7DB64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7226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nvSpPr>
        <p:spPr>
          <a:xfrm>
            <a:off x="1847529" y="136525"/>
            <a:ext cx="7847482" cy="640485"/>
          </a:xfrm>
          <a:prstGeom prst="rect">
            <a:avLst/>
          </a:prstGeom>
        </p:spPr>
        <p:txBody>
          <a:bodyPr vert="horz" lIns="82944" tIns="41472" rIns="82944" bIns="41472" rtlCol="0" anchor="ctr">
            <a:normAutofit fontScale="97500"/>
          </a:bodyPr>
          <a:lstStyle>
            <a:lvl1pPr algn="l" defTabSz="914400" rtl="0" eaLnBrk="1" latinLnBrk="0" hangingPunct="1">
              <a:spcBef>
                <a:spcPct val="0"/>
              </a:spcBef>
              <a:buNone/>
              <a:defRPr sz="3200" kern="1200">
                <a:solidFill>
                  <a:schemeClr val="accent1">
                    <a:lumMod val="50000"/>
                  </a:schemeClr>
                </a:solidFill>
                <a:latin typeface="+mj-lt"/>
                <a:ea typeface="+mj-ea"/>
                <a:cs typeface="+mj-cs"/>
              </a:defRPr>
            </a:lvl1pPr>
          </a:lstStyle>
          <a:p>
            <a:r>
              <a:rPr lang="en-US" sz="2903" b="1" dirty="0">
                <a:solidFill>
                  <a:schemeClr val="tx1"/>
                </a:solidFill>
                <a:latin typeface="Times New Roman" panose="02020603050405020304" pitchFamily="18" charset="0"/>
                <a:cs typeface="Times New Roman" panose="02020603050405020304" pitchFamily="18" charset="0"/>
              </a:rPr>
              <a:t>Terms of Trade:</a:t>
            </a:r>
          </a:p>
        </p:txBody>
      </p:sp>
      <p:sp>
        <p:nvSpPr>
          <p:cNvPr id="5" name="Textfeld 4"/>
          <p:cNvSpPr txBox="1"/>
          <p:nvPr/>
        </p:nvSpPr>
        <p:spPr>
          <a:xfrm>
            <a:off x="9832" y="620348"/>
            <a:ext cx="8733807" cy="5617304"/>
          </a:xfrm>
          <a:prstGeom prst="rect">
            <a:avLst/>
          </a:prstGeom>
          <a:noFill/>
        </p:spPr>
        <p:txBody>
          <a:bodyPr wrap="square" rtlCol="0">
            <a:noAutofit/>
          </a:bodyPr>
          <a:lstStyle/>
          <a:p>
            <a:r>
              <a:rPr lang="de-DE" sz="2177" b="1" u="sng" dirty="0">
                <a:latin typeface="Times New Roman" panose="02020603050405020304" pitchFamily="18" charset="0"/>
                <a:ea typeface="Arial Unicode MS"/>
                <a:cs typeface="Times New Roman" panose="02020603050405020304" pitchFamily="18" charset="0"/>
              </a:rPr>
              <a:t>Allgemeine Definition:</a:t>
            </a:r>
          </a:p>
          <a:p>
            <a:r>
              <a:rPr lang="en-US" sz="2177" dirty="0">
                <a:latin typeface="Times New Roman" panose="02020603050405020304" pitchFamily="18" charset="0"/>
                <a:cs typeface="Times New Roman" panose="02020603050405020304" pitchFamily="18" charset="0"/>
              </a:rPr>
              <a:t>Die terms of trade </a:t>
            </a:r>
            <a:r>
              <a:rPr lang="en-US" sz="2177" dirty="0" err="1">
                <a:latin typeface="Times New Roman" panose="02020603050405020304" pitchFamily="18" charset="0"/>
                <a:cs typeface="Times New Roman" panose="02020603050405020304" pitchFamily="18" charset="0"/>
              </a:rPr>
              <a:t>sind</a:t>
            </a:r>
            <a:r>
              <a:rPr lang="en-US" sz="2177" dirty="0">
                <a:latin typeface="Times New Roman" panose="02020603050405020304" pitchFamily="18" charset="0"/>
                <a:cs typeface="Times New Roman" panose="02020603050405020304" pitchFamily="18" charset="0"/>
              </a:rPr>
              <a:t> </a:t>
            </a:r>
            <a:r>
              <a:rPr lang="en-US" sz="2177" dirty="0" err="1">
                <a:latin typeface="Times New Roman" panose="02020603050405020304" pitchFamily="18" charset="0"/>
                <a:cs typeface="Times New Roman" panose="02020603050405020304" pitchFamily="18" charset="0"/>
              </a:rPr>
              <a:t>definiert</a:t>
            </a:r>
            <a:r>
              <a:rPr lang="en-US" sz="2177" dirty="0">
                <a:latin typeface="Times New Roman" panose="02020603050405020304" pitchFamily="18" charset="0"/>
                <a:cs typeface="Times New Roman" panose="02020603050405020304" pitchFamily="18" charset="0"/>
              </a:rPr>
              <a:t> </a:t>
            </a:r>
            <a:r>
              <a:rPr lang="en-US" sz="2177" dirty="0" err="1">
                <a:latin typeface="Times New Roman" panose="02020603050405020304" pitchFamily="18" charset="0"/>
                <a:cs typeface="Times New Roman" panose="02020603050405020304" pitchFamily="18" charset="0"/>
              </a:rPr>
              <a:t>als</a:t>
            </a:r>
            <a:r>
              <a:rPr lang="en-US" sz="2177" dirty="0">
                <a:latin typeface="Times New Roman" panose="02020603050405020304" pitchFamily="18" charset="0"/>
                <a:cs typeface="Times New Roman" panose="02020603050405020304" pitchFamily="18" charset="0"/>
              </a:rPr>
              <a:t> der relative </a:t>
            </a:r>
            <a:r>
              <a:rPr lang="en-US" sz="2177" dirty="0" err="1">
                <a:latin typeface="Times New Roman" panose="02020603050405020304" pitchFamily="18" charset="0"/>
                <a:cs typeface="Times New Roman" panose="02020603050405020304" pitchFamily="18" charset="0"/>
              </a:rPr>
              <a:t>Preis</a:t>
            </a:r>
            <a:r>
              <a:rPr lang="en-US" sz="2177" dirty="0">
                <a:latin typeface="Times New Roman" panose="02020603050405020304" pitchFamily="18" charset="0"/>
                <a:cs typeface="Times New Roman" panose="02020603050405020304" pitchFamily="18" charset="0"/>
              </a:rPr>
              <a:t> der </a:t>
            </a:r>
            <a:r>
              <a:rPr lang="en-US" sz="2177" dirty="0" err="1">
                <a:latin typeface="Times New Roman" panose="02020603050405020304" pitchFamily="18" charset="0"/>
                <a:cs typeface="Times New Roman" panose="02020603050405020304" pitchFamily="18" charset="0"/>
              </a:rPr>
              <a:t>Exporte</a:t>
            </a:r>
            <a:r>
              <a:rPr lang="en-US" sz="2177" dirty="0">
                <a:latin typeface="Times New Roman" panose="02020603050405020304" pitchFamily="18" charset="0"/>
                <a:cs typeface="Times New Roman" panose="02020603050405020304" pitchFamily="18" charset="0"/>
              </a:rPr>
              <a:t> in </a:t>
            </a:r>
            <a:r>
              <a:rPr lang="en-US" sz="2177" dirty="0" err="1">
                <a:latin typeface="Times New Roman" panose="02020603050405020304" pitchFamily="18" charset="0"/>
                <a:cs typeface="Times New Roman" panose="02020603050405020304" pitchFamily="18" charset="0"/>
              </a:rPr>
              <a:t>Einheiten</a:t>
            </a:r>
            <a:r>
              <a:rPr lang="en-US" sz="2177" dirty="0">
                <a:latin typeface="Times New Roman" panose="02020603050405020304" pitchFamily="18" charset="0"/>
                <a:cs typeface="Times New Roman" panose="02020603050405020304" pitchFamily="18" charset="0"/>
              </a:rPr>
              <a:t> des </a:t>
            </a:r>
            <a:r>
              <a:rPr lang="en-US" sz="2177" dirty="0" err="1">
                <a:latin typeface="Times New Roman" panose="02020603050405020304" pitchFamily="18" charset="0"/>
                <a:cs typeface="Times New Roman" panose="02020603050405020304" pitchFamily="18" charset="0"/>
              </a:rPr>
              <a:t>Importe</a:t>
            </a:r>
            <a:r>
              <a:rPr lang="en-US" sz="2177" dirty="0">
                <a:latin typeface="Times New Roman" panose="02020603050405020304" pitchFamily="18" charset="0"/>
                <a:cs typeface="Times New Roman" panose="02020603050405020304" pitchFamily="18" charset="0"/>
              </a:rPr>
              <a:t>: Falls </a:t>
            </a:r>
            <a:r>
              <a:rPr lang="en-US" sz="2177" dirty="0" err="1">
                <a:latin typeface="Times New Roman" panose="02020603050405020304" pitchFamily="18" charset="0"/>
                <a:cs typeface="Times New Roman" panose="02020603050405020304" pitchFamily="18" charset="0"/>
              </a:rPr>
              <a:t>P</a:t>
            </a:r>
            <a:r>
              <a:rPr lang="en-US" sz="2177" baseline="30000" dirty="0" err="1">
                <a:latin typeface="Times New Roman" panose="02020603050405020304" pitchFamily="18" charset="0"/>
                <a:cs typeface="Times New Roman" panose="02020603050405020304" pitchFamily="18" charset="0"/>
              </a:rPr>
              <a:t>ex</a:t>
            </a:r>
            <a:r>
              <a:rPr lang="en-US" sz="2177" dirty="0">
                <a:latin typeface="Times New Roman" panose="02020603050405020304" pitchFamily="18" charset="0"/>
                <a:cs typeface="Times New Roman" panose="02020603050405020304" pitchFamily="18" charset="0"/>
              </a:rPr>
              <a:t> und </a:t>
            </a:r>
            <a:r>
              <a:rPr lang="en-US" sz="2177" dirty="0" err="1">
                <a:latin typeface="Times New Roman" panose="02020603050405020304" pitchFamily="18" charset="0"/>
                <a:cs typeface="Times New Roman" panose="02020603050405020304" pitchFamily="18" charset="0"/>
              </a:rPr>
              <a:t>P</a:t>
            </a:r>
            <a:r>
              <a:rPr lang="en-US" sz="2177" baseline="30000" dirty="0" err="1">
                <a:latin typeface="Times New Roman" panose="02020603050405020304" pitchFamily="18" charset="0"/>
                <a:cs typeface="Times New Roman" panose="02020603050405020304" pitchFamily="18" charset="0"/>
              </a:rPr>
              <a:t>im</a:t>
            </a:r>
            <a:r>
              <a:rPr lang="en-US" sz="2177" dirty="0">
                <a:latin typeface="Times New Roman" panose="02020603050405020304" pitchFamily="18" charset="0"/>
                <a:cs typeface="Times New Roman" panose="02020603050405020304" pitchFamily="18" charset="0"/>
              </a:rPr>
              <a:t> die </a:t>
            </a:r>
            <a:r>
              <a:rPr lang="en-US" sz="2177" dirty="0" err="1">
                <a:latin typeface="Times New Roman" panose="02020603050405020304" pitchFamily="18" charset="0"/>
                <a:cs typeface="Times New Roman" panose="02020603050405020304" pitchFamily="18" charset="0"/>
              </a:rPr>
              <a:t>Weltmarktpreise</a:t>
            </a:r>
            <a:r>
              <a:rPr lang="en-US" sz="2177" dirty="0">
                <a:latin typeface="Times New Roman" panose="02020603050405020304" pitchFamily="18" charset="0"/>
                <a:cs typeface="Times New Roman" panose="02020603050405020304" pitchFamily="18" charset="0"/>
              </a:rPr>
              <a:t> der </a:t>
            </a:r>
            <a:r>
              <a:rPr lang="en-US" sz="2177" dirty="0" err="1">
                <a:latin typeface="Times New Roman" panose="02020603050405020304" pitchFamily="18" charset="0"/>
                <a:cs typeface="Times New Roman" panose="02020603050405020304" pitchFamily="18" charset="0"/>
              </a:rPr>
              <a:t>Exporte</a:t>
            </a:r>
            <a:r>
              <a:rPr lang="en-US" sz="2177" dirty="0">
                <a:latin typeface="Times New Roman" panose="02020603050405020304" pitchFamily="18" charset="0"/>
                <a:cs typeface="Times New Roman" panose="02020603050405020304" pitchFamily="18" charset="0"/>
              </a:rPr>
              <a:t> und </a:t>
            </a:r>
            <a:r>
              <a:rPr lang="en-US" sz="2177" dirty="0" err="1">
                <a:latin typeface="Times New Roman" panose="02020603050405020304" pitchFamily="18" charset="0"/>
                <a:cs typeface="Times New Roman" panose="02020603050405020304" pitchFamily="18" charset="0"/>
              </a:rPr>
              <a:t>Importe</a:t>
            </a:r>
            <a:r>
              <a:rPr lang="en-US" sz="2177" dirty="0">
                <a:latin typeface="Times New Roman" panose="02020603050405020304" pitchFamily="18" charset="0"/>
                <a:cs typeface="Times New Roman" panose="02020603050405020304" pitchFamily="18" charset="0"/>
              </a:rPr>
              <a:t> </a:t>
            </a:r>
            <a:r>
              <a:rPr lang="en-US" sz="2177" dirty="0" err="1">
                <a:latin typeface="Times New Roman" panose="02020603050405020304" pitchFamily="18" charset="0"/>
                <a:cs typeface="Times New Roman" panose="02020603050405020304" pitchFamily="18" charset="0"/>
              </a:rPr>
              <a:t>eines</a:t>
            </a:r>
            <a:r>
              <a:rPr lang="en-US" sz="2177" dirty="0">
                <a:latin typeface="Times New Roman" panose="02020603050405020304" pitchFamily="18" charset="0"/>
                <a:cs typeface="Times New Roman" panose="02020603050405020304" pitchFamily="18" charset="0"/>
              </a:rPr>
              <a:t> </a:t>
            </a:r>
            <a:r>
              <a:rPr lang="en-US" sz="2177" dirty="0" err="1">
                <a:latin typeface="Times New Roman" panose="02020603050405020304" pitchFamily="18" charset="0"/>
                <a:cs typeface="Times New Roman" panose="02020603050405020304" pitchFamily="18" charset="0"/>
              </a:rPr>
              <a:t>Landes</a:t>
            </a:r>
            <a:r>
              <a:rPr lang="en-US" sz="2177" dirty="0">
                <a:latin typeface="Times New Roman" panose="02020603050405020304" pitchFamily="18" charset="0"/>
                <a:cs typeface="Times New Roman" panose="02020603050405020304" pitchFamily="18" charset="0"/>
              </a:rPr>
              <a:t> </a:t>
            </a:r>
            <a:r>
              <a:rPr lang="en-US" sz="2177" dirty="0" err="1">
                <a:latin typeface="Times New Roman" panose="02020603050405020304" pitchFamily="18" charset="0"/>
                <a:cs typeface="Times New Roman" panose="02020603050405020304" pitchFamily="18" charset="0"/>
              </a:rPr>
              <a:t>sind</a:t>
            </a:r>
            <a:r>
              <a:rPr lang="en-US" sz="2177" dirty="0">
                <a:latin typeface="Times New Roman" panose="02020603050405020304" pitchFamily="18" charset="0"/>
                <a:cs typeface="Times New Roman" panose="02020603050405020304" pitchFamily="18" charset="0"/>
              </a:rPr>
              <a:t>, </a:t>
            </a:r>
            <a:r>
              <a:rPr lang="en-US" sz="2177" dirty="0" err="1">
                <a:latin typeface="Times New Roman" panose="02020603050405020304" pitchFamily="18" charset="0"/>
                <a:cs typeface="Times New Roman" panose="02020603050405020304" pitchFamily="18" charset="0"/>
              </a:rPr>
              <a:t>dann</a:t>
            </a:r>
            <a:r>
              <a:rPr lang="en-US" sz="2177" dirty="0">
                <a:latin typeface="Times New Roman" panose="02020603050405020304" pitchFamily="18" charset="0"/>
                <a:cs typeface="Times New Roman" panose="02020603050405020304" pitchFamily="18" charset="0"/>
              </a:rPr>
              <a:t> gilt:</a:t>
            </a:r>
          </a:p>
          <a:p>
            <a:endParaRPr lang="en-US" sz="2177" dirty="0">
              <a:latin typeface="Times New Roman" panose="02020603050405020304" pitchFamily="18" charset="0"/>
              <a:ea typeface="Arial Unicode MS"/>
              <a:cs typeface="Times New Roman" panose="02020603050405020304" pitchFamily="18" charset="0"/>
            </a:endParaRPr>
          </a:p>
          <a:p>
            <a:pPr algn="ctr"/>
            <a:r>
              <a:rPr lang="en-US" sz="3200" dirty="0">
                <a:latin typeface="Times New Roman" panose="02020603050405020304" pitchFamily="18" charset="0"/>
                <a:ea typeface="Arial Unicode MS"/>
                <a:cs typeface="Times New Roman" panose="02020603050405020304" pitchFamily="18" charset="0"/>
              </a:rPr>
              <a:t>TOT=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a:t>
            </a:r>
            <a:r>
              <a:rPr lang="en-US" sz="3200" baseline="30000" dirty="0" err="1">
                <a:latin typeface="Times New Roman" panose="02020603050405020304" pitchFamily="18" charset="0"/>
                <a:cs typeface="Times New Roman" panose="02020603050405020304" pitchFamily="18" charset="0"/>
              </a:rPr>
              <a:t>ex</a:t>
            </a:r>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P</a:t>
            </a:r>
            <a:r>
              <a:rPr lang="en-US" sz="3200" baseline="30000" dirty="0" err="1">
                <a:latin typeface="Times New Roman" panose="02020603050405020304" pitchFamily="18" charset="0"/>
                <a:cs typeface="Times New Roman" panose="02020603050405020304" pitchFamily="18" charset="0"/>
              </a:rPr>
              <a:t>im</a:t>
            </a:r>
            <a:r>
              <a:rPr lang="en-US" sz="3200" dirty="0">
                <a:latin typeface="Times New Roman" panose="02020603050405020304" pitchFamily="18" charset="0"/>
                <a:cs typeface="Times New Roman" panose="02020603050405020304" pitchFamily="18" charset="0"/>
              </a:rPr>
              <a:t> </a:t>
            </a:r>
            <a:endParaRPr lang="de-DE" sz="3200" dirty="0">
              <a:latin typeface="Times New Roman" panose="02020603050405020304" pitchFamily="18" charset="0"/>
              <a:ea typeface="Arial Unicode MS"/>
              <a:cs typeface="Times New Roman" panose="02020603050405020304" pitchFamily="18" charset="0"/>
            </a:endParaRPr>
          </a:p>
          <a:p>
            <a:endParaRPr lang="de-DE" sz="2177" dirty="0">
              <a:latin typeface="Times New Roman" panose="02020603050405020304" pitchFamily="18" charset="0"/>
              <a:cs typeface="Times New Roman" panose="02020603050405020304" pitchFamily="18" charset="0"/>
            </a:endParaRPr>
          </a:p>
          <a:p>
            <a:r>
              <a:rPr lang="de-DE" sz="2177" dirty="0">
                <a:latin typeface="Times New Roman" panose="02020603050405020304" pitchFamily="18" charset="0"/>
                <a:cs typeface="Times New Roman" panose="02020603050405020304" pitchFamily="18" charset="0"/>
              </a:rPr>
              <a:t>→	</a:t>
            </a:r>
            <a:r>
              <a:rPr lang="de-DE" dirty="0">
                <a:latin typeface="Times New Roman" panose="02020603050405020304" pitchFamily="18" charset="0"/>
                <a:cs typeface="Times New Roman" panose="02020603050405020304" pitchFamily="18" charset="0"/>
              </a:rPr>
              <a:t>Ein Land kann grundsätzlich an einer Senkung und Erhöhung der TOT 	interessiert sein:</a:t>
            </a:r>
          </a:p>
          <a:p>
            <a:endParaRPr lang="de-DE" dirty="0">
              <a:latin typeface="Times New Roman" panose="02020603050405020304" pitchFamily="18" charset="0"/>
              <a:cs typeface="Times New Roman" panose="02020603050405020304" pitchFamily="18" charset="0"/>
            </a:endParaRPr>
          </a:p>
          <a:p>
            <a:r>
              <a:rPr lang="de-DE" dirty="0">
                <a:latin typeface="Times New Roman" panose="02020603050405020304" pitchFamily="18" charset="0"/>
                <a:cs typeface="Times New Roman" panose="02020603050405020304" pitchFamily="18" charset="0"/>
              </a:rPr>
              <a:t>	</a:t>
            </a:r>
            <a:r>
              <a:rPr lang="de-DE" b="1" u="sng" dirty="0">
                <a:latin typeface="Times New Roman" panose="02020603050405020304" pitchFamily="18" charset="0"/>
                <a:cs typeface="Times New Roman" panose="02020603050405020304" pitchFamily="18" charset="0"/>
              </a:rPr>
              <a:t>Beispiel 1</a:t>
            </a:r>
            <a:r>
              <a:rPr lang="de-DE" dirty="0">
                <a:latin typeface="Times New Roman" panose="02020603050405020304" pitchFamily="18" charset="0"/>
                <a:cs typeface="Times New Roman" panose="02020603050405020304" pitchFamily="18" charset="0"/>
              </a:rPr>
              <a:t>: Deutschland war nach dem Zweiten Weltkrieg daran interessiert auf 	den Weltmarkt zurückzukehren und hat daher seine Exportpreise künstlich niedrig 	gehalten. Ähnliches verfolgt China immer noch, indem der Yuan weiterhin an den 	US-Dollar gekoppelt ist und nur langsam durch staatliche Intervention aufwertet </a:t>
            </a:r>
          </a:p>
          <a:p>
            <a:endParaRPr lang="de-DE" dirty="0">
              <a:latin typeface="Times New Roman" panose="02020603050405020304" pitchFamily="18" charset="0"/>
              <a:cs typeface="Times New Roman" panose="02020603050405020304" pitchFamily="18" charset="0"/>
            </a:endParaRPr>
          </a:p>
          <a:p>
            <a:r>
              <a:rPr lang="de-DE" dirty="0">
                <a:latin typeface="Times New Roman" panose="02020603050405020304" pitchFamily="18" charset="0"/>
                <a:cs typeface="Times New Roman" panose="02020603050405020304" pitchFamily="18" charset="0"/>
              </a:rPr>
              <a:t>	</a:t>
            </a:r>
            <a:r>
              <a:rPr lang="de-DE" b="1" u="sng" dirty="0">
                <a:latin typeface="Times New Roman" panose="02020603050405020304" pitchFamily="18" charset="0"/>
                <a:cs typeface="Times New Roman" panose="02020603050405020304" pitchFamily="18" charset="0"/>
              </a:rPr>
              <a:t>Beispiel 2</a:t>
            </a:r>
            <a:r>
              <a:rPr lang="de-DE" b="1" dirty="0">
                <a:latin typeface="Times New Roman" panose="02020603050405020304" pitchFamily="18" charset="0"/>
                <a:cs typeface="Times New Roman" panose="02020603050405020304" pitchFamily="18" charset="0"/>
              </a:rPr>
              <a:t>:</a:t>
            </a:r>
            <a:r>
              <a:rPr lang="de-DE" b="1" u="sng"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Rußland</a:t>
            </a:r>
            <a:r>
              <a:rPr lang="de-DE" dirty="0">
                <a:latin typeface="Times New Roman" panose="02020603050405020304" pitchFamily="18" charset="0"/>
                <a:cs typeface="Times New Roman" panose="02020603050405020304" pitchFamily="18" charset="0"/>
              </a:rPr>
              <a:t> als rohstoffbasiertes Land ist an relativ hohen Öl- und 	Gaspreisen interessiert, da knapp 2/3 seines Staatshaushaltes aus diesen 	Einnahmen gedeckt werden.</a:t>
            </a:r>
          </a:p>
        </p:txBody>
      </p:sp>
      <p:sp>
        <p:nvSpPr>
          <p:cNvPr id="6" name="Rechteck 5">
            <a:extLst>
              <a:ext uri="{FF2B5EF4-FFF2-40B4-BE49-F238E27FC236}">
                <a16:creationId xmlns:a16="http://schemas.microsoft.com/office/drawing/2014/main" id="{C64DF07D-2DFF-4EB2-961E-58C504DE25F5}"/>
              </a:ext>
            </a:extLst>
          </p:cNvPr>
          <p:cNvSpPr/>
          <p:nvPr/>
        </p:nvSpPr>
        <p:spPr>
          <a:xfrm>
            <a:off x="8679773"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912880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150292" y="0"/>
            <a:ext cx="3420090" cy="404421"/>
          </a:xfrm>
          <a:prstGeom prst="rect">
            <a:avLst/>
          </a:prstGeom>
        </p:spPr>
        <p:txBody>
          <a:bodyPr>
            <a:normAutofit fontScale="97500"/>
          </a:bodyPr>
          <a:lstStyle>
            <a:lvl1pPr algn="ctr" rtl="0" hangingPunct="0">
              <a:tabLst/>
              <a:defRPr lang="de-DE" sz="4400" b="0" i="0" u="none" strike="noStrike" kern="1200">
                <a:ln>
                  <a:noFill/>
                </a:ln>
                <a:latin typeface="Arial" pitchFamily="18"/>
              </a:defRPr>
            </a:lvl1pPr>
          </a:lstStyle>
          <a:p>
            <a:pPr algn="l" hangingPunct="1">
              <a:spcBef>
                <a:spcPct val="0"/>
              </a:spcBef>
            </a:pPr>
            <a:r>
              <a:rPr lang="en-US" sz="2000" b="1" dirty="0">
                <a:latin typeface="Times New Roman" panose="02020603050405020304" pitchFamily="18" charset="0"/>
                <a:ea typeface="+mj-ea"/>
                <a:cs typeface="Times New Roman" panose="02020603050405020304" pitchFamily="18" charset="0"/>
              </a:rPr>
              <a:t>Modell: </a:t>
            </a:r>
            <a:r>
              <a:rPr lang="en-US" sz="2000" b="1" dirty="0" err="1">
                <a:latin typeface="Times New Roman" panose="02020603050405020304" pitchFamily="18" charset="0"/>
                <a:ea typeface="+mj-ea"/>
                <a:cs typeface="Times New Roman" panose="02020603050405020304" pitchFamily="18" charset="0"/>
              </a:rPr>
              <a:t>Spezifische</a:t>
            </a:r>
            <a:r>
              <a:rPr lang="en-US" sz="2000" b="1" dirty="0">
                <a:latin typeface="Times New Roman" panose="02020603050405020304" pitchFamily="18" charset="0"/>
                <a:ea typeface="+mj-ea"/>
                <a:cs typeface="Times New Roman" panose="02020603050405020304" pitchFamily="18" charset="0"/>
              </a:rPr>
              <a:t> </a:t>
            </a:r>
            <a:r>
              <a:rPr lang="en-US" sz="2000" b="1" dirty="0" err="1">
                <a:latin typeface="Times New Roman" panose="02020603050405020304" pitchFamily="18" charset="0"/>
                <a:ea typeface="+mj-ea"/>
                <a:cs typeface="Times New Roman" panose="02020603050405020304" pitchFamily="18" charset="0"/>
              </a:rPr>
              <a:t>Faktoren</a:t>
            </a:r>
            <a:endParaRPr lang="en-US" sz="2000" b="1" dirty="0">
              <a:latin typeface="Times New Roman" panose="02020603050405020304" pitchFamily="18" charset="0"/>
              <a:ea typeface="+mj-ea"/>
              <a:cs typeface="Times New Roman" panose="02020603050405020304" pitchFamily="18" charset="0"/>
            </a:endParaRPr>
          </a:p>
        </p:txBody>
      </p:sp>
      <p:sp>
        <p:nvSpPr>
          <p:cNvPr id="6" name="Content Placeholder 2"/>
          <p:cNvSpPr txBox="1">
            <a:spLocks/>
          </p:cNvSpPr>
          <p:nvPr/>
        </p:nvSpPr>
        <p:spPr>
          <a:xfrm>
            <a:off x="51765" y="-95070"/>
            <a:ext cx="5232616" cy="4105440"/>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fontAlgn="base">
              <a:spcAft>
                <a:spcPct val="0"/>
              </a:spcAft>
              <a:defRPr/>
            </a:pPr>
            <a:endParaRPr lang="en-US" altLang="en-US" sz="1600" b="1" kern="0" dirty="0">
              <a:solidFill>
                <a:srgbClr val="000000"/>
              </a:solidFill>
              <a:latin typeface="Arial" panose="020B0604020202020204" pitchFamily="34" charset="0"/>
              <a:cs typeface="Arial" panose="020B0604020202020204" pitchFamily="34" charset="0"/>
            </a:endParaRPr>
          </a:p>
          <a:p>
            <a:pPr marL="311045" indent="-311045" fontAlgn="base">
              <a:spcAft>
                <a:spcPct val="0"/>
              </a:spcAft>
              <a:buFont typeface="Arial" panose="020B0604020202020204" pitchFamily="34" charset="0"/>
              <a:buChar char="•"/>
              <a:defRPr/>
            </a:pPr>
            <a:r>
              <a:rPr lang="en-US" altLang="en-US" sz="1600" kern="0" dirty="0" err="1">
                <a:solidFill>
                  <a:srgbClr val="000000"/>
                </a:solidFill>
                <a:latin typeface="Arial" panose="020B0604020202020204" pitchFamily="34" charset="0"/>
                <a:cs typeface="Arial" panose="020B0604020202020204" pitchFamily="34" charset="0"/>
              </a:rPr>
              <a:t>Wenn</a:t>
            </a:r>
            <a:r>
              <a:rPr lang="en-US" altLang="en-US" sz="1600" kern="0" dirty="0">
                <a:solidFill>
                  <a:srgbClr val="000000"/>
                </a:solidFill>
                <a:latin typeface="Arial" panose="020B0604020202020204" pitchFamily="34" charset="0"/>
                <a:cs typeface="Arial" panose="020B0604020202020204" pitchFamily="34" charset="0"/>
              </a:rPr>
              <a:t> Handel </a:t>
            </a:r>
            <a:r>
              <a:rPr lang="en-US" altLang="en-US" sz="1600" kern="0" dirty="0" err="1">
                <a:solidFill>
                  <a:srgbClr val="000000"/>
                </a:solidFill>
                <a:latin typeface="Arial" panose="020B0604020202020204" pitchFamily="34" charset="0"/>
                <a:cs typeface="Arial" panose="020B0604020202020204" pitchFamily="34" charset="0"/>
              </a:rPr>
              <a:t>grundsätzlich</a:t>
            </a:r>
            <a:r>
              <a:rPr lang="en-US" altLang="en-US" sz="1600" kern="0" dirty="0">
                <a:solidFill>
                  <a:srgbClr val="000000"/>
                </a:solidFill>
                <a:latin typeface="Arial" panose="020B0604020202020204" pitchFamily="34" charset="0"/>
                <a:cs typeface="Arial" panose="020B0604020202020204" pitchFamily="34" charset="0"/>
              </a:rPr>
              <a:t> gut </a:t>
            </a:r>
            <a:r>
              <a:rPr lang="en-US" altLang="en-US" sz="1600" kern="0" dirty="0" err="1">
                <a:solidFill>
                  <a:srgbClr val="000000"/>
                </a:solidFill>
                <a:latin typeface="Arial" panose="020B0604020202020204" pitchFamily="34" charset="0"/>
                <a:cs typeface="Arial" panose="020B0604020202020204" pitchFamily="34" charset="0"/>
              </a:rPr>
              <a:t>für</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eine</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Volkswirtschaft</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ist</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warum</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gibt</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es</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dann</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soviel</a:t>
            </a:r>
            <a:r>
              <a:rPr lang="en-US" altLang="en-US" sz="1600" kern="0" dirty="0">
                <a:solidFill>
                  <a:srgbClr val="000000"/>
                </a:solidFill>
                <a:latin typeface="Arial" panose="020B0604020202020204" pitchFamily="34" charset="0"/>
                <a:cs typeface="Arial" panose="020B0604020202020204" pitchFamily="34" charset="0"/>
              </a:rPr>
              <a:t> Opposition </a:t>
            </a:r>
            <a:r>
              <a:rPr lang="en-US" altLang="en-US" sz="1600" kern="0" dirty="0" err="1">
                <a:solidFill>
                  <a:srgbClr val="000000"/>
                </a:solidFill>
                <a:latin typeface="Arial" panose="020B0604020202020204" pitchFamily="34" charset="0"/>
                <a:cs typeface="Arial" panose="020B0604020202020204" pitchFamily="34" charset="0"/>
              </a:rPr>
              <a:t>gegenüber</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einer</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Öffnung</a:t>
            </a:r>
            <a:r>
              <a:rPr lang="en-US" altLang="en-US" sz="1600" kern="0" dirty="0">
                <a:solidFill>
                  <a:srgbClr val="000000"/>
                </a:solidFill>
                <a:latin typeface="Arial" panose="020B0604020202020204" pitchFamily="34" charset="0"/>
                <a:cs typeface="Arial" panose="020B0604020202020204" pitchFamily="34" charset="0"/>
              </a:rPr>
              <a:t>?</a:t>
            </a:r>
          </a:p>
          <a:p>
            <a:pPr fontAlgn="base">
              <a:spcAft>
                <a:spcPct val="0"/>
              </a:spcAft>
              <a:defRPr/>
            </a:pPr>
            <a:endParaRPr lang="en-US" altLang="en-US" sz="1600" kern="0" dirty="0">
              <a:solidFill>
                <a:srgbClr val="000000"/>
              </a:solidFill>
              <a:latin typeface="Arial" panose="020B0604020202020204" pitchFamily="34" charset="0"/>
              <a:cs typeface="Arial" panose="020B0604020202020204" pitchFamily="34" charset="0"/>
            </a:endParaRPr>
          </a:p>
          <a:p>
            <a:pPr marL="800100" lvl="1" indent="-342900" fontAlgn="base">
              <a:spcAft>
                <a:spcPct val="0"/>
              </a:spcAft>
              <a:buFont typeface="Wingdings" panose="05000000000000000000" pitchFamily="2" charset="2"/>
              <a:buChar char="Ø"/>
              <a:defRPr/>
            </a:pPr>
            <a:r>
              <a:rPr lang="en-US" altLang="en-US" sz="1600" kern="0" dirty="0">
                <a:solidFill>
                  <a:srgbClr val="000000"/>
                </a:solidFill>
                <a:latin typeface="Arial" panose="020B0604020202020204" pitchFamily="34" charset="0"/>
                <a:cs typeface="Arial" panose="020B0604020202020204" pitchFamily="34" charset="0"/>
              </a:rPr>
              <a:t>Handel </a:t>
            </a:r>
            <a:r>
              <a:rPr lang="en-US" altLang="en-US" sz="1600" kern="0" dirty="0" err="1">
                <a:solidFill>
                  <a:srgbClr val="000000"/>
                </a:solidFill>
                <a:latin typeface="Arial" panose="020B0604020202020204" pitchFamily="34" charset="0"/>
                <a:cs typeface="Arial" panose="020B0604020202020204" pitchFamily="34" charset="0"/>
              </a:rPr>
              <a:t>beeinflusst</a:t>
            </a:r>
            <a:r>
              <a:rPr lang="en-US" altLang="en-US" sz="1600" kern="0" dirty="0">
                <a:solidFill>
                  <a:srgbClr val="000000"/>
                </a:solidFill>
                <a:latin typeface="Arial" panose="020B0604020202020204" pitchFamily="34" charset="0"/>
                <a:cs typeface="Arial" panose="020B0604020202020204" pitchFamily="34" charset="0"/>
              </a:rPr>
              <a:t> die </a:t>
            </a:r>
            <a:r>
              <a:rPr lang="en-US" altLang="en-US" sz="1600" kern="0" dirty="0" err="1">
                <a:solidFill>
                  <a:srgbClr val="000000"/>
                </a:solidFill>
                <a:latin typeface="Arial" panose="020B0604020202020204" pitchFamily="34" charset="0"/>
                <a:cs typeface="Arial" panose="020B0604020202020204" pitchFamily="34" charset="0"/>
              </a:rPr>
              <a:t>Einkommensverteilung</a:t>
            </a:r>
            <a:endParaRPr lang="en-US" altLang="en-US" sz="1600" kern="0" dirty="0">
              <a:solidFill>
                <a:srgbClr val="000000"/>
              </a:solidFill>
              <a:latin typeface="Arial" panose="020B0604020202020204" pitchFamily="34" charset="0"/>
              <a:cs typeface="Arial" panose="020B0604020202020204" pitchFamily="34" charset="0"/>
            </a:endParaRPr>
          </a:p>
          <a:p>
            <a:pPr marL="800100" lvl="1" indent="-342900" fontAlgn="base">
              <a:spcAft>
                <a:spcPct val="0"/>
              </a:spcAft>
              <a:buFont typeface="Wingdings" panose="05000000000000000000" pitchFamily="2" charset="2"/>
              <a:buChar char="Ø"/>
              <a:defRPr/>
            </a:pPr>
            <a:endParaRPr lang="en-US" altLang="en-US" sz="1600" kern="0" dirty="0">
              <a:solidFill>
                <a:srgbClr val="000000"/>
              </a:solidFill>
              <a:latin typeface="Arial" panose="020B0604020202020204" pitchFamily="34" charset="0"/>
              <a:cs typeface="Arial" panose="020B0604020202020204" pitchFamily="34" charset="0"/>
            </a:endParaRPr>
          </a:p>
          <a:p>
            <a:pPr marL="311045" indent="-311045" fontAlgn="base">
              <a:spcAft>
                <a:spcPct val="0"/>
              </a:spcAft>
              <a:buFont typeface="Arial" panose="020B0604020202020204" pitchFamily="34" charset="0"/>
              <a:buChar char="•"/>
              <a:defRPr/>
            </a:pPr>
            <a:r>
              <a:rPr lang="en-US" altLang="en-US" sz="1600" kern="0" dirty="0" err="1">
                <a:solidFill>
                  <a:srgbClr val="000000"/>
                </a:solidFill>
                <a:latin typeface="Arial" panose="020B0604020202020204" pitchFamily="34" charset="0"/>
                <a:cs typeface="Arial" panose="020B0604020202020204" pitchFamily="34" charset="0"/>
              </a:rPr>
              <a:t>Hauptgründe</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für</a:t>
            </a:r>
            <a:r>
              <a:rPr lang="en-US" altLang="en-US" sz="1600" kern="0" dirty="0">
                <a:solidFill>
                  <a:srgbClr val="000000"/>
                </a:solidFill>
                <a:latin typeface="Arial" panose="020B0604020202020204" pitchFamily="34" charset="0"/>
                <a:cs typeface="Arial" panose="020B0604020202020204" pitchFamily="34" charset="0"/>
              </a:rPr>
              <a:t> den </a:t>
            </a:r>
            <a:r>
              <a:rPr lang="en-US" altLang="en-US" sz="1600" kern="0" dirty="0" err="1">
                <a:solidFill>
                  <a:srgbClr val="000000"/>
                </a:solidFill>
                <a:latin typeface="Arial" panose="020B0604020202020204" pitchFamily="34" charset="0"/>
                <a:cs typeface="Arial" panose="020B0604020202020204" pitchFamily="34" charset="0"/>
              </a:rPr>
              <a:t>Einkommenseffekt</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durch</a:t>
            </a:r>
            <a:r>
              <a:rPr lang="en-US" altLang="en-US" sz="1600" kern="0" dirty="0">
                <a:solidFill>
                  <a:srgbClr val="000000"/>
                </a:solidFill>
                <a:latin typeface="Arial" panose="020B0604020202020204" pitchFamily="34" charset="0"/>
                <a:cs typeface="Arial" panose="020B0604020202020204" pitchFamily="34" charset="0"/>
              </a:rPr>
              <a:t> Handel:</a:t>
            </a:r>
          </a:p>
          <a:p>
            <a:pPr fontAlgn="base">
              <a:spcAft>
                <a:spcPct val="0"/>
              </a:spcAft>
              <a:defRPr/>
            </a:pPr>
            <a:endParaRPr lang="en-US" altLang="en-US" sz="1600" kern="0" dirty="0">
              <a:solidFill>
                <a:srgbClr val="000000"/>
              </a:solidFill>
              <a:latin typeface="Arial" panose="020B0604020202020204" pitchFamily="34" charset="0"/>
              <a:cs typeface="Arial" panose="020B0604020202020204" pitchFamily="34" charset="0"/>
            </a:endParaRPr>
          </a:p>
          <a:p>
            <a:pPr marL="757626" lvl="2" indent="-342900" fontAlgn="base">
              <a:spcAft>
                <a:spcPct val="0"/>
              </a:spcAft>
              <a:buFont typeface="Wingdings" panose="05000000000000000000" pitchFamily="2" charset="2"/>
              <a:buChar char="Ø"/>
              <a:defRPr/>
            </a:pPr>
            <a:r>
              <a:rPr lang="en-US" altLang="en-US" sz="1600" kern="0" dirty="0" err="1">
                <a:solidFill>
                  <a:srgbClr val="000000"/>
                </a:solidFill>
                <a:latin typeface="Arial" panose="020B0604020202020204" pitchFamily="34" charset="0"/>
                <a:cs typeface="Arial" panose="020B0604020202020204" pitchFamily="34" charset="0"/>
              </a:rPr>
              <a:t>Produktionsfaktoren</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können</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nicht</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kostenfrei</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zwischen</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Sektoren</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ausgetauscht</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werden</a:t>
            </a:r>
            <a:endParaRPr lang="en-US" altLang="en-US" sz="1600" kern="0" dirty="0">
              <a:solidFill>
                <a:srgbClr val="000000"/>
              </a:solidFill>
              <a:latin typeface="Arial" panose="020B0604020202020204" pitchFamily="34" charset="0"/>
              <a:cs typeface="Arial" panose="020B0604020202020204" pitchFamily="34" charset="0"/>
            </a:endParaRPr>
          </a:p>
          <a:p>
            <a:pPr marL="757626" lvl="2" indent="-342900" fontAlgn="base">
              <a:spcAft>
                <a:spcPct val="0"/>
              </a:spcAft>
              <a:buFont typeface="Wingdings" panose="05000000000000000000" pitchFamily="2" charset="2"/>
              <a:buChar char="Ø"/>
              <a:defRPr/>
            </a:pPr>
            <a:endParaRPr lang="en-US" altLang="en-US" sz="1600" kern="0" dirty="0">
              <a:solidFill>
                <a:srgbClr val="000000"/>
              </a:solidFill>
              <a:latin typeface="Arial" panose="020B0604020202020204" pitchFamily="34" charset="0"/>
              <a:cs typeface="Arial" panose="020B0604020202020204" pitchFamily="34" charset="0"/>
            </a:endParaRPr>
          </a:p>
          <a:p>
            <a:pPr marL="757626" lvl="2" indent="-342900" fontAlgn="base">
              <a:spcAft>
                <a:spcPct val="0"/>
              </a:spcAft>
              <a:buFont typeface="Wingdings" panose="05000000000000000000" pitchFamily="2" charset="2"/>
              <a:buChar char="Ø"/>
              <a:defRPr/>
            </a:pPr>
            <a:r>
              <a:rPr lang="en-US" altLang="en-US" sz="1600" kern="0" dirty="0" err="1">
                <a:solidFill>
                  <a:srgbClr val="000000"/>
                </a:solidFill>
                <a:latin typeface="Arial" panose="020B0604020202020204" pitchFamily="34" charset="0"/>
                <a:cs typeface="Arial" panose="020B0604020202020204" pitchFamily="34" charset="0"/>
              </a:rPr>
              <a:t>Industriesektoren</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unterscheiden</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sich</a:t>
            </a:r>
            <a:r>
              <a:rPr lang="en-US" altLang="en-US" sz="1600" kern="0" dirty="0">
                <a:solidFill>
                  <a:srgbClr val="000000"/>
                </a:solidFill>
                <a:latin typeface="Arial" panose="020B0604020202020204" pitchFamily="34" charset="0"/>
                <a:cs typeface="Arial" panose="020B0604020202020204" pitchFamily="34" charset="0"/>
              </a:rPr>
              <a:t> in </a:t>
            </a:r>
            <a:r>
              <a:rPr lang="en-US" altLang="en-US" sz="1600" kern="0" dirty="0" err="1">
                <a:solidFill>
                  <a:srgbClr val="000000"/>
                </a:solidFill>
                <a:latin typeface="Arial" panose="020B0604020202020204" pitchFamily="34" charset="0"/>
                <a:cs typeface="Arial" panose="020B0604020202020204" pitchFamily="34" charset="0"/>
              </a:rPr>
              <a:t>Ihrer</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Nachfrage</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nach</a:t>
            </a:r>
            <a:r>
              <a:rPr lang="en-US" altLang="en-US" sz="1600" kern="0" dirty="0">
                <a:solidFill>
                  <a:srgbClr val="000000"/>
                </a:solidFill>
                <a:latin typeface="Arial" panose="020B0604020202020204" pitchFamily="34" charset="0"/>
                <a:cs typeface="Arial" panose="020B0604020202020204" pitchFamily="34" charset="0"/>
              </a:rPr>
              <a:t> </a:t>
            </a:r>
            <a:r>
              <a:rPr lang="en-US" altLang="en-US" sz="1600" kern="0" dirty="0" err="1">
                <a:solidFill>
                  <a:srgbClr val="000000"/>
                </a:solidFill>
                <a:latin typeface="Arial" panose="020B0604020202020204" pitchFamily="34" charset="0"/>
                <a:cs typeface="Arial" panose="020B0604020202020204" pitchFamily="34" charset="0"/>
              </a:rPr>
              <a:t>Produktionsfaktoren</a:t>
            </a:r>
            <a:endParaRPr lang="en-US" altLang="en-US" sz="1600" kern="0" dirty="0">
              <a:solidFill>
                <a:srgbClr val="000000"/>
              </a:solidFill>
              <a:latin typeface="Arial" panose="020B0604020202020204" pitchFamily="34" charset="0"/>
              <a:cs typeface="Arial" panose="020B0604020202020204" pitchFamily="34" charset="0"/>
            </a:endParaRPr>
          </a:p>
          <a:p>
            <a:endParaRPr lang="en-US" sz="2903" dirty="0">
              <a:solidFill>
                <a:sysClr val="windowText" lastClr="000000"/>
              </a:solidFill>
              <a:latin typeface="Arial" panose="020B0604020202020204" pitchFamily="34" charset="0"/>
              <a:cs typeface="Arial" panose="020B0604020202020204" pitchFamily="34" charset="0"/>
            </a:endParaRPr>
          </a:p>
        </p:txBody>
      </p:sp>
      <p:sp>
        <p:nvSpPr>
          <p:cNvPr id="5" name="Rechteck 4">
            <a:extLst>
              <a:ext uri="{FF2B5EF4-FFF2-40B4-BE49-F238E27FC236}">
                <a16:creationId xmlns:a16="http://schemas.microsoft.com/office/drawing/2014/main" id="{7D7EB69A-0869-40AE-8DD4-DEC40D80DC4D}"/>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Content Placeholder 2">
            <a:extLst>
              <a:ext uri="{FF2B5EF4-FFF2-40B4-BE49-F238E27FC236}">
                <a16:creationId xmlns:a16="http://schemas.microsoft.com/office/drawing/2014/main" id="{C55DE30D-940D-42D5-8BAC-4D1DC2ADC105}"/>
              </a:ext>
            </a:extLst>
          </p:cNvPr>
          <p:cNvSpPr txBox="1">
            <a:spLocks/>
          </p:cNvSpPr>
          <p:nvPr/>
        </p:nvSpPr>
        <p:spPr>
          <a:xfrm>
            <a:off x="6407052" y="374214"/>
            <a:ext cx="5688420" cy="3155857"/>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fontAlgn="base">
              <a:spcAft>
                <a:spcPct val="0"/>
              </a:spcAft>
              <a:defRPr/>
            </a:pPr>
            <a:r>
              <a:rPr lang="en-US" altLang="en-US" sz="1600" b="1" kern="0" dirty="0" err="1">
                <a:solidFill>
                  <a:srgbClr val="000000"/>
                </a:solidFill>
                <a:latin typeface="Arial" panose="020B0604020202020204" pitchFamily="34" charset="0"/>
                <a:cs typeface="Arial" panose="020B0604020202020204" pitchFamily="34" charset="0"/>
              </a:rPr>
              <a:t>Annahmen</a:t>
            </a:r>
            <a:r>
              <a:rPr lang="en-US" altLang="en-US" sz="1600" b="1" kern="0" dirty="0">
                <a:solidFill>
                  <a:srgbClr val="000000"/>
                </a:solidFill>
                <a:latin typeface="Arial" panose="020B0604020202020204" pitchFamily="34" charset="0"/>
                <a:cs typeface="Arial" panose="020B0604020202020204" pitchFamily="34" charset="0"/>
              </a:rPr>
              <a:t>:</a:t>
            </a:r>
          </a:p>
          <a:p>
            <a:pPr fontAlgn="base">
              <a:spcAft>
                <a:spcPct val="0"/>
              </a:spcAft>
              <a:defRPr/>
            </a:pPr>
            <a:endParaRPr lang="en-US" altLang="en-US" sz="1600" b="1" kern="0" dirty="0">
              <a:solidFill>
                <a:srgbClr val="000000"/>
              </a:solidFill>
              <a:latin typeface="Arial" panose="020B0604020202020204" pitchFamily="34" charset="0"/>
              <a:cs typeface="Arial" panose="020B0604020202020204" pitchFamily="34" charset="0"/>
            </a:endParaRPr>
          </a:p>
          <a:p>
            <a:pPr marL="311045" indent="-311045" fontAlgn="base">
              <a:spcAft>
                <a:spcPct val="0"/>
              </a:spcAft>
              <a:buFont typeface="Arial" panose="020B0604020202020204" pitchFamily="34" charset="0"/>
              <a:buChar char="•"/>
              <a:defRPr/>
            </a:pPr>
            <a:r>
              <a:rPr lang="en-US" sz="1600" kern="0" dirty="0" err="1">
                <a:solidFill>
                  <a:srgbClr val="000000"/>
                </a:solidFill>
                <a:latin typeface="Arial" panose="020B0604020202020204" pitchFamily="34" charset="0"/>
                <a:cs typeface="Arial" panose="020B0604020202020204" pitchFamily="34" charset="0"/>
              </a:rPr>
              <a:t>Kurzfristig</a:t>
            </a:r>
            <a:r>
              <a:rPr lang="en-US" sz="1600" kern="0" dirty="0">
                <a:solidFill>
                  <a:srgbClr val="000000"/>
                </a:solidFill>
                <a:latin typeface="Arial" panose="020B0604020202020204" pitchFamily="34" charset="0"/>
                <a:cs typeface="Arial" panose="020B0604020202020204" pitchFamily="34" charset="0"/>
              </a:rPr>
              <a:t> </a:t>
            </a:r>
            <a:r>
              <a:rPr lang="en-US" sz="1600" kern="0" dirty="0" err="1">
                <a:solidFill>
                  <a:srgbClr val="000000"/>
                </a:solidFill>
                <a:latin typeface="Arial" panose="020B0604020202020204" pitchFamily="34" charset="0"/>
                <a:cs typeface="Arial" panose="020B0604020202020204" pitchFamily="34" charset="0"/>
              </a:rPr>
              <a:t>können</a:t>
            </a:r>
            <a:r>
              <a:rPr lang="en-US" sz="1600" kern="0" dirty="0">
                <a:solidFill>
                  <a:srgbClr val="000000"/>
                </a:solidFill>
                <a:latin typeface="Arial" panose="020B0604020202020204" pitchFamily="34" charset="0"/>
                <a:cs typeface="Arial" panose="020B0604020202020204" pitchFamily="34" charset="0"/>
              </a:rPr>
              <a:t> </a:t>
            </a:r>
            <a:r>
              <a:rPr lang="en-US" sz="1600" kern="0" dirty="0" err="1">
                <a:solidFill>
                  <a:srgbClr val="000000"/>
                </a:solidFill>
                <a:latin typeface="Arial" panose="020B0604020202020204" pitchFamily="34" charset="0"/>
                <a:cs typeface="Arial" panose="020B0604020202020204" pitchFamily="34" charset="0"/>
              </a:rPr>
              <a:t>Produktionsfaktoren</a:t>
            </a:r>
            <a:r>
              <a:rPr lang="en-US" sz="1600" kern="0" dirty="0">
                <a:solidFill>
                  <a:srgbClr val="000000"/>
                </a:solidFill>
                <a:latin typeface="Arial" panose="020B0604020202020204" pitchFamily="34" charset="0"/>
                <a:cs typeface="Arial" panose="020B0604020202020204" pitchFamily="34" charset="0"/>
              </a:rPr>
              <a:t> </a:t>
            </a:r>
            <a:r>
              <a:rPr lang="en-US" sz="1600" kern="0" dirty="0" err="1">
                <a:solidFill>
                  <a:srgbClr val="000000"/>
                </a:solidFill>
                <a:latin typeface="Arial" panose="020B0604020202020204" pitchFamily="34" charset="0"/>
                <a:cs typeface="Arial" panose="020B0604020202020204" pitchFamily="34" charset="0"/>
              </a:rPr>
              <a:t>nicht</a:t>
            </a:r>
            <a:r>
              <a:rPr lang="en-US" sz="1600" kern="0" dirty="0">
                <a:solidFill>
                  <a:srgbClr val="000000"/>
                </a:solidFill>
                <a:latin typeface="Arial" panose="020B0604020202020204" pitchFamily="34" charset="0"/>
                <a:cs typeface="Arial" panose="020B0604020202020204" pitchFamily="34" charset="0"/>
              </a:rPr>
              <a:t> </a:t>
            </a:r>
            <a:r>
              <a:rPr lang="en-US" sz="1600" kern="0" dirty="0" err="1">
                <a:solidFill>
                  <a:srgbClr val="000000"/>
                </a:solidFill>
                <a:latin typeface="Arial" panose="020B0604020202020204" pitchFamily="34" charset="0"/>
                <a:cs typeface="Arial" panose="020B0604020202020204" pitchFamily="34" charset="0"/>
              </a:rPr>
              <a:t>zwischen</a:t>
            </a:r>
            <a:r>
              <a:rPr lang="en-US" sz="1600" kern="0" dirty="0">
                <a:solidFill>
                  <a:srgbClr val="000000"/>
                </a:solidFill>
                <a:latin typeface="Arial" panose="020B0604020202020204" pitchFamily="34" charset="0"/>
                <a:cs typeface="Arial" panose="020B0604020202020204" pitchFamily="34" charset="0"/>
              </a:rPr>
              <a:t> den </a:t>
            </a:r>
            <a:r>
              <a:rPr lang="en-US" sz="1600" kern="0" dirty="0" err="1">
                <a:solidFill>
                  <a:srgbClr val="000000"/>
                </a:solidFill>
                <a:latin typeface="Arial" panose="020B0604020202020204" pitchFamily="34" charset="0"/>
                <a:cs typeface="Arial" panose="020B0604020202020204" pitchFamily="34" charset="0"/>
              </a:rPr>
              <a:t>Sektoren</a:t>
            </a:r>
            <a:r>
              <a:rPr lang="en-US" sz="1600" kern="0" dirty="0">
                <a:solidFill>
                  <a:srgbClr val="000000"/>
                </a:solidFill>
                <a:latin typeface="Arial" panose="020B0604020202020204" pitchFamily="34" charset="0"/>
                <a:cs typeface="Arial" panose="020B0604020202020204" pitchFamily="34" charset="0"/>
              </a:rPr>
              <a:t> </a:t>
            </a:r>
            <a:r>
              <a:rPr lang="en-US" sz="1600" kern="0" dirty="0" err="1">
                <a:solidFill>
                  <a:srgbClr val="000000"/>
                </a:solidFill>
                <a:latin typeface="Arial" panose="020B0604020202020204" pitchFamily="34" charset="0"/>
                <a:cs typeface="Arial" panose="020B0604020202020204" pitchFamily="34" charset="0"/>
              </a:rPr>
              <a:t>ausgetauscht</a:t>
            </a:r>
            <a:r>
              <a:rPr lang="en-US" sz="1600" kern="0" dirty="0">
                <a:solidFill>
                  <a:srgbClr val="000000"/>
                </a:solidFill>
                <a:latin typeface="Arial" panose="020B0604020202020204" pitchFamily="34" charset="0"/>
                <a:cs typeface="Arial" panose="020B0604020202020204" pitchFamily="34" charset="0"/>
              </a:rPr>
              <a:t> </a:t>
            </a:r>
            <a:r>
              <a:rPr lang="en-US" sz="1600" kern="0" dirty="0" err="1">
                <a:solidFill>
                  <a:srgbClr val="000000"/>
                </a:solidFill>
                <a:latin typeface="Arial" panose="020B0604020202020204" pitchFamily="34" charset="0"/>
                <a:cs typeface="Arial" panose="020B0604020202020204" pitchFamily="34" charset="0"/>
              </a:rPr>
              <a:t>werden</a:t>
            </a:r>
            <a:r>
              <a:rPr lang="en-US" sz="1600" kern="0" dirty="0">
                <a:solidFill>
                  <a:srgbClr val="000000"/>
                </a:solidFill>
                <a:latin typeface="Arial" panose="020B0604020202020204" pitchFamily="34" charset="0"/>
                <a:cs typeface="Arial" panose="020B0604020202020204" pitchFamily="34" charset="0"/>
              </a:rPr>
              <a:t>, </a:t>
            </a:r>
            <a:r>
              <a:rPr lang="en-US" sz="1600" kern="0" dirty="0" err="1">
                <a:solidFill>
                  <a:srgbClr val="000000"/>
                </a:solidFill>
                <a:latin typeface="Arial" panose="020B0604020202020204" pitchFamily="34" charset="0"/>
                <a:cs typeface="Arial" panose="020B0604020202020204" pitchFamily="34" charset="0"/>
              </a:rPr>
              <a:t>z.B</a:t>
            </a:r>
            <a:r>
              <a:rPr lang="en-US" sz="1600" kern="0" dirty="0">
                <a:solidFill>
                  <a:srgbClr val="000000"/>
                </a:solidFill>
                <a:latin typeface="Arial" panose="020B0604020202020204" pitchFamily="34" charset="0"/>
                <a:cs typeface="Arial" panose="020B0604020202020204" pitchFamily="34" charset="0"/>
              </a:rPr>
              <a:t>.</a:t>
            </a:r>
          </a:p>
          <a:p>
            <a:pPr marL="768245" lvl="1" indent="-311045" fontAlgn="base">
              <a:spcAft>
                <a:spcPct val="0"/>
              </a:spcAft>
              <a:buFont typeface="Arial" panose="020B0604020202020204" pitchFamily="34" charset="0"/>
              <a:buChar char="•"/>
              <a:defRPr/>
            </a:pPr>
            <a:endParaRPr lang="en-US" sz="16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r>
              <a:rPr lang="en-US" sz="1600" kern="0" dirty="0">
                <a:solidFill>
                  <a:srgbClr val="000000"/>
                </a:solidFill>
                <a:latin typeface="Arial" panose="020B0604020202020204" pitchFamily="34" charset="0"/>
                <a:cs typeface="Arial" panose="020B0604020202020204" pitchFamily="34" charset="0"/>
              </a:rPr>
              <a:t>Land</a:t>
            </a:r>
          </a:p>
          <a:p>
            <a:pPr marL="768245" lvl="1" indent="-311045" fontAlgn="base">
              <a:spcAft>
                <a:spcPct val="0"/>
              </a:spcAft>
              <a:buFont typeface="Arial" panose="020B0604020202020204" pitchFamily="34" charset="0"/>
              <a:buChar char="•"/>
              <a:defRPr/>
            </a:pPr>
            <a:endParaRPr lang="en-US" sz="16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endParaRPr lang="en-US" sz="16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r>
              <a:rPr lang="en-US" sz="1600" kern="0" dirty="0" err="1">
                <a:solidFill>
                  <a:srgbClr val="000000"/>
                </a:solidFill>
                <a:latin typeface="Arial" panose="020B0604020202020204" pitchFamily="34" charset="0"/>
                <a:cs typeface="Arial" panose="020B0604020202020204" pitchFamily="34" charset="0"/>
              </a:rPr>
              <a:t>Industriespezifisches</a:t>
            </a:r>
            <a:r>
              <a:rPr lang="en-US" sz="1600" kern="0" dirty="0">
                <a:solidFill>
                  <a:srgbClr val="000000"/>
                </a:solidFill>
                <a:latin typeface="Arial" panose="020B0604020202020204" pitchFamily="34" charset="0"/>
                <a:cs typeface="Arial" panose="020B0604020202020204" pitchFamily="34" charset="0"/>
              </a:rPr>
              <a:t> </a:t>
            </a:r>
            <a:r>
              <a:rPr lang="en-US" sz="1600" kern="0" dirty="0" err="1">
                <a:solidFill>
                  <a:srgbClr val="000000"/>
                </a:solidFill>
                <a:latin typeface="Arial" panose="020B0604020202020204" pitchFamily="34" charset="0"/>
                <a:cs typeface="Arial" panose="020B0604020202020204" pitchFamily="34" charset="0"/>
              </a:rPr>
              <a:t>Kapital</a:t>
            </a:r>
            <a:endParaRPr lang="en-US" sz="16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endParaRPr lang="en-US" sz="16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endParaRPr lang="en-US" sz="16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r>
              <a:rPr lang="en-US" sz="1600" kern="0" dirty="0" err="1">
                <a:solidFill>
                  <a:srgbClr val="000000"/>
                </a:solidFill>
                <a:latin typeface="Arial" panose="020B0604020202020204" pitchFamily="34" charset="0"/>
                <a:cs typeface="Arial" panose="020B0604020202020204" pitchFamily="34" charset="0"/>
              </a:rPr>
              <a:t>Hochspezialisierte</a:t>
            </a:r>
            <a:r>
              <a:rPr lang="en-US" sz="1600" kern="0" dirty="0">
                <a:solidFill>
                  <a:srgbClr val="000000"/>
                </a:solidFill>
                <a:latin typeface="Arial" panose="020B0604020202020204" pitchFamily="34" charset="0"/>
                <a:cs typeface="Arial" panose="020B0604020202020204" pitchFamily="34" charset="0"/>
              </a:rPr>
              <a:t> </a:t>
            </a:r>
            <a:r>
              <a:rPr lang="en-US" sz="1600" kern="0" dirty="0" err="1">
                <a:solidFill>
                  <a:srgbClr val="000000"/>
                </a:solidFill>
                <a:latin typeface="Arial" panose="020B0604020202020204" pitchFamily="34" charset="0"/>
                <a:cs typeface="Arial" panose="020B0604020202020204" pitchFamily="34" charset="0"/>
              </a:rPr>
              <a:t>Arbeiter</a:t>
            </a:r>
            <a:endParaRPr lang="en-US" sz="1600" kern="0" dirty="0">
              <a:solidFill>
                <a:srgbClr val="000000"/>
              </a:solidFill>
              <a:latin typeface="Arial" panose="020B0604020202020204" pitchFamily="34" charset="0"/>
              <a:cs typeface="Arial" panose="020B0604020202020204" pitchFamily="34" charset="0"/>
            </a:endParaRPr>
          </a:p>
          <a:p>
            <a:pPr lvl="1" fontAlgn="base">
              <a:spcAft>
                <a:spcPct val="0"/>
              </a:spcAft>
              <a:defRPr/>
            </a:pPr>
            <a:endParaRPr lang="en-US" sz="2400" kern="0" dirty="0">
              <a:solidFill>
                <a:srgbClr val="000000"/>
              </a:solidFill>
              <a:latin typeface="Arial" panose="020B0604020202020204" pitchFamily="34" charset="0"/>
              <a:cs typeface="Arial" panose="020B0604020202020204" pitchFamily="34" charset="0"/>
            </a:endParaRPr>
          </a:p>
          <a:p>
            <a:pPr marL="768245" lvl="1" indent="-311045" fontAlgn="base">
              <a:spcAft>
                <a:spcPct val="0"/>
              </a:spcAft>
              <a:buFont typeface="Arial" panose="020B0604020202020204" pitchFamily="34" charset="0"/>
              <a:buChar char="•"/>
              <a:defRPr/>
            </a:pPr>
            <a:endParaRPr lang="en-US" sz="1503" dirty="0">
              <a:solidFill>
                <a:sysClr val="windowText" lastClr="000000"/>
              </a:solidFill>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8" name="Textfeld 7">
                <a:extLst>
                  <a:ext uri="{FF2B5EF4-FFF2-40B4-BE49-F238E27FC236}">
                    <a16:creationId xmlns:a16="http://schemas.microsoft.com/office/drawing/2014/main" id="{AEEE97DF-7FF5-4483-AA1D-0BB24E841D4C}"/>
                  </a:ext>
                </a:extLst>
              </p:cNvPr>
              <p:cNvSpPr txBox="1"/>
              <p:nvPr/>
            </p:nvSpPr>
            <p:spPr>
              <a:xfrm>
                <a:off x="961139" y="3945808"/>
                <a:ext cx="7848872" cy="2784602"/>
              </a:xfrm>
              <a:prstGeom prst="rect">
                <a:avLst/>
              </a:prstGeom>
              <a:noFill/>
            </p:spPr>
            <p:txBody>
              <a:bodyPr wrap="square" rtlCol="0">
                <a:noAutofit/>
              </a:bodyPr>
              <a:lstStyle/>
              <a:p>
                <a:pPr marL="342900" indent="-342900">
                  <a:buFont typeface="Arial" panose="020B0604020202020204" pitchFamily="34" charset="0"/>
                  <a:buChar char="•"/>
                </a:pPr>
                <a:r>
                  <a:rPr lang="de-DE" sz="2000" dirty="0"/>
                  <a:t>2 Länder: 	Land A und B</a:t>
                </a:r>
              </a:p>
              <a:p>
                <a:pPr marL="342900" indent="-342900">
                  <a:buFont typeface="Arial" panose="020B0604020202020204" pitchFamily="34" charset="0"/>
                  <a:buChar char="•"/>
                </a:pPr>
                <a:r>
                  <a:rPr lang="de-DE" sz="2000" dirty="0"/>
                  <a:t>2 Güter:	Getreide G und Maschinen M </a:t>
                </a:r>
              </a:p>
              <a:p>
                <a:pPr marL="342900" indent="-342900">
                  <a:buFont typeface="Arial" panose="020B0604020202020204" pitchFamily="34" charset="0"/>
                  <a:buChar char="•"/>
                </a:pPr>
                <a:r>
                  <a:rPr lang="de-DE" sz="2000" dirty="0"/>
                  <a:t>2 Produktionsfaktoren: Arbeit L und Kapital K</a:t>
                </a:r>
                <a:r>
                  <a:rPr lang="de-DE" sz="2000" baseline="-25000" dirty="0"/>
                  <a:t>G</a:t>
                </a:r>
                <a:r>
                  <a:rPr lang="de-DE" sz="2000" dirty="0"/>
                  <a:t> bzw. K</a:t>
                </a:r>
                <a:r>
                  <a:rPr lang="de-DE" sz="2000" baseline="-25000" dirty="0"/>
                  <a:t>M</a:t>
                </a:r>
                <a:r>
                  <a:rPr lang="de-DE" sz="2000" dirty="0"/>
                  <a:t> </a:t>
                </a:r>
              </a:p>
              <a:p>
                <a:pPr marL="342900" indent="-342900">
                  <a:buFont typeface="Arial" panose="020B0604020202020204" pitchFamily="34" charset="0"/>
                  <a:buChar char="•"/>
                </a:pPr>
                <a:endParaRPr lang="de-DE" sz="2000" dirty="0"/>
              </a:p>
              <a:p>
                <a:pPr marL="800100" lvl="1" indent="-342900">
                  <a:buFont typeface="Wingdings" panose="05000000000000000000" pitchFamily="2" charset="2"/>
                  <a:buChar char="Ø"/>
                </a:pPr>
                <a:r>
                  <a:rPr lang="de-DE" sz="2000" dirty="0"/>
                  <a:t>L ist mobil zwischen den Sektoren</a:t>
                </a:r>
              </a:p>
              <a:p>
                <a:pPr marL="800100" lvl="1" indent="-342900">
                  <a:buFont typeface="Wingdings" panose="05000000000000000000" pitchFamily="2" charset="2"/>
                  <a:buChar char="Ø"/>
                </a:pPr>
                <a:r>
                  <a:rPr lang="de-DE" sz="2000" dirty="0"/>
                  <a:t>Für das gesamte Arbeitsangebot gilt </a:t>
                </a:r>
                <a14:m>
                  <m:oMath xmlns:m="http://schemas.openxmlformats.org/officeDocument/2006/math">
                    <m:acc>
                      <m:accPr>
                        <m:chr m:val="̅"/>
                        <m:ctrlPr>
                          <a:rPr lang="de-DE" sz="2000" i="1">
                            <a:latin typeface="Cambria Math" panose="02040503050406030204" pitchFamily="18" charset="0"/>
                          </a:rPr>
                        </m:ctrlPr>
                      </m:accPr>
                      <m:e>
                        <m:r>
                          <a:rPr lang="de-DE" sz="2000" i="1">
                            <a:latin typeface="Cambria Math" panose="02040503050406030204" pitchFamily="18" charset="0"/>
                          </a:rPr>
                          <m:t>𝐿</m:t>
                        </m:r>
                      </m:e>
                    </m:acc>
                  </m:oMath>
                </a14:m>
                <a:r>
                  <a:rPr lang="de-DE" sz="2000" dirty="0"/>
                  <a:t>= L</a:t>
                </a:r>
                <a:r>
                  <a:rPr lang="de-DE" sz="2000" baseline="-25000" dirty="0"/>
                  <a:t>G</a:t>
                </a:r>
                <a:r>
                  <a:rPr lang="de-DE" sz="2000" dirty="0"/>
                  <a:t> + L</a:t>
                </a:r>
                <a:r>
                  <a:rPr lang="de-DE" sz="2000" baseline="-25000" dirty="0"/>
                  <a:t>M</a:t>
                </a:r>
              </a:p>
              <a:p>
                <a:pPr lvl="1"/>
                <a:r>
                  <a:rPr lang="de-DE" sz="2000" baseline="-25000" dirty="0"/>
                  <a:t>       </a:t>
                </a:r>
                <a:r>
                  <a:rPr lang="de-DE" sz="2000" dirty="0"/>
                  <a:t>und </a:t>
                </a:r>
                <a14:m>
                  <m:oMath xmlns:m="http://schemas.openxmlformats.org/officeDocument/2006/math">
                    <m:acc>
                      <m:accPr>
                        <m:chr m:val="̅"/>
                        <m:ctrlPr>
                          <a:rPr lang="de-DE" sz="2000" i="1">
                            <a:latin typeface="Cambria Math" panose="02040503050406030204" pitchFamily="18" charset="0"/>
                          </a:rPr>
                        </m:ctrlPr>
                      </m:accPr>
                      <m:e>
                        <m:r>
                          <a:rPr lang="de-DE" sz="2000" i="1">
                            <a:latin typeface="Cambria Math" panose="02040503050406030204" pitchFamily="18" charset="0"/>
                          </a:rPr>
                          <m:t>𝐿</m:t>
                        </m:r>
                      </m:e>
                    </m:acc>
                    <m:r>
                      <a:rPr lang="de-DE" sz="2000" i="1">
                        <a:latin typeface="Cambria Math" panose="02040503050406030204" pitchFamily="18" charset="0"/>
                      </a:rPr>
                      <m:t> </m:t>
                    </m:r>
                  </m:oMath>
                </a14:m>
                <a:r>
                  <a:rPr lang="de-DE" sz="2000" dirty="0"/>
                  <a:t>= </a:t>
                </a:r>
                <a:r>
                  <a:rPr lang="de-DE" sz="2000" dirty="0" err="1"/>
                  <a:t>const</a:t>
                </a:r>
                <a:r>
                  <a:rPr lang="de-DE" sz="2000" dirty="0"/>
                  <a:t>.</a:t>
                </a:r>
              </a:p>
              <a:p>
                <a:pPr marL="800100" lvl="1" indent="-342900">
                  <a:buFont typeface="Wingdings" panose="05000000000000000000" pitchFamily="2" charset="2"/>
                  <a:buChar char="Ø"/>
                </a:pPr>
                <a:r>
                  <a:rPr lang="de-DE" sz="2000" dirty="0"/>
                  <a:t>K</a:t>
                </a:r>
                <a:r>
                  <a:rPr lang="de-DE" sz="2000" baseline="-25000" dirty="0"/>
                  <a:t>G</a:t>
                </a:r>
                <a:r>
                  <a:rPr lang="de-DE" sz="2000" dirty="0"/>
                  <a:t> bzw. K</a:t>
                </a:r>
                <a:r>
                  <a:rPr lang="de-DE" sz="2000" baseline="-25000" dirty="0"/>
                  <a:t>M</a:t>
                </a:r>
                <a:r>
                  <a:rPr lang="de-DE" sz="2000" dirty="0"/>
                  <a:t> sind nur spezifisch in beiden Sektoren einsetzbar</a:t>
                </a:r>
              </a:p>
            </p:txBody>
          </p:sp>
        </mc:Choice>
        <mc:Fallback xmlns="">
          <p:sp>
            <p:nvSpPr>
              <p:cNvPr id="8" name="Textfeld 7">
                <a:extLst>
                  <a:ext uri="{FF2B5EF4-FFF2-40B4-BE49-F238E27FC236}">
                    <a16:creationId xmlns:a16="http://schemas.microsoft.com/office/drawing/2014/main" id="{AEEE97DF-7FF5-4483-AA1D-0BB24E841D4C}"/>
                  </a:ext>
                </a:extLst>
              </p:cNvPr>
              <p:cNvSpPr txBox="1">
                <a:spLocks noRot="1" noChangeAspect="1" noMove="1" noResize="1" noEditPoints="1" noAdjustHandles="1" noChangeArrowheads="1" noChangeShapeType="1" noTextEdit="1"/>
              </p:cNvSpPr>
              <p:nvPr/>
            </p:nvSpPr>
            <p:spPr>
              <a:xfrm>
                <a:off x="961139" y="3945808"/>
                <a:ext cx="7848872" cy="2784602"/>
              </a:xfrm>
              <a:prstGeom prst="rect">
                <a:avLst/>
              </a:prstGeom>
              <a:blipFill>
                <a:blip r:embed="rId3"/>
                <a:stretch>
                  <a:fillRect l="-699" t="-1094"/>
                </a:stretch>
              </a:blipFill>
            </p:spPr>
            <p:txBody>
              <a:bodyPr/>
              <a:lstStyle/>
              <a:p>
                <a:r>
                  <a:rPr lang="de-DE">
                    <a:noFill/>
                  </a:rPr>
                  <a:t> </a:t>
                </a:r>
              </a:p>
            </p:txBody>
          </p:sp>
        </mc:Fallback>
      </mc:AlternateContent>
    </p:spTree>
    <p:extLst>
      <p:ext uri="{BB962C8B-B14F-4D97-AF65-F5344CB8AC3E}">
        <p14:creationId xmlns:p14="http://schemas.microsoft.com/office/powerpoint/2010/main" val="359486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5243" y="237764"/>
            <a:ext cx="6660431" cy="564042"/>
          </a:xfrm>
          <a:prstGeom prst="rect">
            <a:avLst/>
          </a:prstGeom>
          <a:noFill/>
          <a:ln>
            <a:noFill/>
          </a:ln>
        </p:spPr>
        <p:txBody>
          <a:bodyPr vert="horz" wrap="none" lIns="81638" tIns="40819" rIns="81638" bIns="40819" anchorCtr="0" compatLnSpc="0">
            <a:spAutoFit/>
          </a:bodyPr>
          <a:lstStyle/>
          <a:p>
            <a:r>
              <a:rPr lang="de-DE" sz="3266" dirty="0">
                <a:latin typeface="Arial" pitchFamily="18"/>
                <a:ea typeface="Droid Sans Fallback" pitchFamily="2"/>
                <a:cs typeface="Lohit Hindi" pitchFamily="2"/>
              </a:rPr>
              <a:t>Neoklassische Produktionsfunktion</a:t>
            </a:r>
          </a:p>
        </p:txBody>
      </p:sp>
      <p:cxnSp>
        <p:nvCxnSpPr>
          <p:cNvPr id="26" name="Straight Arrow Connector 7"/>
          <p:cNvCxnSpPr/>
          <p:nvPr/>
        </p:nvCxnSpPr>
        <p:spPr>
          <a:xfrm>
            <a:off x="1685290" y="5841328"/>
            <a:ext cx="6401114"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9"/>
          <p:cNvCxnSpPr/>
          <p:nvPr/>
        </p:nvCxnSpPr>
        <p:spPr>
          <a:xfrm flipV="1">
            <a:off x="1685290" y="2183548"/>
            <a:ext cx="0" cy="365778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Rectangle 12"/>
              <p:cNvSpPr/>
              <p:nvPr/>
            </p:nvSpPr>
            <p:spPr>
              <a:xfrm>
                <a:off x="835770" y="2304256"/>
                <a:ext cx="979762" cy="30777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de-DE" sz="1400" b="1" i="1">
                          <a:latin typeface="Cambria Math" panose="02040503050406030204" pitchFamily="18" charset="0"/>
                        </a:rPr>
                        <m:t>𝒀</m:t>
                      </m:r>
                    </m:oMath>
                  </m:oMathPara>
                </a14:m>
                <a:endParaRPr lang="en-US" sz="1400" b="1" dirty="0"/>
              </a:p>
            </p:txBody>
          </p:sp>
        </mc:Choice>
        <mc:Fallback xmlns="">
          <p:sp>
            <p:nvSpPr>
              <p:cNvPr id="29" name="Rectangle 12"/>
              <p:cNvSpPr>
                <a:spLocks noRot="1" noChangeAspect="1" noMove="1" noResize="1" noEditPoints="1" noAdjustHandles="1" noChangeArrowheads="1" noChangeShapeType="1" noTextEdit="1"/>
              </p:cNvSpPr>
              <p:nvPr/>
            </p:nvSpPr>
            <p:spPr>
              <a:xfrm>
                <a:off x="835770" y="2304256"/>
                <a:ext cx="979762" cy="307777"/>
              </a:xfrm>
              <a:prstGeom prst="rect">
                <a:avLst/>
              </a:prstGeom>
              <a:blipFill>
                <a:blip r:embed="rId3"/>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30" name="Rectangle 14"/>
              <p:cNvSpPr/>
              <p:nvPr/>
            </p:nvSpPr>
            <p:spPr>
              <a:xfrm>
                <a:off x="7204854" y="5881111"/>
                <a:ext cx="1077974" cy="30777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de-DE" sz="1400" b="1" i="1">
                          <a:solidFill>
                            <a:srgbClr val="FF0000"/>
                          </a:solidFill>
                          <a:latin typeface="Cambria Math" panose="02040503050406030204" pitchFamily="18" charset="0"/>
                        </a:rPr>
                        <m:t>𝑳</m:t>
                      </m:r>
                    </m:oMath>
                  </m:oMathPara>
                </a14:m>
                <a:endParaRPr lang="en-US" sz="1400" b="1" dirty="0">
                  <a:solidFill>
                    <a:srgbClr val="FF0000"/>
                  </a:solidFill>
                </a:endParaRPr>
              </a:p>
            </p:txBody>
          </p:sp>
        </mc:Choice>
        <mc:Fallback xmlns="">
          <p:sp>
            <p:nvSpPr>
              <p:cNvPr id="30" name="Rectangle 14"/>
              <p:cNvSpPr>
                <a:spLocks noRot="1" noChangeAspect="1" noMove="1" noResize="1" noEditPoints="1" noAdjustHandles="1" noChangeArrowheads="1" noChangeShapeType="1" noTextEdit="1"/>
              </p:cNvSpPr>
              <p:nvPr/>
            </p:nvSpPr>
            <p:spPr>
              <a:xfrm>
                <a:off x="7204854" y="5881111"/>
                <a:ext cx="1077974" cy="307777"/>
              </a:xfrm>
              <a:prstGeom prst="rect">
                <a:avLst/>
              </a:prstGeom>
              <a:blipFill>
                <a:blip r:embed="rId4"/>
                <a:stretch>
                  <a:fillRect/>
                </a:stretch>
              </a:blipFill>
            </p:spPr>
            <p:txBody>
              <a:bodyPr/>
              <a:lstStyle/>
              <a:p>
                <a:r>
                  <a:rPr lang="de-DE">
                    <a:noFill/>
                  </a:rPr>
                  <a:t> </a:t>
                </a:r>
              </a:p>
            </p:txBody>
          </p:sp>
        </mc:Fallback>
      </mc:AlternateContent>
      <p:sp>
        <p:nvSpPr>
          <p:cNvPr id="31" name="Freeform 16"/>
          <p:cNvSpPr/>
          <p:nvPr/>
        </p:nvSpPr>
        <p:spPr>
          <a:xfrm>
            <a:off x="1680764" y="2482808"/>
            <a:ext cx="4514145" cy="3307340"/>
          </a:xfrm>
          <a:custGeom>
            <a:avLst/>
            <a:gdLst>
              <a:gd name="connsiteX0" fmla="*/ 0 w 5316279"/>
              <a:gd name="connsiteY0" fmla="*/ 2998381 h 2998381"/>
              <a:gd name="connsiteX1" fmla="*/ 2041451 w 5316279"/>
              <a:gd name="connsiteY1" fmla="*/ 914400 h 2998381"/>
              <a:gd name="connsiteX2" fmla="*/ 5316279 w 5316279"/>
              <a:gd name="connsiteY2" fmla="*/ 0 h 2998381"/>
              <a:gd name="connsiteX3" fmla="*/ 5316279 w 5316279"/>
              <a:gd name="connsiteY3" fmla="*/ 0 h 2998381"/>
            </a:gdLst>
            <a:ahLst/>
            <a:cxnLst>
              <a:cxn ang="0">
                <a:pos x="connsiteX0" y="connsiteY0"/>
              </a:cxn>
              <a:cxn ang="0">
                <a:pos x="connsiteX1" y="connsiteY1"/>
              </a:cxn>
              <a:cxn ang="0">
                <a:pos x="connsiteX2" y="connsiteY2"/>
              </a:cxn>
              <a:cxn ang="0">
                <a:pos x="connsiteX3" y="connsiteY3"/>
              </a:cxn>
            </a:cxnLst>
            <a:rect l="l" t="t" r="r" b="b"/>
            <a:pathLst>
              <a:path w="5316279" h="2998381">
                <a:moveTo>
                  <a:pt x="0" y="2998381"/>
                </a:moveTo>
                <a:cubicBezTo>
                  <a:pt x="577702" y="2206255"/>
                  <a:pt x="1155405" y="1414130"/>
                  <a:pt x="2041451" y="914400"/>
                </a:cubicBezTo>
                <a:cubicBezTo>
                  <a:pt x="2927497" y="414670"/>
                  <a:pt x="5316279" y="0"/>
                  <a:pt x="5316279" y="0"/>
                </a:cubicBezTo>
                <a:lnTo>
                  <a:pt x="5316279" y="0"/>
                </a:lnTo>
              </a:path>
            </a:pathLst>
          </a:custGeom>
          <a:noFill/>
          <a:ln w="508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33"/>
          </a:p>
        </p:txBody>
      </p:sp>
      <mc:AlternateContent xmlns:mc="http://schemas.openxmlformats.org/markup-compatibility/2006" xmlns:a14="http://schemas.microsoft.com/office/drawing/2010/main">
        <mc:Choice Requires="a14">
          <p:sp>
            <p:nvSpPr>
              <p:cNvPr id="45" name="Rectangle 12">
                <a:extLst>
                  <a:ext uri="{FF2B5EF4-FFF2-40B4-BE49-F238E27FC236}">
                    <a16:creationId xmlns:a16="http://schemas.microsoft.com/office/drawing/2014/main" id="{BD8EF474-3B71-4113-B1C0-731B63D41213}"/>
                  </a:ext>
                </a:extLst>
              </p:cNvPr>
              <p:cNvSpPr/>
              <p:nvPr/>
            </p:nvSpPr>
            <p:spPr>
              <a:xfrm>
                <a:off x="212774" y="1671351"/>
                <a:ext cx="1245991" cy="34362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de-DE" sz="1633" b="1" i="1" smtClean="0">
                          <a:latin typeface="Cambria Math" panose="02040503050406030204" pitchFamily="18" charset="0"/>
                        </a:rPr>
                        <m:t>𝒀</m:t>
                      </m:r>
                      <m:r>
                        <a:rPr lang="de-DE" sz="1633" b="1" i="1" smtClean="0">
                          <a:latin typeface="Cambria Math" panose="02040503050406030204" pitchFamily="18" charset="0"/>
                        </a:rPr>
                        <m:t>=</m:t>
                      </m:r>
                      <m:r>
                        <a:rPr lang="de-DE" sz="1633" b="1" i="1" smtClean="0">
                          <a:latin typeface="Cambria Math" panose="02040503050406030204" pitchFamily="18" charset="0"/>
                        </a:rPr>
                        <m:t>𝑮</m:t>
                      </m:r>
                      <m:r>
                        <a:rPr lang="de-DE" sz="1633" b="1" i="1" smtClean="0">
                          <a:latin typeface="Cambria Math" panose="02040503050406030204" pitchFamily="18" charset="0"/>
                        </a:rPr>
                        <m:t>,</m:t>
                      </m:r>
                      <m:r>
                        <a:rPr lang="de-DE" sz="1633" b="1" i="1" smtClean="0">
                          <a:latin typeface="Cambria Math" panose="02040503050406030204" pitchFamily="18" charset="0"/>
                        </a:rPr>
                        <m:t>𝑴</m:t>
                      </m:r>
                    </m:oMath>
                  </m:oMathPara>
                </a14:m>
                <a:endParaRPr lang="en-US" sz="1633" b="1" dirty="0"/>
              </a:p>
            </p:txBody>
          </p:sp>
        </mc:Choice>
        <mc:Fallback xmlns="">
          <p:sp>
            <p:nvSpPr>
              <p:cNvPr id="45" name="Rectangle 12">
                <a:extLst>
                  <a:ext uri="{FF2B5EF4-FFF2-40B4-BE49-F238E27FC236}">
                    <a16:creationId xmlns:a16="http://schemas.microsoft.com/office/drawing/2014/main" id="{BD8EF474-3B71-4113-B1C0-731B63D41213}"/>
                  </a:ext>
                </a:extLst>
              </p:cNvPr>
              <p:cNvSpPr>
                <a:spLocks noRot="1" noChangeAspect="1" noMove="1" noResize="1" noEditPoints="1" noAdjustHandles="1" noChangeArrowheads="1" noChangeShapeType="1" noTextEdit="1"/>
              </p:cNvSpPr>
              <p:nvPr/>
            </p:nvSpPr>
            <p:spPr>
              <a:xfrm>
                <a:off x="212774" y="1671351"/>
                <a:ext cx="1245991" cy="343620"/>
              </a:xfrm>
              <a:prstGeom prst="rect">
                <a:avLst/>
              </a:prstGeom>
              <a:blipFill>
                <a:blip r:embed="rId9"/>
                <a:stretch>
                  <a:fillRect/>
                </a:stretch>
              </a:blipFill>
            </p:spPr>
            <p:txBody>
              <a:bodyPr/>
              <a:lstStyle/>
              <a:p>
                <a:r>
                  <a:rPr lang="de-DE">
                    <a:noFill/>
                  </a:rPr>
                  <a:t> </a:t>
                </a:r>
              </a:p>
            </p:txBody>
          </p:sp>
        </mc:Fallback>
      </mc:AlternateContent>
      <p:sp>
        <p:nvSpPr>
          <p:cNvPr id="7" name="Textfeld 6">
            <a:extLst>
              <a:ext uri="{FF2B5EF4-FFF2-40B4-BE49-F238E27FC236}">
                <a16:creationId xmlns:a16="http://schemas.microsoft.com/office/drawing/2014/main" id="{37EFE004-AFD0-4AAE-827A-259200DCA891}"/>
              </a:ext>
            </a:extLst>
          </p:cNvPr>
          <p:cNvSpPr txBox="1"/>
          <p:nvPr/>
        </p:nvSpPr>
        <p:spPr>
          <a:xfrm>
            <a:off x="3721827" y="1091365"/>
            <a:ext cx="8293424" cy="830997"/>
          </a:xfrm>
          <a:prstGeom prst="rect">
            <a:avLst/>
          </a:prstGeom>
          <a:noFill/>
        </p:spPr>
        <p:txBody>
          <a:bodyPr wrap="none" rtlCol="0">
            <a:spAutoFit/>
          </a:bodyPr>
          <a:lstStyle/>
          <a:p>
            <a:r>
              <a:rPr lang="de-DE" sz="2400" dirty="0"/>
              <a:t>Produktionsfunktion mit </a:t>
            </a:r>
            <a:r>
              <a:rPr lang="de-DE" sz="2400" b="1" dirty="0"/>
              <a:t>positiven abnehmenden Grenzerträgen</a:t>
            </a:r>
          </a:p>
          <a:p>
            <a:r>
              <a:rPr lang="de-DE" sz="2400" dirty="0"/>
              <a:t>		           und</a:t>
            </a:r>
            <a:r>
              <a:rPr lang="de-DE" sz="2400" b="1" dirty="0"/>
              <a:t> konstanten Skalenerträgen</a:t>
            </a:r>
          </a:p>
        </p:txBody>
      </p:sp>
      <p:sp>
        <p:nvSpPr>
          <p:cNvPr id="39" name="Rechteck 38">
            <a:extLst>
              <a:ext uri="{FF2B5EF4-FFF2-40B4-BE49-F238E27FC236}">
                <a16:creationId xmlns:a16="http://schemas.microsoft.com/office/drawing/2014/main" id="{0D9FF62E-E4E4-4A7D-96F2-D5286058DE4E}"/>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997676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43833" y="58096"/>
            <a:ext cx="7464960" cy="640485"/>
          </a:xfrm>
          <a:prstGeom prst="rect">
            <a:avLst/>
          </a:prstGeom>
        </p:spPr>
        <p:txBody>
          <a:bodyPr>
            <a:normAutofit fontScale="97500"/>
          </a:bodyPr>
          <a:lstStyle>
            <a:lvl1pPr algn="ctr" rtl="0" hangingPunct="0">
              <a:tabLst/>
              <a:defRPr lang="de-DE" sz="4400" b="0" i="0" u="none" strike="noStrike" kern="1200">
                <a:ln>
                  <a:noFill/>
                </a:ln>
                <a:latin typeface="Arial" pitchFamily="18"/>
              </a:defRPr>
            </a:lvl1pPr>
          </a:lstStyle>
          <a:p>
            <a:r>
              <a:rPr lang="en-US" sz="2631" dirty="0" err="1">
                <a:solidFill>
                  <a:sysClr val="windowText" lastClr="000000"/>
                </a:solidFill>
              </a:rPr>
              <a:t>Transformationskurve</a:t>
            </a:r>
            <a:endParaRPr lang="en-US" sz="2631" dirty="0">
              <a:solidFill>
                <a:sysClr val="windowText" lastClr="000000"/>
              </a:solidFill>
            </a:endParaRPr>
          </a:p>
        </p:txBody>
      </p:sp>
      <p:cxnSp>
        <p:nvCxnSpPr>
          <p:cNvPr id="3" name="Gerade Verbindung mit Pfeil 2">
            <a:extLst>
              <a:ext uri="{FF2B5EF4-FFF2-40B4-BE49-F238E27FC236}">
                <a16:creationId xmlns:a16="http://schemas.microsoft.com/office/drawing/2014/main" id="{4B83DEF4-978B-4467-8855-EE69900CD371}"/>
              </a:ext>
            </a:extLst>
          </p:cNvPr>
          <p:cNvCxnSpPr/>
          <p:nvPr/>
        </p:nvCxnSpPr>
        <p:spPr>
          <a:xfrm flipV="1">
            <a:off x="4141073" y="1005366"/>
            <a:ext cx="0" cy="237626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 name="Gerade Verbindung mit Pfeil 5">
            <a:extLst>
              <a:ext uri="{FF2B5EF4-FFF2-40B4-BE49-F238E27FC236}">
                <a16:creationId xmlns:a16="http://schemas.microsoft.com/office/drawing/2014/main" id="{91AAFDED-DDE0-4945-A950-8F330D7A80B8}"/>
              </a:ext>
            </a:extLst>
          </p:cNvPr>
          <p:cNvCxnSpPr>
            <a:cxnSpLocks/>
          </p:cNvCxnSpPr>
          <p:nvPr/>
        </p:nvCxnSpPr>
        <p:spPr>
          <a:xfrm>
            <a:off x="4141073" y="3381630"/>
            <a:ext cx="3667720"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a:extLst>
              <a:ext uri="{FF2B5EF4-FFF2-40B4-BE49-F238E27FC236}">
                <a16:creationId xmlns:a16="http://schemas.microsoft.com/office/drawing/2014/main" id="{AB16C916-2B05-4883-AE9B-CCA150222622}"/>
              </a:ext>
            </a:extLst>
          </p:cNvPr>
          <p:cNvCxnSpPr>
            <a:cxnSpLocks/>
          </p:cNvCxnSpPr>
          <p:nvPr/>
        </p:nvCxnSpPr>
        <p:spPr>
          <a:xfrm flipH="1">
            <a:off x="612681" y="3381630"/>
            <a:ext cx="3528392"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Gerade Verbindung mit Pfeil 16">
            <a:extLst>
              <a:ext uri="{FF2B5EF4-FFF2-40B4-BE49-F238E27FC236}">
                <a16:creationId xmlns:a16="http://schemas.microsoft.com/office/drawing/2014/main" id="{080E7CC5-6BDF-408C-B4E9-7ADF0CDA4FA0}"/>
              </a:ext>
            </a:extLst>
          </p:cNvPr>
          <p:cNvCxnSpPr>
            <a:cxnSpLocks/>
          </p:cNvCxnSpPr>
          <p:nvPr/>
        </p:nvCxnSpPr>
        <p:spPr>
          <a:xfrm>
            <a:off x="4141073" y="3381630"/>
            <a:ext cx="0" cy="279992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feld 22">
            <a:extLst>
              <a:ext uri="{FF2B5EF4-FFF2-40B4-BE49-F238E27FC236}">
                <a16:creationId xmlns:a16="http://schemas.microsoft.com/office/drawing/2014/main" id="{3B9BC58F-6FFA-40BA-9DE7-8D73C55FF724}"/>
              </a:ext>
            </a:extLst>
          </p:cNvPr>
          <p:cNvSpPr txBox="1"/>
          <p:nvPr/>
        </p:nvSpPr>
        <p:spPr>
          <a:xfrm flipH="1">
            <a:off x="3781033" y="861378"/>
            <a:ext cx="216024" cy="369332"/>
          </a:xfrm>
          <a:prstGeom prst="rect">
            <a:avLst/>
          </a:prstGeom>
          <a:noFill/>
        </p:spPr>
        <p:txBody>
          <a:bodyPr wrap="square" rtlCol="0">
            <a:spAutoFit/>
          </a:bodyPr>
          <a:lstStyle/>
          <a:p>
            <a:r>
              <a:rPr lang="de-DE" dirty="0"/>
              <a:t>G</a:t>
            </a:r>
          </a:p>
        </p:txBody>
      </p:sp>
      <p:sp>
        <p:nvSpPr>
          <p:cNvPr id="24" name="Textfeld 23">
            <a:extLst>
              <a:ext uri="{FF2B5EF4-FFF2-40B4-BE49-F238E27FC236}">
                <a16:creationId xmlns:a16="http://schemas.microsoft.com/office/drawing/2014/main" id="{122BB2F6-61E3-4E5D-8DB7-48B39A7BC583}"/>
              </a:ext>
            </a:extLst>
          </p:cNvPr>
          <p:cNvSpPr txBox="1"/>
          <p:nvPr/>
        </p:nvSpPr>
        <p:spPr>
          <a:xfrm flipH="1">
            <a:off x="7441101" y="3381630"/>
            <a:ext cx="216024" cy="369332"/>
          </a:xfrm>
          <a:prstGeom prst="rect">
            <a:avLst/>
          </a:prstGeom>
          <a:noFill/>
        </p:spPr>
        <p:txBody>
          <a:bodyPr wrap="square" rtlCol="0">
            <a:spAutoFit/>
          </a:bodyPr>
          <a:lstStyle/>
          <a:p>
            <a:r>
              <a:rPr lang="de-DE" dirty="0"/>
              <a:t>M</a:t>
            </a:r>
          </a:p>
        </p:txBody>
      </p:sp>
      <p:sp>
        <p:nvSpPr>
          <p:cNvPr id="25" name="Textfeld 24">
            <a:extLst>
              <a:ext uri="{FF2B5EF4-FFF2-40B4-BE49-F238E27FC236}">
                <a16:creationId xmlns:a16="http://schemas.microsoft.com/office/drawing/2014/main" id="{FFE1E00B-8440-404A-A8FC-683BE6792240}"/>
              </a:ext>
            </a:extLst>
          </p:cNvPr>
          <p:cNvSpPr txBox="1"/>
          <p:nvPr/>
        </p:nvSpPr>
        <p:spPr>
          <a:xfrm>
            <a:off x="612681" y="3012298"/>
            <a:ext cx="374911" cy="369332"/>
          </a:xfrm>
          <a:prstGeom prst="rect">
            <a:avLst/>
          </a:prstGeom>
          <a:noFill/>
        </p:spPr>
        <p:txBody>
          <a:bodyPr wrap="none" rtlCol="0">
            <a:spAutoFit/>
          </a:bodyPr>
          <a:lstStyle/>
          <a:p>
            <a:r>
              <a:rPr lang="de-DE" dirty="0"/>
              <a:t>L</a:t>
            </a:r>
            <a:r>
              <a:rPr lang="de-DE" baseline="-25000" dirty="0"/>
              <a:t>G</a:t>
            </a:r>
            <a:endParaRPr lang="de-DE" dirty="0"/>
          </a:p>
        </p:txBody>
      </p:sp>
      <p:sp>
        <p:nvSpPr>
          <p:cNvPr id="26" name="Textfeld 25">
            <a:extLst>
              <a:ext uri="{FF2B5EF4-FFF2-40B4-BE49-F238E27FC236}">
                <a16:creationId xmlns:a16="http://schemas.microsoft.com/office/drawing/2014/main" id="{1132EFE1-CC06-4A2F-B7E5-22BC27B7C9A0}"/>
              </a:ext>
            </a:extLst>
          </p:cNvPr>
          <p:cNvSpPr txBox="1"/>
          <p:nvPr/>
        </p:nvSpPr>
        <p:spPr>
          <a:xfrm>
            <a:off x="4141073" y="5676594"/>
            <a:ext cx="413896" cy="369332"/>
          </a:xfrm>
          <a:prstGeom prst="rect">
            <a:avLst/>
          </a:prstGeom>
          <a:noFill/>
        </p:spPr>
        <p:txBody>
          <a:bodyPr wrap="none" rtlCol="0">
            <a:spAutoFit/>
          </a:bodyPr>
          <a:lstStyle/>
          <a:p>
            <a:r>
              <a:rPr lang="de-DE" dirty="0"/>
              <a:t>L</a:t>
            </a:r>
            <a:r>
              <a:rPr lang="de-DE" baseline="-25000" dirty="0"/>
              <a:t>M</a:t>
            </a:r>
            <a:endParaRPr lang="de-DE" dirty="0"/>
          </a:p>
        </p:txBody>
      </p:sp>
      <mc:AlternateContent xmlns:mc="http://schemas.openxmlformats.org/markup-compatibility/2006" xmlns:a14="http://schemas.microsoft.com/office/drawing/2010/main">
        <mc:Choice Requires="a14">
          <p:sp>
            <p:nvSpPr>
              <p:cNvPr id="46" name="Rechteck 45">
                <a:extLst>
                  <a:ext uri="{FF2B5EF4-FFF2-40B4-BE49-F238E27FC236}">
                    <a16:creationId xmlns:a16="http://schemas.microsoft.com/office/drawing/2014/main" id="{31F9EE35-972D-4ABB-A417-07F36707B0C7}"/>
                  </a:ext>
                </a:extLst>
              </p:cNvPr>
              <p:cNvSpPr/>
              <p:nvPr/>
            </p:nvSpPr>
            <p:spPr>
              <a:xfrm>
                <a:off x="3719177" y="5280463"/>
                <a:ext cx="365741"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de-DE" i="1">
                              <a:latin typeface="Cambria Math" panose="02040503050406030204" pitchFamily="18" charset="0"/>
                            </a:rPr>
                          </m:ctrlPr>
                        </m:accPr>
                        <m:e>
                          <m:r>
                            <a:rPr lang="de-DE" i="1">
                              <a:latin typeface="Cambria Math" panose="02040503050406030204" pitchFamily="18" charset="0"/>
                            </a:rPr>
                            <m:t>𝐿</m:t>
                          </m:r>
                        </m:e>
                      </m:acc>
                    </m:oMath>
                  </m:oMathPara>
                </a14:m>
                <a:endParaRPr lang="de-DE" dirty="0"/>
              </a:p>
            </p:txBody>
          </p:sp>
        </mc:Choice>
        <mc:Fallback xmlns="">
          <p:sp>
            <p:nvSpPr>
              <p:cNvPr id="46" name="Rechteck 45">
                <a:extLst>
                  <a:ext uri="{FF2B5EF4-FFF2-40B4-BE49-F238E27FC236}">
                    <a16:creationId xmlns:a16="http://schemas.microsoft.com/office/drawing/2014/main" id="{31F9EE35-972D-4ABB-A417-07F36707B0C7}"/>
                  </a:ext>
                </a:extLst>
              </p:cNvPr>
              <p:cNvSpPr>
                <a:spLocks noRot="1" noChangeAspect="1" noMove="1" noResize="1" noEditPoints="1" noAdjustHandles="1" noChangeArrowheads="1" noChangeShapeType="1" noTextEdit="1"/>
              </p:cNvSpPr>
              <p:nvPr/>
            </p:nvSpPr>
            <p:spPr>
              <a:xfrm>
                <a:off x="3719177" y="5280463"/>
                <a:ext cx="365741" cy="369332"/>
              </a:xfrm>
              <a:prstGeom prst="rect">
                <a:avLst/>
              </a:prstGeom>
              <a:blipFill>
                <a:blip r:embed="rId3"/>
                <a:stretch>
                  <a:fillRect/>
                </a:stretch>
              </a:blipFill>
            </p:spPr>
            <p:txBody>
              <a:bodyPr/>
              <a:lstStyle/>
              <a:p>
                <a:r>
                  <a:rPr lang="de-DE">
                    <a:noFill/>
                  </a:rPr>
                  <a:t> </a:t>
                </a:r>
              </a:p>
            </p:txBody>
          </p:sp>
        </mc:Fallback>
      </mc:AlternateContent>
      <p:sp>
        <p:nvSpPr>
          <p:cNvPr id="31" name="Rechteck 30">
            <a:extLst>
              <a:ext uri="{FF2B5EF4-FFF2-40B4-BE49-F238E27FC236}">
                <a16:creationId xmlns:a16="http://schemas.microsoft.com/office/drawing/2014/main" id="{7EBFE7AE-B950-4852-BCAB-3261899677DB}"/>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55741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80502"/>
            <a:ext cx="9573488" cy="410080"/>
          </a:xfrm>
          <a:prstGeom prst="rect">
            <a:avLst/>
          </a:prstGeom>
        </p:spPr>
        <p:txBody>
          <a:bodyPr>
            <a:normAutofit fontScale="82500" lnSpcReduction="10000"/>
          </a:bodyPr>
          <a:lstStyle>
            <a:lvl1pPr algn="ctr" rtl="0" hangingPunct="0">
              <a:tabLst/>
              <a:defRPr lang="de-DE" sz="4400" b="0" i="0" u="none" strike="noStrike" kern="1200">
                <a:ln>
                  <a:noFill/>
                </a:ln>
                <a:latin typeface="Arial" pitchFamily="18"/>
              </a:defRPr>
            </a:lvl1pPr>
          </a:lstStyle>
          <a:p>
            <a:r>
              <a:rPr lang="en-US" sz="2631" dirty="0" err="1">
                <a:solidFill>
                  <a:sysClr val="windowText" lastClr="000000"/>
                </a:solidFill>
              </a:rPr>
              <a:t>Grenzprodukt</a:t>
            </a:r>
            <a:r>
              <a:rPr lang="en-US" sz="2631" dirty="0">
                <a:solidFill>
                  <a:sysClr val="windowText" lastClr="000000"/>
                </a:solidFill>
              </a:rPr>
              <a:t> der Arbeit (GPL) und </a:t>
            </a:r>
            <a:r>
              <a:rPr lang="en-US" sz="2631" dirty="0" err="1">
                <a:solidFill>
                  <a:sysClr val="windowText" lastClr="000000"/>
                </a:solidFill>
              </a:rPr>
              <a:t>Steigung</a:t>
            </a:r>
            <a:r>
              <a:rPr lang="en-US" sz="2631" dirty="0">
                <a:solidFill>
                  <a:sysClr val="windowText" lastClr="000000"/>
                </a:solidFill>
              </a:rPr>
              <a:t> der </a:t>
            </a:r>
            <a:r>
              <a:rPr lang="en-US" sz="2631" dirty="0" err="1">
                <a:solidFill>
                  <a:sysClr val="windowText" lastClr="000000"/>
                </a:solidFill>
              </a:rPr>
              <a:t>Transformationskurve</a:t>
            </a:r>
            <a:endParaRPr lang="en-US" sz="2631" dirty="0">
              <a:solidFill>
                <a:sysClr val="windowText" lastClr="000000"/>
              </a:solidFill>
            </a:endParaRPr>
          </a:p>
        </p:txBody>
      </p:sp>
      <p:grpSp>
        <p:nvGrpSpPr>
          <p:cNvPr id="2" name="Gruppieren 1">
            <a:extLst>
              <a:ext uri="{FF2B5EF4-FFF2-40B4-BE49-F238E27FC236}">
                <a16:creationId xmlns:a16="http://schemas.microsoft.com/office/drawing/2014/main" id="{1E352180-2995-4E0F-A879-B7C7D40D9D25}"/>
              </a:ext>
            </a:extLst>
          </p:cNvPr>
          <p:cNvGrpSpPr/>
          <p:nvPr/>
        </p:nvGrpSpPr>
        <p:grpSpPr>
          <a:xfrm>
            <a:off x="2018997" y="889966"/>
            <a:ext cx="5251896" cy="3672408"/>
            <a:chOff x="4211960" y="1196752"/>
            <a:chExt cx="3667720" cy="2376264"/>
          </a:xfrm>
        </p:grpSpPr>
        <p:cxnSp>
          <p:nvCxnSpPr>
            <p:cNvPr id="6" name="Gerade Verbindung mit Pfeil 5">
              <a:extLst>
                <a:ext uri="{FF2B5EF4-FFF2-40B4-BE49-F238E27FC236}">
                  <a16:creationId xmlns:a16="http://schemas.microsoft.com/office/drawing/2014/main" id="{FC1EA2BE-07FE-48C7-A181-238BEBB592D7}"/>
                </a:ext>
              </a:extLst>
            </p:cNvPr>
            <p:cNvCxnSpPr/>
            <p:nvPr/>
          </p:nvCxnSpPr>
          <p:spPr>
            <a:xfrm flipV="1">
              <a:off x="4211960" y="1196752"/>
              <a:ext cx="0" cy="237626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Gerade Verbindung mit Pfeil 6">
              <a:extLst>
                <a:ext uri="{FF2B5EF4-FFF2-40B4-BE49-F238E27FC236}">
                  <a16:creationId xmlns:a16="http://schemas.microsoft.com/office/drawing/2014/main" id="{9881068D-50A3-4DD3-B615-36B69B6FFE5D}"/>
                </a:ext>
              </a:extLst>
            </p:cNvPr>
            <p:cNvCxnSpPr>
              <a:cxnSpLocks/>
            </p:cNvCxnSpPr>
            <p:nvPr/>
          </p:nvCxnSpPr>
          <p:spPr>
            <a:xfrm>
              <a:off x="4211960" y="3573016"/>
              <a:ext cx="3667720"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8" name="Textfeld 7">
            <a:extLst>
              <a:ext uri="{FF2B5EF4-FFF2-40B4-BE49-F238E27FC236}">
                <a16:creationId xmlns:a16="http://schemas.microsoft.com/office/drawing/2014/main" id="{0C44DE80-65E5-4D07-901A-972AE9BC91F1}"/>
              </a:ext>
            </a:extLst>
          </p:cNvPr>
          <p:cNvSpPr txBox="1"/>
          <p:nvPr/>
        </p:nvSpPr>
        <p:spPr>
          <a:xfrm flipH="1">
            <a:off x="1244008" y="1052764"/>
            <a:ext cx="774989" cy="369332"/>
          </a:xfrm>
          <a:prstGeom prst="rect">
            <a:avLst/>
          </a:prstGeom>
          <a:noFill/>
        </p:spPr>
        <p:txBody>
          <a:bodyPr wrap="square" rtlCol="0">
            <a:spAutoFit/>
          </a:bodyPr>
          <a:lstStyle/>
          <a:p>
            <a:r>
              <a:rPr lang="de-DE" dirty="0"/>
              <a:t>GPL</a:t>
            </a:r>
          </a:p>
        </p:txBody>
      </p:sp>
      <p:sp>
        <p:nvSpPr>
          <p:cNvPr id="9" name="Textfeld 8">
            <a:extLst>
              <a:ext uri="{FF2B5EF4-FFF2-40B4-BE49-F238E27FC236}">
                <a16:creationId xmlns:a16="http://schemas.microsoft.com/office/drawing/2014/main" id="{6E57E6CF-2A8E-41F1-9425-3F1A3B527941}"/>
              </a:ext>
            </a:extLst>
          </p:cNvPr>
          <p:cNvSpPr txBox="1"/>
          <p:nvPr/>
        </p:nvSpPr>
        <p:spPr>
          <a:xfrm flipH="1">
            <a:off x="6702638" y="4567510"/>
            <a:ext cx="576059" cy="369332"/>
          </a:xfrm>
          <a:prstGeom prst="rect">
            <a:avLst/>
          </a:prstGeom>
          <a:noFill/>
        </p:spPr>
        <p:txBody>
          <a:bodyPr wrap="square" rtlCol="0">
            <a:spAutoFit/>
          </a:bodyPr>
          <a:lstStyle/>
          <a:p>
            <a:r>
              <a:rPr lang="de-DE" dirty="0"/>
              <a:t>L</a:t>
            </a:r>
          </a:p>
        </p:txBody>
      </p:sp>
      <mc:AlternateContent xmlns:mc="http://schemas.openxmlformats.org/markup-compatibility/2006" xmlns:a14="http://schemas.microsoft.com/office/drawing/2010/main">
        <mc:Choice Requires="a14">
          <p:sp>
            <p:nvSpPr>
              <p:cNvPr id="3" name="Textfeld 2">
                <a:extLst>
                  <a:ext uri="{FF2B5EF4-FFF2-40B4-BE49-F238E27FC236}">
                    <a16:creationId xmlns:a16="http://schemas.microsoft.com/office/drawing/2014/main" id="{AC295E5F-81DA-4333-8E8E-760B9DD427A5}"/>
                  </a:ext>
                </a:extLst>
              </p:cNvPr>
              <p:cNvSpPr txBox="1"/>
              <p:nvPr/>
            </p:nvSpPr>
            <p:spPr>
              <a:xfrm>
                <a:off x="69103" y="4977327"/>
                <a:ext cx="7560838" cy="1194879"/>
              </a:xfrm>
              <a:prstGeom prst="rect">
                <a:avLst/>
              </a:prstGeom>
              <a:noFill/>
            </p:spPr>
            <p:txBody>
              <a:bodyPr wrap="square" rtlCol="0">
                <a:spAutoFit/>
              </a:bodyPr>
              <a:lstStyle/>
              <a:p>
                <a:r>
                  <a:rPr lang="de-DE" sz="2800" dirty="0"/>
                  <a:t>Aus </a:t>
                </a:r>
                <a14:m>
                  <m:oMath xmlns:m="http://schemas.openxmlformats.org/officeDocument/2006/math">
                    <m:acc>
                      <m:accPr>
                        <m:chr m:val="̅"/>
                        <m:ctrlPr>
                          <a:rPr lang="de-DE" sz="2800" i="1">
                            <a:latin typeface="Cambria Math" panose="02040503050406030204" pitchFamily="18" charset="0"/>
                          </a:rPr>
                        </m:ctrlPr>
                      </m:accPr>
                      <m:e>
                        <m:r>
                          <a:rPr lang="de-DE" sz="2800" i="1">
                            <a:latin typeface="Cambria Math" panose="02040503050406030204" pitchFamily="18" charset="0"/>
                          </a:rPr>
                          <m:t>𝐿</m:t>
                        </m:r>
                      </m:e>
                    </m:acc>
                    <m:r>
                      <a:rPr lang="de-DE" sz="2800" i="1">
                        <a:latin typeface="Cambria Math" panose="02040503050406030204" pitchFamily="18" charset="0"/>
                      </a:rPr>
                      <m:t>=</m:t>
                    </m:r>
                    <m:sSub>
                      <m:sSubPr>
                        <m:ctrlPr>
                          <a:rPr lang="de-DE" sz="2800" i="1">
                            <a:latin typeface="Cambria Math" panose="02040503050406030204" pitchFamily="18" charset="0"/>
                          </a:rPr>
                        </m:ctrlPr>
                      </m:sSubPr>
                      <m:e>
                        <m:r>
                          <a:rPr lang="de-DE" sz="2800" i="1">
                            <a:latin typeface="Cambria Math" panose="02040503050406030204" pitchFamily="18" charset="0"/>
                          </a:rPr>
                          <m:t>𝐿</m:t>
                        </m:r>
                      </m:e>
                      <m:sub>
                        <m:r>
                          <a:rPr lang="de-DE" sz="2800" i="1">
                            <a:latin typeface="Cambria Math" panose="02040503050406030204" pitchFamily="18" charset="0"/>
                          </a:rPr>
                          <m:t>𝐺</m:t>
                        </m:r>
                      </m:sub>
                    </m:sSub>
                    <m:r>
                      <a:rPr lang="de-DE" sz="2800" i="1">
                        <a:latin typeface="Cambria Math" panose="02040503050406030204" pitchFamily="18" charset="0"/>
                      </a:rPr>
                      <m:t>+</m:t>
                    </m:r>
                    <m:sSub>
                      <m:sSubPr>
                        <m:ctrlPr>
                          <a:rPr lang="de-DE" sz="2800" i="1">
                            <a:latin typeface="Cambria Math" panose="02040503050406030204" pitchFamily="18" charset="0"/>
                          </a:rPr>
                        </m:ctrlPr>
                      </m:sSubPr>
                      <m:e>
                        <m:r>
                          <a:rPr lang="de-DE" sz="2800" i="1">
                            <a:latin typeface="Cambria Math" panose="02040503050406030204" pitchFamily="18" charset="0"/>
                          </a:rPr>
                          <m:t>𝐿</m:t>
                        </m:r>
                      </m:e>
                      <m:sub>
                        <m:r>
                          <a:rPr lang="de-DE" sz="2800" i="1">
                            <a:latin typeface="Cambria Math" panose="02040503050406030204" pitchFamily="18" charset="0"/>
                          </a:rPr>
                          <m:t>𝑀</m:t>
                        </m:r>
                      </m:sub>
                    </m:sSub>
                  </m:oMath>
                </a14:m>
                <a:r>
                  <a:rPr lang="de-DE" sz="2800" baseline="-25000" dirty="0"/>
                  <a:t>	</a:t>
                </a:r>
                <a:r>
                  <a:rPr lang="de-DE" sz="2800" dirty="0"/>
                  <a:t>folgt 	</a:t>
                </a:r>
                <a14:m>
                  <m:oMath xmlns:m="http://schemas.openxmlformats.org/officeDocument/2006/math">
                    <m:f>
                      <m:fPr>
                        <m:ctrlPr>
                          <a:rPr lang="de-DE" sz="2800" i="1">
                            <a:latin typeface="Cambria Math" panose="02040503050406030204" pitchFamily="18" charset="0"/>
                          </a:rPr>
                        </m:ctrlPr>
                      </m:fPr>
                      <m:num>
                        <m:r>
                          <a:rPr lang="de-DE" sz="2800" i="1">
                            <a:latin typeface="Cambria Math" panose="02040503050406030204" pitchFamily="18" charset="0"/>
                          </a:rPr>
                          <m:t>𝑑𝐺</m:t>
                        </m:r>
                      </m:num>
                      <m:den>
                        <m:r>
                          <a:rPr lang="de-DE" sz="2800" i="1">
                            <a:latin typeface="Cambria Math" panose="02040503050406030204" pitchFamily="18" charset="0"/>
                          </a:rPr>
                          <m:t>𝑑𝑀</m:t>
                        </m:r>
                      </m:den>
                    </m:f>
                    <m:r>
                      <a:rPr lang="de-DE" sz="2800" i="1">
                        <a:latin typeface="Cambria Math" panose="02040503050406030204" pitchFamily="18" charset="0"/>
                      </a:rPr>
                      <m:t>=−</m:t>
                    </m:r>
                    <m:f>
                      <m:fPr>
                        <m:ctrlPr>
                          <a:rPr lang="de-DE" sz="2800" i="1">
                            <a:latin typeface="Cambria Math" panose="02040503050406030204" pitchFamily="18" charset="0"/>
                          </a:rPr>
                        </m:ctrlPr>
                      </m:fPr>
                      <m:num>
                        <m:sSub>
                          <m:sSubPr>
                            <m:ctrlPr>
                              <a:rPr lang="de-DE" sz="2800" i="1">
                                <a:latin typeface="Cambria Math" panose="02040503050406030204" pitchFamily="18" charset="0"/>
                              </a:rPr>
                            </m:ctrlPr>
                          </m:sSubPr>
                          <m:e>
                            <m:r>
                              <a:rPr lang="de-DE" sz="2800" i="1">
                                <a:latin typeface="Cambria Math" panose="02040503050406030204" pitchFamily="18" charset="0"/>
                              </a:rPr>
                              <m:t>𝐺𝑃𝐿</m:t>
                            </m:r>
                          </m:e>
                          <m:sub>
                            <m:r>
                              <a:rPr lang="de-DE" sz="2800" i="1">
                                <a:latin typeface="Cambria Math" panose="02040503050406030204" pitchFamily="18" charset="0"/>
                              </a:rPr>
                              <m:t>𝐺</m:t>
                            </m:r>
                          </m:sub>
                        </m:sSub>
                      </m:num>
                      <m:den>
                        <m:sSub>
                          <m:sSubPr>
                            <m:ctrlPr>
                              <a:rPr lang="de-DE" sz="2800" i="1">
                                <a:latin typeface="Cambria Math" panose="02040503050406030204" pitchFamily="18" charset="0"/>
                              </a:rPr>
                            </m:ctrlPr>
                          </m:sSubPr>
                          <m:e>
                            <m:r>
                              <a:rPr lang="de-DE" sz="2800" i="1">
                                <a:latin typeface="Cambria Math" panose="02040503050406030204" pitchFamily="18" charset="0"/>
                              </a:rPr>
                              <m:t>𝐺𝑃𝐿</m:t>
                            </m:r>
                          </m:e>
                          <m:sub>
                            <m:r>
                              <a:rPr lang="de-DE" sz="2800" i="1">
                                <a:latin typeface="Cambria Math" panose="02040503050406030204" pitchFamily="18" charset="0"/>
                              </a:rPr>
                              <m:t>𝑀</m:t>
                            </m:r>
                          </m:sub>
                        </m:sSub>
                      </m:den>
                    </m:f>
                    <m:r>
                      <a:rPr lang="de-DE" sz="2800" i="1">
                        <a:latin typeface="Cambria Math" panose="02040503050406030204" pitchFamily="18" charset="0"/>
                      </a:rPr>
                      <m:t>&lt;0</m:t>
                    </m:r>
                  </m:oMath>
                </a14:m>
                <a:r>
                  <a:rPr lang="de-DE" sz="2800" dirty="0">
                    <a:ea typeface="Cambria Math" panose="02040503050406030204" pitchFamily="18" charset="0"/>
                  </a:rPr>
                  <a:t> </a:t>
                </a:r>
                <a:endParaRPr lang="de-DE" sz="2800" dirty="0">
                  <a:latin typeface="Cambria Math" panose="02040503050406030204" pitchFamily="18" charset="0"/>
                  <a:ea typeface="Cambria Math" panose="02040503050406030204" pitchFamily="18" charset="0"/>
                </a:endParaRPr>
              </a:p>
              <a:p>
                <a:r>
                  <a:rPr lang="de-DE" sz="2800" dirty="0">
                    <a:latin typeface="Cambria Math" panose="02040503050406030204" pitchFamily="18" charset="0"/>
                    <a:ea typeface="Cambria Math" panose="02040503050406030204" pitchFamily="18" charset="0"/>
                  </a:rPr>
                  <a:t>für die Steigung der Transformationskurve</a:t>
                </a:r>
              </a:p>
            </p:txBody>
          </p:sp>
        </mc:Choice>
        <mc:Fallback xmlns="">
          <p:sp>
            <p:nvSpPr>
              <p:cNvPr id="3" name="Textfeld 2">
                <a:extLst>
                  <a:ext uri="{FF2B5EF4-FFF2-40B4-BE49-F238E27FC236}">
                    <a16:creationId xmlns:a16="http://schemas.microsoft.com/office/drawing/2014/main" id="{AC295E5F-81DA-4333-8E8E-760B9DD427A5}"/>
                  </a:ext>
                </a:extLst>
              </p:cNvPr>
              <p:cNvSpPr txBox="1">
                <a:spLocks noRot="1" noChangeAspect="1" noMove="1" noResize="1" noEditPoints="1" noAdjustHandles="1" noChangeArrowheads="1" noChangeShapeType="1" noTextEdit="1"/>
              </p:cNvSpPr>
              <p:nvPr/>
            </p:nvSpPr>
            <p:spPr>
              <a:xfrm>
                <a:off x="69103" y="4977327"/>
                <a:ext cx="7560838" cy="1194879"/>
              </a:xfrm>
              <a:prstGeom prst="rect">
                <a:avLst/>
              </a:prstGeom>
              <a:blipFill>
                <a:blip r:embed="rId3"/>
                <a:stretch>
                  <a:fillRect l="-1612" b="-12690"/>
                </a:stretch>
              </a:blipFill>
            </p:spPr>
            <p:txBody>
              <a:bodyPr/>
              <a:lstStyle/>
              <a:p>
                <a:r>
                  <a:rPr lang="de-DE">
                    <a:noFill/>
                  </a:rPr>
                  <a:t> </a:t>
                </a:r>
              </a:p>
            </p:txBody>
          </p:sp>
        </mc:Fallback>
      </mc:AlternateContent>
      <p:sp>
        <p:nvSpPr>
          <p:cNvPr id="11" name="Freihandform: Form 10">
            <a:extLst>
              <a:ext uri="{FF2B5EF4-FFF2-40B4-BE49-F238E27FC236}">
                <a16:creationId xmlns:a16="http://schemas.microsoft.com/office/drawing/2014/main" id="{C39DDC74-BFD5-45C3-BB19-6223A8BA1975}"/>
              </a:ext>
            </a:extLst>
          </p:cNvPr>
          <p:cNvSpPr/>
          <p:nvPr/>
        </p:nvSpPr>
        <p:spPr>
          <a:xfrm>
            <a:off x="2337851" y="1325880"/>
            <a:ext cx="4046220" cy="3006090"/>
          </a:xfrm>
          <a:custGeom>
            <a:avLst/>
            <a:gdLst>
              <a:gd name="connsiteX0" fmla="*/ 0 w 4046220"/>
              <a:gd name="connsiteY0" fmla="*/ 0 h 3006090"/>
              <a:gd name="connsiteX1" fmla="*/ 994410 w 4046220"/>
              <a:gd name="connsiteY1" fmla="*/ 2080260 h 3006090"/>
              <a:gd name="connsiteX2" fmla="*/ 4046220 w 4046220"/>
              <a:gd name="connsiteY2" fmla="*/ 3006090 h 3006090"/>
            </a:gdLst>
            <a:ahLst/>
            <a:cxnLst>
              <a:cxn ang="0">
                <a:pos x="connsiteX0" y="connsiteY0"/>
              </a:cxn>
              <a:cxn ang="0">
                <a:pos x="connsiteX1" y="connsiteY1"/>
              </a:cxn>
              <a:cxn ang="0">
                <a:pos x="connsiteX2" y="connsiteY2"/>
              </a:cxn>
            </a:cxnLst>
            <a:rect l="l" t="t" r="r" b="b"/>
            <a:pathLst>
              <a:path w="4046220" h="3006090">
                <a:moveTo>
                  <a:pt x="0" y="0"/>
                </a:moveTo>
                <a:cubicBezTo>
                  <a:pt x="160020" y="789622"/>
                  <a:pt x="320040" y="1579245"/>
                  <a:pt x="994410" y="2080260"/>
                </a:cubicBezTo>
                <a:cubicBezTo>
                  <a:pt x="1668780" y="2581275"/>
                  <a:pt x="2857500" y="2793682"/>
                  <a:pt x="4046220" y="300609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ABA7E1DD-0BC9-406C-87AB-D3901196294A}"/>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40539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249482"/>
            <a:ext cx="7464960" cy="640485"/>
          </a:xfrm>
          <a:prstGeom prst="rect">
            <a:avLst/>
          </a:prstGeom>
        </p:spPr>
        <p:txBody>
          <a:bodyPr>
            <a:normAutofit fontScale="97500"/>
          </a:bodyPr>
          <a:lstStyle>
            <a:lvl1pPr algn="ctr" rtl="0" hangingPunct="0">
              <a:tabLst/>
              <a:defRPr lang="de-DE" sz="4400" b="0" i="0" u="none" strike="noStrike" kern="1200">
                <a:ln>
                  <a:noFill/>
                </a:ln>
                <a:latin typeface="Arial" pitchFamily="18"/>
              </a:defRPr>
            </a:lvl1pPr>
          </a:lstStyle>
          <a:p>
            <a:r>
              <a:rPr lang="en-US" sz="2631" dirty="0" err="1">
                <a:solidFill>
                  <a:sysClr val="windowText" lastClr="000000"/>
                </a:solidFill>
              </a:rPr>
              <a:t>Arbeitsmarkt</a:t>
            </a:r>
            <a:endParaRPr lang="en-US" sz="2631" dirty="0">
              <a:solidFill>
                <a:sysClr val="windowText" lastClr="000000"/>
              </a:solidFill>
            </a:endParaRPr>
          </a:p>
        </p:txBody>
      </p:sp>
      <p:cxnSp>
        <p:nvCxnSpPr>
          <p:cNvPr id="7" name="Gerade Verbindung mit Pfeil 6">
            <a:extLst>
              <a:ext uri="{FF2B5EF4-FFF2-40B4-BE49-F238E27FC236}">
                <a16:creationId xmlns:a16="http://schemas.microsoft.com/office/drawing/2014/main" id="{BA800690-216E-4FFE-B74A-3F480F160225}"/>
              </a:ext>
            </a:extLst>
          </p:cNvPr>
          <p:cNvCxnSpPr/>
          <p:nvPr/>
        </p:nvCxnSpPr>
        <p:spPr>
          <a:xfrm flipV="1">
            <a:off x="1369875" y="889966"/>
            <a:ext cx="0" cy="367240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F6C83955-1540-4E27-938D-3A5266E03546}"/>
              </a:ext>
            </a:extLst>
          </p:cNvPr>
          <p:cNvCxnSpPr>
            <a:cxnSpLocks/>
          </p:cNvCxnSpPr>
          <p:nvPr/>
        </p:nvCxnSpPr>
        <p:spPr>
          <a:xfrm>
            <a:off x="1369875" y="4562374"/>
            <a:ext cx="525189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Textfeld 8">
            <a:extLst>
              <a:ext uri="{FF2B5EF4-FFF2-40B4-BE49-F238E27FC236}">
                <a16:creationId xmlns:a16="http://schemas.microsoft.com/office/drawing/2014/main" id="{D8A76E19-92E1-477C-81AF-342D4C547969}"/>
              </a:ext>
            </a:extLst>
          </p:cNvPr>
          <p:cNvSpPr txBox="1"/>
          <p:nvPr/>
        </p:nvSpPr>
        <p:spPr>
          <a:xfrm flipH="1">
            <a:off x="73731" y="1052764"/>
            <a:ext cx="1368148" cy="923330"/>
          </a:xfrm>
          <a:prstGeom prst="rect">
            <a:avLst/>
          </a:prstGeom>
          <a:noFill/>
        </p:spPr>
        <p:txBody>
          <a:bodyPr wrap="square" rtlCol="0">
            <a:spAutoFit/>
          </a:bodyPr>
          <a:lstStyle/>
          <a:p>
            <a:r>
              <a:rPr lang="de-DE" dirty="0"/>
              <a:t>Wertgrenz-produkt,</a:t>
            </a:r>
          </a:p>
          <a:p>
            <a:r>
              <a:rPr lang="de-DE" dirty="0"/>
              <a:t>Lohnsatz</a:t>
            </a:r>
          </a:p>
        </p:txBody>
      </p:sp>
      <p:sp>
        <p:nvSpPr>
          <p:cNvPr id="10" name="Textfeld 9">
            <a:extLst>
              <a:ext uri="{FF2B5EF4-FFF2-40B4-BE49-F238E27FC236}">
                <a16:creationId xmlns:a16="http://schemas.microsoft.com/office/drawing/2014/main" id="{E0570F9B-F66B-4DBF-9573-1CBC8359498B}"/>
              </a:ext>
            </a:extLst>
          </p:cNvPr>
          <p:cNvSpPr txBox="1"/>
          <p:nvPr/>
        </p:nvSpPr>
        <p:spPr>
          <a:xfrm flipH="1">
            <a:off x="6482449" y="4509120"/>
            <a:ext cx="576059" cy="369332"/>
          </a:xfrm>
          <a:prstGeom prst="rect">
            <a:avLst/>
          </a:prstGeom>
          <a:noFill/>
        </p:spPr>
        <p:txBody>
          <a:bodyPr wrap="square" rtlCol="0">
            <a:spAutoFit/>
          </a:bodyPr>
          <a:lstStyle/>
          <a:p>
            <a:r>
              <a:rPr lang="de-DE" dirty="0"/>
              <a:t>L</a:t>
            </a:r>
            <a:r>
              <a:rPr lang="de-DE" baseline="-25000" dirty="0"/>
              <a:t>G</a:t>
            </a:r>
            <a:endParaRPr lang="de-DE" dirty="0"/>
          </a:p>
        </p:txBody>
      </p:sp>
      <p:cxnSp>
        <p:nvCxnSpPr>
          <p:cNvPr id="13" name="Gerade Verbindung mit Pfeil 12">
            <a:extLst>
              <a:ext uri="{FF2B5EF4-FFF2-40B4-BE49-F238E27FC236}">
                <a16:creationId xmlns:a16="http://schemas.microsoft.com/office/drawing/2014/main" id="{E04ABFA5-E952-485F-ABFE-68893EA6C222}"/>
              </a:ext>
            </a:extLst>
          </p:cNvPr>
          <p:cNvCxnSpPr/>
          <p:nvPr/>
        </p:nvCxnSpPr>
        <p:spPr>
          <a:xfrm flipV="1">
            <a:off x="6338427" y="889966"/>
            <a:ext cx="0" cy="367240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Gerade Verbindung mit Pfeil 13">
            <a:extLst>
              <a:ext uri="{FF2B5EF4-FFF2-40B4-BE49-F238E27FC236}">
                <a16:creationId xmlns:a16="http://schemas.microsoft.com/office/drawing/2014/main" id="{6D3C6D04-596F-409E-A806-A6EB2F10FC83}"/>
              </a:ext>
            </a:extLst>
          </p:cNvPr>
          <p:cNvCxnSpPr>
            <a:cxnSpLocks/>
          </p:cNvCxnSpPr>
          <p:nvPr/>
        </p:nvCxnSpPr>
        <p:spPr>
          <a:xfrm flipH="1">
            <a:off x="1081843" y="4562374"/>
            <a:ext cx="1088504"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Textfeld 14">
            <a:extLst>
              <a:ext uri="{FF2B5EF4-FFF2-40B4-BE49-F238E27FC236}">
                <a16:creationId xmlns:a16="http://schemas.microsoft.com/office/drawing/2014/main" id="{02D111B7-0529-4780-B1DE-7D2B4473D683}"/>
              </a:ext>
            </a:extLst>
          </p:cNvPr>
          <p:cNvSpPr txBox="1"/>
          <p:nvPr/>
        </p:nvSpPr>
        <p:spPr>
          <a:xfrm flipH="1">
            <a:off x="6410437" y="980728"/>
            <a:ext cx="1363457" cy="923330"/>
          </a:xfrm>
          <a:prstGeom prst="rect">
            <a:avLst/>
          </a:prstGeom>
          <a:noFill/>
        </p:spPr>
        <p:txBody>
          <a:bodyPr wrap="square" rtlCol="0">
            <a:spAutoFit/>
          </a:bodyPr>
          <a:lstStyle/>
          <a:p>
            <a:r>
              <a:rPr lang="de-DE" dirty="0"/>
              <a:t>Wertgrenz-produkt,</a:t>
            </a:r>
          </a:p>
          <a:p>
            <a:r>
              <a:rPr lang="de-DE" dirty="0"/>
              <a:t>Lohnsatz</a:t>
            </a:r>
          </a:p>
        </p:txBody>
      </p:sp>
      <p:sp>
        <p:nvSpPr>
          <p:cNvPr id="16" name="Textfeld 15">
            <a:extLst>
              <a:ext uri="{FF2B5EF4-FFF2-40B4-BE49-F238E27FC236}">
                <a16:creationId xmlns:a16="http://schemas.microsoft.com/office/drawing/2014/main" id="{93CDF5C6-01AA-492C-B4B1-0B523A8A0746}"/>
              </a:ext>
            </a:extLst>
          </p:cNvPr>
          <p:cNvSpPr txBox="1"/>
          <p:nvPr/>
        </p:nvSpPr>
        <p:spPr>
          <a:xfrm flipH="1">
            <a:off x="994825" y="4516293"/>
            <a:ext cx="576059" cy="369332"/>
          </a:xfrm>
          <a:prstGeom prst="rect">
            <a:avLst/>
          </a:prstGeom>
          <a:noFill/>
        </p:spPr>
        <p:txBody>
          <a:bodyPr wrap="square" rtlCol="0">
            <a:spAutoFit/>
          </a:bodyPr>
          <a:lstStyle/>
          <a:p>
            <a:r>
              <a:rPr lang="de-DE" dirty="0"/>
              <a:t>L</a:t>
            </a:r>
            <a:r>
              <a:rPr lang="de-DE" baseline="-25000" dirty="0"/>
              <a:t>M</a:t>
            </a:r>
            <a:endParaRPr lang="de-DE" dirty="0"/>
          </a:p>
        </p:txBody>
      </p:sp>
      <mc:AlternateContent xmlns:mc="http://schemas.openxmlformats.org/markup-compatibility/2006" xmlns:a14="http://schemas.microsoft.com/office/drawing/2010/main">
        <mc:Choice Requires="a14">
          <p:sp>
            <p:nvSpPr>
              <p:cNvPr id="17" name="Textfeld 16">
                <a:extLst>
                  <a:ext uri="{FF2B5EF4-FFF2-40B4-BE49-F238E27FC236}">
                    <a16:creationId xmlns:a16="http://schemas.microsoft.com/office/drawing/2014/main" id="{1D868D14-F4AF-43C2-8DBB-1BE1CA6BFAA6}"/>
                  </a:ext>
                </a:extLst>
              </p:cNvPr>
              <p:cNvSpPr txBox="1"/>
              <p:nvPr/>
            </p:nvSpPr>
            <p:spPr>
              <a:xfrm>
                <a:off x="1" y="5026794"/>
                <a:ext cx="8644270" cy="731995"/>
              </a:xfrm>
              <a:prstGeom prst="rect">
                <a:avLst/>
              </a:prstGeom>
              <a:noFill/>
            </p:spPr>
            <p:txBody>
              <a:bodyPr wrap="square" rtlCol="0">
                <a:spAutoFit/>
              </a:bodyPr>
              <a:lstStyle/>
              <a:p>
                <a:pPr algn="ctr"/>
                <a:r>
                  <a:rPr lang="de-DE" sz="1600" dirty="0"/>
                  <a:t>Aus der Mobilität des Faktors Arbeit und Gewinnmaximierung folgt ein einheitlicher Lohnsatz →</a:t>
                </a:r>
              </a:p>
              <a:p>
                <a:pPr algn="ctr"/>
                <a14:m>
                  <m:oMath xmlns:m="http://schemas.openxmlformats.org/officeDocument/2006/math">
                    <m:f>
                      <m:fPr>
                        <m:ctrlPr>
                          <a:rPr lang="de-DE" sz="1600" i="1">
                            <a:latin typeface="Cambria Math" panose="02040503050406030204" pitchFamily="18" charset="0"/>
                          </a:rPr>
                        </m:ctrlPr>
                      </m:fPr>
                      <m:num>
                        <m:r>
                          <a:rPr lang="de-DE" sz="1600" i="1">
                            <a:latin typeface="Cambria Math" panose="02040503050406030204" pitchFamily="18" charset="0"/>
                          </a:rPr>
                          <m:t>𝑑𝐺</m:t>
                        </m:r>
                      </m:num>
                      <m:den>
                        <m:r>
                          <a:rPr lang="de-DE" sz="1600" i="1">
                            <a:latin typeface="Cambria Math" panose="02040503050406030204" pitchFamily="18" charset="0"/>
                          </a:rPr>
                          <m:t>𝑑𝑀</m:t>
                        </m:r>
                      </m:den>
                    </m:f>
                    <m:r>
                      <a:rPr lang="de-DE" sz="1600" i="1">
                        <a:latin typeface="Cambria Math" panose="02040503050406030204" pitchFamily="18" charset="0"/>
                      </a:rPr>
                      <m:t>=−</m:t>
                    </m:r>
                    <m:f>
                      <m:fPr>
                        <m:ctrlPr>
                          <a:rPr lang="de-DE" sz="1600" i="1">
                            <a:latin typeface="Cambria Math" panose="02040503050406030204" pitchFamily="18" charset="0"/>
                            <a:ea typeface="Cambria Math" panose="02040503050406030204" pitchFamily="18" charset="0"/>
                          </a:rPr>
                        </m:ctrlPr>
                      </m:fPr>
                      <m:num>
                        <m:r>
                          <m:rPr>
                            <m:nor/>
                          </m:rPr>
                          <a:rPr lang="de-DE" sz="1600">
                            <a:latin typeface="Cambria Math" panose="02040503050406030204" pitchFamily="18" charset="0"/>
                            <a:ea typeface="Cambria Math" panose="02040503050406030204" pitchFamily="18" charset="0"/>
                          </a:rPr>
                          <m:t>GP</m:t>
                        </m:r>
                        <m:r>
                          <m:rPr>
                            <m:nor/>
                          </m:rPr>
                          <a:rPr lang="de-DE" sz="1600" dirty="0">
                            <a:latin typeface="Cambria Math" panose="02040503050406030204" pitchFamily="18" charset="0"/>
                            <a:ea typeface="Cambria Math" panose="02040503050406030204" pitchFamily="18" charset="0"/>
                          </a:rPr>
                          <m:t>L</m:t>
                        </m:r>
                        <m:r>
                          <m:rPr>
                            <m:nor/>
                          </m:rPr>
                          <a:rPr lang="de-DE" sz="1600" baseline="-25000" dirty="0">
                            <a:latin typeface="Cambria Math" panose="02040503050406030204" pitchFamily="18" charset="0"/>
                            <a:ea typeface="Cambria Math" panose="02040503050406030204" pitchFamily="18" charset="0"/>
                          </a:rPr>
                          <m:t>G</m:t>
                        </m:r>
                      </m:num>
                      <m:den>
                        <m:r>
                          <m:rPr>
                            <m:nor/>
                          </m:rPr>
                          <a:rPr lang="de-DE" sz="1600">
                            <a:latin typeface="Cambria Math" panose="02040503050406030204" pitchFamily="18" charset="0"/>
                            <a:ea typeface="Cambria Math" panose="02040503050406030204" pitchFamily="18" charset="0"/>
                          </a:rPr>
                          <m:t>GP</m:t>
                        </m:r>
                        <m:r>
                          <m:rPr>
                            <m:nor/>
                          </m:rPr>
                          <a:rPr lang="de-DE" sz="1600" dirty="0">
                            <a:latin typeface="Cambria Math" panose="02040503050406030204" pitchFamily="18" charset="0"/>
                            <a:ea typeface="Cambria Math" panose="02040503050406030204" pitchFamily="18" charset="0"/>
                          </a:rPr>
                          <m:t>L</m:t>
                        </m:r>
                        <m:r>
                          <m:rPr>
                            <m:nor/>
                          </m:rPr>
                          <a:rPr lang="de-DE" sz="1600" baseline="-25000" dirty="0">
                            <a:latin typeface="Cambria Math" panose="02040503050406030204" pitchFamily="18" charset="0"/>
                            <a:ea typeface="Cambria Math" panose="02040503050406030204" pitchFamily="18" charset="0"/>
                          </a:rPr>
                          <m:t>M</m:t>
                        </m:r>
                      </m:den>
                    </m:f>
                    <m:r>
                      <a:rPr lang="de-DE" sz="1600" i="1">
                        <a:latin typeface="Cambria Math" panose="02040503050406030204" pitchFamily="18" charset="0"/>
                        <a:ea typeface="Cambria Math" panose="02040503050406030204" pitchFamily="18" charset="0"/>
                      </a:rPr>
                      <m:t>=−</m:t>
                    </m:r>
                    <m:f>
                      <m:fPr>
                        <m:ctrlPr>
                          <a:rPr lang="de-DE" sz="1600" i="1">
                            <a:latin typeface="Cambria Math" panose="02040503050406030204" pitchFamily="18" charset="0"/>
                          </a:rPr>
                        </m:ctrlPr>
                      </m:fPr>
                      <m:num>
                        <m:r>
                          <m:rPr>
                            <m:nor/>
                          </m:rPr>
                          <a:rPr lang="de-DE" sz="1600" dirty="0"/>
                          <m:t>P</m:t>
                        </m:r>
                        <m:r>
                          <m:rPr>
                            <m:nor/>
                          </m:rPr>
                          <a:rPr lang="de-DE" sz="1600" baseline="-25000" dirty="0"/>
                          <m:t>M</m:t>
                        </m:r>
                      </m:num>
                      <m:den>
                        <m:r>
                          <m:rPr>
                            <m:nor/>
                          </m:rPr>
                          <a:rPr lang="de-DE" sz="1600" dirty="0"/>
                          <m:t>P</m:t>
                        </m:r>
                        <m:r>
                          <m:rPr>
                            <m:nor/>
                          </m:rPr>
                          <a:rPr lang="de-DE" sz="1600" baseline="-25000" dirty="0"/>
                          <m:t>G</m:t>
                        </m:r>
                      </m:den>
                    </m:f>
                  </m:oMath>
                </a14:m>
                <a:r>
                  <a:rPr lang="de-DE" sz="1600" dirty="0">
                    <a:ea typeface="Cambria Math" panose="02040503050406030204" pitchFamily="18" charset="0"/>
                  </a:rPr>
                  <a:t>		Steigung der Transformationskurve = negatives Preisverhältnis</a:t>
                </a:r>
              </a:p>
            </p:txBody>
          </p:sp>
        </mc:Choice>
        <mc:Fallback xmlns="">
          <p:sp>
            <p:nvSpPr>
              <p:cNvPr id="17" name="Textfeld 16">
                <a:extLst>
                  <a:ext uri="{FF2B5EF4-FFF2-40B4-BE49-F238E27FC236}">
                    <a16:creationId xmlns:a16="http://schemas.microsoft.com/office/drawing/2014/main" id="{1D868D14-F4AF-43C2-8DBB-1BE1CA6BFAA6}"/>
                  </a:ext>
                </a:extLst>
              </p:cNvPr>
              <p:cNvSpPr txBox="1">
                <a:spLocks noRot="1" noChangeAspect="1" noMove="1" noResize="1" noEditPoints="1" noAdjustHandles="1" noChangeArrowheads="1" noChangeShapeType="1" noTextEdit="1"/>
              </p:cNvSpPr>
              <p:nvPr/>
            </p:nvSpPr>
            <p:spPr>
              <a:xfrm>
                <a:off x="1" y="5026794"/>
                <a:ext cx="8644270" cy="731995"/>
              </a:xfrm>
              <a:prstGeom prst="rect">
                <a:avLst/>
              </a:prstGeom>
              <a:blipFill>
                <a:blip r:embed="rId3"/>
                <a:stretch>
                  <a:fillRect t="-2500" b="-5000"/>
                </a:stretch>
              </a:blipFill>
            </p:spPr>
            <p:txBody>
              <a:bodyPr/>
              <a:lstStyle/>
              <a:p>
                <a:r>
                  <a:rPr lang="de-DE">
                    <a:noFill/>
                  </a:rPr>
                  <a:t> </a:t>
                </a:r>
              </a:p>
            </p:txBody>
          </p:sp>
        </mc:Fallback>
      </mc:AlternateContent>
      <p:sp>
        <p:nvSpPr>
          <p:cNvPr id="2" name="Rechteck 1">
            <a:extLst>
              <a:ext uri="{FF2B5EF4-FFF2-40B4-BE49-F238E27FC236}">
                <a16:creationId xmlns:a16="http://schemas.microsoft.com/office/drawing/2014/main" id="{32745F81-A155-4C41-B4C1-372A8019F13F}"/>
              </a:ext>
            </a:extLst>
          </p:cNvPr>
          <p:cNvSpPr/>
          <p:nvPr/>
        </p:nvSpPr>
        <p:spPr>
          <a:xfrm>
            <a:off x="273007" y="729514"/>
            <a:ext cx="1024127" cy="369332"/>
          </a:xfrm>
          <a:prstGeom prst="rect">
            <a:avLst/>
          </a:prstGeom>
        </p:spPr>
        <p:txBody>
          <a:bodyPr wrap="none">
            <a:spAutoFit/>
          </a:bodyPr>
          <a:lstStyle/>
          <a:p>
            <a:r>
              <a:rPr lang="de-DE" dirty="0"/>
              <a:t>P</a:t>
            </a:r>
            <a:r>
              <a:rPr lang="de-DE" baseline="-25000" dirty="0"/>
              <a:t>G</a:t>
            </a:r>
            <a:r>
              <a:rPr lang="de-DE" dirty="0"/>
              <a:t>* GPL</a:t>
            </a:r>
            <a:r>
              <a:rPr lang="de-DE" baseline="-25000" dirty="0"/>
              <a:t>G</a:t>
            </a:r>
          </a:p>
        </p:txBody>
      </p:sp>
      <p:sp>
        <p:nvSpPr>
          <p:cNvPr id="11" name="Rechteck 10">
            <a:extLst>
              <a:ext uri="{FF2B5EF4-FFF2-40B4-BE49-F238E27FC236}">
                <a16:creationId xmlns:a16="http://schemas.microsoft.com/office/drawing/2014/main" id="{2DECAC22-0C77-4874-A0FB-D41FC3E0F1AD}"/>
              </a:ext>
            </a:extLst>
          </p:cNvPr>
          <p:cNvSpPr/>
          <p:nvPr/>
        </p:nvSpPr>
        <p:spPr>
          <a:xfrm>
            <a:off x="6503414" y="705300"/>
            <a:ext cx="1043876" cy="369332"/>
          </a:xfrm>
          <a:prstGeom prst="rect">
            <a:avLst/>
          </a:prstGeom>
        </p:spPr>
        <p:txBody>
          <a:bodyPr wrap="none">
            <a:spAutoFit/>
          </a:bodyPr>
          <a:lstStyle/>
          <a:p>
            <a:r>
              <a:rPr lang="de-DE" dirty="0"/>
              <a:t>P</a:t>
            </a:r>
            <a:r>
              <a:rPr lang="de-DE" baseline="-25000" dirty="0"/>
              <a:t>M</a:t>
            </a:r>
            <a:r>
              <a:rPr lang="de-DE" dirty="0"/>
              <a:t>*GPL</a:t>
            </a:r>
            <a:r>
              <a:rPr lang="de-DE" baseline="-25000" dirty="0"/>
              <a:t>M</a:t>
            </a:r>
          </a:p>
        </p:txBody>
      </p:sp>
      <p:cxnSp>
        <p:nvCxnSpPr>
          <p:cNvPr id="23" name="Gerader Verbinder 22">
            <a:extLst>
              <a:ext uri="{FF2B5EF4-FFF2-40B4-BE49-F238E27FC236}">
                <a16:creationId xmlns:a16="http://schemas.microsoft.com/office/drawing/2014/main" id="{EBD40D49-C50C-4AC4-B9AE-BEF864829A09}"/>
              </a:ext>
            </a:extLst>
          </p:cNvPr>
          <p:cNvCxnSpPr>
            <a:cxnSpLocks/>
          </p:cNvCxnSpPr>
          <p:nvPr/>
        </p:nvCxnSpPr>
        <p:spPr>
          <a:xfrm flipH="1">
            <a:off x="1369875" y="4797152"/>
            <a:ext cx="21602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Gerader Verbinder 23">
            <a:extLst>
              <a:ext uri="{FF2B5EF4-FFF2-40B4-BE49-F238E27FC236}">
                <a16:creationId xmlns:a16="http://schemas.microsoft.com/office/drawing/2014/main" id="{021E1939-F060-4849-90BD-D5B9B91DD1EA}"/>
              </a:ext>
            </a:extLst>
          </p:cNvPr>
          <p:cNvCxnSpPr>
            <a:cxnSpLocks/>
          </p:cNvCxnSpPr>
          <p:nvPr/>
        </p:nvCxnSpPr>
        <p:spPr>
          <a:xfrm flipH="1">
            <a:off x="4106179" y="4797152"/>
            <a:ext cx="22322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Gerader Verbinder 27">
            <a:extLst>
              <a:ext uri="{FF2B5EF4-FFF2-40B4-BE49-F238E27FC236}">
                <a16:creationId xmlns:a16="http://schemas.microsoft.com/office/drawing/2014/main" id="{8259D62C-F502-4EA8-B9CA-751335475120}"/>
              </a:ext>
            </a:extLst>
          </p:cNvPr>
          <p:cNvCxnSpPr/>
          <p:nvPr/>
        </p:nvCxnSpPr>
        <p:spPr>
          <a:xfrm>
            <a:off x="6338427" y="4653136"/>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Gerader Verbinder 28">
            <a:extLst>
              <a:ext uri="{FF2B5EF4-FFF2-40B4-BE49-F238E27FC236}">
                <a16:creationId xmlns:a16="http://schemas.microsoft.com/office/drawing/2014/main" id="{FDB5A31C-83B4-4108-8C3C-0A53058AF4D9}"/>
              </a:ext>
            </a:extLst>
          </p:cNvPr>
          <p:cNvCxnSpPr/>
          <p:nvPr/>
        </p:nvCxnSpPr>
        <p:spPr>
          <a:xfrm>
            <a:off x="1369875" y="4653136"/>
            <a:ext cx="0" cy="288032"/>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Rechteck 29">
                <a:extLst>
                  <a:ext uri="{FF2B5EF4-FFF2-40B4-BE49-F238E27FC236}">
                    <a16:creationId xmlns:a16="http://schemas.microsoft.com/office/drawing/2014/main" id="{46C3B3F4-820A-4D5D-A3FE-6DB13DCD7B47}"/>
                  </a:ext>
                </a:extLst>
              </p:cNvPr>
              <p:cNvSpPr/>
              <p:nvPr/>
            </p:nvSpPr>
            <p:spPr>
              <a:xfrm>
                <a:off x="3617135" y="4643844"/>
                <a:ext cx="417037"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de-DE" i="1">
                              <a:latin typeface="Cambria Math" panose="02040503050406030204" pitchFamily="18" charset="0"/>
                            </a:rPr>
                          </m:ctrlPr>
                        </m:accPr>
                        <m:e>
                          <m:r>
                            <a:rPr lang="de-DE" i="1">
                              <a:latin typeface="Cambria Math" panose="02040503050406030204" pitchFamily="18" charset="0"/>
                            </a:rPr>
                            <m:t>𝐿</m:t>
                          </m:r>
                        </m:e>
                      </m:acc>
                      <m:r>
                        <a:rPr lang="de-DE" i="1">
                          <a:latin typeface="Cambria Math" panose="02040503050406030204" pitchFamily="18" charset="0"/>
                        </a:rPr>
                        <m:t> </m:t>
                      </m:r>
                    </m:oMath>
                  </m:oMathPara>
                </a14:m>
                <a:endParaRPr lang="de-DE" dirty="0"/>
              </a:p>
            </p:txBody>
          </p:sp>
        </mc:Choice>
        <mc:Fallback xmlns="">
          <p:sp>
            <p:nvSpPr>
              <p:cNvPr id="30" name="Rechteck 29">
                <a:extLst>
                  <a:ext uri="{FF2B5EF4-FFF2-40B4-BE49-F238E27FC236}">
                    <a16:creationId xmlns:a16="http://schemas.microsoft.com/office/drawing/2014/main" id="{46C3B3F4-820A-4D5D-A3FE-6DB13DCD7B47}"/>
                  </a:ext>
                </a:extLst>
              </p:cNvPr>
              <p:cNvSpPr>
                <a:spLocks noRot="1" noChangeAspect="1" noMove="1" noResize="1" noEditPoints="1" noAdjustHandles="1" noChangeArrowheads="1" noChangeShapeType="1" noTextEdit="1"/>
              </p:cNvSpPr>
              <p:nvPr/>
            </p:nvSpPr>
            <p:spPr>
              <a:xfrm>
                <a:off x="3617135" y="4643844"/>
                <a:ext cx="417037" cy="369332"/>
              </a:xfrm>
              <a:prstGeom prst="rect">
                <a:avLst/>
              </a:prstGeom>
              <a:blipFill>
                <a:blip r:embed="rId4"/>
                <a:stretch>
                  <a:fillRect/>
                </a:stretch>
              </a:blipFill>
            </p:spPr>
            <p:txBody>
              <a:bodyPr/>
              <a:lstStyle/>
              <a:p>
                <a:r>
                  <a:rPr lang="de-DE">
                    <a:noFill/>
                  </a:rPr>
                  <a:t> </a:t>
                </a:r>
              </a:p>
            </p:txBody>
          </p:sp>
        </mc:Fallback>
      </mc:AlternateContent>
      <p:sp>
        <p:nvSpPr>
          <p:cNvPr id="38" name="Rechteck 37">
            <a:extLst>
              <a:ext uri="{FF2B5EF4-FFF2-40B4-BE49-F238E27FC236}">
                <a16:creationId xmlns:a16="http://schemas.microsoft.com/office/drawing/2014/main" id="{3392479B-7984-48F5-84E5-83A6F8203EE1}"/>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35738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5" grpId="0"/>
      <p:bldP spid="16" grpId="0"/>
      <p:bldP spid="17" grpId="0"/>
      <p:bldP spid="2" grpId="0"/>
      <p:bldP spid="11" grpId="0"/>
      <p:bldP spid="3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249482"/>
            <a:ext cx="7464960" cy="640485"/>
          </a:xfrm>
          <a:prstGeom prst="rect">
            <a:avLst/>
          </a:prstGeom>
        </p:spPr>
        <p:txBody>
          <a:bodyPr>
            <a:normAutofit fontScale="97500"/>
          </a:bodyPr>
          <a:lstStyle>
            <a:lvl1pPr algn="ctr" rtl="0" hangingPunct="0">
              <a:tabLst/>
              <a:defRPr lang="de-DE" sz="4400" b="0" i="0" u="none" strike="noStrike" kern="1200">
                <a:ln>
                  <a:noFill/>
                </a:ln>
                <a:latin typeface="Arial" pitchFamily="18"/>
              </a:defRPr>
            </a:lvl1pPr>
          </a:lstStyle>
          <a:p>
            <a:r>
              <a:rPr lang="en-US" sz="2631">
                <a:solidFill>
                  <a:sysClr val="windowText" lastClr="000000"/>
                </a:solidFill>
              </a:rPr>
              <a:t>Preisanstieg </a:t>
            </a:r>
            <a:r>
              <a:rPr lang="en-US" sz="2631" dirty="0">
                <a:solidFill>
                  <a:sysClr val="windowText" lastClr="000000"/>
                </a:solidFill>
              </a:rPr>
              <a:t>des </a:t>
            </a:r>
            <a:r>
              <a:rPr lang="en-US" sz="2631" dirty="0" err="1">
                <a:solidFill>
                  <a:sysClr val="windowText" lastClr="000000"/>
                </a:solidFill>
              </a:rPr>
              <a:t>einen</a:t>
            </a:r>
            <a:r>
              <a:rPr lang="en-US" sz="2631" dirty="0">
                <a:solidFill>
                  <a:sysClr val="windowText" lastClr="000000"/>
                </a:solidFill>
              </a:rPr>
              <a:t> </a:t>
            </a:r>
            <a:r>
              <a:rPr lang="en-US" sz="2631" dirty="0" err="1">
                <a:solidFill>
                  <a:sysClr val="windowText" lastClr="000000"/>
                </a:solidFill>
              </a:rPr>
              <a:t>Gutes</a:t>
            </a:r>
            <a:r>
              <a:rPr lang="en-US" sz="2631" dirty="0">
                <a:solidFill>
                  <a:sysClr val="windowText" lastClr="000000"/>
                </a:solidFill>
              </a:rPr>
              <a:t> M</a:t>
            </a:r>
          </a:p>
        </p:txBody>
      </p:sp>
      <p:cxnSp>
        <p:nvCxnSpPr>
          <p:cNvPr id="10" name="Gerade Verbindung mit Pfeil 9">
            <a:extLst>
              <a:ext uri="{FF2B5EF4-FFF2-40B4-BE49-F238E27FC236}">
                <a16:creationId xmlns:a16="http://schemas.microsoft.com/office/drawing/2014/main" id="{3940E059-BC20-47D6-8C06-9A371A7BD9B3}"/>
              </a:ext>
            </a:extLst>
          </p:cNvPr>
          <p:cNvCxnSpPr/>
          <p:nvPr/>
        </p:nvCxnSpPr>
        <p:spPr>
          <a:xfrm flipV="1">
            <a:off x="2999656" y="889966"/>
            <a:ext cx="0" cy="367240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Gerade Verbindung mit Pfeil 10">
            <a:extLst>
              <a:ext uri="{FF2B5EF4-FFF2-40B4-BE49-F238E27FC236}">
                <a16:creationId xmlns:a16="http://schemas.microsoft.com/office/drawing/2014/main" id="{43E2E20E-CAE4-4956-A17C-35D6CF8F5AA1}"/>
              </a:ext>
            </a:extLst>
          </p:cNvPr>
          <p:cNvCxnSpPr>
            <a:cxnSpLocks/>
          </p:cNvCxnSpPr>
          <p:nvPr/>
        </p:nvCxnSpPr>
        <p:spPr>
          <a:xfrm>
            <a:off x="2999656" y="4562374"/>
            <a:ext cx="5251896"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feld 11">
            <a:extLst>
              <a:ext uri="{FF2B5EF4-FFF2-40B4-BE49-F238E27FC236}">
                <a16:creationId xmlns:a16="http://schemas.microsoft.com/office/drawing/2014/main" id="{B996E664-45FD-4C1E-A44E-A72F2419D670}"/>
              </a:ext>
            </a:extLst>
          </p:cNvPr>
          <p:cNvSpPr txBox="1"/>
          <p:nvPr/>
        </p:nvSpPr>
        <p:spPr>
          <a:xfrm flipH="1">
            <a:off x="128640" y="1052765"/>
            <a:ext cx="2943020" cy="646331"/>
          </a:xfrm>
          <a:prstGeom prst="rect">
            <a:avLst/>
          </a:prstGeom>
          <a:noFill/>
        </p:spPr>
        <p:txBody>
          <a:bodyPr wrap="square" rtlCol="0">
            <a:spAutoFit/>
          </a:bodyPr>
          <a:lstStyle/>
          <a:p>
            <a:r>
              <a:rPr lang="de-DE" dirty="0"/>
              <a:t>P</a:t>
            </a:r>
            <a:r>
              <a:rPr lang="de-DE" baseline="-25000" dirty="0"/>
              <a:t>G</a:t>
            </a:r>
            <a:r>
              <a:rPr lang="de-DE" dirty="0"/>
              <a:t>* GPL</a:t>
            </a:r>
            <a:r>
              <a:rPr lang="de-DE" baseline="-25000" dirty="0"/>
              <a:t>G </a:t>
            </a:r>
            <a:r>
              <a:rPr lang="de-DE" dirty="0"/>
              <a:t>=Wertgrenzprodukt</a:t>
            </a:r>
          </a:p>
          <a:p>
            <a:r>
              <a:rPr lang="de-DE" dirty="0"/>
              <a:t>W=Lohnsatz</a:t>
            </a:r>
          </a:p>
        </p:txBody>
      </p:sp>
      <p:cxnSp>
        <p:nvCxnSpPr>
          <p:cNvPr id="14" name="Gerade Verbindung mit Pfeil 13">
            <a:extLst>
              <a:ext uri="{FF2B5EF4-FFF2-40B4-BE49-F238E27FC236}">
                <a16:creationId xmlns:a16="http://schemas.microsoft.com/office/drawing/2014/main" id="{DBBA5383-AE0E-432A-BD35-9B6DCBCC5998}"/>
              </a:ext>
            </a:extLst>
          </p:cNvPr>
          <p:cNvCxnSpPr/>
          <p:nvPr/>
        </p:nvCxnSpPr>
        <p:spPr>
          <a:xfrm flipV="1">
            <a:off x="7968208" y="889966"/>
            <a:ext cx="0" cy="367240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Gerade Verbindung mit Pfeil 14">
            <a:extLst>
              <a:ext uri="{FF2B5EF4-FFF2-40B4-BE49-F238E27FC236}">
                <a16:creationId xmlns:a16="http://schemas.microsoft.com/office/drawing/2014/main" id="{3C2806A1-EC64-459F-873C-3FFA86755A56}"/>
              </a:ext>
            </a:extLst>
          </p:cNvPr>
          <p:cNvCxnSpPr>
            <a:cxnSpLocks/>
          </p:cNvCxnSpPr>
          <p:nvPr/>
        </p:nvCxnSpPr>
        <p:spPr>
          <a:xfrm flipH="1">
            <a:off x="2711624" y="4562374"/>
            <a:ext cx="1088504"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feld 15">
            <a:extLst>
              <a:ext uri="{FF2B5EF4-FFF2-40B4-BE49-F238E27FC236}">
                <a16:creationId xmlns:a16="http://schemas.microsoft.com/office/drawing/2014/main" id="{4CB80D15-788F-43E0-9430-577477BDD845}"/>
              </a:ext>
            </a:extLst>
          </p:cNvPr>
          <p:cNvSpPr txBox="1"/>
          <p:nvPr/>
        </p:nvSpPr>
        <p:spPr>
          <a:xfrm flipH="1">
            <a:off x="8040217" y="980729"/>
            <a:ext cx="3398645" cy="646331"/>
          </a:xfrm>
          <a:prstGeom prst="rect">
            <a:avLst/>
          </a:prstGeom>
          <a:noFill/>
        </p:spPr>
        <p:txBody>
          <a:bodyPr wrap="square" rtlCol="0">
            <a:spAutoFit/>
          </a:bodyPr>
          <a:lstStyle/>
          <a:p>
            <a:r>
              <a:rPr lang="de-DE" dirty="0"/>
              <a:t>P</a:t>
            </a:r>
            <a:r>
              <a:rPr lang="de-DE" baseline="-25000" dirty="0"/>
              <a:t>M</a:t>
            </a:r>
            <a:r>
              <a:rPr lang="de-DE" dirty="0"/>
              <a:t>*GPL</a:t>
            </a:r>
            <a:r>
              <a:rPr lang="de-DE" baseline="-25000" dirty="0"/>
              <a:t>M </a:t>
            </a:r>
            <a:r>
              <a:rPr lang="de-DE" dirty="0"/>
              <a:t>=Wertgrenzprodukt</a:t>
            </a:r>
          </a:p>
          <a:p>
            <a:r>
              <a:rPr lang="de-DE" dirty="0"/>
              <a:t>w =Lohnsatz</a:t>
            </a:r>
          </a:p>
        </p:txBody>
      </p:sp>
      <p:sp>
        <p:nvSpPr>
          <p:cNvPr id="19" name="Freihandform: Form 18">
            <a:extLst>
              <a:ext uri="{FF2B5EF4-FFF2-40B4-BE49-F238E27FC236}">
                <a16:creationId xmlns:a16="http://schemas.microsoft.com/office/drawing/2014/main" id="{ABBF5D43-83D4-47AE-AD9D-01DD3BAB89AE}"/>
              </a:ext>
            </a:extLst>
          </p:cNvPr>
          <p:cNvSpPr/>
          <p:nvPr/>
        </p:nvSpPr>
        <p:spPr>
          <a:xfrm>
            <a:off x="3318510" y="980728"/>
            <a:ext cx="4046220" cy="3006090"/>
          </a:xfrm>
          <a:custGeom>
            <a:avLst/>
            <a:gdLst>
              <a:gd name="connsiteX0" fmla="*/ 0 w 4046220"/>
              <a:gd name="connsiteY0" fmla="*/ 0 h 3006090"/>
              <a:gd name="connsiteX1" fmla="*/ 994410 w 4046220"/>
              <a:gd name="connsiteY1" fmla="*/ 2080260 h 3006090"/>
              <a:gd name="connsiteX2" fmla="*/ 4046220 w 4046220"/>
              <a:gd name="connsiteY2" fmla="*/ 3006090 h 3006090"/>
            </a:gdLst>
            <a:ahLst/>
            <a:cxnLst>
              <a:cxn ang="0">
                <a:pos x="connsiteX0" y="connsiteY0"/>
              </a:cxn>
              <a:cxn ang="0">
                <a:pos x="connsiteX1" y="connsiteY1"/>
              </a:cxn>
              <a:cxn ang="0">
                <a:pos x="connsiteX2" y="connsiteY2"/>
              </a:cxn>
            </a:cxnLst>
            <a:rect l="l" t="t" r="r" b="b"/>
            <a:pathLst>
              <a:path w="4046220" h="3006090">
                <a:moveTo>
                  <a:pt x="0" y="0"/>
                </a:moveTo>
                <a:cubicBezTo>
                  <a:pt x="160020" y="789622"/>
                  <a:pt x="320040" y="1579245"/>
                  <a:pt x="994410" y="2080260"/>
                </a:cubicBezTo>
                <a:cubicBezTo>
                  <a:pt x="1668780" y="2581275"/>
                  <a:pt x="2857500" y="2793682"/>
                  <a:pt x="4046220" y="300609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Rechteck 19">
            <a:extLst>
              <a:ext uri="{FF2B5EF4-FFF2-40B4-BE49-F238E27FC236}">
                <a16:creationId xmlns:a16="http://schemas.microsoft.com/office/drawing/2014/main" id="{0639F7BD-91C2-4FD8-9840-A1DC2815BAAF}"/>
              </a:ext>
            </a:extLst>
          </p:cNvPr>
          <p:cNvSpPr/>
          <p:nvPr/>
        </p:nvSpPr>
        <p:spPr>
          <a:xfrm>
            <a:off x="3356254" y="1118683"/>
            <a:ext cx="1024127" cy="369332"/>
          </a:xfrm>
          <a:prstGeom prst="rect">
            <a:avLst/>
          </a:prstGeom>
        </p:spPr>
        <p:txBody>
          <a:bodyPr wrap="none">
            <a:spAutoFit/>
          </a:bodyPr>
          <a:lstStyle/>
          <a:p>
            <a:r>
              <a:rPr lang="de-DE" dirty="0"/>
              <a:t>P</a:t>
            </a:r>
            <a:r>
              <a:rPr lang="de-DE" baseline="-25000" dirty="0"/>
              <a:t>G</a:t>
            </a:r>
            <a:r>
              <a:rPr lang="de-DE" dirty="0"/>
              <a:t>* GPL</a:t>
            </a:r>
            <a:r>
              <a:rPr lang="de-DE" baseline="-25000" dirty="0"/>
              <a:t>G</a:t>
            </a:r>
          </a:p>
        </p:txBody>
      </p:sp>
      <p:sp>
        <p:nvSpPr>
          <p:cNvPr id="21" name="Freihandform: Form 20">
            <a:extLst>
              <a:ext uri="{FF2B5EF4-FFF2-40B4-BE49-F238E27FC236}">
                <a16:creationId xmlns:a16="http://schemas.microsoft.com/office/drawing/2014/main" id="{C772E8ED-3629-46C9-9FA2-7BB8D928B372}"/>
              </a:ext>
            </a:extLst>
          </p:cNvPr>
          <p:cNvSpPr/>
          <p:nvPr/>
        </p:nvSpPr>
        <p:spPr>
          <a:xfrm>
            <a:off x="4038600" y="960120"/>
            <a:ext cx="3577590" cy="3268980"/>
          </a:xfrm>
          <a:custGeom>
            <a:avLst/>
            <a:gdLst>
              <a:gd name="connsiteX0" fmla="*/ 3577590 w 3577590"/>
              <a:gd name="connsiteY0" fmla="*/ 0 h 3268980"/>
              <a:gd name="connsiteX1" fmla="*/ 2194560 w 3577590"/>
              <a:gd name="connsiteY1" fmla="*/ 2137410 h 3268980"/>
              <a:gd name="connsiteX2" fmla="*/ 22860 w 3577590"/>
              <a:gd name="connsiteY2" fmla="*/ 3257550 h 3268980"/>
              <a:gd name="connsiteX3" fmla="*/ 22860 w 3577590"/>
              <a:gd name="connsiteY3" fmla="*/ 3257550 h 3268980"/>
              <a:gd name="connsiteX4" fmla="*/ 0 w 3577590"/>
              <a:gd name="connsiteY4" fmla="*/ 3268980 h 326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7590" h="3268980">
                <a:moveTo>
                  <a:pt x="3577590" y="0"/>
                </a:moveTo>
                <a:cubicBezTo>
                  <a:pt x="3182302" y="797242"/>
                  <a:pt x="2787015" y="1594485"/>
                  <a:pt x="2194560" y="2137410"/>
                </a:cubicBezTo>
                <a:cubicBezTo>
                  <a:pt x="1602105" y="2680335"/>
                  <a:pt x="22860" y="3257550"/>
                  <a:pt x="22860" y="3257550"/>
                </a:cubicBezTo>
                <a:lnTo>
                  <a:pt x="22860" y="3257550"/>
                </a:lnTo>
                <a:lnTo>
                  <a:pt x="0" y="3268980"/>
                </a:ln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Rechteck 21">
            <a:extLst>
              <a:ext uri="{FF2B5EF4-FFF2-40B4-BE49-F238E27FC236}">
                <a16:creationId xmlns:a16="http://schemas.microsoft.com/office/drawing/2014/main" id="{C94D7996-F0F5-4EB5-A3B8-66D640CAFBD3}"/>
              </a:ext>
            </a:extLst>
          </p:cNvPr>
          <p:cNvSpPr/>
          <p:nvPr/>
        </p:nvSpPr>
        <p:spPr>
          <a:xfrm>
            <a:off x="6532737" y="789364"/>
            <a:ext cx="1043876" cy="369332"/>
          </a:xfrm>
          <a:prstGeom prst="rect">
            <a:avLst/>
          </a:prstGeom>
        </p:spPr>
        <p:txBody>
          <a:bodyPr wrap="none">
            <a:spAutoFit/>
          </a:bodyPr>
          <a:lstStyle/>
          <a:p>
            <a:r>
              <a:rPr lang="de-DE" dirty="0"/>
              <a:t>P</a:t>
            </a:r>
            <a:r>
              <a:rPr lang="de-DE" baseline="-25000" dirty="0"/>
              <a:t>M</a:t>
            </a:r>
            <a:r>
              <a:rPr lang="de-DE" dirty="0"/>
              <a:t>*GPL</a:t>
            </a:r>
            <a:r>
              <a:rPr lang="de-DE" baseline="-25000" dirty="0"/>
              <a:t>M</a:t>
            </a:r>
          </a:p>
        </p:txBody>
      </p:sp>
      <p:cxnSp>
        <p:nvCxnSpPr>
          <p:cNvPr id="24" name="Gerader Verbinder 23">
            <a:extLst>
              <a:ext uri="{FF2B5EF4-FFF2-40B4-BE49-F238E27FC236}">
                <a16:creationId xmlns:a16="http://schemas.microsoft.com/office/drawing/2014/main" id="{33E0EA9C-15FB-4325-810A-B6E60E642904}"/>
              </a:ext>
            </a:extLst>
          </p:cNvPr>
          <p:cNvCxnSpPr>
            <a:cxnSpLocks/>
          </p:cNvCxnSpPr>
          <p:nvPr/>
        </p:nvCxnSpPr>
        <p:spPr>
          <a:xfrm flipH="1">
            <a:off x="2999656" y="3563251"/>
            <a:ext cx="2480893" cy="36693"/>
          </a:xfrm>
          <a:prstGeom prst="line">
            <a:avLst/>
          </a:prstGeom>
        </p:spPr>
        <p:style>
          <a:lnRef idx="1">
            <a:schemeClr val="accent1"/>
          </a:lnRef>
          <a:fillRef idx="0">
            <a:schemeClr val="accent1"/>
          </a:fillRef>
          <a:effectRef idx="0">
            <a:schemeClr val="accent1"/>
          </a:effectRef>
          <a:fontRef idx="minor">
            <a:schemeClr val="tx1"/>
          </a:fontRef>
        </p:style>
      </p:cxnSp>
      <p:sp>
        <p:nvSpPr>
          <p:cNvPr id="25" name="Rechteck 24">
            <a:extLst>
              <a:ext uri="{FF2B5EF4-FFF2-40B4-BE49-F238E27FC236}">
                <a16:creationId xmlns:a16="http://schemas.microsoft.com/office/drawing/2014/main" id="{4E5783B4-00B1-460A-B460-D2A5BD242158}"/>
              </a:ext>
            </a:extLst>
          </p:cNvPr>
          <p:cNvSpPr/>
          <p:nvPr/>
        </p:nvSpPr>
        <p:spPr>
          <a:xfrm>
            <a:off x="2495600" y="3347700"/>
            <a:ext cx="465192" cy="369332"/>
          </a:xfrm>
          <a:prstGeom prst="rect">
            <a:avLst/>
          </a:prstGeom>
        </p:spPr>
        <p:txBody>
          <a:bodyPr wrap="none">
            <a:spAutoFit/>
          </a:bodyPr>
          <a:lstStyle/>
          <a:p>
            <a:r>
              <a:rPr lang="de-DE" dirty="0"/>
              <a:t>w*</a:t>
            </a:r>
            <a:endParaRPr lang="de-DE" baseline="-25000" dirty="0"/>
          </a:p>
        </p:txBody>
      </p:sp>
      <p:sp>
        <p:nvSpPr>
          <p:cNvPr id="31" name="Textfeld 30">
            <a:extLst>
              <a:ext uri="{FF2B5EF4-FFF2-40B4-BE49-F238E27FC236}">
                <a16:creationId xmlns:a16="http://schemas.microsoft.com/office/drawing/2014/main" id="{F37178C7-1959-4F46-AD2C-DA61655AB896}"/>
              </a:ext>
            </a:extLst>
          </p:cNvPr>
          <p:cNvSpPr txBox="1"/>
          <p:nvPr/>
        </p:nvSpPr>
        <p:spPr>
          <a:xfrm flipH="1">
            <a:off x="8112230" y="4509120"/>
            <a:ext cx="576059" cy="369332"/>
          </a:xfrm>
          <a:prstGeom prst="rect">
            <a:avLst/>
          </a:prstGeom>
          <a:noFill/>
        </p:spPr>
        <p:txBody>
          <a:bodyPr wrap="square" rtlCol="0">
            <a:spAutoFit/>
          </a:bodyPr>
          <a:lstStyle/>
          <a:p>
            <a:r>
              <a:rPr lang="de-DE" dirty="0"/>
              <a:t>L</a:t>
            </a:r>
            <a:r>
              <a:rPr lang="de-DE" baseline="-25000" dirty="0"/>
              <a:t>G</a:t>
            </a:r>
            <a:endParaRPr lang="de-DE" dirty="0"/>
          </a:p>
        </p:txBody>
      </p:sp>
      <p:sp>
        <p:nvSpPr>
          <p:cNvPr id="32" name="Textfeld 31">
            <a:extLst>
              <a:ext uri="{FF2B5EF4-FFF2-40B4-BE49-F238E27FC236}">
                <a16:creationId xmlns:a16="http://schemas.microsoft.com/office/drawing/2014/main" id="{08A64668-0246-44D7-837E-67BA4C42611E}"/>
              </a:ext>
            </a:extLst>
          </p:cNvPr>
          <p:cNvSpPr txBox="1"/>
          <p:nvPr/>
        </p:nvSpPr>
        <p:spPr>
          <a:xfrm flipH="1">
            <a:off x="2567609" y="4509120"/>
            <a:ext cx="576059" cy="369332"/>
          </a:xfrm>
          <a:prstGeom prst="rect">
            <a:avLst/>
          </a:prstGeom>
          <a:noFill/>
        </p:spPr>
        <p:txBody>
          <a:bodyPr wrap="square" rtlCol="0">
            <a:spAutoFit/>
          </a:bodyPr>
          <a:lstStyle/>
          <a:p>
            <a:r>
              <a:rPr lang="de-DE" dirty="0"/>
              <a:t>L</a:t>
            </a:r>
            <a:r>
              <a:rPr lang="de-DE" baseline="-25000" dirty="0"/>
              <a:t>M</a:t>
            </a:r>
            <a:endParaRPr lang="de-DE" dirty="0"/>
          </a:p>
        </p:txBody>
      </p:sp>
      <p:cxnSp>
        <p:nvCxnSpPr>
          <p:cNvPr id="33" name="Gerader Verbinder 32">
            <a:extLst>
              <a:ext uri="{FF2B5EF4-FFF2-40B4-BE49-F238E27FC236}">
                <a16:creationId xmlns:a16="http://schemas.microsoft.com/office/drawing/2014/main" id="{F753D45F-BE9A-4EE3-838A-E5113CF670EF}"/>
              </a:ext>
            </a:extLst>
          </p:cNvPr>
          <p:cNvCxnSpPr>
            <a:cxnSpLocks/>
          </p:cNvCxnSpPr>
          <p:nvPr/>
        </p:nvCxnSpPr>
        <p:spPr>
          <a:xfrm flipV="1">
            <a:off x="5480549" y="3563251"/>
            <a:ext cx="0" cy="999123"/>
          </a:xfrm>
          <a:prstGeom prst="line">
            <a:avLst/>
          </a:prstGeom>
        </p:spPr>
        <p:style>
          <a:lnRef idx="1">
            <a:schemeClr val="accent1"/>
          </a:lnRef>
          <a:fillRef idx="0">
            <a:schemeClr val="accent1"/>
          </a:fillRef>
          <a:effectRef idx="0">
            <a:schemeClr val="accent1"/>
          </a:effectRef>
          <a:fontRef idx="minor">
            <a:schemeClr val="tx1"/>
          </a:fontRef>
        </p:style>
      </p:cxnSp>
      <p:sp>
        <p:nvSpPr>
          <p:cNvPr id="17" name="Rechteck 16">
            <a:extLst>
              <a:ext uri="{FF2B5EF4-FFF2-40B4-BE49-F238E27FC236}">
                <a16:creationId xmlns:a16="http://schemas.microsoft.com/office/drawing/2014/main" id="{CA7B56E4-8A86-42AB-AC1D-CB11613069A6}"/>
              </a:ext>
            </a:extLst>
          </p:cNvPr>
          <p:cNvSpPr/>
          <p:nvPr/>
        </p:nvSpPr>
        <p:spPr>
          <a:xfrm>
            <a:off x="5339324" y="4555233"/>
            <a:ext cx="397866" cy="369332"/>
          </a:xfrm>
          <a:prstGeom prst="rect">
            <a:avLst/>
          </a:prstGeom>
        </p:spPr>
        <p:txBody>
          <a:bodyPr wrap="none">
            <a:spAutoFit/>
          </a:bodyPr>
          <a:lstStyle/>
          <a:p>
            <a:r>
              <a:rPr lang="de-DE" dirty="0"/>
              <a:t>L*</a:t>
            </a:r>
          </a:p>
        </p:txBody>
      </p:sp>
      <p:sp>
        <p:nvSpPr>
          <p:cNvPr id="42" name="Rechteck 41">
            <a:extLst>
              <a:ext uri="{FF2B5EF4-FFF2-40B4-BE49-F238E27FC236}">
                <a16:creationId xmlns:a16="http://schemas.microsoft.com/office/drawing/2014/main" id="{F043C367-66A9-4DD1-B829-637138E1FC84}"/>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4814809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81250" y="0"/>
            <a:ext cx="7464960" cy="640485"/>
          </a:xfrm>
          <a:prstGeom prst="rect">
            <a:avLst/>
          </a:prstGeom>
        </p:spPr>
        <p:txBody>
          <a:bodyPr>
            <a:normAutofit fontScale="97500"/>
          </a:bodyPr>
          <a:lstStyle>
            <a:lvl1pPr algn="ctr" rtl="0" hangingPunct="0">
              <a:tabLst/>
              <a:defRPr lang="de-DE" sz="4400" b="0" i="0" u="none" strike="noStrike" kern="1200">
                <a:ln>
                  <a:noFill/>
                </a:ln>
                <a:latin typeface="Arial" pitchFamily="18"/>
              </a:defRPr>
            </a:lvl1pPr>
          </a:lstStyle>
          <a:p>
            <a:r>
              <a:rPr lang="en-US" sz="2631" dirty="0" err="1">
                <a:solidFill>
                  <a:sysClr val="windowText" lastClr="000000"/>
                </a:solidFill>
              </a:rPr>
              <a:t>Einkommensverteilung</a:t>
            </a:r>
            <a:r>
              <a:rPr lang="en-US" sz="2631" dirty="0">
                <a:solidFill>
                  <a:sysClr val="windowText" lastClr="000000"/>
                </a:solidFill>
              </a:rPr>
              <a:t> </a:t>
            </a:r>
            <a:r>
              <a:rPr lang="en-US" sz="2631" dirty="0" err="1">
                <a:solidFill>
                  <a:sysClr val="windowText" lastClr="000000"/>
                </a:solidFill>
              </a:rPr>
              <a:t>nach</a:t>
            </a:r>
            <a:r>
              <a:rPr lang="en-US" sz="2631" dirty="0">
                <a:solidFill>
                  <a:sysClr val="windowText" lastClr="000000"/>
                </a:solidFill>
              </a:rPr>
              <a:t> der </a:t>
            </a:r>
            <a:r>
              <a:rPr lang="en-US" sz="2631" dirty="0" err="1">
                <a:solidFill>
                  <a:sysClr val="windowText" lastClr="000000"/>
                </a:solidFill>
              </a:rPr>
              <a:t>Preisänderung</a:t>
            </a:r>
            <a:endParaRPr lang="en-US" sz="2631" dirty="0">
              <a:solidFill>
                <a:sysClr val="windowText" lastClr="000000"/>
              </a:solidFill>
            </a:endParaRPr>
          </a:p>
        </p:txBody>
      </p:sp>
      <p:sp>
        <p:nvSpPr>
          <p:cNvPr id="6" name="Textfeld 5">
            <a:extLst>
              <a:ext uri="{FF2B5EF4-FFF2-40B4-BE49-F238E27FC236}">
                <a16:creationId xmlns:a16="http://schemas.microsoft.com/office/drawing/2014/main" id="{07E277B9-BD12-4678-B902-5A0CDD9C235F}"/>
              </a:ext>
            </a:extLst>
          </p:cNvPr>
          <p:cNvSpPr txBox="1"/>
          <p:nvPr/>
        </p:nvSpPr>
        <p:spPr>
          <a:xfrm>
            <a:off x="295940" y="490542"/>
            <a:ext cx="8930268" cy="5139869"/>
          </a:xfrm>
          <a:prstGeom prst="rect">
            <a:avLst/>
          </a:prstGeom>
          <a:noFill/>
        </p:spPr>
        <p:txBody>
          <a:bodyPr wrap="square" rtlCol="0">
            <a:spAutoFit/>
          </a:bodyPr>
          <a:lstStyle/>
          <a:p>
            <a:r>
              <a:rPr lang="de-DE" sz="2200" b="1" u="sng" dirty="0"/>
              <a:t>Kapitalbesitzer im Maschinensektor</a:t>
            </a:r>
            <a:r>
              <a:rPr lang="de-DE" sz="2200" b="1" dirty="0"/>
              <a:t>: </a:t>
            </a:r>
            <a:r>
              <a:rPr lang="de-DE" sz="2200" dirty="0"/>
              <a:t>Die Güterpreise steigen nominal und auch relativ zum Lohnsatz und relativ zum Getreidesektor. Damit steigt insgesamt das Einkommen in diesem Sektor</a:t>
            </a:r>
          </a:p>
          <a:p>
            <a:r>
              <a:rPr lang="de-DE" sz="2200" dirty="0"/>
              <a:t>→ </a:t>
            </a:r>
            <a:r>
              <a:rPr lang="de-DE" sz="2200" b="1" dirty="0"/>
              <a:t>Besserstellung</a:t>
            </a:r>
          </a:p>
          <a:p>
            <a:endParaRPr lang="de-DE" sz="2200" dirty="0"/>
          </a:p>
          <a:p>
            <a:r>
              <a:rPr lang="de-DE" sz="2200" b="1" u="sng" dirty="0"/>
              <a:t>Kapitalbesitzer im Getreidesektor</a:t>
            </a:r>
            <a:r>
              <a:rPr lang="de-DE" sz="2200" b="1" dirty="0"/>
              <a:t>: </a:t>
            </a:r>
            <a:r>
              <a:rPr lang="de-DE" sz="2200" dirty="0"/>
              <a:t>Die Güterpreise bleiben nominal unverändert, aber sie sinken relativ zum Lohnsatz und relativ zum Maschinensektor. Damit sinkt insgesamt das Einkommen in diesem Sektor</a:t>
            </a:r>
          </a:p>
          <a:p>
            <a:r>
              <a:rPr lang="de-DE" sz="2200" dirty="0"/>
              <a:t>→ </a:t>
            </a:r>
            <a:r>
              <a:rPr lang="de-DE" sz="2200" b="1" dirty="0"/>
              <a:t>Schlechterstellung</a:t>
            </a:r>
          </a:p>
          <a:p>
            <a:endParaRPr lang="de-DE" sz="2200" dirty="0"/>
          </a:p>
          <a:p>
            <a:r>
              <a:rPr lang="de-DE" sz="2200" b="1" dirty="0"/>
              <a:t>Arbeiter:</a:t>
            </a:r>
            <a:r>
              <a:rPr lang="de-DE" sz="2200" dirty="0"/>
              <a:t> Die Löhne steigen zwar nominal. Relativ zum Maschinensektor aber fallen sie, während sie relativ zum Getreidesektor steigen.</a:t>
            </a:r>
          </a:p>
          <a:p>
            <a:r>
              <a:rPr lang="de-DE" sz="2200" dirty="0"/>
              <a:t>→ </a:t>
            </a:r>
            <a:r>
              <a:rPr lang="de-DE" sz="2200" b="1" dirty="0"/>
              <a:t>Besser- oder Schlechterstellung hängt von den Präferenzen ab</a:t>
            </a:r>
          </a:p>
          <a:p>
            <a:endParaRPr lang="de-DE" sz="2200" dirty="0"/>
          </a:p>
          <a:p>
            <a:endParaRPr lang="de-DE" sz="2000" dirty="0"/>
          </a:p>
        </p:txBody>
      </p:sp>
      <p:sp>
        <p:nvSpPr>
          <p:cNvPr id="5" name="Rechteck 4">
            <a:extLst>
              <a:ext uri="{FF2B5EF4-FFF2-40B4-BE49-F238E27FC236}">
                <a16:creationId xmlns:a16="http://schemas.microsoft.com/office/drawing/2014/main" id="{4E135B54-F05D-4671-BD4C-E2889F6741E8}"/>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515575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938720" y="122682"/>
            <a:ext cx="8721846" cy="449797"/>
          </a:xfrm>
          <a:prstGeom prst="rect">
            <a:avLst/>
          </a:prstGeom>
        </p:spPr>
        <p:txBody>
          <a:bodyPr>
            <a:normAutofit fontScale="82500" lnSpcReduction="10000"/>
          </a:bodyPr>
          <a:lstStyle>
            <a:lvl1pPr algn="ctr" rtl="0" hangingPunct="0">
              <a:tabLst/>
              <a:defRPr lang="de-DE" sz="4400" b="0" i="0" u="none" strike="noStrike" kern="1200">
                <a:ln>
                  <a:noFill/>
                </a:ln>
                <a:latin typeface="Arial" pitchFamily="18"/>
              </a:defRPr>
            </a:lvl1pPr>
          </a:lstStyle>
          <a:p>
            <a:r>
              <a:rPr lang="en-US" sz="2631" dirty="0" err="1">
                <a:solidFill>
                  <a:sysClr val="windowText" lastClr="000000"/>
                </a:solidFill>
              </a:rPr>
              <a:t>Produktion</a:t>
            </a:r>
            <a:r>
              <a:rPr lang="en-US" sz="2631" dirty="0">
                <a:solidFill>
                  <a:sysClr val="windowText" lastClr="000000"/>
                </a:solidFill>
              </a:rPr>
              <a:t> und </a:t>
            </a:r>
            <a:r>
              <a:rPr lang="en-US" sz="2631" dirty="0" err="1">
                <a:solidFill>
                  <a:sysClr val="windowText" lastClr="000000"/>
                </a:solidFill>
              </a:rPr>
              <a:t>Konsum</a:t>
            </a:r>
            <a:r>
              <a:rPr lang="en-US" sz="2631" dirty="0">
                <a:solidFill>
                  <a:sysClr val="windowText" lastClr="000000"/>
                </a:solidFill>
              </a:rPr>
              <a:t> </a:t>
            </a:r>
            <a:r>
              <a:rPr lang="en-US" sz="2631" dirty="0" err="1">
                <a:solidFill>
                  <a:sysClr val="windowText" lastClr="000000"/>
                </a:solidFill>
              </a:rPr>
              <a:t>Außenhandel</a:t>
            </a:r>
            <a:r>
              <a:rPr lang="en-US" sz="2631" dirty="0">
                <a:solidFill>
                  <a:sysClr val="windowText" lastClr="000000"/>
                </a:solidFill>
              </a:rPr>
              <a:t> </a:t>
            </a:r>
            <a:r>
              <a:rPr lang="en-US" sz="2631" dirty="0" err="1">
                <a:solidFill>
                  <a:sysClr val="windowText" lastClr="000000"/>
                </a:solidFill>
              </a:rPr>
              <a:t>nach</a:t>
            </a:r>
            <a:r>
              <a:rPr lang="en-US" sz="2631" dirty="0">
                <a:solidFill>
                  <a:sysClr val="windowText" lastClr="000000"/>
                </a:solidFill>
              </a:rPr>
              <a:t> </a:t>
            </a:r>
            <a:r>
              <a:rPr lang="en-US" sz="2631" err="1">
                <a:solidFill>
                  <a:sysClr val="windowText" lastClr="000000"/>
                </a:solidFill>
              </a:rPr>
              <a:t>dem</a:t>
            </a:r>
            <a:r>
              <a:rPr lang="en-US" sz="2631">
                <a:solidFill>
                  <a:sysClr val="windowText" lastClr="000000"/>
                </a:solidFill>
              </a:rPr>
              <a:t> Preisanstieg </a:t>
            </a:r>
            <a:r>
              <a:rPr lang="en-US" sz="2631" dirty="0">
                <a:solidFill>
                  <a:sysClr val="windowText" lastClr="000000"/>
                </a:solidFill>
              </a:rPr>
              <a:t>von M</a:t>
            </a:r>
          </a:p>
        </p:txBody>
      </p:sp>
      <p:grpSp>
        <p:nvGrpSpPr>
          <p:cNvPr id="17" name="Gruppieren 16">
            <a:extLst>
              <a:ext uri="{FF2B5EF4-FFF2-40B4-BE49-F238E27FC236}">
                <a16:creationId xmlns:a16="http://schemas.microsoft.com/office/drawing/2014/main" id="{96760369-09BB-4A7D-91B4-68E784638C33}"/>
              </a:ext>
            </a:extLst>
          </p:cNvPr>
          <p:cNvGrpSpPr/>
          <p:nvPr/>
        </p:nvGrpSpPr>
        <p:grpSpPr>
          <a:xfrm>
            <a:off x="1091050" y="1289567"/>
            <a:ext cx="6486978" cy="4304022"/>
            <a:chOff x="4016915" y="1196752"/>
            <a:chExt cx="3862765" cy="2616903"/>
          </a:xfrm>
        </p:grpSpPr>
        <p:cxnSp>
          <p:nvCxnSpPr>
            <p:cNvPr id="18" name="Gerade Verbindung mit Pfeil 17">
              <a:extLst>
                <a:ext uri="{FF2B5EF4-FFF2-40B4-BE49-F238E27FC236}">
                  <a16:creationId xmlns:a16="http://schemas.microsoft.com/office/drawing/2014/main" id="{DE75726A-4309-49D8-B635-366159185D90}"/>
                </a:ext>
              </a:extLst>
            </p:cNvPr>
            <p:cNvCxnSpPr/>
            <p:nvPr/>
          </p:nvCxnSpPr>
          <p:spPr>
            <a:xfrm flipV="1">
              <a:off x="4211960" y="1196752"/>
              <a:ext cx="0" cy="237626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Gerade Verbindung mit Pfeil 18">
              <a:extLst>
                <a:ext uri="{FF2B5EF4-FFF2-40B4-BE49-F238E27FC236}">
                  <a16:creationId xmlns:a16="http://schemas.microsoft.com/office/drawing/2014/main" id="{7C252169-E35C-403B-941C-9CCEB70B6BEC}"/>
                </a:ext>
              </a:extLst>
            </p:cNvPr>
            <p:cNvCxnSpPr>
              <a:cxnSpLocks/>
            </p:cNvCxnSpPr>
            <p:nvPr/>
          </p:nvCxnSpPr>
          <p:spPr>
            <a:xfrm>
              <a:off x="4211960" y="3573016"/>
              <a:ext cx="3667720"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feld 19">
              <a:extLst>
                <a:ext uri="{FF2B5EF4-FFF2-40B4-BE49-F238E27FC236}">
                  <a16:creationId xmlns:a16="http://schemas.microsoft.com/office/drawing/2014/main" id="{D560060F-89E2-497E-B645-7F8891A9BDA6}"/>
                </a:ext>
              </a:extLst>
            </p:cNvPr>
            <p:cNvSpPr txBox="1"/>
            <p:nvPr/>
          </p:nvSpPr>
          <p:spPr>
            <a:xfrm flipH="1">
              <a:off x="4016915" y="1228012"/>
              <a:ext cx="216024" cy="224559"/>
            </a:xfrm>
            <a:prstGeom prst="rect">
              <a:avLst/>
            </a:prstGeom>
            <a:noFill/>
          </p:spPr>
          <p:txBody>
            <a:bodyPr wrap="square" rtlCol="0">
              <a:spAutoFit/>
            </a:bodyPr>
            <a:lstStyle/>
            <a:p>
              <a:r>
                <a:rPr lang="de-DE" dirty="0"/>
                <a:t>G</a:t>
              </a:r>
            </a:p>
          </p:txBody>
        </p:sp>
        <p:sp>
          <p:nvSpPr>
            <p:cNvPr id="21" name="Textfeld 20">
              <a:extLst>
                <a:ext uri="{FF2B5EF4-FFF2-40B4-BE49-F238E27FC236}">
                  <a16:creationId xmlns:a16="http://schemas.microsoft.com/office/drawing/2014/main" id="{CE164BB6-400C-466D-B392-BF97AB606C98}"/>
                </a:ext>
              </a:extLst>
            </p:cNvPr>
            <p:cNvSpPr txBox="1"/>
            <p:nvPr/>
          </p:nvSpPr>
          <p:spPr>
            <a:xfrm flipH="1">
              <a:off x="7663656" y="3589096"/>
              <a:ext cx="216024" cy="224559"/>
            </a:xfrm>
            <a:prstGeom prst="rect">
              <a:avLst/>
            </a:prstGeom>
            <a:noFill/>
          </p:spPr>
          <p:txBody>
            <a:bodyPr wrap="square" rtlCol="0">
              <a:spAutoFit/>
            </a:bodyPr>
            <a:lstStyle/>
            <a:p>
              <a:r>
                <a:rPr lang="de-DE" dirty="0"/>
                <a:t>M</a:t>
              </a:r>
            </a:p>
          </p:txBody>
        </p:sp>
      </p:grpSp>
      <p:sp>
        <p:nvSpPr>
          <p:cNvPr id="9" name="Freihandform: Form 8">
            <a:extLst>
              <a:ext uri="{FF2B5EF4-FFF2-40B4-BE49-F238E27FC236}">
                <a16:creationId xmlns:a16="http://schemas.microsoft.com/office/drawing/2014/main" id="{FA46ED26-B858-4292-925B-1DEE7ED8C959}"/>
              </a:ext>
            </a:extLst>
          </p:cNvPr>
          <p:cNvSpPr/>
          <p:nvPr/>
        </p:nvSpPr>
        <p:spPr>
          <a:xfrm>
            <a:off x="1398289" y="2201780"/>
            <a:ext cx="3224463" cy="2995863"/>
          </a:xfrm>
          <a:custGeom>
            <a:avLst/>
            <a:gdLst>
              <a:gd name="connsiteX0" fmla="*/ 0 w 3224463"/>
              <a:gd name="connsiteY0" fmla="*/ 0 h 2995863"/>
              <a:gd name="connsiteX1" fmla="*/ 2249906 w 3224463"/>
              <a:gd name="connsiteY1" fmla="*/ 986589 h 2995863"/>
              <a:gd name="connsiteX2" fmla="*/ 3224463 w 3224463"/>
              <a:gd name="connsiteY2" fmla="*/ 2995863 h 2995863"/>
            </a:gdLst>
            <a:ahLst/>
            <a:cxnLst>
              <a:cxn ang="0">
                <a:pos x="connsiteX0" y="connsiteY0"/>
              </a:cxn>
              <a:cxn ang="0">
                <a:pos x="connsiteX1" y="connsiteY1"/>
              </a:cxn>
              <a:cxn ang="0">
                <a:pos x="connsiteX2" y="connsiteY2"/>
              </a:cxn>
            </a:cxnLst>
            <a:rect l="l" t="t" r="r" b="b"/>
            <a:pathLst>
              <a:path w="3224463" h="2995863">
                <a:moveTo>
                  <a:pt x="0" y="0"/>
                </a:moveTo>
                <a:cubicBezTo>
                  <a:pt x="856248" y="243639"/>
                  <a:pt x="1712496" y="487279"/>
                  <a:pt x="2249906" y="986589"/>
                </a:cubicBezTo>
                <a:cubicBezTo>
                  <a:pt x="2787316" y="1485899"/>
                  <a:pt x="3005889" y="2240881"/>
                  <a:pt x="3224463" y="29958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C432E8F-AFBF-4D87-B2EB-69E8003AE8AC}"/>
              </a:ext>
            </a:extLst>
          </p:cNvPr>
          <p:cNvCxnSpPr>
            <a:cxnSpLocks/>
          </p:cNvCxnSpPr>
          <p:nvPr/>
        </p:nvCxnSpPr>
        <p:spPr>
          <a:xfrm>
            <a:off x="1801319" y="1988840"/>
            <a:ext cx="2232248" cy="136815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Rechteck 10">
                <a:extLst>
                  <a:ext uri="{FF2B5EF4-FFF2-40B4-BE49-F238E27FC236}">
                    <a16:creationId xmlns:a16="http://schemas.microsoft.com/office/drawing/2014/main" id="{E3B5C445-33B9-4BC3-825E-A44EF38FDC76}"/>
                  </a:ext>
                </a:extLst>
              </p:cNvPr>
              <p:cNvSpPr/>
              <p:nvPr/>
            </p:nvSpPr>
            <p:spPr>
              <a:xfrm>
                <a:off x="1849808" y="1556505"/>
                <a:ext cx="699230" cy="60247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de-DE" i="1">
                          <a:latin typeface="Cambria Math" panose="02040503050406030204" pitchFamily="18" charset="0"/>
                          <a:ea typeface="Cambria Math" panose="02040503050406030204" pitchFamily="18" charset="0"/>
                        </a:rPr>
                        <m:t>−</m:t>
                      </m:r>
                      <m:f>
                        <m:fPr>
                          <m:ctrlPr>
                            <a:rPr lang="de-DE" i="1">
                              <a:latin typeface="Cambria Math" panose="02040503050406030204" pitchFamily="18" charset="0"/>
                            </a:rPr>
                          </m:ctrlPr>
                        </m:fPr>
                        <m:num>
                          <m:r>
                            <m:rPr>
                              <m:nor/>
                            </m:rPr>
                            <a:rPr lang="de-DE" dirty="0"/>
                            <m:t>P</m:t>
                          </m:r>
                          <m:r>
                            <m:rPr>
                              <m:nor/>
                            </m:rPr>
                            <a:rPr lang="de-DE" baseline="-25000" dirty="0"/>
                            <m:t>M</m:t>
                          </m:r>
                        </m:num>
                        <m:den>
                          <m:r>
                            <m:rPr>
                              <m:nor/>
                            </m:rPr>
                            <a:rPr lang="de-DE" dirty="0"/>
                            <m:t>P</m:t>
                          </m:r>
                          <m:r>
                            <m:rPr>
                              <m:nor/>
                            </m:rPr>
                            <a:rPr lang="de-DE" baseline="-25000" dirty="0"/>
                            <m:t>G</m:t>
                          </m:r>
                        </m:den>
                      </m:f>
                    </m:oMath>
                  </m:oMathPara>
                </a14:m>
                <a:endParaRPr lang="de-DE" dirty="0"/>
              </a:p>
            </p:txBody>
          </p:sp>
        </mc:Choice>
        <mc:Fallback xmlns="">
          <p:sp>
            <p:nvSpPr>
              <p:cNvPr id="11" name="Rechteck 10">
                <a:extLst>
                  <a:ext uri="{FF2B5EF4-FFF2-40B4-BE49-F238E27FC236}">
                    <a16:creationId xmlns:a16="http://schemas.microsoft.com/office/drawing/2014/main" id="{E3B5C445-33B9-4BC3-825E-A44EF38FDC76}"/>
                  </a:ext>
                </a:extLst>
              </p:cNvPr>
              <p:cNvSpPr>
                <a:spLocks noRot="1" noChangeAspect="1" noMove="1" noResize="1" noEditPoints="1" noAdjustHandles="1" noChangeArrowheads="1" noChangeShapeType="1" noTextEdit="1"/>
              </p:cNvSpPr>
              <p:nvPr/>
            </p:nvSpPr>
            <p:spPr>
              <a:xfrm>
                <a:off x="1849808" y="1556505"/>
                <a:ext cx="699230" cy="602473"/>
              </a:xfrm>
              <a:prstGeom prst="rect">
                <a:avLst/>
              </a:prstGeom>
              <a:blipFill>
                <a:blip r:embed="rId3"/>
                <a:stretch>
                  <a:fillRect b="-1010"/>
                </a:stretch>
              </a:blipFill>
            </p:spPr>
            <p:txBody>
              <a:bodyPr/>
              <a:lstStyle/>
              <a:p>
                <a:r>
                  <a:rPr lang="de-DE">
                    <a:noFill/>
                  </a:rPr>
                  <a:t> </a:t>
                </a:r>
              </a:p>
            </p:txBody>
          </p:sp>
        </mc:Fallback>
      </mc:AlternateContent>
      <p:sp>
        <p:nvSpPr>
          <p:cNvPr id="15" name="Textfeld 14">
            <a:extLst>
              <a:ext uri="{FF2B5EF4-FFF2-40B4-BE49-F238E27FC236}">
                <a16:creationId xmlns:a16="http://schemas.microsoft.com/office/drawing/2014/main" id="{24DDB0AE-3AC4-493A-A126-9F4A955CFEB2}"/>
              </a:ext>
            </a:extLst>
          </p:cNvPr>
          <p:cNvSpPr txBox="1"/>
          <p:nvPr/>
        </p:nvSpPr>
        <p:spPr>
          <a:xfrm>
            <a:off x="427545" y="604774"/>
            <a:ext cx="2747547" cy="369332"/>
          </a:xfrm>
          <a:prstGeom prst="rect">
            <a:avLst/>
          </a:prstGeom>
          <a:noFill/>
        </p:spPr>
        <p:txBody>
          <a:bodyPr wrap="none" rtlCol="0">
            <a:spAutoFit/>
          </a:bodyPr>
          <a:lstStyle/>
          <a:p>
            <a:r>
              <a:rPr lang="de-DE" dirty="0"/>
              <a:t>Preisverhältnis bei Autarkie</a:t>
            </a:r>
          </a:p>
        </p:txBody>
      </p:sp>
      <p:cxnSp>
        <p:nvCxnSpPr>
          <p:cNvPr id="28" name="Gerade Verbindung mit Pfeil 27">
            <a:extLst>
              <a:ext uri="{FF2B5EF4-FFF2-40B4-BE49-F238E27FC236}">
                <a16:creationId xmlns:a16="http://schemas.microsoft.com/office/drawing/2014/main" id="{B0595867-1035-47FC-BA11-D69A0B354617}"/>
              </a:ext>
            </a:extLst>
          </p:cNvPr>
          <p:cNvCxnSpPr>
            <a:cxnSpLocks/>
            <a:stCxn id="15" idx="2"/>
            <a:endCxn id="11" idx="0"/>
          </p:cNvCxnSpPr>
          <p:nvPr/>
        </p:nvCxnSpPr>
        <p:spPr>
          <a:xfrm>
            <a:off x="1801319" y="974106"/>
            <a:ext cx="398104" cy="5823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Textfeld 35">
            <a:extLst>
              <a:ext uri="{FF2B5EF4-FFF2-40B4-BE49-F238E27FC236}">
                <a16:creationId xmlns:a16="http://schemas.microsoft.com/office/drawing/2014/main" id="{7783DDDC-6660-4008-89D1-A0F8422D7D04}"/>
              </a:ext>
            </a:extLst>
          </p:cNvPr>
          <p:cNvSpPr txBox="1"/>
          <p:nvPr/>
        </p:nvSpPr>
        <p:spPr>
          <a:xfrm>
            <a:off x="3109422" y="2672916"/>
            <a:ext cx="324128" cy="369332"/>
          </a:xfrm>
          <a:prstGeom prst="rect">
            <a:avLst/>
          </a:prstGeom>
          <a:noFill/>
        </p:spPr>
        <p:txBody>
          <a:bodyPr wrap="none" rtlCol="0">
            <a:spAutoFit/>
          </a:bodyPr>
          <a:lstStyle/>
          <a:p>
            <a:r>
              <a:rPr lang="de-DE" dirty="0"/>
              <a:t>●</a:t>
            </a:r>
          </a:p>
        </p:txBody>
      </p:sp>
      <p:sp>
        <p:nvSpPr>
          <p:cNvPr id="45" name="Textfeld 44">
            <a:extLst>
              <a:ext uri="{FF2B5EF4-FFF2-40B4-BE49-F238E27FC236}">
                <a16:creationId xmlns:a16="http://schemas.microsoft.com/office/drawing/2014/main" id="{AC769A9F-5086-4431-99F0-B85A2761B253}"/>
              </a:ext>
            </a:extLst>
          </p:cNvPr>
          <p:cNvSpPr txBox="1"/>
          <p:nvPr/>
        </p:nvSpPr>
        <p:spPr>
          <a:xfrm>
            <a:off x="0" y="3828128"/>
            <a:ext cx="3045193" cy="369332"/>
          </a:xfrm>
          <a:prstGeom prst="rect">
            <a:avLst/>
          </a:prstGeom>
          <a:noFill/>
        </p:spPr>
        <p:txBody>
          <a:bodyPr wrap="none" rtlCol="0">
            <a:spAutoFit/>
          </a:bodyPr>
          <a:lstStyle/>
          <a:p>
            <a:r>
              <a:rPr lang="de-DE" dirty="0"/>
              <a:t>Produktionspunkt bei Autarkie</a:t>
            </a:r>
          </a:p>
        </p:txBody>
      </p:sp>
      <p:cxnSp>
        <p:nvCxnSpPr>
          <p:cNvPr id="46" name="Gerade Verbindung mit Pfeil 45">
            <a:extLst>
              <a:ext uri="{FF2B5EF4-FFF2-40B4-BE49-F238E27FC236}">
                <a16:creationId xmlns:a16="http://schemas.microsoft.com/office/drawing/2014/main" id="{6150C9C1-095A-499A-B454-387CEB1DD253}"/>
              </a:ext>
            </a:extLst>
          </p:cNvPr>
          <p:cNvCxnSpPr>
            <a:cxnSpLocks/>
          </p:cNvCxnSpPr>
          <p:nvPr/>
        </p:nvCxnSpPr>
        <p:spPr>
          <a:xfrm flipV="1">
            <a:off x="2549038" y="3112786"/>
            <a:ext cx="560384" cy="7326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Rechteck 50">
            <a:extLst>
              <a:ext uri="{FF2B5EF4-FFF2-40B4-BE49-F238E27FC236}">
                <a16:creationId xmlns:a16="http://schemas.microsoft.com/office/drawing/2014/main" id="{EBB8603A-B6DB-4070-B170-3CBD4F7FC826}"/>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060196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135560" y="136526"/>
            <a:ext cx="746496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err="1">
                <a:solidFill>
                  <a:sysClr val="windowText" lastClr="000000"/>
                </a:solidFill>
              </a:rPr>
              <a:t>Ergebnisse</a:t>
            </a:r>
            <a:r>
              <a:rPr lang="en-US" sz="2800" dirty="0">
                <a:solidFill>
                  <a:sysClr val="windowText" lastClr="000000"/>
                </a:solidFill>
              </a:rPr>
              <a:t> des </a:t>
            </a:r>
            <a:r>
              <a:rPr lang="en-US" sz="2800" dirty="0" err="1">
                <a:solidFill>
                  <a:sysClr val="windowText" lastClr="000000"/>
                </a:solidFill>
              </a:rPr>
              <a:t>Modells</a:t>
            </a:r>
            <a:r>
              <a:rPr lang="en-US" sz="2800" dirty="0">
                <a:solidFill>
                  <a:sysClr val="windowText" lastClr="000000"/>
                </a:solidFill>
              </a:rPr>
              <a:t> </a:t>
            </a:r>
            <a:r>
              <a:rPr lang="en-US" sz="2800" dirty="0" err="1">
                <a:solidFill>
                  <a:sysClr val="windowText" lastClr="000000"/>
                </a:solidFill>
              </a:rPr>
              <a:t>spezifischer</a:t>
            </a:r>
            <a:r>
              <a:rPr lang="en-US" sz="2800" dirty="0">
                <a:solidFill>
                  <a:sysClr val="windowText" lastClr="000000"/>
                </a:solidFill>
              </a:rPr>
              <a:t> </a:t>
            </a:r>
            <a:r>
              <a:rPr lang="en-US" sz="2800" dirty="0" err="1">
                <a:solidFill>
                  <a:sysClr val="windowText" lastClr="000000"/>
                </a:solidFill>
              </a:rPr>
              <a:t>Faktoren</a:t>
            </a:r>
            <a:r>
              <a:rPr lang="en-US" sz="2800" dirty="0">
                <a:solidFill>
                  <a:sysClr val="windowText" lastClr="000000"/>
                </a:solidFill>
              </a:rPr>
              <a:t> </a:t>
            </a:r>
            <a:r>
              <a:rPr lang="en-US" sz="2800" dirty="0" err="1">
                <a:solidFill>
                  <a:sysClr val="windowText" lastClr="000000"/>
                </a:solidFill>
              </a:rPr>
              <a:t>bei</a:t>
            </a:r>
            <a:r>
              <a:rPr lang="en-US" sz="2800" dirty="0">
                <a:solidFill>
                  <a:sysClr val="windowText" lastClr="000000"/>
                </a:solidFill>
              </a:rPr>
              <a:t> </a:t>
            </a:r>
            <a:r>
              <a:rPr lang="en-US" sz="2800" dirty="0" err="1">
                <a:solidFill>
                  <a:sysClr val="windowText" lastClr="000000"/>
                </a:solidFill>
              </a:rPr>
              <a:t>Außenhandel</a:t>
            </a:r>
            <a:endParaRPr lang="en-US" sz="2800" dirty="0">
              <a:solidFill>
                <a:sysClr val="windowText" lastClr="000000"/>
              </a:solidFill>
            </a:endParaRPr>
          </a:p>
        </p:txBody>
      </p:sp>
      <p:sp>
        <p:nvSpPr>
          <p:cNvPr id="9" name="Textfeld 8">
            <a:extLst>
              <a:ext uri="{FF2B5EF4-FFF2-40B4-BE49-F238E27FC236}">
                <a16:creationId xmlns:a16="http://schemas.microsoft.com/office/drawing/2014/main" id="{EA66E258-8245-4EE8-9B19-BB1BAC4D268E}"/>
              </a:ext>
            </a:extLst>
          </p:cNvPr>
          <p:cNvSpPr txBox="1"/>
          <p:nvPr/>
        </p:nvSpPr>
        <p:spPr>
          <a:xfrm>
            <a:off x="79862" y="1012954"/>
            <a:ext cx="8461839" cy="4093428"/>
          </a:xfrm>
          <a:prstGeom prst="rect">
            <a:avLst/>
          </a:prstGeom>
          <a:noFill/>
        </p:spPr>
        <p:txBody>
          <a:bodyPr wrap="square" rtlCol="0">
            <a:spAutoFit/>
          </a:bodyPr>
          <a:lstStyle/>
          <a:p>
            <a:pPr marL="342900" indent="-342900">
              <a:buFont typeface="Arial" panose="020B0604020202020204" pitchFamily="34" charset="0"/>
              <a:buChar char="•"/>
            </a:pPr>
            <a:r>
              <a:rPr lang="de-DE" sz="2000" b="1" dirty="0"/>
              <a:t>Exportsektor gewinnt </a:t>
            </a:r>
          </a:p>
          <a:p>
            <a:pPr marL="342900" indent="-342900">
              <a:buFont typeface="Arial" panose="020B0604020202020204" pitchFamily="34" charset="0"/>
              <a:buChar char="•"/>
            </a:pPr>
            <a:endParaRPr lang="de-DE" sz="2000" b="1" dirty="0"/>
          </a:p>
          <a:p>
            <a:pPr marL="342900" indent="-342900">
              <a:buFont typeface="Arial" panose="020B0604020202020204" pitchFamily="34" charset="0"/>
              <a:buChar char="•"/>
            </a:pPr>
            <a:r>
              <a:rPr lang="de-DE" sz="2000" b="1" dirty="0"/>
              <a:t>Importsektor verliert</a:t>
            </a:r>
          </a:p>
          <a:p>
            <a:pPr marL="342900" indent="-342900">
              <a:buFont typeface="Arial" panose="020B0604020202020204" pitchFamily="34" charset="0"/>
              <a:buChar char="•"/>
            </a:pPr>
            <a:endParaRPr lang="de-DE" sz="2000" b="1" dirty="0"/>
          </a:p>
          <a:p>
            <a:pPr marL="342900" indent="-342900">
              <a:buFont typeface="Arial" panose="020B0604020202020204" pitchFamily="34" charset="0"/>
              <a:buChar char="•"/>
            </a:pPr>
            <a:r>
              <a:rPr lang="de-DE" sz="2000" b="1" dirty="0"/>
              <a:t>Die Auswirkungen auf den mobilen Faktor sind ambivalent</a:t>
            </a:r>
          </a:p>
          <a:p>
            <a:endParaRPr lang="de-DE" sz="2000" b="1" dirty="0"/>
          </a:p>
          <a:p>
            <a:pPr algn="ctr"/>
            <a:r>
              <a:rPr lang="de-DE" sz="2000" b="1" u="sng" dirty="0"/>
              <a:t>ABER:</a:t>
            </a:r>
          </a:p>
          <a:p>
            <a:pPr algn="ctr"/>
            <a:endParaRPr lang="de-DE" sz="2000" b="1" dirty="0"/>
          </a:p>
          <a:p>
            <a:pPr algn="ctr"/>
            <a:r>
              <a:rPr lang="de-DE" sz="2000" b="1" u="sng" dirty="0"/>
              <a:t>Insgesamt</a:t>
            </a:r>
            <a:r>
              <a:rPr lang="de-DE" sz="2000" b="1" dirty="0"/>
              <a:t> gewinnt das Land!</a:t>
            </a:r>
          </a:p>
          <a:p>
            <a:pPr algn="ctr"/>
            <a:endParaRPr lang="de-DE" sz="2000" b="1" dirty="0"/>
          </a:p>
          <a:p>
            <a:pPr algn="ctr"/>
            <a:r>
              <a:rPr lang="de-DE" sz="2000" b="1" dirty="0"/>
              <a:t>→ es existiert ein Umverteilungsmechanismus, so dass alle Sektoren besser gestellt werden können gegenüber der Situation ohne Handel</a:t>
            </a:r>
            <a:endParaRPr lang="de-DE" sz="2000" dirty="0"/>
          </a:p>
          <a:p>
            <a:endParaRPr lang="de-DE" sz="2000" dirty="0"/>
          </a:p>
        </p:txBody>
      </p:sp>
      <p:sp>
        <p:nvSpPr>
          <p:cNvPr id="6" name="Rechteck 5">
            <a:extLst>
              <a:ext uri="{FF2B5EF4-FFF2-40B4-BE49-F238E27FC236}">
                <a16:creationId xmlns:a16="http://schemas.microsoft.com/office/drawing/2014/main" id="{FAAD80C1-9DAD-4DCD-A35A-A633A7EC679D}"/>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629807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295498" y="683349"/>
            <a:ext cx="9036497" cy="1132128"/>
          </a:xfrm>
          <a:prstGeom prst="rect">
            <a:avLst/>
          </a:prstGeom>
          <a:noFill/>
        </p:spPr>
        <p:txBody>
          <a:bodyPr wrap="square" rtlCol="0">
            <a:noAutofit/>
          </a:bodyPr>
          <a:lstStyle/>
          <a:p>
            <a:r>
              <a:rPr lang="de-DE" sz="2200" b="1" dirty="0">
                <a:latin typeface="Times New Roman" panose="02020603050405020304" pitchFamily="18" charset="0"/>
                <a:cs typeface="Times New Roman" panose="02020603050405020304" pitchFamily="18" charset="0"/>
              </a:rPr>
              <a:t>Beispiel:</a:t>
            </a:r>
          </a:p>
          <a:p>
            <a:r>
              <a:rPr lang="de-DE" sz="2200" dirty="0">
                <a:latin typeface="Times New Roman" panose="02020603050405020304" pitchFamily="18" charset="0"/>
                <a:cs typeface="Times New Roman" panose="02020603050405020304" pitchFamily="18" charset="0"/>
              </a:rPr>
              <a:t>Sie stehen am 17.07.2014 vor der entscheidenden Klausur Ihres Studiums und haben am Sonntag vorher drei  alternative Handlungsmöglichkeiten</a:t>
            </a:r>
          </a:p>
          <a:p>
            <a:endParaRPr lang="de-DE" sz="2200" dirty="0">
              <a:latin typeface="Times New Roman" panose="02020603050405020304" pitchFamily="18" charset="0"/>
              <a:cs typeface="Times New Roman" panose="02020603050405020304" pitchFamily="18" charset="0"/>
            </a:endParaRPr>
          </a:p>
        </p:txBody>
      </p:sp>
      <p:sp>
        <p:nvSpPr>
          <p:cNvPr id="8" name="Textfeld 7"/>
          <p:cNvSpPr txBox="1"/>
          <p:nvPr/>
        </p:nvSpPr>
        <p:spPr>
          <a:xfrm>
            <a:off x="295498" y="2018757"/>
            <a:ext cx="9036497" cy="732825"/>
          </a:xfrm>
          <a:prstGeom prst="rect">
            <a:avLst/>
          </a:prstGeom>
          <a:noFill/>
        </p:spPr>
        <p:txBody>
          <a:bodyPr wrap="square" rtlCol="0">
            <a:noAutofit/>
          </a:bodyPr>
          <a:lstStyle/>
          <a:p>
            <a:pPr marL="457200" indent="-457200">
              <a:buFont typeface="+mj-lt"/>
              <a:buAutoNum type="arabicPeriod"/>
            </a:pPr>
            <a:r>
              <a:rPr lang="de-DE" sz="2200" dirty="0">
                <a:latin typeface="Times New Roman" panose="02020603050405020304" pitchFamily="18" charset="0"/>
                <a:cs typeface="Times New Roman" panose="02020603050405020304" pitchFamily="18" charset="0"/>
              </a:rPr>
              <a:t>Sie schauen das WM-Finale Deutschland-Argentinien, trinken dabei ein paar Bier und lernen nicht </a:t>
            </a:r>
          </a:p>
          <a:p>
            <a:endParaRPr lang="de-DE" sz="2200" dirty="0">
              <a:latin typeface="Times New Roman" panose="02020603050405020304" pitchFamily="18" charset="0"/>
              <a:cs typeface="Times New Roman" panose="02020603050405020304" pitchFamily="18" charset="0"/>
            </a:endParaRPr>
          </a:p>
        </p:txBody>
      </p:sp>
      <p:sp>
        <p:nvSpPr>
          <p:cNvPr id="9" name="Textfeld 8"/>
          <p:cNvSpPr txBox="1"/>
          <p:nvPr/>
        </p:nvSpPr>
        <p:spPr>
          <a:xfrm>
            <a:off x="295498" y="2955659"/>
            <a:ext cx="9036497" cy="1092067"/>
          </a:xfrm>
          <a:prstGeom prst="rect">
            <a:avLst/>
          </a:prstGeom>
          <a:noFill/>
        </p:spPr>
        <p:txBody>
          <a:bodyPr wrap="square" rtlCol="0">
            <a:noAutofit/>
          </a:bodyPr>
          <a:lstStyle/>
          <a:p>
            <a:pPr marL="457200" indent="-457200">
              <a:buFont typeface="+mj-lt"/>
              <a:buAutoNum type="arabicPeriod" startAt="2"/>
            </a:pPr>
            <a:r>
              <a:rPr lang="de-DE" sz="2200" dirty="0">
                <a:latin typeface="Times New Roman" panose="02020603050405020304" pitchFamily="18" charset="0"/>
                <a:cs typeface="Times New Roman" panose="02020603050405020304" pitchFamily="18" charset="0"/>
              </a:rPr>
              <a:t>Sie gehen ihrem </a:t>
            </a:r>
            <a:r>
              <a:rPr lang="de-DE" sz="2200" dirty="0" err="1">
                <a:latin typeface="Times New Roman" panose="02020603050405020304" pitchFamily="18" charset="0"/>
                <a:cs typeface="Times New Roman" panose="02020603050405020304" pitchFamily="18" charset="0"/>
              </a:rPr>
              <a:t>Kellnerjob</a:t>
            </a:r>
            <a:r>
              <a:rPr lang="de-DE" sz="2200" dirty="0">
                <a:latin typeface="Times New Roman" panose="02020603050405020304" pitchFamily="18" charset="0"/>
                <a:cs typeface="Times New Roman" panose="02020603050405020304" pitchFamily="18" charset="0"/>
              </a:rPr>
              <a:t> im Kulturrestaurant nach, in dem definitiv kein </a:t>
            </a:r>
            <a:r>
              <a:rPr lang="de-DE" sz="2200" dirty="0" err="1">
                <a:latin typeface="Times New Roman" panose="02020603050405020304" pitchFamily="18" charset="0"/>
                <a:cs typeface="Times New Roman" panose="02020603050405020304" pitchFamily="18" charset="0"/>
              </a:rPr>
              <a:t>Fussball</a:t>
            </a:r>
            <a:r>
              <a:rPr lang="de-DE" sz="2200" dirty="0">
                <a:latin typeface="Times New Roman" panose="02020603050405020304" pitchFamily="18" charset="0"/>
                <a:cs typeface="Times New Roman" panose="02020603050405020304" pitchFamily="18" charset="0"/>
              </a:rPr>
              <a:t> gezeigt wird und erhalten dafür voraussichtlich 150 Euro Trinkgeld und lernen nicht</a:t>
            </a:r>
          </a:p>
          <a:p>
            <a:endParaRPr lang="de-DE" sz="2200" dirty="0">
              <a:latin typeface="Times New Roman" panose="02020603050405020304" pitchFamily="18" charset="0"/>
              <a:cs typeface="Times New Roman" panose="02020603050405020304" pitchFamily="18" charset="0"/>
            </a:endParaRPr>
          </a:p>
        </p:txBody>
      </p:sp>
      <p:sp>
        <p:nvSpPr>
          <p:cNvPr id="10" name="Textfeld 9"/>
          <p:cNvSpPr txBox="1"/>
          <p:nvPr/>
        </p:nvSpPr>
        <p:spPr>
          <a:xfrm>
            <a:off x="295498" y="4267291"/>
            <a:ext cx="7899689" cy="1076579"/>
          </a:xfrm>
          <a:prstGeom prst="rect">
            <a:avLst/>
          </a:prstGeom>
          <a:noFill/>
        </p:spPr>
        <p:txBody>
          <a:bodyPr wrap="square" rtlCol="0">
            <a:noAutofit/>
          </a:bodyPr>
          <a:lstStyle/>
          <a:p>
            <a:pPr marL="457200" indent="-457200">
              <a:buFont typeface="+mj-lt"/>
              <a:buAutoNum type="arabicPeriod" startAt="3"/>
            </a:pPr>
            <a:r>
              <a:rPr lang="de-DE" sz="2200" dirty="0">
                <a:latin typeface="Times New Roman" panose="02020603050405020304" pitchFamily="18" charset="0"/>
                <a:cs typeface="Times New Roman" panose="02020603050405020304" pitchFamily="18" charset="0"/>
              </a:rPr>
              <a:t>Sie schließen ihren Fernseher im Keller ein, werfen den Schlüssel weg und lernen den ganzen Abend</a:t>
            </a:r>
          </a:p>
          <a:p>
            <a:endParaRPr lang="de-DE" sz="2200" dirty="0">
              <a:latin typeface="Times New Roman" panose="02020603050405020304" pitchFamily="18" charset="0"/>
              <a:cs typeface="Times New Roman" panose="02020603050405020304" pitchFamily="18" charset="0"/>
            </a:endParaRPr>
          </a:p>
        </p:txBody>
      </p:sp>
      <p:sp>
        <p:nvSpPr>
          <p:cNvPr id="11" name="Textfeld 10">
            <a:extLst>
              <a:ext uri="{FF2B5EF4-FFF2-40B4-BE49-F238E27FC236}">
                <a16:creationId xmlns:a16="http://schemas.microsoft.com/office/drawing/2014/main" id="{EBDC51A3-DC92-4D81-887F-A838D96BF095}"/>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2400" b="1" dirty="0">
                <a:latin typeface="Times New Roman" panose="02020603050405020304" pitchFamily="18" charset="0"/>
                <a:cs typeface="Times New Roman" panose="02020603050405020304" pitchFamily="18" charset="0"/>
              </a:rPr>
              <a:t>Beispiel Opportunitätskosten</a:t>
            </a:r>
          </a:p>
        </p:txBody>
      </p:sp>
      <p:sp>
        <p:nvSpPr>
          <p:cNvPr id="13" name="Rechteck 12">
            <a:extLst>
              <a:ext uri="{FF2B5EF4-FFF2-40B4-BE49-F238E27FC236}">
                <a16:creationId xmlns:a16="http://schemas.microsoft.com/office/drawing/2014/main" id="{8A0FC927-0017-4DC6-8F56-B4769240D86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59890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9" grpId="0"/>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27384"/>
            <a:ext cx="9144000"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800" dirty="0" err="1">
                <a:solidFill>
                  <a:sysClr val="windowText" lastClr="000000"/>
                </a:solidFill>
              </a:rPr>
              <a:t>Gründe</a:t>
            </a:r>
            <a:r>
              <a:rPr lang="en-US" sz="2800" dirty="0">
                <a:solidFill>
                  <a:sysClr val="windowText" lastClr="000000"/>
                </a:solidFill>
              </a:rPr>
              <a:t> </a:t>
            </a:r>
            <a:r>
              <a:rPr lang="en-US" sz="2800" dirty="0" err="1">
                <a:solidFill>
                  <a:sysClr val="windowText" lastClr="000000"/>
                </a:solidFill>
              </a:rPr>
              <a:t>für</a:t>
            </a:r>
            <a:r>
              <a:rPr lang="en-US" sz="2800" dirty="0">
                <a:solidFill>
                  <a:sysClr val="windowText" lastClr="000000"/>
                </a:solidFill>
              </a:rPr>
              <a:t> </a:t>
            </a:r>
            <a:r>
              <a:rPr lang="en-US" sz="2800" dirty="0" err="1">
                <a:solidFill>
                  <a:sysClr val="windowText" lastClr="000000"/>
                </a:solidFill>
              </a:rPr>
              <a:t>Außenhandel</a:t>
            </a:r>
            <a:r>
              <a:rPr lang="en-US" sz="2800" dirty="0">
                <a:solidFill>
                  <a:sysClr val="windowText" lastClr="000000"/>
                </a:solidFill>
              </a:rPr>
              <a:t> (</a:t>
            </a:r>
            <a:r>
              <a:rPr lang="en-US" sz="2800" dirty="0" err="1">
                <a:solidFill>
                  <a:sysClr val="windowText" lastClr="000000"/>
                </a:solidFill>
              </a:rPr>
              <a:t>klassisch</a:t>
            </a:r>
            <a:r>
              <a:rPr lang="en-US" sz="2800" dirty="0">
                <a:solidFill>
                  <a:sysClr val="windowText" lastClr="000000"/>
                </a:solidFill>
              </a:rPr>
              <a:t>)</a:t>
            </a:r>
          </a:p>
        </p:txBody>
      </p:sp>
      <p:sp>
        <p:nvSpPr>
          <p:cNvPr id="9" name="Textfeld 8">
            <a:extLst>
              <a:ext uri="{FF2B5EF4-FFF2-40B4-BE49-F238E27FC236}">
                <a16:creationId xmlns:a16="http://schemas.microsoft.com/office/drawing/2014/main" id="{EA66E258-8245-4EE8-9B19-BB1BAC4D268E}"/>
              </a:ext>
            </a:extLst>
          </p:cNvPr>
          <p:cNvSpPr txBox="1"/>
          <p:nvPr/>
        </p:nvSpPr>
        <p:spPr>
          <a:xfrm>
            <a:off x="34962" y="467252"/>
            <a:ext cx="7350162" cy="6310065"/>
          </a:xfrm>
          <a:prstGeom prst="rect">
            <a:avLst/>
          </a:prstGeom>
          <a:noFill/>
        </p:spPr>
        <p:txBody>
          <a:bodyPr wrap="square" rtlCol="0">
            <a:noAutofit/>
          </a:bodyPr>
          <a:lstStyle/>
          <a:p>
            <a:r>
              <a:rPr lang="de-DE" sz="2000" b="1" u="sng" dirty="0"/>
              <a:t>Ricardo:</a:t>
            </a:r>
          </a:p>
          <a:p>
            <a:pPr marL="342900" indent="-342900">
              <a:buFont typeface="Arial" panose="020B0604020202020204" pitchFamily="34" charset="0"/>
              <a:buChar char="•"/>
            </a:pPr>
            <a:r>
              <a:rPr lang="de-DE" sz="2000" dirty="0"/>
              <a:t>Unterschiedliche komparative Kosten</a:t>
            </a:r>
          </a:p>
          <a:p>
            <a:pPr marL="342900" indent="-342900">
              <a:buFont typeface="Arial" panose="020B0604020202020204" pitchFamily="34" charset="0"/>
              <a:buChar char="•"/>
            </a:pPr>
            <a:endParaRPr lang="de-DE" sz="2000" dirty="0"/>
          </a:p>
          <a:p>
            <a:pPr marL="342900" indent="-342900">
              <a:buFont typeface="Arial" panose="020B0604020202020204" pitchFamily="34" charset="0"/>
              <a:buChar char="•"/>
            </a:pPr>
            <a:r>
              <a:rPr lang="de-DE" sz="2000" dirty="0"/>
              <a:t>Lineare </a:t>
            </a:r>
            <a:r>
              <a:rPr lang="de-DE" sz="2000" dirty="0" err="1"/>
              <a:t>Produktionsfunktion:Y</a:t>
            </a:r>
            <a:r>
              <a:rPr lang="de-DE" sz="2000" dirty="0"/>
              <a:t>=</a:t>
            </a:r>
            <a:r>
              <a:rPr lang="de-DE" sz="2000" dirty="0" err="1"/>
              <a:t>aL</a:t>
            </a:r>
            <a:endParaRPr lang="de-DE" sz="2000" dirty="0"/>
          </a:p>
          <a:p>
            <a:pPr marL="342900" indent="-342900">
              <a:buFont typeface="Arial" panose="020B0604020202020204" pitchFamily="34" charset="0"/>
              <a:buChar char="•"/>
            </a:pPr>
            <a:endParaRPr lang="de-DE" sz="2000" dirty="0"/>
          </a:p>
          <a:p>
            <a:pPr marL="342900" indent="-342900">
              <a:buFont typeface="Arial" panose="020B0604020202020204" pitchFamily="34" charset="0"/>
              <a:buChar char="•"/>
            </a:pPr>
            <a:r>
              <a:rPr lang="de-DE" sz="2000" dirty="0"/>
              <a:t>konstante Skalenerträge 2L↑ → 2Y↑</a:t>
            </a:r>
          </a:p>
          <a:p>
            <a:endParaRPr lang="de-DE" sz="2000" dirty="0"/>
          </a:p>
          <a:p>
            <a:r>
              <a:rPr lang="de-DE" sz="2000" b="1" u="sng" dirty="0"/>
              <a:t>Spezifische Faktoren:</a:t>
            </a:r>
          </a:p>
          <a:p>
            <a:pPr marL="342900" indent="-342900">
              <a:buFont typeface="Arial" panose="020B0604020202020204" pitchFamily="34" charset="0"/>
              <a:buChar char="•"/>
            </a:pPr>
            <a:r>
              <a:rPr lang="de-DE" sz="2000" dirty="0"/>
              <a:t>Neoklassische Produktionsfunktion Y=F(K,L)</a:t>
            </a:r>
          </a:p>
          <a:p>
            <a:pPr marL="342900" indent="-342900">
              <a:buFont typeface="Arial" panose="020B0604020202020204" pitchFamily="34" charset="0"/>
              <a:buChar char="•"/>
            </a:pPr>
            <a:endParaRPr lang="de-DE" sz="2000" dirty="0"/>
          </a:p>
          <a:p>
            <a:pPr marL="342900" indent="-342900">
              <a:buFont typeface="Arial" panose="020B0604020202020204" pitchFamily="34" charset="0"/>
              <a:buChar char="•"/>
            </a:pPr>
            <a:r>
              <a:rPr lang="de-DE" sz="2000" dirty="0"/>
              <a:t>konstante Skalenerträge 2L↑, 2K↑ → 2Y↑</a:t>
            </a:r>
          </a:p>
          <a:p>
            <a:pPr marL="342900" indent="-342900">
              <a:buFont typeface="Arial" panose="020B0604020202020204" pitchFamily="34" charset="0"/>
              <a:buChar char="•"/>
            </a:pPr>
            <a:endParaRPr lang="de-DE" sz="2000" dirty="0"/>
          </a:p>
          <a:p>
            <a:pPr marL="342900" indent="-342900">
              <a:buFont typeface="Arial" panose="020B0604020202020204" pitchFamily="34" charset="0"/>
              <a:buChar char="•"/>
            </a:pPr>
            <a:r>
              <a:rPr lang="de-DE" sz="2000" dirty="0"/>
              <a:t>Unterschiedliches Verhältnis der relativen </a:t>
            </a:r>
            <a:r>
              <a:rPr lang="de-DE" sz="2000" dirty="0" err="1"/>
              <a:t>Grenzproduktivitäten</a:t>
            </a:r>
            <a:r>
              <a:rPr lang="de-DE" sz="2000" dirty="0"/>
              <a:t> der Produktionsfaktoren</a:t>
            </a:r>
          </a:p>
          <a:p>
            <a:endParaRPr lang="de-DE" sz="2000" dirty="0"/>
          </a:p>
          <a:p>
            <a:endParaRPr lang="de-DE" sz="2000" b="1" dirty="0"/>
          </a:p>
          <a:p>
            <a:r>
              <a:rPr lang="de-DE" sz="2000" b="1" dirty="0"/>
              <a:t>→ Es kommt zu Außenhandel, weil die Länder unterschiedlich sind!</a:t>
            </a:r>
          </a:p>
          <a:p>
            <a:endParaRPr lang="de-DE" sz="2400" dirty="0"/>
          </a:p>
          <a:p>
            <a:endParaRPr lang="de-DE" sz="2000" dirty="0"/>
          </a:p>
        </p:txBody>
      </p:sp>
      <p:sp>
        <p:nvSpPr>
          <p:cNvPr id="35" name="Rechteck 34">
            <a:extLst>
              <a:ext uri="{FF2B5EF4-FFF2-40B4-BE49-F238E27FC236}">
                <a16:creationId xmlns:a16="http://schemas.microsoft.com/office/drawing/2014/main" id="{59CFC7BC-ECEB-4963-9763-C1F8BFE32520}"/>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13584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p:cNvSpPr txBox="1"/>
          <p:nvPr/>
        </p:nvSpPr>
        <p:spPr>
          <a:xfrm>
            <a:off x="1524000" y="764704"/>
            <a:ext cx="9144000" cy="2088232"/>
          </a:xfrm>
          <a:prstGeom prst="rect">
            <a:avLst/>
          </a:prstGeom>
          <a:noFill/>
        </p:spPr>
        <p:txBody>
          <a:bodyPr wrap="square" rtlCol="0">
            <a:noAutofit/>
          </a:bodyPr>
          <a:lstStyle/>
          <a:p>
            <a:endParaRPr lang="de-DE" sz="2400" b="1" dirty="0">
              <a:latin typeface="Times New Roman" panose="02020603050405020304" pitchFamily="18" charset="0"/>
              <a:cs typeface="Times New Roman" panose="02020603050405020304" pitchFamily="18" charset="0"/>
            </a:endParaRPr>
          </a:p>
          <a:p>
            <a:r>
              <a:rPr lang="de-DE" sz="2400" b="1" dirty="0">
                <a:latin typeface="Times New Roman" panose="02020603050405020304" pitchFamily="18" charset="0"/>
                <a:cs typeface="Times New Roman" panose="02020603050405020304" pitchFamily="18" charset="0"/>
              </a:rPr>
              <a:t>Definition:</a:t>
            </a:r>
          </a:p>
          <a:p>
            <a:r>
              <a:rPr lang="de-DE" sz="2400" dirty="0">
                <a:latin typeface="Times New Roman" panose="02020603050405020304" pitchFamily="18" charset="0"/>
                <a:cs typeface="Times New Roman" panose="02020603050405020304" pitchFamily="18" charset="0"/>
              </a:rPr>
              <a:t>Ein </a:t>
            </a:r>
            <a:r>
              <a:rPr lang="de-DE" sz="2400" b="1" dirty="0">
                <a:latin typeface="Times New Roman" panose="02020603050405020304" pitchFamily="18" charset="0"/>
                <a:cs typeface="Times New Roman" panose="02020603050405020304" pitchFamily="18" charset="0"/>
              </a:rPr>
              <a:t>komparativer Kostenvorteil </a:t>
            </a:r>
            <a:r>
              <a:rPr lang="de-DE" sz="2400" dirty="0">
                <a:latin typeface="Times New Roman" panose="02020603050405020304" pitchFamily="18" charset="0"/>
                <a:cs typeface="Times New Roman" panose="02020603050405020304" pitchFamily="18" charset="0"/>
              </a:rPr>
              <a:t>besteht, wenn Produzent A in der </a:t>
            </a:r>
          </a:p>
          <a:p>
            <a:r>
              <a:rPr lang="de-DE" sz="2400" dirty="0">
                <a:latin typeface="Times New Roman" panose="02020603050405020304" pitchFamily="18" charset="0"/>
                <a:cs typeface="Times New Roman" panose="02020603050405020304" pitchFamily="18" charset="0"/>
              </a:rPr>
              <a:t>Produktion eines Gutes geringere </a:t>
            </a:r>
            <a:r>
              <a:rPr lang="de-DE" sz="2400" b="1" dirty="0">
                <a:latin typeface="Times New Roman" panose="02020603050405020304" pitchFamily="18" charset="0"/>
                <a:cs typeface="Times New Roman" panose="02020603050405020304" pitchFamily="18" charset="0"/>
              </a:rPr>
              <a:t>Opportunitätskosten</a:t>
            </a:r>
            <a:r>
              <a:rPr lang="de-DE" sz="2400" dirty="0">
                <a:latin typeface="Times New Roman" panose="02020603050405020304" pitchFamily="18" charset="0"/>
                <a:cs typeface="Times New Roman" panose="02020603050405020304" pitchFamily="18" charset="0"/>
              </a:rPr>
              <a:t> hat als</a:t>
            </a:r>
          </a:p>
          <a:p>
            <a:r>
              <a:rPr lang="de-DE" sz="2400" dirty="0">
                <a:latin typeface="Times New Roman" panose="02020603050405020304" pitchFamily="18" charset="0"/>
                <a:cs typeface="Times New Roman" panose="02020603050405020304" pitchFamily="18" charset="0"/>
              </a:rPr>
              <a:t>Produzent B.</a:t>
            </a: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r>
              <a:rPr lang="de-DE" sz="2400"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8" name="Textfeld 7"/>
          <p:cNvSpPr txBox="1"/>
          <p:nvPr/>
        </p:nvSpPr>
        <p:spPr>
          <a:xfrm>
            <a:off x="1524000" y="2685831"/>
            <a:ext cx="9144000" cy="1368152"/>
          </a:xfrm>
          <a:prstGeom prst="rect">
            <a:avLst/>
          </a:prstGeom>
          <a:noFill/>
        </p:spPr>
        <p:txBody>
          <a:bodyPr wrap="square" rtlCol="0">
            <a:noAutofit/>
          </a:bodyPr>
          <a:lstStyle/>
          <a:p>
            <a:r>
              <a:rPr lang="de-DE" sz="2400" b="1" dirty="0">
                <a:latin typeface="Times New Roman" panose="02020603050405020304" pitchFamily="18" charset="0"/>
                <a:cs typeface="Times New Roman" panose="02020603050405020304" pitchFamily="18" charset="0"/>
              </a:rPr>
              <a:t>→	</a:t>
            </a:r>
            <a:r>
              <a:rPr lang="de-DE" sz="2400" dirty="0">
                <a:latin typeface="Times New Roman" panose="02020603050405020304" pitchFamily="18" charset="0"/>
                <a:cs typeface="Times New Roman" panose="02020603050405020304" pitchFamily="18" charset="0"/>
              </a:rPr>
              <a:t>In einer 2-Güter-2-Produzenten-Ökonomie misst man damit die 	Produktion einer Einheit des Gutes 1 in den damit entgangenen 	Einheiten des Gutes 2 </a:t>
            </a:r>
          </a:p>
          <a:p>
            <a:endParaRPr lang="de-DE" sz="2400" dirty="0">
              <a:latin typeface="Times New Roman" panose="02020603050405020304" pitchFamily="18" charset="0"/>
              <a:cs typeface="Times New Roman" panose="02020603050405020304" pitchFamily="18" charset="0"/>
            </a:endParaRPr>
          </a:p>
          <a:p>
            <a:r>
              <a:rPr lang="de-DE" sz="2400"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p:txBody>
      </p:sp>
      <p:sp>
        <p:nvSpPr>
          <p:cNvPr id="9" name="Rechteck 8">
            <a:extLst>
              <a:ext uri="{FF2B5EF4-FFF2-40B4-BE49-F238E27FC236}">
                <a16:creationId xmlns:a16="http://schemas.microsoft.com/office/drawing/2014/main" id="{4AC54E15-FE82-4500-9551-C691A023A63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084517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a:extLst>
              <a:ext uri="{FF2B5EF4-FFF2-40B4-BE49-F238E27FC236}">
                <a16:creationId xmlns:a16="http://schemas.microsoft.com/office/drawing/2014/main" id="{D8487C15-A534-4455-BED5-9598DF16A639}"/>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Inhaltsplatzhalter 2"/>
              <p:cNvSpPr>
                <a:spLocks noGrp="1"/>
              </p:cNvSpPr>
              <p:nvPr/>
            </p:nvSpPr>
            <p:spPr>
              <a:xfrm>
                <a:off x="128105" y="2671479"/>
                <a:ext cx="11786839" cy="674912"/>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200" dirty="0">
                    <a:latin typeface="Times New Roman" panose="02020603050405020304" pitchFamily="18" charset="0"/>
                    <a:cs typeface="Times New Roman" panose="02020603050405020304" pitchFamily="18" charset="0"/>
                  </a:rPr>
                  <a:t>	</a:t>
                </a:r>
                <a14:m>
                  <m:oMath xmlns:m="http://schemas.openxmlformats.org/officeDocument/2006/math">
                    <m:r>
                      <a:rPr lang="de-DE" sz="2200" b="0" i="1" smtClean="0">
                        <a:latin typeface="Cambria Math" panose="02040503050406030204" pitchFamily="18" charset="0"/>
                        <a:cs typeface="Times New Roman" panose="02020603050405020304" pitchFamily="18" charset="0"/>
                      </a:rPr>
                      <m:t>𝑦</m:t>
                    </m:r>
                    <m:r>
                      <a:rPr lang="de-DE" sz="2200" b="0" i="1" smtClean="0">
                        <a:latin typeface="Cambria Math" panose="02040503050406030204" pitchFamily="18" charset="0"/>
                        <a:cs typeface="Times New Roman" panose="02020603050405020304" pitchFamily="18" charset="0"/>
                      </a:rPr>
                      <m:t>=</m:t>
                    </m:r>
                    <m:r>
                      <a:rPr lang="de-DE" sz="2200" b="0" i="1" smtClean="0">
                        <a:latin typeface="Cambria Math" panose="02040503050406030204" pitchFamily="18" charset="0"/>
                        <a:cs typeface="Times New Roman" panose="02020603050405020304" pitchFamily="18" charset="0"/>
                      </a:rPr>
                      <m:t>𝐹</m:t>
                    </m:r>
                    <m:d>
                      <m:dPr>
                        <m:ctrlPr>
                          <a:rPr lang="de-DE" sz="2200" b="0" i="1" smtClean="0">
                            <a:latin typeface="Cambria Math" panose="02040503050406030204" pitchFamily="18" charset="0"/>
                            <a:cs typeface="Times New Roman" panose="02020603050405020304" pitchFamily="18" charset="0"/>
                          </a:rPr>
                        </m:ctrlPr>
                      </m:dPr>
                      <m:e>
                        <m:r>
                          <a:rPr lang="de-DE" sz="2200" b="0" i="1" smtClean="0">
                            <a:latin typeface="Cambria Math" panose="02040503050406030204" pitchFamily="18" charset="0"/>
                            <a:cs typeface="Times New Roman" panose="02020603050405020304" pitchFamily="18" charset="0"/>
                          </a:rPr>
                          <m:t>𝐿</m:t>
                        </m:r>
                      </m:e>
                    </m:d>
                    <m:r>
                      <a:rPr lang="de-DE" sz="2200" b="0" i="1" smtClean="0">
                        <a:latin typeface="Cambria Math" panose="02040503050406030204" pitchFamily="18" charset="0"/>
                        <a:cs typeface="Times New Roman" panose="02020603050405020304" pitchFamily="18" charset="0"/>
                      </a:rPr>
                      <m:t>=</m:t>
                    </m:r>
                    <m:r>
                      <a:rPr lang="de-DE" sz="2200" b="0" i="1" smtClean="0">
                        <a:latin typeface="Cambria Math" panose="02040503050406030204" pitchFamily="18" charset="0"/>
                        <a:cs typeface="Times New Roman" panose="02020603050405020304" pitchFamily="18" charset="0"/>
                      </a:rPr>
                      <m:t>𝐴𝐿</m:t>
                    </m:r>
                    <m:r>
                      <a:rPr lang="de-DE" sz="2200" b="0" i="1" smtClean="0">
                        <a:latin typeface="Cambria Math" panose="02040503050406030204" pitchFamily="18" charset="0"/>
                        <a:cs typeface="Times New Roman" panose="02020603050405020304" pitchFamily="18" charset="0"/>
                      </a:rPr>
                      <m:t>=</m:t>
                    </m:r>
                    <m:f>
                      <m:fPr>
                        <m:ctrlPr>
                          <a:rPr lang="de-DE" sz="2200" b="0" i="1" smtClean="0">
                            <a:latin typeface="Cambria Math" panose="02040503050406030204" pitchFamily="18" charset="0"/>
                            <a:cs typeface="Times New Roman" panose="02020603050405020304" pitchFamily="18" charset="0"/>
                          </a:rPr>
                        </m:ctrlPr>
                      </m:fPr>
                      <m:num>
                        <m:r>
                          <a:rPr lang="de-DE" sz="2200" b="0" i="1" smtClean="0">
                            <a:latin typeface="Cambria Math" panose="02040503050406030204" pitchFamily="18" charset="0"/>
                            <a:cs typeface="Times New Roman" panose="02020603050405020304" pitchFamily="18" charset="0"/>
                          </a:rPr>
                          <m:t>1</m:t>
                        </m:r>
                      </m:num>
                      <m:den>
                        <m:r>
                          <a:rPr lang="de-DE" sz="2200" b="0" i="1" smtClean="0">
                            <a:latin typeface="Cambria Math" panose="02040503050406030204" pitchFamily="18" charset="0"/>
                            <a:cs typeface="Times New Roman" panose="02020603050405020304" pitchFamily="18" charset="0"/>
                          </a:rPr>
                          <m:t>𝑎</m:t>
                        </m:r>
                      </m:den>
                    </m:f>
                    <m:r>
                      <a:rPr lang="de-DE" sz="2200" b="0" i="1" smtClean="0">
                        <a:latin typeface="Cambria Math" panose="02040503050406030204" pitchFamily="18" charset="0"/>
                        <a:cs typeface="Times New Roman" panose="02020603050405020304" pitchFamily="18" charset="0"/>
                      </a:rPr>
                      <m:t>𝐿</m:t>
                    </m:r>
                  </m:oMath>
                </a14:m>
                <a:r>
                  <a:rPr lang="en-US" sz="2200" dirty="0">
                    <a:latin typeface="Times New Roman" panose="02020603050405020304" pitchFamily="18" charset="0"/>
                    <a:cs typeface="Times New Roman" panose="02020603050405020304" pitchFamily="18" charset="0"/>
                  </a:rPr>
                  <a:t> (y: Output; F(.): </a:t>
                </a:r>
                <a:r>
                  <a:rPr lang="en-US" sz="2200" dirty="0" err="1">
                    <a:latin typeface="Times New Roman" panose="02020603050405020304" pitchFamily="18" charset="0"/>
                    <a:cs typeface="Times New Roman" panose="02020603050405020304" pitchFamily="18" charset="0"/>
                  </a:rPr>
                  <a:t>Produktionsfunktion</a:t>
                </a:r>
                <a:r>
                  <a:rPr lang="en-US" sz="2200" dirty="0">
                    <a:latin typeface="Times New Roman" panose="02020603050405020304" pitchFamily="18" charset="0"/>
                    <a:cs typeface="Times New Roman" panose="02020603050405020304" pitchFamily="18" charset="0"/>
                  </a:rPr>
                  <a:t>; L: Arbeit; a: </a:t>
                </a:r>
                <a:r>
                  <a:rPr lang="en-US" sz="2200" dirty="0" err="1">
                    <a:latin typeface="Times New Roman" panose="02020603050405020304" pitchFamily="18" charset="0"/>
                    <a:cs typeface="Times New Roman" panose="02020603050405020304" pitchFamily="18" charset="0"/>
                  </a:rPr>
                  <a:t>Arbeitskoeffizient</a:t>
                </a:r>
                <a:r>
                  <a:rPr lang="en-US" sz="2200" dirty="0">
                    <a:latin typeface="Times New Roman" panose="02020603050405020304" pitchFamily="18" charset="0"/>
                    <a:cs typeface="Times New Roman" panose="02020603050405020304" pitchFamily="18" charset="0"/>
                  </a:rPr>
                  <a:t>)</a:t>
                </a:r>
              </a:p>
            </p:txBody>
          </p:sp>
        </mc:Choice>
        <mc:Fallback xmlns="">
          <p:sp>
            <p:nvSpPr>
              <p:cNvPr id="4" name="Inhaltsplatzhalter 2"/>
              <p:cNvSpPr>
                <a:spLocks noGrp="1" noRot="1" noChangeAspect="1" noMove="1" noResize="1" noEditPoints="1" noAdjustHandles="1" noChangeArrowheads="1" noChangeShapeType="1" noTextEdit="1"/>
              </p:cNvSpPr>
              <p:nvPr/>
            </p:nvSpPr>
            <p:spPr>
              <a:xfrm>
                <a:off x="128105" y="2671479"/>
                <a:ext cx="11786839" cy="674912"/>
              </a:xfrm>
              <a:prstGeom prst="rect">
                <a:avLst/>
              </a:prstGeom>
              <a:blipFill>
                <a:blip r:embed="rId3"/>
                <a:stretch>
                  <a:fillRect/>
                </a:stretch>
              </a:blipFill>
            </p:spPr>
            <p:txBody>
              <a:bodyPr/>
              <a:lstStyle/>
              <a:p>
                <a:r>
                  <a:rPr lang="de-DE">
                    <a:noFill/>
                  </a:rPr>
                  <a:t> </a:t>
                </a:r>
              </a:p>
            </p:txBody>
          </p:sp>
        </mc:Fallback>
      </mc:AlternateContent>
      <p:sp>
        <p:nvSpPr>
          <p:cNvPr id="5" name="Inhaltsplatzhalter 2"/>
          <p:cNvSpPr>
            <a:spLocks noGrp="1"/>
          </p:cNvSpPr>
          <p:nvPr/>
        </p:nvSpPr>
        <p:spPr>
          <a:xfrm>
            <a:off x="128106" y="2145748"/>
            <a:ext cx="11786839" cy="571500"/>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es</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ergibt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eine</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lineare</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Produktionsfunktion</a:t>
            </a:r>
            <a:r>
              <a:rPr lang="en-US" sz="2200" dirty="0">
                <a:latin typeface="Times New Roman" panose="02020603050405020304" pitchFamily="18" charset="0"/>
                <a:cs typeface="Times New Roman" panose="02020603050405020304" pitchFamily="18" charset="0"/>
              </a:rPr>
              <a:t>:</a:t>
            </a:r>
          </a:p>
          <a:p>
            <a:pPr marL="0" indent="0">
              <a:buNone/>
            </a:pPr>
            <a:endParaRPr lang="en-US" sz="2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8" name="Inhaltsplatzhalter 2"/>
              <p:cNvSpPr>
                <a:spLocks noGrp="1"/>
              </p:cNvSpPr>
              <p:nvPr/>
            </p:nvSpPr>
            <p:spPr>
              <a:xfrm>
                <a:off x="0" y="3397083"/>
                <a:ext cx="11786839" cy="729705"/>
              </a:xfrm>
              <a:prstGeom prst="rect">
                <a:avLst/>
              </a:prstGeom>
            </p:spPr>
            <p:txBody>
              <a:bodyPr vert="horz" lIns="82944" tIns="41472" rIns="82944" bIns="41472"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dirty="0">
                    <a:latin typeface="Times New Roman" panose="02020603050405020304" pitchFamily="18" charset="0"/>
                    <a:cs typeface="Times New Roman" panose="02020603050405020304" pitchFamily="18" charset="0"/>
                  </a:rPr>
                  <a:t>Arbeitskoeffizient = </a:t>
                </a:r>
                <a14:m>
                  <m:oMath xmlns:m="http://schemas.openxmlformats.org/officeDocument/2006/math">
                    <m:r>
                      <m:rPr>
                        <m:sty m:val="p"/>
                      </m:rPr>
                      <a:rPr lang="de-DE" sz="2200" b="0" i="0" smtClean="0">
                        <a:latin typeface="Cambria Math" panose="02040503050406030204" pitchFamily="18" charset="0"/>
                        <a:cs typeface="Times New Roman" panose="02020603050405020304" pitchFamily="18" charset="0"/>
                      </a:rPr>
                      <m:t>a</m:t>
                    </m:r>
                    <m:r>
                      <a:rPr lang="de-DE" sz="2200" b="0" i="0" smtClean="0">
                        <a:latin typeface="Cambria Math" panose="02040503050406030204" pitchFamily="18" charset="0"/>
                        <a:cs typeface="Times New Roman" panose="02020603050405020304" pitchFamily="18" charset="0"/>
                      </a:rPr>
                      <m:t>:=</m:t>
                    </m:r>
                    <m:f>
                      <m:fPr>
                        <m:ctrlPr>
                          <a:rPr lang="en-US" sz="2200" i="1">
                            <a:latin typeface="Cambria Math" panose="02040503050406030204" pitchFamily="18" charset="0"/>
                            <a:cs typeface="Times New Roman" panose="02020603050405020304" pitchFamily="18" charset="0"/>
                          </a:rPr>
                        </m:ctrlPr>
                      </m:fPr>
                      <m:num>
                        <m:r>
                          <a:rPr lang="de-DE" sz="2200" i="1">
                            <a:latin typeface="Cambria Math" panose="02040503050406030204" pitchFamily="18" charset="0"/>
                            <a:cs typeface="Times New Roman" panose="02020603050405020304" pitchFamily="18" charset="0"/>
                          </a:rPr>
                          <m:t>𝐴𝑟𝑏𝑒𝑖𝑡𝑠𝑒𝑖𝑛𝑠𝑎𝑡𝑧</m:t>
                        </m:r>
                      </m:num>
                      <m:den>
                        <m:r>
                          <a:rPr lang="de-DE" sz="2200" i="1">
                            <a:latin typeface="Cambria Math" panose="02040503050406030204" pitchFamily="18" charset="0"/>
                            <a:cs typeface="Times New Roman" panose="02020603050405020304" pitchFamily="18" charset="0"/>
                          </a:rPr>
                          <m:t>𝑂𝑢𝑡𝑝𝑢𝑡</m:t>
                        </m:r>
                      </m:den>
                    </m:f>
                  </m:oMath>
                </a14:m>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Arbeitsproduktivität</a:t>
                </a:r>
                <a:r>
                  <a:rPr lang="en-US" sz="2200" dirty="0">
                    <a:latin typeface="Times New Roman" panose="02020603050405020304" pitchFamily="18" charset="0"/>
                    <a:cs typeface="Times New Roman" panose="02020603050405020304" pitchFamily="18" charset="0"/>
                  </a:rPr>
                  <a:t> = </a:t>
                </a:r>
                <a14:m>
                  <m:oMath xmlns:m="http://schemas.openxmlformats.org/officeDocument/2006/math">
                    <m:r>
                      <m:rPr>
                        <m:sty m:val="p"/>
                      </m:rPr>
                      <a:rPr lang="de-DE" sz="2200" b="0" i="0" smtClean="0">
                        <a:latin typeface="Cambria Math" panose="02040503050406030204" pitchFamily="18" charset="0"/>
                        <a:cs typeface="Times New Roman" panose="02020603050405020304" pitchFamily="18" charset="0"/>
                      </a:rPr>
                      <m:t>A</m:t>
                    </m:r>
                    <m:r>
                      <a:rPr lang="de-DE" sz="2200" b="0" i="0" smtClean="0">
                        <a:latin typeface="Cambria Math" panose="02040503050406030204" pitchFamily="18" charset="0"/>
                        <a:cs typeface="Times New Roman" panose="02020603050405020304" pitchFamily="18" charset="0"/>
                      </a:rPr>
                      <m:t>=</m:t>
                    </m:r>
                    <m:f>
                      <m:fPr>
                        <m:ctrlPr>
                          <a:rPr lang="en-US" sz="2200" i="1" smtClean="0">
                            <a:latin typeface="Cambria Math" panose="02040503050406030204" pitchFamily="18" charset="0"/>
                            <a:cs typeface="Times New Roman" panose="02020603050405020304" pitchFamily="18" charset="0"/>
                          </a:rPr>
                        </m:ctrlPr>
                      </m:fPr>
                      <m:num>
                        <m:r>
                          <a:rPr lang="de-DE" sz="2200" b="0" i="1" smtClean="0">
                            <a:latin typeface="Cambria Math" panose="02040503050406030204" pitchFamily="18" charset="0"/>
                            <a:cs typeface="Times New Roman" panose="02020603050405020304" pitchFamily="18" charset="0"/>
                          </a:rPr>
                          <m:t>𝑂𝑢𝑡𝑝𝑢𝑡</m:t>
                        </m:r>
                      </m:num>
                      <m:den>
                        <m:r>
                          <a:rPr lang="de-DE" sz="2200" b="0" i="1" smtClean="0">
                            <a:latin typeface="Cambria Math" panose="02040503050406030204" pitchFamily="18" charset="0"/>
                            <a:cs typeface="Times New Roman" panose="02020603050405020304" pitchFamily="18" charset="0"/>
                          </a:rPr>
                          <m:t>𝐴𝑟𝑏𝑒𝑖𝑡𝑠𝑒𝑖𝑛𝑠𝑎𝑡𝑧</m:t>
                        </m:r>
                      </m:den>
                    </m:f>
                    <m:r>
                      <a:rPr lang="de-DE" sz="2200" b="0" i="0" smtClean="0">
                        <a:latin typeface="Cambria Math" panose="02040503050406030204" pitchFamily="18" charset="0"/>
                        <a:cs typeface="Times New Roman" panose="02020603050405020304" pitchFamily="18" charset="0"/>
                      </a:rPr>
                      <m:t>=</m:t>
                    </m:r>
                    <m:f>
                      <m:fPr>
                        <m:ctrlPr>
                          <a:rPr lang="de-DE" sz="2200" i="1">
                            <a:latin typeface="Cambria Math" panose="02040503050406030204" pitchFamily="18" charset="0"/>
                            <a:cs typeface="Times New Roman" panose="02020603050405020304" pitchFamily="18" charset="0"/>
                          </a:rPr>
                        </m:ctrlPr>
                      </m:fPr>
                      <m:num>
                        <m:r>
                          <a:rPr lang="de-DE" sz="2200" i="1">
                            <a:latin typeface="Cambria Math" panose="02040503050406030204" pitchFamily="18" charset="0"/>
                            <a:cs typeface="Times New Roman" panose="02020603050405020304" pitchFamily="18" charset="0"/>
                          </a:rPr>
                          <m:t>1</m:t>
                        </m:r>
                      </m:num>
                      <m:den>
                        <m:r>
                          <a:rPr lang="de-DE" sz="2200" i="1">
                            <a:latin typeface="Cambria Math" panose="02040503050406030204" pitchFamily="18" charset="0"/>
                            <a:cs typeface="Times New Roman" panose="02020603050405020304" pitchFamily="18" charset="0"/>
                          </a:rPr>
                          <m:t>𝑎</m:t>
                        </m:r>
                      </m:den>
                    </m:f>
                  </m:oMath>
                </a14:m>
                <a:r>
                  <a:rPr lang="en-US" sz="2200" dirty="0">
                    <a:latin typeface="Times New Roman" panose="02020603050405020304" pitchFamily="18" charset="0"/>
                    <a:cs typeface="Times New Roman" panose="02020603050405020304" pitchFamily="18" charset="0"/>
                  </a:rPr>
                  <a:t>		</a:t>
                </a:r>
              </a:p>
            </p:txBody>
          </p:sp>
        </mc:Choice>
        <mc:Fallback xmlns="">
          <p:sp>
            <p:nvSpPr>
              <p:cNvPr id="8" name="Inhaltsplatzhalter 2"/>
              <p:cNvSpPr>
                <a:spLocks noGrp="1" noRot="1" noChangeAspect="1" noMove="1" noResize="1" noEditPoints="1" noAdjustHandles="1" noChangeArrowheads="1" noChangeShapeType="1" noTextEdit="1"/>
              </p:cNvSpPr>
              <p:nvPr/>
            </p:nvSpPr>
            <p:spPr>
              <a:xfrm>
                <a:off x="0" y="3397083"/>
                <a:ext cx="11786839" cy="729705"/>
              </a:xfrm>
              <a:prstGeom prst="rect">
                <a:avLst/>
              </a:prstGeom>
              <a:blipFill>
                <a:blip r:embed="rId4"/>
                <a:stretch>
                  <a:fillRect t="-5000"/>
                </a:stretch>
              </a:blipFill>
            </p:spPr>
            <p:txBody>
              <a:bodyPr/>
              <a:lstStyle/>
              <a:p>
                <a:r>
                  <a:rPr lang="de-DE">
                    <a:noFill/>
                  </a:rPr>
                  <a:t> </a:t>
                </a:r>
              </a:p>
            </p:txBody>
          </p:sp>
        </mc:Fallback>
      </mc:AlternateContent>
      <p:sp>
        <p:nvSpPr>
          <p:cNvPr id="9" name="Inhaltsplatzhalter 2"/>
          <p:cNvSpPr>
            <a:spLocks noGrp="1"/>
          </p:cNvSpPr>
          <p:nvPr/>
        </p:nvSpPr>
        <p:spPr>
          <a:xfrm>
            <a:off x="128107" y="3849065"/>
            <a:ext cx="8325013" cy="1718615"/>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2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200">
                <a:latin typeface="Times New Roman" panose="02020603050405020304" pitchFamily="18" charset="0"/>
                <a:cs typeface="Times New Roman" panose="02020603050405020304" pitchFamily="18" charset="0"/>
              </a:rPr>
              <a:t>Arbeit </a:t>
            </a:r>
            <a:r>
              <a:rPr lang="en-US" sz="2200" dirty="0" err="1">
                <a:latin typeface="Times New Roman" panose="02020603050405020304" pitchFamily="18" charset="0"/>
                <a:cs typeface="Times New Roman" panose="02020603050405020304" pitchFamily="18" charset="0"/>
              </a:rPr>
              <a:t>ist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zwischen</a:t>
            </a:r>
            <a:r>
              <a:rPr lang="en-US" sz="2200" dirty="0">
                <a:latin typeface="Times New Roman" panose="02020603050405020304" pitchFamily="18" charset="0"/>
                <a:cs typeface="Times New Roman" panose="02020603050405020304" pitchFamily="18" charset="0"/>
              </a:rPr>
              <a:t> den </a:t>
            </a:r>
            <a:r>
              <a:rPr lang="en-US" sz="2200" dirty="0" err="1">
                <a:latin typeface="Times New Roman" panose="02020603050405020304" pitchFamily="18" charset="0"/>
                <a:cs typeface="Times New Roman" panose="02020603050405020304" pitchFamily="18" charset="0"/>
              </a:rPr>
              <a:t>Produktionssektoren</a:t>
            </a:r>
            <a:r>
              <a:rPr lang="en-US" sz="2200" dirty="0">
                <a:latin typeface="Times New Roman" panose="02020603050405020304" pitchFamily="18" charset="0"/>
                <a:cs typeface="Times New Roman" panose="02020603050405020304" pitchFamily="18" charset="0"/>
              </a:rPr>
              <a:t> </a:t>
            </a:r>
            <a:r>
              <a:rPr lang="en-US" sz="2200" err="1">
                <a:latin typeface="Times New Roman" panose="02020603050405020304" pitchFamily="18" charset="0"/>
                <a:cs typeface="Times New Roman" panose="02020603050405020304" pitchFamily="18" charset="0"/>
              </a:rPr>
              <a:t>vollkommen</a:t>
            </a:r>
            <a:r>
              <a:rPr lang="en-US" sz="2200">
                <a:latin typeface="Times New Roman" panose="02020603050405020304" pitchFamily="18" charset="0"/>
                <a:cs typeface="Times New Roman" panose="02020603050405020304" pitchFamily="18" charset="0"/>
              </a:rPr>
              <a:t> flextibel</a:t>
            </a:r>
          </a:p>
          <a:p>
            <a:pPr>
              <a:buFont typeface="Wingdings" panose="05000000000000000000" pitchFamily="2" charset="2"/>
              <a:buChar char="§"/>
            </a:pPr>
            <a:r>
              <a:rPr lang="en-US" sz="2200">
                <a:latin typeface="Times New Roman" panose="02020603050405020304" pitchFamily="18" charset="0"/>
                <a:cs typeface="Times New Roman" panose="02020603050405020304" pitchFamily="18" charset="0"/>
              </a:rPr>
              <a:t>Aus der Linearität und nur einem Produktionsfaktor folgen konstante Skalerträge in der Produktion</a:t>
            </a:r>
            <a:endParaRPr lang="en-US" sz="2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n-US" sz="2177" b="1" dirty="0">
              <a:latin typeface="Times New Roman" panose="02020603050405020304" pitchFamily="18" charset="0"/>
              <a:cs typeface="Times New Roman" panose="02020603050405020304" pitchFamily="18" charset="0"/>
            </a:endParaRPr>
          </a:p>
        </p:txBody>
      </p:sp>
      <p:sp>
        <p:nvSpPr>
          <p:cNvPr id="10" name="Inhaltsplatzhalter 2"/>
          <p:cNvSpPr>
            <a:spLocks noGrp="1"/>
          </p:cNvSpPr>
          <p:nvPr/>
        </p:nvSpPr>
        <p:spPr>
          <a:xfrm>
            <a:off x="277054" y="254520"/>
            <a:ext cx="11786839" cy="2280275"/>
          </a:xfrm>
          <a:prstGeom prst="rect">
            <a:avLst/>
          </a:prstGeom>
        </p:spPr>
        <p:txBody>
          <a:bodyPr vert="horz" lIns="82944" tIns="41472" rIns="82944" bIns="41472"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2177" dirty="0">
              <a:latin typeface="Times New Roman" panose="02020603050405020304" pitchFamily="18" charset="0"/>
              <a:cs typeface="Times New Roman" panose="02020603050405020304" pitchFamily="18" charset="0"/>
            </a:endParaRPr>
          </a:p>
          <a:p>
            <a:pPr marL="0" indent="0">
              <a:buNone/>
            </a:pPr>
            <a:r>
              <a:rPr lang="en-US" sz="2540" dirty="0" err="1">
                <a:latin typeface="Times New Roman" panose="02020603050405020304" pitchFamily="18" charset="0"/>
                <a:cs typeface="Times New Roman" panose="02020603050405020304" pitchFamily="18" charset="0"/>
              </a:rPr>
              <a:t>Annahmen</a:t>
            </a:r>
            <a:r>
              <a:rPr lang="en-US" sz="2540" dirty="0">
                <a:latin typeface="Times New Roman" panose="02020603050405020304" pitchFamily="18" charset="0"/>
                <a:cs typeface="Times New Roman" panose="02020603050405020304" pitchFamily="18" charset="0"/>
              </a:rPr>
              <a:t>:</a:t>
            </a:r>
          </a:p>
          <a:p>
            <a:pPr marL="0" indent="0">
              <a:buNone/>
            </a:pPr>
            <a:endParaRPr lang="en-US" sz="254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Arbeit </a:t>
            </a:r>
            <a:r>
              <a:rPr lang="en-US" sz="2200" dirty="0" err="1">
                <a:latin typeface="Times New Roman" panose="02020603050405020304" pitchFamily="18" charset="0"/>
                <a:cs typeface="Times New Roman" panose="02020603050405020304" pitchFamily="18" charset="0"/>
              </a:rPr>
              <a:t>ist</a:t>
            </a:r>
            <a:r>
              <a:rPr lang="en-US" sz="2200" dirty="0">
                <a:latin typeface="Times New Roman" panose="02020603050405020304" pitchFamily="18" charset="0"/>
                <a:cs typeface="Times New Roman" panose="02020603050405020304" pitchFamily="18" charset="0"/>
              </a:rPr>
              <a:t> der </a:t>
            </a:r>
            <a:r>
              <a:rPr lang="en-US" sz="2200" b="1" u="sng" dirty="0" err="1">
                <a:latin typeface="Times New Roman" panose="02020603050405020304" pitchFamily="18" charset="0"/>
                <a:cs typeface="Times New Roman" panose="02020603050405020304" pitchFamily="18" charset="0"/>
              </a:rPr>
              <a:t>einzige</a:t>
            </a:r>
            <a:r>
              <a:rPr lang="en-US" sz="2200" b="1" u="sng" dirty="0">
                <a:latin typeface="Times New Roman" panose="02020603050405020304" pitchFamily="18" charset="0"/>
                <a:cs typeface="Times New Roman" panose="02020603050405020304" pitchFamily="18" charset="0"/>
              </a:rPr>
              <a:t> </a:t>
            </a:r>
            <a:r>
              <a:rPr lang="en-US" sz="2200" b="1" u="sng" dirty="0" err="1">
                <a:latin typeface="Times New Roman" panose="02020603050405020304" pitchFamily="18" charset="0"/>
                <a:cs typeface="Times New Roman" panose="02020603050405020304" pitchFamily="18" charset="0"/>
              </a:rPr>
              <a:t>Produktionsfaktor</a:t>
            </a:r>
            <a:endParaRPr lang="en-US" sz="2200" b="1" u="sng"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200" dirty="0">
                <a:latin typeface="Times New Roman" panose="02020603050405020304" pitchFamily="18" charset="0"/>
                <a:cs typeface="Times New Roman" panose="02020603050405020304" pitchFamily="18" charset="0"/>
              </a:rPr>
              <a:t>Die Länder </a:t>
            </a:r>
            <a:r>
              <a:rPr lang="en-US" sz="2200" dirty="0" err="1">
                <a:latin typeface="Times New Roman" panose="02020603050405020304" pitchFamily="18" charset="0"/>
                <a:cs typeface="Times New Roman" panose="02020603050405020304" pitchFamily="18" charset="0"/>
              </a:rPr>
              <a:t>unterscheiden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nur</a:t>
            </a:r>
            <a:r>
              <a:rPr lang="en-US" sz="2200" dirty="0">
                <a:latin typeface="Times New Roman" panose="02020603050405020304" pitchFamily="18" charset="0"/>
                <a:cs typeface="Times New Roman" panose="02020603050405020304" pitchFamily="18" charset="0"/>
              </a:rPr>
              <a:t> in der </a:t>
            </a:r>
            <a:r>
              <a:rPr lang="en-US" sz="2200" dirty="0" err="1">
                <a:latin typeface="Times New Roman" panose="02020603050405020304" pitchFamily="18" charset="0"/>
                <a:cs typeface="Times New Roman" panose="02020603050405020304" pitchFamily="18" charset="0"/>
              </a:rPr>
              <a:t>Arbeitsproduktivität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bzw</a:t>
            </a:r>
            <a:r>
              <a:rPr lang="en-US" sz="2200" dirty="0">
                <a:latin typeface="Times New Roman" panose="02020603050405020304" pitchFamily="18" charset="0"/>
                <a:cs typeface="Times New Roman" panose="02020603050405020304" pitchFamily="18" charset="0"/>
              </a:rPr>
              <a:t>. den </a:t>
            </a:r>
            <a:r>
              <a:rPr lang="en-US" sz="2200" err="1">
                <a:latin typeface="Times New Roman" panose="02020603050405020304" pitchFamily="18" charset="0"/>
                <a:cs typeface="Times New Roman" panose="02020603050405020304" pitchFamily="18" charset="0"/>
              </a:rPr>
              <a:t>Arbeitskoeffizienten</a:t>
            </a:r>
            <a:r>
              <a:rPr lang="en-US" sz="220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pPr marL="0" indent="0">
              <a:buNone/>
            </a:pPr>
            <a:r>
              <a:rPr lang="en-US" sz="2200" dirty="0">
                <a:latin typeface="Times New Roman" panose="02020603050405020304" pitchFamily="18" charset="0"/>
                <a:cs typeface="Times New Roman" panose="02020603050405020304" pitchFamily="18" charset="0"/>
              </a:rPr>
              <a:t>				</a:t>
            </a:r>
            <a:endParaRPr lang="en-US" sz="2177" b="1" dirty="0">
              <a:latin typeface="Times New Roman" panose="02020603050405020304" pitchFamily="18" charset="0"/>
              <a:cs typeface="Times New Roman" panose="02020603050405020304" pitchFamily="18" charset="0"/>
            </a:endParaRPr>
          </a:p>
        </p:txBody>
      </p:sp>
      <p:sp>
        <p:nvSpPr>
          <p:cNvPr id="12" name="Rechteck 11">
            <a:extLst>
              <a:ext uri="{FF2B5EF4-FFF2-40B4-BE49-F238E27FC236}">
                <a16:creationId xmlns:a16="http://schemas.microsoft.com/office/drawing/2014/main" id="{C248948E-FFB1-4D71-AE24-5B0E5338AA92}"/>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47939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2"/>
          <p:cNvSpPr>
            <a:spLocks noGrp="1"/>
          </p:cNvSpPr>
          <p:nvPr/>
        </p:nvSpPr>
        <p:spPr>
          <a:xfrm>
            <a:off x="241169" y="618564"/>
            <a:ext cx="4616069" cy="336981"/>
          </a:xfrm>
          <a:prstGeom prst="rect">
            <a:avLst/>
          </a:prstGeom>
        </p:spPr>
        <p:txBody>
          <a:bodyPr vert="horz" lIns="82944" tIns="41472" rIns="82944" bIns="41472"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633" i="1" dirty="0" err="1">
                <a:latin typeface="Times New Roman" panose="02020603050405020304" pitchFamily="18" charset="0"/>
                <a:cs typeface="Times New Roman" panose="02020603050405020304" pitchFamily="18" charset="0"/>
              </a:rPr>
              <a:t>Arbeitseinsatz</a:t>
            </a:r>
            <a:r>
              <a:rPr lang="en-US" sz="1633" i="1" dirty="0">
                <a:latin typeface="Times New Roman" panose="02020603050405020304" pitchFamily="18" charset="0"/>
                <a:cs typeface="Times New Roman" panose="02020603050405020304" pitchFamily="18" charset="0"/>
              </a:rPr>
              <a:t> (</a:t>
            </a:r>
            <a:r>
              <a:rPr lang="en-US" sz="1633" i="1" dirty="0" err="1">
                <a:latin typeface="Times New Roman" panose="02020603050405020304" pitchFamily="18" charset="0"/>
                <a:cs typeface="Times New Roman" panose="02020603050405020304" pitchFamily="18" charset="0"/>
              </a:rPr>
              <a:t>z.B</a:t>
            </a:r>
            <a:r>
              <a:rPr lang="en-US" sz="1633" i="1" dirty="0">
                <a:latin typeface="Times New Roman" panose="02020603050405020304" pitchFamily="18" charset="0"/>
                <a:cs typeface="Times New Roman" panose="02020603050405020304" pitchFamily="18" charset="0"/>
              </a:rPr>
              <a:t>. in </a:t>
            </a:r>
            <a:r>
              <a:rPr lang="en-US" sz="1633" i="1" dirty="0" err="1">
                <a:latin typeface="Times New Roman" panose="02020603050405020304" pitchFamily="18" charset="0"/>
                <a:cs typeface="Times New Roman" panose="02020603050405020304" pitchFamily="18" charset="0"/>
              </a:rPr>
              <a:t>Stunden</a:t>
            </a:r>
            <a:r>
              <a:rPr lang="en-US" sz="1633" i="1" dirty="0">
                <a:latin typeface="Times New Roman" panose="02020603050405020304" pitchFamily="18" charset="0"/>
                <a:cs typeface="Times New Roman" panose="02020603050405020304" pitchFamily="18" charset="0"/>
              </a:rPr>
              <a:t>) pro Gut (</a:t>
            </a:r>
            <a:r>
              <a:rPr lang="en-US" sz="1633" i="1" dirty="0" err="1">
                <a:latin typeface="Times New Roman" panose="02020603050405020304" pitchFamily="18" charset="0"/>
                <a:cs typeface="Times New Roman" panose="02020603050405020304" pitchFamily="18" charset="0"/>
              </a:rPr>
              <a:t>z.B</a:t>
            </a:r>
            <a:r>
              <a:rPr lang="en-US" sz="1633" i="1" dirty="0">
                <a:latin typeface="Times New Roman" panose="02020603050405020304" pitchFamily="18" charset="0"/>
                <a:cs typeface="Times New Roman" panose="02020603050405020304" pitchFamily="18" charset="0"/>
              </a:rPr>
              <a:t>. in Liter/</a:t>
            </a:r>
            <a:r>
              <a:rPr lang="en-US" sz="1633" i="1" dirty="0" err="1">
                <a:latin typeface="Times New Roman" panose="02020603050405020304" pitchFamily="18" charset="0"/>
                <a:cs typeface="Times New Roman" panose="02020603050405020304" pitchFamily="18" charset="0"/>
              </a:rPr>
              <a:t>Anzahl</a:t>
            </a:r>
            <a:r>
              <a:rPr lang="en-US" sz="1633" i="1" dirty="0">
                <a:latin typeface="Times New Roman" panose="02020603050405020304" pitchFamily="18" charset="0"/>
                <a:cs typeface="Times New Roman" panose="02020603050405020304" pitchFamily="18" charset="0"/>
              </a:rPr>
              <a:t>) </a:t>
            </a:r>
          </a:p>
          <a:p>
            <a:pPr marL="0" indent="0">
              <a:buNone/>
            </a:pPr>
            <a:endParaRPr lang="en-US" sz="1633"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2" name="TextBox 13"/>
              <p:cNvSpPr txBox="1"/>
              <p:nvPr/>
            </p:nvSpPr>
            <p:spPr>
              <a:xfrm>
                <a:off x="5009318" y="595437"/>
                <a:ext cx="3130207" cy="35496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sz="1633" dirty="0"/>
                  <a:t>Arbeitskoeffizient: </a:t>
                </a:r>
                <a14:m>
                  <m:oMath xmlns:m="http://schemas.openxmlformats.org/officeDocument/2006/math">
                    <m:sSub>
                      <m:sSubPr>
                        <m:ctrlPr>
                          <a:rPr lang="de-DE" sz="1633" i="1" smtClean="0">
                            <a:latin typeface="Cambria Math" panose="02040503050406030204" pitchFamily="18" charset="0"/>
                          </a:rPr>
                        </m:ctrlPr>
                      </m:sSubPr>
                      <m:e>
                        <m:r>
                          <a:rPr lang="de-DE" sz="1633" i="1">
                            <a:latin typeface="Cambria Math"/>
                          </a:rPr>
                          <m:t>𝑎</m:t>
                        </m:r>
                      </m:e>
                      <m:sub>
                        <m:r>
                          <a:rPr lang="de-DE" sz="1633" i="1">
                            <a:latin typeface="Cambria Math" panose="02040503050406030204" pitchFamily="18" charset="0"/>
                          </a:rPr>
                          <m:t>𝐿𝑎𝑛𝑑</m:t>
                        </m:r>
                        <m:r>
                          <a:rPr lang="de-DE" sz="1633" b="0" i="1" smtClean="0">
                            <a:latin typeface="Cambria Math" panose="02040503050406030204" pitchFamily="18" charset="0"/>
                          </a:rPr>
                          <m:t>,</m:t>
                        </m:r>
                        <m:r>
                          <a:rPr lang="de-DE" sz="1633" i="1">
                            <a:latin typeface="Cambria Math" panose="02040503050406030204" pitchFamily="18" charset="0"/>
                          </a:rPr>
                          <m:t>𝐺𝑢𝑡</m:t>
                        </m:r>
                      </m:sub>
                    </m:sSub>
                  </m:oMath>
                </a14:m>
                <a:endParaRPr lang="en-US" sz="1633" dirty="0">
                  <a:latin typeface="Times New Roman" panose="02020603050405020304" pitchFamily="18" charset="0"/>
                  <a:cs typeface="Times New Roman" panose="02020603050405020304" pitchFamily="18" charset="0"/>
                </a:endParaRPr>
              </a:p>
            </p:txBody>
          </p:sp>
        </mc:Choice>
        <mc:Fallback xmlns="">
          <p:sp>
            <p:nvSpPr>
              <p:cNvPr id="12" name="TextBox 13"/>
              <p:cNvSpPr txBox="1">
                <a:spLocks noRot="1" noChangeAspect="1" noMove="1" noResize="1" noEditPoints="1" noAdjustHandles="1" noChangeArrowheads="1" noChangeShapeType="1" noTextEdit="1"/>
              </p:cNvSpPr>
              <p:nvPr/>
            </p:nvSpPr>
            <p:spPr>
              <a:xfrm>
                <a:off x="5009318" y="595437"/>
                <a:ext cx="3130207" cy="354969"/>
              </a:xfrm>
              <a:prstGeom prst="rect">
                <a:avLst/>
              </a:prstGeom>
              <a:blipFill>
                <a:blip r:embed="rId3"/>
                <a:stretch>
                  <a:fillRect l="-1170" t="-6897" b="-18966"/>
                </a:stretch>
              </a:blipFill>
            </p:spPr>
            <p:txBody>
              <a:bodyPr/>
              <a:lstStyle/>
              <a:p>
                <a:r>
                  <a:rPr lang="de-DE">
                    <a:noFill/>
                  </a:rPr>
                  <a:t> </a:t>
                </a:r>
              </a:p>
            </p:txBody>
          </p:sp>
        </mc:Fallback>
      </mc:AlternateContent>
      <p:sp>
        <p:nvSpPr>
          <p:cNvPr id="17" name="Textfeld 16">
            <a:extLst>
              <a:ext uri="{FF2B5EF4-FFF2-40B4-BE49-F238E27FC236}">
                <a16:creationId xmlns:a16="http://schemas.microsoft.com/office/drawing/2014/main" id="{22C12E7E-831E-4DA6-9688-AD561B2C78AE}"/>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r>
              <a:rPr lang="de-DE" sz="3200" b="1" dirty="0">
                <a:latin typeface="Times New Roman" panose="02020603050405020304" pitchFamily="18" charset="0"/>
                <a:cs typeface="Times New Roman" panose="02020603050405020304" pitchFamily="18" charset="0"/>
              </a:rPr>
              <a:t> – Beispiel</a:t>
            </a:r>
          </a:p>
        </p:txBody>
      </p:sp>
      <mc:AlternateContent xmlns:mc="http://schemas.openxmlformats.org/markup-compatibility/2006" xmlns:a14="http://schemas.microsoft.com/office/drawing/2010/main">
        <mc:Choice Requires="a14">
          <p:graphicFrame>
            <p:nvGraphicFramePr>
              <p:cNvPr id="2" name="Tabelle 1">
                <a:extLst>
                  <a:ext uri="{FF2B5EF4-FFF2-40B4-BE49-F238E27FC236}">
                    <a16:creationId xmlns:a16="http://schemas.microsoft.com/office/drawing/2014/main" id="{8F1DA21E-6988-4F59-9922-437B102DF9B0}"/>
                  </a:ext>
                </a:extLst>
              </p:cNvPr>
              <p:cNvGraphicFramePr>
                <a:graphicFrameLocks noGrp="1"/>
              </p:cNvGraphicFramePr>
              <p:nvPr/>
            </p:nvGraphicFramePr>
            <p:xfrm>
              <a:off x="603555" y="1008161"/>
              <a:ext cx="6897330" cy="111252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70840">
                    <a:tc>
                      <a:txBody>
                        <a:bodyPr/>
                        <a:lstStyle/>
                        <a:p>
                          <a:endParaRPr lang="de-DE" dirty="0"/>
                        </a:p>
                      </a:txBody>
                      <a:tcPr/>
                    </a:tc>
                    <a:tc>
                      <a:txBody>
                        <a:bodyPr/>
                        <a:lstStyle/>
                        <a:p>
                          <a:pPr algn="ctr"/>
                          <a:r>
                            <a:rPr lang="de-DE" dirty="0"/>
                            <a:t>Wein [L]</a:t>
                          </a:r>
                        </a:p>
                      </a:txBody>
                      <a:tcPr/>
                    </a:tc>
                    <a:tc>
                      <a:txBody>
                        <a:bodyPr/>
                        <a:lstStyle/>
                        <a:p>
                          <a:pPr algn="ctr"/>
                          <a:r>
                            <a:rPr lang="de-DE" dirty="0"/>
                            <a:t>Kleidung [Anzahl]</a:t>
                          </a:r>
                        </a:p>
                      </a:txBody>
                      <a:tcPr/>
                    </a:tc>
                    <a:extLst>
                      <a:ext uri="{0D108BD9-81ED-4DB2-BD59-A6C34878D82A}">
                        <a16:rowId xmlns:a16="http://schemas.microsoft.com/office/drawing/2014/main" val="2746142610"/>
                      </a:ext>
                    </a:extLst>
                  </a:tr>
                  <a:tr h="370840">
                    <a:tc>
                      <a:txBody>
                        <a:bodyPr/>
                        <a:lstStyle/>
                        <a:p>
                          <a:r>
                            <a:rPr lang="de-DE" dirty="0"/>
                            <a:t>Portugal</a:t>
                          </a:r>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𝑃𝑊</m:t>
                                  </m:r>
                                </m:sub>
                              </m:sSub>
                            </m:oMath>
                          </a14:m>
                          <a:r>
                            <a:rPr lang="en-US" sz="1800" dirty="0"/>
                            <a:t>=5</a:t>
                          </a:r>
                          <a:endParaRPr lang="de-DE" dirty="0"/>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𝑃𝐾</m:t>
                                  </m:r>
                                </m:sub>
                              </m:sSub>
                            </m:oMath>
                          </a14:m>
                          <a:r>
                            <a:rPr lang="en-US" sz="1800" dirty="0"/>
                            <a:t>=1</a:t>
                          </a:r>
                          <a:endParaRPr lang="de-DE" dirty="0"/>
                        </a:p>
                      </a:txBody>
                      <a:tcPr/>
                    </a:tc>
                    <a:extLst>
                      <a:ext uri="{0D108BD9-81ED-4DB2-BD59-A6C34878D82A}">
                        <a16:rowId xmlns:a16="http://schemas.microsoft.com/office/drawing/2014/main" val="897897460"/>
                      </a:ext>
                    </a:extLst>
                  </a:tr>
                  <a:tr h="370840">
                    <a:tc>
                      <a:txBody>
                        <a:bodyPr/>
                        <a:lstStyle/>
                        <a:p>
                          <a:r>
                            <a:rPr lang="de-DE" dirty="0"/>
                            <a:t>UK</a:t>
                          </a:r>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𝑈𝑊</m:t>
                                  </m:r>
                                </m:sub>
                              </m:sSub>
                            </m:oMath>
                          </a14:m>
                          <a:r>
                            <a:rPr lang="en-US" sz="1800" dirty="0"/>
                            <a:t>=3</a:t>
                          </a:r>
                          <a:endParaRPr lang="de-DE" dirty="0"/>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𝑈𝐾</m:t>
                                  </m:r>
                                </m:sub>
                              </m:sSub>
                            </m:oMath>
                          </a14:m>
                          <a:r>
                            <a:rPr lang="en-US" sz="1800" dirty="0"/>
                            <a:t>=2</a:t>
                          </a:r>
                          <a:endParaRPr lang="de-DE" dirty="0"/>
                        </a:p>
                      </a:txBody>
                      <a:tcPr/>
                    </a:tc>
                    <a:extLst>
                      <a:ext uri="{0D108BD9-81ED-4DB2-BD59-A6C34878D82A}">
                        <a16:rowId xmlns:a16="http://schemas.microsoft.com/office/drawing/2014/main" val="3078704704"/>
                      </a:ext>
                    </a:extLst>
                  </a:tr>
                </a:tbl>
              </a:graphicData>
            </a:graphic>
          </p:graphicFrame>
        </mc:Choice>
        <mc:Fallback xmlns="">
          <p:graphicFrame>
            <p:nvGraphicFramePr>
              <p:cNvPr id="2" name="Tabelle 1">
                <a:extLst>
                  <a:ext uri="{FF2B5EF4-FFF2-40B4-BE49-F238E27FC236}">
                    <a16:creationId xmlns:a16="http://schemas.microsoft.com/office/drawing/2014/main" id="{8F1DA21E-6988-4F59-9922-437B102DF9B0}"/>
                  </a:ext>
                </a:extLst>
              </p:cNvPr>
              <p:cNvGraphicFramePr>
                <a:graphicFrameLocks noGrp="1"/>
              </p:cNvGraphicFramePr>
              <p:nvPr>
                <p:extLst>
                  <p:ext uri="{D42A27DB-BD31-4B8C-83A1-F6EECF244321}">
                    <p14:modId xmlns:p14="http://schemas.microsoft.com/office/powerpoint/2010/main" val="582439223"/>
                  </p:ext>
                </p:extLst>
              </p:nvPr>
            </p:nvGraphicFramePr>
            <p:xfrm>
              <a:off x="603555" y="1008161"/>
              <a:ext cx="6897330" cy="111252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70840">
                    <a:tc>
                      <a:txBody>
                        <a:bodyPr/>
                        <a:lstStyle/>
                        <a:p>
                          <a:endParaRPr lang="de-DE" dirty="0"/>
                        </a:p>
                      </a:txBody>
                      <a:tcPr/>
                    </a:tc>
                    <a:tc>
                      <a:txBody>
                        <a:bodyPr/>
                        <a:lstStyle/>
                        <a:p>
                          <a:pPr algn="ctr"/>
                          <a:r>
                            <a:rPr lang="de-DE" dirty="0"/>
                            <a:t>Wein [L]</a:t>
                          </a:r>
                        </a:p>
                      </a:txBody>
                      <a:tcPr/>
                    </a:tc>
                    <a:tc>
                      <a:txBody>
                        <a:bodyPr/>
                        <a:lstStyle/>
                        <a:p>
                          <a:pPr algn="ctr"/>
                          <a:r>
                            <a:rPr lang="de-DE" dirty="0"/>
                            <a:t>Kleidung [Anzahl]</a:t>
                          </a:r>
                        </a:p>
                      </a:txBody>
                      <a:tcPr/>
                    </a:tc>
                    <a:extLst>
                      <a:ext uri="{0D108BD9-81ED-4DB2-BD59-A6C34878D82A}">
                        <a16:rowId xmlns:a16="http://schemas.microsoft.com/office/drawing/2014/main" val="2746142610"/>
                      </a:ext>
                    </a:extLst>
                  </a:tr>
                  <a:tr h="370840">
                    <a:tc>
                      <a:txBody>
                        <a:bodyPr/>
                        <a:lstStyle/>
                        <a:p>
                          <a:r>
                            <a:rPr lang="de-DE" dirty="0"/>
                            <a:t>Portugal</a:t>
                          </a:r>
                        </a:p>
                      </a:txBody>
                      <a:tcPr/>
                    </a:tc>
                    <a:tc>
                      <a:txBody>
                        <a:bodyPr/>
                        <a:lstStyle/>
                        <a:p>
                          <a:endParaRPr lang="de-DE"/>
                        </a:p>
                      </a:txBody>
                      <a:tcPr>
                        <a:blipFill>
                          <a:blip r:embed="rId4"/>
                          <a:stretch>
                            <a:fillRect l="-100265" t="-108197" r="-100265" b="-124590"/>
                          </a:stretch>
                        </a:blipFill>
                      </a:tcPr>
                    </a:tc>
                    <a:tc>
                      <a:txBody>
                        <a:bodyPr/>
                        <a:lstStyle/>
                        <a:p>
                          <a:endParaRPr lang="de-DE"/>
                        </a:p>
                      </a:txBody>
                      <a:tcPr>
                        <a:blipFill>
                          <a:blip r:embed="rId4"/>
                          <a:stretch>
                            <a:fillRect l="-200796" t="-108197" r="-531" b="-124590"/>
                          </a:stretch>
                        </a:blipFill>
                      </a:tcPr>
                    </a:tc>
                    <a:extLst>
                      <a:ext uri="{0D108BD9-81ED-4DB2-BD59-A6C34878D82A}">
                        <a16:rowId xmlns:a16="http://schemas.microsoft.com/office/drawing/2014/main" val="897897460"/>
                      </a:ext>
                    </a:extLst>
                  </a:tr>
                  <a:tr h="370840">
                    <a:tc>
                      <a:txBody>
                        <a:bodyPr/>
                        <a:lstStyle/>
                        <a:p>
                          <a:r>
                            <a:rPr lang="de-DE" dirty="0"/>
                            <a:t>UK</a:t>
                          </a:r>
                        </a:p>
                      </a:txBody>
                      <a:tcPr/>
                    </a:tc>
                    <a:tc>
                      <a:txBody>
                        <a:bodyPr/>
                        <a:lstStyle/>
                        <a:p>
                          <a:endParaRPr lang="de-DE"/>
                        </a:p>
                      </a:txBody>
                      <a:tcPr>
                        <a:blipFill>
                          <a:blip r:embed="rId4"/>
                          <a:stretch>
                            <a:fillRect l="-100265" t="-208197" r="-100265" b="-24590"/>
                          </a:stretch>
                        </a:blipFill>
                      </a:tcPr>
                    </a:tc>
                    <a:tc>
                      <a:txBody>
                        <a:bodyPr/>
                        <a:lstStyle/>
                        <a:p>
                          <a:endParaRPr lang="de-DE"/>
                        </a:p>
                      </a:txBody>
                      <a:tcPr>
                        <a:blipFill>
                          <a:blip r:embed="rId4"/>
                          <a:stretch>
                            <a:fillRect l="-200796" t="-208197" r="-531" b="-24590"/>
                          </a:stretch>
                        </a:blipFill>
                      </a:tcPr>
                    </a:tc>
                    <a:extLst>
                      <a:ext uri="{0D108BD9-81ED-4DB2-BD59-A6C34878D82A}">
                        <a16:rowId xmlns:a16="http://schemas.microsoft.com/office/drawing/2014/main" val="3078704704"/>
                      </a:ext>
                    </a:extLst>
                  </a:tr>
                </a:tbl>
              </a:graphicData>
            </a:graphic>
          </p:graphicFrame>
        </mc:Fallback>
      </mc:AlternateContent>
      <p:sp>
        <p:nvSpPr>
          <p:cNvPr id="20" name="Rechteck 19">
            <a:extLst>
              <a:ext uri="{FF2B5EF4-FFF2-40B4-BE49-F238E27FC236}">
                <a16:creationId xmlns:a16="http://schemas.microsoft.com/office/drawing/2014/main" id="{C22B8BB6-5A89-42F7-B8C7-9374812BEC0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3" name="Inhaltsplatzhalter 2">
            <a:extLst>
              <a:ext uri="{FF2B5EF4-FFF2-40B4-BE49-F238E27FC236}">
                <a16:creationId xmlns:a16="http://schemas.microsoft.com/office/drawing/2014/main" id="{8BF0479B-65AB-AB6D-C1B9-A7508ECF0F69}"/>
              </a:ext>
            </a:extLst>
          </p:cNvPr>
          <p:cNvSpPr>
            <a:spLocks noGrp="1"/>
          </p:cNvSpPr>
          <p:nvPr/>
        </p:nvSpPr>
        <p:spPr>
          <a:xfrm>
            <a:off x="241169" y="2177990"/>
            <a:ext cx="7464960" cy="409796"/>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814" b="1" i="1" dirty="0" err="1">
                <a:latin typeface="Times New Roman" panose="02020603050405020304" pitchFamily="18" charset="0"/>
                <a:cs typeface="Times New Roman" panose="02020603050405020304" pitchFamily="18" charset="0"/>
              </a:rPr>
              <a:t>Wer</a:t>
            </a:r>
            <a:r>
              <a:rPr lang="en-US" sz="1814" b="1" i="1" dirty="0">
                <a:latin typeface="Times New Roman" panose="02020603050405020304" pitchFamily="18" charset="0"/>
                <a:cs typeface="Times New Roman" panose="02020603050405020304" pitchFamily="18" charset="0"/>
              </a:rPr>
              <a:t> hat </a:t>
            </a:r>
            <a:r>
              <a:rPr lang="en-US" sz="1814" b="1" i="1" dirty="0" err="1">
                <a:latin typeface="Times New Roman" panose="02020603050405020304" pitchFamily="18" charset="0"/>
                <a:cs typeface="Times New Roman" panose="02020603050405020304" pitchFamily="18" charset="0"/>
              </a:rPr>
              <a:t>einen</a:t>
            </a:r>
            <a:r>
              <a:rPr lang="en-US" sz="1814" b="1" i="1" dirty="0">
                <a:latin typeface="Times New Roman" panose="02020603050405020304" pitchFamily="18" charset="0"/>
                <a:cs typeface="Times New Roman" panose="02020603050405020304" pitchFamily="18" charset="0"/>
              </a:rPr>
              <a:t> </a:t>
            </a:r>
            <a:r>
              <a:rPr lang="en-US" sz="1814" b="1" i="1" dirty="0" err="1">
                <a:latin typeface="Times New Roman" panose="02020603050405020304" pitchFamily="18" charset="0"/>
                <a:cs typeface="Times New Roman" panose="02020603050405020304" pitchFamily="18" charset="0"/>
              </a:rPr>
              <a:t>absoluten</a:t>
            </a:r>
            <a:r>
              <a:rPr lang="en-US" sz="1814" b="1" i="1" dirty="0">
                <a:latin typeface="Times New Roman" panose="02020603050405020304" pitchFamily="18" charset="0"/>
                <a:cs typeface="Times New Roman" panose="02020603050405020304" pitchFamily="18" charset="0"/>
              </a:rPr>
              <a:t> </a:t>
            </a:r>
            <a:r>
              <a:rPr lang="en-US" sz="1814" b="1" i="1" dirty="0" err="1">
                <a:latin typeface="Times New Roman" panose="02020603050405020304" pitchFamily="18" charset="0"/>
                <a:cs typeface="Times New Roman" panose="02020603050405020304" pitchFamily="18" charset="0"/>
              </a:rPr>
              <a:t>Produktionsvorteil</a:t>
            </a:r>
            <a:r>
              <a:rPr lang="en-US" sz="1814" b="1" i="1" dirty="0">
                <a:latin typeface="Times New Roman" panose="02020603050405020304" pitchFamily="18" charset="0"/>
                <a:cs typeface="Times New Roman" panose="02020603050405020304" pitchFamily="18" charset="0"/>
              </a:rPr>
              <a:t> in </a:t>
            </a:r>
            <a:r>
              <a:rPr lang="en-US" sz="1814" b="1" i="1" dirty="0" err="1">
                <a:latin typeface="Times New Roman" panose="02020603050405020304" pitchFamily="18" charset="0"/>
                <a:cs typeface="Times New Roman" panose="02020603050405020304" pitchFamily="18" charset="0"/>
              </a:rPr>
              <a:t>welchem</a:t>
            </a:r>
            <a:r>
              <a:rPr lang="en-US" sz="1814" b="1" i="1" dirty="0">
                <a:latin typeface="Times New Roman" panose="02020603050405020304" pitchFamily="18" charset="0"/>
                <a:cs typeface="Times New Roman" panose="02020603050405020304" pitchFamily="18" charset="0"/>
              </a:rPr>
              <a:t> </a:t>
            </a:r>
            <a:r>
              <a:rPr lang="en-US" sz="1814" b="1" i="1" dirty="0" err="1">
                <a:latin typeface="Times New Roman" panose="02020603050405020304" pitchFamily="18" charset="0"/>
                <a:cs typeface="Times New Roman" panose="02020603050405020304" pitchFamily="18" charset="0"/>
              </a:rPr>
              <a:t>Sektor</a:t>
            </a:r>
            <a:r>
              <a:rPr lang="en-US" sz="1814" b="1" i="1" dirty="0">
                <a:latin typeface="Times New Roman" panose="02020603050405020304" pitchFamily="18" charset="0"/>
                <a:cs typeface="Times New Roman" panose="02020603050405020304" pitchFamily="18" charset="0"/>
              </a:rPr>
              <a:t>? </a:t>
            </a:r>
          </a:p>
          <a:p>
            <a:pPr marL="0" indent="0">
              <a:buNone/>
            </a:pPr>
            <a:endParaRPr lang="en-US" sz="1633"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9638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6"/>
          <p:cNvSpPr txBox="1"/>
          <p:nvPr/>
        </p:nvSpPr>
        <p:spPr>
          <a:xfrm>
            <a:off x="278944" y="2172568"/>
            <a:ext cx="5347041" cy="3436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a:latin typeface="Times New Roman" panose="02020603050405020304" pitchFamily="18" charset="0"/>
                <a:cs typeface="Times New Roman" panose="02020603050405020304" pitchFamily="18" charset="0"/>
                <a:sym typeface="Wingdings" panose="05000000000000000000" pitchFamily="2" charset="2"/>
              </a:rPr>
              <a:t>Opportunitätskosten </a:t>
            </a:r>
            <a:r>
              <a:rPr lang="en-US" sz="1600" b="1" dirty="0">
                <a:latin typeface="Times New Roman" panose="02020603050405020304" pitchFamily="18" charset="0"/>
                <a:cs typeface="Times New Roman" panose="02020603050405020304" pitchFamily="18" charset="0"/>
                <a:sym typeface="Wingdings" panose="05000000000000000000" pitchFamily="2" charset="2"/>
              </a:rPr>
              <a:t>von Wein in </a:t>
            </a:r>
            <a:r>
              <a:rPr lang="en-US" sz="1600" b="1" dirty="0" err="1">
                <a:latin typeface="Times New Roman" panose="02020603050405020304" pitchFamily="18" charset="0"/>
                <a:cs typeface="Times New Roman" panose="02020603050405020304" pitchFamily="18" charset="0"/>
                <a:sym typeface="Wingdings" panose="05000000000000000000" pitchFamily="2" charset="2"/>
              </a:rPr>
              <a:t>Einheiten</a:t>
            </a:r>
            <a:r>
              <a:rPr lang="en-US" sz="1600" b="1" dirty="0">
                <a:latin typeface="Times New Roman" panose="02020603050405020304" pitchFamily="18" charset="0"/>
                <a:cs typeface="Times New Roman" panose="02020603050405020304" pitchFamily="18" charset="0"/>
                <a:sym typeface="Wingdings" panose="05000000000000000000" pitchFamily="2" charset="2"/>
              </a:rPr>
              <a:t> von </a:t>
            </a:r>
            <a:r>
              <a:rPr lang="en-US" sz="1600" b="1" dirty="0" err="1">
                <a:latin typeface="Times New Roman" panose="02020603050405020304" pitchFamily="18" charset="0"/>
                <a:cs typeface="Times New Roman" panose="02020603050405020304" pitchFamily="18" charset="0"/>
                <a:sym typeface="Wingdings" panose="05000000000000000000" pitchFamily="2" charset="2"/>
              </a:rPr>
              <a:t>Kleidung</a:t>
            </a:r>
            <a:endParaRPr lang="en-US" sz="1600" b="1" dirty="0">
              <a:latin typeface="Times New Roman" panose="02020603050405020304" pitchFamily="18" charset="0"/>
              <a:cs typeface="Times New Roman" panose="02020603050405020304" pitchFamily="18" charset="0"/>
            </a:endParaRPr>
          </a:p>
        </p:txBody>
      </p:sp>
      <p:sp>
        <p:nvSpPr>
          <p:cNvPr id="17" name="TextBox 20"/>
          <p:cNvSpPr txBox="1"/>
          <p:nvPr/>
        </p:nvSpPr>
        <p:spPr>
          <a:xfrm>
            <a:off x="2863184" y="4723615"/>
            <a:ext cx="1567620" cy="3436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633" dirty="0">
              <a:latin typeface="Times New Roman" panose="02020603050405020304" pitchFamily="18" charset="0"/>
              <a:cs typeface="Times New Roman" panose="02020603050405020304" pitchFamily="18" charset="0"/>
            </a:endParaRPr>
          </a:p>
        </p:txBody>
      </p:sp>
      <p:sp>
        <p:nvSpPr>
          <p:cNvPr id="20" name="Textfeld 19">
            <a:extLst>
              <a:ext uri="{FF2B5EF4-FFF2-40B4-BE49-F238E27FC236}">
                <a16:creationId xmlns:a16="http://schemas.microsoft.com/office/drawing/2014/main" id="{BA2D8B70-F7C7-42C9-9286-D12CE791F398}"/>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p:sp>
        <p:nvSpPr>
          <p:cNvPr id="21" name="Inhaltsplatzhalter 2">
            <a:extLst>
              <a:ext uri="{FF2B5EF4-FFF2-40B4-BE49-F238E27FC236}">
                <a16:creationId xmlns:a16="http://schemas.microsoft.com/office/drawing/2014/main" id="{5E905A01-B481-4477-A0EF-8ABD2904E4DD}"/>
              </a:ext>
            </a:extLst>
          </p:cNvPr>
          <p:cNvSpPr>
            <a:spLocks noGrp="1"/>
          </p:cNvSpPr>
          <p:nvPr/>
        </p:nvSpPr>
        <p:spPr>
          <a:xfrm>
            <a:off x="258624" y="1762772"/>
            <a:ext cx="7464960" cy="409796"/>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814" b="1" i="1" dirty="0" err="1">
                <a:latin typeface="Times New Roman" panose="02020603050405020304" pitchFamily="18" charset="0"/>
                <a:cs typeface="Times New Roman" panose="02020603050405020304" pitchFamily="18" charset="0"/>
              </a:rPr>
              <a:t>Wer</a:t>
            </a:r>
            <a:r>
              <a:rPr lang="en-US" sz="1814" b="1" i="1" dirty="0">
                <a:latin typeface="Times New Roman" panose="02020603050405020304" pitchFamily="18" charset="0"/>
                <a:cs typeface="Times New Roman" panose="02020603050405020304" pitchFamily="18" charset="0"/>
              </a:rPr>
              <a:t> hat </a:t>
            </a:r>
            <a:r>
              <a:rPr lang="en-US" sz="1814" b="1" i="1" dirty="0" err="1">
                <a:latin typeface="Times New Roman" panose="02020603050405020304" pitchFamily="18" charset="0"/>
                <a:cs typeface="Times New Roman" panose="02020603050405020304" pitchFamily="18" charset="0"/>
              </a:rPr>
              <a:t>einen</a:t>
            </a:r>
            <a:r>
              <a:rPr lang="en-US" sz="1814" b="1" i="1" dirty="0">
                <a:latin typeface="Times New Roman" panose="02020603050405020304" pitchFamily="18" charset="0"/>
                <a:cs typeface="Times New Roman" panose="02020603050405020304" pitchFamily="18" charset="0"/>
              </a:rPr>
              <a:t> </a:t>
            </a:r>
            <a:r>
              <a:rPr lang="en-US" sz="1814" b="1" i="1" dirty="0" err="1">
                <a:latin typeface="Times New Roman" panose="02020603050405020304" pitchFamily="18" charset="0"/>
                <a:cs typeface="Times New Roman" panose="02020603050405020304" pitchFamily="18" charset="0"/>
              </a:rPr>
              <a:t>komparativen</a:t>
            </a:r>
            <a:r>
              <a:rPr lang="en-US" sz="1814" b="1" i="1" dirty="0">
                <a:latin typeface="Times New Roman" panose="02020603050405020304" pitchFamily="18" charset="0"/>
                <a:cs typeface="Times New Roman" panose="02020603050405020304" pitchFamily="18" charset="0"/>
              </a:rPr>
              <a:t> </a:t>
            </a:r>
            <a:r>
              <a:rPr lang="en-US" sz="1814" b="1" i="1" dirty="0" err="1">
                <a:latin typeface="Times New Roman" panose="02020603050405020304" pitchFamily="18" charset="0"/>
                <a:cs typeface="Times New Roman" panose="02020603050405020304" pitchFamily="18" charset="0"/>
              </a:rPr>
              <a:t>Produktionsvorteil</a:t>
            </a:r>
            <a:r>
              <a:rPr lang="en-US" sz="1814" b="1" i="1" dirty="0">
                <a:latin typeface="Times New Roman" panose="02020603050405020304" pitchFamily="18" charset="0"/>
                <a:cs typeface="Times New Roman" panose="02020603050405020304" pitchFamily="18" charset="0"/>
              </a:rPr>
              <a:t> in </a:t>
            </a:r>
            <a:r>
              <a:rPr lang="en-US" sz="1814" b="1" i="1" dirty="0" err="1">
                <a:latin typeface="Times New Roman" panose="02020603050405020304" pitchFamily="18" charset="0"/>
                <a:cs typeface="Times New Roman" panose="02020603050405020304" pitchFamily="18" charset="0"/>
              </a:rPr>
              <a:t>welchem</a:t>
            </a:r>
            <a:r>
              <a:rPr lang="en-US" sz="1814" b="1" i="1" dirty="0">
                <a:latin typeface="Times New Roman" panose="02020603050405020304" pitchFamily="18" charset="0"/>
                <a:cs typeface="Times New Roman" panose="02020603050405020304" pitchFamily="18" charset="0"/>
              </a:rPr>
              <a:t> </a:t>
            </a:r>
            <a:r>
              <a:rPr lang="en-US" sz="1814" b="1" i="1" dirty="0" err="1">
                <a:latin typeface="Times New Roman" panose="02020603050405020304" pitchFamily="18" charset="0"/>
                <a:cs typeface="Times New Roman" panose="02020603050405020304" pitchFamily="18" charset="0"/>
              </a:rPr>
              <a:t>Sektor</a:t>
            </a:r>
            <a:r>
              <a:rPr lang="en-US" sz="1814" b="1" i="1" dirty="0">
                <a:latin typeface="Times New Roman" panose="02020603050405020304" pitchFamily="18" charset="0"/>
                <a:cs typeface="Times New Roman" panose="02020603050405020304" pitchFamily="18" charset="0"/>
              </a:rPr>
              <a:t>? </a:t>
            </a:r>
          </a:p>
          <a:p>
            <a:pPr marL="0" indent="0">
              <a:buNone/>
            </a:pPr>
            <a:endParaRPr lang="en-US" sz="1633"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16" name="Tabelle 15">
                <a:extLst>
                  <a:ext uri="{FF2B5EF4-FFF2-40B4-BE49-F238E27FC236}">
                    <a16:creationId xmlns:a16="http://schemas.microsoft.com/office/drawing/2014/main" id="{8F1DA21E-6988-4F59-9922-437B102DF9B0}"/>
                  </a:ext>
                </a:extLst>
              </p:cNvPr>
              <p:cNvGraphicFramePr>
                <a:graphicFrameLocks noGrp="1"/>
              </p:cNvGraphicFramePr>
              <p:nvPr/>
            </p:nvGraphicFramePr>
            <p:xfrm>
              <a:off x="344061" y="650252"/>
              <a:ext cx="6897330" cy="111252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70840">
                    <a:tc>
                      <a:txBody>
                        <a:bodyPr/>
                        <a:lstStyle/>
                        <a:p>
                          <a:endParaRPr lang="de-DE" dirty="0"/>
                        </a:p>
                      </a:txBody>
                      <a:tcPr/>
                    </a:tc>
                    <a:tc>
                      <a:txBody>
                        <a:bodyPr/>
                        <a:lstStyle/>
                        <a:p>
                          <a:pPr algn="ctr"/>
                          <a:r>
                            <a:rPr lang="de-DE" dirty="0"/>
                            <a:t>Wein [L]</a:t>
                          </a:r>
                        </a:p>
                      </a:txBody>
                      <a:tcPr/>
                    </a:tc>
                    <a:tc>
                      <a:txBody>
                        <a:bodyPr/>
                        <a:lstStyle/>
                        <a:p>
                          <a:pPr algn="ctr"/>
                          <a:r>
                            <a:rPr lang="de-DE" dirty="0"/>
                            <a:t>Kleidung [Anzahl]</a:t>
                          </a:r>
                        </a:p>
                      </a:txBody>
                      <a:tcPr/>
                    </a:tc>
                    <a:extLst>
                      <a:ext uri="{0D108BD9-81ED-4DB2-BD59-A6C34878D82A}">
                        <a16:rowId xmlns:a16="http://schemas.microsoft.com/office/drawing/2014/main" val="2746142610"/>
                      </a:ext>
                    </a:extLst>
                  </a:tr>
                  <a:tr h="370840">
                    <a:tc>
                      <a:txBody>
                        <a:bodyPr/>
                        <a:lstStyle/>
                        <a:p>
                          <a:r>
                            <a:rPr lang="de-DE" dirty="0"/>
                            <a:t>Portugal</a:t>
                          </a:r>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𝑃𝑊</m:t>
                                  </m:r>
                                </m:sub>
                              </m:sSub>
                            </m:oMath>
                          </a14:m>
                          <a:r>
                            <a:rPr lang="en-US" sz="1800" dirty="0"/>
                            <a:t>=5</a:t>
                          </a:r>
                          <a:endParaRPr lang="de-DE" dirty="0"/>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𝑃𝐾</m:t>
                                  </m:r>
                                </m:sub>
                              </m:sSub>
                            </m:oMath>
                          </a14:m>
                          <a:r>
                            <a:rPr lang="en-US" sz="1800" dirty="0"/>
                            <a:t>=1</a:t>
                          </a:r>
                          <a:endParaRPr lang="de-DE" dirty="0"/>
                        </a:p>
                      </a:txBody>
                      <a:tcPr/>
                    </a:tc>
                    <a:extLst>
                      <a:ext uri="{0D108BD9-81ED-4DB2-BD59-A6C34878D82A}">
                        <a16:rowId xmlns:a16="http://schemas.microsoft.com/office/drawing/2014/main" val="897897460"/>
                      </a:ext>
                    </a:extLst>
                  </a:tr>
                  <a:tr h="370840">
                    <a:tc>
                      <a:txBody>
                        <a:bodyPr/>
                        <a:lstStyle/>
                        <a:p>
                          <a:r>
                            <a:rPr lang="de-DE" dirty="0"/>
                            <a:t>UK</a:t>
                          </a:r>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𝑈𝑊</m:t>
                                  </m:r>
                                </m:sub>
                              </m:sSub>
                            </m:oMath>
                          </a14:m>
                          <a:r>
                            <a:rPr lang="en-US" sz="1800" dirty="0"/>
                            <a:t>=3</a:t>
                          </a:r>
                          <a:endParaRPr lang="de-DE" dirty="0"/>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𝑈𝐾</m:t>
                                  </m:r>
                                </m:sub>
                              </m:sSub>
                            </m:oMath>
                          </a14:m>
                          <a:r>
                            <a:rPr lang="en-US" sz="1800" dirty="0"/>
                            <a:t>=2</a:t>
                          </a:r>
                          <a:endParaRPr lang="de-DE" dirty="0"/>
                        </a:p>
                      </a:txBody>
                      <a:tcPr/>
                    </a:tc>
                    <a:extLst>
                      <a:ext uri="{0D108BD9-81ED-4DB2-BD59-A6C34878D82A}">
                        <a16:rowId xmlns:a16="http://schemas.microsoft.com/office/drawing/2014/main" val="3078704704"/>
                      </a:ext>
                    </a:extLst>
                  </a:tr>
                </a:tbl>
              </a:graphicData>
            </a:graphic>
          </p:graphicFrame>
        </mc:Choice>
        <mc:Fallback xmlns="">
          <p:graphicFrame>
            <p:nvGraphicFramePr>
              <p:cNvPr id="16" name="Tabelle 15">
                <a:extLst>
                  <a:ext uri="{FF2B5EF4-FFF2-40B4-BE49-F238E27FC236}">
                    <a16:creationId xmlns:a16="http://schemas.microsoft.com/office/drawing/2014/main" id="{8F1DA21E-6988-4F59-9922-437B102DF9B0}"/>
                  </a:ext>
                </a:extLst>
              </p:cNvPr>
              <p:cNvGraphicFramePr>
                <a:graphicFrameLocks noGrp="1"/>
              </p:cNvGraphicFramePr>
              <p:nvPr>
                <p:extLst>
                  <p:ext uri="{D42A27DB-BD31-4B8C-83A1-F6EECF244321}">
                    <p14:modId xmlns:p14="http://schemas.microsoft.com/office/powerpoint/2010/main" val="1229482602"/>
                  </p:ext>
                </p:extLst>
              </p:nvPr>
            </p:nvGraphicFramePr>
            <p:xfrm>
              <a:off x="344061" y="650252"/>
              <a:ext cx="6897330" cy="111252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70840">
                    <a:tc>
                      <a:txBody>
                        <a:bodyPr/>
                        <a:lstStyle/>
                        <a:p>
                          <a:endParaRPr lang="de-DE" dirty="0"/>
                        </a:p>
                      </a:txBody>
                      <a:tcPr/>
                    </a:tc>
                    <a:tc>
                      <a:txBody>
                        <a:bodyPr/>
                        <a:lstStyle/>
                        <a:p>
                          <a:pPr algn="ctr"/>
                          <a:r>
                            <a:rPr lang="de-DE" dirty="0"/>
                            <a:t>Wein [L]</a:t>
                          </a:r>
                        </a:p>
                      </a:txBody>
                      <a:tcPr/>
                    </a:tc>
                    <a:tc>
                      <a:txBody>
                        <a:bodyPr/>
                        <a:lstStyle/>
                        <a:p>
                          <a:pPr algn="ctr"/>
                          <a:r>
                            <a:rPr lang="de-DE" dirty="0"/>
                            <a:t>Kleidung [Anzahl]</a:t>
                          </a:r>
                        </a:p>
                      </a:txBody>
                      <a:tcPr/>
                    </a:tc>
                    <a:extLst>
                      <a:ext uri="{0D108BD9-81ED-4DB2-BD59-A6C34878D82A}">
                        <a16:rowId xmlns:a16="http://schemas.microsoft.com/office/drawing/2014/main" val="2746142610"/>
                      </a:ext>
                    </a:extLst>
                  </a:tr>
                  <a:tr h="370840">
                    <a:tc>
                      <a:txBody>
                        <a:bodyPr/>
                        <a:lstStyle/>
                        <a:p>
                          <a:r>
                            <a:rPr lang="de-DE" dirty="0"/>
                            <a:t>Portugal</a:t>
                          </a:r>
                        </a:p>
                      </a:txBody>
                      <a:tcPr/>
                    </a:tc>
                    <a:tc>
                      <a:txBody>
                        <a:bodyPr/>
                        <a:lstStyle/>
                        <a:p>
                          <a:endParaRPr lang="de-DE"/>
                        </a:p>
                      </a:txBody>
                      <a:tcPr>
                        <a:blipFill>
                          <a:blip r:embed="rId3"/>
                          <a:stretch>
                            <a:fillRect l="-100000" t="-106452" r="-100265" b="-120968"/>
                          </a:stretch>
                        </a:blipFill>
                      </a:tcPr>
                    </a:tc>
                    <a:tc>
                      <a:txBody>
                        <a:bodyPr/>
                        <a:lstStyle/>
                        <a:p>
                          <a:endParaRPr lang="de-DE"/>
                        </a:p>
                      </a:txBody>
                      <a:tcPr>
                        <a:blipFill>
                          <a:blip r:embed="rId3"/>
                          <a:stretch>
                            <a:fillRect l="-200531" t="-106452" r="-531" b="-120968"/>
                          </a:stretch>
                        </a:blipFill>
                      </a:tcPr>
                    </a:tc>
                    <a:extLst>
                      <a:ext uri="{0D108BD9-81ED-4DB2-BD59-A6C34878D82A}">
                        <a16:rowId xmlns:a16="http://schemas.microsoft.com/office/drawing/2014/main" val="897897460"/>
                      </a:ext>
                    </a:extLst>
                  </a:tr>
                  <a:tr h="370840">
                    <a:tc>
                      <a:txBody>
                        <a:bodyPr/>
                        <a:lstStyle/>
                        <a:p>
                          <a:r>
                            <a:rPr lang="de-DE" dirty="0"/>
                            <a:t>UK</a:t>
                          </a:r>
                        </a:p>
                      </a:txBody>
                      <a:tcPr/>
                    </a:tc>
                    <a:tc>
                      <a:txBody>
                        <a:bodyPr/>
                        <a:lstStyle/>
                        <a:p>
                          <a:endParaRPr lang="de-DE"/>
                        </a:p>
                      </a:txBody>
                      <a:tcPr>
                        <a:blipFill>
                          <a:blip r:embed="rId3"/>
                          <a:stretch>
                            <a:fillRect l="-100000" t="-209836" r="-100265" b="-22951"/>
                          </a:stretch>
                        </a:blipFill>
                      </a:tcPr>
                    </a:tc>
                    <a:tc>
                      <a:txBody>
                        <a:bodyPr/>
                        <a:lstStyle/>
                        <a:p>
                          <a:endParaRPr lang="de-DE"/>
                        </a:p>
                      </a:txBody>
                      <a:tcPr>
                        <a:blipFill>
                          <a:blip r:embed="rId3"/>
                          <a:stretch>
                            <a:fillRect l="-200531" t="-209836" r="-531" b="-22951"/>
                          </a:stretch>
                        </a:blipFill>
                      </a:tcPr>
                    </a:tc>
                    <a:extLst>
                      <a:ext uri="{0D108BD9-81ED-4DB2-BD59-A6C34878D82A}">
                        <a16:rowId xmlns:a16="http://schemas.microsoft.com/office/drawing/2014/main" val="3078704704"/>
                      </a:ext>
                    </a:extLst>
                  </a:tr>
                </a:tbl>
              </a:graphicData>
            </a:graphic>
          </p:graphicFrame>
        </mc:Fallback>
      </mc:AlternateContent>
      <p:sp>
        <p:nvSpPr>
          <p:cNvPr id="14" name="Rechteck 13">
            <a:extLst>
              <a:ext uri="{FF2B5EF4-FFF2-40B4-BE49-F238E27FC236}">
                <a16:creationId xmlns:a16="http://schemas.microsoft.com/office/drawing/2014/main" id="{F585BF1E-40D2-41C2-9D8F-C50F42D99D24}"/>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45795835-CA83-4FD5-F87B-1B95DAEE823F}"/>
              </a:ext>
            </a:extLst>
          </p:cNvPr>
          <p:cNvSpPr txBox="1"/>
          <p:nvPr/>
        </p:nvSpPr>
        <p:spPr>
          <a:xfrm>
            <a:off x="330788" y="4379995"/>
            <a:ext cx="6101080" cy="338554"/>
          </a:xfrm>
          <a:prstGeom prst="rect">
            <a:avLst/>
          </a:prstGeom>
          <a:noFill/>
        </p:spPr>
        <p:txBody>
          <a:bodyPr wrap="square">
            <a:spAutoFit/>
          </a:bodyPr>
          <a:lstStyle/>
          <a:p>
            <a:r>
              <a:rPr lang="en-US" sz="1600" b="1">
                <a:latin typeface="Times New Roman" panose="02020603050405020304" pitchFamily="18" charset="0"/>
                <a:cs typeface="Times New Roman" panose="02020603050405020304" pitchFamily="18" charset="0"/>
                <a:sym typeface="Wingdings" panose="05000000000000000000" pitchFamily="2" charset="2"/>
              </a:rPr>
              <a:t>die Opportunitätskosten von Kleidung in Einheiten von Wein</a:t>
            </a:r>
            <a:endParaRPr lang="de-DE" sz="1600"/>
          </a:p>
        </p:txBody>
      </p:sp>
    </p:spTree>
    <p:extLst>
      <p:ext uri="{BB962C8B-B14F-4D97-AF65-F5344CB8AC3E}">
        <p14:creationId xmlns:p14="http://schemas.microsoft.com/office/powerpoint/2010/main" val="2745403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2"/>
          <p:cNvSpPr>
            <a:spLocks noGrp="1"/>
          </p:cNvSpPr>
          <p:nvPr/>
        </p:nvSpPr>
        <p:spPr>
          <a:xfrm>
            <a:off x="2363520" y="553464"/>
            <a:ext cx="7464960" cy="377741"/>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814" b="1" i="1" dirty="0" err="1">
                <a:latin typeface="Times New Roman" panose="02020603050405020304" pitchFamily="18" charset="0"/>
                <a:cs typeface="Times New Roman" panose="02020603050405020304" pitchFamily="18" charset="0"/>
              </a:rPr>
              <a:t>Preise</a:t>
            </a:r>
            <a:r>
              <a:rPr lang="en-US" sz="1814" b="1" i="1" dirty="0">
                <a:latin typeface="Times New Roman" panose="02020603050405020304" pitchFamily="18" charset="0"/>
                <a:cs typeface="Times New Roman" panose="02020603050405020304" pitchFamily="18" charset="0"/>
              </a:rPr>
              <a:t> </a:t>
            </a:r>
            <a:r>
              <a:rPr lang="en-US" sz="1814" b="1" i="1" dirty="0" err="1">
                <a:latin typeface="Times New Roman" panose="02020603050405020304" pitchFamily="18" charset="0"/>
                <a:cs typeface="Times New Roman" panose="02020603050405020304" pitchFamily="18" charset="0"/>
              </a:rPr>
              <a:t>ohne</a:t>
            </a:r>
            <a:r>
              <a:rPr lang="en-US" sz="1814" b="1" i="1" dirty="0">
                <a:latin typeface="Times New Roman" panose="02020603050405020304" pitchFamily="18" charset="0"/>
                <a:cs typeface="Times New Roman" panose="02020603050405020304" pitchFamily="18" charset="0"/>
              </a:rPr>
              <a:t> Handel</a:t>
            </a:r>
          </a:p>
          <a:p>
            <a:pPr marL="0" indent="0">
              <a:buNone/>
            </a:pPr>
            <a:endParaRPr lang="en-US" sz="1633" dirty="0">
              <a:latin typeface="Times New Roman" panose="02020603050405020304" pitchFamily="18" charset="0"/>
              <a:cs typeface="Times New Roman" panose="02020603050405020304" pitchFamily="18" charset="0"/>
            </a:endParaRPr>
          </a:p>
        </p:txBody>
      </p:sp>
      <p:sp>
        <p:nvSpPr>
          <p:cNvPr id="13" name="TextBox 6"/>
          <p:cNvSpPr txBox="1"/>
          <p:nvPr/>
        </p:nvSpPr>
        <p:spPr>
          <a:xfrm>
            <a:off x="2344211" y="3165657"/>
            <a:ext cx="1016625" cy="3436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b="1" dirty="0">
                <a:latin typeface="Times New Roman" panose="02020603050405020304" pitchFamily="18" charset="0"/>
                <a:cs typeface="Times New Roman" panose="02020603050405020304" pitchFamily="18" charset="0"/>
                <a:sym typeface="Wingdings" panose="05000000000000000000" pitchFamily="2" charset="2"/>
              </a:rPr>
              <a:t>Portugal </a:t>
            </a:r>
            <a:endParaRPr lang="en-US" sz="1633"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5" name="TextBox 15"/>
              <p:cNvSpPr txBox="1"/>
              <p:nvPr/>
            </p:nvSpPr>
            <p:spPr>
              <a:xfrm>
                <a:off x="-7780" y="4778087"/>
                <a:ext cx="6754285" cy="3436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dirty="0">
                    <a:latin typeface="Times New Roman" panose="02020603050405020304" pitchFamily="18" charset="0"/>
                    <a:cs typeface="Times New Roman" panose="02020603050405020304" pitchFamily="18" charset="0"/>
                  </a:rPr>
                  <a:t>D</a:t>
                </a:r>
                <a14:m>
                  <m:oMath xmlns:m="http://schemas.openxmlformats.org/officeDocument/2006/math">
                    <m:r>
                      <m:rPr>
                        <m:sty m:val="p"/>
                      </m:rPr>
                      <a:rPr lang="de-DE" sz="1633">
                        <a:latin typeface="Cambria Math" panose="02040503050406030204" pitchFamily="18" charset="0"/>
                      </a:rPr>
                      <m:t>a</m:t>
                    </m:r>
                    <m:r>
                      <a:rPr lang="de-DE" sz="1633">
                        <a:latin typeface="Cambria Math" panose="02040503050406030204" pitchFamily="18" charset="0"/>
                      </a:rPr>
                      <m:t> </m:t>
                    </m:r>
                    <m:r>
                      <m:rPr>
                        <m:sty m:val="p"/>
                      </m:rPr>
                      <a:rPr lang="de-DE" sz="1633">
                        <a:latin typeface="Cambria Math" panose="02040503050406030204" pitchFamily="18" charset="0"/>
                      </a:rPr>
                      <m:t>Arbeit</m:t>
                    </m:r>
                    <m:r>
                      <a:rPr lang="de-DE" sz="1633">
                        <a:latin typeface="Cambria Math" panose="02040503050406030204" pitchFamily="18" charset="0"/>
                      </a:rPr>
                      <m:t> </m:t>
                    </m:r>
                    <m:r>
                      <m:rPr>
                        <m:sty m:val="p"/>
                      </m:rPr>
                      <a:rPr lang="de-DE" sz="1633">
                        <a:latin typeface="Cambria Math" panose="02040503050406030204" pitchFamily="18" charset="0"/>
                      </a:rPr>
                      <m:t>vollkommen</m:t>
                    </m:r>
                    <m:r>
                      <a:rPr lang="de-DE" sz="1633">
                        <a:latin typeface="Cambria Math" panose="02040503050406030204" pitchFamily="18" charset="0"/>
                      </a:rPr>
                      <m:t> </m:t>
                    </m:r>
                    <m:r>
                      <m:rPr>
                        <m:sty m:val="p"/>
                      </m:rPr>
                      <a:rPr lang="de-DE" sz="1633">
                        <a:latin typeface="Cambria Math" panose="02040503050406030204" pitchFamily="18" charset="0"/>
                      </a:rPr>
                      <m:t>flexibel</m:t>
                    </m:r>
                    <m:r>
                      <a:rPr lang="de-DE" sz="1633">
                        <a:latin typeface="Cambria Math" panose="02040503050406030204" pitchFamily="18" charset="0"/>
                      </a:rPr>
                      <m:t> </m:t>
                    </m:r>
                    <m:r>
                      <m:rPr>
                        <m:sty m:val="p"/>
                      </m:rPr>
                      <a:rPr lang="de-DE" sz="1633">
                        <a:latin typeface="Cambria Math" panose="02040503050406030204" pitchFamily="18" charset="0"/>
                      </a:rPr>
                      <m:t>zwischen</m:t>
                    </m:r>
                    <m:r>
                      <a:rPr lang="de-DE" sz="1633">
                        <a:latin typeface="Cambria Math" panose="02040503050406030204" pitchFamily="18" charset="0"/>
                      </a:rPr>
                      <m:t> </m:t>
                    </m:r>
                    <m:r>
                      <m:rPr>
                        <m:sty m:val="p"/>
                      </m:rPr>
                      <a:rPr lang="de-DE" sz="1633">
                        <a:latin typeface="Cambria Math" panose="02040503050406030204" pitchFamily="18" charset="0"/>
                      </a:rPr>
                      <m:t>den</m:t>
                    </m:r>
                    <m:r>
                      <a:rPr lang="de-DE" sz="1633">
                        <a:latin typeface="Cambria Math" panose="02040503050406030204" pitchFamily="18" charset="0"/>
                      </a:rPr>
                      <m:t> </m:t>
                    </m:r>
                    <m:r>
                      <m:rPr>
                        <m:sty m:val="p"/>
                      </m:rPr>
                      <a:rPr lang="de-DE" sz="1633">
                        <a:latin typeface="Cambria Math" panose="02040503050406030204" pitchFamily="18" charset="0"/>
                      </a:rPr>
                      <m:t>Sektoren</m:t>
                    </m:r>
                    <m:r>
                      <a:rPr lang="de-DE" sz="1633">
                        <a:latin typeface="Cambria Math" panose="02040503050406030204" pitchFamily="18" charset="0"/>
                      </a:rPr>
                      <m:t> </m:t>
                    </m:r>
                    <m:r>
                      <m:rPr>
                        <m:sty m:val="p"/>
                      </m:rPr>
                      <a:rPr lang="de-DE" sz="1633" b="0" i="0" smtClean="0">
                        <a:latin typeface="Cambria Math" panose="02040503050406030204" pitchFamily="18" charset="0"/>
                      </a:rPr>
                      <m:t>ist</m:t>
                    </m:r>
                    <m:r>
                      <a:rPr lang="de-DE" sz="1633" b="0" i="0" smtClean="0">
                        <a:latin typeface="Cambria Math" panose="02040503050406030204" pitchFamily="18" charset="0"/>
                      </a:rPr>
                      <m:t>, </m:t>
                    </m:r>
                    <m:r>
                      <m:rPr>
                        <m:sty m:val="p"/>
                      </m:rPr>
                      <a:rPr lang="de-DE" sz="1633">
                        <a:latin typeface="Cambria Math" panose="02040503050406030204" pitchFamily="18" charset="0"/>
                      </a:rPr>
                      <m:t>gilt</m:t>
                    </m:r>
                    <m:sSub>
                      <m:sSubPr>
                        <m:ctrlPr>
                          <a:rPr lang="de-DE" sz="1633" i="1">
                            <a:latin typeface="Cambria Math" panose="02040503050406030204" pitchFamily="18" charset="0"/>
                          </a:rPr>
                        </m:ctrlPr>
                      </m:sSubPr>
                      <m:e>
                        <m:r>
                          <a:rPr lang="de-DE" sz="1633" i="1">
                            <a:latin typeface="Cambria Math"/>
                          </a:rPr>
                          <m:t>  </m:t>
                        </m:r>
                        <m:r>
                          <a:rPr lang="de-DE" sz="1633" i="1">
                            <a:latin typeface="Cambria Math"/>
                          </a:rPr>
                          <m:t>𝑤</m:t>
                        </m:r>
                      </m:e>
                      <m:sub>
                        <m:r>
                          <a:rPr lang="de-DE" sz="1633" b="0" i="1" smtClean="0">
                            <a:latin typeface="Cambria Math" panose="02040503050406030204" pitchFamily="18" charset="0"/>
                          </a:rPr>
                          <m:t>𝑃𝑊</m:t>
                        </m:r>
                      </m:sub>
                    </m:sSub>
                    <m:r>
                      <a:rPr lang="de-DE" sz="1633" i="1">
                        <a:latin typeface="Cambria Math"/>
                      </a:rPr>
                      <m:t>=</m:t>
                    </m:r>
                    <m:sSub>
                      <m:sSubPr>
                        <m:ctrlPr>
                          <a:rPr lang="de-DE" sz="1633" i="1">
                            <a:latin typeface="Cambria Math" panose="02040503050406030204" pitchFamily="18" charset="0"/>
                          </a:rPr>
                        </m:ctrlPr>
                      </m:sSubPr>
                      <m:e>
                        <m:r>
                          <a:rPr lang="de-DE" sz="1633" i="1">
                            <a:latin typeface="Cambria Math"/>
                          </a:rPr>
                          <m:t>𝑤</m:t>
                        </m:r>
                      </m:e>
                      <m:sub>
                        <m:r>
                          <a:rPr lang="de-DE" sz="1633" b="0" i="1" smtClean="0">
                            <a:latin typeface="Cambria Math" panose="02040503050406030204" pitchFamily="18" charset="0"/>
                          </a:rPr>
                          <m:t>𝑃𝐾</m:t>
                        </m:r>
                      </m:sub>
                    </m:sSub>
                  </m:oMath>
                </a14:m>
                <a:endParaRPr lang="en-US" sz="1633" dirty="0">
                  <a:latin typeface="Times New Roman" panose="02020603050405020304" pitchFamily="18" charset="0"/>
                  <a:cs typeface="Times New Roman" panose="02020603050405020304" pitchFamily="18" charset="0"/>
                </a:endParaRPr>
              </a:p>
            </p:txBody>
          </p:sp>
        </mc:Choice>
        <mc:Fallback xmlns="">
          <p:sp>
            <p:nvSpPr>
              <p:cNvPr id="15" name="TextBox 15"/>
              <p:cNvSpPr txBox="1">
                <a:spLocks noRot="1" noChangeAspect="1" noMove="1" noResize="1" noEditPoints="1" noAdjustHandles="1" noChangeArrowheads="1" noChangeShapeType="1" noTextEdit="1"/>
              </p:cNvSpPr>
              <p:nvPr/>
            </p:nvSpPr>
            <p:spPr>
              <a:xfrm>
                <a:off x="-7780" y="4778087"/>
                <a:ext cx="6754285" cy="343620"/>
              </a:xfrm>
              <a:prstGeom prst="rect">
                <a:avLst/>
              </a:prstGeom>
              <a:blipFill>
                <a:blip r:embed="rId3"/>
                <a:stretch>
                  <a:fillRect l="-542" t="-5357" b="-23214"/>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6" name="TextBox 25"/>
              <p:cNvSpPr txBox="1"/>
              <p:nvPr/>
            </p:nvSpPr>
            <p:spPr>
              <a:xfrm>
                <a:off x="1198643" y="5548672"/>
                <a:ext cx="7490962" cy="48564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b="1" dirty="0">
                    <a:latin typeface="Times New Roman" panose="02020603050405020304" pitchFamily="18" charset="0"/>
                    <a:cs typeface="Times New Roman" panose="02020603050405020304" pitchFamily="18" charset="0"/>
                    <a:sym typeface="Wingdings" panose="05000000000000000000" pitchFamily="2" charset="2"/>
                  </a:rPr>
                  <a:t> </a:t>
                </a:r>
                <a14:m>
                  <m:oMath xmlns:m="http://schemas.openxmlformats.org/officeDocument/2006/math">
                    <m:f>
                      <m:fPr>
                        <m:ctrlPr>
                          <a:rPr lang="de-DE" sz="1633" i="1" smtClean="0">
                            <a:latin typeface="Cambria Math" panose="02040503050406030204" pitchFamily="18" charset="0"/>
                          </a:rPr>
                        </m:ctrlPr>
                      </m:fPr>
                      <m:num>
                        <m:sSub>
                          <m:sSubPr>
                            <m:ctrlPr>
                              <a:rPr lang="de-DE" sz="1633" i="1">
                                <a:latin typeface="Cambria Math" panose="02040503050406030204" pitchFamily="18" charset="0"/>
                              </a:rPr>
                            </m:ctrlPr>
                          </m:sSubPr>
                          <m:e>
                            <m:r>
                              <a:rPr lang="de-DE" sz="1633" i="1">
                                <a:latin typeface="Cambria Math"/>
                              </a:rPr>
                              <m:t>𝑝</m:t>
                            </m:r>
                          </m:e>
                          <m:sub>
                            <m:r>
                              <a:rPr lang="de-DE" sz="1633" b="0" i="1" smtClean="0">
                                <a:latin typeface="Cambria Math" panose="02040503050406030204" pitchFamily="18" charset="0"/>
                              </a:rPr>
                              <m:t>𝑃𝑊</m:t>
                            </m:r>
                          </m:sub>
                        </m:sSub>
                      </m:num>
                      <m:den>
                        <m:sSub>
                          <m:sSubPr>
                            <m:ctrlPr>
                              <a:rPr lang="de-DE" sz="1600" i="1">
                                <a:latin typeface="Cambria Math" panose="02040503050406030204" pitchFamily="18" charset="0"/>
                              </a:rPr>
                            </m:ctrlPr>
                          </m:sSubPr>
                          <m:e>
                            <m:r>
                              <a:rPr lang="de-DE" sz="1600" i="1">
                                <a:latin typeface="Cambria Math"/>
                              </a:rPr>
                              <m:t>𝑎</m:t>
                            </m:r>
                          </m:e>
                          <m:sub>
                            <m:r>
                              <a:rPr lang="de-DE" sz="1600" i="1">
                                <a:latin typeface="Cambria Math" panose="02040503050406030204" pitchFamily="18" charset="0"/>
                              </a:rPr>
                              <m:t>𝑃</m:t>
                            </m:r>
                            <m:r>
                              <a:rPr lang="de-DE" sz="1600" b="0" i="1" smtClean="0">
                                <a:latin typeface="Cambria Math" panose="02040503050406030204" pitchFamily="18" charset="0"/>
                              </a:rPr>
                              <m:t>𝑊</m:t>
                            </m:r>
                          </m:sub>
                        </m:sSub>
                      </m:den>
                    </m:f>
                    <m:r>
                      <a:rPr lang="de-DE" sz="1633" i="1">
                        <a:latin typeface="Cambria Math"/>
                      </a:rPr>
                      <m:t>=</m:t>
                    </m:r>
                    <m:sSub>
                      <m:sSubPr>
                        <m:ctrlPr>
                          <a:rPr lang="de-DE" sz="1600" i="1">
                            <a:latin typeface="Cambria Math" panose="02040503050406030204" pitchFamily="18" charset="0"/>
                          </a:rPr>
                        </m:ctrlPr>
                      </m:sSubPr>
                      <m:e>
                        <m:r>
                          <a:rPr lang="de-DE" sz="1600" i="1">
                            <a:latin typeface="Cambria Math"/>
                          </a:rPr>
                          <m:t>𝑤</m:t>
                        </m:r>
                      </m:e>
                      <m:sub>
                        <m:r>
                          <a:rPr lang="de-DE" sz="1600" i="1">
                            <a:latin typeface="Cambria Math" panose="02040503050406030204" pitchFamily="18" charset="0"/>
                          </a:rPr>
                          <m:t>𝑃𝑊</m:t>
                        </m:r>
                      </m:sub>
                    </m:sSub>
                    <m:r>
                      <a:rPr lang="de-DE" sz="1600" b="0" i="1" smtClean="0">
                        <a:latin typeface="Cambria Math" panose="02040503050406030204" pitchFamily="18" charset="0"/>
                      </a:rPr>
                      <m:t>=</m:t>
                    </m:r>
                    <m:sSub>
                      <m:sSubPr>
                        <m:ctrlPr>
                          <a:rPr lang="de-DE" sz="1600" i="1">
                            <a:latin typeface="Cambria Math" panose="02040503050406030204" pitchFamily="18" charset="0"/>
                          </a:rPr>
                        </m:ctrlPr>
                      </m:sSubPr>
                      <m:e>
                        <m:r>
                          <a:rPr lang="de-DE" sz="1600" i="1">
                            <a:latin typeface="Cambria Math"/>
                          </a:rPr>
                          <m:t>𝑤</m:t>
                        </m:r>
                      </m:e>
                      <m:sub>
                        <m:r>
                          <a:rPr lang="de-DE" sz="1600" i="1">
                            <a:latin typeface="Cambria Math" panose="02040503050406030204" pitchFamily="18" charset="0"/>
                          </a:rPr>
                          <m:t>𝑃</m:t>
                        </m:r>
                        <m:r>
                          <a:rPr lang="de-DE" sz="1600" b="0" i="1" smtClean="0">
                            <a:latin typeface="Cambria Math" panose="02040503050406030204" pitchFamily="18" charset="0"/>
                          </a:rPr>
                          <m:t>𝐾</m:t>
                        </m:r>
                      </m:sub>
                    </m:sSub>
                    <m:r>
                      <a:rPr lang="de-DE" sz="1600" b="0" i="1" smtClean="0">
                        <a:latin typeface="Cambria Math" panose="02040503050406030204" pitchFamily="18" charset="0"/>
                      </a:rPr>
                      <m:t>=</m:t>
                    </m:r>
                    <m:f>
                      <m:fPr>
                        <m:ctrlPr>
                          <a:rPr lang="de-DE" sz="1633" i="1">
                            <a:latin typeface="Cambria Math" panose="02040503050406030204" pitchFamily="18" charset="0"/>
                          </a:rPr>
                        </m:ctrlPr>
                      </m:fPr>
                      <m:num>
                        <m:sSub>
                          <m:sSubPr>
                            <m:ctrlPr>
                              <a:rPr lang="de-DE" sz="1633" i="1">
                                <a:latin typeface="Cambria Math" panose="02040503050406030204" pitchFamily="18" charset="0"/>
                              </a:rPr>
                            </m:ctrlPr>
                          </m:sSubPr>
                          <m:e>
                            <m:r>
                              <a:rPr lang="de-DE" sz="1633" i="1">
                                <a:latin typeface="Cambria Math"/>
                              </a:rPr>
                              <m:t>𝑝</m:t>
                            </m:r>
                          </m:e>
                          <m:sub>
                            <m:r>
                              <a:rPr lang="de-DE" sz="1633" b="0" i="1" smtClean="0">
                                <a:latin typeface="Cambria Math" panose="02040503050406030204" pitchFamily="18" charset="0"/>
                              </a:rPr>
                              <m:t>𝑃𝐾</m:t>
                            </m:r>
                          </m:sub>
                        </m:sSub>
                      </m:num>
                      <m:den>
                        <m:sSub>
                          <m:sSubPr>
                            <m:ctrlPr>
                              <a:rPr lang="de-DE" sz="1600" i="1">
                                <a:latin typeface="Cambria Math" panose="02040503050406030204" pitchFamily="18" charset="0"/>
                              </a:rPr>
                            </m:ctrlPr>
                          </m:sSubPr>
                          <m:e>
                            <m:r>
                              <a:rPr lang="de-DE" sz="1600" i="1">
                                <a:latin typeface="Cambria Math"/>
                              </a:rPr>
                              <m:t>𝑎</m:t>
                            </m:r>
                          </m:e>
                          <m:sub>
                            <m:r>
                              <a:rPr lang="de-DE" sz="1600" i="1">
                                <a:latin typeface="Cambria Math" panose="02040503050406030204" pitchFamily="18" charset="0"/>
                              </a:rPr>
                              <m:t>𝑃𝐾</m:t>
                            </m:r>
                          </m:sub>
                        </m:sSub>
                      </m:den>
                    </m:f>
                  </m:oMath>
                </a14:m>
                <a:r>
                  <a:rPr lang="en-US" sz="1633" dirty="0">
                    <a:latin typeface="Times New Roman" panose="02020603050405020304" pitchFamily="18" charset="0"/>
                    <a:cs typeface="Times New Roman" panose="02020603050405020304" pitchFamily="18" charset="0"/>
                  </a:rPr>
                  <a:t>     oder   </a:t>
                </a:r>
                <a14:m>
                  <m:oMath xmlns:m="http://schemas.openxmlformats.org/officeDocument/2006/math">
                    <m:f>
                      <m:fPr>
                        <m:ctrlPr>
                          <a:rPr lang="en-US" sz="1633" i="1">
                            <a:latin typeface="Cambria Math" panose="02040503050406030204" pitchFamily="18" charset="0"/>
                          </a:rPr>
                        </m:ctrlPr>
                      </m:fPr>
                      <m:num>
                        <m:sSub>
                          <m:sSubPr>
                            <m:ctrlPr>
                              <a:rPr lang="en-US" sz="1633" i="1">
                                <a:latin typeface="Cambria Math" panose="02040503050406030204" pitchFamily="18" charset="0"/>
                              </a:rPr>
                            </m:ctrlPr>
                          </m:sSubPr>
                          <m:e>
                            <m:r>
                              <a:rPr lang="de-DE" sz="1633" i="1">
                                <a:latin typeface="Cambria Math"/>
                              </a:rPr>
                              <m:t>𝑃</m:t>
                            </m:r>
                          </m:e>
                          <m:sub>
                            <m:r>
                              <a:rPr lang="de-DE" sz="1633" b="0" i="1" smtClean="0">
                                <a:latin typeface="Cambria Math" panose="02040503050406030204" pitchFamily="18" charset="0"/>
                              </a:rPr>
                              <m:t>𝑃𝑊</m:t>
                            </m:r>
                          </m:sub>
                        </m:sSub>
                      </m:num>
                      <m:den>
                        <m:sSub>
                          <m:sSubPr>
                            <m:ctrlPr>
                              <a:rPr lang="en-US" sz="1633" i="1">
                                <a:latin typeface="Cambria Math" panose="02040503050406030204" pitchFamily="18" charset="0"/>
                              </a:rPr>
                            </m:ctrlPr>
                          </m:sSubPr>
                          <m:e>
                            <m:r>
                              <a:rPr lang="de-DE" sz="1633" i="1">
                                <a:latin typeface="Cambria Math"/>
                              </a:rPr>
                              <m:t>𝑃</m:t>
                            </m:r>
                          </m:e>
                          <m:sub>
                            <m:r>
                              <a:rPr lang="de-DE" sz="1633" b="0" i="1" smtClean="0">
                                <a:latin typeface="Cambria Math" panose="02040503050406030204" pitchFamily="18" charset="0"/>
                              </a:rPr>
                              <m:t>𝑃𝐾</m:t>
                            </m:r>
                          </m:sub>
                        </m:sSub>
                      </m:den>
                    </m:f>
                    <m:r>
                      <a:rPr lang="de-DE" sz="1633" i="1">
                        <a:latin typeface="Cambria Math"/>
                      </a:rPr>
                      <m:t>=</m:t>
                    </m:r>
                    <m:f>
                      <m:fPr>
                        <m:ctrlPr>
                          <a:rPr lang="de-DE" sz="1633" i="1">
                            <a:latin typeface="Cambria Math" panose="02040503050406030204" pitchFamily="18" charset="0"/>
                          </a:rPr>
                        </m:ctrlPr>
                      </m:fPr>
                      <m:num>
                        <m:sSub>
                          <m:sSubPr>
                            <m:ctrlPr>
                              <a:rPr lang="de-DE" sz="1600" i="1">
                                <a:latin typeface="Cambria Math" panose="02040503050406030204" pitchFamily="18" charset="0"/>
                              </a:rPr>
                            </m:ctrlPr>
                          </m:sSubPr>
                          <m:e>
                            <m:r>
                              <a:rPr lang="de-DE" sz="1600" i="1">
                                <a:latin typeface="Cambria Math"/>
                              </a:rPr>
                              <m:t>𝑎</m:t>
                            </m:r>
                          </m:e>
                          <m:sub>
                            <m:r>
                              <a:rPr lang="de-DE" sz="1600" i="1">
                                <a:latin typeface="Cambria Math" panose="02040503050406030204" pitchFamily="18" charset="0"/>
                              </a:rPr>
                              <m:t>𝑃</m:t>
                            </m:r>
                            <m:r>
                              <a:rPr lang="de-DE" sz="1600" b="0" i="1" smtClean="0">
                                <a:latin typeface="Cambria Math" panose="02040503050406030204" pitchFamily="18" charset="0"/>
                              </a:rPr>
                              <m:t>𝑊</m:t>
                            </m:r>
                          </m:sub>
                        </m:sSub>
                      </m:num>
                      <m:den>
                        <m:sSub>
                          <m:sSubPr>
                            <m:ctrlPr>
                              <a:rPr lang="de-DE" sz="1600" i="1">
                                <a:latin typeface="Cambria Math" panose="02040503050406030204" pitchFamily="18" charset="0"/>
                              </a:rPr>
                            </m:ctrlPr>
                          </m:sSubPr>
                          <m:e>
                            <m:r>
                              <a:rPr lang="de-DE" sz="1600" i="1">
                                <a:latin typeface="Cambria Math"/>
                              </a:rPr>
                              <m:t>𝑎</m:t>
                            </m:r>
                          </m:e>
                          <m:sub>
                            <m:r>
                              <a:rPr lang="de-DE" sz="1600" i="1">
                                <a:latin typeface="Cambria Math" panose="02040503050406030204" pitchFamily="18" charset="0"/>
                              </a:rPr>
                              <m:t>𝑃𝐾</m:t>
                            </m:r>
                          </m:sub>
                        </m:sSub>
                      </m:den>
                    </m:f>
                    <m:r>
                      <a:rPr lang="de-DE" sz="1633" i="1">
                        <a:latin typeface="Cambria Math"/>
                      </a:rPr>
                      <m:t>=</m:t>
                    </m:r>
                    <m:f>
                      <m:fPr>
                        <m:ctrlPr>
                          <a:rPr lang="de-DE" sz="1633" i="1">
                            <a:latin typeface="Cambria Math" panose="02040503050406030204" pitchFamily="18" charset="0"/>
                          </a:rPr>
                        </m:ctrlPr>
                      </m:fPr>
                      <m:num>
                        <m:r>
                          <a:rPr lang="de-DE" sz="1633" i="1">
                            <a:latin typeface="Cambria Math" panose="02040503050406030204" pitchFamily="18" charset="0"/>
                          </a:rPr>
                          <m:t>5</m:t>
                        </m:r>
                      </m:num>
                      <m:den>
                        <m:r>
                          <a:rPr lang="de-DE" sz="1633" i="1">
                            <a:latin typeface="Cambria Math" panose="02040503050406030204" pitchFamily="18" charset="0"/>
                          </a:rPr>
                          <m:t>1</m:t>
                        </m:r>
                      </m:den>
                    </m:f>
                  </m:oMath>
                </a14:m>
                <a:r>
                  <a:rPr lang="en-US" sz="1633" dirty="0">
                    <a:latin typeface="Times New Roman" panose="02020603050405020304" pitchFamily="18" charset="0"/>
                    <a:cs typeface="Times New Roman" panose="02020603050405020304" pitchFamily="18" charset="0"/>
                  </a:rPr>
                  <a:t>      und     </a:t>
                </a:r>
                <a14:m>
                  <m:oMath xmlns:m="http://schemas.openxmlformats.org/officeDocument/2006/math">
                    <m:f>
                      <m:fPr>
                        <m:ctrlPr>
                          <a:rPr lang="en-US" sz="1633" i="1">
                            <a:latin typeface="Cambria Math" panose="02040503050406030204" pitchFamily="18" charset="0"/>
                          </a:rPr>
                        </m:ctrlPr>
                      </m:fPr>
                      <m:num>
                        <m:sSub>
                          <m:sSubPr>
                            <m:ctrlPr>
                              <a:rPr lang="en-US" sz="1633" i="1">
                                <a:latin typeface="Cambria Math" panose="02040503050406030204" pitchFamily="18" charset="0"/>
                              </a:rPr>
                            </m:ctrlPr>
                          </m:sSubPr>
                          <m:e>
                            <m:r>
                              <a:rPr lang="de-DE" sz="1633" i="1">
                                <a:latin typeface="Cambria Math"/>
                              </a:rPr>
                              <m:t>𝑃</m:t>
                            </m:r>
                          </m:e>
                          <m:sub>
                            <m:r>
                              <a:rPr lang="de-DE" sz="1633" b="0" i="1" smtClean="0">
                                <a:latin typeface="Cambria Math" panose="02040503050406030204" pitchFamily="18" charset="0"/>
                              </a:rPr>
                              <m:t>𝑈𝑊</m:t>
                            </m:r>
                          </m:sub>
                        </m:sSub>
                      </m:num>
                      <m:den>
                        <m:sSub>
                          <m:sSubPr>
                            <m:ctrlPr>
                              <a:rPr lang="en-US" sz="1633" i="1">
                                <a:latin typeface="Cambria Math" panose="02040503050406030204" pitchFamily="18" charset="0"/>
                              </a:rPr>
                            </m:ctrlPr>
                          </m:sSubPr>
                          <m:e>
                            <m:r>
                              <a:rPr lang="de-DE" sz="1633" i="1">
                                <a:latin typeface="Cambria Math"/>
                              </a:rPr>
                              <m:t>𝑃</m:t>
                            </m:r>
                          </m:e>
                          <m:sub>
                            <m:r>
                              <a:rPr lang="de-DE" sz="1633" b="0" i="1" smtClean="0">
                                <a:latin typeface="Cambria Math" panose="02040503050406030204" pitchFamily="18" charset="0"/>
                              </a:rPr>
                              <m:t>𝑈𝐾</m:t>
                            </m:r>
                          </m:sub>
                        </m:sSub>
                      </m:den>
                    </m:f>
                    <m:r>
                      <a:rPr lang="de-DE" sz="1633" i="1">
                        <a:latin typeface="Cambria Math"/>
                      </a:rPr>
                      <m:t>=</m:t>
                    </m:r>
                    <m:f>
                      <m:fPr>
                        <m:ctrlPr>
                          <a:rPr lang="de-DE" sz="1633" i="1">
                            <a:latin typeface="Cambria Math" panose="02040503050406030204" pitchFamily="18" charset="0"/>
                          </a:rPr>
                        </m:ctrlPr>
                      </m:fPr>
                      <m:num>
                        <m:sSub>
                          <m:sSubPr>
                            <m:ctrlPr>
                              <a:rPr lang="de-DE" sz="1600" i="1">
                                <a:latin typeface="Cambria Math" panose="02040503050406030204" pitchFamily="18" charset="0"/>
                              </a:rPr>
                            </m:ctrlPr>
                          </m:sSubPr>
                          <m:e>
                            <m:r>
                              <a:rPr lang="de-DE" sz="1600" i="1">
                                <a:latin typeface="Cambria Math"/>
                              </a:rPr>
                              <m:t>𝑎</m:t>
                            </m:r>
                          </m:e>
                          <m:sub>
                            <m:r>
                              <a:rPr lang="de-DE" sz="1600" i="1">
                                <a:latin typeface="Cambria Math" panose="02040503050406030204" pitchFamily="18" charset="0"/>
                              </a:rPr>
                              <m:t>𝑈𝑊</m:t>
                            </m:r>
                          </m:sub>
                        </m:sSub>
                      </m:num>
                      <m:den>
                        <m:sSub>
                          <m:sSubPr>
                            <m:ctrlPr>
                              <a:rPr lang="de-DE" i="1">
                                <a:latin typeface="Cambria Math" panose="02040503050406030204" pitchFamily="18" charset="0"/>
                              </a:rPr>
                            </m:ctrlPr>
                          </m:sSubPr>
                          <m:e>
                            <m:r>
                              <a:rPr lang="de-DE" i="1">
                                <a:latin typeface="Cambria Math"/>
                              </a:rPr>
                              <m:t>𝑎</m:t>
                            </m:r>
                          </m:e>
                          <m:sub>
                            <m:r>
                              <a:rPr lang="de-DE" i="1">
                                <a:latin typeface="Cambria Math" panose="02040503050406030204" pitchFamily="18" charset="0"/>
                              </a:rPr>
                              <m:t>𝑈𝐾</m:t>
                            </m:r>
                          </m:sub>
                        </m:sSub>
                      </m:den>
                    </m:f>
                    <m:r>
                      <a:rPr lang="de-DE" sz="1633" i="1">
                        <a:latin typeface="Cambria Math"/>
                      </a:rPr>
                      <m:t>=</m:t>
                    </m:r>
                    <m:f>
                      <m:fPr>
                        <m:ctrlPr>
                          <a:rPr lang="de-DE" sz="1633" i="1">
                            <a:latin typeface="Cambria Math" panose="02040503050406030204" pitchFamily="18" charset="0"/>
                          </a:rPr>
                        </m:ctrlPr>
                      </m:fPr>
                      <m:num>
                        <m:r>
                          <a:rPr lang="de-DE" sz="1633" i="1">
                            <a:latin typeface="Cambria Math" panose="02040503050406030204" pitchFamily="18" charset="0"/>
                          </a:rPr>
                          <m:t>3</m:t>
                        </m:r>
                      </m:num>
                      <m:den>
                        <m:r>
                          <a:rPr lang="de-DE" sz="1633" i="1">
                            <a:latin typeface="Cambria Math" panose="02040503050406030204" pitchFamily="18" charset="0"/>
                          </a:rPr>
                          <m:t>2</m:t>
                        </m:r>
                      </m:den>
                    </m:f>
                  </m:oMath>
                </a14:m>
                <a:r>
                  <a:rPr lang="en-US" sz="1633" dirty="0">
                    <a:latin typeface="Times New Roman" panose="02020603050405020304" pitchFamily="18" charset="0"/>
                    <a:cs typeface="Times New Roman" panose="02020603050405020304" pitchFamily="18" charset="0"/>
                  </a:rPr>
                  <a:t> </a:t>
                </a:r>
              </a:p>
            </p:txBody>
          </p:sp>
        </mc:Choice>
        <mc:Fallback xmlns="">
          <p:sp>
            <p:nvSpPr>
              <p:cNvPr id="16" name="TextBox 25"/>
              <p:cNvSpPr txBox="1">
                <a:spLocks noRot="1" noChangeAspect="1" noMove="1" noResize="1" noEditPoints="1" noAdjustHandles="1" noChangeArrowheads="1" noChangeShapeType="1" noTextEdit="1"/>
              </p:cNvSpPr>
              <p:nvPr/>
            </p:nvSpPr>
            <p:spPr>
              <a:xfrm>
                <a:off x="1198643" y="5548672"/>
                <a:ext cx="7490962" cy="485646"/>
              </a:xfrm>
              <a:prstGeom prst="rect">
                <a:avLst/>
              </a:prstGeom>
              <a:blipFill>
                <a:blip r:embed="rId4"/>
                <a:stretch>
                  <a:fillRect l="-489"/>
                </a:stretch>
              </a:blipFill>
            </p:spPr>
            <p:txBody>
              <a:bodyPr/>
              <a:lstStyle/>
              <a:p>
                <a:r>
                  <a:rPr lang="de-DE">
                    <a:noFill/>
                  </a:rPr>
                  <a:t> </a:t>
                </a:r>
              </a:p>
            </p:txBody>
          </p:sp>
        </mc:Fallback>
      </mc:AlternateContent>
      <p:sp>
        <p:nvSpPr>
          <p:cNvPr id="17" name="TextBox 26"/>
          <p:cNvSpPr txBox="1"/>
          <p:nvPr/>
        </p:nvSpPr>
        <p:spPr>
          <a:xfrm>
            <a:off x="3002416" y="6190696"/>
            <a:ext cx="4825402" cy="3436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33" b="1" dirty="0">
                <a:latin typeface="Times New Roman" panose="02020603050405020304" pitchFamily="18" charset="0"/>
                <a:cs typeface="Times New Roman" panose="02020603050405020304" pitchFamily="18" charset="0"/>
                <a:sym typeface="Wingdings" panose="05000000000000000000" pitchFamily="2" charset="2"/>
              </a:rPr>
              <a:t> </a:t>
            </a:r>
            <a:r>
              <a:rPr lang="en-US" sz="1633" b="1">
                <a:latin typeface="Times New Roman" panose="02020603050405020304" pitchFamily="18" charset="0"/>
                <a:cs typeface="Times New Roman" panose="02020603050405020304" pitchFamily="18" charset="0"/>
                <a:sym typeface="Wingdings" panose="05000000000000000000" pitchFamily="2" charset="2"/>
              </a:rPr>
              <a:t>Die Preise </a:t>
            </a:r>
            <a:r>
              <a:rPr lang="en-US" sz="1633" b="1" dirty="0" err="1">
                <a:latin typeface="Times New Roman" panose="02020603050405020304" pitchFamily="18" charset="0"/>
                <a:cs typeface="Times New Roman" panose="02020603050405020304" pitchFamily="18" charset="0"/>
                <a:sym typeface="Wingdings" panose="05000000000000000000" pitchFamily="2" charset="2"/>
              </a:rPr>
              <a:t>entsprechen</a:t>
            </a:r>
            <a:r>
              <a:rPr lang="en-US" sz="1633" b="1" dirty="0">
                <a:latin typeface="Times New Roman" panose="02020603050405020304" pitchFamily="18" charset="0"/>
                <a:cs typeface="Times New Roman" panose="02020603050405020304" pitchFamily="18" charset="0"/>
                <a:sym typeface="Wingdings" panose="05000000000000000000" pitchFamily="2" charset="2"/>
              </a:rPr>
              <a:t> den </a:t>
            </a:r>
            <a:r>
              <a:rPr lang="en-US" sz="1633" b="1" dirty="0" err="1">
                <a:latin typeface="Times New Roman" panose="02020603050405020304" pitchFamily="18" charset="0"/>
                <a:cs typeface="Times New Roman" panose="02020603050405020304" pitchFamily="18" charset="0"/>
                <a:sym typeface="Wingdings" panose="05000000000000000000" pitchFamily="2" charset="2"/>
              </a:rPr>
              <a:t>Opportunitätskosten</a:t>
            </a:r>
            <a:endParaRPr lang="en-US" sz="1633" b="1" dirty="0">
              <a:latin typeface="Times New Roman" panose="02020603050405020304" pitchFamily="18" charset="0"/>
              <a:cs typeface="Times New Roman" panose="02020603050405020304" pitchFamily="18" charset="0"/>
            </a:endParaRPr>
          </a:p>
        </p:txBody>
      </p:sp>
      <p:sp>
        <p:nvSpPr>
          <p:cNvPr id="23" name="Textfeld 22">
            <a:extLst>
              <a:ext uri="{FF2B5EF4-FFF2-40B4-BE49-F238E27FC236}">
                <a16:creationId xmlns:a16="http://schemas.microsoft.com/office/drawing/2014/main" id="{60676C59-7C7D-42D9-A4AB-EA0C75A45511}"/>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F134F8D2-7681-4CE7-A9D7-8EC32F697412}"/>
                  </a:ext>
                </a:extLst>
              </p:cNvPr>
              <p:cNvSpPr txBox="1"/>
              <p:nvPr/>
            </p:nvSpPr>
            <p:spPr>
              <a:xfrm>
                <a:off x="0" y="2263376"/>
                <a:ext cx="12192000" cy="923330"/>
              </a:xfrm>
              <a:prstGeom prst="rect">
                <a:avLst/>
              </a:prstGeom>
              <a:noFill/>
            </p:spPr>
            <p:txBody>
              <a:bodyPr wrap="square" rtlCol="0">
                <a:spAutoFit/>
              </a:bodyPr>
              <a:lstStyle/>
              <a:p>
                <a:r>
                  <a:rPr lang="de-DE" dirty="0"/>
                  <a:t>Aus der Gewinnoptimierung folgt im Allgemeinen (p: Preis, w: Lohn):</a:t>
                </a:r>
              </a:p>
              <a:p>
                <a:endParaRPr lang="de-DE" dirty="0"/>
              </a:p>
              <a:p>
                <a:r>
                  <a:rPr lang="de-DE" dirty="0"/>
                  <a:t>Gewinn = Umsatz – Kosten </a:t>
                </a:r>
                <a14:m>
                  <m:oMath xmlns:m="http://schemas.openxmlformats.org/officeDocument/2006/math">
                    <m:r>
                      <m:rPr>
                        <m:nor/>
                      </m:rPr>
                      <a:rPr lang="de-DE" i="1" dirty="0"/>
                      <m:t>py</m:t>
                    </m:r>
                    <m:r>
                      <m:rPr>
                        <m:nor/>
                      </m:rPr>
                      <a:rPr lang="de-DE" i="1" dirty="0"/>
                      <m:t>−</m:t>
                    </m:r>
                    <m:r>
                      <m:rPr>
                        <m:nor/>
                      </m:rPr>
                      <a:rPr lang="de-DE" i="1" dirty="0"/>
                      <m:t>wL</m:t>
                    </m:r>
                    <m:r>
                      <m:rPr>
                        <m:nor/>
                      </m:rPr>
                      <a:rPr lang="de-DE" i="1" dirty="0"/>
                      <m:t> = </m:t>
                    </m:r>
                    <m:r>
                      <m:rPr>
                        <m:nor/>
                      </m:rPr>
                      <a:rPr lang="de-DE" i="1" dirty="0"/>
                      <m:t>pL</m:t>
                    </m:r>
                    <m:r>
                      <m:rPr>
                        <m:nor/>
                      </m:rPr>
                      <a:rPr lang="de-DE" i="1" dirty="0"/>
                      <m:t>/</m:t>
                    </m:r>
                    <m:r>
                      <m:rPr>
                        <m:nor/>
                      </m:rPr>
                      <a:rPr lang="de-DE" i="1" dirty="0"/>
                      <m:t>a</m:t>
                    </m:r>
                    <m:r>
                      <m:rPr>
                        <m:nor/>
                      </m:rPr>
                      <a:rPr lang="de-DE" i="1" dirty="0"/>
                      <m:t>−</m:t>
                    </m:r>
                    <m:r>
                      <m:rPr>
                        <m:nor/>
                      </m:rPr>
                      <a:rPr lang="de-DE" i="1" dirty="0"/>
                      <m:t>wL</m:t>
                    </m:r>
                    <m:r>
                      <m:rPr>
                        <m:nor/>
                      </m:rPr>
                      <a:rPr lang="de-DE" i="1" dirty="0"/>
                      <m:t>⇒ </m:t>
                    </m:r>
                    <m:r>
                      <m:rPr>
                        <m:nor/>
                      </m:rPr>
                      <a:rPr lang="de-DE" i="1" dirty="0"/>
                      <m:t>p</m:t>
                    </m:r>
                    <m:r>
                      <m:rPr>
                        <m:nor/>
                      </m:rPr>
                      <a:rPr lang="de-DE" i="1" dirty="0"/>
                      <m:t>/</m:t>
                    </m:r>
                    <m:r>
                      <m:rPr>
                        <m:nor/>
                      </m:rPr>
                      <a:rPr lang="de-DE" i="1" dirty="0"/>
                      <m:t>a</m:t>
                    </m:r>
                    <m:r>
                      <m:rPr>
                        <m:nor/>
                      </m:rPr>
                      <a:rPr lang="de-DE" i="1" dirty="0"/>
                      <m:t>=</m:t>
                    </m:r>
                    <m:r>
                      <m:rPr>
                        <m:nor/>
                      </m:rPr>
                      <a:rPr lang="de-DE" i="1" dirty="0"/>
                      <m:t>w</m:t>
                    </m:r>
                  </m:oMath>
                </a14:m>
                <a:r>
                  <a:rPr lang="de-DE" dirty="0">
                    <a:latin typeface="Cambria Math" panose="02040503050406030204" pitchFamily="18" charset="0"/>
                    <a:ea typeface="Cambria Math" panose="02040503050406030204" pitchFamily="18" charset="0"/>
                  </a:rPr>
                  <a:t> im Gewinnoptimum (Wertgrenzprodukt=Faktorpreis, vgl. Mikro!)</a:t>
                </a:r>
                <a:endParaRPr lang="de-DE" dirty="0"/>
              </a:p>
            </p:txBody>
          </p:sp>
        </mc:Choice>
        <mc:Fallback xmlns="">
          <p:sp>
            <p:nvSpPr>
              <p:cNvPr id="2" name="Textfeld 1">
                <a:extLst>
                  <a:ext uri="{FF2B5EF4-FFF2-40B4-BE49-F238E27FC236}">
                    <a16:creationId xmlns:a16="http://schemas.microsoft.com/office/drawing/2014/main" id="{F134F8D2-7681-4CE7-A9D7-8EC32F697412}"/>
                  </a:ext>
                </a:extLst>
              </p:cNvPr>
              <p:cNvSpPr txBox="1">
                <a:spLocks noRot="1" noChangeAspect="1" noMove="1" noResize="1" noEditPoints="1" noAdjustHandles="1" noChangeArrowheads="1" noChangeShapeType="1" noTextEdit="1"/>
              </p:cNvSpPr>
              <p:nvPr/>
            </p:nvSpPr>
            <p:spPr>
              <a:xfrm>
                <a:off x="0" y="2263376"/>
                <a:ext cx="12192000" cy="923330"/>
              </a:xfrm>
              <a:prstGeom prst="rect">
                <a:avLst/>
              </a:prstGeom>
              <a:blipFill>
                <a:blip r:embed="rId5"/>
                <a:stretch>
                  <a:fillRect l="-400" t="-3289" b="-921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graphicFrame>
            <p:nvGraphicFramePr>
              <p:cNvPr id="26" name="Tabelle 25">
                <a:extLst>
                  <a:ext uri="{FF2B5EF4-FFF2-40B4-BE49-F238E27FC236}">
                    <a16:creationId xmlns:a16="http://schemas.microsoft.com/office/drawing/2014/main" id="{8F1DA21E-6988-4F59-9922-437B102DF9B0}"/>
                  </a:ext>
                </a:extLst>
              </p:cNvPr>
              <p:cNvGraphicFramePr>
                <a:graphicFrameLocks noGrp="1"/>
              </p:cNvGraphicFramePr>
              <p:nvPr/>
            </p:nvGraphicFramePr>
            <p:xfrm>
              <a:off x="2713704" y="931205"/>
              <a:ext cx="6897330" cy="111252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70840">
                    <a:tc>
                      <a:txBody>
                        <a:bodyPr/>
                        <a:lstStyle/>
                        <a:p>
                          <a:endParaRPr lang="de-DE" dirty="0"/>
                        </a:p>
                      </a:txBody>
                      <a:tcPr/>
                    </a:tc>
                    <a:tc>
                      <a:txBody>
                        <a:bodyPr/>
                        <a:lstStyle/>
                        <a:p>
                          <a:pPr algn="ctr"/>
                          <a:r>
                            <a:rPr lang="de-DE" dirty="0"/>
                            <a:t>Wein [L]</a:t>
                          </a:r>
                        </a:p>
                      </a:txBody>
                      <a:tcPr/>
                    </a:tc>
                    <a:tc>
                      <a:txBody>
                        <a:bodyPr/>
                        <a:lstStyle/>
                        <a:p>
                          <a:pPr algn="ctr"/>
                          <a:r>
                            <a:rPr lang="de-DE" dirty="0"/>
                            <a:t>Kleidung [Anzahl]</a:t>
                          </a:r>
                        </a:p>
                      </a:txBody>
                      <a:tcPr/>
                    </a:tc>
                    <a:extLst>
                      <a:ext uri="{0D108BD9-81ED-4DB2-BD59-A6C34878D82A}">
                        <a16:rowId xmlns:a16="http://schemas.microsoft.com/office/drawing/2014/main" val="2746142610"/>
                      </a:ext>
                    </a:extLst>
                  </a:tr>
                  <a:tr h="370840">
                    <a:tc>
                      <a:txBody>
                        <a:bodyPr/>
                        <a:lstStyle/>
                        <a:p>
                          <a:r>
                            <a:rPr lang="de-DE" dirty="0"/>
                            <a:t>Portugal</a:t>
                          </a:r>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𝑃𝑊</m:t>
                                  </m:r>
                                </m:sub>
                              </m:sSub>
                            </m:oMath>
                          </a14:m>
                          <a:r>
                            <a:rPr lang="en-US" sz="1800" dirty="0"/>
                            <a:t>=5</a:t>
                          </a:r>
                          <a:endParaRPr lang="de-DE" dirty="0"/>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𝑃𝐾</m:t>
                                  </m:r>
                                </m:sub>
                              </m:sSub>
                            </m:oMath>
                          </a14:m>
                          <a:r>
                            <a:rPr lang="en-US" sz="1800" dirty="0"/>
                            <a:t>=1</a:t>
                          </a:r>
                          <a:endParaRPr lang="de-DE" dirty="0"/>
                        </a:p>
                      </a:txBody>
                      <a:tcPr/>
                    </a:tc>
                    <a:extLst>
                      <a:ext uri="{0D108BD9-81ED-4DB2-BD59-A6C34878D82A}">
                        <a16:rowId xmlns:a16="http://schemas.microsoft.com/office/drawing/2014/main" val="897897460"/>
                      </a:ext>
                    </a:extLst>
                  </a:tr>
                  <a:tr h="370840">
                    <a:tc>
                      <a:txBody>
                        <a:bodyPr/>
                        <a:lstStyle/>
                        <a:p>
                          <a:r>
                            <a:rPr lang="de-DE" dirty="0"/>
                            <a:t>UK</a:t>
                          </a:r>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𝑈𝑊</m:t>
                                  </m:r>
                                </m:sub>
                              </m:sSub>
                            </m:oMath>
                          </a14:m>
                          <a:r>
                            <a:rPr lang="en-US" sz="1800" dirty="0"/>
                            <a:t>=3</a:t>
                          </a:r>
                          <a:endParaRPr lang="de-DE" dirty="0"/>
                        </a:p>
                      </a:txBody>
                      <a:tcPr/>
                    </a:tc>
                    <a:tc>
                      <a:txBody>
                        <a:bodyPr/>
                        <a:lstStyle/>
                        <a:p>
                          <a:pPr algn="ctr"/>
                          <a14:m>
                            <m:oMath xmlns:m="http://schemas.openxmlformats.org/officeDocument/2006/math">
                              <m:sSub>
                                <m:sSubPr>
                                  <m:ctrlPr>
                                    <a:rPr lang="de-DE" sz="1800" i="1" smtClean="0">
                                      <a:latin typeface="Cambria Math" panose="02040503050406030204" pitchFamily="18" charset="0"/>
                                    </a:rPr>
                                  </m:ctrlPr>
                                </m:sSubPr>
                                <m:e>
                                  <m:r>
                                    <a:rPr lang="de-DE" sz="1800" i="1">
                                      <a:latin typeface="Cambria Math"/>
                                    </a:rPr>
                                    <m:t>𝑎</m:t>
                                  </m:r>
                                </m:e>
                                <m:sub>
                                  <m:r>
                                    <a:rPr lang="de-DE" sz="1800" b="0" i="1" smtClean="0">
                                      <a:latin typeface="Cambria Math" panose="02040503050406030204" pitchFamily="18" charset="0"/>
                                    </a:rPr>
                                    <m:t>𝑈𝐾</m:t>
                                  </m:r>
                                </m:sub>
                              </m:sSub>
                            </m:oMath>
                          </a14:m>
                          <a:r>
                            <a:rPr lang="en-US" sz="1800" dirty="0"/>
                            <a:t>=2</a:t>
                          </a:r>
                          <a:endParaRPr lang="de-DE" dirty="0"/>
                        </a:p>
                      </a:txBody>
                      <a:tcPr/>
                    </a:tc>
                    <a:extLst>
                      <a:ext uri="{0D108BD9-81ED-4DB2-BD59-A6C34878D82A}">
                        <a16:rowId xmlns:a16="http://schemas.microsoft.com/office/drawing/2014/main" val="3078704704"/>
                      </a:ext>
                    </a:extLst>
                  </a:tr>
                </a:tbl>
              </a:graphicData>
            </a:graphic>
          </p:graphicFrame>
        </mc:Choice>
        <mc:Fallback xmlns="">
          <p:graphicFrame>
            <p:nvGraphicFramePr>
              <p:cNvPr id="26" name="Tabelle 25">
                <a:extLst>
                  <a:ext uri="{FF2B5EF4-FFF2-40B4-BE49-F238E27FC236}">
                    <a16:creationId xmlns:a16="http://schemas.microsoft.com/office/drawing/2014/main" id="{8F1DA21E-6988-4F59-9922-437B102DF9B0}"/>
                  </a:ext>
                </a:extLst>
              </p:cNvPr>
              <p:cNvGraphicFramePr>
                <a:graphicFrameLocks noGrp="1"/>
              </p:cNvGraphicFramePr>
              <p:nvPr>
                <p:extLst>
                  <p:ext uri="{D42A27DB-BD31-4B8C-83A1-F6EECF244321}">
                    <p14:modId xmlns:p14="http://schemas.microsoft.com/office/powerpoint/2010/main" val="3404067849"/>
                  </p:ext>
                </p:extLst>
              </p:nvPr>
            </p:nvGraphicFramePr>
            <p:xfrm>
              <a:off x="2713704" y="931205"/>
              <a:ext cx="6897330" cy="1112520"/>
            </p:xfrm>
            <a:graphic>
              <a:graphicData uri="http://schemas.openxmlformats.org/drawingml/2006/table">
                <a:tbl>
                  <a:tblPr firstRow="1" bandRow="1">
                    <a:tableStyleId>{5940675A-B579-460E-94D1-54222C63F5DA}</a:tableStyleId>
                  </a:tblPr>
                  <a:tblGrid>
                    <a:gridCol w="2299110">
                      <a:extLst>
                        <a:ext uri="{9D8B030D-6E8A-4147-A177-3AD203B41FA5}">
                          <a16:colId xmlns:a16="http://schemas.microsoft.com/office/drawing/2014/main" val="1494182750"/>
                        </a:ext>
                      </a:extLst>
                    </a:gridCol>
                    <a:gridCol w="2299110">
                      <a:extLst>
                        <a:ext uri="{9D8B030D-6E8A-4147-A177-3AD203B41FA5}">
                          <a16:colId xmlns:a16="http://schemas.microsoft.com/office/drawing/2014/main" val="3948243263"/>
                        </a:ext>
                      </a:extLst>
                    </a:gridCol>
                    <a:gridCol w="2299110">
                      <a:extLst>
                        <a:ext uri="{9D8B030D-6E8A-4147-A177-3AD203B41FA5}">
                          <a16:colId xmlns:a16="http://schemas.microsoft.com/office/drawing/2014/main" val="40814447"/>
                        </a:ext>
                      </a:extLst>
                    </a:gridCol>
                  </a:tblGrid>
                  <a:tr h="370840">
                    <a:tc>
                      <a:txBody>
                        <a:bodyPr/>
                        <a:lstStyle/>
                        <a:p>
                          <a:endParaRPr lang="de-DE" dirty="0"/>
                        </a:p>
                      </a:txBody>
                      <a:tcPr/>
                    </a:tc>
                    <a:tc>
                      <a:txBody>
                        <a:bodyPr/>
                        <a:lstStyle/>
                        <a:p>
                          <a:pPr algn="ctr"/>
                          <a:r>
                            <a:rPr lang="de-DE" dirty="0" smtClean="0"/>
                            <a:t>Wein [L]</a:t>
                          </a:r>
                          <a:endParaRPr lang="de-DE" dirty="0"/>
                        </a:p>
                      </a:txBody>
                      <a:tcPr/>
                    </a:tc>
                    <a:tc>
                      <a:txBody>
                        <a:bodyPr/>
                        <a:lstStyle/>
                        <a:p>
                          <a:pPr algn="ctr"/>
                          <a:r>
                            <a:rPr lang="de-DE" dirty="0" smtClean="0"/>
                            <a:t>Kleidung [Anzahl]</a:t>
                          </a:r>
                          <a:endParaRPr lang="de-DE" dirty="0"/>
                        </a:p>
                      </a:txBody>
                      <a:tcPr/>
                    </a:tc>
                    <a:extLst>
                      <a:ext uri="{0D108BD9-81ED-4DB2-BD59-A6C34878D82A}">
                        <a16:rowId xmlns:a16="http://schemas.microsoft.com/office/drawing/2014/main" val="2746142610"/>
                      </a:ext>
                    </a:extLst>
                  </a:tr>
                  <a:tr h="370840">
                    <a:tc>
                      <a:txBody>
                        <a:bodyPr/>
                        <a:lstStyle/>
                        <a:p>
                          <a:r>
                            <a:rPr lang="de-DE" dirty="0" smtClean="0"/>
                            <a:t>Portugal</a:t>
                          </a:r>
                          <a:endParaRPr lang="de-DE" dirty="0"/>
                        </a:p>
                      </a:txBody>
                      <a:tcPr/>
                    </a:tc>
                    <a:tc>
                      <a:txBody>
                        <a:bodyPr/>
                        <a:lstStyle/>
                        <a:p>
                          <a:endParaRPr lang="de-DE"/>
                        </a:p>
                      </a:txBody>
                      <a:tcPr>
                        <a:blipFill>
                          <a:blip r:embed="rId6"/>
                          <a:stretch>
                            <a:fillRect l="-100000" t="-106452" r="-100265" b="-120968"/>
                          </a:stretch>
                        </a:blipFill>
                      </a:tcPr>
                    </a:tc>
                    <a:tc>
                      <a:txBody>
                        <a:bodyPr/>
                        <a:lstStyle/>
                        <a:p>
                          <a:endParaRPr lang="de-DE"/>
                        </a:p>
                      </a:txBody>
                      <a:tcPr>
                        <a:blipFill>
                          <a:blip r:embed="rId6"/>
                          <a:stretch>
                            <a:fillRect l="-200531" t="-106452" r="-531" b="-120968"/>
                          </a:stretch>
                        </a:blipFill>
                      </a:tcPr>
                    </a:tc>
                    <a:extLst>
                      <a:ext uri="{0D108BD9-81ED-4DB2-BD59-A6C34878D82A}">
                        <a16:rowId xmlns:a16="http://schemas.microsoft.com/office/drawing/2014/main" val="897897460"/>
                      </a:ext>
                    </a:extLst>
                  </a:tr>
                  <a:tr h="370840">
                    <a:tc>
                      <a:txBody>
                        <a:bodyPr/>
                        <a:lstStyle/>
                        <a:p>
                          <a:r>
                            <a:rPr lang="de-DE" dirty="0" smtClean="0"/>
                            <a:t>UK</a:t>
                          </a:r>
                          <a:endParaRPr lang="de-DE" dirty="0"/>
                        </a:p>
                      </a:txBody>
                      <a:tcPr/>
                    </a:tc>
                    <a:tc>
                      <a:txBody>
                        <a:bodyPr/>
                        <a:lstStyle/>
                        <a:p>
                          <a:endParaRPr lang="de-DE"/>
                        </a:p>
                      </a:txBody>
                      <a:tcPr>
                        <a:blipFill>
                          <a:blip r:embed="rId6"/>
                          <a:stretch>
                            <a:fillRect l="-100000" t="-209836" r="-100265" b="-22951"/>
                          </a:stretch>
                        </a:blipFill>
                      </a:tcPr>
                    </a:tc>
                    <a:tc>
                      <a:txBody>
                        <a:bodyPr/>
                        <a:lstStyle/>
                        <a:p>
                          <a:endParaRPr lang="de-DE"/>
                        </a:p>
                      </a:txBody>
                      <a:tcPr>
                        <a:blipFill>
                          <a:blip r:embed="rId6"/>
                          <a:stretch>
                            <a:fillRect l="-200531" t="-209836" r="-531" b="-22951"/>
                          </a:stretch>
                        </a:blipFill>
                      </a:tcPr>
                    </a:tc>
                    <a:extLst>
                      <a:ext uri="{0D108BD9-81ED-4DB2-BD59-A6C34878D82A}">
                        <a16:rowId xmlns:a16="http://schemas.microsoft.com/office/drawing/2014/main" val="3078704704"/>
                      </a:ext>
                    </a:extLst>
                  </a:tr>
                </a:tbl>
              </a:graphicData>
            </a:graphic>
          </p:graphicFrame>
        </mc:Fallback>
      </mc:AlternateContent>
      <p:sp>
        <p:nvSpPr>
          <p:cNvPr id="3" name="Rechteck 2"/>
          <p:cNvSpPr/>
          <p:nvPr/>
        </p:nvSpPr>
        <p:spPr>
          <a:xfrm>
            <a:off x="1788780" y="3603860"/>
            <a:ext cx="2226700" cy="369332"/>
          </a:xfrm>
          <a:prstGeom prst="rect">
            <a:avLst/>
          </a:prstGeom>
        </p:spPr>
        <p:txBody>
          <a:bodyPr wrap="none">
            <a:spAutoFit/>
          </a:bodyPr>
          <a:lstStyle/>
          <a:p>
            <a:r>
              <a:rPr lang="en-US" dirty="0" err="1">
                <a:latin typeface="Times New Roman" panose="02020603050405020304" pitchFamily="18" charset="0"/>
                <a:cs typeface="Times New Roman" panose="02020603050405020304" pitchFamily="18" charset="0"/>
                <a:sym typeface="Wingdings" panose="05000000000000000000" pitchFamily="2" charset="2"/>
              </a:rPr>
              <a:t>Lohn</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im</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Sektor</a:t>
            </a:r>
            <a:r>
              <a:rPr lang="en-US" dirty="0">
                <a:latin typeface="Times New Roman" panose="02020603050405020304" pitchFamily="18" charset="0"/>
                <a:cs typeface="Times New Roman" panose="02020603050405020304" pitchFamily="18" charset="0"/>
                <a:sym typeface="Wingdings" panose="05000000000000000000" pitchFamily="2" charset="2"/>
              </a:rPr>
              <a:t> Wein </a:t>
            </a:r>
            <a:endParaRPr lang="de-DE" dirty="0"/>
          </a:p>
        </p:txBody>
      </p:sp>
      <p:sp>
        <p:nvSpPr>
          <p:cNvPr id="4" name="Rechteck 3"/>
          <p:cNvSpPr/>
          <p:nvPr/>
        </p:nvSpPr>
        <p:spPr>
          <a:xfrm>
            <a:off x="1760521" y="4157558"/>
            <a:ext cx="2723536" cy="369332"/>
          </a:xfrm>
          <a:prstGeom prst="rect">
            <a:avLst/>
          </a:prstGeom>
        </p:spPr>
        <p:txBody>
          <a:bodyPr wrap="square">
            <a:spAutoFit/>
          </a:bodyPr>
          <a:lstStyle/>
          <a:p>
            <a:r>
              <a:rPr lang="en-US" dirty="0" err="1">
                <a:latin typeface="Times New Roman" panose="02020603050405020304" pitchFamily="18" charset="0"/>
                <a:cs typeface="Times New Roman" panose="02020603050405020304" pitchFamily="18" charset="0"/>
                <a:sym typeface="Wingdings" panose="05000000000000000000" pitchFamily="2" charset="2"/>
              </a:rPr>
              <a:t>Lohn</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im</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Sektor</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en-US" dirty="0" err="1">
                <a:latin typeface="Times New Roman" panose="02020603050405020304" pitchFamily="18" charset="0"/>
                <a:cs typeface="Times New Roman" panose="02020603050405020304" pitchFamily="18" charset="0"/>
                <a:sym typeface="Wingdings" panose="05000000000000000000" pitchFamily="2" charset="2"/>
              </a:rPr>
              <a:t>Kleidung</a:t>
            </a:r>
            <a:endParaRPr lang="de-DE" dirty="0"/>
          </a:p>
        </p:txBody>
      </p:sp>
      <mc:AlternateContent xmlns:mc="http://schemas.openxmlformats.org/markup-compatibility/2006" xmlns:a14="http://schemas.microsoft.com/office/drawing/2010/main">
        <mc:Choice Requires="a14">
          <p:sp>
            <p:nvSpPr>
              <p:cNvPr id="5" name="Rechteck 4"/>
              <p:cNvSpPr/>
              <p:nvPr/>
            </p:nvSpPr>
            <p:spPr>
              <a:xfrm>
                <a:off x="4777499" y="3459114"/>
                <a:ext cx="1403269" cy="61330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de-DE" i="1" smtClean="0">
                              <a:latin typeface="Cambria Math" panose="02040503050406030204" pitchFamily="18" charset="0"/>
                            </a:rPr>
                          </m:ctrlPr>
                        </m:sSubPr>
                        <m:e>
                          <m:r>
                            <a:rPr lang="de-DE" i="1">
                              <a:latin typeface="Cambria Math"/>
                            </a:rPr>
                            <m:t>𝑤</m:t>
                          </m:r>
                        </m:e>
                        <m:sub>
                          <m:r>
                            <a:rPr lang="de-DE" b="0" i="1" smtClean="0">
                              <a:latin typeface="Cambria Math" panose="02040503050406030204" pitchFamily="18" charset="0"/>
                            </a:rPr>
                            <m:t>𝑃𝑊</m:t>
                          </m:r>
                        </m:sub>
                      </m:sSub>
                      <m:r>
                        <a:rPr lang="de-DE" i="1">
                          <a:latin typeface="Cambria Math"/>
                        </a:rPr>
                        <m:t>=</m:t>
                      </m:r>
                      <m:f>
                        <m:fPr>
                          <m:ctrlPr>
                            <a:rPr lang="de-DE" i="1">
                              <a:latin typeface="Cambria Math" panose="02040503050406030204" pitchFamily="18" charset="0"/>
                            </a:rPr>
                          </m:ctrlPr>
                        </m:fPr>
                        <m:num>
                          <m:sSub>
                            <m:sSubPr>
                              <m:ctrlPr>
                                <a:rPr lang="de-DE" i="1">
                                  <a:latin typeface="Cambria Math" panose="02040503050406030204" pitchFamily="18" charset="0"/>
                                </a:rPr>
                              </m:ctrlPr>
                            </m:sSubPr>
                            <m:e>
                              <m:r>
                                <a:rPr lang="de-DE" i="1">
                                  <a:latin typeface="Cambria Math"/>
                                </a:rPr>
                                <m:t>𝑝</m:t>
                              </m:r>
                            </m:e>
                            <m:sub>
                              <m:r>
                                <a:rPr lang="de-DE" b="0" i="1" smtClean="0">
                                  <a:latin typeface="Cambria Math" panose="02040503050406030204" pitchFamily="18" charset="0"/>
                                </a:rPr>
                                <m:t>𝑃𝑊</m:t>
                              </m:r>
                            </m:sub>
                          </m:sSub>
                        </m:num>
                        <m:den>
                          <m:sSub>
                            <m:sSubPr>
                              <m:ctrlPr>
                                <a:rPr lang="de-DE" i="1">
                                  <a:latin typeface="Cambria Math" panose="02040503050406030204" pitchFamily="18" charset="0"/>
                                </a:rPr>
                              </m:ctrlPr>
                            </m:sSubPr>
                            <m:e>
                              <m:r>
                                <a:rPr lang="de-DE" i="1">
                                  <a:latin typeface="Cambria Math"/>
                                </a:rPr>
                                <m:t>𝑎</m:t>
                              </m:r>
                            </m:e>
                            <m:sub>
                              <m:r>
                                <a:rPr lang="de-DE" i="1">
                                  <a:latin typeface="Cambria Math" panose="02040503050406030204" pitchFamily="18" charset="0"/>
                                </a:rPr>
                                <m:t>𝑃𝑊</m:t>
                              </m:r>
                            </m:sub>
                          </m:sSub>
                        </m:den>
                      </m:f>
                    </m:oMath>
                  </m:oMathPara>
                </a14:m>
                <a:endParaRPr lang="de-DE" dirty="0"/>
              </a:p>
            </p:txBody>
          </p:sp>
        </mc:Choice>
        <mc:Fallback xmlns="">
          <p:sp>
            <p:nvSpPr>
              <p:cNvPr id="5" name="Rechteck 4"/>
              <p:cNvSpPr>
                <a:spLocks noRot="1" noChangeAspect="1" noMove="1" noResize="1" noEditPoints="1" noAdjustHandles="1" noChangeArrowheads="1" noChangeShapeType="1" noTextEdit="1"/>
              </p:cNvSpPr>
              <p:nvPr/>
            </p:nvSpPr>
            <p:spPr>
              <a:xfrm>
                <a:off x="4777499" y="3459114"/>
                <a:ext cx="1403269" cy="613309"/>
              </a:xfrm>
              <a:prstGeom prst="rect">
                <a:avLst/>
              </a:prstGeom>
              <a:blipFill>
                <a:blip r:embed="rId7"/>
                <a:stretch>
                  <a:fillRect/>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7" name="Rechteck 6"/>
              <p:cNvSpPr/>
              <p:nvPr/>
            </p:nvSpPr>
            <p:spPr>
              <a:xfrm>
                <a:off x="4327388" y="4092101"/>
                <a:ext cx="1853380" cy="61202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de-DE" i="1" smtClean="0">
                              <a:latin typeface="Cambria Math" panose="02040503050406030204" pitchFamily="18" charset="0"/>
                            </a:rPr>
                          </m:ctrlPr>
                        </m:sSubPr>
                        <m:e>
                          <m:r>
                            <a:rPr lang="de-DE" i="1">
                              <a:latin typeface="Cambria Math" panose="02040503050406030204" pitchFamily="18" charset="0"/>
                            </a:rPr>
                            <m:t>          </m:t>
                          </m:r>
                          <m:r>
                            <a:rPr lang="de-DE" i="1">
                              <a:latin typeface="Cambria Math"/>
                            </a:rPr>
                            <m:t>𝑤</m:t>
                          </m:r>
                        </m:e>
                        <m:sub>
                          <m:r>
                            <a:rPr lang="de-DE" b="0" i="1" smtClean="0">
                              <a:latin typeface="Cambria Math" panose="02040503050406030204" pitchFamily="18" charset="0"/>
                            </a:rPr>
                            <m:t>𝑃𝐾</m:t>
                          </m:r>
                        </m:sub>
                      </m:sSub>
                      <m:r>
                        <a:rPr lang="de-DE" b="0" i="1" smtClean="0">
                          <a:latin typeface="Cambria Math" panose="02040503050406030204" pitchFamily="18" charset="0"/>
                        </a:rPr>
                        <m:t> </m:t>
                      </m:r>
                      <m:r>
                        <a:rPr lang="de-DE" i="1">
                          <a:latin typeface="Cambria Math"/>
                        </a:rPr>
                        <m:t>=</m:t>
                      </m:r>
                      <m:f>
                        <m:fPr>
                          <m:ctrlPr>
                            <a:rPr lang="de-DE" i="1">
                              <a:latin typeface="Cambria Math" panose="02040503050406030204" pitchFamily="18" charset="0"/>
                            </a:rPr>
                          </m:ctrlPr>
                        </m:fPr>
                        <m:num>
                          <m:sSub>
                            <m:sSubPr>
                              <m:ctrlPr>
                                <a:rPr lang="de-DE" i="1">
                                  <a:latin typeface="Cambria Math" panose="02040503050406030204" pitchFamily="18" charset="0"/>
                                </a:rPr>
                              </m:ctrlPr>
                            </m:sSubPr>
                            <m:e>
                              <m:r>
                                <a:rPr lang="de-DE" i="1">
                                  <a:latin typeface="Cambria Math"/>
                                </a:rPr>
                                <m:t>𝑝</m:t>
                              </m:r>
                            </m:e>
                            <m:sub>
                              <m:r>
                                <a:rPr lang="de-DE" b="0" i="1" smtClean="0">
                                  <a:latin typeface="Cambria Math" panose="02040503050406030204" pitchFamily="18" charset="0"/>
                                </a:rPr>
                                <m:t>𝑃𝐾</m:t>
                              </m:r>
                            </m:sub>
                          </m:sSub>
                        </m:num>
                        <m:den>
                          <m:sSub>
                            <m:sSubPr>
                              <m:ctrlPr>
                                <a:rPr lang="de-DE" i="1">
                                  <a:latin typeface="Cambria Math" panose="02040503050406030204" pitchFamily="18" charset="0"/>
                                </a:rPr>
                              </m:ctrlPr>
                            </m:sSubPr>
                            <m:e>
                              <m:r>
                                <a:rPr lang="de-DE" i="1">
                                  <a:latin typeface="Cambria Math"/>
                                </a:rPr>
                                <m:t>𝑎</m:t>
                              </m:r>
                            </m:e>
                            <m:sub>
                              <m:r>
                                <a:rPr lang="de-DE" i="1">
                                  <a:latin typeface="Cambria Math" panose="02040503050406030204" pitchFamily="18" charset="0"/>
                                </a:rPr>
                                <m:t>𝑃𝐾</m:t>
                              </m:r>
                            </m:sub>
                          </m:sSub>
                        </m:den>
                      </m:f>
                    </m:oMath>
                  </m:oMathPara>
                </a14:m>
                <a:endParaRPr lang="de-DE" dirty="0"/>
              </a:p>
            </p:txBody>
          </p:sp>
        </mc:Choice>
        <mc:Fallback xmlns="">
          <p:sp>
            <p:nvSpPr>
              <p:cNvPr id="7" name="Rechteck 6"/>
              <p:cNvSpPr>
                <a:spLocks noRot="1" noChangeAspect="1" noMove="1" noResize="1" noEditPoints="1" noAdjustHandles="1" noChangeArrowheads="1" noChangeShapeType="1" noTextEdit="1"/>
              </p:cNvSpPr>
              <p:nvPr/>
            </p:nvSpPr>
            <p:spPr>
              <a:xfrm>
                <a:off x="4327388" y="4092101"/>
                <a:ext cx="1853380" cy="612027"/>
              </a:xfrm>
              <a:prstGeom prst="rect">
                <a:avLst/>
              </a:prstGeom>
              <a:blipFill>
                <a:blip r:embed="rId8"/>
                <a:stretch>
                  <a:fillRect/>
                </a:stretch>
              </a:blipFill>
            </p:spPr>
            <p:txBody>
              <a:bodyPr/>
              <a:lstStyle/>
              <a:p>
                <a:r>
                  <a:rPr lang="de-DE">
                    <a:noFill/>
                  </a:rPr>
                  <a:t> </a:t>
                </a:r>
              </a:p>
            </p:txBody>
          </p:sp>
        </mc:Fallback>
      </mc:AlternateContent>
      <p:sp>
        <p:nvSpPr>
          <p:cNvPr id="18" name="Rechteck 17">
            <a:extLst>
              <a:ext uri="{FF2B5EF4-FFF2-40B4-BE49-F238E27FC236}">
                <a16:creationId xmlns:a16="http://schemas.microsoft.com/office/drawing/2014/main" id="{0C402496-1D80-406C-90C8-69EA244F8280}"/>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070911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5" grpId="0"/>
      <p:bldP spid="16" grpId="0"/>
      <p:bldP spid="17" grpId="0"/>
      <p:bldP spid="2" grpId="0"/>
      <p:bldP spid="3" grpId="0"/>
      <p:bldP spid="4" grpId="0"/>
      <p:bldP spid="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2"/>
          <p:cNvSpPr>
            <a:spLocks noGrp="1"/>
          </p:cNvSpPr>
          <p:nvPr/>
        </p:nvSpPr>
        <p:spPr>
          <a:xfrm>
            <a:off x="3814413" y="1196772"/>
            <a:ext cx="5005123" cy="504056"/>
          </a:xfrm>
          <a:prstGeom prst="rect">
            <a:avLst/>
          </a:prstGeom>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540" b="1" i="1" dirty="0">
                <a:latin typeface="Times New Roman" panose="02020603050405020304" pitchFamily="18" charset="0"/>
                <a:cs typeface="Times New Roman" panose="02020603050405020304" pitchFamily="18" charset="0"/>
              </a:rPr>
              <a:t>Interpretation der </a:t>
            </a:r>
            <a:r>
              <a:rPr lang="en-US" sz="2540" b="1" i="1" dirty="0" err="1">
                <a:latin typeface="Times New Roman" panose="02020603050405020304" pitchFamily="18" charset="0"/>
                <a:cs typeface="Times New Roman" panose="02020603050405020304" pitchFamily="18" charset="0"/>
              </a:rPr>
              <a:t>relativen</a:t>
            </a:r>
            <a:r>
              <a:rPr lang="en-US" sz="2540" b="1" i="1" dirty="0">
                <a:latin typeface="Times New Roman" panose="02020603050405020304" pitchFamily="18" charset="0"/>
                <a:cs typeface="Times New Roman" panose="02020603050405020304" pitchFamily="18" charset="0"/>
              </a:rPr>
              <a:t> </a:t>
            </a:r>
            <a:r>
              <a:rPr lang="en-US" sz="2540" b="1" i="1" dirty="0" err="1">
                <a:latin typeface="Times New Roman" panose="02020603050405020304" pitchFamily="18" charset="0"/>
                <a:cs typeface="Times New Roman" panose="02020603050405020304" pitchFamily="18" charset="0"/>
              </a:rPr>
              <a:t>Preise</a:t>
            </a:r>
            <a:r>
              <a:rPr lang="en-US" sz="2540" b="1" i="1" dirty="0">
                <a:latin typeface="Times New Roman" panose="02020603050405020304" pitchFamily="18" charset="0"/>
                <a:cs typeface="Times New Roman" panose="02020603050405020304" pitchFamily="18" charset="0"/>
              </a:rPr>
              <a:t>:</a:t>
            </a:r>
          </a:p>
          <a:p>
            <a:pPr marL="0" indent="0">
              <a:buNone/>
            </a:pPr>
            <a:endParaRPr lang="en-US" sz="1633" dirty="0">
              <a:latin typeface="Times New Roman" panose="02020603050405020304" pitchFamily="18" charset="0"/>
              <a:cs typeface="Times New Roman" panose="02020603050405020304" pitchFamily="18" charset="0"/>
            </a:endParaRPr>
          </a:p>
        </p:txBody>
      </p:sp>
      <p:sp>
        <p:nvSpPr>
          <p:cNvPr id="7" name="TextBox 25"/>
          <p:cNvSpPr txBox="1"/>
          <p:nvPr/>
        </p:nvSpPr>
        <p:spPr>
          <a:xfrm>
            <a:off x="310387" y="4145312"/>
            <a:ext cx="9036496" cy="48320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540" b="1" dirty="0">
                <a:latin typeface="Times New Roman" panose="02020603050405020304" pitchFamily="18" charset="0"/>
                <a:cs typeface="Times New Roman" panose="02020603050405020304" pitchFamily="18" charset="0"/>
                <a:sym typeface="Wingdings" panose="05000000000000000000" pitchFamily="2" charset="2"/>
              </a:rPr>
              <a:t> Relative </a:t>
            </a:r>
            <a:r>
              <a:rPr lang="en-US" sz="2540" b="1" dirty="0" err="1">
                <a:latin typeface="Times New Roman" panose="02020603050405020304" pitchFamily="18" charset="0"/>
                <a:cs typeface="Times New Roman" panose="02020603050405020304" pitchFamily="18" charset="0"/>
                <a:sym typeface="Wingdings" panose="05000000000000000000" pitchFamily="2" charset="2"/>
              </a:rPr>
              <a:t>Preise</a:t>
            </a:r>
            <a:r>
              <a:rPr lang="en-US" sz="2540" b="1" dirty="0">
                <a:latin typeface="Times New Roman" panose="02020603050405020304" pitchFamily="18" charset="0"/>
                <a:cs typeface="Times New Roman" panose="02020603050405020304" pitchFamily="18" charset="0"/>
                <a:sym typeface="Wingdings" panose="05000000000000000000" pitchFamily="2" charset="2"/>
              </a:rPr>
              <a:t> = </a:t>
            </a:r>
            <a:r>
              <a:rPr lang="en-US" sz="2540" b="1" dirty="0" err="1">
                <a:latin typeface="Times New Roman" panose="02020603050405020304" pitchFamily="18" charset="0"/>
                <a:cs typeface="Times New Roman" panose="02020603050405020304" pitchFamily="18" charset="0"/>
                <a:sym typeface="Wingdings" panose="05000000000000000000" pitchFamily="2" charset="2"/>
              </a:rPr>
              <a:t>Austauschverhältnis</a:t>
            </a:r>
            <a:r>
              <a:rPr lang="en-US" sz="2540" b="1" dirty="0">
                <a:latin typeface="Times New Roman" panose="02020603050405020304" pitchFamily="18" charset="0"/>
                <a:cs typeface="Times New Roman" panose="02020603050405020304" pitchFamily="18" charset="0"/>
                <a:sym typeface="Wingdings" panose="05000000000000000000" pitchFamily="2" charset="2"/>
              </a:rPr>
              <a:t> der </a:t>
            </a:r>
            <a:r>
              <a:rPr lang="en-US" sz="2540" b="1" dirty="0" err="1">
                <a:latin typeface="Times New Roman" panose="02020603050405020304" pitchFamily="18" charset="0"/>
                <a:cs typeface="Times New Roman" panose="02020603050405020304" pitchFamily="18" charset="0"/>
                <a:sym typeface="Wingdings" panose="05000000000000000000" pitchFamily="2" charset="2"/>
              </a:rPr>
              <a:t>Güter</a:t>
            </a:r>
            <a:endParaRPr lang="en-US" sz="2540" dirty="0">
              <a:latin typeface="Times New Roman" panose="02020603050405020304" pitchFamily="18" charset="0"/>
              <a:cs typeface="Times New Roman" panose="02020603050405020304" pitchFamily="18" charset="0"/>
            </a:endParaRPr>
          </a:p>
        </p:txBody>
      </p:sp>
      <p:sp>
        <p:nvSpPr>
          <p:cNvPr id="9" name="Textfeld 8">
            <a:extLst>
              <a:ext uri="{FF2B5EF4-FFF2-40B4-BE49-F238E27FC236}">
                <a16:creationId xmlns:a16="http://schemas.microsoft.com/office/drawing/2014/main" id="{0E1B2743-FBFD-4AC1-866A-82B5EF5E2214}"/>
              </a:ext>
            </a:extLst>
          </p:cNvPr>
          <p:cNvSpPr txBox="1">
            <a:spLocks/>
          </p:cNvSpPr>
          <p:nvPr/>
        </p:nvSpPr>
        <p:spPr>
          <a:xfrm>
            <a:off x="1847528" y="25954"/>
            <a:ext cx="8208912" cy="720000"/>
          </a:xfrm>
          <a:prstGeom prst="rect">
            <a:avLst/>
          </a:prstGeom>
          <a:noFill/>
          <a:ln>
            <a:noFill/>
          </a:ln>
        </p:spPr>
        <p:txBody>
          <a:bodyPr wrap="square" rtlCol="0" anchor="ctr" anchorCtr="0">
            <a:noAutofit/>
          </a:bodyPr>
          <a:lstStyle/>
          <a:p>
            <a:pPr algn="ctr"/>
            <a:r>
              <a:rPr lang="de-DE" sz="3200" b="1" dirty="0" err="1">
                <a:latin typeface="Times New Roman" panose="02020603050405020304" pitchFamily="18" charset="0"/>
                <a:cs typeface="Times New Roman" panose="02020603050405020304" pitchFamily="18" charset="0"/>
              </a:rPr>
              <a:t>Ricardomodell</a:t>
            </a:r>
            <a:endParaRPr lang="de-DE" sz="32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TextBox 25"/>
              <p:cNvSpPr txBox="1"/>
              <p:nvPr/>
            </p:nvSpPr>
            <p:spPr>
              <a:xfrm>
                <a:off x="1847527" y="2043493"/>
                <a:ext cx="9454653" cy="65069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540" dirty="0">
                    <a:latin typeface="Times New Roman" panose="02020603050405020304" pitchFamily="18" charset="0"/>
                    <a:cs typeface="Times New Roman" panose="02020603050405020304" pitchFamily="18" charset="0"/>
                    <a:sym typeface="Wingdings" panose="05000000000000000000" pitchFamily="2" charset="2"/>
                  </a:rPr>
                  <a:t> 1 </a:t>
                </a:r>
                <a:r>
                  <a:rPr lang="de-DE" sz="2540" dirty="0">
                    <a:latin typeface="Times New Roman" panose="02020603050405020304" pitchFamily="18" charset="0"/>
                    <a:cs typeface="Times New Roman" panose="02020603050405020304" pitchFamily="18" charset="0"/>
                    <a:sym typeface="Wingdings" panose="05000000000000000000" pitchFamily="2" charset="2"/>
                  </a:rPr>
                  <a:t>L</a:t>
                </a:r>
                <a14:m>
                  <m:oMath xmlns:m="http://schemas.openxmlformats.org/officeDocument/2006/math">
                    <m:r>
                      <a:rPr lang="de-DE" sz="2540">
                        <a:latin typeface="Cambria Math" panose="02040503050406030204" pitchFamily="18" charset="0"/>
                        <a:sym typeface="Wingdings" panose="05000000000000000000" pitchFamily="2" charset="2"/>
                      </a:rPr>
                      <m:t>  </m:t>
                    </m:r>
                    <m:r>
                      <m:rPr>
                        <m:sty m:val="p"/>
                      </m:rPr>
                      <a:rPr lang="de-DE" sz="2540" i="1" smtClean="0">
                        <a:latin typeface="Cambria Math" panose="02040503050406030204" pitchFamily="18" charset="0"/>
                        <a:sym typeface="Wingdings" panose="05000000000000000000" pitchFamily="2" charset="2"/>
                      </a:rPr>
                      <m:t>Wein</m:t>
                    </m:r>
                    <m:r>
                      <a:rPr lang="de-DE" sz="2540">
                        <a:latin typeface="Cambria Math" panose="02040503050406030204" pitchFamily="18" charset="0"/>
                        <a:sym typeface="Wingdings" panose="05000000000000000000" pitchFamily="2" charset="2"/>
                      </a:rPr>
                      <m:t> </m:t>
                    </m:r>
                    <m:r>
                      <m:rPr>
                        <m:sty m:val="p"/>
                      </m:rPr>
                      <a:rPr lang="de-DE" sz="2540">
                        <a:latin typeface="Cambria Math" panose="02040503050406030204" pitchFamily="18" charset="0"/>
                        <a:sym typeface="Wingdings" panose="05000000000000000000" pitchFamily="2" charset="2"/>
                      </a:rPr>
                      <m:t>kann</m:t>
                    </m:r>
                    <m:r>
                      <a:rPr lang="de-DE" sz="2540">
                        <a:latin typeface="Cambria Math" panose="02040503050406030204" pitchFamily="18" charset="0"/>
                        <a:sym typeface="Wingdings" panose="05000000000000000000" pitchFamily="2" charset="2"/>
                      </a:rPr>
                      <m:t> </m:t>
                    </m:r>
                    <m:r>
                      <m:rPr>
                        <m:sty m:val="p"/>
                      </m:rPr>
                      <a:rPr lang="de-DE" sz="2540">
                        <a:latin typeface="Cambria Math" panose="02040503050406030204" pitchFamily="18" charset="0"/>
                        <a:sym typeface="Wingdings" panose="05000000000000000000" pitchFamily="2" charset="2"/>
                      </a:rPr>
                      <m:t>in</m:t>
                    </m:r>
                    <m:r>
                      <a:rPr lang="de-DE" sz="2540">
                        <a:latin typeface="Cambria Math" panose="02040503050406030204" pitchFamily="18" charset="0"/>
                        <a:sym typeface="Wingdings" panose="05000000000000000000" pitchFamily="2" charset="2"/>
                      </a:rPr>
                      <m:t> </m:t>
                    </m:r>
                    <m:r>
                      <m:rPr>
                        <m:sty m:val="p"/>
                      </m:rPr>
                      <a:rPr lang="de-DE" sz="2540" i="1" smtClean="0">
                        <a:latin typeface="Cambria Math" panose="02040503050406030204" pitchFamily="18" charset="0"/>
                        <a:sym typeface="Wingdings" panose="05000000000000000000" pitchFamily="2" charset="2"/>
                      </a:rPr>
                      <m:t>Portugal</m:t>
                    </m:r>
                    <m:r>
                      <a:rPr lang="de-DE" sz="2540">
                        <a:latin typeface="Cambria Math" panose="02040503050406030204" pitchFamily="18" charset="0"/>
                        <a:sym typeface="Wingdings" panose="05000000000000000000" pitchFamily="2" charset="2"/>
                      </a:rPr>
                      <m:t> </m:t>
                    </m:r>
                    <m:r>
                      <m:rPr>
                        <m:sty m:val="p"/>
                      </m:rPr>
                      <a:rPr lang="de-DE" sz="2540">
                        <a:latin typeface="Cambria Math" panose="02040503050406030204" pitchFamily="18" charset="0"/>
                        <a:sym typeface="Wingdings" panose="05000000000000000000" pitchFamily="2" charset="2"/>
                      </a:rPr>
                      <m:t>gegen</m:t>
                    </m:r>
                    <m:r>
                      <a:rPr lang="de-DE" sz="2540">
                        <a:latin typeface="Cambria Math" panose="02040503050406030204" pitchFamily="18" charset="0"/>
                        <a:sym typeface="Wingdings" panose="05000000000000000000" pitchFamily="2" charset="2"/>
                      </a:rPr>
                      <m:t> </m:t>
                    </m:r>
                    <m:f>
                      <m:fPr>
                        <m:ctrlPr>
                          <a:rPr lang="en-US" sz="2540" i="1">
                            <a:latin typeface="Cambria Math" panose="02040503050406030204" pitchFamily="18" charset="0"/>
                            <a:sym typeface="Wingdings" panose="05000000000000000000" pitchFamily="2" charset="2"/>
                          </a:rPr>
                        </m:ctrlPr>
                      </m:fPr>
                      <m:num>
                        <m:r>
                          <a:rPr lang="de-DE" sz="2540" i="1">
                            <a:latin typeface="Cambria Math" panose="02040503050406030204" pitchFamily="18" charset="0"/>
                            <a:sym typeface="Wingdings" panose="05000000000000000000" pitchFamily="2" charset="2"/>
                          </a:rPr>
                          <m:t>5</m:t>
                        </m:r>
                      </m:num>
                      <m:den>
                        <m:r>
                          <a:rPr lang="de-DE" sz="2540" i="1">
                            <a:latin typeface="Cambria Math" panose="02040503050406030204" pitchFamily="18" charset="0"/>
                            <a:sym typeface="Wingdings" panose="05000000000000000000" pitchFamily="2" charset="2"/>
                          </a:rPr>
                          <m:t>1</m:t>
                        </m:r>
                      </m:den>
                    </m:f>
                  </m:oMath>
                </a14:m>
                <a:r>
                  <a:rPr lang="en-US" sz="2540" dirty="0">
                    <a:latin typeface="Times New Roman" panose="02020603050405020304" pitchFamily="18" charset="0"/>
                    <a:cs typeface="Times New Roman" panose="02020603050405020304" pitchFamily="18" charset="0"/>
                  </a:rPr>
                  <a:t> Kleider eingetauscht </a:t>
                </a:r>
                <a:r>
                  <a:rPr lang="en-US" sz="2540" dirty="0" err="1">
                    <a:latin typeface="Times New Roman" panose="02020603050405020304" pitchFamily="18" charset="0"/>
                    <a:cs typeface="Times New Roman" panose="02020603050405020304" pitchFamily="18" charset="0"/>
                  </a:rPr>
                  <a:t>werden</a:t>
                </a:r>
                <a:endParaRPr lang="en-US" sz="2540" b="1" dirty="0">
                  <a:latin typeface="Times New Roman" panose="02020603050405020304" pitchFamily="18" charset="0"/>
                  <a:cs typeface="Times New Roman" panose="02020603050405020304" pitchFamily="18" charset="0"/>
                  <a:sym typeface="Wingdings" panose="05000000000000000000" pitchFamily="2" charset="2"/>
                </a:endParaRPr>
              </a:p>
            </p:txBody>
          </p:sp>
        </mc:Choice>
        <mc:Fallback xmlns="">
          <p:sp>
            <p:nvSpPr>
              <p:cNvPr id="5" name="TextBox 25"/>
              <p:cNvSpPr txBox="1">
                <a:spLocks noRot="1" noChangeAspect="1" noMove="1" noResize="1" noEditPoints="1" noAdjustHandles="1" noChangeArrowheads="1" noChangeShapeType="1" noTextEdit="1"/>
              </p:cNvSpPr>
              <p:nvPr/>
            </p:nvSpPr>
            <p:spPr>
              <a:xfrm>
                <a:off x="1847527" y="2043493"/>
                <a:ext cx="9454653" cy="650691"/>
              </a:xfrm>
              <a:prstGeom prst="rect">
                <a:avLst/>
              </a:prstGeom>
              <a:blipFill>
                <a:blip r:embed="rId3"/>
                <a:stretch>
                  <a:fillRect b="-8411"/>
                </a:stretch>
              </a:blipFill>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8" name="TextBox 25"/>
              <p:cNvSpPr txBox="1"/>
              <p:nvPr/>
            </p:nvSpPr>
            <p:spPr>
              <a:xfrm>
                <a:off x="1209144" y="2998347"/>
                <a:ext cx="10093036" cy="64511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540" dirty="0">
                    <a:latin typeface="Times New Roman" panose="02020603050405020304" pitchFamily="18" charset="0"/>
                    <a:cs typeface="Times New Roman" panose="02020603050405020304" pitchFamily="18" charset="0"/>
                    <a:sym typeface="Wingdings" panose="05000000000000000000" pitchFamily="2" charset="2"/>
                  </a:rPr>
                  <a:t> 1 </a:t>
                </a:r>
                <a:r>
                  <a:rPr lang="de-DE" sz="2540" dirty="0">
                    <a:latin typeface="Times New Roman" panose="02020603050405020304" pitchFamily="18" charset="0"/>
                    <a:cs typeface="Times New Roman" panose="02020603050405020304" pitchFamily="18" charset="0"/>
                    <a:sym typeface="Wingdings" panose="05000000000000000000" pitchFamily="2" charset="2"/>
                  </a:rPr>
                  <a:t>L</a:t>
                </a:r>
                <a14:m>
                  <m:oMath xmlns:m="http://schemas.openxmlformats.org/officeDocument/2006/math">
                    <m:r>
                      <a:rPr lang="de-DE" sz="2540">
                        <a:latin typeface="Cambria Math" panose="02040503050406030204" pitchFamily="18" charset="0"/>
                        <a:sym typeface="Wingdings" panose="05000000000000000000" pitchFamily="2" charset="2"/>
                      </a:rPr>
                      <m:t>  </m:t>
                    </m:r>
                    <m:r>
                      <m:rPr>
                        <m:sty m:val="p"/>
                      </m:rPr>
                      <a:rPr lang="de-DE" sz="2540" i="1" smtClean="0">
                        <a:latin typeface="Cambria Math" panose="02040503050406030204" pitchFamily="18" charset="0"/>
                        <a:sym typeface="Wingdings" panose="05000000000000000000" pitchFamily="2" charset="2"/>
                      </a:rPr>
                      <m:t>Wein</m:t>
                    </m:r>
                    <m:r>
                      <a:rPr lang="de-DE" sz="2540">
                        <a:latin typeface="Cambria Math" panose="02040503050406030204" pitchFamily="18" charset="0"/>
                        <a:sym typeface="Wingdings" panose="05000000000000000000" pitchFamily="2" charset="2"/>
                      </a:rPr>
                      <m:t> </m:t>
                    </m:r>
                    <m:r>
                      <m:rPr>
                        <m:sty m:val="p"/>
                      </m:rPr>
                      <a:rPr lang="de-DE" sz="2540">
                        <a:latin typeface="Cambria Math" panose="02040503050406030204" pitchFamily="18" charset="0"/>
                        <a:sym typeface="Wingdings" panose="05000000000000000000" pitchFamily="2" charset="2"/>
                      </a:rPr>
                      <m:t>kann</m:t>
                    </m:r>
                    <m:r>
                      <a:rPr lang="de-DE" sz="2540">
                        <a:latin typeface="Cambria Math" panose="02040503050406030204" pitchFamily="18" charset="0"/>
                        <a:sym typeface="Wingdings" panose="05000000000000000000" pitchFamily="2" charset="2"/>
                      </a:rPr>
                      <m:t> </m:t>
                    </m:r>
                    <m:r>
                      <m:rPr>
                        <m:sty m:val="p"/>
                      </m:rPr>
                      <a:rPr lang="de-DE" sz="2540">
                        <a:latin typeface="Cambria Math" panose="02040503050406030204" pitchFamily="18" charset="0"/>
                        <a:sym typeface="Wingdings" panose="05000000000000000000" pitchFamily="2" charset="2"/>
                      </a:rPr>
                      <m:t>in</m:t>
                    </m:r>
                    <m:r>
                      <a:rPr lang="de-DE" sz="2540">
                        <a:latin typeface="Cambria Math" panose="02040503050406030204" pitchFamily="18" charset="0"/>
                        <a:sym typeface="Wingdings" panose="05000000000000000000" pitchFamily="2" charset="2"/>
                      </a:rPr>
                      <m:t> </m:t>
                    </m:r>
                    <m:r>
                      <m:rPr>
                        <m:sty m:val="p"/>
                      </m:rPr>
                      <a:rPr lang="de-DE" sz="2540" b="0" i="1" smtClean="0">
                        <a:latin typeface="Cambria Math" panose="02040503050406030204" pitchFamily="18" charset="0"/>
                        <a:sym typeface="Wingdings" panose="05000000000000000000" pitchFamily="2" charset="2"/>
                      </a:rPr>
                      <m:t>UK</m:t>
                    </m:r>
                    <m:r>
                      <a:rPr lang="de-DE" sz="2540">
                        <a:latin typeface="Cambria Math" panose="02040503050406030204" pitchFamily="18" charset="0"/>
                        <a:sym typeface="Wingdings" panose="05000000000000000000" pitchFamily="2" charset="2"/>
                      </a:rPr>
                      <m:t> </m:t>
                    </m:r>
                    <m:r>
                      <m:rPr>
                        <m:sty m:val="p"/>
                      </m:rPr>
                      <a:rPr lang="de-DE" sz="2540">
                        <a:latin typeface="Cambria Math" panose="02040503050406030204" pitchFamily="18" charset="0"/>
                        <a:sym typeface="Wingdings" panose="05000000000000000000" pitchFamily="2" charset="2"/>
                      </a:rPr>
                      <m:t>gegen</m:t>
                    </m:r>
                    <m:r>
                      <a:rPr lang="de-DE" sz="2540">
                        <a:latin typeface="Cambria Math" panose="02040503050406030204" pitchFamily="18" charset="0"/>
                        <a:sym typeface="Wingdings" panose="05000000000000000000" pitchFamily="2" charset="2"/>
                      </a:rPr>
                      <m:t> </m:t>
                    </m:r>
                    <m:f>
                      <m:fPr>
                        <m:ctrlPr>
                          <a:rPr lang="en-US" sz="2540" i="1">
                            <a:latin typeface="Cambria Math" panose="02040503050406030204" pitchFamily="18" charset="0"/>
                            <a:sym typeface="Wingdings" panose="05000000000000000000" pitchFamily="2" charset="2"/>
                          </a:rPr>
                        </m:ctrlPr>
                      </m:fPr>
                      <m:num>
                        <m:r>
                          <a:rPr lang="de-DE" sz="2540" b="0" i="1" smtClean="0">
                            <a:latin typeface="Cambria Math" panose="02040503050406030204" pitchFamily="18" charset="0"/>
                            <a:sym typeface="Wingdings" panose="05000000000000000000" pitchFamily="2" charset="2"/>
                          </a:rPr>
                          <m:t>3</m:t>
                        </m:r>
                      </m:num>
                      <m:den>
                        <m:r>
                          <a:rPr lang="de-DE" sz="2540" b="0" i="1" smtClean="0">
                            <a:latin typeface="Cambria Math" panose="02040503050406030204" pitchFamily="18" charset="0"/>
                            <a:sym typeface="Wingdings" panose="05000000000000000000" pitchFamily="2" charset="2"/>
                          </a:rPr>
                          <m:t>2</m:t>
                        </m:r>
                      </m:den>
                    </m:f>
                  </m:oMath>
                </a14:m>
                <a:r>
                  <a:rPr lang="en-US" sz="2540" dirty="0">
                    <a:latin typeface="Times New Roman" panose="02020603050405020304" pitchFamily="18" charset="0"/>
                    <a:cs typeface="Times New Roman" panose="02020603050405020304" pitchFamily="18" charset="0"/>
                  </a:rPr>
                  <a:t> Kleider eingetauscht </a:t>
                </a:r>
                <a:r>
                  <a:rPr lang="en-US" sz="2540" dirty="0" err="1">
                    <a:latin typeface="Times New Roman" panose="02020603050405020304" pitchFamily="18" charset="0"/>
                    <a:cs typeface="Times New Roman" panose="02020603050405020304" pitchFamily="18" charset="0"/>
                  </a:rPr>
                  <a:t>werden</a:t>
                </a:r>
                <a:endParaRPr lang="en-US" sz="2540" b="1" dirty="0">
                  <a:latin typeface="Times New Roman" panose="02020603050405020304" pitchFamily="18" charset="0"/>
                  <a:cs typeface="Times New Roman" panose="02020603050405020304" pitchFamily="18" charset="0"/>
                  <a:sym typeface="Wingdings" panose="05000000000000000000" pitchFamily="2" charset="2"/>
                </a:endParaRPr>
              </a:p>
            </p:txBody>
          </p:sp>
        </mc:Choice>
        <mc:Fallback xmlns="">
          <p:sp>
            <p:nvSpPr>
              <p:cNvPr id="8" name="TextBox 25"/>
              <p:cNvSpPr txBox="1">
                <a:spLocks noRot="1" noChangeAspect="1" noMove="1" noResize="1" noEditPoints="1" noAdjustHandles="1" noChangeArrowheads="1" noChangeShapeType="1" noTextEdit="1"/>
              </p:cNvSpPr>
              <p:nvPr/>
            </p:nvSpPr>
            <p:spPr>
              <a:xfrm>
                <a:off x="1209144" y="2998347"/>
                <a:ext cx="10093036" cy="645113"/>
              </a:xfrm>
              <a:prstGeom prst="rect">
                <a:avLst/>
              </a:prstGeom>
              <a:blipFill>
                <a:blip r:embed="rId4"/>
                <a:stretch>
                  <a:fillRect b="-8491"/>
                </a:stretch>
              </a:blipFill>
            </p:spPr>
            <p:txBody>
              <a:bodyPr/>
              <a:lstStyle/>
              <a:p>
                <a:r>
                  <a:rPr lang="de-DE">
                    <a:noFill/>
                  </a:rPr>
                  <a:t> </a:t>
                </a:r>
              </a:p>
            </p:txBody>
          </p:sp>
        </mc:Fallback>
      </mc:AlternateContent>
      <p:sp>
        <p:nvSpPr>
          <p:cNvPr id="11" name="Rechteck 10">
            <a:extLst>
              <a:ext uri="{FF2B5EF4-FFF2-40B4-BE49-F238E27FC236}">
                <a16:creationId xmlns:a16="http://schemas.microsoft.com/office/drawing/2014/main" id="{1A32590A-CBD3-4190-AF01-26509D91FA78}"/>
              </a:ext>
            </a:extLst>
          </p:cNvPr>
          <p:cNvSpPr/>
          <p:nvPr/>
        </p:nvSpPr>
        <p:spPr>
          <a:xfrm>
            <a:off x="8689605" y="4233343"/>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69631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5" grpId="0"/>
      <p:bldP spid="8" grpId="0"/>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2119</Words>
  <Application>Microsoft Office PowerPoint</Application>
  <PresentationFormat>Breitbild</PresentationFormat>
  <Paragraphs>379</Paragraphs>
  <Slides>30</Slides>
  <Notes>20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30</vt:i4>
      </vt:variant>
    </vt:vector>
  </HeadingPairs>
  <TitlesOfParts>
    <vt:vector size="37" baseType="lpstr">
      <vt:lpstr>Arial</vt:lpstr>
      <vt:lpstr>Calibri</vt:lpstr>
      <vt:lpstr>Calibri Light</vt:lpstr>
      <vt:lpstr>Cambria Math</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Außenwirtschaft</dc:title>
  <dc:creator>BK</dc:creator>
  <cp:lastModifiedBy>Köster, Bernhard Johannes</cp:lastModifiedBy>
  <cp:revision>454</cp:revision>
  <dcterms:created xsi:type="dcterms:W3CDTF">2019-02-11T10:45:01Z</dcterms:created>
  <dcterms:modified xsi:type="dcterms:W3CDTF">2026-03-10T16:35:21Z</dcterms:modified>
</cp:coreProperties>
</file>