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1372" r:id="rId2"/>
    <p:sldId id="256" r:id="rId3"/>
    <p:sldId id="485" r:id="rId4"/>
    <p:sldId id="1026" r:id="rId5"/>
    <p:sldId id="1373" r:id="rId6"/>
    <p:sldId id="257" r:id="rId7"/>
    <p:sldId id="272" r:id="rId8"/>
    <p:sldId id="1030" r:id="rId9"/>
    <p:sldId id="261" r:id="rId10"/>
    <p:sldId id="488" r:id="rId11"/>
    <p:sldId id="1027" r:id="rId1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650" autoAdjust="0"/>
    <p:restoredTop sz="94660"/>
  </p:normalViewPr>
  <p:slideViewPr>
    <p:cSldViewPr snapToGrid="0">
      <p:cViewPr varScale="1">
        <p:scale>
          <a:sx n="63" d="100"/>
          <a:sy n="63" d="100"/>
        </p:scale>
        <p:origin x="1084" y="64"/>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688DB8-530C-4269-8329-B8EA10861C27}" type="datetimeFigureOut">
              <a:rPr lang="de-DE" smtClean="0"/>
              <a:t>04.03.2026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2571D5-6680-4734-923E-3B58AF67DB71}" type="slidenum">
              <a:rPr lang="de-DE" smtClean="0"/>
              <a:t>‹Nr.›</a:t>
            </a:fld>
            <a:endParaRPr lang="de-DE"/>
          </a:p>
        </p:txBody>
      </p:sp>
    </p:spTree>
    <p:extLst>
      <p:ext uri="{BB962C8B-B14F-4D97-AF65-F5344CB8AC3E}">
        <p14:creationId xmlns:p14="http://schemas.microsoft.com/office/powerpoint/2010/main" val="24788371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26"/>
          <p:cNvSpPr>
            <a:spLocks noGrp="1" noChangeArrowheads="1"/>
          </p:cNvSpPr>
          <p:nvPr>
            <p:ph type="sldNum" sz="quarter"/>
          </p:nvPr>
        </p:nvSpPr>
        <p:spPr>
          <a:noFill/>
        </p:spPr>
        <p:txBody>
          <a:bodyPr/>
          <a:lstStyle>
            <a:lvl1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1pPr>
            <a:lvl2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2pPr>
            <a:lvl3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3pPr>
            <a:lvl4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4pPr>
            <a:lvl5pPr eaLnBrk="0" hangingPunct="0">
              <a:spcBef>
                <a:spcPct val="30000"/>
              </a:spcBef>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5pPr>
            <a:lvl6pPr marL="2663665"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6pPr>
            <a:lvl7pPr marL="3147967"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7pPr>
            <a:lvl8pPr marL="3632271"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8pPr>
            <a:lvl9pPr marL="4116573" indent="-242152" defTabSz="475895" eaLnBrk="0" fontAlgn="base" hangingPunct="0">
              <a:spcBef>
                <a:spcPct val="30000"/>
              </a:spcBef>
              <a:spcAft>
                <a:spcPct val="0"/>
              </a:spcAft>
              <a:buClr>
                <a:srgbClr val="000000"/>
              </a:buClr>
              <a:buSzPct val="100000"/>
              <a:buFont typeface="Times New Roman" pitchFamily="18" charset="0"/>
              <a:tabLst>
                <a:tab pos="766812" algn="l"/>
                <a:tab pos="1531944" algn="l"/>
                <a:tab pos="2302120" algn="l"/>
                <a:tab pos="3067250" algn="l"/>
              </a:tabLst>
              <a:defRPr sz="1300">
                <a:solidFill>
                  <a:srgbClr val="000000"/>
                </a:solidFill>
                <a:latin typeface="Times New Roman" pitchFamily="18" charset="0"/>
              </a:defRPr>
            </a:lvl9pPr>
          </a:lstStyle>
          <a:p>
            <a:pPr eaLnBrk="1" hangingPunct="1">
              <a:spcBef>
                <a:spcPct val="0"/>
              </a:spcBef>
              <a:buClrTx/>
              <a:buFontTx/>
              <a:buNone/>
            </a:pPr>
            <a:fld id="{A654DD85-E7C0-41FF-966F-0F0387813021}" type="slidenum">
              <a:rPr lang="de-DE" altLang="de-DE" smtClean="0">
                <a:latin typeface="Sparkasse Rg" pitchFamily="34" charset="0"/>
              </a:rPr>
              <a:pPr eaLnBrk="1" hangingPunct="1">
                <a:spcBef>
                  <a:spcPct val="0"/>
                </a:spcBef>
                <a:buClrTx/>
                <a:buFontTx/>
                <a:buNone/>
              </a:pPr>
              <a:t>1</a:t>
            </a:fld>
            <a:endParaRPr lang="de-DE" altLang="de-DE">
              <a:latin typeface="Sparkasse Rg" pitchFamily="34" charset="0"/>
            </a:endParaRPr>
          </a:p>
        </p:txBody>
      </p:sp>
      <p:sp>
        <p:nvSpPr>
          <p:cNvPr id="61443" name="Rectangle 1"/>
          <p:cNvSpPr>
            <a:spLocks noGrp="1" noRot="1" noChangeAspect="1" noChangeArrowheads="1" noTextEdit="1"/>
          </p:cNvSpPr>
          <p:nvPr>
            <p:ph type="sldImg"/>
          </p:nvPr>
        </p:nvSpPr>
        <p:spPr>
          <a:xfrm>
            <a:off x="-206375" y="819150"/>
            <a:ext cx="7289800" cy="410210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4" name="Rectangle 2"/>
          <p:cNvSpPr>
            <a:spLocks noGrp="1" noChangeArrowheads="1"/>
          </p:cNvSpPr>
          <p:nvPr>
            <p:ph type="body" idx="1"/>
          </p:nvPr>
        </p:nvSpPr>
        <p:spPr>
          <a:xfrm>
            <a:off x="913416" y="5194108"/>
            <a:ext cx="5048661" cy="4919627"/>
          </a:xfrm>
          <a:noFill/>
          <a:extLs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6873" tIns="48435" rIns="96873" bIns="48435" anchor="ctr"/>
          <a:lstStyle/>
          <a:p>
            <a:endParaRPr lang="de-DE" altLang="de-DE"/>
          </a:p>
        </p:txBody>
      </p:sp>
    </p:spTree>
    <p:extLst>
      <p:ext uri="{BB962C8B-B14F-4D97-AF65-F5344CB8AC3E}">
        <p14:creationId xmlns:p14="http://schemas.microsoft.com/office/powerpoint/2010/main" val="41073054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B3BC38-0E54-4E83-9C64-1B0FE8E89F2B}"/>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FEC9CF90-778D-4430-989D-B06B207ADDE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3ED90CBE-81D9-4643-A1AE-B86217ACC6FE}"/>
              </a:ext>
            </a:extLst>
          </p:cNvPr>
          <p:cNvSpPr>
            <a:spLocks noGrp="1"/>
          </p:cNvSpPr>
          <p:nvPr>
            <p:ph type="dt" sz="half" idx="10"/>
          </p:nvPr>
        </p:nvSpPr>
        <p:spPr/>
        <p:txBody>
          <a:bodyPr/>
          <a:lstStyle/>
          <a:p>
            <a:fld id="{2D84D1A4-8FFF-4BFB-90C9-FC24F5E6DCA6}" type="datetime1">
              <a:rPr lang="de-DE" smtClean="0"/>
              <a:t>04.03.2026</a:t>
            </a:fld>
            <a:endParaRPr lang="de-DE"/>
          </a:p>
        </p:txBody>
      </p:sp>
      <p:sp>
        <p:nvSpPr>
          <p:cNvPr id="5" name="Fußzeilenplatzhalter 4">
            <a:extLst>
              <a:ext uri="{FF2B5EF4-FFF2-40B4-BE49-F238E27FC236}">
                <a16:creationId xmlns:a16="http://schemas.microsoft.com/office/drawing/2014/main" id="{C60430AE-4C6A-4F3A-BF2A-58629ABF7EEA}"/>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68FF889-B734-4B7E-8C08-21F1DFED8AA6}"/>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68267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25FA87-5309-445C-9DF0-8120FB89BDB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5B6BD61-2396-495A-BFAA-9C771E69D492}"/>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691E7EB-A39D-416C-A164-E12DC448AA7E}"/>
              </a:ext>
            </a:extLst>
          </p:cNvPr>
          <p:cNvSpPr>
            <a:spLocks noGrp="1"/>
          </p:cNvSpPr>
          <p:nvPr>
            <p:ph type="dt" sz="half" idx="10"/>
          </p:nvPr>
        </p:nvSpPr>
        <p:spPr/>
        <p:txBody>
          <a:bodyPr/>
          <a:lstStyle/>
          <a:p>
            <a:fld id="{9CCD224E-D163-457A-82D1-D92A750C1CC3}" type="datetime1">
              <a:rPr lang="de-DE" smtClean="0"/>
              <a:t>04.03.2026</a:t>
            </a:fld>
            <a:endParaRPr lang="de-DE"/>
          </a:p>
        </p:txBody>
      </p:sp>
      <p:sp>
        <p:nvSpPr>
          <p:cNvPr id="5" name="Fußzeilenplatzhalter 4">
            <a:extLst>
              <a:ext uri="{FF2B5EF4-FFF2-40B4-BE49-F238E27FC236}">
                <a16:creationId xmlns:a16="http://schemas.microsoft.com/office/drawing/2014/main" id="{4205BF50-DB73-4D9C-A233-232EF43F254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E98847C-98C6-4E04-B0E3-25C67DADED1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528832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9DF09E4-1D7F-4436-BB2D-7BBA2DFAA82B}"/>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6FB841EE-956E-461C-A772-D99AEC8E266C}"/>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8F7EA14-14D1-4580-B7B3-29A6990D5EB9}"/>
              </a:ext>
            </a:extLst>
          </p:cNvPr>
          <p:cNvSpPr>
            <a:spLocks noGrp="1"/>
          </p:cNvSpPr>
          <p:nvPr>
            <p:ph type="dt" sz="half" idx="10"/>
          </p:nvPr>
        </p:nvSpPr>
        <p:spPr/>
        <p:txBody>
          <a:bodyPr/>
          <a:lstStyle/>
          <a:p>
            <a:fld id="{D497B4B2-FA34-4BF0-B75E-975C258D12B6}" type="datetime1">
              <a:rPr lang="de-DE" smtClean="0"/>
              <a:t>04.03.2026</a:t>
            </a:fld>
            <a:endParaRPr lang="de-DE"/>
          </a:p>
        </p:txBody>
      </p:sp>
      <p:sp>
        <p:nvSpPr>
          <p:cNvPr id="5" name="Fußzeilenplatzhalter 4">
            <a:extLst>
              <a:ext uri="{FF2B5EF4-FFF2-40B4-BE49-F238E27FC236}">
                <a16:creationId xmlns:a16="http://schemas.microsoft.com/office/drawing/2014/main" id="{768F3D65-3CE9-43EF-BC85-7C75F436472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432D8BE-F679-4B2A-88DB-2FF5CF79399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7414686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2997200" y="2401889"/>
            <a:ext cx="8595784" cy="909637"/>
          </a:xfrm>
        </p:spPr>
        <p:txBody>
          <a:bodyPr/>
          <a:lstStyle/>
          <a:p>
            <a:r>
              <a:rPr lang="de-DE"/>
              <a:t>Titelmasterformat durch Klicken bearbeiten</a:t>
            </a:r>
          </a:p>
        </p:txBody>
      </p:sp>
    </p:spTree>
    <p:extLst>
      <p:ext uri="{BB962C8B-B14F-4D97-AF65-F5344CB8AC3E}">
        <p14:creationId xmlns:p14="http://schemas.microsoft.com/office/powerpoint/2010/main" val="3966747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5057A8-F611-4FAA-B2BA-81B3F30C3B37}"/>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D570FC1B-9290-445A-A5BA-7821E22B54B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2A07C6F-E1A4-42EA-8DA9-D15F0C56B8BB}"/>
              </a:ext>
            </a:extLst>
          </p:cNvPr>
          <p:cNvSpPr>
            <a:spLocks noGrp="1"/>
          </p:cNvSpPr>
          <p:nvPr>
            <p:ph type="dt" sz="half" idx="10"/>
          </p:nvPr>
        </p:nvSpPr>
        <p:spPr/>
        <p:txBody>
          <a:bodyPr/>
          <a:lstStyle/>
          <a:p>
            <a:fld id="{F810476A-BEE6-49D0-91FF-E09CB16D9188}" type="datetime1">
              <a:rPr lang="de-DE" smtClean="0"/>
              <a:t>04.03.2026</a:t>
            </a:fld>
            <a:endParaRPr lang="de-DE"/>
          </a:p>
        </p:txBody>
      </p:sp>
      <p:sp>
        <p:nvSpPr>
          <p:cNvPr id="5" name="Fußzeilenplatzhalter 4">
            <a:extLst>
              <a:ext uri="{FF2B5EF4-FFF2-40B4-BE49-F238E27FC236}">
                <a16:creationId xmlns:a16="http://schemas.microsoft.com/office/drawing/2014/main" id="{C6EC9CDB-7938-478F-8860-68E65DC393E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43BFFA-0090-4167-924A-A28E136B04F7}"/>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25494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5E69AB-0989-4918-8829-5B0AD31CEC9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8C99E048-9AC8-4172-A009-61338CF2D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AC99301D-3635-494B-B445-07057B4422D1}"/>
              </a:ext>
            </a:extLst>
          </p:cNvPr>
          <p:cNvSpPr>
            <a:spLocks noGrp="1"/>
          </p:cNvSpPr>
          <p:nvPr>
            <p:ph type="dt" sz="half" idx="10"/>
          </p:nvPr>
        </p:nvSpPr>
        <p:spPr/>
        <p:txBody>
          <a:bodyPr/>
          <a:lstStyle/>
          <a:p>
            <a:fld id="{EEA9F584-F1B5-4C5C-802A-C88B9ABFDAC1}" type="datetime1">
              <a:rPr lang="de-DE" smtClean="0"/>
              <a:t>04.03.2026</a:t>
            </a:fld>
            <a:endParaRPr lang="de-DE"/>
          </a:p>
        </p:txBody>
      </p:sp>
      <p:sp>
        <p:nvSpPr>
          <p:cNvPr id="5" name="Fußzeilenplatzhalter 4">
            <a:extLst>
              <a:ext uri="{FF2B5EF4-FFF2-40B4-BE49-F238E27FC236}">
                <a16:creationId xmlns:a16="http://schemas.microsoft.com/office/drawing/2014/main" id="{17B211C6-2A75-4A02-B91E-AF4317E2552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7F28D0-1ACA-4356-ABE5-F63263946B05}"/>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1290525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A1A188-A70B-4B7E-BCBE-00830D5D406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FA53C92-5708-4369-8C8B-E13D65EC911B}"/>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CEEE671-CCEF-4F19-BC77-7AB2D9DD8A7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AECBA611-0CEB-4900-BB6B-BFD245724811}"/>
              </a:ext>
            </a:extLst>
          </p:cNvPr>
          <p:cNvSpPr>
            <a:spLocks noGrp="1"/>
          </p:cNvSpPr>
          <p:nvPr>
            <p:ph type="dt" sz="half" idx="10"/>
          </p:nvPr>
        </p:nvSpPr>
        <p:spPr/>
        <p:txBody>
          <a:bodyPr/>
          <a:lstStyle/>
          <a:p>
            <a:fld id="{8CFA7E3F-C99D-4F7A-B9BF-3D4AD8B01801}" type="datetime1">
              <a:rPr lang="de-DE" smtClean="0"/>
              <a:t>04.03.2026</a:t>
            </a:fld>
            <a:endParaRPr lang="de-DE"/>
          </a:p>
        </p:txBody>
      </p:sp>
      <p:sp>
        <p:nvSpPr>
          <p:cNvPr id="6" name="Fußzeilenplatzhalter 5">
            <a:extLst>
              <a:ext uri="{FF2B5EF4-FFF2-40B4-BE49-F238E27FC236}">
                <a16:creationId xmlns:a16="http://schemas.microsoft.com/office/drawing/2014/main" id="{BDE67985-3E25-4FF3-8259-41254491266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68D3AE17-1B1A-441A-ADAB-EA753EFAFFE0}"/>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9645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E6D44B-ECB2-494B-B8DD-1ECD56F8DB2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E788603-C259-4996-B635-C72A6C532B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1E5EE397-1447-4365-8C4D-5FF9A09D70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55F77450-0CED-4F63-AFF7-A0A89B3543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992E2A0-8BDB-4F76-9EFD-16D48B207E1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46F1C1-333C-4E5A-8A21-0E00CC52B77A}"/>
              </a:ext>
            </a:extLst>
          </p:cNvPr>
          <p:cNvSpPr>
            <a:spLocks noGrp="1"/>
          </p:cNvSpPr>
          <p:nvPr>
            <p:ph type="dt" sz="half" idx="10"/>
          </p:nvPr>
        </p:nvSpPr>
        <p:spPr/>
        <p:txBody>
          <a:bodyPr/>
          <a:lstStyle/>
          <a:p>
            <a:fld id="{2C2EFBC1-A306-442D-9E8E-CCD47A24BC39}" type="datetime1">
              <a:rPr lang="de-DE" smtClean="0"/>
              <a:t>04.03.2026</a:t>
            </a:fld>
            <a:endParaRPr lang="de-DE"/>
          </a:p>
        </p:txBody>
      </p:sp>
      <p:sp>
        <p:nvSpPr>
          <p:cNvPr id="8" name="Fußzeilenplatzhalter 7">
            <a:extLst>
              <a:ext uri="{FF2B5EF4-FFF2-40B4-BE49-F238E27FC236}">
                <a16:creationId xmlns:a16="http://schemas.microsoft.com/office/drawing/2014/main" id="{BB140476-F72C-43CA-B524-0F82D8BB921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74420F6-8C8B-4711-AE1B-287E00167AC8}"/>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413274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29DFFF-4E57-4515-ACFA-89CD362EC0F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CAE44362-E8E0-474C-90E4-0F4FEE906CA9}"/>
              </a:ext>
            </a:extLst>
          </p:cNvPr>
          <p:cNvSpPr>
            <a:spLocks noGrp="1"/>
          </p:cNvSpPr>
          <p:nvPr>
            <p:ph type="dt" sz="half" idx="10"/>
          </p:nvPr>
        </p:nvSpPr>
        <p:spPr/>
        <p:txBody>
          <a:bodyPr/>
          <a:lstStyle/>
          <a:p>
            <a:fld id="{24EE0AF1-C575-4C63-B2E4-2F9A4D8AF6FD}" type="datetime1">
              <a:rPr lang="de-DE" smtClean="0"/>
              <a:t>04.03.2026</a:t>
            </a:fld>
            <a:endParaRPr lang="de-DE"/>
          </a:p>
        </p:txBody>
      </p:sp>
      <p:sp>
        <p:nvSpPr>
          <p:cNvPr id="4" name="Fußzeilenplatzhalter 3">
            <a:extLst>
              <a:ext uri="{FF2B5EF4-FFF2-40B4-BE49-F238E27FC236}">
                <a16:creationId xmlns:a16="http://schemas.microsoft.com/office/drawing/2014/main" id="{BDB84C6F-AD33-4F88-A79E-033B17A4662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57A6BF78-29DB-4B06-A37A-C12BFB3A20D9}"/>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185482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B3B09D0F-C34E-4F2E-A969-A4A7F8B97D80}"/>
              </a:ext>
            </a:extLst>
          </p:cNvPr>
          <p:cNvSpPr>
            <a:spLocks noGrp="1"/>
          </p:cNvSpPr>
          <p:nvPr>
            <p:ph type="dt" sz="half" idx="10"/>
          </p:nvPr>
        </p:nvSpPr>
        <p:spPr/>
        <p:txBody>
          <a:bodyPr/>
          <a:lstStyle/>
          <a:p>
            <a:fld id="{CD7BCFDE-4171-468A-8ECB-9DD48FB7C024}" type="datetime1">
              <a:rPr lang="de-DE" smtClean="0"/>
              <a:t>04.03.2026</a:t>
            </a:fld>
            <a:endParaRPr lang="de-DE"/>
          </a:p>
        </p:txBody>
      </p:sp>
      <p:sp>
        <p:nvSpPr>
          <p:cNvPr id="3" name="Fußzeilenplatzhalter 2">
            <a:extLst>
              <a:ext uri="{FF2B5EF4-FFF2-40B4-BE49-F238E27FC236}">
                <a16:creationId xmlns:a16="http://schemas.microsoft.com/office/drawing/2014/main" id="{F7DA608D-A34D-41DE-A4B0-ED9CBA5D3DB5}"/>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20BC1171-87BC-4E9C-9CA5-040C0BF2DD0D}"/>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629468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0AE8FB-302A-47F7-8EF6-814F266C2FA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B1ED2AE-63C2-4A88-8E72-1C8A8ADFB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982D1504-586F-4EEF-B44E-8DCF11D09F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798C045F-E74E-4EB9-A608-C48C206C33DD}"/>
              </a:ext>
            </a:extLst>
          </p:cNvPr>
          <p:cNvSpPr>
            <a:spLocks noGrp="1"/>
          </p:cNvSpPr>
          <p:nvPr>
            <p:ph type="dt" sz="half" idx="10"/>
          </p:nvPr>
        </p:nvSpPr>
        <p:spPr/>
        <p:txBody>
          <a:bodyPr/>
          <a:lstStyle/>
          <a:p>
            <a:fld id="{A2BA3E57-014D-4E4B-B56F-66D884F50570}" type="datetime1">
              <a:rPr lang="de-DE" smtClean="0"/>
              <a:t>04.03.2026</a:t>
            </a:fld>
            <a:endParaRPr lang="de-DE"/>
          </a:p>
        </p:txBody>
      </p:sp>
      <p:sp>
        <p:nvSpPr>
          <p:cNvPr id="6" name="Fußzeilenplatzhalter 5">
            <a:extLst>
              <a:ext uri="{FF2B5EF4-FFF2-40B4-BE49-F238E27FC236}">
                <a16:creationId xmlns:a16="http://schemas.microsoft.com/office/drawing/2014/main" id="{7F301431-C3F5-4240-8C69-5B2793FF5709}"/>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1411E00E-D6B7-4E10-9B25-9B938B79F2DF}"/>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2127366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486D5B-B035-4C6E-B32C-E5BB0DB6048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F3C39EE-6645-4E2B-8C44-42420026A3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49FD9577-3F00-433F-A5B5-D5EDE2FFDE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B6D8129-7F67-461A-ABC5-A539B51BD875}"/>
              </a:ext>
            </a:extLst>
          </p:cNvPr>
          <p:cNvSpPr>
            <a:spLocks noGrp="1"/>
          </p:cNvSpPr>
          <p:nvPr>
            <p:ph type="dt" sz="half" idx="10"/>
          </p:nvPr>
        </p:nvSpPr>
        <p:spPr/>
        <p:txBody>
          <a:bodyPr/>
          <a:lstStyle/>
          <a:p>
            <a:fld id="{7A2444EC-1717-4AC2-9F9C-14F02B911630}" type="datetime1">
              <a:rPr lang="de-DE" smtClean="0"/>
              <a:t>04.03.2026</a:t>
            </a:fld>
            <a:endParaRPr lang="de-DE"/>
          </a:p>
        </p:txBody>
      </p:sp>
      <p:sp>
        <p:nvSpPr>
          <p:cNvPr id="6" name="Fußzeilenplatzhalter 5">
            <a:extLst>
              <a:ext uri="{FF2B5EF4-FFF2-40B4-BE49-F238E27FC236}">
                <a16:creationId xmlns:a16="http://schemas.microsoft.com/office/drawing/2014/main" id="{192C1295-848A-4E26-9974-D57A161E5731}"/>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8616B5E-694A-44C5-8863-49AC0D6CAEC3}"/>
              </a:ext>
            </a:extLst>
          </p:cNvPr>
          <p:cNvSpPr>
            <a:spLocks noGrp="1"/>
          </p:cNvSpPr>
          <p:nvPr>
            <p:ph type="sldNum" sz="quarter" idx="12"/>
          </p:nvPr>
        </p:nvSpPr>
        <p:spPr/>
        <p:txBody>
          <a:bodyPr/>
          <a:lstStyle/>
          <a:p>
            <a:fld id="{F3B15BC7-5F82-419E-A605-7DD15ECFCFA0}" type="slidenum">
              <a:rPr lang="de-DE" smtClean="0"/>
              <a:t>‹Nr.›</a:t>
            </a:fld>
            <a:endParaRPr lang="de-DE"/>
          </a:p>
        </p:txBody>
      </p:sp>
    </p:spTree>
    <p:extLst>
      <p:ext uri="{BB962C8B-B14F-4D97-AF65-F5344CB8AC3E}">
        <p14:creationId xmlns:p14="http://schemas.microsoft.com/office/powerpoint/2010/main" val="3301942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B59945B-5C60-4625-AD95-0F99A2DB97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10D677A7-E942-4AD7-8973-E54D531E93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78964EDA-3920-4803-A501-3B8BD18C18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3248A-B1E1-44F8-AED8-AFF90FB38D03}" type="datetime1">
              <a:rPr lang="de-DE" smtClean="0"/>
              <a:t>04.03.2026</a:t>
            </a:fld>
            <a:endParaRPr lang="de-DE"/>
          </a:p>
        </p:txBody>
      </p:sp>
      <p:sp>
        <p:nvSpPr>
          <p:cNvPr id="5" name="Fußzeilenplatzhalter 4">
            <a:extLst>
              <a:ext uri="{FF2B5EF4-FFF2-40B4-BE49-F238E27FC236}">
                <a16:creationId xmlns:a16="http://schemas.microsoft.com/office/drawing/2014/main" id="{1F16B5C8-851E-463F-BE62-78864A5EA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D15A3770-135E-4C5B-87D8-C7193A65D1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B15BC7-5F82-419E-A605-7DD15ECFCFA0}" type="slidenum">
              <a:rPr lang="de-DE" smtClean="0"/>
              <a:t>‹Nr.›</a:t>
            </a:fld>
            <a:endParaRPr lang="de-DE"/>
          </a:p>
        </p:txBody>
      </p:sp>
    </p:spTree>
    <p:extLst>
      <p:ext uri="{BB962C8B-B14F-4D97-AF65-F5344CB8AC3E}">
        <p14:creationId xmlns:p14="http://schemas.microsoft.com/office/powerpoint/2010/main" val="816637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hyperlink" Target="http://www.bernhardkoester.de/vorlesungen/inhalt.html"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hyperlink" Target="https://www.trademap.org/Index.aspx" TargetMode="External"/><Relationship Id="rId3" Type="http://schemas.openxmlformats.org/officeDocument/2006/relationships/hyperlink" Target="https://comtrade.un.org/" TargetMode="External"/><Relationship Id="rId7" Type="http://schemas.openxmlformats.org/officeDocument/2006/relationships/hyperlink" Target="https://www.imf.org/en/Data" TargetMode="External"/><Relationship Id="rId2" Type="http://schemas.openxmlformats.org/officeDocument/2006/relationships/hyperlink" Target="https://data.wto.org/en" TargetMode="External"/><Relationship Id="rId1" Type="http://schemas.openxmlformats.org/officeDocument/2006/relationships/slideLayout" Target="../slideLayouts/slideLayout1.xml"/><Relationship Id="rId6" Type="http://schemas.openxmlformats.org/officeDocument/2006/relationships/hyperlink" Target="https://ec.europa.eu/eurostat/de/web/main/data/database" TargetMode="External"/><Relationship Id="rId5" Type="http://schemas.openxmlformats.org/officeDocument/2006/relationships/hyperlink" Target="https://www.bundesbank.de/de/statistiken" TargetMode="External"/><Relationship Id="rId4" Type="http://schemas.openxmlformats.org/officeDocument/2006/relationships/hyperlink" Target="https://www-genesis.destatis.de/genesis/onlin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bundesfinanzministerium.de/Datenportal/start.html" TargetMode="External"/><Relationship Id="rId2" Type="http://schemas.openxmlformats.org/officeDocument/2006/relationships/hyperlink" Target="https://www-genesis.destatis.de/genesis/online" TargetMode="External"/><Relationship Id="rId1" Type="http://schemas.openxmlformats.org/officeDocument/2006/relationships/slideLayout" Target="../slideLayouts/slideLayout1.xml"/><Relationship Id="rId6" Type="http://schemas.openxmlformats.org/officeDocument/2006/relationships/hyperlink" Target="https://data.oecd.org/" TargetMode="External"/><Relationship Id="rId5" Type="http://schemas.openxmlformats.org/officeDocument/2006/relationships/hyperlink" Target="https://ec.europa.eu/eurostat/de/data/database" TargetMode="External"/><Relationship Id="rId4" Type="http://schemas.openxmlformats.org/officeDocument/2006/relationships/hyperlink" Target="https://www.bundesbank.de/de/statistiken/oeffentliche-finanze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0"/>
            <a:ext cx="12192001" cy="6858000"/>
          </a:xfrm>
          <a:prstGeom prst="rect">
            <a:avLst/>
          </a:prstGeom>
          <a:noFill/>
          <a:ln w="57150">
            <a:solidFill>
              <a:srgbClr val="FF0000"/>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7" name="Rechteck 6"/>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
        <p:nvSpPr>
          <p:cNvPr id="8" name="Textfeld 7"/>
          <p:cNvSpPr txBox="1"/>
          <p:nvPr/>
        </p:nvSpPr>
        <p:spPr>
          <a:xfrm>
            <a:off x="2775472" y="159476"/>
            <a:ext cx="6277087" cy="1384995"/>
          </a:xfrm>
          <a:prstGeom prst="rect">
            <a:avLst/>
          </a:prstGeom>
          <a:noFill/>
        </p:spPr>
        <p:txBody>
          <a:bodyPr wrap="square" rtlCol="0">
            <a:spAutoFit/>
          </a:bodyPr>
          <a:lstStyle/>
          <a:p>
            <a:pPr algn="ctr"/>
            <a:r>
              <a:rPr lang="de-DE" sz="2800" dirty="0">
                <a:latin typeface="Times New Roman" panose="02020603050405020304" pitchFamily="18" charset="0"/>
                <a:cs typeface="Times New Roman" panose="02020603050405020304" pitchFamily="18" charset="0"/>
              </a:rPr>
              <a:t>Öffentliche Finanzen</a:t>
            </a:r>
            <a:br>
              <a:rPr lang="de-DE" sz="2800" dirty="0">
                <a:latin typeface="Times New Roman" panose="02020603050405020304" pitchFamily="18" charset="0"/>
                <a:cs typeface="Times New Roman" panose="02020603050405020304" pitchFamily="18" charset="0"/>
              </a:rPr>
            </a:br>
            <a:r>
              <a:rPr lang="de-DE" sz="2800" dirty="0">
                <a:latin typeface="Times New Roman" panose="02020603050405020304" pitchFamily="18" charset="0"/>
                <a:cs typeface="Times New Roman" panose="02020603050405020304" pitchFamily="18" charset="0"/>
              </a:rPr>
              <a:t>und</a:t>
            </a:r>
            <a:br>
              <a:rPr lang="de-DE" sz="2800" dirty="0">
                <a:latin typeface="Times New Roman" panose="02020603050405020304" pitchFamily="18" charset="0"/>
                <a:cs typeface="Times New Roman" panose="02020603050405020304" pitchFamily="18" charset="0"/>
              </a:rPr>
            </a:br>
            <a:r>
              <a:rPr lang="de-DE" sz="2800" dirty="0">
                <a:latin typeface="Times New Roman" panose="02020603050405020304" pitchFamily="18" charset="0"/>
                <a:cs typeface="Times New Roman" panose="02020603050405020304" pitchFamily="18" charset="0"/>
              </a:rPr>
              <a:t>Außenwirtschaft</a:t>
            </a:r>
            <a:endParaRPr lang="de-DE" sz="2800" b="1" dirty="0"/>
          </a:p>
        </p:txBody>
      </p:sp>
      <p:pic>
        <p:nvPicPr>
          <p:cNvPr id="10" name="Grafik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5201" y="1171482"/>
            <a:ext cx="1330796" cy="998097"/>
          </a:xfrm>
          <a:prstGeom prst="rect">
            <a:avLst/>
          </a:prstGeom>
        </p:spPr>
      </p:pic>
      <p:sp>
        <p:nvSpPr>
          <p:cNvPr id="11" name="Textfeld 10"/>
          <p:cNvSpPr txBox="1"/>
          <p:nvPr/>
        </p:nvSpPr>
        <p:spPr>
          <a:xfrm>
            <a:off x="117080" y="765139"/>
            <a:ext cx="1831335" cy="400110"/>
          </a:xfrm>
          <a:prstGeom prst="rect">
            <a:avLst/>
          </a:prstGeom>
          <a:noFill/>
        </p:spPr>
        <p:txBody>
          <a:bodyPr wrap="none" rtlCol="0">
            <a:spAutoFit/>
          </a:bodyPr>
          <a:lstStyle/>
          <a:p>
            <a:r>
              <a:rPr lang="de-DE" sz="2000" b="1" dirty="0"/>
              <a:t>Wilhelmshaven</a:t>
            </a:r>
          </a:p>
        </p:txBody>
      </p:sp>
      <p:sp>
        <p:nvSpPr>
          <p:cNvPr id="12" name="Textfeld 11"/>
          <p:cNvSpPr txBox="1"/>
          <p:nvPr/>
        </p:nvSpPr>
        <p:spPr>
          <a:xfrm>
            <a:off x="1735536" y="5762816"/>
            <a:ext cx="4493795" cy="738664"/>
          </a:xfrm>
          <a:prstGeom prst="rect">
            <a:avLst/>
          </a:prstGeom>
          <a:noFill/>
        </p:spPr>
        <p:txBody>
          <a:bodyPr wrap="none" rtlCol="0">
            <a:spAutoFit/>
          </a:bodyPr>
          <a:lstStyle/>
          <a:p>
            <a:pPr algn="ctr"/>
            <a:r>
              <a:rPr lang="de-DE" sz="1400" b="1" dirty="0"/>
              <a:t>Prof. Dr. Bernhard Köster</a:t>
            </a:r>
          </a:p>
          <a:p>
            <a:pPr algn="ctr"/>
            <a:r>
              <a:rPr lang="de-DE" sz="1400" b="1" dirty="0"/>
              <a:t>Jade-Hochschule Wilhelmshaven</a:t>
            </a:r>
          </a:p>
          <a:p>
            <a:pPr algn="ctr"/>
            <a:r>
              <a:rPr lang="de-DE" sz="1400" b="1" dirty="0">
                <a:hlinkClick r:id="rId4"/>
              </a:rPr>
              <a:t>http://www.bernhardkoester.de/vorlesungen/inhalt.html</a:t>
            </a:r>
            <a:endParaRPr lang="de-DE" sz="1400" b="1" dirty="0"/>
          </a:p>
        </p:txBody>
      </p:sp>
      <p:sp>
        <p:nvSpPr>
          <p:cNvPr id="13" name="Textfeld 12"/>
          <p:cNvSpPr txBox="1"/>
          <p:nvPr/>
        </p:nvSpPr>
        <p:spPr>
          <a:xfrm>
            <a:off x="3702576" y="1874728"/>
            <a:ext cx="4422877" cy="3108543"/>
          </a:xfrm>
          <a:prstGeom prst="rect">
            <a:avLst/>
          </a:prstGeom>
          <a:noFill/>
        </p:spPr>
        <p:txBody>
          <a:bodyPr wrap="none" rtlCol="0">
            <a:spAutoFit/>
          </a:bodyPr>
          <a:lstStyle/>
          <a:p>
            <a:pPr algn="ctr"/>
            <a:r>
              <a:rPr lang="de-DE" sz="2800" b="1" u="sng" dirty="0"/>
              <a:t>Diese Vorlesung wird in Bild</a:t>
            </a:r>
          </a:p>
          <a:p>
            <a:pPr algn="ctr"/>
            <a:r>
              <a:rPr lang="de-DE" sz="2800" b="1" u="sng" dirty="0"/>
              <a:t>und Ton des</a:t>
            </a:r>
          </a:p>
          <a:p>
            <a:pPr algn="ctr"/>
            <a:r>
              <a:rPr lang="de-DE" sz="2800" b="1" u="sng" dirty="0"/>
              <a:t>Dozenten</a:t>
            </a:r>
          </a:p>
          <a:p>
            <a:pPr algn="ctr"/>
            <a:r>
              <a:rPr lang="de-DE" sz="2800" b="1" u="sng" dirty="0"/>
              <a:t>mitgeschnitten</a:t>
            </a:r>
          </a:p>
          <a:p>
            <a:pPr algn="ctr"/>
            <a:r>
              <a:rPr lang="de-DE" sz="2800" b="1" u="sng" dirty="0"/>
              <a:t>und anschließend online zur</a:t>
            </a:r>
          </a:p>
          <a:p>
            <a:pPr algn="ctr"/>
            <a:r>
              <a:rPr lang="de-DE" sz="2800" b="1" u="sng" dirty="0"/>
              <a:t>Verfügung gestellt</a:t>
            </a:r>
          </a:p>
          <a:p>
            <a:pPr algn="ctr"/>
            <a:endParaRPr lang="de-DE" sz="2800" b="1" u="sng" dirty="0"/>
          </a:p>
        </p:txBody>
      </p:sp>
    </p:spTree>
    <p:extLst>
      <p:ext uri="{BB962C8B-B14F-4D97-AF65-F5344CB8AC3E}">
        <p14:creationId xmlns:p14="http://schemas.microsoft.com/office/powerpoint/2010/main" val="306457635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B9808947-CEF8-43EC-BF62-5E76F31F3A12}"/>
              </a:ext>
            </a:extLst>
          </p:cNvPr>
          <p:cNvSpPr txBox="1"/>
          <p:nvPr/>
        </p:nvSpPr>
        <p:spPr>
          <a:xfrm>
            <a:off x="192751" y="25136"/>
            <a:ext cx="6545138" cy="567680"/>
          </a:xfrm>
          <a:prstGeom prst="rect">
            <a:avLst/>
          </a:prstGeom>
          <a:noFill/>
        </p:spPr>
        <p:txBody>
          <a:bodyPr wrap="square" rtlCol="0">
            <a:noAutofit/>
          </a:bodyPr>
          <a:lstStyle/>
          <a:p>
            <a:pPr algn="ctr"/>
            <a:r>
              <a:rPr lang="de-DE" sz="3200" dirty="0"/>
              <a:t>Welthandel und Weltproduktion (real)</a:t>
            </a:r>
          </a:p>
          <a:p>
            <a:endParaRPr lang="de-DE" sz="2400" dirty="0"/>
          </a:p>
        </p:txBody>
      </p:sp>
      <p:sp>
        <p:nvSpPr>
          <p:cNvPr id="8" name="Textfeld 7">
            <a:extLst>
              <a:ext uri="{FF2B5EF4-FFF2-40B4-BE49-F238E27FC236}">
                <a16:creationId xmlns:a16="http://schemas.microsoft.com/office/drawing/2014/main" id="{4EFE902C-4502-4719-BE52-6C2F9B3BFC6F}"/>
              </a:ext>
            </a:extLst>
          </p:cNvPr>
          <p:cNvSpPr txBox="1"/>
          <p:nvPr/>
        </p:nvSpPr>
        <p:spPr>
          <a:xfrm>
            <a:off x="-28486" y="4862765"/>
            <a:ext cx="4076344" cy="369332"/>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Quelle: IMF, CPB, eigene Berechnungen</a:t>
            </a:r>
          </a:p>
        </p:txBody>
      </p:sp>
      <p:sp>
        <p:nvSpPr>
          <p:cNvPr id="22" name="Rechteck 21">
            <a:extLst>
              <a:ext uri="{FF2B5EF4-FFF2-40B4-BE49-F238E27FC236}">
                <a16:creationId xmlns:a16="http://schemas.microsoft.com/office/drawing/2014/main" id="{B2E8BBCF-E657-4DE6-91C1-741B93AC3F36}"/>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6ABAD828-AC9A-478B-3796-839966BC480D}"/>
              </a:ext>
            </a:extLst>
          </p:cNvPr>
          <p:cNvPicPr>
            <a:picLocks noChangeAspect="1"/>
          </p:cNvPicPr>
          <p:nvPr/>
        </p:nvPicPr>
        <p:blipFill>
          <a:blip r:embed="rId2"/>
          <a:stretch>
            <a:fillRect/>
          </a:stretch>
        </p:blipFill>
        <p:spPr>
          <a:xfrm>
            <a:off x="431469" y="748976"/>
            <a:ext cx="6306420" cy="3967789"/>
          </a:xfrm>
          <a:prstGeom prst="rect">
            <a:avLst/>
          </a:prstGeom>
        </p:spPr>
      </p:pic>
    </p:spTree>
    <p:extLst>
      <p:ext uri="{BB962C8B-B14F-4D97-AF65-F5344CB8AC3E}">
        <p14:creationId xmlns:p14="http://schemas.microsoft.com/office/powerpoint/2010/main" val="2038279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a:extLst>
              <a:ext uri="{FF2B5EF4-FFF2-40B4-BE49-F238E27FC236}">
                <a16:creationId xmlns:a16="http://schemas.microsoft.com/office/drawing/2014/main" id="{B9808947-CEF8-43EC-BF62-5E76F31F3A12}"/>
              </a:ext>
            </a:extLst>
          </p:cNvPr>
          <p:cNvSpPr txBox="1"/>
          <p:nvPr/>
        </p:nvSpPr>
        <p:spPr>
          <a:xfrm>
            <a:off x="-205099" y="0"/>
            <a:ext cx="11083895" cy="567680"/>
          </a:xfrm>
          <a:prstGeom prst="rect">
            <a:avLst/>
          </a:prstGeom>
          <a:noFill/>
        </p:spPr>
        <p:txBody>
          <a:bodyPr wrap="square" rtlCol="0">
            <a:noAutofit/>
          </a:bodyPr>
          <a:lstStyle/>
          <a:p>
            <a:pPr algn="ctr"/>
            <a:r>
              <a:rPr lang="de-DE" sz="3200" dirty="0"/>
              <a:t>Internationale Handelsverflechtungen im weltweiten Vergleich</a:t>
            </a:r>
          </a:p>
          <a:p>
            <a:endParaRPr lang="de-DE" sz="2400" dirty="0"/>
          </a:p>
        </p:txBody>
      </p:sp>
      <p:sp>
        <p:nvSpPr>
          <p:cNvPr id="8" name="Textfeld 7">
            <a:extLst>
              <a:ext uri="{FF2B5EF4-FFF2-40B4-BE49-F238E27FC236}">
                <a16:creationId xmlns:a16="http://schemas.microsoft.com/office/drawing/2014/main" id="{4EFE902C-4502-4719-BE52-6C2F9B3BFC6F}"/>
              </a:ext>
            </a:extLst>
          </p:cNvPr>
          <p:cNvSpPr txBox="1"/>
          <p:nvPr/>
        </p:nvSpPr>
        <p:spPr>
          <a:xfrm>
            <a:off x="18420" y="4128327"/>
            <a:ext cx="5660164" cy="360995"/>
          </a:xfrm>
          <a:prstGeom prst="rect">
            <a:avLst/>
          </a:prstGeom>
          <a:noFill/>
        </p:spPr>
        <p:txBody>
          <a:bodyPr wrap="square" rtlCol="0">
            <a:noAutofit/>
          </a:bodyPr>
          <a:lstStyle/>
          <a:p>
            <a:r>
              <a:rPr lang="de-DE" sz="1200" dirty="0">
                <a:latin typeface="Times New Roman" panose="02020603050405020304" pitchFamily="18" charset="0"/>
                <a:cs typeface="Times New Roman" panose="02020603050405020304" pitchFamily="18" charset="0"/>
              </a:rPr>
              <a:t>Quelle: World Bank, eigene Berechnungen</a:t>
            </a:r>
          </a:p>
        </p:txBody>
      </p:sp>
      <p:sp>
        <p:nvSpPr>
          <p:cNvPr id="22" name="Textfeld 21">
            <a:extLst>
              <a:ext uri="{FF2B5EF4-FFF2-40B4-BE49-F238E27FC236}">
                <a16:creationId xmlns:a16="http://schemas.microsoft.com/office/drawing/2014/main" id="{4EFE902C-4502-4719-BE52-6C2F9B3BFC6F}"/>
              </a:ext>
            </a:extLst>
          </p:cNvPr>
          <p:cNvSpPr txBox="1"/>
          <p:nvPr/>
        </p:nvSpPr>
        <p:spPr>
          <a:xfrm>
            <a:off x="59909" y="4520883"/>
            <a:ext cx="5660165" cy="360995"/>
          </a:xfrm>
          <a:prstGeom prst="rect">
            <a:avLst/>
          </a:prstGeom>
          <a:noFill/>
        </p:spPr>
        <p:txBody>
          <a:bodyPr wrap="square" rtlCol="0">
            <a:noAutofit/>
          </a:bodyPr>
          <a:lstStyle/>
          <a:p>
            <a:r>
              <a:rPr lang="de-DE" dirty="0">
                <a:latin typeface="Times New Roman" panose="02020603050405020304" pitchFamily="18" charset="0"/>
                <a:cs typeface="Times New Roman" panose="02020603050405020304" pitchFamily="18" charset="0"/>
              </a:rPr>
              <a:t>Offenheitsgrad: Summe aus Exporten und Importen in 	          Relation zum Bruttoinlandsprodukt</a:t>
            </a:r>
          </a:p>
        </p:txBody>
      </p:sp>
      <p:sp>
        <p:nvSpPr>
          <p:cNvPr id="13" name="Rechteck 12">
            <a:extLst>
              <a:ext uri="{FF2B5EF4-FFF2-40B4-BE49-F238E27FC236}">
                <a16:creationId xmlns:a16="http://schemas.microsoft.com/office/drawing/2014/main" id="{0F76F213-A884-4AA6-9B2B-15E87D3DE97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7A54941D-A708-35FD-CE98-C5FBD7C9743C}"/>
              </a:ext>
            </a:extLst>
          </p:cNvPr>
          <p:cNvPicPr>
            <a:picLocks noChangeAspect="1"/>
          </p:cNvPicPr>
          <p:nvPr/>
        </p:nvPicPr>
        <p:blipFill>
          <a:blip r:embed="rId2"/>
          <a:stretch>
            <a:fillRect/>
          </a:stretch>
        </p:blipFill>
        <p:spPr>
          <a:xfrm>
            <a:off x="59908" y="567680"/>
            <a:ext cx="5529907" cy="3529086"/>
          </a:xfrm>
          <a:prstGeom prst="rect">
            <a:avLst/>
          </a:prstGeom>
        </p:spPr>
      </p:pic>
    </p:spTree>
    <p:extLst>
      <p:ext uri="{BB962C8B-B14F-4D97-AF65-F5344CB8AC3E}">
        <p14:creationId xmlns:p14="http://schemas.microsoft.com/office/powerpoint/2010/main" val="2232305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9971B7-33EB-4BC2-8BB2-56149CB51E0F}"/>
              </a:ext>
            </a:extLst>
          </p:cNvPr>
          <p:cNvSpPr>
            <a:spLocks noGrp="1"/>
          </p:cNvSpPr>
          <p:nvPr>
            <p:ph type="ctrTitle"/>
          </p:nvPr>
        </p:nvSpPr>
        <p:spPr>
          <a:xfrm>
            <a:off x="1518082" y="2447154"/>
            <a:ext cx="9149918" cy="2391377"/>
          </a:xfrm>
        </p:spPr>
        <p:txBody>
          <a:bodyPr>
            <a:noAutofit/>
          </a:bodyPr>
          <a:lstStyle/>
          <a:p>
            <a:r>
              <a:rPr lang="de-DE" dirty="0">
                <a:latin typeface="Times New Roman" panose="02020603050405020304" pitchFamily="18" charset="0"/>
                <a:cs typeface="Times New Roman" panose="02020603050405020304" pitchFamily="18" charset="0"/>
              </a:rPr>
              <a:t>Öffentliche Finanzen</a:t>
            </a:r>
            <a:br>
              <a:rPr lang="de-DE" dirty="0">
                <a:latin typeface="Times New Roman" panose="02020603050405020304" pitchFamily="18" charset="0"/>
                <a:cs typeface="Times New Roman" panose="02020603050405020304" pitchFamily="18" charset="0"/>
              </a:rPr>
            </a:br>
            <a:r>
              <a:rPr lang="de-DE" dirty="0">
                <a:latin typeface="Times New Roman" panose="02020603050405020304" pitchFamily="18" charset="0"/>
                <a:cs typeface="Times New Roman" panose="02020603050405020304" pitchFamily="18" charset="0"/>
              </a:rPr>
              <a:t>und</a:t>
            </a:r>
            <a:br>
              <a:rPr lang="de-DE" dirty="0">
                <a:latin typeface="Times New Roman" panose="02020603050405020304" pitchFamily="18" charset="0"/>
                <a:cs typeface="Times New Roman" panose="02020603050405020304" pitchFamily="18" charset="0"/>
              </a:rPr>
            </a:br>
            <a:r>
              <a:rPr lang="de-DE" dirty="0">
                <a:latin typeface="Times New Roman" panose="02020603050405020304" pitchFamily="18" charset="0"/>
                <a:cs typeface="Times New Roman" panose="02020603050405020304" pitchFamily="18" charset="0"/>
              </a:rPr>
              <a:t>Außenwirtschaft</a:t>
            </a:r>
          </a:p>
        </p:txBody>
      </p:sp>
      <p:sp>
        <p:nvSpPr>
          <p:cNvPr id="3" name="Untertitel 2">
            <a:extLst>
              <a:ext uri="{FF2B5EF4-FFF2-40B4-BE49-F238E27FC236}">
                <a16:creationId xmlns:a16="http://schemas.microsoft.com/office/drawing/2014/main" id="{000375F8-BC01-4333-A1BB-F4E22450B10E}"/>
              </a:ext>
            </a:extLst>
          </p:cNvPr>
          <p:cNvSpPr>
            <a:spLocks noGrp="1"/>
          </p:cNvSpPr>
          <p:nvPr>
            <p:ph type="subTitle" idx="1"/>
          </p:nvPr>
        </p:nvSpPr>
        <p:spPr>
          <a:xfrm>
            <a:off x="1590674" y="5474744"/>
            <a:ext cx="9077325" cy="438788"/>
          </a:xfrm>
        </p:spPr>
        <p:txBody>
          <a:bodyPr>
            <a:noAutofit/>
          </a:bodyPr>
          <a:lstStyle/>
          <a:p>
            <a:r>
              <a:rPr lang="de-DE" dirty="0">
                <a:latin typeface="Times New Roman" panose="02020603050405020304" pitchFamily="18" charset="0"/>
                <a:cs typeface="Times New Roman" panose="02020603050405020304" pitchFamily="18" charset="0"/>
              </a:rPr>
              <a:t>Sommersemester 2026</a:t>
            </a:r>
          </a:p>
        </p:txBody>
      </p:sp>
      <p:sp>
        <p:nvSpPr>
          <p:cNvPr id="4" name="Untertitel 2">
            <a:extLst>
              <a:ext uri="{FF2B5EF4-FFF2-40B4-BE49-F238E27FC236}">
                <a16:creationId xmlns:a16="http://schemas.microsoft.com/office/drawing/2014/main" id="{9785B7A5-5F1F-4A59-8352-502B0D44D345}"/>
              </a:ext>
            </a:extLst>
          </p:cNvPr>
          <p:cNvSpPr txBox="1">
            <a:spLocks/>
          </p:cNvSpPr>
          <p:nvPr/>
        </p:nvSpPr>
        <p:spPr>
          <a:xfrm>
            <a:off x="1590675" y="5984836"/>
            <a:ext cx="9078798" cy="45128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de-DE" sz="3200" dirty="0">
                <a:latin typeface="Times New Roman" panose="02020603050405020304" pitchFamily="18" charset="0"/>
                <a:cs typeface="Times New Roman" panose="02020603050405020304" pitchFamily="18" charset="0"/>
              </a:rPr>
              <a:t>Prof. Dr. Bernhard Köster</a:t>
            </a:r>
          </a:p>
        </p:txBody>
      </p:sp>
      <p:pic>
        <p:nvPicPr>
          <p:cNvPr id="7" name="Grafik 6">
            <a:extLst>
              <a:ext uri="{FF2B5EF4-FFF2-40B4-BE49-F238E27FC236}">
                <a16:creationId xmlns:a16="http://schemas.microsoft.com/office/drawing/2014/main" id="{4BEBF484-332A-4E5A-ADB1-A980912EFC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05362" y="143098"/>
            <a:ext cx="2581275" cy="1771650"/>
          </a:xfrm>
          <a:prstGeom prst="rect">
            <a:avLst/>
          </a:prstGeom>
        </p:spPr>
      </p:pic>
      <p:sp>
        <p:nvSpPr>
          <p:cNvPr id="6" name="Rechteck 5">
            <a:extLst>
              <a:ext uri="{FF2B5EF4-FFF2-40B4-BE49-F238E27FC236}">
                <a16:creationId xmlns:a16="http://schemas.microsoft.com/office/drawing/2014/main" id="{CD144692-4744-42AD-9E55-64EE13273B8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638924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1631505" y="116632"/>
            <a:ext cx="8928993" cy="6552728"/>
          </a:xfrm>
          <a:prstGeom prst="rect">
            <a:avLst/>
          </a:prstGeom>
          <a:noFill/>
        </p:spPr>
        <p:txBody>
          <a:bodyPr wrap="square" rtlCol="0">
            <a:noAutofit/>
          </a:bodyPr>
          <a:lstStyle/>
          <a:p>
            <a:pPr algn="ctr"/>
            <a:r>
              <a:rPr lang="de-DE" sz="2400" dirty="0">
                <a:solidFill>
                  <a:srgbClr val="000000"/>
                </a:solidFill>
                <a:latin typeface="Arial"/>
              </a:rPr>
              <a:t>Prof. Dr. Bernhard Köster</a:t>
            </a:r>
          </a:p>
          <a:p>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Raum:			S 113</a:t>
            </a:r>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Straße:		Friedrich-</a:t>
            </a:r>
            <a:r>
              <a:rPr lang="de-DE" sz="2400" dirty="0" err="1">
                <a:solidFill>
                  <a:srgbClr val="000000"/>
                </a:solidFill>
                <a:latin typeface="Arial"/>
                <a:ea typeface="Droid Sans Fallback"/>
              </a:rPr>
              <a:t>Paffrath</a:t>
            </a:r>
            <a:r>
              <a:rPr lang="de-DE" sz="2400" dirty="0">
                <a:solidFill>
                  <a:srgbClr val="000000"/>
                </a:solidFill>
                <a:latin typeface="Arial"/>
                <a:ea typeface="Droid Sans Fallback"/>
              </a:rPr>
              <a:t>-Straße 101</a:t>
            </a:r>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Ort:			26389 Wilhelmshaven</a:t>
            </a:r>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Tel.			+49 4421 985-2766</a:t>
            </a:r>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Email:			bernhard.koester@jade-hs.de</a:t>
            </a:r>
            <a:endParaRPr lang="de-DE" sz="2400" dirty="0"/>
          </a:p>
          <a:p>
            <a:pPr>
              <a:lnSpc>
                <a:spcPct val="100000"/>
              </a:lnSpc>
            </a:pPr>
            <a:endParaRPr lang="de-DE" sz="2400" dirty="0">
              <a:solidFill>
                <a:srgbClr val="000000"/>
              </a:solidFill>
              <a:latin typeface="Arial"/>
              <a:ea typeface="Droid Sans Fallback"/>
            </a:endParaRPr>
          </a:p>
          <a:p>
            <a:pPr>
              <a:lnSpc>
                <a:spcPct val="100000"/>
              </a:lnSpc>
            </a:pPr>
            <a:r>
              <a:rPr lang="de-DE" sz="2400" dirty="0">
                <a:solidFill>
                  <a:srgbClr val="000000"/>
                </a:solidFill>
                <a:latin typeface="Arial"/>
                <a:ea typeface="Droid Sans Fallback"/>
              </a:rPr>
              <a:t>Sprechstunde:	n.V.</a:t>
            </a:r>
            <a:endParaRPr lang="de-DE" sz="2400" dirty="0"/>
          </a:p>
          <a:p>
            <a:pPr>
              <a:lnSpc>
                <a:spcPct val="100000"/>
              </a:lnSpc>
            </a:pPr>
            <a:r>
              <a:rPr lang="de-DE" sz="2400" dirty="0">
                <a:solidFill>
                  <a:srgbClr val="000000"/>
                </a:solidFill>
                <a:latin typeface="Arial"/>
                <a:ea typeface="Droid Sans Fallback"/>
              </a:rPr>
              <a:t>			</a:t>
            </a:r>
            <a:endParaRPr lang="de-DE" sz="2400" dirty="0"/>
          </a:p>
          <a:p>
            <a:endParaRPr lang="de-DE" sz="2400" dirty="0"/>
          </a:p>
          <a:p>
            <a:endParaRPr lang="de-DE" sz="2400" dirty="0"/>
          </a:p>
          <a:p>
            <a:endParaRPr lang="de-DE" sz="2400" dirty="0"/>
          </a:p>
        </p:txBody>
      </p:sp>
      <p:sp>
        <p:nvSpPr>
          <p:cNvPr id="3" name="Rechteck 2">
            <a:extLst>
              <a:ext uri="{FF2B5EF4-FFF2-40B4-BE49-F238E27FC236}">
                <a16:creationId xmlns:a16="http://schemas.microsoft.com/office/drawing/2014/main" id="{ED92A072-3B22-437A-B6C0-E5C23BEB722E}"/>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512550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0" y="3076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Literatur – Außenwirtschaft</a:t>
            </a:r>
          </a:p>
        </p:txBody>
      </p:sp>
      <p:sp>
        <p:nvSpPr>
          <p:cNvPr id="11" name="Textfeld 10">
            <a:extLst>
              <a:ext uri="{FF2B5EF4-FFF2-40B4-BE49-F238E27FC236}">
                <a16:creationId xmlns:a16="http://schemas.microsoft.com/office/drawing/2014/main" id="{AA15B691-283D-4341-8E52-EBA1542B1340}"/>
              </a:ext>
            </a:extLst>
          </p:cNvPr>
          <p:cNvSpPr txBox="1"/>
          <p:nvPr/>
        </p:nvSpPr>
        <p:spPr>
          <a:xfrm>
            <a:off x="88414" y="347256"/>
            <a:ext cx="10680887" cy="5832102"/>
          </a:xfrm>
          <a:prstGeom prst="rect">
            <a:avLst/>
          </a:prstGeom>
          <a:noFill/>
        </p:spPr>
        <p:txBody>
          <a:bodyPr wrap="square" rtlCol="0">
            <a:noAutofit/>
          </a:bodyPr>
          <a:lstStyle/>
          <a:p>
            <a:pPr marL="342900" indent="-342900">
              <a:buFont typeface="Arial" panose="020B0604020202020204" pitchFamily="34" charset="0"/>
              <a:buChar char="•"/>
            </a:pPr>
            <a:endParaRPr lang="en-US" sz="24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Appleyard, D. und A. Field </a:t>
            </a:r>
            <a:r>
              <a:rPr lang="de-DE" sz="2000" b="1" dirty="0">
                <a:latin typeface="Times New Roman" panose="02020603050405020304" pitchFamily="18" charset="0"/>
                <a:cs typeface="Times New Roman" panose="02020603050405020304" pitchFamily="18" charset="0"/>
              </a:rPr>
              <a:t>International Economics</a:t>
            </a: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Broll U., </a:t>
            </a:r>
            <a:r>
              <a:rPr lang="en-US" sz="2000" b="1" dirty="0" err="1">
                <a:latin typeface="Times New Roman" panose="02020603050405020304" pitchFamily="18" charset="0"/>
                <a:cs typeface="Times New Roman" panose="02020603050405020304" pitchFamily="18" charset="0"/>
              </a:rPr>
              <a:t>Einführung</a:t>
            </a:r>
            <a:r>
              <a:rPr lang="en-US" sz="2000" b="1" dirty="0">
                <a:latin typeface="Times New Roman" panose="02020603050405020304" pitchFamily="18" charset="0"/>
                <a:cs typeface="Times New Roman" panose="02020603050405020304" pitchFamily="18" charset="0"/>
              </a:rPr>
              <a:t> in die </a:t>
            </a:r>
            <a:r>
              <a:rPr lang="en-US" sz="2000" b="1" dirty="0" err="1">
                <a:latin typeface="Times New Roman" panose="02020603050405020304" pitchFamily="18" charset="0"/>
                <a:cs typeface="Times New Roman" panose="02020603050405020304" pitchFamily="18" charset="0"/>
              </a:rPr>
              <a:t>moneträre</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Außenwirtschaft</a:t>
            </a: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2000" b="1" dirty="0" err="1">
                <a:latin typeface="Times New Roman" panose="02020603050405020304" pitchFamily="18" charset="0"/>
                <a:cs typeface="Times New Roman" panose="02020603050405020304" pitchFamily="18" charset="0"/>
              </a:rPr>
              <a:t>Feenstra</a:t>
            </a:r>
            <a:r>
              <a:rPr lang="en-US" sz="2000" b="1" dirty="0">
                <a:latin typeface="Times New Roman" panose="02020603050405020304" pitchFamily="18" charset="0"/>
                <a:cs typeface="Times New Roman" panose="02020603050405020304" pitchFamily="18" charset="0"/>
              </a:rPr>
              <a:t>, R. und A Taylor, International Economics</a:t>
            </a: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000" b="1" dirty="0">
                <a:latin typeface="Times New Roman" panose="02020603050405020304" pitchFamily="18" charset="0"/>
                <a:cs typeface="Times New Roman" panose="02020603050405020304" pitchFamily="18" charset="0"/>
              </a:rPr>
              <a:t>Gandolfo, G., Elements </a:t>
            </a:r>
            <a:r>
              <a:rPr lang="de-DE" sz="2000" b="1" dirty="0" err="1">
                <a:latin typeface="Times New Roman" panose="02020603050405020304" pitchFamily="18" charset="0"/>
                <a:cs typeface="Times New Roman" panose="02020603050405020304" pitchFamily="18" charset="0"/>
              </a:rPr>
              <a:t>of</a:t>
            </a:r>
            <a:r>
              <a:rPr lang="de-DE" sz="2000" b="1" dirty="0">
                <a:latin typeface="Times New Roman" panose="02020603050405020304" pitchFamily="18" charset="0"/>
                <a:cs typeface="Times New Roman" panose="02020603050405020304" pitchFamily="18" charset="0"/>
              </a:rPr>
              <a:t> International Economics</a:t>
            </a:r>
          </a:p>
          <a:p>
            <a:pPr marL="342900" indent="-342900">
              <a:buFont typeface="Arial" panose="020B0604020202020204" pitchFamily="34" charset="0"/>
              <a:buChar char="•"/>
            </a:pPr>
            <a:r>
              <a:rPr lang="en-US" sz="2000" b="1" dirty="0">
                <a:latin typeface="Times New Roman" panose="02020603050405020304" pitchFamily="18" charset="0"/>
                <a:cs typeface="Times New Roman" panose="02020603050405020304" pitchFamily="18" charset="0"/>
              </a:rPr>
              <a:t>Gandolfo, G., International Finance and Open-Economy Macroeconomics</a:t>
            </a: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000" b="1" dirty="0">
                <a:latin typeface="Times New Roman" panose="02020603050405020304" pitchFamily="18" charset="0"/>
                <a:cs typeface="Times New Roman" panose="02020603050405020304" pitchFamily="18" charset="0"/>
              </a:rPr>
              <a:t>Lorz O. und H. Siebert, Außenwirtschaft</a:t>
            </a:r>
          </a:p>
          <a:p>
            <a:pPr marL="342900" indent="-342900">
              <a:buFont typeface="Arial" panose="020B0604020202020204" pitchFamily="34" charset="0"/>
              <a:buChar char="•"/>
            </a:pPr>
            <a:endParaRPr lang="de-DE" sz="2000" b="1"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000" b="1" dirty="0" err="1">
                <a:latin typeface="Times New Roman" panose="02020603050405020304" pitchFamily="18" charset="0"/>
                <a:cs typeface="Times New Roman" panose="02020603050405020304" pitchFamily="18" charset="0"/>
              </a:rPr>
              <a:t>Krugman</a:t>
            </a:r>
            <a:r>
              <a:rPr lang="de-DE" sz="2000" b="1" dirty="0">
                <a:latin typeface="Times New Roman" panose="02020603050405020304" pitchFamily="18" charset="0"/>
                <a:cs typeface="Times New Roman" panose="02020603050405020304" pitchFamily="18" charset="0"/>
              </a:rPr>
              <a:t>, P., </a:t>
            </a:r>
            <a:r>
              <a:rPr lang="de-DE" sz="2000" b="1" dirty="0" err="1">
                <a:latin typeface="Times New Roman" panose="02020603050405020304" pitchFamily="18" charset="0"/>
                <a:cs typeface="Times New Roman" panose="02020603050405020304" pitchFamily="18" charset="0"/>
              </a:rPr>
              <a:t>Obstfeld</a:t>
            </a:r>
            <a:r>
              <a:rPr lang="de-DE" sz="2000" b="1" dirty="0">
                <a:latin typeface="Times New Roman" panose="02020603050405020304" pitchFamily="18" charset="0"/>
                <a:cs typeface="Times New Roman" panose="02020603050405020304" pitchFamily="18" charset="0"/>
              </a:rPr>
              <a:t>, M. und M. </a:t>
            </a:r>
            <a:r>
              <a:rPr lang="de-DE" sz="2000" b="1" dirty="0" err="1">
                <a:latin typeface="Times New Roman" panose="02020603050405020304" pitchFamily="18" charset="0"/>
                <a:cs typeface="Times New Roman" panose="02020603050405020304" pitchFamily="18" charset="0"/>
              </a:rPr>
              <a:t>Melitz</a:t>
            </a:r>
            <a:r>
              <a:rPr lang="de-DE" sz="2000" b="1" dirty="0">
                <a:latin typeface="Times New Roman" panose="02020603050405020304" pitchFamily="18" charset="0"/>
                <a:cs typeface="Times New Roman" panose="02020603050405020304" pitchFamily="18" charset="0"/>
              </a:rPr>
              <a:t>, International Economics</a:t>
            </a:r>
            <a:endParaRPr lang="de-DE" sz="2000" dirty="0">
              <a:latin typeface="Times New Roman" panose="02020603050405020304" pitchFamily="18" charset="0"/>
              <a:cs typeface="Times New Roman" panose="02020603050405020304" pitchFamily="18" charset="0"/>
            </a:endParaRPr>
          </a:p>
        </p:txBody>
      </p:sp>
      <p:sp>
        <p:nvSpPr>
          <p:cNvPr id="12" name="Rechteck 11">
            <a:extLst>
              <a:ext uri="{FF2B5EF4-FFF2-40B4-BE49-F238E27FC236}">
                <a16:creationId xmlns:a16="http://schemas.microsoft.com/office/drawing/2014/main" id="{3B5DD906-0E05-42F8-BAF0-6D3E2F517DBB}"/>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671743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19049" y="9524"/>
            <a:ext cx="12172951" cy="542926"/>
          </a:xfrm>
          <a:prstGeom prst="rect">
            <a:avLst/>
          </a:prstGeom>
          <a:noFill/>
        </p:spPr>
        <p:txBody>
          <a:bodyPr wrap="square" rtlCol="0">
            <a:noAutofit/>
          </a:bodyPr>
          <a:lstStyle/>
          <a:p>
            <a:pPr algn="ctr"/>
            <a:r>
              <a:rPr lang="de-DE" sz="2800">
                <a:latin typeface="Times New Roman" panose="02020603050405020304" pitchFamily="18" charset="0"/>
                <a:cs typeface="Times New Roman" panose="02020603050405020304" pitchFamily="18" charset="0"/>
              </a:rPr>
              <a:t>Datenquellen zum Außenhandel</a:t>
            </a:r>
            <a:endParaRPr lang="de-DE" sz="2800" dirty="0">
              <a:latin typeface="Times New Roman" panose="02020603050405020304" pitchFamily="18" charset="0"/>
              <a:cs typeface="Times New Roman" panose="02020603050405020304" pitchFamily="18" charset="0"/>
            </a:endParaRPr>
          </a:p>
        </p:txBody>
      </p:sp>
      <p:sp>
        <p:nvSpPr>
          <p:cNvPr id="11" name="Textfeld 10">
            <a:extLst>
              <a:ext uri="{FF2B5EF4-FFF2-40B4-BE49-F238E27FC236}">
                <a16:creationId xmlns:a16="http://schemas.microsoft.com/office/drawing/2014/main" id="{AA15B691-283D-4341-8E52-EBA1542B1340}"/>
              </a:ext>
            </a:extLst>
          </p:cNvPr>
          <p:cNvSpPr txBox="1"/>
          <p:nvPr/>
        </p:nvSpPr>
        <p:spPr>
          <a:xfrm>
            <a:off x="0" y="795446"/>
            <a:ext cx="12172951" cy="5796547"/>
          </a:xfrm>
          <a:prstGeom prst="rect">
            <a:avLst/>
          </a:prstGeom>
          <a:noFill/>
        </p:spPr>
        <p:txBody>
          <a:bodyPr wrap="square" rtlCol="0">
            <a:noAutofit/>
          </a:bodyPr>
          <a:lstStyle/>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hlinkClick r:id="rId2"/>
              </a:rPr>
              <a:t>WTO</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hlinkClick r:id="rId3"/>
              </a:rPr>
              <a:t>UN </a:t>
            </a:r>
            <a:r>
              <a:rPr lang="de-DE" sz="2400" dirty="0" err="1">
                <a:latin typeface="Times New Roman" panose="02020603050405020304" pitchFamily="18" charset="0"/>
                <a:cs typeface="Times New Roman" panose="02020603050405020304" pitchFamily="18" charset="0"/>
                <a:hlinkClick r:id="rId3"/>
              </a:rPr>
              <a:t>Comtrade</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Destatis → Genesis-Datenbank → </a:t>
            </a:r>
            <a:r>
              <a:rPr lang="de-DE" sz="2400" dirty="0" err="1">
                <a:latin typeface="Times New Roman" panose="02020603050405020304" pitchFamily="18" charset="0"/>
                <a:cs typeface="Times New Roman" panose="02020603050405020304" pitchFamily="18" charset="0"/>
                <a:hlinkClick r:id="rId4"/>
              </a:rPr>
              <a:t>Aussenhandel</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Bundesbank → Statistiken → </a:t>
            </a:r>
            <a:r>
              <a:rPr lang="de-DE" sz="2400" dirty="0">
                <a:latin typeface="Times New Roman" panose="02020603050405020304" pitchFamily="18" charset="0"/>
                <a:cs typeface="Times New Roman" panose="02020603050405020304" pitchFamily="18" charset="0"/>
                <a:hlinkClick r:id="rId5"/>
              </a:rPr>
              <a:t>Zahlungsbilanz/Wechselkurse</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Eurostat → </a:t>
            </a:r>
            <a:r>
              <a:rPr lang="de-DE" sz="2400" dirty="0">
                <a:latin typeface="Times New Roman" panose="02020603050405020304" pitchFamily="18" charset="0"/>
                <a:cs typeface="Times New Roman" panose="02020603050405020304" pitchFamily="18" charset="0"/>
                <a:hlinkClick r:id="rId6"/>
              </a:rPr>
              <a:t>Internationaler Handel</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hlinkClick r:id="rId7"/>
              </a:rPr>
              <a:t>IMF Data</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hlinkClick r:id="rId8"/>
              </a:rPr>
              <a:t>ITC</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0B0ABB54-5A5F-47D6-B47B-FFA46D2A1B7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606621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19049" y="952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Literatur – Öffentliche Finanzen</a:t>
            </a:r>
          </a:p>
        </p:txBody>
      </p:sp>
      <p:sp>
        <p:nvSpPr>
          <p:cNvPr id="11" name="Textfeld 10">
            <a:extLst>
              <a:ext uri="{FF2B5EF4-FFF2-40B4-BE49-F238E27FC236}">
                <a16:creationId xmlns:a16="http://schemas.microsoft.com/office/drawing/2014/main" id="{AA15B691-283D-4341-8E52-EBA1542B1340}"/>
              </a:ext>
            </a:extLst>
          </p:cNvPr>
          <p:cNvSpPr txBox="1"/>
          <p:nvPr/>
        </p:nvSpPr>
        <p:spPr>
          <a:xfrm>
            <a:off x="9524" y="561974"/>
            <a:ext cx="12172951" cy="6286502"/>
          </a:xfrm>
          <a:prstGeom prst="rect">
            <a:avLst/>
          </a:prstGeom>
          <a:noFill/>
        </p:spPr>
        <p:txBody>
          <a:bodyPr wrap="square" rtlCol="0">
            <a:noAutofit/>
          </a:bodyPr>
          <a:lstStyle/>
          <a:p>
            <a:pPr marL="342900" indent="-342900">
              <a:buFont typeface="Arial" panose="020B0604020202020204" pitchFamily="34" charset="0"/>
              <a:buChar char="•"/>
            </a:pPr>
            <a:r>
              <a:rPr lang="de-DE" sz="1900" dirty="0">
                <a:latin typeface="Times New Roman" panose="02020603050405020304" pitchFamily="18" charset="0"/>
                <a:cs typeface="Times New Roman" panose="02020603050405020304" pitchFamily="18" charset="0"/>
              </a:rPr>
              <a:t>Brümmerhoff, D., </a:t>
            </a:r>
            <a:r>
              <a:rPr lang="de-DE" sz="1900" b="1" dirty="0">
                <a:latin typeface="Times New Roman" panose="02020603050405020304" pitchFamily="18" charset="0"/>
                <a:cs typeface="Times New Roman" panose="02020603050405020304" pitchFamily="18" charset="0"/>
              </a:rPr>
              <a:t>Finanzwissenschaft</a:t>
            </a: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1900" dirty="0" err="1">
                <a:latin typeface="Times New Roman" panose="02020603050405020304" pitchFamily="18" charset="0"/>
                <a:cs typeface="Times New Roman" panose="02020603050405020304" pitchFamily="18" charset="0"/>
              </a:rPr>
              <a:t>Blankart</a:t>
            </a:r>
            <a:r>
              <a:rPr lang="de-DE" sz="1900" dirty="0">
                <a:latin typeface="Times New Roman" panose="02020603050405020304" pitchFamily="18" charset="0"/>
                <a:cs typeface="Times New Roman" panose="02020603050405020304" pitchFamily="18" charset="0"/>
              </a:rPr>
              <a:t>, B. , </a:t>
            </a:r>
            <a:r>
              <a:rPr lang="de-DE" sz="1900" b="1" dirty="0">
                <a:latin typeface="Times New Roman" panose="02020603050405020304" pitchFamily="18" charset="0"/>
                <a:cs typeface="Times New Roman" panose="02020603050405020304" pitchFamily="18" charset="0"/>
              </a:rPr>
              <a:t>Öffentliche Finanzen in der Demokratie</a:t>
            </a: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900" dirty="0" err="1">
                <a:latin typeface="Times New Roman" panose="02020603050405020304" pitchFamily="18" charset="0"/>
                <a:cs typeface="Times New Roman" panose="02020603050405020304" pitchFamily="18" charset="0"/>
              </a:rPr>
              <a:t>Cansier</a:t>
            </a:r>
            <a:r>
              <a:rPr lang="en-US" sz="1900" dirty="0">
                <a:latin typeface="Times New Roman" panose="02020603050405020304" pitchFamily="18" charset="0"/>
                <a:cs typeface="Times New Roman" panose="02020603050405020304" pitchFamily="18" charset="0"/>
              </a:rPr>
              <a:t>, D. und Beyer, S. , </a:t>
            </a:r>
            <a:r>
              <a:rPr lang="en-US" sz="1900" b="1" dirty="0" err="1">
                <a:latin typeface="Times New Roman" panose="02020603050405020304" pitchFamily="18" charset="0"/>
                <a:cs typeface="Times New Roman" panose="02020603050405020304" pitchFamily="18" charset="0"/>
              </a:rPr>
              <a:t>Einführung</a:t>
            </a:r>
            <a:r>
              <a:rPr lang="en-US" sz="1900" b="1" dirty="0">
                <a:latin typeface="Times New Roman" panose="02020603050405020304" pitchFamily="18" charset="0"/>
                <a:cs typeface="Times New Roman" panose="02020603050405020304" pitchFamily="18" charset="0"/>
              </a:rPr>
              <a:t> in die </a:t>
            </a:r>
            <a:r>
              <a:rPr lang="en-US" sz="1900" b="1" dirty="0" err="1">
                <a:latin typeface="Times New Roman" panose="02020603050405020304" pitchFamily="18" charset="0"/>
                <a:cs typeface="Times New Roman" panose="02020603050405020304" pitchFamily="18" charset="0"/>
              </a:rPr>
              <a:t>Finanzwissenschaft</a:t>
            </a:r>
            <a:endParaRPr lang="en-US"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1900" dirty="0" err="1">
                <a:latin typeface="Times New Roman" panose="02020603050405020304" pitchFamily="18" charset="0"/>
                <a:cs typeface="Times New Roman" panose="02020603050405020304" pitchFamily="18" charset="0"/>
              </a:rPr>
              <a:t>Corneo</a:t>
            </a:r>
            <a:r>
              <a:rPr lang="de-DE" sz="1900" dirty="0">
                <a:latin typeface="Times New Roman" panose="02020603050405020304" pitchFamily="18" charset="0"/>
                <a:cs typeface="Times New Roman" panose="02020603050405020304" pitchFamily="18" charset="0"/>
              </a:rPr>
              <a:t>, G., </a:t>
            </a:r>
            <a:r>
              <a:rPr lang="de-DE" sz="1900" b="1" dirty="0">
                <a:latin typeface="Times New Roman" panose="02020603050405020304" pitchFamily="18" charset="0"/>
                <a:cs typeface="Times New Roman" panose="02020603050405020304" pitchFamily="18" charset="0"/>
              </a:rPr>
              <a:t>Öffentliche Finanzen: Ausgabenpolitik</a:t>
            </a: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900" dirty="0" err="1">
                <a:latin typeface="Times New Roman" panose="02020603050405020304" pitchFamily="18" charset="0"/>
                <a:cs typeface="Times New Roman" panose="02020603050405020304" pitchFamily="18" charset="0"/>
              </a:rPr>
              <a:t>Hindriks</a:t>
            </a:r>
            <a:r>
              <a:rPr lang="en-US" sz="1900" dirty="0">
                <a:latin typeface="Times New Roman" panose="02020603050405020304" pitchFamily="18" charset="0"/>
                <a:cs typeface="Times New Roman" panose="02020603050405020304" pitchFamily="18" charset="0"/>
              </a:rPr>
              <a:t>, J. und G. Myles, </a:t>
            </a:r>
            <a:r>
              <a:rPr lang="en-US" sz="1900" b="1" dirty="0">
                <a:latin typeface="Times New Roman" panose="02020603050405020304" pitchFamily="18" charset="0"/>
                <a:cs typeface="Times New Roman" panose="02020603050405020304" pitchFamily="18" charset="0"/>
              </a:rPr>
              <a:t>Intermediate Public Economics</a:t>
            </a:r>
            <a:endParaRPr lang="en-US"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Zimmermann H., Henke, K, und </a:t>
            </a:r>
            <a:r>
              <a:rPr lang="en-US" sz="1900" dirty="0" err="1">
                <a:latin typeface="Times New Roman" panose="02020603050405020304" pitchFamily="18" charset="0"/>
                <a:cs typeface="Times New Roman" panose="02020603050405020304" pitchFamily="18" charset="0"/>
              </a:rPr>
              <a:t>Broer</a:t>
            </a:r>
            <a:r>
              <a:rPr lang="en-US" sz="1900" dirty="0">
                <a:latin typeface="Times New Roman" panose="02020603050405020304" pitchFamily="18" charset="0"/>
                <a:cs typeface="Times New Roman" panose="02020603050405020304" pitchFamily="18" charset="0"/>
              </a:rPr>
              <a:t> M., </a:t>
            </a:r>
            <a:r>
              <a:rPr lang="en-US" sz="1900" b="1" dirty="0" err="1">
                <a:latin typeface="Times New Roman" panose="02020603050405020304" pitchFamily="18" charset="0"/>
                <a:cs typeface="Times New Roman" panose="02020603050405020304" pitchFamily="18" charset="0"/>
              </a:rPr>
              <a:t>Finanzwissenschaft</a:t>
            </a:r>
            <a:endParaRPr lang="en-US"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en-US" sz="19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1900" dirty="0">
                <a:latin typeface="Times New Roman" panose="02020603050405020304" pitchFamily="18" charset="0"/>
                <a:cs typeface="Times New Roman" panose="02020603050405020304" pitchFamily="18" charset="0"/>
              </a:rPr>
              <a:t>Auerbach A., </a:t>
            </a:r>
            <a:r>
              <a:rPr lang="de-DE" sz="1900" dirty="0" err="1">
                <a:latin typeface="Times New Roman" panose="02020603050405020304" pitchFamily="18" charset="0"/>
                <a:cs typeface="Times New Roman" panose="02020603050405020304" pitchFamily="18" charset="0"/>
              </a:rPr>
              <a:t>Chetty</a:t>
            </a:r>
            <a:r>
              <a:rPr lang="de-DE" sz="1900" dirty="0">
                <a:latin typeface="Times New Roman" panose="02020603050405020304" pitchFamily="18" charset="0"/>
                <a:cs typeface="Times New Roman" panose="02020603050405020304" pitchFamily="18" charset="0"/>
              </a:rPr>
              <a:t> R., Feldstein M. und </a:t>
            </a:r>
            <a:r>
              <a:rPr lang="de-DE" sz="1900" dirty="0" err="1">
                <a:latin typeface="Times New Roman" panose="02020603050405020304" pitchFamily="18" charset="0"/>
                <a:cs typeface="Times New Roman" panose="02020603050405020304" pitchFamily="18" charset="0"/>
              </a:rPr>
              <a:t>Saez</a:t>
            </a:r>
            <a:r>
              <a:rPr lang="de-DE" sz="1900" dirty="0">
                <a:latin typeface="Times New Roman" panose="02020603050405020304" pitchFamily="18" charset="0"/>
                <a:cs typeface="Times New Roman" panose="02020603050405020304" pitchFamily="18" charset="0"/>
              </a:rPr>
              <a:t>, E., </a:t>
            </a:r>
            <a:r>
              <a:rPr lang="en-US" sz="1900" b="1" dirty="0">
                <a:latin typeface="Times New Roman" panose="02020603050405020304" pitchFamily="18" charset="0"/>
                <a:cs typeface="Times New Roman" panose="02020603050405020304" pitchFamily="18" charset="0"/>
              </a:rPr>
              <a:t>Handbook of public economics</a:t>
            </a:r>
            <a:r>
              <a:rPr lang="en-US" sz="1600" dirty="0">
                <a:latin typeface="Times New Roman" panose="02020603050405020304" pitchFamily="18" charset="0"/>
                <a:cs typeface="Times New Roman" panose="02020603050405020304" pitchFamily="18" charset="0"/>
              </a:rPr>
              <a:t>.</a:t>
            </a:r>
          </a:p>
        </p:txBody>
      </p:sp>
      <p:sp>
        <p:nvSpPr>
          <p:cNvPr id="14" name="Rechteck 13">
            <a:extLst>
              <a:ext uri="{FF2B5EF4-FFF2-40B4-BE49-F238E27FC236}">
                <a16:creationId xmlns:a16="http://schemas.microsoft.com/office/drawing/2014/main" id="{CBCC9AC0-5295-47AB-A539-C33E2A8F6B85}"/>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573368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19049" y="952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Datenquellen zum öffentlichen Sektor </a:t>
            </a:r>
          </a:p>
        </p:txBody>
      </p:sp>
      <p:sp>
        <p:nvSpPr>
          <p:cNvPr id="11" name="Textfeld 10">
            <a:extLst>
              <a:ext uri="{FF2B5EF4-FFF2-40B4-BE49-F238E27FC236}">
                <a16:creationId xmlns:a16="http://schemas.microsoft.com/office/drawing/2014/main" id="{AA15B691-283D-4341-8E52-EBA1542B1340}"/>
              </a:ext>
            </a:extLst>
          </p:cNvPr>
          <p:cNvSpPr txBox="1"/>
          <p:nvPr/>
        </p:nvSpPr>
        <p:spPr>
          <a:xfrm>
            <a:off x="0" y="795446"/>
            <a:ext cx="12172951" cy="5597041"/>
          </a:xfrm>
          <a:prstGeom prst="rect">
            <a:avLst/>
          </a:prstGeom>
          <a:noFill/>
        </p:spPr>
        <p:txBody>
          <a:bodyPr wrap="square" rtlCol="0">
            <a:noAutofit/>
          </a:bodyPr>
          <a:lstStyle/>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hlinkClick r:id="rId2"/>
              </a:rPr>
              <a:t>Statistisches Bundesamt  </a:t>
            </a:r>
            <a:r>
              <a:rPr lang="de-DE" sz="2400">
                <a:latin typeface="Times New Roman" panose="02020603050405020304" pitchFamily="18" charset="0"/>
                <a:cs typeface="Times New Roman" panose="02020603050405020304" pitchFamily="18" charset="0"/>
                <a:hlinkClick r:id="rId2"/>
              </a:rPr>
              <a:t>→ Genesis Online</a:t>
            </a:r>
            <a:r>
              <a:rPr lang="de-DE" sz="2400">
                <a:latin typeface="Times New Roman" panose="02020603050405020304" pitchFamily="18" charset="0"/>
                <a:cs typeface="Times New Roman" panose="02020603050405020304" pitchFamily="18" charset="0"/>
              </a:rPr>
              <a:t> </a:t>
            </a:r>
            <a:r>
              <a:rPr lang="de-DE" sz="2400" dirty="0">
                <a:latin typeface="Times New Roman" panose="02020603050405020304" pitchFamily="18" charset="0"/>
                <a:cs typeface="Times New Roman" panose="02020603050405020304" pitchFamily="18" charset="0"/>
              </a:rPr>
              <a:t>(Finanzen und Steuern)</a:t>
            </a: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Bundesfinanzministerium → Service → </a:t>
            </a:r>
            <a:r>
              <a:rPr lang="de-DE" sz="2400" dirty="0">
                <a:latin typeface="Times New Roman" panose="02020603050405020304" pitchFamily="18" charset="0"/>
                <a:cs typeface="Times New Roman" panose="02020603050405020304" pitchFamily="18" charset="0"/>
                <a:hlinkClick r:id="rId3"/>
              </a:rPr>
              <a:t>Datenportal</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Bundesbank → Statistiken → </a:t>
            </a:r>
            <a:r>
              <a:rPr lang="de-DE" sz="2400" dirty="0">
                <a:latin typeface="Times New Roman" panose="02020603050405020304" pitchFamily="18" charset="0"/>
                <a:cs typeface="Times New Roman" panose="02020603050405020304" pitchFamily="18" charset="0"/>
                <a:hlinkClick r:id="rId4"/>
              </a:rPr>
              <a:t>Öffentliche Finanzen</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Eurostat → Wirtschaft und Finanzen → </a:t>
            </a:r>
            <a:r>
              <a:rPr lang="de-DE" sz="2400" dirty="0">
                <a:latin typeface="Times New Roman" panose="02020603050405020304" pitchFamily="18" charset="0"/>
                <a:cs typeface="Times New Roman" panose="02020603050405020304" pitchFamily="18" charset="0"/>
                <a:hlinkClick r:id="rId5"/>
              </a:rPr>
              <a:t>Sektor Staat</a:t>
            </a: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endParaRPr lang="de-DE" sz="24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400" dirty="0">
                <a:latin typeface="Times New Roman" panose="02020603050405020304" pitchFamily="18" charset="0"/>
                <a:cs typeface="Times New Roman" panose="02020603050405020304" pitchFamily="18" charset="0"/>
              </a:rPr>
              <a:t>OECD → </a:t>
            </a:r>
            <a:r>
              <a:rPr lang="de-DE" sz="2400" dirty="0">
                <a:latin typeface="Times New Roman" panose="02020603050405020304" pitchFamily="18" charset="0"/>
                <a:cs typeface="Times New Roman" panose="02020603050405020304" pitchFamily="18" charset="0"/>
                <a:hlinkClick r:id="rId6"/>
              </a:rPr>
              <a:t>Data</a:t>
            </a:r>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a:p>
            <a:endParaRPr lang="de-DE" sz="2400" dirty="0">
              <a:latin typeface="Times New Roman" panose="02020603050405020304" pitchFamily="18" charset="0"/>
              <a:cs typeface="Times New Roman" panose="02020603050405020304" pitchFamily="18" charset="0"/>
            </a:endParaRPr>
          </a:p>
        </p:txBody>
      </p:sp>
      <p:sp>
        <p:nvSpPr>
          <p:cNvPr id="5" name="Rechteck 4">
            <a:extLst>
              <a:ext uri="{FF2B5EF4-FFF2-40B4-BE49-F238E27FC236}">
                <a16:creationId xmlns:a16="http://schemas.microsoft.com/office/drawing/2014/main" id="{0B0ABB54-5A5F-47D6-B47B-FFA46D2A1B70}"/>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451859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feld 9">
            <a:extLst>
              <a:ext uri="{FF2B5EF4-FFF2-40B4-BE49-F238E27FC236}">
                <a16:creationId xmlns:a16="http://schemas.microsoft.com/office/drawing/2014/main" id="{DD6EAC0D-7BE4-42ED-B719-86D8C2F519BA}"/>
              </a:ext>
            </a:extLst>
          </p:cNvPr>
          <p:cNvSpPr txBox="1"/>
          <p:nvPr/>
        </p:nvSpPr>
        <p:spPr>
          <a:xfrm>
            <a:off x="0" y="30764"/>
            <a:ext cx="12172951" cy="542926"/>
          </a:xfrm>
          <a:prstGeom prst="rect">
            <a:avLst/>
          </a:prstGeom>
          <a:noFill/>
        </p:spPr>
        <p:txBody>
          <a:bodyPr wrap="square" rtlCol="0">
            <a:noAutofit/>
          </a:bodyPr>
          <a:lstStyle/>
          <a:p>
            <a:pPr algn="ctr"/>
            <a:r>
              <a:rPr lang="de-DE" sz="2800" dirty="0">
                <a:latin typeface="Times New Roman" panose="02020603050405020304" pitchFamily="18" charset="0"/>
                <a:cs typeface="Times New Roman" panose="02020603050405020304" pitchFamily="18" charset="0"/>
              </a:rPr>
              <a:t>Allgemeines</a:t>
            </a:r>
          </a:p>
        </p:txBody>
      </p:sp>
      <p:sp>
        <p:nvSpPr>
          <p:cNvPr id="11" name="Textfeld 10">
            <a:extLst>
              <a:ext uri="{FF2B5EF4-FFF2-40B4-BE49-F238E27FC236}">
                <a16:creationId xmlns:a16="http://schemas.microsoft.com/office/drawing/2014/main" id="{AA15B691-283D-4341-8E52-EBA1542B1340}"/>
              </a:ext>
            </a:extLst>
          </p:cNvPr>
          <p:cNvSpPr txBox="1"/>
          <p:nvPr/>
        </p:nvSpPr>
        <p:spPr>
          <a:xfrm>
            <a:off x="591142" y="645637"/>
            <a:ext cx="7961188" cy="6001558"/>
          </a:xfrm>
          <a:prstGeom prst="rect">
            <a:avLst/>
          </a:prstGeom>
          <a:noFill/>
        </p:spPr>
        <p:txBody>
          <a:bodyPr wrap="square" rtlCol="0">
            <a:noAutofit/>
          </a:bodyPr>
          <a:lstStyle/>
          <a:p>
            <a:pPr marL="342900" indent="-342900">
              <a:buFont typeface="Arial" panose="020B0604020202020204" pitchFamily="34" charset="0"/>
              <a:buChar char="•"/>
            </a:pPr>
            <a:r>
              <a:rPr lang="de-DE" sz="2000" dirty="0">
                <a:latin typeface="Times New Roman" panose="02020603050405020304" pitchFamily="18" charset="0"/>
                <a:cs typeface="Times New Roman" panose="02020603050405020304" pitchFamily="18" charset="0"/>
              </a:rPr>
              <a:t>Wie in jeder Vorlesung ist es immer ratsam über den Tellerrand hinauszuschauen und das eine oder andere Buch über die Thematik zur Hand zu nehmen.</a:t>
            </a:r>
          </a:p>
          <a:p>
            <a:pPr marL="342900" indent="-342900">
              <a:buFont typeface="Arial" panose="020B0604020202020204" pitchFamily="34" charset="0"/>
              <a:buChar char="•"/>
            </a:pPr>
            <a:endParaRPr lang="de-DE"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000" dirty="0">
                <a:latin typeface="Times New Roman" panose="02020603050405020304" pitchFamily="18" charset="0"/>
                <a:cs typeface="Times New Roman" panose="02020603050405020304" pitchFamily="18" charset="0"/>
              </a:rPr>
              <a:t>Ich gehöre allerdings noch zu den Dozenten, die nicht die vorgefertigten Foliensätze der Verlage verwenden und </a:t>
            </a:r>
            <a:r>
              <a:rPr lang="de-DE" sz="2000" b="1" dirty="0">
                <a:latin typeface="Times New Roman" panose="02020603050405020304" pitchFamily="18" charset="0"/>
                <a:cs typeface="Times New Roman" panose="02020603050405020304" pitchFamily="18" charset="0"/>
              </a:rPr>
              <a:t>den Krugman</a:t>
            </a:r>
            <a:r>
              <a:rPr lang="de-DE" sz="2000" dirty="0">
                <a:latin typeface="Times New Roman" panose="02020603050405020304" pitchFamily="18" charset="0"/>
                <a:cs typeface="Times New Roman" panose="02020603050405020304" pitchFamily="18" charset="0"/>
              </a:rPr>
              <a:t> (in Finanzwissenschaft hat sich bisher noch nicht solch ein Werk herausgebildet!) 1:1 nachbeten, das können Sie auch alleine, sondern gestalte noch meine eigenen Vorlesungsinhalte. Trotzdem werden Sie natürlich viele Inhalte meiner Vorlesung insbesondere in den Standardlehrbüchern wiederfinden, aber an der einen oder anderen Stelle etwas anders dargestellt.</a:t>
            </a:r>
          </a:p>
          <a:p>
            <a:pPr marL="342900" indent="-342900">
              <a:buFont typeface="Arial" panose="020B0604020202020204" pitchFamily="34" charset="0"/>
              <a:buChar char="•"/>
            </a:pPr>
            <a:endParaRPr lang="de-DE"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de-DE" sz="2000" dirty="0">
                <a:latin typeface="Times New Roman" panose="02020603050405020304" pitchFamily="18" charset="0"/>
                <a:cs typeface="Times New Roman" panose="02020603050405020304" pitchFamily="18" charset="0"/>
              </a:rPr>
              <a:t>Für die Prüfung am Ende des Semesters gilt, dass nur die Inhalte dieser Vorlesung/Übung prüfungsrelevant sind.</a:t>
            </a:r>
          </a:p>
        </p:txBody>
      </p:sp>
      <p:sp>
        <p:nvSpPr>
          <p:cNvPr id="4" name="Rechteck 3">
            <a:extLst>
              <a:ext uri="{FF2B5EF4-FFF2-40B4-BE49-F238E27FC236}">
                <a16:creationId xmlns:a16="http://schemas.microsoft.com/office/drawing/2014/main" id="{E6900AA1-7F62-4763-A471-C79C13E07C23}"/>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2594976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feld 7">
            <a:extLst>
              <a:ext uri="{FF2B5EF4-FFF2-40B4-BE49-F238E27FC236}">
                <a16:creationId xmlns:a16="http://schemas.microsoft.com/office/drawing/2014/main" id="{B0F35BEA-CB47-4C5D-98A3-9C3243FE0824}"/>
              </a:ext>
            </a:extLst>
          </p:cNvPr>
          <p:cNvSpPr txBox="1"/>
          <p:nvPr/>
        </p:nvSpPr>
        <p:spPr>
          <a:xfrm>
            <a:off x="0" y="0"/>
            <a:ext cx="7265439" cy="567680"/>
          </a:xfrm>
          <a:prstGeom prst="rect">
            <a:avLst/>
          </a:prstGeom>
          <a:noFill/>
        </p:spPr>
        <p:txBody>
          <a:bodyPr wrap="square" rtlCol="0">
            <a:noAutofit/>
          </a:bodyPr>
          <a:lstStyle/>
          <a:p>
            <a:pPr algn="ctr"/>
            <a:r>
              <a:rPr lang="de-DE" sz="3000" b="1" dirty="0">
                <a:latin typeface="Times New Roman" panose="02020603050405020304" pitchFamily="18" charset="0"/>
                <a:cs typeface="Times New Roman" panose="02020603050405020304" pitchFamily="18" charset="0"/>
              </a:rPr>
              <a:t>Welthandel und Weltproduktion (nominal)</a:t>
            </a:r>
          </a:p>
          <a:p>
            <a:endParaRPr lang="de-DE" sz="2400" dirty="0">
              <a:latin typeface="Times New Roman" panose="02020603050405020304" pitchFamily="18" charset="0"/>
              <a:cs typeface="Times New Roman" panose="02020603050405020304" pitchFamily="18" charset="0"/>
            </a:endParaRPr>
          </a:p>
        </p:txBody>
      </p:sp>
      <p:sp>
        <p:nvSpPr>
          <p:cNvPr id="9" name="Textfeld 8">
            <a:extLst>
              <a:ext uri="{FF2B5EF4-FFF2-40B4-BE49-F238E27FC236}">
                <a16:creationId xmlns:a16="http://schemas.microsoft.com/office/drawing/2014/main" id="{4EFE902C-4502-4719-BE52-6C2F9B3BFC6F}"/>
              </a:ext>
            </a:extLst>
          </p:cNvPr>
          <p:cNvSpPr txBox="1"/>
          <p:nvPr/>
        </p:nvSpPr>
        <p:spPr>
          <a:xfrm>
            <a:off x="66176" y="4430218"/>
            <a:ext cx="1018309" cy="465782"/>
          </a:xfrm>
          <a:prstGeom prst="rect">
            <a:avLst/>
          </a:prstGeom>
          <a:noFill/>
        </p:spPr>
        <p:txBody>
          <a:bodyPr wrap="square" rtlCol="0">
            <a:noAutofit/>
          </a:bodyPr>
          <a:lstStyle/>
          <a:p>
            <a:r>
              <a:rPr lang="de-DE" sz="1000" dirty="0">
                <a:latin typeface="Times New Roman" panose="02020603050405020304" pitchFamily="18" charset="0"/>
                <a:cs typeface="Times New Roman" panose="02020603050405020304" pitchFamily="18" charset="0"/>
              </a:rPr>
              <a:t>Quelle:</a:t>
            </a:r>
          </a:p>
          <a:p>
            <a:r>
              <a:rPr lang="de-DE" sz="1000" dirty="0">
                <a:latin typeface="Times New Roman" panose="02020603050405020304" pitchFamily="18" charset="0"/>
                <a:cs typeface="Times New Roman" panose="02020603050405020304" pitchFamily="18" charset="0"/>
              </a:rPr>
              <a:t>World Bank</a:t>
            </a:r>
          </a:p>
        </p:txBody>
      </p:sp>
      <p:sp>
        <p:nvSpPr>
          <p:cNvPr id="14" name="Rechteck 13">
            <a:extLst>
              <a:ext uri="{FF2B5EF4-FFF2-40B4-BE49-F238E27FC236}">
                <a16:creationId xmlns:a16="http://schemas.microsoft.com/office/drawing/2014/main" id="{6297DE65-0B01-45A0-8054-1A6681505231}"/>
              </a:ext>
            </a:extLst>
          </p:cNvPr>
          <p:cNvSpPr/>
          <p:nvPr/>
        </p:nvSpPr>
        <p:spPr>
          <a:xfrm>
            <a:off x="868960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de-DE"/>
          </a:p>
        </p:txBody>
      </p:sp>
      <p:pic>
        <p:nvPicPr>
          <p:cNvPr id="2" name="Grafik 1">
            <a:extLst>
              <a:ext uri="{FF2B5EF4-FFF2-40B4-BE49-F238E27FC236}">
                <a16:creationId xmlns:a16="http://schemas.microsoft.com/office/drawing/2014/main" id="{17FBED83-3ED9-0D1D-4DF5-E0706D6AAB4B}"/>
              </a:ext>
            </a:extLst>
          </p:cNvPr>
          <p:cNvPicPr>
            <a:picLocks noChangeAspect="1"/>
          </p:cNvPicPr>
          <p:nvPr/>
        </p:nvPicPr>
        <p:blipFill>
          <a:blip r:embed="rId2"/>
          <a:stretch>
            <a:fillRect/>
          </a:stretch>
        </p:blipFill>
        <p:spPr>
          <a:xfrm>
            <a:off x="375722" y="567680"/>
            <a:ext cx="6126678" cy="3741358"/>
          </a:xfrm>
          <a:prstGeom prst="rect">
            <a:avLst/>
          </a:prstGeom>
        </p:spPr>
      </p:pic>
    </p:spTree>
    <p:extLst>
      <p:ext uri="{BB962C8B-B14F-4D97-AF65-F5344CB8AC3E}">
        <p14:creationId xmlns:p14="http://schemas.microsoft.com/office/powerpoint/2010/main" val="3912305758"/>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502</Words>
  <Application>Microsoft Office PowerPoint</Application>
  <PresentationFormat>Breitbild</PresentationFormat>
  <Paragraphs>107</Paragraphs>
  <Slides>11</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Arial</vt:lpstr>
      <vt:lpstr>Calibri</vt:lpstr>
      <vt:lpstr>Calibri Light</vt:lpstr>
      <vt:lpstr>Sparkasse Rg</vt:lpstr>
      <vt:lpstr>Times New Roman</vt:lpstr>
      <vt:lpstr>Office</vt:lpstr>
      <vt:lpstr>PowerPoint-Präsentation</vt:lpstr>
      <vt:lpstr>Öffentliche Finanzen und Außenwirtschaft</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Außenwirtschaft</dc:title>
  <dc:creator>BK</dc:creator>
  <cp:lastModifiedBy>Köster, Bernhard Johannes</cp:lastModifiedBy>
  <cp:revision>453</cp:revision>
  <dcterms:created xsi:type="dcterms:W3CDTF">2019-02-11T10:45:01Z</dcterms:created>
  <dcterms:modified xsi:type="dcterms:W3CDTF">2026-03-04T11:50:56Z</dcterms:modified>
</cp:coreProperties>
</file>