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179" r:id="rId3"/>
    <p:sldId id="1107" r:id="rId4"/>
    <p:sldId id="1108" r:id="rId5"/>
    <p:sldId id="1109" r:id="rId6"/>
    <p:sldId id="1100" r:id="rId7"/>
    <p:sldId id="1401" r:id="rId8"/>
    <p:sldId id="110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25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1438" y="758825"/>
            <a:ext cx="6650037" cy="37417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450" y="4741545"/>
            <a:ext cx="5435600" cy="27699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91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83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53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89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10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727860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259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15.05.2023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15.05.2023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15.05.2023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1.png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conomist.com/big-mac-index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Kaufkraftparität</a:t>
            </a:r>
            <a:r>
              <a:rPr lang="en-US" sz="3991" dirty="0">
                <a:solidFill>
                  <a:sysClr val="windowText" lastClr="000000"/>
                </a:solidFill>
              </a:rPr>
              <a:t> (KKP): </a:t>
            </a:r>
            <a:r>
              <a:rPr lang="en-US" sz="3991" dirty="0" err="1">
                <a:solidFill>
                  <a:sysClr val="windowText" lastClr="000000"/>
                </a:solidFill>
              </a:rPr>
              <a:t>langfristige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Wechselkursbestimmung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6242" y="1116602"/>
            <a:ext cx="7815059" cy="43285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buClr>
                <a:schemeClr val="tx1"/>
              </a:buClr>
            </a:pP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Kaufkraftparität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beruhen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Einheit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Währung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ganzen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Welt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Umtausch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selbe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kaufen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26" indent="-414726">
              <a:spcBef>
                <a:spcPts val="726"/>
              </a:spcBef>
              <a:buFont typeface="Arial" panose="020B0604020202020204" pitchFamily="34" charset="0"/>
              <a:buChar char="•"/>
            </a:pP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Prinzip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von </a:t>
            </a: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einem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Preis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auf der </a:t>
            </a: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ganzen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Welt</a:t>
            </a:r>
          </a:p>
          <a:p>
            <a:pPr marL="414726" indent="-414726">
              <a:spcBef>
                <a:spcPts val="726"/>
              </a:spcBef>
              <a:buFont typeface="Arial" panose="020B0604020202020204" pitchFamily="34" charset="0"/>
              <a:buChar char="•"/>
            </a:pP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der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kurzen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Frist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ist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das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sicher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nicht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erfüllt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aber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langfristig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sollten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sich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die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Wechselkurse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gemäß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der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Kaufkraftparitäten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anpassen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n-US" altLang="en-US" sz="2358" kern="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F42CB32-AC07-7E85-99B2-1F036E1E22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28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147"/>
            <a:ext cx="7464960" cy="640552"/>
          </a:xfrm>
          <a:prstGeom prst="rect">
            <a:avLst/>
          </a:prstGeom>
        </p:spPr>
        <p:txBody>
          <a:bodyPr lIns="82945" tIns="41473" rIns="82945" bIns="41473"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KKP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63387" y="1451673"/>
                <a:ext cx="10099220" cy="41058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lnSpc>
                    <a:spcPct val="140000"/>
                  </a:lnSpc>
                </a:pP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nominale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Wechselkurs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sollte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altLang="en-US" sz="180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unterschiedlichen</a:t>
                </a:r>
                <a:r>
                  <a:rPr lang="en-US" alt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Preisniveaus 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Länder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widerspiegeln</a:t>
                </a:r>
                <a:endParaRPr lang="en-US" alt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ysClr val="windowText" lastClr="000000"/>
                        </a:solidFill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en-US" sz="1800" i="1">
                        <a:solidFill>
                          <a:sysClr val="windowText" lastClr="000000"/>
                        </a:solidFill>
                        <a:latin typeface="Cambria Math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ar-AE" altLang="en-US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$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€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mit </a:t>
                </a:r>
                <a:r>
                  <a:rPr lang="de-DE" alt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 Preisniveaus (Verbraucherpreisindex</a:t>
                </a:r>
                <a:r>
                  <a:rPr lang="de-DE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in der Eurozone und den USA</a:t>
                </a:r>
                <a:endParaRPr lang="ar-AE" alt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ar-AE" sz="2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7" y="1451673"/>
                <a:ext cx="10099220" cy="4105872"/>
              </a:xfrm>
              <a:prstGeom prst="rect">
                <a:avLst/>
              </a:prstGeom>
              <a:blipFill>
                <a:blip r:embed="rId3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626535" y="3232398"/>
            <a:ext cx="77134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Allerdings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gehandelt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en-US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handelbare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perfekten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Substitute</a:t>
            </a: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erschwert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vergleichbaren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Warenkörben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verschiedenen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Ländern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en-US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79267B-AEEB-4FB1-2E23-E142C47654D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9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0446" y="34865"/>
            <a:ext cx="1219200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b="1" dirty="0" err="1">
                <a:solidFill>
                  <a:sysClr val="windowText" lastClr="000000"/>
                </a:solidFill>
              </a:rPr>
              <a:t>Kaufkraftparität</a:t>
            </a:r>
            <a:r>
              <a:rPr lang="en-US" sz="2000" b="1" dirty="0">
                <a:solidFill>
                  <a:sysClr val="windowText" lastClr="000000"/>
                </a:solidFill>
              </a:rPr>
              <a:t> –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Wird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err="1">
                <a:solidFill>
                  <a:sysClr val="windowText" lastClr="000000"/>
                </a:solidFill>
              </a:rPr>
              <a:t>ein</a:t>
            </a:r>
            <a:r>
              <a:rPr lang="en-US" sz="2000" b="1">
                <a:solidFill>
                  <a:sysClr val="windowText" lastClr="000000"/>
                </a:solidFill>
              </a:rPr>
              <a:t> BIG-MAC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überall</a:t>
            </a:r>
            <a:r>
              <a:rPr lang="en-US" sz="2000" b="1" dirty="0">
                <a:solidFill>
                  <a:sysClr val="windowText" lastClr="000000"/>
                </a:solidFill>
              </a:rPr>
              <a:t> auf der Welt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zum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selben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Preis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verkauft</a:t>
            </a:r>
            <a:r>
              <a:rPr lang="en-US" sz="2000" b="1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/>
              <p:cNvSpPr txBox="1"/>
              <p:nvPr/>
            </p:nvSpPr>
            <p:spPr>
              <a:xfrm>
                <a:off x="1291307" y="1097894"/>
                <a:ext cx="1852395" cy="530032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9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de-DE" sz="2900" b="1" i="0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de-DE" sz="2900" b="1" i="0" smtClean="0">
                            <a:latin typeface="Cambria Math" panose="02040503050406030204" pitchFamily="18" charset="0"/>
                          </a:rPr>
                          <m:t>𝐫𝐢𝐜𝐡</m:t>
                        </m:r>
                      </m:sub>
                    </m:sSub>
                    <m:r>
                      <a:rPr lang="de-DE" sz="29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900" b="1" dirty="0"/>
                  <a:t> ?</a:t>
                </a:r>
              </a:p>
            </p:txBody>
          </p:sp>
        </mc:Choice>
        <mc:Fallback xmlns="">
          <p:sp>
            <p:nvSpPr>
              <p:cNvPr id="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07" y="1097894"/>
                <a:ext cx="1852395" cy="530032"/>
              </a:xfrm>
              <a:prstGeom prst="rect">
                <a:avLst/>
              </a:prstGeom>
              <a:blipFill>
                <a:blip r:embed="rId3"/>
                <a:stretch>
                  <a:fillRect t="-12644" r="-6579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9120" y="1035866"/>
                <a:ext cx="2346120" cy="530032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900" b="1" i="0">
                            <a:latin typeface="Cambria Math" panose="02040503050406030204" pitchFamily="18" charset="0"/>
                          </a:rPr>
                          <m:t>𝐍𝐞𝐰</m:t>
                        </m:r>
                        <m:r>
                          <a:rPr lang="de-DE" sz="29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900" b="1" i="0">
                            <a:latin typeface="Cambria Math" panose="02040503050406030204" pitchFamily="18" charset="0"/>
                          </a:rPr>
                          <m:t>𝐘𝐨𝐫𝐤</m:t>
                        </m:r>
                      </m:sub>
                    </m:sSub>
                    <m:r>
                      <a:rPr lang="de-DE" sz="29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900" b="1" dirty="0"/>
                  <a:t> 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0" y="1035866"/>
                <a:ext cx="2346120" cy="530032"/>
              </a:xfrm>
              <a:prstGeom prst="rect">
                <a:avLst/>
              </a:prstGeom>
              <a:blipFill>
                <a:blip r:embed="rId4"/>
                <a:stretch>
                  <a:fillRect t="-12644" r="-1558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3573894" y="474738"/>
            <a:ext cx="5044211" cy="49780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800" b="1" u="sng" dirty="0">
                <a:solidFill>
                  <a:sysClr val="windowText" lastClr="000000"/>
                </a:solidFill>
              </a:rPr>
              <a:t>Big−Mac−Preis in der Welt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/>
              <p:cNvSpPr txBox="1"/>
              <p:nvPr/>
            </p:nvSpPr>
            <p:spPr>
              <a:xfrm>
                <a:off x="9133631" y="1116333"/>
                <a:ext cx="2121699" cy="530032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900" b="1" i="1" smtClean="0">
                            <a:latin typeface="Cambria Math" panose="02040503050406030204" pitchFamily="18" charset="0"/>
                          </a:rPr>
                          <m:t>𝑪𝒂𝒓𝒂𝒄𝒂𝒔</m:t>
                        </m:r>
                      </m:sub>
                    </m:sSub>
                    <m:r>
                      <a:rPr lang="de-DE" sz="29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900" b="1" dirty="0"/>
                  <a:t> ?</a:t>
                </a:r>
              </a:p>
            </p:txBody>
          </p:sp>
        </mc:Choice>
        <mc:Fallback xmlns="">
          <p:sp>
            <p:nvSpPr>
              <p:cNvPr id="1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631" y="1116333"/>
                <a:ext cx="2121699" cy="530032"/>
              </a:xfrm>
              <a:prstGeom prst="rect">
                <a:avLst/>
              </a:prstGeom>
              <a:blipFill>
                <a:blip r:embed="rId5"/>
                <a:stretch>
                  <a:fillRect t="-12644" r="-5747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222724" y="1683924"/>
            <a:ext cx="3639980" cy="24206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>
                <a:solidFill>
                  <a:sysClr val="windowText" lastClr="000000"/>
                </a:solidFill>
              </a:rPr>
              <a:t> In der </a:t>
            </a:r>
            <a:r>
              <a:rPr lang="en-US" sz="1500" dirty="0" err="1">
                <a:solidFill>
                  <a:sysClr val="windowText" lastClr="000000"/>
                </a:solidFill>
              </a:rPr>
              <a:t>Bederstraße</a:t>
            </a:r>
            <a:r>
              <a:rPr lang="en-US" sz="1500" dirty="0">
                <a:solidFill>
                  <a:sysClr val="windowText" lastClr="000000"/>
                </a:solidFill>
              </a:rPr>
              <a:t> in </a:t>
            </a:r>
            <a:r>
              <a:rPr lang="en-US" sz="1500" b="1" dirty="0">
                <a:solidFill>
                  <a:sysClr val="windowText" lastClr="000000"/>
                </a:solidFill>
              </a:rPr>
              <a:t>Zürich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kostet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ein</a:t>
            </a:r>
            <a:r>
              <a:rPr lang="en-US" sz="1500" dirty="0">
                <a:solidFill>
                  <a:sysClr val="windowText" lastClr="000000"/>
                </a:solidFill>
              </a:rPr>
              <a:t> Big Mac 6,50 SFR</a:t>
            </a: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>
                <a:solidFill>
                  <a:sysClr val="windowText" lastClr="000000"/>
                </a:solidFill>
              </a:rPr>
              <a:t>Der </a:t>
            </a:r>
            <a:r>
              <a:rPr lang="en-US" sz="1500" dirty="0" err="1">
                <a:solidFill>
                  <a:sysClr val="windowText" lastClr="000000"/>
                </a:solidFill>
              </a:rPr>
              <a:t>Wechselkurs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beträgt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>
                <a:solidFill>
                  <a:sysClr val="windowText" lastClr="000000"/>
                </a:solidFill>
              </a:rPr>
              <a:t>1 USD </a:t>
            </a:r>
            <a:r>
              <a:rPr lang="en-US" sz="1500">
                <a:solidFill>
                  <a:sysClr val="windowText" lastClr="000000"/>
                </a:solidFill>
              </a:rPr>
              <a:t>= 0,97 </a:t>
            </a:r>
            <a:r>
              <a:rPr lang="en-US" sz="1500" dirty="0">
                <a:solidFill>
                  <a:sysClr val="windowText" lastClr="000000"/>
                </a:solidFill>
              </a:rPr>
              <a:t>SFR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72006" y="1682500"/>
            <a:ext cx="3639980" cy="24220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>
                <a:solidFill>
                  <a:sysClr val="windowText" lastClr="000000"/>
                </a:solidFill>
              </a:rPr>
              <a:t>In der Chambers Street in </a:t>
            </a:r>
            <a:r>
              <a:rPr lang="en-US" sz="1500" b="1" dirty="0" err="1">
                <a:solidFill>
                  <a:sysClr val="windowText" lastClr="000000"/>
                </a:solidFill>
              </a:rPr>
              <a:t>Manhatten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kostet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ein</a:t>
            </a:r>
            <a:r>
              <a:rPr lang="en-US" sz="1500" dirty="0">
                <a:solidFill>
                  <a:sysClr val="windowText" lastClr="000000"/>
                </a:solidFill>
              </a:rPr>
              <a:t> Big </a:t>
            </a:r>
            <a:r>
              <a:rPr lang="en-US" sz="1500">
                <a:solidFill>
                  <a:sysClr val="windowText" lastClr="000000"/>
                </a:solidFill>
              </a:rPr>
              <a:t>Mac 5,15 </a:t>
            </a:r>
            <a:r>
              <a:rPr lang="en-US" sz="1500" dirty="0">
                <a:solidFill>
                  <a:sysClr val="windowText" lastClr="000000"/>
                </a:solidFill>
              </a:rPr>
              <a:t>USD</a:t>
            </a:r>
          </a:p>
          <a:p>
            <a:endParaRPr 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35831" y="1689618"/>
            <a:ext cx="3639980" cy="24149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>
                <a:solidFill>
                  <a:sysClr val="windowText" lastClr="000000"/>
                </a:solidFill>
              </a:rPr>
              <a:t>In </a:t>
            </a:r>
            <a:r>
              <a:rPr lang="en-US" sz="1500">
                <a:solidFill>
                  <a:sysClr val="windowText" lastClr="000000"/>
                </a:solidFill>
              </a:rPr>
              <a:t>der Avenue Panteon in </a:t>
            </a:r>
            <a:r>
              <a:rPr lang="en-US" sz="1500" b="1">
                <a:solidFill>
                  <a:sysClr val="windowText" lastClr="000000"/>
                </a:solidFill>
              </a:rPr>
              <a:t>Caraqcas</a:t>
            </a:r>
            <a:r>
              <a:rPr lang="en-US" sz="150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kostet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ein</a:t>
            </a:r>
            <a:r>
              <a:rPr lang="en-US" sz="1500" dirty="0">
                <a:solidFill>
                  <a:sysClr val="windowText" lastClr="000000"/>
                </a:solidFill>
              </a:rPr>
              <a:t> Big </a:t>
            </a:r>
            <a:r>
              <a:rPr lang="en-US" sz="1500">
                <a:solidFill>
                  <a:sysClr val="windowText" lastClr="000000"/>
                </a:solidFill>
              </a:rPr>
              <a:t>Mac 10 VED (Bolivar)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>
                <a:solidFill>
                  <a:sysClr val="windowText" lastClr="000000"/>
                </a:solidFill>
              </a:rPr>
              <a:t>Der </a:t>
            </a:r>
            <a:r>
              <a:rPr lang="en-US" sz="1500" dirty="0" err="1">
                <a:solidFill>
                  <a:sysClr val="windowText" lastClr="000000"/>
                </a:solidFill>
              </a:rPr>
              <a:t>Wechselkurs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beträgt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>
                <a:solidFill>
                  <a:sysClr val="windowText" lastClr="000000"/>
                </a:solidFill>
              </a:rPr>
              <a:t>1 USD </a:t>
            </a:r>
            <a:r>
              <a:rPr lang="en-US" sz="1500">
                <a:solidFill>
                  <a:sysClr val="windowText" lastClr="000000"/>
                </a:solidFill>
              </a:rPr>
              <a:t>= 5,67 VED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290" y="2268346"/>
            <a:ext cx="1284847" cy="10095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486" y="2280356"/>
            <a:ext cx="1269562" cy="99751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2296" y="4171063"/>
            <a:ext cx="8614720" cy="453628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>
                <a:solidFill>
                  <a:sysClr val="windowText" lastClr="000000"/>
                </a:solidFill>
              </a:rPr>
              <a:t>In </a:t>
            </a:r>
            <a:r>
              <a:rPr lang="en-US" sz="1600" dirty="0" err="1">
                <a:solidFill>
                  <a:sysClr val="windowText" lastClr="000000"/>
                </a:solidFill>
              </a:rPr>
              <a:t>welcher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Stadt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bekommt</a:t>
            </a:r>
            <a:r>
              <a:rPr lang="en-US" sz="1600" dirty="0">
                <a:solidFill>
                  <a:sysClr val="windowText" lastClr="000000"/>
                </a:solidFill>
              </a:rPr>
              <a:t> man am </a:t>
            </a:r>
            <a:r>
              <a:rPr lang="en-US" sz="1600" dirty="0" err="1">
                <a:solidFill>
                  <a:sysClr val="windowText" lastClr="000000"/>
                </a:solidFill>
              </a:rPr>
              <a:t>meisten</a:t>
            </a:r>
            <a:r>
              <a:rPr lang="en-US" sz="1600" dirty="0">
                <a:solidFill>
                  <a:sysClr val="windowText" lastClr="000000"/>
                </a:solidFill>
              </a:rPr>
              <a:t> Big Mac </a:t>
            </a:r>
            <a:r>
              <a:rPr lang="en-US" sz="1600" dirty="0" err="1">
                <a:solidFill>
                  <a:sysClr val="windowText" lastClr="000000"/>
                </a:solidFill>
              </a:rPr>
              <a:t>für</a:t>
            </a:r>
            <a:r>
              <a:rPr lang="en-US" sz="1600" dirty="0">
                <a:solidFill>
                  <a:sysClr val="windowText" lastClr="000000"/>
                </a:solidFill>
              </a:rPr>
              <a:t> sein Geld, in </a:t>
            </a:r>
            <a:r>
              <a:rPr lang="en-US" sz="1600" dirty="0" err="1">
                <a:solidFill>
                  <a:sysClr val="windowText" lastClr="000000"/>
                </a:solidFill>
              </a:rPr>
              <a:t>welcher</a:t>
            </a:r>
            <a:r>
              <a:rPr lang="en-US" sz="1600" dirty="0">
                <a:solidFill>
                  <a:sysClr val="windowText" lastClr="000000"/>
                </a:solidFill>
              </a:rPr>
              <a:t> am </a:t>
            </a:r>
            <a:r>
              <a:rPr lang="en-US" sz="1600" dirty="0" err="1">
                <a:solidFill>
                  <a:sysClr val="windowText" lastClr="000000"/>
                </a:solidFill>
              </a:rPr>
              <a:t>wenigsten</a:t>
            </a:r>
            <a:r>
              <a:rPr lang="en-US" sz="16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5308871"/>
            <a:ext cx="8614720" cy="453628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>
                <a:solidFill>
                  <a:sysClr val="windowText" lastClr="000000"/>
                </a:solidFill>
              </a:rPr>
              <a:t>Um </a:t>
            </a:r>
            <a:r>
              <a:rPr lang="en-US" sz="2000" dirty="0" err="1">
                <a:solidFill>
                  <a:sysClr val="windowText" lastClr="000000"/>
                </a:solidFill>
              </a:rPr>
              <a:t>wie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</a:rPr>
              <a:t>viel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</a:rPr>
              <a:t>mehr</a:t>
            </a:r>
            <a:r>
              <a:rPr lang="en-US" sz="2000" dirty="0">
                <a:solidFill>
                  <a:sysClr val="windowText" lastClr="000000"/>
                </a:solidFill>
              </a:rPr>
              <a:t> Big Mac </a:t>
            </a:r>
            <a:r>
              <a:rPr lang="en-US" sz="2000" dirty="0" err="1">
                <a:solidFill>
                  <a:sysClr val="windowText" lastClr="000000"/>
                </a:solidFill>
              </a:rPr>
              <a:t>bekommt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</a:rPr>
              <a:t>für</a:t>
            </a:r>
            <a:r>
              <a:rPr lang="en-US" sz="2000" dirty="0">
                <a:solidFill>
                  <a:sysClr val="windowText" lastClr="000000"/>
                </a:solidFill>
              </a:rPr>
              <a:t> 1 SFR </a:t>
            </a:r>
            <a:r>
              <a:rPr lang="en-US" sz="2000" dirty="0" err="1">
                <a:solidFill>
                  <a:sysClr val="windowText" lastClr="000000"/>
                </a:solidFill>
              </a:rPr>
              <a:t>gegenüber</a:t>
            </a:r>
            <a:r>
              <a:rPr lang="en-US" sz="2000" dirty="0">
                <a:solidFill>
                  <a:sysClr val="windowText" lastClr="000000"/>
                </a:solidFill>
              </a:rPr>
              <a:t> 1 LBP?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3733711-076D-4260-99F8-A8953434A7EF}"/>
              </a:ext>
            </a:extLst>
          </p:cNvPr>
          <p:cNvSpPr txBox="1"/>
          <p:nvPr/>
        </p:nvSpPr>
        <p:spPr>
          <a:xfrm>
            <a:off x="165046" y="678535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 Bilder: </a:t>
            </a:r>
            <a:r>
              <a:rPr lang="de-DE" dirty="0" err="1"/>
              <a:t>google</a:t>
            </a:r>
            <a:r>
              <a:rPr lang="de-DE" dirty="0"/>
              <a:t> </a:t>
            </a:r>
            <a:r>
              <a:rPr lang="de-DE" dirty="0" err="1"/>
              <a:t>earth</a:t>
            </a:r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3782BD-0667-EDD5-3A64-D898DB8174A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C31B8E-D6F5-9795-FDA9-995EDE5E1647}"/>
              </a:ext>
            </a:extLst>
          </p:cNvPr>
          <p:cNvSpPr txBox="1"/>
          <p:nvPr/>
        </p:nvSpPr>
        <p:spPr>
          <a:xfrm>
            <a:off x="9480195" y="536301"/>
            <a:ext cx="1151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Juli 2022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F23FDE-28B4-034D-5CB9-102C7775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1585" y="2256504"/>
            <a:ext cx="1257020" cy="1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71664" y="45417"/>
            <a:ext cx="5544616" cy="395158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>
                <a:solidFill>
                  <a:sysClr val="windowText" lastClr="000000"/>
                </a:solidFill>
              </a:rPr>
              <a:t>The Big Mac Index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733711-076D-4260-99F8-A8953434A7EF}"/>
              </a:ext>
            </a:extLst>
          </p:cNvPr>
          <p:cNvSpPr txBox="1"/>
          <p:nvPr/>
        </p:nvSpPr>
        <p:spPr>
          <a:xfrm>
            <a:off x="276165" y="6396335"/>
            <a:ext cx="292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Economist</a:t>
            </a:r>
            <a:r>
              <a:rPr lang="de-DE" sz="1200"/>
              <a:t>, July 2022</a:t>
            </a:r>
            <a:endParaRPr lang="de-DE" sz="1200" dirty="0"/>
          </a:p>
          <a:p>
            <a:r>
              <a:rPr lang="de-DE" sz="1200" dirty="0">
                <a:hlinkClick r:id="rId2"/>
              </a:rPr>
              <a:t>https://www.economist.com</a:t>
            </a:r>
            <a:r>
              <a:rPr lang="de-DE" sz="1200">
                <a:hlinkClick r:id="rId2"/>
              </a:rPr>
              <a:t>/big-mac-index</a:t>
            </a:r>
            <a:endParaRPr lang="de-DE" sz="12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4680CB4-1870-D52B-09A3-AF82B7CED3F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00BDBF-4E59-AC8F-3928-072A3A5A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54" y="370311"/>
            <a:ext cx="10496761" cy="60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3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43353" y="49797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Euro-</a:t>
            </a:r>
            <a:r>
              <a:rPr lang="en-US" sz="3991" dirty="0" err="1">
                <a:solidFill>
                  <a:sysClr val="windowText" lastClr="000000"/>
                </a:solidFill>
              </a:rPr>
              <a:t>Wechselkurse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5764" y="301958"/>
            <a:ext cx="191764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Source: Bundesbank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54690" y="850733"/>
            <a:ext cx="501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Anhand von Wechselkursentwicklungen, kann man mitunter </a:t>
            </a:r>
            <a:r>
              <a:rPr lang="de-DE" dirty="0" err="1">
                <a:solidFill>
                  <a:srgbClr val="000000"/>
                </a:solidFill>
              </a:rPr>
              <a:t>wirtschaftspolitsche</a:t>
            </a:r>
            <a:r>
              <a:rPr lang="de-DE" dirty="0">
                <a:solidFill>
                  <a:srgbClr val="000000"/>
                </a:solidFill>
              </a:rPr>
              <a:t> Entwicklungen ablesen, die auf Verhaltensänderungen der ökonomisch agierenden Institutionen und/oder der Kapitalgeber und Kapitelnehmer der Länder zurückzuführen sind: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7EB870E-219A-426F-2E65-A9E7F813A8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9B507C-BF06-C49A-FA5B-FBDCF61A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8" y="693714"/>
            <a:ext cx="6989620" cy="31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4689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Wechselkurse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8203" y="289004"/>
            <a:ext cx="321120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</a:t>
            </a:r>
            <a:r>
              <a:rPr lang="de-DE" sz="1633"/>
              <a:t>: Bundesbank, googlefinance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1A9FB8F-5FB0-063C-B235-B2B2866E114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26C6D7-592A-DDFE-9D4A-9B301414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5" y="671823"/>
            <a:ext cx="8432429" cy="38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Wechselkurse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8934" y="226104"/>
            <a:ext cx="191764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Source: Bundesbank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8E52E3-046B-4129-D918-4AA543C4EC5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A810C3-FE47-FC4B-A64A-FC7EEA51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" y="992139"/>
            <a:ext cx="8077883" cy="37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4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Breitbild</PresentationFormat>
  <Paragraphs>60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450</cp:revision>
  <dcterms:created xsi:type="dcterms:W3CDTF">2019-02-11T10:45:01Z</dcterms:created>
  <dcterms:modified xsi:type="dcterms:W3CDTF">2023-05-15T21:58:36Z</dcterms:modified>
</cp:coreProperties>
</file>