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1372" r:id="rId2"/>
    <p:sldId id="1094" r:id="rId3"/>
    <p:sldId id="1095" r:id="rId4"/>
    <p:sldId id="1096" r:id="rId5"/>
    <p:sldId id="1097" r:id="rId6"/>
    <p:sldId id="1098" r:id="rId7"/>
    <p:sldId id="1099" r:id="rId8"/>
    <p:sldId id="1103" r:id="rId9"/>
    <p:sldId id="1104" r:id="rId10"/>
    <p:sldId id="1105" r:id="rId1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650" autoAdjust="0"/>
    <p:restoredTop sz="94660"/>
  </p:normalViewPr>
  <p:slideViewPr>
    <p:cSldViewPr snapToGrid="0">
      <p:cViewPr varScale="1">
        <p:scale>
          <a:sx n="77" d="100"/>
          <a:sy n="77" d="100"/>
        </p:scale>
        <p:origin x="552" y="5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14.05.2023</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5pPr>
            <a:lvl6pPr marL="2663665"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6pPr>
            <a:lvl7pPr marL="3147967"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7pPr>
            <a:lvl8pPr marL="3632271"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8pPr>
            <a:lvl9pPr marL="4116573"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206375" y="819150"/>
            <a:ext cx="7289800" cy="4102100"/>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3416" y="5194108"/>
            <a:ext cx="5048661" cy="4919627"/>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6873" tIns="48435" rIns="96873" bIns="48435"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74613" y="909638"/>
            <a:ext cx="7974013" cy="4486275"/>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709930" y="4861441"/>
            <a:ext cx="5679440" cy="284681"/>
          </a:xfrm>
        </p:spPr>
        <p:txBody>
          <a:bodyPr>
            <a:spAutoFit/>
          </a:bodyPr>
          <a:lstStyle/>
          <a:p>
            <a:endParaRPr lang="de-DE" dirty="0"/>
          </a:p>
        </p:txBody>
      </p:sp>
    </p:spTree>
    <p:extLst>
      <p:ext uri="{BB962C8B-B14F-4D97-AF65-F5344CB8AC3E}">
        <p14:creationId xmlns:p14="http://schemas.microsoft.com/office/powerpoint/2010/main" val="33708422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3826" name="Rectangle 26"/>
          <p:cNvSpPr>
            <a:spLocks noGrp="1" noChangeArrowheads="1"/>
          </p:cNvSpPr>
          <p:nvPr>
            <p:ph type="sldNum" sz="quarter"/>
          </p:nvPr>
        </p:nvSpPr>
        <p:spPr>
          <a:noFill/>
        </p:spPr>
        <p:txBody>
          <a:bodyPr/>
          <a:lstStyle>
            <a:lvl1pPr eaLnBrk="0" hangingPunct="0">
              <a:tabLst>
                <a:tab pos="784128" algn="l"/>
                <a:tab pos="1566538" algn="l"/>
                <a:tab pos="2354106" algn="l"/>
                <a:tab pos="3136514" algn="l"/>
              </a:tabLst>
              <a:defRPr sz="2400">
                <a:solidFill>
                  <a:schemeClr val="bg1"/>
                </a:solidFill>
                <a:latin typeface="Times New Roman" pitchFamily="18" charset="0"/>
              </a:defRPr>
            </a:lvl1pPr>
            <a:lvl2pPr eaLnBrk="0" hangingPunct="0">
              <a:tabLst>
                <a:tab pos="784128" algn="l"/>
                <a:tab pos="1566538" algn="l"/>
                <a:tab pos="2354106" algn="l"/>
                <a:tab pos="3136514" algn="l"/>
              </a:tabLst>
              <a:defRPr sz="2400">
                <a:solidFill>
                  <a:schemeClr val="bg1"/>
                </a:solidFill>
                <a:latin typeface="Times New Roman" pitchFamily="18" charset="0"/>
              </a:defRPr>
            </a:lvl2pPr>
            <a:lvl3pPr eaLnBrk="0" hangingPunct="0">
              <a:tabLst>
                <a:tab pos="784128" algn="l"/>
                <a:tab pos="1566538" algn="l"/>
                <a:tab pos="2354106" algn="l"/>
                <a:tab pos="3136514" algn="l"/>
              </a:tabLst>
              <a:defRPr sz="2400">
                <a:solidFill>
                  <a:schemeClr val="bg1"/>
                </a:solidFill>
                <a:latin typeface="Times New Roman" pitchFamily="18" charset="0"/>
              </a:defRPr>
            </a:lvl3pPr>
            <a:lvl4pPr eaLnBrk="0" hangingPunct="0">
              <a:tabLst>
                <a:tab pos="784128" algn="l"/>
                <a:tab pos="1566538" algn="l"/>
                <a:tab pos="2354106" algn="l"/>
                <a:tab pos="3136514" algn="l"/>
              </a:tabLst>
              <a:defRPr sz="2400">
                <a:solidFill>
                  <a:schemeClr val="bg1"/>
                </a:solidFill>
                <a:latin typeface="Times New Roman" pitchFamily="18" charset="0"/>
              </a:defRPr>
            </a:lvl4pPr>
            <a:lvl5pPr eaLnBrk="0" hangingPunct="0">
              <a:tabLst>
                <a:tab pos="784128" algn="l"/>
                <a:tab pos="1566538" algn="l"/>
                <a:tab pos="2354106" algn="l"/>
                <a:tab pos="3136514" algn="l"/>
              </a:tabLst>
              <a:defRPr sz="2400">
                <a:solidFill>
                  <a:schemeClr val="bg1"/>
                </a:solidFill>
                <a:latin typeface="Times New Roman" pitchFamily="18" charset="0"/>
              </a:defRPr>
            </a:lvl5pPr>
            <a:lvl6pPr marL="2723815" indent="-247620" defTabSz="486642" eaLnBrk="0" fontAlgn="base" hangingPunct="0">
              <a:spcBef>
                <a:spcPct val="0"/>
              </a:spcBef>
              <a:spcAft>
                <a:spcPct val="0"/>
              </a:spcAft>
              <a:buClr>
                <a:srgbClr val="000000"/>
              </a:buClr>
              <a:buSzPct val="100000"/>
              <a:buFont typeface="Times New Roman" pitchFamily="18" charset="0"/>
              <a:tabLst>
                <a:tab pos="784128" algn="l"/>
                <a:tab pos="1566538" algn="l"/>
                <a:tab pos="2354106" algn="l"/>
                <a:tab pos="3136514" algn="l"/>
              </a:tabLst>
              <a:defRPr sz="2400">
                <a:solidFill>
                  <a:schemeClr val="bg1"/>
                </a:solidFill>
                <a:latin typeface="Times New Roman" pitchFamily="18" charset="0"/>
              </a:defRPr>
            </a:lvl6pPr>
            <a:lvl7pPr marL="3219054" indent="-247620" defTabSz="486642" eaLnBrk="0" fontAlgn="base" hangingPunct="0">
              <a:spcBef>
                <a:spcPct val="0"/>
              </a:spcBef>
              <a:spcAft>
                <a:spcPct val="0"/>
              </a:spcAft>
              <a:buClr>
                <a:srgbClr val="000000"/>
              </a:buClr>
              <a:buSzPct val="100000"/>
              <a:buFont typeface="Times New Roman" pitchFamily="18" charset="0"/>
              <a:tabLst>
                <a:tab pos="784128" algn="l"/>
                <a:tab pos="1566538" algn="l"/>
                <a:tab pos="2354106" algn="l"/>
                <a:tab pos="3136514" algn="l"/>
              </a:tabLst>
              <a:defRPr sz="2400">
                <a:solidFill>
                  <a:schemeClr val="bg1"/>
                </a:solidFill>
                <a:latin typeface="Times New Roman" pitchFamily="18" charset="0"/>
              </a:defRPr>
            </a:lvl7pPr>
            <a:lvl8pPr marL="3714293" indent="-247620" defTabSz="486642" eaLnBrk="0" fontAlgn="base" hangingPunct="0">
              <a:spcBef>
                <a:spcPct val="0"/>
              </a:spcBef>
              <a:spcAft>
                <a:spcPct val="0"/>
              </a:spcAft>
              <a:buClr>
                <a:srgbClr val="000000"/>
              </a:buClr>
              <a:buSzPct val="100000"/>
              <a:buFont typeface="Times New Roman" pitchFamily="18" charset="0"/>
              <a:tabLst>
                <a:tab pos="784128" algn="l"/>
                <a:tab pos="1566538" algn="l"/>
                <a:tab pos="2354106" algn="l"/>
                <a:tab pos="3136514" algn="l"/>
              </a:tabLst>
              <a:defRPr sz="2400">
                <a:solidFill>
                  <a:schemeClr val="bg1"/>
                </a:solidFill>
                <a:latin typeface="Times New Roman" pitchFamily="18" charset="0"/>
              </a:defRPr>
            </a:lvl8pPr>
            <a:lvl9pPr marL="4209532" indent="-247620" defTabSz="486642" eaLnBrk="0" fontAlgn="base" hangingPunct="0">
              <a:spcBef>
                <a:spcPct val="0"/>
              </a:spcBef>
              <a:spcAft>
                <a:spcPct val="0"/>
              </a:spcAft>
              <a:buClr>
                <a:srgbClr val="000000"/>
              </a:buClr>
              <a:buSzPct val="100000"/>
              <a:buFont typeface="Times New Roman" pitchFamily="18" charset="0"/>
              <a:tabLst>
                <a:tab pos="784128" algn="l"/>
                <a:tab pos="1566538" algn="l"/>
                <a:tab pos="2354106" algn="l"/>
                <a:tab pos="3136514" algn="l"/>
              </a:tabLst>
              <a:defRPr sz="2400">
                <a:solidFill>
                  <a:schemeClr val="bg1"/>
                </a:solidFill>
                <a:latin typeface="Times New Roman" pitchFamily="18" charset="0"/>
              </a:defRPr>
            </a:lvl9pPr>
          </a:lstStyle>
          <a:p>
            <a:pPr eaLnBrk="1" hangingPunct="1"/>
            <a:fld id="{A9D37A7D-E720-4A45-9D64-0A7ACBBC781D}" type="slidenum">
              <a:rPr lang="de-DE" sz="1300">
                <a:solidFill>
                  <a:srgbClr val="000000"/>
                </a:solidFill>
                <a:latin typeface="Sparkasse Rg" pitchFamily="34" charset="0"/>
              </a:rPr>
              <a:pPr eaLnBrk="1" hangingPunct="1"/>
              <a:t>2</a:t>
            </a:fld>
            <a:endParaRPr lang="de-DE" sz="1300">
              <a:solidFill>
                <a:srgbClr val="000000"/>
              </a:solidFill>
              <a:latin typeface="Sparkasse Rg" pitchFamily="34" charset="0"/>
            </a:endParaRPr>
          </a:p>
        </p:txBody>
      </p:sp>
      <p:sp>
        <p:nvSpPr>
          <p:cNvPr id="333827" name="Rectangle 28"/>
          <p:cNvSpPr txBox="1">
            <a:spLocks noGrp="1" noChangeArrowheads="1"/>
          </p:cNvSpPr>
          <p:nvPr/>
        </p:nvSpPr>
        <p:spPr bwMode="auto">
          <a:xfrm>
            <a:off x="3988427" y="10552668"/>
            <a:ext cx="3013916" cy="51706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7478" tIns="50689" rIns="97478" bIns="50689"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B22B2BB9-1ADA-498A-BFE4-0490C2CA987E}" type="slidenum">
              <a:rPr lang="de-DE" sz="1300">
                <a:solidFill>
                  <a:srgbClr val="000000"/>
                </a:solidFill>
                <a:latin typeface="Sparkasse Rg" pitchFamily="34" charset="0"/>
              </a:rPr>
              <a:pPr algn="r" eaLnBrk="1" hangingPunct="1">
                <a:buClrTx/>
                <a:buFontTx/>
                <a:buNone/>
              </a:pPr>
              <a:t>2</a:t>
            </a:fld>
            <a:endParaRPr lang="de-DE" sz="1300">
              <a:solidFill>
                <a:srgbClr val="000000"/>
              </a:solidFill>
              <a:latin typeface="Sparkasse Rg" pitchFamily="34" charset="0"/>
            </a:endParaRPr>
          </a:p>
        </p:txBody>
      </p:sp>
      <p:sp>
        <p:nvSpPr>
          <p:cNvPr id="333828" name="Rectangle 1"/>
          <p:cNvSpPr>
            <a:spLocks noGrp="1" noRot="1" noChangeAspect="1" noChangeArrowheads="1" noTextEdit="1"/>
          </p:cNvSpPr>
          <p:nvPr>
            <p:ph type="sldImg"/>
          </p:nvPr>
        </p:nvSpPr>
        <p:spPr>
          <a:xfrm>
            <a:off x="-182563" y="831850"/>
            <a:ext cx="7410451" cy="41687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3829" name="Rectangle 2"/>
          <p:cNvSpPr>
            <a:spLocks noGrp="1" noChangeArrowheads="1"/>
          </p:cNvSpPr>
          <p:nvPr>
            <p:ph type="body" idx="1"/>
          </p:nvPr>
        </p:nvSpPr>
        <p:spPr>
          <a:xfrm>
            <a:off x="935071" y="5279000"/>
            <a:ext cx="5168356" cy="500003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7478" tIns="50689" rIns="97478" bIns="50689" anchor="ctr"/>
          <a:lstStyle/>
          <a:p>
            <a:endParaRPr lang="de-DE"/>
          </a:p>
        </p:txBody>
      </p:sp>
    </p:spTree>
    <p:extLst>
      <p:ext uri="{BB962C8B-B14F-4D97-AF65-F5344CB8AC3E}">
        <p14:creationId xmlns:p14="http://schemas.microsoft.com/office/powerpoint/2010/main" val="29198623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4850" name="Rectangle 26"/>
          <p:cNvSpPr>
            <a:spLocks noGrp="1" noChangeArrowheads="1"/>
          </p:cNvSpPr>
          <p:nvPr>
            <p:ph type="sldNum" sz="quarter"/>
          </p:nvPr>
        </p:nvSpPr>
        <p:spPr>
          <a:noFill/>
        </p:spPr>
        <p:txBody>
          <a:bodyPr/>
          <a:lstStyle>
            <a:lvl1pPr eaLnBrk="0" hangingPunct="0">
              <a:tabLst>
                <a:tab pos="784128" algn="l"/>
                <a:tab pos="1566538" algn="l"/>
                <a:tab pos="2354106" algn="l"/>
                <a:tab pos="3136514" algn="l"/>
              </a:tabLst>
              <a:defRPr sz="2400">
                <a:solidFill>
                  <a:schemeClr val="bg1"/>
                </a:solidFill>
                <a:latin typeface="Times New Roman" pitchFamily="18" charset="0"/>
              </a:defRPr>
            </a:lvl1pPr>
            <a:lvl2pPr eaLnBrk="0" hangingPunct="0">
              <a:tabLst>
                <a:tab pos="784128" algn="l"/>
                <a:tab pos="1566538" algn="l"/>
                <a:tab pos="2354106" algn="l"/>
                <a:tab pos="3136514" algn="l"/>
              </a:tabLst>
              <a:defRPr sz="2400">
                <a:solidFill>
                  <a:schemeClr val="bg1"/>
                </a:solidFill>
                <a:latin typeface="Times New Roman" pitchFamily="18" charset="0"/>
              </a:defRPr>
            </a:lvl2pPr>
            <a:lvl3pPr eaLnBrk="0" hangingPunct="0">
              <a:tabLst>
                <a:tab pos="784128" algn="l"/>
                <a:tab pos="1566538" algn="l"/>
                <a:tab pos="2354106" algn="l"/>
                <a:tab pos="3136514" algn="l"/>
              </a:tabLst>
              <a:defRPr sz="2400">
                <a:solidFill>
                  <a:schemeClr val="bg1"/>
                </a:solidFill>
                <a:latin typeface="Times New Roman" pitchFamily="18" charset="0"/>
              </a:defRPr>
            </a:lvl3pPr>
            <a:lvl4pPr eaLnBrk="0" hangingPunct="0">
              <a:tabLst>
                <a:tab pos="784128" algn="l"/>
                <a:tab pos="1566538" algn="l"/>
                <a:tab pos="2354106" algn="l"/>
                <a:tab pos="3136514" algn="l"/>
              </a:tabLst>
              <a:defRPr sz="2400">
                <a:solidFill>
                  <a:schemeClr val="bg1"/>
                </a:solidFill>
                <a:latin typeface="Times New Roman" pitchFamily="18" charset="0"/>
              </a:defRPr>
            </a:lvl4pPr>
            <a:lvl5pPr eaLnBrk="0" hangingPunct="0">
              <a:tabLst>
                <a:tab pos="784128" algn="l"/>
                <a:tab pos="1566538" algn="l"/>
                <a:tab pos="2354106" algn="l"/>
                <a:tab pos="3136514" algn="l"/>
              </a:tabLst>
              <a:defRPr sz="2400">
                <a:solidFill>
                  <a:schemeClr val="bg1"/>
                </a:solidFill>
                <a:latin typeface="Times New Roman" pitchFamily="18" charset="0"/>
              </a:defRPr>
            </a:lvl5pPr>
            <a:lvl6pPr marL="2723815" indent="-247620" defTabSz="486642" eaLnBrk="0" fontAlgn="base" hangingPunct="0">
              <a:spcBef>
                <a:spcPct val="0"/>
              </a:spcBef>
              <a:spcAft>
                <a:spcPct val="0"/>
              </a:spcAft>
              <a:buClr>
                <a:srgbClr val="000000"/>
              </a:buClr>
              <a:buSzPct val="100000"/>
              <a:buFont typeface="Times New Roman" pitchFamily="18" charset="0"/>
              <a:tabLst>
                <a:tab pos="784128" algn="l"/>
                <a:tab pos="1566538" algn="l"/>
                <a:tab pos="2354106" algn="l"/>
                <a:tab pos="3136514" algn="l"/>
              </a:tabLst>
              <a:defRPr sz="2400">
                <a:solidFill>
                  <a:schemeClr val="bg1"/>
                </a:solidFill>
                <a:latin typeface="Times New Roman" pitchFamily="18" charset="0"/>
              </a:defRPr>
            </a:lvl6pPr>
            <a:lvl7pPr marL="3219054" indent="-247620" defTabSz="486642" eaLnBrk="0" fontAlgn="base" hangingPunct="0">
              <a:spcBef>
                <a:spcPct val="0"/>
              </a:spcBef>
              <a:spcAft>
                <a:spcPct val="0"/>
              </a:spcAft>
              <a:buClr>
                <a:srgbClr val="000000"/>
              </a:buClr>
              <a:buSzPct val="100000"/>
              <a:buFont typeface="Times New Roman" pitchFamily="18" charset="0"/>
              <a:tabLst>
                <a:tab pos="784128" algn="l"/>
                <a:tab pos="1566538" algn="l"/>
                <a:tab pos="2354106" algn="l"/>
                <a:tab pos="3136514" algn="l"/>
              </a:tabLst>
              <a:defRPr sz="2400">
                <a:solidFill>
                  <a:schemeClr val="bg1"/>
                </a:solidFill>
                <a:latin typeface="Times New Roman" pitchFamily="18" charset="0"/>
              </a:defRPr>
            </a:lvl7pPr>
            <a:lvl8pPr marL="3714293" indent="-247620" defTabSz="486642" eaLnBrk="0" fontAlgn="base" hangingPunct="0">
              <a:spcBef>
                <a:spcPct val="0"/>
              </a:spcBef>
              <a:spcAft>
                <a:spcPct val="0"/>
              </a:spcAft>
              <a:buClr>
                <a:srgbClr val="000000"/>
              </a:buClr>
              <a:buSzPct val="100000"/>
              <a:buFont typeface="Times New Roman" pitchFamily="18" charset="0"/>
              <a:tabLst>
                <a:tab pos="784128" algn="l"/>
                <a:tab pos="1566538" algn="l"/>
                <a:tab pos="2354106" algn="l"/>
                <a:tab pos="3136514" algn="l"/>
              </a:tabLst>
              <a:defRPr sz="2400">
                <a:solidFill>
                  <a:schemeClr val="bg1"/>
                </a:solidFill>
                <a:latin typeface="Times New Roman" pitchFamily="18" charset="0"/>
              </a:defRPr>
            </a:lvl8pPr>
            <a:lvl9pPr marL="4209532" indent="-247620" defTabSz="486642" eaLnBrk="0" fontAlgn="base" hangingPunct="0">
              <a:spcBef>
                <a:spcPct val="0"/>
              </a:spcBef>
              <a:spcAft>
                <a:spcPct val="0"/>
              </a:spcAft>
              <a:buClr>
                <a:srgbClr val="000000"/>
              </a:buClr>
              <a:buSzPct val="100000"/>
              <a:buFont typeface="Times New Roman" pitchFamily="18" charset="0"/>
              <a:tabLst>
                <a:tab pos="784128" algn="l"/>
                <a:tab pos="1566538" algn="l"/>
                <a:tab pos="2354106" algn="l"/>
                <a:tab pos="3136514" algn="l"/>
              </a:tabLst>
              <a:defRPr sz="2400">
                <a:solidFill>
                  <a:schemeClr val="bg1"/>
                </a:solidFill>
                <a:latin typeface="Times New Roman" pitchFamily="18" charset="0"/>
              </a:defRPr>
            </a:lvl9pPr>
          </a:lstStyle>
          <a:p>
            <a:pPr eaLnBrk="1" hangingPunct="1"/>
            <a:fld id="{A5625151-3D25-46E5-8C05-3F39028BCDDC}" type="slidenum">
              <a:rPr lang="de-DE" sz="1300">
                <a:solidFill>
                  <a:srgbClr val="000000"/>
                </a:solidFill>
                <a:latin typeface="Sparkasse Rg" pitchFamily="34" charset="0"/>
              </a:rPr>
              <a:pPr eaLnBrk="1" hangingPunct="1"/>
              <a:t>3</a:t>
            </a:fld>
            <a:endParaRPr lang="de-DE" sz="1300">
              <a:solidFill>
                <a:srgbClr val="000000"/>
              </a:solidFill>
              <a:latin typeface="Sparkasse Rg" pitchFamily="34" charset="0"/>
            </a:endParaRPr>
          </a:p>
        </p:txBody>
      </p:sp>
      <p:sp>
        <p:nvSpPr>
          <p:cNvPr id="334851" name="Rectangle 28"/>
          <p:cNvSpPr txBox="1">
            <a:spLocks noGrp="1" noChangeArrowheads="1"/>
          </p:cNvSpPr>
          <p:nvPr/>
        </p:nvSpPr>
        <p:spPr bwMode="auto">
          <a:xfrm>
            <a:off x="3988427" y="10552668"/>
            <a:ext cx="3013916" cy="51706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7478" tIns="50689" rIns="97478" bIns="50689"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DC4F38AA-52C0-4EBE-B07A-1615AFCDD3F3}" type="slidenum">
              <a:rPr lang="de-DE" sz="1300">
                <a:solidFill>
                  <a:srgbClr val="000000"/>
                </a:solidFill>
                <a:latin typeface="Sparkasse Rg" pitchFamily="34" charset="0"/>
              </a:rPr>
              <a:pPr algn="r" eaLnBrk="1" hangingPunct="1">
                <a:buClrTx/>
                <a:buFontTx/>
                <a:buNone/>
              </a:pPr>
              <a:t>3</a:t>
            </a:fld>
            <a:endParaRPr lang="de-DE" sz="1300">
              <a:solidFill>
                <a:srgbClr val="000000"/>
              </a:solidFill>
              <a:latin typeface="Sparkasse Rg" pitchFamily="34" charset="0"/>
            </a:endParaRPr>
          </a:p>
        </p:txBody>
      </p:sp>
      <p:sp>
        <p:nvSpPr>
          <p:cNvPr id="334852" name="Rectangle 1"/>
          <p:cNvSpPr>
            <a:spLocks noGrp="1" noRot="1" noChangeAspect="1" noChangeArrowheads="1" noTextEdit="1"/>
          </p:cNvSpPr>
          <p:nvPr>
            <p:ph type="sldImg"/>
          </p:nvPr>
        </p:nvSpPr>
        <p:spPr>
          <a:xfrm>
            <a:off x="-182563" y="831850"/>
            <a:ext cx="7410451" cy="41687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4853" name="Rectangle 2"/>
          <p:cNvSpPr>
            <a:spLocks noGrp="1" noChangeArrowheads="1"/>
          </p:cNvSpPr>
          <p:nvPr>
            <p:ph type="body" idx="1"/>
          </p:nvPr>
        </p:nvSpPr>
        <p:spPr>
          <a:xfrm>
            <a:off x="935071" y="5279000"/>
            <a:ext cx="5168356" cy="500003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7478" tIns="50689" rIns="97478" bIns="50689" anchor="ctr"/>
          <a:lstStyle/>
          <a:p>
            <a:endParaRPr lang="de-DE"/>
          </a:p>
        </p:txBody>
      </p:sp>
    </p:spTree>
    <p:extLst>
      <p:ext uri="{BB962C8B-B14F-4D97-AF65-F5344CB8AC3E}">
        <p14:creationId xmlns:p14="http://schemas.microsoft.com/office/powerpoint/2010/main" val="2723740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8946" name="Rectangle 26"/>
          <p:cNvSpPr>
            <a:spLocks noGrp="1" noChangeArrowheads="1"/>
          </p:cNvSpPr>
          <p:nvPr>
            <p:ph type="sldNum" sz="quarter"/>
          </p:nvPr>
        </p:nvSpPr>
        <p:spPr>
          <a:noFill/>
        </p:spPr>
        <p:txBody>
          <a:bodyPr/>
          <a:lstStyle>
            <a:lvl1pPr eaLnBrk="0" hangingPunct="0">
              <a:tabLst>
                <a:tab pos="784128" algn="l"/>
                <a:tab pos="1566538" algn="l"/>
                <a:tab pos="2354106" algn="l"/>
                <a:tab pos="3136514" algn="l"/>
              </a:tabLst>
              <a:defRPr sz="2400">
                <a:solidFill>
                  <a:schemeClr val="bg1"/>
                </a:solidFill>
                <a:latin typeface="Times New Roman" pitchFamily="18" charset="0"/>
              </a:defRPr>
            </a:lvl1pPr>
            <a:lvl2pPr eaLnBrk="0" hangingPunct="0">
              <a:tabLst>
                <a:tab pos="784128" algn="l"/>
                <a:tab pos="1566538" algn="l"/>
                <a:tab pos="2354106" algn="l"/>
                <a:tab pos="3136514" algn="l"/>
              </a:tabLst>
              <a:defRPr sz="2400">
                <a:solidFill>
                  <a:schemeClr val="bg1"/>
                </a:solidFill>
                <a:latin typeface="Times New Roman" pitchFamily="18" charset="0"/>
              </a:defRPr>
            </a:lvl2pPr>
            <a:lvl3pPr eaLnBrk="0" hangingPunct="0">
              <a:tabLst>
                <a:tab pos="784128" algn="l"/>
                <a:tab pos="1566538" algn="l"/>
                <a:tab pos="2354106" algn="l"/>
                <a:tab pos="3136514" algn="l"/>
              </a:tabLst>
              <a:defRPr sz="2400">
                <a:solidFill>
                  <a:schemeClr val="bg1"/>
                </a:solidFill>
                <a:latin typeface="Times New Roman" pitchFamily="18" charset="0"/>
              </a:defRPr>
            </a:lvl3pPr>
            <a:lvl4pPr eaLnBrk="0" hangingPunct="0">
              <a:tabLst>
                <a:tab pos="784128" algn="l"/>
                <a:tab pos="1566538" algn="l"/>
                <a:tab pos="2354106" algn="l"/>
                <a:tab pos="3136514" algn="l"/>
              </a:tabLst>
              <a:defRPr sz="2400">
                <a:solidFill>
                  <a:schemeClr val="bg1"/>
                </a:solidFill>
                <a:latin typeface="Times New Roman" pitchFamily="18" charset="0"/>
              </a:defRPr>
            </a:lvl4pPr>
            <a:lvl5pPr eaLnBrk="0" hangingPunct="0">
              <a:tabLst>
                <a:tab pos="784128" algn="l"/>
                <a:tab pos="1566538" algn="l"/>
                <a:tab pos="2354106" algn="l"/>
                <a:tab pos="3136514" algn="l"/>
              </a:tabLst>
              <a:defRPr sz="2400">
                <a:solidFill>
                  <a:schemeClr val="bg1"/>
                </a:solidFill>
                <a:latin typeface="Times New Roman" pitchFamily="18" charset="0"/>
              </a:defRPr>
            </a:lvl5pPr>
            <a:lvl6pPr marL="2723815" indent="-247620" defTabSz="486642" eaLnBrk="0" fontAlgn="base" hangingPunct="0">
              <a:spcBef>
                <a:spcPct val="0"/>
              </a:spcBef>
              <a:spcAft>
                <a:spcPct val="0"/>
              </a:spcAft>
              <a:buClr>
                <a:srgbClr val="000000"/>
              </a:buClr>
              <a:buSzPct val="100000"/>
              <a:buFont typeface="Times New Roman" pitchFamily="18" charset="0"/>
              <a:tabLst>
                <a:tab pos="784128" algn="l"/>
                <a:tab pos="1566538" algn="l"/>
                <a:tab pos="2354106" algn="l"/>
                <a:tab pos="3136514" algn="l"/>
              </a:tabLst>
              <a:defRPr sz="2400">
                <a:solidFill>
                  <a:schemeClr val="bg1"/>
                </a:solidFill>
                <a:latin typeface="Times New Roman" pitchFamily="18" charset="0"/>
              </a:defRPr>
            </a:lvl6pPr>
            <a:lvl7pPr marL="3219054" indent="-247620" defTabSz="486642" eaLnBrk="0" fontAlgn="base" hangingPunct="0">
              <a:spcBef>
                <a:spcPct val="0"/>
              </a:spcBef>
              <a:spcAft>
                <a:spcPct val="0"/>
              </a:spcAft>
              <a:buClr>
                <a:srgbClr val="000000"/>
              </a:buClr>
              <a:buSzPct val="100000"/>
              <a:buFont typeface="Times New Roman" pitchFamily="18" charset="0"/>
              <a:tabLst>
                <a:tab pos="784128" algn="l"/>
                <a:tab pos="1566538" algn="l"/>
                <a:tab pos="2354106" algn="l"/>
                <a:tab pos="3136514" algn="l"/>
              </a:tabLst>
              <a:defRPr sz="2400">
                <a:solidFill>
                  <a:schemeClr val="bg1"/>
                </a:solidFill>
                <a:latin typeface="Times New Roman" pitchFamily="18" charset="0"/>
              </a:defRPr>
            </a:lvl7pPr>
            <a:lvl8pPr marL="3714293" indent="-247620" defTabSz="486642" eaLnBrk="0" fontAlgn="base" hangingPunct="0">
              <a:spcBef>
                <a:spcPct val="0"/>
              </a:spcBef>
              <a:spcAft>
                <a:spcPct val="0"/>
              </a:spcAft>
              <a:buClr>
                <a:srgbClr val="000000"/>
              </a:buClr>
              <a:buSzPct val="100000"/>
              <a:buFont typeface="Times New Roman" pitchFamily="18" charset="0"/>
              <a:tabLst>
                <a:tab pos="784128" algn="l"/>
                <a:tab pos="1566538" algn="l"/>
                <a:tab pos="2354106" algn="l"/>
                <a:tab pos="3136514" algn="l"/>
              </a:tabLst>
              <a:defRPr sz="2400">
                <a:solidFill>
                  <a:schemeClr val="bg1"/>
                </a:solidFill>
                <a:latin typeface="Times New Roman" pitchFamily="18" charset="0"/>
              </a:defRPr>
            </a:lvl8pPr>
            <a:lvl9pPr marL="4209532" indent="-247620" defTabSz="486642" eaLnBrk="0" fontAlgn="base" hangingPunct="0">
              <a:spcBef>
                <a:spcPct val="0"/>
              </a:spcBef>
              <a:spcAft>
                <a:spcPct val="0"/>
              </a:spcAft>
              <a:buClr>
                <a:srgbClr val="000000"/>
              </a:buClr>
              <a:buSzPct val="100000"/>
              <a:buFont typeface="Times New Roman" pitchFamily="18" charset="0"/>
              <a:tabLst>
                <a:tab pos="784128" algn="l"/>
                <a:tab pos="1566538" algn="l"/>
                <a:tab pos="2354106" algn="l"/>
                <a:tab pos="3136514" algn="l"/>
              </a:tabLst>
              <a:defRPr sz="2400">
                <a:solidFill>
                  <a:schemeClr val="bg1"/>
                </a:solidFill>
                <a:latin typeface="Times New Roman" pitchFamily="18" charset="0"/>
              </a:defRPr>
            </a:lvl9pPr>
          </a:lstStyle>
          <a:p>
            <a:pPr eaLnBrk="1" hangingPunct="1"/>
            <a:fld id="{132B1D19-BED2-4088-9BA2-86DBF307A1E6}" type="slidenum">
              <a:rPr lang="de-DE" sz="1300">
                <a:solidFill>
                  <a:srgbClr val="000000"/>
                </a:solidFill>
                <a:latin typeface="Sparkasse Rg" pitchFamily="34" charset="0"/>
              </a:rPr>
              <a:pPr eaLnBrk="1" hangingPunct="1"/>
              <a:t>4</a:t>
            </a:fld>
            <a:endParaRPr lang="de-DE" sz="1300">
              <a:solidFill>
                <a:srgbClr val="000000"/>
              </a:solidFill>
              <a:latin typeface="Sparkasse Rg" pitchFamily="34" charset="0"/>
            </a:endParaRPr>
          </a:p>
        </p:txBody>
      </p:sp>
      <p:sp>
        <p:nvSpPr>
          <p:cNvPr id="338947" name="Rectangle 28"/>
          <p:cNvSpPr txBox="1">
            <a:spLocks noGrp="1" noChangeArrowheads="1"/>
          </p:cNvSpPr>
          <p:nvPr/>
        </p:nvSpPr>
        <p:spPr bwMode="auto">
          <a:xfrm>
            <a:off x="3988427" y="10552668"/>
            <a:ext cx="3013916" cy="51706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7478" tIns="50689" rIns="97478" bIns="50689"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B11D9D1A-A938-4A3C-893E-04F647EF9B5E}" type="slidenum">
              <a:rPr lang="de-DE" sz="1300">
                <a:solidFill>
                  <a:srgbClr val="000000"/>
                </a:solidFill>
                <a:latin typeface="Sparkasse Rg" pitchFamily="34" charset="0"/>
              </a:rPr>
              <a:pPr algn="r" eaLnBrk="1" hangingPunct="1">
                <a:buClrTx/>
                <a:buFontTx/>
                <a:buNone/>
              </a:pPr>
              <a:t>4</a:t>
            </a:fld>
            <a:endParaRPr lang="de-DE" sz="1300">
              <a:solidFill>
                <a:srgbClr val="000000"/>
              </a:solidFill>
              <a:latin typeface="Sparkasse Rg" pitchFamily="34" charset="0"/>
            </a:endParaRPr>
          </a:p>
        </p:txBody>
      </p:sp>
      <p:sp>
        <p:nvSpPr>
          <p:cNvPr id="338948" name="Rectangle 1"/>
          <p:cNvSpPr>
            <a:spLocks noGrp="1" noRot="1" noChangeAspect="1" noChangeArrowheads="1" noTextEdit="1"/>
          </p:cNvSpPr>
          <p:nvPr>
            <p:ph type="sldImg"/>
          </p:nvPr>
        </p:nvSpPr>
        <p:spPr>
          <a:xfrm>
            <a:off x="-182563" y="831850"/>
            <a:ext cx="7410451" cy="41687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8949" name="Rectangle 2"/>
          <p:cNvSpPr>
            <a:spLocks noGrp="1" noChangeArrowheads="1"/>
          </p:cNvSpPr>
          <p:nvPr>
            <p:ph type="body" idx="1"/>
          </p:nvPr>
        </p:nvSpPr>
        <p:spPr>
          <a:xfrm>
            <a:off x="935071" y="5279000"/>
            <a:ext cx="5168356" cy="500003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7478" tIns="50689" rIns="97478" bIns="50689" anchor="ctr"/>
          <a:lstStyle/>
          <a:p>
            <a:endParaRPr lang="de-DE"/>
          </a:p>
        </p:txBody>
      </p:sp>
    </p:spTree>
    <p:extLst>
      <p:ext uri="{BB962C8B-B14F-4D97-AF65-F5344CB8AC3E}">
        <p14:creationId xmlns:p14="http://schemas.microsoft.com/office/powerpoint/2010/main" val="6294504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74613" y="909638"/>
            <a:ext cx="7974013" cy="4486275"/>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709930" y="4861441"/>
            <a:ext cx="5679440" cy="284681"/>
          </a:xfrm>
        </p:spPr>
        <p:txBody>
          <a:bodyPr>
            <a:spAutoFit/>
          </a:bodyPr>
          <a:lstStyle/>
          <a:p>
            <a:endParaRPr lang="de-DE" dirty="0"/>
          </a:p>
        </p:txBody>
      </p:sp>
    </p:spTree>
    <p:extLst>
      <p:ext uri="{BB962C8B-B14F-4D97-AF65-F5344CB8AC3E}">
        <p14:creationId xmlns:p14="http://schemas.microsoft.com/office/powerpoint/2010/main" val="21978244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74613" y="909638"/>
            <a:ext cx="7974013" cy="4486275"/>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709930" y="4861441"/>
            <a:ext cx="5679440" cy="284681"/>
          </a:xfrm>
        </p:spPr>
        <p:txBody>
          <a:bodyPr>
            <a:spAutoFit/>
          </a:bodyPr>
          <a:lstStyle/>
          <a:p>
            <a:endParaRPr lang="de-DE" dirty="0"/>
          </a:p>
        </p:txBody>
      </p:sp>
    </p:spTree>
    <p:extLst>
      <p:ext uri="{BB962C8B-B14F-4D97-AF65-F5344CB8AC3E}">
        <p14:creationId xmlns:p14="http://schemas.microsoft.com/office/powerpoint/2010/main" val="1817237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74613" y="909638"/>
            <a:ext cx="7974013" cy="4486275"/>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709930" y="4861441"/>
            <a:ext cx="5679440" cy="284681"/>
          </a:xfrm>
        </p:spPr>
        <p:txBody>
          <a:bodyPr>
            <a:spAutoFit/>
          </a:bodyPr>
          <a:lstStyle/>
          <a:p>
            <a:endParaRPr lang="de-DE" dirty="0"/>
          </a:p>
        </p:txBody>
      </p:sp>
    </p:spTree>
    <p:extLst>
      <p:ext uri="{BB962C8B-B14F-4D97-AF65-F5344CB8AC3E}">
        <p14:creationId xmlns:p14="http://schemas.microsoft.com/office/powerpoint/2010/main" val="5724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04788" y="849313"/>
            <a:ext cx="7442201" cy="4187825"/>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703356" y="5307074"/>
            <a:ext cx="5626853" cy="284681"/>
          </a:xfrm>
        </p:spPr>
        <p:txBody>
          <a:bodyPr>
            <a:spAutoFit/>
          </a:bodyPr>
          <a:lstStyle/>
          <a:p>
            <a:endParaRPr lang="de-DE" dirty="0"/>
          </a:p>
        </p:txBody>
      </p:sp>
    </p:spTree>
    <p:extLst>
      <p:ext uri="{BB962C8B-B14F-4D97-AF65-F5344CB8AC3E}">
        <p14:creationId xmlns:p14="http://schemas.microsoft.com/office/powerpoint/2010/main" val="24488710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04788" y="849313"/>
            <a:ext cx="7442201" cy="4187825"/>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703356" y="5307074"/>
            <a:ext cx="5626853" cy="284681"/>
          </a:xfrm>
        </p:spPr>
        <p:txBody>
          <a:bodyPr>
            <a:spAutoFit/>
          </a:bodyPr>
          <a:lstStyle/>
          <a:p>
            <a:endParaRPr lang="de-DE" dirty="0"/>
          </a:p>
        </p:txBody>
      </p:sp>
    </p:spTree>
    <p:extLst>
      <p:ext uri="{BB962C8B-B14F-4D97-AF65-F5344CB8AC3E}">
        <p14:creationId xmlns:p14="http://schemas.microsoft.com/office/powerpoint/2010/main" val="22930126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2D84D1A4-8FFF-4BFB-90C9-FC24F5E6DCA6}" type="datetime1">
              <a:rPr lang="de-DE" smtClean="0"/>
              <a:t>14.05.2023</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9CCD224E-D163-457A-82D1-D92A750C1CC3}" type="datetime1">
              <a:rPr lang="de-DE" smtClean="0"/>
              <a:t>14.05.2023</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D497B4B2-FA34-4BF0-B75E-975C258D12B6}" type="datetime1">
              <a:rPr lang="de-DE" smtClean="0"/>
              <a:t>14.05.2023</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66747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F810476A-BEE6-49D0-91FF-E09CB16D9188}" type="datetime1">
              <a:rPr lang="de-DE" smtClean="0"/>
              <a:t>14.05.2023</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EEA9F584-F1B5-4C5C-802A-C88B9ABFDAC1}" type="datetime1">
              <a:rPr lang="de-DE" smtClean="0"/>
              <a:t>14.05.2023</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8CFA7E3F-C99D-4F7A-B9BF-3D4AD8B01801}" type="datetime1">
              <a:rPr lang="de-DE" smtClean="0"/>
              <a:t>14.05.2023</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2C2EFBC1-A306-442D-9E8E-CCD47A24BC39}" type="datetime1">
              <a:rPr lang="de-DE" smtClean="0"/>
              <a:t>14.05.2023</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24EE0AF1-C575-4C63-B2E4-2F9A4D8AF6FD}" type="datetime1">
              <a:rPr lang="de-DE" smtClean="0"/>
              <a:t>14.05.2023</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CD7BCFDE-4171-468A-8ECB-9DD48FB7C024}" type="datetime1">
              <a:rPr lang="de-DE" smtClean="0"/>
              <a:t>14.05.2023</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2BA3E57-014D-4E4B-B56F-66D884F50570}" type="datetime1">
              <a:rPr lang="de-DE" smtClean="0"/>
              <a:t>14.05.2023</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7A2444EC-1717-4AC2-9F9C-14F02B911630}" type="datetime1">
              <a:rPr lang="de-DE" smtClean="0"/>
              <a:t>14.05.2023</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3248A-B1E1-44F8-AED8-AFF90FB38D03}" type="datetime1">
              <a:rPr lang="de-DE" smtClean="0"/>
              <a:t>14.05.2023</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50.pn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172.png"/><Relationship Id="rId4" Type="http://schemas.openxmlformats.org/officeDocument/2006/relationships/image" Target="../media/image16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13.pn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hyperlink" Target="https://www.youtube.com/watch?v=S5PVHRQZe1E&amp;feature=youtu.be" TargetMode="External"/><Relationship Id="rId4" Type="http://schemas.openxmlformats.org/officeDocument/2006/relationships/hyperlink" Target="http://www.bernhardkoester.de/video/inhalt.html"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clipboard/media/image4.pn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clipboard/media/image7.png"/><Relationship Id="rId5" Type="http://schemas.openxmlformats.org/officeDocument/2006/relationships/image" Target="../../clipboard/media/image6.png"/><Relationship Id="rId4" Type="http://schemas.openxmlformats.org/officeDocument/2006/relationships/image" Target="../../clipboard/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1384995"/>
          </a:xfrm>
          <a:prstGeom prst="rect">
            <a:avLst/>
          </a:prstGeom>
          <a:noFill/>
        </p:spPr>
        <p:txBody>
          <a:bodyPr wrap="square" rtlCol="0">
            <a:spAutoFit/>
          </a:bodyPr>
          <a:lstStyle/>
          <a:p>
            <a:pPr algn="ctr"/>
            <a:r>
              <a:rPr lang="de-DE" sz="2800" dirty="0">
                <a:latin typeface="Times New Roman" panose="02020603050405020304" pitchFamily="18" charset="0"/>
                <a:cs typeface="Times New Roman" panose="02020603050405020304" pitchFamily="18" charset="0"/>
              </a:rPr>
              <a:t>Öffentliche Finanzen</a:t>
            </a:r>
            <a:br>
              <a:rPr lang="de-DE" sz="2800" dirty="0">
                <a:latin typeface="Times New Roman" panose="02020603050405020304" pitchFamily="18" charset="0"/>
                <a:cs typeface="Times New Roman" panose="02020603050405020304" pitchFamily="18" charset="0"/>
              </a:rPr>
            </a:br>
            <a:r>
              <a:rPr lang="de-DE" sz="2800" dirty="0">
                <a:latin typeface="Times New Roman" panose="02020603050405020304" pitchFamily="18" charset="0"/>
                <a:cs typeface="Times New Roman" panose="02020603050405020304" pitchFamily="18" charset="0"/>
              </a:rPr>
              <a:t>und</a:t>
            </a:r>
            <a:br>
              <a:rPr lang="de-DE" sz="2800" dirty="0">
                <a:latin typeface="Times New Roman" panose="02020603050405020304" pitchFamily="18" charset="0"/>
                <a:cs typeface="Times New Roman" panose="02020603050405020304" pitchFamily="18" charset="0"/>
              </a:rPr>
            </a:br>
            <a:r>
              <a:rPr lang="de-DE" sz="2800" dirty="0">
                <a:latin typeface="Times New Roman" panose="02020603050405020304" pitchFamily="18" charset="0"/>
                <a:cs typeface="Times New Roman" panose="02020603050405020304" pitchFamily="18" charset="0"/>
              </a:rPr>
              <a:t>Außenwirtschaft</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702576" y="1874728"/>
            <a:ext cx="4422877" cy="3108543"/>
          </a:xfrm>
          <a:prstGeom prst="rect">
            <a:avLst/>
          </a:prstGeom>
          <a:noFill/>
        </p:spPr>
        <p:txBody>
          <a:bodyPr wrap="none" rtlCol="0">
            <a:spAutoFit/>
          </a:bodyPr>
          <a:lstStyle/>
          <a:p>
            <a:pPr algn="ctr"/>
            <a:r>
              <a:rPr lang="de-DE" sz="2800" b="1" u="sng" dirty="0"/>
              <a:t>Diese Vorlesung wird in Bild</a:t>
            </a:r>
          </a:p>
          <a:p>
            <a:pPr algn="ctr"/>
            <a:r>
              <a:rPr lang="de-DE" sz="2800" b="1" u="sng" dirty="0"/>
              <a:t>und Ton des</a:t>
            </a:r>
          </a:p>
          <a:p>
            <a:pPr algn="ctr"/>
            <a:r>
              <a:rPr lang="de-DE" sz="2800" b="1" u="sng" dirty="0"/>
              <a:t>Dozenten</a:t>
            </a:r>
          </a:p>
          <a:p>
            <a:pPr algn="ctr"/>
            <a:r>
              <a:rPr lang="de-DE" sz="2800" b="1" u="sng" dirty="0"/>
              <a:t>mitgeschnitten</a:t>
            </a:r>
          </a:p>
          <a:p>
            <a:pPr algn="ctr"/>
            <a:r>
              <a:rPr lang="de-DE" sz="2800" b="1" u="sng" dirty="0"/>
              <a:t>und anschließend online zur</a:t>
            </a:r>
          </a:p>
          <a:p>
            <a:pPr algn="ctr"/>
            <a:r>
              <a:rPr lang="de-DE" sz="2800" b="1" u="sng" dirty="0"/>
              <a:t>Verfügung gestellt</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normAutofit fontScale="97500" lnSpcReduction="10000"/>
          </a:bodyPr>
          <a:lstStyle>
            <a:lvl1pPr algn="ctr" rtl="0" hangingPunct="0">
              <a:tabLst/>
              <a:defRPr lang="de-DE" sz="4400" b="0" i="0" u="none" strike="noStrike" kern="1200">
                <a:ln>
                  <a:noFill/>
                </a:ln>
                <a:latin typeface="Arial" pitchFamily="18"/>
              </a:defRPr>
            </a:lvl1pPr>
          </a:lstStyle>
          <a:p>
            <a:r>
              <a:rPr lang="en-US" sz="3991" dirty="0" err="1">
                <a:solidFill>
                  <a:sysClr val="windowText" lastClr="000000"/>
                </a:solidFill>
              </a:rPr>
              <a:t>Wechselkursprognosen</a:t>
            </a:r>
            <a:endParaRPr lang="en-US" sz="3991" dirty="0">
              <a:solidFill>
                <a:sysClr val="windowText" lastClr="000000"/>
              </a:solidFill>
            </a:endParaRPr>
          </a:p>
        </p:txBody>
      </p:sp>
      <mc:AlternateContent xmlns:mc="http://schemas.openxmlformats.org/markup-compatibility/2006" xmlns:a14="http://schemas.microsoft.com/office/drawing/2010/main">
        <mc:Choice Requires="a14">
          <p:sp>
            <p:nvSpPr>
              <p:cNvPr id="6" name="Content Placeholder 2"/>
              <p:cNvSpPr txBox="1">
                <a:spLocks/>
              </p:cNvSpPr>
              <p:nvPr/>
            </p:nvSpPr>
            <p:spPr>
              <a:xfrm>
                <a:off x="599777" y="1150111"/>
                <a:ext cx="9621909" cy="4105440"/>
              </a:xfrm>
              <a:prstGeom prst="rect">
                <a:avLst/>
              </a:prstGeom>
            </p:spPr>
            <p:txBody>
              <a:bodyPr>
                <a:norm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spcAft>
                    <a:spcPts val="1089"/>
                  </a:spcAft>
                </a:pPr>
                <a:r>
                  <a:rPr lang="en-US" sz="2177" dirty="0">
                    <a:solidFill>
                      <a:sysClr val="windowText" lastClr="000000"/>
                    </a:solidFill>
                    <a:latin typeface="Arial" panose="020B0604020202020204" pitchFamily="34" charset="0"/>
                    <a:cs typeface="Arial" panose="020B0604020202020204" pitchFamily="34" charset="0"/>
                  </a:rPr>
                  <a:t>Effizienzmarkthypothese: In </a:t>
                </a:r>
                <a:r>
                  <a:rPr lang="en-US" sz="2177">
                    <a:solidFill>
                      <a:sysClr val="windowText" lastClr="000000"/>
                    </a:solidFill>
                    <a:latin typeface="Arial" panose="020B0604020202020204" pitchFamily="34" charset="0"/>
                    <a:cs typeface="Arial" panose="020B0604020202020204" pitchFamily="34" charset="0"/>
                  </a:rPr>
                  <a:t>den Assetpreisen </a:t>
                </a:r>
                <a:r>
                  <a:rPr lang="en-US" sz="2177" dirty="0" err="1">
                    <a:solidFill>
                      <a:sysClr val="windowText" lastClr="000000"/>
                    </a:solidFill>
                    <a:latin typeface="Arial" panose="020B0604020202020204" pitchFamily="34" charset="0"/>
                    <a:cs typeface="Arial" panose="020B0604020202020204" pitchFamily="34" charset="0"/>
                  </a:rPr>
                  <a:t>sind</a:t>
                </a:r>
                <a:r>
                  <a:rPr lang="en-US" sz="2177" dirty="0">
                    <a:solidFill>
                      <a:sysClr val="windowText" lastClr="000000"/>
                    </a:solidFill>
                    <a:latin typeface="Arial" panose="020B0604020202020204" pitchFamily="34" charset="0"/>
                    <a:cs typeface="Arial" panose="020B0604020202020204" pitchFamily="34" charset="0"/>
                  </a:rPr>
                  <a:t> </a:t>
                </a:r>
                <a:r>
                  <a:rPr lang="en-US" sz="2177" dirty="0" err="1">
                    <a:solidFill>
                      <a:sysClr val="windowText" lastClr="000000"/>
                    </a:solidFill>
                    <a:latin typeface="Arial" panose="020B0604020202020204" pitchFamily="34" charset="0"/>
                    <a:cs typeface="Arial" panose="020B0604020202020204" pitchFamily="34" charset="0"/>
                  </a:rPr>
                  <a:t>alle</a:t>
                </a:r>
                <a:r>
                  <a:rPr lang="en-US" sz="2177" dirty="0">
                    <a:solidFill>
                      <a:sysClr val="windowText" lastClr="000000"/>
                    </a:solidFill>
                    <a:latin typeface="Arial" panose="020B0604020202020204" pitchFamily="34" charset="0"/>
                    <a:cs typeface="Arial" panose="020B0604020202020204" pitchFamily="34" charset="0"/>
                  </a:rPr>
                  <a:t> </a:t>
                </a:r>
                <a:r>
                  <a:rPr lang="en-US" sz="2177" dirty="0" err="1">
                    <a:solidFill>
                      <a:sysClr val="windowText" lastClr="000000"/>
                    </a:solidFill>
                    <a:latin typeface="Arial" panose="020B0604020202020204" pitchFamily="34" charset="0"/>
                    <a:cs typeface="Arial" panose="020B0604020202020204" pitchFamily="34" charset="0"/>
                  </a:rPr>
                  <a:t>öffentlich</a:t>
                </a:r>
                <a:r>
                  <a:rPr lang="en-US" sz="2177" dirty="0">
                    <a:solidFill>
                      <a:sysClr val="windowText" lastClr="000000"/>
                    </a:solidFill>
                    <a:latin typeface="Arial" panose="020B0604020202020204" pitchFamily="34" charset="0"/>
                    <a:cs typeface="Arial" panose="020B0604020202020204" pitchFamily="34" charset="0"/>
                  </a:rPr>
                  <a:t> </a:t>
                </a:r>
                <a:r>
                  <a:rPr lang="en-US" sz="2177" dirty="0" err="1">
                    <a:solidFill>
                      <a:sysClr val="windowText" lastClr="000000"/>
                    </a:solidFill>
                    <a:latin typeface="Arial" panose="020B0604020202020204" pitchFamily="34" charset="0"/>
                    <a:cs typeface="Arial" panose="020B0604020202020204" pitchFamily="34" charset="0"/>
                  </a:rPr>
                  <a:t>verfügbaren</a:t>
                </a:r>
                <a:r>
                  <a:rPr lang="en-US" sz="2177" dirty="0">
                    <a:solidFill>
                      <a:sysClr val="windowText" lastClr="000000"/>
                    </a:solidFill>
                    <a:latin typeface="Arial" panose="020B0604020202020204" pitchFamily="34" charset="0"/>
                    <a:cs typeface="Arial" panose="020B0604020202020204" pitchFamily="34" charset="0"/>
                  </a:rPr>
                  <a:t> </a:t>
                </a:r>
                <a:r>
                  <a:rPr lang="en-US" sz="2177" dirty="0" err="1">
                    <a:solidFill>
                      <a:sysClr val="windowText" lastClr="000000"/>
                    </a:solidFill>
                    <a:latin typeface="Arial" panose="020B0604020202020204" pitchFamily="34" charset="0"/>
                    <a:cs typeface="Arial" panose="020B0604020202020204" pitchFamily="34" charset="0"/>
                  </a:rPr>
                  <a:t>Informationen</a:t>
                </a:r>
                <a:r>
                  <a:rPr lang="en-US" sz="2177" dirty="0">
                    <a:solidFill>
                      <a:sysClr val="windowText" lastClr="000000"/>
                    </a:solidFill>
                    <a:latin typeface="Arial" panose="020B0604020202020204" pitchFamily="34" charset="0"/>
                    <a:cs typeface="Arial" panose="020B0604020202020204" pitchFamily="34" charset="0"/>
                  </a:rPr>
                  <a:t> </a:t>
                </a:r>
                <a:r>
                  <a:rPr lang="en-US" sz="2177" dirty="0" err="1">
                    <a:solidFill>
                      <a:sysClr val="windowText" lastClr="000000"/>
                    </a:solidFill>
                    <a:latin typeface="Arial" panose="020B0604020202020204" pitchFamily="34" charset="0"/>
                    <a:cs typeface="Arial" panose="020B0604020202020204" pitchFamily="34" charset="0"/>
                  </a:rPr>
                  <a:t>enthalten</a:t>
                </a:r>
                <a:r>
                  <a:rPr lang="en-US" sz="2177" dirty="0">
                    <a:solidFill>
                      <a:sysClr val="windowText" lastClr="000000"/>
                    </a:solidFill>
                    <a:latin typeface="Arial" panose="020B0604020202020204" pitchFamily="34" charset="0"/>
                    <a:cs typeface="Arial" panose="020B0604020202020204" pitchFamily="34" charset="0"/>
                  </a:rPr>
                  <a:t> die den Wert </a:t>
                </a:r>
                <a:r>
                  <a:rPr lang="en-US" sz="2177" dirty="0" err="1">
                    <a:solidFill>
                      <a:sysClr val="windowText" lastClr="000000"/>
                    </a:solidFill>
                    <a:latin typeface="Arial" panose="020B0604020202020204" pitchFamily="34" charset="0"/>
                    <a:cs typeface="Arial" panose="020B0604020202020204" pitchFamily="34" charset="0"/>
                  </a:rPr>
                  <a:t>einer</a:t>
                </a:r>
                <a:r>
                  <a:rPr lang="en-US" sz="2177" dirty="0">
                    <a:solidFill>
                      <a:sysClr val="windowText" lastClr="000000"/>
                    </a:solidFill>
                    <a:latin typeface="Arial" panose="020B0604020202020204" pitchFamily="34" charset="0"/>
                    <a:cs typeface="Arial" panose="020B0604020202020204" pitchFamily="34" charset="0"/>
                  </a:rPr>
                  <a:t> Anlage </a:t>
                </a:r>
                <a:r>
                  <a:rPr lang="en-US" sz="2177" dirty="0" err="1">
                    <a:solidFill>
                      <a:sysClr val="windowText" lastClr="000000"/>
                    </a:solidFill>
                    <a:latin typeface="Arial" panose="020B0604020202020204" pitchFamily="34" charset="0"/>
                    <a:cs typeface="Arial" panose="020B0604020202020204" pitchFamily="34" charset="0"/>
                  </a:rPr>
                  <a:t>bestimmen</a:t>
                </a:r>
                <a:r>
                  <a:rPr lang="en-US" sz="2177" dirty="0">
                    <a:solidFill>
                      <a:sysClr val="windowText" lastClr="000000"/>
                    </a:solidFill>
                    <a:latin typeface="Arial" panose="020B0604020202020204" pitchFamily="34" charset="0"/>
                    <a:cs typeface="Arial" panose="020B0604020202020204" pitchFamily="34" charset="0"/>
                  </a:rPr>
                  <a:t>.</a:t>
                </a:r>
              </a:p>
              <a:p>
                <a:r>
                  <a:rPr lang="en-US" sz="2177" dirty="0">
                    <a:solidFill>
                      <a:sysClr val="windowText" lastClr="000000"/>
                    </a:solidFill>
                    <a:latin typeface="Arial" panose="020B0604020202020204" pitchFamily="34" charset="0"/>
                    <a:cs typeface="Arial" panose="020B0604020202020204" pitchFamily="34" charset="0"/>
                  </a:rPr>
                  <a:t> </a:t>
                </a:r>
                <a:r>
                  <a:rPr lang="en-US" sz="2177" dirty="0">
                    <a:solidFill>
                      <a:sysClr val="windowText" lastClr="000000"/>
                    </a:solidFill>
                    <a:latin typeface="Arial" panose="020B0604020202020204" pitchFamily="34" charset="0"/>
                    <a:cs typeface="Arial" panose="020B0604020202020204" pitchFamily="34" charset="0"/>
                    <a:sym typeface="Wingdings" panose="05000000000000000000" pitchFamily="2" charset="2"/>
                  </a:rPr>
                  <a:t> </a:t>
                </a:r>
                <a14:m>
                  <m:oMath xmlns:m="http://schemas.openxmlformats.org/officeDocument/2006/math">
                    <m:r>
                      <a:rPr lang="en-US" sz="2177" i="1">
                        <a:solidFill>
                          <a:sysClr val="windowText" lastClr="000000"/>
                        </a:solidFill>
                        <a:latin typeface="Cambria Math"/>
                        <a:cs typeface="Arial" panose="020B0604020202020204" pitchFamily="34" charset="0"/>
                      </a:rPr>
                      <m:t>𝐸</m:t>
                    </m:r>
                    <m:sSub>
                      <m:sSubPr>
                        <m:ctrlPr>
                          <a:rPr lang="ar-AE" sz="2177" i="1">
                            <a:solidFill>
                              <a:sysClr val="windowText" lastClr="000000"/>
                            </a:solidFill>
                            <a:latin typeface="Cambria Math" panose="02040503050406030204" pitchFamily="18" charset="0"/>
                            <a:cs typeface="Arial" panose="020B0604020202020204" pitchFamily="34" charset="0"/>
                          </a:rPr>
                        </m:ctrlPr>
                      </m:sSubPr>
                      <m:e>
                        <m:r>
                          <a:rPr lang="ar-AE" sz="2177" i="1">
                            <a:solidFill>
                              <a:sysClr val="windowText" lastClr="000000"/>
                            </a:solidFill>
                            <a:latin typeface="Cambria Math"/>
                            <a:cs typeface="Arial" panose="020B0604020202020204" pitchFamily="34" charset="0"/>
                          </a:rPr>
                          <m:t>(</m:t>
                        </m:r>
                        <m:r>
                          <a:rPr lang="en-US" sz="2177" i="1">
                            <a:solidFill>
                              <a:sysClr val="windowText" lastClr="000000"/>
                            </a:solidFill>
                            <a:latin typeface="Cambria Math"/>
                            <a:cs typeface="Arial" panose="020B0604020202020204" pitchFamily="34" charset="0"/>
                          </a:rPr>
                          <m:t>𝑒</m:t>
                        </m:r>
                      </m:e>
                      <m:sub>
                        <m:r>
                          <a:rPr lang="de-DE" sz="2177" i="1">
                            <a:solidFill>
                              <a:sysClr val="windowText" lastClr="000000"/>
                            </a:solidFill>
                            <a:latin typeface="Cambria Math" panose="02040503050406030204" pitchFamily="18" charset="0"/>
                            <a:cs typeface="Arial" panose="020B0604020202020204" pitchFamily="34" charset="0"/>
                          </a:rPr>
                          <m:t>1</m:t>
                        </m:r>
                      </m:sub>
                    </m:sSub>
                    <m:r>
                      <a:rPr lang="ar-AE" sz="2177" i="1">
                        <a:solidFill>
                          <a:sysClr val="windowText" lastClr="000000"/>
                        </a:solidFill>
                        <a:latin typeface="Cambria Math"/>
                        <a:cs typeface="Arial" panose="020B0604020202020204" pitchFamily="34" charset="0"/>
                      </a:rPr>
                      <m:t>)</m:t>
                    </m:r>
                  </m:oMath>
                </a14:m>
                <a:r>
                  <a:rPr lang="ar-AE" sz="2177" dirty="0">
                    <a:solidFill>
                      <a:sysClr val="windowText" lastClr="000000"/>
                    </a:solidFill>
                    <a:latin typeface="Arial" panose="020B0604020202020204" pitchFamily="34" charset="0"/>
                    <a:cs typeface="Arial" panose="020B0604020202020204" pitchFamily="34" charset="0"/>
                  </a:rPr>
                  <a:t> </a:t>
                </a:r>
                <a:r>
                  <a:rPr lang="en-US" sz="2177" dirty="0">
                    <a:solidFill>
                      <a:sysClr val="windowText" lastClr="000000"/>
                    </a:solidFill>
                    <a:latin typeface="Arial" panose="020B0604020202020204" pitchFamily="34" charset="0"/>
                    <a:cs typeface="Arial" panose="020B0604020202020204" pitchFamily="34" charset="0"/>
                  </a:rPr>
                  <a:t> </a:t>
                </a:r>
                <a:r>
                  <a:rPr lang="en-US" sz="2177" dirty="0" err="1">
                    <a:solidFill>
                      <a:sysClr val="windowText" lastClr="000000"/>
                    </a:solidFill>
                    <a:latin typeface="Arial" panose="020B0604020202020204" pitchFamily="34" charset="0"/>
                    <a:cs typeface="Arial" panose="020B0604020202020204" pitchFamily="34" charset="0"/>
                  </a:rPr>
                  <a:t>ist</a:t>
                </a:r>
                <a:r>
                  <a:rPr lang="en-US" sz="2177" dirty="0">
                    <a:solidFill>
                      <a:sysClr val="windowText" lastClr="000000"/>
                    </a:solidFill>
                    <a:latin typeface="Arial" panose="020B0604020202020204" pitchFamily="34" charset="0"/>
                    <a:cs typeface="Arial" panose="020B0604020202020204" pitchFamily="34" charset="0"/>
                  </a:rPr>
                  <a:t> </a:t>
                </a:r>
                <a:r>
                  <a:rPr lang="en-US" sz="2177" dirty="0" err="1">
                    <a:solidFill>
                      <a:sysClr val="windowText" lastClr="000000"/>
                    </a:solidFill>
                    <a:latin typeface="Arial" panose="020B0604020202020204" pitchFamily="34" charset="0"/>
                    <a:cs typeface="Arial" panose="020B0604020202020204" pitchFamily="34" charset="0"/>
                  </a:rPr>
                  <a:t>dann</a:t>
                </a:r>
                <a:r>
                  <a:rPr lang="en-US" sz="2177" dirty="0">
                    <a:solidFill>
                      <a:sysClr val="windowText" lastClr="000000"/>
                    </a:solidFill>
                    <a:latin typeface="Arial" panose="020B0604020202020204" pitchFamily="34" charset="0"/>
                    <a:cs typeface="Arial" panose="020B0604020202020204" pitchFamily="34" charset="0"/>
                  </a:rPr>
                  <a:t> die </a:t>
                </a:r>
                <a:r>
                  <a:rPr lang="en-US" sz="2177" dirty="0" err="1">
                    <a:solidFill>
                      <a:sysClr val="windowText" lastClr="000000"/>
                    </a:solidFill>
                    <a:latin typeface="Arial" panose="020B0604020202020204" pitchFamily="34" charset="0"/>
                    <a:cs typeface="Arial" panose="020B0604020202020204" pitchFamily="34" charset="0"/>
                  </a:rPr>
                  <a:t>beste</a:t>
                </a:r>
                <a:r>
                  <a:rPr lang="en-US" sz="2177" dirty="0">
                    <a:solidFill>
                      <a:sysClr val="windowText" lastClr="000000"/>
                    </a:solidFill>
                    <a:latin typeface="Arial" panose="020B0604020202020204" pitchFamily="34" charset="0"/>
                    <a:cs typeface="Arial" panose="020B0604020202020204" pitchFamily="34" charset="0"/>
                  </a:rPr>
                  <a:t> Prognose </a:t>
                </a:r>
                <a:r>
                  <a:rPr lang="en-US" sz="2177" dirty="0" err="1">
                    <a:solidFill>
                      <a:sysClr val="windowText" lastClr="000000"/>
                    </a:solidFill>
                    <a:latin typeface="Arial" panose="020B0604020202020204" pitchFamily="34" charset="0"/>
                    <a:cs typeface="Arial" panose="020B0604020202020204" pitchFamily="34" charset="0"/>
                  </a:rPr>
                  <a:t>für</a:t>
                </a:r>
                <a:r>
                  <a:rPr lang="en-US" sz="2177" dirty="0">
                    <a:solidFill>
                      <a:sysClr val="windowText" lastClr="000000"/>
                    </a:solidFill>
                    <a:latin typeface="Arial" panose="020B0604020202020204" pitchFamily="34" charset="0"/>
                    <a:cs typeface="Arial" panose="020B0604020202020204" pitchFamily="34" charset="0"/>
                  </a:rPr>
                  <a:t> den  $/€ </a:t>
                </a:r>
                <a:r>
                  <a:rPr lang="en-US" sz="2177" dirty="0" err="1">
                    <a:solidFill>
                      <a:sysClr val="windowText" lastClr="000000"/>
                    </a:solidFill>
                    <a:latin typeface="Arial" panose="020B0604020202020204" pitchFamily="34" charset="0"/>
                    <a:cs typeface="Arial" panose="020B0604020202020204" pitchFamily="34" charset="0"/>
                  </a:rPr>
                  <a:t>Wechselkurs</a:t>
                </a:r>
                <a:r>
                  <a:rPr lang="en-US" sz="2177" dirty="0">
                    <a:solidFill>
                      <a:sysClr val="windowText" lastClr="000000"/>
                    </a:solidFill>
                    <a:latin typeface="Arial" panose="020B0604020202020204" pitchFamily="34" charset="0"/>
                    <a:cs typeface="Arial" panose="020B0604020202020204" pitchFamily="34" charset="0"/>
                  </a:rPr>
                  <a:t> und </a:t>
                </a:r>
                <a:r>
                  <a:rPr lang="en-US" sz="2177" dirty="0" err="1">
                    <a:solidFill>
                      <a:sysClr val="windowText" lastClr="000000"/>
                    </a:solidFill>
                    <a:latin typeface="Arial" panose="020B0604020202020204" pitchFamily="34" charset="0"/>
                    <a:cs typeface="Arial" panose="020B0604020202020204" pitchFamily="34" charset="0"/>
                  </a:rPr>
                  <a:t>widerspiegelt</a:t>
                </a:r>
                <a:r>
                  <a:rPr lang="en-US" sz="2177" dirty="0">
                    <a:solidFill>
                      <a:sysClr val="windowText" lastClr="000000"/>
                    </a:solidFill>
                    <a:latin typeface="Arial" panose="020B0604020202020204" pitchFamily="34" charset="0"/>
                    <a:cs typeface="Arial" panose="020B0604020202020204" pitchFamily="34" charset="0"/>
                  </a:rPr>
                  <a:t> </a:t>
                </a:r>
                <a:r>
                  <a:rPr lang="en-US" sz="2177" dirty="0" err="1">
                    <a:solidFill>
                      <a:sysClr val="windowText" lastClr="000000"/>
                    </a:solidFill>
                    <a:latin typeface="Arial" panose="020B0604020202020204" pitchFamily="34" charset="0"/>
                    <a:cs typeface="Arial" panose="020B0604020202020204" pitchFamily="34" charset="0"/>
                  </a:rPr>
                  <a:t>alle</a:t>
                </a:r>
                <a:r>
                  <a:rPr lang="en-US" sz="2177" dirty="0">
                    <a:solidFill>
                      <a:sysClr val="windowText" lastClr="000000"/>
                    </a:solidFill>
                    <a:latin typeface="Arial" panose="020B0604020202020204" pitchFamily="34" charset="0"/>
                    <a:cs typeface="Arial" panose="020B0604020202020204" pitchFamily="34" charset="0"/>
                  </a:rPr>
                  <a:t> </a:t>
                </a:r>
                <a:r>
                  <a:rPr lang="en-US" sz="2177" dirty="0" err="1">
                    <a:solidFill>
                      <a:sysClr val="windowText" lastClr="000000"/>
                    </a:solidFill>
                    <a:latin typeface="Arial" panose="020B0604020202020204" pitchFamily="34" charset="0"/>
                    <a:cs typeface="Arial" panose="020B0604020202020204" pitchFamily="34" charset="0"/>
                  </a:rPr>
                  <a:t>Marktinformationen</a:t>
                </a:r>
                <a:r>
                  <a:rPr lang="en-US" sz="2177" dirty="0">
                    <a:solidFill>
                      <a:sysClr val="windowText" lastClr="000000"/>
                    </a:solidFill>
                    <a:latin typeface="Arial" panose="020B0604020202020204" pitchFamily="34" charset="0"/>
                    <a:cs typeface="Arial" panose="020B0604020202020204" pitchFamily="34" charset="0"/>
                  </a:rPr>
                  <a:t> (“</a:t>
                </a:r>
                <a:r>
                  <a:rPr lang="en-US" sz="2177" dirty="0" err="1">
                    <a:solidFill>
                      <a:sysClr val="windowText" lastClr="000000"/>
                    </a:solidFill>
                    <a:latin typeface="Arial" panose="020B0604020202020204" pitchFamily="34" charset="0"/>
                    <a:cs typeface="Arial" panose="020B0604020202020204" pitchFamily="34" charset="0"/>
                  </a:rPr>
                  <a:t>marktkonsistente</a:t>
                </a:r>
                <a:r>
                  <a:rPr lang="en-US" sz="2177" dirty="0">
                    <a:solidFill>
                      <a:sysClr val="windowText" lastClr="000000"/>
                    </a:solidFill>
                    <a:latin typeface="Arial" panose="020B0604020202020204" pitchFamily="34" charset="0"/>
                    <a:cs typeface="Arial" panose="020B0604020202020204" pitchFamily="34" charset="0"/>
                  </a:rPr>
                  <a:t> Prognose”)</a:t>
                </a:r>
              </a:p>
              <a:p>
                <a:r>
                  <a:rPr lang="en-US" sz="2903" dirty="0">
                    <a:solidFill>
                      <a:sysClr val="windowText" lastClr="000000"/>
                    </a:solidFill>
                    <a:latin typeface="Arial" panose="020B0604020202020204" pitchFamily="34" charset="0"/>
                    <a:cs typeface="Arial" panose="020B0604020202020204" pitchFamily="34" charset="0"/>
                  </a:rPr>
                  <a:t>   </a:t>
                </a:r>
              </a:p>
              <a:p>
                <a:endParaRPr lang="en-US" sz="2903" dirty="0">
                  <a:solidFill>
                    <a:sysClr val="windowText" lastClr="000000"/>
                  </a:solidFill>
                  <a:latin typeface="Arial" panose="020B0604020202020204" pitchFamily="34" charset="0"/>
                  <a:cs typeface="Arial" panose="020B0604020202020204" pitchFamily="34" charset="0"/>
                </a:endParaRPr>
              </a:p>
            </p:txBody>
          </p:sp>
        </mc:Choice>
        <mc:Fallback xmlns="">
          <p:sp>
            <p:nvSpPr>
              <p:cNvPr id="6" name="Content Placeholder 2"/>
              <p:cNvSpPr txBox="1">
                <a:spLocks noRot="1" noChangeAspect="1" noMove="1" noResize="1" noEditPoints="1" noAdjustHandles="1" noChangeArrowheads="1" noChangeShapeType="1" noTextEdit="1"/>
              </p:cNvSpPr>
              <p:nvPr/>
            </p:nvSpPr>
            <p:spPr>
              <a:xfrm>
                <a:off x="599777" y="1150111"/>
                <a:ext cx="9621909" cy="4105440"/>
              </a:xfrm>
              <a:prstGeom prst="rect">
                <a:avLst/>
              </a:prstGeom>
              <a:blipFill>
                <a:blip r:embed="rId3"/>
                <a:stretch>
                  <a:fillRect l="-760" t="-892" r="-38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2568866" y="3005703"/>
                <a:ext cx="2887457" cy="686919"/>
              </a:xfrm>
              <a:prstGeom prst="rect">
                <a:avLst/>
              </a:prstGeom>
              <a:noFill/>
            </p:spPr>
            <p:txBody>
              <a:bodyPr wrap="none" rtlCol="0">
                <a:spAutoFit/>
              </a:bodyPr>
              <a:lstStyle/>
              <a:p>
                <a14:m>
                  <m:oMath xmlns:m="http://schemas.openxmlformats.org/officeDocument/2006/math">
                    <m:r>
                      <a:rPr lang="de-DE" sz="2400" i="1">
                        <a:latin typeface="Cambria Math" panose="02040503050406030204" pitchFamily="18" charset="0"/>
                        <a:ea typeface="Cambria Math"/>
                        <a:cs typeface="Arial" panose="020B0604020202020204" pitchFamily="34" charset="0"/>
                      </a:rPr>
                      <m:t>(</m:t>
                    </m:r>
                    <m:r>
                      <a:rPr lang="de-DE" sz="2400" i="1">
                        <a:latin typeface="Cambria Math"/>
                        <a:cs typeface="Arial" panose="020B0604020202020204" pitchFamily="34" charset="0"/>
                      </a:rPr>
                      <m:t>1</m:t>
                    </m:r>
                    <m:r>
                      <a:rPr lang="de-DE" sz="2400" i="1">
                        <a:latin typeface="Cambria Math"/>
                        <a:cs typeface="Arial" panose="020B0604020202020204" pitchFamily="34" charset="0"/>
                      </a:rPr>
                      <m:t>+</m:t>
                    </m:r>
                    <m:sSub>
                      <m:sSubPr>
                        <m:ctrlPr>
                          <a:rPr lang="de-DE" sz="2400" i="1">
                            <a:latin typeface="Cambria Math" panose="02040503050406030204" pitchFamily="18" charset="0"/>
                            <a:cs typeface="Arial" panose="020B0604020202020204" pitchFamily="34" charset="0"/>
                          </a:rPr>
                        </m:ctrlPr>
                      </m:sSubPr>
                      <m:e>
                        <m:r>
                          <a:rPr lang="de-DE" sz="2400" i="1">
                            <a:latin typeface="Cambria Math"/>
                            <a:cs typeface="Arial" panose="020B0604020202020204" pitchFamily="34" charset="0"/>
                          </a:rPr>
                          <m:t>𝑖</m:t>
                        </m:r>
                      </m:e>
                      <m:sub>
                        <m:r>
                          <a:rPr lang="de-DE" sz="2400" i="1">
                            <a:latin typeface="Cambria Math"/>
                          </a:rPr>
                          <m:t>€</m:t>
                        </m:r>
                      </m:sub>
                    </m:sSub>
                    <m:r>
                      <a:rPr lang="de-DE" sz="2400" i="1">
                        <a:latin typeface="Cambria Math" panose="02040503050406030204" pitchFamily="18" charset="0"/>
                        <a:cs typeface="Arial" panose="020B0604020202020204" pitchFamily="34" charset="0"/>
                      </a:rPr>
                      <m:t>)</m:t>
                    </m:r>
                    <m:r>
                      <a:rPr lang="de-DE" sz="2400" i="1">
                        <a:latin typeface="Cambria Math"/>
                      </a:rPr>
                      <m:t>=</m:t>
                    </m:r>
                    <m:f>
                      <m:fPr>
                        <m:ctrlPr>
                          <a:rPr lang="en-US" sz="2400" i="1">
                            <a:latin typeface="Cambria Math" panose="02040503050406030204" pitchFamily="18" charset="0"/>
                            <a:cs typeface="Arial" panose="020B0604020202020204" pitchFamily="34" charset="0"/>
                          </a:rPr>
                        </m:ctrlPr>
                      </m:fPr>
                      <m:num>
                        <m:sSub>
                          <m:sSubPr>
                            <m:ctrlPr>
                              <a:rPr lang="en-US" sz="2400" i="1">
                                <a:latin typeface="Cambria Math" panose="02040503050406030204" pitchFamily="18" charset="0"/>
                                <a:cs typeface="Arial" panose="020B0604020202020204" pitchFamily="34" charset="0"/>
                              </a:rPr>
                            </m:ctrlPr>
                          </m:sSubPr>
                          <m:e>
                            <m:r>
                              <a:rPr lang="de-DE" sz="2400" i="1">
                                <a:latin typeface="Cambria Math"/>
                                <a:cs typeface="Arial" panose="020B0604020202020204" pitchFamily="34" charset="0"/>
                              </a:rPr>
                              <m:t>𝑒</m:t>
                            </m:r>
                          </m:e>
                          <m:sub>
                            <m:r>
                              <a:rPr lang="de-DE" sz="2400" i="1">
                                <a:latin typeface="Cambria Math" panose="02040503050406030204" pitchFamily="18" charset="0"/>
                                <a:cs typeface="Arial" panose="020B0604020202020204" pitchFamily="34" charset="0"/>
                              </a:rPr>
                              <m:t>0</m:t>
                            </m:r>
                          </m:sub>
                        </m:sSub>
                        <m:r>
                          <a:rPr lang="en-US" sz="2400" i="1">
                            <a:latin typeface="Cambria Math"/>
                            <a:ea typeface="Cambria Math"/>
                            <a:cs typeface="Arial" panose="020B0604020202020204" pitchFamily="34" charset="0"/>
                          </a:rPr>
                          <m:t>∙</m:t>
                        </m:r>
                        <m:r>
                          <a:rPr lang="de-DE" sz="2400" i="1">
                            <a:latin typeface="Cambria Math" panose="02040503050406030204" pitchFamily="18" charset="0"/>
                            <a:ea typeface="Cambria Math"/>
                            <a:cs typeface="Arial" panose="020B0604020202020204" pitchFamily="34" charset="0"/>
                          </a:rPr>
                          <m:t>(</m:t>
                        </m:r>
                        <m:r>
                          <a:rPr lang="de-DE" sz="2400" i="1">
                            <a:latin typeface="Cambria Math"/>
                            <a:cs typeface="Arial" panose="020B0604020202020204" pitchFamily="34" charset="0"/>
                          </a:rPr>
                          <m:t>1</m:t>
                        </m:r>
                        <m:r>
                          <a:rPr lang="de-DE" sz="2400" i="1">
                            <a:latin typeface="Cambria Math"/>
                            <a:cs typeface="Arial" panose="020B0604020202020204" pitchFamily="34" charset="0"/>
                          </a:rPr>
                          <m:t>+</m:t>
                        </m:r>
                        <m:sSub>
                          <m:sSubPr>
                            <m:ctrlPr>
                              <a:rPr lang="de-DE" sz="2400" i="1">
                                <a:latin typeface="Cambria Math" panose="02040503050406030204" pitchFamily="18" charset="0"/>
                                <a:cs typeface="Arial" panose="020B0604020202020204" pitchFamily="34" charset="0"/>
                              </a:rPr>
                            </m:ctrlPr>
                          </m:sSubPr>
                          <m:e>
                            <m:r>
                              <a:rPr lang="de-DE" sz="2400" i="1">
                                <a:latin typeface="Cambria Math"/>
                                <a:cs typeface="Arial" panose="020B0604020202020204" pitchFamily="34" charset="0"/>
                              </a:rPr>
                              <m:t>𝑖</m:t>
                            </m:r>
                          </m:e>
                          <m:sub>
                            <m:r>
                              <a:rPr lang="de-DE" sz="2400" i="1">
                                <a:latin typeface="Cambria Math"/>
                                <a:cs typeface="Arial" panose="020B0604020202020204" pitchFamily="34" charset="0"/>
                              </a:rPr>
                              <m:t>$</m:t>
                            </m:r>
                          </m:sub>
                        </m:sSub>
                        <m:r>
                          <a:rPr lang="de-DE" sz="2400" i="1">
                            <a:latin typeface="Cambria Math" panose="02040503050406030204" pitchFamily="18" charset="0"/>
                            <a:cs typeface="Arial" panose="020B0604020202020204" pitchFamily="34" charset="0"/>
                          </a:rPr>
                          <m:t>)</m:t>
                        </m:r>
                      </m:num>
                      <m:den>
                        <m:sSub>
                          <m:sSubPr>
                            <m:ctrlPr>
                              <a:rPr lang="en-US" sz="2400" i="1">
                                <a:latin typeface="Cambria Math" panose="02040503050406030204" pitchFamily="18" charset="0"/>
                                <a:cs typeface="Arial" panose="020B0604020202020204" pitchFamily="34" charset="0"/>
                              </a:rPr>
                            </m:ctrlPr>
                          </m:sSubPr>
                          <m:e>
                            <m:r>
                              <a:rPr lang="de-DE" sz="2400" i="1">
                                <a:latin typeface="Cambria Math"/>
                                <a:cs typeface="Arial" panose="020B0604020202020204" pitchFamily="34" charset="0"/>
                              </a:rPr>
                              <m:t>𝐸</m:t>
                            </m:r>
                            <m:r>
                              <a:rPr lang="de-DE" sz="2400" i="1">
                                <a:latin typeface="Cambria Math"/>
                                <a:cs typeface="Arial" panose="020B0604020202020204" pitchFamily="34" charset="0"/>
                              </a:rPr>
                              <m:t>(</m:t>
                            </m:r>
                            <m:r>
                              <a:rPr lang="de-DE" sz="2400" i="1">
                                <a:latin typeface="Cambria Math"/>
                                <a:cs typeface="Arial" panose="020B0604020202020204" pitchFamily="34" charset="0"/>
                              </a:rPr>
                              <m:t>𝑒</m:t>
                            </m:r>
                          </m:e>
                          <m:sub>
                            <m:r>
                              <a:rPr lang="de-DE" sz="2400" i="1">
                                <a:latin typeface="Cambria Math"/>
                                <a:cs typeface="Arial" panose="020B0604020202020204" pitchFamily="34" charset="0"/>
                              </a:rPr>
                              <m:t>1</m:t>
                            </m:r>
                          </m:sub>
                        </m:sSub>
                        <m:r>
                          <a:rPr lang="de-DE" sz="2400" i="1">
                            <a:latin typeface="Cambria Math"/>
                            <a:cs typeface="Arial" panose="020B0604020202020204" pitchFamily="34" charset="0"/>
                          </a:rPr>
                          <m:t>)</m:t>
                        </m:r>
                      </m:den>
                    </m:f>
                  </m:oMath>
                </a14:m>
                <a:r>
                  <a:rPr lang="en-US" sz="2400" dirty="0"/>
                  <a:t> </a:t>
                </a:r>
                <a14:m>
                  <m:oMath xmlns:m="http://schemas.openxmlformats.org/officeDocument/2006/math">
                    <m:r>
                      <a:rPr lang="en-US" sz="2177" i="1">
                        <a:latin typeface="Cambria Math" panose="02040503050406030204" pitchFamily="18" charset="0"/>
                        <a:ea typeface="Cambria Math" panose="02040503050406030204" pitchFamily="18" charset="0"/>
                        <a:cs typeface="Arial" panose="020B0604020202020204" pitchFamily="34" charset="0"/>
                      </a:rPr>
                      <m:t>→</m:t>
                    </m:r>
                  </m:oMath>
                </a14:m>
                <a:endParaRPr lang="en-US" sz="2177" dirty="0"/>
              </a:p>
            </p:txBody>
          </p:sp>
        </mc:Choice>
        <mc:Fallback xmlns="">
          <p:sp>
            <p:nvSpPr>
              <p:cNvPr id="7" name="TextBox 6"/>
              <p:cNvSpPr txBox="1">
                <a:spLocks noRot="1" noChangeAspect="1" noMove="1" noResize="1" noEditPoints="1" noAdjustHandles="1" noChangeArrowheads="1" noChangeShapeType="1" noTextEdit="1"/>
              </p:cNvSpPr>
              <p:nvPr/>
            </p:nvSpPr>
            <p:spPr>
              <a:xfrm>
                <a:off x="2568866" y="3005703"/>
                <a:ext cx="2887457" cy="686919"/>
              </a:xfrm>
              <a:prstGeom prst="rect">
                <a:avLst/>
              </a:prstGeom>
              <a:blipFill>
                <a:blip r:embed="rId4"/>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8" name="TextBox 8"/>
              <p:cNvSpPr txBox="1"/>
              <p:nvPr/>
            </p:nvSpPr>
            <p:spPr>
              <a:xfrm>
                <a:off x="2893014" y="3763940"/>
                <a:ext cx="2133405" cy="626197"/>
              </a:xfrm>
              <a:prstGeom prst="rect">
                <a:avLst/>
              </a:prstGeom>
              <a:noFill/>
            </p:spPr>
            <p:txBody>
              <a:bodyPr wrap="none" rtlCol="0">
                <a:spAutoFit/>
              </a:bodyPr>
              <a:lstStyle/>
              <a:p>
                <a14:m>
                  <m:oMath xmlns:m="http://schemas.openxmlformats.org/officeDocument/2006/math">
                    <m:sSub>
                      <m:sSubPr>
                        <m:ctrlPr>
                          <a:rPr lang="en-US" sz="2177" i="1">
                            <a:latin typeface="Cambria Math" panose="02040503050406030204" pitchFamily="18" charset="0"/>
                            <a:cs typeface="Arial" panose="020B0604020202020204" pitchFamily="34" charset="0"/>
                          </a:rPr>
                        </m:ctrlPr>
                      </m:sSubPr>
                      <m:e>
                        <m:r>
                          <a:rPr lang="de-DE" sz="2177" i="1">
                            <a:latin typeface="Cambria Math"/>
                            <a:cs typeface="Arial" panose="020B0604020202020204" pitchFamily="34" charset="0"/>
                          </a:rPr>
                          <m:t>𝐸</m:t>
                        </m:r>
                        <m:r>
                          <a:rPr lang="de-DE" sz="2177" i="1">
                            <a:latin typeface="Cambria Math"/>
                            <a:cs typeface="Arial" panose="020B0604020202020204" pitchFamily="34" charset="0"/>
                          </a:rPr>
                          <m:t>(</m:t>
                        </m:r>
                        <m:r>
                          <a:rPr lang="de-DE" sz="2177" i="1">
                            <a:latin typeface="Cambria Math"/>
                            <a:cs typeface="Arial" panose="020B0604020202020204" pitchFamily="34" charset="0"/>
                          </a:rPr>
                          <m:t>𝑒</m:t>
                        </m:r>
                      </m:e>
                      <m:sub>
                        <m:r>
                          <a:rPr lang="de-DE" sz="2177" i="1">
                            <a:latin typeface="Cambria Math" panose="02040503050406030204" pitchFamily="18" charset="0"/>
                            <a:cs typeface="Arial" panose="020B0604020202020204" pitchFamily="34" charset="0"/>
                          </a:rPr>
                          <m:t>1</m:t>
                        </m:r>
                      </m:sub>
                    </m:sSub>
                    <m:r>
                      <a:rPr lang="de-DE" sz="2177" i="1">
                        <a:latin typeface="Cambria Math"/>
                        <a:cs typeface="Arial" panose="020B0604020202020204" pitchFamily="34" charset="0"/>
                      </a:rPr>
                      <m:t>)</m:t>
                    </m:r>
                    <m:r>
                      <a:rPr lang="de-DE" sz="2177" i="1">
                        <a:latin typeface="Cambria Math"/>
                      </a:rPr>
                      <m:t>=</m:t>
                    </m:r>
                    <m:sSub>
                      <m:sSubPr>
                        <m:ctrlPr>
                          <a:rPr lang="de-DE" sz="2177" i="1">
                            <a:latin typeface="Cambria Math" panose="02040503050406030204" pitchFamily="18" charset="0"/>
                          </a:rPr>
                        </m:ctrlPr>
                      </m:sSubPr>
                      <m:e>
                        <m:r>
                          <a:rPr lang="de-DE" sz="2177" i="1">
                            <a:latin typeface="Cambria Math"/>
                          </a:rPr>
                          <m:t>𝑒</m:t>
                        </m:r>
                      </m:e>
                      <m:sub>
                        <m:r>
                          <a:rPr lang="de-DE" sz="2177" i="1">
                            <a:latin typeface="Cambria Math" panose="02040503050406030204" pitchFamily="18" charset="0"/>
                          </a:rPr>
                          <m:t>0</m:t>
                        </m:r>
                      </m:sub>
                    </m:sSub>
                    <m:r>
                      <a:rPr lang="de-DE" sz="2177" i="1">
                        <a:latin typeface="Cambria Math"/>
                        <a:ea typeface="Cambria Math"/>
                      </a:rPr>
                      <m:t>∙</m:t>
                    </m:r>
                  </m:oMath>
                </a14:m>
                <a:r>
                  <a:rPr lang="de-DE" sz="2177" dirty="0"/>
                  <a:t> </a:t>
                </a:r>
                <a14:m>
                  <m:oMath xmlns:m="http://schemas.openxmlformats.org/officeDocument/2006/math">
                    <m:f>
                      <m:fPr>
                        <m:ctrlPr>
                          <a:rPr lang="de-DE" sz="2177" i="1">
                            <a:latin typeface="Cambria Math" panose="02040503050406030204" pitchFamily="18" charset="0"/>
                          </a:rPr>
                        </m:ctrlPr>
                      </m:fPr>
                      <m:num>
                        <m:r>
                          <a:rPr lang="de-DE" sz="2177" i="1">
                            <a:latin typeface="Cambria Math"/>
                          </a:rPr>
                          <m:t>1</m:t>
                        </m:r>
                        <m:r>
                          <a:rPr lang="de-DE" sz="2177" i="1">
                            <a:latin typeface="Cambria Math"/>
                          </a:rPr>
                          <m:t>+</m:t>
                        </m:r>
                        <m:sSub>
                          <m:sSubPr>
                            <m:ctrlPr>
                              <a:rPr lang="de-DE" sz="2177" i="1">
                                <a:latin typeface="Cambria Math" panose="02040503050406030204" pitchFamily="18" charset="0"/>
                              </a:rPr>
                            </m:ctrlPr>
                          </m:sSubPr>
                          <m:e>
                            <m:r>
                              <a:rPr lang="de-DE" sz="2177" i="1">
                                <a:latin typeface="Cambria Math"/>
                              </a:rPr>
                              <m:t>𝑖</m:t>
                            </m:r>
                          </m:e>
                          <m:sub>
                            <m:r>
                              <a:rPr lang="de-DE" sz="2177" i="1">
                                <a:latin typeface="Cambria Math"/>
                              </a:rPr>
                              <m:t>$</m:t>
                            </m:r>
                          </m:sub>
                        </m:sSub>
                      </m:num>
                      <m:den>
                        <m:r>
                          <a:rPr lang="de-DE" sz="2177" i="1">
                            <a:latin typeface="Cambria Math"/>
                          </a:rPr>
                          <m:t>1</m:t>
                        </m:r>
                        <m:r>
                          <a:rPr lang="de-DE" sz="2177" i="1">
                            <a:latin typeface="Cambria Math"/>
                          </a:rPr>
                          <m:t>+</m:t>
                        </m:r>
                        <m:sSub>
                          <m:sSubPr>
                            <m:ctrlPr>
                              <a:rPr lang="de-DE" sz="2177" i="1">
                                <a:latin typeface="Cambria Math" panose="02040503050406030204" pitchFamily="18" charset="0"/>
                              </a:rPr>
                            </m:ctrlPr>
                          </m:sSubPr>
                          <m:e>
                            <m:r>
                              <a:rPr lang="de-DE" sz="2177" i="1">
                                <a:latin typeface="Cambria Math"/>
                              </a:rPr>
                              <m:t>𝑖</m:t>
                            </m:r>
                          </m:e>
                          <m:sub>
                            <m:r>
                              <a:rPr lang="de-DE" sz="2177" i="1">
                                <a:latin typeface="Cambria Math"/>
                              </a:rPr>
                              <m:t>€</m:t>
                            </m:r>
                          </m:sub>
                        </m:sSub>
                      </m:den>
                    </m:f>
                  </m:oMath>
                </a14:m>
                <a:endParaRPr lang="en-US" sz="2177" dirty="0"/>
              </a:p>
            </p:txBody>
          </p:sp>
        </mc:Choice>
        <mc:Fallback xmlns="">
          <p:sp>
            <p:nvSpPr>
              <p:cNvPr id="8" name="TextBox 8"/>
              <p:cNvSpPr txBox="1">
                <a:spLocks noRot="1" noChangeAspect="1" noMove="1" noResize="1" noEditPoints="1" noAdjustHandles="1" noChangeArrowheads="1" noChangeShapeType="1" noTextEdit="1"/>
              </p:cNvSpPr>
              <p:nvPr/>
            </p:nvSpPr>
            <p:spPr>
              <a:xfrm>
                <a:off x="2893014" y="3763940"/>
                <a:ext cx="2133405" cy="626197"/>
              </a:xfrm>
              <a:prstGeom prst="rect">
                <a:avLst/>
              </a:prstGeom>
              <a:blipFill>
                <a:blip r:embed="rId5"/>
                <a:stretch>
                  <a:fillRect/>
                </a:stretch>
              </a:blipFill>
            </p:spPr>
            <p:txBody>
              <a:bodyPr/>
              <a:lstStyle/>
              <a:p>
                <a:r>
                  <a:rPr lang="de-DE">
                    <a:noFill/>
                  </a:rPr>
                  <a:t> </a:t>
                </a:r>
              </a:p>
            </p:txBody>
          </p:sp>
        </mc:Fallback>
      </mc:AlternateContent>
      <p:sp>
        <p:nvSpPr>
          <p:cNvPr id="2" name="Textfeld 1">
            <a:extLst>
              <a:ext uri="{FF2B5EF4-FFF2-40B4-BE49-F238E27FC236}">
                <a16:creationId xmlns:a16="http://schemas.microsoft.com/office/drawing/2014/main" id="{7E8609AE-751A-4E06-89CD-411951D430F4}"/>
              </a:ext>
            </a:extLst>
          </p:cNvPr>
          <p:cNvSpPr txBox="1"/>
          <p:nvPr/>
        </p:nvSpPr>
        <p:spPr>
          <a:xfrm>
            <a:off x="729283" y="4652020"/>
            <a:ext cx="8014178" cy="1200329"/>
          </a:xfrm>
          <a:prstGeom prst="rect">
            <a:avLst/>
          </a:prstGeom>
          <a:noFill/>
        </p:spPr>
        <p:txBody>
          <a:bodyPr wrap="square" rtlCol="0">
            <a:spAutoFit/>
          </a:bodyPr>
          <a:lstStyle/>
          <a:p>
            <a:r>
              <a:rPr lang="de-DE" dirty="0"/>
              <a:t>Empirische Untersuchungen zeigen bisher, dass kein Modellansatz die „naive“ Prognose verbessern kann (vgl. der Hinweis zur Effizienzmarkthypothese vorher!). Ex </a:t>
            </a:r>
            <a:r>
              <a:rPr lang="de-DE" dirty="0" err="1"/>
              <a:t>post</a:t>
            </a:r>
            <a:r>
              <a:rPr lang="de-DE" dirty="0"/>
              <a:t> gesehen können Modelle die „naive“ Prognose zwar schlagen, aber ex ante weiß man nicht, welches Modell man wählen muss!</a:t>
            </a:r>
          </a:p>
        </p:txBody>
      </p:sp>
      <p:sp>
        <p:nvSpPr>
          <p:cNvPr id="9" name="Rechteck 8">
            <a:extLst>
              <a:ext uri="{FF2B5EF4-FFF2-40B4-BE49-F238E27FC236}">
                <a16:creationId xmlns:a16="http://schemas.microsoft.com/office/drawing/2014/main" id="{9159AC25-7F02-19DD-9786-735EF28046F4}"/>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573617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Rectangle 1"/>
          <p:cNvSpPr>
            <a:spLocks noChangeArrowheads="1"/>
          </p:cNvSpPr>
          <p:nvPr/>
        </p:nvSpPr>
        <p:spPr bwMode="auto">
          <a:xfrm>
            <a:off x="2999657" y="215753"/>
            <a:ext cx="719685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Außenwirtschaftliche Verflechtungen: Zahlungsbilanz</a:t>
            </a:r>
          </a:p>
        </p:txBody>
      </p:sp>
      <p:sp>
        <p:nvSpPr>
          <p:cNvPr id="102404" name="Text Box 2"/>
          <p:cNvSpPr txBox="1">
            <a:spLocks noChangeArrowheads="1"/>
          </p:cNvSpPr>
          <p:nvPr/>
        </p:nvSpPr>
        <p:spPr bwMode="auto">
          <a:xfrm>
            <a:off x="713016" y="679599"/>
            <a:ext cx="8569325"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r>
              <a:rPr lang="de-DE" sz="2400" u="sng" dirty="0">
                <a:solidFill>
                  <a:srgbClr val="000000"/>
                </a:solidFill>
              </a:rPr>
              <a:t>Definition:</a:t>
            </a:r>
          </a:p>
          <a:p>
            <a:pPr eaLnBrk="1" hangingPunct="1">
              <a:buFontTx/>
              <a:buNone/>
            </a:pPr>
            <a:r>
              <a:rPr lang="de-DE" sz="2400" dirty="0">
                <a:solidFill>
                  <a:srgbClr val="000000"/>
                </a:solidFill>
              </a:rPr>
              <a:t>Die Zahlungsbilanz ist die systematische Aufzeichnung </a:t>
            </a:r>
          </a:p>
          <a:p>
            <a:pPr eaLnBrk="1" hangingPunct="1">
              <a:buFontTx/>
              <a:buNone/>
            </a:pPr>
            <a:r>
              <a:rPr lang="de-DE" sz="2400" dirty="0">
                <a:solidFill>
                  <a:srgbClr val="000000"/>
                </a:solidFill>
              </a:rPr>
              <a:t>wirtschaftlicher Vorgänge zwischen Inländern und Ausländern </a:t>
            </a:r>
          </a:p>
          <a:p>
            <a:pPr eaLnBrk="1" hangingPunct="1">
              <a:buFontTx/>
              <a:buNone/>
            </a:pPr>
            <a:r>
              <a:rPr lang="de-DE" sz="2400" dirty="0">
                <a:solidFill>
                  <a:srgbClr val="000000"/>
                </a:solidFill>
              </a:rPr>
              <a:t>innerhalb einer Periode (meist ein Jahr)</a:t>
            </a:r>
          </a:p>
          <a:p>
            <a:pPr eaLnBrk="1" hangingPunct="1">
              <a:buFontTx/>
              <a:buNone/>
            </a:pPr>
            <a:endParaRPr lang="de-DE" sz="2400" dirty="0">
              <a:solidFill>
                <a:srgbClr val="000000"/>
              </a:solidFill>
            </a:endParaRPr>
          </a:p>
          <a:p>
            <a:pPr eaLnBrk="1" hangingPunct="1">
              <a:buFontTx/>
              <a:buNone/>
            </a:pPr>
            <a:endParaRPr lang="de-DE" sz="2400" dirty="0">
              <a:solidFill>
                <a:srgbClr val="000000"/>
              </a:solidFill>
            </a:endParaRPr>
          </a:p>
          <a:p>
            <a:pPr eaLnBrk="1" hangingPunct="1">
              <a:buFontTx/>
              <a:buNone/>
            </a:pPr>
            <a:r>
              <a:rPr lang="de-DE" sz="2400" dirty="0">
                <a:solidFill>
                  <a:srgbClr val="000000"/>
                </a:solidFill>
              </a:rPr>
              <a:t>Die Zahlungsbilanz basiert auf dem Prinzip der </a:t>
            </a:r>
          </a:p>
          <a:p>
            <a:pPr eaLnBrk="1" hangingPunct="1">
              <a:buFontTx/>
              <a:buNone/>
            </a:pPr>
            <a:r>
              <a:rPr lang="de-DE" sz="2400" dirty="0">
                <a:solidFill>
                  <a:srgbClr val="000000"/>
                </a:solidFill>
              </a:rPr>
              <a:t>doppelten Buchführung</a:t>
            </a:r>
          </a:p>
          <a:p>
            <a:pPr eaLnBrk="1" hangingPunct="1">
              <a:buFontTx/>
              <a:buNone/>
            </a:pPr>
            <a:endParaRPr lang="de-DE" sz="2400" dirty="0">
              <a:solidFill>
                <a:srgbClr val="000000"/>
              </a:solidFill>
            </a:endParaRPr>
          </a:p>
          <a:p>
            <a:pPr eaLnBrk="1" hangingPunct="1">
              <a:buFontTx/>
              <a:buNone/>
            </a:pPr>
            <a:endParaRPr lang="de-DE" sz="2400" dirty="0">
              <a:solidFill>
                <a:srgbClr val="000000"/>
              </a:solidFill>
            </a:endParaRPr>
          </a:p>
          <a:p>
            <a:pPr eaLnBrk="1" hangingPunct="1">
              <a:buFontTx/>
              <a:buNone/>
            </a:pPr>
            <a:r>
              <a:rPr lang="de-DE" sz="2400" u="sng" dirty="0">
                <a:solidFill>
                  <a:srgbClr val="000000"/>
                </a:solidFill>
              </a:rPr>
              <a:t>Achtung:</a:t>
            </a:r>
            <a:r>
              <a:rPr lang="de-DE" sz="2400" dirty="0">
                <a:solidFill>
                  <a:srgbClr val="000000"/>
                </a:solidFill>
              </a:rPr>
              <a:t> 	</a:t>
            </a:r>
          </a:p>
          <a:p>
            <a:pPr eaLnBrk="1" hangingPunct="1">
              <a:buFontTx/>
              <a:buNone/>
            </a:pPr>
            <a:r>
              <a:rPr lang="de-DE" sz="2400" dirty="0">
                <a:solidFill>
                  <a:srgbClr val="000000"/>
                </a:solidFill>
              </a:rPr>
              <a:t>Die Zahlungsbilanz erfasst mit den innerhalb eines Zeitraums </a:t>
            </a:r>
          </a:p>
          <a:p>
            <a:pPr eaLnBrk="1" hangingPunct="1">
              <a:buFontTx/>
              <a:buNone/>
            </a:pPr>
            <a:r>
              <a:rPr lang="de-DE" sz="2400" dirty="0">
                <a:solidFill>
                  <a:srgbClr val="000000"/>
                </a:solidFill>
              </a:rPr>
              <a:t>vollzogenen Transaktionen </a:t>
            </a:r>
            <a:r>
              <a:rPr lang="de-DE" sz="2400" u="sng" dirty="0">
                <a:solidFill>
                  <a:srgbClr val="000000"/>
                </a:solidFill>
              </a:rPr>
              <a:t>Stromgrößen</a:t>
            </a:r>
            <a:r>
              <a:rPr lang="de-DE" sz="2400" dirty="0">
                <a:solidFill>
                  <a:srgbClr val="000000"/>
                </a:solidFill>
              </a:rPr>
              <a:t> und nicht, wie </a:t>
            </a:r>
          </a:p>
          <a:p>
            <a:pPr eaLnBrk="1" hangingPunct="1">
              <a:buFontTx/>
              <a:buNone/>
            </a:pPr>
            <a:r>
              <a:rPr lang="de-DE" sz="2400" dirty="0">
                <a:solidFill>
                  <a:srgbClr val="000000"/>
                </a:solidFill>
              </a:rPr>
              <a:t>normalerweise in einer Bilanz </a:t>
            </a:r>
            <a:r>
              <a:rPr lang="de-DE" sz="2400" u="sng" dirty="0">
                <a:solidFill>
                  <a:srgbClr val="000000"/>
                </a:solidFill>
              </a:rPr>
              <a:t>Bestandsgrößen!</a:t>
            </a:r>
            <a:r>
              <a:rPr lang="de-DE" sz="2400" dirty="0">
                <a:solidFill>
                  <a:srgbClr val="000000"/>
                </a:solidFill>
              </a:rPr>
              <a:t>			</a:t>
            </a:r>
            <a:endParaRPr lang="de-DE" sz="2400" u="sng" dirty="0">
              <a:solidFill>
                <a:srgbClr val="000000"/>
              </a:solidFill>
            </a:endParaRPr>
          </a:p>
        </p:txBody>
      </p:sp>
      <p:sp>
        <p:nvSpPr>
          <p:cNvPr id="5" name="Rechteck 4">
            <a:extLst>
              <a:ext uri="{FF2B5EF4-FFF2-40B4-BE49-F238E27FC236}">
                <a16:creationId xmlns:a16="http://schemas.microsoft.com/office/drawing/2014/main" id="{9696B70B-A820-BFD0-4EAC-675FD201763C}"/>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9667934"/>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Rectangle 1"/>
          <p:cNvSpPr>
            <a:spLocks noChangeArrowheads="1"/>
          </p:cNvSpPr>
          <p:nvPr/>
        </p:nvSpPr>
        <p:spPr bwMode="auto">
          <a:xfrm>
            <a:off x="2492693" y="160165"/>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Aufbau der Zahlungsbilanz</a:t>
            </a:r>
          </a:p>
        </p:txBody>
      </p:sp>
      <p:sp>
        <p:nvSpPr>
          <p:cNvPr id="103428" name="Text Box 2"/>
          <p:cNvSpPr txBox="1">
            <a:spLocks noChangeArrowheads="1"/>
          </p:cNvSpPr>
          <p:nvPr/>
        </p:nvSpPr>
        <p:spPr bwMode="auto">
          <a:xfrm>
            <a:off x="821373" y="584348"/>
            <a:ext cx="3384550"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endParaRPr lang="de-DE" sz="2000" dirty="0">
              <a:solidFill>
                <a:srgbClr val="000000"/>
              </a:solidFill>
            </a:endParaRPr>
          </a:p>
          <a:p>
            <a:pPr eaLnBrk="1" hangingPunct="1">
              <a:buFontTx/>
              <a:buNone/>
            </a:pPr>
            <a:endParaRPr lang="de-DE" sz="2000" dirty="0">
              <a:solidFill>
                <a:srgbClr val="000000"/>
              </a:solidFill>
            </a:endParaRPr>
          </a:p>
          <a:p>
            <a:pPr eaLnBrk="1" hangingPunct="1">
              <a:buFontTx/>
              <a:buNone/>
            </a:pPr>
            <a:r>
              <a:rPr lang="de-DE" sz="2000" dirty="0">
                <a:solidFill>
                  <a:srgbClr val="000000"/>
                </a:solidFill>
              </a:rPr>
              <a:t>A. Leistungsbilanz</a:t>
            </a:r>
          </a:p>
          <a:p>
            <a:pPr eaLnBrk="1" hangingPunct="1">
              <a:buFontTx/>
              <a:buChar char="•"/>
            </a:pPr>
            <a:endParaRPr lang="de-DE" sz="2000" dirty="0">
              <a:solidFill>
                <a:srgbClr val="000000"/>
              </a:solidFill>
            </a:endParaRPr>
          </a:p>
          <a:p>
            <a:pPr eaLnBrk="1" hangingPunct="1">
              <a:buFontTx/>
              <a:buChar char="•"/>
            </a:pPr>
            <a:endParaRPr lang="de-DE" sz="2000" dirty="0">
              <a:solidFill>
                <a:srgbClr val="000000"/>
              </a:solidFill>
            </a:endParaRPr>
          </a:p>
          <a:p>
            <a:pPr eaLnBrk="1" hangingPunct="1">
              <a:buFontTx/>
              <a:buNone/>
            </a:pPr>
            <a:endParaRPr lang="de-DE" sz="2000" dirty="0">
              <a:solidFill>
                <a:srgbClr val="000000"/>
              </a:solidFill>
            </a:endParaRPr>
          </a:p>
          <a:p>
            <a:pPr eaLnBrk="1" hangingPunct="1">
              <a:buFontTx/>
              <a:buNone/>
            </a:pPr>
            <a:r>
              <a:rPr lang="de-DE" sz="2000" dirty="0">
                <a:solidFill>
                  <a:srgbClr val="000000"/>
                </a:solidFill>
              </a:rPr>
              <a:t>B. Vermögensübertragungen</a:t>
            </a:r>
          </a:p>
          <a:p>
            <a:pPr eaLnBrk="1" hangingPunct="1">
              <a:buFontTx/>
              <a:buNone/>
            </a:pPr>
            <a:endParaRPr lang="de-DE" sz="2000" dirty="0">
              <a:solidFill>
                <a:srgbClr val="000000"/>
              </a:solidFill>
            </a:endParaRPr>
          </a:p>
          <a:p>
            <a:pPr eaLnBrk="1" hangingPunct="1"/>
            <a:endParaRPr lang="de-DE" sz="2000" dirty="0">
              <a:solidFill>
                <a:srgbClr val="000000"/>
              </a:solidFill>
            </a:endParaRPr>
          </a:p>
          <a:p>
            <a:pPr eaLnBrk="1" hangingPunct="1"/>
            <a:endParaRPr lang="de-DE" sz="2000" dirty="0">
              <a:solidFill>
                <a:srgbClr val="000000"/>
              </a:solidFill>
            </a:endParaRPr>
          </a:p>
          <a:p>
            <a:pPr eaLnBrk="1" hangingPunct="1"/>
            <a:r>
              <a:rPr lang="de-DE" sz="2000" dirty="0">
                <a:solidFill>
                  <a:srgbClr val="000000"/>
                </a:solidFill>
              </a:rPr>
              <a:t>C. Kapitalbilanz</a:t>
            </a:r>
          </a:p>
          <a:p>
            <a:pPr eaLnBrk="1" hangingPunct="1">
              <a:buFontTx/>
              <a:buAutoNum type="arabicPeriod"/>
            </a:pPr>
            <a:endParaRPr lang="de-DE" sz="2000" dirty="0">
              <a:solidFill>
                <a:srgbClr val="000000"/>
              </a:solidFill>
            </a:endParaRPr>
          </a:p>
          <a:p>
            <a:pPr eaLnBrk="1" hangingPunct="1">
              <a:buFontTx/>
              <a:buNone/>
            </a:pPr>
            <a:endParaRPr lang="de-DE" sz="2000" dirty="0">
              <a:solidFill>
                <a:srgbClr val="000000"/>
              </a:solidFill>
            </a:endParaRPr>
          </a:p>
          <a:p>
            <a:pPr eaLnBrk="1" hangingPunct="1">
              <a:buFontTx/>
              <a:buNone/>
            </a:pPr>
            <a:endParaRPr lang="de-DE" sz="2000" dirty="0">
              <a:solidFill>
                <a:srgbClr val="000000"/>
              </a:solidFill>
            </a:endParaRPr>
          </a:p>
          <a:p>
            <a:pPr eaLnBrk="1" hangingPunct="1">
              <a:buFontTx/>
              <a:buNone/>
            </a:pPr>
            <a:r>
              <a:rPr lang="de-DE" sz="2000" dirty="0">
                <a:solidFill>
                  <a:srgbClr val="000000"/>
                </a:solidFill>
              </a:rPr>
              <a:t>D. Restposten</a:t>
            </a:r>
          </a:p>
          <a:p>
            <a:pPr eaLnBrk="1" hangingPunct="1">
              <a:buFontTx/>
              <a:buNone/>
            </a:pPr>
            <a:r>
              <a:rPr lang="de-DE" sz="2400" dirty="0">
                <a:solidFill>
                  <a:srgbClr val="000000"/>
                </a:solidFill>
              </a:rPr>
              <a:t>		</a:t>
            </a:r>
          </a:p>
        </p:txBody>
      </p:sp>
      <p:sp>
        <p:nvSpPr>
          <p:cNvPr id="103429" name="Text Box 2"/>
          <p:cNvSpPr txBox="1">
            <a:spLocks noChangeArrowheads="1"/>
          </p:cNvSpPr>
          <p:nvPr/>
        </p:nvSpPr>
        <p:spPr bwMode="auto">
          <a:xfrm>
            <a:off x="4348798" y="800249"/>
            <a:ext cx="3960812" cy="5184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r>
              <a:rPr lang="de-DE" sz="2000">
                <a:solidFill>
                  <a:srgbClr val="000000"/>
                </a:solidFill>
              </a:rPr>
              <a:t>A1. Handelsbilanz</a:t>
            </a:r>
          </a:p>
          <a:p>
            <a:pPr eaLnBrk="1" hangingPunct="1">
              <a:buFontTx/>
              <a:buNone/>
            </a:pPr>
            <a:r>
              <a:rPr lang="de-DE" sz="2000">
                <a:solidFill>
                  <a:srgbClr val="000000"/>
                </a:solidFill>
              </a:rPr>
              <a:t>A2. Dienstleistungsbilanz</a:t>
            </a:r>
          </a:p>
          <a:p>
            <a:pPr eaLnBrk="1" hangingPunct="1">
              <a:buFontTx/>
              <a:buNone/>
            </a:pPr>
            <a:r>
              <a:rPr lang="de-DE" sz="2000">
                <a:solidFill>
                  <a:srgbClr val="000000"/>
                </a:solidFill>
              </a:rPr>
              <a:t>A3. Erwerbs- und Vermögenseinkommen</a:t>
            </a:r>
          </a:p>
          <a:p>
            <a:pPr eaLnBrk="1" hangingPunct="1">
              <a:buFontTx/>
              <a:buNone/>
            </a:pPr>
            <a:r>
              <a:rPr lang="de-DE" sz="2000">
                <a:solidFill>
                  <a:srgbClr val="000000"/>
                </a:solidFill>
              </a:rPr>
              <a:t>A4. Laufende Übertragungen</a:t>
            </a:r>
          </a:p>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r>
              <a:rPr lang="de-DE" sz="2000">
                <a:solidFill>
                  <a:srgbClr val="000000"/>
                </a:solidFill>
              </a:rPr>
              <a:t>C1. Direktinvestitionen</a:t>
            </a:r>
          </a:p>
          <a:p>
            <a:pPr eaLnBrk="1" hangingPunct="1">
              <a:buFontTx/>
              <a:buNone/>
            </a:pPr>
            <a:r>
              <a:rPr lang="de-DE" sz="2000">
                <a:solidFill>
                  <a:srgbClr val="000000"/>
                </a:solidFill>
              </a:rPr>
              <a:t>C2. Wertpapierverkehr</a:t>
            </a:r>
          </a:p>
          <a:p>
            <a:pPr eaLnBrk="1" hangingPunct="1">
              <a:buFontTx/>
              <a:buNone/>
            </a:pPr>
            <a:r>
              <a:rPr lang="de-DE" sz="2000">
                <a:solidFill>
                  <a:srgbClr val="000000"/>
                </a:solidFill>
              </a:rPr>
              <a:t>C3. Kredite</a:t>
            </a:r>
          </a:p>
          <a:p>
            <a:pPr eaLnBrk="1" hangingPunct="1">
              <a:buFontTx/>
              <a:buNone/>
            </a:pPr>
            <a:r>
              <a:rPr lang="de-DE" sz="2000">
                <a:solidFill>
                  <a:srgbClr val="000000"/>
                </a:solidFill>
              </a:rPr>
              <a:t>C4. Devisenbilanz</a:t>
            </a:r>
          </a:p>
          <a:p>
            <a:pPr eaLnBrk="1" hangingPunct="1">
              <a:buFontTx/>
              <a:buNone/>
            </a:pPr>
            <a:endParaRPr lang="de-DE" sz="2000">
              <a:solidFill>
                <a:srgbClr val="000000"/>
              </a:solidFill>
            </a:endParaRPr>
          </a:p>
          <a:p>
            <a:pPr eaLnBrk="1" hangingPunct="1">
              <a:buFontTx/>
              <a:buNone/>
            </a:pPr>
            <a:r>
              <a:rPr lang="de-DE" sz="2400">
                <a:solidFill>
                  <a:srgbClr val="000000"/>
                </a:solidFill>
              </a:rPr>
              <a:t>		</a:t>
            </a:r>
          </a:p>
        </p:txBody>
      </p:sp>
      <p:sp>
        <p:nvSpPr>
          <p:cNvPr id="103430" name="Line 6"/>
          <p:cNvSpPr>
            <a:spLocks noChangeShapeType="1"/>
          </p:cNvSpPr>
          <p:nvPr/>
        </p:nvSpPr>
        <p:spPr bwMode="auto">
          <a:xfrm flipV="1">
            <a:off x="2900681" y="1016149"/>
            <a:ext cx="1439863"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1" name="Line 7"/>
          <p:cNvSpPr>
            <a:spLocks noChangeShapeType="1"/>
          </p:cNvSpPr>
          <p:nvPr/>
        </p:nvSpPr>
        <p:spPr bwMode="auto">
          <a:xfrm flipV="1">
            <a:off x="2900681" y="1303486"/>
            <a:ext cx="1439863" cy="1444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2" name="Line 8"/>
          <p:cNvSpPr>
            <a:spLocks noChangeShapeType="1"/>
          </p:cNvSpPr>
          <p:nvPr/>
        </p:nvSpPr>
        <p:spPr bwMode="auto">
          <a:xfrm>
            <a:off x="2900681" y="1519387"/>
            <a:ext cx="14398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3" name="Line 9"/>
          <p:cNvSpPr>
            <a:spLocks noChangeShapeType="1"/>
          </p:cNvSpPr>
          <p:nvPr/>
        </p:nvSpPr>
        <p:spPr bwMode="auto">
          <a:xfrm>
            <a:off x="2900680" y="1592412"/>
            <a:ext cx="1366838"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4" name="Line 10"/>
          <p:cNvSpPr>
            <a:spLocks noChangeShapeType="1"/>
          </p:cNvSpPr>
          <p:nvPr/>
        </p:nvSpPr>
        <p:spPr bwMode="auto">
          <a:xfrm flipV="1">
            <a:off x="2756218" y="3465661"/>
            <a:ext cx="1439862"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5" name="Line 11"/>
          <p:cNvSpPr>
            <a:spLocks noChangeShapeType="1"/>
          </p:cNvSpPr>
          <p:nvPr/>
        </p:nvSpPr>
        <p:spPr bwMode="auto">
          <a:xfrm flipV="1">
            <a:off x="2756218" y="3752999"/>
            <a:ext cx="1439862" cy="1444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6" name="Line 12"/>
          <p:cNvSpPr>
            <a:spLocks noChangeShapeType="1"/>
          </p:cNvSpPr>
          <p:nvPr/>
        </p:nvSpPr>
        <p:spPr bwMode="auto">
          <a:xfrm>
            <a:off x="2756218" y="3968899"/>
            <a:ext cx="1439862"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7" name="Line 13"/>
          <p:cNvSpPr>
            <a:spLocks noChangeShapeType="1"/>
          </p:cNvSpPr>
          <p:nvPr/>
        </p:nvSpPr>
        <p:spPr bwMode="auto">
          <a:xfrm>
            <a:off x="2756219" y="4041923"/>
            <a:ext cx="1366837" cy="2873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 name="Textfeld 1">
            <a:extLst>
              <a:ext uri="{FF2B5EF4-FFF2-40B4-BE49-F238E27FC236}">
                <a16:creationId xmlns:a16="http://schemas.microsoft.com/office/drawing/2014/main" id="{12F28FDF-9C19-43A9-92B4-9CE6DBBF5894}"/>
              </a:ext>
            </a:extLst>
          </p:cNvPr>
          <p:cNvSpPr txBox="1"/>
          <p:nvPr/>
        </p:nvSpPr>
        <p:spPr>
          <a:xfrm>
            <a:off x="-1833" y="5391508"/>
            <a:ext cx="8640827" cy="1061829"/>
          </a:xfrm>
          <a:prstGeom prst="rect">
            <a:avLst/>
          </a:prstGeom>
          <a:noFill/>
        </p:spPr>
        <p:txBody>
          <a:bodyPr wrap="none" rtlCol="0">
            <a:spAutoFit/>
          </a:bodyPr>
          <a:lstStyle/>
          <a:p>
            <a:pPr algn="ctr"/>
            <a:r>
              <a:rPr lang="de-DE" sz="2100" b="1" dirty="0"/>
              <a:t>Zahlungsbilanz</a:t>
            </a:r>
          </a:p>
          <a:p>
            <a:pPr algn="ctr"/>
            <a:r>
              <a:rPr lang="de-DE" sz="2100" b="1" dirty="0"/>
              <a:t>=</a:t>
            </a:r>
          </a:p>
          <a:p>
            <a:pPr algn="ctr"/>
            <a:r>
              <a:rPr lang="de-DE" sz="2100" b="1" dirty="0"/>
              <a:t>Leistungsbilanz + Vermögensübertragungen + Kapitalbilanz + Restposten = 0</a:t>
            </a:r>
          </a:p>
        </p:txBody>
      </p:sp>
      <p:sp>
        <p:nvSpPr>
          <p:cNvPr id="14" name="Rechteck 13">
            <a:extLst>
              <a:ext uri="{FF2B5EF4-FFF2-40B4-BE49-F238E27FC236}">
                <a16:creationId xmlns:a16="http://schemas.microsoft.com/office/drawing/2014/main" id="{B7039549-7962-1EF4-030D-F6CAC607CADD}"/>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97091725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Rectangle 1"/>
          <p:cNvSpPr>
            <a:spLocks noChangeArrowheads="1"/>
          </p:cNvSpPr>
          <p:nvPr/>
        </p:nvSpPr>
        <p:spPr bwMode="auto">
          <a:xfrm>
            <a:off x="4392613" y="217340"/>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Zahlungsbilanz im Allgemeinen</a:t>
            </a:r>
          </a:p>
        </p:txBody>
      </p:sp>
      <p:sp>
        <p:nvSpPr>
          <p:cNvPr id="5" name="Content Placeholder 2">
            <a:extLst>
              <a:ext uri="{FF2B5EF4-FFF2-40B4-BE49-F238E27FC236}">
                <a16:creationId xmlns:a16="http://schemas.microsoft.com/office/drawing/2014/main" id="{E32F63D4-FC99-414D-A7C6-6CD87C6DA456}"/>
              </a:ext>
            </a:extLst>
          </p:cNvPr>
          <p:cNvSpPr txBox="1">
            <a:spLocks/>
          </p:cNvSpPr>
          <p:nvPr/>
        </p:nvSpPr>
        <p:spPr>
          <a:xfrm>
            <a:off x="1296802" y="898514"/>
            <a:ext cx="9144000" cy="5060972"/>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r>
              <a:rPr lang="en-US" sz="2200" dirty="0" err="1">
                <a:solidFill>
                  <a:sysClr val="windowText" lastClr="000000"/>
                </a:solidFill>
              </a:rPr>
              <a:t>Im</a:t>
            </a:r>
            <a:r>
              <a:rPr lang="en-US" sz="2200" dirty="0">
                <a:solidFill>
                  <a:sysClr val="windowText" lastClr="000000"/>
                </a:solidFill>
              </a:rPr>
              <a:t> </a:t>
            </a:r>
            <a:r>
              <a:rPr lang="en-US" sz="2200" dirty="0" err="1">
                <a:solidFill>
                  <a:sysClr val="windowText" lastClr="000000"/>
                </a:solidFill>
              </a:rPr>
              <a:t>internationalen</a:t>
            </a:r>
            <a:r>
              <a:rPr lang="en-US" sz="2200" dirty="0">
                <a:solidFill>
                  <a:sysClr val="windowText" lastClr="000000"/>
                </a:solidFill>
              </a:rPr>
              <a:t> </a:t>
            </a:r>
            <a:r>
              <a:rPr lang="en-US" sz="2200" dirty="0" err="1">
                <a:solidFill>
                  <a:sysClr val="windowText" lastClr="000000"/>
                </a:solidFill>
              </a:rPr>
              <a:t>Kontext</a:t>
            </a:r>
            <a:r>
              <a:rPr lang="en-US" sz="2200" dirty="0">
                <a:solidFill>
                  <a:sysClr val="windowText" lastClr="000000"/>
                </a:solidFill>
              </a:rPr>
              <a:t> </a:t>
            </a:r>
            <a:r>
              <a:rPr lang="en-US" sz="2200" dirty="0" err="1">
                <a:solidFill>
                  <a:sysClr val="windowText" lastClr="000000"/>
                </a:solidFill>
              </a:rPr>
              <a:t>spricht</a:t>
            </a:r>
            <a:r>
              <a:rPr lang="en-US" sz="2200" dirty="0">
                <a:solidFill>
                  <a:sysClr val="windowText" lastClr="000000"/>
                </a:solidFill>
              </a:rPr>
              <a:t> man oft von der </a:t>
            </a:r>
            <a:r>
              <a:rPr lang="en-US" sz="2200" dirty="0" err="1">
                <a:solidFill>
                  <a:sysClr val="windowText" lastClr="000000"/>
                </a:solidFill>
              </a:rPr>
              <a:t>Zahlungsbilanz</a:t>
            </a:r>
            <a:r>
              <a:rPr lang="en-US" sz="2200" dirty="0">
                <a:solidFill>
                  <a:sysClr val="windowText" lastClr="000000"/>
                </a:solidFill>
              </a:rPr>
              <a:t> </a:t>
            </a:r>
            <a:r>
              <a:rPr lang="en-US" sz="2200" dirty="0" err="1">
                <a:solidFill>
                  <a:sysClr val="windowText" lastClr="000000"/>
                </a:solidFill>
              </a:rPr>
              <a:t>vereinfachend</a:t>
            </a:r>
            <a:r>
              <a:rPr lang="en-US" sz="2200" dirty="0">
                <a:solidFill>
                  <a:sysClr val="windowText" lastClr="000000"/>
                </a:solidFill>
              </a:rPr>
              <a:t> </a:t>
            </a:r>
            <a:r>
              <a:rPr lang="en-US" sz="2200" dirty="0" err="1">
                <a:solidFill>
                  <a:sysClr val="windowText" lastClr="000000"/>
                </a:solidFill>
              </a:rPr>
              <a:t>als</a:t>
            </a:r>
            <a:r>
              <a:rPr lang="en-US" sz="2200" dirty="0">
                <a:solidFill>
                  <a:sysClr val="windowText" lastClr="000000"/>
                </a:solidFill>
              </a:rPr>
              <a:t> der </a:t>
            </a:r>
            <a:r>
              <a:rPr lang="en-US" sz="2200" dirty="0" err="1">
                <a:solidFill>
                  <a:sysClr val="windowText" lastClr="000000"/>
                </a:solidFill>
              </a:rPr>
              <a:t>Summe</a:t>
            </a:r>
            <a:r>
              <a:rPr lang="en-US" sz="2200" dirty="0">
                <a:solidFill>
                  <a:sysClr val="windowText" lastClr="000000"/>
                </a:solidFill>
              </a:rPr>
              <a:t> </a:t>
            </a:r>
            <a:r>
              <a:rPr lang="en-US" sz="2200" dirty="0" err="1">
                <a:solidFill>
                  <a:sysClr val="windowText" lastClr="000000"/>
                </a:solidFill>
              </a:rPr>
              <a:t>aus</a:t>
            </a:r>
            <a:r>
              <a:rPr lang="en-US" sz="2200" dirty="0">
                <a:solidFill>
                  <a:sysClr val="windowText" lastClr="000000"/>
                </a:solidFill>
              </a:rPr>
              <a:t> </a:t>
            </a:r>
            <a:r>
              <a:rPr lang="en-US" sz="2200" dirty="0" err="1">
                <a:solidFill>
                  <a:sysClr val="windowText" lastClr="000000"/>
                </a:solidFill>
              </a:rPr>
              <a:t>Leistungsbilanz</a:t>
            </a:r>
            <a:r>
              <a:rPr lang="en-US" sz="2200" dirty="0">
                <a:solidFill>
                  <a:sysClr val="windowText" lastClr="000000"/>
                </a:solidFill>
              </a:rPr>
              <a:t> und </a:t>
            </a:r>
            <a:r>
              <a:rPr lang="en-US" sz="2200" dirty="0" err="1">
                <a:solidFill>
                  <a:sysClr val="windowText" lastClr="000000"/>
                </a:solidFill>
              </a:rPr>
              <a:t>Kapitalbilanz</a:t>
            </a:r>
            <a:r>
              <a:rPr lang="en-US" sz="2200" dirty="0">
                <a:solidFill>
                  <a:sysClr val="windowText" lastClr="000000"/>
                </a:solidFill>
              </a:rPr>
              <a:t> </a:t>
            </a:r>
            <a:r>
              <a:rPr lang="en-US" sz="2200" dirty="0" err="1">
                <a:solidFill>
                  <a:sysClr val="windowText" lastClr="000000"/>
                </a:solidFill>
              </a:rPr>
              <a:t>ohne</a:t>
            </a:r>
            <a:r>
              <a:rPr lang="en-US" sz="2200" dirty="0">
                <a:solidFill>
                  <a:sysClr val="windowText" lastClr="000000"/>
                </a:solidFill>
              </a:rPr>
              <a:t> </a:t>
            </a:r>
            <a:r>
              <a:rPr lang="en-US" sz="2200" dirty="0" err="1">
                <a:solidFill>
                  <a:sysClr val="windowText" lastClr="000000"/>
                </a:solidFill>
              </a:rPr>
              <a:t>eine</a:t>
            </a:r>
            <a:r>
              <a:rPr lang="en-US" sz="2200" dirty="0">
                <a:solidFill>
                  <a:sysClr val="windowText" lastClr="000000"/>
                </a:solidFill>
              </a:rPr>
              <a:t> </a:t>
            </a:r>
            <a:r>
              <a:rPr lang="en-US" sz="2200" dirty="0" err="1">
                <a:solidFill>
                  <a:sysClr val="windowText" lastClr="000000"/>
                </a:solidFill>
              </a:rPr>
              <a:t>weitere</a:t>
            </a:r>
            <a:r>
              <a:rPr lang="en-US" sz="2200" dirty="0">
                <a:solidFill>
                  <a:sysClr val="windowText" lastClr="000000"/>
                </a:solidFill>
              </a:rPr>
              <a:t> </a:t>
            </a:r>
            <a:r>
              <a:rPr lang="en-US" sz="2200" dirty="0" err="1">
                <a:solidFill>
                  <a:sysClr val="windowText" lastClr="000000"/>
                </a:solidFill>
              </a:rPr>
              <a:t>Differenzierung</a:t>
            </a:r>
            <a:r>
              <a:rPr lang="en-US" sz="2200" dirty="0">
                <a:solidFill>
                  <a:sysClr val="windowText" lastClr="000000"/>
                </a:solidFill>
              </a:rPr>
              <a:t> </a:t>
            </a:r>
            <a:r>
              <a:rPr lang="en-US" sz="2200" dirty="0" err="1">
                <a:solidFill>
                  <a:sysClr val="windowText" lastClr="000000"/>
                </a:solidFill>
              </a:rPr>
              <a:t>vorzunehmen</a:t>
            </a:r>
            <a:r>
              <a:rPr lang="en-US" sz="2200" dirty="0">
                <a:solidFill>
                  <a:sysClr val="windowText" lastClr="000000"/>
                </a:solidFill>
              </a:rPr>
              <a:t>. </a:t>
            </a:r>
            <a:r>
              <a:rPr lang="en-US" sz="2200" dirty="0" err="1">
                <a:solidFill>
                  <a:sysClr val="windowText" lastClr="000000"/>
                </a:solidFill>
              </a:rPr>
              <a:t>Im</a:t>
            </a:r>
            <a:r>
              <a:rPr lang="en-US" sz="2200" dirty="0">
                <a:solidFill>
                  <a:sysClr val="windowText" lastClr="000000"/>
                </a:solidFill>
              </a:rPr>
              <a:t> </a:t>
            </a:r>
            <a:r>
              <a:rPr lang="en-US" sz="2200" dirty="0" err="1">
                <a:solidFill>
                  <a:sysClr val="windowText" lastClr="000000"/>
                </a:solidFill>
              </a:rPr>
              <a:t>Englischen</a:t>
            </a:r>
            <a:r>
              <a:rPr lang="en-US" sz="2200" dirty="0">
                <a:solidFill>
                  <a:sysClr val="windowText" lastClr="000000"/>
                </a:solidFill>
              </a:rPr>
              <a:t> </a:t>
            </a:r>
            <a:r>
              <a:rPr lang="en-US" sz="2200" dirty="0" err="1">
                <a:solidFill>
                  <a:sysClr val="windowText" lastClr="000000"/>
                </a:solidFill>
              </a:rPr>
              <a:t>lauten</a:t>
            </a:r>
            <a:r>
              <a:rPr lang="en-US" sz="2200" dirty="0">
                <a:solidFill>
                  <a:sysClr val="windowText" lastClr="000000"/>
                </a:solidFill>
              </a:rPr>
              <a:t> die </a:t>
            </a:r>
            <a:r>
              <a:rPr lang="en-US" sz="2200" dirty="0" err="1">
                <a:solidFill>
                  <a:sysClr val="windowText" lastClr="000000"/>
                </a:solidFill>
              </a:rPr>
              <a:t>Begriffe</a:t>
            </a:r>
            <a:r>
              <a:rPr lang="en-US" sz="2200" dirty="0">
                <a:solidFill>
                  <a:sysClr val="windowText" lastClr="000000"/>
                </a:solidFill>
              </a:rPr>
              <a:t>:</a:t>
            </a:r>
          </a:p>
          <a:p>
            <a:endParaRPr lang="en-US" sz="2200" dirty="0">
              <a:solidFill>
                <a:sysClr val="windowText" lastClr="000000"/>
              </a:solidFill>
            </a:endParaRPr>
          </a:p>
          <a:p>
            <a:endParaRPr lang="en-US" sz="2200" dirty="0">
              <a:solidFill>
                <a:sysClr val="windowText" lastClr="000000"/>
              </a:solidFill>
            </a:endParaRPr>
          </a:p>
          <a:p>
            <a:pPr algn="ctr"/>
            <a:r>
              <a:rPr lang="en-US" sz="2400" b="1" dirty="0">
                <a:solidFill>
                  <a:sysClr val="windowText" lastClr="000000"/>
                </a:solidFill>
              </a:rPr>
              <a:t>Balance of Payments</a:t>
            </a:r>
          </a:p>
          <a:p>
            <a:pPr algn="ctr"/>
            <a:r>
              <a:rPr lang="en-US" sz="2400" b="1" dirty="0">
                <a:solidFill>
                  <a:sysClr val="windowText" lastClr="000000"/>
                </a:solidFill>
              </a:rPr>
              <a:t>=</a:t>
            </a:r>
          </a:p>
          <a:p>
            <a:pPr algn="ctr"/>
            <a:r>
              <a:rPr lang="en-US" sz="2400" b="1" dirty="0">
                <a:solidFill>
                  <a:sysClr val="windowText" lastClr="000000"/>
                </a:solidFill>
              </a:rPr>
              <a:t>Current Account + Capital </a:t>
            </a:r>
            <a:r>
              <a:rPr lang="en-US" sz="2400" b="1" dirty="0" err="1">
                <a:solidFill>
                  <a:sysClr val="windowText" lastClr="000000"/>
                </a:solidFill>
              </a:rPr>
              <a:t>Accout</a:t>
            </a:r>
            <a:r>
              <a:rPr lang="en-US" sz="2400" b="1" dirty="0">
                <a:solidFill>
                  <a:sysClr val="windowText" lastClr="000000"/>
                </a:solidFill>
              </a:rPr>
              <a:t> = 0</a:t>
            </a:r>
          </a:p>
        </p:txBody>
      </p:sp>
      <p:sp>
        <p:nvSpPr>
          <p:cNvPr id="4" name="Rechteck 3">
            <a:extLst>
              <a:ext uri="{FF2B5EF4-FFF2-40B4-BE49-F238E27FC236}">
                <a16:creationId xmlns:a16="http://schemas.microsoft.com/office/drawing/2014/main" id="{814D6BFC-A5F8-055E-D8FD-0B6E95B0E9C9}"/>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8608754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normAutofit fontScale="92500" lnSpcReduction="10000"/>
          </a:bodyPr>
          <a:lstStyle>
            <a:lvl1pPr algn="ctr" rtl="0" hangingPunct="0">
              <a:tabLst/>
              <a:defRPr lang="de-DE" sz="4400" b="0" i="0" u="none" strike="noStrike" kern="1200">
                <a:ln>
                  <a:noFill/>
                </a:ln>
                <a:latin typeface="Arial" pitchFamily="18"/>
              </a:defRPr>
            </a:lvl1pPr>
          </a:lstStyle>
          <a:p>
            <a:r>
              <a:rPr lang="en-US" sz="3991" dirty="0" err="1">
                <a:solidFill>
                  <a:sysClr val="windowText" lastClr="000000"/>
                </a:solidFill>
              </a:rPr>
              <a:t>Wechselkurs</a:t>
            </a:r>
            <a:r>
              <a:rPr lang="en-US" sz="3991" dirty="0">
                <a:solidFill>
                  <a:sysClr val="windowText" lastClr="000000"/>
                </a:solidFill>
              </a:rPr>
              <a:t> und </a:t>
            </a:r>
            <a:r>
              <a:rPr lang="en-US" sz="3991" dirty="0" err="1">
                <a:solidFill>
                  <a:sysClr val="windowText" lastClr="000000"/>
                </a:solidFill>
              </a:rPr>
              <a:t>Devisenmarkt</a:t>
            </a:r>
            <a:endParaRPr lang="en-US" sz="3991" dirty="0">
              <a:solidFill>
                <a:sysClr val="windowText" lastClr="000000"/>
              </a:solidFill>
            </a:endParaRPr>
          </a:p>
        </p:txBody>
      </p:sp>
      <p:sp>
        <p:nvSpPr>
          <p:cNvPr id="8" name="Textfeld 7">
            <a:extLst>
              <a:ext uri="{FF2B5EF4-FFF2-40B4-BE49-F238E27FC236}">
                <a16:creationId xmlns:a16="http://schemas.microsoft.com/office/drawing/2014/main" id="{1BE0C47C-3FB8-4EDC-8CF0-90F34A2432F8}"/>
              </a:ext>
            </a:extLst>
          </p:cNvPr>
          <p:cNvSpPr txBox="1"/>
          <p:nvPr/>
        </p:nvSpPr>
        <p:spPr>
          <a:xfrm>
            <a:off x="434898" y="854131"/>
            <a:ext cx="8109662" cy="5684781"/>
          </a:xfrm>
          <a:prstGeom prst="rect">
            <a:avLst/>
          </a:prstGeom>
          <a:noFill/>
          <a:ln>
            <a:noFill/>
          </a:ln>
        </p:spPr>
        <p:txBody>
          <a:bodyPr vert="horz" wrap="square" lIns="81639" tIns="40820" rIns="81639" bIns="40820" anchorCtr="0" compatLnSpc="0">
            <a:noAutofit/>
          </a:bodyPr>
          <a:lstStyle/>
          <a:p>
            <a:r>
              <a:rPr lang="de-DE" sz="2000" dirty="0"/>
              <a:t>Der Wechselkurs zweier Währungen beschreibt das Austauschverhältnis zwischen diesen Währungen, d.h. der Preis einer Währung ausgedrückt in einer anderen Währung.</a:t>
            </a:r>
          </a:p>
          <a:p>
            <a:endParaRPr lang="de-DE" sz="2000" dirty="0">
              <a:latin typeface="Arial"/>
            </a:endParaRPr>
          </a:p>
          <a:p>
            <a:endParaRPr lang="de-DE" sz="2000" dirty="0">
              <a:latin typeface="Arial"/>
            </a:endParaRPr>
          </a:p>
          <a:p>
            <a:r>
              <a:rPr lang="de-DE" sz="2000" b="1" dirty="0"/>
              <a:t>Mengennotierung:</a:t>
            </a:r>
          </a:p>
          <a:p>
            <a:r>
              <a:rPr lang="de-DE" sz="2000" dirty="0"/>
              <a:t>Die Mengennotierung gibt an, wie viele Einheiten ausländische Währung man für eine Einheit der inländischen Währung erhält (z.B. 1€ = 1,37$)</a:t>
            </a:r>
          </a:p>
          <a:p>
            <a:endParaRPr lang="de-DE" sz="2000" b="1" dirty="0"/>
          </a:p>
          <a:p>
            <a:r>
              <a:rPr lang="de-DE" sz="2000" b="1" dirty="0"/>
              <a:t>Preisnotierung:</a:t>
            </a:r>
          </a:p>
          <a:p>
            <a:r>
              <a:rPr lang="de-DE" sz="2000" dirty="0"/>
              <a:t>die Preisnotierung gibt an, wie viele Einheiten der inländischen Währung eine Einheit der ausländischen Währung kostet (z.B. 1$= 0,73€)</a:t>
            </a:r>
          </a:p>
          <a:p>
            <a:endParaRPr lang="de-DE" sz="2000" dirty="0"/>
          </a:p>
          <a:p>
            <a:r>
              <a:rPr lang="de-DE" sz="2000" dirty="0" err="1"/>
              <a:t>Gängigerweise</a:t>
            </a:r>
            <a:r>
              <a:rPr lang="de-DE" sz="2000" dirty="0"/>
              <a:t> geben wir den Wechselkurs des Euro in Preisnotierung an. </a:t>
            </a:r>
          </a:p>
          <a:p>
            <a:r>
              <a:rPr lang="de-DE" sz="2000" u="sng" dirty="0"/>
              <a:t>Achtung</a:t>
            </a:r>
            <a:r>
              <a:rPr lang="de-DE" sz="2000" dirty="0"/>
              <a:t>: Die USA machen es ebenso → Kehrwert!</a:t>
            </a:r>
          </a:p>
          <a:p>
            <a:endParaRPr lang="de-DE" sz="2000" dirty="0"/>
          </a:p>
          <a:p>
            <a:endParaRPr lang="de-DE" sz="2000" dirty="0"/>
          </a:p>
        </p:txBody>
      </p:sp>
      <p:sp>
        <p:nvSpPr>
          <p:cNvPr id="5" name="Rechteck 4">
            <a:extLst>
              <a:ext uri="{FF2B5EF4-FFF2-40B4-BE49-F238E27FC236}">
                <a16:creationId xmlns:a16="http://schemas.microsoft.com/office/drawing/2014/main" id="{FD91B3E8-9634-C71B-AF57-3F86B80BD21E}"/>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304317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631504" y="249482"/>
            <a:ext cx="7772176" cy="640485"/>
          </a:xfrm>
          <a:prstGeom prst="rect">
            <a:avLst/>
          </a:prstGeom>
        </p:spPr>
        <p:txBody>
          <a:bodyPr>
            <a:normAutofit fontScale="97500" lnSpcReduction="10000"/>
          </a:bodyPr>
          <a:lstStyle>
            <a:lvl1pPr algn="ctr" rtl="0" hangingPunct="0">
              <a:tabLst/>
              <a:defRPr lang="de-DE" sz="4400" b="0" i="0" u="none" strike="noStrike" kern="1200">
                <a:ln>
                  <a:noFill/>
                </a:ln>
                <a:latin typeface="Arial" pitchFamily="18"/>
              </a:defRPr>
            </a:lvl1pPr>
          </a:lstStyle>
          <a:p>
            <a:r>
              <a:rPr lang="en-US" sz="3991" dirty="0">
                <a:solidFill>
                  <a:sysClr val="windowText" lastClr="000000"/>
                </a:solidFill>
              </a:rPr>
              <a:t>Der Dollar-Euro </a:t>
            </a:r>
            <a:r>
              <a:rPr lang="en-US" sz="3991" dirty="0" err="1">
                <a:solidFill>
                  <a:sysClr val="windowText" lastClr="000000"/>
                </a:solidFill>
              </a:rPr>
              <a:t>Markt</a:t>
            </a:r>
            <a:r>
              <a:rPr lang="en-US" sz="3991" dirty="0">
                <a:solidFill>
                  <a:sysClr val="windowText" lastClr="000000"/>
                </a:solidFill>
              </a:rPr>
              <a:t> </a:t>
            </a:r>
          </a:p>
        </p:txBody>
      </p:sp>
      <p:graphicFrame>
        <p:nvGraphicFramePr>
          <p:cNvPr id="6" name="Table 6"/>
          <p:cNvGraphicFramePr>
            <a:graphicFrameLocks noGrp="1"/>
          </p:cNvGraphicFramePr>
          <p:nvPr/>
        </p:nvGraphicFramePr>
        <p:xfrm>
          <a:off x="653426" y="1390031"/>
          <a:ext cx="8461686" cy="2658816"/>
        </p:xfrm>
        <a:graphic>
          <a:graphicData uri="http://schemas.openxmlformats.org/drawingml/2006/table">
            <a:tbl>
              <a:tblPr firstRow="1" bandRow="1">
                <a:tableStyleId>{5940675A-B579-460E-94D1-54222C63F5DA}</a:tableStyleId>
              </a:tblPr>
              <a:tblGrid>
                <a:gridCol w="4230843">
                  <a:extLst>
                    <a:ext uri="{9D8B030D-6E8A-4147-A177-3AD203B41FA5}">
                      <a16:colId xmlns:a16="http://schemas.microsoft.com/office/drawing/2014/main" val="20000"/>
                    </a:ext>
                  </a:extLst>
                </a:gridCol>
                <a:gridCol w="4230843">
                  <a:extLst>
                    <a:ext uri="{9D8B030D-6E8A-4147-A177-3AD203B41FA5}">
                      <a16:colId xmlns:a16="http://schemas.microsoft.com/office/drawing/2014/main" val="20001"/>
                    </a:ext>
                  </a:extLst>
                </a:gridCol>
              </a:tblGrid>
              <a:tr h="336384">
                <a:tc>
                  <a:txBody>
                    <a:bodyPr/>
                    <a:lstStyle/>
                    <a:p>
                      <a:r>
                        <a:rPr lang="en-US" sz="1600" dirty="0" err="1"/>
                        <a:t>Nachfrage</a:t>
                      </a:r>
                      <a:r>
                        <a:rPr lang="en-US" sz="1600" dirty="0"/>
                        <a:t> </a:t>
                      </a:r>
                      <a:r>
                        <a:rPr lang="en-US" sz="1600" dirty="0" err="1"/>
                        <a:t>nach</a:t>
                      </a:r>
                      <a:r>
                        <a:rPr lang="en-US" sz="1600" dirty="0"/>
                        <a:t> Euro</a:t>
                      </a:r>
                      <a:endParaRPr lang="en-US" sz="1600" dirty="0">
                        <a:latin typeface="Arial" panose="020B0604020202020204" pitchFamily="34" charset="0"/>
                        <a:cs typeface="Arial" panose="020B0604020202020204" pitchFamily="34" charset="0"/>
                      </a:endParaRPr>
                    </a:p>
                  </a:txBody>
                  <a:tcPr marL="82944" marR="82944" marT="41472" marB="41472"/>
                </a:tc>
                <a:tc>
                  <a:txBody>
                    <a:bodyPr/>
                    <a:lstStyle/>
                    <a:p>
                      <a:r>
                        <a:rPr lang="en-US" sz="1600" dirty="0" err="1"/>
                        <a:t>Angebot</a:t>
                      </a:r>
                      <a:r>
                        <a:rPr lang="en-US" sz="1600" dirty="0"/>
                        <a:t> an Euro</a:t>
                      </a:r>
                      <a:endParaRPr lang="en-US" sz="1600" dirty="0">
                        <a:latin typeface="Arial" panose="020B0604020202020204" pitchFamily="34" charset="0"/>
                        <a:cs typeface="Arial" panose="020B0604020202020204" pitchFamily="34" charset="0"/>
                      </a:endParaRPr>
                    </a:p>
                  </a:txBody>
                  <a:tcPr marL="82944" marR="82944" marT="41472" marB="41472"/>
                </a:tc>
                <a:extLst>
                  <a:ext uri="{0D108BD9-81ED-4DB2-BD59-A6C34878D82A}">
                    <a16:rowId xmlns:a16="http://schemas.microsoft.com/office/drawing/2014/main" val="10000"/>
                  </a:ext>
                </a:extLst>
              </a:tr>
              <a:tr h="580608">
                <a:tc>
                  <a:txBody>
                    <a:bodyPr/>
                    <a:lstStyle/>
                    <a:p>
                      <a:r>
                        <a:rPr lang="en-US" sz="1600" dirty="0" err="1"/>
                        <a:t>Exporte</a:t>
                      </a:r>
                      <a:r>
                        <a:rPr lang="en-US" sz="1600" dirty="0"/>
                        <a:t> von </a:t>
                      </a:r>
                      <a:r>
                        <a:rPr lang="en-US" sz="1600" dirty="0" err="1"/>
                        <a:t>Gütern</a:t>
                      </a:r>
                      <a:r>
                        <a:rPr lang="en-US" sz="1600" dirty="0"/>
                        <a:t> und </a:t>
                      </a:r>
                      <a:r>
                        <a:rPr lang="en-US" sz="1600" dirty="0" err="1"/>
                        <a:t>Dienstleistungen</a:t>
                      </a:r>
                      <a:r>
                        <a:rPr lang="en-US" sz="1600" dirty="0"/>
                        <a:t> </a:t>
                      </a:r>
                      <a:r>
                        <a:rPr lang="en-US" sz="1600" dirty="0" err="1"/>
                        <a:t>aus</a:t>
                      </a:r>
                      <a:r>
                        <a:rPr lang="en-US" sz="1600" dirty="0"/>
                        <a:t> der Eurozone in die USA</a:t>
                      </a:r>
                      <a:endParaRPr lang="en-US" sz="1600" dirty="0">
                        <a:latin typeface="Arial" panose="020B0604020202020204" pitchFamily="34" charset="0"/>
                        <a:cs typeface="Arial" panose="020B0604020202020204" pitchFamily="34" charset="0"/>
                      </a:endParaRPr>
                    </a:p>
                  </a:txBody>
                  <a:tcPr marL="82944" marR="82944" marT="41472" marB="41472"/>
                </a:tc>
                <a:tc>
                  <a:txBody>
                    <a:bodyPr/>
                    <a:lstStyle/>
                    <a:p>
                      <a:r>
                        <a:rPr lang="en-US" sz="1600" dirty="0" err="1"/>
                        <a:t>Importe</a:t>
                      </a:r>
                      <a:r>
                        <a:rPr lang="en-US" sz="1600" dirty="0"/>
                        <a:t> von </a:t>
                      </a:r>
                      <a:r>
                        <a:rPr lang="en-US" sz="1600" dirty="0" err="1"/>
                        <a:t>Gütern</a:t>
                      </a:r>
                      <a:r>
                        <a:rPr lang="en-US" sz="1600" dirty="0"/>
                        <a:t> und </a:t>
                      </a:r>
                      <a:r>
                        <a:rPr lang="en-US" sz="1600" dirty="0" err="1"/>
                        <a:t>Dienstleistungen</a:t>
                      </a:r>
                      <a:r>
                        <a:rPr lang="en-US" sz="1600" dirty="0"/>
                        <a:t> </a:t>
                      </a:r>
                      <a:r>
                        <a:rPr lang="en-US" sz="1600" dirty="0" err="1"/>
                        <a:t>aus</a:t>
                      </a:r>
                      <a:r>
                        <a:rPr lang="en-US" sz="1600" dirty="0"/>
                        <a:t> den USA in die Eurozone</a:t>
                      </a:r>
                      <a:endParaRPr lang="en-US" sz="1600" dirty="0">
                        <a:latin typeface="Arial" panose="020B0604020202020204" pitchFamily="34" charset="0"/>
                        <a:cs typeface="Arial" panose="020B0604020202020204" pitchFamily="34" charset="0"/>
                      </a:endParaRPr>
                    </a:p>
                  </a:txBody>
                  <a:tcPr marL="82944" marR="82944" marT="41472" marB="41472"/>
                </a:tc>
                <a:extLst>
                  <a:ext uri="{0D108BD9-81ED-4DB2-BD59-A6C34878D82A}">
                    <a16:rowId xmlns:a16="http://schemas.microsoft.com/office/drawing/2014/main" val="10001"/>
                  </a:ext>
                </a:extLst>
              </a:tr>
              <a:tr h="580608">
                <a:tc>
                  <a:txBody>
                    <a:bodyPr/>
                    <a:lstStyle/>
                    <a:p>
                      <a:r>
                        <a:rPr lang="en-US" sz="1600" dirty="0"/>
                        <a:t>US-</a:t>
                      </a:r>
                      <a:r>
                        <a:rPr lang="en-US" sz="1600" dirty="0" err="1"/>
                        <a:t>Touristen</a:t>
                      </a:r>
                      <a:r>
                        <a:rPr lang="en-US" sz="1600" dirty="0"/>
                        <a:t> die Europe in 10 days </a:t>
                      </a:r>
                      <a:r>
                        <a:rPr lang="en-US" sz="1600" dirty="0" err="1"/>
                        <a:t>machen</a:t>
                      </a:r>
                      <a:endParaRPr lang="en-US" sz="1600" dirty="0">
                        <a:latin typeface="Arial" panose="020B0604020202020204" pitchFamily="34" charset="0"/>
                        <a:cs typeface="Arial" panose="020B0604020202020204" pitchFamily="34" charset="0"/>
                      </a:endParaRPr>
                    </a:p>
                  </a:txBody>
                  <a:tcPr marL="82944" marR="82944" marT="41472" marB="41472"/>
                </a:tc>
                <a:tc>
                  <a:txBody>
                    <a:bodyPr/>
                    <a:lstStyle/>
                    <a:p>
                      <a:r>
                        <a:rPr lang="en-US" sz="1600" dirty="0" err="1"/>
                        <a:t>Verrückte</a:t>
                      </a:r>
                      <a:r>
                        <a:rPr lang="en-US" sz="1600" dirty="0"/>
                        <a:t> Deutsche die den Grand Canyon </a:t>
                      </a:r>
                      <a:r>
                        <a:rPr lang="en-US" sz="1600" dirty="0" err="1"/>
                        <a:t>hinabsteigen</a:t>
                      </a:r>
                      <a:endParaRPr lang="en-US" sz="1600" dirty="0">
                        <a:latin typeface="Arial" panose="020B0604020202020204" pitchFamily="34" charset="0"/>
                        <a:cs typeface="Arial" panose="020B0604020202020204" pitchFamily="34" charset="0"/>
                      </a:endParaRPr>
                    </a:p>
                  </a:txBody>
                  <a:tcPr marL="82944" marR="82944" marT="41472" marB="41472"/>
                </a:tc>
                <a:extLst>
                  <a:ext uri="{0D108BD9-81ED-4DB2-BD59-A6C34878D82A}">
                    <a16:rowId xmlns:a16="http://schemas.microsoft.com/office/drawing/2014/main" val="10002"/>
                  </a:ext>
                </a:extLst>
              </a:tr>
              <a:tr h="580608">
                <a:tc>
                  <a:txBody>
                    <a:bodyPr/>
                    <a:lstStyle/>
                    <a:p>
                      <a:r>
                        <a:rPr lang="en-US" sz="1600" dirty="0"/>
                        <a:t>US-</a:t>
                      </a:r>
                      <a:r>
                        <a:rPr lang="en-US" sz="1600" dirty="0" err="1"/>
                        <a:t>Direktinvestitionen</a:t>
                      </a:r>
                      <a:r>
                        <a:rPr lang="en-US" sz="1600" dirty="0"/>
                        <a:t> in Deutschland </a:t>
                      </a:r>
                      <a:endParaRPr lang="en-US" sz="1600" dirty="0">
                        <a:latin typeface="Arial" panose="020B0604020202020204" pitchFamily="34" charset="0"/>
                        <a:cs typeface="Arial" panose="020B0604020202020204" pitchFamily="34" charset="0"/>
                      </a:endParaRPr>
                    </a:p>
                  </a:txBody>
                  <a:tcPr marL="82944" marR="82944" marT="41472" marB="41472"/>
                </a:tc>
                <a:tc>
                  <a:txBody>
                    <a:bodyPr/>
                    <a:lstStyle/>
                    <a:p>
                      <a:r>
                        <a:rPr lang="en-US" sz="1600" dirty="0"/>
                        <a:t>EU-</a:t>
                      </a:r>
                      <a:r>
                        <a:rPr lang="en-US" sz="1600" dirty="0" err="1"/>
                        <a:t>Direktinvestitionen</a:t>
                      </a:r>
                      <a:r>
                        <a:rPr lang="en-US" sz="1600" dirty="0"/>
                        <a:t> in den USA</a:t>
                      </a:r>
                      <a:endParaRPr lang="en-US" sz="1600" dirty="0">
                        <a:latin typeface="Arial" panose="020B0604020202020204" pitchFamily="34" charset="0"/>
                        <a:cs typeface="Arial" panose="020B0604020202020204" pitchFamily="34" charset="0"/>
                      </a:endParaRPr>
                    </a:p>
                  </a:txBody>
                  <a:tcPr marL="82944" marR="82944" marT="41472" marB="41472"/>
                </a:tc>
                <a:extLst>
                  <a:ext uri="{0D108BD9-81ED-4DB2-BD59-A6C34878D82A}">
                    <a16:rowId xmlns:a16="http://schemas.microsoft.com/office/drawing/2014/main" val="10003"/>
                  </a:ext>
                </a:extLst>
              </a:tr>
              <a:tr h="580608">
                <a:tc>
                  <a:txBody>
                    <a:bodyPr/>
                    <a:lstStyle/>
                    <a:p>
                      <a:r>
                        <a:rPr lang="en-US" sz="1600" dirty="0" err="1"/>
                        <a:t>Devisenspekulation</a:t>
                      </a:r>
                      <a:r>
                        <a:rPr lang="en-US" sz="1600" dirty="0"/>
                        <a:t> auf </a:t>
                      </a:r>
                      <a:r>
                        <a:rPr lang="en-US" sz="1600" dirty="0" err="1"/>
                        <a:t>eine</a:t>
                      </a:r>
                      <a:r>
                        <a:rPr lang="en-US" sz="1600" dirty="0"/>
                        <a:t> </a:t>
                      </a:r>
                      <a:r>
                        <a:rPr lang="en-US" sz="1600"/>
                        <a:t>Aufwertung </a:t>
                      </a:r>
                      <a:r>
                        <a:rPr lang="en-US" sz="1600" dirty="0"/>
                        <a:t>des Euro </a:t>
                      </a:r>
                      <a:r>
                        <a:rPr lang="en-US" sz="1600" dirty="0" err="1"/>
                        <a:t>gegenüber</a:t>
                      </a:r>
                      <a:r>
                        <a:rPr lang="en-US" sz="1600" dirty="0"/>
                        <a:t> </a:t>
                      </a:r>
                      <a:r>
                        <a:rPr lang="en-US" sz="1600" dirty="0" err="1"/>
                        <a:t>dem</a:t>
                      </a:r>
                      <a:r>
                        <a:rPr lang="en-US" sz="1600" dirty="0"/>
                        <a:t> Dollar</a:t>
                      </a:r>
                      <a:endParaRPr lang="en-US" sz="1600" dirty="0">
                        <a:latin typeface="Arial" panose="020B0604020202020204" pitchFamily="34" charset="0"/>
                        <a:cs typeface="Arial" panose="020B0604020202020204" pitchFamily="34" charset="0"/>
                      </a:endParaRPr>
                    </a:p>
                  </a:txBody>
                  <a:tcPr marL="82944" marR="82944" marT="41472" marB="41472"/>
                </a:tc>
                <a:tc>
                  <a:txBody>
                    <a:bodyPr/>
                    <a:lstStyle/>
                    <a:p>
                      <a:r>
                        <a:rPr lang="en-US" sz="1600" dirty="0" err="1"/>
                        <a:t>Devisenspekulation</a:t>
                      </a:r>
                      <a:r>
                        <a:rPr lang="en-US" sz="1600" dirty="0"/>
                        <a:t> auf </a:t>
                      </a:r>
                      <a:r>
                        <a:rPr lang="en-US" sz="1600" dirty="0" err="1"/>
                        <a:t>eine</a:t>
                      </a:r>
                      <a:r>
                        <a:rPr lang="en-US" sz="1600" dirty="0"/>
                        <a:t> </a:t>
                      </a:r>
                      <a:r>
                        <a:rPr lang="en-US" sz="1600" dirty="0" err="1"/>
                        <a:t>Abwertung</a:t>
                      </a:r>
                      <a:r>
                        <a:rPr lang="en-US" sz="1600" dirty="0"/>
                        <a:t> des Euro </a:t>
                      </a:r>
                      <a:r>
                        <a:rPr lang="en-US" sz="1600" dirty="0" err="1"/>
                        <a:t>gegenüber</a:t>
                      </a:r>
                      <a:r>
                        <a:rPr lang="en-US" sz="1600" dirty="0"/>
                        <a:t> </a:t>
                      </a:r>
                      <a:r>
                        <a:rPr lang="en-US" sz="1600" dirty="0" err="1"/>
                        <a:t>dem</a:t>
                      </a:r>
                      <a:r>
                        <a:rPr lang="en-US" sz="1600" dirty="0"/>
                        <a:t> Dollar</a:t>
                      </a:r>
                      <a:endParaRPr lang="en-US" sz="1600" dirty="0">
                        <a:latin typeface="Arial" panose="020B0604020202020204" pitchFamily="34" charset="0"/>
                        <a:cs typeface="Arial" panose="020B0604020202020204" pitchFamily="34" charset="0"/>
                      </a:endParaRPr>
                    </a:p>
                  </a:txBody>
                  <a:tcPr marL="82944" marR="82944" marT="41472" marB="41472"/>
                </a:tc>
                <a:extLst>
                  <a:ext uri="{0D108BD9-81ED-4DB2-BD59-A6C34878D82A}">
                    <a16:rowId xmlns:a16="http://schemas.microsoft.com/office/drawing/2014/main" val="10004"/>
                  </a:ext>
                </a:extLst>
              </a:tr>
            </a:tbl>
          </a:graphicData>
        </a:graphic>
      </p:graphicFrame>
      <p:sp>
        <p:nvSpPr>
          <p:cNvPr id="7" name="Textfeld 6"/>
          <p:cNvSpPr txBox="1"/>
          <p:nvPr/>
        </p:nvSpPr>
        <p:spPr>
          <a:xfrm>
            <a:off x="1824082" y="4246424"/>
            <a:ext cx="6253843" cy="1477328"/>
          </a:xfrm>
          <a:prstGeom prst="rect">
            <a:avLst/>
          </a:prstGeom>
          <a:noFill/>
        </p:spPr>
        <p:txBody>
          <a:bodyPr wrap="square" rtlCol="0">
            <a:spAutoFit/>
          </a:bodyPr>
          <a:lstStyle/>
          <a:p>
            <a:r>
              <a:rPr lang="de-DE" dirty="0">
                <a:solidFill>
                  <a:srgbClr val="000000"/>
                </a:solidFill>
              </a:rPr>
              <a:t>Für den Internationalen Waren- Dienstleistungs- und Kapitaltausch ist im Grundsatz im Hintergrund immer eine Gegenbuchung in Dollar bzw. Euro nötig. Auch wenn nicht unbedingt das Geld explizit fließen muss, so werden die Tauschobjekte doch über den Wechselkurs gegenseitig bewertet</a:t>
            </a:r>
          </a:p>
        </p:txBody>
      </p:sp>
      <p:sp>
        <p:nvSpPr>
          <p:cNvPr id="5" name="Rechteck 4">
            <a:extLst>
              <a:ext uri="{FF2B5EF4-FFF2-40B4-BE49-F238E27FC236}">
                <a16:creationId xmlns:a16="http://schemas.microsoft.com/office/drawing/2014/main" id="{9B4FC374-E716-6EDB-DB31-50EEFF2BB442}"/>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30676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normAutofit fontScale="97500"/>
          </a:bodyPr>
          <a:lstStyle>
            <a:lvl1pPr algn="ctr" rtl="0" hangingPunct="0">
              <a:tabLst/>
              <a:defRPr lang="de-DE" sz="4400" b="0" i="0" u="none" strike="noStrike" kern="1200">
                <a:ln>
                  <a:noFill/>
                </a:ln>
                <a:latin typeface="Arial" pitchFamily="18"/>
              </a:defRPr>
            </a:lvl1pPr>
          </a:lstStyle>
          <a:p>
            <a:r>
              <a:rPr lang="en-US" sz="3200" dirty="0" err="1">
                <a:solidFill>
                  <a:sysClr val="windowText" lastClr="000000"/>
                </a:solidFill>
              </a:rPr>
              <a:t>Zahlungsbilanz</a:t>
            </a:r>
            <a:r>
              <a:rPr lang="en-US" sz="3200" dirty="0">
                <a:solidFill>
                  <a:sysClr val="windowText" lastClr="000000"/>
                </a:solidFill>
              </a:rPr>
              <a:t> und </a:t>
            </a:r>
            <a:r>
              <a:rPr lang="en-US" sz="3200" dirty="0" err="1">
                <a:solidFill>
                  <a:sysClr val="windowText" lastClr="000000"/>
                </a:solidFill>
              </a:rPr>
              <a:t>Devisenmarkt</a:t>
            </a:r>
            <a:endParaRPr lang="en-US" sz="3200" dirty="0">
              <a:solidFill>
                <a:sysClr val="windowText" lastClr="000000"/>
              </a:solidFill>
            </a:endParaRPr>
          </a:p>
        </p:txBody>
      </p:sp>
      <p:graphicFrame>
        <p:nvGraphicFramePr>
          <p:cNvPr id="6" name="Content Placeholder 6"/>
          <p:cNvGraphicFramePr>
            <a:graphicFrameLocks/>
          </p:cNvGraphicFramePr>
          <p:nvPr/>
        </p:nvGraphicFramePr>
        <p:xfrm>
          <a:off x="150560" y="970190"/>
          <a:ext cx="8405752" cy="1599438"/>
        </p:xfrm>
        <a:graphic>
          <a:graphicData uri="http://schemas.openxmlformats.org/drawingml/2006/table">
            <a:tbl>
              <a:tblPr firstRow="1" bandRow="1">
                <a:tableStyleId>{5940675A-B579-460E-94D1-54222C63F5DA}</a:tableStyleId>
              </a:tblPr>
              <a:tblGrid>
                <a:gridCol w="4202876">
                  <a:extLst>
                    <a:ext uri="{9D8B030D-6E8A-4147-A177-3AD203B41FA5}">
                      <a16:colId xmlns:a16="http://schemas.microsoft.com/office/drawing/2014/main" val="20000"/>
                    </a:ext>
                  </a:extLst>
                </a:gridCol>
                <a:gridCol w="4202876">
                  <a:extLst>
                    <a:ext uri="{9D8B030D-6E8A-4147-A177-3AD203B41FA5}">
                      <a16:colId xmlns:a16="http://schemas.microsoft.com/office/drawing/2014/main" val="20001"/>
                    </a:ext>
                  </a:extLst>
                </a:gridCol>
              </a:tblGrid>
              <a:tr h="580608">
                <a:tc>
                  <a:txBody>
                    <a:bodyPr/>
                    <a:lstStyle/>
                    <a:p>
                      <a:r>
                        <a:rPr lang="en-US" sz="1600" dirty="0" err="1"/>
                        <a:t>Angebot</a:t>
                      </a:r>
                      <a:r>
                        <a:rPr lang="en-US" sz="1600" dirty="0"/>
                        <a:t> an Dollar – </a:t>
                      </a:r>
                      <a:r>
                        <a:rPr lang="en-US" sz="1600" dirty="0" err="1"/>
                        <a:t>Nachfrage</a:t>
                      </a:r>
                      <a:r>
                        <a:rPr lang="en-US" sz="1600" dirty="0"/>
                        <a:t> </a:t>
                      </a:r>
                      <a:r>
                        <a:rPr lang="en-US" sz="1600" dirty="0" err="1"/>
                        <a:t>nach</a:t>
                      </a:r>
                      <a:r>
                        <a:rPr lang="en-US" sz="1600" dirty="0"/>
                        <a:t> Euro</a:t>
                      </a:r>
                      <a:endParaRPr lang="en-US" sz="1600" dirty="0">
                        <a:latin typeface="Arial" panose="020B0604020202020204" pitchFamily="34" charset="0"/>
                        <a:cs typeface="Arial" panose="020B0604020202020204" pitchFamily="34" charset="0"/>
                      </a:endParaRPr>
                    </a:p>
                  </a:txBody>
                  <a:tcPr marL="82944" marR="82944" marT="41472" marB="41472"/>
                </a:tc>
                <a:tc>
                  <a:txBody>
                    <a:bodyPr/>
                    <a:lstStyle/>
                    <a:p>
                      <a:r>
                        <a:rPr lang="en-US" sz="1600" dirty="0" err="1"/>
                        <a:t>Nachfrage</a:t>
                      </a:r>
                      <a:r>
                        <a:rPr lang="en-US" sz="1600" dirty="0"/>
                        <a:t> </a:t>
                      </a:r>
                      <a:r>
                        <a:rPr lang="en-US" sz="1600" dirty="0" err="1"/>
                        <a:t>nach</a:t>
                      </a:r>
                      <a:r>
                        <a:rPr lang="en-US" sz="1600" dirty="0"/>
                        <a:t> Dollar – </a:t>
                      </a:r>
                      <a:r>
                        <a:rPr lang="en-US" sz="1600" dirty="0" err="1"/>
                        <a:t>Angebot</a:t>
                      </a:r>
                      <a:r>
                        <a:rPr lang="en-US" sz="1600" dirty="0"/>
                        <a:t> an Euro</a:t>
                      </a:r>
                      <a:endParaRPr lang="en-US" sz="1600" dirty="0">
                        <a:latin typeface="Arial" panose="020B0604020202020204" pitchFamily="34" charset="0"/>
                        <a:cs typeface="Arial" panose="020B0604020202020204" pitchFamily="34" charset="0"/>
                      </a:endParaRPr>
                    </a:p>
                  </a:txBody>
                  <a:tcPr marL="82944" marR="82944" marT="41472" marB="41472"/>
                </a:tc>
                <a:extLst>
                  <a:ext uri="{0D108BD9-81ED-4DB2-BD59-A6C34878D82A}">
                    <a16:rowId xmlns:a16="http://schemas.microsoft.com/office/drawing/2014/main" val="10000"/>
                  </a:ext>
                </a:extLst>
              </a:tr>
              <a:tr h="509415">
                <a:tc>
                  <a:txBody>
                    <a:bodyPr/>
                    <a:lstStyle/>
                    <a:p>
                      <a:r>
                        <a:rPr lang="en-US" sz="1600" dirty="0"/>
                        <a:t>Export </a:t>
                      </a:r>
                      <a:r>
                        <a:rPr lang="en-US" sz="1600" dirty="0" err="1"/>
                        <a:t>aus</a:t>
                      </a:r>
                      <a:r>
                        <a:rPr lang="en-US" sz="1600" dirty="0"/>
                        <a:t> der Eurozone </a:t>
                      </a:r>
                      <a:endParaRPr lang="en-US" sz="1600" dirty="0">
                        <a:latin typeface="Arial" panose="020B0604020202020204" pitchFamily="34" charset="0"/>
                        <a:cs typeface="Arial" panose="020B0604020202020204" pitchFamily="34" charset="0"/>
                      </a:endParaRPr>
                    </a:p>
                  </a:txBody>
                  <a:tcPr marL="82944" marR="82944" marT="41472" marB="41472"/>
                </a:tc>
                <a:tc>
                  <a:txBody>
                    <a:bodyPr/>
                    <a:lstStyle/>
                    <a:p>
                      <a:r>
                        <a:rPr lang="en-US" sz="1600" dirty="0"/>
                        <a:t>Import </a:t>
                      </a:r>
                      <a:r>
                        <a:rPr lang="en-US" sz="1600" dirty="0" err="1"/>
                        <a:t>aus</a:t>
                      </a:r>
                      <a:r>
                        <a:rPr lang="en-US" sz="1600" dirty="0"/>
                        <a:t> den USA</a:t>
                      </a:r>
                      <a:endParaRPr lang="en-US" sz="1600" dirty="0">
                        <a:latin typeface="Arial" panose="020B0604020202020204" pitchFamily="34" charset="0"/>
                        <a:cs typeface="Arial" panose="020B0604020202020204" pitchFamily="34" charset="0"/>
                      </a:endParaRPr>
                    </a:p>
                  </a:txBody>
                  <a:tcPr marL="82944" marR="82944" marT="41472" marB="41472"/>
                </a:tc>
                <a:extLst>
                  <a:ext uri="{0D108BD9-81ED-4DB2-BD59-A6C34878D82A}">
                    <a16:rowId xmlns:a16="http://schemas.microsoft.com/office/drawing/2014/main" val="10001"/>
                  </a:ext>
                </a:extLst>
              </a:tr>
              <a:tr h="509415">
                <a:tc>
                  <a:txBody>
                    <a:bodyPr/>
                    <a:lstStyle/>
                    <a:p>
                      <a:r>
                        <a:rPr lang="en-US" sz="1600" dirty="0" err="1"/>
                        <a:t>Kapitalimport</a:t>
                      </a:r>
                      <a:endParaRPr lang="en-US" sz="1600" dirty="0">
                        <a:latin typeface="Arial" panose="020B0604020202020204" pitchFamily="34" charset="0"/>
                        <a:cs typeface="Arial" panose="020B0604020202020204" pitchFamily="34" charset="0"/>
                      </a:endParaRPr>
                    </a:p>
                  </a:txBody>
                  <a:tcPr marL="82944" marR="82944" marT="41472" marB="41472"/>
                </a:tc>
                <a:tc>
                  <a:txBody>
                    <a:bodyPr/>
                    <a:lstStyle/>
                    <a:p>
                      <a:r>
                        <a:rPr lang="en-US" sz="1600" dirty="0" err="1"/>
                        <a:t>Kapitalexport</a:t>
                      </a:r>
                      <a:endParaRPr lang="en-US" sz="1600" dirty="0">
                        <a:latin typeface="Arial" panose="020B0604020202020204" pitchFamily="34" charset="0"/>
                        <a:cs typeface="Arial" panose="020B0604020202020204" pitchFamily="34" charset="0"/>
                      </a:endParaRPr>
                    </a:p>
                  </a:txBody>
                  <a:tcPr marL="82944" marR="82944" marT="41472" marB="41472"/>
                </a:tc>
                <a:extLst>
                  <a:ext uri="{0D108BD9-81ED-4DB2-BD59-A6C34878D82A}">
                    <a16:rowId xmlns:a16="http://schemas.microsoft.com/office/drawing/2014/main" val="10002"/>
                  </a:ext>
                </a:extLst>
              </a:tr>
            </a:tbl>
          </a:graphicData>
        </a:graphic>
      </p:graphicFrame>
      <p:sp>
        <p:nvSpPr>
          <p:cNvPr id="7" name="TextBox 7"/>
          <p:cNvSpPr txBox="1"/>
          <p:nvPr/>
        </p:nvSpPr>
        <p:spPr>
          <a:xfrm>
            <a:off x="355896" y="2923819"/>
            <a:ext cx="7984392" cy="796693"/>
          </a:xfrm>
          <a:prstGeom prst="rect">
            <a:avLst/>
          </a:prstGeom>
          <a:noFill/>
        </p:spPr>
        <p:txBody>
          <a:bodyPr wrap="square" rtlCol="0">
            <a:spAutoFit/>
          </a:bodyPr>
          <a:lstStyle/>
          <a:p>
            <a:r>
              <a:rPr lang="en-US" sz="2400" dirty="0" err="1">
                <a:latin typeface="Arial" panose="020B0604020202020204" pitchFamily="34" charset="0"/>
                <a:cs typeface="Arial" panose="020B0604020202020204" pitchFamily="34" charset="0"/>
              </a:rPr>
              <a:t>Exporte</a:t>
            </a:r>
            <a:r>
              <a:rPr lang="en-US" sz="2400" dirty="0">
                <a:latin typeface="Arial" panose="020B0604020202020204" pitchFamily="34" charset="0"/>
                <a:cs typeface="Arial" panose="020B0604020202020204" pitchFamily="34" charset="0"/>
              </a:rPr>
              <a:t> + </a:t>
            </a:r>
            <a:r>
              <a:rPr lang="en-US" sz="2400" dirty="0" err="1">
                <a:latin typeface="Arial" panose="020B0604020202020204" pitchFamily="34" charset="0"/>
                <a:cs typeface="Arial" panose="020B0604020202020204" pitchFamily="34" charset="0"/>
              </a:rPr>
              <a:t>Kapitalimport</a:t>
            </a:r>
            <a:r>
              <a:rPr lang="en-US" sz="2400" dirty="0">
                <a:latin typeface="Arial" panose="020B0604020202020204" pitchFamily="34" charset="0"/>
                <a:cs typeface="Arial" panose="020B0604020202020204" pitchFamily="34" charset="0"/>
              </a:rPr>
              <a:t> = </a:t>
            </a:r>
            <a:r>
              <a:rPr lang="en-US" sz="2400" dirty="0" err="1">
                <a:latin typeface="Arial" panose="020B0604020202020204" pitchFamily="34" charset="0"/>
                <a:cs typeface="Arial" panose="020B0604020202020204" pitchFamily="34" charset="0"/>
              </a:rPr>
              <a:t>Importe</a:t>
            </a:r>
            <a:r>
              <a:rPr lang="en-US" sz="2400" dirty="0">
                <a:latin typeface="Arial" panose="020B0604020202020204" pitchFamily="34" charset="0"/>
                <a:cs typeface="Arial" panose="020B0604020202020204" pitchFamily="34" charset="0"/>
              </a:rPr>
              <a:t> + </a:t>
            </a:r>
            <a:r>
              <a:rPr lang="en-US" sz="2400" dirty="0" err="1">
                <a:latin typeface="Arial" panose="020B0604020202020204" pitchFamily="34" charset="0"/>
                <a:cs typeface="Arial" panose="020B0604020202020204" pitchFamily="34" charset="0"/>
              </a:rPr>
              <a:t>Kapitalexport</a:t>
            </a:r>
            <a:endParaRPr lang="en-US" sz="2400" dirty="0">
              <a:latin typeface="Arial" panose="020B0604020202020204" pitchFamily="34" charset="0"/>
              <a:cs typeface="Arial" panose="020B0604020202020204" pitchFamily="34" charset="0"/>
            </a:endParaRPr>
          </a:p>
          <a:p>
            <a:endParaRPr lang="en-US" sz="2177" dirty="0">
              <a:latin typeface="Arial" panose="020B0604020202020204" pitchFamily="34" charset="0"/>
              <a:cs typeface="Arial" panose="020B0604020202020204" pitchFamily="34" charset="0"/>
            </a:endParaRPr>
          </a:p>
        </p:txBody>
      </p:sp>
      <p:graphicFrame>
        <p:nvGraphicFramePr>
          <p:cNvPr id="8" name="Content Placeholder 6">
            <a:extLst>
              <a:ext uri="{FF2B5EF4-FFF2-40B4-BE49-F238E27FC236}">
                <a16:creationId xmlns:a16="http://schemas.microsoft.com/office/drawing/2014/main" id="{15D1531D-6B8C-471E-A6E7-199094E7198C}"/>
              </a:ext>
            </a:extLst>
          </p:cNvPr>
          <p:cNvGraphicFramePr>
            <a:graphicFrameLocks/>
          </p:cNvGraphicFramePr>
          <p:nvPr/>
        </p:nvGraphicFramePr>
        <p:xfrm>
          <a:off x="263664" y="3992137"/>
          <a:ext cx="8175946" cy="1469184"/>
        </p:xfrm>
        <a:graphic>
          <a:graphicData uri="http://schemas.openxmlformats.org/drawingml/2006/table">
            <a:tbl>
              <a:tblPr firstRow="1" bandRow="1">
                <a:tableStyleId>{5940675A-B579-460E-94D1-54222C63F5DA}</a:tableStyleId>
              </a:tblPr>
              <a:tblGrid>
                <a:gridCol w="4087973">
                  <a:extLst>
                    <a:ext uri="{9D8B030D-6E8A-4147-A177-3AD203B41FA5}">
                      <a16:colId xmlns:a16="http://schemas.microsoft.com/office/drawing/2014/main" val="20000"/>
                    </a:ext>
                  </a:extLst>
                </a:gridCol>
                <a:gridCol w="4087973">
                  <a:extLst>
                    <a:ext uri="{9D8B030D-6E8A-4147-A177-3AD203B41FA5}">
                      <a16:colId xmlns:a16="http://schemas.microsoft.com/office/drawing/2014/main" val="20001"/>
                    </a:ext>
                  </a:extLst>
                </a:gridCol>
              </a:tblGrid>
              <a:tr h="489728">
                <a:tc>
                  <a:txBody>
                    <a:bodyPr/>
                    <a:lstStyle/>
                    <a:p>
                      <a:r>
                        <a:rPr lang="en-US" sz="1600" baseline="0" dirty="0" err="1"/>
                        <a:t>Nachfrage</a:t>
                      </a:r>
                      <a:r>
                        <a:rPr lang="en-US" sz="1600" baseline="0" dirty="0"/>
                        <a:t> </a:t>
                      </a:r>
                      <a:r>
                        <a:rPr lang="en-US" sz="1600" baseline="0" dirty="0" err="1"/>
                        <a:t>nach</a:t>
                      </a:r>
                      <a:r>
                        <a:rPr lang="en-US" sz="1600" baseline="0" dirty="0"/>
                        <a:t> </a:t>
                      </a:r>
                      <a:r>
                        <a:rPr lang="en-US" sz="1600" baseline="0" dirty="0" err="1"/>
                        <a:t>heimischer</a:t>
                      </a:r>
                      <a:r>
                        <a:rPr lang="en-US" sz="1600" baseline="0" dirty="0"/>
                        <a:t> </a:t>
                      </a:r>
                      <a:r>
                        <a:rPr lang="en-US" sz="1600" baseline="0" dirty="0" err="1"/>
                        <a:t>Währung</a:t>
                      </a:r>
                      <a:r>
                        <a:rPr lang="en-US" sz="2500" u="none" baseline="0" dirty="0"/>
                        <a:t>↑↓</a:t>
                      </a:r>
                      <a:endParaRPr lang="en-US" sz="2500" b="1" i="0" u="none" dirty="0">
                        <a:latin typeface="Arial" panose="020B0604020202020204" pitchFamily="34" charset="0"/>
                        <a:cs typeface="Arial" panose="020B0604020202020204" pitchFamily="34" charset="0"/>
                      </a:endParaRPr>
                    </a:p>
                  </a:txBody>
                  <a:tcPr marL="82944" marR="82944" marT="41472" marB="4147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u="none" kern="1200" baseline="0" dirty="0" err="1"/>
                        <a:t>Angebot</a:t>
                      </a:r>
                      <a:r>
                        <a:rPr lang="en-US" sz="1600" u="none" kern="1200" baseline="0" dirty="0"/>
                        <a:t> an </a:t>
                      </a:r>
                      <a:r>
                        <a:rPr lang="en-US" sz="1600" u="none" kern="1200" baseline="0" dirty="0" err="1"/>
                        <a:t>heimischer</a:t>
                      </a:r>
                      <a:r>
                        <a:rPr lang="en-US" sz="1600" u="none" kern="1200" baseline="0" dirty="0"/>
                        <a:t> </a:t>
                      </a:r>
                      <a:r>
                        <a:rPr lang="en-US" sz="1600" u="none" kern="1200" baseline="0" dirty="0" err="1"/>
                        <a:t>Währung</a:t>
                      </a:r>
                      <a:r>
                        <a:rPr lang="en-US" sz="1600" u="none" kern="1200" baseline="0" dirty="0"/>
                        <a:t> </a:t>
                      </a:r>
                      <a:r>
                        <a:rPr lang="en-US" sz="2500" u="none" kern="1200" baseline="0" dirty="0"/>
                        <a:t>↑↓</a:t>
                      </a:r>
                      <a:endParaRPr lang="en-US" sz="1600" dirty="0">
                        <a:latin typeface="Arial" panose="020B0604020202020204" pitchFamily="34" charset="0"/>
                        <a:cs typeface="Arial" panose="020B0604020202020204" pitchFamily="34" charset="0"/>
                      </a:endParaRPr>
                    </a:p>
                  </a:txBody>
                  <a:tcPr marL="82944" marR="82944" marT="41472" marB="41472"/>
                </a:tc>
                <a:extLst>
                  <a:ext uri="{0D108BD9-81ED-4DB2-BD59-A6C34878D82A}">
                    <a16:rowId xmlns:a16="http://schemas.microsoft.com/office/drawing/2014/main" val="10000"/>
                  </a:ext>
                </a:extLst>
              </a:tr>
              <a:tr h="4897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err="1"/>
                        <a:t>Exporte</a:t>
                      </a:r>
                      <a:r>
                        <a:rPr lang="en-US" sz="1600" dirty="0"/>
                        <a:t> </a:t>
                      </a:r>
                      <a:r>
                        <a:rPr lang="en-US" sz="2200" u="none" baseline="0" dirty="0"/>
                        <a:t>↑↓</a:t>
                      </a:r>
                      <a:endParaRPr lang="en-US" sz="2200" b="1" i="0" u="none" dirty="0">
                        <a:latin typeface="Arial" panose="020B0604020202020204" pitchFamily="34" charset="0"/>
                        <a:cs typeface="Arial" panose="020B0604020202020204" pitchFamily="34" charset="0"/>
                      </a:endParaRPr>
                    </a:p>
                  </a:txBody>
                  <a:tcPr marL="82944" marR="82944" marT="41472" marB="4147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err="1"/>
                        <a:t>Importe</a:t>
                      </a:r>
                      <a:r>
                        <a:rPr lang="en-US" sz="1600" dirty="0"/>
                        <a:t> </a:t>
                      </a:r>
                      <a:r>
                        <a:rPr lang="en-US" sz="2200" u="none" kern="1200" baseline="0" dirty="0"/>
                        <a:t>↑↓</a:t>
                      </a:r>
                      <a:endParaRPr lang="en-US" sz="2200" b="1" i="0" u="none" kern="1200" baseline="0" dirty="0">
                        <a:solidFill>
                          <a:schemeClr val="dk1"/>
                        </a:solidFill>
                        <a:latin typeface="Arial" panose="020B0604020202020204" pitchFamily="34" charset="0"/>
                        <a:ea typeface="+mn-ea"/>
                        <a:cs typeface="Arial" panose="020B0604020202020204" pitchFamily="34" charset="0"/>
                      </a:endParaRPr>
                    </a:p>
                  </a:txBody>
                  <a:tcPr marL="82944" marR="82944" marT="41472" marB="41472"/>
                </a:tc>
                <a:extLst>
                  <a:ext uri="{0D108BD9-81ED-4DB2-BD59-A6C34878D82A}">
                    <a16:rowId xmlns:a16="http://schemas.microsoft.com/office/drawing/2014/main" val="10001"/>
                  </a:ext>
                </a:extLst>
              </a:tr>
              <a:tr h="4897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err="1"/>
                        <a:t>Kapitalimporte</a:t>
                      </a:r>
                      <a:r>
                        <a:rPr lang="en-US" sz="1600" dirty="0"/>
                        <a:t> </a:t>
                      </a:r>
                      <a:r>
                        <a:rPr lang="en-US" sz="2200" u="none" kern="1200" baseline="0" dirty="0"/>
                        <a:t>↑↓</a:t>
                      </a:r>
                      <a:endParaRPr lang="en-US" sz="2200" b="1" i="0" u="none" kern="1200" baseline="0" dirty="0">
                        <a:solidFill>
                          <a:schemeClr val="dk1"/>
                        </a:solidFill>
                        <a:latin typeface="Arial" panose="020B0604020202020204" pitchFamily="34" charset="0"/>
                        <a:ea typeface="+mn-ea"/>
                        <a:cs typeface="Arial" panose="020B0604020202020204" pitchFamily="34" charset="0"/>
                      </a:endParaRPr>
                    </a:p>
                  </a:txBody>
                  <a:tcPr marL="82944" marR="82944" marT="41472" marB="4147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err="1"/>
                        <a:t>Kapitalexporte</a:t>
                      </a:r>
                      <a:r>
                        <a:rPr lang="en-US" sz="1600" dirty="0"/>
                        <a:t> </a:t>
                      </a:r>
                      <a:r>
                        <a:rPr lang="en-US" sz="2200" u="none" kern="1200" baseline="0" dirty="0"/>
                        <a:t>↑↓</a:t>
                      </a:r>
                      <a:endParaRPr lang="en-US" sz="2200" b="1" i="0" u="none" kern="1200" baseline="0" dirty="0">
                        <a:solidFill>
                          <a:schemeClr val="dk1"/>
                        </a:solidFill>
                        <a:latin typeface="Arial" panose="020B0604020202020204" pitchFamily="34" charset="0"/>
                        <a:ea typeface="+mn-ea"/>
                        <a:cs typeface="Arial" panose="020B0604020202020204" pitchFamily="34" charset="0"/>
                      </a:endParaRPr>
                    </a:p>
                  </a:txBody>
                  <a:tcPr marL="82944" marR="82944" marT="41472" marB="41472"/>
                </a:tc>
                <a:extLst>
                  <a:ext uri="{0D108BD9-81ED-4DB2-BD59-A6C34878D82A}">
                    <a16:rowId xmlns:a16="http://schemas.microsoft.com/office/drawing/2014/main" val="10002"/>
                  </a:ext>
                </a:extLst>
              </a:tr>
            </a:tbl>
          </a:graphicData>
        </a:graphic>
      </p:graphicFrame>
      <p:sp>
        <p:nvSpPr>
          <p:cNvPr id="9" name="Textfeld 8"/>
          <p:cNvSpPr txBox="1"/>
          <p:nvPr/>
        </p:nvSpPr>
        <p:spPr>
          <a:xfrm>
            <a:off x="150560" y="5585670"/>
            <a:ext cx="8405752" cy="923330"/>
          </a:xfrm>
          <a:prstGeom prst="rect">
            <a:avLst/>
          </a:prstGeom>
          <a:noFill/>
        </p:spPr>
        <p:txBody>
          <a:bodyPr wrap="square" rtlCol="0">
            <a:spAutoFit/>
          </a:bodyPr>
          <a:lstStyle/>
          <a:p>
            <a:r>
              <a:rPr lang="de-DE" dirty="0">
                <a:solidFill>
                  <a:srgbClr val="000000"/>
                </a:solidFill>
              </a:rPr>
              <a:t>Man beachte, dass die die Warenexporte und Kapitalimporte, bzw. Warenimporte und Kapitalexporte jeweils auf der gleichen Seite der Bilanz stehen, da sie die jeweilige Gegenbuch darstellen</a:t>
            </a:r>
          </a:p>
        </p:txBody>
      </p:sp>
      <p:sp>
        <p:nvSpPr>
          <p:cNvPr id="10" name="Rechteck 9">
            <a:extLst>
              <a:ext uri="{FF2B5EF4-FFF2-40B4-BE49-F238E27FC236}">
                <a16:creationId xmlns:a16="http://schemas.microsoft.com/office/drawing/2014/main" id="{60464514-2443-DC6E-22EA-5A5987B444D4}"/>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749347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526314" y="24695"/>
            <a:ext cx="7464960" cy="640552"/>
          </a:xfrm>
          <a:prstGeom prst="rect">
            <a:avLst/>
          </a:prstGeom>
        </p:spPr>
        <p:txBody>
          <a:bodyPr lIns="82945" tIns="41473" rIns="82945" bIns="41473">
            <a:noAutofit/>
          </a:bodyPr>
          <a:lstStyle>
            <a:lvl1pPr algn="ctr" rtl="0" hangingPunct="0">
              <a:tabLst/>
              <a:defRPr lang="de-DE" sz="4400" b="0" i="0" u="none" strike="noStrike" kern="1200">
                <a:ln>
                  <a:noFill/>
                </a:ln>
                <a:latin typeface="Arial" pitchFamily="18"/>
              </a:defRPr>
            </a:lvl1pPr>
          </a:lstStyle>
          <a:p>
            <a:r>
              <a:rPr lang="de-DE" sz="2400" dirty="0"/>
              <a:t>Ungedeckte Zinsparität</a:t>
            </a:r>
          </a:p>
        </p:txBody>
      </p:sp>
      <mc:AlternateContent xmlns:mc="http://schemas.openxmlformats.org/markup-compatibility/2006" xmlns:a14="http://schemas.microsoft.com/office/drawing/2010/main">
        <mc:Choice Requires="a14">
          <p:sp>
            <p:nvSpPr>
              <p:cNvPr id="6" name="Content Placeholder 2"/>
              <p:cNvSpPr txBox="1">
                <a:spLocks/>
              </p:cNvSpPr>
              <p:nvPr/>
            </p:nvSpPr>
            <p:spPr>
              <a:xfrm>
                <a:off x="260686" y="409992"/>
                <a:ext cx="7464960" cy="4105872"/>
              </a:xfrm>
              <a:prstGeom prst="rect">
                <a:avLst/>
              </a:prstGeom>
            </p:spPr>
            <p:txBody>
              <a:bodyPr lIns="82945" tIns="41473" rIns="82945" bIns="41473">
                <a:norm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nSpc>
                    <a:spcPct val="110000"/>
                  </a:lnSpc>
                  <a:spcAft>
                    <a:spcPts val="544"/>
                  </a:spcAft>
                </a:pPr>
                <a:endParaRPr lang="en-US" sz="1800" dirty="0">
                  <a:solidFill>
                    <a:sysClr val="windowText" lastClr="000000"/>
                  </a:solidFill>
                  <a:latin typeface="Arial" panose="020B0604020202020204" pitchFamily="34" charset="0"/>
                  <a:cs typeface="Arial" panose="020B0604020202020204" pitchFamily="34" charset="0"/>
                </a:endParaRPr>
              </a:p>
              <a:p>
                <a:pPr marL="362885" lvl="1"/>
                <a14:m>
                  <m:oMath xmlns:m="http://schemas.openxmlformats.org/officeDocument/2006/math">
                    <m:sSub>
                      <m:sSubPr>
                        <m:ctrlPr>
                          <a:rPr lang="en-US" i="1" kern="0">
                            <a:solidFill>
                              <a:sysClr val="windowText" lastClr="000000"/>
                            </a:solidFill>
                            <a:latin typeface="Cambria Math" panose="02040503050406030204" pitchFamily="18" charset="0"/>
                            <a:cs typeface="Arial" panose="020B0604020202020204" pitchFamily="34" charset="0"/>
                          </a:rPr>
                        </m:ctrlPr>
                      </m:sSubPr>
                      <m:e>
                        <m:r>
                          <a:rPr lang="de-DE" i="1" kern="0">
                            <a:solidFill>
                              <a:sysClr val="windowText" lastClr="000000"/>
                            </a:solidFill>
                            <a:latin typeface="Cambria Math"/>
                            <a:cs typeface="Arial" panose="020B0604020202020204" pitchFamily="34" charset="0"/>
                          </a:rPr>
                          <m:t>𝑖</m:t>
                        </m:r>
                      </m:e>
                      <m:sub>
                        <m:r>
                          <a:rPr lang="de-DE" i="1" kern="0">
                            <a:solidFill>
                              <a:sysClr val="windowText" lastClr="000000"/>
                            </a:solidFill>
                            <a:latin typeface="Cambria Math"/>
                            <a:cs typeface="Arial" panose="020B0604020202020204" pitchFamily="34" charset="0"/>
                          </a:rPr>
                          <m:t>€</m:t>
                        </m:r>
                      </m:sub>
                    </m:sSub>
                    <m:r>
                      <a:rPr lang="de-DE" i="1" kern="0">
                        <a:solidFill>
                          <a:sysClr val="windowText" lastClr="000000"/>
                        </a:solidFill>
                        <a:latin typeface="Cambria Math"/>
                        <a:cs typeface="Arial" panose="020B0604020202020204" pitchFamily="34" charset="0"/>
                      </a:rPr>
                      <m:t>, </m:t>
                    </m:r>
                    <m:sSub>
                      <m:sSubPr>
                        <m:ctrlPr>
                          <a:rPr lang="de-DE" i="1" kern="0">
                            <a:solidFill>
                              <a:sysClr val="windowText" lastClr="000000"/>
                            </a:solidFill>
                            <a:latin typeface="Cambria Math" panose="02040503050406030204" pitchFamily="18" charset="0"/>
                            <a:cs typeface="Arial" panose="020B0604020202020204" pitchFamily="34" charset="0"/>
                          </a:rPr>
                        </m:ctrlPr>
                      </m:sSubPr>
                      <m:e>
                        <m:r>
                          <a:rPr lang="de-DE" i="1" kern="0">
                            <a:solidFill>
                              <a:sysClr val="windowText" lastClr="000000"/>
                            </a:solidFill>
                            <a:latin typeface="Cambria Math"/>
                            <a:cs typeface="Arial" panose="020B0604020202020204" pitchFamily="34" charset="0"/>
                          </a:rPr>
                          <m:t>𝑖</m:t>
                        </m:r>
                      </m:e>
                      <m:sub>
                        <m:r>
                          <a:rPr lang="de-DE" i="1" kern="0">
                            <a:solidFill>
                              <a:sysClr val="windowText" lastClr="000000"/>
                            </a:solidFill>
                            <a:latin typeface="Cambria Math"/>
                            <a:cs typeface="Arial" panose="020B0604020202020204" pitchFamily="34" charset="0"/>
                          </a:rPr>
                          <m:t>$</m:t>
                        </m:r>
                      </m:sub>
                    </m:sSub>
                  </m:oMath>
                </a14:m>
                <a:r>
                  <a:rPr lang="en-US" kern="0" dirty="0">
                    <a:solidFill>
                      <a:sysClr val="windowText" lastClr="000000"/>
                    </a:solidFill>
                    <a:latin typeface="Arial" panose="020B0604020202020204" pitchFamily="34" charset="0"/>
                    <a:cs typeface="Arial" panose="020B0604020202020204" pitchFamily="34" charset="0"/>
                  </a:rPr>
                  <a:t> : </a:t>
                </a:r>
                <a:r>
                  <a:rPr lang="en-US" kern="0" dirty="0" err="1">
                    <a:solidFill>
                      <a:sysClr val="windowText" lastClr="000000"/>
                    </a:solidFill>
                    <a:latin typeface="Arial" panose="020B0604020202020204" pitchFamily="34" charset="0"/>
                    <a:cs typeface="Arial" panose="020B0604020202020204" pitchFamily="34" charset="0"/>
                  </a:rPr>
                  <a:t>Zinssätze</a:t>
                </a:r>
                <a:r>
                  <a:rPr lang="en-US" kern="0" dirty="0">
                    <a:solidFill>
                      <a:sysClr val="windowText" lastClr="000000"/>
                    </a:solidFill>
                    <a:latin typeface="Arial" panose="020B0604020202020204" pitchFamily="34" charset="0"/>
                    <a:cs typeface="Arial" panose="020B0604020202020204" pitchFamily="34" charset="0"/>
                  </a:rPr>
                  <a:t> der €- und $-Anlagen</a:t>
                </a:r>
              </a:p>
              <a:p>
                <a:pPr marL="362885" lvl="1"/>
                <a:endParaRPr lang="en-US" kern="0" dirty="0">
                  <a:solidFill>
                    <a:sysClr val="windowText" lastClr="000000"/>
                  </a:solidFill>
                  <a:latin typeface="Arial" panose="020B0604020202020204" pitchFamily="34" charset="0"/>
                  <a:cs typeface="Arial" panose="020B0604020202020204" pitchFamily="34" charset="0"/>
                </a:endParaRPr>
              </a:p>
              <a:p>
                <a:pPr marL="362885" lvl="1"/>
                <a14:m>
                  <m:oMath xmlns:m="http://schemas.openxmlformats.org/officeDocument/2006/math">
                    <m:sSub>
                      <m:sSubPr>
                        <m:ctrlPr>
                          <a:rPr lang="en-US" i="1" kern="0">
                            <a:solidFill>
                              <a:sysClr val="windowText" lastClr="000000"/>
                            </a:solidFill>
                            <a:latin typeface="Cambria Math" panose="02040503050406030204" pitchFamily="18" charset="0"/>
                            <a:cs typeface="Arial" panose="020B0604020202020204" pitchFamily="34" charset="0"/>
                          </a:rPr>
                        </m:ctrlPr>
                      </m:sSubPr>
                      <m:e>
                        <m:r>
                          <a:rPr lang="de-DE" i="1" kern="0">
                            <a:solidFill>
                              <a:sysClr val="windowText" lastClr="000000"/>
                            </a:solidFill>
                            <a:latin typeface="Cambria Math"/>
                            <a:cs typeface="Arial" panose="020B0604020202020204" pitchFamily="34" charset="0"/>
                          </a:rPr>
                          <m:t>𝑒</m:t>
                        </m:r>
                      </m:e>
                      <m:sub>
                        <m:r>
                          <a:rPr lang="de-DE" i="1" kern="0">
                            <a:solidFill>
                              <a:sysClr val="windowText" lastClr="000000"/>
                            </a:solidFill>
                            <a:latin typeface="Cambria Math" panose="02040503050406030204" pitchFamily="18" charset="0"/>
                            <a:cs typeface="Arial" panose="020B0604020202020204" pitchFamily="34" charset="0"/>
                          </a:rPr>
                          <m:t>0</m:t>
                        </m:r>
                      </m:sub>
                    </m:sSub>
                  </m:oMath>
                </a14:m>
                <a:r>
                  <a:rPr lang="en-US" kern="0" dirty="0">
                    <a:solidFill>
                      <a:sysClr val="windowText" lastClr="000000"/>
                    </a:solidFill>
                    <a:latin typeface="Arial" panose="020B0604020202020204" pitchFamily="34" charset="0"/>
                    <a:cs typeface="Arial" panose="020B0604020202020204" pitchFamily="34" charset="0"/>
                  </a:rPr>
                  <a:t>: </a:t>
                </a:r>
                <a:r>
                  <a:rPr lang="en-US" kern="0" dirty="0" err="1">
                    <a:solidFill>
                      <a:sysClr val="windowText" lastClr="000000"/>
                    </a:solidFill>
                    <a:latin typeface="Arial" panose="020B0604020202020204" pitchFamily="34" charset="0"/>
                    <a:cs typeface="Arial" panose="020B0604020202020204" pitchFamily="34" charset="0"/>
                  </a:rPr>
                  <a:t>nominaler</a:t>
                </a:r>
                <a:r>
                  <a:rPr lang="en-US" kern="0" dirty="0">
                    <a:solidFill>
                      <a:sysClr val="windowText" lastClr="000000"/>
                    </a:solidFill>
                    <a:latin typeface="Arial" panose="020B0604020202020204" pitchFamily="34" charset="0"/>
                    <a:cs typeface="Arial" panose="020B0604020202020204" pitchFamily="34" charset="0"/>
                  </a:rPr>
                  <a:t> $/€ </a:t>
                </a:r>
                <a:r>
                  <a:rPr lang="en-US" kern="0" dirty="0" err="1">
                    <a:solidFill>
                      <a:sysClr val="windowText" lastClr="000000"/>
                    </a:solidFill>
                    <a:latin typeface="Arial" panose="020B0604020202020204" pitchFamily="34" charset="0"/>
                    <a:cs typeface="Arial" panose="020B0604020202020204" pitchFamily="34" charset="0"/>
                  </a:rPr>
                  <a:t>Wechselkurs</a:t>
                </a:r>
                <a:r>
                  <a:rPr lang="en-US" kern="0" dirty="0">
                    <a:solidFill>
                      <a:sysClr val="windowText" lastClr="000000"/>
                    </a:solidFill>
                    <a:latin typeface="Arial" panose="020B0604020202020204" pitchFamily="34" charset="0"/>
                    <a:cs typeface="Arial" panose="020B0604020202020204" pitchFamily="34" charset="0"/>
                  </a:rPr>
                  <a:t> </a:t>
                </a:r>
                <a:r>
                  <a:rPr lang="en-US" kern="0" dirty="0" err="1">
                    <a:solidFill>
                      <a:sysClr val="windowText" lastClr="000000"/>
                    </a:solidFill>
                    <a:latin typeface="Arial" panose="020B0604020202020204" pitchFamily="34" charset="0"/>
                    <a:cs typeface="Arial" panose="020B0604020202020204" pitchFamily="34" charset="0"/>
                  </a:rPr>
                  <a:t>zum</a:t>
                </a:r>
                <a:r>
                  <a:rPr lang="en-US" kern="0" dirty="0">
                    <a:solidFill>
                      <a:sysClr val="windowText" lastClr="000000"/>
                    </a:solidFill>
                    <a:latin typeface="Arial" panose="020B0604020202020204" pitchFamily="34" charset="0"/>
                    <a:cs typeface="Arial" panose="020B0604020202020204" pitchFamily="34" charset="0"/>
                  </a:rPr>
                  <a:t> </a:t>
                </a:r>
                <a:r>
                  <a:rPr lang="en-US" kern="0" dirty="0" err="1">
                    <a:solidFill>
                      <a:sysClr val="windowText" lastClr="000000"/>
                    </a:solidFill>
                    <a:latin typeface="Arial" panose="020B0604020202020204" pitchFamily="34" charset="0"/>
                    <a:cs typeface="Arial" panose="020B0604020202020204" pitchFamily="34" charset="0"/>
                  </a:rPr>
                  <a:t>Zeitpunkt</a:t>
                </a:r>
                <a:r>
                  <a:rPr lang="en-US" kern="0" dirty="0">
                    <a:solidFill>
                      <a:sysClr val="windowText" lastClr="000000"/>
                    </a:solidFill>
                    <a:latin typeface="Arial" panose="020B0604020202020204" pitchFamily="34" charset="0"/>
                    <a:cs typeface="Arial" panose="020B0604020202020204" pitchFamily="34" charset="0"/>
                  </a:rPr>
                  <a:t> </a:t>
                </a:r>
                <a:r>
                  <a:rPr lang="en-US" i="1" kern="0" dirty="0">
                    <a:solidFill>
                      <a:sysClr val="windowText" lastClr="000000"/>
                    </a:solidFill>
                    <a:latin typeface="Arial" panose="020B0604020202020204" pitchFamily="34" charset="0"/>
                    <a:cs typeface="Arial" panose="020B0604020202020204" pitchFamily="34" charset="0"/>
                  </a:rPr>
                  <a:t>t=0</a:t>
                </a:r>
              </a:p>
              <a:p>
                <a:pPr marL="362885" lvl="1"/>
                <a:endParaRPr lang="en-US" i="1" kern="0" dirty="0">
                  <a:solidFill>
                    <a:sysClr val="windowText" lastClr="000000"/>
                  </a:solidFill>
                  <a:latin typeface="Arial" panose="020B0604020202020204" pitchFamily="34" charset="0"/>
                  <a:cs typeface="Arial" panose="020B0604020202020204" pitchFamily="34" charset="0"/>
                </a:endParaRPr>
              </a:p>
              <a:p>
                <a:pPr marL="362885" lvl="1"/>
                <a14:m>
                  <m:oMath xmlns:m="http://schemas.openxmlformats.org/officeDocument/2006/math">
                    <m:r>
                      <a:rPr lang="de-DE" i="1" kern="0">
                        <a:solidFill>
                          <a:sysClr val="windowText" lastClr="000000"/>
                        </a:solidFill>
                        <a:latin typeface="Cambria Math"/>
                        <a:cs typeface="Arial" panose="020B0604020202020204" pitchFamily="34" charset="0"/>
                      </a:rPr>
                      <m:t>𝐸</m:t>
                    </m:r>
                    <m:sSub>
                      <m:sSubPr>
                        <m:ctrlPr>
                          <a:rPr lang="en-US" i="1" kern="0">
                            <a:solidFill>
                              <a:sysClr val="windowText" lastClr="000000"/>
                            </a:solidFill>
                            <a:latin typeface="Cambria Math" panose="02040503050406030204" pitchFamily="18" charset="0"/>
                            <a:cs typeface="Arial" panose="020B0604020202020204" pitchFamily="34" charset="0"/>
                          </a:rPr>
                        </m:ctrlPr>
                      </m:sSubPr>
                      <m:e>
                        <m:r>
                          <a:rPr lang="de-DE" i="1" kern="0">
                            <a:solidFill>
                              <a:sysClr val="windowText" lastClr="000000"/>
                            </a:solidFill>
                            <a:latin typeface="Cambria Math"/>
                            <a:cs typeface="Arial" panose="020B0604020202020204" pitchFamily="34" charset="0"/>
                          </a:rPr>
                          <m:t>(</m:t>
                        </m:r>
                        <m:r>
                          <a:rPr lang="de-DE" i="1" kern="0">
                            <a:solidFill>
                              <a:sysClr val="windowText" lastClr="000000"/>
                            </a:solidFill>
                            <a:latin typeface="Cambria Math"/>
                            <a:cs typeface="Arial" panose="020B0604020202020204" pitchFamily="34" charset="0"/>
                          </a:rPr>
                          <m:t>𝑒</m:t>
                        </m:r>
                      </m:e>
                      <m:sub>
                        <m:r>
                          <a:rPr lang="de-DE" i="1" kern="0">
                            <a:solidFill>
                              <a:sysClr val="windowText" lastClr="000000"/>
                            </a:solidFill>
                            <a:latin typeface="Cambria Math" panose="02040503050406030204" pitchFamily="18" charset="0"/>
                            <a:cs typeface="Arial" panose="020B0604020202020204" pitchFamily="34" charset="0"/>
                          </a:rPr>
                          <m:t>1</m:t>
                        </m:r>
                      </m:sub>
                    </m:sSub>
                    <m:r>
                      <a:rPr lang="de-DE" i="1" kern="0">
                        <a:solidFill>
                          <a:sysClr val="windowText" lastClr="000000"/>
                        </a:solidFill>
                        <a:latin typeface="Cambria Math"/>
                        <a:cs typeface="Arial" panose="020B0604020202020204" pitchFamily="34" charset="0"/>
                      </a:rPr>
                      <m:t>)</m:t>
                    </m:r>
                  </m:oMath>
                </a14:m>
                <a:r>
                  <a:rPr lang="en-US" kern="0" dirty="0">
                    <a:solidFill>
                      <a:sysClr val="windowText" lastClr="000000"/>
                    </a:solidFill>
                    <a:latin typeface="Arial" panose="020B0604020202020204" pitchFamily="34" charset="0"/>
                    <a:cs typeface="Arial" panose="020B0604020202020204" pitchFamily="34" charset="0"/>
                  </a:rPr>
                  <a:t>: </a:t>
                </a:r>
                <a:r>
                  <a:rPr lang="en-US" kern="0" dirty="0" err="1">
                    <a:solidFill>
                      <a:sysClr val="windowText" lastClr="000000"/>
                    </a:solidFill>
                    <a:latin typeface="Arial" panose="020B0604020202020204" pitchFamily="34" charset="0"/>
                    <a:cs typeface="Arial" panose="020B0604020202020204" pitchFamily="34" charset="0"/>
                  </a:rPr>
                  <a:t>erwarteter</a:t>
                </a:r>
                <a:r>
                  <a:rPr lang="en-US" kern="0" dirty="0">
                    <a:solidFill>
                      <a:sysClr val="windowText" lastClr="000000"/>
                    </a:solidFill>
                    <a:latin typeface="Arial" panose="020B0604020202020204" pitchFamily="34" charset="0"/>
                    <a:cs typeface="Arial" panose="020B0604020202020204" pitchFamily="34" charset="0"/>
                  </a:rPr>
                  <a:t> </a:t>
                </a:r>
                <a:r>
                  <a:rPr lang="en-US" kern="0" dirty="0" err="1">
                    <a:solidFill>
                      <a:sysClr val="windowText" lastClr="000000"/>
                    </a:solidFill>
                    <a:latin typeface="Arial" panose="020B0604020202020204" pitchFamily="34" charset="0"/>
                    <a:cs typeface="Arial" panose="020B0604020202020204" pitchFamily="34" charset="0"/>
                  </a:rPr>
                  <a:t>nominaler</a:t>
                </a:r>
                <a:r>
                  <a:rPr lang="en-US" kern="0" dirty="0">
                    <a:solidFill>
                      <a:sysClr val="windowText" lastClr="000000"/>
                    </a:solidFill>
                    <a:latin typeface="Arial" panose="020B0604020202020204" pitchFamily="34" charset="0"/>
                    <a:cs typeface="Arial" panose="020B0604020202020204" pitchFamily="34" charset="0"/>
                  </a:rPr>
                  <a:t> $/€ </a:t>
                </a:r>
                <a:r>
                  <a:rPr lang="en-US" kern="0" dirty="0" err="1">
                    <a:solidFill>
                      <a:sysClr val="windowText" lastClr="000000"/>
                    </a:solidFill>
                    <a:latin typeface="Arial" panose="020B0604020202020204" pitchFamily="34" charset="0"/>
                    <a:cs typeface="Arial" panose="020B0604020202020204" pitchFamily="34" charset="0"/>
                  </a:rPr>
                  <a:t>Wechselkurs</a:t>
                </a:r>
                <a:r>
                  <a:rPr lang="en-US" kern="0" dirty="0">
                    <a:solidFill>
                      <a:sysClr val="windowText" lastClr="000000"/>
                    </a:solidFill>
                    <a:latin typeface="Arial" panose="020B0604020202020204" pitchFamily="34" charset="0"/>
                    <a:cs typeface="Arial" panose="020B0604020202020204" pitchFamily="34" charset="0"/>
                  </a:rPr>
                  <a:t> in </a:t>
                </a:r>
                <a:r>
                  <a:rPr lang="en-US" i="1" kern="0" dirty="0">
                    <a:solidFill>
                      <a:sysClr val="windowText" lastClr="000000"/>
                    </a:solidFill>
                    <a:latin typeface="Arial" panose="020B0604020202020204" pitchFamily="34" charset="0"/>
                    <a:cs typeface="Arial" panose="020B0604020202020204" pitchFamily="34" charset="0"/>
                  </a:rPr>
                  <a:t>t=1</a:t>
                </a:r>
              </a:p>
              <a:p>
                <a:pPr marL="362885" lvl="1"/>
                <a:endParaRPr lang="en-US" i="1" kern="0" dirty="0">
                  <a:solidFill>
                    <a:sysClr val="windowText" lastClr="000000"/>
                  </a:solidFill>
                  <a:latin typeface="Arial" panose="020B0604020202020204" pitchFamily="34" charset="0"/>
                  <a:cs typeface="Arial" panose="020B0604020202020204" pitchFamily="34" charset="0"/>
                </a:endParaRPr>
              </a:p>
              <a:p>
                <a:pPr marL="362885" lvl="1"/>
                <a:endParaRPr lang="en-US" i="1" kern="0" dirty="0">
                  <a:solidFill>
                    <a:sysClr val="windowText" lastClr="000000"/>
                  </a:solidFill>
                  <a:latin typeface="Arial" panose="020B0604020202020204" pitchFamily="34" charset="0"/>
                  <a:cs typeface="Arial" panose="020B0604020202020204" pitchFamily="34" charset="0"/>
                </a:endParaRPr>
              </a:p>
              <a:p>
                <a:pPr marL="362885" lvl="1"/>
                <a:endParaRPr lang="en-US" i="1" kern="0" dirty="0">
                  <a:solidFill>
                    <a:sysClr val="windowText" lastClr="000000"/>
                  </a:solidFill>
                  <a:latin typeface="Arial" panose="020B0604020202020204" pitchFamily="34" charset="0"/>
                  <a:cs typeface="Arial" panose="020B0604020202020204" pitchFamily="34" charset="0"/>
                </a:endParaRPr>
              </a:p>
              <a:p>
                <a:pPr marL="362885" lvl="1"/>
                <a:endParaRPr lang="en-US" i="1" kern="0" dirty="0">
                  <a:solidFill>
                    <a:sysClr val="windowText" lastClr="000000"/>
                  </a:solidFill>
                  <a:latin typeface="Arial" panose="020B0604020202020204" pitchFamily="34" charset="0"/>
                  <a:cs typeface="Arial" panose="020B0604020202020204" pitchFamily="34" charset="0"/>
                </a:endParaRPr>
              </a:p>
              <a:p>
                <a:pPr marL="362885" lvl="1"/>
                <a:endParaRPr lang="en-US" i="1" kern="0" dirty="0">
                  <a:solidFill>
                    <a:sysClr val="windowText" lastClr="000000"/>
                  </a:solidFill>
                  <a:latin typeface="Arial" panose="020B0604020202020204" pitchFamily="34" charset="0"/>
                  <a:cs typeface="Arial" panose="020B0604020202020204" pitchFamily="34" charset="0"/>
                </a:endParaRPr>
              </a:p>
            </p:txBody>
          </p:sp>
        </mc:Choice>
        <mc:Fallback xmlns="">
          <p:sp>
            <p:nvSpPr>
              <p:cNvPr id="6" name="Content Placeholder 2"/>
              <p:cNvSpPr txBox="1">
                <a:spLocks noRot="1" noChangeAspect="1" noMove="1" noResize="1" noEditPoints="1" noAdjustHandles="1" noChangeArrowheads="1" noChangeShapeType="1" noTextEdit="1"/>
              </p:cNvSpPr>
              <p:nvPr/>
            </p:nvSpPr>
            <p:spPr>
              <a:xfrm>
                <a:off x="260686" y="409992"/>
                <a:ext cx="7464960" cy="4105872"/>
              </a:xfrm>
              <a:prstGeom prst="rect">
                <a:avLst/>
              </a:prstGeom>
              <a:blipFill>
                <a:blip r:embed="rId3"/>
                <a:stretch>
                  <a:fillRect/>
                </a:stretch>
              </a:blipFill>
            </p:spPr>
            <p:txBody>
              <a:bodyPr/>
              <a:lstStyle/>
              <a:p>
                <a:r>
                  <a:rPr lang="de-DE">
                    <a:noFill/>
                  </a:rPr>
                  <a:t> </a:t>
                </a:r>
              </a:p>
            </p:txBody>
          </p:sp>
        </mc:Fallback>
      </mc:AlternateContent>
      <p:sp>
        <p:nvSpPr>
          <p:cNvPr id="8" name="TextBox 7"/>
          <p:cNvSpPr txBox="1"/>
          <p:nvPr/>
        </p:nvSpPr>
        <p:spPr>
          <a:xfrm>
            <a:off x="3127455" y="2834047"/>
            <a:ext cx="1257617" cy="360755"/>
          </a:xfrm>
          <a:prstGeom prst="rect">
            <a:avLst/>
          </a:prstGeom>
          <a:noFill/>
        </p:spPr>
        <p:txBody>
          <a:bodyPr wrap="none" lIns="82945" tIns="41473" rIns="82945" bIns="41473" rtlCol="0">
            <a:spAutoFit/>
          </a:bodyPr>
          <a:lstStyle/>
          <a:p>
            <a:r>
              <a:rPr lang="en-US" dirty="0">
                <a:latin typeface="Arial" panose="020B0604020202020204" pitchFamily="34" charset="0"/>
                <a:cs typeface="Arial" panose="020B0604020202020204" pitchFamily="34" charset="0"/>
              </a:rPr>
              <a:t>1 € Anlage</a:t>
            </a:r>
          </a:p>
        </p:txBody>
      </p:sp>
      <p:sp>
        <p:nvSpPr>
          <p:cNvPr id="10" name="TextBox 11"/>
          <p:cNvSpPr txBox="1"/>
          <p:nvPr/>
        </p:nvSpPr>
        <p:spPr>
          <a:xfrm>
            <a:off x="874832" y="3377759"/>
            <a:ext cx="1680745" cy="360755"/>
          </a:xfrm>
          <a:prstGeom prst="rect">
            <a:avLst/>
          </a:prstGeom>
          <a:noFill/>
        </p:spPr>
        <p:txBody>
          <a:bodyPr wrap="none" lIns="82945" tIns="41473" rIns="82945" bIns="41473" rtlCol="0">
            <a:spAutoFit/>
          </a:bodyPr>
          <a:lstStyle/>
          <a:p>
            <a:r>
              <a:rPr lang="en-US" dirty="0">
                <a:latin typeface="Arial" panose="020B0604020202020204" pitchFamily="34" charset="0"/>
                <a:cs typeface="Arial" panose="020B0604020202020204" pitchFamily="34" charset="0"/>
              </a:rPr>
              <a:t>Anlage in Euro</a:t>
            </a:r>
          </a:p>
        </p:txBody>
      </p:sp>
      <p:sp>
        <p:nvSpPr>
          <p:cNvPr id="11" name="TextBox 15"/>
          <p:cNvSpPr txBox="1"/>
          <p:nvPr/>
        </p:nvSpPr>
        <p:spPr>
          <a:xfrm>
            <a:off x="4776976" y="3540102"/>
            <a:ext cx="2193706" cy="360755"/>
          </a:xfrm>
          <a:prstGeom prst="rect">
            <a:avLst/>
          </a:prstGeom>
          <a:noFill/>
        </p:spPr>
        <p:txBody>
          <a:bodyPr wrap="none" lIns="82945" tIns="41473" rIns="82945" bIns="41473" rtlCol="0">
            <a:spAutoFit/>
          </a:bodyPr>
          <a:lstStyle/>
          <a:p>
            <a:r>
              <a:rPr lang="en-US" dirty="0">
                <a:latin typeface="Arial" panose="020B0604020202020204" pitchFamily="34" charset="0"/>
                <a:cs typeface="Arial" panose="020B0604020202020204" pitchFamily="34" charset="0"/>
              </a:rPr>
              <a:t>Anlage in US-Dollar</a:t>
            </a:r>
          </a:p>
        </p:txBody>
      </p:sp>
      <p:cxnSp>
        <p:nvCxnSpPr>
          <p:cNvPr id="12" name="Straight Arrow Connector 18"/>
          <p:cNvCxnSpPr/>
          <p:nvPr/>
        </p:nvCxnSpPr>
        <p:spPr>
          <a:xfrm flipH="1">
            <a:off x="2229595" y="3260126"/>
            <a:ext cx="1518601" cy="941648"/>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9"/>
          <p:cNvCxnSpPr/>
          <p:nvPr/>
        </p:nvCxnSpPr>
        <p:spPr>
          <a:xfrm>
            <a:off x="3753216" y="3260127"/>
            <a:ext cx="1306350" cy="849217"/>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feld 21"/>
          <p:cNvSpPr txBox="1"/>
          <p:nvPr/>
        </p:nvSpPr>
        <p:spPr>
          <a:xfrm>
            <a:off x="6505421" y="344971"/>
            <a:ext cx="5686579" cy="738664"/>
          </a:xfrm>
          <a:prstGeom prst="rect">
            <a:avLst/>
          </a:prstGeom>
          <a:noFill/>
        </p:spPr>
        <p:txBody>
          <a:bodyPr wrap="square" rtlCol="0">
            <a:spAutoFit/>
          </a:bodyPr>
          <a:lstStyle/>
          <a:p>
            <a:pPr algn="ctr"/>
            <a:r>
              <a:rPr lang="de-DE" sz="1400" dirty="0">
                <a:solidFill>
                  <a:srgbClr val="000000"/>
                </a:solidFill>
                <a:hlinkClick r:id="rId4"/>
              </a:rPr>
              <a:t>http://www.bernhardkoester.de/video/inhalt.html</a:t>
            </a:r>
            <a:endParaRPr lang="de-DE" sz="1400" dirty="0">
              <a:solidFill>
                <a:srgbClr val="000000"/>
              </a:solidFill>
            </a:endParaRPr>
          </a:p>
          <a:p>
            <a:pPr algn="ctr"/>
            <a:r>
              <a:rPr lang="de-DE" sz="1400" dirty="0">
                <a:solidFill>
                  <a:srgbClr val="000000"/>
                </a:solidFill>
              </a:rPr>
              <a:t>oder direkt unter</a:t>
            </a:r>
          </a:p>
          <a:p>
            <a:pPr algn="ctr"/>
            <a:r>
              <a:rPr lang="de-DE" sz="1400" dirty="0">
                <a:solidFill>
                  <a:srgbClr val="000000"/>
                </a:solidFill>
                <a:hlinkClick r:id="rId5"/>
              </a:rPr>
              <a:t>https://www.youtube.com/watch?v=S5PVHRQZe1E&amp;feature=youtu.be</a:t>
            </a:r>
            <a:endParaRPr lang="en-US" sz="1400" dirty="0"/>
          </a:p>
        </p:txBody>
      </p:sp>
      <p:sp>
        <p:nvSpPr>
          <p:cNvPr id="23" name="Rechteck 22">
            <a:extLst>
              <a:ext uri="{FF2B5EF4-FFF2-40B4-BE49-F238E27FC236}">
                <a16:creationId xmlns:a16="http://schemas.microsoft.com/office/drawing/2014/main" id="{D958F5C8-4D16-4AB3-4E7C-37A59BD5BC53}"/>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5790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p:bldP spid="2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115760" y="-15013"/>
            <a:ext cx="7464960" cy="640552"/>
          </a:xfrm>
          <a:prstGeom prst="rect">
            <a:avLst/>
          </a:prstGeom>
        </p:spPr>
        <p:txBody>
          <a:bodyPr lIns="82945" tIns="41473" rIns="82945" bIns="41473">
            <a:noAutofit/>
          </a:bodyPr>
          <a:lstStyle>
            <a:lvl1pPr algn="ctr" rtl="0" hangingPunct="0">
              <a:tabLst/>
              <a:defRPr lang="de-DE" sz="4400" b="0" i="0" u="none" strike="noStrike" kern="1200">
                <a:ln>
                  <a:noFill/>
                </a:ln>
                <a:latin typeface="Arial" pitchFamily="18"/>
              </a:defRPr>
            </a:lvl1pPr>
          </a:lstStyle>
          <a:p>
            <a:r>
              <a:rPr lang="de-DE" sz="2000" dirty="0"/>
              <a:t>Ungedeckte Zinsparität</a:t>
            </a:r>
          </a:p>
        </p:txBody>
      </p:sp>
      <mc:AlternateContent xmlns:mc="http://schemas.openxmlformats.org/markup-compatibility/2006" xmlns:a14="http://schemas.microsoft.com/office/drawing/2010/main">
        <mc:Choice Requires="a14">
          <p:sp>
            <p:nvSpPr>
              <p:cNvPr id="6" name="Content Placeholder 2"/>
              <p:cNvSpPr txBox="1">
                <a:spLocks/>
              </p:cNvSpPr>
              <p:nvPr/>
            </p:nvSpPr>
            <p:spPr>
              <a:xfrm>
                <a:off x="1115760" y="1187513"/>
                <a:ext cx="9034080" cy="3757890"/>
              </a:xfrm>
              <a:prstGeom prst="rect">
                <a:avLst/>
              </a:prstGeom>
            </p:spPr>
            <p:txBody>
              <a:bodyPr lIns="82945" tIns="41473" rIns="82945" bIns="41473">
                <a:norm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spcAft>
                    <a:spcPts val="544"/>
                  </a:spcAft>
                  <a:buFont typeface="Wingdings" panose="05000000000000000000" pitchFamily="2" charset="2"/>
                  <a:buChar char="Ø"/>
                </a:pPr>
                <a:r>
                  <a:rPr lang="en-US" sz="1800" dirty="0">
                    <a:solidFill>
                      <a:sysClr val="windowText" lastClr="000000"/>
                    </a:solidFill>
                    <a:latin typeface="Arial" panose="020B0604020202020204" pitchFamily="34" charset="0"/>
                    <a:cs typeface="Arial" panose="020B0604020202020204" pitchFamily="34" charset="0"/>
                  </a:rPr>
                  <a:t> 	</a:t>
                </a:r>
                <a:r>
                  <a:rPr lang="en-US" sz="1800" dirty="0" err="1">
                    <a:solidFill>
                      <a:sysClr val="windowText" lastClr="000000"/>
                    </a:solidFill>
                    <a:latin typeface="Arial" panose="020B0604020202020204" pitchFamily="34" charset="0"/>
                    <a:cs typeface="Arial" panose="020B0604020202020204" pitchFamily="34" charset="0"/>
                  </a:rPr>
                  <a:t>Zinsparität</a:t>
                </a:r>
                <a:r>
                  <a:rPr lang="en-US" sz="1800" dirty="0">
                    <a:solidFill>
                      <a:sysClr val="windowText" lastClr="000000"/>
                    </a:solidFill>
                    <a:latin typeface="Arial" panose="020B0604020202020204" pitchFamily="34" charset="0"/>
                    <a:cs typeface="Arial" panose="020B0604020202020204" pitchFamily="34" charset="0"/>
                  </a:rPr>
                  <a:t> gilt falls</a:t>
                </a:r>
              </a:p>
              <a:p>
                <a:pPr>
                  <a:spcAft>
                    <a:spcPts val="544"/>
                  </a:spcAft>
                  <a:buFont typeface="Wingdings" panose="05000000000000000000" pitchFamily="2" charset="2"/>
                  <a:buChar char="Ø"/>
                </a:pPr>
                <a:endParaRPr lang="en-US" sz="1800" i="1" dirty="0">
                  <a:solidFill>
                    <a:sysClr val="windowText" lastClr="000000"/>
                  </a:solidFill>
                  <a:latin typeface="Arial" panose="020B0604020202020204" pitchFamily="34" charset="0"/>
                  <a:cs typeface="Arial" panose="020B0604020202020204" pitchFamily="34" charset="0"/>
                </a:endParaRPr>
              </a:p>
              <a:p>
                <a:pPr>
                  <a:spcAft>
                    <a:spcPts val="544"/>
                  </a:spcAft>
                  <a:buFont typeface="Wingdings" panose="05000000000000000000" pitchFamily="2" charset="2"/>
                  <a:buChar char="Ø"/>
                </a:pPr>
                <a:r>
                  <a:rPr lang="en-US" sz="1800" dirty="0">
                    <a:solidFill>
                      <a:sysClr val="windowText" lastClr="000000"/>
                    </a:solidFill>
                    <a:latin typeface="Arial" panose="020B0604020202020204" pitchFamily="34" charset="0"/>
                    <a:cs typeface="Arial" panose="020B0604020202020204" pitchFamily="34" charset="0"/>
                  </a:rPr>
                  <a:t> 	falls </a:t>
                </a:r>
              </a:p>
              <a:p>
                <a:pPr>
                  <a:spcAft>
                    <a:spcPts val="544"/>
                  </a:spcAft>
                  <a:buFont typeface="Wingdings" panose="05000000000000000000" pitchFamily="2" charset="2"/>
                  <a:buChar char="Ø"/>
                </a:pPr>
                <a:endParaRPr lang="en-US" sz="1800" i="1" dirty="0">
                  <a:solidFill>
                    <a:sysClr val="windowText" lastClr="000000"/>
                  </a:solidFill>
                  <a:latin typeface="Arial" panose="020B0604020202020204" pitchFamily="34" charset="0"/>
                  <a:cs typeface="Arial" panose="020B0604020202020204" pitchFamily="34" charset="0"/>
                </a:endParaRPr>
              </a:p>
              <a:p>
                <a:pPr marL="0" lvl="1">
                  <a:spcAft>
                    <a:spcPts val="544"/>
                  </a:spcAft>
                  <a:buFont typeface="Wingdings" charset="2"/>
                  <a:buChar char="à"/>
                </a:pPr>
                <a:r>
                  <a:rPr lang="en-US" kern="0" dirty="0">
                    <a:solidFill>
                      <a:sysClr val="windowText" lastClr="000000"/>
                    </a:solidFill>
                    <a:latin typeface="Arial" panose="020B0604020202020204" pitchFamily="34" charset="0"/>
                    <a:cs typeface="Arial" panose="020B0604020202020204" pitchFamily="34" charset="0"/>
                    <a:sym typeface="Wingdings" panose="05000000000000000000" pitchFamily="2" charset="2"/>
                  </a:rPr>
                  <a:t> 	</a:t>
                </a:r>
                <a:r>
                  <a:rPr lang="en-US" kern="0" dirty="0" err="1">
                    <a:solidFill>
                      <a:sysClr val="windowText" lastClr="000000"/>
                    </a:solidFill>
                    <a:latin typeface="Arial" panose="020B0604020202020204" pitchFamily="34" charset="0"/>
                    <a:cs typeface="Arial" panose="020B0604020202020204" pitchFamily="34" charset="0"/>
                    <a:sym typeface="Wingdings" panose="05000000000000000000" pitchFamily="2" charset="2"/>
                  </a:rPr>
                  <a:t>hätten</a:t>
                </a:r>
                <a:r>
                  <a:rPr lang="en-US" kern="0" dirty="0">
                    <a:solidFill>
                      <a:sysClr val="windowText" lastClr="000000"/>
                    </a:solidFill>
                    <a:latin typeface="Arial" panose="020B0604020202020204" pitchFamily="34" charset="0"/>
                    <a:cs typeface="Arial" panose="020B0604020202020204" pitchFamily="34" charset="0"/>
                    <a:sym typeface="Wingdings" panose="05000000000000000000" pitchFamily="2" charset="2"/>
                  </a:rPr>
                  <a:t> Euro-Anlagen </a:t>
                </a:r>
                <a:r>
                  <a:rPr lang="en-US" kern="0" dirty="0" err="1">
                    <a:solidFill>
                      <a:sysClr val="windowText" lastClr="000000"/>
                    </a:solidFill>
                    <a:latin typeface="Arial" panose="020B0604020202020204" pitchFamily="34" charset="0"/>
                    <a:cs typeface="Arial" panose="020B0604020202020204" pitchFamily="34" charset="0"/>
                    <a:sym typeface="Wingdings" panose="05000000000000000000" pitchFamily="2" charset="2"/>
                  </a:rPr>
                  <a:t>einen</a:t>
                </a:r>
                <a:r>
                  <a:rPr lang="en-US" kern="0" dirty="0">
                    <a:solidFill>
                      <a:sysClr val="windowText" lastClr="000000"/>
                    </a:solidFill>
                    <a:latin typeface="Arial" panose="020B0604020202020204" pitchFamily="34" charset="0"/>
                    <a:cs typeface="Arial" panose="020B0604020202020204" pitchFamily="34" charset="0"/>
                    <a:sym typeface="Wingdings" panose="05000000000000000000" pitchFamily="2" charset="2"/>
                  </a:rPr>
                  <a:t> </a:t>
                </a:r>
                <a:r>
                  <a:rPr lang="en-US" kern="0" dirty="0" err="1">
                    <a:solidFill>
                      <a:sysClr val="windowText" lastClr="000000"/>
                    </a:solidFill>
                    <a:latin typeface="Arial" panose="020B0604020202020204" pitchFamily="34" charset="0"/>
                    <a:cs typeface="Arial" panose="020B0604020202020204" pitchFamily="34" charset="0"/>
                    <a:sym typeface="Wingdings" panose="05000000000000000000" pitchFamily="2" charset="2"/>
                  </a:rPr>
                  <a:t>höheren</a:t>
                </a:r>
                <a:r>
                  <a:rPr lang="en-US" kern="0" dirty="0">
                    <a:solidFill>
                      <a:sysClr val="windowText" lastClr="000000"/>
                    </a:solidFill>
                    <a:latin typeface="Arial" panose="020B0604020202020204" pitchFamily="34" charset="0"/>
                    <a:cs typeface="Arial" panose="020B0604020202020204" pitchFamily="34" charset="0"/>
                    <a:sym typeface="Wingdings" panose="05000000000000000000" pitchFamily="2" charset="2"/>
                  </a:rPr>
                  <a:t> </a:t>
                </a:r>
                <a:r>
                  <a:rPr lang="en-US" kern="0" dirty="0" err="1">
                    <a:solidFill>
                      <a:sysClr val="windowText" lastClr="000000"/>
                    </a:solidFill>
                    <a:latin typeface="Arial" panose="020B0604020202020204" pitchFamily="34" charset="0"/>
                    <a:cs typeface="Arial" panose="020B0604020202020204" pitchFamily="34" charset="0"/>
                    <a:sym typeface="Wingdings" panose="05000000000000000000" pitchFamily="2" charset="2"/>
                  </a:rPr>
                  <a:t>erwarteten</a:t>
                </a:r>
                <a:r>
                  <a:rPr lang="en-US" kern="0" dirty="0">
                    <a:solidFill>
                      <a:sysClr val="windowText" lastClr="000000"/>
                    </a:solidFill>
                    <a:latin typeface="Arial" panose="020B0604020202020204" pitchFamily="34" charset="0"/>
                    <a:cs typeface="Arial" panose="020B0604020202020204" pitchFamily="34" charset="0"/>
                    <a:sym typeface="Wingdings" panose="05000000000000000000" pitchFamily="2" charset="2"/>
                  </a:rPr>
                  <a:t> </a:t>
                </a:r>
                <a:r>
                  <a:rPr lang="en-US" kern="0" dirty="0" err="1">
                    <a:solidFill>
                      <a:sysClr val="windowText" lastClr="000000"/>
                    </a:solidFill>
                    <a:latin typeface="Arial" panose="020B0604020202020204" pitchFamily="34" charset="0"/>
                    <a:cs typeface="Arial" panose="020B0604020202020204" pitchFamily="34" charset="0"/>
                    <a:sym typeface="Wingdings" panose="05000000000000000000" pitchFamily="2" charset="2"/>
                  </a:rPr>
                  <a:t>Gewinn</a:t>
                </a:r>
                <a:endParaRPr lang="en-US" kern="0" dirty="0">
                  <a:solidFill>
                    <a:sysClr val="windowText" lastClr="000000"/>
                  </a:solidFill>
                  <a:latin typeface="Arial" panose="020B0604020202020204" pitchFamily="34" charset="0"/>
                  <a:cs typeface="Arial" panose="020B0604020202020204" pitchFamily="34" charset="0"/>
                  <a:sym typeface="Wingdings" panose="05000000000000000000" pitchFamily="2" charset="2"/>
                </a:endParaRPr>
              </a:p>
              <a:p>
                <a:pPr marL="0" lvl="1">
                  <a:spcAft>
                    <a:spcPts val="544"/>
                  </a:spcAft>
                  <a:buFont typeface="Wingdings" charset="2"/>
                  <a:buChar char="à"/>
                </a:pPr>
                <a:endParaRPr lang="en-US" kern="0" dirty="0">
                  <a:solidFill>
                    <a:sysClr val="windowText" lastClr="000000"/>
                  </a:solidFill>
                  <a:latin typeface="Arial" panose="020B0604020202020204" pitchFamily="34" charset="0"/>
                  <a:cs typeface="Arial" panose="020B0604020202020204" pitchFamily="34" charset="0"/>
                  <a:sym typeface="Wingdings" panose="05000000000000000000" pitchFamily="2" charset="2"/>
                </a:endParaRPr>
              </a:p>
              <a:p>
                <a:pPr marL="0" lvl="1">
                  <a:spcAft>
                    <a:spcPts val="544"/>
                  </a:spcAft>
                  <a:buFont typeface="Wingdings" charset="2"/>
                  <a:buChar char="à"/>
                </a:pPr>
                <a:r>
                  <a:rPr lang="en-US" kern="0" dirty="0">
                    <a:solidFill>
                      <a:sysClr val="windowText" lastClr="000000"/>
                    </a:solidFill>
                    <a:latin typeface="Arial" panose="020B0604020202020204" pitchFamily="34" charset="0"/>
                    <a:cs typeface="Arial" panose="020B0604020202020204" pitchFamily="34" charset="0"/>
                    <a:sym typeface="Wingdings" panose="05000000000000000000" pitchFamily="2" charset="2"/>
                  </a:rPr>
                  <a:t> 	</a:t>
                </a:r>
                <a:r>
                  <a:rPr lang="en-US" kern="0" dirty="0" err="1">
                    <a:solidFill>
                      <a:sysClr val="windowText" lastClr="000000"/>
                    </a:solidFill>
                    <a:latin typeface="Arial" panose="020B0604020202020204" pitchFamily="34" charset="0"/>
                    <a:cs typeface="Arial" panose="020B0604020202020204" pitchFamily="34" charset="0"/>
                    <a:sym typeface="Wingdings" panose="05000000000000000000" pitchFamily="2" charset="2"/>
                  </a:rPr>
                  <a:t>Investoren</a:t>
                </a:r>
                <a:r>
                  <a:rPr lang="en-US" kern="0" dirty="0">
                    <a:solidFill>
                      <a:sysClr val="windowText" lastClr="000000"/>
                    </a:solidFill>
                    <a:latin typeface="Arial" panose="020B0604020202020204" pitchFamily="34" charset="0"/>
                    <a:cs typeface="Arial" panose="020B0604020202020204" pitchFamily="34" charset="0"/>
                    <a:sym typeface="Wingdings" panose="05000000000000000000" pitchFamily="2" charset="2"/>
                  </a:rPr>
                  <a:t> </a:t>
                </a:r>
                <a:r>
                  <a:rPr lang="en-US" kern="0" dirty="0" err="1">
                    <a:solidFill>
                      <a:sysClr val="windowText" lastClr="000000"/>
                    </a:solidFill>
                    <a:latin typeface="Arial" panose="020B0604020202020204" pitchFamily="34" charset="0"/>
                    <a:cs typeface="Arial" panose="020B0604020202020204" pitchFamily="34" charset="0"/>
                    <a:sym typeface="Wingdings" panose="05000000000000000000" pitchFamily="2" charset="2"/>
                  </a:rPr>
                  <a:t>würden</a:t>
                </a:r>
                <a:r>
                  <a:rPr lang="en-US" kern="0" dirty="0">
                    <a:solidFill>
                      <a:sysClr val="windowText" lastClr="000000"/>
                    </a:solidFill>
                    <a:latin typeface="Arial" panose="020B0604020202020204" pitchFamily="34" charset="0"/>
                    <a:cs typeface="Arial" panose="020B0604020202020204" pitchFamily="34" charset="0"/>
                    <a:sym typeface="Wingdings" panose="05000000000000000000" pitchFamily="2" charset="2"/>
                  </a:rPr>
                  <a:t> </a:t>
                </a:r>
                <a:r>
                  <a:rPr lang="en-US" kern="0" dirty="0" err="1">
                    <a:solidFill>
                      <a:sysClr val="windowText" lastClr="000000"/>
                    </a:solidFill>
                    <a:latin typeface="Arial" panose="020B0604020202020204" pitchFamily="34" charset="0"/>
                    <a:cs typeface="Arial" panose="020B0604020202020204" pitchFamily="34" charset="0"/>
                    <a:sym typeface="Wingdings" panose="05000000000000000000" pitchFamily="2" charset="2"/>
                  </a:rPr>
                  <a:t>ihre</a:t>
                </a:r>
                <a:r>
                  <a:rPr lang="en-US" kern="0" dirty="0">
                    <a:solidFill>
                      <a:sysClr val="windowText" lastClr="000000"/>
                    </a:solidFill>
                    <a:latin typeface="Arial" panose="020B0604020202020204" pitchFamily="34" charset="0"/>
                    <a:cs typeface="Arial" panose="020B0604020202020204" pitchFamily="34" charset="0"/>
                    <a:sym typeface="Wingdings" panose="05000000000000000000" pitchFamily="2" charset="2"/>
                  </a:rPr>
                  <a:t> Dollar-Anlagen in Euro-Anlagen </a:t>
                </a:r>
                <a:r>
                  <a:rPr lang="en-US" kern="0" dirty="0" err="1">
                    <a:solidFill>
                      <a:sysClr val="windowText" lastClr="000000"/>
                    </a:solidFill>
                    <a:latin typeface="Arial" panose="020B0604020202020204" pitchFamily="34" charset="0"/>
                    <a:cs typeface="Arial" panose="020B0604020202020204" pitchFamily="34" charset="0"/>
                    <a:sym typeface="Wingdings" panose="05000000000000000000" pitchFamily="2" charset="2"/>
                  </a:rPr>
                  <a:t>umwandeln</a:t>
                </a:r>
                <a:endParaRPr lang="en-US" kern="0" dirty="0">
                  <a:solidFill>
                    <a:sysClr val="windowText" lastClr="000000"/>
                  </a:solidFill>
                  <a:latin typeface="Arial" panose="020B0604020202020204" pitchFamily="34" charset="0"/>
                  <a:cs typeface="Arial" panose="020B0604020202020204" pitchFamily="34" charset="0"/>
                  <a:sym typeface="Wingdings" panose="05000000000000000000" pitchFamily="2" charset="2"/>
                </a:endParaRPr>
              </a:p>
              <a:p>
                <a:pPr marL="0" lvl="1">
                  <a:spcAft>
                    <a:spcPts val="544"/>
                  </a:spcAft>
                  <a:buFont typeface="Wingdings" charset="2"/>
                  <a:buChar char="à"/>
                </a:pPr>
                <a:endParaRPr lang="en-US" kern="0" dirty="0">
                  <a:solidFill>
                    <a:sysClr val="windowText" lastClr="000000"/>
                  </a:solidFill>
                  <a:latin typeface="Arial" panose="020B0604020202020204" pitchFamily="34" charset="0"/>
                  <a:cs typeface="Arial" panose="020B0604020202020204" pitchFamily="34" charset="0"/>
                  <a:sym typeface="Wingdings" panose="05000000000000000000" pitchFamily="2" charset="2"/>
                </a:endParaRPr>
              </a:p>
              <a:p>
                <a:pPr marL="0" lvl="1">
                  <a:spcAft>
                    <a:spcPts val="544"/>
                  </a:spcAft>
                  <a:buFont typeface="Wingdings" charset="2"/>
                  <a:buChar char="à"/>
                </a:pPr>
                <a:r>
                  <a:rPr lang="en-US" kern="0" dirty="0">
                    <a:solidFill>
                      <a:sysClr val="windowText" lastClr="000000"/>
                    </a:solidFill>
                    <a:latin typeface="Arial" panose="020B0604020202020204" pitchFamily="34" charset="0"/>
                    <a:cs typeface="Arial" panose="020B0604020202020204" pitchFamily="34" charset="0"/>
                    <a:sym typeface="Wingdings" panose="05000000000000000000" pitchFamily="2" charset="2"/>
                  </a:rPr>
                  <a:t> 	Der Dollar </a:t>
                </a:r>
                <a:r>
                  <a:rPr lang="en-US" kern="0" dirty="0" err="1">
                    <a:solidFill>
                      <a:sysClr val="windowText" lastClr="000000"/>
                    </a:solidFill>
                    <a:latin typeface="Arial" panose="020B0604020202020204" pitchFamily="34" charset="0"/>
                    <a:cs typeface="Arial" panose="020B0604020202020204" pitchFamily="34" charset="0"/>
                    <a:sym typeface="Wingdings" panose="05000000000000000000" pitchFamily="2" charset="2"/>
                  </a:rPr>
                  <a:t>würde</a:t>
                </a:r>
                <a:r>
                  <a:rPr lang="en-US" kern="0" dirty="0">
                    <a:solidFill>
                      <a:sysClr val="windowText" lastClr="000000"/>
                    </a:solidFill>
                    <a:latin typeface="Arial" panose="020B0604020202020204" pitchFamily="34" charset="0"/>
                    <a:cs typeface="Arial" panose="020B0604020202020204" pitchFamily="34" charset="0"/>
                    <a:sym typeface="Wingdings" panose="05000000000000000000" pitchFamily="2" charset="2"/>
                  </a:rPr>
                  <a:t> </a:t>
                </a:r>
                <a:r>
                  <a:rPr lang="en-US" kern="0" dirty="0" err="1">
                    <a:solidFill>
                      <a:sysClr val="windowText" lastClr="000000"/>
                    </a:solidFill>
                    <a:latin typeface="Arial" panose="020B0604020202020204" pitchFamily="34" charset="0"/>
                    <a:cs typeface="Arial" panose="020B0604020202020204" pitchFamily="34" charset="0"/>
                    <a:sym typeface="Wingdings" panose="05000000000000000000" pitchFamily="2" charset="2"/>
                  </a:rPr>
                  <a:t>abwerten</a:t>
                </a:r>
                <a:r>
                  <a:rPr lang="en-US" kern="0" dirty="0">
                    <a:solidFill>
                      <a:sysClr val="windowText" lastClr="000000"/>
                    </a:solidFill>
                    <a:latin typeface="Arial" panose="020B0604020202020204" pitchFamily="34" charset="0"/>
                    <a:cs typeface="Arial" panose="020B0604020202020204" pitchFamily="34" charset="0"/>
                    <a:sym typeface="Wingdings" panose="05000000000000000000" pitchFamily="2" charset="2"/>
                  </a:rPr>
                  <a:t> und (</a:t>
                </a:r>
                <a14:m>
                  <m:oMath xmlns:m="http://schemas.openxmlformats.org/officeDocument/2006/math">
                    <m:sSub>
                      <m:sSubPr>
                        <m:ctrlPr>
                          <a:rPr lang="en-US" i="1" kern="0">
                            <a:solidFill>
                              <a:sysClr val="windowText" lastClr="000000"/>
                            </a:solidFill>
                            <a:latin typeface="Cambria Math" panose="02040503050406030204" pitchFamily="18" charset="0"/>
                            <a:cs typeface="Arial" panose="020B0604020202020204" pitchFamily="34" charset="0"/>
                            <a:sym typeface="Wingdings" panose="05000000000000000000" pitchFamily="2" charset="2"/>
                          </a:rPr>
                        </m:ctrlPr>
                      </m:sSubPr>
                      <m:e>
                        <m:r>
                          <a:rPr lang="de-DE" i="1" kern="0">
                            <a:solidFill>
                              <a:sysClr val="windowText" lastClr="000000"/>
                            </a:solidFill>
                            <a:latin typeface="Cambria Math"/>
                            <a:cs typeface="Arial" panose="020B0604020202020204" pitchFamily="34" charset="0"/>
                            <a:sym typeface="Wingdings" panose="05000000000000000000" pitchFamily="2" charset="2"/>
                          </a:rPr>
                          <m:t>𝑒</m:t>
                        </m:r>
                      </m:e>
                      <m:sub>
                        <m:r>
                          <a:rPr lang="de-DE" i="1" kern="0">
                            <a:solidFill>
                              <a:sysClr val="windowText" lastClr="000000"/>
                            </a:solidFill>
                            <a:latin typeface="Cambria Math"/>
                            <a:cs typeface="Arial" panose="020B0604020202020204" pitchFamily="34" charset="0"/>
                            <a:sym typeface="Wingdings" panose="05000000000000000000" pitchFamily="2" charset="2"/>
                          </a:rPr>
                          <m:t>𝑡</m:t>
                        </m:r>
                      </m:sub>
                    </m:sSub>
                    <m:r>
                      <a:rPr lang="en-US" i="1" kern="0">
                        <a:solidFill>
                          <a:sysClr val="windowText" lastClr="000000"/>
                        </a:solidFill>
                        <a:latin typeface="Cambria Math"/>
                        <a:ea typeface="Cambria Math"/>
                        <a:cs typeface="Arial" panose="020B0604020202020204" pitchFamily="34" charset="0"/>
                        <a:sym typeface="Wingdings" panose="05000000000000000000" pitchFamily="2" charset="2"/>
                      </a:rPr>
                      <m:t>↑</m:t>
                    </m:r>
                    <m:r>
                      <a:rPr lang="de-DE" i="1" kern="0">
                        <a:solidFill>
                          <a:sysClr val="windowText" lastClr="000000"/>
                        </a:solidFill>
                        <a:latin typeface="Cambria Math"/>
                        <a:ea typeface="Cambria Math"/>
                        <a:cs typeface="Arial" panose="020B0604020202020204" pitchFamily="34" charset="0"/>
                        <a:sym typeface="Wingdings" panose="05000000000000000000" pitchFamily="2" charset="2"/>
                      </a:rPr>
                      <m:t>) </m:t>
                    </m:r>
                  </m:oMath>
                </a14:m>
                <a:r>
                  <a:rPr lang="en-US" kern="0" dirty="0" err="1">
                    <a:solidFill>
                      <a:sysClr val="windowText" lastClr="000000"/>
                    </a:solidFill>
                    <a:latin typeface="Arial" panose="020B0604020202020204" pitchFamily="34" charset="0"/>
                    <a:cs typeface="Arial" panose="020B0604020202020204" pitchFamily="34" charset="0"/>
                    <a:sym typeface="Wingdings" panose="05000000000000000000" pitchFamily="2" charset="2"/>
                  </a:rPr>
                  <a:t>bis</a:t>
                </a:r>
                <a:r>
                  <a:rPr lang="en-US" kern="0" dirty="0">
                    <a:solidFill>
                      <a:sysClr val="windowText" lastClr="000000"/>
                    </a:solidFill>
                    <a:latin typeface="Arial" panose="020B0604020202020204" pitchFamily="34" charset="0"/>
                    <a:cs typeface="Arial" panose="020B0604020202020204" pitchFamily="34" charset="0"/>
                    <a:sym typeface="Wingdings" panose="05000000000000000000" pitchFamily="2" charset="2"/>
                  </a:rPr>
                  <a:t> die </a:t>
                </a:r>
                <a:r>
                  <a:rPr lang="en-US" kern="0" dirty="0" err="1">
                    <a:solidFill>
                      <a:sysClr val="windowText" lastClr="000000"/>
                    </a:solidFill>
                    <a:latin typeface="Arial" panose="020B0604020202020204" pitchFamily="34" charset="0"/>
                    <a:cs typeface="Arial" panose="020B0604020202020204" pitchFamily="34" charset="0"/>
                    <a:sym typeface="Wingdings" panose="05000000000000000000" pitchFamily="2" charset="2"/>
                  </a:rPr>
                  <a:t>Zinsparität</a:t>
                </a:r>
                <a:r>
                  <a:rPr lang="en-US" kern="0" dirty="0">
                    <a:solidFill>
                      <a:sysClr val="windowText" lastClr="000000"/>
                    </a:solidFill>
                    <a:latin typeface="Arial" panose="020B0604020202020204" pitchFamily="34" charset="0"/>
                    <a:cs typeface="Arial" panose="020B0604020202020204" pitchFamily="34" charset="0"/>
                    <a:sym typeface="Wingdings" panose="05000000000000000000" pitchFamily="2" charset="2"/>
                  </a:rPr>
                  <a:t> </a:t>
                </a:r>
                <a:r>
                  <a:rPr lang="en-US" kern="0" dirty="0" err="1">
                    <a:solidFill>
                      <a:sysClr val="windowText" lastClr="000000"/>
                    </a:solidFill>
                    <a:latin typeface="Arial" panose="020B0604020202020204" pitchFamily="34" charset="0"/>
                    <a:cs typeface="Arial" panose="020B0604020202020204" pitchFamily="34" charset="0"/>
                    <a:sym typeface="Wingdings" panose="05000000000000000000" pitchFamily="2" charset="2"/>
                  </a:rPr>
                  <a:t>wieder</a:t>
                </a:r>
                <a:r>
                  <a:rPr lang="en-US" kern="0" dirty="0">
                    <a:solidFill>
                      <a:sysClr val="windowText" lastClr="000000"/>
                    </a:solidFill>
                    <a:latin typeface="Arial" panose="020B0604020202020204" pitchFamily="34" charset="0"/>
                    <a:cs typeface="Arial" panose="020B0604020202020204" pitchFamily="34" charset="0"/>
                    <a:sym typeface="Wingdings" panose="05000000000000000000" pitchFamily="2" charset="2"/>
                  </a:rPr>
                  <a:t> gilt</a:t>
                </a:r>
              </a:p>
              <a:p>
                <a:pPr marL="414726" lvl="1">
                  <a:spcAft>
                    <a:spcPts val="544"/>
                  </a:spcAft>
                </a:pPr>
                <a:endParaRPr lang="en-US" kern="0" dirty="0">
                  <a:solidFill>
                    <a:sysClr val="windowText" lastClr="000000"/>
                  </a:solidFill>
                  <a:latin typeface="Arial" panose="020B0604020202020204" pitchFamily="34" charset="0"/>
                  <a:cs typeface="Arial" panose="020B0604020202020204" pitchFamily="34" charset="0"/>
                  <a:sym typeface="Wingdings" panose="05000000000000000000" pitchFamily="2" charset="2"/>
                </a:endParaRPr>
              </a:p>
            </p:txBody>
          </p:sp>
        </mc:Choice>
        <mc:Fallback xmlns="">
          <p:sp>
            <p:nvSpPr>
              <p:cNvPr id="6" name="Content Placeholder 2"/>
              <p:cNvSpPr txBox="1">
                <a:spLocks noRot="1" noChangeAspect="1" noMove="1" noResize="1" noEditPoints="1" noAdjustHandles="1" noChangeArrowheads="1" noChangeShapeType="1" noTextEdit="1"/>
              </p:cNvSpPr>
              <p:nvPr/>
            </p:nvSpPr>
            <p:spPr>
              <a:xfrm>
                <a:off x="1115760" y="1187513"/>
                <a:ext cx="9034080" cy="3757890"/>
              </a:xfrm>
              <a:prstGeom prst="rect">
                <a:avLst/>
              </a:prstGeom>
              <a:blipFill>
                <a:blip r:embed="rId3"/>
                <a:stretch>
                  <a:fillRect l="-540" t="-97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4138360" y="1086652"/>
                <a:ext cx="2151515" cy="529776"/>
              </a:xfrm>
              <a:prstGeom prst="rect">
                <a:avLst/>
              </a:prstGeom>
              <a:noFill/>
            </p:spPr>
            <p:txBody>
              <a:bodyPr wrap="none" lIns="82945" tIns="41473" rIns="82945" bIns="41473" rtlCol="0">
                <a:spAutoFit/>
              </a:bodyPr>
              <a:lstStyle/>
              <a:p>
                <a14:m>
                  <m:oMath xmlns:m="http://schemas.openxmlformats.org/officeDocument/2006/math">
                    <m:r>
                      <a:rPr lang="de-DE" i="1">
                        <a:latin typeface="Cambria Math" panose="02040503050406030204" pitchFamily="18" charset="0"/>
                        <a:ea typeface="Cambria Math"/>
                        <a:cs typeface="Arial" panose="020B0604020202020204" pitchFamily="34" charset="0"/>
                      </a:rPr>
                      <m:t>(</m:t>
                    </m:r>
                    <m:r>
                      <a:rPr lang="de-DE" i="1">
                        <a:latin typeface="Cambria Math"/>
                        <a:cs typeface="Arial" panose="020B0604020202020204" pitchFamily="34" charset="0"/>
                      </a:rPr>
                      <m:t>1</m:t>
                    </m:r>
                    <m:r>
                      <a:rPr lang="de-DE" i="1">
                        <a:latin typeface="Cambria Math"/>
                        <a:cs typeface="Arial" panose="020B0604020202020204" pitchFamily="34" charset="0"/>
                      </a:rPr>
                      <m:t>+</m:t>
                    </m:r>
                    <m:sSub>
                      <m:sSubPr>
                        <m:ctrlPr>
                          <a:rPr lang="de-DE" i="1">
                            <a:latin typeface="Cambria Math" panose="02040503050406030204" pitchFamily="18" charset="0"/>
                            <a:cs typeface="Arial" panose="020B0604020202020204" pitchFamily="34" charset="0"/>
                          </a:rPr>
                        </m:ctrlPr>
                      </m:sSubPr>
                      <m:e>
                        <m:r>
                          <a:rPr lang="de-DE" i="1">
                            <a:latin typeface="Cambria Math"/>
                            <a:cs typeface="Arial" panose="020B0604020202020204" pitchFamily="34" charset="0"/>
                          </a:rPr>
                          <m:t>𝑖</m:t>
                        </m:r>
                      </m:e>
                      <m:sub>
                        <m:r>
                          <a:rPr lang="de-DE" i="1">
                            <a:latin typeface="Cambria Math"/>
                          </a:rPr>
                          <m:t>€</m:t>
                        </m:r>
                      </m:sub>
                    </m:sSub>
                    <m:r>
                      <a:rPr lang="de-DE" i="1">
                        <a:latin typeface="Cambria Math" panose="02040503050406030204" pitchFamily="18" charset="0"/>
                        <a:cs typeface="Arial" panose="020B0604020202020204" pitchFamily="34" charset="0"/>
                      </a:rPr>
                      <m:t>)</m:t>
                    </m:r>
                    <m:r>
                      <a:rPr lang="de-DE" i="1">
                        <a:latin typeface="Cambria Math"/>
                      </a:rPr>
                      <m:t>=</m:t>
                    </m:r>
                    <m:f>
                      <m:fPr>
                        <m:ctrlPr>
                          <a:rPr lang="en-US" i="1">
                            <a:latin typeface="Cambria Math" panose="02040503050406030204" pitchFamily="18" charset="0"/>
                            <a:cs typeface="Arial" panose="020B0604020202020204" pitchFamily="34" charset="0"/>
                          </a:rPr>
                        </m:ctrlPr>
                      </m:fPr>
                      <m:num>
                        <m:sSub>
                          <m:sSubPr>
                            <m:ctrlPr>
                              <a:rPr lang="en-US" i="1">
                                <a:latin typeface="Cambria Math" panose="02040503050406030204" pitchFamily="18" charset="0"/>
                                <a:cs typeface="Arial" panose="020B0604020202020204" pitchFamily="34" charset="0"/>
                              </a:rPr>
                            </m:ctrlPr>
                          </m:sSubPr>
                          <m:e>
                            <m:r>
                              <a:rPr lang="de-DE" i="1">
                                <a:latin typeface="Cambria Math"/>
                                <a:cs typeface="Arial" panose="020B0604020202020204" pitchFamily="34" charset="0"/>
                              </a:rPr>
                              <m:t>𝑒</m:t>
                            </m:r>
                          </m:e>
                          <m:sub>
                            <m:r>
                              <a:rPr lang="de-DE" i="1">
                                <a:latin typeface="Cambria Math" panose="02040503050406030204" pitchFamily="18" charset="0"/>
                                <a:cs typeface="Arial" panose="020B0604020202020204" pitchFamily="34" charset="0"/>
                              </a:rPr>
                              <m:t>0</m:t>
                            </m:r>
                          </m:sub>
                        </m:sSub>
                        <m:r>
                          <a:rPr lang="en-US" i="1">
                            <a:latin typeface="Cambria Math"/>
                            <a:ea typeface="Cambria Math"/>
                            <a:cs typeface="Arial" panose="020B0604020202020204" pitchFamily="34" charset="0"/>
                          </a:rPr>
                          <m:t>∙</m:t>
                        </m:r>
                        <m:r>
                          <a:rPr lang="de-DE" i="1">
                            <a:latin typeface="Cambria Math" panose="02040503050406030204" pitchFamily="18" charset="0"/>
                            <a:ea typeface="Cambria Math"/>
                            <a:cs typeface="Arial" panose="020B0604020202020204" pitchFamily="34" charset="0"/>
                          </a:rPr>
                          <m:t>(</m:t>
                        </m:r>
                        <m:r>
                          <a:rPr lang="de-DE" i="1">
                            <a:latin typeface="Cambria Math"/>
                            <a:cs typeface="Arial" panose="020B0604020202020204" pitchFamily="34" charset="0"/>
                          </a:rPr>
                          <m:t>1</m:t>
                        </m:r>
                        <m:r>
                          <a:rPr lang="de-DE" i="1">
                            <a:latin typeface="Cambria Math"/>
                            <a:cs typeface="Arial" panose="020B0604020202020204" pitchFamily="34" charset="0"/>
                          </a:rPr>
                          <m:t>+</m:t>
                        </m:r>
                        <m:sSub>
                          <m:sSubPr>
                            <m:ctrlPr>
                              <a:rPr lang="de-DE" i="1">
                                <a:latin typeface="Cambria Math" panose="02040503050406030204" pitchFamily="18" charset="0"/>
                                <a:cs typeface="Arial" panose="020B0604020202020204" pitchFamily="34" charset="0"/>
                              </a:rPr>
                            </m:ctrlPr>
                          </m:sSubPr>
                          <m:e>
                            <m:r>
                              <a:rPr lang="de-DE" i="1">
                                <a:latin typeface="Cambria Math"/>
                                <a:cs typeface="Arial" panose="020B0604020202020204" pitchFamily="34" charset="0"/>
                              </a:rPr>
                              <m:t>𝑖</m:t>
                            </m:r>
                          </m:e>
                          <m:sub>
                            <m:r>
                              <a:rPr lang="de-DE" i="1">
                                <a:latin typeface="Cambria Math"/>
                                <a:cs typeface="Arial" panose="020B0604020202020204" pitchFamily="34" charset="0"/>
                              </a:rPr>
                              <m:t>$</m:t>
                            </m:r>
                          </m:sub>
                        </m:sSub>
                        <m:r>
                          <a:rPr lang="de-DE" i="1">
                            <a:latin typeface="Cambria Math" panose="02040503050406030204" pitchFamily="18" charset="0"/>
                            <a:cs typeface="Arial" panose="020B0604020202020204" pitchFamily="34" charset="0"/>
                          </a:rPr>
                          <m:t>)</m:t>
                        </m:r>
                      </m:num>
                      <m:den>
                        <m:sSub>
                          <m:sSubPr>
                            <m:ctrlPr>
                              <a:rPr lang="en-US" i="1">
                                <a:latin typeface="Cambria Math" panose="02040503050406030204" pitchFamily="18" charset="0"/>
                                <a:cs typeface="Arial" panose="020B0604020202020204" pitchFamily="34" charset="0"/>
                              </a:rPr>
                            </m:ctrlPr>
                          </m:sSubPr>
                          <m:e>
                            <m:r>
                              <a:rPr lang="de-DE" i="1">
                                <a:latin typeface="Cambria Math"/>
                                <a:cs typeface="Arial" panose="020B0604020202020204" pitchFamily="34" charset="0"/>
                              </a:rPr>
                              <m:t>𝐸</m:t>
                            </m:r>
                            <m:r>
                              <a:rPr lang="de-DE" i="1">
                                <a:latin typeface="Cambria Math"/>
                                <a:cs typeface="Arial" panose="020B0604020202020204" pitchFamily="34" charset="0"/>
                              </a:rPr>
                              <m:t>(</m:t>
                            </m:r>
                            <m:r>
                              <a:rPr lang="de-DE" i="1">
                                <a:latin typeface="Cambria Math"/>
                                <a:cs typeface="Arial" panose="020B0604020202020204" pitchFamily="34" charset="0"/>
                              </a:rPr>
                              <m:t>𝑒</m:t>
                            </m:r>
                          </m:e>
                          <m:sub>
                            <m:r>
                              <a:rPr lang="de-DE" i="1">
                                <a:latin typeface="Cambria Math"/>
                                <a:cs typeface="Arial" panose="020B0604020202020204" pitchFamily="34" charset="0"/>
                              </a:rPr>
                              <m:t>1</m:t>
                            </m:r>
                          </m:sub>
                        </m:sSub>
                        <m:r>
                          <a:rPr lang="de-DE" i="1">
                            <a:latin typeface="Cambria Math"/>
                            <a:cs typeface="Arial" panose="020B0604020202020204" pitchFamily="34" charset="0"/>
                          </a:rPr>
                          <m:t>)</m:t>
                        </m:r>
                      </m:den>
                    </m:f>
                  </m:oMath>
                </a14:m>
                <a:r>
                  <a:rPr lang="en-US" dirty="0"/>
                  <a:t>  </a:t>
                </a:r>
              </a:p>
            </p:txBody>
          </p:sp>
        </mc:Choice>
        <mc:Fallback xmlns="">
          <p:sp>
            <p:nvSpPr>
              <p:cNvPr id="7" name="TextBox 6"/>
              <p:cNvSpPr txBox="1">
                <a:spLocks noRot="1" noChangeAspect="1" noMove="1" noResize="1" noEditPoints="1" noAdjustHandles="1" noChangeArrowheads="1" noChangeShapeType="1" noTextEdit="1"/>
              </p:cNvSpPr>
              <p:nvPr/>
            </p:nvSpPr>
            <p:spPr>
              <a:xfrm>
                <a:off x="4138360" y="1086652"/>
                <a:ext cx="2151515" cy="529776"/>
              </a:xfrm>
              <a:prstGeom prst="rect">
                <a:avLst/>
              </a:prstGeom>
              <a:blipFill>
                <a:blip r:embed="rId4"/>
                <a:stretch>
                  <a:fillRect l="-1416" b="-8046"/>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9" name="TextBox 6"/>
              <p:cNvSpPr txBox="1"/>
              <p:nvPr/>
            </p:nvSpPr>
            <p:spPr>
              <a:xfrm>
                <a:off x="3400833" y="1648626"/>
                <a:ext cx="2097847" cy="529776"/>
              </a:xfrm>
              <a:prstGeom prst="rect">
                <a:avLst/>
              </a:prstGeom>
              <a:noFill/>
            </p:spPr>
            <p:txBody>
              <a:bodyPr wrap="none" lIns="82945" tIns="41473" rIns="82945" bIns="41473" rtlCol="0">
                <a:spAutoFit/>
              </a:bodyPr>
              <a:lstStyle/>
              <a:p>
                <a14:m>
                  <m:oMath xmlns:m="http://schemas.openxmlformats.org/officeDocument/2006/math">
                    <m:d>
                      <m:dPr>
                        <m:ctrlPr>
                          <a:rPr lang="de-DE" i="1">
                            <a:latin typeface="Cambria Math" panose="02040503050406030204" pitchFamily="18" charset="0"/>
                            <a:ea typeface="Cambria Math"/>
                            <a:cs typeface="Arial" panose="020B0604020202020204" pitchFamily="34" charset="0"/>
                          </a:rPr>
                        </m:ctrlPr>
                      </m:dPr>
                      <m:e>
                        <m:r>
                          <a:rPr lang="de-DE" i="1">
                            <a:latin typeface="Cambria Math"/>
                            <a:cs typeface="Arial" panose="020B0604020202020204" pitchFamily="34" charset="0"/>
                          </a:rPr>
                          <m:t>1</m:t>
                        </m:r>
                        <m:r>
                          <a:rPr lang="de-DE" i="1">
                            <a:latin typeface="Cambria Math"/>
                            <a:cs typeface="Arial" panose="020B0604020202020204" pitchFamily="34" charset="0"/>
                          </a:rPr>
                          <m:t>+</m:t>
                        </m:r>
                        <m:sSub>
                          <m:sSubPr>
                            <m:ctrlPr>
                              <a:rPr lang="de-DE" i="1">
                                <a:latin typeface="Cambria Math" panose="02040503050406030204" pitchFamily="18" charset="0"/>
                                <a:cs typeface="Arial" panose="020B0604020202020204" pitchFamily="34" charset="0"/>
                              </a:rPr>
                            </m:ctrlPr>
                          </m:sSubPr>
                          <m:e>
                            <m:r>
                              <a:rPr lang="de-DE" i="1">
                                <a:latin typeface="Cambria Math"/>
                                <a:cs typeface="Arial" panose="020B0604020202020204" pitchFamily="34" charset="0"/>
                              </a:rPr>
                              <m:t>𝑖</m:t>
                            </m:r>
                          </m:e>
                          <m:sub>
                            <m:r>
                              <a:rPr lang="de-DE" i="1">
                                <a:latin typeface="Cambria Math"/>
                              </a:rPr>
                              <m:t>€</m:t>
                            </m:r>
                          </m:sub>
                        </m:sSub>
                      </m:e>
                    </m:d>
                    <m:r>
                      <a:rPr lang="de-DE" i="1">
                        <a:latin typeface="Cambria Math" panose="02040503050406030204" pitchFamily="18" charset="0"/>
                        <a:cs typeface="Arial" panose="020B0604020202020204" pitchFamily="34" charset="0"/>
                      </a:rPr>
                      <m:t>&gt;</m:t>
                    </m:r>
                    <m:f>
                      <m:fPr>
                        <m:ctrlPr>
                          <a:rPr lang="en-US" i="1">
                            <a:latin typeface="Cambria Math" panose="02040503050406030204" pitchFamily="18" charset="0"/>
                            <a:cs typeface="Arial" panose="020B0604020202020204" pitchFamily="34" charset="0"/>
                          </a:rPr>
                        </m:ctrlPr>
                      </m:fPr>
                      <m:num>
                        <m:sSub>
                          <m:sSubPr>
                            <m:ctrlPr>
                              <a:rPr lang="en-US" i="1">
                                <a:latin typeface="Cambria Math" panose="02040503050406030204" pitchFamily="18" charset="0"/>
                                <a:cs typeface="Arial" panose="020B0604020202020204" pitchFamily="34" charset="0"/>
                              </a:rPr>
                            </m:ctrlPr>
                          </m:sSubPr>
                          <m:e>
                            <m:r>
                              <a:rPr lang="de-DE" i="1">
                                <a:latin typeface="Cambria Math"/>
                                <a:cs typeface="Arial" panose="020B0604020202020204" pitchFamily="34" charset="0"/>
                              </a:rPr>
                              <m:t>𝑒</m:t>
                            </m:r>
                          </m:e>
                          <m:sub>
                            <m:r>
                              <a:rPr lang="de-DE" i="1">
                                <a:latin typeface="Cambria Math" panose="02040503050406030204" pitchFamily="18" charset="0"/>
                                <a:cs typeface="Arial" panose="020B0604020202020204" pitchFamily="34" charset="0"/>
                              </a:rPr>
                              <m:t>0</m:t>
                            </m:r>
                          </m:sub>
                        </m:sSub>
                        <m:r>
                          <a:rPr lang="en-US" i="1">
                            <a:latin typeface="Cambria Math"/>
                            <a:ea typeface="Cambria Math"/>
                            <a:cs typeface="Arial" panose="020B0604020202020204" pitchFamily="34" charset="0"/>
                          </a:rPr>
                          <m:t>∙</m:t>
                        </m:r>
                        <m:r>
                          <a:rPr lang="de-DE" i="1">
                            <a:latin typeface="Cambria Math" panose="02040503050406030204" pitchFamily="18" charset="0"/>
                            <a:ea typeface="Cambria Math"/>
                            <a:cs typeface="Arial" panose="020B0604020202020204" pitchFamily="34" charset="0"/>
                          </a:rPr>
                          <m:t>(</m:t>
                        </m:r>
                        <m:r>
                          <a:rPr lang="de-DE" i="1">
                            <a:latin typeface="Cambria Math"/>
                            <a:cs typeface="Arial" panose="020B0604020202020204" pitchFamily="34" charset="0"/>
                          </a:rPr>
                          <m:t>1</m:t>
                        </m:r>
                        <m:r>
                          <a:rPr lang="de-DE" i="1">
                            <a:latin typeface="Cambria Math"/>
                            <a:cs typeface="Arial" panose="020B0604020202020204" pitchFamily="34" charset="0"/>
                          </a:rPr>
                          <m:t>+</m:t>
                        </m:r>
                        <m:sSub>
                          <m:sSubPr>
                            <m:ctrlPr>
                              <a:rPr lang="de-DE" i="1">
                                <a:latin typeface="Cambria Math" panose="02040503050406030204" pitchFamily="18" charset="0"/>
                                <a:cs typeface="Arial" panose="020B0604020202020204" pitchFamily="34" charset="0"/>
                              </a:rPr>
                            </m:ctrlPr>
                          </m:sSubPr>
                          <m:e>
                            <m:r>
                              <a:rPr lang="de-DE" i="1">
                                <a:latin typeface="Cambria Math"/>
                                <a:cs typeface="Arial" panose="020B0604020202020204" pitchFamily="34" charset="0"/>
                              </a:rPr>
                              <m:t>𝑖</m:t>
                            </m:r>
                          </m:e>
                          <m:sub>
                            <m:r>
                              <a:rPr lang="de-DE" i="1">
                                <a:latin typeface="Cambria Math"/>
                                <a:cs typeface="Arial" panose="020B0604020202020204" pitchFamily="34" charset="0"/>
                              </a:rPr>
                              <m:t>$</m:t>
                            </m:r>
                          </m:sub>
                        </m:sSub>
                        <m:r>
                          <a:rPr lang="de-DE" i="1">
                            <a:latin typeface="Cambria Math" panose="02040503050406030204" pitchFamily="18" charset="0"/>
                            <a:cs typeface="Arial" panose="020B0604020202020204" pitchFamily="34" charset="0"/>
                          </a:rPr>
                          <m:t>)</m:t>
                        </m:r>
                      </m:num>
                      <m:den>
                        <m:sSub>
                          <m:sSubPr>
                            <m:ctrlPr>
                              <a:rPr lang="en-US" i="1">
                                <a:latin typeface="Cambria Math" panose="02040503050406030204" pitchFamily="18" charset="0"/>
                                <a:cs typeface="Arial" panose="020B0604020202020204" pitchFamily="34" charset="0"/>
                              </a:rPr>
                            </m:ctrlPr>
                          </m:sSubPr>
                          <m:e>
                            <m:r>
                              <a:rPr lang="de-DE" i="1">
                                <a:latin typeface="Cambria Math"/>
                                <a:cs typeface="Arial" panose="020B0604020202020204" pitchFamily="34" charset="0"/>
                              </a:rPr>
                              <m:t>𝐸</m:t>
                            </m:r>
                            <m:r>
                              <a:rPr lang="de-DE" i="1">
                                <a:latin typeface="Cambria Math"/>
                                <a:cs typeface="Arial" panose="020B0604020202020204" pitchFamily="34" charset="0"/>
                              </a:rPr>
                              <m:t>(</m:t>
                            </m:r>
                            <m:r>
                              <a:rPr lang="de-DE" i="1">
                                <a:latin typeface="Cambria Math"/>
                                <a:cs typeface="Arial" panose="020B0604020202020204" pitchFamily="34" charset="0"/>
                              </a:rPr>
                              <m:t>𝑒</m:t>
                            </m:r>
                          </m:e>
                          <m:sub>
                            <m:r>
                              <a:rPr lang="de-DE" i="1">
                                <a:latin typeface="Cambria Math"/>
                                <a:cs typeface="Arial" panose="020B0604020202020204" pitchFamily="34" charset="0"/>
                              </a:rPr>
                              <m:t>1</m:t>
                            </m:r>
                          </m:sub>
                        </m:sSub>
                        <m:r>
                          <a:rPr lang="de-DE" i="1">
                            <a:latin typeface="Cambria Math"/>
                            <a:cs typeface="Arial" panose="020B0604020202020204" pitchFamily="34" charset="0"/>
                          </a:rPr>
                          <m:t>)</m:t>
                        </m:r>
                      </m:den>
                    </m:f>
                  </m:oMath>
                </a14:m>
                <a:r>
                  <a:rPr lang="en-US" dirty="0"/>
                  <a:t> </a:t>
                </a:r>
              </a:p>
            </p:txBody>
          </p:sp>
        </mc:Choice>
        <mc:Fallback xmlns="">
          <p:sp>
            <p:nvSpPr>
              <p:cNvPr id="9" name="TextBox 6"/>
              <p:cNvSpPr txBox="1">
                <a:spLocks noRot="1" noChangeAspect="1" noMove="1" noResize="1" noEditPoints="1" noAdjustHandles="1" noChangeArrowheads="1" noChangeShapeType="1" noTextEdit="1"/>
              </p:cNvSpPr>
              <p:nvPr/>
            </p:nvSpPr>
            <p:spPr>
              <a:xfrm>
                <a:off x="3400833" y="1648626"/>
                <a:ext cx="2097847" cy="529776"/>
              </a:xfrm>
              <a:prstGeom prst="rect">
                <a:avLst/>
              </a:prstGeom>
              <a:blipFill>
                <a:blip r:embed="rId5"/>
                <a:stretch>
                  <a:fillRect b="-8046"/>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8" name="Textfeld 7"/>
              <p:cNvSpPr txBox="1"/>
              <p:nvPr/>
            </p:nvSpPr>
            <p:spPr>
              <a:xfrm>
                <a:off x="6605290" y="1351540"/>
                <a:ext cx="4207280" cy="654603"/>
              </a:xfrm>
              <a:prstGeom prst="rect">
                <a:avLst/>
              </a:prstGeom>
              <a:noFill/>
            </p:spPr>
            <p:txBody>
              <a:bodyPr wrap="square" rtlCol="0">
                <a:spAutoFit/>
              </a:bodyPr>
              <a:lstStyle/>
              <a:p>
                <a:pPr algn="ctr"/>
                <a:r>
                  <a:rPr lang="de-DE" sz="1400" dirty="0">
                    <a:solidFill>
                      <a:srgbClr val="000000"/>
                    </a:solidFill>
                  </a:rPr>
                  <a:t>Für </a:t>
                </a:r>
                <a14:m>
                  <m:oMath xmlns:m="http://schemas.openxmlformats.org/officeDocument/2006/math">
                    <m:d>
                      <m:dPr>
                        <m:ctrlPr>
                          <a:rPr lang="de-DE" sz="1400" i="1">
                            <a:latin typeface="Cambria Math" panose="02040503050406030204" pitchFamily="18" charset="0"/>
                            <a:ea typeface="Cambria Math"/>
                            <a:cs typeface="Arial" panose="020B0604020202020204" pitchFamily="34" charset="0"/>
                          </a:rPr>
                        </m:ctrlPr>
                      </m:dPr>
                      <m:e>
                        <m:r>
                          <a:rPr lang="de-DE" sz="1400" i="1">
                            <a:latin typeface="Cambria Math"/>
                            <a:cs typeface="Arial" panose="020B0604020202020204" pitchFamily="34" charset="0"/>
                          </a:rPr>
                          <m:t>1</m:t>
                        </m:r>
                        <m:r>
                          <a:rPr lang="de-DE" sz="1400" i="1">
                            <a:latin typeface="Cambria Math"/>
                            <a:cs typeface="Arial" panose="020B0604020202020204" pitchFamily="34" charset="0"/>
                          </a:rPr>
                          <m:t>+</m:t>
                        </m:r>
                        <m:sSub>
                          <m:sSubPr>
                            <m:ctrlPr>
                              <a:rPr lang="de-DE" sz="1400" i="1">
                                <a:latin typeface="Cambria Math" panose="02040503050406030204" pitchFamily="18" charset="0"/>
                                <a:cs typeface="Arial" panose="020B0604020202020204" pitchFamily="34" charset="0"/>
                              </a:rPr>
                            </m:ctrlPr>
                          </m:sSubPr>
                          <m:e>
                            <m:r>
                              <a:rPr lang="de-DE" sz="1400" i="1">
                                <a:latin typeface="Cambria Math"/>
                                <a:cs typeface="Arial" panose="020B0604020202020204" pitchFamily="34" charset="0"/>
                              </a:rPr>
                              <m:t>𝑖</m:t>
                            </m:r>
                          </m:e>
                          <m:sub>
                            <m:r>
                              <a:rPr lang="de-DE" sz="1400" i="1">
                                <a:latin typeface="Cambria Math"/>
                              </a:rPr>
                              <m:t>€</m:t>
                            </m:r>
                          </m:sub>
                        </m:sSub>
                      </m:e>
                    </m:d>
                    <m:r>
                      <a:rPr lang="de-DE" sz="1400" b="0" i="1" smtClean="0">
                        <a:latin typeface="Cambria Math" panose="02040503050406030204" pitchFamily="18" charset="0"/>
                      </a:rPr>
                      <m:t>&lt;</m:t>
                    </m:r>
                    <m:f>
                      <m:fPr>
                        <m:ctrlPr>
                          <a:rPr lang="en-US" sz="1400" i="1">
                            <a:latin typeface="Cambria Math" panose="02040503050406030204" pitchFamily="18" charset="0"/>
                            <a:cs typeface="Arial" panose="020B0604020202020204" pitchFamily="34" charset="0"/>
                          </a:rPr>
                        </m:ctrlPr>
                      </m:fPr>
                      <m:num>
                        <m:sSub>
                          <m:sSubPr>
                            <m:ctrlPr>
                              <a:rPr lang="en-US" sz="1400" i="1">
                                <a:latin typeface="Cambria Math" panose="02040503050406030204" pitchFamily="18" charset="0"/>
                                <a:cs typeface="Arial" panose="020B0604020202020204" pitchFamily="34" charset="0"/>
                              </a:rPr>
                            </m:ctrlPr>
                          </m:sSubPr>
                          <m:e>
                            <m:r>
                              <a:rPr lang="de-DE" sz="1400" i="1">
                                <a:latin typeface="Cambria Math"/>
                                <a:cs typeface="Arial" panose="020B0604020202020204" pitchFamily="34" charset="0"/>
                              </a:rPr>
                              <m:t>𝑒</m:t>
                            </m:r>
                          </m:e>
                          <m:sub>
                            <m:r>
                              <a:rPr lang="de-DE" sz="1400" i="1">
                                <a:latin typeface="Cambria Math" panose="02040503050406030204" pitchFamily="18" charset="0"/>
                                <a:cs typeface="Arial" panose="020B0604020202020204" pitchFamily="34" charset="0"/>
                              </a:rPr>
                              <m:t>0</m:t>
                            </m:r>
                          </m:sub>
                        </m:sSub>
                        <m:r>
                          <a:rPr lang="en-US" sz="1400" i="1">
                            <a:latin typeface="Cambria Math"/>
                            <a:ea typeface="Cambria Math"/>
                            <a:cs typeface="Arial" panose="020B0604020202020204" pitchFamily="34" charset="0"/>
                          </a:rPr>
                          <m:t>∙</m:t>
                        </m:r>
                        <m:r>
                          <a:rPr lang="de-DE" sz="1400" i="1">
                            <a:latin typeface="Cambria Math" panose="02040503050406030204" pitchFamily="18" charset="0"/>
                            <a:ea typeface="Cambria Math"/>
                            <a:cs typeface="Arial" panose="020B0604020202020204" pitchFamily="34" charset="0"/>
                          </a:rPr>
                          <m:t>(</m:t>
                        </m:r>
                        <m:r>
                          <a:rPr lang="de-DE" sz="1400" i="1">
                            <a:latin typeface="Cambria Math"/>
                            <a:cs typeface="Arial" panose="020B0604020202020204" pitchFamily="34" charset="0"/>
                          </a:rPr>
                          <m:t>1</m:t>
                        </m:r>
                        <m:r>
                          <a:rPr lang="de-DE" sz="1400" i="1">
                            <a:latin typeface="Cambria Math"/>
                            <a:cs typeface="Arial" panose="020B0604020202020204" pitchFamily="34" charset="0"/>
                          </a:rPr>
                          <m:t>+</m:t>
                        </m:r>
                        <m:sSub>
                          <m:sSubPr>
                            <m:ctrlPr>
                              <a:rPr lang="de-DE" sz="1400" i="1">
                                <a:latin typeface="Cambria Math" panose="02040503050406030204" pitchFamily="18" charset="0"/>
                                <a:cs typeface="Arial" panose="020B0604020202020204" pitchFamily="34" charset="0"/>
                              </a:rPr>
                            </m:ctrlPr>
                          </m:sSubPr>
                          <m:e>
                            <m:r>
                              <a:rPr lang="de-DE" sz="1400" i="1">
                                <a:latin typeface="Cambria Math"/>
                                <a:cs typeface="Arial" panose="020B0604020202020204" pitchFamily="34" charset="0"/>
                              </a:rPr>
                              <m:t>𝑖</m:t>
                            </m:r>
                          </m:e>
                          <m:sub>
                            <m:r>
                              <a:rPr lang="de-DE" sz="1400" i="1">
                                <a:latin typeface="Cambria Math"/>
                                <a:cs typeface="Arial" panose="020B0604020202020204" pitchFamily="34" charset="0"/>
                              </a:rPr>
                              <m:t>$</m:t>
                            </m:r>
                          </m:sub>
                        </m:sSub>
                        <m:r>
                          <a:rPr lang="de-DE" sz="1400" i="1">
                            <a:latin typeface="Cambria Math" panose="02040503050406030204" pitchFamily="18" charset="0"/>
                            <a:cs typeface="Arial" panose="020B0604020202020204" pitchFamily="34" charset="0"/>
                          </a:rPr>
                          <m:t>)</m:t>
                        </m:r>
                      </m:num>
                      <m:den>
                        <m:sSub>
                          <m:sSubPr>
                            <m:ctrlPr>
                              <a:rPr lang="en-US" sz="1400" i="1">
                                <a:latin typeface="Cambria Math" panose="02040503050406030204" pitchFamily="18" charset="0"/>
                                <a:cs typeface="Arial" panose="020B0604020202020204" pitchFamily="34" charset="0"/>
                              </a:rPr>
                            </m:ctrlPr>
                          </m:sSubPr>
                          <m:e>
                            <m:r>
                              <a:rPr lang="de-DE" sz="1400" i="1">
                                <a:latin typeface="Cambria Math"/>
                                <a:cs typeface="Arial" panose="020B0604020202020204" pitchFamily="34" charset="0"/>
                              </a:rPr>
                              <m:t>𝐸</m:t>
                            </m:r>
                            <m:r>
                              <a:rPr lang="de-DE" sz="1400" i="1">
                                <a:latin typeface="Cambria Math"/>
                                <a:cs typeface="Arial" panose="020B0604020202020204" pitchFamily="34" charset="0"/>
                              </a:rPr>
                              <m:t>(</m:t>
                            </m:r>
                            <m:r>
                              <a:rPr lang="de-DE" sz="1400" i="1">
                                <a:latin typeface="Cambria Math"/>
                                <a:cs typeface="Arial" panose="020B0604020202020204" pitchFamily="34" charset="0"/>
                              </a:rPr>
                              <m:t>𝑒</m:t>
                            </m:r>
                          </m:e>
                          <m:sub>
                            <m:r>
                              <a:rPr lang="de-DE" sz="1400" i="1">
                                <a:latin typeface="Cambria Math"/>
                                <a:cs typeface="Arial" panose="020B0604020202020204" pitchFamily="34" charset="0"/>
                              </a:rPr>
                              <m:t>1</m:t>
                            </m:r>
                          </m:sub>
                        </m:sSub>
                        <m:r>
                          <a:rPr lang="de-DE" sz="1400" i="1">
                            <a:latin typeface="Cambria Math"/>
                            <a:cs typeface="Arial" panose="020B0604020202020204" pitchFamily="34" charset="0"/>
                          </a:rPr>
                          <m:t>)</m:t>
                        </m:r>
                      </m:den>
                    </m:f>
                  </m:oMath>
                </a14:m>
                <a:r>
                  <a:rPr lang="en-US" sz="1400" dirty="0"/>
                  <a:t> </a:t>
                </a:r>
              </a:p>
              <a:p>
                <a:pPr algn="ctr"/>
                <a:r>
                  <a:rPr lang="en-US" sz="1400" dirty="0"/>
                  <a:t>gilt </a:t>
                </a:r>
                <a:r>
                  <a:rPr lang="en-US" sz="1400" dirty="0" err="1"/>
                  <a:t>dann</a:t>
                </a:r>
                <a:r>
                  <a:rPr lang="en-US" sz="1400" dirty="0"/>
                  <a:t> </a:t>
                </a:r>
                <a:r>
                  <a:rPr lang="en-US" sz="1400" dirty="0" err="1"/>
                  <a:t>natürlich</a:t>
                </a:r>
                <a:r>
                  <a:rPr lang="en-US" sz="1400" dirty="0"/>
                  <a:t> die </a:t>
                </a:r>
                <a:r>
                  <a:rPr lang="en-US" sz="1400" dirty="0" err="1"/>
                  <a:t>umgekehrte</a:t>
                </a:r>
                <a:r>
                  <a:rPr lang="en-US" sz="1400" dirty="0"/>
                  <a:t> Argumentation!</a:t>
                </a:r>
              </a:p>
            </p:txBody>
          </p:sp>
        </mc:Choice>
        <mc:Fallback xmlns="">
          <p:sp>
            <p:nvSpPr>
              <p:cNvPr id="8" name="Textfeld 7"/>
              <p:cNvSpPr txBox="1">
                <a:spLocks noRot="1" noChangeAspect="1" noMove="1" noResize="1" noEditPoints="1" noAdjustHandles="1" noChangeArrowheads="1" noChangeShapeType="1" noTextEdit="1"/>
              </p:cNvSpPr>
              <p:nvPr/>
            </p:nvSpPr>
            <p:spPr>
              <a:xfrm>
                <a:off x="6605290" y="1351540"/>
                <a:ext cx="4207280" cy="654603"/>
              </a:xfrm>
              <a:prstGeom prst="rect">
                <a:avLst/>
              </a:prstGeom>
              <a:blipFill>
                <a:blip r:embed="rId6"/>
                <a:stretch>
                  <a:fillRect b="-9346"/>
                </a:stretch>
              </a:blipFill>
            </p:spPr>
            <p:txBody>
              <a:bodyPr/>
              <a:lstStyle/>
              <a:p>
                <a:r>
                  <a:rPr lang="de-DE">
                    <a:noFill/>
                  </a:rPr>
                  <a:t> </a:t>
                </a:r>
              </a:p>
            </p:txBody>
          </p:sp>
        </mc:Fallback>
      </mc:AlternateContent>
      <p:sp>
        <p:nvSpPr>
          <p:cNvPr id="10" name="Rechteck 9">
            <a:extLst>
              <a:ext uri="{FF2B5EF4-FFF2-40B4-BE49-F238E27FC236}">
                <a16:creationId xmlns:a16="http://schemas.microsoft.com/office/drawing/2014/main" id="{BDB4EAB3-16AE-387E-F87C-AAC1F7D37647}"/>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213656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764</Words>
  <Application>Microsoft Office PowerPoint</Application>
  <PresentationFormat>Breitbild</PresentationFormat>
  <Paragraphs>150</Paragraphs>
  <Slides>10</Slides>
  <Notes>10</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10</vt:i4>
      </vt:variant>
    </vt:vector>
  </HeadingPairs>
  <TitlesOfParts>
    <vt:vector size="18" baseType="lpstr">
      <vt:lpstr>Arial</vt:lpstr>
      <vt:lpstr>Calibri</vt:lpstr>
      <vt:lpstr>Calibri Light</vt:lpstr>
      <vt:lpstr>Cambria Math</vt:lpstr>
      <vt:lpstr>Sparkasse Rg</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447</cp:revision>
  <dcterms:created xsi:type="dcterms:W3CDTF">2019-02-11T10:45:01Z</dcterms:created>
  <dcterms:modified xsi:type="dcterms:W3CDTF">2023-05-14T07:27:05Z</dcterms:modified>
</cp:coreProperties>
</file>