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1372" r:id="rId2"/>
    <p:sldId id="886" r:id="rId3"/>
    <p:sldId id="887" r:id="rId4"/>
    <p:sldId id="888" r:id="rId5"/>
    <p:sldId id="889" r:id="rId6"/>
    <p:sldId id="890" r:id="rId7"/>
    <p:sldId id="891" r:id="rId8"/>
    <p:sldId id="892" r:id="rId9"/>
    <p:sldId id="893" r:id="rId10"/>
    <p:sldId id="1394" r:id="rId11"/>
    <p:sldId id="895" r:id="rId12"/>
    <p:sldId id="1395" r:id="rId13"/>
    <p:sldId id="1396" r:id="rId14"/>
    <p:sldId id="898" r:id="rId15"/>
    <p:sldId id="871" r:id="rId16"/>
    <p:sldId id="872" r:id="rId17"/>
    <p:sldId id="873" r:id="rId18"/>
    <p:sldId id="874" r:id="rId19"/>
    <p:sldId id="875" r:id="rId20"/>
    <p:sldId id="877" r:id="rId21"/>
    <p:sldId id="878" r:id="rId22"/>
    <p:sldId id="879" r:id="rId23"/>
    <p:sldId id="880" r:id="rId24"/>
    <p:sldId id="881" r:id="rId25"/>
    <p:sldId id="882" r:id="rId26"/>
    <p:sldId id="883" r:id="rId27"/>
    <p:sldId id="884" r:id="rId28"/>
    <p:sldId id="885" r:id="rId2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Mappe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Mappe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Mappe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W1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Tabelle1!$C$4:$E$4</c:f>
              <c:numCache>
                <c:formatCode>General</c:formatCode>
                <c:ptCount val="3"/>
                <c:pt idx="0">
                  <c:v>30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B-45C8-82BA-08A384F39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Tabelle1!$B$5</c15:sqref>
                        </c15:formulaRef>
                      </c:ext>
                    </c:extLst>
                    <c:strCache>
                      <c:ptCount val="1"/>
                      <c:pt idx="0">
                        <c:v>W2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Tabelle1!$C$5:$E$5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BFDB-45C8-82BA-08A384F3929C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Tabelle1!$B$6</c15:sqref>
                        </c15:formulaRef>
                      </c:ext>
                    </c:extLst>
                    <c:strCache>
                      <c:ptCount val="1"/>
                      <c:pt idx="0">
                        <c:v>W3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Tabelle1!$C$6:$E$6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BFDB-45C8-82BA-08A384F3929C}"/>
                  </c:ext>
                </c:extLst>
              </c15:ser>
            </c15:filteredLineSeries>
          </c:ext>
        </c:extLst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Tabelle1!$B$5</c:f>
              <c:strCache>
                <c:ptCount val="1"/>
                <c:pt idx="0">
                  <c:v>W2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Tabelle1!$C$5:$E$5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69-477F-98F2-8E414464A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Tabelle1!$B$4</c15:sqref>
                        </c15:formulaRef>
                      </c:ext>
                    </c:extLst>
                    <c:strCache>
                      <c:ptCount val="1"/>
                      <c:pt idx="0">
                        <c:v>W1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Tabelle1!$C$4:$E$4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10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5E69-477F-98F2-8E414464A261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Tabelle1!$B$6</c15:sqref>
                        </c15:formulaRef>
                      </c:ext>
                    </c:extLst>
                    <c:strCache>
                      <c:ptCount val="1"/>
                      <c:pt idx="0">
                        <c:v>W3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Tabelle1!$C$6:$E$6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E69-477F-98F2-8E414464A261}"/>
                  </c:ext>
                </c:extLst>
              </c15:ser>
            </c15:filteredLineSeries>
          </c:ext>
        </c:extLst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2"/>
          <c:order val="2"/>
          <c:tx>
            <c:strRef>
              <c:f>Tabelle1!$B$6</c:f>
              <c:strCache>
                <c:ptCount val="1"/>
                <c:pt idx="0">
                  <c:v>W3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Tabelle1!$C$6:$E$6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46-4E49-920D-C5D12A96C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Tabelle1!$B$4</c15:sqref>
                        </c15:formulaRef>
                      </c:ext>
                    </c:extLst>
                    <c:strCache>
                      <c:ptCount val="1"/>
                      <c:pt idx="0">
                        <c:v>W1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Tabelle1!$C$4:$E$4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10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B646-4E49-920D-C5D12A96C982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Tabelle1!$B$5</c15:sqref>
                        </c15:formulaRef>
                      </c:ext>
                    </c:extLst>
                    <c:strCache>
                      <c:ptCount val="1"/>
                      <c:pt idx="0">
                        <c:v>W2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Tabelle1!$C$5:$E$5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B646-4E49-920D-C5D12A96C982}"/>
                  </c:ext>
                </c:extLst>
              </c15:ser>
            </c15:filteredLineSeries>
          </c:ext>
        </c:extLst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W1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Tabelle1!$C$4:$E$4</c:f>
              <c:numCache>
                <c:formatCode>General</c:formatCode>
                <c:ptCount val="3"/>
                <c:pt idx="0">
                  <c:v>30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1D-486F-9EAB-6620DCC45DE0}"/>
            </c:ext>
          </c:extLst>
        </c:ser>
        <c:ser>
          <c:idx val="1"/>
          <c:order val="1"/>
          <c:tx>
            <c:strRef>
              <c:f>Tabelle1!$B$5</c:f>
              <c:strCache>
                <c:ptCount val="1"/>
                <c:pt idx="0">
                  <c:v>W2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Tabelle1!$C$5:$E$5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1D-486F-9EAB-6620DCC45DE0}"/>
            </c:ext>
          </c:extLst>
        </c:ser>
        <c:ser>
          <c:idx val="2"/>
          <c:order val="2"/>
          <c:tx>
            <c:strRef>
              <c:f>Tabelle1!$B$6</c:f>
              <c:strCache>
                <c:ptCount val="1"/>
                <c:pt idx="0">
                  <c:v>W3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Tabelle1!$C$6:$E$6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1D-486F-9EAB-6620DCC45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30A590-8527-4D26-B55B-C7B1F990B142}" type="slidenum">
              <a:rPr lang="de-DE"/>
              <a:pPr/>
              <a:t>10</a:t>
            </a:fld>
            <a:endParaRPr lang="de-DE"/>
          </a:p>
        </p:txBody>
      </p:sp>
      <p:sp>
        <p:nvSpPr>
          <p:cNvPr id="3973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3973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480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9594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947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2744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3897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8984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2583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86740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54166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3969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39898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93743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52151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05797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76009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76500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3818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71255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45013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7640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879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3484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7291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090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1695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027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958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06.05.2023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06.05.2023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06.05.2023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06.05.2023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06.05.2023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06.05.2023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3" Type="http://schemas.openxmlformats.org/officeDocument/2006/relationships/chart" Target="../charts/chart1.xml"/><Relationship Id="rId7" Type="http://schemas.openxmlformats.org/officeDocument/2006/relationships/image" Target="../media/image2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image" Target="../media/image4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png"/><Relationship Id="rId5" Type="http://schemas.openxmlformats.org/officeDocument/2006/relationships/image" Target="../media/image102.png"/><Relationship Id="rId4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urnals.uchicago.edu/doi/10.1086/256633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.ub.uni-heidelberg.de/volltextserver/11560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2566988" y="89315"/>
            <a:ext cx="7481245" cy="44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Mengensteuer auf der Angebotsseite und Wohlfahrt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C13322D2-7471-4043-FDBD-4FCFF16E6E51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Line 3">
            <a:extLst>
              <a:ext uri="{FF2B5EF4-FFF2-40B4-BE49-F238E27FC236}">
                <a16:creationId xmlns:a16="http://schemas.microsoft.com/office/drawing/2014/main" id="{DFAEF69C-0F6A-607C-CD58-A12EDF0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8498" y="1125538"/>
            <a:ext cx="0" cy="46085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Line 4">
            <a:extLst>
              <a:ext uri="{FF2B5EF4-FFF2-40B4-BE49-F238E27FC236}">
                <a16:creationId xmlns:a16="http://schemas.microsoft.com/office/drawing/2014/main" id="{3A290922-7137-BCA1-C33A-7CF97A4FF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573" y="5373688"/>
            <a:ext cx="6553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7">
            <a:extLst>
              <a:ext uri="{FF2B5EF4-FFF2-40B4-BE49-F238E27FC236}">
                <a16:creationId xmlns:a16="http://schemas.microsoft.com/office/drawing/2014/main" id="{ECCD7D7C-FCAD-DABB-2339-86697F6F8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02" y="104354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41" name="Text Box 9">
            <a:extLst>
              <a:ext uri="{FF2B5EF4-FFF2-40B4-BE49-F238E27FC236}">
                <a16:creationId xmlns:a16="http://schemas.microsoft.com/office/drawing/2014/main" id="{CAE4301F-75C2-0012-2B81-EEA0F57A3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148" y="5386219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1581563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Steuerwirkungen (Allgemein)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014408" y="1036099"/>
            <a:ext cx="7904246" cy="47858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Veränderung der Gesamtwohlfahrt ergibt sich aus: 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5851" lvl="1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Veränderung der Konsumentenrente, </a:t>
            </a:r>
          </a:p>
          <a:p>
            <a:pPr marL="725851" lvl="1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Veränderung der Produzentenrente, </a:t>
            </a:r>
          </a:p>
          <a:p>
            <a:pPr marL="725851" lvl="1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Veränderung des Steueraufkommens. 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Wohlfahrtsverluste von Konsumenten und Produzenten</a:t>
            </a:r>
          </a:p>
          <a:p>
            <a:pPr algn="ctr"/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algn="ctr"/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Steuereinnahmen 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</a:t>
            </a: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Nettowohlfahrtsverlust für die Gesellschaft! 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Nettowohlfahrtsverlust entsteht, weil weniger produziert und konsumiert wird und somit die Marktgröße schrumpft. </a:t>
            </a: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FAF01A6-0041-D9B3-6F3E-15D3B1F876C7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580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9189652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177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Wohlfahrtsverlust in Abhängigkeit vom Steuersatz t</a:t>
            </a:r>
            <a:endParaRPr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618752D-BDE2-4354-58F0-5DBF323EE618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Line 3">
            <a:extLst>
              <a:ext uri="{FF2B5EF4-FFF2-40B4-BE49-F238E27FC236}">
                <a16:creationId xmlns:a16="http://schemas.microsoft.com/office/drawing/2014/main" id="{7294C445-5EB8-0B54-ED0F-51074412CE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3501" y="1608209"/>
            <a:ext cx="1440" cy="2211149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Line 4">
            <a:extLst>
              <a:ext uri="{FF2B5EF4-FFF2-40B4-BE49-F238E27FC236}">
                <a16:creationId xmlns:a16="http://schemas.microsoft.com/office/drawing/2014/main" id="{18F3150F-09E5-9B09-AACE-730A6E42AA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559" y="3531001"/>
            <a:ext cx="253769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9BDE38F-A124-5E00-7AAD-C8431C416DC9}"/>
              </a:ext>
            </a:extLst>
          </p:cNvPr>
          <p:cNvSpPr txBox="1"/>
          <p:nvPr/>
        </p:nvSpPr>
        <p:spPr>
          <a:xfrm>
            <a:off x="469314" y="1433191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90CE716-9C93-263F-A2F5-942348A3A8F7}"/>
              </a:ext>
            </a:extLst>
          </p:cNvPr>
          <p:cNvSpPr txBox="1"/>
          <p:nvPr/>
        </p:nvSpPr>
        <p:spPr>
          <a:xfrm>
            <a:off x="2819495" y="3651832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  <p:sp>
        <p:nvSpPr>
          <p:cNvPr id="56" name="Line 3">
            <a:extLst>
              <a:ext uri="{FF2B5EF4-FFF2-40B4-BE49-F238E27FC236}">
                <a16:creationId xmlns:a16="http://schemas.microsoft.com/office/drawing/2014/main" id="{050D47EB-830D-33ED-AC6D-874D0543FF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2225" y="1596707"/>
            <a:ext cx="1440" cy="2211149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Line 4">
            <a:extLst>
              <a:ext uri="{FF2B5EF4-FFF2-40B4-BE49-F238E27FC236}">
                <a16:creationId xmlns:a16="http://schemas.microsoft.com/office/drawing/2014/main" id="{C33B5F57-FCAA-FAD0-6438-447021640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1283" y="3519499"/>
            <a:ext cx="253769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AFD2D48B-4D28-49DA-33D6-9868268CDE0B}"/>
              </a:ext>
            </a:extLst>
          </p:cNvPr>
          <p:cNvSpPr txBox="1"/>
          <p:nvPr/>
        </p:nvSpPr>
        <p:spPr>
          <a:xfrm>
            <a:off x="3408038" y="1421689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CD039A1C-B981-AE4D-D2F0-B2C1796FDFA1}"/>
              </a:ext>
            </a:extLst>
          </p:cNvPr>
          <p:cNvSpPr txBox="1"/>
          <p:nvPr/>
        </p:nvSpPr>
        <p:spPr>
          <a:xfrm>
            <a:off x="5758219" y="3640330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  <p:sp>
        <p:nvSpPr>
          <p:cNvPr id="61" name="Line 3">
            <a:extLst>
              <a:ext uri="{FF2B5EF4-FFF2-40B4-BE49-F238E27FC236}">
                <a16:creationId xmlns:a16="http://schemas.microsoft.com/office/drawing/2014/main" id="{FB33375F-BD4A-7B1D-328B-8F3D6AC4C6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0567" y="1593834"/>
            <a:ext cx="1440" cy="2211149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Line 4">
            <a:extLst>
              <a:ext uri="{FF2B5EF4-FFF2-40B4-BE49-F238E27FC236}">
                <a16:creationId xmlns:a16="http://schemas.microsoft.com/office/drawing/2014/main" id="{3354F8C4-32A5-38DF-0BA2-7A24B6532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9625" y="3516626"/>
            <a:ext cx="253769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ACE3BF3C-881A-ED31-6BAD-01848823D7C7}"/>
              </a:ext>
            </a:extLst>
          </p:cNvPr>
          <p:cNvSpPr txBox="1"/>
          <p:nvPr/>
        </p:nvSpPr>
        <p:spPr>
          <a:xfrm>
            <a:off x="6286380" y="1418816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ED5201D5-866F-A3F4-D088-45909820608B}"/>
              </a:ext>
            </a:extLst>
          </p:cNvPr>
          <p:cNvSpPr txBox="1"/>
          <p:nvPr/>
        </p:nvSpPr>
        <p:spPr>
          <a:xfrm>
            <a:off x="8636561" y="3637457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</p:spTree>
    <p:extLst>
      <p:ext uri="{BB962C8B-B14F-4D97-AF65-F5344CB8AC3E}">
        <p14:creationId xmlns:p14="http://schemas.microsoft.com/office/powerpoint/2010/main" val="525332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9189652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177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Steueraufkommen in Abhängigkeit vom Steuersatz t</a:t>
            </a:r>
            <a:endParaRPr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618752D-BDE2-4354-58F0-5DBF323EE618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Line 3">
            <a:extLst>
              <a:ext uri="{FF2B5EF4-FFF2-40B4-BE49-F238E27FC236}">
                <a16:creationId xmlns:a16="http://schemas.microsoft.com/office/drawing/2014/main" id="{7294C445-5EB8-0B54-ED0F-51074412CE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3501" y="1608209"/>
            <a:ext cx="1440" cy="2211149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Line 4">
            <a:extLst>
              <a:ext uri="{FF2B5EF4-FFF2-40B4-BE49-F238E27FC236}">
                <a16:creationId xmlns:a16="http://schemas.microsoft.com/office/drawing/2014/main" id="{18F3150F-09E5-9B09-AACE-730A6E42AA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559" y="3531001"/>
            <a:ext cx="253769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9BDE38F-A124-5E00-7AAD-C8431C416DC9}"/>
              </a:ext>
            </a:extLst>
          </p:cNvPr>
          <p:cNvSpPr txBox="1"/>
          <p:nvPr/>
        </p:nvSpPr>
        <p:spPr>
          <a:xfrm>
            <a:off x="469314" y="1433191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90CE716-9C93-263F-A2F5-942348A3A8F7}"/>
              </a:ext>
            </a:extLst>
          </p:cNvPr>
          <p:cNvSpPr txBox="1"/>
          <p:nvPr/>
        </p:nvSpPr>
        <p:spPr>
          <a:xfrm>
            <a:off x="2819495" y="3651832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  <p:sp>
        <p:nvSpPr>
          <p:cNvPr id="56" name="Line 3">
            <a:extLst>
              <a:ext uri="{FF2B5EF4-FFF2-40B4-BE49-F238E27FC236}">
                <a16:creationId xmlns:a16="http://schemas.microsoft.com/office/drawing/2014/main" id="{050D47EB-830D-33ED-AC6D-874D0543FF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2225" y="1596707"/>
            <a:ext cx="1440" cy="2211149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Line 4">
            <a:extLst>
              <a:ext uri="{FF2B5EF4-FFF2-40B4-BE49-F238E27FC236}">
                <a16:creationId xmlns:a16="http://schemas.microsoft.com/office/drawing/2014/main" id="{C33B5F57-FCAA-FAD0-6438-447021640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1283" y="3519499"/>
            <a:ext cx="253769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AFD2D48B-4D28-49DA-33D6-9868268CDE0B}"/>
              </a:ext>
            </a:extLst>
          </p:cNvPr>
          <p:cNvSpPr txBox="1"/>
          <p:nvPr/>
        </p:nvSpPr>
        <p:spPr>
          <a:xfrm>
            <a:off x="3408038" y="1421689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CD039A1C-B981-AE4D-D2F0-B2C1796FDFA1}"/>
              </a:ext>
            </a:extLst>
          </p:cNvPr>
          <p:cNvSpPr txBox="1"/>
          <p:nvPr/>
        </p:nvSpPr>
        <p:spPr>
          <a:xfrm>
            <a:off x="5758219" y="3640330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  <p:sp>
        <p:nvSpPr>
          <p:cNvPr id="61" name="Line 3">
            <a:extLst>
              <a:ext uri="{FF2B5EF4-FFF2-40B4-BE49-F238E27FC236}">
                <a16:creationId xmlns:a16="http://schemas.microsoft.com/office/drawing/2014/main" id="{FB33375F-BD4A-7B1D-328B-8F3D6AC4C6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0567" y="1593834"/>
            <a:ext cx="1440" cy="2211149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Line 4">
            <a:extLst>
              <a:ext uri="{FF2B5EF4-FFF2-40B4-BE49-F238E27FC236}">
                <a16:creationId xmlns:a16="http://schemas.microsoft.com/office/drawing/2014/main" id="{3354F8C4-32A5-38DF-0BA2-7A24B6532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9625" y="3516626"/>
            <a:ext cx="253769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ACE3BF3C-881A-ED31-6BAD-01848823D7C7}"/>
              </a:ext>
            </a:extLst>
          </p:cNvPr>
          <p:cNvSpPr txBox="1"/>
          <p:nvPr/>
        </p:nvSpPr>
        <p:spPr>
          <a:xfrm>
            <a:off x="6286380" y="1418816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ED5201D5-866F-A3F4-D088-45909820608B}"/>
              </a:ext>
            </a:extLst>
          </p:cNvPr>
          <p:cNvSpPr txBox="1"/>
          <p:nvPr/>
        </p:nvSpPr>
        <p:spPr>
          <a:xfrm>
            <a:off x="8636561" y="3637457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</p:spTree>
    <p:extLst>
      <p:ext uri="{BB962C8B-B14F-4D97-AF65-F5344CB8AC3E}">
        <p14:creationId xmlns:p14="http://schemas.microsoft.com/office/powerpoint/2010/main" val="4197905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959527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177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Wohlfahrtsverlust und Steueraufkommen in Abhängigkeit des Steuersatzes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 flipV="1">
            <a:off x="596142" y="1283176"/>
            <a:ext cx="1440" cy="383512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81712" y="4997325"/>
            <a:ext cx="3460090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-660380" y="2170289"/>
            <a:ext cx="170469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Wohlfahrtsverlust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2717151" y="5118298"/>
            <a:ext cx="107298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Steuersatz</a:t>
            </a:r>
          </a:p>
        </p:txBody>
      </p:sp>
      <p:sp>
        <p:nvSpPr>
          <p:cNvPr id="3" name="Freihandform 2"/>
          <p:cNvSpPr/>
          <p:nvPr/>
        </p:nvSpPr>
        <p:spPr>
          <a:xfrm>
            <a:off x="808334" y="1413269"/>
            <a:ext cx="2435127" cy="3272024"/>
          </a:xfrm>
          <a:custGeom>
            <a:avLst/>
            <a:gdLst>
              <a:gd name="connsiteX0" fmla="*/ 0 w 5096933"/>
              <a:gd name="connsiteY0" fmla="*/ 3606800 h 3606800"/>
              <a:gd name="connsiteX1" fmla="*/ 3217333 w 5096933"/>
              <a:gd name="connsiteY1" fmla="*/ 2540000 h 3606800"/>
              <a:gd name="connsiteX2" fmla="*/ 5096933 w 5096933"/>
              <a:gd name="connsiteY2" fmla="*/ 0 h 3606800"/>
              <a:gd name="connsiteX3" fmla="*/ 5096933 w 5096933"/>
              <a:gd name="connsiteY3" fmla="*/ 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6933" h="3606800">
                <a:moveTo>
                  <a:pt x="0" y="3606800"/>
                </a:moveTo>
                <a:cubicBezTo>
                  <a:pt x="1183922" y="3373966"/>
                  <a:pt x="2367844" y="3141133"/>
                  <a:pt x="3217333" y="2540000"/>
                </a:cubicBezTo>
                <a:cubicBezTo>
                  <a:pt x="4066822" y="1938867"/>
                  <a:pt x="5096933" y="0"/>
                  <a:pt x="5096933" y="0"/>
                </a:cubicBezTo>
                <a:lnTo>
                  <a:pt x="5096933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 flipV="1">
            <a:off x="4974974" y="1283882"/>
            <a:ext cx="1440" cy="383512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4860544" y="4998031"/>
            <a:ext cx="3460090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 rot="16200000">
            <a:off x="3690974" y="2170995"/>
            <a:ext cx="175964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Steueraufkommen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095983" y="5119004"/>
            <a:ext cx="107298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Steuersatz</a:t>
            </a:r>
          </a:p>
        </p:txBody>
      </p:sp>
      <p:sp>
        <p:nvSpPr>
          <p:cNvPr id="17" name="Freihandform 16"/>
          <p:cNvSpPr/>
          <p:nvPr/>
        </p:nvSpPr>
        <p:spPr>
          <a:xfrm>
            <a:off x="4978711" y="3056941"/>
            <a:ext cx="2672921" cy="1950945"/>
          </a:xfrm>
          <a:custGeom>
            <a:avLst/>
            <a:gdLst>
              <a:gd name="connsiteX0" fmla="*/ 0 w 2946400"/>
              <a:gd name="connsiteY0" fmla="*/ 2150556 h 2150556"/>
              <a:gd name="connsiteX1" fmla="*/ 1473200 w 2946400"/>
              <a:gd name="connsiteY1" fmla="*/ 22 h 2150556"/>
              <a:gd name="connsiteX2" fmla="*/ 2946400 w 2946400"/>
              <a:gd name="connsiteY2" fmla="*/ 2116689 h 215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6400" h="2150556">
                <a:moveTo>
                  <a:pt x="0" y="2150556"/>
                </a:moveTo>
                <a:cubicBezTo>
                  <a:pt x="491066" y="1078111"/>
                  <a:pt x="982133" y="5666"/>
                  <a:pt x="1473200" y="22"/>
                </a:cubicBezTo>
                <a:cubicBezTo>
                  <a:pt x="1964267" y="-5623"/>
                  <a:pt x="2455333" y="1055533"/>
                  <a:pt x="2946400" y="21166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772984" y="2645108"/>
            <a:ext cx="11827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Lafferkurve</a:t>
            </a:r>
            <a:endParaRPr lang="de-DE" sz="16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9CE8BCD-A983-1A0D-7C7C-DA77D2640E3A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966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Wahlentscheidungen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48748" y="721321"/>
            <a:ext cx="11363092" cy="206020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Häufig muss eine Gesellschaft eine Entscheidung über mehrere Alternativen treffen, die letztlich für alle gilt.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stellt sich die Frage, welche Entscheidung von der Mehrheit gewählt wird?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96348" y="2584407"/>
            <a:ext cx="11363092" cy="362872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Weitere Beispiele: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Allgemeine politische Sachfragen </a:t>
            </a:r>
          </a:p>
          <a:p>
            <a:pPr marL="1257300" lvl="2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Wahl eines Kandidaten</a:t>
            </a:r>
          </a:p>
          <a:p>
            <a:pPr marL="1257300" lvl="2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Austritt aus der EU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Entscheidung über die Bereitstellung eines öffentlichen Gutes </a:t>
            </a:r>
          </a:p>
          <a:p>
            <a:pPr marL="1257300" lvl="2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 und Finanzierung eines Vereinsheimes</a:t>
            </a:r>
          </a:p>
          <a:p>
            <a:pPr marL="1257300" lvl="2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Finanzierung der Kinderbetreuung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A98B1D5-98F3-4C80-B15C-96F15363AB3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Condorcet (1743 – 1794) Sieger – Paradoxon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" y="1609782"/>
            <a:ext cx="8969432" cy="424347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Paarweise Abstimmung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Zwei Alternativen werden gegeneinander zur Abstimmung gestellt.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Mehrheitsentscheidung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Alternative mit der Mehrheit der Stimmen, gewinnt die Abstimmung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Agenda-Setting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Alternative, die eine paarweise Abstimmung gegen eine andere Alternative verloren hat, wird aus der Abstimmung entfernt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Sieger tritt gegen eine weitere Alternative an.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Dieser Prozess wird fortgesetzt, bis nur noch eine Alternative übrig bleibt.</a:t>
            </a:r>
          </a:p>
        </p:txBody>
      </p:sp>
      <p:sp>
        <p:nvSpPr>
          <p:cNvPr id="2" name="Rechteck 1"/>
          <p:cNvSpPr/>
          <p:nvPr/>
        </p:nvSpPr>
        <p:spPr>
          <a:xfrm>
            <a:off x="0" y="5922472"/>
            <a:ext cx="86896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stellt sich die Frage, ob diese Art der Abstimmung unabhängig von der Reihenfolge zu einem eindeutigen Ergebnis führt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DD61C9D-2458-47B1-BCED-8D96F855CB0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2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Condorcet-Sieger</a:t>
            </a: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91440" y="865871"/>
            <a:ext cx="10526751" cy="351073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de-D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Eine Alternative, die jede andere mögliche Alternative in einer paarweisen Abstimmung besiegt, heißt 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Condorcet-Sieger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hteck 3"/>
          <p:cNvSpPr/>
          <p:nvPr/>
        </p:nvSpPr>
        <p:spPr>
          <a:xfrm>
            <a:off x="603681" y="3832464"/>
            <a:ext cx="95022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diesem Fall ist die aufgrund der Definition auch der Sieger jeder Abstimmungsreihenfolge der Condorcet-Sieger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09EA60-1056-4E7A-97AE-A9EF8AAEBE8F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89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Beispiel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82374" y="1523092"/>
            <a:ext cx="11363092" cy="38118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Wähler (W1, W2, W3)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Gesamtbudget von 90 Euro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Entscheidung über die Verteilung des Budgets zum privaten Konsum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Betrachtung von 3 Alternativen der Aufteilung (A,B,C)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B034751-9210-4E71-BCDE-1BD13AE5F63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793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14058" y="14289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Zyklische Mehrheiten</a:t>
            </a: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0880" y="3536717"/>
            <a:ext cx="8638725" cy="110640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Bestimmen Sie das Ergebnis bei allen möglichen paarweisen Abstimmungsreihenfolgen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DC8189F1-559B-4768-98F2-4AA3DBC1F8BC}"/>
              </a:ext>
            </a:extLst>
          </p:cNvPr>
          <p:cNvGraphicFramePr>
            <a:graphicFrameLocks noGrp="1"/>
          </p:cNvGraphicFramePr>
          <p:nvPr/>
        </p:nvGraphicFramePr>
        <p:xfrm>
          <a:off x="1669046" y="1221469"/>
          <a:ext cx="8562076" cy="2129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0519">
                  <a:extLst>
                    <a:ext uri="{9D8B030D-6E8A-4147-A177-3AD203B41FA5}">
                      <a16:colId xmlns:a16="http://schemas.microsoft.com/office/drawing/2014/main" val="3297518732"/>
                    </a:ext>
                  </a:extLst>
                </a:gridCol>
                <a:gridCol w="2140519">
                  <a:extLst>
                    <a:ext uri="{9D8B030D-6E8A-4147-A177-3AD203B41FA5}">
                      <a16:colId xmlns:a16="http://schemas.microsoft.com/office/drawing/2014/main" val="4210091242"/>
                    </a:ext>
                  </a:extLst>
                </a:gridCol>
                <a:gridCol w="2140519">
                  <a:extLst>
                    <a:ext uri="{9D8B030D-6E8A-4147-A177-3AD203B41FA5}">
                      <a16:colId xmlns:a16="http://schemas.microsoft.com/office/drawing/2014/main" val="4218465620"/>
                    </a:ext>
                  </a:extLst>
                </a:gridCol>
                <a:gridCol w="2140519">
                  <a:extLst>
                    <a:ext uri="{9D8B030D-6E8A-4147-A177-3AD203B41FA5}">
                      <a16:colId xmlns:a16="http://schemas.microsoft.com/office/drawing/2014/main" val="1137896706"/>
                    </a:ext>
                  </a:extLst>
                </a:gridCol>
              </a:tblGrid>
              <a:tr h="532471">
                <a:tc>
                  <a:txBody>
                    <a:bodyPr/>
                    <a:lstStyle/>
                    <a:p>
                      <a:pPr algn="ctr"/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99454"/>
                  </a:ext>
                </a:extLst>
              </a:tr>
              <a:tr h="53247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13478"/>
                  </a:ext>
                </a:extLst>
              </a:tr>
              <a:tr h="53247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58745"/>
                  </a:ext>
                </a:extLst>
              </a:tr>
              <a:tr h="53247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542522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2C636B3E-A9E9-4DE2-9522-D9BC400568F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60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Steuer und Marktgleichgewicht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363980" y="1469475"/>
            <a:ext cx="8674026" cy="165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540" dirty="0"/>
          </a:p>
          <a:p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Steuern dienen der Einnahmeerzielung öffentlicher Haushalte </a:t>
            </a:r>
          </a:p>
          <a:p>
            <a:endParaRPr lang="de-DE" sz="25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 beeinflussen Steuern Marktgleichgewichte?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CEB8B16-81EA-007A-56CE-3538563AB603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628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Condorcet-Paradoxon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041941" y="4203728"/>
            <a:ext cx="7647664" cy="9928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2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Über die das Agenda-Setting kann das Ergebnis manipuliert werden</a:t>
            </a:r>
          </a:p>
        </p:txBody>
      </p:sp>
      <p:sp>
        <p:nvSpPr>
          <p:cNvPr id="4" name="Rechteck 3"/>
          <p:cNvSpPr/>
          <p:nvPr/>
        </p:nvSpPr>
        <p:spPr>
          <a:xfrm>
            <a:off x="110227" y="996317"/>
            <a:ext cx="12081773" cy="32346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dem Beispiel tritt also ein grundsätzliches Problem für das Ergebnis der Abstimmung auf:</a:t>
            </a:r>
            <a:endParaRPr lang="de-DE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054" y="1849282"/>
            <a:ext cx="11363092" cy="58729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Abstimmungen verlaufen zyklisch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53594" y="2402304"/>
            <a:ext cx="11363092" cy="11841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gibt keinen Condorcet-Sieger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76646" y="3053883"/>
            <a:ext cx="10777689" cy="1479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nach Agenda wird jede Mehrheitsentscheidung durch eine andere Mehrheitsentscheidung ersetzt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BCC1C36-21E1-4065-8619-C56AFAFB9E12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923792" y="-53762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18436" y="1340047"/>
                <a:ext cx="8260451" cy="4502257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Eindimensionale Politikentscheidung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aus [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bar>
                      <m:barPr>
                        <m:pos m:val="top"/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 Wähler bildet Präferenzen über die möglichen Alternativen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z.B. Bildungsausgaben, Ausgaben für Kinderbetreuung, Verteidigungshaushalt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Nutzen des Wählers, abhängig von der Höhe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 monoton steigend in 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de-DE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Die meistgeschätzte Alternative des Wähler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de-DE" sz="24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für alle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aus [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bar>
                      <m:barPr>
                        <m:pos m:val="top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17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6" y="1340047"/>
                <a:ext cx="8260451" cy="4502257"/>
              </a:xfrm>
              <a:prstGeom prst="rect">
                <a:avLst/>
              </a:prstGeom>
              <a:blipFill>
                <a:blip r:embed="rId3"/>
                <a:stretch>
                  <a:fillRect l="-959" t="-1084" r="-1550" b="-31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0E987A2E-643C-485C-A140-7E154EB272C7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83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535035" y="49777"/>
            <a:ext cx="9388485" cy="41563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 und mehrgipflige 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19041" y="1385582"/>
            <a:ext cx="3150064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W1 ergibt sich folgende Grafik</a:t>
            </a:r>
          </a:p>
        </p:txBody>
      </p:sp>
      <p:graphicFrame>
        <p:nvGraphicFramePr>
          <p:cNvPr id="11" name="Diagramm 10"/>
          <p:cNvGraphicFramePr>
            <a:graphicFrameLocks/>
          </p:cNvGraphicFramePr>
          <p:nvPr/>
        </p:nvGraphicFramePr>
        <p:xfrm>
          <a:off x="642738" y="1817811"/>
          <a:ext cx="2302669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/>
          <p:cNvGraphicFramePr>
            <a:graphicFrameLocks/>
          </p:cNvGraphicFramePr>
          <p:nvPr/>
        </p:nvGraphicFramePr>
        <p:xfrm>
          <a:off x="4805918" y="1844960"/>
          <a:ext cx="2276475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Diagramm 12"/>
          <p:cNvGraphicFramePr>
            <a:graphicFrameLocks/>
          </p:cNvGraphicFramePr>
          <p:nvPr/>
        </p:nvGraphicFramePr>
        <p:xfrm>
          <a:off x="8573617" y="1913997"/>
          <a:ext cx="2286001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Diagramm 13"/>
          <p:cNvGraphicFramePr>
            <a:graphicFrameLocks/>
          </p:cNvGraphicFramePr>
          <p:nvPr/>
        </p:nvGraphicFramePr>
        <p:xfrm>
          <a:off x="3274774" y="4238915"/>
          <a:ext cx="5338762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Rechteck 18"/>
          <p:cNvSpPr/>
          <p:nvPr/>
        </p:nvSpPr>
        <p:spPr>
          <a:xfrm>
            <a:off x="4330164" y="1390147"/>
            <a:ext cx="3150064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W2 ergibt sich folgende Grafik</a:t>
            </a:r>
          </a:p>
        </p:txBody>
      </p:sp>
      <p:sp>
        <p:nvSpPr>
          <p:cNvPr id="20" name="Rechteck 19"/>
          <p:cNvSpPr/>
          <p:nvPr/>
        </p:nvSpPr>
        <p:spPr>
          <a:xfrm>
            <a:off x="8563625" y="1386048"/>
            <a:ext cx="3150064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W3 ergibt sich folgende Grafik</a:t>
            </a:r>
          </a:p>
        </p:txBody>
      </p:sp>
      <p:sp>
        <p:nvSpPr>
          <p:cNvPr id="21" name="Rechteck 20"/>
          <p:cNvSpPr/>
          <p:nvPr/>
        </p:nvSpPr>
        <p:spPr>
          <a:xfrm>
            <a:off x="1258146" y="3508738"/>
            <a:ext cx="1196818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Mehrgipflig</a:t>
            </a:r>
          </a:p>
        </p:txBody>
      </p:sp>
      <p:cxnSp>
        <p:nvCxnSpPr>
          <p:cNvPr id="4" name="Gerade Verbindung mit Pfeil 3"/>
          <p:cNvCxnSpPr/>
          <p:nvPr/>
        </p:nvCxnSpPr>
        <p:spPr>
          <a:xfrm flipH="1" flipV="1">
            <a:off x="1266532" y="2610789"/>
            <a:ext cx="105944" cy="6992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/>
              <p:cNvSpPr/>
              <p:nvPr/>
            </p:nvSpPr>
            <p:spPr>
              <a:xfrm>
                <a:off x="1189205" y="3190955"/>
                <a:ext cx="4320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6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205" y="3190955"/>
                <a:ext cx="43204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Gerade Verbindung mit Pfeil 25"/>
          <p:cNvCxnSpPr/>
          <p:nvPr/>
        </p:nvCxnSpPr>
        <p:spPr>
          <a:xfrm flipH="1" flipV="1">
            <a:off x="1908640" y="2839239"/>
            <a:ext cx="217538" cy="470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/>
          <p:cNvSpPr/>
          <p:nvPr/>
        </p:nvSpPr>
        <p:spPr>
          <a:xfrm>
            <a:off x="1926474" y="3247632"/>
            <a:ext cx="41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Tal</a:t>
            </a:r>
          </a:p>
        </p:txBody>
      </p:sp>
      <p:cxnSp>
        <p:nvCxnSpPr>
          <p:cNvPr id="31" name="Gerade Verbindung mit Pfeil 30"/>
          <p:cNvCxnSpPr/>
          <p:nvPr/>
        </p:nvCxnSpPr>
        <p:spPr>
          <a:xfrm flipH="1" flipV="1">
            <a:off x="2538036" y="2743034"/>
            <a:ext cx="124306" cy="447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2380679" y="3190955"/>
            <a:ext cx="8751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2. Gipfel</a:t>
            </a:r>
          </a:p>
        </p:txBody>
      </p:sp>
      <p:cxnSp>
        <p:nvCxnSpPr>
          <p:cNvPr id="34" name="Gerade Verbindung mit Pfeil 33"/>
          <p:cNvCxnSpPr/>
          <p:nvPr/>
        </p:nvCxnSpPr>
        <p:spPr>
          <a:xfrm flipH="1" flipV="1">
            <a:off x="6065804" y="2559390"/>
            <a:ext cx="232666" cy="6094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hteck 35"/>
              <p:cNvSpPr/>
              <p:nvPr/>
            </p:nvSpPr>
            <p:spPr>
              <a:xfrm>
                <a:off x="6065804" y="3203700"/>
                <a:ext cx="19895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1600" dirty="0"/>
                  <a:t> und einziger Gipfel</a:t>
                </a:r>
              </a:p>
            </p:txBody>
          </p:sp>
        </mc:Choice>
        <mc:Fallback xmlns="">
          <p:sp>
            <p:nvSpPr>
              <p:cNvPr id="36" name="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804" y="3203700"/>
                <a:ext cx="1989584" cy="338554"/>
              </a:xfrm>
              <a:prstGeom prst="rect">
                <a:avLst/>
              </a:prstGeom>
              <a:blipFill>
                <a:blip r:embed="rId8"/>
                <a:stretch>
                  <a:fillRect t="-5455" r="-920" b="-2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hteck 37"/>
          <p:cNvSpPr/>
          <p:nvPr/>
        </p:nvSpPr>
        <p:spPr>
          <a:xfrm>
            <a:off x="5748752" y="3459447"/>
            <a:ext cx="1196818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10202465" y="2468307"/>
            <a:ext cx="215381" cy="623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eck 45"/>
              <p:cNvSpPr/>
              <p:nvPr/>
            </p:nvSpPr>
            <p:spPr>
              <a:xfrm>
                <a:off x="10025756" y="3034423"/>
                <a:ext cx="19895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1600" dirty="0"/>
                  <a:t> und einziger Gipfel</a:t>
                </a:r>
              </a:p>
            </p:txBody>
          </p:sp>
        </mc:Choice>
        <mc:Fallback xmlns="">
          <p:sp>
            <p:nvSpPr>
              <p:cNvPr id="46" name="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5756" y="3034423"/>
                <a:ext cx="1989584" cy="338554"/>
              </a:xfrm>
              <a:prstGeom prst="rect">
                <a:avLst/>
              </a:prstGeom>
              <a:blipFill>
                <a:blip r:embed="rId9"/>
                <a:stretch>
                  <a:fillRect t="-5455" r="-613" b="-2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hteck 46"/>
          <p:cNvSpPr/>
          <p:nvPr/>
        </p:nvSpPr>
        <p:spPr>
          <a:xfrm>
            <a:off x="9575355" y="3433254"/>
            <a:ext cx="1196818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C8B0F69-DC19-415E-8EAB-89B7653440A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93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1" grpId="0">
        <p:bldAsOne/>
      </p:bldGraphic>
      <p:bldGraphic spid="12" grpId="0">
        <p:bldAsOne/>
      </p:bldGraphic>
      <p:bldGraphic spid="13" grpId="0">
        <p:bldAsOne/>
      </p:bldGraphic>
      <p:bldGraphic spid="14" grpId="0">
        <p:bldAsOne/>
      </p:bldGraphic>
      <p:bldP spid="19" grpId="0"/>
      <p:bldP spid="20" grpId="0"/>
      <p:bldP spid="21" grpId="0"/>
      <p:bldP spid="25" grpId="0"/>
      <p:bldP spid="30" grpId="0"/>
      <p:bldP spid="33" grpId="0"/>
      <p:bldP spid="36" grpId="0"/>
      <p:bldP spid="38" grpId="0"/>
      <p:bldP spid="46" grpId="0"/>
      <p:bldP spid="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185881" y="0"/>
            <a:ext cx="7597213" cy="401875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228509" y="361661"/>
            <a:ext cx="7895597" cy="44069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Diskrete Präferenzen                  und                   stetige Präferenzen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A1FA568-D3D8-4C0A-A123-B3C21A79E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0" y="1307899"/>
            <a:ext cx="10921556" cy="3803192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551587" y="649071"/>
            <a:ext cx="4545533" cy="44069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drei Wähler haben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34EF548-54F6-41D9-945E-C0E0EC09C35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49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844574" y="5520"/>
            <a:ext cx="7597213" cy="407504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Mehrgipflige 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8628D63-5578-43D6-A4A1-EAC811B02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2" y="938726"/>
            <a:ext cx="11068116" cy="3862356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1798320" y="328282"/>
            <a:ext cx="7858426" cy="43861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Diskrete Präferenzen                  und                   stetige Präferenzen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5627A0C-9154-43AF-A87F-8A087F306F81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852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97393" y="2311"/>
            <a:ext cx="7597213" cy="333139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Medianwähler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229977" y="279483"/>
                <a:ext cx="11363092" cy="1752517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Gegeben ist eine Menge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Wählern mit der jeweils meistgeschätzten Alternativen des Wählers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einer eindimensionalen Politikentscheidung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ϵ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[</m:t>
                    </m:r>
                    <m:bar>
                      <m:bar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bar>
                      <m:barPr>
                        <m:pos m:val="top"/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Man bringe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eine aufsteigende Reihenfolge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…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de-D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 Medianwähler teilt die geordnete Verteilung in zwei gleich große Hälften rechts und links des Medianwählers befinden sich die gleiche Anzahl von Wählern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77" y="279483"/>
                <a:ext cx="11363092" cy="1752517"/>
              </a:xfrm>
              <a:prstGeom prst="rect">
                <a:avLst/>
              </a:prstGeom>
              <a:blipFill>
                <a:blip r:embed="rId3"/>
                <a:stretch>
                  <a:fillRect l="-376" t="-2091" b="-55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1C25EDF9-587E-409B-98CD-FD38F92D9F62}"/>
              </a:ext>
            </a:extLst>
          </p:cNvPr>
          <p:cNvSpPr/>
          <p:nvPr/>
        </p:nvSpPr>
        <p:spPr>
          <a:xfrm>
            <a:off x="229977" y="3430747"/>
            <a:ext cx="1120474" cy="7694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siehe diskretes Beispiel für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0784" y="3351523"/>
            <a:ext cx="2238745" cy="96942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1C25EDF9-587E-409B-98CD-FD38F92D9F62}"/>
              </a:ext>
            </a:extLst>
          </p:cNvPr>
          <p:cNvSpPr/>
          <p:nvPr/>
        </p:nvSpPr>
        <p:spPr>
          <a:xfrm rot="16200000">
            <a:off x="1073837" y="3772739"/>
            <a:ext cx="661891" cy="2920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Wähler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C25EDF9-587E-409B-98CD-FD38F92D9F62}"/>
              </a:ext>
            </a:extLst>
          </p:cNvPr>
          <p:cNvSpPr/>
          <p:nvPr/>
        </p:nvSpPr>
        <p:spPr>
          <a:xfrm>
            <a:off x="2436003" y="3078847"/>
            <a:ext cx="991639" cy="2726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4058492" y="3310052"/>
                <a:ext cx="57383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dirty="0"/>
                  <a:t>(W1)=10 Mrd. Euro denn u(A1)=10, u(A2)=8 und u(A3)=3</a:t>
                </a:r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492" y="3310052"/>
                <a:ext cx="5738366" cy="369332"/>
              </a:xfrm>
              <a:prstGeom prst="rect">
                <a:avLst/>
              </a:prstGeom>
              <a:blipFill>
                <a:blip r:embed="rId5"/>
                <a:stretch>
                  <a:fillRect t="-9836" r="-10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4068536" y="3588384"/>
                <a:ext cx="46295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dirty="0"/>
                  <a:t>(W2)=20 denn u(A2)=7, u(A1)=2 und u(A3)=5</a:t>
                </a:r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36" y="3588384"/>
                <a:ext cx="4629537" cy="369332"/>
              </a:xfrm>
              <a:prstGeom prst="rect">
                <a:avLst/>
              </a:prstGeom>
              <a:blipFill>
                <a:blip r:embed="rId6"/>
                <a:stretch>
                  <a:fillRect t="-10000" r="-395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4073107" y="3850290"/>
                <a:ext cx="46295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dirty="0"/>
                  <a:t>(W3)=30 denn u(A3)=9, u(A1)=4 und u(A2)=5</a:t>
                </a:r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107" y="3850290"/>
                <a:ext cx="4629537" cy="369332"/>
              </a:xfrm>
              <a:prstGeom prst="rect">
                <a:avLst/>
              </a:prstGeom>
              <a:blipFill>
                <a:blip r:embed="rId7"/>
                <a:stretch>
                  <a:fillRect t="-10000" r="-395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1762159" y="4476441"/>
                <a:ext cx="78383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dirty="0"/>
                  <a:t> Die Reihenfolge der besten Alternativen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de-DE" dirty="0"/>
                  <a:t> ergibt sich damit zu 1&lt;2&lt;3</a:t>
                </a:r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159" y="4476441"/>
                <a:ext cx="7838364" cy="369332"/>
              </a:xfrm>
              <a:prstGeom prst="rect">
                <a:avLst/>
              </a:prstGeom>
              <a:blipFill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2F93559F-2788-4A8C-A174-2D48AAB8AD73}"/>
              </a:ext>
            </a:extLst>
          </p:cNvPr>
          <p:cNvSpPr txBox="1"/>
          <p:nvPr/>
        </p:nvSpPr>
        <p:spPr>
          <a:xfrm>
            <a:off x="-7157" y="2031999"/>
            <a:ext cx="12199157" cy="8703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Beispiel: 3 Wählergruppen stimmen über die Höhe des Militärhaushaltes ab. Es stehen drei Alternativen A1:=10 Mrd. Euro, A2:=20 Mrd. Euro und A3:= 30 Mrd. Euro zur Abstimmung. In folgender Tabelle sind die Nutzenwerte angegeben, die jeweils die Alternativen den drei Wählergruppen stiften. 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BC92387-1235-4736-8782-6D389CF54BD0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28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7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Medianwählertheorem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1512" y="1306344"/>
            <a:ext cx="10937487" cy="262978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Haben Wähler über eine Menge von eindimensionalen Alternativen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Präferenzen, so ist die vom Medianwähler am meisten präferierte Alternative Condorcet-Sieger bei einer paarweisen Abstimmung der Alternativen.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Black, Duncan (1948). "On the Rationale of Group Decision-making". Journal of Political Economy. 56: 23–34. 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1E87040-0464-4434-BDF3-CF9A0D22F3D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379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Entwicklung des Alters der Medianwählerin in Deutschland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15991" y="6073377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Statistisches Bundesamt; bis 1990 Bundesrepublik Deutschland, ab 2018 Bevölkerungsvorausberechnung Variante G1-L1-W2, eigene Berechnung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CC75393-22BD-40B6-B271-D167A2E12C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91" y="681427"/>
            <a:ext cx="8970677" cy="539195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DAFF5C02-CFC3-4DF8-9007-9BE54B7A20A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120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43973" y="0"/>
            <a:ext cx="7597213" cy="473828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Andere Entscheidungsregeln</a:t>
            </a: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624469"/>
            <a:ext cx="9841186" cy="601050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2/3-Mehrheit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Für die Zustimmung werden mindestens 2/3 der Stimmen benötigt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Robust gegenüber Reversionen, da bei Umkehr einer mit 2/3-Mehrheit getroffenen Entscheidung mehr als 50% der vorherigen Befürworter ihre Entscheidung ändern müssen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 Grundgesetzänderung, Feststellung des Verteidigungsfalles, Papstwahl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Stimmengewichte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Jeder Wähler hat ein unterschiedliches Stimmengewicht und dann wird mit einfacher Mehrheit entschieden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unterschiedlicher Bedeutung (große Länder </a:t>
            </a:r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kleine Länder) in einer Abstimmung kann Rechnung getragen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 Sitze der Länder im Europäischen Parlament, Rotationssystem der Abstimmungsrechte im EZB-Rat.</a:t>
            </a:r>
          </a:p>
          <a:p>
            <a:pPr lvl="1"/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siehe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Köster, Bernhard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(2011) Decision Rules, Transparency and Central Banks, Dissertation Universität Heidelberg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Borda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-Regel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Bei einer Anzahl von k Alternativen vergibt jeder Wähler 1…k Punkte den zur Wahl</a:t>
            </a:r>
          </a:p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stehenden Alternativen. Es gewinnt die Alternative mit den meisten Punkten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Sehr aufwendig, anfällig für taktische Manipulationen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 Fakultätswahlen an amerikanischen Universitäten (Harvard, UCLA),                                                          	              Sportlerwahlen (MVP-Baseball, </a:t>
            </a:r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Heisman-Throphy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222FE0-88F5-46A8-BEF0-E5DFEF3B2F0D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50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Besteuerung der Käufer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838971" y="336344"/>
            <a:ext cx="1440" cy="383472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610011" y="4050104"/>
            <a:ext cx="5813280" cy="144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50109" y="380054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134429" y="4069282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1" name="Gerade Verbindung 10"/>
          <p:cNvCxnSpPr/>
          <p:nvPr/>
        </p:nvCxnSpPr>
        <p:spPr>
          <a:xfrm flipV="1">
            <a:off x="1654506" y="1175593"/>
            <a:ext cx="3200557" cy="2286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1654506" y="792117"/>
            <a:ext cx="4049685" cy="2538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985699" y="1044958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11987" y="2847309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cxnSp>
        <p:nvCxnSpPr>
          <p:cNvPr id="17" name="Gerade Verbindung 11"/>
          <p:cNvCxnSpPr/>
          <p:nvPr/>
        </p:nvCxnSpPr>
        <p:spPr>
          <a:xfrm>
            <a:off x="959617" y="1087130"/>
            <a:ext cx="4049685" cy="2538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4911796" y="3241047"/>
            <a:ext cx="370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de-DE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Gerade Verbindung mit Pfeil 2"/>
          <p:cNvCxnSpPr/>
          <p:nvPr/>
        </p:nvCxnSpPr>
        <p:spPr>
          <a:xfrm flipH="1">
            <a:off x="4186276" y="3024028"/>
            <a:ext cx="8053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>
            <a:off x="847360" y="2043390"/>
            <a:ext cx="2792880" cy="2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flipH="1" flipV="1">
            <a:off x="3641670" y="2036890"/>
            <a:ext cx="5519" cy="2013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3486619" y="404744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x*</a:t>
            </a:r>
            <a:endParaRPr lang="de-DE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491584" y="185160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p*</a:t>
            </a:r>
            <a:endParaRPr lang="de-DE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456511" y="2253704"/>
            <a:ext cx="458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p*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447832" y="1494951"/>
            <a:ext cx="458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q*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0581530-EC4B-F726-CE30-FEF51F1394AF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6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Besteuerung der Verkäufer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838971" y="336344"/>
            <a:ext cx="1440" cy="383472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610011" y="4050104"/>
            <a:ext cx="5813280" cy="144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50109" y="380054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134429" y="4069282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1" name="Gerade Verbindung 10"/>
          <p:cNvCxnSpPr/>
          <p:nvPr/>
        </p:nvCxnSpPr>
        <p:spPr>
          <a:xfrm flipV="1">
            <a:off x="1654506" y="1175593"/>
            <a:ext cx="3200557" cy="2286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1654506" y="792117"/>
            <a:ext cx="4049685" cy="2538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985699" y="1044958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11987" y="2847309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cxnSp>
        <p:nvCxnSpPr>
          <p:cNvPr id="3" name="Gerade Verbindung mit Pfeil 2"/>
          <p:cNvCxnSpPr/>
          <p:nvPr/>
        </p:nvCxnSpPr>
        <p:spPr>
          <a:xfrm flipH="1">
            <a:off x="1523870" y="2926153"/>
            <a:ext cx="8053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flipH="1" flipV="1">
            <a:off x="3641670" y="2036890"/>
            <a:ext cx="5519" cy="2013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2925569" y="4047445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x*</a:t>
            </a:r>
            <a:r>
              <a:rPr lang="de-D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3486619" y="404744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x*</a:t>
            </a:r>
            <a:endParaRPr lang="de-DE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491584" y="185160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p*</a:t>
            </a:r>
            <a:endParaRPr lang="de-DE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Gerade Verbindung 10"/>
          <p:cNvCxnSpPr/>
          <p:nvPr/>
        </p:nvCxnSpPr>
        <p:spPr>
          <a:xfrm flipV="1">
            <a:off x="1093841" y="849820"/>
            <a:ext cx="3200557" cy="2286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3968110" y="1000361"/>
            <a:ext cx="370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0AA7D44-221A-C44E-2529-B6A6AA02C7C9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10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592114" y="2106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Wirkungen einer Steuer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612844"/>
            <a:ext cx="86350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045" indent="-311045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Steuern verursachen eine Änderung des Marktgleichgewichts. </a:t>
            </a:r>
          </a:p>
          <a:p>
            <a:pPr marL="311045" indent="-311045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gehandelten Mengen werden kleiner wenn ein Gut besteuert wird. </a:t>
            </a:r>
          </a:p>
          <a:p>
            <a:pPr marL="311045" indent="-311045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Steuern zahlen Käufer mehr für ihre Einkäufe und Verkäufer erhalten weniger, unabhängig davon, bei wem die Steuer erhoben wurde. </a:t>
            </a:r>
          </a:p>
          <a:p>
            <a:pPr marL="311045" indent="-311045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Steuern auf Käufer oder Verkäufer haben die gleiche Wirkung. Die Steuer schiebt sich wie ein Keil zwischen den vom Käufer bezahlten und vom Verkäufer erlösten Preis. </a:t>
            </a:r>
          </a:p>
          <a:p>
            <a:pPr marL="311045" indent="-311045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kommt zur Teilung der Steuerlast, egal ob Verkäufer oder Käufer die Steuer abführt.</a:t>
            </a:r>
          </a:p>
          <a:p>
            <a:pPr marL="311045" indent="-311045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Prinzipiell ist es damit von der Wirkung her egal, auf welcher Seite die Steuer erhoben, dass es vornehmlich auf Anbieterseite passiert hat vornehmlich die angesprochenen praktischen Gründe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609E0C8-CE99-E82A-8B9E-4FF62E8053DF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945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 trägt die Steuerlast?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80807" y="849394"/>
            <a:ext cx="7772782" cy="517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Steuerinzidenz beschreibt, wer die Steuerlast schließlich trägt.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5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welchem Verhältnis wird die Steuerlast auf Käufer und Verkäufer aufgeteilt?</a:t>
            </a:r>
          </a:p>
          <a:p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</a:t>
            </a: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Antwort hängt von der Elastizität der 			Nachfrage und des Angebots ab.</a:t>
            </a:r>
          </a:p>
          <a:p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Welchen Einfluss hat eine Besteuerung von Verkäufern verglichen zu Käufern?</a:t>
            </a:r>
          </a:p>
          <a:p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</a:t>
            </a:r>
            <a:r>
              <a:rPr lang="de-DE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Steuerinzidenz hängt nicht davon ab, ob 		die Steuer beim Käufer oder Verkäufer 			erhoben wird.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23EF099-719F-F96B-8FAA-769907EF31E1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43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829341" y="212750"/>
            <a:ext cx="7597213" cy="27642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Elastisches Angebot, unelastische Nachfrage 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2798401" y="1283401"/>
            <a:ext cx="1440" cy="383472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569441" y="4997161"/>
            <a:ext cx="5813280" cy="144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120310" y="1404158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553412" y="5061937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  <p:cxnSp>
        <p:nvCxnSpPr>
          <p:cNvPr id="11" name="Gerade Verbindung 10"/>
          <p:cNvCxnSpPr/>
          <p:nvPr/>
        </p:nvCxnSpPr>
        <p:spPr>
          <a:xfrm flipV="1">
            <a:off x="2952631" y="3012603"/>
            <a:ext cx="4497411" cy="1110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4063027" y="1324226"/>
            <a:ext cx="1828890" cy="2994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6844633" y="2654080"/>
            <a:ext cx="90909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Angebot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022551" y="4170622"/>
            <a:ext cx="10526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Nachfrage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484875" y="321345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p*</a:t>
            </a:r>
            <a:endParaRPr lang="de-DE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Gerader Verbinder 25"/>
          <p:cNvCxnSpPr/>
          <p:nvPr/>
        </p:nvCxnSpPr>
        <p:spPr>
          <a:xfrm flipV="1">
            <a:off x="2724963" y="3510177"/>
            <a:ext cx="2670403" cy="6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>
            <a:extLst>
              <a:ext uri="{FF2B5EF4-FFF2-40B4-BE49-F238E27FC236}">
                <a16:creationId xmlns:a16="http://schemas.microsoft.com/office/drawing/2014/main" id="{FFA27D53-63F6-5B45-4955-99B3F0F0AA4B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61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90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Unelastisches Angebot, elastische Nachfrage 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2798401" y="1283401"/>
            <a:ext cx="1440" cy="383472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569441" y="4997161"/>
            <a:ext cx="5813280" cy="144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120310" y="1404158"/>
            <a:ext cx="6046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553412" y="5061937"/>
            <a:ext cx="7792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</a:t>
            </a:r>
          </a:p>
        </p:txBody>
      </p:sp>
      <p:cxnSp>
        <p:nvCxnSpPr>
          <p:cNvPr id="11" name="Gerade Verbindung 10"/>
          <p:cNvCxnSpPr/>
          <p:nvPr/>
        </p:nvCxnSpPr>
        <p:spPr>
          <a:xfrm flipV="1">
            <a:off x="4438552" y="2057332"/>
            <a:ext cx="1415146" cy="26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586858" y="2533364"/>
            <a:ext cx="5100229" cy="1204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323026" y="1704818"/>
            <a:ext cx="90909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Angebot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7965697" y="3897768"/>
            <a:ext cx="10526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Nachfrage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439713" y="291106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p*</a:t>
            </a:r>
            <a:endParaRPr lang="de-DE" sz="1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Gerader Verbinder 22"/>
          <p:cNvCxnSpPr/>
          <p:nvPr/>
        </p:nvCxnSpPr>
        <p:spPr>
          <a:xfrm flipV="1">
            <a:off x="2677504" y="2964087"/>
            <a:ext cx="2670403" cy="6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>
            <a:extLst>
              <a:ext uri="{FF2B5EF4-FFF2-40B4-BE49-F238E27FC236}">
                <a16:creationId xmlns:a16="http://schemas.microsoft.com/office/drawing/2014/main" id="{AEFAAC26-2587-3551-516F-1163CEA6FFDD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852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90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Elastizität und Steuerinzidenz 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011680" y="1776465"/>
            <a:ext cx="7536794" cy="1879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9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Steuerlast wird tendenziell von den Marktteilnehmern getragen, deren Elastizitäten gering sind und die deshalb weniger leicht durch Mengenänderungen reagieren können.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20D4E52-704B-5CCE-DBAF-F25C062B91CE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03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1338</Words>
  <Application>Microsoft Office PowerPoint</Application>
  <PresentationFormat>Breitbild</PresentationFormat>
  <Paragraphs>243</Paragraphs>
  <Slides>28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Sparkasse Rg</vt:lpstr>
      <vt:lpstr>Symbol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446</cp:revision>
  <dcterms:created xsi:type="dcterms:W3CDTF">2019-02-11T10:45:01Z</dcterms:created>
  <dcterms:modified xsi:type="dcterms:W3CDTF">2023-05-06T15:19:41Z</dcterms:modified>
</cp:coreProperties>
</file>