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1372" r:id="rId2"/>
    <p:sldId id="1160" r:id="rId3"/>
    <p:sldId id="1161" r:id="rId4"/>
    <p:sldId id="1162" r:id="rId5"/>
    <p:sldId id="1163" r:id="rId6"/>
    <p:sldId id="1164" r:id="rId7"/>
    <p:sldId id="1165" r:id="rId8"/>
    <p:sldId id="1166" r:id="rId9"/>
    <p:sldId id="1167" r:id="rId10"/>
    <p:sldId id="1168" r:id="rId11"/>
    <p:sldId id="1169" r:id="rId12"/>
    <p:sldId id="1170" r:id="rId13"/>
    <p:sldId id="1171" r:id="rId14"/>
    <p:sldId id="1172" r:id="rId15"/>
    <p:sldId id="1173" r:id="rId16"/>
    <p:sldId id="1174" r:id="rId17"/>
    <p:sldId id="1175" r:id="rId18"/>
    <p:sldId id="1176" r:id="rId19"/>
    <p:sldId id="1177" r:id="rId20"/>
    <p:sldId id="1076" r:id="rId21"/>
    <p:sldId id="1077" r:id="rId22"/>
    <p:sldId id="1390" r:id="rId23"/>
    <p:sldId id="1079" r:id="rId24"/>
    <p:sldId id="1391" r:id="rId25"/>
    <p:sldId id="1081" r:id="rId26"/>
    <p:sldId id="1082" r:id="rId27"/>
    <p:sldId id="1083" r:id="rId28"/>
    <p:sldId id="1085" r:id="rId29"/>
    <p:sldId id="1392" r:id="rId30"/>
    <p:sldId id="1086" r:id="rId3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50" autoAdjust="0"/>
    <p:restoredTop sz="94660"/>
  </p:normalViewPr>
  <p:slideViewPr>
    <p:cSldViewPr snapToGrid="0">
      <p:cViewPr varScale="1">
        <p:scale>
          <a:sx n="77" d="100"/>
          <a:sy n="77" d="100"/>
        </p:scale>
        <p:origin x="552"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01.05.2023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45076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96797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94165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508065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165691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889090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540506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57588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83993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18849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372420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36577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608053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853565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510347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8250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318098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989888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852583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815656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34158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1468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05572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86172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68998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085456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30565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01989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8719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01.05.2023</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01.05.2023</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01.05.2023</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6674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01.05.2023</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01.05.2023</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01.05.2023</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01.05.2023</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01.05.2023</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01.05.2023</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01.05.2023</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01.05.2023</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01.05.2023</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118.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116.png"/><Relationship Id="rId4" Type="http://schemas.openxmlformats.org/officeDocument/2006/relationships/image" Target="../media/image11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demap.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21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1060.png"/><Relationship Id="rId13" Type="http://schemas.openxmlformats.org/officeDocument/2006/relationships/image" Target="../media/image59.png"/><Relationship Id="rId3" Type="http://schemas.openxmlformats.org/officeDocument/2006/relationships/image" Target="../media/image821.png"/><Relationship Id="rId7" Type="http://schemas.openxmlformats.org/officeDocument/2006/relationships/image" Target="../media/image900.png"/><Relationship Id="rId12" Type="http://schemas.openxmlformats.org/officeDocument/2006/relationships/image" Target="../media/image411.png"/><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image" Target="../media/image320.png"/><Relationship Id="rId11" Type="http://schemas.openxmlformats.org/officeDocument/2006/relationships/image" Target="../media/image130.png"/><Relationship Id="rId5" Type="http://schemas.openxmlformats.org/officeDocument/2006/relationships/image" Target="../media/image2100.png"/><Relationship Id="rId15" Type="http://schemas.openxmlformats.org/officeDocument/2006/relationships/image" Target="../media/image72.png"/><Relationship Id="rId10" Type="http://schemas.openxmlformats.org/officeDocument/2006/relationships/image" Target="../media/image120.png"/><Relationship Id="rId4" Type="http://schemas.openxmlformats.org/officeDocument/2006/relationships/image" Target="../media/image1100.png"/><Relationship Id="rId9" Type="http://schemas.openxmlformats.org/officeDocument/2006/relationships/image" Target="../media/image1110.png"/><Relationship Id="rId14" Type="http://schemas.openxmlformats.org/officeDocument/2006/relationships/image" Target="../media/image6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demap.org/(X(1)S(mhpk2vvy1c1cp4rg4eotbsap))/Country_SelProductCountry_TS.aspx?nvpm=1%7c842%7c%7c%7c%7cTOTAL%7c%7c%7c2%7c1%7c1%7c1%7c2%7c1%7c2%7c1%7c1%7c1"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hyperlink" Target="https://appsso.eurostat.ec.europa.eu/nui/show.do?dataset=nama_10_gdp&amp;lang=de" TargetMode="External"/><Relationship Id="rId4" Type="http://schemas.openxmlformats.org/officeDocument/2006/relationships/hyperlink" Target="https://www.trademap.org/(X(1)S(mhpk2vvy1c1cp4rg4eotbsap))/Country_SelProductCountry_TS.aspx?nvpm=1%7c842%7c%7c%7c%7cTOTAL%7c%7c%7c2%7c1%7c1%7c2%7c2%7c1%7c2%7c1%7c1%7c1" TargetMode="Externa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1384995"/>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Öffentliche Finanzen</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und</a:t>
            </a:r>
            <a:br>
              <a:rPr lang="de-DE" sz="2800" dirty="0">
                <a:latin typeface="Times New Roman" panose="02020603050405020304" pitchFamily="18" charset="0"/>
                <a:cs typeface="Times New Roman" panose="02020603050405020304" pitchFamily="18" charset="0"/>
              </a:rPr>
            </a:br>
            <a:r>
              <a:rPr lang="de-DE" sz="2800" dirty="0">
                <a:latin typeface="Times New Roman" panose="02020603050405020304" pitchFamily="18" charset="0"/>
                <a:cs typeface="Times New Roman" panose="02020603050405020304" pitchFamily="18" charset="0"/>
              </a:rPr>
              <a:t>Außenwirtschaft</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8188506"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3991" dirty="0">
                <a:solidFill>
                  <a:sysClr val="windowText" lastClr="000000"/>
                </a:solidFill>
                <a:latin typeface="Times New Roman" panose="02020603050405020304" pitchFamily="18" charset="0"/>
                <a:cs typeface="Times New Roman" panose="02020603050405020304" pitchFamily="18" charset="0"/>
              </a:rPr>
              <a:t> – </a:t>
            </a:r>
            <a:r>
              <a:rPr lang="en-US" sz="3991" b="1" dirty="0" err="1">
                <a:solidFill>
                  <a:sysClr val="windowText" lastClr="000000"/>
                </a:solidFill>
                <a:latin typeface="Times New Roman" panose="02020603050405020304" pitchFamily="18" charset="0"/>
                <a:cs typeface="Times New Roman" panose="02020603050405020304" pitchFamily="18" charset="0"/>
              </a:rPr>
              <a:t>Distanzbegriff</a:t>
            </a:r>
            <a:r>
              <a:rPr lang="en-US" sz="3991" b="1" dirty="0">
                <a:solidFill>
                  <a:sysClr val="windowText" lastClr="000000"/>
                </a:solidFill>
                <a:latin typeface="Times New Roman" panose="02020603050405020304" pitchFamily="18" charset="0"/>
                <a:cs typeface="Times New Roman" panose="02020603050405020304" pitchFamily="18" charset="0"/>
              </a:rPr>
              <a:t> </a:t>
            </a:r>
          </a:p>
        </p:txBody>
      </p:sp>
      <p:sp>
        <p:nvSpPr>
          <p:cNvPr id="3" name="Textfeld 2">
            <a:extLst>
              <a:ext uri="{FF2B5EF4-FFF2-40B4-BE49-F238E27FC236}">
                <a16:creationId xmlns:a16="http://schemas.microsoft.com/office/drawing/2014/main" id="{BF497CAC-E1D2-4394-B339-2842183B9D71}"/>
              </a:ext>
            </a:extLst>
          </p:cNvPr>
          <p:cNvSpPr txBox="1"/>
          <p:nvPr/>
        </p:nvSpPr>
        <p:spPr>
          <a:xfrm>
            <a:off x="206478" y="873847"/>
            <a:ext cx="8483127" cy="5419354"/>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Der Abstand oder die Strecke zwischen Handelspartnern wird sich, wie schon am Beispiel der USA (Handelsvolumina mit Kanada und Mexiko) im Allgemeinen auf das Handelsvolumen auswirken. </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Ein </a:t>
            </a:r>
            <a:r>
              <a:rPr lang="de-DE" sz="2000" b="1" dirty="0">
                <a:latin typeface="Times New Roman" panose="02020603050405020304" pitchFamily="18" charset="0"/>
                <a:cs typeface="Times New Roman" panose="02020603050405020304" pitchFamily="18" charset="0"/>
              </a:rPr>
              <a:t>Distanzbegriff</a:t>
            </a:r>
            <a:r>
              <a:rPr lang="de-DE" sz="2000" dirty="0">
                <a:latin typeface="Times New Roman" panose="02020603050405020304" pitchFamily="18" charset="0"/>
                <a:cs typeface="Times New Roman" panose="02020603050405020304" pitchFamily="18" charset="0"/>
              </a:rPr>
              <a:t>, der sich nur auf den Abstand/Strecke in Kilometern </a:t>
            </a:r>
            <a:r>
              <a:rPr lang="de-DE" sz="2000" dirty="0" err="1">
                <a:latin typeface="Times New Roman" panose="02020603050405020304" pitchFamily="18" charset="0"/>
                <a:cs typeface="Times New Roman" panose="02020603050405020304" pitchFamily="18" charset="0"/>
              </a:rPr>
              <a:t>bemißt</a:t>
            </a:r>
            <a:r>
              <a:rPr lang="de-DE" sz="2000" dirty="0">
                <a:latin typeface="Times New Roman" panose="02020603050405020304" pitchFamily="18" charset="0"/>
                <a:cs typeface="Times New Roman" panose="02020603050405020304" pitchFamily="18" charset="0"/>
              </a:rPr>
              <a:t> greift allerdings zu kurz, wie sich am Beispiel der Eurozone-USA-Handelsbeziehungen ablesen lässt.</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Denn dann sollte bei einem Vergleich von ITA, ESP, NLD, BEL, IRL vornehmlich die ökonomische Größe der Länder entscheidend sein, denn alle Länder sind in Kilometer alle in etwas gleich weit von den USA entfernt.</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Die ökonomische Distanz wird daher weiter gefasst und man unterscheidet im Allgemeinen 5 Dimensionen:</a:t>
            </a:r>
          </a:p>
          <a:p>
            <a:endParaRPr lang="de-DE" sz="2000" dirty="0">
              <a:latin typeface="Times New Roman" panose="02020603050405020304" pitchFamily="18" charset="0"/>
              <a:cs typeface="Times New Roman" panose="02020603050405020304" pitchFamily="18" charset="0"/>
            </a:endParaRPr>
          </a:p>
          <a:p>
            <a:r>
              <a:rPr lang="de-DE" sz="2000" b="1" dirty="0">
                <a:latin typeface="Times New Roman" panose="02020603050405020304" pitchFamily="18" charset="0"/>
                <a:cs typeface="Times New Roman" panose="02020603050405020304" pitchFamily="18" charset="0"/>
              </a:rPr>
              <a:t>Abstand, Kulturelle Affinität, Geographie, Grenzen, Multinationale Unternehmen</a:t>
            </a:r>
            <a:endParaRPr lang="de-DE" sz="20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548CD096-20D8-4C9B-BD17-8F103567AEF6}"/>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40073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837057" y="1"/>
            <a:ext cx="8517886" cy="477520"/>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000"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3000" dirty="0">
                <a:solidFill>
                  <a:sysClr val="windowText" lastClr="000000"/>
                </a:solidFill>
                <a:latin typeface="Times New Roman" panose="02020603050405020304" pitchFamily="18" charset="0"/>
                <a:cs typeface="Times New Roman" panose="02020603050405020304" pitchFamily="18" charset="0"/>
              </a:rPr>
              <a:t> – </a:t>
            </a:r>
            <a:r>
              <a:rPr lang="en-US" sz="3000" b="1" dirty="0" err="1">
                <a:solidFill>
                  <a:sysClr val="windowText" lastClr="000000"/>
                </a:solidFill>
                <a:latin typeface="Times New Roman" panose="02020603050405020304" pitchFamily="18" charset="0"/>
                <a:cs typeface="Times New Roman" panose="02020603050405020304" pitchFamily="18" charset="0"/>
              </a:rPr>
              <a:t>Distanzbegriff</a:t>
            </a:r>
            <a:r>
              <a:rPr lang="en-US" sz="3000" b="1" dirty="0">
                <a:solidFill>
                  <a:sysClr val="windowText" lastClr="000000"/>
                </a:solidFill>
                <a:latin typeface="Times New Roman" panose="02020603050405020304" pitchFamily="18" charset="0"/>
                <a:cs typeface="Times New Roman" panose="02020603050405020304" pitchFamily="18" charset="0"/>
              </a:rPr>
              <a:t> </a:t>
            </a:r>
          </a:p>
        </p:txBody>
      </p:sp>
      <p:sp>
        <p:nvSpPr>
          <p:cNvPr id="3" name="Textfeld 2">
            <a:extLst>
              <a:ext uri="{FF2B5EF4-FFF2-40B4-BE49-F238E27FC236}">
                <a16:creationId xmlns:a16="http://schemas.microsoft.com/office/drawing/2014/main" id="{BF497CAC-E1D2-4394-B339-2842183B9D71}"/>
              </a:ext>
            </a:extLst>
          </p:cNvPr>
          <p:cNvSpPr txBox="1"/>
          <p:nvPr/>
        </p:nvSpPr>
        <p:spPr>
          <a:xfrm>
            <a:off x="0" y="568961"/>
            <a:ext cx="8803021" cy="5766473"/>
          </a:xfrm>
          <a:prstGeom prst="rect">
            <a:avLst/>
          </a:prstGeom>
          <a:noFill/>
        </p:spPr>
        <p:txBody>
          <a:bodyPr wrap="square" rtlCol="0">
            <a:noAutofit/>
          </a:bodyPr>
          <a:lstStyle/>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Abstand: </a:t>
            </a:r>
            <a:r>
              <a:rPr lang="de-DE" sz="2000" dirty="0">
                <a:latin typeface="Times New Roman" panose="02020603050405020304" pitchFamily="18" charset="0"/>
                <a:cs typeface="Times New Roman" panose="02020603050405020304" pitchFamily="18" charset="0"/>
              </a:rPr>
              <a:t>Bezogen auf die Strecke zwischen den Märkten hat einen Einfluss auf die Transportkosten und damit auf Ex- und Importkosten</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Kulturelle Affinität: </a:t>
            </a:r>
            <a:r>
              <a:rPr lang="de-DE" sz="2000" dirty="0">
                <a:latin typeface="Times New Roman" panose="02020603050405020304" pitchFamily="18" charset="0"/>
                <a:cs typeface="Times New Roman" panose="02020603050405020304" pitchFamily="18" charset="0"/>
              </a:rPr>
              <a:t>Falls sich zwei Länder kulturell sehr nahe stehen, impliziert dies sehr wahrscheinlich auch eine große ökonomische Nähe und führt damit zu engen Handelsbeziehungen.</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Geographie: </a:t>
            </a:r>
            <a:r>
              <a:rPr lang="de-DE" sz="2000" dirty="0">
                <a:latin typeface="Times New Roman" panose="02020603050405020304" pitchFamily="18" charset="0"/>
                <a:cs typeface="Times New Roman" panose="02020603050405020304" pitchFamily="18" charset="0"/>
              </a:rPr>
              <a:t>Seehäfen, Flussverbindungen zu anderen Ländern fördern den Handel. Natürliche Barrieren wie Gebirge hindern Handelsbeziehungen.</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Grenzen: </a:t>
            </a:r>
            <a:r>
              <a:rPr lang="de-DE" sz="2000" dirty="0">
                <a:latin typeface="Times New Roman" panose="02020603050405020304" pitchFamily="18" charset="0"/>
                <a:cs typeface="Times New Roman" panose="02020603050405020304" pitchFamily="18" charset="0"/>
              </a:rPr>
              <a:t>Grenzüberschreitender Handel zieht normalerweise viele Formalitäten nach sich, die Kosten verursachen. Zudem können zusätzliche Kosten über Zölle oder Quoten entstehen. Außerdem gehen Grenzen häufig mit einer anderen Sprache einher, was ebenso zu Handelshemmnissen führen kann.</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000" b="1" dirty="0">
                <a:latin typeface="Times New Roman" panose="02020603050405020304" pitchFamily="18" charset="0"/>
                <a:cs typeface="Times New Roman" panose="02020603050405020304" pitchFamily="18" charset="0"/>
              </a:rPr>
              <a:t>Multinationale Unternehmen: </a:t>
            </a:r>
            <a:r>
              <a:rPr lang="de-DE" sz="2000" dirty="0">
                <a:latin typeface="Times New Roman" panose="02020603050405020304" pitchFamily="18" charset="0"/>
                <a:cs typeface="Times New Roman" panose="02020603050405020304" pitchFamily="18" charset="0"/>
              </a:rPr>
              <a:t>Unternehmen mit Sitzen in mehreren Ländern werden tendenziell mehr Güter und Dienstleistungen zwischen ihren Einheiten austauschen.</a:t>
            </a:r>
          </a:p>
          <a:p>
            <a:endParaRPr lang="de-DE" sz="20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3254D4B5-FFBE-4C46-A417-E101522C92C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39707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5642"/>
            <a:ext cx="8837435"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Erklärungen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Fallbeispiel</a:t>
            </a:r>
            <a:r>
              <a:rPr lang="en-US" altLang="en-US" sz="3991" dirty="0">
                <a:solidFill>
                  <a:sysClr val="windowText" lastClr="000000"/>
                </a:solidFill>
                <a:latin typeface="Times New Roman" panose="02020603050405020304" pitchFamily="18" charset="0"/>
                <a:cs typeface="Times New Roman" panose="02020603050405020304" pitchFamily="18" charset="0"/>
              </a:rPr>
              <a:t> Eurozone-USA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C97BE7E5-13C7-4960-BB36-B36EB362C61B}"/>
              </a:ext>
            </a:extLst>
          </p:cNvPr>
          <p:cNvSpPr txBox="1"/>
          <p:nvPr/>
        </p:nvSpPr>
        <p:spPr>
          <a:xfrm>
            <a:off x="0" y="715456"/>
            <a:ext cx="12157587" cy="814396"/>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Mit dem erweiterten Distanzbegriff lassen sich die deutlichen beobachteten Abweichungen von </a:t>
            </a:r>
            <a:r>
              <a:rPr lang="de-DE" sz="2200" dirty="0" err="1">
                <a:latin typeface="Times New Roman" panose="02020603050405020304" pitchFamily="18" charset="0"/>
                <a:cs typeface="Times New Roman" panose="02020603050405020304" pitchFamily="18" charset="0"/>
              </a:rPr>
              <a:t>von</a:t>
            </a:r>
            <a:r>
              <a:rPr lang="de-DE" sz="2200" dirty="0">
                <a:latin typeface="Times New Roman" panose="02020603050405020304" pitchFamily="18" charset="0"/>
                <a:cs typeface="Times New Roman" panose="02020603050405020304" pitchFamily="18" charset="0"/>
              </a:rPr>
              <a:t> der Einflussgröße ökonomische Größe erklären:</a:t>
            </a:r>
          </a:p>
        </p:txBody>
      </p:sp>
      <p:sp>
        <p:nvSpPr>
          <p:cNvPr id="6" name="Textfeld 5">
            <a:extLst>
              <a:ext uri="{FF2B5EF4-FFF2-40B4-BE49-F238E27FC236}">
                <a16:creationId xmlns:a16="http://schemas.microsoft.com/office/drawing/2014/main" id="{C97BE7E5-13C7-4960-BB36-B36EB362C61B}"/>
              </a:ext>
            </a:extLst>
          </p:cNvPr>
          <p:cNvSpPr txBox="1"/>
          <p:nvPr/>
        </p:nvSpPr>
        <p:spPr>
          <a:xfrm>
            <a:off x="34413" y="1529852"/>
            <a:ext cx="12157587" cy="1443806"/>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Zwischen Irland (im 19. Jh. eines der Haupteinwanderungsländer der USA) bestehen traditionell enge Beziehungen. Insbesondere wird in beiden Ländern die gleiche </a:t>
            </a:r>
            <a:r>
              <a:rPr lang="de-DE" sz="2200" dirty="0" err="1">
                <a:latin typeface="Times New Roman" panose="02020603050405020304" pitchFamily="18" charset="0"/>
                <a:cs typeface="Times New Roman" panose="02020603050405020304" pitchFamily="18" charset="0"/>
              </a:rPr>
              <a:t>Sparache</a:t>
            </a:r>
            <a:r>
              <a:rPr lang="de-DE" sz="2200" dirty="0">
                <a:latin typeface="Times New Roman" panose="02020603050405020304" pitchFamily="18" charset="0"/>
                <a:cs typeface="Times New Roman" panose="02020603050405020304" pitchFamily="18" charset="0"/>
              </a:rPr>
              <a:t> gesprochen. In der Dimension „</a:t>
            </a:r>
            <a:r>
              <a:rPr lang="de-DE" sz="2200" b="1" dirty="0">
                <a:latin typeface="Times New Roman" panose="02020603050405020304" pitchFamily="18" charset="0"/>
                <a:cs typeface="Times New Roman" panose="02020603050405020304" pitchFamily="18" charset="0"/>
              </a:rPr>
              <a:t>kulturelle Affinität</a:t>
            </a:r>
            <a:r>
              <a:rPr lang="de-DE" sz="2200" dirty="0">
                <a:latin typeface="Times New Roman" panose="02020603050405020304" pitchFamily="18" charset="0"/>
                <a:cs typeface="Times New Roman" panose="02020603050405020304" pitchFamily="18" charset="0"/>
              </a:rPr>
              <a:t>“ liegt damit nur eine geringe Distanz vor</a:t>
            </a:r>
          </a:p>
        </p:txBody>
      </p:sp>
      <p:sp>
        <p:nvSpPr>
          <p:cNvPr id="8" name="Textfeld 7">
            <a:extLst>
              <a:ext uri="{FF2B5EF4-FFF2-40B4-BE49-F238E27FC236}">
                <a16:creationId xmlns:a16="http://schemas.microsoft.com/office/drawing/2014/main" id="{C97BE7E5-13C7-4960-BB36-B36EB362C61B}"/>
              </a:ext>
            </a:extLst>
          </p:cNvPr>
          <p:cNvSpPr txBox="1"/>
          <p:nvPr/>
        </p:nvSpPr>
        <p:spPr>
          <a:xfrm>
            <a:off x="0" y="2660283"/>
            <a:ext cx="12157587" cy="1774723"/>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Niederlande haben mit Rotterdam den mit Abstand größten  Hafen Europas und bilden damit so etwas wie den Brückenkopf für Festlandeuropa in den Handelsbeziehungen mit den USA. Ähnliches gilt für Belgien, die mit Antwerpen ebenfalls einen bedeutenden Hafen besitzen. Zudem sind Belgien und die Niederlande Nachbarländer, so dass sie in punkto Handelsbeziehungen gegenseitig in der Dimension „</a:t>
            </a:r>
            <a:r>
              <a:rPr lang="de-DE" sz="2200" b="1" dirty="0">
                <a:latin typeface="Times New Roman" panose="02020603050405020304" pitchFamily="18" charset="0"/>
                <a:cs typeface="Times New Roman" panose="02020603050405020304" pitchFamily="18" charset="0"/>
              </a:rPr>
              <a:t>Geographie</a:t>
            </a:r>
            <a:r>
              <a:rPr lang="de-DE" sz="2200" dirty="0">
                <a:latin typeface="Times New Roman" panose="02020603050405020304" pitchFamily="18" charset="0"/>
                <a:cs typeface="Times New Roman" panose="02020603050405020304" pitchFamily="18" charset="0"/>
              </a:rPr>
              <a:t>“ von einander profitieren können.</a:t>
            </a:r>
          </a:p>
        </p:txBody>
      </p:sp>
      <p:sp>
        <p:nvSpPr>
          <p:cNvPr id="9" name="Textfeld 8">
            <a:extLst>
              <a:ext uri="{FF2B5EF4-FFF2-40B4-BE49-F238E27FC236}">
                <a16:creationId xmlns:a16="http://schemas.microsoft.com/office/drawing/2014/main" id="{C97BE7E5-13C7-4960-BB36-B36EB362C61B}"/>
              </a:ext>
            </a:extLst>
          </p:cNvPr>
          <p:cNvSpPr txBox="1"/>
          <p:nvPr/>
        </p:nvSpPr>
        <p:spPr>
          <a:xfrm>
            <a:off x="34412" y="4368107"/>
            <a:ext cx="8845427" cy="855404"/>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Beides sind damit innerhalb des Gravitationsmodells Erklärungen für die relativ großen Handelsvolumina der „kleinen“ Länder NLD, BEL, IRL vergleichen mit ITA und ESP</a:t>
            </a:r>
          </a:p>
        </p:txBody>
      </p:sp>
      <p:sp>
        <p:nvSpPr>
          <p:cNvPr id="11" name="Rechteck 10">
            <a:extLst>
              <a:ext uri="{FF2B5EF4-FFF2-40B4-BE49-F238E27FC236}">
                <a16:creationId xmlns:a16="http://schemas.microsoft.com/office/drawing/2014/main" id="{051934FD-A872-4D11-9F4F-9B9933C3699C}"/>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9788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41949" y="44625"/>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latin typeface="Times New Roman" panose="02020603050405020304" pitchFamily="18" charset="0"/>
                <a:cs typeface="Times New Roman" panose="02020603050405020304" pitchFamily="18" charset="0"/>
              </a:rPr>
              <a:t>Warum</a:t>
            </a:r>
            <a:r>
              <a:rPr lang="en-US" sz="3991" dirty="0">
                <a:solidFill>
                  <a:sysClr val="windowText" lastClr="000000"/>
                </a:solidFill>
                <a:latin typeface="Times New Roman" panose="02020603050405020304" pitchFamily="18" charset="0"/>
                <a:cs typeface="Times New Roman" panose="02020603050405020304" pitchFamily="18" charset="0"/>
              </a:rPr>
              <a:t> </a:t>
            </a:r>
            <a:r>
              <a:rPr 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3991" dirty="0">
                <a:solidFill>
                  <a:sysClr val="windowText" lastClr="000000"/>
                </a:solidFill>
                <a:latin typeface="Times New Roman" panose="02020603050405020304" pitchFamily="18" charset="0"/>
                <a:cs typeface="Times New Roman" panose="02020603050405020304" pitchFamily="18" charset="0"/>
              </a:rPr>
              <a:t>?</a:t>
            </a:r>
          </a:p>
        </p:txBody>
      </p:sp>
      <p:pic>
        <p:nvPicPr>
          <p:cNvPr id="9" name="Grafik 8">
            <a:extLst>
              <a:ext uri="{FF2B5EF4-FFF2-40B4-BE49-F238E27FC236}">
                <a16:creationId xmlns:a16="http://schemas.microsoft.com/office/drawing/2014/main" id="{2E43B139-E680-49CD-BA26-EF58CD702A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85236" y="685110"/>
            <a:ext cx="6886700" cy="1557931"/>
          </a:xfrm>
          <a:prstGeom prst="rect">
            <a:avLst/>
          </a:prstGeom>
        </p:spPr>
      </p:pic>
      <mc:AlternateContent xmlns:mc="http://schemas.openxmlformats.org/markup-compatibility/2006" xmlns:a14="http://schemas.microsoft.com/office/drawing/2010/main">
        <mc:Choice Requires="a14">
          <p:sp>
            <p:nvSpPr>
              <p:cNvPr id="2" name="Rechteck 1"/>
              <p:cNvSpPr/>
              <p:nvPr/>
            </p:nvSpPr>
            <p:spPr>
              <a:xfrm>
                <a:off x="8708534" y="2274749"/>
                <a:ext cx="3252019" cy="1961563"/>
              </a:xfrm>
              <a:prstGeom prst="rect">
                <a:avLst/>
              </a:prstGeom>
              <a:ln>
                <a:solidFill>
                  <a:schemeClr val="tx1"/>
                </a:solidFill>
              </a:ln>
            </p:spPr>
            <p:txBody>
              <a:bodyPr wrap="square">
                <a:spAutoFit/>
              </a:bodyPr>
              <a:lstStyle/>
              <a:p>
                <a14:m>
                  <m:oMath xmlns:m="http://schemas.openxmlformats.org/officeDocument/2006/math">
                    <m:sSub>
                      <m:sSubPr>
                        <m:ctrlPr>
                          <a:rPr lang="de-DE" i="1">
                            <a:latin typeface="Cambria Math" panose="02040503050406030204" pitchFamily="18" charset="0"/>
                          </a:rPr>
                        </m:ctrlPr>
                      </m:sSubPr>
                      <m:e>
                        <m:r>
                          <a:rPr lang="de-DE" i="1">
                            <a:latin typeface="Cambria Math"/>
                          </a:rPr>
                          <m:t>𝐻</m:t>
                        </m:r>
                      </m:e>
                      <m:sub>
                        <m:r>
                          <a:rPr lang="de-DE" i="1">
                            <a:latin typeface="Cambria Math"/>
                          </a:rPr>
                          <m:t>𝐴𝐵</m:t>
                        </m:r>
                      </m:sub>
                    </m:sSub>
                    <m:r>
                      <a:rPr lang="de-DE" i="1">
                        <a:latin typeface="Cambria Math"/>
                      </a:rPr>
                      <m:t>=</m:t>
                    </m:r>
                    <m:r>
                      <a:rPr lang="de-DE" i="1">
                        <a:latin typeface="Cambria Math"/>
                      </a:rPr>
                      <m:t>𝐶</m:t>
                    </m:r>
                    <m:f>
                      <m:fPr>
                        <m:ctrlPr>
                          <a:rPr lang="de-DE" i="1">
                            <a:latin typeface="Cambria Math" panose="02040503050406030204" pitchFamily="18" charset="0"/>
                          </a:rPr>
                        </m:ctrlPr>
                      </m:fPr>
                      <m:num>
                        <m:sSup>
                          <m:sSupPr>
                            <m:ctrlPr>
                              <a:rPr lang="de-DE" i="1">
                                <a:latin typeface="Cambria Math" panose="02040503050406030204" pitchFamily="18" charset="0"/>
                              </a:rPr>
                            </m:ctrlPr>
                          </m:sSupPr>
                          <m:e>
                            <m:r>
                              <a:rPr lang="de-DE" i="1">
                                <a:latin typeface="Cambria Math" panose="02040503050406030204" pitchFamily="18" charset="0"/>
                              </a:rPr>
                              <m:t>(</m:t>
                            </m:r>
                            <m:sSub>
                              <m:sSubPr>
                                <m:ctrlPr>
                                  <a:rPr lang="de-DE" i="1">
                                    <a:latin typeface="Cambria Math" panose="02040503050406030204" pitchFamily="18" charset="0"/>
                                  </a:rPr>
                                </m:ctrlPr>
                              </m:sSubPr>
                              <m:e>
                                <m:r>
                                  <a:rPr lang="de-DE" i="1">
                                    <a:latin typeface="Cambria Math" panose="02040503050406030204" pitchFamily="18" charset="0"/>
                                  </a:rPr>
                                  <m:t>𝐵𝐼𝑃</m:t>
                                </m:r>
                              </m:e>
                              <m:sub>
                                <m:r>
                                  <a:rPr lang="de-DE" i="1">
                                    <a:latin typeface="Cambria Math" panose="02040503050406030204" pitchFamily="18" charset="0"/>
                                  </a:rPr>
                                  <m:t>𝐴</m:t>
                                </m:r>
                              </m:sub>
                            </m:sSub>
                            <m:r>
                              <a:rPr lang="de-DE" i="1">
                                <a:latin typeface="Cambria Math"/>
                              </a:rPr>
                              <m:t>)</m:t>
                            </m:r>
                          </m:e>
                          <m:sup>
                            <m:r>
                              <m:rPr>
                                <m:sty m:val="p"/>
                              </m:rPr>
                              <a:rPr lang="el-GR" i="1">
                                <a:latin typeface="Cambria Math"/>
                              </a:rPr>
                              <m:t>α</m:t>
                            </m:r>
                          </m:sup>
                        </m:sSup>
                        <m:r>
                          <a:rPr lang="de-DE" i="1">
                            <a:latin typeface="Cambria Math"/>
                            <a:ea typeface="Cambria Math"/>
                          </a:rPr>
                          <m:t>×</m:t>
                        </m:r>
                        <m:sSup>
                          <m:sSupPr>
                            <m:ctrlPr>
                              <a:rPr lang="de-DE" i="1">
                                <a:latin typeface="Cambria Math" panose="02040503050406030204" pitchFamily="18" charset="0"/>
                              </a:rPr>
                            </m:ctrlPr>
                          </m:sSupPr>
                          <m:e>
                            <m:r>
                              <a:rPr lang="de-DE" i="1">
                                <a:latin typeface="Cambria Math" panose="02040503050406030204" pitchFamily="18" charset="0"/>
                              </a:rPr>
                              <m:t>(</m:t>
                            </m:r>
                            <m:sSub>
                              <m:sSubPr>
                                <m:ctrlPr>
                                  <a:rPr lang="de-DE" i="1">
                                    <a:latin typeface="Cambria Math" panose="02040503050406030204" pitchFamily="18" charset="0"/>
                                  </a:rPr>
                                </m:ctrlPr>
                              </m:sSubPr>
                              <m:e>
                                <m:r>
                                  <a:rPr lang="de-DE" i="1">
                                    <a:latin typeface="Cambria Math" panose="02040503050406030204" pitchFamily="18" charset="0"/>
                                  </a:rPr>
                                  <m:t>𝐵𝐼𝑃</m:t>
                                </m:r>
                              </m:e>
                              <m:sub>
                                <m:r>
                                  <a:rPr lang="de-DE" i="1">
                                    <a:latin typeface="Cambria Math" panose="02040503050406030204" pitchFamily="18" charset="0"/>
                                  </a:rPr>
                                  <m:t>𝐵</m:t>
                                </m:r>
                              </m:sub>
                            </m:sSub>
                            <m:r>
                              <a:rPr lang="de-DE" i="1">
                                <a:latin typeface="Cambria Math"/>
                              </a:rPr>
                              <m:t>)</m:t>
                            </m:r>
                          </m:e>
                          <m:sup>
                            <m:r>
                              <m:rPr>
                                <m:sty m:val="p"/>
                              </m:rPr>
                              <a:rPr lang="el-GR" i="1">
                                <a:latin typeface="Cambria Math"/>
                              </a:rPr>
                              <m:t>β</m:t>
                            </m:r>
                          </m:sup>
                        </m:sSup>
                      </m:num>
                      <m:den>
                        <m:sSup>
                          <m:sSupPr>
                            <m:ctrlPr>
                              <a:rPr lang="de-DE" i="1">
                                <a:latin typeface="Cambria Math" panose="02040503050406030204" pitchFamily="18" charset="0"/>
                              </a:rPr>
                            </m:ctrlPr>
                          </m:sSupPr>
                          <m:e>
                            <m:r>
                              <a:rPr lang="de-DE" i="1">
                                <a:latin typeface="Cambria Math"/>
                              </a:rPr>
                              <m:t>(</m:t>
                            </m:r>
                            <m:sSub>
                              <m:sSubPr>
                                <m:ctrlPr>
                                  <a:rPr lang="de-DE" i="1">
                                    <a:latin typeface="Cambria Math" panose="02040503050406030204" pitchFamily="18" charset="0"/>
                                  </a:rPr>
                                </m:ctrlPr>
                              </m:sSubPr>
                              <m:e>
                                <m:r>
                                  <a:rPr lang="de-DE" i="1">
                                    <a:latin typeface="Cambria Math"/>
                                  </a:rPr>
                                  <m:t>𝐷</m:t>
                                </m:r>
                              </m:e>
                              <m:sub>
                                <m:r>
                                  <a:rPr lang="de-DE" i="1">
                                    <a:latin typeface="Cambria Math"/>
                                  </a:rPr>
                                  <m:t>𝐴𝐵</m:t>
                                </m:r>
                              </m:sub>
                            </m:sSub>
                            <m:r>
                              <a:rPr lang="de-DE" i="1">
                                <a:latin typeface="Cambria Math"/>
                              </a:rPr>
                              <m:t>)</m:t>
                            </m:r>
                          </m:e>
                          <m:sup>
                            <m:r>
                              <m:rPr>
                                <m:sty m:val="p"/>
                              </m:rPr>
                              <a:rPr lang="el-GR" i="1">
                                <a:latin typeface="Cambria Math"/>
                              </a:rPr>
                              <m:t>γ</m:t>
                            </m:r>
                          </m:sup>
                        </m:sSup>
                      </m:den>
                    </m:f>
                  </m:oMath>
                </a14:m>
                <a:r>
                  <a:rPr lang="de-DE" dirty="0">
                    <a:latin typeface="Times New Roman" panose="02020603050405020304" pitchFamily="18" charset="0"/>
                    <a:cs typeface="Times New Roman" panose="02020603050405020304" pitchFamily="18" charset="0"/>
                  </a:rPr>
                  <a:t>  </a:t>
                </a:r>
              </a:p>
              <a:p>
                <a:pPr algn="ctr"/>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i="1">
                            <a:latin typeface="Cambria Math"/>
                          </a:rPr>
                          <m:t>𝐻</m:t>
                        </m:r>
                      </m:e>
                      <m:sub>
                        <m:r>
                          <a:rPr lang="de-DE" i="1">
                            <a:latin typeface="Cambria Math"/>
                          </a:rPr>
                          <m:t>𝐴𝐵</m:t>
                        </m:r>
                      </m:sub>
                    </m:sSub>
                    <m:r>
                      <a:rPr lang="de-DE" i="1">
                        <a:latin typeface="Cambria Math" panose="02040503050406030204" pitchFamily="18" charset="0"/>
                      </a:rPr>
                      <m:t>:</m:t>
                    </m:r>
                  </m:oMath>
                </a14:m>
                <a:r>
                  <a:rPr lang="de-DE" dirty="0">
                    <a:latin typeface="Times New Roman" panose="02020603050405020304" pitchFamily="18" charset="0"/>
                    <a:cs typeface="Times New Roman" panose="02020603050405020304" pitchFamily="18" charset="0"/>
                  </a:rPr>
                  <a:t> Handelsvolumen</a:t>
                </a:r>
              </a:p>
              <a:p>
                <a14:m>
                  <m:oMath xmlns:m="http://schemas.openxmlformats.org/officeDocument/2006/math">
                    <m:sSub>
                      <m:sSubPr>
                        <m:ctrlPr>
                          <a:rPr lang="de-DE" i="1">
                            <a:latin typeface="Cambria Math" panose="02040503050406030204" pitchFamily="18" charset="0"/>
                          </a:rPr>
                        </m:ctrlPr>
                      </m:sSubPr>
                      <m:e>
                        <m:r>
                          <a:rPr lang="de-DE" i="1">
                            <a:latin typeface="Cambria Math"/>
                          </a:rPr>
                          <m:t>𝐷</m:t>
                        </m:r>
                      </m:e>
                      <m:sub>
                        <m:r>
                          <a:rPr lang="de-DE" i="1">
                            <a:latin typeface="Cambria Math"/>
                          </a:rPr>
                          <m:t>𝐴𝐵</m:t>
                        </m:r>
                      </m:sub>
                    </m:sSub>
                  </m:oMath>
                </a14:m>
                <a:r>
                  <a:rPr lang="de-DE" dirty="0">
                    <a:latin typeface="Times New Roman" panose="02020603050405020304" pitchFamily="18" charset="0"/>
                    <a:cs typeface="Times New Roman" panose="02020603050405020304" pitchFamily="18" charset="0"/>
                  </a:rPr>
                  <a:t>: Distanz</a:t>
                </a:r>
              </a:p>
              <a:p>
                <a14:m>
                  <m:oMath xmlns:m="http://schemas.openxmlformats.org/officeDocument/2006/math">
                    <m:r>
                      <a:rPr lang="de-DE" i="1">
                        <a:latin typeface="Cambria Math"/>
                      </a:rPr>
                      <m:t>𝐶</m:t>
                    </m:r>
                  </m:oMath>
                </a14:m>
                <a:r>
                  <a:rPr lang="de-DE" dirty="0">
                    <a:latin typeface="Times New Roman" panose="02020603050405020304" pitchFamily="18" charset="0"/>
                    <a:cs typeface="Times New Roman" panose="02020603050405020304" pitchFamily="18" charset="0"/>
                  </a:rPr>
                  <a:t>&gt;0: Konstante</a:t>
                </a:r>
              </a:p>
              <a:p>
                <a:r>
                  <a:rPr lang="de-DE" dirty="0">
                    <a:latin typeface="Times New Roman" panose="02020603050405020304" pitchFamily="18" charset="0"/>
                    <a:cs typeface="Times New Roman" panose="02020603050405020304" pitchFamily="18" charset="0"/>
                  </a:rPr>
                  <a:t>α,</a:t>
                </a:r>
                <a:r>
                  <a:rPr lang="el-GR" dirty="0">
                    <a:latin typeface="Times New Roman" panose="02020603050405020304" pitchFamily="18" charset="0"/>
                    <a:cs typeface="Times New Roman" panose="02020603050405020304" pitchFamily="18" charset="0"/>
                  </a:rPr>
                  <a:t>β</a:t>
                </a:r>
                <a:r>
                  <a:rPr lang="de-DE"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γ</a:t>
                </a:r>
                <a:r>
                  <a:rPr lang="de-DE" dirty="0">
                    <a:latin typeface="Times New Roman" panose="02020603050405020304" pitchFamily="18" charset="0"/>
                    <a:cs typeface="Times New Roman" panose="02020603050405020304" pitchFamily="18" charset="0"/>
                  </a:rPr>
                  <a:t>&gt;0: Handelselastizitäten</a:t>
                </a:r>
              </a:p>
            </p:txBody>
          </p:sp>
        </mc:Choice>
        <mc:Fallback xmlns="">
          <p:sp>
            <p:nvSpPr>
              <p:cNvPr id="2" name="Rechteck 1"/>
              <p:cNvSpPr>
                <a:spLocks noRot="1" noChangeAspect="1" noMove="1" noResize="1" noEditPoints="1" noAdjustHandles="1" noChangeArrowheads="1" noChangeShapeType="1" noTextEdit="1"/>
              </p:cNvSpPr>
              <p:nvPr/>
            </p:nvSpPr>
            <p:spPr>
              <a:xfrm>
                <a:off x="8708534" y="2274749"/>
                <a:ext cx="3252019" cy="1961563"/>
              </a:xfrm>
              <a:prstGeom prst="rect">
                <a:avLst/>
              </a:prstGeom>
              <a:blipFill>
                <a:blip r:embed="rId4"/>
                <a:stretch>
                  <a:fillRect l="-1495" b="-3704"/>
                </a:stretch>
              </a:blipFill>
              <a:ln>
                <a:solidFill>
                  <a:schemeClr val="tx1"/>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p:cNvSpPr/>
              <p:nvPr/>
            </p:nvSpPr>
            <p:spPr>
              <a:xfrm>
                <a:off x="422784" y="2314157"/>
                <a:ext cx="4444180" cy="1906356"/>
              </a:xfrm>
              <a:prstGeom prst="rect">
                <a:avLst/>
              </a:prstGeom>
              <a:ln>
                <a:solidFill>
                  <a:schemeClr val="tx1"/>
                </a:solidFill>
              </a:ln>
            </p:spPr>
            <p:txBody>
              <a:bodyPr wrap="square">
                <a:spAutoFit/>
              </a:bodyPr>
              <a:lstStyle/>
              <a:p>
                <a14:m>
                  <m:oMath xmlns:m="http://schemas.openxmlformats.org/officeDocument/2006/math">
                    <m:sSub>
                      <m:sSubPr>
                        <m:ctrlPr>
                          <a:rPr lang="de-DE" i="1" smtClean="0">
                            <a:latin typeface="Cambria Math" panose="02040503050406030204" pitchFamily="18" charset="0"/>
                          </a:rPr>
                        </m:ctrlPr>
                      </m:sSubPr>
                      <m:e>
                        <m:r>
                          <a:rPr lang="de-DE" i="1">
                            <a:latin typeface="Cambria Math" panose="02040503050406030204" pitchFamily="18" charset="0"/>
                          </a:rPr>
                          <m:t>𝐹</m:t>
                        </m:r>
                      </m:e>
                      <m:sub>
                        <m:r>
                          <a:rPr lang="de-DE" i="1">
                            <a:latin typeface="Cambria Math"/>
                          </a:rPr>
                          <m:t>𝐴𝐵</m:t>
                        </m:r>
                      </m:sub>
                    </m:sSub>
                    <m:r>
                      <a:rPr lang="de-DE" i="1">
                        <a:latin typeface="Cambria Math"/>
                      </a:rPr>
                      <m:t>=</m:t>
                    </m:r>
                    <m:r>
                      <a:rPr lang="de-DE" b="0" i="1" smtClean="0">
                        <a:latin typeface="Cambria Math" panose="02040503050406030204" pitchFamily="18" charset="0"/>
                      </a:rPr>
                      <m:t>𝐺</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b="0" i="1" smtClean="0">
                                <a:latin typeface="Cambria Math" panose="02040503050406030204" pitchFamily="18" charset="0"/>
                              </a:rPr>
                              <m:t>𝑀</m:t>
                            </m:r>
                          </m:e>
                          <m:sub>
                            <m:r>
                              <a:rPr lang="de-DE" i="1">
                                <a:latin typeface="Cambria Math" panose="02040503050406030204" pitchFamily="18" charset="0"/>
                              </a:rPr>
                              <m:t>𝐴</m:t>
                            </m:r>
                          </m:sub>
                        </m:sSub>
                        <m:r>
                          <a:rPr lang="de-DE" i="1">
                            <a:latin typeface="Cambria Math"/>
                            <a:ea typeface="Cambria Math"/>
                          </a:rPr>
                          <m:t>×</m:t>
                        </m:r>
                        <m:sSub>
                          <m:sSubPr>
                            <m:ctrlPr>
                              <a:rPr lang="de-DE" i="1">
                                <a:latin typeface="Cambria Math" panose="02040503050406030204" pitchFamily="18" charset="0"/>
                              </a:rPr>
                            </m:ctrlPr>
                          </m:sSubPr>
                          <m:e>
                            <m:r>
                              <a:rPr lang="de-DE" b="0" i="1" smtClean="0">
                                <a:latin typeface="Cambria Math" panose="02040503050406030204" pitchFamily="18" charset="0"/>
                              </a:rPr>
                              <m:t>𝑀</m:t>
                            </m:r>
                          </m:e>
                          <m:sub>
                            <m:r>
                              <a:rPr lang="de-DE" i="1">
                                <a:latin typeface="Cambria Math" panose="02040503050406030204" pitchFamily="18" charset="0"/>
                              </a:rPr>
                              <m:t>𝐵</m:t>
                            </m:r>
                          </m:sub>
                        </m:sSub>
                      </m:num>
                      <m:den>
                        <m:sSup>
                          <m:sSupPr>
                            <m:ctrlPr>
                              <a:rPr lang="de-DE" i="1">
                                <a:latin typeface="Cambria Math" panose="02040503050406030204" pitchFamily="18" charset="0"/>
                              </a:rPr>
                            </m:ctrlPr>
                          </m:sSupPr>
                          <m:e>
                            <m:r>
                              <a:rPr lang="de-DE" i="1">
                                <a:latin typeface="Cambria Math"/>
                              </a:rPr>
                              <m:t>(</m:t>
                            </m:r>
                            <m:sSub>
                              <m:sSubPr>
                                <m:ctrlPr>
                                  <a:rPr lang="de-DE" i="1">
                                    <a:latin typeface="Cambria Math" panose="02040503050406030204" pitchFamily="18" charset="0"/>
                                  </a:rPr>
                                </m:ctrlPr>
                              </m:sSubPr>
                              <m:e>
                                <m:r>
                                  <a:rPr lang="de-DE" i="1">
                                    <a:latin typeface="Cambria Math" panose="02040503050406030204" pitchFamily="18" charset="0"/>
                                  </a:rPr>
                                  <m:t>𝑅</m:t>
                                </m:r>
                              </m:e>
                              <m:sub>
                                <m:r>
                                  <a:rPr lang="de-DE" i="1">
                                    <a:latin typeface="Cambria Math"/>
                                  </a:rPr>
                                  <m:t>𝐴𝐵</m:t>
                                </m:r>
                              </m:sub>
                            </m:sSub>
                            <m:r>
                              <a:rPr lang="de-DE" i="1">
                                <a:latin typeface="Cambria Math"/>
                              </a:rPr>
                              <m:t>)</m:t>
                            </m:r>
                          </m:e>
                          <m:sup>
                            <m:r>
                              <a:rPr lang="de-DE" i="1">
                                <a:latin typeface="Cambria Math" panose="02040503050406030204" pitchFamily="18" charset="0"/>
                              </a:rPr>
                              <m:t>2</m:t>
                            </m:r>
                          </m:sup>
                        </m:sSup>
                      </m:den>
                    </m:f>
                  </m:oMath>
                </a14:m>
                <a:r>
                  <a:rPr lang="de-DE" dirty="0">
                    <a:latin typeface="Times New Roman" panose="02020603050405020304" pitchFamily="18" charset="0"/>
                    <a:cs typeface="Times New Roman" panose="02020603050405020304" pitchFamily="18" charset="0"/>
                  </a:rPr>
                  <a:t> (Gravitationsgesetz)</a:t>
                </a:r>
              </a:p>
              <a:p>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b="0" i="1" smtClean="0">
                            <a:latin typeface="Cambria Math" panose="02040503050406030204" pitchFamily="18" charset="0"/>
                          </a:rPr>
                          <m:t>𝐹</m:t>
                        </m:r>
                      </m:e>
                      <m:sub>
                        <m:r>
                          <a:rPr lang="de-DE" i="1">
                            <a:latin typeface="Cambria Math"/>
                          </a:rPr>
                          <m:t>𝐴𝐵</m:t>
                        </m:r>
                      </m:sub>
                    </m:sSub>
                    <m:r>
                      <a:rPr lang="de-DE" i="1">
                        <a:latin typeface="Cambria Math" panose="02040503050406030204" pitchFamily="18" charset="0"/>
                      </a:rPr>
                      <m:t>:</m:t>
                    </m:r>
                  </m:oMath>
                </a14:m>
                <a:r>
                  <a:rPr lang="de-DE" dirty="0">
                    <a:latin typeface="Times New Roman" panose="02020603050405020304" pitchFamily="18" charset="0"/>
                    <a:cs typeface="Times New Roman" panose="02020603050405020304" pitchFamily="18" charset="0"/>
                  </a:rPr>
                  <a:t> Kraft zwischen zwei Massen (Planeten)</a:t>
                </a:r>
              </a:p>
              <a:p>
                <a14:m>
                  <m:oMath xmlns:m="http://schemas.openxmlformats.org/officeDocument/2006/math">
                    <m:sSub>
                      <m:sSubPr>
                        <m:ctrlPr>
                          <a:rPr lang="de-DE" i="1">
                            <a:latin typeface="Cambria Math" panose="02040503050406030204" pitchFamily="18" charset="0"/>
                          </a:rPr>
                        </m:ctrlPr>
                      </m:sSubPr>
                      <m:e>
                        <m:r>
                          <a:rPr lang="de-DE" b="0" i="1" smtClean="0">
                            <a:latin typeface="Cambria Math" panose="02040503050406030204" pitchFamily="18" charset="0"/>
                          </a:rPr>
                          <m:t>𝑅</m:t>
                        </m:r>
                      </m:e>
                      <m:sub>
                        <m:r>
                          <a:rPr lang="de-DE" i="1">
                            <a:latin typeface="Cambria Math"/>
                          </a:rPr>
                          <m:t>𝐴𝐵</m:t>
                        </m:r>
                      </m:sub>
                    </m:sSub>
                  </m:oMath>
                </a14:m>
                <a:r>
                  <a:rPr lang="de-DE" dirty="0">
                    <a:latin typeface="Times New Roman" panose="02020603050405020304" pitchFamily="18" charset="0"/>
                    <a:cs typeface="Times New Roman" panose="02020603050405020304" pitchFamily="18" charset="0"/>
                  </a:rPr>
                  <a:t>: Allgemeiner Abstand</a:t>
                </a:r>
              </a:p>
              <a:p>
                <a14:m>
                  <m:oMath xmlns:m="http://schemas.openxmlformats.org/officeDocument/2006/math">
                    <m:r>
                      <a:rPr lang="de-DE" b="0" i="1" smtClean="0">
                        <a:latin typeface="Cambria Math" panose="02040503050406030204" pitchFamily="18" charset="0"/>
                        <a:cs typeface="Times New Roman" panose="02020603050405020304" pitchFamily="18" charset="0"/>
                      </a:rPr>
                      <m:t>𝐺</m:t>
                    </m:r>
                  </m:oMath>
                </a14:m>
                <a:r>
                  <a:rPr lang="de-DE" dirty="0">
                    <a:latin typeface="Times New Roman" panose="02020603050405020304" pitchFamily="18" charset="0"/>
                    <a:cs typeface="Times New Roman" panose="02020603050405020304" pitchFamily="18" charset="0"/>
                  </a:rPr>
                  <a:t>&gt;0: Gravitationskonstante</a:t>
                </a:r>
              </a:p>
              <a:p>
                <a:pPr algn="ctr"/>
                <a:endParaRPr lang="de-DE" dirty="0">
                  <a:latin typeface="Times New Roman" panose="02020603050405020304" pitchFamily="18" charset="0"/>
                  <a:cs typeface="Times New Roman" panose="02020603050405020304" pitchFamily="18" charset="0"/>
                </a:endParaRPr>
              </a:p>
            </p:txBody>
          </p:sp>
        </mc:Choice>
        <mc:Fallback xmlns="">
          <p:sp>
            <p:nvSpPr>
              <p:cNvPr id="3" name="Rechteck 2"/>
              <p:cNvSpPr>
                <a:spLocks noRot="1" noChangeAspect="1" noMove="1" noResize="1" noEditPoints="1" noAdjustHandles="1" noChangeArrowheads="1" noChangeShapeType="1" noTextEdit="1"/>
              </p:cNvSpPr>
              <p:nvPr/>
            </p:nvSpPr>
            <p:spPr>
              <a:xfrm>
                <a:off x="422784" y="2314157"/>
                <a:ext cx="4444180" cy="1906356"/>
              </a:xfrm>
              <a:prstGeom prst="rect">
                <a:avLst/>
              </a:prstGeom>
              <a:blipFill>
                <a:blip r:embed="rId5"/>
                <a:stretch>
                  <a:fillRect/>
                </a:stretch>
              </a:blipFill>
              <a:ln>
                <a:solidFill>
                  <a:schemeClr val="tx1"/>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id="{C97BE7E5-13C7-4960-BB36-B36EB362C61B}"/>
                  </a:ext>
                </a:extLst>
              </p:cNvPr>
              <p:cNvSpPr txBox="1"/>
              <p:nvPr/>
            </p:nvSpPr>
            <p:spPr>
              <a:xfrm>
                <a:off x="5153136" y="2721258"/>
                <a:ext cx="3269226" cy="1092154"/>
              </a:xfrm>
              <a:prstGeom prst="rect">
                <a:avLst/>
              </a:prstGeom>
              <a:noFill/>
              <a:ln>
                <a:solidFill>
                  <a:srgbClr val="FF0000"/>
                </a:solidFill>
              </a:ln>
            </p:spPr>
            <p:txBody>
              <a:bodyPr wrap="square" rtlCol="0">
                <a:noAutofit/>
              </a:bodyPr>
              <a:lstStyle/>
              <a:p>
                <a:pPr algn="ctr"/>
                <a:r>
                  <a:rPr lang="de-DE" sz="1400" b="1" dirty="0">
                    <a:latin typeface="Times New Roman" panose="02020603050405020304" pitchFamily="18" charset="0"/>
                    <a:cs typeface="Times New Roman" panose="02020603050405020304" pitchFamily="18" charset="0"/>
                  </a:rPr>
                  <a:t>Konzeptionell entspricht das Handelsmodell dem Gravitationsmodell von Newton, welches die Ellipsenbahnen unseres Sonnensystems erklärt mit α=</a:t>
                </a:r>
                <a:r>
                  <a:rPr lang="el-GR" sz="1400" b="1" dirty="0">
                    <a:latin typeface="Times New Roman" panose="02020603050405020304" pitchFamily="18" charset="0"/>
                    <a:cs typeface="Times New Roman" panose="02020603050405020304" pitchFamily="18" charset="0"/>
                  </a:rPr>
                  <a:t>β</a:t>
                </a:r>
                <a:r>
                  <a:rPr lang="de-DE" sz="1400" b="1" dirty="0">
                    <a:latin typeface="Times New Roman" panose="02020603050405020304" pitchFamily="18" charset="0"/>
                    <a:cs typeface="Times New Roman" panose="02020603050405020304" pitchFamily="18" charset="0"/>
                  </a:rPr>
                  <a:t>=1, </a:t>
                </a:r>
                <a:r>
                  <a:rPr lang="el-GR" sz="1400" b="1" dirty="0">
                    <a:latin typeface="Times New Roman" panose="02020603050405020304" pitchFamily="18" charset="0"/>
                    <a:cs typeface="Times New Roman" panose="02020603050405020304" pitchFamily="18" charset="0"/>
                  </a:rPr>
                  <a:t>γ</a:t>
                </a:r>
                <a:r>
                  <a:rPr lang="de-DE" sz="1400" b="1" dirty="0">
                    <a:latin typeface="Times New Roman" panose="02020603050405020304" pitchFamily="18" charset="0"/>
                    <a:cs typeface="Times New Roman" panose="02020603050405020304" pitchFamily="18" charset="0"/>
                  </a:rPr>
                  <a:t>=2 und </a:t>
                </a:r>
                <a14:m>
                  <m:oMath xmlns:m="http://schemas.openxmlformats.org/officeDocument/2006/math">
                    <m:r>
                      <a:rPr lang="de-DE" sz="1400" b="1" i="1">
                        <a:latin typeface="Cambria Math"/>
                      </a:rPr>
                      <m:t>𝑪</m:t>
                    </m:r>
                    <m:r>
                      <a:rPr lang="de-DE" sz="1400" b="1" i="1" smtClean="0">
                        <a:latin typeface="Cambria Math" panose="02040503050406030204" pitchFamily="18" charset="0"/>
                      </a:rPr>
                      <m:t>=</m:t>
                    </m:r>
                    <m:r>
                      <a:rPr lang="de-DE" sz="1400" b="1" i="1" smtClean="0">
                        <a:latin typeface="Cambria Math" panose="02040503050406030204" pitchFamily="18" charset="0"/>
                      </a:rPr>
                      <m:t>𝑮</m:t>
                    </m:r>
                  </m:oMath>
                </a14:m>
                <a:endParaRPr lang="de-DE" sz="1400" b="1" dirty="0">
                  <a:latin typeface="Times New Roman" panose="02020603050405020304" pitchFamily="18" charset="0"/>
                  <a:cs typeface="Times New Roman" panose="02020603050405020304" pitchFamily="18" charset="0"/>
                </a:endParaRPr>
              </a:p>
            </p:txBody>
          </p:sp>
        </mc:Choice>
        <mc:Fallback xmlns="">
          <p:sp>
            <p:nvSpPr>
              <p:cNvPr id="14" name="Textfeld 13">
                <a:extLst>
                  <a:ext uri="{FF2B5EF4-FFF2-40B4-BE49-F238E27FC236}">
                    <a16:creationId xmlns:a16="http://schemas.microsoft.com/office/drawing/2014/main" id="{C97BE7E5-13C7-4960-BB36-B36EB362C61B}"/>
                  </a:ext>
                </a:extLst>
              </p:cNvPr>
              <p:cNvSpPr txBox="1">
                <a:spLocks noRot="1" noChangeAspect="1" noMove="1" noResize="1" noEditPoints="1" noAdjustHandles="1" noChangeArrowheads="1" noChangeShapeType="1" noTextEdit="1"/>
              </p:cNvSpPr>
              <p:nvPr/>
            </p:nvSpPr>
            <p:spPr>
              <a:xfrm>
                <a:off x="5153136" y="2721258"/>
                <a:ext cx="3269226" cy="1092154"/>
              </a:xfrm>
              <a:prstGeom prst="rect">
                <a:avLst/>
              </a:prstGeom>
              <a:blipFill>
                <a:blip r:embed="rId7"/>
                <a:stretch>
                  <a:fillRect r="-1484" b="-10989"/>
                </a:stretch>
              </a:blipFill>
              <a:ln>
                <a:solidFill>
                  <a:srgbClr val="FF0000"/>
                </a:solidFill>
              </a:ln>
            </p:spPr>
            <p:txBody>
              <a:bodyPr/>
              <a:lstStyle/>
              <a:p>
                <a:r>
                  <a:rPr lang="de-DE">
                    <a:noFill/>
                  </a:rPr>
                  <a:t> </a:t>
                </a:r>
              </a:p>
            </p:txBody>
          </p:sp>
        </mc:Fallback>
      </mc:AlternateContent>
      <p:sp>
        <p:nvSpPr>
          <p:cNvPr id="15" name="Rechteck 14">
            <a:extLst>
              <a:ext uri="{FF2B5EF4-FFF2-40B4-BE49-F238E27FC236}">
                <a16:creationId xmlns:a16="http://schemas.microsoft.com/office/drawing/2014/main" id="{8E16DD5D-C132-4F12-A5C7-830FC614900F}"/>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2495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Distanzeffekt</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1502194" y="2102974"/>
            <a:ext cx="9159830" cy="1572555"/>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gn="ctr"/>
            <a:r>
              <a:rPr lang="en-US" altLang="en-US" sz="2903" dirty="0" err="1">
                <a:solidFill>
                  <a:sysClr val="windowText" lastClr="000000"/>
                </a:solidFill>
                <a:latin typeface="Times New Roman" panose="02020603050405020304" pitchFamily="18" charset="0"/>
                <a:cs typeface="Times New Roman" panose="02020603050405020304" pitchFamily="18" charset="0"/>
              </a:rPr>
              <a:t>Schätzungen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aufgrund</a:t>
            </a:r>
            <a:r>
              <a:rPr lang="en-US" altLang="en-US" sz="2903" dirty="0">
                <a:solidFill>
                  <a:sysClr val="windowText" lastClr="000000"/>
                </a:solidFill>
                <a:latin typeface="Times New Roman" panose="02020603050405020304" pitchFamily="18" charset="0"/>
                <a:cs typeface="Times New Roman" panose="02020603050405020304" pitchFamily="18" charset="0"/>
              </a:rPr>
              <a:t> des </a:t>
            </a:r>
            <a:r>
              <a:rPr lang="en-US" altLang="en-US" sz="2903" dirty="0" err="1">
                <a:solidFill>
                  <a:sysClr val="windowText" lastClr="000000"/>
                </a:solidFill>
                <a:latin typeface="Times New Roman" panose="02020603050405020304" pitchFamily="18" charset="0"/>
                <a:cs typeface="Times New Roman" panose="02020603050405020304" pitchFamily="18" charset="0"/>
              </a:rPr>
              <a:t>Gravitationsmodells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gehen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davon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aus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dass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im</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Allgemeineneine</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Erhöhung</a:t>
            </a:r>
            <a:r>
              <a:rPr lang="en-US" altLang="en-US" sz="2903" dirty="0">
                <a:solidFill>
                  <a:sysClr val="windowText" lastClr="000000"/>
                </a:solidFill>
                <a:latin typeface="Times New Roman" panose="02020603050405020304" pitchFamily="18" charset="0"/>
                <a:cs typeface="Times New Roman" panose="02020603050405020304" pitchFamily="18" charset="0"/>
              </a:rPr>
              <a:t> der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Distanz</a:t>
            </a:r>
            <a:r>
              <a:rPr lang="en-US" altLang="en-US" sz="2903" dirty="0">
                <a:solidFill>
                  <a:sysClr val="windowText" lastClr="000000"/>
                </a:solidFill>
                <a:latin typeface="Times New Roman" panose="02020603050405020304" pitchFamily="18" charset="0"/>
                <a:cs typeface="Times New Roman" panose="02020603050405020304" pitchFamily="18" charset="0"/>
              </a:rPr>
              <a:t> um 1% das </a:t>
            </a:r>
            <a:r>
              <a:rPr lang="en-US" altLang="en-US" sz="2903" dirty="0" err="1">
                <a:solidFill>
                  <a:sysClr val="windowText" lastClr="000000"/>
                </a:solidFill>
                <a:latin typeface="Times New Roman" panose="02020603050405020304" pitchFamily="18" charset="0"/>
                <a:cs typeface="Times New Roman" panose="02020603050405020304" pitchFamily="18" charset="0"/>
              </a:rPr>
              <a:t>Handelsvolumen</a:t>
            </a:r>
            <a:r>
              <a:rPr lang="en-US" altLang="en-US" sz="2903" dirty="0">
                <a:solidFill>
                  <a:sysClr val="windowText" lastClr="000000"/>
                </a:solidFill>
                <a:latin typeface="Times New Roman" panose="02020603050405020304" pitchFamily="18" charset="0"/>
                <a:cs typeface="Times New Roman" panose="02020603050405020304" pitchFamily="18" charset="0"/>
              </a:rPr>
              <a:t> um 0.7% to 1% </a:t>
            </a:r>
            <a:r>
              <a:rPr lang="en-US" altLang="en-US" sz="2903" dirty="0" err="1">
                <a:solidFill>
                  <a:sysClr val="windowText" lastClr="000000"/>
                </a:solidFill>
                <a:latin typeface="Times New Roman" panose="02020603050405020304" pitchFamily="18" charset="0"/>
                <a:cs typeface="Times New Roman" panose="02020603050405020304" pitchFamily="18" charset="0"/>
              </a:rPr>
              <a:t>senkt</a:t>
            </a:r>
            <a:r>
              <a:rPr lang="en-US" altLang="en-US" sz="2903" dirty="0">
                <a:solidFill>
                  <a:sysClr val="windowText" lastClr="000000"/>
                </a:solidFill>
                <a:latin typeface="Times New Roman" panose="02020603050405020304" pitchFamily="18" charset="0"/>
                <a:cs typeface="Times New Roman" panose="02020603050405020304" pitchFamily="18" charset="0"/>
              </a:rPr>
              <a:t>.</a:t>
            </a: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D6736E1-37D2-449B-8CA9-B3FFB2A5288D}"/>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41526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200" dirty="0" err="1">
                <a:solidFill>
                  <a:sysClr val="windowText" lastClr="000000"/>
                </a:solidFill>
                <a:latin typeface="Times New Roman" panose="02020603050405020304" pitchFamily="18" charset="0"/>
                <a:cs typeface="Times New Roman" panose="02020603050405020304" pitchFamily="18" charset="0"/>
              </a:rPr>
              <a:t>Grenzen</a:t>
            </a:r>
            <a:r>
              <a:rPr lang="en-US" sz="3200" dirty="0">
                <a:solidFill>
                  <a:sysClr val="windowText" lastClr="000000"/>
                </a:solidFill>
                <a:latin typeface="Times New Roman" panose="02020603050405020304" pitchFamily="18" charset="0"/>
                <a:cs typeface="Times New Roman" panose="02020603050405020304" pitchFamily="18" charset="0"/>
              </a:rPr>
              <a:t> und </a:t>
            </a:r>
            <a:r>
              <a:rPr lang="en-US" sz="3200" dirty="0" err="1">
                <a:solidFill>
                  <a:sysClr val="windowText" lastClr="000000"/>
                </a:solidFill>
                <a:latin typeface="Times New Roman" panose="02020603050405020304" pitchFamily="18" charset="0"/>
                <a:cs typeface="Times New Roman" panose="02020603050405020304" pitchFamily="18" charset="0"/>
              </a:rPr>
              <a:t>Handelsabkommen</a:t>
            </a:r>
            <a:endParaRPr lang="en-US" sz="3200"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1938720" y="1451881"/>
            <a:ext cx="7464960" cy="4105440"/>
          </a:xfrm>
          <a:prstGeom prst="rect">
            <a:avLst/>
          </a:prstGeom>
        </p:spPr>
        <p:txBody>
          <a:bodyPr>
            <a:norm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311045" indent="-311045">
              <a:spcBef>
                <a:spcPct val="50000"/>
              </a:spcBef>
              <a:buFont typeface="Arial" panose="020B0604020202020204" pitchFamily="34" charset="0"/>
              <a:buChar char="•"/>
            </a:pP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versuchen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Formalitäten</a:t>
            </a:r>
            <a:r>
              <a:rPr lang="en-US" altLang="en-US" sz="2177" dirty="0">
                <a:solidFill>
                  <a:sysClr val="windowText" lastClr="000000"/>
                </a:solidFill>
                <a:latin typeface="Times New Roman" panose="02020603050405020304" pitchFamily="18" charset="0"/>
                <a:cs typeface="Times New Roman" panose="02020603050405020304" pitchFamily="18" charset="0"/>
              </a:rPr>
              <a:t> und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Handelsbarrieren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wie</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Zölle</a:t>
            </a:r>
            <a:r>
              <a:rPr lang="en-US" altLang="en-US" sz="2177" dirty="0">
                <a:solidFill>
                  <a:sysClr val="windowText" lastClr="000000"/>
                </a:solidFill>
                <a:latin typeface="Times New Roman" panose="02020603050405020304" pitchFamily="18" charset="0"/>
                <a:cs typeface="Times New Roman" panose="02020603050405020304" pitchFamily="18" charset="0"/>
              </a:rPr>
              <a:t> und </a:t>
            </a:r>
            <a:r>
              <a:rPr lang="en-US" altLang="en-US" sz="2177" dirty="0" err="1">
                <a:solidFill>
                  <a:sysClr val="windowText" lastClr="000000"/>
                </a:solidFill>
                <a:latin typeface="Times New Roman" panose="02020603050405020304" pitchFamily="18" charset="0"/>
                <a:cs typeface="Times New Roman" panose="02020603050405020304" pitchFamily="18" charset="0"/>
              </a:rPr>
              <a:t>Quoten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Ländern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abzubauen</a:t>
            </a:r>
            <a:endParaRPr lang="en-US" altLang="en-US" sz="2177" dirty="0">
              <a:solidFill>
                <a:sysClr val="windowText" lastClr="000000"/>
              </a:solidFill>
              <a:latin typeface="Times New Roman" panose="02020603050405020304" pitchFamily="18" charset="0"/>
              <a:cs typeface="Times New Roman" panose="02020603050405020304" pitchFamily="18" charset="0"/>
            </a:endParaRPr>
          </a:p>
          <a:p>
            <a:pPr marL="311045" indent="-311045">
              <a:spcBef>
                <a:spcPct val="50000"/>
              </a:spcBef>
              <a:buFont typeface="Arial" panose="020B0604020202020204" pitchFamily="34" charset="0"/>
              <a:buChar char="•"/>
            </a:pPr>
            <a:r>
              <a:rPr lang="en-US" altLang="en-US" sz="2177" dirty="0" err="1">
                <a:solidFill>
                  <a:sysClr val="windowText" lastClr="000000"/>
                </a:solidFill>
                <a:latin typeface="Times New Roman" panose="02020603050405020304" pitchFamily="18" charset="0"/>
                <a:cs typeface="Times New Roman" panose="02020603050405020304" pitchFamily="18" charset="0"/>
              </a:rPr>
              <a:t>Mit</a:t>
            </a:r>
            <a:r>
              <a:rPr lang="en-US" altLang="en-US" sz="2177" dirty="0">
                <a:solidFill>
                  <a:sysClr val="windowText" lastClr="000000"/>
                </a:solidFill>
                <a:latin typeface="Times New Roman" panose="02020603050405020304" pitchFamily="18" charset="0"/>
                <a:cs typeface="Times New Roman" panose="02020603050405020304" pitchFamily="18" charset="0"/>
              </a:rPr>
              <a:t> dem </a:t>
            </a:r>
            <a:r>
              <a:rPr lang="en-US" altLang="en-US" sz="2177"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kann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abgeschätzt</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werden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ob</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ein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tatsächlich</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zu</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einer</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signifikanten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Erhöhung</a:t>
            </a:r>
            <a:r>
              <a:rPr lang="en-US" altLang="en-US" sz="2177" dirty="0">
                <a:solidFill>
                  <a:sysClr val="windowText" lastClr="000000"/>
                </a:solidFill>
                <a:latin typeface="Times New Roman" panose="02020603050405020304" pitchFamily="18" charset="0"/>
                <a:cs typeface="Times New Roman" panose="02020603050405020304" pitchFamily="18" charset="0"/>
              </a:rPr>
              <a:t> der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Handelsbeziehung</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verglíchen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mit</a:t>
            </a:r>
            <a:r>
              <a:rPr lang="en-US" altLang="en-US" sz="2177" dirty="0">
                <a:solidFill>
                  <a:sysClr val="windowText" lastClr="000000"/>
                </a:solidFill>
                <a:latin typeface="Times New Roman" panose="02020603050405020304" pitchFamily="18" charset="0"/>
                <a:cs typeface="Times New Roman" panose="02020603050405020304" pitchFamily="18" charset="0"/>
              </a:rPr>
              <a:t> der Situation </a:t>
            </a:r>
            <a:r>
              <a:rPr lang="en-US" altLang="en-US" sz="2177" dirty="0" err="1">
                <a:solidFill>
                  <a:sysClr val="windowText" lastClr="000000"/>
                </a:solidFill>
                <a:latin typeface="Times New Roman" panose="02020603050405020304" pitchFamily="18" charset="0"/>
                <a:cs typeface="Times New Roman" panose="02020603050405020304" pitchFamily="18" charset="0"/>
              </a:rPr>
              <a:t>ohne</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führt</a:t>
            </a:r>
            <a:r>
              <a:rPr lang="en-US" altLang="en-US" sz="2177" dirty="0">
                <a:solidFill>
                  <a:sysClr val="windowText" lastClr="000000"/>
                </a:solidFill>
                <a:latin typeface="Times New Roman" panose="02020603050405020304" pitchFamily="18" charset="0"/>
                <a:cs typeface="Times New Roman" panose="02020603050405020304" pitchFamily="18" charset="0"/>
              </a:rPr>
              <a:t>.</a:t>
            </a:r>
            <a:endParaRPr lang="en-US" sz="2177"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4996391C-01BE-4BA6-B64C-3A29EC96793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40317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4440" y="104702"/>
            <a:ext cx="7464960" cy="989383"/>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latin typeface="Times New Roman" panose="02020603050405020304" pitchFamily="18" charset="0"/>
                <a:cs typeface="Times New Roman" panose="02020603050405020304" pitchFamily="18" charset="0"/>
              </a:rPr>
              <a:t>Grenzen</a:t>
            </a:r>
            <a:r>
              <a:rPr lang="en-US" sz="2800" dirty="0">
                <a:solidFill>
                  <a:sysClr val="windowText" lastClr="000000"/>
                </a:solidFill>
                <a:latin typeface="Times New Roman" panose="02020603050405020304" pitchFamily="18" charset="0"/>
                <a:cs typeface="Times New Roman" panose="02020603050405020304" pitchFamily="18" charset="0"/>
              </a:rPr>
              <a:t> und </a:t>
            </a:r>
            <a:r>
              <a:rPr lang="en-US" sz="2800" dirty="0" err="1">
                <a:solidFill>
                  <a:sysClr val="windowText" lastClr="000000"/>
                </a:solidFill>
                <a:latin typeface="Times New Roman" panose="02020603050405020304" pitchFamily="18" charset="0"/>
                <a:cs typeface="Times New Roman" panose="02020603050405020304" pitchFamily="18" charset="0"/>
              </a:rPr>
              <a:t>Handelsabkommen</a:t>
            </a:r>
            <a:br>
              <a:rPr lang="en-US" sz="2903" dirty="0">
                <a:solidFill>
                  <a:sysClr val="windowText" lastClr="000000"/>
                </a:solidFill>
                <a:latin typeface="Times New Roman" panose="02020603050405020304" pitchFamily="18" charset="0"/>
                <a:cs typeface="Times New Roman" panose="02020603050405020304" pitchFamily="18" charset="0"/>
              </a:rPr>
            </a:br>
            <a:r>
              <a:rPr lang="en-US" sz="2903" dirty="0" err="1">
                <a:solidFill>
                  <a:sysClr val="windowText" lastClr="000000"/>
                </a:solidFill>
                <a:latin typeface="Times New Roman" panose="02020603050405020304" pitchFamily="18" charset="0"/>
                <a:cs typeface="Times New Roman" panose="02020603050405020304" pitchFamily="18" charset="0"/>
              </a:rPr>
              <a:t>Beispiel</a:t>
            </a:r>
            <a:r>
              <a:rPr lang="en-US" sz="2903" dirty="0">
                <a:solidFill>
                  <a:sysClr val="windowText" lastClr="000000"/>
                </a:solidFill>
                <a:latin typeface="Times New Roman" panose="02020603050405020304" pitchFamily="18" charset="0"/>
                <a:cs typeface="Times New Roman" panose="02020603050405020304" pitchFamily="18" charset="0"/>
              </a:rPr>
              <a:t>: NAFTA/USMCA</a:t>
            </a:r>
          </a:p>
        </p:txBody>
      </p:sp>
      <p:sp>
        <p:nvSpPr>
          <p:cNvPr id="6" name="Content Placeholder 2"/>
          <p:cNvSpPr txBox="1">
            <a:spLocks/>
          </p:cNvSpPr>
          <p:nvPr/>
        </p:nvSpPr>
        <p:spPr>
          <a:xfrm>
            <a:off x="0" y="1169941"/>
            <a:ext cx="12245340" cy="3226524"/>
          </a:xfrm>
          <a:prstGeom prst="rect">
            <a:avLst/>
          </a:prstGeom>
        </p:spPr>
        <p:txBody>
          <a:bodyPr wrap="square">
            <a:sp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26" indent="-414726">
              <a:spcBef>
                <a:spcPct val="50000"/>
              </a:spcBef>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1994 </a:t>
            </a:r>
            <a:r>
              <a:rPr lang="en-US" altLang="en-US" sz="2400" dirty="0" err="1">
                <a:solidFill>
                  <a:sysClr val="windowText" lastClr="000000"/>
                </a:solidFill>
                <a:latin typeface="Times New Roman" panose="02020603050405020304" pitchFamily="18" charset="0"/>
                <a:cs typeface="Times New Roman" panose="02020603050405020304" pitchFamily="18" charset="0"/>
              </a:rPr>
              <a:t>unterzeichneten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Mexiko</a:t>
            </a:r>
            <a:r>
              <a:rPr lang="en-US" altLang="en-US" sz="2400" dirty="0">
                <a:solidFill>
                  <a:sysClr val="windowText" lastClr="000000"/>
                </a:solidFill>
                <a:latin typeface="Times New Roman" panose="02020603050405020304" pitchFamily="18" charset="0"/>
                <a:cs typeface="Times New Roman" panose="02020603050405020304" pitchFamily="18" charset="0"/>
              </a:rPr>
              <a:t> and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Kanada</a:t>
            </a:r>
            <a:r>
              <a:rPr lang="en-US" altLang="en-US" sz="2400" dirty="0">
                <a:solidFill>
                  <a:sysClr val="windowText" lastClr="000000"/>
                </a:solidFill>
                <a:latin typeface="Times New Roman" panose="02020603050405020304" pitchFamily="18" charset="0"/>
                <a:cs typeface="Times New Roman" panose="02020603050405020304" pitchFamily="18" charset="0"/>
              </a:rPr>
              <a:t> und die USA das North American Free Trade Agreement (NAFTA).</a:t>
            </a:r>
          </a:p>
          <a:p>
            <a:pPr marL="800100" lvl="1" indent="-342900">
              <a:spcBef>
                <a:spcPct val="50000"/>
              </a:spcBef>
              <a:buFont typeface="Wingdings" panose="05000000000000000000" pitchFamily="2" charset="2"/>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Trump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bezeichnete</a:t>
            </a:r>
            <a:r>
              <a:rPr lang="en-US" altLang="en-US" sz="2400" dirty="0">
                <a:solidFill>
                  <a:sysClr val="windowText" lastClr="000000"/>
                </a:solidFill>
                <a:latin typeface="Times New Roman" panose="02020603050405020304" pitchFamily="18" charset="0"/>
                <a:cs typeface="Times New Roman" panose="02020603050405020304" pitchFamily="18" charset="0"/>
              </a:rPr>
              <a:t> NAFTA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als</a:t>
            </a:r>
            <a:r>
              <a:rPr lang="en-US" altLang="en-US" sz="2400" dirty="0">
                <a:solidFill>
                  <a:sysClr val="windowText" lastClr="000000"/>
                </a:solidFill>
                <a:latin typeface="Times New Roman" panose="02020603050405020304" pitchFamily="18" charset="0"/>
                <a:cs typeface="Times New Roman" panose="02020603050405020304" pitchFamily="18" charset="0"/>
              </a:rPr>
              <a:t>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schlechtesten</a:t>
            </a:r>
            <a:r>
              <a:rPr lang="en-US" altLang="en-US" sz="2400" dirty="0">
                <a:solidFill>
                  <a:sysClr val="windowText" lastClr="000000"/>
                </a:solidFill>
                <a:latin typeface="Times New Roman" panose="02020603050405020304" pitchFamily="18" charset="0"/>
                <a:cs typeface="Times New Roman" panose="02020603050405020304" pitchFamily="18" charset="0"/>
              </a:rPr>
              <a:t> Deal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aller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Zeiten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Daraufhin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wurde</a:t>
            </a:r>
            <a:r>
              <a:rPr lang="en-US" altLang="en-US" sz="2400" dirty="0">
                <a:solidFill>
                  <a:sysClr val="windowText" lastClr="000000"/>
                </a:solidFill>
                <a:latin typeface="Times New Roman" panose="02020603050405020304" pitchFamily="18" charset="0"/>
                <a:cs typeface="Times New Roman" panose="02020603050405020304" pitchFamily="18" charset="0"/>
              </a:rPr>
              <a:t> 2017/2018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neu</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verhandelt</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seit</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Dezember</a:t>
            </a:r>
            <a:r>
              <a:rPr lang="en-US" altLang="en-US" sz="2400" dirty="0">
                <a:solidFill>
                  <a:sysClr val="windowText" lastClr="000000"/>
                </a:solidFill>
                <a:latin typeface="Times New Roman" panose="02020603050405020304" pitchFamily="18" charset="0"/>
                <a:cs typeface="Times New Roman" panose="02020603050405020304" pitchFamily="18" charset="0"/>
              </a:rPr>
              <a:t> 2019 hat das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Abkommen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unter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Kürzel</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drei</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a:t>
            </a:r>
            <a:r>
              <a:rPr lang="en-US" altLang="en-US" sz="2400" dirty="0">
                <a:solidFill>
                  <a:sysClr val="windowText" lastClr="000000"/>
                </a:solidFill>
                <a:latin typeface="Times New Roman" panose="02020603050405020304" pitchFamily="18" charset="0"/>
                <a:cs typeface="Times New Roman" panose="02020603050405020304" pitchFamily="18" charset="0"/>
              </a:rPr>
              <a:t> USMCA das NFTA-</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Abkommen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abgelöst</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a:p>
            <a:pPr marL="1257300" lvl="2" indent="-342900">
              <a:spcBef>
                <a:spcPct val="50000"/>
              </a:spcBef>
              <a:buFont typeface="Wingdings" panose="05000000000000000000" pitchFamily="2" charset="2"/>
              <a:buChar char="Ø"/>
            </a:pPr>
            <a:r>
              <a:rPr lang="en-US" altLang="en-US" sz="2400" dirty="0" err="1">
                <a:solidFill>
                  <a:sysClr val="windowText" lastClr="000000"/>
                </a:solidFill>
                <a:latin typeface="Times New Roman" panose="02020603050405020304" pitchFamily="18" charset="0"/>
                <a:cs typeface="Times New Roman" panose="02020603050405020304" pitchFamily="18" charset="0"/>
              </a:rPr>
              <a:t>Entgegen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anderer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Ankündigungen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kann</a:t>
            </a:r>
            <a:r>
              <a:rPr lang="en-US" altLang="en-US" sz="2400" dirty="0">
                <a:solidFill>
                  <a:sysClr val="windowText" lastClr="000000"/>
                </a:solidFill>
                <a:latin typeface="Times New Roman" panose="02020603050405020304" pitchFamily="18" charset="0"/>
                <a:cs typeface="Times New Roman" panose="02020603050405020304" pitchFamily="18" charset="0"/>
              </a:rPr>
              <a:t> USMCA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nur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als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marginale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Anpassung</a:t>
            </a:r>
            <a:r>
              <a:rPr lang="en-US" altLang="en-US" sz="2400" dirty="0">
                <a:solidFill>
                  <a:sysClr val="windowText" lastClr="000000"/>
                </a:solidFill>
                <a:latin typeface="Times New Roman" panose="02020603050405020304" pitchFamily="18" charset="0"/>
                <a:cs typeface="Times New Roman" panose="02020603050405020304" pitchFamily="18" charset="0"/>
              </a:rPr>
              <a:t> des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vorausgehenden</a:t>
            </a:r>
            <a:r>
              <a:rPr lang="en-US" altLang="en-US" sz="2400" dirty="0">
                <a:solidFill>
                  <a:sysClr val="windowText" lastClr="000000"/>
                </a:solidFill>
                <a:latin typeface="Times New Roman" panose="02020603050405020304" pitchFamily="18" charset="0"/>
                <a:cs typeface="Times New Roman" panose="02020603050405020304" pitchFamily="18" charset="0"/>
              </a:rPr>
              <a:t> NAFTA-</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Abkommens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angesehen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werden</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6A6929D0-E1F1-4343-B9A8-3FC5F574F9FF}"/>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62B97E79-6514-4240-A47E-209AF74268B7}"/>
              </a:ext>
            </a:extLst>
          </p:cNvPr>
          <p:cNvSpPr txBox="1"/>
          <p:nvPr/>
        </p:nvSpPr>
        <p:spPr>
          <a:xfrm>
            <a:off x="-1" y="4236762"/>
            <a:ext cx="8689605" cy="2677656"/>
          </a:xfrm>
          <a:prstGeom prst="rect">
            <a:avLst/>
          </a:prstGeom>
          <a:noFill/>
        </p:spPr>
        <p:txBody>
          <a:bodyPr wrap="square">
            <a:spAutoFit/>
          </a:bodyPr>
          <a:lstStyle/>
          <a:p>
            <a:pPr marL="1714500" lvl="3" indent="-342900">
              <a:spcBef>
                <a:spcPct val="50000"/>
              </a:spcBef>
              <a:buFont typeface="Symbol" panose="05050102010706020507" pitchFamily="18" charset="2"/>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Leichte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Modifozierungen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Bereich</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Automobilproduktion</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1714500" lvl="3" indent="-342900">
              <a:spcBef>
                <a:spcPct val="50000"/>
              </a:spcBef>
              <a:buFont typeface="Symbol" panose="05050102010706020507" pitchFamily="18" charset="2"/>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Anpassungen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bei</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geistigem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Eigentum</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414726" indent="-414726">
              <a:spcBef>
                <a:spcPct val="50000"/>
              </a:spcBef>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Aufgrund</a:t>
            </a:r>
            <a:r>
              <a:rPr lang="en-US" altLang="en-US" sz="2400" dirty="0">
                <a:solidFill>
                  <a:sysClr val="windowText" lastClr="000000"/>
                </a:solidFill>
                <a:latin typeface="Times New Roman" panose="02020603050405020304" pitchFamily="18" charset="0"/>
                <a:cs typeface="Times New Roman" panose="02020603050405020304" pitchFamily="18" charset="0"/>
              </a:rPr>
              <a:t> von USMCA/NAFTA und des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geringen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physischen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Abstands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ist</a:t>
            </a:r>
            <a:r>
              <a:rPr lang="en-US" altLang="en-US" sz="2400" dirty="0">
                <a:solidFill>
                  <a:sysClr val="windowText" lastClr="000000"/>
                </a:solidFill>
                <a:latin typeface="Times New Roman" panose="02020603050405020304" pitchFamily="18" charset="0"/>
                <a:cs typeface="Times New Roman" panose="02020603050405020304" pitchFamily="18" charset="0"/>
              </a:rPr>
              <a:t> der Handel in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dieser</a:t>
            </a:r>
            <a:r>
              <a:rPr lang="en-US" altLang="en-US" sz="2400" dirty="0">
                <a:solidFill>
                  <a:sysClr val="windowText" lastClr="000000"/>
                </a:solidFill>
                <a:latin typeface="Times New Roman" panose="02020603050405020304" pitchFamily="18" charset="0"/>
                <a:cs typeface="Times New Roman" panose="02020603050405020304" pitchFamily="18" charset="0"/>
              </a:rPr>
              <a:t> Region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viel</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ausgeprägter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den USA und den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Ländern</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55222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200" dirty="0" err="1">
                <a:solidFill>
                  <a:sysClr val="windowText" lastClr="000000"/>
                </a:solidFill>
                <a:latin typeface="Times New Roman" panose="02020603050405020304" pitchFamily="18" charset="0"/>
                <a:cs typeface="Times New Roman" panose="02020603050405020304" pitchFamily="18" charset="0"/>
              </a:rPr>
              <a:t>Grenzen</a:t>
            </a:r>
            <a:r>
              <a:rPr lang="en-US" sz="3200" dirty="0">
                <a:solidFill>
                  <a:sysClr val="windowText" lastClr="000000"/>
                </a:solidFill>
                <a:latin typeface="Times New Roman" panose="02020603050405020304" pitchFamily="18" charset="0"/>
                <a:cs typeface="Times New Roman" panose="02020603050405020304" pitchFamily="18" charset="0"/>
              </a:rPr>
              <a:t> und </a:t>
            </a:r>
            <a:r>
              <a:rPr lang="en-US" sz="3200" dirty="0" err="1">
                <a:solidFill>
                  <a:sysClr val="windowText" lastClr="000000"/>
                </a:solidFill>
                <a:latin typeface="Times New Roman" panose="02020603050405020304" pitchFamily="18" charset="0"/>
                <a:cs typeface="Times New Roman" panose="02020603050405020304" pitchFamily="18" charset="0"/>
              </a:rPr>
              <a:t>Handelsabkommen</a:t>
            </a:r>
            <a:endParaRPr lang="en-US" sz="3200"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2116806" y="1739913"/>
            <a:ext cx="7464960" cy="168908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en-US" altLang="en-US" sz="2400" dirty="0" err="1">
                <a:solidFill>
                  <a:sysClr val="windowText" lastClr="000000"/>
                </a:solidFill>
                <a:latin typeface="Times New Roman" panose="02020603050405020304" pitchFamily="18" charset="0"/>
                <a:cs typeface="Times New Roman" panose="02020603050405020304" pitchFamily="18" charset="0"/>
              </a:rPr>
              <a:t>Obwohl</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Kanada</a:t>
            </a:r>
            <a:r>
              <a:rPr lang="en-US" altLang="en-US" sz="2400" dirty="0">
                <a:solidFill>
                  <a:sysClr val="windowText" lastClr="000000"/>
                </a:solidFill>
                <a:latin typeface="Times New Roman" panose="02020603050405020304" pitchFamily="18" charset="0"/>
                <a:cs typeface="Times New Roman" panose="02020603050405020304" pitchFamily="18" charset="0"/>
              </a:rPr>
              <a:t> und den USA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besteht</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sich</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beide</a:t>
            </a:r>
            <a:r>
              <a:rPr lang="en-US" altLang="en-US" sz="2400" dirty="0">
                <a:solidFill>
                  <a:sysClr val="windowText" lastClr="000000"/>
                </a:solidFill>
                <a:latin typeface="Times New Roman" panose="02020603050405020304" pitchFamily="18" charset="0"/>
                <a:cs typeface="Times New Roman" panose="02020603050405020304" pitchFamily="18" charset="0"/>
              </a:rPr>
              <a:t> Länder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über</a:t>
            </a:r>
            <a:r>
              <a:rPr lang="en-US" altLang="en-US" sz="2400" dirty="0">
                <a:solidFill>
                  <a:sysClr val="windowText" lastClr="000000"/>
                </a:solidFill>
                <a:latin typeface="Times New Roman" panose="02020603050405020304" pitchFamily="18" charset="0"/>
                <a:cs typeface="Times New Roman" panose="02020603050405020304" pitchFamily="18" charset="0"/>
              </a:rPr>
              <a:t> die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Sprache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sehr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nahe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stehen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ist</a:t>
            </a:r>
            <a:r>
              <a:rPr lang="en-US" altLang="en-US" sz="2400" dirty="0">
                <a:solidFill>
                  <a:sysClr val="windowText" lastClr="000000"/>
                </a:solidFill>
                <a:latin typeface="Times New Roman" panose="02020603050405020304" pitchFamily="18" charset="0"/>
                <a:cs typeface="Times New Roman" panose="02020603050405020304" pitchFamily="18" charset="0"/>
              </a:rPr>
              <a:t> die </a:t>
            </a:r>
            <a:r>
              <a:rPr lang="en-US" altLang="en-US" sz="2400" dirty="0" err="1">
                <a:solidFill>
                  <a:sysClr val="windowText" lastClr="000000"/>
                </a:solidFill>
                <a:latin typeface="Times New Roman" panose="02020603050405020304" pitchFamily="18" charset="0"/>
                <a:cs typeface="Times New Roman" panose="02020603050405020304" pitchFamily="18" charset="0"/>
              </a:rPr>
              <a:t>formale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Landesgrenze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weiterhin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deutliches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Handelshemmnis</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a:p>
            <a:endParaRPr 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05ACE351-6AB6-4E00-9C20-110854D7B5FA}"/>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6867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latin typeface="Times New Roman" panose="02020603050405020304" pitchFamily="18" charset="0"/>
                <a:cs typeface="Times New Roman" panose="02020603050405020304" pitchFamily="18" charset="0"/>
              </a:rPr>
              <a:t>18</a:t>
            </a:fld>
            <a:endParaRPr lang="de-DE"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1938720" y="171474"/>
            <a:ext cx="7464960" cy="640485"/>
          </a:xfrm>
          <a:prstGeom prst="rect">
            <a:avLst/>
          </a:prstGeom>
        </p:spPr>
        <p:txBody>
          <a:bodyPr>
            <a:normAutofit fontScale="525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3991" dirty="0">
                <a:solidFill>
                  <a:sysClr val="windowText" lastClr="000000"/>
                </a:solidFill>
                <a:latin typeface="Times New Roman" panose="02020603050405020304" pitchFamily="18" charset="0"/>
                <a:cs typeface="Times New Roman" panose="02020603050405020304" pitchFamily="18" charset="0"/>
              </a:rPr>
              <a:t> British Columbia, </a:t>
            </a:r>
            <a:r>
              <a:rPr lang="en-US" altLang="en-US" sz="3991" dirty="0" err="1">
                <a:solidFill>
                  <a:sysClr val="windowText" lastClr="000000"/>
                </a:solidFill>
                <a:latin typeface="Times New Roman" panose="02020603050405020304" pitchFamily="18" charset="0"/>
                <a:cs typeface="Times New Roman" panose="02020603050405020304" pitchFamily="18" charset="0"/>
              </a:rPr>
              <a:t>kanadischen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Provinzen</a:t>
            </a:r>
            <a:r>
              <a:rPr lang="en-US" altLang="en-US" sz="3991" dirty="0">
                <a:solidFill>
                  <a:sysClr val="windowText" lastClr="000000"/>
                </a:solidFill>
                <a:latin typeface="Times New Roman" panose="02020603050405020304" pitchFamily="18" charset="0"/>
                <a:cs typeface="Times New Roman" panose="02020603050405020304" pitchFamily="18" charset="0"/>
              </a:rPr>
              <a:t> und </a:t>
            </a:r>
            <a:r>
              <a:rPr lang="en-US" altLang="en-US" sz="3991" dirty="0" err="1">
                <a:solidFill>
                  <a:sysClr val="windowText" lastClr="000000"/>
                </a:solidFill>
                <a:latin typeface="Times New Roman" panose="02020603050405020304" pitchFamily="18" charset="0"/>
                <a:cs typeface="Times New Roman" panose="02020603050405020304" pitchFamily="18" charset="0"/>
              </a:rPr>
              <a:t>Bundesstaaten</a:t>
            </a:r>
            <a:r>
              <a:rPr lang="en-US" altLang="en-US" sz="3991" dirty="0">
                <a:solidFill>
                  <a:sysClr val="windowText" lastClr="000000"/>
                </a:solidFill>
                <a:latin typeface="Times New Roman" panose="02020603050405020304" pitchFamily="18" charset="0"/>
                <a:cs typeface="Times New Roman" panose="02020603050405020304" pitchFamily="18" charset="0"/>
              </a:rPr>
              <a:t> der 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pic>
        <p:nvPicPr>
          <p:cNvPr id="8" name="Picture 12" descr="fig02_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040" y="1451881"/>
            <a:ext cx="5875200" cy="4305600"/>
          </a:xfrm>
          <a:prstGeom prst="rect">
            <a:avLst/>
          </a:prstGeom>
          <a:noFill/>
          <a:extLst>
            <a:ext uri="{909E8E84-426E-40DD-AFC4-6F175D3DCCD1}">
              <a14:hiddenFill xmlns:a14="http://schemas.microsoft.com/office/drawing/2010/main">
                <a:solidFill>
                  <a:srgbClr val="FFFFFF"/>
                </a:solidFill>
              </a14:hiddenFill>
            </a:ext>
          </a:extLst>
        </p:spPr>
      </p:pic>
      <p:sp>
        <p:nvSpPr>
          <p:cNvPr id="3" name="Ellipse 2"/>
          <p:cNvSpPr/>
          <p:nvPr/>
        </p:nvSpPr>
        <p:spPr>
          <a:xfrm>
            <a:off x="4267111" y="3604681"/>
            <a:ext cx="653175" cy="8040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770D2634-19B0-42E0-A6F3-636D1C0A72BD}"/>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196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03512" y="171474"/>
            <a:ext cx="7853648"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altLang="en-US" sz="2400" dirty="0">
                <a:solidFill>
                  <a:sysClr val="windowText" lastClr="000000"/>
                </a:solidFill>
                <a:latin typeface="Times New Roman" panose="02020603050405020304" pitchFamily="18" charset="0"/>
                <a:cs typeface="Times New Roman" panose="02020603050405020304" pitchFamily="18" charset="0"/>
              </a:rPr>
              <a:t>Handel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mit</a:t>
            </a:r>
            <a:r>
              <a:rPr lang="en-US" altLang="en-US" sz="2400" dirty="0">
                <a:solidFill>
                  <a:sysClr val="windowText" lastClr="000000"/>
                </a:solidFill>
                <a:latin typeface="Times New Roman" panose="02020603050405020304" pitchFamily="18" charset="0"/>
                <a:cs typeface="Times New Roman" panose="02020603050405020304" pitchFamily="18" charset="0"/>
              </a:rPr>
              <a:t> British Columbia in Relation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zum</a:t>
            </a:r>
            <a:r>
              <a:rPr lang="en-US" altLang="en-US" sz="2400" dirty="0">
                <a:solidFill>
                  <a:sysClr val="windowText" lastClr="000000"/>
                </a:solidFill>
                <a:latin typeface="Times New Roman" panose="02020603050405020304" pitchFamily="18" charset="0"/>
                <a:cs typeface="Times New Roman" panose="02020603050405020304" pitchFamily="18" charset="0"/>
              </a:rPr>
              <a:t> BIP (2009)</a:t>
            </a:r>
            <a:endParaRPr lang="en-US" sz="2400" dirty="0">
              <a:solidFill>
                <a:sysClr val="windowText" lastClr="000000"/>
              </a:solidFill>
              <a:latin typeface="Times New Roman" panose="02020603050405020304" pitchFamily="18" charset="0"/>
              <a:cs typeface="Times New Roman" panose="02020603050405020304" pitchFamily="18" charset="0"/>
            </a:endParaRPr>
          </a:p>
        </p:txBody>
      </p:sp>
      <p:pic>
        <p:nvPicPr>
          <p:cNvPr id="6" name="Picture 1" descr="tbl02_0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53960" y="739506"/>
            <a:ext cx="7603200" cy="2723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feld 2">
            <a:extLst>
              <a:ext uri="{FF2B5EF4-FFF2-40B4-BE49-F238E27FC236}">
                <a16:creationId xmlns:a16="http://schemas.microsoft.com/office/drawing/2014/main" id="{FE4FD525-DE48-4339-902E-3C63CFF45941}"/>
              </a:ext>
            </a:extLst>
          </p:cNvPr>
          <p:cNvSpPr txBox="1"/>
          <p:nvPr/>
        </p:nvSpPr>
        <p:spPr>
          <a:xfrm>
            <a:off x="3995192" y="3426319"/>
            <a:ext cx="3652218"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Interpretieren Sie die Daten</a:t>
            </a:r>
          </a:p>
        </p:txBody>
      </p:sp>
      <p:sp>
        <p:nvSpPr>
          <p:cNvPr id="2" name="Textfeld 1"/>
          <p:cNvSpPr txBox="1"/>
          <p:nvPr/>
        </p:nvSpPr>
        <p:spPr>
          <a:xfrm>
            <a:off x="5378823" y="1679388"/>
            <a:ext cx="300082" cy="369332"/>
          </a:xfrm>
          <a:prstGeom prst="rect">
            <a:avLst/>
          </a:prstGeom>
          <a:noFill/>
        </p:spPr>
        <p:txBody>
          <a:bodyPr wrap="none" rtlCol="0">
            <a:spAutoFit/>
          </a:bodyPr>
          <a:lstStyle/>
          <a:p>
            <a:r>
              <a:rPr lang="de-DE" dirty="0">
                <a:solidFill>
                  <a:srgbClr val="FF0000"/>
                </a:solidFill>
              </a:rPr>
              <a:t>&gt;</a:t>
            </a:r>
          </a:p>
        </p:txBody>
      </p:sp>
      <p:sp>
        <p:nvSpPr>
          <p:cNvPr id="13" name="Textfeld 12"/>
          <p:cNvSpPr txBox="1"/>
          <p:nvPr/>
        </p:nvSpPr>
        <p:spPr>
          <a:xfrm>
            <a:off x="5374105" y="1425359"/>
            <a:ext cx="300082" cy="369332"/>
          </a:xfrm>
          <a:prstGeom prst="rect">
            <a:avLst/>
          </a:prstGeom>
          <a:noFill/>
        </p:spPr>
        <p:txBody>
          <a:bodyPr wrap="none" rtlCol="0">
            <a:spAutoFit/>
          </a:bodyPr>
          <a:lstStyle/>
          <a:p>
            <a:r>
              <a:rPr lang="de-DE" dirty="0">
                <a:solidFill>
                  <a:srgbClr val="FF0000"/>
                </a:solidFill>
              </a:rPr>
              <a:t>&gt;</a:t>
            </a:r>
          </a:p>
        </p:txBody>
      </p:sp>
      <p:sp>
        <p:nvSpPr>
          <p:cNvPr id="14" name="Textfeld 13"/>
          <p:cNvSpPr txBox="1"/>
          <p:nvPr/>
        </p:nvSpPr>
        <p:spPr>
          <a:xfrm>
            <a:off x="5374105" y="1951922"/>
            <a:ext cx="300082" cy="369332"/>
          </a:xfrm>
          <a:prstGeom prst="rect">
            <a:avLst/>
          </a:prstGeom>
          <a:noFill/>
        </p:spPr>
        <p:txBody>
          <a:bodyPr wrap="none" rtlCol="0">
            <a:spAutoFit/>
          </a:bodyPr>
          <a:lstStyle/>
          <a:p>
            <a:r>
              <a:rPr lang="de-DE" dirty="0">
                <a:solidFill>
                  <a:srgbClr val="FF0000"/>
                </a:solidFill>
              </a:rPr>
              <a:t>&gt;</a:t>
            </a:r>
          </a:p>
        </p:txBody>
      </p:sp>
      <p:sp>
        <p:nvSpPr>
          <p:cNvPr id="15" name="Textfeld 14"/>
          <p:cNvSpPr txBox="1"/>
          <p:nvPr/>
        </p:nvSpPr>
        <p:spPr>
          <a:xfrm>
            <a:off x="5369387" y="2212006"/>
            <a:ext cx="300082" cy="369332"/>
          </a:xfrm>
          <a:prstGeom prst="rect">
            <a:avLst/>
          </a:prstGeom>
          <a:noFill/>
        </p:spPr>
        <p:txBody>
          <a:bodyPr wrap="none" rtlCol="0">
            <a:spAutoFit/>
          </a:bodyPr>
          <a:lstStyle/>
          <a:p>
            <a:r>
              <a:rPr lang="de-DE" dirty="0">
                <a:solidFill>
                  <a:srgbClr val="FF0000"/>
                </a:solidFill>
              </a:rPr>
              <a:t>&gt;</a:t>
            </a:r>
          </a:p>
        </p:txBody>
      </p:sp>
      <p:sp>
        <p:nvSpPr>
          <p:cNvPr id="16" name="Textfeld 15"/>
          <p:cNvSpPr txBox="1"/>
          <p:nvPr/>
        </p:nvSpPr>
        <p:spPr>
          <a:xfrm>
            <a:off x="5369387" y="2704620"/>
            <a:ext cx="300082" cy="369332"/>
          </a:xfrm>
          <a:prstGeom prst="rect">
            <a:avLst/>
          </a:prstGeom>
          <a:noFill/>
        </p:spPr>
        <p:txBody>
          <a:bodyPr wrap="none" rtlCol="0">
            <a:spAutoFit/>
          </a:bodyPr>
          <a:lstStyle/>
          <a:p>
            <a:r>
              <a:rPr lang="de-DE" dirty="0">
                <a:solidFill>
                  <a:srgbClr val="FF0000"/>
                </a:solidFill>
              </a:rPr>
              <a:t>&gt;</a:t>
            </a:r>
          </a:p>
        </p:txBody>
      </p:sp>
      <p:sp>
        <p:nvSpPr>
          <p:cNvPr id="17" name="Textfeld 16"/>
          <p:cNvSpPr txBox="1"/>
          <p:nvPr/>
        </p:nvSpPr>
        <p:spPr>
          <a:xfrm>
            <a:off x="5378823" y="2444673"/>
            <a:ext cx="300082" cy="369332"/>
          </a:xfrm>
          <a:prstGeom prst="rect">
            <a:avLst/>
          </a:prstGeom>
          <a:noFill/>
        </p:spPr>
        <p:txBody>
          <a:bodyPr wrap="none" rtlCol="0">
            <a:spAutoFit/>
          </a:bodyPr>
          <a:lstStyle/>
          <a:p>
            <a:r>
              <a:rPr lang="de-DE" dirty="0">
                <a:solidFill>
                  <a:srgbClr val="FF0000"/>
                </a:solidFill>
              </a:rPr>
              <a:t>&gt;</a:t>
            </a:r>
          </a:p>
        </p:txBody>
      </p:sp>
      <p:sp>
        <p:nvSpPr>
          <p:cNvPr id="18" name="Rechteck 17">
            <a:extLst>
              <a:ext uri="{FF2B5EF4-FFF2-40B4-BE49-F238E27FC236}">
                <a16:creationId xmlns:a16="http://schemas.microsoft.com/office/drawing/2014/main" id="{E94984A0-75B2-4274-82E3-B291F96DDFD1}"/>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138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4"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txBox="1">
            <a:spLocks/>
          </p:cNvSpPr>
          <p:nvPr/>
        </p:nvSpPr>
        <p:spPr>
          <a:xfrm>
            <a:off x="1938720" y="249482"/>
            <a:ext cx="7464960" cy="145381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903" b="1" dirty="0">
                <a:solidFill>
                  <a:sysClr val="windowText" lastClr="000000"/>
                </a:solidFill>
                <a:latin typeface="Times New Roman" panose="02020603050405020304" pitchFamily="18" charset="0"/>
                <a:cs typeface="Times New Roman" panose="02020603050405020304" pitchFamily="18" charset="0"/>
              </a:rPr>
              <a:t>Das </a:t>
            </a:r>
            <a:r>
              <a:rPr lang="en-US" sz="2903" b="1"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2903" b="1" dirty="0">
                <a:solidFill>
                  <a:sysClr val="windowText" lastClr="000000"/>
                </a:solidFill>
                <a:latin typeface="Times New Roman" panose="02020603050405020304" pitchFamily="18" charset="0"/>
                <a:cs typeface="Times New Roman" panose="02020603050405020304" pitchFamily="18" charset="0"/>
              </a:rPr>
              <a:t>: </a:t>
            </a:r>
            <a:br>
              <a:rPr lang="en-US" sz="2903" dirty="0">
                <a:solidFill>
                  <a:sysClr val="windowText" lastClr="000000"/>
                </a:solidFill>
                <a:latin typeface="Times New Roman" panose="02020603050405020304" pitchFamily="18" charset="0"/>
                <a:cs typeface="Times New Roman" panose="02020603050405020304" pitchFamily="18" charset="0"/>
              </a:rPr>
            </a:br>
            <a:r>
              <a:rPr lang="en-US" sz="2903" dirty="0" err="1">
                <a:solidFill>
                  <a:sysClr val="windowText" lastClr="000000"/>
                </a:solidFill>
                <a:latin typeface="Times New Roman" panose="02020603050405020304" pitchFamily="18" charset="0"/>
                <a:cs typeface="Times New Roman" panose="02020603050405020304" pitchFamily="18" charset="0"/>
              </a:rPr>
              <a:t>Wer</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handelt</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mit</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wem</a:t>
            </a:r>
            <a:r>
              <a:rPr lang="en-US" sz="2903" dirty="0">
                <a:solidFill>
                  <a:sysClr val="windowText" lastClr="000000"/>
                </a:solidFill>
                <a:latin typeface="Times New Roman" panose="02020603050405020304" pitchFamily="18" charset="0"/>
                <a:cs typeface="Times New Roman" panose="02020603050405020304" pitchFamily="18" charset="0"/>
              </a:rPr>
              <a:t> und von </a:t>
            </a:r>
            <a:r>
              <a:rPr lang="en-US" sz="2903" dirty="0" err="1">
                <a:solidFill>
                  <a:sysClr val="windowText" lastClr="000000"/>
                </a:solidFill>
                <a:latin typeface="Times New Roman" panose="02020603050405020304" pitchFamily="18" charset="0"/>
                <a:cs typeface="Times New Roman" panose="02020603050405020304" pitchFamily="18" charset="0"/>
              </a:rPr>
              <a:t>welchen</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Größen</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hängen</a:t>
            </a:r>
            <a:r>
              <a:rPr lang="en-US" sz="2903" dirty="0">
                <a:solidFill>
                  <a:sysClr val="windowText" lastClr="000000"/>
                </a:solidFill>
                <a:latin typeface="Times New Roman" panose="02020603050405020304" pitchFamily="18" charset="0"/>
                <a:cs typeface="Times New Roman" panose="02020603050405020304" pitchFamily="18" charset="0"/>
              </a:rPr>
              <a:t> die </a:t>
            </a:r>
            <a:r>
              <a:rPr lang="en-US" sz="2903" dirty="0" err="1">
                <a:solidFill>
                  <a:sysClr val="windowText" lastClr="000000"/>
                </a:solidFill>
                <a:latin typeface="Times New Roman" panose="02020603050405020304" pitchFamily="18" charset="0"/>
                <a:cs typeface="Times New Roman" panose="02020603050405020304" pitchFamily="18" charset="0"/>
              </a:rPr>
              <a:t>Handelsvolumina</a:t>
            </a:r>
            <a:r>
              <a:rPr lang="en-US" sz="2903" dirty="0">
                <a:solidFill>
                  <a:sysClr val="windowText" lastClr="000000"/>
                </a:solidFill>
                <a:latin typeface="Times New Roman" panose="02020603050405020304" pitchFamily="18" charset="0"/>
                <a:cs typeface="Times New Roman" panose="02020603050405020304" pitchFamily="18" charset="0"/>
              </a:rPr>
              <a:t> ab?</a:t>
            </a:r>
          </a:p>
        </p:txBody>
      </p:sp>
      <p:sp>
        <p:nvSpPr>
          <p:cNvPr id="6" name="Rectangle 3"/>
          <p:cNvSpPr txBox="1">
            <a:spLocks noChangeArrowheads="1"/>
          </p:cNvSpPr>
          <p:nvPr/>
        </p:nvSpPr>
        <p:spPr>
          <a:xfrm>
            <a:off x="2270037" y="1825668"/>
            <a:ext cx="7955703" cy="4145760"/>
          </a:xfrm>
          <a:prstGeom prst="rect">
            <a:avLst/>
          </a:prstGeom>
          <a:noFill/>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ct val="50000"/>
              </a:spcBef>
            </a:pPr>
            <a:r>
              <a:rPr lang="en-US" altLang="en-US" sz="2177" dirty="0" err="1">
                <a:latin typeface="Times New Roman" panose="02020603050405020304" pitchFamily="18" charset="0"/>
                <a:cs typeface="Times New Roman" panose="02020603050405020304" pitchFamily="18" charset="0"/>
              </a:rPr>
              <a:t>Suchen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Sie</a:t>
            </a:r>
            <a:r>
              <a:rPr lang="en-US" altLang="en-US" sz="2177" dirty="0">
                <a:latin typeface="Times New Roman" panose="02020603050405020304" pitchFamily="18" charset="0"/>
                <a:cs typeface="Times New Roman" panose="02020603050405020304" pitchFamily="18" charset="0"/>
              </a:rPr>
              <a:t> die </a:t>
            </a:r>
            <a:r>
              <a:rPr lang="en-US" altLang="en-US" sz="2177" dirty="0" err="1">
                <a:latin typeface="Times New Roman" panose="02020603050405020304" pitchFamily="18" charset="0"/>
                <a:cs typeface="Times New Roman" panose="02020603050405020304" pitchFamily="18" charset="0"/>
              </a:rPr>
              <a:t>Daten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zu</a:t>
            </a:r>
            <a:r>
              <a:rPr lang="en-US" altLang="en-US" sz="2177" dirty="0">
                <a:latin typeface="Times New Roman" panose="02020603050405020304" pitchFamily="18" charset="0"/>
                <a:cs typeface="Times New Roman" panose="02020603050405020304" pitchFamily="18" charset="0"/>
              </a:rPr>
              <a:t> den </a:t>
            </a:r>
            <a:r>
              <a:rPr lang="en-US" altLang="en-US" sz="2177" dirty="0" err="1">
                <a:latin typeface="Times New Roman" panose="02020603050405020304" pitchFamily="18" charset="0"/>
                <a:cs typeface="Times New Roman" panose="02020603050405020304" pitchFamily="18" charset="0"/>
              </a:rPr>
              <a:t>Exporten</a:t>
            </a:r>
            <a:r>
              <a:rPr lang="en-US" altLang="en-US" sz="2177" dirty="0">
                <a:latin typeface="Times New Roman" panose="02020603050405020304" pitchFamily="18" charset="0"/>
                <a:cs typeface="Times New Roman" panose="02020603050405020304" pitchFamily="18" charset="0"/>
              </a:rPr>
              <a:t> und </a:t>
            </a:r>
            <a:r>
              <a:rPr lang="en-US" altLang="en-US" sz="2177" dirty="0" err="1">
                <a:latin typeface="Times New Roman" panose="02020603050405020304" pitchFamily="18" charset="0"/>
                <a:cs typeface="Times New Roman" panose="02020603050405020304" pitchFamily="18" charset="0"/>
              </a:rPr>
              <a:t>Importen</a:t>
            </a:r>
            <a:r>
              <a:rPr lang="en-US" altLang="en-US" sz="2177" dirty="0">
                <a:latin typeface="Times New Roman" panose="02020603050405020304" pitchFamily="18" charset="0"/>
                <a:cs typeface="Times New Roman" panose="02020603050405020304" pitchFamily="18" charset="0"/>
              </a:rPr>
              <a:t> der 20 </a:t>
            </a:r>
            <a:r>
              <a:rPr lang="en-US" altLang="en-US" sz="2177" dirty="0" err="1">
                <a:latin typeface="Times New Roman" panose="02020603050405020304" pitchFamily="18" charset="0"/>
                <a:cs typeface="Times New Roman" panose="02020603050405020304" pitchFamily="18" charset="0"/>
              </a:rPr>
              <a:t>größten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Handelspartner</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Länder</a:t>
            </a:r>
            <a:r>
              <a:rPr lang="en-US" altLang="en-US" sz="2177" dirty="0">
                <a:latin typeface="Times New Roman" panose="02020603050405020304" pitchFamily="18" charset="0"/>
                <a:cs typeface="Times New Roman" panose="02020603050405020304" pitchFamily="18" charset="0"/>
              </a:rPr>
              <a:t>) der USA </a:t>
            </a:r>
            <a:r>
              <a:rPr lang="en-US" altLang="en-US" sz="2177" dirty="0" err="1">
                <a:latin typeface="Times New Roman" panose="02020603050405020304" pitchFamily="18" charset="0"/>
                <a:cs typeface="Times New Roman" panose="02020603050405020304" pitchFamily="18" charset="0"/>
              </a:rPr>
              <a:t>gemessen</a:t>
            </a:r>
            <a:r>
              <a:rPr lang="en-US" altLang="en-US" sz="2177" dirty="0">
                <a:latin typeface="Times New Roman" panose="02020603050405020304" pitchFamily="18" charset="0"/>
                <a:cs typeface="Times New Roman" panose="02020603050405020304" pitchFamily="18" charset="0"/>
              </a:rPr>
              <a:t> in US-Dollar</a:t>
            </a:r>
          </a:p>
          <a:p>
            <a:pPr>
              <a:spcBef>
                <a:spcPct val="50000"/>
              </a:spcBef>
            </a:pPr>
            <a:endParaRPr lang="en-US" altLang="en-US" sz="2177" dirty="0">
              <a:latin typeface="Times New Roman" panose="02020603050405020304" pitchFamily="18" charset="0"/>
              <a:cs typeface="Times New Roman" panose="02020603050405020304" pitchFamily="18" charset="0"/>
            </a:endParaRPr>
          </a:p>
          <a:p>
            <a:pPr>
              <a:spcBef>
                <a:spcPct val="50000"/>
              </a:spcBef>
            </a:pPr>
            <a:r>
              <a:rPr lang="en-US" altLang="en-US" sz="2177" dirty="0" err="1">
                <a:latin typeface="Times New Roman" panose="02020603050405020304" pitchFamily="18" charset="0"/>
                <a:cs typeface="Times New Roman" panose="02020603050405020304" pitchFamily="18" charset="0"/>
              </a:rPr>
              <a:t>Eine</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relativ</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einfach</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zu</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verendende</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Datenbank</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zu</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internationalen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Handelsbeziehungen</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findet</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sich</a:t>
            </a: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bei</a:t>
            </a:r>
            <a:endParaRPr lang="en-US" altLang="en-US" sz="2177" dirty="0">
              <a:latin typeface="Times New Roman" panose="02020603050405020304" pitchFamily="18" charset="0"/>
              <a:cs typeface="Times New Roman" panose="02020603050405020304" pitchFamily="18" charset="0"/>
            </a:endParaRP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International Trade Center </a:t>
            </a: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a:t>
            </a:r>
            <a:r>
              <a:rPr lang="en-US" altLang="en-US" sz="2177" dirty="0" err="1">
                <a:latin typeface="Times New Roman" panose="02020603050405020304" pitchFamily="18" charset="0"/>
                <a:cs typeface="Times New Roman" panose="02020603050405020304" pitchFamily="18" charset="0"/>
              </a:rPr>
              <a:t>einer</a:t>
            </a:r>
            <a:r>
              <a:rPr lang="en-US" altLang="en-US" sz="2177" dirty="0">
                <a:latin typeface="Times New Roman" panose="02020603050405020304" pitchFamily="18" charset="0"/>
                <a:cs typeface="Times New Roman" panose="02020603050405020304" pitchFamily="18" charset="0"/>
              </a:rPr>
              <a:t> Institution auf Initiative von WTO/UNCTAD</a:t>
            </a: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a:t>
            </a:r>
            <a:r>
              <a:rPr lang="en-US" altLang="en-US" sz="2177" dirty="0">
                <a:latin typeface="Times New Roman" panose="02020603050405020304" pitchFamily="18" charset="0"/>
                <a:cs typeface="Times New Roman" panose="02020603050405020304" pitchFamily="18" charset="0"/>
                <a:hlinkClick r:id="rId3"/>
              </a:rPr>
              <a:t>https://www.trademap.org</a:t>
            </a:r>
            <a:endParaRPr lang="en-US" altLang="en-US" sz="2177" dirty="0">
              <a:latin typeface="Times New Roman" panose="02020603050405020304" pitchFamily="18" charset="0"/>
              <a:cs typeface="Times New Roman" panose="02020603050405020304" pitchFamily="18" charset="0"/>
            </a:endParaRPr>
          </a:p>
          <a:p>
            <a:pPr marL="0" indent="0">
              <a:spcBef>
                <a:spcPct val="50000"/>
              </a:spcBef>
              <a:buNone/>
            </a:pPr>
            <a:endParaRPr lang="en-US" altLang="en-US" sz="2177"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72036943-52A5-445E-A8AB-565D328CCAA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1268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strips(downRigh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strips(downRigh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strips(downRight)">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strips(downRight)">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Instrumente</a:t>
            </a:r>
            <a:r>
              <a:rPr lang="en-US" sz="3991" dirty="0">
                <a:solidFill>
                  <a:sysClr val="windowText" lastClr="000000"/>
                </a:solidFill>
              </a:rPr>
              <a:t> der </a:t>
            </a:r>
            <a:r>
              <a:rPr lang="en-US" sz="3991" dirty="0" err="1">
                <a:solidFill>
                  <a:sysClr val="windowText" lastClr="000000"/>
                </a:solidFill>
              </a:rPr>
              <a:t>Handelspolitik</a:t>
            </a:r>
            <a:endParaRPr lang="en-US" sz="3991" dirty="0">
              <a:solidFill>
                <a:sysClr val="windowText" lastClr="000000"/>
              </a:solidFill>
            </a:endParaRPr>
          </a:p>
        </p:txBody>
      </p:sp>
      <p:sp>
        <p:nvSpPr>
          <p:cNvPr id="6" name="Content Placeholder 2"/>
          <p:cNvSpPr txBox="1">
            <a:spLocks/>
          </p:cNvSpPr>
          <p:nvPr/>
        </p:nvSpPr>
        <p:spPr>
          <a:xfrm>
            <a:off x="1938720" y="1451881"/>
            <a:ext cx="7464960"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endParaRPr lang="en-US" sz="2903" dirty="0">
              <a:solidFill>
                <a:sysClr val="windowText" lastClr="000000"/>
              </a:solidFill>
              <a:latin typeface="Arial" panose="020B0604020202020204" pitchFamily="34" charset="0"/>
              <a:cs typeface="Arial" panose="020B0604020202020204" pitchFamily="34" charset="0"/>
            </a:endParaRPr>
          </a:p>
        </p:txBody>
      </p:sp>
      <p:sp>
        <p:nvSpPr>
          <p:cNvPr id="8" name="Textfeld 7"/>
          <p:cNvSpPr txBox="1"/>
          <p:nvPr/>
        </p:nvSpPr>
        <p:spPr>
          <a:xfrm>
            <a:off x="2459986" y="2144415"/>
            <a:ext cx="6596726" cy="2325958"/>
          </a:xfrm>
          <a:prstGeom prst="rect">
            <a:avLst/>
          </a:prstGeom>
          <a:noFill/>
        </p:spPr>
        <p:txBody>
          <a:bodyPr wrap="square" rtlCol="0">
            <a:spAutoFit/>
          </a:bodyPr>
          <a:lstStyle/>
          <a:p>
            <a:r>
              <a:rPr lang="de-DE" sz="2903" dirty="0"/>
              <a:t>Zölle und Quoten</a:t>
            </a:r>
          </a:p>
          <a:p>
            <a:endParaRPr lang="de-DE" sz="2903" dirty="0"/>
          </a:p>
          <a:p>
            <a:pPr marL="414726" indent="-414726">
              <a:buFont typeface="Arial" panose="020B0604020202020204" pitchFamily="34" charset="0"/>
              <a:buChar char="•"/>
            </a:pPr>
            <a:r>
              <a:rPr lang="de-DE" sz="2903" dirty="0"/>
              <a:t>Kleines Land</a:t>
            </a:r>
          </a:p>
          <a:p>
            <a:pPr marL="414726" indent="-414726">
              <a:buFont typeface="Arial" panose="020B0604020202020204" pitchFamily="34" charset="0"/>
              <a:buChar char="•"/>
            </a:pPr>
            <a:endParaRPr lang="de-DE" sz="2903" dirty="0"/>
          </a:p>
          <a:p>
            <a:pPr marL="414726" indent="-414726">
              <a:buFont typeface="Arial" panose="020B0604020202020204" pitchFamily="34" charset="0"/>
              <a:buChar char="•"/>
            </a:pPr>
            <a:r>
              <a:rPr lang="de-DE" sz="2903" dirty="0"/>
              <a:t>Allgemeines Handelsmodell</a:t>
            </a:r>
          </a:p>
        </p:txBody>
      </p:sp>
      <p:sp>
        <p:nvSpPr>
          <p:cNvPr id="10" name="Rechteck 9">
            <a:extLst>
              <a:ext uri="{FF2B5EF4-FFF2-40B4-BE49-F238E27FC236}">
                <a16:creationId xmlns:a16="http://schemas.microsoft.com/office/drawing/2014/main" id="{1FED0A9A-508B-44A1-BAF2-72BA9AA4AD4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39144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77500" lnSpcReduction="2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Zölle</a:t>
            </a:r>
            <a:r>
              <a:rPr lang="en-US" sz="3991" dirty="0">
                <a:solidFill>
                  <a:sysClr val="windowText" lastClr="000000"/>
                </a:solidFill>
              </a:rPr>
              <a:t> und </a:t>
            </a:r>
            <a:r>
              <a:rPr lang="en-US" sz="3991" dirty="0" err="1">
                <a:solidFill>
                  <a:sysClr val="windowText" lastClr="000000"/>
                </a:solidFill>
              </a:rPr>
              <a:t>Quoten</a:t>
            </a:r>
            <a:r>
              <a:rPr lang="en-US" sz="3991" dirty="0">
                <a:solidFill>
                  <a:sysClr val="windowText" lastClr="000000"/>
                </a:solidFill>
              </a:rPr>
              <a:t> in </a:t>
            </a:r>
            <a:r>
              <a:rPr lang="en-US" sz="3991" dirty="0" err="1">
                <a:solidFill>
                  <a:sysClr val="windowText" lastClr="000000"/>
                </a:solidFill>
              </a:rPr>
              <a:t>einem</a:t>
            </a:r>
            <a:r>
              <a:rPr lang="en-US" sz="3991" dirty="0">
                <a:solidFill>
                  <a:sysClr val="windowText" lastClr="000000"/>
                </a:solidFill>
              </a:rPr>
              <a:t> </a:t>
            </a:r>
            <a:r>
              <a:rPr lang="en-US" sz="3991" dirty="0" err="1">
                <a:solidFill>
                  <a:sysClr val="windowText" lastClr="000000"/>
                </a:solidFill>
              </a:rPr>
              <a:t>kleinen</a:t>
            </a:r>
            <a:r>
              <a:rPr lang="en-US" sz="3991" dirty="0">
                <a:solidFill>
                  <a:sysClr val="windowText" lastClr="000000"/>
                </a:solidFill>
              </a:rPr>
              <a:t> Land</a:t>
            </a:r>
          </a:p>
        </p:txBody>
      </p:sp>
      <p:sp>
        <p:nvSpPr>
          <p:cNvPr id="3" name="Textfeld 2"/>
          <p:cNvSpPr txBox="1"/>
          <p:nvPr/>
        </p:nvSpPr>
        <p:spPr>
          <a:xfrm>
            <a:off x="1102241" y="1227246"/>
            <a:ext cx="8108895" cy="4112857"/>
          </a:xfrm>
          <a:prstGeom prst="rect">
            <a:avLst/>
          </a:prstGeom>
          <a:noFill/>
        </p:spPr>
        <p:txBody>
          <a:bodyPr wrap="square" rtlCol="0">
            <a:spAutoFit/>
          </a:bodyPr>
          <a:lstStyle/>
          <a:p>
            <a:r>
              <a:rPr lang="de-DE" sz="2903" u="sng" dirty="0"/>
              <a:t>Annahmen:</a:t>
            </a:r>
          </a:p>
          <a:p>
            <a:endParaRPr lang="de-DE" sz="2903" dirty="0"/>
          </a:p>
          <a:p>
            <a:pPr marL="259204" indent="-259204">
              <a:buFont typeface="Arial" panose="020B0604020202020204" pitchFamily="34" charset="0"/>
              <a:buChar char="•"/>
            </a:pPr>
            <a:r>
              <a:rPr lang="de-DE" sz="2903" dirty="0"/>
              <a:t>Kleines Land relativ zum Weltmarkt</a:t>
            </a:r>
          </a:p>
          <a:p>
            <a:pPr marL="259204" indent="-259204">
              <a:buFont typeface="Arial" panose="020B0604020202020204" pitchFamily="34" charset="0"/>
              <a:buChar char="•"/>
            </a:pPr>
            <a:endParaRPr lang="de-DE" sz="2903" dirty="0"/>
          </a:p>
          <a:p>
            <a:pPr marL="259204" indent="-259204">
              <a:buFont typeface="Arial" panose="020B0604020202020204" pitchFamily="34" charset="0"/>
              <a:buChar char="•"/>
            </a:pPr>
            <a:r>
              <a:rPr lang="de-DE" sz="2903" dirty="0"/>
              <a:t>Normale Nachfrage- und Angebotsstruktur auf dem Heimatmarkt</a:t>
            </a:r>
          </a:p>
          <a:p>
            <a:pPr marL="259204" indent="-259204">
              <a:buFont typeface="Arial" panose="020B0604020202020204" pitchFamily="34" charset="0"/>
              <a:buChar char="•"/>
            </a:pPr>
            <a:endParaRPr lang="de-DE" sz="2903" dirty="0"/>
          </a:p>
          <a:p>
            <a:pPr marL="259204" indent="-259204">
              <a:buFont typeface="Arial" panose="020B0604020202020204" pitchFamily="34" charset="0"/>
              <a:buChar char="•"/>
            </a:pPr>
            <a:r>
              <a:rPr lang="de-DE" sz="2903" dirty="0"/>
              <a:t>Vollkommen preiselastisches Angebot auf dem Weltmarkt</a:t>
            </a:r>
          </a:p>
        </p:txBody>
      </p:sp>
      <p:sp>
        <p:nvSpPr>
          <p:cNvPr id="5" name="Rechteck 4">
            <a:extLst>
              <a:ext uri="{FF2B5EF4-FFF2-40B4-BE49-F238E27FC236}">
                <a16:creationId xmlns:a16="http://schemas.microsoft.com/office/drawing/2014/main" id="{45854F45-3F9C-49D6-BEEF-3217B24CBDA3}"/>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02654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Title 1">
            <a:extLst>
              <a:ext uri="{FF2B5EF4-FFF2-40B4-BE49-F238E27FC236}">
                <a16:creationId xmlns:a16="http://schemas.microsoft.com/office/drawing/2014/main" id="{EB705D36-230F-458E-BA8E-469EBFE98D47}"/>
              </a:ext>
            </a:extLst>
          </p:cNvPr>
          <p:cNvSpPr txBox="1">
            <a:spLocks/>
          </p:cNvSpPr>
          <p:nvPr/>
        </p:nvSpPr>
        <p:spPr>
          <a:xfrm>
            <a:off x="1304850" y="26285"/>
            <a:ext cx="3876207" cy="504835"/>
          </a:xfrm>
          <a:prstGeom prst="rect">
            <a:avLst/>
          </a:prstGeom>
        </p:spPr>
        <p:txBody>
          <a:bodyPr>
            <a:normAutofit lnSpcReduction="10000"/>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Zoll</a:t>
            </a:r>
            <a:r>
              <a:rPr lang="en-US" sz="2800" dirty="0">
                <a:solidFill>
                  <a:sysClr val="windowText" lastClr="000000"/>
                </a:solidFill>
              </a:rPr>
              <a:t>: </a:t>
            </a:r>
            <a:r>
              <a:rPr lang="en-US" sz="2800" dirty="0" err="1">
                <a:solidFill>
                  <a:sysClr val="windowText" lastClr="000000"/>
                </a:solidFill>
              </a:rPr>
              <a:t>kleines</a:t>
            </a:r>
            <a:r>
              <a:rPr lang="en-US" sz="2800" dirty="0">
                <a:solidFill>
                  <a:sysClr val="windowText" lastClr="000000"/>
                </a:solidFill>
              </a:rPr>
              <a:t> Land</a:t>
            </a:r>
          </a:p>
        </p:txBody>
      </p:sp>
      <p:cxnSp>
        <p:nvCxnSpPr>
          <p:cNvPr id="87" name="Straight Arrow Connector 6">
            <a:extLst>
              <a:ext uri="{FF2B5EF4-FFF2-40B4-BE49-F238E27FC236}">
                <a16:creationId xmlns:a16="http://schemas.microsoft.com/office/drawing/2014/main" id="{D08A3D45-64E6-4C2C-936B-609BFEA4A218}"/>
              </a:ext>
            </a:extLst>
          </p:cNvPr>
          <p:cNvCxnSpPr/>
          <p:nvPr/>
        </p:nvCxnSpPr>
        <p:spPr>
          <a:xfrm flipV="1">
            <a:off x="1538188" y="621307"/>
            <a:ext cx="0" cy="38553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7">
            <a:extLst>
              <a:ext uri="{FF2B5EF4-FFF2-40B4-BE49-F238E27FC236}">
                <a16:creationId xmlns:a16="http://schemas.microsoft.com/office/drawing/2014/main" id="{76D88256-9BC9-4E21-9CDE-07F3CF923EC7}"/>
              </a:ext>
            </a:extLst>
          </p:cNvPr>
          <p:cNvCxnSpPr/>
          <p:nvPr/>
        </p:nvCxnSpPr>
        <p:spPr>
          <a:xfrm>
            <a:off x="1538189" y="4476617"/>
            <a:ext cx="52849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9" name="TextBox 12">
            <a:extLst>
              <a:ext uri="{FF2B5EF4-FFF2-40B4-BE49-F238E27FC236}">
                <a16:creationId xmlns:a16="http://schemas.microsoft.com/office/drawing/2014/main" id="{736DD1AF-01C4-4839-B465-84F96B966450}"/>
              </a:ext>
            </a:extLst>
          </p:cNvPr>
          <p:cNvSpPr txBox="1"/>
          <p:nvPr/>
        </p:nvSpPr>
        <p:spPr>
          <a:xfrm>
            <a:off x="441024" y="737272"/>
            <a:ext cx="899839" cy="315599"/>
          </a:xfrm>
          <a:prstGeom prst="rect">
            <a:avLst/>
          </a:prstGeom>
          <a:noFill/>
        </p:spPr>
        <p:txBody>
          <a:bodyPr wrap="square" rtlCol="0">
            <a:spAutoFit/>
          </a:bodyPr>
          <a:lstStyle/>
          <a:p>
            <a:pPr algn="ctr"/>
            <a:r>
              <a:rPr lang="en-US" sz="1451">
                <a:latin typeface="Arial" panose="020B0604020202020204" pitchFamily="34" charset="0"/>
                <a:cs typeface="Arial" panose="020B0604020202020204" pitchFamily="34" charset="0"/>
              </a:rPr>
              <a:t>Preis </a:t>
            </a:r>
            <a:r>
              <a:rPr lang="en-US" sz="1451" dirty="0">
                <a:latin typeface="Arial" panose="020B0604020202020204" pitchFamily="34" charset="0"/>
                <a:cs typeface="Arial" panose="020B0604020202020204" pitchFamily="34" charset="0"/>
              </a:rPr>
              <a:t>p</a:t>
            </a:r>
          </a:p>
        </p:txBody>
      </p:sp>
      <p:sp>
        <p:nvSpPr>
          <p:cNvPr id="90" name="TextBox 15">
            <a:extLst>
              <a:ext uri="{FF2B5EF4-FFF2-40B4-BE49-F238E27FC236}">
                <a16:creationId xmlns:a16="http://schemas.microsoft.com/office/drawing/2014/main" id="{C7F8AA1E-4263-4E15-95A9-14D175A32C7A}"/>
              </a:ext>
            </a:extLst>
          </p:cNvPr>
          <p:cNvSpPr txBox="1"/>
          <p:nvPr/>
        </p:nvSpPr>
        <p:spPr>
          <a:xfrm>
            <a:off x="5941612" y="4618395"/>
            <a:ext cx="901209" cy="315599"/>
          </a:xfrm>
          <a:prstGeom prst="rect">
            <a:avLst/>
          </a:prstGeom>
          <a:noFill/>
        </p:spPr>
        <p:txBody>
          <a:bodyPr wrap="none" rtlCol="0">
            <a:spAutoFit/>
          </a:bodyPr>
          <a:lstStyle/>
          <a:p>
            <a:r>
              <a:rPr lang="en-US" sz="1451" dirty="0" err="1">
                <a:latin typeface="Arial" panose="020B0604020202020204" pitchFamily="34" charset="0"/>
                <a:cs typeface="Arial" panose="020B0604020202020204" pitchFamily="34" charset="0"/>
              </a:rPr>
              <a:t>Menge</a:t>
            </a:r>
            <a:r>
              <a:rPr lang="en-US" sz="1451" dirty="0">
                <a:latin typeface="Arial" panose="020B0604020202020204" pitchFamily="34" charset="0"/>
                <a:cs typeface="Arial" panose="020B0604020202020204" pitchFamily="34" charset="0"/>
              </a:rPr>
              <a:t> x</a:t>
            </a:r>
          </a:p>
        </p:txBody>
      </p:sp>
      <p:cxnSp>
        <p:nvCxnSpPr>
          <p:cNvPr id="91" name="Straight Connector 18">
            <a:extLst>
              <a:ext uri="{FF2B5EF4-FFF2-40B4-BE49-F238E27FC236}">
                <a16:creationId xmlns:a16="http://schemas.microsoft.com/office/drawing/2014/main" id="{E81A19DA-2539-4129-9B40-1E7FD8D5C0DE}"/>
              </a:ext>
            </a:extLst>
          </p:cNvPr>
          <p:cNvCxnSpPr/>
          <p:nvPr/>
        </p:nvCxnSpPr>
        <p:spPr>
          <a:xfrm flipH="1">
            <a:off x="1529786" y="3278206"/>
            <a:ext cx="4650312"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2" name="TextBox 12">
            <a:extLst>
              <a:ext uri="{FF2B5EF4-FFF2-40B4-BE49-F238E27FC236}">
                <a16:creationId xmlns:a16="http://schemas.microsoft.com/office/drawing/2014/main" id="{1887B388-BF4D-4EA4-BED8-848A0B20A6B7}"/>
              </a:ext>
            </a:extLst>
          </p:cNvPr>
          <p:cNvSpPr txBox="1"/>
          <p:nvPr/>
        </p:nvSpPr>
        <p:spPr>
          <a:xfrm>
            <a:off x="43642" y="3107447"/>
            <a:ext cx="1577673" cy="300410"/>
          </a:xfrm>
          <a:prstGeom prst="rect">
            <a:avLst/>
          </a:prstGeom>
          <a:noFill/>
        </p:spPr>
        <p:txBody>
          <a:bodyPr wrap="square" rtlCol="0">
            <a:spAutoFit/>
          </a:bodyPr>
          <a:lstStyle/>
          <a:p>
            <a:pPr algn="ctr"/>
            <a:r>
              <a:rPr lang="en-US" sz="1200">
                <a:latin typeface="Arial" panose="020B0604020202020204" pitchFamily="34" charset="0"/>
                <a:cs typeface="Arial" panose="020B0604020202020204" pitchFamily="34" charset="0"/>
              </a:rPr>
              <a:t>Weltmarkpreis</a:t>
            </a:r>
            <a:r>
              <a:rPr lang="en-US" sz="1451">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P</a:t>
            </a:r>
            <a:r>
              <a:rPr lang="en-US" sz="1451" baseline="-25000" dirty="0">
                <a:latin typeface="Arial" panose="020B0604020202020204" pitchFamily="34" charset="0"/>
                <a:cs typeface="Arial" panose="020B0604020202020204" pitchFamily="34" charset="0"/>
              </a:rPr>
              <a:t>w</a:t>
            </a:r>
          </a:p>
        </p:txBody>
      </p:sp>
      <p:cxnSp>
        <p:nvCxnSpPr>
          <p:cNvPr id="95" name="Straight Connector 8">
            <a:extLst>
              <a:ext uri="{FF2B5EF4-FFF2-40B4-BE49-F238E27FC236}">
                <a16:creationId xmlns:a16="http://schemas.microsoft.com/office/drawing/2014/main" id="{E220C399-2248-446A-A6F4-1B6C99D3E85E}"/>
              </a:ext>
            </a:extLst>
          </p:cNvPr>
          <p:cNvCxnSpPr/>
          <p:nvPr/>
        </p:nvCxnSpPr>
        <p:spPr>
          <a:xfrm flipV="1">
            <a:off x="1517285" y="844583"/>
            <a:ext cx="4650312" cy="2949254"/>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19">
            <a:extLst>
              <a:ext uri="{FF2B5EF4-FFF2-40B4-BE49-F238E27FC236}">
                <a16:creationId xmlns:a16="http://schemas.microsoft.com/office/drawing/2014/main" id="{777DCF7C-46DB-4543-9D8C-7CA30F54188B}"/>
              </a:ext>
            </a:extLst>
          </p:cNvPr>
          <p:cNvCxnSpPr/>
          <p:nvPr/>
        </p:nvCxnSpPr>
        <p:spPr>
          <a:xfrm>
            <a:off x="1529786" y="844582"/>
            <a:ext cx="5436009" cy="307360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7" name="Rechteck 96">
            <a:extLst>
              <a:ext uri="{FF2B5EF4-FFF2-40B4-BE49-F238E27FC236}">
                <a16:creationId xmlns:a16="http://schemas.microsoft.com/office/drawing/2014/main" id="{B5B1B035-5115-47C0-A71D-60AB0F525CF8}"/>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54345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77500" lnSpcReduction="2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Zoll</a:t>
            </a:r>
            <a:r>
              <a:rPr lang="en-US" sz="3991" dirty="0">
                <a:solidFill>
                  <a:sysClr val="windowText" lastClr="000000"/>
                </a:solidFill>
              </a:rPr>
              <a:t>: </a:t>
            </a:r>
            <a:r>
              <a:rPr lang="en-US" sz="3991" dirty="0" err="1">
                <a:solidFill>
                  <a:sysClr val="windowText" lastClr="000000"/>
                </a:solidFill>
              </a:rPr>
              <a:t>kleines</a:t>
            </a:r>
            <a:r>
              <a:rPr lang="en-US" sz="3991" dirty="0">
                <a:solidFill>
                  <a:sysClr val="windowText" lastClr="000000"/>
                </a:solidFill>
              </a:rPr>
              <a:t> Land (</a:t>
            </a:r>
            <a:r>
              <a:rPr lang="en-US" sz="3991" dirty="0" err="1">
                <a:solidFill>
                  <a:sysClr val="windowText" lastClr="000000"/>
                </a:solidFill>
              </a:rPr>
              <a:t>Zusammenassung</a:t>
            </a:r>
            <a:r>
              <a:rPr lang="en-US" sz="3991" dirty="0">
                <a:solidFill>
                  <a:sysClr val="windowText" lastClr="000000"/>
                </a:solidFill>
              </a:rPr>
              <a:t>)</a:t>
            </a:r>
          </a:p>
        </p:txBody>
      </p:sp>
      <p:sp>
        <p:nvSpPr>
          <p:cNvPr id="6" name="Textfeld 5"/>
          <p:cNvSpPr txBox="1"/>
          <p:nvPr/>
        </p:nvSpPr>
        <p:spPr>
          <a:xfrm>
            <a:off x="7857917" y="851657"/>
            <a:ext cx="4382033" cy="4154984"/>
          </a:xfrm>
          <a:prstGeom prst="rect">
            <a:avLst/>
          </a:prstGeom>
          <a:noFill/>
        </p:spPr>
        <p:txBody>
          <a:bodyPr wrap="none" rtlCol="0">
            <a:spAutoFit/>
          </a:bodyPr>
          <a:lstStyle/>
          <a:p>
            <a:r>
              <a:rPr lang="de-DE" sz="2400" u="sng" dirty="0"/>
              <a:t>Effekte:</a:t>
            </a:r>
          </a:p>
          <a:p>
            <a:endParaRPr lang="de-DE" sz="2400" dirty="0"/>
          </a:p>
          <a:p>
            <a:pPr marL="259204" indent="-259204">
              <a:buFont typeface="Arial" panose="020B0604020202020204" pitchFamily="34" charset="0"/>
              <a:buChar char="•"/>
            </a:pPr>
            <a:r>
              <a:rPr lang="de-DE" sz="2400" dirty="0"/>
              <a:t>A: Produzentenrente </a:t>
            </a:r>
            <a:r>
              <a:rPr lang="de-DE" sz="2400" dirty="0">
                <a:latin typeface="Arial Unicode MS"/>
                <a:ea typeface="Arial Unicode MS"/>
                <a:cs typeface="Arial Unicode MS"/>
              </a:rPr>
              <a:t>↑</a:t>
            </a:r>
            <a:endParaRPr lang="de-DE" sz="2400" dirty="0"/>
          </a:p>
          <a:p>
            <a:pPr marL="259204" indent="-259204">
              <a:buFont typeface="Arial" panose="020B0604020202020204" pitchFamily="34" charset="0"/>
              <a:buChar char="•"/>
            </a:pPr>
            <a:endParaRPr lang="de-DE" sz="2400" dirty="0"/>
          </a:p>
          <a:p>
            <a:pPr marL="259204" indent="-259204">
              <a:buFont typeface="Arial" panose="020B0604020202020204" pitchFamily="34" charset="0"/>
              <a:buChar char="•"/>
            </a:pPr>
            <a:r>
              <a:rPr lang="de-DE" sz="2400" dirty="0"/>
              <a:t>A+B+C+D: Konsumentenrente </a:t>
            </a:r>
            <a:r>
              <a:rPr lang="de-DE" sz="2400" dirty="0">
                <a:latin typeface="Arial Unicode MS"/>
                <a:ea typeface="Arial Unicode MS"/>
                <a:cs typeface="Arial Unicode MS"/>
              </a:rPr>
              <a:t>↓</a:t>
            </a:r>
            <a:endParaRPr lang="de-DE" sz="2400" dirty="0"/>
          </a:p>
          <a:p>
            <a:pPr marL="259204" indent="-259204">
              <a:buFont typeface="Arial" panose="020B0604020202020204" pitchFamily="34" charset="0"/>
              <a:buChar char="•"/>
            </a:pPr>
            <a:endParaRPr lang="de-DE" sz="2400" dirty="0"/>
          </a:p>
          <a:p>
            <a:pPr marL="259204" indent="-259204">
              <a:buFont typeface="Arial" panose="020B0604020202020204" pitchFamily="34" charset="0"/>
              <a:buChar char="•"/>
            </a:pPr>
            <a:r>
              <a:rPr lang="de-DE" sz="2400" dirty="0"/>
              <a:t>C: Zolleinnahmen </a:t>
            </a:r>
            <a:r>
              <a:rPr lang="de-DE" sz="2400" dirty="0">
                <a:latin typeface="Arial Unicode MS"/>
                <a:ea typeface="Arial Unicode MS"/>
                <a:cs typeface="Arial Unicode MS"/>
              </a:rPr>
              <a:t>↑</a:t>
            </a:r>
          </a:p>
          <a:p>
            <a:pPr marL="259204" indent="-259204">
              <a:buFont typeface="Arial" panose="020B0604020202020204" pitchFamily="34" charset="0"/>
              <a:buChar char="•"/>
            </a:pPr>
            <a:endParaRPr lang="de-DE" sz="2400" dirty="0">
              <a:latin typeface="Arial Unicode MS"/>
              <a:ea typeface="Arial Unicode MS"/>
              <a:cs typeface="Arial Unicode MS"/>
            </a:endParaRPr>
          </a:p>
          <a:p>
            <a:pPr marL="259204" indent="-259204">
              <a:buFont typeface="Arial" panose="020B0604020202020204" pitchFamily="34" charset="0"/>
              <a:buChar char="•"/>
            </a:pPr>
            <a:r>
              <a:rPr lang="de-DE" sz="2400" dirty="0"/>
              <a:t>B + D: Wohlfahrtseffekt </a:t>
            </a:r>
            <a:r>
              <a:rPr lang="de-DE" sz="2400" dirty="0">
                <a:latin typeface="Arial Unicode MS"/>
                <a:ea typeface="Arial Unicode MS"/>
                <a:cs typeface="Arial Unicode MS"/>
              </a:rPr>
              <a:t>↓</a:t>
            </a:r>
            <a:endParaRPr lang="de-DE" sz="2400" dirty="0"/>
          </a:p>
          <a:p>
            <a:pPr marL="259204" indent="-259204">
              <a:buFont typeface="Arial" panose="020B0604020202020204" pitchFamily="34" charset="0"/>
              <a:buChar char="•"/>
            </a:pPr>
            <a:endParaRPr lang="de-DE" sz="2400" dirty="0"/>
          </a:p>
          <a:p>
            <a:pPr marL="259204" indent="-259204">
              <a:buFont typeface="Arial" panose="020B0604020202020204" pitchFamily="34" charset="0"/>
              <a:buChar char="•"/>
            </a:pPr>
            <a:endParaRPr lang="de-DE" sz="2400" dirty="0"/>
          </a:p>
        </p:txBody>
      </p:sp>
      <p:grpSp>
        <p:nvGrpSpPr>
          <p:cNvPr id="3" name="Gruppieren 2"/>
          <p:cNvGrpSpPr/>
          <p:nvPr/>
        </p:nvGrpSpPr>
        <p:grpSpPr>
          <a:xfrm>
            <a:off x="104602" y="1449218"/>
            <a:ext cx="7707554" cy="4126766"/>
            <a:chOff x="1767750" y="1600110"/>
            <a:chExt cx="7548528" cy="4166669"/>
          </a:xfrm>
        </p:grpSpPr>
        <p:cxnSp>
          <p:nvCxnSpPr>
            <p:cNvPr id="8" name="Straight Arrow Connector 6"/>
            <p:cNvCxnSpPr/>
            <p:nvPr/>
          </p:nvCxnSpPr>
          <p:spPr>
            <a:xfrm flipV="1">
              <a:off x="3227102" y="1606880"/>
              <a:ext cx="0" cy="38553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 name="Gruppieren 1"/>
            <p:cNvGrpSpPr/>
            <p:nvPr/>
          </p:nvGrpSpPr>
          <p:grpSpPr>
            <a:xfrm>
              <a:off x="1767750" y="1600110"/>
              <a:ext cx="7548528" cy="4166669"/>
              <a:chOff x="1767750" y="1600110"/>
              <a:chExt cx="7568610" cy="4335414"/>
            </a:xfrm>
          </p:grpSpPr>
          <p:cxnSp>
            <p:nvCxnSpPr>
              <p:cNvPr id="9" name="Straight Arrow Connector 7"/>
              <p:cNvCxnSpPr/>
              <p:nvPr/>
            </p:nvCxnSpPr>
            <p:spPr>
              <a:xfrm>
                <a:off x="3227103" y="5462190"/>
                <a:ext cx="52849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12"/>
              <p:cNvSpPr txBox="1"/>
              <p:nvPr/>
            </p:nvSpPr>
            <p:spPr>
              <a:xfrm>
                <a:off x="2420315" y="1722845"/>
                <a:ext cx="609462" cy="538865"/>
              </a:xfrm>
              <a:prstGeom prst="rect">
                <a:avLst/>
              </a:prstGeom>
              <a:noFill/>
            </p:spPr>
            <p:txBody>
              <a:bodyPr wrap="none" rtlCol="0">
                <a:spAutoFit/>
              </a:bodyPr>
              <a:lstStyle/>
              <a:p>
                <a:pPr algn="ctr"/>
                <a:r>
                  <a:rPr lang="en-US" sz="1451">
                    <a:latin typeface="Arial" panose="020B0604020202020204" pitchFamily="34" charset="0"/>
                    <a:cs typeface="Arial" panose="020B0604020202020204" pitchFamily="34" charset="0"/>
                  </a:rPr>
                  <a:t>Preis</a:t>
                </a:r>
                <a:endParaRPr lang="en-US" sz="1451" dirty="0">
                  <a:latin typeface="Arial" panose="020B0604020202020204" pitchFamily="34" charset="0"/>
                  <a:cs typeface="Arial" panose="020B0604020202020204" pitchFamily="34" charset="0"/>
                </a:endParaRPr>
              </a:p>
              <a:p>
                <a:pPr algn="ctr"/>
                <a:r>
                  <a:rPr lang="en-US" sz="1451" dirty="0">
                    <a:latin typeface="Arial" panose="020B0604020202020204" pitchFamily="34" charset="0"/>
                    <a:cs typeface="Arial" panose="020B0604020202020204" pitchFamily="34" charset="0"/>
                  </a:rPr>
                  <a:t>P</a:t>
                </a:r>
              </a:p>
            </p:txBody>
          </p:sp>
          <p:sp>
            <p:nvSpPr>
              <p:cNvPr id="11" name="TextBox 15"/>
              <p:cNvSpPr txBox="1"/>
              <p:nvPr/>
            </p:nvSpPr>
            <p:spPr>
              <a:xfrm>
                <a:off x="7630526" y="5603968"/>
                <a:ext cx="914870" cy="331556"/>
              </a:xfrm>
              <a:prstGeom prst="rect">
                <a:avLst/>
              </a:prstGeom>
              <a:noFill/>
            </p:spPr>
            <p:txBody>
              <a:bodyPr wrap="none" rtlCol="0">
                <a:spAutoFit/>
              </a:bodyPr>
              <a:lstStyle/>
              <a:p>
                <a:r>
                  <a:rPr lang="en-US" sz="1451" dirty="0" err="1">
                    <a:latin typeface="Arial" panose="020B0604020202020204" pitchFamily="34" charset="0"/>
                    <a:cs typeface="Arial" panose="020B0604020202020204" pitchFamily="34" charset="0"/>
                  </a:rPr>
                  <a:t>Menge</a:t>
                </a:r>
                <a:r>
                  <a:rPr lang="en-US" sz="1451" dirty="0">
                    <a:latin typeface="Arial" panose="020B0604020202020204" pitchFamily="34" charset="0"/>
                    <a:cs typeface="Arial" panose="020B0604020202020204" pitchFamily="34" charset="0"/>
                  </a:rPr>
                  <a:t> X</a:t>
                </a:r>
              </a:p>
            </p:txBody>
          </p:sp>
          <p:cxnSp>
            <p:nvCxnSpPr>
              <p:cNvPr id="12" name="Straight Connector 8"/>
              <p:cNvCxnSpPr/>
              <p:nvPr/>
            </p:nvCxnSpPr>
            <p:spPr>
              <a:xfrm flipV="1">
                <a:off x="3227103" y="1971919"/>
                <a:ext cx="4566481" cy="3098367"/>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9"/>
              <p:cNvCxnSpPr/>
              <p:nvPr/>
            </p:nvCxnSpPr>
            <p:spPr>
              <a:xfrm>
                <a:off x="3239379" y="1971918"/>
                <a:ext cx="5338014" cy="322900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8283700" y="4670032"/>
                <a:ext cx="1052660" cy="343620"/>
              </a:xfrm>
              <a:prstGeom prst="rect">
                <a:avLst/>
              </a:prstGeom>
              <a:noFill/>
            </p:spPr>
            <p:txBody>
              <a:bodyPr wrap="none" rtlCol="0">
                <a:spAutoFit/>
              </a:bodyPr>
              <a:lstStyle/>
              <a:p>
                <a:r>
                  <a:rPr lang="de-DE" sz="1633" dirty="0"/>
                  <a:t>Nachfrage</a:t>
                </a:r>
              </a:p>
            </p:txBody>
          </p:sp>
          <p:sp>
            <p:nvSpPr>
              <p:cNvPr id="15" name="Textfeld 14"/>
              <p:cNvSpPr txBox="1"/>
              <p:nvPr/>
            </p:nvSpPr>
            <p:spPr>
              <a:xfrm>
                <a:off x="7303939" y="1600110"/>
                <a:ext cx="909095" cy="343620"/>
              </a:xfrm>
              <a:prstGeom prst="rect">
                <a:avLst/>
              </a:prstGeom>
              <a:noFill/>
            </p:spPr>
            <p:txBody>
              <a:bodyPr wrap="none" rtlCol="0">
                <a:spAutoFit/>
              </a:bodyPr>
              <a:lstStyle/>
              <a:p>
                <a:r>
                  <a:rPr lang="de-DE" sz="1633" dirty="0"/>
                  <a:t>Angebot</a:t>
                </a:r>
              </a:p>
            </p:txBody>
          </p:sp>
          <p:cxnSp>
            <p:nvCxnSpPr>
              <p:cNvPr id="16" name="Straight Connector 18"/>
              <p:cNvCxnSpPr/>
              <p:nvPr/>
            </p:nvCxnSpPr>
            <p:spPr>
              <a:xfrm flipH="1">
                <a:off x="3227103" y="4343445"/>
                <a:ext cx="4566481"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 name="TextBox 12"/>
              <p:cNvSpPr txBox="1"/>
              <p:nvPr/>
            </p:nvSpPr>
            <p:spPr>
              <a:xfrm>
                <a:off x="1767750" y="4164052"/>
                <a:ext cx="1549232" cy="315599"/>
              </a:xfrm>
              <a:prstGeom prst="rect">
                <a:avLst/>
              </a:prstGeom>
              <a:noFill/>
            </p:spPr>
            <p:txBody>
              <a:bodyPr wrap="square" rtlCol="0">
                <a:spAutoFit/>
              </a:bodyPr>
              <a:lstStyle/>
              <a:p>
                <a:pPr algn="ctr"/>
                <a:r>
                  <a:rPr lang="en-US" sz="1200">
                    <a:latin typeface="Arial" panose="020B0604020202020204" pitchFamily="34" charset="0"/>
                    <a:cs typeface="Arial" panose="020B0604020202020204" pitchFamily="34" charset="0"/>
                  </a:rPr>
                  <a:t>Weltmarkpreis</a:t>
                </a:r>
                <a:r>
                  <a:rPr lang="en-US" sz="1451">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P</a:t>
                </a:r>
                <a:r>
                  <a:rPr lang="en-US" sz="1451" baseline="-25000" dirty="0">
                    <a:latin typeface="Arial" panose="020B0604020202020204" pitchFamily="34" charset="0"/>
                    <a:cs typeface="Arial" panose="020B0604020202020204" pitchFamily="34" charset="0"/>
                  </a:rPr>
                  <a:t>w</a:t>
                </a:r>
              </a:p>
            </p:txBody>
          </p:sp>
          <p:cxnSp>
            <p:nvCxnSpPr>
              <p:cNvPr id="18" name="Straight Connector 18"/>
              <p:cNvCxnSpPr/>
              <p:nvPr/>
            </p:nvCxnSpPr>
            <p:spPr>
              <a:xfrm flipH="1">
                <a:off x="3254254" y="3690270"/>
                <a:ext cx="4566481"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TextBox 12"/>
              <p:cNvSpPr txBox="1"/>
              <p:nvPr/>
            </p:nvSpPr>
            <p:spPr>
              <a:xfrm>
                <a:off x="2207568" y="3494319"/>
                <a:ext cx="958916" cy="315599"/>
              </a:xfrm>
              <a:prstGeom prst="rect">
                <a:avLst/>
              </a:prstGeom>
              <a:noFill/>
            </p:spPr>
            <p:txBody>
              <a:bodyPr wrap="square" rtlCol="0">
                <a:spAutoFit/>
              </a:bodyPr>
              <a:lstStyle/>
              <a:p>
                <a:pPr algn="ctr"/>
                <a:r>
                  <a:rPr lang="en-US" sz="1451" dirty="0" err="1">
                    <a:latin typeface="Arial" panose="020B0604020202020204" pitchFamily="34" charset="0"/>
                    <a:cs typeface="Arial" panose="020B0604020202020204" pitchFamily="34" charset="0"/>
                  </a:rPr>
                  <a:t>P</a:t>
                </a:r>
                <a:r>
                  <a:rPr lang="en-US" sz="1451" baseline="-25000" dirty="0" err="1">
                    <a:latin typeface="Arial" panose="020B0604020202020204" pitchFamily="34" charset="0"/>
                    <a:cs typeface="Arial" panose="020B0604020202020204" pitchFamily="34" charset="0"/>
                  </a:rPr>
                  <a:t>w</a:t>
                </a:r>
                <a:r>
                  <a:rPr lang="en-US" sz="1451" dirty="0" err="1">
                    <a:latin typeface="Arial" panose="020B0604020202020204" pitchFamily="34" charset="0"/>
                    <a:cs typeface="Arial" panose="020B0604020202020204" pitchFamily="34" charset="0"/>
                  </a:rPr>
                  <a:t>+t</a:t>
                </a:r>
                <a:r>
                  <a:rPr lang="en-US" sz="145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a:t>
                </a:r>
                <a:r>
                  <a:rPr lang="en-US" sz="1200" dirty="0" err="1">
                    <a:latin typeface="Arial" panose="020B0604020202020204" pitchFamily="34" charset="0"/>
                    <a:cs typeface="Arial" panose="020B0604020202020204" pitchFamily="34" charset="0"/>
                  </a:rPr>
                  <a:t>Zoll</a:t>
                </a:r>
                <a:r>
                  <a:rPr lang="en-US" sz="1200" dirty="0">
                    <a:latin typeface="Arial" panose="020B0604020202020204" pitchFamily="34" charset="0"/>
                    <a:cs typeface="Arial" panose="020B0604020202020204" pitchFamily="34" charset="0"/>
                  </a:rPr>
                  <a:t>)</a:t>
                </a:r>
                <a:endParaRPr lang="en-US" sz="1200" baseline="-25000" dirty="0">
                  <a:latin typeface="Arial" panose="020B0604020202020204" pitchFamily="34" charset="0"/>
                  <a:cs typeface="Arial" panose="020B0604020202020204" pitchFamily="34" charset="0"/>
                </a:endParaRPr>
              </a:p>
            </p:txBody>
          </p:sp>
          <p:cxnSp>
            <p:nvCxnSpPr>
              <p:cNvPr id="20" name="Straight Connector 18"/>
              <p:cNvCxnSpPr/>
              <p:nvPr/>
            </p:nvCxnSpPr>
            <p:spPr>
              <a:xfrm>
                <a:off x="5279095" y="3690271"/>
                <a:ext cx="0" cy="177192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18"/>
              <p:cNvCxnSpPr/>
              <p:nvPr/>
            </p:nvCxnSpPr>
            <p:spPr>
              <a:xfrm>
                <a:off x="6062905" y="3690271"/>
                <a:ext cx="0" cy="177192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3815184" y="3877794"/>
                <a:ext cx="306494" cy="343620"/>
              </a:xfrm>
              <a:prstGeom prst="rect">
                <a:avLst/>
              </a:prstGeom>
              <a:noFill/>
            </p:spPr>
            <p:txBody>
              <a:bodyPr wrap="none" rtlCol="0">
                <a:spAutoFit/>
              </a:bodyPr>
              <a:lstStyle/>
              <a:p>
                <a:r>
                  <a:rPr lang="de-DE" sz="1633" dirty="0"/>
                  <a:t>A</a:t>
                </a:r>
              </a:p>
            </p:txBody>
          </p:sp>
          <p:sp>
            <p:nvSpPr>
              <p:cNvPr id="23" name="Textfeld 22"/>
              <p:cNvSpPr txBox="1"/>
              <p:nvPr/>
            </p:nvSpPr>
            <p:spPr>
              <a:xfrm>
                <a:off x="4925582" y="3951540"/>
                <a:ext cx="298480" cy="343620"/>
              </a:xfrm>
              <a:prstGeom prst="rect">
                <a:avLst/>
              </a:prstGeom>
              <a:noFill/>
            </p:spPr>
            <p:txBody>
              <a:bodyPr wrap="none" rtlCol="0">
                <a:spAutoFit/>
              </a:bodyPr>
              <a:lstStyle/>
              <a:p>
                <a:r>
                  <a:rPr lang="de-DE" sz="1633" dirty="0"/>
                  <a:t>B</a:t>
                </a:r>
              </a:p>
            </p:txBody>
          </p:sp>
          <p:sp>
            <p:nvSpPr>
              <p:cNvPr id="24" name="Textfeld 23"/>
              <p:cNvSpPr txBox="1"/>
              <p:nvPr/>
            </p:nvSpPr>
            <p:spPr>
              <a:xfrm>
                <a:off x="5540365" y="3951540"/>
                <a:ext cx="296876" cy="343620"/>
              </a:xfrm>
              <a:prstGeom prst="rect">
                <a:avLst/>
              </a:prstGeom>
              <a:noFill/>
            </p:spPr>
            <p:txBody>
              <a:bodyPr wrap="none" rtlCol="0">
                <a:spAutoFit/>
              </a:bodyPr>
              <a:lstStyle/>
              <a:p>
                <a:r>
                  <a:rPr lang="de-DE" sz="1633" dirty="0"/>
                  <a:t>C</a:t>
                </a:r>
              </a:p>
            </p:txBody>
          </p:sp>
          <p:sp>
            <p:nvSpPr>
              <p:cNvPr id="25" name="Textfeld 24"/>
              <p:cNvSpPr txBox="1"/>
              <p:nvPr/>
            </p:nvSpPr>
            <p:spPr>
              <a:xfrm>
                <a:off x="6231932" y="3943111"/>
                <a:ext cx="312906" cy="343620"/>
              </a:xfrm>
              <a:prstGeom prst="rect">
                <a:avLst/>
              </a:prstGeom>
              <a:noFill/>
            </p:spPr>
            <p:txBody>
              <a:bodyPr wrap="none" rtlCol="0">
                <a:spAutoFit/>
              </a:bodyPr>
              <a:lstStyle/>
              <a:p>
                <a:r>
                  <a:rPr lang="de-DE" sz="1633" dirty="0"/>
                  <a:t>D</a:t>
                </a:r>
              </a:p>
            </p:txBody>
          </p:sp>
        </p:grpSp>
      </p:grpSp>
      <p:sp>
        <p:nvSpPr>
          <p:cNvPr id="26" name="TextBox 15"/>
          <p:cNvSpPr txBox="1"/>
          <p:nvPr/>
        </p:nvSpPr>
        <p:spPr>
          <a:xfrm>
            <a:off x="3901910" y="5182874"/>
            <a:ext cx="391454" cy="315599"/>
          </a:xfrm>
          <a:prstGeom prst="rect">
            <a:avLst/>
          </a:prstGeom>
          <a:noFill/>
        </p:spPr>
        <p:txBody>
          <a:bodyPr wrap="none" rtlCol="0">
            <a:spAutoFit/>
          </a:bodyPr>
          <a:lstStyle/>
          <a:p>
            <a:r>
              <a:rPr lang="en-US" sz="1451" dirty="0">
                <a:latin typeface="Arial" panose="020B0604020202020204" pitchFamily="34" charset="0"/>
                <a:cs typeface="Arial" panose="020B0604020202020204" pitchFamily="34" charset="0"/>
              </a:rPr>
              <a:t>IM</a:t>
            </a:r>
          </a:p>
        </p:txBody>
      </p:sp>
      <p:sp>
        <p:nvSpPr>
          <p:cNvPr id="27" name="Rechteck 26">
            <a:extLst>
              <a:ext uri="{FF2B5EF4-FFF2-40B4-BE49-F238E27FC236}">
                <a16:creationId xmlns:a16="http://schemas.microsoft.com/office/drawing/2014/main" id="{E4F2E97F-2EA3-4D42-A641-ED59BE21D87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374331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7" name="Straight Arrow Connector 6">
            <a:extLst>
              <a:ext uri="{FF2B5EF4-FFF2-40B4-BE49-F238E27FC236}">
                <a16:creationId xmlns:a16="http://schemas.microsoft.com/office/drawing/2014/main" id="{D08A3D45-64E6-4C2C-936B-609BFEA4A218}"/>
              </a:ext>
            </a:extLst>
          </p:cNvPr>
          <p:cNvCxnSpPr/>
          <p:nvPr/>
        </p:nvCxnSpPr>
        <p:spPr>
          <a:xfrm flipV="1">
            <a:off x="1538188" y="621307"/>
            <a:ext cx="0" cy="38553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7">
            <a:extLst>
              <a:ext uri="{FF2B5EF4-FFF2-40B4-BE49-F238E27FC236}">
                <a16:creationId xmlns:a16="http://schemas.microsoft.com/office/drawing/2014/main" id="{76D88256-9BC9-4E21-9CDE-07F3CF923EC7}"/>
              </a:ext>
            </a:extLst>
          </p:cNvPr>
          <p:cNvCxnSpPr/>
          <p:nvPr/>
        </p:nvCxnSpPr>
        <p:spPr>
          <a:xfrm>
            <a:off x="1538189" y="4476617"/>
            <a:ext cx="52849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9" name="TextBox 12">
            <a:extLst>
              <a:ext uri="{FF2B5EF4-FFF2-40B4-BE49-F238E27FC236}">
                <a16:creationId xmlns:a16="http://schemas.microsoft.com/office/drawing/2014/main" id="{736DD1AF-01C4-4839-B465-84F96B966450}"/>
              </a:ext>
            </a:extLst>
          </p:cNvPr>
          <p:cNvSpPr txBox="1"/>
          <p:nvPr/>
        </p:nvSpPr>
        <p:spPr>
          <a:xfrm>
            <a:off x="441024" y="737272"/>
            <a:ext cx="899839" cy="315599"/>
          </a:xfrm>
          <a:prstGeom prst="rect">
            <a:avLst/>
          </a:prstGeom>
          <a:noFill/>
        </p:spPr>
        <p:txBody>
          <a:bodyPr wrap="square" rtlCol="0">
            <a:spAutoFit/>
          </a:bodyPr>
          <a:lstStyle/>
          <a:p>
            <a:pPr algn="ctr"/>
            <a:r>
              <a:rPr lang="en-US" sz="1451">
                <a:latin typeface="Arial" panose="020B0604020202020204" pitchFamily="34" charset="0"/>
                <a:cs typeface="Arial" panose="020B0604020202020204" pitchFamily="34" charset="0"/>
              </a:rPr>
              <a:t>Preis </a:t>
            </a:r>
            <a:r>
              <a:rPr lang="en-US" sz="1451" dirty="0">
                <a:latin typeface="Arial" panose="020B0604020202020204" pitchFamily="34" charset="0"/>
                <a:cs typeface="Arial" panose="020B0604020202020204" pitchFamily="34" charset="0"/>
              </a:rPr>
              <a:t>p</a:t>
            </a:r>
          </a:p>
        </p:txBody>
      </p:sp>
      <p:sp>
        <p:nvSpPr>
          <p:cNvPr id="90" name="TextBox 15">
            <a:extLst>
              <a:ext uri="{FF2B5EF4-FFF2-40B4-BE49-F238E27FC236}">
                <a16:creationId xmlns:a16="http://schemas.microsoft.com/office/drawing/2014/main" id="{C7F8AA1E-4263-4E15-95A9-14D175A32C7A}"/>
              </a:ext>
            </a:extLst>
          </p:cNvPr>
          <p:cNvSpPr txBox="1"/>
          <p:nvPr/>
        </p:nvSpPr>
        <p:spPr>
          <a:xfrm>
            <a:off x="5941612" y="4618395"/>
            <a:ext cx="901209" cy="315599"/>
          </a:xfrm>
          <a:prstGeom prst="rect">
            <a:avLst/>
          </a:prstGeom>
          <a:noFill/>
        </p:spPr>
        <p:txBody>
          <a:bodyPr wrap="none" rtlCol="0">
            <a:spAutoFit/>
          </a:bodyPr>
          <a:lstStyle/>
          <a:p>
            <a:r>
              <a:rPr lang="en-US" sz="1451" dirty="0" err="1">
                <a:latin typeface="Arial" panose="020B0604020202020204" pitchFamily="34" charset="0"/>
                <a:cs typeface="Arial" panose="020B0604020202020204" pitchFamily="34" charset="0"/>
              </a:rPr>
              <a:t>Menge</a:t>
            </a:r>
            <a:r>
              <a:rPr lang="en-US" sz="1451" dirty="0">
                <a:latin typeface="Arial" panose="020B0604020202020204" pitchFamily="34" charset="0"/>
                <a:cs typeface="Arial" panose="020B0604020202020204" pitchFamily="34" charset="0"/>
              </a:rPr>
              <a:t> x</a:t>
            </a:r>
          </a:p>
        </p:txBody>
      </p:sp>
      <p:cxnSp>
        <p:nvCxnSpPr>
          <p:cNvPr id="91" name="Straight Connector 18">
            <a:extLst>
              <a:ext uri="{FF2B5EF4-FFF2-40B4-BE49-F238E27FC236}">
                <a16:creationId xmlns:a16="http://schemas.microsoft.com/office/drawing/2014/main" id="{E81A19DA-2539-4129-9B40-1E7FD8D5C0DE}"/>
              </a:ext>
            </a:extLst>
          </p:cNvPr>
          <p:cNvCxnSpPr/>
          <p:nvPr/>
        </p:nvCxnSpPr>
        <p:spPr>
          <a:xfrm flipH="1">
            <a:off x="1529786" y="3278206"/>
            <a:ext cx="4650312"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2" name="TextBox 12">
            <a:extLst>
              <a:ext uri="{FF2B5EF4-FFF2-40B4-BE49-F238E27FC236}">
                <a16:creationId xmlns:a16="http://schemas.microsoft.com/office/drawing/2014/main" id="{1887B388-BF4D-4EA4-BED8-848A0B20A6B7}"/>
              </a:ext>
            </a:extLst>
          </p:cNvPr>
          <p:cNvSpPr txBox="1"/>
          <p:nvPr/>
        </p:nvSpPr>
        <p:spPr>
          <a:xfrm>
            <a:off x="43642" y="3107447"/>
            <a:ext cx="1577673" cy="300410"/>
          </a:xfrm>
          <a:prstGeom prst="rect">
            <a:avLst/>
          </a:prstGeom>
          <a:noFill/>
        </p:spPr>
        <p:txBody>
          <a:bodyPr wrap="square" rtlCol="0">
            <a:spAutoFit/>
          </a:bodyPr>
          <a:lstStyle/>
          <a:p>
            <a:pPr algn="ctr"/>
            <a:r>
              <a:rPr lang="en-US" sz="1200">
                <a:latin typeface="Arial" panose="020B0604020202020204" pitchFamily="34" charset="0"/>
                <a:cs typeface="Arial" panose="020B0604020202020204" pitchFamily="34" charset="0"/>
              </a:rPr>
              <a:t>Weltmarkpreis</a:t>
            </a:r>
            <a:r>
              <a:rPr lang="en-US" sz="1451">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P</a:t>
            </a:r>
            <a:r>
              <a:rPr lang="en-US" sz="1451" baseline="-25000" dirty="0">
                <a:latin typeface="Arial" panose="020B0604020202020204" pitchFamily="34" charset="0"/>
                <a:cs typeface="Arial" panose="020B0604020202020204" pitchFamily="34" charset="0"/>
              </a:rPr>
              <a:t>w</a:t>
            </a:r>
          </a:p>
        </p:txBody>
      </p:sp>
      <p:cxnSp>
        <p:nvCxnSpPr>
          <p:cNvPr id="95" name="Straight Connector 8">
            <a:extLst>
              <a:ext uri="{FF2B5EF4-FFF2-40B4-BE49-F238E27FC236}">
                <a16:creationId xmlns:a16="http://schemas.microsoft.com/office/drawing/2014/main" id="{E220C399-2248-446A-A6F4-1B6C99D3E85E}"/>
              </a:ext>
            </a:extLst>
          </p:cNvPr>
          <p:cNvCxnSpPr/>
          <p:nvPr/>
        </p:nvCxnSpPr>
        <p:spPr>
          <a:xfrm flipV="1">
            <a:off x="1517285" y="844583"/>
            <a:ext cx="4650312" cy="2949254"/>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19">
            <a:extLst>
              <a:ext uri="{FF2B5EF4-FFF2-40B4-BE49-F238E27FC236}">
                <a16:creationId xmlns:a16="http://schemas.microsoft.com/office/drawing/2014/main" id="{777DCF7C-46DB-4543-9D8C-7CA30F54188B}"/>
              </a:ext>
            </a:extLst>
          </p:cNvPr>
          <p:cNvCxnSpPr/>
          <p:nvPr/>
        </p:nvCxnSpPr>
        <p:spPr>
          <a:xfrm>
            <a:off x="1529786" y="844582"/>
            <a:ext cx="5436009" cy="307360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7" name="Rechteck 96">
            <a:extLst>
              <a:ext uri="{FF2B5EF4-FFF2-40B4-BE49-F238E27FC236}">
                <a16:creationId xmlns:a16="http://schemas.microsoft.com/office/drawing/2014/main" id="{B5B1B035-5115-47C0-A71D-60AB0F525CF8}"/>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3" name="Title 1">
            <a:extLst>
              <a:ext uri="{FF2B5EF4-FFF2-40B4-BE49-F238E27FC236}">
                <a16:creationId xmlns:a16="http://schemas.microsoft.com/office/drawing/2014/main" id="{7C4E94AD-DE45-46EB-8B43-8F9961F6B7B0}"/>
              </a:ext>
            </a:extLst>
          </p:cNvPr>
          <p:cNvSpPr txBox="1">
            <a:spLocks/>
          </p:cNvSpPr>
          <p:nvPr/>
        </p:nvSpPr>
        <p:spPr>
          <a:xfrm>
            <a:off x="348798" y="0"/>
            <a:ext cx="7464960" cy="640485"/>
          </a:xfrm>
          <a:prstGeom prst="rect">
            <a:avLst/>
          </a:prstGeom>
        </p:spPr>
        <p:txBody>
          <a:bodyPr>
            <a:normAutofit fontScale="92500" lnSpcReduction="1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Importquote</a:t>
            </a:r>
            <a:r>
              <a:rPr lang="en-US" sz="3991" dirty="0">
                <a:solidFill>
                  <a:sysClr val="windowText" lastClr="000000"/>
                </a:solidFill>
              </a:rPr>
              <a:t>: </a:t>
            </a:r>
            <a:r>
              <a:rPr lang="en-US" sz="3991" dirty="0" err="1">
                <a:solidFill>
                  <a:sysClr val="windowText" lastClr="000000"/>
                </a:solidFill>
              </a:rPr>
              <a:t>Kleines</a:t>
            </a:r>
            <a:r>
              <a:rPr lang="en-US" sz="3991" dirty="0">
                <a:solidFill>
                  <a:sysClr val="windowText" lastClr="000000"/>
                </a:solidFill>
              </a:rPr>
              <a:t> Land</a:t>
            </a:r>
          </a:p>
        </p:txBody>
      </p:sp>
    </p:spTree>
    <p:extLst>
      <p:ext uri="{BB962C8B-B14F-4D97-AF65-F5344CB8AC3E}">
        <p14:creationId xmlns:p14="http://schemas.microsoft.com/office/powerpoint/2010/main" val="2968868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2500" lnSpcReduction="1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Importquote</a:t>
            </a:r>
            <a:r>
              <a:rPr lang="en-US" sz="3991" dirty="0">
                <a:solidFill>
                  <a:sysClr val="windowText" lastClr="000000"/>
                </a:solidFill>
              </a:rPr>
              <a:t>: </a:t>
            </a:r>
            <a:r>
              <a:rPr lang="en-US" sz="3991" dirty="0" err="1">
                <a:solidFill>
                  <a:sysClr val="windowText" lastClr="000000"/>
                </a:solidFill>
              </a:rPr>
              <a:t>Kleines</a:t>
            </a:r>
            <a:r>
              <a:rPr lang="en-US" sz="3991" dirty="0">
                <a:solidFill>
                  <a:sysClr val="windowText" lastClr="000000"/>
                </a:solidFill>
              </a:rPr>
              <a:t> Land</a:t>
            </a:r>
          </a:p>
        </p:txBody>
      </p:sp>
      <p:sp>
        <p:nvSpPr>
          <p:cNvPr id="6" name="Textfeld 5"/>
          <p:cNvSpPr txBox="1"/>
          <p:nvPr/>
        </p:nvSpPr>
        <p:spPr>
          <a:xfrm>
            <a:off x="7445215" y="1043664"/>
            <a:ext cx="4526880" cy="3616824"/>
          </a:xfrm>
          <a:prstGeom prst="rect">
            <a:avLst/>
          </a:prstGeom>
          <a:noFill/>
        </p:spPr>
        <p:txBody>
          <a:bodyPr wrap="none" rtlCol="0">
            <a:spAutoFit/>
          </a:bodyPr>
          <a:lstStyle/>
          <a:p>
            <a:r>
              <a:rPr lang="de-DE" sz="2000" u="sng" dirty="0"/>
              <a:t>Effekte:</a:t>
            </a:r>
          </a:p>
          <a:p>
            <a:endParaRPr lang="de-DE" sz="2000" dirty="0"/>
          </a:p>
          <a:p>
            <a:pPr marL="259204" indent="-259204">
              <a:buFont typeface="Arial" panose="020B0604020202020204" pitchFamily="34" charset="0"/>
              <a:buChar char="•"/>
            </a:pPr>
            <a:r>
              <a:rPr lang="de-DE" sz="2000" dirty="0"/>
              <a:t>A: Produzentenrente </a:t>
            </a:r>
            <a:r>
              <a:rPr lang="de-DE" sz="2000" dirty="0">
                <a:latin typeface="Arial Unicode MS"/>
                <a:ea typeface="Arial Unicode MS"/>
                <a:cs typeface="Arial Unicode MS"/>
              </a:rPr>
              <a:t>↑</a:t>
            </a:r>
            <a:endParaRPr lang="de-DE" sz="2000" dirty="0"/>
          </a:p>
          <a:p>
            <a:pPr marL="259204" indent="-259204">
              <a:buFont typeface="Arial" panose="020B0604020202020204" pitchFamily="34" charset="0"/>
              <a:buChar char="•"/>
            </a:pPr>
            <a:endParaRPr lang="de-DE" sz="2000" dirty="0"/>
          </a:p>
          <a:p>
            <a:pPr marL="259204" indent="-259204">
              <a:buFont typeface="Arial" panose="020B0604020202020204" pitchFamily="34" charset="0"/>
              <a:buChar char="•"/>
            </a:pPr>
            <a:r>
              <a:rPr lang="de-DE" sz="2000" dirty="0"/>
              <a:t>A+B+C`+C``+D: Konsumentenrente </a:t>
            </a:r>
            <a:r>
              <a:rPr lang="de-DE" sz="2000" dirty="0">
                <a:latin typeface="Arial Unicode MS"/>
                <a:ea typeface="Arial Unicode MS"/>
                <a:cs typeface="Arial Unicode MS"/>
              </a:rPr>
              <a:t>↓</a:t>
            </a:r>
            <a:endParaRPr lang="de-DE" sz="2000" dirty="0"/>
          </a:p>
          <a:p>
            <a:pPr marL="259204" indent="-259204">
              <a:buFont typeface="Arial" panose="020B0604020202020204" pitchFamily="34" charset="0"/>
              <a:buChar char="•"/>
            </a:pPr>
            <a:endParaRPr lang="de-DE" sz="2000" dirty="0"/>
          </a:p>
          <a:p>
            <a:pPr marL="259204" indent="-259204">
              <a:buFont typeface="Arial" panose="020B0604020202020204" pitchFamily="34" charset="0"/>
              <a:buChar char="•"/>
            </a:pPr>
            <a:r>
              <a:rPr lang="de-DE" sz="2000" dirty="0"/>
              <a:t>C`+C``: Quotenrente der Produzenten </a:t>
            </a:r>
            <a:r>
              <a:rPr lang="de-DE" sz="2000" dirty="0">
                <a:latin typeface="Arial Unicode MS"/>
                <a:ea typeface="Arial Unicode MS"/>
                <a:cs typeface="Arial Unicode MS"/>
              </a:rPr>
              <a:t>↑</a:t>
            </a:r>
          </a:p>
          <a:p>
            <a:pPr marL="259204" indent="-259204">
              <a:buFont typeface="Arial" panose="020B0604020202020204" pitchFamily="34" charset="0"/>
              <a:buChar char="•"/>
            </a:pPr>
            <a:endParaRPr lang="de-DE" sz="2000" dirty="0">
              <a:latin typeface="Arial Unicode MS"/>
              <a:ea typeface="Arial Unicode MS"/>
              <a:cs typeface="Arial Unicode MS"/>
            </a:endParaRPr>
          </a:p>
          <a:p>
            <a:pPr marL="259204" indent="-259204">
              <a:buFont typeface="Arial" panose="020B0604020202020204" pitchFamily="34" charset="0"/>
              <a:buChar char="•"/>
            </a:pPr>
            <a:r>
              <a:rPr lang="de-DE" sz="2000" dirty="0"/>
              <a:t>B + D: Wohlfahrtseffekt </a:t>
            </a:r>
            <a:r>
              <a:rPr lang="de-DE" sz="2000" dirty="0">
                <a:latin typeface="Arial Unicode MS"/>
                <a:ea typeface="Arial Unicode MS"/>
                <a:cs typeface="Arial Unicode MS"/>
              </a:rPr>
              <a:t>↓</a:t>
            </a:r>
            <a:endParaRPr lang="de-DE" sz="2000" dirty="0"/>
          </a:p>
          <a:p>
            <a:pPr marL="259204" indent="-259204">
              <a:buFont typeface="Arial" panose="020B0604020202020204" pitchFamily="34" charset="0"/>
              <a:buChar char="•"/>
            </a:pPr>
            <a:endParaRPr lang="de-DE" sz="2000" dirty="0"/>
          </a:p>
          <a:p>
            <a:pPr marL="259204" indent="-259204">
              <a:buFont typeface="Arial" panose="020B0604020202020204" pitchFamily="34" charset="0"/>
              <a:buChar char="•"/>
            </a:pPr>
            <a:endParaRPr lang="de-DE" sz="2903" dirty="0"/>
          </a:p>
        </p:txBody>
      </p:sp>
      <p:cxnSp>
        <p:nvCxnSpPr>
          <p:cNvPr id="7" name="Straight Arrow Connector 6"/>
          <p:cNvCxnSpPr/>
          <p:nvPr/>
        </p:nvCxnSpPr>
        <p:spPr>
          <a:xfrm flipV="1">
            <a:off x="689232" y="1043664"/>
            <a:ext cx="0" cy="38553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689233" y="4898974"/>
            <a:ext cx="52849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12"/>
          <p:cNvSpPr txBox="1"/>
          <p:nvPr/>
        </p:nvSpPr>
        <p:spPr>
          <a:xfrm>
            <a:off x="20903" y="1159629"/>
            <a:ext cx="695480" cy="315599"/>
          </a:xfrm>
          <a:prstGeom prst="rect">
            <a:avLst/>
          </a:prstGeom>
          <a:noFill/>
        </p:spPr>
        <p:txBody>
          <a:bodyPr wrap="square" rtlCol="0">
            <a:spAutoFit/>
          </a:bodyPr>
          <a:lstStyle/>
          <a:p>
            <a:pPr algn="ctr"/>
            <a:r>
              <a:rPr lang="en-US" sz="1451" dirty="0">
                <a:latin typeface="Arial" panose="020B0604020202020204" pitchFamily="34" charset="0"/>
                <a:cs typeface="Arial" panose="020B0604020202020204" pitchFamily="34" charset="0"/>
              </a:rPr>
              <a:t>P</a:t>
            </a:r>
          </a:p>
        </p:txBody>
      </p:sp>
      <p:sp>
        <p:nvSpPr>
          <p:cNvPr id="10" name="TextBox 15"/>
          <p:cNvSpPr txBox="1"/>
          <p:nvPr/>
        </p:nvSpPr>
        <p:spPr>
          <a:xfrm>
            <a:off x="5573270" y="4941377"/>
            <a:ext cx="492328" cy="315599"/>
          </a:xfrm>
          <a:prstGeom prst="rect">
            <a:avLst/>
          </a:prstGeom>
          <a:noFill/>
        </p:spPr>
        <p:txBody>
          <a:bodyPr wrap="square" rtlCol="0">
            <a:spAutoFit/>
          </a:bodyPr>
          <a:lstStyle/>
          <a:p>
            <a:r>
              <a:rPr lang="en-US" sz="1451" dirty="0">
                <a:latin typeface="Arial" panose="020B0604020202020204" pitchFamily="34" charset="0"/>
                <a:cs typeface="Arial" panose="020B0604020202020204" pitchFamily="34" charset="0"/>
              </a:rPr>
              <a:t> X</a:t>
            </a:r>
          </a:p>
        </p:txBody>
      </p:sp>
      <p:cxnSp>
        <p:nvCxnSpPr>
          <p:cNvPr id="11" name="Straight Connector 8"/>
          <p:cNvCxnSpPr/>
          <p:nvPr/>
        </p:nvCxnSpPr>
        <p:spPr>
          <a:xfrm flipV="1">
            <a:off x="689233" y="1408703"/>
            <a:ext cx="4566481" cy="3098367"/>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9"/>
          <p:cNvCxnSpPr/>
          <p:nvPr/>
        </p:nvCxnSpPr>
        <p:spPr>
          <a:xfrm>
            <a:off x="701509" y="1408702"/>
            <a:ext cx="5338014" cy="322900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5745831" y="4106816"/>
            <a:ext cx="1228991" cy="343620"/>
          </a:xfrm>
          <a:prstGeom prst="rect">
            <a:avLst/>
          </a:prstGeom>
          <a:noFill/>
        </p:spPr>
        <p:txBody>
          <a:bodyPr wrap="none" rtlCol="0">
            <a:spAutoFit/>
          </a:bodyPr>
          <a:lstStyle/>
          <a:p>
            <a:r>
              <a:rPr lang="de-DE" sz="1633" dirty="0"/>
              <a:t>Nachfrage D</a:t>
            </a:r>
          </a:p>
        </p:txBody>
      </p:sp>
      <p:sp>
        <p:nvSpPr>
          <p:cNvPr id="14" name="Textfeld 13"/>
          <p:cNvSpPr txBox="1"/>
          <p:nvPr/>
        </p:nvSpPr>
        <p:spPr>
          <a:xfrm>
            <a:off x="4766069" y="1036894"/>
            <a:ext cx="1053365" cy="343620"/>
          </a:xfrm>
          <a:prstGeom prst="rect">
            <a:avLst/>
          </a:prstGeom>
          <a:noFill/>
        </p:spPr>
        <p:txBody>
          <a:bodyPr wrap="none" rtlCol="0">
            <a:spAutoFit/>
          </a:bodyPr>
          <a:lstStyle/>
          <a:p>
            <a:r>
              <a:rPr lang="de-DE" sz="1633" dirty="0"/>
              <a:t>Angebot S</a:t>
            </a:r>
          </a:p>
        </p:txBody>
      </p:sp>
      <p:cxnSp>
        <p:nvCxnSpPr>
          <p:cNvPr id="15" name="Straight Connector 18"/>
          <p:cNvCxnSpPr/>
          <p:nvPr/>
        </p:nvCxnSpPr>
        <p:spPr>
          <a:xfrm flipH="1">
            <a:off x="689233" y="3780229"/>
            <a:ext cx="4566481"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 name="TextBox 12"/>
          <p:cNvSpPr txBox="1"/>
          <p:nvPr/>
        </p:nvSpPr>
        <p:spPr>
          <a:xfrm>
            <a:off x="219905" y="3625435"/>
            <a:ext cx="476599" cy="315599"/>
          </a:xfrm>
          <a:prstGeom prst="rect">
            <a:avLst/>
          </a:prstGeom>
          <a:noFill/>
        </p:spPr>
        <p:txBody>
          <a:bodyPr wrap="square" rtlCol="0">
            <a:spAutoFit/>
          </a:bodyPr>
          <a:lstStyle/>
          <a:p>
            <a:pPr algn="ctr"/>
            <a:r>
              <a:rPr lang="en-US" sz="1451" dirty="0">
                <a:latin typeface="Arial" panose="020B0604020202020204" pitchFamily="34" charset="0"/>
                <a:cs typeface="Arial" panose="020B0604020202020204" pitchFamily="34" charset="0"/>
              </a:rPr>
              <a:t>P</a:t>
            </a:r>
            <a:r>
              <a:rPr lang="en-US" sz="1451" baseline="-25000" dirty="0">
                <a:latin typeface="Arial" panose="020B0604020202020204" pitchFamily="34" charset="0"/>
                <a:cs typeface="Arial" panose="020B0604020202020204" pitchFamily="34" charset="0"/>
              </a:rPr>
              <a:t>w</a:t>
            </a:r>
          </a:p>
        </p:txBody>
      </p:sp>
      <p:cxnSp>
        <p:nvCxnSpPr>
          <p:cNvPr id="17" name="Straight Connector 18"/>
          <p:cNvCxnSpPr/>
          <p:nvPr/>
        </p:nvCxnSpPr>
        <p:spPr>
          <a:xfrm flipH="1">
            <a:off x="716383" y="3192371"/>
            <a:ext cx="287397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8"/>
          <p:cNvCxnSpPr/>
          <p:nvPr/>
        </p:nvCxnSpPr>
        <p:spPr>
          <a:xfrm>
            <a:off x="2668638" y="3192373"/>
            <a:ext cx="7271" cy="170660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590353" y="3192373"/>
            <a:ext cx="0" cy="170660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1277314" y="3314578"/>
            <a:ext cx="306494" cy="343620"/>
          </a:xfrm>
          <a:prstGeom prst="rect">
            <a:avLst/>
          </a:prstGeom>
          <a:noFill/>
        </p:spPr>
        <p:txBody>
          <a:bodyPr wrap="none" rtlCol="0">
            <a:spAutoFit/>
          </a:bodyPr>
          <a:lstStyle/>
          <a:p>
            <a:r>
              <a:rPr lang="de-DE" sz="1633" dirty="0"/>
              <a:t>A</a:t>
            </a:r>
          </a:p>
        </p:txBody>
      </p:sp>
      <p:sp>
        <p:nvSpPr>
          <p:cNvPr id="21" name="Textfeld 20"/>
          <p:cNvSpPr txBox="1"/>
          <p:nvPr/>
        </p:nvSpPr>
        <p:spPr>
          <a:xfrm>
            <a:off x="2387712" y="3388324"/>
            <a:ext cx="298480" cy="343620"/>
          </a:xfrm>
          <a:prstGeom prst="rect">
            <a:avLst/>
          </a:prstGeom>
          <a:noFill/>
        </p:spPr>
        <p:txBody>
          <a:bodyPr wrap="none" rtlCol="0">
            <a:spAutoFit/>
          </a:bodyPr>
          <a:lstStyle/>
          <a:p>
            <a:r>
              <a:rPr lang="de-DE" sz="1633" dirty="0"/>
              <a:t>B</a:t>
            </a:r>
          </a:p>
        </p:txBody>
      </p:sp>
      <p:sp>
        <p:nvSpPr>
          <p:cNvPr id="22" name="Textfeld 21"/>
          <p:cNvSpPr txBox="1"/>
          <p:nvPr/>
        </p:nvSpPr>
        <p:spPr>
          <a:xfrm>
            <a:off x="3180246" y="3445213"/>
            <a:ext cx="418704" cy="343620"/>
          </a:xfrm>
          <a:prstGeom prst="rect">
            <a:avLst/>
          </a:prstGeom>
          <a:noFill/>
        </p:spPr>
        <p:txBody>
          <a:bodyPr wrap="none" rtlCol="0">
            <a:spAutoFit/>
          </a:bodyPr>
          <a:lstStyle/>
          <a:p>
            <a:r>
              <a:rPr lang="de-DE" sz="1633" dirty="0"/>
              <a:t>C``</a:t>
            </a:r>
          </a:p>
        </p:txBody>
      </p:sp>
      <p:sp>
        <p:nvSpPr>
          <p:cNvPr id="23" name="Textfeld 22"/>
          <p:cNvSpPr txBox="1"/>
          <p:nvPr/>
        </p:nvSpPr>
        <p:spPr>
          <a:xfrm>
            <a:off x="3694062" y="3379895"/>
            <a:ext cx="312906" cy="343620"/>
          </a:xfrm>
          <a:prstGeom prst="rect">
            <a:avLst/>
          </a:prstGeom>
          <a:noFill/>
        </p:spPr>
        <p:txBody>
          <a:bodyPr wrap="none" rtlCol="0">
            <a:spAutoFit/>
          </a:bodyPr>
          <a:lstStyle/>
          <a:p>
            <a:r>
              <a:rPr lang="de-DE" sz="1633" dirty="0"/>
              <a:t>D</a:t>
            </a:r>
          </a:p>
        </p:txBody>
      </p:sp>
      <p:cxnSp>
        <p:nvCxnSpPr>
          <p:cNvPr id="24" name="Straight Connector 8"/>
          <p:cNvCxnSpPr/>
          <p:nvPr/>
        </p:nvCxnSpPr>
        <p:spPr>
          <a:xfrm flipV="1">
            <a:off x="2675908" y="1546943"/>
            <a:ext cx="3331192" cy="2256200"/>
          </a:xfrm>
          <a:prstGeom prst="line">
            <a:avLst/>
          </a:prstGeom>
          <a:ln w="38100">
            <a:solidFill>
              <a:schemeClr val="accent3">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2741225" y="3257689"/>
            <a:ext cx="357790" cy="343620"/>
          </a:xfrm>
          <a:prstGeom prst="rect">
            <a:avLst/>
          </a:prstGeom>
          <a:noFill/>
        </p:spPr>
        <p:txBody>
          <a:bodyPr wrap="none" rtlCol="0">
            <a:spAutoFit/>
          </a:bodyPr>
          <a:lstStyle/>
          <a:p>
            <a:r>
              <a:rPr lang="de-DE" sz="1633" dirty="0"/>
              <a:t>C`</a:t>
            </a:r>
          </a:p>
        </p:txBody>
      </p:sp>
      <p:sp>
        <p:nvSpPr>
          <p:cNvPr id="26" name="Textfeld 25"/>
          <p:cNvSpPr txBox="1"/>
          <p:nvPr/>
        </p:nvSpPr>
        <p:spPr>
          <a:xfrm>
            <a:off x="5713505" y="1167529"/>
            <a:ext cx="1114279" cy="343620"/>
          </a:xfrm>
          <a:prstGeom prst="rect">
            <a:avLst/>
          </a:prstGeom>
          <a:noFill/>
        </p:spPr>
        <p:txBody>
          <a:bodyPr wrap="none" rtlCol="0">
            <a:spAutoFit/>
          </a:bodyPr>
          <a:lstStyle/>
          <a:p>
            <a:r>
              <a:rPr lang="de-DE" sz="1633" dirty="0"/>
              <a:t>Angebot S`</a:t>
            </a:r>
          </a:p>
        </p:txBody>
      </p:sp>
      <p:sp>
        <p:nvSpPr>
          <p:cNvPr id="27" name="TextBox 15">
            <a:extLst>
              <a:ext uri="{FF2B5EF4-FFF2-40B4-BE49-F238E27FC236}">
                <a16:creationId xmlns:a16="http://schemas.microsoft.com/office/drawing/2014/main" id="{105B11F8-7E8E-47DB-A804-ED92D979D5DC}"/>
              </a:ext>
            </a:extLst>
          </p:cNvPr>
          <p:cNvSpPr txBox="1"/>
          <p:nvPr/>
        </p:nvSpPr>
        <p:spPr>
          <a:xfrm>
            <a:off x="1448984" y="5217004"/>
            <a:ext cx="1504897" cy="276999"/>
          </a:xfrm>
          <a:prstGeom prst="rect">
            <a:avLst/>
          </a:prstGeom>
          <a:noFill/>
        </p:spPr>
        <p:txBody>
          <a:bodyPr wrap="square" rtlCol="0">
            <a:spAutoFit/>
          </a:bodyPr>
          <a:lstStyle/>
          <a:p>
            <a:r>
              <a:rPr lang="en-US" sz="1200" dirty="0" err="1">
                <a:latin typeface="Arial" panose="020B0604020202020204" pitchFamily="34" charset="0"/>
                <a:cs typeface="Arial" panose="020B0604020202020204" pitchFamily="34" charset="0"/>
              </a:rPr>
              <a:t>Importquote</a:t>
            </a:r>
            <a:r>
              <a:rPr lang="en-US" sz="1200" dirty="0">
                <a:latin typeface="Arial" panose="020B0604020202020204" pitchFamily="34" charset="0"/>
                <a:cs typeface="Arial" panose="020B0604020202020204" pitchFamily="34" charset="0"/>
              </a:rPr>
              <a:t> Q</a:t>
            </a:r>
          </a:p>
        </p:txBody>
      </p:sp>
      <p:sp>
        <p:nvSpPr>
          <p:cNvPr id="28" name="Textfeld 27">
            <a:extLst>
              <a:ext uri="{FF2B5EF4-FFF2-40B4-BE49-F238E27FC236}">
                <a16:creationId xmlns:a16="http://schemas.microsoft.com/office/drawing/2014/main" id="{81AA15C0-090E-4EED-AC2E-6F5DA9BF436F}"/>
              </a:ext>
            </a:extLst>
          </p:cNvPr>
          <p:cNvSpPr txBox="1"/>
          <p:nvPr/>
        </p:nvSpPr>
        <p:spPr>
          <a:xfrm rot="16200000">
            <a:off x="2119931" y="4624990"/>
            <a:ext cx="45719" cy="1200329"/>
          </a:xfrm>
          <a:prstGeom prst="rect">
            <a:avLst/>
          </a:prstGeom>
          <a:noFill/>
        </p:spPr>
        <p:txBody>
          <a:bodyPr wrap="square" rtlCol="0">
            <a:spAutoFit/>
          </a:bodyPr>
          <a:lstStyle/>
          <a:p>
            <a:r>
              <a:rPr lang="de-DE" sz="7200" dirty="0"/>
              <a:t>{</a:t>
            </a:r>
          </a:p>
        </p:txBody>
      </p:sp>
      <p:cxnSp>
        <p:nvCxnSpPr>
          <p:cNvPr id="29" name="Straight Connector 18"/>
          <p:cNvCxnSpPr/>
          <p:nvPr/>
        </p:nvCxnSpPr>
        <p:spPr>
          <a:xfrm flipH="1">
            <a:off x="1788018" y="3780189"/>
            <a:ext cx="17908" cy="111878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p:nvPr/>
        </p:nvCxnSpPr>
        <p:spPr>
          <a:xfrm>
            <a:off x="4287078" y="2156420"/>
            <a:ext cx="629479"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hteck 30"/>
          <p:cNvSpPr/>
          <p:nvPr/>
        </p:nvSpPr>
        <p:spPr>
          <a:xfrm>
            <a:off x="177979" y="2962700"/>
            <a:ext cx="543739" cy="369332"/>
          </a:xfrm>
          <a:prstGeom prst="rect">
            <a:avLst/>
          </a:prstGeom>
        </p:spPr>
        <p:txBody>
          <a:bodyPr wrap="none">
            <a:spAutoFit/>
          </a:bodyPr>
          <a:lstStyle/>
          <a:p>
            <a:r>
              <a:rPr lang="en-US" dirty="0" err="1">
                <a:latin typeface="Arial" panose="020B0604020202020204" pitchFamily="34" charset="0"/>
                <a:cs typeface="Arial" panose="020B0604020202020204" pitchFamily="34" charset="0"/>
              </a:rPr>
              <a:t>p</a:t>
            </a:r>
            <a:r>
              <a:rPr lang="en-US" baseline="-25000" dirty="0" err="1">
                <a:latin typeface="Arial" panose="020B0604020202020204" pitchFamily="34" charset="0"/>
                <a:cs typeface="Arial" panose="020B0604020202020204" pitchFamily="34" charset="0"/>
              </a:rPr>
              <a:t>w</a:t>
            </a:r>
            <a:r>
              <a:rPr lang="en-US" baseline="30000" dirty="0" err="1">
                <a:latin typeface="Arial" panose="020B0604020202020204" pitchFamily="34" charset="0"/>
                <a:cs typeface="Arial" panose="020B0604020202020204" pitchFamily="34" charset="0"/>
              </a:rPr>
              <a:t>Q</a:t>
            </a:r>
            <a:endParaRPr lang="de-DE" dirty="0"/>
          </a:p>
        </p:txBody>
      </p:sp>
      <p:sp>
        <p:nvSpPr>
          <p:cNvPr id="32" name="Textfeld 31">
            <a:extLst>
              <a:ext uri="{FF2B5EF4-FFF2-40B4-BE49-F238E27FC236}">
                <a16:creationId xmlns:a16="http://schemas.microsoft.com/office/drawing/2014/main" id="{81AA15C0-090E-4EED-AC2E-6F5DA9BF436F}"/>
              </a:ext>
            </a:extLst>
          </p:cNvPr>
          <p:cNvSpPr txBox="1"/>
          <p:nvPr/>
        </p:nvSpPr>
        <p:spPr>
          <a:xfrm rot="16200000">
            <a:off x="3080714" y="4611740"/>
            <a:ext cx="45719" cy="1200329"/>
          </a:xfrm>
          <a:prstGeom prst="rect">
            <a:avLst/>
          </a:prstGeom>
          <a:noFill/>
        </p:spPr>
        <p:txBody>
          <a:bodyPr wrap="square" rtlCol="0">
            <a:spAutoFit/>
          </a:bodyPr>
          <a:lstStyle/>
          <a:p>
            <a:r>
              <a:rPr lang="de-DE" sz="7200" dirty="0"/>
              <a:t>{</a:t>
            </a:r>
          </a:p>
        </p:txBody>
      </p:sp>
      <p:sp>
        <p:nvSpPr>
          <p:cNvPr id="33" name="TextBox 15">
            <a:extLst>
              <a:ext uri="{FF2B5EF4-FFF2-40B4-BE49-F238E27FC236}">
                <a16:creationId xmlns:a16="http://schemas.microsoft.com/office/drawing/2014/main" id="{105B11F8-7E8E-47DB-A804-ED92D979D5DC}"/>
              </a:ext>
            </a:extLst>
          </p:cNvPr>
          <p:cNvSpPr txBox="1"/>
          <p:nvPr/>
        </p:nvSpPr>
        <p:spPr>
          <a:xfrm>
            <a:off x="2972473" y="5233812"/>
            <a:ext cx="638233"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IM</a:t>
            </a:r>
          </a:p>
        </p:txBody>
      </p:sp>
      <p:sp>
        <p:nvSpPr>
          <p:cNvPr id="34" name="Rechteck 33">
            <a:extLst>
              <a:ext uri="{FF2B5EF4-FFF2-40B4-BE49-F238E27FC236}">
                <a16:creationId xmlns:a16="http://schemas.microsoft.com/office/drawing/2014/main" id="{692BF68E-8952-4E84-BE41-60DB5C3460D0}"/>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42271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77500" lnSpcReduction="2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Unterschiede</a:t>
            </a:r>
            <a:r>
              <a:rPr lang="en-US" sz="3991" dirty="0">
                <a:solidFill>
                  <a:sysClr val="windowText" lastClr="000000"/>
                </a:solidFill>
              </a:rPr>
              <a:t> </a:t>
            </a:r>
            <a:r>
              <a:rPr lang="en-US" sz="3991" dirty="0" err="1">
                <a:solidFill>
                  <a:sysClr val="windowText" lastClr="000000"/>
                </a:solidFill>
              </a:rPr>
              <a:t>zwischen</a:t>
            </a:r>
            <a:r>
              <a:rPr lang="en-US" sz="3991" dirty="0">
                <a:solidFill>
                  <a:sysClr val="windowText" lastClr="000000"/>
                </a:solidFill>
              </a:rPr>
              <a:t> </a:t>
            </a:r>
            <a:r>
              <a:rPr lang="en-US" sz="3991" dirty="0" err="1">
                <a:solidFill>
                  <a:sysClr val="windowText" lastClr="000000"/>
                </a:solidFill>
              </a:rPr>
              <a:t>Zoll</a:t>
            </a:r>
            <a:r>
              <a:rPr lang="en-US" sz="3991" dirty="0">
                <a:solidFill>
                  <a:sysClr val="windowText" lastClr="000000"/>
                </a:solidFill>
              </a:rPr>
              <a:t> und Quote</a:t>
            </a:r>
          </a:p>
        </p:txBody>
      </p:sp>
      <p:sp>
        <p:nvSpPr>
          <p:cNvPr id="6" name="Textfeld 5"/>
          <p:cNvSpPr txBox="1"/>
          <p:nvPr/>
        </p:nvSpPr>
        <p:spPr>
          <a:xfrm>
            <a:off x="1" y="809791"/>
            <a:ext cx="12192000" cy="3263281"/>
          </a:xfrm>
          <a:prstGeom prst="rect">
            <a:avLst/>
          </a:prstGeom>
          <a:noFill/>
        </p:spPr>
        <p:txBody>
          <a:bodyPr wrap="square" rtlCol="0">
            <a:noAutofit/>
          </a:bodyPr>
          <a:lstStyle/>
          <a:p>
            <a:r>
              <a:rPr lang="de-DE" sz="2200" dirty="0"/>
              <a:t>Im allgemeinen sind damit die Wirkungen von Zoll und Quote gleich, in den praktischen Auswirkungen unterscheiden sie sich aber:</a:t>
            </a:r>
          </a:p>
          <a:p>
            <a:endParaRPr lang="de-DE" sz="2200" dirty="0"/>
          </a:p>
          <a:p>
            <a:pPr marL="414726" indent="-414726">
              <a:buFont typeface="Arial" panose="020B0604020202020204" pitchFamily="34" charset="0"/>
              <a:buChar char="•"/>
            </a:pPr>
            <a:r>
              <a:rPr lang="de-DE" sz="2200" dirty="0" err="1"/>
              <a:t>Rent</a:t>
            </a:r>
            <a:r>
              <a:rPr lang="de-DE" sz="2200" dirty="0"/>
              <a:t> </a:t>
            </a:r>
            <a:r>
              <a:rPr lang="de-DE" sz="2200" dirty="0" err="1"/>
              <a:t>seeking</a:t>
            </a:r>
            <a:r>
              <a:rPr lang="de-DE" sz="2200" dirty="0"/>
              <a:t>: Lobbyausgaben, um ein Einfuhrkontingent zu erhalten bindet Ressourcen, während bei einem Zoll alle Markteilnehmer direkt mit dem Aufschlag kalkulieren können</a:t>
            </a:r>
          </a:p>
          <a:p>
            <a:pPr marL="414726" indent="-414726">
              <a:buFont typeface="Arial" panose="020B0604020202020204" pitchFamily="34" charset="0"/>
              <a:buChar char="•"/>
            </a:pPr>
            <a:endParaRPr lang="de-DE" sz="2200" dirty="0"/>
          </a:p>
          <a:p>
            <a:pPr marL="414726" indent="-414726">
              <a:buFont typeface="Arial" panose="020B0604020202020204" pitchFamily="34" charset="0"/>
              <a:buChar char="•"/>
            </a:pPr>
            <a:r>
              <a:rPr lang="de-DE" sz="2200" dirty="0"/>
              <a:t>Eine </a:t>
            </a:r>
            <a:r>
              <a:rPr lang="de-DE" sz="2200" b="1" dirty="0"/>
              <a:t>Quote</a:t>
            </a:r>
            <a:r>
              <a:rPr lang="de-DE" sz="2200" dirty="0"/>
              <a:t> hat direkten Einfluss auf die </a:t>
            </a:r>
            <a:r>
              <a:rPr lang="de-DE" sz="2200" b="1" dirty="0"/>
              <a:t>Menge</a:t>
            </a:r>
            <a:r>
              <a:rPr lang="de-DE" sz="2200" dirty="0"/>
              <a:t>, während bei einem Zoll der Effekt nur abgeschätzt werden kann, aufgrund einer im Prinzip unbekannten Nachfragestruktur</a:t>
            </a:r>
          </a:p>
          <a:p>
            <a:pPr marL="414726" indent="-414726">
              <a:buFont typeface="Arial" panose="020B0604020202020204" pitchFamily="34" charset="0"/>
              <a:buChar char="•"/>
            </a:pPr>
            <a:endParaRPr lang="de-DE" sz="2200" dirty="0"/>
          </a:p>
          <a:p>
            <a:pPr marL="414726" indent="-414726">
              <a:buFont typeface="Arial" panose="020B0604020202020204" pitchFamily="34" charset="0"/>
              <a:buChar char="•"/>
            </a:pPr>
            <a:r>
              <a:rPr lang="de-DE" sz="2200" dirty="0"/>
              <a:t>Der </a:t>
            </a:r>
            <a:r>
              <a:rPr lang="de-DE" sz="2200" b="1" dirty="0"/>
              <a:t>Zoll</a:t>
            </a:r>
            <a:r>
              <a:rPr lang="de-DE" sz="2200" dirty="0"/>
              <a:t> hat einen direkten </a:t>
            </a:r>
            <a:r>
              <a:rPr lang="de-DE" sz="2200" b="1" dirty="0"/>
              <a:t>Preiseffekt</a:t>
            </a:r>
            <a:r>
              <a:rPr lang="de-DE" sz="2200" dirty="0"/>
              <a:t>, während der Preis durch eine Quote nur indirekt beeinflusst wird.</a:t>
            </a:r>
          </a:p>
          <a:p>
            <a:endParaRPr lang="de-DE" sz="2903" dirty="0"/>
          </a:p>
          <a:p>
            <a:pPr marL="259204" indent="-259204">
              <a:buFont typeface="Arial" panose="020B0604020202020204" pitchFamily="34" charset="0"/>
              <a:buChar char="•"/>
            </a:pPr>
            <a:endParaRPr lang="de-DE" sz="2903" dirty="0"/>
          </a:p>
          <a:p>
            <a:pPr marL="259204" indent="-259204">
              <a:buFont typeface="Arial" panose="020B0604020202020204" pitchFamily="34" charset="0"/>
              <a:buChar char="•"/>
            </a:pPr>
            <a:endParaRPr lang="de-DE" sz="2903" dirty="0"/>
          </a:p>
        </p:txBody>
      </p:sp>
      <p:sp>
        <p:nvSpPr>
          <p:cNvPr id="5" name="Rechteck 4">
            <a:extLst>
              <a:ext uri="{FF2B5EF4-FFF2-40B4-BE49-F238E27FC236}">
                <a16:creationId xmlns:a16="http://schemas.microsoft.com/office/drawing/2014/main" id="{0B2D7F7F-522F-49E6-A4DA-EBDD113472BD}"/>
              </a:ext>
            </a:extLst>
          </p:cNvPr>
          <p:cNvSpPr/>
          <p:nvPr/>
        </p:nvSpPr>
        <p:spPr>
          <a:xfrm>
            <a:off x="8689605" y="42164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21623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lnSpcReduction="1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Allgemeines</a:t>
            </a:r>
            <a:r>
              <a:rPr lang="en-US" sz="3991" dirty="0">
                <a:solidFill>
                  <a:sysClr val="windowText" lastClr="000000"/>
                </a:solidFill>
              </a:rPr>
              <a:t> </a:t>
            </a:r>
            <a:r>
              <a:rPr lang="en-US" sz="3991" dirty="0" err="1">
                <a:solidFill>
                  <a:sysClr val="windowText" lastClr="000000"/>
                </a:solidFill>
              </a:rPr>
              <a:t>Handelsmodell</a:t>
            </a:r>
            <a:endParaRPr lang="en-US" sz="3991" dirty="0">
              <a:solidFill>
                <a:sysClr val="windowText" lastClr="000000"/>
              </a:solidFill>
            </a:endParaRPr>
          </a:p>
        </p:txBody>
      </p:sp>
      <p:sp>
        <p:nvSpPr>
          <p:cNvPr id="6" name="Content Placeholder 2"/>
          <p:cNvSpPr txBox="1">
            <a:spLocks/>
          </p:cNvSpPr>
          <p:nvPr/>
        </p:nvSpPr>
        <p:spPr>
          <a:xfrm>
            <a:off x="186461" y="1106441"/>
            <a:ext cx="10254341" cy="3407502"/>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57200" indent="-457200">
              <a:spcBef>
                <a:spcPct val="50000"/>
              </a:spcBef>
              <a:buFont typeface="Arial" panose="020B0604020202020204" pitchFamily="34" charset="0"/>
              <a:buChar char="•"/>
            </a:pPr>
            <a:r>
              <a:rPr lang="en-US" altLang="en-US" sz="2903" dirty="0">
                <a:solidFill>
                  <a:sysClr val="windowText" lastClr="000000"/>
                </a:solidFill>
                <a:latin typeface="Arial" panose="020B0604020202020204" pitchFamily="34" charset="0"/>
                <a:cs typeface="Arial" panose="020B0604020202020204" pitchFamily="34" charset="0"/>
              </a:rPr>
              <a:t>Die </a:t>
            </a:r>
            <a:r>
              <a:rPr lang="en-US" altLang="en-US" sz="2903" dirty="0" err="1">
                <a:solidFill>
                  <a:sysClr val="windowText" lastClr="000000"/>
                </a:solidFill>
                <a:latin typeface="Arial" panose="020B0604020202020204" pitchFamily="34" charset="0"/>
                <a:cs typeface="Arial" panose="020B0604020202020204" pitchFamily="34" charset="0"/>
              </a:rPr>
              <a:t>eigene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Angebots</a:t>
            </a:r>
            <a:r>
              <a:rPr lang="en-US" altLang="en-US" sz="2903" dirty="0">
                <a:solidFill>
                  <a:sysClr val="windowText" lastClr="000000"/>
                </a:solidFill>
                <a:latin typeface="Arial" panose="020B0604020202020204" pitchFamily="34" charset="0"/>
                <a:cs typeface="Arial" panose="020B0604020202020204" pitchFamily="34" charset="0"/>
              </a:rPr>
              <a:t>- und </a:t>
            </a:r>
            <a:r>
              <a:rPr lang="en-US" altLang="en-US" sz="2903" dirty="0" err="1">
                <a:solidFill>
                  <a:sysClr val="windowText" lastClr="000000"/>
                </a:solidFill>
                <a:latin typeface="Arial" panose="020B0604020202020204" pitchFamily="34" charset="0"/>
                <a:cs typeface="Arial" panose="020B0604020202020204" pitchFamily="34" charset="0"/>
              </a:rPr>
              <a:t>Nachfragestruktur</a:t>
            </a:r>
            <a:r>
              <a:rPr lang="en-US" altLang="en-US" sz="2903" dirty="0">
                <a:solidFill>
                  <a:sysClr val="windowText" lastClr="000000"/>
                </a:solidFill>
                <a:latin typeface="Arial" panose="020B0604020202020204" pitchFamily="34" charset="0"/>
                <a:cs typeface="Arial" panose="020B0604020202020204" pitchFamily="34" charset="0"/>
              </a:rPr>
              <a:t> hat </a:t>
            </a:r>
            <a:r>
              <a:rPr lang="en-US" altLang="en-US" sz="2903" dirty="0" err="1">
                <a:solidFill>
                  <a:sysClr val="windowText" lastClr="000000"/>
                </a:solidFill>
                <a:latin typeface="Arial" panose="020B0604020202020204" pitchFamily="34" charset="0"/>
                <a:cs typeface="Arial" panose="020B0604020202020204" pitchFamily="34" charset="0"/>
              </a:rPr>
              <a:t>eine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relevante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Größe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relativ</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zum</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Weltmarkt</a:t>
            </a:r>
            <a:endParaRPr lang="en-US" altLang="en-US" sz="2903" dirty="0">
              <a:solidFill>
                <a:sysClr val="windowText" lastClr="000000"/>
              </a:solidFill>
              <a:latin typeface="Arial" panose="020B0604020202020204" pitchFamily="34" charset="0"/>
              <a:cs typeface="Arial" panose="020B0604020202020204" pitchFamily="34" charset="0"/>
            </a:endParaRPr>
          </a:p>
          <a:p>
            <a:pPr marL="457200" indent="-457200">
              <a:spcBef>
                <a:spcPct val="50000"/>
              </a:spcBef>
              <a:buFont typeface="Arial" panose="020B0604020202020204" pitchFamily="34" charset="0"/>
              <a:buChar char="•"/>
            </a:pPr>
            <a:r>
              <a:rPr lang="en-US" altLang="en-US" sz="2903" dirty="0" err="1">
                <a:solidFill>
                  <a:sysClr val="windowText" lastClr="000000"/>
                </a:solidFill>
                <a:latin typeface="Arial" panose="020B0604020202020204" pitchFamily="34" charset="0"/>
                <a:cs typeface="Arial" panose="020B0604020202020204" pitchFamily="34" charset="0"/>
              </a:rPr>
              <a:t>Vereinfachend</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werden</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nur</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zwei</a:t>
            </a:r>
            <a:r>
              <a:rPr lang="en-US" altLang="en-US" sz="2903" dirty="0">
                <a:solidFill>
                  <a:sysClr val="windowText" lastClr="000000"/>
                </a:solidFill>
                <a:latin typeface="Arial" panose="020B0604020202020204" pitchFamily="34" charset="0"/>
                <a:cs typeface="Arial" panose="020B0604020202020204" pitchFamily="34" charset="0"/>
              </a:rPr>
              <a:t> Länder A, B </a:t>
            </a:r>
            <a:r>
              <a:rPr lang="en-US" altLang="en-US" sz="2903" dirty="0" err="1">
                <a:solidFill>
                  <a:sysClr val="windowText" lastClr="000000"/>
                </a:solidFill>
                <a:latin typeface="Arial" panose="020B0604020202020204" pitchFamily="34" charset="0"/>
                <a:cs typeface="Arial" panose="020B0604020202020204" pitchFamily="34" charset="0"/>
              </a:rPr>
              <a:t>betrachtet</a:t>
            </a:r>
            <a:r>
              <a:rPr lang="en-US" altLang="en-US" sz="2903" dirty="0">
                <a:solidFill>
                  <a:sysClr val="windowText" lastClr="000000"/>
                </a:solidFill>
                <a:latin typeface="Arial" panose="020B0604020202020204" pitchFamily="34" charset="0"/>
                <a:cs typeface="Arial" panose="020B0604020202020204" pitchFamily="34" charset="0"/>
              </a:rPr>
              <a:t>.</a:t>
            </a:r>
          </a:p>
          <a:p>
            <a:pPr marL="457200" indent="-457200">
              <a:spcBef>
                <a:spcPct val="50000"/>
              </a:spcBef>
              <a:buFont typeface="Arial" panose="020B0604020202020204" pitchFamily="34" charset="0"/>
              <a:buChar char="•"/>
            </a:pPr>
            <a:r>
              <a:rPr lang="en-US" altLang="en-US" sz="2903" dirty="0" err="1">
                <a:solidFill>
                  <a:sysClr val="windowText" lastClr="000000"/>
                </a:solidFill>
                <a:latin typeface="Arial" panose="020B0604020202020204" pitchFamily="34" charset="0"/>
                <a:cs typeface="Arial" panose="020B0604020202020204" pitchFamily="34" charset="0"/>
              </a:rPr>
              <a:t>Ausgangspunkt</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ist</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ein</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höherer</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Preis</a:t>
            </a:r>
            <a:r>
              <a:rPr lang="en-US" altLang="en-US" sz="2903" dirty="0">
                <a:solidFill>
                  <a:sysClr val="windowText" lastClr="000000"/>
                </a:solidFill>
                <a:latin typeface="Arial" panose="020B0604020202020204" pitchFamily="34" charset="0"/>
                <a:cs typeface="Arial" panose="020B0604020202020204" pitchFamily="34" charset="0"/>
              </a:rPr>
              <a:t> des </a:t>
            </a:r>
            <a:r>
              <a:rPr lang="en-US" altLang="en-US" sz="2903" dirty="0" err="1">
                <a:solidFill>
                  <a:sysClr val="windowText" lastClr="000000"/>
                </a:solidFill>
                <a:latin typeface="Arial" panose="020B0604020202020204" pitchFamily="34" charset="0"/>
                <a:cs typeface="Arial" panose="020B0604020202020204" pitchFamily="34" charset="0"/>
              </a:rPr>
              <a:t>Gutes</a:t>
            </a:r>
            <a:r>
              <a:rPr lang="en-US" altLang="en-US" sz="2903" dirty="0">
                <a:solidFill>
                  <a:sysClr val="windowText" lastClr="000000"/>
                </a:solidFill>
                <a:latin typeface="Arial" panose="020B0604020202020204" pitchFamily="34" charset="0"/>
                <a:cs typeface="Arial" panose="020B0604020202020204" pitchFamily="34" charset="0"/>
              </a:rPr>
              <a:t> in Land A </a:t>
            </a:r>
            <a:r>
              <a:rPr lang="en-US" altLang="en-US" sz="2903" dirty="0" err="1">
                <a:solidFill>
                  <a:sysClr val="windowText" lastClr="000000"/>
                </a:solidFill>
                <a:latin typeface="Arial" panose="020B0604020202020204" pitchFamily="34" charset="0"/>
                <a:cs typeface="Arial" panose="020B0604020202020204" pitchFamily="34" charset="0"/>
              </a:rPr>
              <a:t>als</a:t>
            </a:r>
            <a:r>
              <a:rPr lang="en-US" altLang="en-US" sz="2903" dirty="0">
                <a:solidFill>
                  <a:sysClr val="windowText" lastClr="000000"/>
                </a:solidFill>
                <a:latin typeface="Arial" panose="020B0604020202020204" pitchFamily="34" charset="0"/>
                <a:cs typeface="Arial" panose="020B0604020202020204" pitchFamily="34" charset="0"/>
              </a:rPr>
              <a:t> in Land B </a:t>
            </a:r>
            <a:r>
              <a:rPr lang="en-US" altLang="en-US" sz="2903" dirty="0" err="1">
                <a:solidFill>
                  <a:sysClr val="windowText" lastClr="000000"/>
                </a:solidFill>
                <a:latin typeface="Arial" panose="020B0604020202020204" pitchFamily="34" charset="0"/>
                <a:cs typeface="Arial" panose="020B0604020202020204" pitchFamily="34" charset="0"/>
              </a:rPr>
              <a:t>im</a:t>
            </a:r>
            <a:r>
              <a:rPr lang="en-US" altLang="en-US" sz="2903" dirty="0">
                <a:solidFill>
                  <a:sysClr val="windowText" lastClr="000000"/>
                </a:solidFill>
                <a:latin typeface="Arial" panose="020B0604020202020204" pitchFamily="34" charset="0"/>
                <a:cs typeface="Arial" panose="020B0604020202020204" pitchFamily="34" charset="0"/>
              </a:rPr>
              <a:t> Fall </a:t>
            </a:r>
            <a:r>
              <a:rPr lang="en-US" altLang="en-US" sz="2903" dirty="0" err="1">
                <a:solidFill>
                  <a:sysClr val="windowText" lastClr="000000"/>
                </a:solidFill>
                <a:latin typeface="Arial" panose="020B0604020202020204" pitchFamily="34" charset="0"/>
                <a:cs typeface="Arial" panose="020B0604020202020204" pitchFamily="34" charset="0"/>
              </a:rPr>
              <a:t>ohne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Handelsbeziehungen</a:t>
            </a:r>
            <a:endParaRPr lang="en-US" altLang="en-US" sz="2903" dirty="0">
              <a:solidFill>
                <a:sysClr val="windowText" lastClr="000000"/>
              </a:solidFill>
              <a:latin typeface="Arial" panose="020B0604020202020204" pitchFamily="34" charset="0"/>
              <a:cs typeface="Arial" panose="020B0604020202020204" pitchFamily="34" charset="0"/>
            </a:endParaRPr>
          </a:p>
          <a:p>
            <a:pPr>
              <a:spcBef>
                <a:spcPct val="50000"/>
              </a:spcBef>
            </a:pPr>
            <a:endParaRPr lang="en-US" altLang="en-US" sz="2177" dirty="0">
              <a:solidFill>
                <a:sysClr val="windowText" lastClr="000000"/>
              </a:solidFill>
              <a:latin typeface="Arial" panose="020B0604020202020204" pitchFamily="34" charset="0"/>
              <a:cs typeface="Arial" panose="020B0604020202020204" pitchFamily="34" charset="0"/>
            </a:endParaRPr>
          </a:p>
          <a:p>
            <a:endParaRPr lang="en-US" sz="2903" dirty="0">
              <a:solidFill>
                <a:sysClr val="windowText" lastClr="000000"/>
              </a:solidFill>
              <a:latin typeface="Arial" panose="020B0604020202020204" pitchFamily="34" charset="0"/>
              <a:cs typeface="Arial" panose="020B0604020202020204" pitchFamily="34" charset="0"/>
            </a:endParaRPr>
          </a:p>
        </p:txBody>
      </p:sp>
      <p:sp>
        <p:nvSpPr>
          <p:cNvPr id="5" name="Rechteck 4">
            <a:extLst>
              <a:ext uri="{FF2B5EF4-FFF2-40B4-BE49-F238E27FC236}">
                <a16:creationId xmlns:a16="http://schemas.microsoft.com/office/drawing/2014/main" id="{7587C4AA-5F33-4750-8E92-7B38E29DCBC8}"/>
              </a:ext>
            </a:extLst>
          </p:cNvPr>
          <p:cNvSpPr/>
          <p:nvPr/>
        </p:nvSpPr>
        <p:spPr>
          <a:xfrm>
            <a:off x="8689605" y="42164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881711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27564" y="40262"/>
            <a:ext cx="6266291" cy="469773"/>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400" dirty="0" err="1">
                <a:solidFill>
                  <a:sysClr val="windowText" lastClr="000000"/>
                </a:solidFill>
              </a:rPr>
              <a:t>Gleichgewicht</a:t>
            </a:r>
            <a:r>
              <a:rPr lang="en-US" sz="2400" dirty="0">
                <a:solidFill>
                  <a:sysClr val="windowText" lastClr="000000"/>
                </a:solidFill>
              </a:rPr>
              <a:t> auf </a:t>
            </a:r>
            <a:r>
              <a:rPr lang="en-US" sz="2400" dirty="0" err="1">
                <a:solidFill>
                  <a:sysClr val="windowText" lastClr="000000"/>
                </a:solidFill>
              </a:rPr>
              <a:t>dem</a:t>
            </a:r>
            <a:r>
              <a:rPr lang="en-US" sz="2400" dirty="0">
                <a:solidFill>
                  <a:sysClr val="windowText" lastClr="000000"/>
                </a:solidFill>
              </a:rPr>
              <a:t> </a:t>
            </a:r>
            <a:r>
              <a:rPr lang="en-US" sz="2400" dirty="0" err="1">
                <a:solidFill>
                  <a:sysClr val="windowText" lastClr="000000"/>
                </a:solidFill>
              </a:rPr>
              <a:t>Weltmarkt</a:t>
            </a:r>
            <a:endParaRPr lang="en-US" sz="2400" dirty="0">
              <a:solidFill>
                <a:sysClr val="windowText" lastClr="000000"/>
              </a:solidFill>
            </a:endParaRPr>
          </a:p>
        </p:txBody>
      </p:sp>
      <p:grpSp>
        <p:nvGrpSpPr>
          <p:cNvPr id="6" name="Group 33"/>
          <p:cNvGrpSpPr/>
          <p:nvPr/>
        </p:nvGrpSpPr>
        <p:grpSpPr>
          <a:xfrm>
            <a:off x="84921" y="426251"/>
            <a:ext cx="2946105" cy="4523939"/>
            <a:chOff x="180519" y="1124744"/>
            <a:chExt cx="3924474" cy="4987329"/>
          </a:xfrm>
        </p:grpSpPr>
        <p:grpSp>
          <p:nvGrpSpPr>
            <p:cNvPr id="7" name="Group 15"/>
            <p:cNvGrpSpPr/>
            <p:nvPr/>
          </p:nvGrpSpPr>
          <p:grpSpPr>
            <a:xfrm>
              <a:off x="611560" y="1916832"/>
              <a:ext cx="3024336" cy="3744416"/>
              <a:chOff x="755576" y="1628800"/>
              <a:chExt cx="3960440" cy="3960440"/>
            </a:xfrm>
          </p:grpSpPr>
          <p:cxnSp>
            <p:nvCxnSpPr>
              <p:cNvPr id="15" name="Straight Arrow Connector 9"/>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1"/>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8" name="Straight Connector 17"/>
            <p:cNvCxnSpPr/>
            <p:nvPr/>
          </p:nvCxnSpPr>
          <p:spPr>
            <a:xfrm flipV="1">
              <a:off x="1043608" y="2060848"/>
              <a:ext cx="1548172" cy="327171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19"/>
            <p:cNvCxnSpPr/>
            <p:nvPr/>
          </p:nvCxnSpPr>
          <p:spPr>
            <a:xfrm>
              <a:off x="1691680" y="2060848"/>
              <a:ext cx="1304452" cy="308705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TextBox 25"/>
            <p:cNvSpPr txBox="1"/>
            <p:nvPr/>
          </p:nvSpPr>
          <p:spPr>
            <a:xfrm>
              <a:off x="904984" y="1124744"/>
              <a:ext cx="1287184" cy="409566"/>
            </a:xfrm>
            <a:prstGeom prst="rect">
              <a:avLst/>
            </a:prstGeom>
            <a:noFill/>
          </p:spPr>
          <p:txBody>
            <a:bodyPr wrap="square" rtlCol="0">
              <a:spAutoFit/>
            </a:bodyPr>
            <a:lstStyle/>
            <a:p>
              <a:r>
                <a:rPr lang="en-US" sz="1814" b="1" dirty="0">
                  <a:latin typeface="Arial" panose="020B0604020202020204" pitchFamily="34" charset="0"/>
                  <a:cs typeface="Arial" panose="020B0604020202020204" pitchFamily="34" charset="0"/>
                </a:rPr>
                <a:t>Land A</a:t>
              </a:r>
            </a:p>
          </p:txBody>
        </p:sp>
        <p:sp>
          <p:nvSpPr>
            <p:cNvPr id="11" name="TextBox 26"/>
            <p:cNvSpPr txBox="1"/>
            <p:nvPr/>
          </p:nvSpPr>
          <p:spPr>
            <a:xfrm>
              <a:off x="180519" y="1532697"/>
              <a:ext cx="1220837" cy="393618"/>
            </a:xfrm>
            <a:prstGeom prst="rect">
              <a:avLst/>
            </a:prstGeom>
            <a:noFill/>
          </p:spPr>
          <p:txBody>
            <a:bodyPr wrap="square" rtlCol="0">
              <a:spAutoFit/>
            </a:bodyPr>
            <a:lstStyle/>
            <a:p>
              <a:r>
                <a:rPr lang="en-US" sz="1633">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12" name="TextBox 27"/>
            <p:cNvSpPr txBox="1"/>
            <p:nvPr/>
          </p:nvSpPr>
          <p:spPr>
            <a:xfrm>
              <a:off x="2417152" y="5733256"/>
              <a:ext cx="1414084" cy="378817"/>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13" name="TextBox 28"/>
            <p:cNvSpPr txBox="1"/>
            <p:nvPr/>
          </p:nvSpPr>
          <p:spPr>
            <a:xfrm>
              <a:off x="2139261" y="1699900"/>
              <a:ext cx="1627558"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Angebot</a:t>
              </a:r>
              <a:r>
                <a:rPr lang="en-US" sz="1633" dirty="0">
                  <a:latin typeface="Arial" panose="020B0604020202020204" pitchFamily="34" charset="0"/>
                  <a:cs typeface="Arial" panose="020B0604020202020204" pitchFamily="34" charset="0"/>
                </a:rPr>
                <a:t>, S</a:t>
              </a:r>
            </a:p>
          </p:txBody>
        </p:sp>
        <p:sp>
          <p:nvSpPr>
            <p:cNvPr id="14" name="TextBox 29"/>
            <p:cNvSpPr txBox="1"/>
            <p:nvPr/>
          </p:nvSpPr>
          <p:spPr>
            <a:xfrm>
              <a:off x="2291660" y="5147900"/>
              <a:ext cx="1813333"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D</a:t>
              </a:r>
            </a:p>
          </p:txBody>
        </p:sp>
      </p:grpSp>
      <p:grpSp>
        <p:nvGrpSpPr>
          <p:cNvPr id="17" name="Group 31"/>
          <p:cNvGrpSpPr/>
          <p:nvPr/>
        </p:nvGrpSpPr>
        <p:grpSpPr>
          <a:xfrm>
            <a:off x="3241476" y="1144742"/>
            <a:ext cx="2286113" cy="3396510"/>
            <a:chOff x="798001" y="1628800"/>
            <a:chExt cx="3987902" cy="3960440"/>
          </a:xfrm>
        </p:grpSpPr>
        <p:cxnSp>
          <p:nvCxnSpPr>
            <p:cNvPr id="18" name="Straight Arrow Connector 51"/>
            <p:cNvCxnSpPr/>
            <p:nvPr/>
          </p:nvCxnSpPr>
          <p:spPr>
            <a:xfrm flipV="1">
              <a:off x="798001"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52"/>
            <p:cNvCxnSpPr/>
            <p:nvPr/>
          </p:nvCxnSpPr>
          <p:spPr>
            <a:xfrm>
              <a:off x="825463"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1" name="TextBox 46"/>
          <p:cNvSpPr txBox="1"/>
          <p:nvPr/>
        </p:nvSpPr>
        <p:spPr>
          <a:xfrm>
            <a:off x="3428592" y="426250"/>
            <a:ext cx="1321812" cy="371510"/>
          </a:xfrm>
          <a:prstGeom prst="rect">
            <a:avLst/>
          </a:prstGeom>
          <a:noFill/>
        </p:spPr>
        <p:txBody>
          <a:bodyPr wrap="square" rtlCol="0">
            <a:spAutoFit/>
          </a:bodyPr>
          <a:lstStyle/>
          <a:p>
            <a:r>
              <a:rPr lang="en-US" sz="1814" b="1" dirty="0" err="1">
                <a:latin typeface="Arial" panose="020B0604020202020204" pitchFamily="34" charset="0"/>
                <a:cs typeface="Arial" panose="020B0604020202020204" pitchFamily="34" charset="0"/>
              </a:rPr>
              <a:t>Weltmarkt</a:t>
            </a:r>
            <a:endParaRPr lang="en-US" sz="1814" b="1" dirty="0">
              <a:latin typeface="Arial" panose="020B0604020202020204" pitchFamily="34" charset="0"/>
              <a:cs typeface="Arial" panose="020B0604020202020204" pitchFamily="34" charset="0"/>
            </a:endParaRPr>
          </a:p>
        </p:txBody>
      </p:sp>
      <p:grpSp>
        <p:nvGrpSpPr>
          <p:cNvPr id="33" name="Group 71"/>
          <p:cNvGrpSpPr/>
          <p:nvPr/>
        </p:nvGrpSpPr>
        <p:grpSpPr>
          <a:xfrm>
            <a:off x="5764537" y="426250"/>
            <a:ext cx="2270370" cy="4115002"/>
            <a:chOff x="611560" y="1124744"/>
            <a:chExt cx="3024336" cy="4536504"/>
          </a:xfrm>
        </p:grpSpPr>
        <p:grpSp>
          <p:nvGrpSpPr>
            <p:cNvPr id="34" name="Group 73"/>
            <p:cNvGrpSpPr/>
            <p:nvPr/>
          </p:nvGrpSpPr>
          <p:grpSpPr>
            <a:xfrm>
              <a:off x="611560" y="1916832"/>
              <a:ext cx="3024336" cy="3744416"/>
              <a:chOff x="755576" y="1628800"/>
              <a:chExt cx="3960440" cy="3960440"/>
            </a:xfrm>
          </p:grpSpPr>
          <p:cxnSp>
            <p:nvCxnSpPr>
              <p:cNvPr id="42" name="Straight Arrow Connector 84"/>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85"/>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35" name="Straight Connector 74"/>
            <p:cNvCxnSpPr/>
            <p:nvPr/>
          </p:nvCxnSpPr>
          <p:spPr>
            <a:xfrm flipV="1">
              <a:off x="1601054" y="2132856"/>
              <a:ext cx="1366433" cy="315906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75"/>
            <p:cNvCxnSpPr/>
            <p:nvPr/>
          </p:nvCxnSpPr>
          <p:spPr>
            <a:xfrm>
              <a:off x="1079001" y="2276872"/>
              <a:ext cx="1634490" cy="2871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TextBox 76"/>
            <p:cNvSpPr txBox="1"/>
            <p:nvPr/>
          </p:nvSpPr>
          <p:spPr>
            <a:xfrm>
              <a:off x="904984" y="1124744"/>
              <a:ext cx="1298716" cy="409566"/>
            </a:xfrm>
            <a:prstGeom prst="rect">
              <a:avLst/>
            </a:prstGeom>
            <a:noFill/>
          </p:spPr>
          <p:txBody>
            <a:bodyPr wrap="none" rtlCol="0">
              <a:spAutoFit/>
            </a:bodyPr>
            <a:lstStyle/>
            <a:p>
              <a:r>
                <a:rPr lang="en-US" sz="1814" b="1" dirty="0">
                  <a:latin typeface="Arial" panose="020B0604020202020204" pitchFamily="34" charset="0"/>
                  <a:cs typeface="Arial" panose="020B0604020202020204" pitchFamily="34" charset="0"/>
                </a:rPr>
                <a:t>Land B</a:t>
              </a:r>
            </a:p>
          </p:txBody>
        </p:sp>
        <p:sp>
          <p:nvSpPr>
            <p:cNvPr id="40" name="TextBox 82"/>
            <p:cNvSpPr txBox="1"/>
            <p:nvPr/>
          </p:nvSpPr>
          <p:spPr>
            <a:xfrm>
              <a:off x="2748586" y="1815589"/>
              <a:ext cx="540668"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S*</a:t>
              </a:r>
            </a:p>
          </p:txBody>
        </p:sp>
        <p:sp>
          <p:nvSpPr>
            <p:cNvPr id="41" name="TextBox 83"/>
            <p:cNvSpPr txBox="1"/>
            <p:nvPr/>
          </p:nvSpPr>
          <p:spPr>
            <a:xfrm>
              <a:off x="2721174" y="5085184"/>
              <a:ext cx="555617"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a:t>
              </a:r>
            </a:p>
          </p:txBody>
        </p:sp>
      </p:grpSp>
      <p:sp>
        <p:nvSpPr>
          <p:cNvPr id="44" name="TextBox 26">
            <a:extLst>
              <a:ext uri="{FF2B5EF4-FFF2-40B4-BE49-F238E27FC236}">
                <a16:creationId xmlns:a16="http://schemas.microsoft.com/office/drawing/2014/main" id="{6FC2DDF3-D236-4CC7-9735-A63CAA0C0ECF}"/>
              </a:ext>
            </a:extLst>
          </p:cNvPr>
          <p:cNvSpPr txBox="1"/>
          <p:nvPr/>
        </p:nvSpPr>
        <p:spPr>
          <a:xfrm>
            <a:off x="2847170" y="818425"/>
            <a:ext cx="869454" cy="343620"/>
          </a:xfrm>
          <a:prstGeom prst="rect">
            <a:avLst/>
          </a:prstGeom>
          <a:noFill/>
        </p:spPr>
        <p:txBody>
          <a:bodyPr wrap="square" rtlCol="0">
            <a:spAutoFit/>
          </a:bodyPr>
          <a:lstStyle/>
          <a:p>
            <a:r>
              <a:rPr lang="en-US" sz="1633">
                <a:latin typeface="Arial" panose="020B0604020202020204" pitchFamily="34" charset="0"/>
                <a:cs typeface="Arial" panose="020B0604020202020204" pitchFamily="34" charset="0"/>
              </a:rPr>
              <a:t>Preis,P</a:t>
            </a:r>
            <a:endParaRPr lang="en-US" sz="1633" dirty="0">
              <a:latin typeface="Arial" panose="020B0604020202020204" pitchFamily="34" charset="0"/>
              <a:cs typeface="Arial" panose="020B0604020202020204" pitchFamily="34" charset="0"/>
            </a:endParaRPr>
          </a:p>
        </p:txBody>
      </p:sp>
      <p:sp>
        <p:nvSpPr>
          <p:cNvPr id="45" name="TextBox 26">
            <a:extLst>
              <a:ext uri="{FF2B5EF4-FFF2-40B4-BE49-F238E27FC236}">
                <a16:creationId xmlns:a16="http://schemas.microsoft.com/office/drawing/2014/main" id="{E382F0CC-26B7-44C1-9147-9F36EF689382}"/>
              </a:ext>
            </a:extLst>
          </p:cNvPr>
          <p:cNvSpPr txBox="1"/>
          <p:nvPr/>
        </p:nvSpPr>
        <p:spPr>
          <a:xfrm>
            <a:off x="5320422" y="818426"/>
            <a:ext cx="916483" cy="357047"/>
          </a:xfrm>
          <a:prstGeom prst="rect">
            <a:avLst/>
          </a:prstGeom>
          <a:noFill/>
        </p:spPr>
        <p:txBody>
          <a:bodyPr wrap="square" rtlCol="0">
            <a:spAutoFit/>
          </a:bodyPr>
          <a:lstStyle/>
          <a:p>
            <a:r>
              <a:rPr lang="en-US" sz="1633">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46" name="TextBox 27">
            <a:extLst>
              <a:ext uri="{FF2B5EF4-FFF2-40B4-BE49-F238E27FC236}">
                <a16:creationId xmlns:a16="http://schemas.microsoft.com/office/drawing/2014/main" id="{8BB81CB2-CA5F-4F81-A0E3-20E8403E7E9D}"/>
              </a:ext>
            </a:extLst>
          </p:cNvPr>
          <p:cNvSpPr txBox="1"/>
          <p:nvPr/>
        </p:nvSpPr>
        <p:spPr>
          <a:xfrm>
            <a:off x="4599286"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47" name="TextBox 27">
            <a:extLst>
              <a:ext uri="{FF2B5EF4-FFF2-40B4-BE49-F238E27FC236}">
                <a16:creationId xmlns:a16="http://schemas.microsoft.com/office/drawing/2014/main" id="{95BBF87B-AC85-4F0E-A2FC-83EFA38E6378}"/>
              </a:ext>
            </a:extLst>
          </p:cNvPr>
          <p:cNvSpPr txBox="1"/>
          <p:nvPr/>
        </p:nvSpPr>
        <p:spPr>
          <a:xfrm>
            <a:off x="6975550"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52" name="Rechteck 51">
            <a:extLst>
              <a:ext uri="{FF2B5EF4-FFF2-40B4-BE49-F238E27FC236}">
                <a16:creationId xmlns:a16="http://schemas.microsoft.com/office/drawing/2014/main" id="{9D0B7C66-ED5C-4B41-96D9-A1959C7564B1}"/>
              </a:ext>
            </a:extLst>
          </p:cNvPr>
          <p:cNvSpPr/>
          <p:nvPr/>
        </p:nvSpPr>
        <p:spPr>
          <a:xfrm>
            <a:off x="8689605" y="42164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164681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33"/>
          <p:cNvGrpSpPr/>
          <p:nvPr/>
        </p:nvGrpSpPr>
        <p:grpSpPr>
          <a:xfrm>
            <a:off x="84921" y="426251"/>
            <a:ext cx="2946105" cy="4523939"/>
            <a:chOff x="180519" y="1124744"/>
            <a:chExt cx="3924474" cy="4987329"/>
          </a:xfrm>
        </p:grpSpPr>
        <p:grpSp>
          <p:nvGrpSpPr>
            <p:cNvPr id="7" name="Group 15"/>
            <p:cNvGrpSpPr/>
            <p:nvPr/>
          </p:nvGrpSpPr>
          <p:grpSpPr>
            <a:xfrm>
              <a:off x="611560" y="1916832"/>
              <a:ext cx="3024336" cy="3744416"/>
              <a:chOff x="755576" y="1628800"/>
              <a:chExt cx="3960440" cy="3960440"/>
            </a:xfrm>
          </p:grpSpPr>
          <p:cxnSp>
            <p:nvCxnSpPr>
              <p:cNvPr id="15" name="Straight Arrow Connector 9"/>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1"/>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8" name="Straight Connector 17"/>
            <p:cNvCxnSpPr/>
            <p:nvPr/>
          </p:nvCxnSpPr>
          <p:spPr>
            <a:xfrm flipV="1">
              <a:off x="1043608" y="2060848"/>
              <a:ext cx="1548172" cy="327171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19"/>
            <p:cNvCxnSpPr/>
            <p:nvPr/>
          </p:nvCxnSpPr>
          <p:spPr>
            <a:xfrm>
              <a:off x="1691680" y="2060848"/>
              <a:ext cx="1304452" cy="308705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TextBox 25"/>
            <p:cNvSpPr txBox="1"/>
            <p:nvPr/>
          </p:nvSpPr>
          <p:spPr>
            <a:xfrm>
              <a:off x="904984" y="1124744"/>
              <a:ext cx="1287184" cy="409566"/>
            </a:xfrm>
            <a:prstGeom prst="rect">
              <a:avLst/>
            </a:prstGeom>
            <a:noFill/>
          </p:spPr>
          <p:txBody>
            <a:bodyPr wrap="square" rtlCol="0">
              <a:spAutoFit/>
            </a:bodyPr>
            <a:lstStyle/>
            <a:p>
              <a:r>
                <a:rPr lang="en-US" sz="1814" b="1" dirty="0">
                  <a:latin typeface="Arial" panose="020B0604020202020204" pitchFamily="34" charset="0"/>
                  <a:cs typeface="Arial" panose="020B0604020202020204" pitchFamily="34" charset="0"/>
                </a:rPr>
                <a:t>Land A</a:t>
              </a:r>
            </a:p>
          </p:txBody>
        </p:sp>
        <p:sp>
          <p:nvSpPr>
            <p:cNvPr id="11" name="TextBox 26"/>
            <p:cNvSpPr txBox="1"/>
            <p:nvPr/>
          </p:nvSpPr>
          <p:spPr>
            <a:xfrm>
              <a:off x="180519" y="1532697"/>
              <a:ext cx="1220837" cy="393618"/>
            </a:xfrm>
            <a:prstGeom prst="rect">
              <a:avLst/>
            </a:prstGeom>
            <a:noFill/>
          </p:spPr>
          <p:txBody>
            <a:bodyPr wrap="square" rtlCol="0">
              <a:spAutoFit/>
            </a:bodyPr>
            <a:lstStyle/>
            <a:p>
              <a:r>
                <a:rPr lang="en-US" sz="1633">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12" name="TextBox 27"/>
            <p:cNvSpPr txBox="1"/>
            <p:nvPr/>
          </p:nvSpPr>
          <p:spPr>
            <a:xfrm>
              <a:off x="2417152" y="5733256"/>
              <a:ext cx="1414084" cy="378817"/>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13" name="TextBox 28"/>
            <p:cNvSpPr txBox="1"/>
            <p:nvPr/>
          </p:nvSpPr>
          <p:spPr>
            <a:xfrm>
              <a:off x="2139261" y="1699900"/>
              <a:ext cx="1627558"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Angebot</a:t>
              </a:r>
              <a:r>
                <a:rPr lang="en-US" sz="1633" dirty="0">
                  <a:latin typeface="Arial" panose="020B0604020202020204" pitchFamily="34" charset="0"/>
                  <a:cs typeface="Arial" panose="020B0604020202020204" pitchFamily="34" charset="0"/>
                </a:rPr>
                <a:t>, S</a:t>
              </a:r>
            </a:p>
          </p:txBody>
        </p:sp>
        <p:sp>
          <p:nvSpPr>
            <p:cNvPr id="14" name="TextBox 29"/>
            <p:cNvSpPr txBox="1"/>
            <p:nvPr/>
          </p:nvSpPr>
          <p:spPr>
            <a:xfrm>
              <a:off x="2291660" y="5147900"/>
              <a:ext cx="1813333"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D</a:t>
              </a:r>
            </a:p>
          </p:txBody>
        </p:sp>
      </p:grpSp>
      <p:grpSp>
        <p:nvGrpSpPr>
          <p:cNvPr id="17" name="Group 31"/>
          <p:cNvGrpSpPr/>
          <p:nvPr/>
        </p:nvGrpSpPr>
        <p:grpSpPr>
          <a:xfrm>
            <a:off x="3241476" y="1144742"/>
            <a:ext cx="2286113" cy="3396510"/>
            <a:chOff x="798001" y="1628800"/>
            <a:chExt cx="3987902" cy="3960440"/>
          </a:xfrm>
        </p:grpSpPr>
        <p:cxnSp>
          <p:nvCxnSpPr>
            <p:cNvPr id="18" name="Straight Arrow Connector 51"/>
            <p:cNvCxnSpPr/>
            <p:nvPr/>
          </p:nvCxnSpPr>
          <p:spPr>
            <a:xfrm flipV="1">
              <a:off x="798001"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52"/>
            <p:cNvCxnSpPr/>
            <p:nvPr/>
          </p:nvCxnSpPr>
          <p:spPr>
            <a:xfrm>
              <a:off x="825463"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1" name="TextBox 46"/>
          <p:cNvSpPr txBox="1"/>
          <p:nvPr/>
        </p:nvSpPr>
        <p:spPr>
          <a:xfrm>
            <a:off x="3428592" y="426250"/>
            <a:ext cx="1321812" cy="371510"/>
          </a:xfrm>
          <a:prstGeom prst="rect">
            <a:avLst/>
          </a:prstGeom>
          <a:noFill/>
        </p:spPr>
        <p:txBody>
          <a:bodyPr wrap="square" rtlCol="0">
            <a:spAutoFit/>
          </a:bodyPr>
          <a:lstStyle/>
          <a:p>
            <a:r>
              <a:rPr lang="en-US" sz="1814" b="1" dirty="0" err="1">
                <a:latin typeface="Arial" panose="020B0604020202020204" pitchFamily="34" charset="0"/>
                <a:cs typeface="Arial" panose="020B0604020202020204" pitchFamily="34" charset="0"/>
              </a:rPr>
              <a:t>Weltmarkt</a:t>
            </a:r>
            <a:endParaRPr lang="en-US" sz="1814" b="1" dirty="0">
              <a:latin typeface="Arial" panose="020B0604020202020204" pitchFamily="34" charset="0"/>
              <a:cs typeface="Arial" panose="020B0604020202020204" pitchFamily="34" charset="0"/>
            </a:endParaRPr>
          </a:p>
        </p:txBody>
      </p:sp>
      <p:grpSp>
        <p:nvGrpSpPr>
          <p:cNvPr id="33" name="Group 71"/>
          <p:cNvGrpSpPr/>
          <p:nvPr/>
        </p:nvGrpSpPr>
        <p:grpSpPr>
          <a:xfrm>
            <a:off x="5764537" y="426250"/>
            <a:ext cx="2270370" cy="4115002"/>
            <a:chOff x="611560" y="1124744"/>
            <a:chExt cx="3024336" cy="4536504"/>
          </a:xfrm>
        </p:grpSpPr>
        <p:grpSp>
          <p:nvGrpSpPr>
            <p:cNvPr id="34" name="Group 73"/>
            <p:cNvGrpSpPr/>
            <p:nvPr/>
          </p:nvGrpSpPr>
          <p:grpSpPr>
            <a:xfrm>
              <a:off x="611560" y="1916832"/>
              <a:ext cx="3024336" cy="3744416"/>
              <a:chOff x="755576" y="1628800"/>
              <a:chExt cx="3960440" cy="3960440"/>
            </a:xfrm>
          </p:grpSpPr>
          <p:cxnSp>
            <p:nvCxnSpPr>
              <p:cNvPr id="42" name="Straight Arrow Connector 84"/>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85"/>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35" name="Straight Connector 74"/>
            <p:cNvCxnSpPr/>
            <p:nvPr/>
          </p:nvCxnSpPr>
          <p:spPr>
            <a:xfrm flipV="1">
              <a:off x="1601054" y="2132856"/>
              <a:ext cx="1366433" cy="315906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75"/>
            <p:cNvCxnSpPr/>
            <p:nvPr/>
          </p:nvCxnSpPr>
          <p:spPr>
            <a:xfrm>
              <a:off x="1079001" y="2276872"/>
              <a:ext cx="1634490" cy="2871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TextBox 76"/>
            <p:cNvSpPr txBox="1"/>
            <p:nvPr/>
          </p:nvSpPr>
          <p:spPr>
            <a:xfrm>
              <a:off x="904984" y="1124744"/>
              <a:ext cx="1298716" cy="409566"/>
            </a:xfrm>
            <a:prstGeom prst="rect">
              <a:avLst/>
            </a:prstGeom>
            <a:noFill/>
          </p:spPr>
          <p:txBody>
            <a:bodyPr wrap="none" rtlCol="0">
              <a:spAutoFit/>
            </a:bodyPr>
            <a:lstStyle/>
            <a:p>
              <a:r>
                <a:rPr lang="en-US" sz="1814" b="1" dirty="0">
                  <a:latin typeface="Arial" panose="020B0604020202020204" pitchFamily="34" charset="0"/>
                  <a:cs typeface="Arial" panose="020B0604020202020204" pitchFamily="34" charset="0"/>
                </a:rPr>
                <a:t>Land B</a:t>
              </a:r>
            </a:p>
          </p:txBody>
        </p:sp>
        <p:sp>
          <p:nvSpPr>
            <p:cNvPr id="40" name="TextBox 82"/>
            <p:cNvSpPr txBox="1"/>
            <p:nvPr/>
          </p:nvSpPr>
          <p:spPr>
            <a:xfrm>
              <a:off x="2748586" y="1815589"/>
              <a:ext cx="540668"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S*</a:t>
              </a:r>
            </a:p>
          </p:txBody>
        </p:sp>
        <p:sp>
          <p:nvSpPr>
            <p:cNvPr id="41" name="TextBox 83"/>
            <p:cNvSpPr txBox="1"/>
            <p:nvPr/>
          </p:nvSpPr>
          <p:spPr>
            <a:xfrm>
              <a:off x="2721174" y="5085184"/>
              <a:ext cx="555617"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a:t>
              </a:r>
            </a:p>
          </p:txBody>
        </p:sp>
      </p:grpSp>
      <p:sp>
        <p:nvSpPr>
          <p:cNvPr id="44" name="TextBox 26">
            <a:extLst>
              <a:ext uri="{FF2B5EF4-FFF2-40B4-BE49-F238E27FC236}">
                <a16:creationId xmlns:a16="http://schemas.microsoft.com/office/drawing/2014/main" id="{6FC2DDF3-D236-4CC7-9735-A63CAA0C0ECF}"/>
              </a:ext>
            </a:extLst>
          </p:cNvPr>
          <p:cNvSpPr txBox="1"/>
          <p:nvPr/>
        </p:nvSpPr>
        <p:spPr>
          <a:xfrm>
            <a:off x="2847170" y="818425"/>
            <a:ext cx="869454" cy="343620"/>
          </a:xfrm>
          <a:prstGeom prst="rect">
            <a:avLst/>
          </a:prstGeom>
          <a:noFill/>
        </p:spPr>
        <p:txBody>
          <a:bodyPr wrap="square" rtlCol="0">
            <a:spAutoFit/>
          </a:bodyPr>
          <a:lstStyle/>
          <a:p>
            <a:r>
              <a:rPr lang="en-US" sz="1633">
                <a:latin typeface="Arial" panose="020B0604020202020204" pitchFamily="34" charset="0"/>
                <a:cs typeface="Arial" panose="020B0604020202020204" pitchFamily="34" charset="0"/>
              </a:rPr>
              <a:t>Preis,P</a:t>
            </a:r>
            <a:endParaRPr lang="en-US" sz="1633" dirty="0">
              <a:latin typeface="Arial" panose="020B0604020202020204" pitchFamily="34" charset="0"/>
              <a:cs typeface="Arial" panose="020B0604020202020204" pitchFamily="34" charset="0"/>
            </a:endParaRPr>
          </a:p>
        </p:txBody>
      </p:sp>
      <p:sp>
        <p:nvSpPr>
          <p:cNvPr id="45" name="TextBox 26">
            <a:extLst>
              <a:ext uri="{FF2B5EF4-FFF2-40B4-BE49-F238E27FC236}">
                <a16:creationId xmlns:a16="http://schemas.microsoft.com/office/drawing/2014/main" id="{E382F0CC-26B7-44C1-9147-9F36EF689382}"/>
              </a:ext>
            </a:extLst>
          </p:cNvPr>
          <p:cNvSpPr txBox="1"/>
          <p:nvPr/>
        </p:nvSpPr>
        <p:spPr>
          <a:xfrm>
            <a:off x="5320422" y="818426"/>
            <a:ext cx="916483" cy="357047"/>
          </a:xfrm>
          <a:prstGeom prst="rect">
            <a:avLst/>
          </a:prstGeom>
          <a:noFill/>
        </p:spPr>
        <p:txBody>
          <a:bodyPr wrap="square" rtlCol="0">
            <a:spAutoFit/>
          </a:bodyPr>
          <a:lstStyle/>
          <a:p>
            <a:r>
              <a:rPr lang="en-US" sz="1633">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46" name="TextBox 27">
            <a:extLst>
              <a:ext uri="{FF2B5EF4-FFF2-40B4-BE49-F238E27FC236}">
                <a16:creationId xmlns:a16="http://schemas.microsoft.com/office/drawing/2014/main" id="{8BB81CB2-CA5F-4F81-A0E3-20E8403E7E9D}"/>
              </a:ext>
            </a:extLst>
          </p:cNvPr>
          <p:cNvSpPr txBox="1"/>
          <p:nvPr/>
        </p:nvSpPr>
        <p:spPr>
          <a:xfrm>
            <a:off x="4599286"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47" name="TextBox 27">
            <a:extLst>
              <a:ext uri="{FF2B5EF4-FFF2-40B4-BE49-F238E27FC236}">
                <a16:creationId xmlns:a16="http://schemas.microsoft.com/office/drawing/2014/main" id="{95BBF87B-AC85-4F0E-A2FC-83EFA38E6378}"/>
              </a:ext>
            </a:extLst>
          </p:cNvPr>
          <p:cNvSpPr txBox="1"/>
          <p:nvPr/>
        </p:nvSpPr>
        <p:spPr>
          <a:xfrm>
            <a:off x="6975550"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52" name="Rechteck 51">
            <a:extLst>
              <a:ext uri="{FF2B5EF4-FFF2-40B4-BE49-F238E27FC236}">
                <a16:creationId xmlns:a16="http://schemas.microsoft.com/office/drawing/2014/main" id="{9D0B7C66-ED5C-4B41-96D9-A1959C7564B1}"/>
              </a:ext>
            </a:extLst>
          </p:cNvPr>
          <p:cNvSpPr/>
          <p:nvPr/>
        </p:nvSpPr>
        <p:spPr>
          <a:xfrm>
            <a:off x="8689605" y="42164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2" name="Title 1">
            <a:extLst>
              <a:ext uri="{FF2B5EF4-FFF2-40B4-BE49-F238E27FC236}">
                <a16:creationId xmlns:a16="http://schemas.microsoft.com/office/drawing/2014/main" id="{FE316A7D-3A3A-466C-B340-65AB27AA8658}"/>
              </a:ext>
            </a:extLst>
          </p:cNvPr>
          <p:cNvSpPr txBox="1">
            <a:spLocks/>
          </p:cNvSpPr>
          <p:nvPr/>
        </p:nvSpPr>
        <p:spPr>
          <a:xfrm>
            <a:off x="927564" y="40262"/>
            <a:ext cx="6266291" cy="469773"/>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400" dirty="0" err="1">
                <a:solidFill>
                  <a:sysClr val="windowText" lastClr="000000"/>
                </a:solidFill>
              </a:rPr>
              <a:t>Wirkung</a:t>
            </a:r>
            <a:r>
              <a:rPr lang="en-US" sz="2400" dirty="0">
                <a:solidFill>
                  <a:sysClr val="windowText" lastClr="000000"/>
                </a:solidFill>
              </a:rPr>
              <a:t> </a:t>
            </a:r>
            <a:r>
              <a:rPr lang="en-US" sz="2400" dirty="0" err="1">
                <a:solidFill>
                  <a:sysClr val="windowText" lastClr="000000"/>
                </a:solidFill>
              </a:rPr>
              <a:t>eines</a:t>
            </a:r>
            <a:r>
              <a:rPr lang="en-US" sz="2400" dirty="0">
                <a:solidFill>
                  <a:sysClr val="windowText" lastClr="000000"/>
                </a:solidFill>
              </a:rPr>
              <a:t> </a:t>
            </a:r>
            <a:r>
              <a:rPr lang="en-US" sz="2400" dirty="0" err="1">
                <a:solidFill>
                  <a:sysClr val="windowText" lastClr="000000"/>
                </a:solidFill>
              </a:rPr>
              <a:t>Zolls</a:t>
            </a:r>
            <a:r>
              <a:rPr lang="en-US" sz="2400" dirty="0">
                <a:solidFill>
                  <a:sysClr val="windowText" lastClr="000000"/>
                </a:solidFill>
              </a:rPr>
              <a:t> auf </a:t>
            </a:r>
            <a:r>
              <a:rPr lang="en-US" sz="2400" dirty="0" err="1">
                <a:solidFill>
                  <a:sysClr val="windowText" lastClr="000000"/>
                </a:solidFill>
              </a:rPr>
              <a:t>dem</a:t>
            </a:r>
            <a:r>
              <a:rPr lang="en-US" sz="2400" dirty="0">
                <a:solidFill>
                  <a:sysClr val="windowText" lastClr="000000"/>
                </a:solidFill>
              </a:rPr>
              <a:t> </a:t>
            </a:r>
            <a:r>
              <a:rPr lang="en-US" sz="2400" dirty="0" err="1">
                <a:solidFill>
                  <a:sysClr val="windowText" lastClr="000000"/>
                </a:solidFill>
              </a:rPr>
              <a:t>Weltmarkt</a:t>
            </a:r>
            <a:endParaRPr lang="en-US" sz="2400" dirty="0">
              <a:solidFill>
                <a:sysClr val="windowText" lastClr="000000"/>
              </a:solidFill>
            </a:endParaRPr>
          </a:p>
        </p:txBody>
      </p:sp>
      <p:cxnSp>
        <p:nvCxnSpPr>
          <p:cNvPr id="38" name="Straight Connector 45">
            <a:extLst>
              <a:ext uri="{FF2B5EF4-FFF2-40B4-BE49-F238E27FC236}">
                <a16:creationId xmlns:a16="http://schemas.microsoft.com/office/drawing/2014/main" id="{3B306DB7-C10E-4939-849B-502456E39FF3}"/>
              </a:ext>
            </a:extLst>
          </p:cNvPr>
          <p:cNvCxnSpPr/>
          <p:nvPr/>
        </p:nvCxnSpPr>
        <p:spPr>
          <a:xfrm>
            <a:off x="3265382" y="2189823"/>
            <a:ext cx="1545307" cy="2053287"/>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Straight Connector 32">
            <a:extLst>
              <a:ext uri="{FF2B5EF4-FFF2-40B4-BE49-F238E27FC236}">
                <a16:creationId xmlns:a16="http://schemas.microsoft.com/office/drawing/2014/main" id="{A78299F5-0467-4483-8962-6DF7832328EE}"/>
              </a:ext>
            </a:extLst>
          </p:cNvPr>
          <p:cNvCxnSpPr/>
          <p:nvPr/>
        </p:nvCxnSpPr>
        <p:spPr>
          <a:xfrm flipV="1">
            <a:off x="3236609" y="1317712"/>
            <a:ext cx="1478397" cy="1828891"/>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8" name="Straight Connector 64">
            <a:extLst>
              <a:ext uri="{FF2B5EF4-FFF2-40B4-BE49-F238E27FC236}">
                <a16:creationId xmlns:a16="http://schemas.microsoft.com/office/drawing/2014/main" id="{5AB5936F-262B-4C3B-936A-78A80F8A0E4C}"/>
              </a:ext>
            </a:extLst>
          </p:cNvPr>
          <p:cNvCxnSpPr>
            <a:stCxn id="51" idx="3"/>
          </p:cNvCxnSpPr>
          <p:nvPr/>
        </p:nvCxnSpPr>
        <p:spPr>
          <a:xfrm>
            <a:off x="510784" y="2636231"/>
            <a:ext cx="6509457" cy="2927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64">
            <a:extLst>
              <a:ext uri="{FF2B5EF4-FFF2-40B4-BE49-F238E27FC236}">
                <a16:creationId xmlns:a16="http://schemas.microsoft.com/office/drawing/2014/main" id="{8CFA91D6-7906-4EAB-B325-2F2C43F25CDC}"/>
              </a:ext>
            </a:extLst>
          </p:cNvPr>
          <p:cNvCxnSpPr/>
          <p:nvPr/>
        </p:nvCxnSpPr>
        <p:spPr>
          <a:xfrm>
            <a:off x="3622125" y="2673348"/>
            <a:ext cx="13658" cy="186561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0" name="TextBox 73">
                <a:extLst>
                  <a:ext uri="{FF2B5EF4-FFF2-40B4-BE49-F238E27FC236}">
                    <a16:creationId xmlns:a16="http://schemas.microsoft.com/office/drawing/2014/main" id="{F109D94C-1930-41E4-B098-0CF0FDCD2F9F}"/>
                  </a:ext>
                </a:extLst>
              </p:cNvPr>
              <p:cNvSpPr txBox="1"/>
              <p:nvPr/>
            </p:nvSpPr>
            <p:spPr>
              <a:xfrm>
                <a:off x="3413388" y="4548263"/>
                <a:ext cx="528543"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𝑋</m:t>
                          </m:r>
                        </m:e>
                        <m:sub>
                          <m:r>
                            <a:rPr lang="de-DE" sz="1633" i="1">
                              <a:latin typeface="Cambria Math"/>
                              <a:cs typeface="Arial" panose="020B0604020202020204" pitchFamily="34" charset="0"/>
                            </a:rPr>
                            <m:t>𝑊</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50" name="TextBox 73">
                <a:extLst>
                  <a:ext uri="{FF2B5EF4-FFF2-40B4-BE49-F238E27FC236}">
                    <a16:creationId xmlns:a16="http://schemas.microsoft.com/office/drawing/2014/main" id="{F109D94C-1930-41E4-B098-0CF0FDCD2F9F}"/>
                  </a:ext>
                </a:extLst>
              </p:cNvPr>
              <p:cNvSpPr txBox="1">
                <a:spLocks noRot="1" noChangeAspect="1" noMove="1" noResize="1" noEditPoints="1" noAdjustHandles="1" noChangeArrowheads="1" noChangeShapeType="1" noTextEdit="1"/>
              </p:cNvSpPr>
              <p:nvPr/>
            </p:nvSpPr>
            <p:spPr>
              <a:xfrm>
                <a:off x="3413388" y="4548263"/>
                <a:ext cx="528543"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TextBox 71">
                <a:extLst>
                  <a:ext uri="{FF2B5EF4-FFF2-40B4-BE49-F238E27FC236}">
                    <a16:creationId xmlns:a16="http://schemas.microsoft.com/office/drawing/2014/main" id="{F05EDBD6-B360-4E4C-8663-D71257A035E0}"/>
                  </a:ext>
                </a:extLst>
              </p:cNvPr>
              <p:cNvSpPr txBox="1"/>
              <p:nvPr/>
            </p:nvSpPr>
            <p:spPr>
              <a:xfrm>
                <a:off x="-18807" y="24977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51" name="TextBox 71">
                <a:extLst>
                  <a:ext uri="{FF2B5EF4-FFF2-40B4-BE49-F238E27FC236}">
                    <a16:creationId xmlns:a16="http://schemas.microsoft.com/office/drawing/2014/main" id="{F05EDBD6-B360-4E4C-8663-D71257A035E0}"/>
                  </a:ext>
                </a:extLst>
              </p:cNvPr>
              <p:cNvSpPr txBox="1">
                <a:spLocks noRot="1" noChangeAspect="1" noMove="1" noResize="1" noEditPoints="1" noAdjustHandles="1" noChangeArrowheads="1" noChangeShapeType="1" noTextEdit="1"/>
              </p:cNvSpPr>
              <p:nvPr/>
            </p:nvSpPr>
            <p:spPr>
              <a:xfrm>
                <a:off x="-18807" y="2497731"/>
                <a:ext cx="529591" cy="276999"/>
              </a:xfrm>
              <a:prstGeom prst="rect">
                <a:avLst/>
              </a:prstGeom>
              <a:blipFill>
                <a:blip r:embed="rId4"/>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2785140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fik 11"/>
          <p:cNvPicPr>
            <a:picLocks noChangeAspect="1"/>
          </p:cNvPicPr>
          <p:nvPr/>
        </p:nvPicPr>
        <p:blipFill>
          <a:blip r:embed="rId3"/>
          <a:stretch>
            <a:fillRect/>
          </a:stretch>
        </p:blipFill>
        <p:spPr>
          <a:xfrm>
            <a:off x="309600" y="766913"/>
            <a:ext cx="8142164" cy="5040000"/>
          </a:xfrm>
          <a:prstGeom prst="rect">
            <a:avLst/>
          </a:prstGeom>
        </p:spPr>
      </p:pic>
      <p:sp>
        <p:nvSpPr>
          <p:cNvPr id="4" name="Titel 1"/>
          <p:cNvSpPr txBox="1">
            <a:spLocks/>
          </p:cNvSpPr>
          <p:nvPr/>
        </p:nvSpPr>
        <p:spPr>
          <a:xfrm>
            <a:off x="661382" y="164199"/>
            <a:ext cx="7464960" cy="299199"/>
          </a:xfrm>
          <a:prstGeom prst="rect">
            <a:avLst/>
          </a:prstGeom>
        </p:spPr>
        <p:txBody>
          <a:bodyPr>
            <a:normAutofit fontScale="25000" lnSpcReduction="20000"/>
          </a:bodyPr>
          <a:lstStyle>
            <a:lvl1pPr algn="ctr" rtl="0" hangingPunct="0">
              <a:tabLst/>
              <a:defRPr lang="de-DE" sz="4400" b="0" i="0" u="none" strike="noStrike" kern="1200">
                <a:ln>
                  <a:noFill/>
                </a:ln>
                <a:latin typeface="Arial" pitchFamily="18"/>
              </a:defRPr>
            </a:lvl1pPr>
          </a:lstStyle>
          <a:p>
            <a:r>
              <a:rPr lang="en-US" altLang="en-US" sz="11611" dirty="0" err="1">
                <a:solidFill>
                  <a:sysClr val="windowText" lastClr="000000"/>
                </a:solidFill>
                <a:latin typeface="Times New Roman" panose="02020603050405020304" pitchFamily="18" charset="0"/>
                <a:cs typeface="Times New Roman" panose="02020603050405020304" pitchFamily="18" charset="0"/>
              </a:rPr>
              <a:t>Haupthandelspartner</a:t>
            </a:r>
            <a:r>
              <a:rPr lang="en-US" altLang="en-US" sz="11611" dirty="0">
                <a:solidFill>
                  <a:sysClr val="windowText" lastClr="000000"/>
                </a:solidFill>
                <a:latin typeface="Times New Roman" panose="02020603050405020304" pitchFamily="18" charset="0"/>
                <a:cs typeface="Times New Roman" panose="02020603050405020304" pitchFamily="18" charset="0"/>
              </a:rPr>
              <a:t> der USA (2019, </a:t>
            </a:r>
            <a:r>
              <a:rPr lang="en-US" altLang="en-US" sz="11611" dirty="0" err="1">
                <a:solidFill>
                  <a:sysClr val="windowText" lastClr="000000"/>
                </a:solidFill>
                <a:latin typeface="Times New Roman" panose="02020603050405020304" pitchFamily="18" charset="0"/>
                <a:cs typeface="Times New Roman" panose="02020603050405020304" pitchFamily="18" charset="0"/>
              </a:rPr>
              <a:t>Güter</a:t>
            </a:r>
            <a:r>
              <a:rPr lang="en-US" altLang="en-US" sz="11611" dirty="0">
                <a:solidFill>
                  <a:sysClr val="windowText" lastClr="000000"/>
                </a:solidFill>
                <a:latin typeface="Times New Roman" panose="02020603050405020304" pitchFamily="18" charset="0"/>
                <a:cs typeface="Times New Roman" panose="02020603050405020304" pitchFamily="18" charset="0"/>
              </a:rPr>
              <a:t>)</a:t>
            </a:r>
          </a:p>
          <a:p>
            <a:br>
              <a:rPr lang="en-US" altLang="en-US" sz="11611" dirty="0">
                <a:solidFill>
                  <a:sysClr val="windowText" lastClr="000000"/>
                </a:solidFill>
                <a:latin typeface="Times New Roman" panose="02020603050405020304" pitchFamily="18" charset="0"/>
                <a:cs typeface="Times New Roman" panose="02020603050405020304" pitchFamily="18" charset="0"/>
              </a:rPr>
            </a:br>
            <a:endParaRPr lang="en-US" sz="1161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2699490" y="5617969"/>
            <a:ext cx="594387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1938722" y="6107017"/>
            <a:ext cx="1189749"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Quelle: ITC</a:t>
            </a:r>
          </a:p>
        </p:txBody>
      </p:sp>
      <p:sp>
        <p:nvSpPr>
          <p:cNvPr id="6" name="Rechteck 5"/>
          <p:cNvSpPr/>
          <p:nvPr/>
        </p:nvSpPr>
        <p:spPr>
          <a:xfrm>
            <a:off x="388471" y="4022165"/>
            <a:ext cx="848658" cy="10578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2905379" y="4255994"/>
            <a:ext cx="583814" cy="369332"/>
          </a:xfrm>
          <a:prstGeom prst="rect">
            <a:avLst/>
          </a:prstGeom>
          <a:noFill/>
        </p:spPr>
        <p:txBody>
          <a:bodyPr wrap="none" rtlCol="0">
            <a:spAutoFit/>
          </a:bodyPr>
          <a:lstStyle/>
          <a:p>
            <a:r>
              <a:rPr lang="de-DE" dirty="0">
                <a:solidFill>
                  <a:srgbClr val="FF0000"/>
                </a:solidFill>
              </a:rPr>
              <a:t>56%</a:t>
            </a:r>
          </a:p>
        </p:txBody>
      </p:sp>
      <p:sp>
        <p:nvSpPr>
          <p:cNvPr id="27" name="Textfeld 26"/>
          <p:cNvSpPr txBox="1"/>
          <p:nvPr/>
        </p:nvSpPr>
        <p:spPr>
          <a:xfrm>
            <a:off x="6480056" y="4356867"/>
            <a:ext cx="583814" cy="369332"/>
          </a:xfrm>
          <a:prstGeom prst="rect">
            <a:avLst/>
          </a:prstGeom>
          <a:noFill/>
        </p:spPr>
        <p:txBody>
          <a:bodyPr wrap="none" rtlCol="0">
            <a:spAutoFit/>
          </a:bodyPr>
          <a:lstStyle/>
          <a:p>
            <a:r>
              <a:rPr lang="de-DE" dirty="0">
                <a:solidFill>
                  <a:srgbClr val="FF0000"/>
                </a:solidFill>
              </a:rPr>
              <a:t>49%</a:t>
            </a:r>
          </a:p>
        </p:txBody>
      </p:sp>
      <p:sp>
        <p:nvSpPr>
          <p:cNvPr id="25" name="Rechteck 24">
            <a:extLst>
              <a:ext uri="{FF2B5EF4-FFF2-40B4-BE49-F238E27FC236}">
                <a16:creationId xmlns:a16="http://schemas.microsoft.com/office/drawing/2014/main" id="{4815DE0D-1F95-41ED-BB29-AE2E3C24744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325769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27564" y="40262"/>
            <a:ext cx="6266291" cy="469773"/>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400" dirty="0" err="1">
                <a:solidFill>
                  <a:sysClr val="windowText" lastClr="000000"/>
                </a:solidFill>
              </a:rPr>
              <a:t>Wirkung</a:t>
            </a:r>
            <a:r>
              <a:rPr lang="en-US" sz="2400" dirty="0">
                <a:solidFill>
                  <a:sysClr val="windowText" lastClr="000000"/>
                </a:solidFill>
              </a:rPr>
              <a:t> </a:t>
            </a:r>
            <a:r>
              <a:rPr lang="en-US" sz="2400" dirty="0" err="1">
                <a:solidFill>
                  <a:sysClr val="windowText" lastClr="000000"/>
                </a:solidFill>
              </a:rPr>
              <a:t>eines</a:t>
            </a:r>
            <a:r>
              <a:rPr lang="en-US" sz="2400" dirty="0">
                <a:solidFill>
                  <a:sysClr val="windowText" lastClr="000000"/>
                </a:solidFill>
              </a:rPr>
              <a:t> </a:t>
            </a:r>
            <a:r>
              <a:rPr lang="en-US" sz="2400" dirty="0" err="1">
                <a:solidFill>
                  <a:sysClr val="windowText" lastClr="000000"/>
                </a:solidFill>
              </a:rPr>
              <a:t>Zolls</a:t>
            </a:r>
            <a:r>
              <a:rPr lang="en-US" sz="2400" dirty="0">
                <a:solidFill>
                  <a:sysClr val="windowText" lastClr="000000"/>
                </a:solidFill>
              </a:rPr>
              <a:t> auf </a:t>
            </a:r>
            <a:r>
              <a:rPr lang="en-US" sz="2400" dirty="0" err="1">
                <a:solidFill>
                  <a:sysClr val="windowText" lastClr="000000"/>
                </a:solidFill>
              </a:rPr>
              <a:t>dem</a:t>
            </a:r>
            <a:r>
              <a:rPr lang="en-US" sz="2400" dirty="0">
                <a:solidFill>
                  <a:sysClr val="windowText" lastClr="000000"/>
                </a:solidFill>
              </a:rPr>
              <a:t> </a:t>
            </a:r>
            <a:r>
              <a:rPr lang="en-US" sz="2400" dirty="0" err="1">
                <a:solidFill>
                  <a:sysClr val="windowText" lastClr="000000"/>
                </a:solidFill>
              </a:rPr>
              <a:t>Weltmarkt</a:t>
            </a:r>
            <a:endParaRPr lang="en-US" sz="2400" dirty="0">
              <a:solidFill>
                <a:sysClr val="windowText" lastClr="000000"/>
              </a:solidFill>
            </a:endParaRPr>
          </a:p>
        </p:txBody>
      </p:sp>
      <p:grpSp>
        <p:nvGrpSpPr>
          <p:cNvPr id="6" name="Group 33"/>
          <p:cNvGrpSpPr/>
          <p:nvPr/>
        </p:nvGrpSpPr>
        <p:grpSpPr>
          <a:xfrm>
            <a:off x="84921" y="426251"/>
            <a:ext cx="2946105" cy="4523939"/>
            <a:chOff x="180519" y="1124744"/>
            <a:chExt cx="3924474" cy="4987329"/>
          </a:xfrm>
        </p:grpSpPr>
        <p:grpSp>
          <p:nvGrpSpPr>
            <p:cNvPr id="7" name="Group 15"/>
            <p:cNvGrpSpPr/>
            <p:nvPr/>
          </p:nvGrpSpPr>
          <p:grpSpPr>
            <a:xfrm>
              <a:off x="611560" y="1916832"/>
              <a:ext cx="3024336" cy="3744416"/>
              <a:chOff x="755576" y="1628800"/>
              <a:chExt cx="3960440" cy="3960440"/>
            </a:xfrm>
          </p:grpSpPr>
          <p:cxnSp>
            <p:nvCxnSpPr>
              <p:cNvPr id="15" name="Straight Arrow Connector 9"/>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1"/>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8" name="Straight Connector 17"/>
            <p:cNvCxnSpPr/>
            <p:nvPr/>
          </p:nvCxnSpPr>
          <p:spPr>
            <a:xfrm flipV="1">
              <a:off x="1043608" y="2060848"/>
              <a:ext cx="1548172" cy="327171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19"/>
            <p:cNvCxnSpPr/>
            <p:nvPr/>
          </p:nvCxnSpPr>
          <p:spPr>
            <a:xfrm>
              <a:off x="1691680" y="2060848"/>
              <a:ext cx="1304452" cy="308705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TextBox 25"/>
            <p:cNvSpPr txBox="1"/>
            <p:nvPr/>
          </p:nvSpPr>
          <p:spPr>
            <a:xfrm>
              <a:off x="904984" y="1124744"/>
              <a:ext cx="1287184" cy="409566"/>
            </a:xfrm>
            <a:prstGeom prst="rect">
              <a:avLst/>
            </a:prstGeom>
            <a:noFill/>
          </p:spPr>
          <p:txBody>
            <a:bodyPr wrap="square" rtlCol="0">
              <a:spAutoFit/>
            </a:bodyPr>
            <a:lstStyle/>
            <a:p>
              <a:r>
                <a:rPr lang="en-US" sz="1814" b="1" dirty="0">
                  <a:latin typeface="Arial" panose="020B0604020202020204" pitchFamily="34" charset="0"/>
                  <a:cs typeface="Arial" panose="020B0604020202020204" pitchFamily="34" charset="0"/>
                </a:rPr>
                <a:t>Land A</a:t>
              </a:r>
            </a:p>
          </p:txBody>
        </p:sp>
        <p:sp>
          <p:nvSpPr>
            <p:cNvPr id="11" name="TextBox 26"/>
            <p:cNvSpPr txBox="1"/>
            <p:nvPr/>
          </p:nvSpPr>
          <p:spPr>
            <a:xfrm>
              <a:off x="180519" y="1532697"/>
              <a:ext cx="1220837" cy="393618"/>
            </a:xfrm>
            <a:prstGeom prst="rect">
              <a:avLst/>
            </a:prstGeom>
            <a:noFill/>
          </p:spPr>
          <p:txBody>
            <a:bodyPr wrap="square" rtlCol="0">
              <a:spAutoFit/>
            </a:bodyPr>
            <a:lstStyle/>
            <a:p>
              <a:r>
                <a:rPr lang="en-US" sz="1633">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12" name="TextBox 27"/>
            <p:cNvSpPr txBox="1"/>
            <p:nvPr/>
          </p:nvSpPr>
          <p:spPr>
            <a:xfrm>
              <a:off x="2417152" y="5733256"/>
              <a:ext cx="1414084" cy="378817"/>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13" name="TextBox 28"/>
            <p:cNvSpPr txBox="1"/>
            <p:nvPr/>
          </p:nvSpPr>
          <p:spPr>
            <a:xfrm>
              <a:off x="2139261" y="1699900"/>
              <a:ext cx="1627558"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Angebot</a:t>
              </a:r>
              <a:r>
                <a:rPr lang="en-US" sz="1633" dirty="0">
                  <a:latin typeface="Arial" panose="020B0604020202020204" pitchFamily="34" charset="0"/>
                  <a:cs typeface="Arial" panose="020B0604020202020204" pitchFamily="34" charset="0"/>
                </a:rPr>
                <a:t>, S</a:t>
              </a:r>
            </a:p>
          </p:txBody>
        </p:sp>
        <p:sp>
          <p:nvSpPr>
            <p:cNvPr id="14" name="TextBox 29"/>
            <p:cNvSpPr txBox="1"/>
            <p:nvPr/>
          </p:nvSpPr>
          <p:spPr>
            <a:xfrm>
              <a:off x="2291660" y="5147900"/>
              <a:ext cx="1813333"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D</a:t>
              </a:r>
            </a:p>
          </p:txBody>
        </p:sp>
      </p:grpSp>
      <p:grpSp>
        <p:nvGrpSpPr>
          <p:cNvPr id="17" name="Group 31"/>
          <p:cNvGrpSpPr/>
          <p:nvPr/>
        </p:nvGrpSpPr>
        <p:grpSpPr>
          <a:xfrm>
            <a:off x="3241476" y="1144742"/>
            <a:ext cx="2286113" cy="3396510"/>
            <a:chOff x="798001" y="1628800"/>
            <a:chExt cx="3987902" cy="3960440"/>
          </a:xfrm>
        </p:grpSpPr>
        <p:cxnSp>
          <p:nvCxnSpPr>
            <p:cNvPr id="18" name="Straight Arrow Connector 51"/>
            <p:cNvCxnSpPr/>
            <p:nvPr/>
          </p:nvCxnSpPr>
          <p:spPr>
            <a:xfrm flipV="1">
              <a:off x="798001"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52"/>
            <p:cNvCxnSpPr/>
            <p:nvPr/>
          </p:nvCxnSpPr>
          <p:spPr>
            <a:xfrm>
              <a:off x="825463"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0" name="Straight Connector 45"/>
          <p:cNvCxnSpPr/>
          <p:nvPr/>
        </p:nvCxnSpPr>
        <p:spPr>
          <a:xfrm>
            <a:off x="3265382" y="2189823"/>
            <a:ext cx="1545307" cy="2053287"/>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TextBox 46"/>
          <p:cNvSpPr txBox="1"/>
          <p:nvPr/>
        </p:nvSpPr>
        <p:spPr>
          <a:xfrm>
            <a:off x="3428592" y="426250"/>
            <a:ext cx="1321812" cy="371510"/>
          </a:xfrm>
          <a:prstGeom prst="rect">
            <a:avLst/>
          </a:prstGeom>
          <a:noFill/>
        </p:spPr>
        <p:txBody>
          <a:bodyPr wrap="square" rtlCol="0">
            <a:spAutoFit/>
          </a:bodyPr>
          <a:lstStyle/>
          <a:p>
            <a:r>
              <a:rPr lang="en-US" sz="1814" b="1" dirty="0" err="1">
                <a:latin typeface="Arial" panose="020B0604020202020204" pitchFamily="34" charset="0"/>
                <a:cs typeface="Arial" panose="020B0604020202020204" pitchFamily="34" charset="0"/>
              </a:rPr>
              <a:t>Weltmarkt</a:t>
            </a:r>
            <a:endParaRPr lang="en-US" sz="1814" b="1" dirty="0">
              <a:latin typeface="Arial" panose="020B0604020202020204" pitchFamily="34" charset="0"/>
              <a:cs typeface="Arial" panose="020B0604020202020204" pitchFamily="34" charset="0"/>
            </a:endParaRPr>
          </a:p>
        </p:txBody>
      </p:sp>
      <p:sp>
        <p:nvSpPr>
          <p:cNvPr id="24" name="TextBox 50"/>
          <p:cNvSpPr txBox="1"/>
          <p:nvPr/>
        </p:nvSpPr>
        <p:spPr>
          <a:xfrm>
            <a:off x="4351874" y="4206236"/>
            <a:ext cx="59926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W-D</a:t>
            </a:r>
          </a:p>
        </p:txBody>
      </p:sp>
      <p:grpSp>
        <p:nvGrpSpPr>
          <p:cNvPr id="33" name="Group 71"/>
          <p:cNvGrpSpPr/>
          <p:nvPr/>
        </p:nvGrpSpPr>
        <p:grpSpPr>
          <a:xfrm>
            <a:off x="5764537" y="426250"/>
            <a:ext cx="2270370" cy="4115002"/>
            <a:chOff x="611560" y="1124744"/>
            <a:chExt cx="3024336" cy="4536504"/>
          </a:xfrm>
        </p:grpSpPr>
        <p:grpSp>
          <p:nvGrpSpPr>
            <p:cNvPr id="34" name="Group 73"/>
            <p:cNvGrpSpPr/>
            <p:nvPr/>
          </p:nvGrpSpPr>
          <p:grpSpPr>
            <a:xfrm>
              <a:off x="611560" y="1916832"/>
              <a:ext cx="3024336" cy="3744416"/>
              <a:chOff x="755576" y="1628800"/>
              <a:chExt cx="3960440" cy="3960440"/>
            </a:xfrm>
          </p:grpSpPr>
          <p:cxnSp>
            <p:nvCxnSpPr>
              <p:cNvPr id="42" name="Straight Arrow Connector 84"/>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85"/>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35" name="Straight Connector 74"/>
            <p:cNvCxnSpPr/>
            <p:nvPr/>
          </p:nvCxnSpPr>
          <p:spPr>
            <a:xfrm flipV="1">
              <a:off x="1601054" y="2132856"/>
              <a:ext cx="1366433" cy="315906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75"/>
            <p:cNvCxnSpPr/>
            <p:nvPr/>
          </p:nvCxnSpPr>
          <p:spPr>
            <a:xfrm>
              <a:off x="1079001" y="2276872"/>
              <a:ext cx="1634490" cy="2871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TextBox 76"/>
            <p:cNvSpPr txBox="1"/>
            <p:nvPr/>
          </p:nvSpPr>
          <p:spPr>
            <a:xfrm>
              <a:off x="904984" y="1124744"/>
              <a:ext cx="1298716" cy="409566"/>
            </a:xfrm>
            <a:prstGeom prst="rect">
              <a:avLst/>
            </a:prstGeom>
            <a:noFill/>
          </p:spPr>
          <p:txBody>
            <a:bodyPr wrap="none" rtlCol="0">
              <a:spAutoFit/>
            </a:bodyPr>
            <a:lstStyle/>
            <a:p>
              <a:r>
                <a:rPr lang="en-US" sz="1814" b="1" dirty="0">
                  <a:latin typeface="Arial" panose="020B0604020202020204" pitchFamily="34" charset="0"/>
                  <a:cs typeface="Arial" panose="020B0604020202020204" pitchFamily="34" charset="0"/>
                </a:rPr>
                <a:t>Land B</a:t>
              </a:r>
            </a:p>
          </p:txBody>
        </p:sp>
        <p:sp>
          <p:nvSpPr>
            <p:cNvPr id="40" name="TextBox 82"/>
            <p:cNvSpPr txBox="1"/>
            <p:nvPr/>
          </p:nvSpPr>
          <p:spPr>
            <a:xfrm>
              <a:off x="2748586" y="1815589"/>
              <a:ext cx="540668"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S*</a:t>
              </a:r>
            </a:p>
          </p:txBody>
        </p:sp>
        <p:sp>
          <p:nvSpPr>
            <p:cNvPr id="41" name="TextBox 83"/>
            <p:cNvSpPr txBox="1"/>
            <p:nvPr/>
          </p:nvSpPr>
          <p:spPr>
            <a:xfrm>
              <a:off x="2545898" y="5169772"/>
              <a:ext cx="555617"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a:t>
              </a:r>
            </a:p>
          </p:txBody>
        </p:sp>
      </p:grpSp>
      <p:sp>
        <p:nvSpPr>
          <p:cNvPr id="44" name="TextBox 26">
            <a:extLst>
              <a:ext uri="{FF2B5EF4-FFF2-40B4-BE49-F238E27FC236}">
                <a16:creationId xmlns:a16="http://schemas.microsoft.com/office/drawing/2014/main" id="{6FC2DDF3-D236-4CC7-9735-A63CAA0C0ECF}"/>
              </a:ext>
            </a:extLst>
          </p:cNvPr>
          <p:cNvSpPr txBox="1"/>
          <p:nvPr/>
        </p:nvSpPr>
        <p:spPr>
          <a:xfrm>
            <a:off x="2847170" y="818425"/>
            <a:ext cx="869454" cy="343620"/>
          </a:xfrm>
          <a:prstGeom prst="rect">
            <a:avLst/>
          </a:prstGeom>
          <a:noFill/>
        </p:spPr>
        <p:txBody>
          <a:bodyPr wrap="square" rtlCol="0">
            <a:spAutoFit/>
          </a:bodyPr>
          <a:lstStyle/>
          <a:p>
            <a:r>
              <a:rPr lang="en-US" sz="1633">
                <a:latin typeface="Arial" panose="020B0604020202020204" pitchFamily="34" charset="0"/>
                <a:cs typeface="Arial" panose="020B0604020202020204" pitchFamily="34" charset="0"/>
              </a:rPr>
              <a:t>Preis,P</a:t>
            </a:r>
            <a:endParaRPr lang="en-US" sz="1633" dirty="0">
              <a:latin typeface="Arial" panose="020B0604020202020204" pitchFamily="34" charset="0"/>
              <a:cs typeface="Arial" panose="020B0604020202020204" pitchFamily="34" charset="0"/>
            </a:endParaRPr>
          </a:p>
        </p:txBody>
      </p:sp>
      <p:sp>
        <p:nvSpPr>
          <p:cNvPr id="45" name="TextBox 26">
            <a:extLst>
              <a:ext uri="{FF2B5EF4-FFF2-40B4-BE49-F238E27FC236}">
                <a16:creationId xmlns:a16="http://schemas.microsoft.com/office/drawing/2014/main" id="{E382F0CC-26B7-44C1-9147-9F36EF689382}"/>
              </a:ext>
            </a:extLst>
          </p:cNvPr>
          <p:cNvSpPr txBox="1"/>
          <p:nvPr/>
        </p:nvSpPr>
        <p:spPr>
          <a:xfrm>
            <a:off x="5320422" y="818426"/>
            <a:ext cx="916483" cy="357047"/>
          </a:xfrm>
          <a:prstGeom prst="rect">
            <a:avLst/>
          </a:prstGeom>
          <a:noFill/>
        </p:spPr>
        <p:txBody>
          <a:bodyPr wrap="square" rtlCol="0">
            <a:spAutoFit/>
          </a:bodyPr>
          <a:lstStyle/>
          <a:p>
            <a:r>
              <a:rPr lang="en-US" sz="1633">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46" name="TextBox 27">
            <a:extLst>
              <a:ext uri="{FF2B5EF4-FFF2-40B4-BE49-F238E27FC236}">
                <a16:creationId xmlns:a16="http://schemas.microsoft.com/office/drawing/2014/main" id="{8BB81CB2-CA5F-4F81-A0E3-20E8403E7E9D}"/>
              </a:ext>
            </a:extLst>
          </p:cNvPr>
          <p:cNvSpPr txBox="1"/>
          <p:nvPr/>
        </p:nvSpPr>
        <p:spPr>
          <a:xfrm>
            <a:off x="4599286"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47" name="TextBox 27">
            <a:extLst>
              <a:ext uri="{FF2B5EF4-FFF2-40B4-BE49-F238E27FC236}">
                <a16:creationId xmlns:a16="http://schemas.microsoft.com/office/drawing/2014/main" id="{95BBF87B-AC85-4F0E-A2FC-83EFA38E6378}"/>
              </a:ext>
            </a:extLst>
          </p:cNvPr>
          <p:cNvSpPr txBox="1"/>
          <p:nvPr/>
        </p:nvSpPr>
        <p:spPr>
          <a:xfrm>
            <a:off x="6975550"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cxnSp>
        <p:nvCxnSpPr>
          <p:cNvPr id="49" name="Straight Connector 32"/>
          <p:cNvCxnSpPr/>
          <p:nvPr/>
        </p:nvCxnSpPr>
        <p:spPr>
          <a:xfrm flipV="1">
            <a:off x="3236609" y="1317712"/>
            <a:ext cx="1478397" cy="1828891"/>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4" name="TextBox 27">
                <a:extLst>
                  <a:ext uri="{FF2B5EF4-FFF2-40B4-BE49-F238E27FC236}">
                    <a16:creationId xmlns:a16="http://schemas.microsoft.com/office/drawing/2014/main" id="{95BBF87B-AC85-4F0E-A2FC-83EFA38E6378}"/>
                  </a:ext>
                </a:extLst>
              </p:cNvPr>
              <p:cNvSpPr txBox="1"/>
              <p:nvPr/>
            </p:nvSpPr>
            <p:spPr>
              <a:xfrm>
                <a:off x="7756455" y="314242"/>
                <a:ext cx="4432431" cy="2031325"/>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Führt das Land A </a:t>
                </a:r>
                <a:r>
                  <a:rPr lang="en-US" sz="1400" dirty="0" err="1">
                    <a:latin typeface="Arial" panose="020B0604020202020204" pitchFamily="34" charset="0"/>
                    <a:cs typeface="Arial" panose="020B0604020202020204" pitchFamily="34" charset="0"/>
                  </a:rPr>
                  <a:t>einen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Importzoll</a:t>
                </a:r>
                <a:r>
                  <a:rPr lang="en-US" sz="1400" dirty="0">
                    <a:latin typeface="Arial" panose="020B0604020202020204" pitchFamily="34" charset="0"/>
                    <a:cs typeface="Arial" panose="020B0604020202020204" pitchFamily="34" charset="0"/>
                  </a:rPr>
                  <a:t> pro </a:t>
                </a:r>
                <a:r>
                  <a:rPr lang="en-US" sz="1400" dirty="0" err="1">
                    <a:latin typeface="Arial" panose="020B0604020202020204" pitchFamily="34" charset="0"/>
                    <a:cs typeface="Arial" panose="020B0604020202020204" pitchFamily="34" charset="0"/>
                  </a:rPr>
                  <a:t>Mengeneinheit</a:t>
                </a:r>
                <a:r>
                  <a:rPr lang="en-US" sz="1400" dirty="0">
                    <a:latin typeface="Arial" panose="020B0604020202020204" pitchFamily="34" charset="0"/>
                    <a:cs typeface="Arial" panose="020B0604020202020204" pitchFamily="34" charset="0"/>
                  </a:rPr>
                  <a:t> von t auf das Gut x </a:t>
                </a:r>
                <a:r>
                  <a:rPr lang="en-US" sz="1400" dirty="0" err="1">
                    <a:latin typeface="Arial" panose="020B0604020202020204" pitchFamily="34" charset="0"/>
                    <a:cs typeface="Arial" panose="020B0604020202020204" pitchFamily="34" charset="0"/>
                  </a:rPr>
                  <a:t>ein</a:t>
                </a:r>
                <a:r>
                  <a:rPr lang="en-US" sz="1400" dirty="0">
                    <a:latin typeface="Arial" panose="020B0604020202020204" pitchFamily="34" charset="0"/>
                    <a:cs typeface="Arial" panose="020B0604020202020204" pitchFamily="34" charset="0"/>
                  </a:rPr>
                  <a:t>, so </a:t>
                </a:r>
                <a:r>
                  <a:rPr lang="en-US" sz="1400" dirty="0" err="1">
                    <a:latin typeface="Arial" panose="020B0604020202020204" pitchFamily="34" charset="0"/>
                    <a:cs typeface="Arial" panose="020B0604020202020204" pitchFamily="34" charset="0"/>
                  </a:rPr>
                  <a:t>verteuert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sich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für</a:t>
                </a:r>
                <a:r>
                  <a:rPr lang="en-US" sz="1400" dirty="0">
                    <a:latin typeface="Arial" panose="020B0604020202020204" pitchFamily="34" charset="0"/>
                    <a:cs typeface="Arial" panose="020B0604020202020204" pitchFamily="34" charset="0"/>
                  </a:rPr>
                  <a:t> die </a:t>
                </a:r>
                <a:r>
                  <a:rPr lang="en-US" sz="1400" dirty="0" err="1">
                    <a:latin typeface="Arial" panose="020B0604020202020204" pitchFamily="34" charset="0"/>
                    <a:cs typeface="Arial" panose="020B0604020202020204" pitchFamily="34" charset="0"/>
                  </a:rPr>
                  <a:t>Konsumenten</a:t>
                </a:r>
                <a:r>
                  <a:rPr lang="en-US" sz="1400" dirty="0">
                    <a:latin typeface="Arial" panose="020B0604020202020204" pitchFamily="34" charset="0"/>
                    <a:cs typeface="Arial" panose="020B0604020202020204" pitchFamily="34" charset="0"/>
                  </a:rPr>
                  <a:t> in Land A </a:t>
                </a:r>
                <a:r>
                  <a:rPr lang="en-US" sz="1400">
                    <a:latin typeface="Arial" panose="020B0604020202020204" pitchFamily="34" charset="0"/>
                    <a:cs typeface="Arial" panose="020B0604020202020204" pitchFamily="34" charset="0"/>
                  </a:rPr>
                  <a:t>der Preis </a:t>
                </a:r>
                <a:r>
                  <a:rPr lang="en-US" sz="1400" dirty="0" err="1">
                    <a:latin typeface="Arial" panose="020B0604020202020204" pitchFamily="34" charset="0"/>
                    <a:cs typeface="Arial" panose="020B0604020202020204" pitchFamily="34" charset="0"/>
                  </a:rPr>
                  <a:t>gegenüber</a:t>
                </a:r>
                <a:r>
                  <a:rPr lang="en-US" sz="1400" dirty="0">
                    <a:latin typeface="Arial" panose="020B0604020202020204" pitchFamily="34" charset="0"/>
                    <a:cs typeface="Arial" panose="020B0604020202020204" pitchFamily="34" charset="0"/>
                  </a:rPr>
                  <a:t> </a:t>
                </a:r>
                <a14:m>
                  <m:oMath xmlns:m="http://schemas.openxmlformats.org/officeDocument/2006/math">
                    <m:sSub>
                      <m:sSubPr>
                        <m:ctrlPr>
                          <a:rPr lang="en-US" sz="1400" i="1">
                            <a:latin typeface="Cambria Math" panose="02040503050406030204" pitchFamily="18" charset="0"/>
                            <a:cs typeface="Arial" panose="020B0604020202020204" pitchFamily="34" charset="0"/>
                          </a:rPr>
                        </m:ctrlPr>
                      </m:sSubPr>
                      <m:e>
                        <m:r>
                          <a:rPr lang="de-DE" sz="1400" i="1">
                            <a:latin typeface="Cambria Math"/>
                            <a:cs typeface="Arial" panose="020B0604020202020204" pitchFamily="34" charset="0"/>
                          </a:rPr>
                          <m:t>𝑃</m:t>
                        </m:r>
                      </m:e>
                      <m:sub>
                        <m:r>
                          <a:rPr lang="de-DE" sz="1400" i="1">
                            <a:latin typeface="Cambria Math"/>
                            <a:cs typeface="Arial" panose="020B0604020202020204" pitchFamily="34" charset="0"/>
                          </a:rPr>
                          <m:t>𝑊</m:t>
                        </m:r>
                      </m:sub>
                    </m:sSub>
                  </m:oMath>
                </a14:m>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allerdings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können</a:t>
                </a:r>
                <a:r>
                  <a:rPr lang="en-US" sz="1400" dirty="0">
                    <a:latin typeface="Arial" panose="020B0604020202020204" pitchFamily="34" charset="0"/>
                    <a:cs typeface="Arial" panose="020B0604020202020204" pitchFamily="34" charset="0"/>
                  </a:rPr>
                  <a:t> die </a:t>
                </a:r>
                <a:r>
                  <a:rPr lang="en-US" sz="1400" dirty="0" err="1">
                    <a:latin typeface="Arial" panose="020B0604020202020204" pitchFamily="34" charset="0"/>
                    <a:cs typeface="Arial" panose="020B0604020202020204" pitchFamily="34" charset="0"/>
                  </a:rPr>
                  <a:t>Exporteure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aus</a:t>
                </a:r>
                <a:r>
                  <a:rPr lang="en-US" sz="1400" dirty="0">
                    <a:latin typeface="Arial" panose="020B0604020202020204" pitchFamily="34" charset="0"/>
                    <a:cs typeface="Arial" panose="020B0604020202020204" pitchFamily="34" charset="0"/>
                  </a:rPr>
                  <a:t> Land B </a:t>
                </a:r>
                <a:r>
                  <a:rPr lang="en-US" sz="1400" dirty="0" err="1">
                    <a:latin typeface="Arial" panose="020B0604020202020204" pitchFamily="34" charset="0"/>
                    <a:cs typeface="Arial" panose="020B0604020202020204" pitchFamily="34" charset="0"/>
                  </a:rPr>
                  <a:t>gleichzeitig</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bedingt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durch</a:t>
                </a:r>
                <a:r>
                  <a:rPr lang="en-US" sz="1400" dirty="0">
                    <a:latin typeface="Arial" panose="020B0604020202020204" pitchFamily="34" charset="0"/>
                    <a:cs typeface="Arial" panose="020B0604020202020204" pitchFamily="34" charset="0"/>
                  </a:rPr>
                  <a:t> den </a:t>
                </a:r>
                <a:r>
                  <a:rPr lang="en-US" sz="1400" dirty="0" err="1">
                    <a:latin typeface="Arial" panose="020B0604020202020204" pitchFamily="34" charset="0"/>
                    <a:cs typeface="Arial" panose="020B0604020202020204" pitchFamily="34" charset="0"/>
                  </a:rPr>
                  <a:t>Nachfragerückgang</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ebenfalls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nicht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mehr</a:t>
                </a:r>
                <a:r>
                  <a:rPr lang="en-US" sz="1400" dirty="0">
                    <a:latin typeface="Arial" panose="020B0604020202020204" pitchFamily="34" charset="0"/>
                    <a:cs typeface="Arial" panose="020B0604020202020204" pitchFamily="34" charset="0"/>
                  </a:rPr>
                  <a:t> </a:t>
                </a:r>
                <a:r>
                  <a:rPr lang="en-US" sz="1400">
                    <a:latin typeface="Arial" panose="020B0604020202020204" pitchFamily="34" charset="0"/>
                    <a:cs typeface="Arial" panose="020B0604020202020204" pitchFamily="34" charset="0"/>
                  </a:rPr>
                  <a:t>den Preis </a:t>
                </a:r>
                <a14:m>
                  <m:oMath xmlns:m="http://schemas.openxmlformats.org/officeDocument/2006/math">
                    <m:sSub>
                      <m:sSubPr>
                        <m:ctrlPr>
                          <a:rPr lang="en-US" sz="1400" i="1">
                            <a:latin typeface="Cambria Math" panose="02040503050406030204" pitchFamily="18" charset="0"/>
                            <a:cs typeface="Arial" panose="020B0604020202020204" pitchFamily="34" charset="0"/>
                          </a:rPr>
                        </m:ctrlPr>
                      </m:sSubPr>
                      <m:e>
                        <m:r>
                          <a:rPr lang="de-DE" sz="1400" i="1">
                            <a:latin typeface="Cambria Math"/>
                            <a:cs typeface="Arial" panose="020B0604020202020204" pitchFamily="34" charset="0"/>
                          </a:rPr>
                          <m:t>𝑃</m:t>
                        </m:r>
                      </m:e>
                      <m:sub>
                        <m:r>
                          <a:rPr lang="de-DE" sz="1400" i="1">
                            <a:latin typeface="Cambria Math"/>
                            <a:cs typeface="Arial" panose="020B0604020202020204" pitchFamily="34" charset="0"/>
                          </a:rPr>
                          <m:t>𝑊</m:t>
                        </m:r>
                      </m:sub>
                    </m:sSub>
                  </m:oMath>
                </a14:m>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verlangen</a:t>
                </a:r>
                <a:r>
                  <a:rPr lang="en-US" sz="1400" dirty="0">
                    <a:latin typeface="Arial" panose="020B0604020202020204" pitchFamily="34" charset="0"/>
                    <a:cs typeface="Arial" panose="020B0604020202020204" pitchFamily="34" charset="0"/>
                  </a:rPr>
                  <a:t>. Der </a:t>
                </a:r>
                <a:r>
                  <a:rPr lang="en-US" sz="1400" dirty="0" err="1">
                    <a:latin typeface="Arial" panose="020B0604020202020204" pitchFamily="34" charset="0"/>
                    <a:cs typeface="Arial" panose="020B0604020202020204" pitchFamily="34" charset="0"/>
                  </a:rPr>
                  <a:t>Zoll</a:t>
                </a:r>
                <a:r>
                  <a:rPr lang="en-US" sz="1400" dirty="0">
                    <a:latin typeface="Arial" panose="020B0604020202020204" pitchFamily="34" charset="0"/>
                    <a:cs typeface="Arial" panose="020B0604020202020204" pitchFamily="34" charset="0"/>
                  </a:rPr>
                  <a:t> t </a:t>
                </a:r>
                <a:r>
                  <a:rPr lang="en-US" sz="1400" dirty="0" err="1">
                    <a:latin typeface="Arial" panose="020B0604020202020204" pitchFamily="34" charset="0"/>
                    <a:cs typeface="Arial" panose="020B0604020202020204" pitchFamily="34" charset="0"/>
                  </a:rPr>
                  <a:t>schiebt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sich</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damit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äquivalent</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zum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Steuerkeil</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aus</a:t>
                </a:r>
                <a:r>
                  <a:rPr lang="en-US" sz="1400" dirty="0">
                    <a:latin typeface="Arial" panose="020B0604020202020204" pitchFamily="34" charset="0"/>
                    <a:cs typeface="Arial" panose="020B0604020202020204" pitchFamily="34" charset="0"/>
                  </a:rPr>
                  <a:t> der </a:t>
                </a:r>
                <a:r>
                  <a:rPr lang="en-US" sz="1400" dirty="0" err="1">
                    <a:latin typeface="Arial" panose="020B0604020202020204" pitchFamily="34" charset="0"/>
                    <a:cs typeface="Arial" panose="020B0604020202020204" pitchFamily="34" charset="0"/>
                  </a:rPr>
                  <a:t>Mikroökonomie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zwischen</a:t>
                </a:r>
                <a:r>
                  <a:rPr lang="en-US" sz="1400" dirty="0">
                    <a:latin typeface="Arial" panose="020B0604020202020204" pitchFamily="34" charset="0"/>
                    <a:cs typeface="Arial" panose="020B0604020202020204" pitchFamily="34" charset="0"/>
                  </a:rPr>
                  <a:t> das </a:t>
                </a:r>
                <a:r>
                  <a:rPr lang="en-US" sz="1400" dirty="0" err="1">
                    <a:latin typeface="Arial" panose="020B0604020202020204" pitchFamily="34" charset="0"/>
                    <a:cs typeface="Arial" panose="020B0604020202020204" pitchFamily="34" charset="0"/>
                  </a:rPr>
                  <a:t>Angebot</a:t>
                </a:r>
                <a:r>
                  <a:rPr lang="en-US" sz="1400" dirty="0">
                    <a:latin typeface="Arial" panose="020B0604020202020204" pitchFamily="34" charset="0"/>
                    <a:cs typeface="Arial" panose="020B0604020202020204" pitchFamily="34" charset="0"/>
                  </a:rPr>
                  <a:t> W-A und die </a:t>
                </a:r>
                <a:r>
                  <a:rPr lang="en-US" sz="1400" dirty="0" err="1">
                    <a:latin typeface="Arial" panose="020B0604020202020204" pitchFamily="34" charset="0"/>
                    <a:cs typeface="Arial" panose="020B0604020202020204" pitchFamily="34" charset="0"/>
                  </a:rPr>
                  <a:t>Nachfrage</a:t>
                </a:r>
                <a:r>
                  <a:rPr lang="en-US" sz="1400" dirty="0">
                    <a:latin typeface="Arial" panose="020B0604020202020204" pitchFamily="34" charset="0"/>
                    <a:cs typeface="Arial" panose="020B0604020202020204" pitchFamily="34" charset="0"/>
                  </a:rPr>
                  <a:t> W-D auf </a:t>
                </a:r>
                <a:r>
                  <a:rPr lang="en-US" sz="1400" dirty="0" err="1">
                    <a:latin typeface="Arial" panose="020B0604020202020204" pitchFamily="34" charset="0"/>
                    <a:cs typeface="Arial" panose="020B0604020202020204" pitchFamily="34" charset="0"/>
                  </a:rPr>
                  <a:t>dem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Weltmarkt</a:t>
                </a:r>
                <a:endParaRPr lang="en-US" sz="1400" baseline="30000" dirty="0">
                  <a:latin typeface="Arial" panose="020B0604020202020204" pitchFamily="34" charset="0"/>
                  <a:cs typeface="Arial" panose="020B0604020202020204" pitchFamily="34" charset="0"/>
                </a:endParaRPr>
              </a:p>
            </p:txBody>
          </p:sp>
        </mc:Choice>
        <mc:Fallback xmlns="">
          <p:sp>
            <p:nvSpPr>
              <p:cNvPr id="94"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756455" y="314242"/>
                <a:ext cx="4432431" cy="2031325"/>
              </a:xfrm>
              <a:prstGeom prst="rect">
                <a:avLst/>
              </a:prstGeom>
              <a:blipFill>
                <a:blip r:embed="rId3"/>
                <a:stretch>
                  <a:fillRect l="-413" t="-601" r="-1100" b="-2102"/>
                </a:stretch>
              </a:blipFill>
            </p:spPr>
            <p:txBody>
              <a:bodyPr/>
              <a:lstStyle/>
              <a:p>
                <a:r>
                  <a:rPr lang="de-DE">
                    <a:noFill/>
                  </a:rPr>
                  <a:t> </a:t>
                </a:r>
              </a:p>
            </p:txBody>
          </p:sp>
        </mc:Fallback>
      </mc:AlternateContent>
      <p:sp>
        <p:nvSpPr>
          <p:cNvPr id="110" name="TextBox 50"/>
          <p:cNvSpPr txBox="1"/>
          <p:nvPr/>
        </p:nvSpPr>
        <p:spPr>
          <a:xfrm>
            <a:off x="4472474" y="975438"/>
            <a:ext cx="588046"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W-A</a:t>
            </a:r>
          </a:p>
        </p:txBody>
      </p:sp>
      <p:cxnSp>
        <p:nvCxnSpPr>
          <p:cNvPr id="77" name="Straight Connector 64"/>
          <p:cNvCxnSpPr>
            <a:stCxn id="85" idx="3"/>
          </p:cNvCxnSpPr>
          <p:nvPr/>
        </p:nvCxnSpPr>
        <p:spPr>
          <a:xfrm>
            <a:off x="510784" y="2636231"/>
            <a:ext cx="6509457" cy="2927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64"/>
          <p:cNvCxnSpPr/>
          <p:nvPr/>
        </p:nvCxnSpPr>
        <p:spPr>
          <a:xfrm>
            <a:off x="3622125" y="2673348"/>
            <a:ext cx="13658" cy="186561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4" name="TextBox 73">
                <a:extLst>
                  <a:ext uri="{FF2B5EF4-FFF2-40B4-BE49-F238E27FC236}">
                    <a16:creationId xmlns:a16="http://schemas.microsoft.com/office/drawing/2014/main" id="{AD4EC967-1C20-47C0-939B-AB9655458832}"/>
                  </a:ext>
                </a:extLst>
              </p:cNvPr>
              <p:cNvSpPr txBox="1"/>
              <p:nvPr/>
            </p:nvSpPr>
            <p:spPr>
              <a:xfrm>
                <a:off x="3413388" y="4548263"/>
                <a:ext cx="528543"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𝑋</m:t>
                          </m:r>
                        </m:e>
                        <m:sub>
                          <m:r>
                            <a:rPr lang="de-DE" sz="1633" i="1">
                              <a:latin typeface="Cambria Math"/>
                              <a:cs typeface="Arial" panose="020B0604020202020204" pitchFamily="34" charset="0"/>
                            </a:rPr>
                            <m:t>𝑊</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84" name="TextBox 73">
                <a:extLst>
                  <a:ext uri="{FF2B5EF4-FFF2-40B4-BE49-F238E27FC236}">
                    <a16:creationId xmlns:a16="http://schemas.microsoft.com/office/drawing/2014/main" id="{AD4EC967-1C20-47C0-939B-AB9655458832}"/>
                  </a:ext>
                </a:extLst>
              </p:cNvPr>
              <p:cNvSpPr txBox="1">
                <a:spLocks noRot="1" noChangeAspect="1" noMove="1" noResize="1" noEditPoints="1" noAdjustHandles="1" noChangeArrowheads="1" noChangeShapeType="1" noTextEdit="1"/>
              </p:cNvSpPr>
              <p:nvPr/>
            </p:nvSpPr>
            <p:spPr>
              <a:xfrm>
                <a:off x="3413388" y="4548263"/>
                <a:ext cx="528543" cy="343620"/>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5" name="TextBox 71"/>
              <p:cNvSpPr txBox="1"/>
              <p:nvPr/>
            </p:nvSpPr>
            <p:spPr>
              <a:xfrm>
                <a:off x="-18807" y="24977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85" name="TextBox 71"/>
              <p:cNvSpPr txBox="1">
                <a:spLocks noRot="1" noChangeAspect="1" noMove="1" noResize="1" noEditPoints="1" noAdjustHandles="1" noChangeArrowheads="1" noChangeShapeType="1" noTextEdit="1"/>
              </p:cNvSpPr>
              <p:nvPr/>
            </p:nvSpPr>
            <p:spPr>
              <a:xfrm>
                <a:off x="-18807" y="2497731"/>
                <a:ext cx="529591" cy="276999"/>
              </a:xfrm>
              <a:prstGeom prst="rect">
                <a:avLst/>
              </a:prstGeom>
              <a:blipFill>
                <a:blip r:embed="rId5"/>
                <a:stretch>
                  <a:fillRect/>
                </a:stretch>
              </a:blipFill>
            </p:spPr>
            <p:txBody>
              <a:bodyPr/>
              <a:lstStyle/>
              <a:p>
                <a:r>
                  <a:rPr lang="de-DE">
                    <a:noFill/>
                  </a:rPr>
                  <a:t> </a:t>
                </a:r>
              </a:p>
            </p:txBody>
          </p:sp>
        </mc:Fallback>
      </mc:AlternateContent>
      <p:sp>
        <p:nvSpPr>
          <p:cNvPr id="86" name="Flowchart: Connector 2"/>
          <p:cNvSpPr/>
          <p:nvPr/>
        </p:nvSpPr>
        <p:spPr>
          <a:xfrm>
            <a:off x="3545023" y="2581108"/>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107" name="TextBox 29"/>
          <p:cNvSpPr txBox="1"/>
          <p:nvPr/>
        </p:nvSpPr>
        <p:spPr>
          <a:xfrm>
            <a:off x="1266630" y="2718742"/>
            <a:ext cx="534122" cy="215444"/>
          </a:xfrm>
          <a:prstGeom prst="rect">
            <a:avLst/>
          </a:prstGeom>
          <a:noFill/>
        </p:spPr>
        <p:txBody>
          <a:bodyPr wrap="none" rtlCol="0">
            <a:spAutoFit/>
          </a:bodyPr>
          <a:lstStyle/>
          <a:p>
            <a:pPr algn="ctr"/>
            <a:r>
              <a:rPr lang="en-US" sz="800" dirty="0" err="1">
                <a:solidFill>
                  <a:srgbClr val="00B050"/>
                </a:solidFill>
                <a:latin typeface="Arial" panose="020B0604020202020204" pitchFamily="34" charset="0"/>
                <a:cs typeface="Arial" panose="020B0604020202020204" pitchFamily="34" charset="0"/>
              </a:rPr>
              <a:t>Importe</a:t>
            </a:r>
            <a:endParaRPr lang="en-US" sz="800" dirty="0">
              <a:solidFill>
                <a:srgbClr val="00B050"/>
              </a:solidFill>
              <a:latin typeface="Arial" panose="020B0604020202020204" pitchFamily="34" charset="0"/>
              <a:cs typeface="Arial" panose="020B0604020202020204" pitchFamily="34" charset="0"/>
            </a:endParaRPr>
          </a:p>
        </p:txBody>
      </p:sp>
      <p:sp>
        <p:nvSpPr>
          <p:cNvPr id="108" name="TextBox 29"/>
          <p:cNvSpPr txBox="1"/>
          <p:nvPr/>
        </p:nvSpPr>
        <p:spPr>
          <a:xfrm>
            <a:off x="6574729" y="2356731"/>
            <a:ext cx="540534" cy="215444"/>
          </a:xfrm>
          <a:prstGeom prst="rect">
            <a:avLst/>
          </a:prstGeom>
          <a:noFill/>
        </p:spPr>
        <p:txBody>
          <a:bodyPr wrap="none" rtlCol="0">
            <a:spAutoFit/>
          </a:bodyPr>
          <a:lstStyle/>
          <a:p>
            <a:pPr algn="ctr"/>
            <a:r>
              <a:rPr lang="en-US" sz="800" dirty="0" err="1">
                <a:solidFill>
                  <a:srgbClr val="FFC000"/>
                </a:solidFill>
                <a:latin typeface="Arial" panose="020B0604020202020204" pitchFamily="34" charset="0"/>
                <a:cs typeface="Arial" panose="020B0604020202020204" pitchFamily="34" charset="0"/>
              </a:rPr>
              <a:t>Exporte</a:t>
            </a:r>
            <a:endParaRPr lang="en-US" sz="800" dirty="0">
              <a:solidFill>
                <a:srgbClr val="FFC000"/>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15" name="TextBox 71"/>
              <p:cNvSpPr txBox="1"/>
              <p:nvPr/>
            </p:nvSpPr>
            <p:spPr>
              <a:xfrm>
                <a:off x="2857657" y="23878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5" name="TextBox 71"/>
              <p:cNvSpPr txBox="1">
                <a:spLocks noRot="1" noChangeAspect="1" noMove="1" noResize="1" noEditPoints="1" noAdjustHandles="1" noChangeArrowheads="1" noChangeShapeType="1" noTextEdit="1"/>
              </p:cNvSpPr>
              <p:nvPr/>
            </p:nvSpPr>
            <p:spPr>
              <a:xfrm>
                <a:off x="2857657" y="2387831"/>
                <a:ext cx="529591" cy="276999"/>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6" name="TextBox 71"/>
              <p:cNvSpPr txBox="1"/>
              <p:nvPr/>
            </p:nvSpPr>
            <p:spPr>
              <a:xfrm>
                <a:off x="5397538" y="2393189"/>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6" name="TextBox 71"/>
              <p:cNvSpPr txBox="1">
                <a:spLocks noRot="1" noChangeAspect="1" noMove="1" noResize="1" noEditPoints="1" noAdjustHandles="1" noChangeArrowheads="1" noChangeShapeType="1" noTextEdit="1"/>
              </p:cNvSpPr>
              <p:nvPr/>
            </p:nvSpPr>
            <p:spPr>
              <a:xfrm>
                <a:off x="5397538" y="2393189"/>
                <a:ext cx="529591" cy="276999"/>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7" name="TextBox 27">
                <a:extLst>
                  <a:ext uri="{FF2B5EF4-FFF2-40B4-BE49-F238E27FC236}">
                    <a16:creationId xmlns:a16="http://schemas.microsoft.com/office/drawing/2014/main" id="{95BBF87B-AC85-4F0E-A2FC-83EFA38E6378}"/>
                  </a:ext>
                </a:extLst>
              </p:cNvPr>
              <p:cNvSpPr txBox="1"/>
              <p:nvPr/>
            </p:nvSpPr>
            <p:spPr>
              <a:xfrm>
                <a:off x="7734362" y="2298533"/>
                <a:ext cx="4524103" cy="525721"/>
              </a:xfrm>
              <a:prstGeom prst="rect">
                <a:avLst/>
              </a:prstGeom>
              <a:noFill/>
            </p:spPr>
            <p:txBody>
              <a:bodyPr wrap="square" rtlCol="0">
                <a:spAutoFit/>
              </a:bodyPr>
              <a:lstStyle/>
              <a:p>
                <a:r>
                  <a:rPr lang="de-DE" sz="1400" dirty="0">
                    <a:latin typeface="Arial" panose="020B0604020202020204" pitchFamily="34" charset="0"/>
                    <a:cs typeface="Arial" panose="020B0604020202020204" pitchFamily="34" charset="0"/>
                  </a:rPr>
                  <a:t>Die auf dem Weltmarkt gehandelte Menge geht damit auf</a:t>
                </a:r>
                <a:r>
                  <a:rPr lang="en-US" sz="1400" dirty="0">
                    <a:latin typeface="Arial" panose="020B0604020202020204" pitchFamily="34" charset="0"/>
                    <a:cs typeface="Arial" panose="020B0604020202020204" pitchFamily="34" charset="0"/>
                  </a:rPr>
                  <a:t> </a:t>
                </a:r>
                <a14:m>
                  <m:oMath xmlns:m="http://schemas.openxmlformats.org/officeDocument/2006/math">
                    <m:sSubSup>
                      <m:sSubSupPr>
                        <m:ctrlPr>
                          <a:rPr lang="en-US" sz="1400" i="1" dirty="0" smtClean="0">
                            <a:latin typeface="Cambria Math" panose="02040503050406030204" pitchFamily="18" charset="0"/>
                            <a:cs typeface="Arial" panose="020B0604020202020204" pitchFamily="34" charset="0"/>
                          </a:rPr>
                        </m:ctrlPr>
                      </m:sSubSupPr>
                      <m:e>
                        <m:r>
                          <a:rPr lang="de-DE" sz="1400" b="0" i="1" dirty="0" smtClean="0">
                            <a:latin typeface="Cambria Math" panose="02040503050406030204" pitchFamily="18" charset="0"/>
                            <a:cs typeface="Arial" panose="020B0604020202020204" pitchFamily="34" charset="0"/>
                          </a:rPr>
                          <m:t>𝑋</m:t>
                        </m:r>
                      </m:e>
                      <m:sub>
                        <m:r>
                          <a:rPr lang="de-DE" sz="1400" b="0" i="1" dirty="0" smtClean="0">
                            <a:latin typeface="Cambria Math" panose="02040503050406030204" pitchFamily="18" charset="0"/>
                            <a:cs typeface="Arial" panose="020B0604020202020204" pitchFamily="34" charset="0"/>
                          </a:rPr>
                          <m:t>𝑊</m:t>
                        </m:r>
                      </m:sub>
                      <m:sup>
                        <m:r>
                          <a:rPr lang="de-DE" sz="1400" b="0" i="1" dirty="0" smtClean="0">
                            <a:latin typeface="Cambria Math" panose="02040503050406030204" pitchFamily="18" charset="0"/>
                            <a:cs typeface="Arial" panose="020B0604020202020204" pitchFamily="34" charset="0"/>
                          </a:rPr>
                          <m:t>𝑡</m:t>
                        </m:r>
                      </m:sup>
                    </m:sSubSup>
                  </m:oMath>
                </a14:m>
                <a:r>
                  <a:rPr lang="en-US" sz="1400" dirty="0">
                    <a:latin typeface="Arial" panose="020B0604020202020204" pitchFamily="34" charset="0"/>
                    <a:cs typeface="Arial" panose="020B0604020202020204" pitchFamily="34" charset="0"/>
                  </a:rPr>
                  <a:t> zurück</a:t>
                </a:r>
                <a:endParaRPr lang="en-US" sz="1400" baseline="30000" dirty="0">
                  <a:latin typeface="Arial" panose="020B0604020202020204" pitchFamily="34" charset="0"/>
                  <a:cs typeface="Arial" panose="020B0604020202020204" pitchFamily="34" charset="0"/>
                </a:endParaRPr>
              </a:p>
            </p:txBody>
          </p:sp>
        </mc:Choice>
        <mc:Fallback xmlns="">
          <p:sp>
            <p:nvSpPr>
              <p:cNvPr id="117"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734362" y="2298533"/>
                <a:ext cx="4524103" cy="525721"/>
              </a:xfrm>
              <a:prstGeom prst="rect">
                <a:avLst/>
              </a:prstGeom>
              <a:blipFill>
                <a:blip r:embed="rId6"/>
                <a:stretch>
                  <a:fillRect l="-404" t="-2326" b="-12791"/>
                </a:stretch>
              </a:blipFill>
            </p:spPr>
            <p:txBody>
              <a:bodyPr/>
              <a:lstStyle/>
              <a:p>
                <a:r>
                  <a:rPr lang="de-DE">
                    <a:noFill/>
                  </a:rPr>
                  <a:t> </a:t>
                </a:r>
              </a:p>
            </p:txBody>
          </p:sp>
        </mc:Fallback>
      </mc:AlternateContent>
      <p:cxnSp>
        <p:nvCxnSpPr>
          <p:cNvPr id="52" name="Straight Connector 64"/>
          <p:cNvCxnSpPr/>
          <p:nvPr/>
        </p:nvCxnSpPr>
        <p:spPr>
          <a:xfrm>
            <a:off x="3386841" y="2355665"/>
            <a:ext cx="3689" cy="574481"/>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2762139" y="2315642"/>
            <a:ext cx="248786" cy="369332"/>
          </a:xfrm>
          <a:prstGeom prst="rect">
            <a:avLst/>
          </a:prstGeom>
          <a:ln>
            <a:noFill/>
          </a:ln>
        </p:spPr>
        <p:txBody>
          <a:bodyPr wrap="none">
            <a:spAutoFit/>
          </a:bodyPr>
          <a:lstStyle/>
          <a:p>
            <a:r>
              <a:rPr lang="en-US" dirty="0">
                <a:latin typeface="Arial" panose="020B0604020202020204" pitchFamily="34" charset="0"/>
                <a:cs typeface="Arial" panose="020B0604020202020204" pitchFamily="34" charset="0"/>
              </a:rPr>
              <a:t>t</a:t>
            </a:r>
            <a:endParaRPr lang="de-DE" dirty="0"/>
          </a:p>
        </p:txBody>
      </p:sp>
      <p:cxnSp>
        <p:nvCxnSpPr>
          <p:cNvPr id="58" name="Straight Connector 64"/>
          <p:cNvCxnSpPr>
            <a:endCxn id="26" idx="0"/>
          </p:cNvCxnSpPr>
          <p:nvPr/>
        </p:nvCxnSpPr>
        <p:spPr>
          <a:xfrm>
            <a:off x="3388867" y="2956368"/>
            <a:ext cx="11753" cy="159862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hteck 25"/>
              <p:cNvSpPr/>
              <p:nvPr/>
            </p:nvSpPr>
            <p:spPr>
              <a:xfrm>
                <a:off x="3143562" y="4554997"/>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26" name="Rechteck 25"/>
              <p:cNvSpPr>
                <a:spLocks noRot="1" noChangeAspect="1" noMove="1" noResize="1" noEditPoints="1" noAdjustHandles="1" noChangeArrowheads="1" noChangeShapeType="1" noTextEdit="1"/>
              </p:cNvSpPr>
              <p:nvPr/>
            </p:nvSpPr>
            <p:spPr>
              <a:xfrm>
                <a:off x="3143562" y="4554997"/>
                <a:ext cx="514115" cy="341504"/>
              </a:xfrm>
              <a:prstGeom prst="rect">
                <a:avLst/>
              </a:prstGeom>
              <a:blipFill>
                <a:blip r:embed="rId7"/>
                <a:stretch>
                  <a:fillRect/>
                </a:stretch>
              </a:blipFill>
            </p:spPr>
            <p:txBody>
              <a:bodyPr/>
              <a:lstStyle/>
              <a:p>
                <a:r>
                  <a:rPr lang="de-DE">
                    <a:noFill/>
                  </a:rPr>
                  <a:t> </a:t>
                </a:r>
              </a:p>
            </p:txBody>
          </p:sp>
        </mc:Fallback>
      </mc:AlternateContent>
      <p:cxnSp>
        <p:nvCxnSpPr>
          <p:cNvPr id="29" name="Gerade Verbindung mit Pfeil 28"/>
          <p:cNvCxnSpPr/>
          <p:nvPr/>
        </p:nvCxnSpPr>
        <p:spPr>
          <a:xfrm flipH="1">
            <a:off x="3403711" y="4466256"/>
            <a:ext cx="1935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4" name="Straight Connector 64"/>
          <p:cNvCxnSpPr/>
          <p:nvPr/>
        </p:nvCxnSpPr>
        <p:spPr>
          <a:xfrm>
            <a:off x="3224169" y="2925298"/>
            <a:ext cx="3738941" cy="14687"/>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4"/>
          <p:cNvCxnSpPr/>
          <p:nvPr/>
        </p:nvCxnSpPr>
        <p:spPr>
          <a:xfrm flipV="1">
            <a:off x="409425" y="2355665"/>
            <a:ext cx="2977416" cy="1290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8" name="Rechteck 37"/>
              <p:cNvSpPr/>
              <p:nvPr/>
            </p:nvSpPr>
            <p:spPr>
              <a:xfrm>
                <a:off x="-12297" y="2172203"/>
                <a:ext cx="494686"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𝑃</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38" name="Rechteck 37"/>
              <p:cNvSpPr>
                <a:spLocks noRot="1" noChangeAspect="1" noMove="1" noResize="1" noEditPoints="1" noAdjustHandles="1" noChangeArrowheads="1" noChangeShapeType="1" noTextEdit="1"/>
              </p:cNvSpPr>
              <p:nvPr/>
            </p:nvSpPr>
            <p:spPr>
              <a:xfrm>
                <a:off x="-12297" y="2172203"/>
                <a:ext cx="494686" cy="341504"/>
              </a:xfrm>
              <a:prstGeom prst="rect">
                <a:avLst/>
              </a:prstGeom>
              <a:blipFill>
                <a:blip r:embed="rId8"/>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9" name="Rechteck 38"/>
              <p:cNvSpPr/>
              <p:nvPr/>
            </p:nvSpPr>
            <p:spPr>
              <a:xfrm>
                <a:off x="5330035" y="2923638"/>
                <a:ext cx="513217"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𝑃</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r>
                            <a:rPr lang="de-DE" sz="1600" i="1" dirty="0">
                              <a:latin typeface="Cambria Math" panose="02040503050406030204" pitchFamily="18" charset="0"/>
                              <a:cs typeface="Arial" panose="020B0604020202020204" pitchFamily="34" charset="0"/>
                            </a:rPr>
                            <m:t>∗</m:t>
                          </m:r>
                        </m:sup>
                      </m:sSubSup>
                    </m:oMath>
                  </m:oMathPara>
                </a14:m>
                <a:endParaRPr lang="de-DE" sz="1600" dirty="0"/>
              </a:p>
            </p:txBody>
          </p:sp>
        </mc:Choice>
        <mc:Fallback xmlns="">
          <p:sp>
            <p:nvSpPr>
              <p:cNvPr id="39" name="Rechteck 38"/>
              <p:cNvSpPr>
                <a:spLocks noRot="1" noChangeAspect="1" noMove="1" noResize="1" noEditPoints="1" noAdjustHandles="1" noChangeArrowheads="1" noChangeShapeType="1" noTextEdit="1"/>
              </p:cNvSpPr>
              <p:nvPr/>
            </p:nvSpPr>
            <p:spPr>
              <a:xfrm>
                <a:off x="5330035" y="2923638"/>
                <a:ext cx="513217" cy="341504"/>
              </a:xfrm>
              <a:prstGeom prst="rect">
                <a:avLst/>
              </a:prstGeom>
              <a:blipFill>
                <a:blip r:embed="rId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Rechteck 47"/>
              <p:cNvSpPr/>
              <p:nvPr/>
            </p:nvSpPr>
            <p:spPr>
              <a:xfrm>
                <a:off x="6577857" y="2061335"/>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48" name="Rechteck 47"/>
              <p:cNvSpPr>
                <a:spLocks noRot="1" noChangeAspect="1" noMove="1" noResize="1" noEditPoints="1" noAdjustHandles="1" noChangeArrowheads="1" noChangeShapeType="1" noTextEdit="1"/>
              </p:cNvSpPr>
              <p:nvPr/>
            </p:nvSpPr>
            <p:spPr>
              <a:xfrm>
                <a:off x="6577857" y="2061335"/>
                <a:ext cx="514115" cy="341504"/>
              </a:xfrm>
              <a:prstGeom prst="rect">
                <a:avLst/>
              </a:prstGeom>
              <a:blipFill>
                <a:blip r:embed="rId10"/>
                <a:stretch>
                  <a:fillRect/>
                </a:stretch>
              </a:blipFill>
            </p:spPr>
            <p:txBody>
              <a:bodyPr/>
              <a:lstStyle/>
              <a:p>
                <a:r>
                  <a:rPr lang="de-DE">
                    <a:noFill/>
                  </a:rPr>
                  <a:t> </a:t>
                </a:r>
              </a:p>
            </p:txBody>
          </p:sp>
        </mc:Fallback>
      </mc:AlternateContent>
      <p:cxnSp>
        <p:nvCxnSpPr>
          <p:cNvPr id="81" name="Straight Connector 77"/>
          <p:cNvCxnSpPr/>
          <p:nvPr/>
        </p:nvCxnSpPr>
        <p:spPr>
          <a:xfrm flipH="1">
            <a:off x="1437721" y="2366912"/>
            <a:ext cx="178972" cy="580"/>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2" name="Rechteck 81"/>
              <p:cNvSpPr/>
              <p:nvPr/>
            </p:nvSpPr>
            <p:spPr>
              <a:xfrm>
                <a:off x="1287406" y="2873096"/>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82" name="Rechteck 81"/>
              <p:cNvSpPr>
                <a:spLocks noRot="1" noChangeAspect="1" noMove="1" noResize="1" noEditPoints="1" noAdjustHandles="1" noChangeArrowheads="1" noChangeShapeType="1" noTextEdit="1"/>
              </p:cNvSpPr>
              <p:nvPr/>
            </p:nvSpPr>
            <p:spPr>
              <a:xfrm>
                <a:off x="1287406" y="2873096"/>
                <a:ext cx="514115" cy="341504"/>
              </a:xfrm>
              <a:prstGeom prst="rect">
                <a:avLst/>
              </a:prstGeom>
              <a:blipFill>
                <a:blip r:embed="rId11"/>
                <a:stretch>
                  <a:fillRect/>
                </a:stretch>
              </a:blipFill>
            </p:spPr>
            <p:txBody>
              <a:bodyPr/>
              <a:lstStyle/>
              <a:p>
                <a:r>
                  <a:rPr lang="de-DE">
                    <a:noFill/>
                  </a:rPr>
                  <a:t> </a:t>
                </a:r>
              </a:p>
            </p:txBody>
          </p:sp>
        </mc:Fallback>
      </mc:AlternateContent>
      <p:cxnSp>
        <p:nvCxnSpPr>
          <p:cNvPr id="114" name="Straight Connector 77"/>
          <p:cNvCxnSpPr/>
          <p:nvPr/>
        </p:nvCxnSpPr>
        <p:spPr>
          <a:xfrm flipH="1">
            <a:off x="6796601" y="2923638"/>
            <a:ext cx="178972" cy="580"/>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3" name="TextBox 27">
                <a:extLst>
                  <a:ext uri="{FF2B5EF4-FFF2-40B4-BE49-F238E27FC236}">
                    <a16:creationId xmlns:a16="http://schemas.microsoft.com/office/drawing/2014/main" id="{95BBF87B-AC85-4F0E-A2FC-83EFA38E6378}"/>
                  </a:ext>
                </a:extLst>
              </p:cNvPr>
              <p:cNvSpPr txBox="1"/>
              <p:nvPr/>
            </p:nvSpPr>
            <p:spPr>
              <a:xfrm>
                <a:off x="7679518" y="2826773"/>
                <a:ext cx="4524103" cy="741165"/>
              </a:xfrm>
              <a:prstGeom prst="rect">
                <a:avLst/>
              </a:prstGeom>
              <a:noFill/>
            </p:spPr>
            <p:txBody>
              <a:bodyPr wrap="square" rtlCol="0">
                <a:spAutoFit/>
              </a:bodyPr>
              <a:lstStyle/>
              <a:p>
                <a:r>
                  <a:rPr lang="de-DE" sz="1400" dirty="0">
                    <a:latin typeface="Arial" panose="020B0604020202020204" pitchFamily="34" charset="0"/>
                    <a:cs typeface="Arial" panose="020B0604020202020204" pitchFamily="34" charset="0"/>
                  </a:rPr>
                  <a:t>Die Konsumenten aus Land A müssen nun </a:t>
                </a:r>
                <a:r>
                  <a:rPr lang="de-DE" sz="1400">
                    <a:latin typeface="Arial" panose="020B0604020202020204" pitchFamily="34" charset="0"/>
                    <a:cs typeface="Arial" panose="020B0604020202020204" pitchFamily="34" charset="0"/>
                  </a:rPr>
                  <a:t>den Preis </a:t>
                </a:r>
                <a:r>
                  <a:rPr lang="en-US" sz="1400">
                    <a:latin typeface="Arial" panose="020B0604020202020204" pitchFamily="34" charset="0"/>
                    <a:cs typeface="Arial" panose="020B0604020202020204" pitchFamily="34" charset="0"/>
                  </a:rPr>
                  <a:t> </a:t>
                </a:r>
                <a14:m>
                  <m:oMath xmlns:m="http://schemas.openxmlformats.org/officeDocument/2006/math">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𝑃</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sup>
                    </m:sSubSup>
                  </m:oMath>
                </a14:m>
                <a:r>
                  <a:rPr lang="de-DE" sz="1400" dirty="0">
                    <a:latin typeface="Arial" panose="020B0604020202020204" pitchFamily="34" charset="0"/>
                    <a:cs typeface="Arial" panose="020B0604020202020204" pitchFamily="34" charset="0"/>
                  </a:rPr>
                  <a:t> bezahlen und die Überschussnachfrage geht auf </a:t>
                </a:r>
                <a14:m>
                  <m:oMath xmlns:m="http://schemas.openxmlformats.org/officeDocument/2006/math">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𝑋</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sup>
                    </m:sSubSup>
                  </m:oMath>
                </a14:m>
                <a:r>
                  <a:rPr lang="de-DE" sz="1400" dirty="0">
                    <a:latin typeface="Arial" panose="020B0604020202020204" pitchFamily="34" charset="0"/>
                    <a:cs typeface="Arial" panose="020B0604020202020204" pitchFamily="34" charset="0"/>
                  </a:rPr>
                  <a:t> zurück</a:t>
                </a:r>
                <a:endParaRPr lang="en-US" sz="1400" baseline="30000" dirty="0">
                  <a:latin typeface="Arial" panose="020B0604020202020204" pitchFamily="34" charset="0"/>
                  <a:cs typeface="Arial" panose="020B0604020202020204" pitchFamily="34" charset="0"/>
                </a:endParaRPr>
              </a:p>
            </p:txBody>
          </p:sp>
        </mc:Choice>
        <mc:Fallback xmlns="">
          <p:sp>
            <p:nvSpPr>
              <p:cNvPr id="83"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679518" y="2826773"/>
                <a:ext cx="4524103" cy="741165"/>
              </a:xfrm>
              <a:prstGeom prst="rect">
                <a:avLst/>
              </a:prstGeom>
              <a:blipFill>
                <a:blip r:embed="rId12"/>
                <a:stretch>
                  <a:fillRect l="-404" t="-1653" b="-826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8" name="TextBox 27">
                <a:extLst>
                  <a:ext uri="{FF2B5EF4-FFF2-40B4-BE49-F238E27FC236}">
                    <a16:creationId xmlns:a16="http://schemas.microsoft.com/office/drawing/2014/main" id="{95BBF87B-AC85-4F0E-A2FC-83EFA38E6378}"/>
                  </a:ext>
                </a:extLst>
              </p:cNvPr>
              <p:cNvSpPr txBox="1"/>
              <p:nvPr/>
            </p:nvSpPr>
            <p:spPr>
              <a:xfrm>
                <a:off x="7676413" y="3532785"/>
                <a:ext cx="4524103" cy="743665"/>
              </a:xfrm>
              <a:prstGeom prst="rect">
                <a:avLst/>
              </a:prstGeom>
              <a:noFill/>
            </p:spPr>
            <p:txBody>
              <a:bodyPr wrap="square" rtlCol="0">
                <a:spAutoFit/>
              </a:bodyPr>
              <a:lstStyle/>
              <a:p>
                <a:r>
                  <a:rPr lang="de-DE" sz="1400" dirty="0">
                    <a:latin typeface="Arial" panose="020B0604020202020204" pitchFamily="34" charset="0"/>
                    <a:cs typeface="Arial" panose="020B0604020202020204" pitchFamily="34" charset="0"/>
                  </a:rPr>
                  <a:t>Die Produzenten aus Land B können nur noch zum Preis </a:t>
                </a:r>
                <a14:m>
                  <m:oMath xmlns:m="http://schemas.openxmlformats.org/officeDocument/2006/math">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𝑃</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r>
                          <a:rPr lang="de-DE" sz="1400" i="1" dirty="0">
                            <a:latin typeface="Cambria Math" panose="02040503050406030204" pitchFamily="18" charset="0"/>
                            <a:cs typeface="Arial" panose="020B0604020202020204" pitchFamily="34" charset="0"/>
                          </a:rPr>
                          <m:t>∗</m:t>
                        </m:r>
                      </m:sup>
                    </m:sSubSup>
                  </m:oMath>
                </a14:m>
                <a:r>
                  <a:rPr lang="de-DE" sz="1400" dirty="0">
                    <a:latin typeface="Arial" panose="020B0604020202020204" pitchFamily="34" charset="0"/>
                    <a:cs typeface="Arial" panose="020B0604020202020204" pitchFamily="34" charset="0"/>
                  </a:rPr>
                  <a:t> verkaufen und das Überschussangebot geht auf </a:t>
                </a:r>
                <a14:m>
                  <m:oMath xmlns:m="http://schemas.openxmlformats.org/officeDocument/2006/math">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𝑋</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sup>
                    </m:sSubSup>
                  </m:oMath>
                </a14:m>
                <a:r>
                  <a:rPr lang="de-DE" sz="1400" dirty="0">
                    <a:latin typeface="Arial" panose="020B0604020202020204" pitchFamily="34" charset="0"/>
                    <a:cs typeface="Arial" panose="020B0604020202020204" pitchFamily="34" charset="0"/>
                  </a:rPr>
                  <a:t> zurück.</a:t>
                </a:r>
                <a:endParaRPr lang="en-US" sz="1400" baseline="30000" dirty="0">
                  <a:latin typeface="Arial" panose="020B0604020202020204" pitchFamily="34" charset="0"/>
                  <a:cs typeface="Arial" panose="020B0604020202020204" pitchFamily="34" charset="0"/>
                </a:endParaRPr>
              </a:p>
            </p:txBody>
          </p:sp>
        </mc:Choice>
        <mc:Fallback xmlns="">
          <p:sp>
            <p:nvSpPr>
              <p:cNvPr id="88"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676413" y="3532785"/>
                <a:ext cx="4524103" cy="743665"/>
              </a:xfrm>
              <a:prstGeom prst="rect">
                <a:avLst/>
              </a:prstGeom>
              <a:blipFill>
                <a:blip r:embed="rId13"/>
                <a:stretch>
                  <a:fillRect l="-404" t="-1639" b="-7377"/>
                </a:stretch>
              </a:blipFill>
            </p:spPr>
            <p:txBody>
              <a:bodyPr/>
              <a:lstStyle/>
              <a:p>
                <a:r>
                  <a:rPr lang="de-DE">
                    <a:noFill/>
                  </a:rPr>
                  <a:t> </a:t>
                </a:r>
              </a:p>
            </p:txBody>
          </p:sp>
        </mc:Fallback>
      </mc:AlternateContent>
      <p:sp>
        <p:nvSpPr>
          <p:cNvPr id="22" name="Geschweifte Klammer links 21"/>
          <p:cNvSpPr/>
          <p:nvPr/>
        </p:nvSpPr>
        <p:spPr>
          <a:xfrm>
            <a:off x="2839148" y="2368105"/>
            <a:ext cx="341683" cy="572902"/>
          </a:xfrm>
          <a:prstGeom prst="leftBrace">
            <a:avLst/>
          </a:prstGeom>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62" name="Rechteck 61">
            <a:extLst>
              <a:ext uri="{FF2B5EF4-FFF2-40B4-BE49-F238E27FC236}">
                <a16:creationId xmlns:a16="http://schemas.microsoft.com/office/drawing/2014/main" id="{9A596FB1-A51A-4A8A-B2CA-69F579D86FC9}"/>
              </a:ext>
            </a:extLst>
          </p:cNvPr>
          <p:cNvSpPr/>
          <p:nvPr/>
        </p:nvSpPr>
        <p:spPr>
          <a:xfrm>
            <a:off x="8689605" y="42164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3" name="TextBox 27">
            <a:extLst>
              <a:ext uri="{FF2B5EF4-FFF2-40B4-BE49-F238E27FC236}">
                <a16:creationId xmlns:a16="http://schemas.microsoft.com/office/drawing/2014/main" id="{0CDBCAC4-A619-4F7C-8EFD-25284AC09B67}"/>
              </a:ext>
            </a:extLst>
          </p:cNvPr>
          <p:cNvSpPr txBox="1"/>
          <p:nvPr/>
        </p:nvSpPr>
        <p:spPr>
          <a:xfrm>
            <a:off x="13540" y="5104796"/>
            <a:ext cx="8327820" cy="307777"/>
          </a:xfrm>
          <a:prstGeom prst="rect">
            <a:avLst/>
          </a:prstGeom>
          <a:noFill/>
        </p:spPr>
        <p:txBody>
          <a:bodyPr wrap="square" rtlCol="0">
            <a:spAutoFit/>
          </a:bodyPr>
          <a:lstStyle/>
          <a:p>
            <a:r>
              <a:rPr lang="de-DE" sz="1400" dirty="0">
                <a:latin typeface="Arial" panose="020B0604020202020204" pitchFamily="34" charset="0"/>
                <a:cs typeface="Arial" panose="020B0604020202020204" pitchFamily="34" charset="0"/>
              </a:rPr>
              <a:t>Der Preisanstieg in Land A ist damit geringer als der Zoll t ebenso, wie die Preisreduktion in Land B</a:t>
            </a:r>
            <a:endParaRPr lang="en-US" sz="1400" baseline="300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65" name="Rechteck 64">
                <a:extLst>
                  <a:ext uri="{FF2B5EF4-FFF2-40B4-BE49-F238E27FC236}">
                    <a16:creationId xmlns:a16="http://schemas.microsoft.com/office/drawing/2014/main" id="{55D98994-D21D-4938-9938-0D81B51E279A}"/>
                  </a:ext>
                </a:extLst>
              </p:cNvPr>
              <p:cNvSpPr/>
              <p:nvPr/>
            </p:nvSpPr>
            <p:spPr>
              <a:xfrm>
                <a:off x="12574" y="5459218"/>
                <a:ext cx="4146648" cy="310278"/>
              </a:xfrm>
              <a:prstGeom prst="rect">
                <a:avLst/>
              </a:prstGeom>
            </p:spPr>
            <p:txBody>
              <a:bodyPr wrap="none">
                <a:spAutoFit/>
              </a:bodyPr>
              <a:lstStyle/>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Das </a:t>
                </a:r>
                <a:r>
                  <a:rPr lang="en-US" sz="1400" dirty="0" err="1">
                    <a:latin typeface="Arial" panose="020B0604020202020204" pitchFamily="34" charset="0"/>
                    <a:cs typeface="Arial" panose="020B0604020202020204" pitchFamily="34" charset="0"/>
                  </a:rPr>
                  <a:t>Welthandelsvolumen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sinkt</a:t>
                </a:r>
                <a:r>
                  <a:rPr lang="en-US" sz="1400" dirty="0">
                    <a:latin typeface="Arial" panose="020B0604020202020204" pitchFamily="34" charset="0"/>
                    <a:cs typeface="Arial" panose="020B0604020202020204" pitchFamily="34" charset="0"/>
                  </a:rPr>
                  <a:t> von </a:t>
                </a:r>
                <a14:m>
                  <m:oMath xmlns:m="http://schemas.openxmlformats.org/officeDocument/2006/math">
                    <m:sSub>
                      <m:sSubPr>
                        <m:ctrlPr>
                          <a:rPr lang="en-US" sz="1400" i="1">
                            <a:latin typeface="Cambria Math" panose="02040503050406030204" pitchFamily="18" charset="0"/>
                            <a:cs typeface="Arial" panose="020B0604020202020204" pitchFamily="34" charset="0"/>
                          </a:rPr>
                        </m:ctrlPr>
                      </m:sSubPr>
                      <m:e>
                        <m:r>
                          <a:rPr lang="de-DE" sz="1400" i="1">
                            <a:latin typeface="Cambria Math" panose="02040503050406030204" pitchFamily="18" charset="0"/>
                            <a:cs typeface="Arial" panose="020B0604020202020204" pitchFamily="34" charset="0"/>
                          </a:rPr>
                          <m:t>𝑋</m:t>
                        </m:r>
                      </m:e>
                      <m:sub>
                        <m:r>
                          <a:rPr lang="de-DE" sz="1400" i="1">
                            <a:latin typeface="Cambria Math"/>
                            <a:cs typeface="Arial" panose="020B0604020202020204" pitchFamily="34" charset="0"/>
                          </a:rPr>
                          <m:t>𝑊</m:t>
                        </m:r>
                      </m:sub>
                    </m:sSub>
                  </m:oMath>
                </a14:m>
                <a:r>
                  <a:rPr lang="en-US" sz="1400" dirty="0">
                    <a:latin typeface="Arial" panose="020B0604020202020204" pitchFamily="34" charset="0"/>
                    <a:cs typeface="Arial" panose="020B0604020202020204" pitchFamily="34" charset="0"/>
                  </a:rPr>
                  <a:t> auf </a:t>
                </a:r>
                <a14:m>
                  <m:oMath xmlns:m="http://schemas.openxmlformats.org/officeDocument/2006/math">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𝑋</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sup>
                    </m:sSubSup>
                  </m:oMath>
                </a14:m>
                <a:endParaRPr lang="en-US" sz="1400" dirty="0">
                  <a:latin typeface="Arial" panose="020B0604020202020204" pitchFamily="34" charset="0"/>
                  <a:cs typeface="Arial" panose="020B0604020202020204" pitchFamily="34" charset="0"/>
                </a:endParaRPr>
              </a:p>
            </p:txBody>
          </p:sp>
        </mc:Choice>
        <mc:Fallback xmlns="">
          <p:sp>
            <p:nvSpPr>
              <p:cNvPr id="65" name="Rechteck 64">
                <a:extLst>
                  <a:ext uri="{FF2B5EF4-FFF2-40B4-BE49-F238E27FC236}">
                    <a16:creationId xmlns:a16="http://schemas.microsoft.com/office/drawing/2014/main" id="{55D98994-D21D-4938-9938-0D81B51E279A}"/>
                  </a:ext>
                </a:extLst>
              </p:cNvPr>
              <p:cNvSpPr>
                <a:spLocks noRot="1" noChangeAspect="1" noMove="1" noResize="1" noEditPoints="1" noAdjustHandles="1" noChangeArrowheads="1" noChangeShapeType="1" noTextEdit="1"/>
              </p:cNvSpPr>
              <p:nvPr/>
            </p:nvSpPr>
            <p:spPr>
              <a:xfrm>
                <a:off x="12574" y="5459218"/>
                <a:ext cx="4146648" cy="310278"/>
              </a:xfrm>
              <a:prstGeom prst="rect">
                <a:avLst/>
              </a:prstGeom>
              <a:blipFill>
                <a:blip r:embed="rId14"/>
                <a:stretch>
                  <a:fillRect l="-147" t="-2000" b="-22000"/>
                </a:stretch>
              </a:blipFill>
            </p:spPr>
            <p:txBody>
              <a:bodyPr/>
              <a:lstStyle/>
              <a:p>
                <a:r>
                  <a:rPr lang="de-DE">
                    <a:noFill/>
                  </a:rPr>
                  <a:t> </a:t>
                </a:r>
              </a:p>
            </p:txBody>
          </p:sp>
        </mc:Fallback>
      </mc:AlternateContent>
      <p:sp>
        <p:nvSpPr>
          <p:cNvPr id="66" name="Rechteck 65">
            <a:extLst>
              <a:ext uri="{FF2B5EF4-FFF2-40B4-BE49-F238E27FC236}">
                <a16:creationId xmlns:a16="http://schemas.microsoft.com/office/drawing/2014/main" id="{2F497C56-C3EC-4228-9119-A456BC47B06C}"/>
              </a:ext>
            </a:extLst>
          </p:cNvPr>
          <p:cNvSpPr/>
          <p:nvPr/>
        </p:nvSpPr>
        <p:spPr>
          <a:xfrm>
            <a:off x="13491" y="5831091"/>
            <a:ext cx="11794087" cy="307777"/>
          </a:xfrm>
          <a:prstGeom prst="rect">
            <a:avLst/>
          </a:prstGeom>
        </p:spPr>
        <p:txBody>
          <a:bodyPr wrap="square">
            <a:spAutoFit/>
          </a:bodyPr>
          <a:lstStyle/>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Die </a:t>
            </a:r>
            <a:r>
              <a:rPr lang="en-US" sz="1400" dirty="0" err="1">
                <a:latin typeface="Arial" panose="020B0604020202020204" pitchFamily="34" charset="0"/>
                <a:cs typeface="Arial" panose="020B0604020202020204" pitchFamily="34" charset="0"/>
              </a:rPr>
              <a:t>Preise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Importland</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steigen</a:t>
            </a:r>
            <a:r>
              <a:rPr lang="en-US" sz="1400"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sym typeface="Wingdings" panose="05000000000000000000" pitchFamily="2" charset="2"/>
              </a:rPr>
              <a:t> </a:t>
            </a:r>
            <a:r>
              <a:rPr lang="en-US" sz="1400" dirty="0" err="1">
                <a:latin typeface="Arial" panose="020B0604020202020204" pitchFamily="34" charset="0"/>
                <a:cs typeface="Arial" panose="020B0604020202020204" pitchFamily="34" charset="0"/>
                <a:sym typeface="Wingdings" panose="05000000000000000000" pitchFamily="2" charset="2"/>
              </a:rPr>
              <a:t>Heimische</a:t>
            </a:r>
            <a:r>
              <a:rPr lang="en-US" sz="1400" dirty="0">
                <a:latin typeface="Arial" panose="020B0604020202020204" pitchFamily="34" charset="0"/>
                <a:cs typeface="Arial" panose="020B0604020202020204" pitchFamily="34" charset="0"/>
                <a:sym typeface="Wingdings" panose="05000000000000000000" pitchFamily="2" charset="2"/>
              </a:rPr>
              <a:t> </a:t>
            </a:r>
            <a:r>
              <a:rPr lang="en-US" sz="1400" dirty="0" err="1">
                <a:latin typeface="Arial" panose="020B0604020202020204" pitchFamily="34" charset="0"/>
                <a:cs typeface="Arial" panose="020B0604020202020204" pitchFamily="34" charset="0"/>
                <a:sym typeface="Wingdings" panose="05000000000000000000" pitchFamily="2" charset="2"/>
              </a:rPr>
              <a:t>Produzenten</a:t>
            </a:r>
            <a:r>
              <a:rPr lang="en-US" sz="1400" dirty="0">
                <a:latin typeface="Arial" panose="020B0604020202020204" pitchFamily="34" charset="0"/>
                <a:cs typeface="Arial" panose="020B0604020202020204" pitchFamily="34" charset="0"/>
                <a:sym typeface="Wingdings" panose="05000000000000000000" pitchFamily="2" charset="2"/>
              </a:rPr>
              <a:t> (A) </a:t>
            </a:r>
            <a:r>
              <a:rPr lang="en-US" sz="1400" dirty="0" err="1">
                <a:latin typeface="Arial" panose="020B0604020202020204" pitchFamily="34" charset="0"/>
                <a:cs typeface="Arial" panose="020B0604020202020204" pitchFamily="34" charset="0"/>
                <a:sym typeface="Wingdings" panose="05000000000000000000" pitchFamily="2" charset="2"/>
              </a:rPr>
              <a:t>gewinnen</a:t>
            </a:r>
            <a:r>
              <a:rPr lang="en-US" sz="1400" dirty="0">
                <a:latin typeface="Arial" panose="020B0604020202020204" pitchFamily="34" charset="0"/>
                <a:cs typeface="Arial" panose="020B0604020202020204" pitchFamily="34" charset="0"/>
                <a:sym typeface="Wingdings" panose="05000000000000000000" pitchFamily="2" charset="2"/>
              </a:rPr>
              <a:t>, </a:t>
            </a:r>
            <a:r>
              <a:rPr lang="en-US" sz="1400" dirty="0" err="1">
                <a:latin typeface="Arial" panose="020B0604020202020204" pitchFamily="34" charset="0"/>
                <a:cs typeface="Arial" panose="020B0604020202020204" pitchFamily="34" charset="0"/>
                <a:sym typeface="Wingdings" panose="05000000000000000000" pitchFamily="2" charset="2"/>
              </a:rPr>
              <a:t>Konsumenten</a:t>
            </a:r>
            <a:r>
              <a:rPr lang="en-US" sz="1400" dirty="0">
                <a:latin typeface="Arial" panose="020B0604020202020204" pitchFamily="34" charset="0"/>
                <a:cs typeface="Arial" panose="020B0604020202020204" pitchFamily="34" charset="0"/>
                <a:sym typeface="Wingdings" panose="05000000000000000000" pitchFamily="2" charset="2"/>
              </a:rPr>
              <a:t> (A) </a:t>
            </a:r>
            <a:r>
              <a:rPr lang="en-US" sz="1400" dirty="0" err="1">
                <a:latin typeface="Arial" panose="020B0604020202020204" pitchFamily="34" charset="0"/>
                <a:cs typeface="Arial" panose="020B0604020202020204" pitchFamily="34" charset="0"/>
                <a:sym typeface="Wingdings" panose="05000000000000000000" pitchFamily="2" charset="2"/>
              </a:rPr>
              <a:t>verlieren</a:t>
            </a:r>
            <a:endParaRPr lang="en-US" sz="1400" dirty="0">
              <a:latin typeface="Arial" panose="020B0604020202020204" pitchFamily="34" charset="0"/>
              <a:cs typeface="Arial" panose="020B0604020202020204" pitchFamily="34" charset="0"/>
            </a:endParaRPr>
          </a:p>
        </p:txBody>
      </p:sp>
      <p:sp>
        <p:nvSpPr>
          <p:cNvPr id="68" name="Rechteck 67">
            <a:extLst>
              <a:ext uri="{FF2B5EF4-FFF2-40B4-BE49-F238E27FC236}">
                <a16:creationId xmlns:a16="http://schemas.microsoft.com/office/drawing/2014/main" id="{280E591A-640D-48A7-9085-989E210A133B}"/>
              </a:ext>
            </a:extLst>
          </p:cNvPr>
          <p:cNvSpPr/>
          <p:nvPr/>
        </p:nvSpPr>
        <p:spPr>
          <a:xfrm>
            <a:off x="8202" y="6189347"/>
            <a:ext cx="10191193" cy="307777"/>
          </a:xfrm>
          <a:prstGeom prst="rect">
            <a:avLst/>
          </a:prstGeom>
        </p:spPr>
        <p:txBody>
          <a:bodyPr wrap="square">
            <a:spAutoFit/>
          </a:bodyPr>
          <a:lstStyle/>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Die </a:t>
            </a:r>
            <a:r>
              <a:rPr lang="en-US" sz="1400" dirty="0" err="1">
                <a:latin typeface="Arial" panose="020B0604020202020204" pitchFamily="34" charset="0"/>
                <a:cs typeface="Arial" panose="020B0604020202020204" pitchFamily="34" charset="0"/>
              </a:rPr>
              <a:t>Preise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im</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Exportland</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sinken</a:t>
            </a:r>
            <a:r>
              <a:rPr lang="en-US" sz="1400"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sym typeface="Wingdings" panose="05000000000000000000" pitchFamily="2" charset="2"/>
              </a:rPr>
              <a:t> </a:t>
            </a:r>
            <a:r>
              <a:rPr lang="en-US" sz="1400" dirty="0" err="1">
                <a:latin typeface="Arial" panose="020B0604020202020204" pitchFamily="34" charset="0"/>
                <a:cs typeface="Arial" panose="020B0604020202020204" pitchFamily="34" charset="0"/>
                <a:sym typeface="Wingdings" panose="05000000000000000000" pitchFamily="2" charset="2"/>
              </a:rPr>
              <a:t>Produzenten</a:t>
            </a:r>
            <a:r>
              <a:rPr lang="en-US" sz="1400" dirty="0">
                <a:latin typeface="Arial" panose="020B0604020202020204" pitchFamily="34" charset="0"/>
                <a:cs typeface="Arial" panose="020B0604020202020204" pitchFamily="34" charset="0"/>
                <a:sym typeface="Wingdings" panose="05000000000000000000" pitchFamily="2" charset="2"/>
              </a:rPr>
              <a:t> (B) </a:t>
            </a:r>
            <a:r>
              <a:rPr lang="en-US" sz="1400" dirty="0" err="1">
                <a:latin typeface="Arial" panose="020B0604020202020204" pitchFamily="34" charset="0"/>
                <a:cs typeface="Arial" panose="020B0604020202020204" pitchFamily="34" charset="0"/>
                <a:sym typeface="Wingdings" panose="05000000000000000000" pitchFamily="2" charset="2"/>
              </a:rPr>
              <a:t>verlieren</a:t>
            </a:r>
            <a:r>
              <a:rPr lang="en-US" sz="1400" dirty="0">
                <a:latin typeface="Arial" panose="020B0604020202020204" pitchFamily="34" charset="0"/>
                <a:cs typeface="Arial" panose="020B0604020202020204" pitchFamily="34" charset="0"/>
                <a:sym typeface="Wingdings" panose="05000000000000000000" pitchFamily="2" charset="2"/>
              </a:rPr>
              <a:t>, </a:t>
            </a:r>
            <a:r>
              <a:rPr lang="en-US" sz="1400" dirty="0" err="1">
                <a:latin typeface="Arial" panose="020B0604020202020204" pitchFamily="34" charset="0"/>
                <a:cs typeface="Arial" panose="020B0604020202020204" pitchFamily="34" charset="0"/>
                <a:sym typeface="Wingdings" panose="05000000000000000000" pitchFamily="2" charset="2"/>
              </a:rPr>
              <a:t>Konsumenten</a:t>
            </a:r>
            <a:r>
              <a:rPr lang="en-US" sz="1400" dirty="0">
                <a:latin typeface="Arial" panose="020B0604020202020204" pitchFamily="34" charset="0"/>
                <a:cs typeface="Arial" panose="020B0604020202020204" pitchFamily="34" charset="0"/>
                <a:sym typeface="Wingdings" panose="05000000000000000000" pitchFamily="2" charset="2"/>
              </a:rPr>
              <a:t> (B) </a:t>
            </a:r>
            <a:r>
              <a:rPr lang="en-US" sz="1400" dirty="0" err="1">
                <a:latin typeface="Arial" panose="020B0604020202020204" pitchFamily="34" charset="0"/>
                <a:cs typeface="Arial" panose="020B0604020202020204" pitchFamily="34" charset="0"/>
                <a:sym typeface="Wingdings" panose="05000000000000000000" pitchFamily="2" charset="2"/>
              </a:rPr>
              <a:t>gewinnen</a:t>
            </a:r>
            <a:endParaRPr lang="en-US" sz="14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69" name="Rechteck 68">
                <a:extLst>
                  <a:ext uri="{FF2B5EF4-FFF2-40B4-BE49-F238E27FC236}">
                    <a16:creationId xmlns:a16="http://schemas.microsoft.com/office/drawing/2014/main" id="{85F5FB8A-7B34-4EC5-9EE2-0EE8AE3551B2}"/>
                  </a:ext>
                </a:extLst>
              </p:cNvPr>
              <p:cNvSpPr/>
              <p:nvPr/>
            </p:nvSpPr>
            <p:spPr>
              <a:xfrm>
                <a:off x="23961" y="6541642"/>
                <a:ext cx="3481209" cy="310278"/>
              </a:xfrm>
              <a:prstGeom prst="rect">
                <a:avLst/>
              </a:prstGeom>
            </p:spPr>
            <p:txBody>
              <a:bodyPr wrap="none">
                <a:spAutoFit/>
              </a:bodyPr>
              <a:lstStyle/>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sym typeface="Wingdings" panose="05000000000000000000" pitchFamily="2" charset="2"/>
                  </a:rPr>
                  <a:t>Land A hat </a:t>
                </a:r>
                <a:r>
                  <a:rPr lang="en-US" sz="1400" dirty="0" err="1">
                    <a:latin typeface="Arial" panose="020B0604020202020204" pitchFamily="34" charset="0"/>
                    <a:cs typeface="Arial" panose="020B0604020202020204" pitchFamily="34" charset="0"/>
                    <a:sym typeface="Wingdings" panose="05000000000000000000" pitchFamily="2" charset="2"/>
                  </a:rPr>
                  <a:t>Zolleinnnahmen</a:t>
                </a:r>
                <a:r>
                  <a:rPr lang="en-US" sz="1400" dirty="0">
                    <a:latin typeface="Arial" panose="020B0604020202020204" pitchFamily="34" charset="0"/>
                    <a:cs typeface="Arial" panose="020B0604020202020204" pitchFamily="34" charset="0"/>
                    <a:sym typeface="Wingdings" panose="05000000000000000000" pitchFamily="2" charset="2"/>
                  </a:rPr>
                  <a:t> von </a:t>
                </a:r>
                <a14:m>
                  <m:oMath xmlns:m="http://schemas.openxmlformats.org/officeDocument/2006/math">
                    <m:r>
                      <a:rPr lang="de-DE" sz="1400" i="1">
                        <a:latin typeface="Cambria Math"/>
                        <a:cs typeface="Arial" panose="020B0604020202020204" pitchFamily="34" charset="0"/>
                      </a:rPr>
                      <m:t>𝑡</m:t>
                    </m:r>
                    <m:r>
                      <a:rPr lang="de-DE" sz="1400" i="1">
                        <a:latin typeface="Cambria Math"/>
                        <a:ea typeface="Cambria Math"/>
                        <a:cs typeface="Arial" panose="020B0604020202020204" pitchFamily="34" charset="0"/>
                      </a:rPr>
                      <m:t>∙</m:t>
                    </m:r>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𝑋</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sup>
                    </m:sSubSup>
                  </m:oMath>
                </a14:m>
                <a:endParaRPr lang="en-US" sz="1400" dirty="0">
                  <a:latin typeface="Arial" panose="020B0604020202020204" pitchFamily="34" charset="0"/>
                  <a:cs typeface="Arial" panose="020B0604020202020204" pitchFamily="34" charset="0"/>
                </a:endParaRPr>
              </a:p>
            </p:txBody>
          </p:sp>
        </mc:Choice>
        <mc:Fallback xmlns="">
          <p:sp>
            <p:nvSpPr>
              <p:cNvPr id="69" name="Rechteck 68">
                <a:extLst>
                  <a:ext uri="{FF2B5EF4-FFF2-40B4-BE49-F238E27FC236}">
                    <a16:creationId xmlns:a16="http://schemas.microsoft.com/office/drawing/2014/main" id="{85F5FB8A-7B34-4EC5-9EE2-0EE8AE3551B2}"/>
                  </a:ext>
                </a:extLst>
              </p:cNvPr>
              <p:cNvSpPr>
                <a:spLocks noRot="1" noChangeAspect="1" noMove="1" noResize="1" noEditPoints="1" noAdjustHandles="1" noChangeArrowheads="1" noChangeShapeType="1" noTextEdit="1"/>
              </p:cNvSpPr>
              <p:nvPr/>
            </p:nvSpPr>
            <p:spPr>
              <a:xfrm>
                <a:off x="23961" y="6541642"/>
                <a:ext cx="3481209" cy="310278"/>
              </a:xfrm>
              <a:prstGeom prst="rect">
                <a:avLst/>
              </a:prstGeom>
              <a:blipFill>
                <a:blip r:embed="rId15"/>
                <a:stretch>
                  <a:fillRect l="-350" t="-1961" b="-21569"/>
                </a:stretch>
              </a:blipFill>
            </p:spPr>
            <p:txBody>
              <a:bodyPr/>
              <a:lstStyle/>
              <a:p>
                <a:r>
                  <a:rPr lang="de-DE">
                    <a:noFill/>
                  </a:rPr>
                  <a:t> </a:t>
                </a:r>
              </a:p>
            </p:txBody>
          </p:sp>
        </mc:Fallback>
      </mc:AlternateContent>
    </p:spTree>
    <p:extLst>
      <p:ext uri="{BB962C8B-B14F-4D97-AF65-F5344CB8AC3E}">
        <p14:creationId xmlns:p14="http://schemas.microsoft.com/office/powerpoint/2010/main" val="199883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6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1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6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6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107" grpId="0"/>
      <p:bldP spid="108" grpId="0"/>
      <p:bldP spid="117" grpId="0"/>
      <p:bldP spid="23" grpId="0"/>
      <p:bldP spid="26" grpId="0"/>
      <p:bldP spid="38" grpId="0"/>
      <p:bldP spid="39" grpId="0"/>
      <p:bldP spid="48" grpId="0"/>
      <p:bldP spid="82" grpId="0"/>
      <p:bldP spid="83" grpId="0"/>
      <p:bldP spid="88" grpId="0"/>
      <p:bldP spid="22" grpId="0" animBg="1"/>
      <p:bldP spid="63" grpId="0"/>
      <p:bldP spid="65" grpId="0"/>
      <p:bldP spid="66" grpId="0"/>
      <p:bldP spid="68" grpId="0"/>
      <p:bldP spid="6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336934" y="1478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und </a:t>
            </a:r>
            <a:r>
              <a:rPr lang="en-US" altLang="en-US" sz="3991" dirty="0" err="1">
                <a:solidFill>
                  <a:sysClr val="windowText" lastClr="000000"/>
                </a:solidFill>
                <a:latin typeface="Times New Roman" panose="02020603050405020304" pitchFamily="18" charset="0"/>
                <a:cs typeface="Times New Roman" panose="02020603050405020304" pitchFamily="18" charset="0"/>
              </a:rPr>
              <a:t>Abstand</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773723" y="1124744"/>
            <a:ext cx="10519508"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400" dirty="0" err="1">
                <a:solidFill>
                  <a:sysClr val="windowText" lastClr="000000"/>
                </a:solidFill>
                <a:latin typeface="Times New Roman" panose="02020603050405020304" pitchFamily="18" charset="0"/>
                <a:cs typeface="Times New Roman" panose="02020603050405020304" pitchFamily="18" charset="0"/>
              </a:rPr>
              <a:t>Aus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dem</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deskriptiv</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empirischen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Befund</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zur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regionalen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Aufteilung</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internationalen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Handelsströme</a:t>
            </a:r>
            <a:r>
              <a:rPr lang="en-US" altLang="en-US" sz="2400" dirty="0">
                <a:solidFill>
                  <a:sysClr val="windowText" lastClr="000000"/>
                </a:solidFill>
                <a:latin typeface="Times New Roman" panose="02020603050405020304" pitchFamily="18" charset="0"/>
                <a:cs typeface="Times New Roman" panose="02020603050405020304" pitchFamily="18" charset="0"/>
              </a:rPr>
              <a:t> der USA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lassen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zwei</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Zusammenhänge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ablesen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a:solidFill>
                  <a:sysClr val="windowText" lastClr="000000"/>
                </a:solidFill>
                <a:latin typeface="Times New Roman" panose="02020603050405020304" pitchFamily="18" charset="0"/>
                <a:cs typeface="Times New Roman" panose="02020603050405020304" pitchFamily="18" charset="0"/>
              </a:rPr>
              <a:t>Je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die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Handelspartner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desto</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ist</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das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Handelsvolumen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a:solidFill>
                  <a:sysClr val="windowText" lastClr="000000"/>
                </a:solidFill>
                <a:latin typeface="Times New Roman" panose="02020603050405020304" pitchFamily="18" charset="0"/>
                <a:cs typeface="Times New Roman" panose="02020603050405020304" pitchFamily="18" charset="0"/>
              </a:rPr>
              <a:t>Je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geringer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Abstand</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den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Handeslpartnern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desto</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das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Handelsvolumen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9AB5373F-F4BC-4E92-AE88-CB5B684DFFB1}"/>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09195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2494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715901" y="1115791"/>
            <a:ext cx="7973704"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400" dirty="0">
                <a:solidFill>
                  <a:sysClr val="windowText" lastClr="000000"/>
                </a:solidFill>
                <a:latin typeface="Times New Roman" panose="02020603050405020304" pitchFamily="18" charset="0"/>
                <a:cs typeface="Times New Roman" panose="02020603050405020304" pitchFamily="18" charset="0"/>
              </a:rPr>
              <a:t>Die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Erklärung</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Abhängigkeit</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Handelsvolumina</a:t>
            </a:r>
            <a:r>
              <a:rPr lang="en-US" altLang="en-US" sz="2400" dirty="0">
                <a:solidFill>
                  <a:sysClr val="windowText" lastClr="000000"/>
                </a:solidFill>
                <a:latin typeface="Times New Roman" panose="02020603050405020304" pitchFamily="18" charset="0"/>
                <a:cs typeface="Times New Roman" panose="02020603050405020304" pitchFamily="18" charset="0"/>
              </a:rPr>
              <a:t> von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theoretisch</a:t>
            </a:r>
            <a:r>
              <a:rPr lang="en-US" altLang="en-US" sz="2400" dirty="0">
                <a:solidFill>
                  <a:sysClr val="windowText" lastClr="000000"/>
                </a:solidFill>
                <a:latin typeface="Times New Roman" panose="02020603050405020304" pitchFamily="18" charset="0"/>
                <a:cs typeface="Times New Roman" panose="02020603050405020304" pitchFamily="18" charset="0"/>
              </a:rPr>
              <a:t> von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Angebots</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Nachfrageseite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motiviert</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weren</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Größere</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produzieren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Güter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können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damit</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auf den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Weltmärkten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anbieten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Größere</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generieren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Einkommen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können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damit</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auf den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Weltmärkten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nachfragen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D0E0C69C-710D-4CEE-858C-A03CC36D783D}"/>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34880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2494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Abstand</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923302" y="1107479"/>
            <a:ext cx="7973704"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de-DE" altLang="en-US" sz="2400" dirty="0">
                <a:solidFill>
                  <a:sysClr val="windowText" lastClr="000000"/>
                </a:solidFill>
                <a:latin typeface="Times New Roman" panose="02020603050405020304" pitchFamily="18" charset="0"/>
                <a:cs typeface="Times New Roman" panose="02020603050405020304" pitchFamily="18" charset="0"/>
              </a:rPr>
              <a:t>Bezogen auf die Strecke zwischen zwei Märkten, die sich in unterschiedlichen Ländern befinden, bedeutet ein größerer Abstand auch höhere Transportkosten und damit auf Ex- und Importkosten</a:t>
            </a:r>
          </a:p>
          <a:p>
            <a:pPr marL="342900" indent="-342900">
              <a:spcBef>
                <a:spcPct val="50000"/>
              </a:spcBef>
              <a:buFont typeface="Wingdings" panose="05000000000000000000" pitchFamily="2" charset="2"/>
              <a:buChar char="Ø"/>
            </a:pPr>
            <a:r>
              <a:rPr lang="de-DE" altLang="en-US" sz="2400" dirty="0">
                <a:solidFill>
                  <a:sysClr val="windowText" lastClr="000000"/>
                </a:solidFill>
                <a:latin typeface="Times New Roman" panose="02020603050405020304" pitchFamily="18" charset="0"/>
                <a:cs typeface="Times New Roman" panose="02020603050405020304" pitchFamily="18" charset="0"/>
              </a:rPr>
              <a:t>Generell werden diese höheren Kosten sich in eine Reduktion der Handelsvolumina übertragen</a:t>
            </a:r>
          </a:p>
          <a:p>
            <a:pPr marL="342900" indent="-342900">
              <a:spcBef>
                <a:spcPct val="50000"/>
              </a:spcBef>
              <a:buFont typeface="Wingdings" panose="05000000000000000000" pitchFamily="2" charset="2"/>
              <a:buChar char="Ø"/>
            </a:pPr>
            <a:r>
              <a:rPr lang="de-DE" altLang="en-US" sz="2400" dirty="0">
                <a:solidFill>
                  <a:sysClr val="windowText" lastClr="000000"/>
                </a:solidFill>
                <a:latin typeface="Times New Roman" panose="02020603050405020304" pitchFamily="18" charset="0"/>
                <a:cs typeface="Times New Roman" panose="02020603050405020304" pitchFamily="18" charset="0"/>
              </a:rPr>
              <a:t>Damit ergibt sich ein umgekehrt proportionaler Zusammenhang zwischen Abstand und Handelsvolumen</a:t>
            </a: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5591F114-557E-43C7-8F5C-3BC7718ECD2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8785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2924" y="184164"/>
            <a:ext cx="9182572" cy="1558667"/>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altLang="en-US" sz="2400" dirty="0" err="1">
                <a:solidFill>
                  <a:sysClr val="windowText" lastClr="000000"/>
                </a:solidFill>
                <a:latin typeface="Times New Roman" panose="02020603050405020304" pitchFamily="18" charset="0"/>
                <a:cs typeface="Times New Roman" panose="02020603050405020304" pitchFamily="18" charset="0"/>
              </a:rPr>
              <a:t>Fallstudie</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a:p>
            <a:pPr algn="l"/>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2400" dirty="0">
                <a:solidFill>
                  <a:sysClr val="windowText" lastClr="000000"/>
                </a:solidFill>
                <a:latin typeface="Times New Roman" panose="02020603050405020304" pitchFamily="18" charset="0"/>
                <a:cs typeface="Times New Roman" panose="02020603050405020304" pitchFamily="18" charset="0"/>
              </a:rPr>
              <a:t> der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2400" dirty="0">
                <a:solidFill>
                  <a:sysClr val="windowText" lastClr="000000"/>
                </a:solidFill>
                <a:latin typeface="Times New Roman" panose="02020603050405020304" pitchFamily="18" charset="0"/>
                <a:cs typeface="Times New Roman" panose="02020603050405020304" pitchFamily="18" charset="0"/>
              </a:rPr>
              <a:t> USA-EU</a:t>
            </a:r>
          </a:p>
          <a:p>
            <a:pPr marL="342900" indent="-342900" algn="l">
              <a:buFont typeface="Arial" panose="020B0604020202020204" pitchFamily="34" charset="0"/>
              <a:buChar char="•"/>
            </a:pPr>
            <a:r>
              <a:rPr lang="en-US" sz="2400" dirty="0" err="1">
                <a:solidFill>
                  <a:sysClr val="windowText" lastClr="000000"/>
                </a:solidFill>
                <a:latin typeface="Times New Roman" panose="02020603050405020304" pitchFamily="18" charset="0"/>
                <a:cs typeface="Times New Roman" panose="02020603050405020304" pitchFamily="18" charset="0"/>
              </a:rPr>
              <a:t>Volumen</a:t>
            </a:r>
            <a:r>
              <a:rPr lang="en-US" sz="2400" dirty="0">
                <a:solidFill>
                  <a:sysClr val="windowText" lastClr="000000"/>
                </a:solidFill>
                <a:latin typeface="Times New Roman" panose="02020603050405020304" pitchFamily="18" charset="0"/>
                <a:cs typeface="Times New Roman" panose="02020603050405020304" pitchFamily="18" charset="0"/>
              </a:rPr>
              <a:t> der </a:t>
            </a:r>
            <a:r>
              <a:rPr lang="en-US" sz="2400" dirty="0" err="1">
                <a:solidFill>
                  <a:sysClr val="windowText" lastClr="000000"/>
                </a:solidFill>
                <a:latin typeface="Times New Roman" panose="02020603050405020304" pitchFamily="18" charset="0"/>
                <a:cs typeface="Times New Roman" panose="02020603050405020304" pitchFamily="18" charset="0"/>
              </a:rPr>
              <a:t>Handelsvolumina</a:t>
            </a:r>
            <a:r>
              <a:rPr lang="en-US" sz="2400" dirty="0">
                <a:solidFill>
                  <a:sysClr val="windowText" lastClr="000000"/>
                </a:solidFill>
                <a:latin typeface="Times New Roman" panose="02020603050405020304" pitchFamily="18" charset="0"/>
                <a:cs typeface="Times New Roman" panose="02020603050405020304" pitchFamily="18" charset="0"/>
              </a:rPr>
              <a:t> USA-CA und USA-MEX vs USA-EU</a:t>
            </a:r>
          </a:p>
        </p:txBody>
      </p:sp>
      <p:sp>
        <p:nvSpPr>
          <p:cNvPr id="3" name="Textfeld 2"/>
          <p:cNvSpPr txBox="1"/>
          <p:nvPr/>
        </p:nvSpPr>
        <p:spPr>
          <a:xfrm>
            <a:off x="583781" y="5643727"/>
            <a:ext cx="262924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a:t>
            </a:r>
            <a:r>
              <a:rPr lang="de-DE" sz="1633" dirty="0" err="1">
                <a:latin typeface="Times New Roman" panose="02020603050405020304" pitchFamily="18" charset="0"/>
                <a:cs typeface="Times New Roman" panose="02020603050405020304" pitchFamily="18" charset="0"/>
              </a:rPr>
              <a:t>Eurostat</a:t>
            </a:r>
            <a:r>
              <a:rPr lang="de-DE" sz="1633" dirty="0">
                <a:latin typeface="Times New Roman" panose="02020603050405020304" pitchFamily="18" charset="0"/>
                <a:cs typeface="Times New Roman" panose="02020603050405020304" pitchFamily="18" charset="0"/>
              </a:rPr>
              <a:t> (2019)</a:t>
            </a:r>
          </a:p>
        </p:txBody>
      </p:sp>
      <p:sp>
        <p:nvSpPr>
          <p:cNvPr id="10" name="Textfeld 9">
            <a:extLst>
              <a:ext uri="{FF2B5EF4-FFF2-40B4-BE49-F238E27FC236}">
                <a16:creationId xmlns:a16="http://schemas.microsoft.com/office/drawing/2014/main" id="{70ABDD23-FFB0-4FC7-A0A4-D7C69934B6E7}"/>
              </a:ext>
            </a:extLst>
          </p:cNvPr>
          <p:cNvSpPr txBox="1"/>
          <p:nvPr/>
        </p:nvSpPr>
        <p:spPr>
          <a:xfrm>
            <a:off x="583781" y="5032210"/>
            <a:ext cx="7560841"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Führen Sie eine lineare Regression durch und interpretieren Sie das Ergebnis</a:t>
            </a:r>
          </a:p>
        </p:txBody>
      </p:sp>
      <p:sp>
        <p:nvSpPr>
          <p:cNvPr id="8" name="Title 1"/>
          <p:cNvSpPr txBox="1">
            <a:spLocks/>
          </p:cNvSpPr>
          <p:nvPr/>
        </p:nvSpPr>
        <p:spPr>
          <a:xfrm>
            <a:off x="242924" y="2053645"/>
            <a:ext cx="8752726" cy="1558667"/>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marL="342900" indent="-342900" algn="l">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Bestimmen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Sie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gemessen</a:t>
            </a:r>
            <a:r>
              <a:rPr lang="en-US" altLang="en-US" sz="2400" dirty="0">
                <a:solidFill>
                  <a:sysClr val="windowText" lastClr="000000"/>
                </a:solidFill>
                <a:latin typeface="Times New Roman" panose="02020603050405020304" pitchFamily="18" charset="0"/>
                <a:cs typeface="Times New Roman" panose="02020603050405020304" pitchFamily="18" charset="0"/>
              </a:rPr>
              <a:t> am BIP (Euro nominal) der EU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Anteil</a:t>
            </a:r>
            <a:r>
              <a:rPr lang="en-US" altLang="en-US" sz="2400" dirty="0">
                <a:solidFill>
                  <a:sysClr val="windowText" lastClr="000000"/>
                </a:solidFill>
                <a:latin typeface="Times New Roman" panose="02020603050405020304" pitchFamily="18" charset="0"/>
                <a:cs typeface="Times New Roman" panose="02020603050405020304" pitchFamily="18" charset="0"/>
              </a:rPr>
              <a:t> der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Mitglieder</a:t>
            </a:r>
            <a:r>
              <a:rPr lang="en-US" altLang="en-US" sz="2400" dirty="0">
                <a:solidFill>
                  <a:sysClr val="windowText" lastClr="000000"/>
                </a:solidFill>
                <a:latin typeface="Times New Roman" panose="02020603050405020304" pitchFamily="18" charset="0"/>
                <a:cs typeface="Times New Roman" panose="02020603050405020304" pitchFamily="18" charset="0"/>
              </a:rPr>
              <a:t> an der EU</a:t>
            </a:r>
          </a:p>
          <a:p>
            <a:pPr marL="342900" indent="-342900" algn="l">
              <a:buFont typeface="Arial" panose="020B0604020202020204" pitchFamily="34" charset="0"/>
              <a:buChar char="•"/>
            </a:pP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Bestimmen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Sie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gemessen</a:t>
            </a:r>
            <a:r>
              <a:rPr lang="en-US" altLang="en-US" sz="2400" dirty="0">
                <a:solidFill>
                  <a:sysClr val="windowText" lastClr="000000"/>
                </a:solidFill>
                <a:latin typeface="Times New Roman" panose="02020603050405020304" pitchFamily="18" charset="0"/>
                <a:cs typeface="Times New Roman" panose="02020603050405020304" pitchFamily="18" charset="0"/>
              </a:rPr>
              <a:t> am BIP (Euro nominal) der EU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Anteil</a:t>
            </a:r>
            <a:r>
              <a:rPr lang="en-US" altLang="en-US" sz="2400" dirty="0">
                <a:solidFill>
                  <a:sysClr val="windowText" lastClr="000000"/>
                </a:solidFill>
                <a:latin typeface="Times New Roman" panose="02020603050405020304" pitchFamily="18" charset="0"/>
                <a:cs typeface="Times New Roman" panose="02020603050405020304" pitchFamily="18" charset="0"/>
              </a:rPr>
              <a:t> der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Mitglieder</a:t>
            </a:r>
            <a:r>
              <a:rPr lang="en-US" altLang="en-US" sz="2400" dirty="0">
                <a:solidFill>
                  <a:sysClr val="windowText" lastClr="000000"/>
                </a:solidFill>
                <a:latin typeface="Times New Roman" panose="02020603050405020304" pitchFamily="18" charset="0"/>
                <a:cs typeface="Times New Roman" panose="02020603050405020304" pitchFamily="18" charset="0"/>
              </a:rPr>
              <a:t> an der EU</a:t>
            </a:r>
          </a:p>
          <a:p>
            <a:pPr algn="l"/>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2" name="Textfeld 1"/>
          <p:cNvSpPr txBox="1"/>
          <p:nvPr/>
        </p:nvSpPr>
        <p:spPr>
          <a:xfrm>
            <a:off x="583781" y="4137595"/>
            <a:ext cx="4216282" cy="369332"/>
          </a:xfrm>
          <a:prstGeom prst="rect">
            <a:avLst/>
          </a:prstGeom>
          <a:noFill/>
        </p:spPr>
        <p:txBody>
          <a:bodyPr wrap="none" rtlCol="0">
            <a:spAutoFit/>
          </a:bodyPr>
          <a:lstStyle/>
          <a:p>
            <a:r>
              <a:rPr lang="de-DE" dirty="0"/>
              <a:t>US-Handelsdaten: ITC </a:t>
            </a:r>
            <a:r>
              <a:rPr lang="de-DE" dirty="0">
                <a:hlinkClick r:id="rId3"/>
              </a:rPr>
              <a:t>Importe</a:t>
            </a:r>
            <a:r>
              <a:rPr lang="de-DE" dirty="0"/>
              <a:t> und </a:t>
            </a:r>
            <a:r>
              <a:rPr lang="de-DE" dirty="0">
                <a:hlinkClick r:id="rId4"/>
              </a:rPr>
              <a:t>Exporte</a:t>
            </a:r>
            <a:endParaRPr lang="de-DE" dirty="0"/>
          </a:p>
        </p:txBody>
      </p:sp>
      <p:sp>
        <p:nvSpPr>
          <p:cNvPr id="9" name="Textfeld 8"/>
          <p:cNvSpPr txBox="1"/>
          <p:nvPr/>
        </p:nvSpPr>
        <p:spPr>
          <a:xfrm>
            <a:off x="583781" y="4506927"/>
            <a:ext cx="2325701" cy="369332"/>
          </a:xfrm>
          <a:prstGeom prst="rect">
            <a:avLst/>
          </a:prstGeom>
          <a:noFill/>
        </p:spPr>
        <p:txBody>
          <a:bodyPr wrap="none" rtlCol="0">
            <a:spAutoFit/>
          </a:bodyPr>
          <a:lstStyle/>
          <a:p>
            <a:r>
              <a:rPr lang="de-DE" dirty="0"/>
              <a:t>Eurozone-BIP: </a:t>
            </a:r>
            <a:r>
              <a:rPr lang="de-DE" dirty="0" err="1">
                <a:hlinkClick r:id="rId5"/>
              </a:rPr>
              <a:t>Eurostat</a:t>
            </a:r>
            <a:endParaRPr lang="de-DE" dirty="0"/>
          </a:p>
        </p:txBody>
      </p:sp>
      <p:sp>
        <p:nvSpPr>
          <p:cNvPr id="11" name="Rechteck 10">
            <a:extLst>
              <a:ext uri="{FF2B5EF4-FFF2-40B4-BE49-F238E27FC236}">
                <a16:creationId xmlns:a16="http://schemas.microsoft.com/office/drawing/2014/main" id="{CCA33B01-E00A-48B4-9D3F-7100CA261E6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52678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84164"/>
            <a:ext cx="7464960" cy="640485"/>
          </a:xfrm>
          <a:prstGeom prst="rect">
            <a:avLst/>
          </a:prstGeom>
        </p:spPr>
        <p:txBody>
          <a:bodyPr>
            <a:normAutofit fontScale="600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der EU-Länder vs </a:t>
            </a:r>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zu</a:t>
            </a:r>
            <a:r>
              <a:rPr lang="en-US" altLang="en-US" sz="3991" dirty="0">
                <a:solidFill>
                  <a:sysClr val="windowText" lastClr="000000"/>
                </a:solidFill>
                <a:latin typeface="Times New Roman" panose="02020603050405020304" pitchFamily="18" charset="0"/>
                <a:cs typeface="Times New Roman" panose="02020603050405020304" pitchFamily="18" charset="0"/>
              </a:rPr>
              <a:t> den 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3026078" y="5192574"/>
            <a:ext cx="444159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9094962" y="481029"/>
            <a:ext cx="262924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a:t>
            </a:r>
            <a:r>
              <a:rPr lang="de-DE" sz="1633" dirty="0" err="1">
                <a:latin typeface="Times New Roman" panose="02020603050405020304" pitchFamily="18" charset="0"/>
                <a:cs typeface="Times New Roman" panose="02020603050405020304" pitchFamily="18" charset="0"/>
              </a:rPr>
              <a:t>Eurostat</a:t>
            </a:r>
            <a:r>
              <a:rPr lang="de-DE" sz="1633" dirty="0">
                <a:latin typeface="Times New Roman" panose="02020603050405020304" pitchFamily="18" charset="0"/>
                <a:cs typeface="Times New Roman" panose="02020603050405020304" pitchFamily="18" charset="0"/>
              </a:rPr>
              <a:t> (2019)</a:t>
            </a:r>
          </a:p>
        </p:txBody>
      </p:sp>
      <p:sp>
        <p:nvSpPr>
          <p:cNvPr id="10" name="Textfeld 9">
            <a:extLst>
              <a:ext uri="{FF2B5EF4-FFF2-40B4-BE49-F238E27FC236}">
                <a16:creationId xmlns:a16="http://schemas.microsoft.com/office/drawing/2014/main" id="{70ABDD23-FFB0-4FC7-A0A4-D7C69934B6E7}"/>
              </a:ext>
            </a:extLst>
          </p:cNvPr>
          <p:cNvSpPr txBox="1"/>
          <p:nvPr/>
        </p:nvSpPr>
        <p:spPr>
          <a:xfrm>
            <a:off x="693271" y="6308195"/>
            <a:ext cx="11030937"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Führen Sie eine lineare Regression durch und interpretieren Sie das Ergebnis, Daten verfügbar durch </a:t>
            </a:r>
            <a:r>
              <a:rPr lang="de-DE" dirty="0" err="1">
                <a:latin typeface="Times New Roman" panose="02020603050405020304" pitchFamily="18" charset="0"/>
                <a:cs typeface="Times New Roman" panose="02020603050405020304" pitchFamily="18" charset="0"/>
              </a:rPr>
              <a:t>Doppelelklick</a:t>
            </a:r>
            <a:endParaRPr lang="de-DE" dirty="0">
              <a:latin typeface="Times New Roman" panose="02020603050405020304" pitchFamily="18" charset="0"/>
              <a:cs typeface="Times New Roman" panose="02020603050405020304" pitchFamily="18" charset="0"/>
            </a:endParaRPr>
          </a:p>
        </p:txBody>
      </p:sp>
      <p:graphicFrame>
        <p:nvGraphicFramePr>
          <p:cNvPr id="2" name="Objekt 1"/>
          <p:cNvGraphicFramePr>
            <a:graphicFrameLocks noChangeAspect="1"/>
          </p:cNvGraphicFramePr>
          <p:nvPr/>
        </p:nvGraphicFramePr>
        <p:xfrm>
          <a:off x="246063" y="523875"/>
          <a:ext cx="8329612" cy="5629275"/>
        </p:xfrm>
        <a:graphic>
          <a:graphicData uri="http://schemas.openxmlformats.org/presentationml/2006/ole">
            <mc:AlternateContent xmlns:mc="http://schemas.openxmlformats.org/markup-compatibility/2006">
              <mc:Choice xmlns:v="urn:schemas-microsoft-com:vml" Requires="v">
                <p:oleObj name="Arbeitsblatt" r:id="rId3" imgW="8329690" imgH="5629110" progId="Excel.Sheet.12">
                  <p:embed/>
                </p:oleObj>
              </mc:Choice>
              <mc:Fallback>
                <p:oleObj name="Arbeitsblatt" r:id="rId3" imgW="8329690" imgH="5629110" progId="Excel.Sheet.12">
                  <p:embed/>
                  <p:pic>
                    <p:nvPicPr>
                      <p:cNvPr id="2" name="Objekt 1"/>
                      <p:cNvPicPr/>
                      <p:nvPr/>
                    </p:nvPicPr>
                    <p:blipFill>
                      <a:blip r:embed="rId4"/>
                      <a:stretch>
                        <a:fillRect/>
                      </a:stretch>
                    </p:blipFill>
                    <p:spPr>
                      <a:xfrm>
                        <a:off x="246063" y="523875"/>
                        <a:ext cx="8329612" cy="5629275"/>
                      </a:xfrm>
                      <a:prstGeom prst="rect">
                        <a:avLst/>
                      </a:prstGeom>
                    </p:spPr>
                  </p:pic>
                </p:oleObj>
              </mc:Fallback>
            </mc:AlternateContent>
          </a:graphicData>
        </a:graphic>
      </p:graphicFrame>
      <p:sp>
        <p:nvSpPr>
          <p:cNvPr id="8" name="Rechteck 7">
            <a:extLst>
              <a:ext uri="{FF2B5EF4-FFF2-40B4-BE49-F238E27FC236}">
                <a16:creationId xmlns:a16="http://schemas.microsoft.com/office/drawing/2014/main" id="{03038BE8-9778-4844-98CB-332413DCED4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55519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84164"/>
            <a:ext cx="8272080" cy="640485"/>
          </a:xfrm>
          <a:prstGeom prst="rect">
            <a:avLst/>
          </a:prstGeom>
        </p:spPr>
        <p:txBody>
          <a:bodyPr>
            <a:normAutofit fontScale="600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der EU-Länder vs </a:t>
            </a:r>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zu</a:t>
            </a:r>
            <a:r>
              <a:rPr lang="en-US" altLang="en-US" sz="3991" dirty="0">
                <a:solidFill>
                  <a:sysClr val="windowText" lastClr="000000"/>
                </a:solidFill>
                <a:latin typeface="Times New Roman" panose="02020603050405020304" pitchFamily="18" charset="0"/>
                <a:cs typeface="Times New Roman" panose="02020603050405020304" pitchFamily="18" charset="0"/>
              </a:rPr>
              <a:t> den USA (2019)</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3026078" y="5192574"/>
            <a:ext cx="444159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29740" y="142558"/>
            <a:ext cx="2018501"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a:t>
            </a:r>
            <a:r>
              <a:rPr lang="de-DE" sz="1633" dirty="0" err="1">
                <a:latin typeface="Times New Roman" panose="02020603050405020304" pitchFamily="18" charset="0"/>
                <a:cs typeface="Times New Roman" panose="02020603050405020304" pitchFamily="18" charset="0"/>
              </a:rPr>
              <a:t>Eurostat</a:t>
            </a:r>
            <a:endParaRPr lang="de-DE" sz="1633" dirty="0">
              <a:latin typeface="Times New Roman" panose="02020603050405020304" pitchFamily="18" charset="0"/>
              <a:cs typeface="Times New Roman" panose="02020603050405020304" pitchFamily="18" charset="0"/>
            </a:endParaRPr>
          </a:p>
        </p:txBody>
      </p:sp>
      <p:pic>
        <p:nvPicPr>
          <p:cNvPr id="6" name="Grafik 5"/>
          <p:cNvPicPr>
            <a:picLocks noChangeAspect="1"/>
          </p:cNvPicPr>
          <p:nvPr/>
        </p:nvPicPr>
        <p:blipFill>
          <a:blip r:embed="rId3"/>
          <a:stretch>
            <a:fillRect/>
          </a:stretch>
        </p:blipFill>
        <p:spPr>
          <a:xfrm>
            <a:off x="322137" y="602645"/>
            <a:ext cx="7636341" cy="4589929"/>
          </a:xfrm>
          <a:prstGeom prst="rect">
            <a:avLst/>
          </a:prstGeom>
        </p:spPr>
      </p:pic>
      <p:sp>
        <p:nvSpPr>
          <p:cNvPr id="24" name="Rechteck 23">
            <a:extLst>
              <a:ext uri="{FF2B5EF4-FFF2-40B4-BE49-F238E27FC236}">
                <a16:creationId xmlns:a16="http://schemas.microsoft.com/office/drawing/2014/main" id="{75465BC0-D84C-4780-8B17-A4341E16A7E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E3021386-90F3-473F-8BB6-AB4231DBCE67}"/>
              </a:ext>
            </a:extLst>
          </p:cNvPr>
          <p:cNvSpPr txBox="1"/>
          <p:nvPr/>
        </p:nvSpPr>
        <p:spPr>
          <a:xfrm rot="16200000">
            <a:off x="-1266884" y="2318939"/>
            <a:ext cx="2982897" cy="369332"/>
          </a:xfrm>
          <a:prstGeom prst="rect">
            <a:avLst/>
          </a:prstGeom>
          <a:noFill/>
        </p:spPr>
        <p:txBody>
          <a:bodyPr wrap="square" rtlCol="0">
            <a:spAutoFit/>
          </a:bodyPr>
          <a:lstStyle/>
          <a:p>
            <a:r>
              <a:rPr lang="de-DE" dirty="0"/>
              <a:t>Anteil am US-Handel der EU</a:t>
            </a:r>
          </a:p>
        </p:txBody>
      </p:sp>
      <p:sp>
        <p:nvSpPr>
          <p:cNvPr id="25" name="Textfeld 24">
            <a:extLst>
              <a:ext uri="{FF2B5EF4-FFF2-40B4-BE49-F238E27FC236}">
                <a16:creationId xmlns:a16="http://schemas.microsoft.com/office/drawing/2014/main" id="{C37249F1-76E0-49E2-8293-9B5C4A5F743C}"/>
              </a:ext>
            </a:extLst>
          </p:cNvPr>
          <p:cNvSpPr txBox="1"/>
          <p:nvPr/>
        </p:nvSpPr>
        <p:spPr>
          <a:xfrm>
            <a:off x="2878397" y="5182759"/>
            <a:ext cx="2982897" cy="369332"/>
          </a:xfrm>
          <a:prstGeom prst="rect">
            <a:avLst/>
          </a:prstGeom>
          <a:noFill/>
        </p:spPr>
        <p:txBody>
          <a:bodyPr wrap="square" rtlCol="0">
            <a:spAutoFit/>
          </a:bodyPr>
          <a:lstStyle/>
          <a:p>
            <a:r>
              <a:rPr lang="de-DE" dirty="0"/>
              <a:t>Anteil am BIP der EU</a:t>
            </a:r>
          </a:p>
        </p:txBody>
      </p:sp>
    </p:spTree>
    <p:extLst>
      <p:ext uri="{BB962C8B-B14F-4D97-AF65-F5344CB8AC3E}">
        <p14:creationId xmlns:p14="http://schemas.microsoft.com/office/powerpoint/2010/main" val="383912151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1786</Words>
  <Application>Microsoft Office PowerPoint</Application>
  <PresentationFormat>Breitbild</PresentationFormat>
  <Paragraphs>266</Paragraphs>
  <Slides>30</Slides>
  <Notes>30</Notes>
  <HiddenSlides>0</HiddenSlides>
  <MMClips>0</MMClips>
  <ScaleCrop>false</ScaleCrop>
  <HeadingPairs>
    <vt:vector size="8" baseType="variant">
      <vt:variant>
        <vt:lpstr>Verwendete Schriftarten</vt:lpstr>
      </vt:variant>
      <vt:variant>
        <vt:i4>9</vt:i4>
      </vt:variant>
      <vt:variant>
        <vt:lpstr>Design</vt:lpstr>
      </vt:variant>
      <vt:variant>
        <vt:i4>1</vt:i4>
      </vt:variant>
      <vt:variant>
        <vt:lpstr>Eingebettete OLE-Server</vt:lpstr>
      </vt:variant>
      <vt:variant>
        <vt:i4>1</vt:i4>
      </vt:variant>
      <vt:variant>
        <vt:lpstr>Folientitel</vt:lpstr>
      </vt:variant>
      <vt:variant>
        <vt:i4>30</vt:i4>
      </vt:variant>
    </vt:vector>
  </HeadingPairs>
  <TitlesOfParts>
    <vt:vector size="41" baseType="lpstr">
      <vt:lpstr>Arial</vt:lpstr>
      <vt:lpstr>Arial Unicode MS</vt:lpstr>
      <vt:lpstr>Calibri</vt:lpstr>
      <vt:lpstr>Calibri Light</vt:lpstr>
      <vt:lpstr>Cambria Math</vt:lpstr>
      <vt:lpstr>Sparkasse Rg</vt:lpstr>
      <vt:lpstr>Symbol</vt:lpstr>
      <vt:lpstr>Times New Roman</vt:lpstr>
      <vt:lpstr>Wingdings</vt:lpstr>
      <vt:lpstr>Office</vt:lpstr>
      <vt:lpstr>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444</cp:revision>
  <dcterms:created xsi:type="dcterms:W3CDTF">2019-02-11T10:45:01Z</dcterms:created>
  <dcterms:modified xsi:type="dcterms:W3CDTF">2023-05-01T19:49:51Z</dcterms:modified>
</cp:coreProperties>
</file>