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051" r:id="rId3"/>
    <p:sldId id="1052" r:id="rId4"/>
    <p:sldId id="1053" r:id="rId5"/>
    <p:sldId id="1054" r:id="rId6"/>
    <p:sldId id="1055" r:id="rId7"/>
    <p:sldId id="1056" r:id="rId8"/>
    <p:sldId id="1057" r:id="rId9"/>
    <p:sldId id="1058" r:id="rId10"/>
    <p:sldId id="1059" r:id="rId11"/>
    <p:sldId id="1060" r:id="rId12"/>
    <p:sldId id="1061" r:id="rId13"/>
    <p:sldId id="1063" r:id="rId14"/>
    <p:sldId id="1064" r:id="rId15"/>
    <p:sldId id="1065" r:id="rId16"/>
    <p:sldId id="1066" r:id="rId17"/>
    <p:sldId id="1067" r:id="rId18"/>
    <p:sldId id="1068" r:id="rId19"/>
    <p:sldId id="1069" r:id="rId20"/>
    <p:sldId id="1070" r:id="rId21"/>
    <p:sldId id="1071" r:id="rId22"/>
    <p:sldId id="1158" r:id="rId23"/>
    <p:sldId id="1159" r:id="rId24"/>
    <p:sldId id="1074" r:id="rId25"/>
    <p:sldId id="1075" r:id="rId26"/>
    <p:sldId id="857" r:id="rId27"/>
    <p:sldId id="858" r:id="rId28"/>
    <p:sldId id="859" r:id="rId29"/>
    <p:sldId id="860" r:id="rId30"/>
    <p:sldId id="922" r:id="rId31"/>
    <p:sldId id="923" r:id="rId32"/>
    <p:sldId id="1201" r:id="rId33"/>
    <p:sldId id="1228" r:id="rId34"/>
    <p:sldId id="1227" r:id="rId35"/>
    <p:sldId id="861" r:id="rId36"/>
    <p:sldId id="862" r:id="rId37"/>
    <p:sldId id="863" r:id="rId38"/>
    <p:sldId id="864" r:id="rId39"/>
    <p:sldId id="865" r:id="rId40"/>
    <p:sldId id="866" r:id="rId41"/>
    <p:sldId id="867" r:id="rId42"/>
    <p:sldId id="868" r:id="rId43"/>
    <p:sldId id="869" r:id="rId44"/>
    <p:sldId id="870"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63" d="100"/>
          <a:sy n="63" d="100"/>
        </p:scale>
        <p:origin x="108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3.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3.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16.04.2023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328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1890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9990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242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99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535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6411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7327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094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74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3623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1675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037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9772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20606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01600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4632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31798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09791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280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0365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935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45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6936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16.04.2023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16.04.2023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16.04.2023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16.04.2023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16.04.2023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16.04.2023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16.04.2023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16.04.2023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16.04.2023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16.04.2023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16.04.2023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16.04.2023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andeins.de/corporate-publishing/sachsen-machen/klang-zum-anfasse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coastal.climatecentral.or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357992"/>
            <a:ext cx="12019878" cy="6048186"/>
          </a:xfrm>
          <a:prstGeom prst="rect">
            <a:avLst/>
          </a:prstGeom>
          <a:noFill/>
        </p:spPr>
        <p:txBody>
          <a:bodyPr wrap="square" rtlCol="0">
            <a:noAutofit/>
          </a:bodyPr>
          <a:lstStyle/>
          <a:p>
            <a:r>
              <a:rPr lang="de-DE" sz="2000" dirty="0"/>
              <a:t>Nachfragefunktion (Annahmen):</a:t>
            </a:r>
          </a:p>
          <a:p>
            <a:endParaRPr lang="de-DE" sz="2000" dirty="0"/>
          </a:p>
          <a:p>
            <a:r>
              <a:rPr lang="de-DE" sz="2000" dirty="0"/>
              <a:t>x = S(1/n –b(p-P))</a:t>
            </a:r>
          </a:p>
          <a:p>
            <a:endParaRPr lang="de-DE" sz="2000" dirty="0"/>
          </a:p>
          <a:p>
            <a:endParaRPr lang="de-DE"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größer</a:t>
            </a:r>
            <a:r>
              <a:rPr lang="en-US" sz="2000" dirty="0"/>
              <a:t> die </a:t>
            </a:r>
            <a:r>
              <a:rPr lang="en-US" sz="2000" dirty="0" err="1"/>
              <a:t>Branche</a:t>
            </a:r>
            <a:r>
              <a:rPr lang="en-US" sz="2000" dirty="0"/>
              <a:t> (S): </a:t>
            </a:r>
          </a:p>
          <a:p>
            <a:endParaRPr lang="en-US"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höher</a:t>
            </a:r>
            <a:r>
              <a:rPr lang="en-US" sz="2000" dirty="0"/>
              <a:t> </a:t>
            </a:r>
            <a:r>
              <a:rPr lang="en-US" sz="2000"/>
              <a:t>der Preis </a:t>
            </a:r>
            <a:r>
              <a:rPr lang="en-US" sz="2000" dirty="0"/>
              <a:t>der </a:t>
            </a:r>
            <a:r>
              <a:rPr lang="en-US" sz="2000" dirty="0" err="1"/>
              <a:t>Konkurrenten</a:t>
            </a:r>
            <a:r>
              <a:rPr lang="en-US" sz="2000" dirty="0"/>
              <a:t> (P). </a:t>
            </a:r>
          </a:p>
          <a:p>
            <a:endParaRPr lang="en-US" sz="2000" dirty="0"/>
          </a:p>
          <a:p>
            <a:pPr marL="342900" indent="-342900">
              <a:buFont typeface="Arial" panose="020B0604020202020204" pitchFamily="34" charset="0"/>
              <a:buChar char="•"/>
            </a:pPr>
            <a:r>
              <a:rPr lang="en-US" sz="2000" dirty="0"/>
              <a:t>Falls p = P, </a:t>
            </a:r>
            <a:r>
              <a:rPr lang="en-US" sz="2000" dirty="0" err="1"/>
              <a:t>verkaufen</a:t>
            </a:r>
            <a:r>
              <a:rPr lang="en-US" sz="2000" dirty="0"/>
              <a:t> </a:t>
            </a:r>
            <a:r>
              <a:rPr lang="en-US" sz="2000" dirty="0" err="1"/>
              <a:t>alle</a:t>
            </a:r>
            <a:r>
              <a:rPr lang="en-US" sz="2000" dirty="0"/>
              <a:t> </a:t>
            </a:r>
            <a:r>
              <a:rPr lang="en-US" sz="2000" dirty="0" err="1"/>
              <a:t>Firmen</a:t>
            </a:r>
            <a:r>
              <a:rPr lang="en-US" sz="2000" dirty="0"/>
              <a:t> den </a:t>
            </a:r>
            <a:r>
              <a:rPr lang="en-US" sz="2000" dirty="0" err="1"/>
              <a:t>Anteil</a:t>
            </a:r>
            <a:r>
              <a:rPr lang="en-US" sz="2000" dirty="0"/>
              <a:t> S/n</a:t>
            </a:r>
          </a:p>
          <a:p>
            <a:endParaRPr lang="en-US" sz="2000" dirty="0"/>
          </a:p>
          <a:p>
            <a:pPr marL="342900" indent="-342900">
              <a:buFont typeface="Arial" panose="020B0604020202020204" pitchFamily="34" charset="0"/>
              <a:buChar char="•"/>
            </a:pPr>
            <a:r>
              <a:rPr lang="en-US" sz="2000" dirty="0"/>
              <a:t>Je </a:t>
            </a:r>
            <a:r>
              <a:rPr lang="en-US" sz="2000" dirty="0" err="1"/>
              <a:t>mehr</a:t>
            </a:r>
            <a:r>
              <a:rPr lang="en-US" sz="2000" dirty="0"/>
              <a:t> der </a:t>
            </a:r>
            <a:r>
              <a:rPr lang="en-US" sz="2000" err="1"/>
              <a:t>eigene</a:t>
            </a:r>
            <a:r>
              <a:rPr lang="en-US" sz="2000"/>
              <a:t> Preis </a:t>
            </a:r>
            <a:r>
              <a:rPr lang="en-US" sz="2000" dirty="0"/>
              <a:t>(p) </a:t>
            </a:r>
            <a:r>
              <a:rPr lang="en-US" sz="2000"/>
              <a:t>den Durchschittspreis </a:t>
            </a:r>
            <a:r>
              <a:rPr lang="en-US" sz="2000" dirty="0"/>
              <a:t>(P) </a:t>
            </a:r>
            <a:r>
              <a:rPr lang="en-US" sz="2000" dirty="0" err="1"/>
              <a:t>übersteigt</a:t>
            </a:r>
            <a:r>
              <a:rPr lang="en-US" sz="2000" dirty="0"/>
              <a:t>, </a:t>
            </a:r>
            <a:r>
              <a:rPr lang="en-US" sz="2000" dirty="0" err="1"/>
              <a:t>desto</a:t>
            </a:r>
            <a:r>
              <a:rPr lang="en-US" sz="2000" dirty="0"/>
              <a:t> </a:t>
            </a:r>
            <a:r>
              <a:rPr lang="en-US" sz="2000" dirty="0" err="1"/>
              <a:t>kleiner</a:t>
            </a:r>
            <a:r>
              <a:rPr lang="en-US" sz="2000" dirty="0"/>
              <a:t> </a:t>
            </a:r>
            <a:r>
              <a:rPr lang="en-US" sz="2000" dirty="0" err="1"/>
              <a:t>ist</a:t>
            </a:r>
            <a:r>
              <a:rPr lang="en-US" sz="2000" dirty="0"/>
              <a:t> der </a:t>
            </a:r>
            <a:r>
              <a:rPr lang="en-US" sz="2000" dirty="0" err="1"/>
              <a:t>Marktanteil</a:t>
            </a:r>
            <a:r>
              <a:rPr lang="en-US" sz="2000" dirty="0"/>
              <a:t> der Firma. </a:t>
            </a:r>
          </a:p>
          <a:p>
            <a:pPr marL="342900" indent="-342900">
              <a:buFont typeface="Arial" panose="020B0604020202020204" pitchFamily="34" charset="0"/>
              <a:buChar char="•"/>
            </a:pPr>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dirty="0"/>
              <a:t>Die </a:t>
            </a:r>
            <a:r>
              <a:rPr lang="en-US" sz="2000" dirty="0" err="1"/>
              <a:t>Branchengröße</a:t>
            </a:r>
            <a:r>
              <a:rPr lang="en-US" sz="2000" dirty="0"/>
              <a:t> (S) </a:t>
            </a:r>
            <a:r>
              <a:rPr lang="en-US" sz="2000" dirty="0" err="1"/>
              <a:t>hängt</a:t>
            </a:r>
            <a:r>
              <a:rPr lang="en-US" sz="2000" dirty="0"/>
              <a:t> </a:t>
            </a:r>
            <a:r>
              <a:rPr lang="en-US" sz="2000" dirty="0" err="1"/>
              <a:t>nicht</a:t>
            </a:r>
            <a:r>
              <a:rPr lang="en-US" sz="2000" dirty="0"/>
              <a:t> </a:t>
            </a:r>
            <a:r>
              <a:rPr lang="en-US" sz="2000" err="1"/>
              <a:t>vom</a:t>
            </a:r>
            <a:r>
              <a:rPr lang="en-US" sz="2000"/>
              <a:t> Preis </a:t>
            </a:r>
            <a:r>
              <a:rPr lang="en-US" sz="2000" dirty="0"/>
              <a:t>ab</a:t>
            </a:r>
            <a:endParaRPr lang="de-DE" sz="2000" dirty="0"/>
          </a:p>
        </p:txBody>
      </p:sp>
      <p:sp>
        <p:nvSpPr>
          <p:cNvPr id="2" name="Textfeld 1">
            <a:extLst>
              <a:ext uri="{FF2B5EF4-FFF2-40B4-BE49-F238E27FC236}">
                <a16:creationId xmlns:a16="http://schemas.microsoft.com/office/drawing/2014/main" id="{AA8C0CEF-E713-4B93-A038-8D3E97CD89C9}"/>
              </a:ext>
            </a:extLst>
          </p:cNvPr>
          <p:cNvSpPr txBox="1"/>
          <p:nvPr/>
        </p:nvSpPr>
        <p:spPr>
          <a:xfrm>
            <a:off x="2260650" y="745269"/>
            <a:ext cx="3683252" cy="923330"/>
          </a:xfrm>
          <a:prstGeom prst="rect">
            <a:avLst/>
          </a:prstGeom>
          <a:noFill/>
        </p:spPr>
        <p:txBody>
          <a:bodyPr wrap="none" rtlCol="0">
            <a:spAutoFit/>
          </a:bodyPr>
          <a:lstStyle/>
          <a:p>
            <a:r>
              <a:rPr lang="en-US" dirty="0"/>
              <a:t>x = </a:t>
            </a:r>
            <a:r>
              <a:rPr lang="en-US" dirty="0" err="1"/>
              <a:t>Absatzmenge</a:t>
            </a:r>
            <a:r>
              <a:rPr lang="en-US" dirty="0"/>
              <a:t> der </a:t>
            </a:r>
            <a:r>
              <a:rPr lang="en-US" dirty="0" err="1"/>
              <a:t>einzelnen</a:t>
            </a:r>
            <a:r>
              <a:rPr lang="en-US" dirty="0"/>
              <a:t> </a:t>
            </a:r>
            <a:r>
              <a:rPr lang="en-US" dirty="0" err="1"/>
              <a:t>Firma</a:t>
            </a:r>
            <a:endParaRPr lang="en-US" dirty="0"/>
          </a:p>
          <a:p>
            <a:r>
              <a:rPr lang="en-US" dirty="0"/>
              <a:t>S = </a:t>
            </a:r>
            <a:r>
              <a:rPr lang="en-US" dirty="0" err="1"/>
              <a:t>Absatzmenge</a:t>
            </a:r>
            <a:r>
              <a:rPr lang="en-US" dirty="0"/>
              <a:t> der </a:t>
            </a:r>
            <a:r>
              <a:rPr lang="en-US" dirty="0" err="1"/>
              <a:t>Branche</a:t>
            </a:r>
            <a:endParaRPr lang="en-US" dirty="0"/>
          </a:p>
          <a:p>
            <a:r>
              <a:rPr lang="en-US" dirty="0"/>
              <a:t>n = </a:t>
            </a:r>
            <a:r>
              <a:rPr lang="en-US" dirty="0" err="1"/>
              <a:t>Anzahl</a:t>
            </a:r>
            <a:r>
              <a:rPr lang="en-US" dirty="0"/>
              <a:t> der </a:t>
            </a:r>
            <a:r>
              <a:rPr lang="en-US" dirty="0" err="1"/>
              <a:t>Firmen</a:t>
            </a:r>
            <a:r>
              <a:rPr lang="en-US" dirty="0"/>
              <a:t> </a:t>
            </a:r>
          </a:p>
        </p:txBody>
      </p:sp>
      <p:sp>
        <p:nvSpPr>
          <p:cNvPr id="6" name="Rechteck 5"/>
          <p:cNvSpPr/>
          <p:nvPr/>
        </p:nvSpPr>
        <p:spPr>
          <a:xfrm>
            <a:off x="6096000" y="752865"/>
            <a:ext cx="6096000" cy="923330"/>
          </a:xfrm>
          <a:prstGeom prst="rect">
            <a:avLst/>
          </a:prstGeom>
        </p:spPr>
        <p:txBody>
          <a:bodyPr>
            <a:spAutoFit/>
          </a:bodyPr>
          <a:lstStyle/>
          <a:p>
            <a:r>
              <a:rPr lang="en-US" dirty="0"/>
              <a:t>p </a:t>
            </a:r>
            <a:r>
              <a:rPr lang="en-US"/>
              <a:t>= Preis </a:t>
            </a:r>
            <a:r>
              <a:rPr lang="en-US" dirty="0"/>
              <a:t>der </a:t>
            </a:r>
            <a:r>
              <a:rPr lang="en-US" dirty="0" err="1"/>
              <a:t>einzelnen</a:t>
            </a:r>
            <a:r>
              <a:rPr lang="en-US" dirty="0"/>
              <a:t> Firma</a:t>
            </a:r>
          </a:p>
          <a:p>
            <a:r>
              <a:rPr lang="en-US" dirty="0"/>
              <a:t>P </a:t>
            </a:r>
            <a:r>
              <a:rPr lang="en-US"/>
              <a:t>= Durchschnittspreis </a:t>
            </a:r>
            <a:r>
              <a:rPr lang="en-US" dirty="0" err="1"/>
              <a:t>aller</a:t>
            </a:r>
            <a:r>
              <a:rPr lang="en-US" dirty="0"/>
              <a:t> </a:t>
            </a:r>
            <a:r>
              <a:rPr lang="en-US" dirty="0" err="1"/>
              <a:t>Konkurrenten</a:t>
            </a:r>
            <a:endParaRPr lang="en-US" dirty="0"/>
          </a:p>
          <a:p>
            <a:r>
              <a:rPr lang="en-US" dirty="0"/>
              <a:t>b = Parameter </a:t>
            </a:r>
            <a:r>
              <a:rPr lang="en-US"/>
              <a:t>der Preissensitivität </a:t>
            </a:r>
            <a:r>
              <a:rPr lang="en-US" dirty="0"/>
              <a:t>(b&gt;0) </a:t>
            </a:r>
            <a:endParaRPr lang="de-DE" dirty="0"/>
          </a:p>
        </p:txBody>
      </p:sp>
      <p:sp>
        <p:nvSpPr>
          <p:cNvPr id="26" name="Rechteck 25">
            <a:extLst>
              <a:ext uri="{FF2B5EF4-FFF2-40B4-BE49-F238E27FC236}">
                <a16:creationId xmlns:a16="http://schemas.microsoft.com/office/drawing/2014/main" id="{5266C138-C695-4821-A2FE-AF46DD40618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82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6167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2" y="460477"/>
            <a:ext cx="12192000" cy="1379081"/>
          </a:xfrm>
          <a:prstGeom prst="rect">
            <a:avLst/>
          </a:prstGeom>
          <a:noFill/>
        </p:spPr>
        <p:txBody>
          <a:bodyPr wrap="square" rtlCol="0">
            <a:noAutofit/>
          </a:bodyPr>
          <a:lstStyle/>
          <a:p>
            <a:r>
              <a:rPr lang="en-US" sz="2400" u="sng" dirty="0" err="1"/>
              <a:t>Firmenzahl</a:t>
            </a:r>
            <a:r>
              <a:rPr lang="en-US" sz="2400" u="sng" dirty="0"/>
              <a:t> und </a:t>
            </a:r>
            <a:r>
              <a:rPr lang="en-US" sz="2400" u="sng" dirty="0" err="1"/>
              <a:t>Durchschnittskosten</a:t>
            </a:r>
            <a:r>
              <a:rPr lang="en-US" sz="2400" u="sng" dirty="0"/>
              <a:t>:</a:t>
            </a:r>
          </a:p>
          <a:p>
            <a:endParaRPr lang="en-US" sz="2400" dirty="0"/>
          </a:p>
          <a:p>
            <a:r>
              <a:rPr lang="en-US" sz="2400" dirty="0"/>
              <a:t>Da </a:t>
            </a:r>
            <a:r>
              <a:rPr lang="en-US" sz="2400" dirty="0" err="1"/>
              <a:t>alle</a:t>
            </a:r>
            <a:r>
              <a:rPr lang="en-US" sz="2400" dirty="0"/>
              <a:t> </a:t>
            </a:r>
            <a:r>
              <a:rPr lang="en-US" sz="2400" dirty="0" err="1"/>
              <a:t>Firmen</a:t>
            </a:r>
            <a:r>
              <a:rPr lang="en-US" sz="2400" dirty="0"/>
              <a:t> </a:t>
            </a:r>
            <a:r>
              <a:rPr lang="en-US" sz="2400" dirty="0" err="1"/>
              <a:t>symmetrisch</a:t>
            </a:r>
            <a:r>
              <a:rPr lang="en-US" sz="2400" dirty="0"/>
              <a:t> </a:t>
            </a:r>
            <a:r>
              <a:rPr lang="en-US" sz="2400" dirty="0" err="1"/>
              <a:t>sind</a:t>
            </a:r>
            <a:r>
              <a:rPr lang="en-US" sz="2400" dirty="0"/>
              <a:t>, </a:t>
            </a:r>
            <a:r>
              <a:rPr lang="en-US" sz="2400" dirty="0" err="1"/>
              <a:t>müssen</a:t>
            </a:r>
            <a:r>
              <a:rPr lang="en-US" sz="2400" dirty="0"/>
              <a:t> </a:t>
            </a:r>
            <a:r>
              <a:rPr lang="en-US" sz="2400" dirty="0" err="1"/>
              <a:t>im</a:t>
            </a:r>
            <a:r>
              <a:rPr lang="en-US" sz="2400" dirty="0"/>
              <a:t> </a:t>
            </a:r>
            <a:r>
              <a:rPr lang="en-US" sz="2400" dirty="0" err="1"/>
              <a:t>Gleichgewicht</a:t>
            </a:r>
            <a:r>
              <a:rPr lang="en-US" sz="2400" dirty="0"/>
              <a:t> </a:t>
            </a:r>
            <a:r>
              <a:rPr lang="en-US" sz="2400" dirty="0" err="1"/>
              <a:t>alle</a:t>
            </a:r>
            <a:r>
              <a:rPr lang="en-US" sz="2400" dirty="0"/>
              <a:t> </a:t>
            </a:r>
            <a:r>
              <a:rPr lang="en-US" sz="2400" dirty="0" err="1"/>
              <a:t>zum</a:t>
            </a:r>
            <a:r>
              <a:rPr lang="en-US" sz="2400" dirty="0"/>
              <a:t> </a:t>
            </a:r>
            <a:r>
              <a:rPr lang="en-US" sz="2400" err="1"/>
              <a:t>gleichen</a:t>
            </a:r>
            <a:r>
              <a:rPr lang="en-US" sz="2400"/>
              <a:t> Preis </a:t>
            </a:r>
            <a:r>
              <a:rPr lang="en-US" sz="2400" dirty="0" err="1"/>
              <a:t>produzieren</a:t>
            </a:r>
            <a:endParaRPr lang="en-US" sz="2400" dirty="0"/>
          </a:p>
          <a:p>
            <a:r>
              <a:rPr lang="en-US" sz="2400" dirty="0"/>
              <a:t>				</a:t>
            </a:r>
          </a:p>
          <a:p>
            <a:endParaRPr lang="en-US" sz="2400" dirty="0"/>
          </a:p>
          <a:p>
            <a:endParaRPr lang="en-US" sz="2400" dirty="0"/>
          </a:p>
          <a:p>
            <a:r>
              <a:rPr lang="en-US" sz="2400" dirty="0"/>
              <a:t>	</a:t>
            </a:r>
          </a:p>
          <a:p>
            <a:endParaRPr lang="de-DE" sz="2000" dirty="0"/>
          </a:p>
        </p:txBody>
      </p:sp>
      <p:sp>
        <p:nvSpPr>
          <p:cNvPr id="2" name="Rechteck 1"/>
          <p:cNvSpPr/>
          <p:nvPr/>
        </p:nvSpPr>
        <p:spPr>
          <a:xfrm>
            <a:off x="1030965" y="1639503"/>
            <a:ext cx="1261884" cy="400110"/>
          </a:xfrm>
          <a:prstGeom prst="rect">
            <a:avLst/>
          </a:prstGeom>
        </p:spPr>
        <p:txBody>
          <a:bodyPr wrap="none">
            <a:spAutoFit/>
          </a:bodyPr>
          <a:lstStyle/>
          <a:p>
            <a:r>
              <a:rPr lang="en-US" sz="2000" dirty="0"/>
              <a:t>→ p*=p=P</a:t>
            </a:r>
          </a:p>
        </p:txBody>
      </p:sp>
      <p:sp>
        <p:nvSpPr>
          <p:cNvPr id="5" name="Rechteck 4"/>
          <p:cNvSpPr/>
          <p:nvPr/>
        </p:nvSpPr>
        <p:spPr>
          <a:xfrm>
            <a:off x="870138" y="2625526"/>
            <a:ext cx="7405361" cy="400110"/>
          </a:xfrm>
          <a:prstGeom prst="rect">
            <a:avLst/>
          </a:prstGeom>
        </p:spPr>
        <p:txBody>
          <a:bodyPr wrap="none">
            <a:spAutoFit/>
          </a:bodyPr>
          <a:lstStyle/>
          <a:p>
            <a:r>
              <a:rPr lang="en-US" sz="2000" dirty="0"/>
              <a:t>→ </a:t>
            </a:r>
            <a:r>
              <a:rPr lang="en-US" sz="2000" dirty="0" err="1"/>
              <a:t>Einsetzen</a:t>
            </a:r>
            <a:r>
              <a:rPr lang="en-US" sz="2000" dirty="0"/>
              <a:t> in die </a:t>
            </a:r>
            <a:r>
              <a:rPr lang="en-US" sz="2000" dirty="0" err="1"/>
              <a:t>Kostenfunktion</a:t>
            </a:r>
            <a:r>
              <a:rPr lang="en-US" sz="2000" dirty="0"/>
              <a:t> </a:t>
            </a:r>
            <a:r>
              <a:rPr lang="en-US" sz="2000" dirty="0" err="1"/>
              <a:t>liefert</a:t>
            </a:r>
            <a:r>
              <a:rPr lang="en-US" sz="2000" dirty="0"/>
              <a:t> </a:t>
            </a:r>
            <a:r>
              <a:rPr lang="en-US" sz="2000" dirty="0" err="1"/>
              <a:t>für</a:t>
            </a:r>
            <a:r>
              <a:rPr lang="en-US" sz="2000" dirty="0"/>
              <a:t> die </a:t>
            </a:r>
            <a:r>
              <a:rPr lang="en-US" sz="2000" dirty="0" err="1"/>
              <a:t>Durchschnittskosten</a:t>
            </a:r>
            <a:r>
              <a:rPr lang="en-US" sz="2000" dirty="0"/>
              <a:t>:</a:t>
            </a:r>
          </a:p>
        </p:txBody>
      </p:sp>
      <p:sp>
        <p:nvSpPr>
          <p:cNvPr id="6" name="Rechteck 5"/>
          <p:cNvSpPr/>
          <p:nvPr/>
        </p:nvSpPr>
        <p:spPr>
          <a:xfrm>
            <a:off x="40454" y="5199804"/>
            <a:ext cx="8649151" cy="707886"/>
          </a:xfrm>
          <a:prstGeom prst="rect">
            <a:avLst/>
          </a:prstGeom>
        </p:spPr>
        <p:txBody>
          <a:bodyPr wrap="square">
            <a:spAutoFit/>
          </a:bodyPr>
          <a:lstStyle/>
          <a:p>
            <a:r>
              <a:rPr lang="en-US" sz="2000" dirty="0"/>
              <a:t>→	Je </a:t>
            </a:r>
            <a:r>
              <a:rPr lang="en-US" sz="2000" dirty="0" err="1"/>
              <a:t>mehr</a:t>
            </a:r>
            <a:r>
              <a:rPr lang="en-US" sz="2000" dirty="0"/>
              <a:t> </a:t>
            </a:r>
            <a:r>
              <a:rPr lang="en-US" sz="2000" dirty="0" err="1"/>
              <a:t>Firmen</a:t>
            </a:r>
            <a:r>
              <a:rPr lang="en-US" sz="2000" dirty="0"/>
              <a:t> n in der Branche, um so </a:t>
            </a:r>
            <a:r>
              <a:rPr lang="en-US" sz="2000" dirty="0" err="1"/>
              <a:t>kleiner</a:t>
            </a:r>
            <a:r>
              <a:rPr lang="en-US" sz="2000" dirty="0"/>
              <a:t> </a:t>
            </a:r>
            <a:r>
              <a:rPr lang="en-US" sz="2000" dirty="0" err="1"/>
              <a:t>wird</a:t>
            </a:r>
            <a:r>
              <a:rPr lang="en-US" sz="2000" dirty="0"/>
              <a:t> der </a:t>
            </a:r>
            <a:r>
              <a:rPr lang="en-US" sz="2000" dirty="0" err="1"/>
              <a:t>Anteil</a:t>
            </a:r>
            <a:r>
              <a:rPr lang="en-US" sz="2000" dirty="0"/>
              <a:t> </a:t>
            </a:r>
            <a:r>
              <a:rPr lang="en-US" sz="2000" dirty="0" err="1"/>
              <a:t>jeder</a:t>
            </a:r>
            <a:r>
              <a:rPr lang="en-US" sz="2000" dirty="0"/>
              <a:t> 	</a:t>
            </a:r>
            <a:r>
              <a:rPr lang="en-US" sz="2000" dirty="0" err="1"/>
              <a:t>Firma</a:t>
            </a:r>
            <a:r>
              <a:rPr lang="en-US" sz="2000" dirty="0"/>
              <a:t> am </a:t>
            </a:r>
            <a:r>
              <a:rPr lang="en-US" sz="2000" dirty="0" err="1"/>
              <a:t>Branchenumsatz</a:t>
            </a:r>
            <a:r>
              <a:rPr lang="en-US" sz="2000" dirty="0"/>
              <a:t> S</a:t>
            </a:r>
            <a:endParaRPr lang="de-DE" sz="2000" dirty="0"/>
          </a:p>
        </p:txBody>
      </p:sp>
      <p:sp>
        <p:nvSpPr>
          <p:cNvPr id="7" name="Rechteck 6"/>
          <p:cNvSpPr/>
          <p:nvPr/>
        </p:nvSpPr>
        <p:spPr>
          <a:xfrm>
            <a:off x="40454" y="5907690"/>
            <a:ext cx="8678216" cy="707886"/>
          </a:xfrm>
          <a:prstGeom prst="rect">
            <a:avLst/>
          </a:prstGeom>
        </p:spPr>
        <p:txBody>
          <a:bodyPr wrap="square">
            <a:spAutoFit/>
          </a:bodyPr>
          <a:lstStyle/>
          <a:p>
            <a:r>
              <a:rPr lang="en-US" sz="2000" dirty="0"/>
              <a:t>→	je </a:t>
            </a:r>
            <a:r>
              <a:rPr lang="en-US" sz="2000" dirty="0" err="1"/>
              <a:t>höher</a:t>
            </a:r>
            <a:r>
              <a:rPr lang="en-US" sz="2000" dirty="0"/>
              <a:t> die </a:t>
            </a:r>
            <a:r>
              <a:rPr lang="en-US" sz="2000" dirty="0" err="1"/>
              <a:t>Durchschnittskosten</a:t>
            </a:r>
            <a:r>
              <a:rPr lang="en-US" sz="2000" dirty="0"/>
              <a:t> </a:t>
            </a:r>
            <a:r>
              <a:rPr lang="en-US" sz="2000" dirty="0" err="1"/>
              <a:t>desto</a:t>
            </a:r>
            <a:r>
              <a:rPr lang="en-US" sz="2000" dirty="0"/>
              <a:t> </a:t>
            </a:r>
            <a:r>
              <a:rPr lang="en-US" sz="2000" dirty="0" err="1"/>
              <a:t>schwieriger</a:t>
            </a:r>
            <a:r>
              <a:rPr lang="en-US" sz="2000" dirty="0"/>
              <a:t> </a:t>
            </a:r>
            <a:r>
              <a:rPr lang="en-US" sz="2000" dirty="0" err="1"/>
              <a:t>wird</a:t>
            </a:r>
            <a:r>
              <a:rPr lang="en-US" sz="2000" dirty="0"/>
              <a:t> </a:t>
            </a:r>
            <a:r>
              <a:rPr lang="en-US" sz="2000" dirty="0" err="1"/>
              <a:t>es</a:t>
            </a:r>
            <a:r>
              <a:rPr lang="en-US" sz="2000" dirty="0"/>
              <a:t> </a:t>
            </a:r>
            <a:r>
              <a:rPr lang="en-US" sz="2000" dirty="0" err="1"/>
              <a:t>steigende</a:t>
            </a:r>
            <a:r>
              <a:rPr lang="en-US" sz="2000" dirty="0"/>
              <a:t> 	</a:t>
            </a:r>
            <a:r>
              <a:rPr lang="en-US" sz="2000" dirty="0" err="1"/>
              <a:t>Skalenerträge</a:t>
            </a:r>
            <a:r>
              <a:rPr lang="en-US" sz="2000" dirty="0"/>
              <a:t> </a:t>
            </a:r>
            <a:r>
              <a:rPr lang="en-US" sz="2000" dirty="0" err="1"/>
              <a:t>auszunutzen</a:t>
            </a:r>
            <a:endParaRPr lang="en-US" sz="2000" dirty="0"/>
          </a:p>
        </p:txBody>
      </p:sp>
      <p:sp>
        <p:nvSpPr>
          <p:cNvPr id="10" name="Rechteck 9"/>
          <p:cNvSpPr/>
          <p:nvPr/>
        </p:nvSpPr>
        <p:spPr>
          <a:xfrm>
            <a:off x="1618941" y="2089473"/>
            <a:ext cx="9251661" cy="400110"/>
          </a:xfrm>
          <a:prstGeom prst="rect">
            <a:avLst/>
          </a:prstGeom>
        </p:spPr>
        <p:txBody>
          <a:bodyPr wrap="square">
            <a:spAutoFit/>
          </a:bodyPr>
          <a:lstStyle/>
          <a:p>
            <a:r>
              <a:rPr lang="en-US" sz="2000" dirty="0"/>
              <a:t>→ </a:t>
            </a:r>
            <a:r>
              <a:rPr lang="en-US" sz="2000" dirty="0" err="1"/>
              <a:t>Für</a:t>
            </a:r>
            <a:r>
              <a:rPr lang="en-US" sz="2000" dirty="0"/>
              <a:t> p*=p=P </a:t>
            </a:r>
            <a:r>
              <a:rPr lang="en-US" sz="2000" dirty="0" err="1"/>
              <a:t>ergibt</a:t>
            </a:r>
            <a:r>
              <a:rPr lang="en-US" sz="2000" dirty="0"/>
              <a:t> </a:t>
            </a:r>
            <a:r>
              <a:rPr lang="en-US" sz="2000" dirty="0" err="1"/>
              <a:t>sich</a:t>
            </a:r>
            <a:r>
              <a:rPr lang="en-US" sz="2000" dirty="0"/>
              <a:t> </a:t>
            </a:r>
            <a:r>
              <a:rPr lang="en-US" sz="2000" dirty="0" err="1"/>
              <a:t>damit</a:t>
            </a:r>
            <a:r>
              <a:rPr lang="en-US" sz="2000" dirty="0"/>
              <a:t> </a:t>
            </a:r>
            <a:r>
              <a:rPr lang="en-US" sz="2000" dirty="0" err="1"/>
              <a:t>für</a:t>
            </a:r>
            <a:r>
              <a:rPr lang="en-US" sz="2000" dirty="0"/>
              <a:t> </a:t>
            </a:r>
            <a:r>
              <a:rPr lang="en-US" sz="2000" dirty="0" err="1"/>
              <a:t>jede</a:t>
            </a:r>
            <a:r>
              <a:rPr lang="en-US" sz="2000" dirty="0"/>
              <a:t> Firma </a:t>
            </a:r>
            <a:r>
              <a:rPr lang="en-US" sz="2000" dirty="0" err="1"/>
              <a:t>ein</a:t>
            </a:r>
            <a:r>
              <a:rPr lang="en-US" sz="2000" dirty="0"/>
              <a:t> </a:t>
            </a:r>
            <a:r>
              <a:rPr lang="en-US" sz="2000" dirty="0" err="1"/>
              <a:t>Marktanteil</a:t>
            </a:r>
            <a:r>
              <a:rPr lang="en-US" sz="2000" dirty="0"/>
              <a:t> von x*=S/n</a:t>
            </a:r>
          </a:p>
        </p:txBody>
      </p:sp>
      <p:sp>
        <p:nvSpPr>
          <p:cNvPr id="8" name="Rechteck 7"/>
          <p:cNvSpPr/>
          <p:nvPr/>
        </p:nvSpPr>
        <p:spPr>
          <a:xfrm>
            <a:off x="3444768" y="3088470"/>
            <a:ext cx="4069256" cy="369332"/>
          </a:xfrm>
          <a:prstGeom prst="rect">
            <a:avLst/>
          </a:prstGeom>
        </p:spPr>
        <p:txBody>
          <a:bodyPr wrap="none">
            <a:spAutoFit/>
          </a:bodyPr>
          <a:lstStyle/>
          <a:p>
            <a:r>
              <a:rPr lang="en-US" dirty="0"/>
              <a:t>DK = K/x = KF/</a:t>
            </a:r>
            <a:r>
              <a:rPr lang="en-US" dirty="0" err="1"/>
              <a:t>x+k</a:t>
            </a:r>
            <a:r>
              <a:rPr lang="en-US" dirty="0"/>
              <a:t> = KF/(S/n)+k = </a:t>
            </a:r>
            <a:r>
              <a:rPr lang="en-US" dirty="0" err="1"/>
              <a:t>n∙KF</a:t>
            </a:r>
            <a:r>
              <a:rPr lang="en-US" dirty="0"/>
              <a:t>/</a:t>
            </a:r>
            <a:r>
              <a:rPr lang="en-US" dirty="0" err="1"/>
              <a:t>S+k</a:t>
            </a:r>
            <a:endParaRPr lang="en-US" dirty="0"/>
          </a:p>
        </p:txBody>
      </p:sp>
      <p:sp>
        <p:nvSpPr>
          <p:cNvPr id="12" name="Rechteck 11"/>
          <p:cNvSpPr/>
          <p:nvPr/>
        </p:nvSpPr>
        <p:spPr>
          <a:xfrm>
            <a:off x="19458" y="3429090"/>
            <a:ext cx="9336742" cy="707886"/>
          </a:xfrm>
          <a:prstGeom prst="rect">
            <a:avLst/>
          </a:prstGeom>
        </p:spPr>
        <p:txBody>
          <a:bodyPr wrap="square">
            <a:spAutoFit/>
          </a:bodyPr>
          <a:lstStyle/>
          <a:p>
            <a:r>
              <a:rPr lang="en-US" sz="2000" dirty="0"/>
              <a:t>→	da KF, k, S </a:t>
            </a:r>
            <a:r>
              <a:rPr lang="en-US" sz="2000" dirty="0" err="1"/>
              <a:t>Konstant</a:t>
            </a:r>
            <a:r>
              <a:rPr lang="en-US" sz="2000" dirty="0"/>
              <a:t> </a:t>
            </a:r>
            <a:r>
              <a:rPr lang="en-US" sz="2000" dirty="0" err="1"/>
              <a:t>steigen</a:t>
            </a:r>
            <a:r>
              <a:rPr lang="en-US" sz="2000" dirty="0"/>
              <a:t> die </a:t>
            </a:r>
            <a:r>
              <a:rPr lang="en-US" sz="2000" dirty="0" err="1"/>
              <a:t>Durchschnittskosten</a:t>
            </a:r>
            <a:r>
              <a:rPr lang="en-US" sz="2000" dirty="0"/>
              <a:t> </a:t>
            </a:r>
            <a:r>
              <a:rPr lang="en-US" sz="2000" dirty="0" err="1"/>
              <a:t>mit</a:t>
            </a:r>
            <a:r>
              <a:rPr lang="en-US" sz="2000" dirty="0"/>
              <a:t> </a:t>
            </a:r>
            <a:r>
              <a:rPr lang="en-US" sz="2000" dirty="0" err="1"/>
              <a:t>zunehmender</a:t>
            </a:r>
            <a:r>
              <a:rPr lang="en-US" sz="2000" dirty="0"/>
              <a:t> 	</a:t>
            </a:r>
            <a:r>
              <a:rPr lang="en-US" sz="2000" dirty="0" err="1"/>
              <a:t>Firmenzahl</a:t>
            </a:r>
            <a:r>
              <a:rPr lang="en-US" sz="2000" dirty="0"/>
              <a:t> n. KF/S </a:t>
            </a:r>
            <a:r>
              <a:rPr lang="en-US" sz="2000" dirty="0" err="1"/>
              <a:t>ist</a:t>
            </a:r>
            <a:r>
              <a:rPr lang="en-US" sz="2000" dirty="0"/>
              <a:t> die </a:t>
            </a:r>
            <a:r>
              <a:rPr lang="en-US" sz="2000" dirty="0" err="1"/>
              <a:t>Steigung</a:t>
            </a:r>
            <a:r>
              <a:rPr lang="en-US" sz="2000" dirty="0"/>
              <a:t> der </a:t>
            </a:r>
            <a:r>
              <a:rPr lang="en-US" sz="2000" dirty="0" err="1"/>
              <a:t>Geraden</a:t>
            </a:r>
            <a:r>
              <a:rPr lang="en-US" sz="2000" dirty="0"/>
              <a:t> der </a:t>
            </a:r>
            <a:r>
              <a:rPr lang="en-US" sz="2000" dirty="0" err="1"/>
              <a:t>Durchschnittskosten</a:t>
            </a:r>
            <a:endParaRPr lang="de-DE" sz="2000" dirty="0"/>
          </a:p>
        </p:txBody>
      </p:sp>
      <p:sp>
        <p:nvSpPr>
          <p:cNvPr id="13" name="Rechteck 12">
            <a:extLst>
              <a:ext uri="{FF2B5EF4-FFF2-40B4-BE49-F238E27FC236}">
                <a16:creationId xmlns:a16="http://schemas.microsoft.com/office/drawing/2014/main" id="{8BE5CD04-563B-4AFB-95AA-6A4B45946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8185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3788" y="541189"/>
            <a:ext cx="12245788" cy="6316811"/>
          </a:xfrm>
          <a:prstGeom prst="rect">
            <a:avLst/>
          </a:prstGeom>
          <a:noFill/>
        </p:spPr>
        <p:txBody>
          <a:bodyPr wrap="square" rtlCol="0">
            <a:noAutofit/>
          </a:bodyPr>
          <a:lstStyle/>
          <a:p>
            <a:r>
              <a:rPr lang="en-US" sz="2400" u="sng" dirty="0" err="1"/>
              <a:t>Firmenzahl</a:t>
            </a:r>
            <a:r>
              <a:rPr lang="en-US" sz="2400" u="sng" dirty="0"/>
              <a:t> und </a:t>
            </a:r>
            <a:r>
              <a:rPr lang="en-US" sz="2400" u="sng" dirty="0" err="1"/>
              <a:t>Preis</a:t>
            </a:r>
            <a:r>
              <a:rPr lang="en-US" sz="2400" u="sng" dirty="0"/>
              <a:t>:</a:t>
            </a:r>
          </a:p>
          <a:p>
            <a:endParaRPr lang="en-US" sz="2400" dirty="0"/>
          </a:p>
          <a:p>
            <a:r>
              <a:rPr lang="en-US" sz="2400" dirty="0" err="1"/>
              <a:t>Nachfrage</a:t>
            </a:r>
            <a:r>
              <a:rPr lang="en-US" sz="2400" dirty="0"/>
              <a:t>:		</a:t>
            </a:r>
            <a:r>
              <a:rPr lang="de-DE" sz="2400" dirty="0"/>
              <a:t>x = S(1/n –b(p-P)) = S/n + </a:t>
            </a:r>
            <a:r>
              <a:rPr lang="de-DE" sz="2400" dirty="0" err="1"/>
              <a:t>SbP</a:t>
            </a:r>
            <a:r>
              <a:rPr lang="de-DE" sz="2400" dirty="0"/>
              <a:t> – </a:t>
            </a:r>
            <a:r>
              <a:rPr lang="de-DE" sz="2400" dirty="0" err="1"/>
              <a:t>Sbp</a:t>
            </a:r>
            <a:endParaRPr lang="de-DE" sz="2400" dirty="0"/>
          </a:p>
          <a:p>
            <a:endParaRPr lang="de-DE" sz="2400" dirty="0"/>
          </a:p>
          <a:p>
            <a:r>
              <a:rPr lang="de-DE" sz="2400" dirty="0"/>
              <a:t>Jede Firma nimmt die Preise der anderen als gegeben (vgl. </a:t>
            </a:r>
            <a:r>
              <a:rPr lang="de-DE" sz="2400" dirty="0" err="1"/>
              <a:t>Cournot</a:t>
            </a:r>
            <a:r>
              <a:rPr lang="de-DE" sz="2400" dirty="0"/>
              <a:t>):</a:t>
            </a:r>
          </a:p>
          <a:p>
            <a:r>
              <a:rPr lang="en-US" sz="2400" dirty="0"/>
              <a:t>→ </a:t>
            </a:r>
            <a:r>
              <a:rPr lang="en-US" sz="2400" dirty="0" err="1"/>
              <a:t>setze</a:t>
            </a:r>
            <a:r>
              <a:rPr lang="en-US" sz="2400" dirty="0"/>
              <a:t> A:=</a:t>
            </a:r>
            <a:r>
              <a:rPr lang="de-DE" sz="2400" dirty="0"/>
              <a:t> S/n + </a:t>
            </a:r>
            <a:r>
              <a:rPr lang="de-DE" sz="2400" dirty="0" err="1"/>
              <a:t>SbP</a:t>
            </a:r>
            <a:r>
              <a:rPr lang="de-DE" sz="2400" dirty="0"/>
              <a:t> und B:=Sb</a:t>
            </a:r>
          </a:p>
          <a:p>
            <a:endParaRPr lang="en-US" sz="2400" dirty="0"/>
          </a:p>
          <a:p>
            <a:r>
              <a:rPr lang="en-US" sz="2400" dirty="0"/>
              <a:t>→ 	x = A-</a:t>
            </a:r>
            <a:r>
              <a:rPr lang="en-US" sz="2400" dirty="0" err="1"/>
              <a:t>Bp</a:t>
            </a:r>
            <a:r>
              <a:rPr lang="en-US" sz="2400" dirty="0"/>
              <a:t>		</a:t>
            </a:r>
            <a:r>
              <a:rPr lang="en-US" sz="2400"/>
              <a:t>		(</a:t>
            </a:r>
            <a:r>
              <a:rPr lang="en-US" sz="2400" err="1"/>
              <a:t>Monopolnachfrage</a:t>
            </a:r>
            <a:r>
              <a:rPr lang="en-US" sz="2400"/>
              <a:t>)	→	dx=-Bdp →dp/dx= -1/B</a:t>
            </a:r>
            <a:endParaRPr lang="en-US" sz="2400" dirty="0"/>
          </a:p>
          <a:p>
            <a:r>
              <a:rPr lang="en-US" sz="2400" dirty="0"/>
              <a:t>	GE </a:t>
            </a:r>
            <a:r>
              <a:rPr lang="en-US" sz="2400"/>
              <a:t>= p’(x)x+p(x)=p </a:t>
            </a:r>
            <a:r>
              <a:rPr lang="en-US" sz="2400" dirty="0"/>
              <a:t>– x/B = p – x/(Sb) 	(</a:t>
            </a:r>
            <a:r>
              <a:rPr lang="en-US" sz="2400" dirty="0" err="1"/>
              <a:t>Grenzerträge</a:t>
            </a:r>
            <a:r>
              <a:rPr lang="en-US" sz="2400" dirty="0"/>
              <a:t> </a:t>
            </a:r>
            <a:r>
              <a:rPr lang="en-US" sz="2400" dirty="0" err="1"/>
              <a:t>im</a:t>
            </a:r>
            <a:r>
              <a:rPr lang="en-US" sz="2400" dirty="0"/>
              <a:t> </a:t>
            </a:r>
            <a:r>
              <a:rPr lang="en-US" sz="2400" dirty="0" err="1"/>
              <a:t>Monopol</a:t>
            </a:r>
            <a:r>
              <a:rPr lang="en-US" sz="2400" dirty="0"/>
              <a:t>)</a:t>
            </a:r>
          </a:p>
          <a:p>
            <a:r>
              <a:rPr lang="en-US" sz="2400" dirty="0"/>
              <a:t>	GE = GK = k		</a:t>
            </a:r>
            <a:r>
              <a:rPr lang="en-US" sz="2400"/>
              <a:t>		(</a:t>
            </a:r>
            <a:r>
              <a:rPr lang="en-US" sz="2400" dirty="0" err="1"/>
              <a:t>Optimalitätsbedingung</a:t>
            </a:r>
            <a:r>
              <a:rPr lang="en-US" sz="2400" dirty="0"/>
              <a:t>)</a:t>
            </a:r>
          </a:p>
          <a:p>
            <a:endParaRPr lang="en-US" sz="2400" dirty="0"/>
          </a:p>
          <a:p>
            <a:r>
              <a:rPr lang="en-US" sz="2400" dirty="0"/>
              <a:t>→ p = k + x/Sb = k + (S/n)/(Sb)	(</a:t>
            </a:r>
            <a:r>
              <a:rPr lang="en-US" sz="2400" dirty="0" err="1"/>
              <a:t>Gleichgewichtsbedingung</a:t>
            </a:r>
            <a:r>
              <a:rPr lang="en-US" sz="2400" dirty="0"/>
              <a:t>)</a:t>
            </a:r>
          </a:p>
          <a:p>
            <a:endParaRPr lang="en-US" sz="2400" dirty="0"/>
          </a:p>
          <a:p>
            <a:r>
              <a:rPr lang="en-US" sz="2400" dirty="0"/>
              <a:t>→	p = k + 1/(</a:t>
            </a:r>
            <a:r>
              <a:rPr lang="en-US" sz="2400" dirty="0" err="1"/>
              <a:t>nb</a:t>
            </a:r>
            <a:r>
              <a:rPr lang="en-US" sz="2400" dirty="0"/>
              <a:t>)		→	 1/</a:t>
            </a:r>
            <a:r>
              <a:rPr lang="en-US" sz="2400" dirty="0" err="1"/>
              <a:t>nb</a:t>
            </a:r>
            <a:r>
              <a:rPr lang="en-US" sz="2400" dirty="0"/>
              <a:t>  (Mark-up </a:t>
            </a:r>
            <a:r>
              <a:rPr lang="en-US" sz="2400" dirty="0" err="1"/>
              <a:t>gegenüber</a:t>
            </a:r>
            <a:r>
              <a:rPr lang="en-US" sz="2400" dirty="0"/>
              <a:t> VKK)</a:t>
            </a:r>
          </a:p>
          <a:p>
            <a:r>
              <a:rPr lang="en-US" sz="2400" dirty="0"/>
              <a:t>	</a:t>
            </a:r>
          </a:p>
          <a:p>
            <a:r>
              <a:rPr lang="en-US" sz="2400" dirty="0" err="1"/>
              <a:t>Steigt</a:t>
            </a:r>
            <a:r>
              <a:rPr lang="en-US" sz="2400" dirty="0"/>
              <a:t> die </a:t>
            </a:r>
            <a:r>
              <a:rPr lang="en-US" sz="2400" dirty="0" err="1"/>
              <a:t>Firmenzahl</a:t>
            </a:r>
            <a:r>
              <a:rPr lang="en-US" sz="2400" dirty="0"/>
              <a:t> (n), so </a:t>
            </a:r>
            <a:r>
              <a:rPr lang="en-US" sz="2400" dirty="0" err="1"/>
              <a:t>steigt</a:t>
            </a:r>
            <a:r>
              <a:rPr lang="en-US" sz="2400" dirty="0"/>
              <a:t> die </a:t>
            </a:r>
            <a:r>
              <a:rPr lang="en-US" sz="2400" dirty="0" err="1"/>
              <a:t>Konkurrenz</a:t>
            </a:r>
            <a:r>
              <a:rPr lang="en-US" sz="2400" dirty="0"/>
              <a:t> und</a:t>
            </a:r>
          </a:p>
          <a:p>
            <a:r>
              <a:rPr lang="en-US" sz="2400" dirty="0" err="1"/>
              <a:t>damit</a:t>
            </a:r>
            <a:r>
              <a:rPr lang="en-US" sz="2400" dirty="0"/>
              <a:t> </a:t>
            </a:r>
            <a:r>
              <a:rPr lang="en-US" sz="2400" dirty="0" err="1"/>
              <a:t>sinkt</a:t>
            </a:r>
            <a:r>
              <a:rPr lang="en-US" sz="2400" dirty="0"/>
              <a:t> der </a:t>
            </a:r>
            <a:r>
              <a:rPr lang="en-US" sz="2400" dirty="0" err="1"/>
              <a:t>Preis</a:t>
            </a:r>
            <a:r>
              <a:rPr lang="en-US" sz="2400" dirty="0"/>
              <a:t> (p) den </a:t>
            </a:r>
            <a:r>
              <a:rPr lang="en-US" sz="2400" dirty="0" err="1"/>
              <a:t>eine</a:t>
            </a:r>
            <a:r>
              <a:rPr lang="en-US" sz="2400" dirty="0"/>
              <a:t> </a:t>
            </a:r>
            <a:r>
              <a:rPr lang="en-US" sz="2400" dirty="0" err="1"/>
              <a:t>einzelne</a:t>
            </a:r>
            <a:r>
              <a:rPr lang="en-US" sz="2400" dirty="0"/>
              <a:t> Firma </a:t>
            </a:r>
            <a:r>
              <a:rPr lang="en-US" sz="2400" dirty="0" err="1"/>
              <a:t>verlangen</a:t>
            </a:r>
            <a:r>
              <a:rPr lang="en-US" sz="2400" dirty="0"/>
              <a:t> </a:t>
            </a:r>
            <a:r>
              <a:rPr lang="en-US" sz="2400" dirty="0" err="1"/>
              <a:t>kann</a:t>
            </a:r>
            <a:r>
              <a:rPr lang="en-US" sz="2400" dirty="0"/>
              <a:t>.</a:t>
            </a:r>
          </a:p>
          <a:p>
            <a:endParaRPr lang="de-DE" sz="2400" dirty="0"/>
          </a:p>
          <a:p>
            <a:endParaRPr lang="en-US" sz="2400" dirty="0"/>
          </a:p>
          <a:p>
            <a:endParaRPr lang="de-DE" sz="2000" dirty="0"/>
          </a:p>
        </p:txBody>
      </p:sp>
      <p:sp>
        <p:nvSpPr>
          <p:cNvPr id="5" name="Rechteck 4">
            <a:extLst>
              <a:ext uri="{FF2B5EF4-FFF2-40B4-BE49-F238E27FC236}">
                <a16:creationId xmlns:a16="http://schemas.microsoft.com/office/drawing/2014/main" id="{3BFD3F33-6D0A-4C64-ADF0-F34B9E202F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467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98612" y="724907"/>
            <a:ext cx="8303110" cy="1944216"/>
          </a:xfrm>
          <a:prstGeom prst="rect">
            <a:avLst/>
          </a:prstGeom>
          <a:noFill/>
        </p:spPr>
        <p:txBody>
          <a:bodyPr wrap="square" rtlCol="0">
            <a:noAutofit/>
          </a:bodyPr>
          <a:lstStyle/>
          <a:p>
            <a:r>
              <a:rPr lang="de-DE" sz="2400" u="sng" dirty="0"/>
              <a:t>Firmenzahl im Gleichgewicht:</a:t>
            </a:r>
          </a:p>
          <a:p>
            <a:endParaRPr lang="de-DE" sz="2400" dirty="0"/>
          </a:p>
          <a:p>
            <a:r>
              <a:rPr lang="en-US" sz="2400" dirty="0"/>
              <a:t>PP-</a:t>
            </a:r>
            <a:r>
              <a:rPr lang="en-US" sz="2400" dirty="0" err="1"/>
              <a:t>Kurve</a:t>
            </a:r>
            <a:r>
              <a:rPr lang="en-US" sz="2400" dirty="0"/>
              <a:t>	p = k + 1/(</a:t>
            </a:r>
            <a:r>
              <a:rPr lang="en-US" sz="2400" dirty="0" err="1"/>
              <a:t>nb</a:t>
            </a:r>
            <a:r>
              <a:rPr lang="en-US" sz="2400" dirty="0"/>
              <a:t>)</a:t>
            </a:r>
            <a:r>
              <a:rPr lang="en-US" sz="2400"/>
              <a:t>	Durchschnittspreis </a:t>
            </a:r>
            <a:r>
              <a:rPr lang="en-US" sz="2400" dirty="0"/>
              <a:t>in der </a:t>
            </a:r>
            <a:r>
              <a:rPr lang="en-US" sz="2400" dirty="0" err="1"/>
              <a:t>Branche</a:t>
            </a:r>
            <a:endParaRPr lang="en-US" sz="2400" dirty="0"/>
          </a:p>
          <a:p>
            <a:endParaRPr lang="en-US" sz="2400" dirty="0"/>
          </a:p>
          <a:p>
            <a:r>
              <a:rPr lang="en-US" sz="2400" dirty="0"/>
              <a:t>CC-</a:t>
            </a:r>
            <a:r>
              <a:rPr lang="en-US" sz="2400" dirty="0" err="1"/>
              <a:t>Kurve</a:t>
            </a:r>
            <a:r>
              <a:rPr lang="en-US" sz="2400" dirty="0"/>
              <a:t>	DK = </a:t>
            </a:r>
            <a:r>
              <a:rPr lang="en-US" sz="2400" dirty="0" err="1"/>
              <a:t>n∙KF</a:t>
            </a:r>
            <a:r>
              <a:rPr lang="en-US" sz="2400" dirty="0"/>
              <a:t>/</a:t>
            </a:r>
            <a:r>
              <a:rPr lang="en-US" sz="2400" dirty="0" err="1"/>
              <a:t>S+k</a:t>
            </a:r>
            <a:r>
              <a:rPr lang="en-US" sz="2400" dirty="0"/>
              <a:t>	</a:t>
            </a:r>
            <a:r>
              <a:rPr lang="en-US" sz="2400" dirty="0" err="1"/>
              <a:t>Durchschnittskosten</a:t>
            </a:r>
            <a:r>
              <a:rPr lang="en-US" sz="2400" dirty="0"/>
              <a:t> in der </a:t>
            </a:r>
            <a:r>
              <a:rPr lang="en-US" sz="2400" dirty="0" err="1"/>
              <a:t>Branche</a:t>
            </a:r>
            <a:endParaRPr lang="en-US" sz="2400" dirty="0"/>
          </a:p>
          <a:p>
            <a:endParaRPr lang="en-US" sz="2400" dirty="0"/>
          </a:p>
          <a:p>
            <a:endParaRPr lang="en-US" sz="2400" dirty="0"/>
          </a:p>
          <a:p>
            <a:endParaRPr lang="de-DE" sz="2400" dirty="0"/>
          </a:p>
          <a:p>
            <a:endParaRPr lang="de-DE" sz="2000" dirty="0"/>
          </a:p>
        </p:txBody>
      </p:sp>
      <p:cxnSp>
        <p:nvCxnSpPr>
          <p:cNvPr id="6" name="Gerade Verbindung mit Pfeil 5">
            <a:extLst>
              <a:ext uri="{FF2B5EF4-FFF2-40B4-BE49-F238E27FC236}">
                <a16:creationId xmlns:a16="http://schemas.microsoft.com/office/drawing/2014/main" id="{7B0C93C3-BF7F-4BE7-B198-764921CD287D}"/>
              </a:ext>
            </a:extLst>
          </p:cNvPr>
          <p:cNvCxnSpPr>
            <a:cxnSpLocks/>
          </p:cNvCxnSpPr>
          <p:nvPr/>
        </p:nvCxnSpPr>
        <p:spPr>
          <a:xfrm flipH="1" flipV="1">
            <a:off x="1562369" y="321297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D360266E-1933-454A-B559-D04C624F7F80}"/>
              </a:ext>
            </a:extLst>
          </p:cNvPr>
          <p:cNvCxnSpPr>
            <a:cxnSpLocks/>
          </p:cNvCxnSpPr>
          <p:nvPr/>
        </p:nvCxnSpPr>
        <p:spPr>
          <a:xfrm>
            <a:off x="1578323" y="5949280"/>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68578221-5665-41E8-8DAC-1BAE52BBD9DC}"/>
              </a:ext>
            </a:extLst>
          </p:cNvPr>
          <p:cNvSpPr txBox="1"/>
          <p:nvPr/>
        </p:nvSpPr>
        <p:spPr>
          <a:xfrm>
            <a:off x="5296467" y="5949280"/>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B993C5A2-E8F5-4948-A62B-F74185C6E353}"/>
              </a:ext>
            </a:extLst>
          </p:cNvPr>
          <p:cNvSpPr txBox="1"/>
          <p:nvPr/>
        </p:nvSpPr>
        <p:spPr>
          <a:xfrm>
            <a:off x="1111605" y="3214718"/>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BB253DE-EC23-41B7-9E28-303E984AEE7F}"/>
              </a:ext>
            </a:extLst>
          </p:cNvPr>
          <p:cNvCxnSpPr>
            <a:cxnSpLocks/>
          </p:cNvCxnSpPr>
          <p:nvPr/>
        </p:nvCxnSpPr>
        <p:spPr>
          <a:xfrm flipV="1">
            <a:off x="2030273" y="3645024"/>
            <a:ext cx="3580498" cy="1737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BA8AAD4E-8F12-417E-8D1D-F6E999868D18}"/>
              </a:ext>
            </a:extLst>
          </p:cNvPr>
          <p:cNvSpPr/>
          <p:nvPr/>
        </p:nvSpPr>
        <p:spPr>
          <a:xfrm>
            <a:off x="6129060" y="5110162"/>
            <a:ext cx="1030539" cy="369332"/>
          </a:xfrm>
          <a:prstGeom prst="rect">
            <a:avLst/>
          </a:prstGeom>
        </p:spPr>
        <p:txBody>
          <a:bodyPr wrap="none">
            <a:spAutoFit/>
          </a:bodyPr>
          <a:lstStyle/>
          <a:p>
            <a:r>
              <a:rPr lang="en-US" dirty="0"/>
              <a:t>PP-</a:t>
            </a:r>
            <a:r>
              <a:rPr lang="en-US" dirty="0" err="1"/>
              <a:t>Kurve</a:t>
            </a:r>
            <a:endParaRPr lang="de-DE" dirty="0"/>
          </a:p>
        </p:txBody>
      </p:sp>
      <p:sp>
        <p:nvSpPr>
          <p:cNvPr id="16" name="Rechteck 15">
            <a:extLst>
              <a:ext uri="{FF2B5EF4-FFF2-40B4-BE49-F238E27FC236}">
                <a16:creationId xmlns:a16="http://schemas.microsoft.com/office/drawing/2014/main" id="{B14C85D5-FCE6-48B7-AD40-9CD23C3CBDDB}"/>
              </a:ext>
            </a:extLst>
          </p:cNvPr>
          <p:cNvSpPr/>
          <p:nvPr/>
        </p:nvSpPr>
        <p:spPr>
          <a:xfrm>
            <a:off x="5575813" y="3374941"/>
            <a:ext cx="1040157" cy="369332"/>
          </a:xfrm>
          <a:prstGeom prst="rect">
            <a:avLst/>
          </a:prstGeom>
        </p:spPr>
        <p:txBody>
          <a:bodyPr wrap="none">
            <a:spAutoFit/>
          </a:bodyPr>
          <a:lstStyle/>
          <a:p>
            <a:r>
              <a:rPr lang="en-US" dirty="0"/>
              <a:t>CC-</a:t>
            </a:r>
            <a:r>
              <a:rPr lang="en-US" dirty="0" err="1"/>
              <a:t>Kurve</a:t>
            </a:r>
            <a:endParaRPr lang="de-DE" dirty="0"/>
          </a:p>
        </p:txBody>
      </p:sp>
      <p:cxnSp>
        <p:nvCxnSpPr>
          <p:cNvPr id="18" name="Gerader Verbinder 17">
            <a:extLst>
              <a:ext uri="{FF2B5EF4-FFF2-40B4-BE49-F238E27FC236}">
                <a16:creationId xmlns:a16="http://schemas.microsoft.com/office/drawing/2014/main" id="{27694980-B282-453F-9F79-133D135D556D}"/>
              </a:ext>
            </a:extLst>
          </p:cNvPr>
          <p:cNvCxnSpPr/>
          <p:nvPr/>
        </p:nvCxnSpPr>
        <p:spPr>
          <a:xfrm flipH="1">
            <a:off x="1578323" y="4396462"/>
            <a:ext cx="2448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70434F43-219F-4299-AAFD-77F603E219B8}"/>
              </a:ext>
            </a:extLst>
          </p:cNvPr>
          <p:cNvCxnSpPr>
            <a:cxnSpLocks/>
          </p:cNvCxnSpPr>
          <p:nvPr/>
        </p:nvCxnSpPr>
        <p:spPr>
          <a:xfrm flipV="1">
            <a:off x="4026595" y="4396462"/>
            <a:ext cx="0" cy="155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76844394-D5B9-4646-BA8F-0BAFDC3659F3}"/>
              </a:ext>
            </a:extLst>
          </p:cNvPr>
          <p:cNvSpPr/>
          <p:nvPr/>
        </p:nvSpPr>
        <p:spPr>
          <a:xfrm>
            <a:off x="3873348" y="5949280"/>
            <a:ext cx="421910" cy="369332"/>
          </a:xfrm>
          <a:prstGeom prst="rect">
            <a:avLst/>
          </a:prstGeom>
        </p:spPr>
        <p:txBody>
          <a:bodyPr wrap="none">
            <a:spAutoFit/>
          </a:bodyPr>
          <a:lstStyle/>
          <a:p>
            <a:r>
              <a:rPr lang="de-DE" dirty="0"/>
              <a:t>n*</a:t>
            </a:r>
          </a:p>
        </p:txBody>
      </p:sp>
      <p:sp>
        <p:nvSpPr>
          <p:cNvPr id="22" name="Rechteck 21">
            <a:extLst>
              <a:ext uri="{FF2B5EF4-FFF2-40B4-BE49-F238E27FC236}">
                <a16:creationId xmlns:a16="http://schemas.microsoft.com/office/drawing/2014/main" id="{2BEC3E0F-47B1-4F1F-A8FF-56D7F6870118}"/>
              </a:ext>
            </a:extLst>
          </p:cNvPr>
          <p:cNvSpPr/>
          <p:nvPr/>
        </p:nvSpPr>
        <p:spPr>
          <a:xfrm>
            <a:off x="1187337" y="4191489"/>
            <a:ext cx="421910" cy="369332"/>
          </a:xfrm>
          <a:prstGeom prst="rect">
            <a:avLst/>
          </a:prstGeom>
        </p:spPr>
        <p:txBody>
          <a:bodyPr wrap="none">
            <a:spAutoFit/>
          </a:bodyPr>
          <a:lstStyle/>
          <a:p>
            <a:r>
              <a:rPr lang="de-DE" dirty="0"/>
              <a:t>p*</a:t>
            </a:r>
          </a:p>
        </p:txBody>
      </p:sp>
      <p:sp>
        <p:nvSpPr>
          <p:cNvPr id="23" name="Freihandform: Form 22">
            <a:extLst>
              <a:ext uri="{FF2B5EF4-FFF2-40B4-BE49-F238E27FC236}">
                <a16:creationId xmlns:a16="http://schemas.microsoft.com/office/drawing/2014/main" id="{EDC18161-CAEA-4705-9D9C-3D41628E0176}"/>
              </a:ext>
            </a:extLst>
          </p:cNvPr>
          <p:cNvSpPr/>
          <p:nvPr/>
        </p:nvSpPr>
        <p:spPr>
          <a:xfrm>
            <a:off x="2259129" y="3234690"/>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mit Pfeil 2"/>
          <p:cNvCxnSpPr/>
          <p:nvPr/>
        </p:nvCxnSpPr>
        <p:spPr>
          <a:xfrm flipH="1">
            <a:off x="4422840" y="4221940"/>
            <a:ext cx="1912989" cy="19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C8438184-17C0-4408-B3FE-7FB179FC470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34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319143" y="459455"/>
            <a:ext cx="9144000" cy="5519638"/>
          </a:xfrm>
          <a:prstGeom prst="rect">
            <a:avLst/>
          </a:prstGeom>
          <a:noFill/>
        </p:spPr>
        <p:txBody>
          <a:bodyPr wrap="square" rtlCol="0">
            <a:noAutofit/>
          </a:bodyPr>
          <a:lstStyle/>
          <a:p>
            <a:r>
              <a:rPr lang="en-US" sz="2400" dirty="0" err="1"/>
              <a:t>Unter</a:t>
            </a:r>
            <a:r>
              <a:rPr lang="en-US" sz="2400" dirty="0"/>
              <a:t> </a:t>
            </a:r>
            <a:r>
              <a:rPr lang="en-US" sz="2400" dirty="0" err="1"/>
              <a:t>monopolistischer</a:t>
            </a:r>
            <a:r>
              <a:rPr lang="en-US" sz="2400" dirty="0"/>
              <a:t> </a:t>
            </a:r>
            <a:r>
              <a:rPr lang="en-US" sz="2400" dirty="0" err="1"/>
              <a:t>Konkurrenz</a:t>
            </a:r>
            <a:r>
              <a:rPr lang="en-US" sz="2400" dirty="0"/>
              <a:t> </a:t>
            </a:r>
            <a:r>
              <a:rPr lang="en-US" sz="2400" dirty="0" err="1"/>
              <a:t>ohne</a:t>
            </a:r>
            <a:r>
              <a:rPr lang="en-US" sz="2400" dirty="0"/>
              <a:t> Handel muss </a:t>
            </a:r>
            <a:r>
              <a:rPr lang="en-US" sz="2400" dirty="0" err="1"/>
              <a:t>ein</a:t>
            </a:r>
            <a:r>
              <a:rPr lang="en-US" sz="2400" dirty="0"/>
              <a:t> </a:t>
            </a:r>
            <a:r>
              <a:rPr lang="en-US" sz="2400" dirty="0" err="1"/>
              <a:t>kleines</a:t>
            </a:r>
            <a:r>
              <a:rPr lang="en-US" sz="2400" dirty="0"/>
              <a:t> Land (</a:t>
            </a:r>
            <a:r>
              <a:rPr lang="en-US" sz="2400" dirty="0" err="1"/>
              <a:t>begrenzte</a:t>
            </a:r>
            <a:r>
              <a:rPr lang="en-US" sz="2400" dirty="0"/>
              <a:t> </a:t>
            </a:r>
            <a:r>
              <a:rPr lang="en-US" sz="2400" dirty="0" err="1"/>
              <a:t>Produktionskapazitäten</a:t>
            </a:r>
            <a:r>
              <a:rPr lang="en-US" sz="2400" dirty="0"/>
              <a:t>) </a:t>
            </a:r>
            <a:r>
              <a:rPr lang="en-US" sz="2400" dirty="0" err="1"/>
              <a:t>zwischen</a:t>
            </a:r>
            <a:endParaRPr lang="en-US" sz="2400" dirty="0"/>
          </a:p>
          <a:p>
            <a:r>
              <a:rPr lang="en-US" sz="2400" b="1" dirty="0" err="1"/>
              <a:t>mehr</a:t>
            </a:r>
            <a:r>
              <a:rPr lang="en-US" sz="2400" b="1" dirty="0"/>
              <a:t> </a:t>
            </a:r>
            <a:r>
              <a:rPr lang="en-US" sz="2400" b="1" dirty="0" err="1"/>
              <a:t>Produktvarianten</a:t>
            </a:r>
            <a:r>
              <a:rPr lang="en-US" sz="2400" b="1" dirty="0"/>
              <a:t> </a:t>
            </a:r>
            <a:r>
              <a:rPr lang="en-US" sz="2400" b="1" dirty="0" err="1"/>
              <a:t>oder</a:t>
            </a:r>
            <a:r>
              <a:rPr lang="en-US" sz="2400" b="1" dirty="0"/>
              <a:t> </a:t>
            </a:r>
            <a:r>
              <a:rPr lang="en-US" sz="2400" b="1" dirty="0" err="1"/>
              <a:t>höheren</a:t>
            </a:r>
            <a:r>
              <a:rPr lang="en-US" sz="2400" b="1" dirty="0"/>
              <a:t> </a:t>
            </a:r>
            <a:r>
              <a:rPr lang="en-US" sz="2400" b="1" dirty="0" err="1"/>
              <a:t>Produktionskosten</a:t>
            </a:r>
            <a:r>
              <a:rPr lang="en-US" sz="2400" dirty="0"/>
              <a:t> </a:t>
            </a:r>
            <a:r>
              <a:rPr lang="en-US" sz="2400" dirty="0" err="1"/>
              <a:t>entscheiden</a:t>
            </a:r>
            <a:endParaRPr lang="en-US" sz="2400" dirty="0"/>
          </a:p>
          <a:p>
            <a:endParaRPr lang="en-US" sz="2400" dirty="0"/>
          </a:p>
          <a:p>
            <a:r>
              <a:rPr lang="en-US" sz="2400" dirty="0"/>
              <a:t>							</a:t>
            </a:r>
            <a:endParaRPr lang="de-DE" sz="2000" dirty="0"/>
          </a:p>
        </p:txBody>
      </p:sp>
      <p:cxnSp>
        <p:nvCxnSpPr>
          <p:cNvPr id="6" name="Gerade Verbindung mit Pfeil 5">
            <a:extLst>
              <a:ext uri="{FF2B5EF4-FFF2-40B4-BE49-F238E27FC236}">
                <a16:creationId xmlns:a16="http://schemas.microsoft.com/office/drawing/2014/main" id="{6A2D1F54-1039-4AA3-B56A-7173917DBF28}"/>
              </a:ext>
            </a:extLst>
          </p:cNvPr>
          <p:cNvCxnSpPr>
            <a:cxnSpLocks/>
          </p:cNvCxnSpPr>
          <p:nvPr/>
        </p:nvCxnSpPr>
        <p:spPr>
          <a:xfrm flipH="1" flipV="1">
            <a:off x="1778937" y="3645024"/>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C03F60C-AC64-4445-86C3-722BCA31FF3A}"/>
              </a:ext>
            </a:extLst>
          </p:cNvPr>
          <p:cNvCxnSpPr>
            <a:cxnSpLocks/>
          </p:cNvCxnSpPr>
          <p:nvPr/>
        </p:nvCxnSpPr>
        <p:spPr>
          <a:xfrm>
            <a:off x="1794891" y="6381328"/>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91468B9-757B-427F-B11A-9D54D7DEF2BB}"/>
              </a:ext>
            </a:extLst>
          </p:cNvPr>
          <p:cNvSpPr txBox="1"/>
          <p:nvPr/>
        </p:nvSpPr>
        <p:spPr>
          <a:xfrm>
            <a:off x="5513035" y="6381328"/>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A1B9BFF6-5A91-4199-8DD7-5DBBA24BC0A2}"/>
              </a:ext>
            </a:extLst>
          </p:cNvPr>
          <p:cNvSpPr txBox="1"/>
          <p:nvPr/>
        </p:nvSpPr>
        <p:spPr>
          <a:xfrm>
            <a:off x="1328173" y="3646766"/>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0DC9E80-0013-4FD2-A90A-067A7FBE35B9}"/>
              </a:ext>
            </a:extLst>
          </p:cNvPr>
          <p:cNvCxnSpPr>
            <a:cxnSpLocks/>
          </p:cNvCxnSpPr>
          <p:nvPr/>
        </p:nvCxnSpPr>
        <p:spPr>
          <a:xfrm flipV="1">
            <a:off x="2085068" y="3806990"/>
            <a:ext cx="2373735" cy="1184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83E09AA7-24FF-4B2A-BC50-30C94E91DD76}"/>
              </a:ext>
            </a:extLst>
          </p:cNvPr>
          <p:cNvSpPr/>
          <p:nvPr/>
        </p:nvSpPr>
        <p:spPr>
          <a:xfrm>
            <a:off x="6345628" y="5542210"/>
            <a:ext cx="1030539" cy="369332"/>
          </a:xfrm>
          <a:prstGeom prst="rect">
            <a:avLst/>
          </a:prstGeom>
        </p:spPr>
        <p:txBody>
          <a:bodyPr wrap="none">
            <a:spAutoFit/>
          </a:bodyPr>
          <a:lstStyle/>
          <a:p>
            <a:r>
              <a:rPr lang="en-US" dirty="0"/>
              <a:t>PP-</a:t>
            </a:r>
            <a:r>
              <a:rPr lang="en-US" dirty="0" err="1"/>
              <a:t>Kurve</a:t>
            </a:r>
            <a:endParaRPr lang="de-DE" dirty="0"/>
          </a:p>
        </p:txBody>
      </p:sp>
      <p:sp>
        <p:nvSpPr>
          <p:cNvPr id="13" name="Rechteck 12">
            <a:extLst>
              <a:ext uri="{FF2B5EF4-FFF2-40B4-BE49-F238E27FC236}">
                <a16:creationId xmlns:a16="http://schemas.microsoft.com/office/drawing/2014/main" id="{C8EA0E88-907F-450C-8B04-3E1A8735A9B1}"/>
              </a:ext>
            </a:extLst>
          </p:cNvPr>
          <p:cNvSpPr/>
          <p:nvPr/>
        </p:nvSpPr>
        <p:spPr>
          <a:xfrm>
            <a:off x="4420840" y="3600598"/>
            <a:ext cx="2434769" cy="369332"/>
          </a:xfrm>
          <a:prstGeom prst="rect">
            <a:avLst/>
          </a:prstGeom>
        </p:spPr>
        <p:txBody>
          <a:bodyPr wrap="none">
            <a:spAutoFit/>
          </a:bodyPr>
          <a:lstStyle/>
          <a:p>
            <a:r>
              <a:rPr lang="en-US" dirty="0"/>
              <a:t>CC-</a:t>
            </a:r>
            <a:r>
              <a:rPr lang="en-US" dirty="0" err="1"/>
              <a:t>Kurve</a:t>
            </a:r>
            <a:r>
              <a:rPr lang="en-US" dirty="0"/>
              <a:t> (</a:t>
            </a:r>
            <a:r>
              <a:rPr lang="en-US" dirty="0" err="1"/>
              <a:t>ohne</a:t>
            </a:r>
            <a:r>
              <a:rPr lang="en-US" dirty="0"/>
              <a:t> Handel)</a:t>
            </a:r>
            <a:endParaRPr lang="de-DE" dirty="0"/>
          </a:p>
        </p:txBody>
      </p:sp>
      <p:cxnSp>
        <p:nvCxnSpPr>
          <p:cNvPr id="14" name="Gerader Verbinder 13">
            <a:extLst>
              <a:ext uri="{FF2B5EF4-FFF2-40B4-BE49-F238E27FC236}">
                <a16:creationId xmlns:a16="http://schemas.microsoft.com/office/drawing/2014/main" id="{E52C23DD-5942-4BBA-B403-DFC1079DA026}"/>
              </a:ext>
            </a:extLst>
          </p:cNvPr>
          <p:cNvCxnSpPr>
            <a:cxnSpLocks/>
          </p:cNvCxnSpPr>
          <p:nvPr/>
        </p:nvCxnSpPr>
        <p:spPr>
          <a:xfrm flipH="1">
            <a:off x="1794891" y="4365104"/>
            <a:ext cx="15495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A0E17D5-EBAA-4590-ACDF-8538BAC99535}"/>
              </a:ext>
            </a:extLst>
          </p:cNvPr>
          <p:cNvCxnSpPr>
            <a:cxnSpLocks/>
          </p:cNvCxnSpPr>
          <p:nvPr/>
        </p:nvCxnSpPr>
        <p:spPr>
          <a:xfrm flipV="1">
            <a:off x="3344397" y="4365104"/>
            <a:ext cx="0" cy="2016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70DF7D9F-23DF-4B66-918D-056849426299}"/>
              </a:ext>
            </a:extLst>
          </p:cNvPr>
          <p:cNvSpPr/>
          <p:nvPr/>
        </p:nvSpPr>
        <p:spPr>
          <a:xfrm>
            <a:off x="3169490" y="6361856"/>
            <a:ext cx="554960" cy="369332"/>
          </a:xfrm>
          <a:prstGeom prst="rect">
            <a:avLst/>
          </a:prstGeom>
        </p:spPr>
        <p:txBody>
          <a:bodyPr wrap="none">
            <a:spAutoFit/>
          </a:bodyPr>
          <a:lstStyle/>
          <a:p>
            <a:r>
              <a:rPr lang="de-DE" dirty="0" err="1"/>
              <a:t>nA</a:t>
            </a:r>
            <a:r>
              <a:rPr lang="de-DE" dirty="0"/>
              <a:t>*</a:t>
            </a:r>
          </a:p>
        </p:txBody>
      </p:sp>
      <p:sp>
        <p:nvSpPr>
          <p:cNvPr id="17" name="Rechteck 16">
            <a:extLst>
              <a:ext uri="{FF2B5EF4-FFF2-40B4-BE49-F238E27FC236}">
                <a16:creationId xmlns:a16="http://schemas.microsoft.com/office/drawing/2014/main" id="{7C620F5C-D1B3-453E-8677-2B9D2E092FFF}"/>
              </a:ext>
            </a:extLst>
          </p:cNvPr>
          <p:cNvSpPr/>
          <p:nvPr/>
        </p:nvSpPr>
        <p:spPr>
          <a:xfrm>
            <a:off x="1289467" y="4180438"/>
            <a:ext cx="554960" cy="369332"/>
          </a:xfrm>
          <a:prstGeom prst="rect">
            <a:avLst/>
          </a:prstGeom>
        </p:spPr>
        <p:txBody>
          <a:bodyPr wrap="none">
            <a:spAutoFit/>
          </a:bodyPr>
          <a:lstStyle/>
          <a:p>
            <a:r>
              <a:rPr lang="de-DE" dirty="0" err="1"/>
              <a:t>pA</a:t>
            </a:r>
            <a:r>
              <a:rPr lang="de-DE" dirty="0"/>
              <a:t>*</a:t>
            </a:r>
          </a:p>
        </p:txBody>
      </p:sp>
      <p:sp>
        <p:nvSpPr>
          <p:cNvPr id="18" name="Freihandform: Form 17">
            <a:extLst>
              <a:ext uri="{FF2B5EF4-FFF2-40B4-BE49-F238E27FC236}">
                <a16:creationId xmlns:a16="http://schemas.microsoft.com/office/drawing/2014/main" id="{2EC7140A-46F5-4E14-BFA4-FBEF6766FA87}"/>
              </a:ext>
            </a:extLst>
          </p:cNvPr>
          <p:cNvSpPr/>
          <p:nvPr/>
        </p:nvSpPr>
        <p:spPr>
          <a:xfrm>
            <a:off x="2475697" y="3666738"/>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577CF8CE-3CFE-43ED-8D3D-527F625ED95B}"/>
              </a:ext>
            </a:extLst>
          </p:cNvPr>
          <p:cNvCxnSpPr>
            <a:cxnSpLocks/>
          </p:cNvCxnSpPr>
          <p:nvPr/>
        </p:nvCxnSpPr>
        <p:spPr>
          <a:xfrm flipV="1">
            <a:off x="2403496" y="4705301"/>
            <a:ext cx="3106444" cy="777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1919DA00-269F-40E2-9C8D-150185E3E334}"/>
              </a:ext>
            </a:extLst>
          </p:cNvPr>
          <p:cNvSpPr/>
          <p:nvPr/>
        </p:nvSpPr>
        <p:spPr>
          <a:xfrm>
            <a:off x="5468685" y="4413617"/>
            <a:ext cx="2320956" cy="369332"/>
          </a:xfrm>
          <a:prstGeom prst="rect">
            <a:avLst/>
          </a:prstGeom>
        </p:spPr>
        <p:txBody>
          <a:bodyPr wrap="none">
            <a:spAutoFit/>
          </a:bodyPr>
          <a:lstStyle/>
          <a:p>
            <a:r>
              <a:rPr lang="en-US" dirty="0"/>
              <a:t>CC-</a:t>
            </a:r>
            <a:r>
              <a:rPr lang="en-US" dirty="0" err="1"/>
              <a:t>Kurve</a:t>
            </a:r>
            <a:r>
              <a:rPr lang="en-US" dirty="0"/>
              <a:t>  (</a:t>
            </a:r>
            <a:r>
              <a:rPr lang="en-US" dirty="0" err="1"/>
              <a:t>mit</a:t>
            </a:r>
            <a:r>
              <a:rPr lang="en-US" dirty="0"/>
              <a:t> Handel)</a:t>
            </a:r>
            <a:endParaRPr lang="de-DE" dirty="0"/>
          </a:p>
        </p:txBody>
      </p:sp>
      <p:cxnSp>
        <p:nvCxnSpPr>
          <p:cNvPr id="23" name="Gerader Verbinder 22">
            <a:extLst>
              <a:ext uri="{FF2B5EF4-FFF2-40B4-BE49-F238E27FC236}">
                <a16:creationId xmlns:a16="http://schemas.microsoft.com/office/drawing/2014/main" id="{0B0832CF-F78F-42A9-B06D-E5FA545C672A}"/>
              </a:ext>
            </a:extLst>
          </p:cNvPr>
          <p:cNvCxnSpPr>
            <a:cxnSpLocks/>
          </p:cNvCxnSpPr>
          <p:nvPr/>
        </p:nvCxnSpPr>
        <p:spPr>
          <a:xfrm flipH="1">
            <a:off x="1778937" y="4941168"/>
            <a:ext cx="2645580" cy="50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C25EF70-19AE-4B72-9185-A80D3A82A09C}"/>
              </a:ext>
            </a:extLst>
          </p:cNvPr>
          <p:cNvCxnSpPr>
            <a:cxnSpLocks/>
          </p:cNvCxnSpPr>
          <p:nvPr/>
        </p:nvCxnSpPr>
        <p:spPr>
          <a:xfrm flipV="1">
            <a:off x="4458802" y="5013176"/>
            <a:ext cx="0" cy="1343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C3C4EBD-E47C-4C48-9EED-FE86E916C7EB}"/>
              </a:ext>
            </a:extLst>
          </p:cNvPr>
          <p:cNvSpPr/>
          <p:nvPr/>
        </p:nvSpPr>
        <p:spPr>
          <a:xfrm>
            <a:off x="1321782" y="4781649"/>
            <a:ext cx="566181" cy="369332"/>
          </a:xfrm>
          <a:prstGeom prst="rect">
            <a:avLst/>
          </a:prstGeom>
        </p:spPr>
        <p:txBody>
          <a:bodyPr wrap="none">
            <a:spAutoFit/>
          </a:bodyPr>
          <a:lstStyle/>
          <a:p>
            <a:r>
              <a:rPr lang="de-DE" dirty="0"/>
              <a:t>pH*</a:t>
            </a:r>
          </a:p>
        </p:txBody>
      </p:sp>
      <p:sp>
        <p:nvSpPr>
          <p:cNvPr id="28" name="Rechteck 27">
            <a:extLst>
              <a:ext uri="{FF2B5EF4-FFF2-40B4-BE49-F238E27FC236}">
                <a16:creationId xmlns:a16="http://schemas.microsoft.com/office/drawing/2014/main" id="{2C2EBC3A-C0F0-46FC-BBB6-9C6E11906C50}"/>
              </a:ext>
            </a:extLst>
          </p:cNvPr>
          <p:cNvSpPr/>
          <p:nvPr/>
        </p:nvSpPr>
        <p:spPr>
          <a:xfrm>
            <a:off x="4136835" y="6368183"/>
            <a:ext cx="566181" cy="369332"/>
          </a:xfrm>
          <a:prstGeom prst="rect">
            <a:avLst/>
          </a:prstGeom>
        </p:spPr>
        <p:txBody>
          <a:bodyPr wrap="none">
            <a:spAutoFit/>
          </a:bodyPr>
          <a:lstStyle/>
          <a:p>
            <a:r>
              <a:rPr lang="de-DE" dirty="0" err="1"/>
              <a:t>nH</a:t>
            </a:r>
            <a:r>
              <a:rPr lang="de-DE" dirty="0"/>
              <a:t>*</a:t>
            </a:r>
          </a:p>
        </p:txBody>
      </p:sp>
      <p:cxnSp>
        <p:nvCxnSpPr>
          <p:cNvPr id="40" name="Gerade Verbindung mit Pfeil 39"/>
          <p:cNvCxnSpPr/>
          <p:nvPr/>
        </p:nvCxnSpPr>
        <p:spPr>
          <a:xfrm>
            <a:off x="1289467" y="4413617"/>
            <a:ext cx="0" cy="52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3389001" y="6731188"/>
            <a:ext cx="87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F8A54FAF-0539-44C1-944B-3F46149902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31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700" dirty="0" err="1">
                <a:solidFill>
                  <a:sysClr val="windowText" lastClr="000000"/>
                </a:solidFill>
              </a:rPr>
              <a:t>Monopolitische</a:t>
            </a:r>
            <a:r>
              <a:rPr lang="en-US" sz="2700" dirty="0">
                <a:solidFill>
                  <a:sysClr val="windowText" lastClr="000000"/>
                </a:solidFill>
              </a:rPr>
              <a:t> </a:t>
            </a:r>
            <a:r>
              <a:rPr lang="en-US" sz="2700" dirty="0" err="1">
                <a:solidFill>
                  <a:sysClr val="windowText" lastClr="000000"/>
                </a:solidFill>
              </a:rPr>
              <a:t>Konkurrenz</a:t>
            </a:r>
            <a:r>
              <a:rPr lang="en-US" sz="2700" dirty="0">
                <a:solidFill>
                  <a:sysClr val="windowText" lastClr="000000"/>
                </a:solidFill>
              </a:rPr>
              <a:t> vs </a:t>
            </a:r>
            <a:r>
              <a:rPr lang="en-US" sz="2700" dirty="0" err="1">
                <a:solidFill>
                  <a:sysClr val="windowText" lastClr="000000"/>
                </a:solidFill>
              </a:rPr>
              <a:t>komparative</a:t>
            </a:r>
            <a:r>
              <a:rPr lang="en-US" sz="2700" dirty="0">
                <a:solidFill>
                  <a:sysClr val="windowText" lastClr="000000"/>
                </a:solidFill>
              </a:rPr>
              <a:t> </a:t>
            </a:r>
            <a:r>
              <a:rPr lang="en-US" sz="2700" dirty="0" err="1">
                <a:solidFill>
                  <a:sysClr val="windowText" lastClr="000000"/>
                </a:solidFill>
              </a:rPr>
              <a:t>Kostenvorteile</a:t>
            </a:r>
            <a:endParaRPr lang="en-US" sz="27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73505" y="523891"/>
            <a:ext cx="9959788" cy="5519638"/>
          </a:xfrm>
          <a:prstGeom prst="rect">
            <a:avLst/>
          </a:prstGeom>
          <a:noFill/>
        </p:spPr>
        <p:txBody>
          <a:bodyPr wrap="square" rtlCol="0">
            <a:noAutofit/>
          </a:bodyPr>
          <a:lstStyle/>
          <a:p>
            <a:pPr marL="342900" indent="-342900">
              <a:buFont typeface="Arial" panose="020B0604020202020204" pitchFamily="34" charset="0"/>
              <a:buChar char="•"/>
            </a:pPr>
            <a:r>
              <a:rPr lang="en-US" sz="2400" b="1" dirty="0"/>
              <a:t>Inter-</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t>
            </a:r>
            <a:r>
              <a:rPr lang="en-US" sz="2400" dirty="0" err="1"/>
              <a:t>meistens</a:t>
            </a:r>
            <a:r>
              <a:rPr lang="en-US" sz="2400" dirty="0"/>
              <a:t> auf </a:t>
            </a:r>
            <a:r>
              <a:rPr lang="en-US" sz="2400" dirty="0" err="1"/>
              <a:t>komparativen</a:t>
            </a:r>
            <a:r>
              <a:rPr lang="en-US" sz="2400" dirty="0"/>
              <a:t> </a:t>
            </a:r>
            <a:r>
              <a:rPr lang="en-US" sz="2400" dirty="0" err="1"/>
              <a:t>Kostenvorteilen</a:t>
            </a:r>
            <a:endParaRPr lang="en-US" sz="2400" dirty="0"/>
          </a:p>
          <a:p>
            <a:pPr marL="800100" lvl="1" indent="-342900">
              <a:buFont typeface="Arial" panose="020B0604020202020204" pitchFamily="34" charset="0"/>
              <a:buChar char="•"/>
            </a:pPr>
            <a:r>
              <a:rPr lang="en-US" sz="2400" dirty="0" err="1"/>
              <a:t>Spezialisierung</a:t>
            </a:r>
            <a:r>
              <a:rPr lang="en-US" sz="2400" dirty="0"/>
              <a:t> der Länder </a:t>
            </a:r>
            <a:r>
              <a:rPr lang="en-US" sz="2400" dirty="0" err="1"/>
              <a:t>nach</a:t>
            </a:r>
            <a:r>
              <a:rPr lang="en-US" sz="2400" dirty="0"/>
              <a:t> </a:t>
            </a:r>
            <a:r>
              <a:rPr lang="en-US" sz="2400" dirty="0" err="1"/>
              <a:t>Branchen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Bekleidung</a:t>
            </a:r>
            <a:r>
              <a:rPr lang="en-US" sz="2400" dirty="0"/>
              <a:t> vs </a:t>
            </a:r>
            <a:r>
              <a:rPr lang="en-US" sz="2400" dirty="0" err="1"/>
              <a:t>Maschinenbau</a:t>
            </a:r>
            <a:r>
              <a:rPr lang="en-US" sz="2400" dirty="0"/>
              <a:t> (Deutschland/China)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Intra-</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auf </a:t>
            </a:r>
            <a:r>
              <a:rPr lang="en-US" sz="2400" dirty="0" err="1"/>
              <a:t>internen</a:t>
            </a:r>
            <a:r>
              <a:rPr lang="en-US" sz="2400" dirty="0"/>
              <a:t> </a:t>
            </a:r>
            <a:r>
              <a:rPr lang="en-US" sz="2400" dirty="0" err="1"/>
              <a:t>Skalenerträgen</a:t>
            </a:r>
            <a:endParaRPr lang="en-US" sz="2400" dirty="0"/>
          </a:p>
          <a:p>
            <a:pPr marL="800100" lvl="1" indent="-342900">
              <a:buFont typeface="Arial" panose="020B0604020202020204" pitchFamily="34" charset="0"/>
              <a:buChar char="•"/>
            </a:pPr>
            <a:r>
              <a:rPr lang="en-US" sz="2400" dirty="0" err="1"/>
              <a:t>Austausch</a:t>
            </a:r>
            <a:r>
              <a:rPr lang="en-US" sz="2400" dirty="0"/>
              <a:t> von </a:t>
            </a:r>
            <a:r>
              <a:rPr lang="en-US" sz="2400" dirty="0" err="1"/>
              <a:t>Produktvarianten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nicht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Automobilindustrie</a:t>
            </a:r>
            <a:r>
              <a:rPr lang="en-US" sz="2400" dirty="0"/>
              <a:t> (Deutschland/Japan)</a:t>
            </a:r>
            <a:endParaRPr lang="de-DE" sz="2000" dirty="0"/>
          </a:p>
        </p:txBody>
      </p:sp>
      <p:sp>
        <p:nvSpPr>
          <p:cNvPr id="5" name="Rechteck 4">
            <a:extLst>
              <a:ext uri="{FF2B5EF4-FFF2-40B4-BE49-F238E27FC236}">
                <a16:creationId xmlns:a16="http://schemas.microsoft.com/office/drawing/2014/main" id="{3C699AFE-30A1-45F2-91C1-B49FFEA6A0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935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a:t>
            </a:r>
            <a:r>
              <a:rPr lang="en-US" sz="2800" dirty="0" err="1">
                <a:solidFill>
                  <a:sysClr val="windowText" lastClr="000000"/>
                </a:solidFill>
              </a:rPr>
              <a:t>Gründe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5853" y="842092"/>
            <a:ext cx="8185276" cy="1669820"/>
          </a:xfrm>
          <a:prstGeom prst="rect">
            <a:avLst/>
          </a:prstGeom>
          <a:noFill/>
        </p:spPr>
        <p:txBody>
          <a:bodyPr wrap="square" rtlCol="0">
            <a:noAutofit/>
          </a:bodyPr>
          <a:lstStyle/>
          <a:p>
            <a:r>
              <a:rPr lang="de-DE" sz="2800" b="1" dirty="0"/>
              <a:t>Spezialisierte Anbieter</a:t>
            </a:r>
            <a:r>
              <a:rPr lang="de-DE" sz="2400" b="1" dirty="0"/>
              <a:t> </a:t>
            </a:r>
          </a:p>
          <a:p>
            <a:endParaRPr lang="de-DE" sz="2400" dirty="0"/>
          </a:p>
          <a:p>
            <a:pPr marL="342900" indent="-342900">
              <a:buFont typeface="Wingdings" panose="05000000000000000000" pitchFamily="2" charset="2"/>
              <a:buChar char="Ø"/>
            </a:pPr>
            <a:r>
              <a:rPr lang="de-DE" sz="2400" dirty="0"/>
              <a:t>In vielen Branchen erfordert die Produktion den Einsatz hoch spezialisierter Geräte oder unterstützender Dienstleistungen.</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endParaRPr lang="de-DE" sz="2400" dirty="0"/>
          </a:p>
        </p:txBody>
      </p:sp>
      <p:sp>
        <p:nvSpPr>
          <p:cNvPr id="2" name="Rechteck 1"/>
          <p:cNvSpPr/>
          <p:nvPr/>
        </p:nvSpPr>
        <p:spPr>
          <a:xfrm>
            <a:off x="952805" y="2616362"/>
            <a:ext cx="6008568" cy="1200329"/>
          </a:xfrm>
          <a:prstGeom prst="rect">
            <a:avLst/>
          </a:prstGeom>
        </p:spPr>
        <p:txBody>
          <a:bodyPr wrap="square">
            <a:spAutoFit/>
          </a:bodyPr>
          <a:lstStyle/>
          <a:p>
            <a:pPr marL="342900" indent="-342900">
              <a:buFont typeface="Wingdings" panose="05000000000000000000" pitchFamily="2" charset="2"/>
              <a:buChar char="Ø"/>
            </a:pPr>
            <a:r>
              <a:rPr lang="de-DE" sz="2400" dirty="0"/>
              <a:t>Der von einem einzelnen Unternehmen gebotene Markt ist zu klein, um deren Anbietern das Überleben zu sichern.</a:t>
            </a:r>
          </a:p>
        </p:txBody>
      </p:sp>
      <p:sp>
        <p:nvSpPr>
          <p:cNvPr id="3" name="Rechteck 2"/>
          <p:cNvSpPr/>
          <p:nvPr/>
        </p:nvSpPr>
        <p:spPr>
          <a:xfrm>
            <a:off x="1684322" y="4061838"/>
            <a:ext cx="7005283" cy="1200329"/>
          </a:xfrm>
          <a:prstGeom prst="rect">
            <a:avLst/>
          </a:prstGeom>
        </p:spPr>
        <p:txBody>
          <a:bodyPr wrap="square">
            <a:spAutoFit/>
          </a:bodyPr>
          <a:lstStyle/>
          <a:p>
            <a:pPr marL="342900" indent="-342900">
              <a:buFont typeface="Wingdings" panose="05000000000000000000" pitchFamily="2" charset="2"/>
              <a:buChar char="Ø"/>
            </a:pPr>
            <a:r>
              <a:rPr lang="de-DE" sz="2400" dirty="0"/>
              <a:t>Ein geografisch konzentriertes Branchencluster führt viele Unternehmen zusammen, die gemeinsam einen großen Markt bilden.</a:t>
            </a:r>
          </a:p>
        </p:txBody>
      </p:sp>
      <p:sp>
        <p:nvSpPr>
          <p:cNvPr id="6" name="Rechteck 5">
            <a:extLst>
              <a:ext uri="{FF2B5EF4-FFF2-40B4-BE49-F238E27FC236}">
                <a16:creationId xmlns:a16="http://schemas.microsoft.com/office/drawing/2014/main" id="{05344B57-87E1-4A5D-80AC-16BEB6C7758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50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1524000" y="836712"/>
            <a:ext cx="9144000" cy="1868836"/>
          </a:xfrm>
          <a:prstGeom prst="rect">
            <a:avLst/>
          </a:prstGeom>
          <a:noFill/>
        </p:spPr>
        <p:txBody>
          <a:bodyPr wrap="square" rtlCol="0">
            <a:noAutofit/>
          </a:bodyPr>
          <a:lstStyle/>
          <a:p>
            <a:r>
              <a:rPr lang="de-DE" sz="2800" b="1" dirty="0"/>
              <a:t>Arbeitskräfte-Pooling</a:t>
            </a:r>
          </a:p>
          <a:p>
            <a:endParaRPr lang="de-DE" sz="2400" dirty="0"/>
          </a:p>
          <a:p>
            <a:pPr marL="457200" indent="-457200">
              <a:buFont typeface="Arial" panose="020B0604020202020204" pitchFamily="34" charset="0"/>
              <a:buChar char="•"/>
            </a:pPr>
            <a:r>
              <a:rPr lang="de-DE" sz="2400" dirty="0"/>
              <a:t>In einem Unternehmenscluster kann einen Pool hoch qualifizierter Arbeitskräfte für genau diesen Produktionssektor entstehen.</a:t>
            </a:r>
          </a:p>
          <a:p>
            <a:pPr marL="457200" indent="-457200">
              <a:buFont typeface="Arial" panose="020B0604020202020204" pitchFamily="34" charset="0"/>
              <a:buChar char="•"/>
            </a:pPr>
            <a:endParaRPr lang="de-DE" sz="2400" dirty="0"/>
          </a:p>
        </p:txBody>
      </p:sp>
      <p:sp>
        <p:nvSpPr>
          <p:cNvPr id="2" name="Rechteck 1"/>
          <p:cNvSpPr/>
          <p:nvPr/>
        </p:nvSpPr>
        <p:spPr>
          <a:xfrm>
            <a:off x="2284207" y="2929159"/>
            <a:ext cx="6096000" cy="1200329"/>
          </a:xfrm>
          <a:prstGeom prst="rect">
            <a:avLst/>
          </a:prstGeom>
        </p:spPr>
        <p:txBody>
          <a:bodyPr>
            <a:spAutoFit/>
          </a:bodyPr>
          <a:lstStyle/>
          <a:p>
            <a:pPr marL="457200" indent="-457200">
              <a:buFont typeface="Wingdings" panose="05000000000000000000" pitchFamily="2" charset="2"/>
              <a:buChar char="Ø"/>
            </a:pPr>
            <a:r>
              <a:rPr lang="de-DE" sz="2400" dirty="0"/>
              <a:t>Vorteil für:</a:t>
            </a:r>
          </a:p>
          <a:p>
            <a:pPr marL="914400" lvl="1" indent="-457200">
              <a:buFont typeface="Arial" panose="020B0604020202020204" pitchFamily="34" charset="0"/>
              <a:buChar char="•"/>
            </a:pPr>
            <a:endParaRPr lang="de-DE" sz="2400" u="sng" dirty="0"/>
          </a:p>
          <a:p>
            <a:pPr marL="914400" lvl="1" indent="-457200">
              <a:buFont typeface="Wingdings" panose="05000000000000000000" pitchFamily="2" charset="2"/>
              <a:buChar char="§"/>
            </a:pPr>
            <a:endParaRPr lang="de-DE" sz="2400" dirty="0"/>
          </a:p>
        </p:txBody>
      </p:sp>
      <p:sp>
        <p:nvSpPr>
          <p:cNvPr id="3" name="Rechteck 2"/>
          <p:cNvSpPr/>
          <p:nvPr/>
        </p:nvSpPr>
        <p:spPr>
          <a:xfrm>
            <a:off x="2304023" y="3615384"/>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Produzenten</a:t>
            </a:r>
            <a:r>
              <a:rPr lang="de-DE" sz="2400" dirty="0"/>
              <a:t>: die Wahrscheinlichkeit von Arbeitskräftemangel wird gesenkt.</a:t>
            </a:r>
          </a:p>
        </p:txBody>
      </p:sp>
      <p:sp>
        <p:nvSpPr>
          <p:cNvPr id="6" name="Rechteck 5"/>
          <p:cNvSpPr/>
          <p:nvPr/>
        </p:nvSpPr>
        <p:spPr>
          <a:xfrm>
            <a:off x="2304023" y="4552697"/>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Arbeitnehmer</a:t>
            </a:r>
            <a:r>
              <a:rPr lang="de-DE" sz="2400" dirty="0"/>
              <a:t>: das Risiko der Arbeitslosigkeit nimmt ab</a:t>
            </a:r>
          </a:p>
        </p:txBody>
      </p:sp>
      <p:sp>
        <p:nvSpPr>
          <p:cNvPr id="7" name="Rechteck 6">
            <a:extLst>
              <a:ext uri="{FF2B5EF4-FFF2-40B4-BE49-F238E27FC236}">
                <a16:creationId xmlns:a16="http://schemas.microsoft.com/office/drawing/2014/main" id="{059447C2-2062-409D-83CF-618DBF00E69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26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7352" y="713399"/>
            <a:ext cx="11874648" cy="2212795"/>
          </a:xfrm>
          <a:prstGeom prst="rect">
            <a:avLst/>
          </a:prstGeom>
          <a:noFill/>
        </p:spPr>
        <p:txBody>
          <a:bodyPr wrap="square" rtlCol="0">
            <a:noAutofit/>
          </a:bodyPr>
          <a:lstStyle/>
          <a:p>
            <a:r>
              <a:rPr lang="de-DE" sz="2800" b="1" dirty="0" err="1"/>
              <a:t>Wissensexternalitäten</a:t>
            </a:r>
            <a:endParaRPr lang="de-DE" sz="2800" b="1" dirty="0"/>
          </a:p>
          <a:p>
            <a:endParaRPr lang="de-DE" sz="2400" dirty="0"/>
          </a:p>
          <a:p>
            <a:pPr marL="457200" indent="-457200">
              <a:buFont typeface="Arial" panose="020B0604020202020204" pitchFamily="34" charset="0"/>
              <a:buChar char="•"/>
            </a:pPr>
            <a:r>
              <a:rPr lang="de-DE" sz="2400" dirty="0"/>
              <a:t>Wissen ist in hoch innovativen Branchen ein wichtiger Produktionsfaktor.</a:t>
            </a:r>
          </a:p>
          <a:p>
            <a:pPr marL="457200" indent="-457200">
              <a:buFont typeface="Arial" panose="020B0604020202020204" pitchFamily="34" charset="0"/>
              <a:buChar char="•"/>
            </a:pPr>
            <a:endParaRPr lang="de-DE" sz="2400" dirty="0"/>
          </a:p>
          <a:p>
            <a:pPr marL="457200" indent="-457200">
              <a:buFont typeface="Arial" panose="020B0604020202020204" pitchFamily="34" charset="0"/>
              <a:buChar char="•"/>
            </a:pPr>
            <a:r>
              <a:rPr lang="de-DE" sz="2400" dirty="0"/>
              <a:t>Das Spezialwissen, das über den Erfolg in innovativen Branchen entscheidet, entstammt</a:t>
            </a:r>
          </a:p>
          <a:p>
            <a:pPr marL="914400" lvl="1" indent="-457200">
              <a:buFont typeface="Arial" panose="020B0604020202020204" pitchFamily="34" charset="0"/>
              <a:buChar char="•"/>
            </a:pPr>
            <a:endParaRPr lang="de-DE" sz="2400" u="sng" dirty="0"/>
          </a:p>
          <a:p>
            <a:pPr lvl="1"/>
            <a:endParaRPr lang="de-DE" sz="2400" dirty="0"/>
          </a:p>
        </p:txBody>
      </p:sp>
      <p:sp>
        <p:nvSpPr>
          <p:cNvPr id="2" name="Rechteck 1"/>
          <p:cNvSpPr/>
          <p:nvPr/>
        </p:nvSpPr>
        <p:spPr>
          <a:xfrm>
            <a:off x="1301200" y="2599538"/>
            <a:ext cx="6093784" cy="461665"/>
          </a:xfrm>
          <a:prstGeom prst="rect">
            <a:avLst/>
          </a:prstGeom>
        </p:spPr>
        <p:txBody>
          <a:bodyPr wrap="none">
            <a:spAutoFit/>
          </a:bodyPr>
          <a:lstStyle/>
          <a:p>
            <a:pPr marL="914400" lvl="1" indent="-457200">
              <a:buFont typeface="Wingdings" panose="05000000000000000000" pitchFamily="2" charset="2"/>
              <a:buChar char="Ø"/>
            </a:pPr>
            <a:r>
              <a:rPr lang="de-DE" sz="2400" dirty="0"/>
              <a:t>der Forschungs- und Entwicklungsarbeit</a:t>
            </a:r>
          </a:p>
        </p:txBody>
      </p:sp>
      <p:sp>
        <p:nvSpPr>
          <p:cNvPr id="3" name="Rechteck 2"/>
          <p:cNvSpPr/>
          <p:nvPr/>
        </p:nvSpPr>
        <p:spPr>
          <a:xfrm>
            <a:off x="2009886" y="3197936"/>
            <a:ext cx="6676913"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der Analyse der Bauart fremder Produkte</a:t>
            </a:r>
          </a:p>
        </p:txBody>
      </p:sp>
      <p:sp>
        <p:nvSpPr>
          <p:cNvPr id="6" name="Rechteck 5"/>
          <p:cNvSpPr/>
          <p:nvPr/>
        </p:nvSpPr>
        <p:spPr>
          <a:xfrm>
            <a:off x="2719890" y="3826243"/>
            <a:ext cx="8564881"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dem informellen Austausch von Informationen und Ideen</a:t>
            </a:r>
          </a:p>
        </p:txBody>
      </p:sp>
      <p:sp>
        <p:nvSpPr>
          <p:cNvPr id="8" name="Rechteck 7"/>
          <p:cNvSpPr/>
          <p:nvPr/>
        </p:nvSpPr>
        <p:spPr>
          <a:xfrm>
            <a:off x="181984" y="5450305"/>
            <a:ext cx="8504816" cy="830997"/>
          </a:xfrm>
          <a:prstGeom prst="rect">
            <a:avLst/>
          </a:prstGeom>
        </p:spPr>
        <p:txBody>
          <a:bodyPr wrap="square">
            <a:spAutoFit/>
          </a:bodyPr>
          <a:lstStyle/>
          <a:p>
            <a:pPr marL="914400" lvl="1" indent="-457200">
              <a:buFont typeface="Wingdings" panose="05000000000000000000" pitchFamily="2" charset="2"/>
              <a:buChar char="§"/>
            </a:pPr>
            <a:r>
              <a:rPr lang="de-DE" sz="2400" b="1" dirty="0"/>
              <a:t>Diese Spill-</a:t>
            </a:r>
            <a:r>
              <a:rPr lang="de-DE" sz="2400" b="1" dirty="0" err="1"/>
              <a:t>over</a:t>
            </a:r>
            <a:r>
              <a:rPr lang="de-DE" sz="2400" b="1" dirty="0"/>
              <a:t>-Effekte treten in Clustern mit einer höheren Wahrscheinlichkeit auf</a:t>
            </a:r>
          </a:p>
        </p:txBody>
      </p:sp>
      <p:sp>
        <p:nvSpPr>
          <p:cNvPr id="10" name="Rechteck 9">
            <a:extLst>
              <a:ext uri="{FF2B5EF4-FFF2-40B4-BE49-F238E27FC236}">
                <a16:creationId xmlns:a16="http://schemas.microsoft.com/office/drawing/2014/main" id="{CF065294-7E8F-4199-A4EB-81C7D66562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24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876" y="916761"/>
            <a:ext cx="9518766" cy="1062648"/>
          </a:xfrm>
          <a:prstGeom prst="rect">
            <a:avLst/>
          </a:prstGeom>
          <a:noFill/>
        </p:spPr>
        <p:txBody>
          <a:bodyPr wrap="square" rtlCol="0">
            <a:noAutofit/>
          </a:bodyPr>
          <a:lstStyle/>
          <a:p>
            <a:pPr marL="342900" indent="-342900">
              <a:buFont typeface="Arial" panose="020B0604020202020204" pitchFamily="34" charset="0"/>
              <a:buChar char="•"/>
            </a:pPr>
            <a:r>
              <a:rPr lang="de-DE" sz="2400" dirty="0"/>
              <a:t>Ein Land mit umfangreicher Produktion in einer bestimmten Branche hat normalerweise geringe Produktionskosten für das betreffende Gut.</a:t>
            </a:r>
          </a:p>
          <a:p>
            <a:pPr marL="342900" indent="-342900">
              <a:buFont typeface="Arial" panose="020B0604020202020204" pitchFamily="34" charset="0"/>
              <a:buChar char="•"/>
            </a:pPr>
            <a:endParaRPr lang="de-DE" sz="2400" dirty="0"/>
          </a:p>
        </p:txBody>
      </p:sp>
      <p:sp>
        <p:nvSpPr>
          <p:cNvPr id="2" name="Rechteck 1"/>
          <p:cNvSpPr/>
          <p:nvPr/>
        </p:nvSpPr>
        <p:spPr>
          <a:xfrm>
            <a:off x="429215" y="1797145"/>
            <a:ext cx="10829365" cy="830997"/>
          </a:xfrm>
          <a:prstGeom prst="rect">
            <a:avLst/>
          </a:prstGeom>
        </p:spPr>
        <p:txBody>
          <a:bodyPr wrap="square">
            <a:spAutoFit/>
          </a:bodyPr>
          <a:lstStyle/>
          <a:p>
            <a:pPr marL="342900" indent="-342900">
              <a:buFont typeface="Arial" panose="020B0604020202020204" pitchFamily="34" charset="0"/>
              <a:buChar char="•"/>
            </a:pPr>
            <a:r>
              <a:rPr lang="de-DE" sz="2400" dirty="0"/>
              <a:t>Außenhandel vergrößert den Markt und führt aufgrund von zunehmenden Skalenerträgen zu einem niedrigerem Preis</a:t>
            </a:r>
          </a:p>
        </p:txBody>
      </p:sp>
      <p:sp>
        <p:nvSpPr>
          <p:cNvPr id="3" name="Rechteck 2"/>
          <p:cNvSpPr/>
          <p:nvPr/>
        </p:nvSpPr>
        <p:spPr>
          <a:xfrm>
            <a:off x="1056415" y="3095739"/>
            <a:ext cx="9377082" cy="1200329"/>
          </a:xfrm>
          <a:prstGeom prst="rect">
            <a:avLst/>
          </a:prstGeom>
        </p:spPr>
        <p:txBody>
          <a:bodyPr wrap="square">
            <a:spAutoFit/>
          </a:bodyPr>
          <a:lstStyle/>
          <a:p>
            <a:pPr marL="342900" indent="-342900">
              <a:buFont typeface="Arial" panose="020B0604020202020204" pitchFamily="34" charset="0"/>
              <a:buChar char="•"/>
            </a:pPr>
            <a:r>
              <a:rPr lang="de-DE" sz="2400" dirty="0"/>
              <a:t>Länder, die in bestimmten Branchen von vorneherein Großproduzenten sind, bleiben dies normalerweise selbst dann, wenn ein anderes Land über das Potenzial verfügt, diese Güter kostengünstiger herzustellen.</a:t>
            </a:r>
          </a:p>
        </p:txBody>
      </p:sp>
      <p:sp>
        <p:nvSpPr>
          <p:cNvPr id="7" name="Rechteck 6">
            <a:extLst>
              <a:ext uri="{FF2B5EF4-FFF2-40B4-BE49-F238E27FC236}">
                <a16:creationId xmlns:a16="http://schemas.microsoft.com/office/drawing/2014/main" id="{FAA077B5-EAF0-4BDF-85D2-AADCDA8E58A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20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9525" y="78061"/>
            <a:ext cx="439808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3" y="718546"/>
            <a:ext cx="9144000" cy="5519638"/>
          </a:xfrm>
          <a:prstGeom prst="rect">
            <a:avLst/>
          </a:prstGeom>
          <a:noFill/>
        </p:spPr>
        <p:txBody>
          <a:bodyPr wrap="square" rtlCol="0">
            <a:noAutofit/>
          </a:bodyPr>
          <a:lstStyle/>
          <a:p>
            <a:r>
              <a:rPr lang="de-DE" sz="2400" dirty="0"/>
              <a:t>Konstante Skalenerträge:</a:t>
            </a:r>
          </a:p>
          <a:p>
            <a:endParaRPr lang="de-DE" sz="2400" dirty="0"/>
          </a:p>
          <a:p>
            <a:r>
              <a:rPr lang="de-DE" sz="2400" dirty="0"/>
              <a:t>			Y=F(L): 2L↑ → 2Y↑ </a:t>
            </a:r>
          </a:p>
          <a:p>
            <a:endParaRPr lang="de-DE" sz="2400" dirty="0"/>
          </a:p>
          <a:p>
            <a:endParaRPr lang="de-DE" sz="2400" dirty="0"/>
          </a:p>
          <a:p>
            <a:r>
              <a:rPr lang="de-DE" sz="2400" dirty="0"/>
              <a:t>Steigende Skalenerträge:</a:t>
            </a:r>
          </a:p>
          <a:p>
            <a:endParaRPr lang="de-DE" sz="2400" dirty="0"/>
          </a:p>
          <a:p>
            <a:r>
              <a:rPr lang="de-DE" sz="2400" dirty="0"/>
              <a:t>			Y=F(L): 2L↑ → 3Y↑</a:t>
            </a:r>
          </a:p>
          <a:p>
            <a:endParaRPr lang="de-DE" sz="2400" dirty="0"/>
          </a:p>
          <a:p>
            <a:endParaRPr lang="de-DE" sz="2400" dirty="0"/>
          </a:p>
          <a:p>
            <a:r>
              <a:rPr lang="de-DE" sz="2400" dirty="0"/>
              <a:t>Abnehmende Skalenerträge:</a:t>
            </a:r>
          </a:p>
          <a:p>
            <a:r>
              <a:rPr lang="de-DE" sz="2400" dirty="0"/>
              <a:t>		</a:t>
            </a:r>
          </a:p>
          <a:p>
            <a:r>
              <a:rPr lang="de-DE" sz="2400" dirty="0"/>
              <a:t>			Y=F(L): 2L↑ → 1Y↑</a:t>
            </a:r>
          </a:p>
          <a:p>
            <a:endParaRPr lang="de-DE" sz="2400" dirty="0"/>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25FBB43A-6031-476E-9B2F-19228AE5DCC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810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3764" y="708886"/>
            <a:ext cx="2805954" cy="509358"/>
          </a:xfrm>
          <a:prstGeom prst="rect">
            <a:avLst/>
          </a:prstGeom>
          <a:noFill/>
        </p:spPr>
        <p:txBody>
          <a:bodyPr wrap="square" rtlCol="0">
            <a:noAutofit/>
          </a:bodyPr>
          <a:lstStyle/>
          <a:p>
            <a:r>
              <a:rPr lang="de-DE" sz="2400" dirty="0"/>
              <a:t>↑ Anzahl der Firmen</a:t>
            </a:r>
          </a:p>
          <a:p>
            <a:endParaRPr lang="de-DE" sz="2000" dirty="0"/>
          </a:p>
        </p:txBody>
      </p:sp>
      <p:cxnSp>
        <p:nvCxnSpPr>
          <p:cNvPr id="6" name="Gerade Verbindung mit Pfeil 5">
            <a:extLst>
              <a:ext uri="{FF2B5EF4-FFF2-40B4-BE49-F238E27FC236}">
                <a16:creationId xmlns:a16="http://schemas.microsoft.com/office/drawing/2014/main" id="{809F5781-0EDF-4FD9-A74D-C6473CBDA7DB}"/>
              </a:ext>
            </a:extLst>
          </p:cNvPr>
          <p:cNvCxnSpPr>
            <a:cxnSpLocks/>
          </p:cNvCxnSpPr>
          <p:nvPr/>
        </p:nvCxnSpPr>
        <p:spPr>
          <a:xfrm flipH="1" flipV="1">
            <a:off x="1882596" y="335565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10F67A1B-B7C0-4531-93B2-557CCD320705}"/>
              </a:ext>
            </a:extLst>
          </p:cNvPr>
          <p:cNvCxnSpPr>
            <a:cxnSpLocks/>
          </p:cNvCxnSpPr>
          <p:nvPr/>
        </p:nvCxnSpPr>
        <p:spPr>
          <a:xfrm>
            <a:off x="1888721" y="6062412"/>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3F84DA8-19BC-43DD-B2A1-0A0C2F7FAB94}"/>
              </a:ext>
            </a:extLst>
          </p:cNvPr>
          <p:cNvSpPr txBox="1"/>
          <p:nvPr/>
        </p:nvSpPr>
        <p:spPr>
          <a:xfrm>
            <a:off x="6060497" y="6073286"/>
            <a:ext cx="993862" cy="369332"/>
          </a:xfrm>
          <a:prstGeom prst="rect">
            <a:avLst/>
          </a:prstGeom>
          <a:noFill/>
        </p:spPr>
        <p:txBody>
          <a:bodyPr wrap="none" rtlCol="0">
            <a:spAutoFit/>
          </a:bodyPr>
          <a:lstStyle/>
          <a:p>
            <a:r>
              <a:rPr lang="de-DE" dirty="0"/>
              <a:t>Menge x</a:t>
            </a:r>
          </a:p>
        </p:txBody>
      </p:sp>
      <p:sp>
        <p:nvSpPr>
          <p:cNvPr id="10" name="Textfeld 9">
            <a:extLst>
              <a:ext uri="{FF2B5EF4-FFF2-40B4-BE49-F238E27FC236}">
                <a16:creationId xmlns:a16="http://schemas.microsoft.com/office/drawing/2014/main" id="{14EF60A5-45D6-449F-B964-646CF51B1630}"/>
              </a:ext>
            </a:extLst>
          </p:cNvPr>
          <p:cNvSpPr txBox="1"/>
          <p:nvPr/>
        </p:nvSpPr>
        <p:spPr>
          <a:xfrm>
            <a:off x="1091547" y="3336361"/>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D3A006A3-B463-42F7-9A9C-246013CE88FD}"/>
              </a:ext>
            </a:extLst>
          </p:cNvPr>
          <p:cNvSpPr/>
          <p:nvPr/>
        </p:nvSpPr>
        <p:spPr>
          <a:xfrm>
            <a:off x="2290565" y="3514858"/>
            <a:ext cx="4213448" cy="1476725"/>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E29670A6-1447-441C-BE1C-5BE7200EE7D5}"/>
              </a:ext>
            </a:extLst>
          </p:cNvPr>
          <p:cNvCxnSpPr>
            <a:cxnSpLocks/>
          </p:cNvCxnSpPr>
          <p:nvPr/>
        </p:nvCxnSpPr>
        <p:spPr>
          <a:xfrm>
            <a:off x="3969625" y="3321067"/>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CB378FD-8774-46E4-894D-ADE5D06CFC95}"/>
              </a:ext>
            </a:extLst>
          </p:cNvPr>
          <p:cNvSpPr txBox="1"/>
          <p:nvPr/>
        </p:nvSpPr>
        <p:spPr>
          <a:xfrm>
            <a:off x="6591700" y="4771347"/>
            <a:ext cx="2007158" cy="369332"/>
          </a:xfrm>
          <a:prstGeom prst="rect">
            <a:avLst/>
          </a:prstGeom>
          <a:noFill/>
        </p:spPr>
        <p:txBody>
          <a:bodyPr wrap="square" rtlCol="0">
            <a:spAutoFit/>
          </a:bodyPr>
          <a:lstStyle/>
          <a:p>
            <a:r>
              <a:rPr lang="de-DE" dirty="0"/>
              <a:t>DK=Angebotskurve</a:t>
            </a:r>
          </a:p>
        </p:txBody>
      </p:sp>
      <p:sp>
        <p:nvSpPr>
          <p:cNvPr id="16" name="Textfeld 15">
            <a:extLst>
              <a:ext uri="{FF2B5EF4-FFF2-40B4-BE49-F238E27FC236}">
                <a16:creationId xmlns:a16="http://schemas.microsoft.com/office/drawing/2014/main" id="{6D5DFE60-E4C9-4B34-988A-7479D54F5D1A}"/>
              </a:ext>
            </a:extLst>
          </p:cNvPr>
          <p:cNvSpPr txBox="1"/>
          <p:nvPr/>
        </p:nvSpPr>
        <p:spPr>
          <a:xfrm>
            <a:off x="5674941" y="5434664"/>
            <a:ext cx="1919958" cy="369332"/>
          </a:xfrm>
          <a:prstGeom prst="rect">
            <a:avLst/>
          </a:prstGeom>
          <a:noFill/>
        </p:spPr>
        <p:txBody>
          <a:bodyPr wrap="square" rtlCol="0">
            <a:spAutoFit/>
          </a:bodyPr>
          <a:lstStyle/>
          <a:p>
            <a:r>
              <a:rPr lang="de-DE" dirty="0"/>
              <a:t>Nachfragekurve N</a:t>
            </a:r>
          </a:p>
        </p:txBody>
      </p:sp>
      <p:cxnSp>
        <p:nvCxnSpPr>
          <p:cNvPr id="17" name="Gerader Verbinder 16">
            <a:extLst>
              <a:ext uri="{FF2B5EF4-FFF2-40B4-BE49-F238E27FC236}">
                <a16:creationId xmlns:a16="http://schemas.microsoft.com/office/drawing/2014/main" id="{35563751-BCE0-4D09-A7D0-27AC9D412B35}"/>
              </a:ext>
            </a:extLst>
          </p:cNvPr>
          <p:cNvCxnSpPr>
            <a:cxnSpLocks/>
          </p:cNvCxnSpPr>
          <p:nvPr/>
        </p:nvCxnSpPr>
        <p:spPr>
          <a:xfrm flipH="1">
            <a:off x="1940280" y="4723808"/>
            <a:ext cx="30218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126C893-ED97-4502-AECE-46DCE8408AAC}"/>
              </a:ext>
            </a:extLst>
          </p:cNvPr>
          <p:cNvCxnSpPr>
            <a:cxnSpLocks/>
          </p:cNvCxnSpPr>
          <p:nvPr/>
        </p:nvCxnSpPr>
        <p:spPr>
          <a:xfrm flipV="1">
            <a:off x="4980377" y="4725144"/>
            <a:ext cx="0" cy="1301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0F0FCF9-C380-4765-BA38-8F360BFD0B67}"/>
              </a:ext>
            </a:extLst>
          </p:cNvPr>
          <p:cNvSpPr txBox="1"/>
          <p:nvPr/>
        </p:nvSpPr>
        <p:spPr>
          <a:xfrm>
            <a:off x="1553645" y="4508258"/>
            <a:ext cx="421910" cy="369332"/>
          </a:xfrm>
          <a:prstGeom prst="rect">
            <a:avLst/>
          </a:prstGeom>
          <a:noFill/>
        </p:spPr>
        <p:txBody>
          <a:bodyPr wrap="none" rtlCol="0">
            <a:spAutoFit/>
          </a:bodyPr>
          <a:lstStyle/>
          <a:p>
            <a:r>
              <a:rPr lang="de-DE" dirty="0"/>
              <a:t>p*</a:t>
            </a:r>
          </a:p>
        </p:txBody>
      </p:sp>
      <p:sp>
        <p:nvSpPr>
          <p:cNvPr id="24" name="Textfeld 23">
            <a:extLst>
              <a:ext uri="{FF2B5EF4-FFF2-40B4-BE49-F238E27FC236}">
                <a16:creationId xmlns:a16="http://schemas.microsoft.com/office/drawing/2014/main" id="{D3826526-56A4-4353-A5CD-70D3C20512F2}"/>
              </a:ext>
            </a:extLst>
          </p:cNvPr>
          <p:cNvSpPr txBox="1"/>
          <p:nvPr/>
        </p:nvSpPr>
        <p:spPr>
          <a:xfrm>
            <a:off x="4764353" y="6059741"/>
            <a:ext cx="399468" cy="369332"/>
          </a:xfrm>
          <a:prstGeom prst="rect">
            <a:avLst/>
          </a:prstGeom>
          <a:noFill/>
        </p:spPr>
        <p:txBody>
          <a:bodyPr wrap="none" rtlCol="0">
            <a:spAutoFit/>
          </a:bodyPr>
          <a:lstStyle/>
          <a:p>
            <a:r>
              <a:rPr lang="de-DE" dirty="0"/>
              <a:t>x*</a:t>
            </a:r>
          </a:p>
        </p:txBody>
      </p:sp>
      <p:sp>
        <p:nvSpPr>
          <p:cNvPr id="2" name="Rechteck 1"/>
          <p:cNvSpPr/>
          <p:nvPr/>
        </p:nvSpPr>
        <p:spPr>
          <a:xfrm>
            <a:off x="3564454" y="694178"/>
            <a:ext cx="1843774" cy="461665"/>
          </a:xfrm>
          <a:prstGeom prst="rect">
            <a:avLst/>
          </a:prstGeom>
        </p:spPr>
        <p:txBody>
          <a:bodyPr wrap="none">
            <a:spAutoFit/>
          </a:bodyPr>
          <a:lstStyle/>
          <a:p>
            <a:r>
              <a:rPr lang="de-DE" sz="2400" dirty="0"/>
              <a:t>→ ↑ Output </a:t>
            </a:r>
          </a:p>
        </p:txBody>
      </p:sp>
      <p:sp>
        <p:nvSpPr>
          <p:cNvPr id="3" name="Rechteck 2"/>
          <p:cNvSpPr/>
          <p:nvPr/>
        </p:nvSpPr>
        <p:spPr>
          <a:xfrm>
            <a:off x="5816463" y="684150"/>
            <a:ext cx="3414333" cy="461665"/>
          </a:xfrm>
          <a:prstGeom prst="rect">
            <a:avLst/>
          </a:prstGeom>
        </p:spPr>
        <p:txBody>
          <a:bodyPr wrap="none">
            <a:spAutoFit/>
          </a:bodyPr>
          <a:lstStyle/>
          <a:p>
            <a:r>
              <a:rPr lang="de-DE" sz="2400" dirty="0"/>
              <a:t>→ ↓ Durchschnittskosten</a:t>
            </a:r>
          </a:p>
        </p:txBody>
      </p:sp>
      <p:sp>
        <p:nvSpPr>
          <p:cNvPr id="12" name="Rechteck 11"/>
          <p:cNvSpPr/>
          <p:nvPr/>
        </p:nvSpPr>
        <p:spPr>
          <a:xfrm>
            <a:off x="388161" y="1383983"/>
            <a:ext cx="11492633" cy="461665"/>
          </a:xfrm>
          <a:prstGeom prst="rect">
            <a:avLst/>
          </a:prstGeom>
        </p:spPr>
        <p:txBody>
          <a:bodyPr wrap="square">
            <a:noAutofit/>
          </a:bodyPr>
          <a:lstStyle/>
          <a:p>
            <a:r>
              <a:rPr lang="de-DE" sz="2400" dirty="0"/>
              <a:t>→ leicht fallende Angebotskurve </a:t>
            </a:r>
            <a:r>
              <a:rPr lang="de-DE" sz="2400"/>
              <a:t>im Preis </a:t>
            </a:r>
            <a:r>
              <a:rPr lang="de-DE" sz="2400" dirty="0"/>
              <a:t>entspricht in etwa der Durchschnittskostenkurve, 						ausgelöst durch die steigenden Skalenerträge </a:t>
            </a:r>
          </a:p>
        </p:txBody>
      </p:sp>
      <p:sp>
        <p:nvSpPr>
          <p:cNvPr id="21" name="Textfeld 20">
            <a:extLst>
              <a:ext uri="{FF2B5EF4-FFF2-40B4-BE49-F238E27FC236}">
                <a16:creationId xmlns:a16="http://schemas.microsoft.com/office/drawing/2014/main" id="{D69C35C7-3D10-44E9-BDD9-8798902F61C8}"/>
              </a:ext>
            </a:extLst>
          </p:cNvPr>
          <p:cNvSpPr txBox="1"/>
          <p:nvPr/>
        </p:nvSpPr>
        <p:spPr>
          <a:xfrm>
            <a:off x="2872947" y="2682996"/>
            <a:ext cx="6001240" cy="535412"/>
          </a:xfrm>
          <a:prstGeom prst="rect">
            <a:avLst/>
          </a:prstGeom>
          <a:noFill/>
        </p:spPr>
        <p:txBody>
          <a:bodyPr wrap="square" rtlCol="0">
            <a:noAutofit/>
          </a:bodyPr>
          <a:lstStyle/>
          <a:p>
            <a:r>
              <a:rPr lang="de-DE" sz="2400" dirty="0"/>
              <a:t>Marktgleichgewicht und externe Skalenerträge</a:t>
            </a:r>
          </a:p>
          <a:p>
            <a:endParaRPr lang="de-DE" sz="2000" dirty="0"/>
          </a:p>
        </p:txBody>
      </p:sp>
      <p:sp>
        <p:nvSpPr>
          <p:cNvPr id="22" name="Rechteck 21">
            <a:extLst>
              <a:ext uri="{FF2B5EF4-FFF2-40B4-BE49-F238E27FC236}">
                <a16:creationId xmlns:a16="http://schemas.microsoft.com/office/drawing/2014/main" id="{57DC4441-E7D6-474F-A428-3F946B03BF4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38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3" grpId="0"/>
      <p:bldP spid="24" grpId="0"/>
      <p:bldP spid="2" grpId="0"/>
      <p:bldP spid="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Beispiele</a:t>
            </a:r>
            <a:r>
              <a:rPr lang="en-US" sz="2903" dirty="0">
                <a:solidFill>
                  <a:sysClr val="windowText" lastClr="000000"/>
                </a:solidFill>
              </a:rPr>
              <a:t> </a:t>
            </a:r>
            <a:r>
              <a:rPr lang="en-US" sz="2903" dirty="0" err="1">
                <a:solidFill>
                  <a:sysClr val="windowText" lastClr="000000"/>
                </a:solidFill>
              </a:rPr>
              <a:t>für</a:t>
            </a:r>
            <a:r>
              <a:rPr lang="en-US" sz="2903" dirty="0">
                <a:solidFill>
                  <a:sysClr val="windowText" lastClr="000000"/>
                </a:solidFill>
              </a:rPr>
              <a:t> </a:t>
            </a:r>
            <a:r>
              <a:rPr lang="en-US" sz="2903" dirty="0" err="1">
                <a:solidFill>
                  <a:sysClr val="windowText" lastClr="000000"/>
                </a:solidFill>
              </a:rPr>
              <a:t>externe</a:t>
            </a:r>
            <a:r>
              <a:rPr lang="en-US" sz="2903" dirty="0">
                <a:solidFill>
                  <a:sysClr val="windowText" lastClr="000000"/>
                </a:solidFill>
              </a:rPr>
              <a:t> </a:t>
            </a:r>
            <a:r>
              <a:rPr lang="en-US" sz="2903" dirty="0" err="1">
                <a:solidFill>
                  <a:sysClr val="windowText" lastClr="000000"/>
                </a:solidFill>
              </a:rPr>
              <a:t>Skalenerträge</a:t>
            </a:r>
            <a:endParaRPr lang="en-US" sz="2903" dirty="0">
              <a:solidFill>
                <a:sysClr val="windowText" lastClr="000000"/>
              </a:solidFill>
            </a:endParaRPr>
          </a:p>
        </p:txBody>
      </p:sp>
      <p:sp>
        <p:nvSpPr>
          <p:cNvPr id="6" name="Content Placeholder 2"/>
          <p:cNvSpPr txBox="1">
            <a:spLocks/>
          </p:cNvSpPr>
          <p:nvPr/>
        </p:nvSpPr>
        <p:spPr>
          <a:xfrm>
            <a:off x="0" y="889967"/>
            <a:ext cx="1219200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New York/Frankfurt: Investment Banking/</a:t>
            </a:r>
            <a:r>
              <a:rPr lang="en-US" altLang="en-US" sz="2400" kern="0" dirty="0" err="1">
                <a:solidFill>
                  <a:sysClr val="windowText" lastClr="000000"/>
                </a:solidFill>
                <a:latin typeface="Arial" panose="020B0604020202020204" pitchFamily="34" charset="0"/>
                <a:cs typeface="Arial" panose="020B0604020202020204" pitchFamily="34" charset="0"/>
              </a:rPr>
              <a:t>Finanzindustrie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Silicon Valley: </a:t>
            </a:r>
            <a:r>
              <a:rPr lang="en-US" altLang="en-US" sz="2400" kern="0" dirty="0" err="1">
                <a:solidFill>
                  <a:sysClr val="windowText" lastClr="000000"/>
                </a:solidFill>
                <a:latin typeface="Arial" panose="020B0604020202020204" pitchFamily="34" charset="0"/>
                <a:cs typeface="Arial" panose="020B0604020202020204" pitchFamily="34" charset="0"/>
              </a:rPr>
              <a:t>Digitale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Technologien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Hollywood/Bollywood: </a:t>
            </a:r>
            <a:r>
              <a:rPr lang="en-US" altLang="en-US" sz="2400" kern="0" dirty="0" err="1">
                <a:solidFill>
                  <a:sysClr val="windowText" lastClr="000000"/>
                </a:solidFill>
                <a:latin typeface="Arial" panose="020B0604020202020204" pitchFamily="34" charset="0"/>
                <a:cs typeface="Arial" panose="020B0604020202020204" pitchFamily="34" charset="0"/>
              </a:rPr>
              <a:t>Filmindustrie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err="1">
                <a:solidFill>
                  <a:sysClr val="windowText" lastClr="000000"/>
                </a:solidFill>
                <a:latin typeface="Arial" panose="020B0604020202020204" pitchFamily="34" charset="0"/>
                <a:cs typeface="Arial" panose="020B0604020202020204" pitchFamily="34" charset="0"/>
              </a:rPr>
              <a:t>Historisches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Beispiel</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hlinkClick r:id="rId3"/>
              </a:rPr>
              <a:t>Musecon</a:t>
            </a:r>
            <a:r>
              <a:rPr lang="en-US" altLang="en-US" sz="2400" kern="0" dirty="0">
                <a:solidFill>
                  <a:sysClr val="windowText" lastClr="000000"/>
                </a:solidFill>
                <a:latin typeface="Arial" panose="020B0604020202020204" pitchFamily="34" charset="0"/>
                <a:cs typeface="Arial" panose="020B0604020202020204" pitchFamily="34" charset="0"/>
                <a:hlinkClick r:id="rId3"/>
              </a:rPr>
              <a:t> Valley</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Bis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Zweiten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Weltkrieg</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befand</a:t>
            </a:r>
            <a:r>
              <a:rPr lang="en-US" altLang="en-US" sz="2400" kern="0" dirty="0">
                <a:solidFill>
                  <a:sysClr val="windowText" lastClr="000000"/>
                </a:solidFill>
                <a:latin typeface="Arial" panose="020B0604020202020204" pitchFamily="34" charset="0"/>
                <a:cs typeface="Arial" panose="020B0604020202020204" pitchFamily="34" charset="0"/>
              </a:rPr>
              <a:t> um die </a:t>
            </a:r>
            <a:r>
              <a:rPr lang="en-US" altLang="en-US" sz="2400" kern="0" dirty="0" err="1">
                <a:solidFill>
                  <a:sysClr val="windowText" lastClr="000000"/>
                </a:solidFill>
                <a:latin typeface="Arial" panose="020B0604020202020204" pitchFamily="34" charset="0"/>
                <a:cs typeface="Arial" panose="020B0604020202020204" pitchFamily="34" charset="0"/>
              </a:rPr>
              <a:t>Städte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Klingenthal</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Graslitz</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Kraslice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tschechisch</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eine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im</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Musikinstrumentebau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weltweit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führdende</a:t>
            </a:r>
            <a:r>
              <a:rPr lang="en-US" altLang="en-US" sz="2400" kern="0" dirty="0">
                <a:solidFill>
                  <a:sysClr val="windowText" lastClr="000000"/>
                </a:solidFill>
                <a:latin typeface="Arial" panose="020B0604020202020204" pitchFamily="34" charset="0"/>
                <a:cs typeface="Arial" panose="020B0604020202020204" pitchFamily="34" charset="0"/>
              </a:rPr>
              <a:t> Region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kleinen</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mittelständischen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Firmen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err="1"/>
              <a:t>Firmen</a:t>
            </a:r>
            <a:r>
              <a:rPr lang="en-US" sz="2400" dirty="0"/>
              <a:t> </a:t>
            </a:r>
            <a:r>
              <a:rPr lang="en-US" sz="2400" dirty="0" err="1"/>
              <a:t>bilden</a:t>
            </a:r>
            <a:r>
              <a:rPr lang="en-US" sz="2400" dirty="0"/>
              <a:t> Cluster →      </a:t>
            </a:r>
            <a:r>
              <a:rPr lang="en-US" sz="2400" dirty="0" err="1"/>
              <a:t>Ansatzpunkt</a:t>
            </a:r>
            <a:r>
              <a:rPr lang="en-US" sz="2400" dirty="0"/>
              <a:t> für </a:t>
            </a:r>
            <a:r>
              <a:rPr lang="en-US" sz="2400" dirty="0" err="1"/>
              <a:t>eine</a:t>
            </a:r>
            <a:endParaRPr lang="en-US" sz="2400" dirty="0"/>
          </a:p>
          <a:p>
            <a:r>
              <a:rPr lang="en-US" sz="2400" dirty="0"/>
              <a:t>				      </a:t>
            </a:r>
            <a:r>
              <a:rPr lang="en-US" sz="2400" dirty="0" err="1"/>
              <a:t>wirtschaftsgeografische</a:t>
            </a:r>
            <a:r>
              <a:rPr lang="en-US" sz="2400" dirty="0"/>
              <a:t> </a:t>
            </a:r>
            <a:r>
              <a:rPr lang="en-US" sz="2400" dirty="0" err="1"/>
              <a:t>Analyse</a:t>
            </a:r>
            <a:r>
              <a:rPr lang="en-US" sz="2400" dirty="0"/>
              <a: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ED27FA7-B901-465D-9E49-2F0E173761C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303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294996" y="65358"/>
            <a:ext cx="3299749" cy="576064"/>
          </a:xfrm>
          <a:prstGeom prst="rect">
            <a:avLst/>
          </a:prstGeom>
          <a:noFill/>
        </p:spPr>
        <p:txBody>
          <a:bodyPr wrap="square" rtlCol="0">
            <a:noAutofit/>
          </a:bodyPr>
          <a:lstStyle/>
          <a:p>
            <a:r>
              <a:rPr lang="en-US" sz="2400" dirty="0" err="1"/>
              <a:t>Beispiel</a:t>
            </a:r>
            <a:r>
              <a:rPr lang="en-US" sz="2400" dirty="0"/>
              <a:t>: </a:t>
            </a:r>
            <a:r>
              <a:rPr lang="en-US" sz="2400" dirty="0" err="1"/>
              <a:t>Uhrenindustrie</a:t>
            </a:r>
            <a:r>
              <a:rPr lang="en-US" sz="2400" dirty="0"/>
              <a:t> </a:t>
            </a:r>
          </a:p>
          <a:p>
            <a:endParaRPr lang="en-US" sz="2400" dirty="0"/>
          </a:p>
        </p:txBody>
      </p:sp>
      <p:cxnSp>
        <p:nvCxnSpPr>
          <p:cNvPr id="6" name="Gerade Verbindung mit Pfeil 5">
            <a:extLst>
              <a:ext uri="{FF2B5EF4-FFF2-40B4-BE49-F238E27FC236}">
                <a16:creationId xmlns:a16="http://schemas.microsoft.com/office/drawing/2014/main" id="{E6869CA4-E50F-41B4-A645-86AA37F87169}"/>
              </a:ext>
            </a:extLst>
          </p:cNvPr>
          <p:cNvCxnSpPr>
            <a:cxnSpLocks/>
          </p:cNvCxnSpPr>
          <p:nvPr/>
        </p:nvCxnSpPr>
        <p:spPr>
          <a:xfrm flipH="1" flipV="1">
            <a:off x="940363" y="211598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A355480-731B-4571-A01C-34BB0F49870A}"/>
              </a:ext>
            </a:extLst>
          </p:cNvPr>
          <p:cNvCxnSpPr>
            <a:cxnSpLocks/>
          </p:cNvCxnSpPr>
          <p:nvPr/>
        </p:nvCxnSpPr>
        <p:spPr>
          <a:xfrm flipV="1">
            <a:off x="963075" y="4842454"/>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074122F-2067-4023-BFD6-613C57E27D68}"/>
              </a:ext>
            </a:extLst>
          </p:cNvPr>
          <p:cNvSpPr txBox="1"/>
          <p:nvPr/>
        </p:nvSpPr>
        <p:spPr>
          <a:xfrm>
            <a:off x="3730807" y="4826831"/>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994E08FD-36E8-48E5-8C50-1C56B8B104B9}"/>
              </a:ext>
            </a:extLst>
          </p:cNvPr>
          <p:cNvSpPr txBox="1"/>
          <p:nvPr/>
        </p:nvSpPr>
        <p:spPr>
          <a:xfrm>
            <a:off x="168465" y="2148667"/>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344036D6-B656-49C7-AD57-BD6C7F6CB5E1}"/>
              </a:ext>
            </a:extLst>
          </p:cNvPr>
          <p:cNvSpPr/>
          <p:nvPr/>
        </p:nvSpPr>
        <p:spPr>
          <a:xfrm>
            <a:off x="923164" y="3010189"/>
            <a:ext cx="2485660" cy="1332234"/>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E151546E-3A93-4634-87A2-B00E8DCD281A}"/>
              </a:ext>
            </a:extLst>
          </p:cNvPr>
          <p:cNvCxnSpPr>
            <a:cxnSpLocks/>
          </p:cNvCxnSpPr>
          <p:nvPr/>
        </p:nvCxnSpPr>
        <p:spPr>
          <a:xfrm>
            <a:off x="1096661" y="2471832"/>
            <a:ext cx="1388342" cy="205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4FC3C2DC-8861-4A6E-9A92-23C016A34A09}"/>
              </a:ext>
            </a:extLst>
          </p:cNvPr>
          <p:cNvSpPr txBox="1"/>
          <p:nvPr/>
        </p:nvSpPr>
        <p:spPr>
          <a:xfrm>
            <a:off x="1651695" y="1544410"/>
            <a:ext cx="1889452" cy="535412"/>
          </a:xfrm>
          <a:prstGeom prst="rect">
            <a:avLst/>
          </a:prstGeom>
          <a:noFill/>
        </p:spPr>
        <p:txBody>
          <a:bodyPr wrap="square" rtlCol="0">
            <a:noAutofit/>
          </a:bodyPr>
          <a:lstStyle/>
          <a:p>
            <a:r>
              <a:rPr lang="de-DE" sz="2400" dirty="0"/>
              <a:t>Thailand</a:t>
            </a:r>
          </a:p>
          <a:p>
            <a:endParaRPr lang="de-DE" sz="2000" dirty="0"/>
          </a:p>
        </p:txBody>
      </p:sp>
      <p:cxnSp>
        <p:nvCxnSpPr>
          <p:cNvPr id="20" name="Gerade Verbindung mit Pfeil 19">
            <a:extLst>
              <a:ext uri="{FF2B5EF4-FFF2-40B4-BE49-F238E27FC236}">
                <a16:creationId xmlns:a16="http://schemas.microsoft.com/office/drawing/2014/main" id="{01961108-9D26-44AE-B083-214D2526C72E}"/>
              </a:ext>
            </a:extLst>
          </p:cNvPr>
          <p:cNvCxnSpPr>
            <a:cxnSpLocks/>
          </p:cNvCxnSpPr>
          <p:nvPr/>
        </p:nvCxnSpPr>
        <p:spPr>
          <a:xfrm flipV="1">
            <a:off x="5013978" y="4837105"/>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ECBAEF74-5348-4B31-93DE-65700885DF8D}"/>
              </a:ext>
            </a:extLst>
          </p:cNvPr>
          <p:cNvSpPr txBox="1"/>
          <p:nvPr/>
        </p:nvSpPr>
        <p:spPr>
          <a:xfrm>
            <a:off x="4200913" y="2136153"/>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22" name="Freihandform: Form 21">
            <a:extLst>
              <a:ext uri="{FF2B5EF4-FFF2-40B4-BE49-F238E27FC236}">
                <a16:creationId xmlns:a16="http://schemas.microsoft.com/office/drawing/2014/main" id="{49496D4E-5533-4CE7-B239-325616282C8B}"/>
              </a:ext>
            </a:extLst>
          </p:cNvPr>
          <p:cNvSpPr/>
          <p:nvPr/>
        </p:nvSpPr>
        <p:spPr>
          <a:xfrm>
            <a:off x="4993000" y="2391436"/>
            <a:ext cx="2632388" cy="1643322"/>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A0A17241-C152-4FC6-89D8-D9296AF1F065}"/>
              </a:ext>
            </a:extLst>
          </p:cNvPr>
          <p:cNvCxnSpPr>
            <a:cxnSpLocks/>
          </p:cNvCxnSpPr>
          <p:nvPr/>
        </p:nvCxnSpPr>
        <p:spPr>
          <a:xfrm>
            <a:off x="5248268" y="2156521"/>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B2612CA-9942-4C28-9BD7-D074C82B9362}"/>
              </a:ext>
            </a:extLst>
          </p:cNvPr>
          <p:cNvCxnSpPr>
            <a:cxnSpLocks/>
          </p:cNvCxnSpPr>
          <p:nvPr/>
        </p:nvCxnSpPr>
        <p:spPr>
          <a:xfrm flipH="1" flipV="1">
            <a:off x="4993000" y="2136152"/>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5EC1BDD3-AE2A-42CF-BFF2-D1528BC7378D}"/>
              </a:ext>
            </a:extLst>
          </p:cNvPr>
          <p:cNvSpPr/>
          <p:nvPr/>
        </p:nvSpPr>
        <p:spPr>
          <a:xfrm>
            <a:off x="7059074" y="4343122"/>
            <a:ext cx="733662" cy="369332"/>
          </a:xfrm>
          <a:prstGeom prst="rect">
            <a:avLst/>
          </a:prstGeom>
        </p:spPr>
        <p:txBody>
          <a:bodyPr wrap="none">
            <a:spAutoFit/>
          </a:bodyPr>
          <a:lstStyle/>
          <a:p>
            <a:r>
              <a:rPr lang="de-DE" dirty="0" err="1"/>
              <a:t>N</a:t>
            </a:r>
            <a:r>
              <a:rPr lang="de-DE" baseline="-25000" dirty="0" err="1"/>
              <a:t>Welt</a:t>
            </a:r>
            <a:r>
              <a:rPr lang="de-DE" dirty="0"/>
              <a:t>  </a:t>
            </a:r>
          </a:p>
        </p:txBody>
      </p:sp>
      <p:sp>
        <p:nvSpPr>
          <p:cNvPr id="29" name="Rechteck 28">
            <a:extLst>
              <a:ext uri="{FF2B5EF4-FFF2-40B4-BE49-F238E27FC236}">
                <a16:creationId xmlns:a16="http://schemas.microsoft.com/office/drawing/2014/main" id="{7350EC81-03C9-47A0-8E11-1CDDE7F08EE3}"/>
              </a:ext>
            </a:extLst>
          </p:cNvPr>
          <p:cNvSpPr/>
          <p:nvPr/>
        </p:nvSpPr>
        <p:spPr>
          <a:xfrm>
            <a:off x="7625389" y="3846838"/>
            <a:ext cx="669607" cy="369332"/>
          </a:xfrm>
          <a:prstGeom prst="rect">
            <a:avLst/>
          </a:prstGeom>
        </p:spPr>
        <p:txBody>
          <a:bodyPr wrap="none">
            <a:spAutoFit/>
          </a:bodyPr>
          <a:lstStyle/>
          <a:p>
            <a:r>
              <a:rPr lang="de-DE" dirty="0"/>
              <a:t>DK</a:t>
            </a:r>
            <a:r>
              <a:rPr lang="de-DE" baseline="-25000" dirty="0"/>
              <a:t>CH</a:t>
            </a:r>
            <a:r>
              <a:rPr lang="de-DE" dirty="0"/>
              <a:t> </a:t>
            </a:r>
          </a:p>
        </p:txBody>
      </p:sp>
      <p:sp>
        <p:nvSpPr>
          <p:cNvPr id="30" name="Rechteck 29">
            <a:extLst>
              <a:ext uri="{FF2B5EF4-FFF2-40B4-BE49-F238E27FC236}">
                <a16:creationId xmlns:a16="http://schemas.microsoft.com/office/drawing/2014/main" id="{C86CDE21-28C4-4C1E-A2B9-50D511C839A5}"/>
              </a:ext>
            </a:extLst>
          </p:cNvPr>
          <p:cNvSpPr/>
          <p:nvPr/>
        </p:nvSpPr>
        <p:spPr>
          <a:xfrm>
            <a:off x="3426024" y="4138017"/>
            <a:ext cx="800219" cy="369332"/>
          </a:xfrm>
          <a:prstGeom prst="rect">
            <a:avLst/>
          </a:prstGeom>
        </p:spPr>
        <p:txBody>
          <a:bodyPr wrap="none">
            <a:spAutoFit/>
          </a:bodyPr>
          <a:lstStyle/>
          <a:p>
            <a:r>
              <a:rPr lang="de-DE" dirty="0"/>
              <a:t>DK</a:t>
            </a:r>
            <a:r>
              <a:rPr lang="de-DE" baseline="-25000" dirty="0"/>
              <a:t>THAI</a:t>
            </a:r>
            <a:r>
              <a:rPr lang="de-DE" dirty="0"/>
              <a:t> </a:t>
            </a:r>
          </a:p>
        </p:txBody>
      </p:sp>
      <p:sp>
        <p:nvSpPr>
          <p:cNvPr id="31" name="Textfeld 30">
            <a:extLst>
              <a:ext uri="{FF2B5EF4-FFF2-40B4-BE49-F238E27FC236}">
                <a16:creationId xmlns:a16="http://schemas.microsoft.com/office/drawing/2014/main" id="{07F94D5F-A2C4-45BF-BE5C-C9E0B3E8C737}"/>
              </a:ext>
            </a:extLst>
          </p:cNvPr>
          <p:cNvSpPr txBox="1"/>
          <p:nvPr/>
        </p:nvSpPr>
        <p:spPr>
          <a:xfrm>
            <a:off x="5903284" y="1516983"/>
            <a:ext cx="1889452" cy="535412"/>
          </a:xfrm>
          <a:prstGeom prst="rect">
            <a:avLst/>
          </a:prstGeom>
          <a:noFill/>
        </p:spPr>
        <p:txBody>
          <a:bodyPr wrap="square" rtlCol="0">
            <a:noAutofit/>
          </a:bodyPr>
          <a:lstStyle/>
          <a:p>
            <a:r>
              <a:rPr lang="de-DE" sz="2400" dirty="0"/>
              <a:t>Schweiz</a:t>
            </a:r>
          </a:p>
          <a:p>
            <a:endParaRPr lang="de-DE" sz="2000" dirty="0"/>
          </a:p>
        </p:txBody>
      </p:sp>
      <p:sp>
        <p:nvSpPr>
          <p:cNvPr id="35" name="Rechteck 34">
            <a:extLst>
              <a:ext uri="{FF2B5EF4-FFF2-40B4-BE49-F238E27FC236}">
                <a16:creationId xmlns:a16="http://schemas.microsoft.com/office/drawing/2014/main" id="{451135EF-DF21-44B0-B452-EE09426C527A}"/>
              </a:ext>
            </a:extLst>
          </p:cNvPr>
          <p:cNvSpPr/>
          <p:nvPr/>
        </p:nvSpPr>
        <p:spPr>
          <a:xfrm>
            <a:off x="2464005" y="4343122"/>
            <a:ext cx="739305" cy="369332"/>
          </a:xfrm>
          <a:prstGeom prst="rect">
            <a:avLst/>
          </a:prstGeom>
        </p:spPr>
        <p:txBody>
          <a:bodyPr wrap="none">
            <a:spAutoFit/>
          </a:bodyPr>
          <a:lstStyle/>
          <a:p>
            <a:r>
              <a:rPr lang="de-DE" dirty="0"/>
              <a:t>N</a:t>
            </a:r>
            <a:r>
              <a:rPr lang="de-DE" baseline="-25000" dirty="0"/>
              <a:t>THAI</a:t>
            </a:r>
            <a:r>
              <a:rPr lang="de-DE" dirty="0"/>
              <a:t>  </a:t>
            </a:r>
          </a:p>
        </p:txBody>
      </p:sp>
      <p:sp>
        <p:nvSpPr>
          <p:cNvPr id="42" name="Textfeld 41">
            <a:extLst>
              <a:ext uri="{FF2B5EF4-FFF2-40B4-BE49-F238E27FC236}">
                <a16:creationId xmlns:a16="http://schemas.microsoft.com/office/drawing/2014/main" id="{AA27DDE5-82B0-4741-960D-574FB5FB9372}"/>
              </a:ext>
            </a:extLst>
          </p:cNvPr>
          <p:cNvSpPr txBox="1"/>
          <p:nvPr/>
        </p:nvSpPr>
        <p:spPr>
          <a:xfrm>
            <a:off x="7783444" y="4827530"/>
            <a:ext cx="284052" cy="369332"/>
          </a:xfrm>
          <a:prstGeom prst="rect">
            <a:avLst/>
          </a:prstGeom>
          <a:noFill/>
        </p:spPr>
        <p:txBody>
          <a:bodyPr wrap="none" rtlCol="0">
            <a:spAutoFit/>
          </a:bodyPr>
          <a:lstStyle/>
          <a:p>
            <a:r>
              <a:rPr lang="de-DE" dirty="0"/>
              <a:t>x</a:t>
            </a:r>
          </a:p>
        </p:txBody>
      </p:sp>
      <p:sp>
        <p:nvSpPr>
          <p:cNvPr id="43" name="Rechteck 42">
            <a:extLst>
              <a:ext uri="{FF2B5EF4-FFF2-40B4-BE49-F238E27FC236}">
                <a16:creationId xmlns:a16="http://schemas.microsoft.com/office/drawing/2014/main" id="{52EDC2A9-1C61-49EA-8127-BCA2EBDD4965}"/>
              </a:ext>
            </a:extLst>
          </p:cNvPr>
          <p:cNvSpPr/>
          <p:nvPr/>
        </p:nvSpPr>
        <p:spPr>
          <a:xfrm>
            <a:off x="379040" y="3709134"/>
            <a:ext cx="606256" cy="369332"/>
          </a:xfrm>
          <a:prstGeom prst="rect">
            <a:avLst/>
          </a:prstGeom>
        </p:spPr>
        <p:txBody>
          <a:bodyPr wrap="none">
            <a:spAutoFit/>
          </a:bodyPr>
          <a:lstStyle/>
          <a:p>
            <a:r>
              <a:rPr lang="de-DE" dirty="0" err="1"/>
              <a:t>p</a:t>
            </a:r>
            <a:r>
              <a:rPr lang="de-DE" baseline="-25000" dirty="0" err="1"/>
              <a:t>THAI</a:t>
            </a:r>
            <a:endParaRPr lang="de-DE" dirty="0"/>
          </a:p>
        </p:txBody>
      </p:sp>
      <mc:AlternateContent xmlns:mc="http://schemas.openxmlformats.org/markup-compatibility/2006" xmlns:a14="http://schemas.microsoft.com/office/drawing/2010/main">
        <mc:Choice Requires="a14">
          <p:sp>
            <p:nvSpPr>
              <p:cNvPr id="44" name="Rechteck 43">
                <a:extLst>
                  <a:ext uri="{FF2B5EF4-FFF2-40B4-BE49-F238E27FC236}">
                    <a16:creationId xmlns:a16="http://schemas.microsoft.com/office/drawing/2014/main" id="{B1D63D7C-9452-45D5-9897-C696D17B76DB}"/>
                  </a:ext>
                </a:extLst>
              </p:cNvPr>
              <p:cNvSpPr/>
              <p:nvPr/>
            </p:nvSpPr>
            <p:spPr>
              <a:xfrm>
                <a:off x="142943" y="2837325"/>
                <a:ext cx="813621"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𝐷𝐾</m:t>
                        </m:r>
                      </m:e>
                    </m:acc>
                  </m:oMath>
                </a14:m>
                <a:r>
                  <a:rPr lang="de-DE" baseline="-25000" dirty="0" err="1"/>
                  <a:t>THAI</a:t>
                </a:r>
                <a:endParaRPr lang="de-DE" dirty="0"/>
              </a:p>
            </p:txBody>
          </p:sp>
        </mc:Choice>
        <mc:Fallback xmlns="">
          <p:sp>
            <p:nvSpPr>
              <p:cNvPr id="44" name="Rechteck 43">
                <a:extLst>
                  <a:ext uri="{FF2B5EF4-FFF2-40B4-BE49-F238E27FC236}">
                    <a16:creationId xmlns:a16="http://schemas.microsoft.com/office/drawing/2014/main" id="{B1D63D7C-9452-45D5-9897-C696D17B76DB}"/>
                  </a:ext>
                </a:extLst>
              </p:cNvPr>
              <p:cNvSpPr>
                <a:spLocks noRot="1" noChangeAspect="1" noMove="1" noResize="1" noEditPoints="1" noAdjustHandles="1" noChangeArrowheads="1" noChangeShapeType="1" noTextEdit="1"/>
              </p:cNvSpPr>
              <p:nvPr/>
            </p:nvSpPr>
            <p:spPr>
              <a:xfrm>
                <a:off x="142943" y="2837325"/>
                <a:ext cx="813621" cy="369332"/>
              </a:xfrm>
              <a:prstGeom prst="rect">
                <a:avLst/>
              </a:prstGeom>
              <a:blipFill>
                <a:blip r:embed="rId3"/>
                <a:stretch>
                  <a:fillRect b="-19672"/>
                </a:stretch>
              </a:blipFill>
            </p:spPr>
            <p:txBody>
              <a:bodyPr/>
              <a:lstStyle/>
              <a:p>
                <a:r>
                  <a:rPr lang="de-DE">
                    <a:noFill/>
                  </a:rPr>
                  <a:t> </a:t>
                </a:r>
              </a:p>
            </p:txBody>
          </p:sp>
        </mc:Fallback>
      </mc:AlternateContent>
      <p:sp>
        <p:nvSpPr>
          <p:cNvPr id="49" name="Rechteck 48">
            <a:extLst>
              <a:ext uri="{FF2B5EF4-FFF2-40B4-BE49-F238E27FC236}">
                <a16:creationId xmlns:a16="http://schemas.microsoft.com/office/drawing/2014/main" id="{3392871C-AEB5-4B64-AA27-9B67BD67DB6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43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9" grpId="0"/>
      <p:bldP spid="22" grpId="0" animBg="1"/>
      <p:bldP spid="25" grpId="0"/>
      <p:bldP spid="29" grpId="0"/>
      <p:bldP spid="30" grpId="0"/>
      <p:bldP spid="35"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Wohlfahrt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613101"/>
            <a:ext cx="9144000" cy="5519638"/>
          </a:xfrm>
          <a:prstGeom prst="rect">
            <a:avLst/>
          </a:prstGeom>
          <a:noFill/>
        </p:spPr>
        <p:txBody>
          <a:bodyPr wrap="square" rtlCol="0">
            <a:noAutofit/>
          </a:bodyPr>
          <a:lstStyle/>
          <a:p>
            <a:pPr marL="457200" indent="-457200">
              <a:buFont typeface="Arial" panose="020B0604020202020204" pitchFamily="34" charset="0"/>
              <a:buChar char="•"/>
            </a:pPr>
            <a:r>
              <a:rPr lang="de-DE" sz="2800" dirty="0"/>
              <a:t>Auf externen Skaleneffekten basierender Außenhandel ist in seinen Auswirkungen auf die nationale Wohlfahrt weniger eindeutig als derjenige Außenhandel, der durch komparative Vorteile oder Skaleneffekte auf Unternehmensebene verursacht wird.</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Externe Skaleneffekte bedeuten, dass die historische Entwicklung und der Zufall entscheidend zur Herausbildung des Handelsmusters beitragen können.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Wenn externe Skalenerträge eine wichtige Rolle spielen, können Länder Verluste aus Außenhandel erleiden.</a:t>
            </a:r>
          </a:p>
        </p:txBody>
      </p:sp>
      <p:sp>
        <p:nvSpPr>
          <p:cNvPr id="5" name="Rechteck 4">
            <a:extLst>
              <a:ext uri="{FF2B5EF4-FFF2-40B4-BE49-F238E27FC236}">
                <a16:creationId xmlns:a16="http://schemas.microsoft.com/office/drawing/2014/main" id="{FE7BE2F5-6571-4967-B275-67505D4B37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611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Zunehmende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14137" y="669181"/>
            <a:ext cx="9144000" cy="5519638"/>
          </a:xfrm>
          <a:prstGeom prst="rect">
            <a:avLst/>
          </a:prstGeom>
          <a:noFill/>
        </p:spPr>
        <p:txBody>
          <a:bodyPr wrap="square" rtlCol="0">
            <a:noAutofit/>
          </a:bodyPr>
          <a:lstStyle/>
          <a:p>
            <a:r>
              <a:rPr lang="en-US" sz="2600" i="1" dirty="0"/>
              <a:t>“When an industry has thus chosen a locality for itself, it is likely</a:t>
            </a:r>
          </a:p>
          <a:p>
            <a:r>
              <a:rPr lang="en-US" sz="2600" i="1" dirty="0"/>
              <a:t>to stay there long: so great are the advantages which people</a:t>
            </a:r>
          </a:p>
          <a:p>
            <a:r>
              <a:rPr lang="en-US" sz="2600" i="1" dirty="0"/>
              <a:t>following the same skilled trade get from near neighborhood to</a:t>
            </a:r>
          </a:p>
          <a:p>
            <a:r>
              <a:rPr lang="en-US" sz="2600" i="1" dirty="0"/>
              <a:t>one another. </a:t>
            </a:r>
            <a:r>
              <a:rPr lang="en-US" sz="2600" i="1" dirty="0">
                <a:solidFill>
                  <a:schemeClr val="tx2">
                    <a:lumMod val="60000"/>
                    <a:lumOff val="40000"/>
                  </a:schemeClr>
                </a:solidFill>
              </a:rPr>
              <a:t>The mysteries of the trade become no mysteries;</a:t>
            </a:r>
          </a:p>
          <a:p>
            <a:r>
              <a:rPr lang="en-US" sz="2600" i="1" dirty="0">
                <a:solidFill>
                  <a:schemeClr val="tx2">
                    <a:lumMod val="60000"/>
                    <a:lumOff val="40000"/>
                  </a:schemeClr>
                </a:solidFill>
              </a:rPr>
              <a:t>but are as it were in the air</a:t>
            </a:r>
            <a:r>
              <a:rPr lang="en-US" sz="2600" i="1" dirty="0"/>
              <a:t>,... Good work is rightly appreciated,</a:t>
            </a:r>
          </a:p>
          <a:p>
            <a:r>
              <a:rPr lang="en-US" sz="2600" i="1" dirty="0"/>
              <a:t>inventions and improvements in machinery, in processes and the</a:t>
            </a:r>
          </a:p>
          <a:p>
            <a:r>
              <a:rPr lang="en-US" sz="2600" i="1" dirty="0"/>
              <a:t>general organization of the business have their merits promptly</a:t>
            </a:r>
          </a:p>
          <a:p>
            <a:r>
              <a:rPr lang="en-US" sz="2600" i="1" dirty="0"/>
              <a:t>discussed: </a:t>
            </a:r>
            <a:r>
              <a:rPr lang="en-US" sz="2600" i="1" dirty="0">
                <a:solidFill>
                  <a:schemeClr val="tx2">
                    <a:lumMod val="60000"/>
                    <a:lumOff val="40000"/>
                  </a:schemeClr>
                </a:solidFill>
              </a:rPr>
              <a:t>if one man starts a new idea, it is taken up by others</a:t>
            </a:r>
          </a:p>
          <a:p>
            <a:r>
              <a:rPr lang="en-US" sz="2600" i="1" dirty="0">
                <a:solidFill>
                  <a:schemeClr val="tx2">
                    <a:lumMod val="60000"/>
                    <a:lumOff val="40000"/>
                  </a:schemeClr>
                </a:solidFill>
              </a:rPr>
              <a:t>and combined with suggestions of their own; and thus it becomes</a:t>
            </a:r>
          </a:p>
          <a:p>
            <a:r>
              <a:rPr lang="en-US" sz="2600" i="1" dirty="0">
                <a:solidFill>
                  <a:schemeClr val="tx2">
                    <a:lumMod val="60000"/>
                    <a:lumOff val="40000"/>
                  </a:schemeClr>
                </a:solidFill>
              </a:rPr>
              <a:t>the source of further new ideas</a:t>
            </a:r>
            <a:r>
              <a:rPr lang="en-US" sz="2600" i="1" dirty="0"/>
              <a:t>.</a:t>
            </a:r>
          </a:p>
          <a:p>
            <a:endParaRPr lang="en-US" sz="2600" i="1" dirty="0"/>
          </a:p>
          <a:p>
            <a:r>
              <a:rPr lang="en-US" sz="2400" dirty="0"/>
              <a:t>Marshall (Principles of Economics, London: MacMillan, 1920)</a:t>
            </a:r>
            <a:endParaRPr lang="de-DE" sz="2000" dirty="0"/>
          </a:p>
        </p:txBody>
      </p:sp>
      <p:sp>
        <p:nvSpPr>
          <p:cNvPr id="6" name="Rechteck 5">
            <a:extLst>
              <a:ext uri="{FF2B5EF4-FFF2-40B4-BE49-F238E27FC236}">
                <a16:creationId xmlns:a16="http://schemas.microsoft.com/office/drawing/2014/main" id="{7A77CAB1-6206-4E4D-9514-62AE0775E55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5341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a:t>
            </a:r>
            <a:r>
              <a:rPr lang="en-US" sz="3991" dirty="0" err="1">
                <a:solidFill>
                  <a:sysClr val="windowText" lastClr="000000"/>
                </a:solidFill>
                <a:latin typeface="Times New Roman" panose="02020603050405020304" pitchFamily="18" charset="0"/>
                <a:cs typeface="Times New Roman" panose="02020603050405020304" pitchFamily="18" charset="0"/>
              </a:rPr>
              <a:t>Industrie</a:t>
            </a:r>
            <a:r>
              <a:rPr lang="en-US" sz="3991" dirty="0">
                <a:solidFill>
                  <a:sysClr val="windowText" lastClr="000000"/>
                </a:solidFill>
                <a:latin typeface="Times New Roman" panose="02020603050405020304" pitchFamily="18" charset="0"/>
                <a:cs typeface="Times New Roman" panose="02020603050405020304" pitchFamily="18" charset="0"/>
              </a:rPr>
              <a:t>-Handel Deutschland – USA</a:t>
            </a:r>
          </a:p>
        </p:txBody>
      </p:sp>
      <mc:AlternateContent xmlns:mc="http://schemas.openxmlformats.org/markup-compatibility/2006" xmlns:a14="http://schemas.microsoft.com/office/drawing/2010/main">
        <mc:Choice Requires="a14">
          <p:sp>
            <p:nvSpPr>
              <p:cNvPr id="9" name="TextBox 9"/>
              <p:cNvSpPr txBox="1"/>
              <p:nvPr/>
            </p:nvSpPr>
            <p:spPr>
              <a:xfrm>
                <a:off x="-5778" y="5218196"/>
                <a:ext cx="44439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smtClean="0">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5778" y="5218196"/>
                <a:ext cx="4443909" cy="530594"/>
              </a:xfrm>
              <a:prstGeom prst="rect">
                <a:avLst/>
              </a:prstGeom>
              <a:blipFill>
                <a:blip r:embed="rId3"/>
                <a:stretch>
                  <a:fillRect l="-686" b="-2299"/>
                </a:stretch>
              </a:blipFill>
            </p:spPr>
            <p:txBody>
              <a:bodyPr/>
              <a:lstStyle/>
              <a:p>
                <a:r>
                  <a:rPr lang="de-DE">
                    <a:noFill/>
                  </a:rPr>
                  <a:t> </a:t>
                </a:r>
              </a:p>
            </p:txBody>
          </p:sp>
        </mc:Fallback>
      </mc:AlternateContent>
      <p:sp>
        <p:nvSpPr>
          <p:cNvPr id="10" name="Textfeld 9">
            <a:extLst>
              <a:ext uri="{FF2B5EF4-FFF2-40B4-BE49-F238E27FC236}">
                <a16:creationId xmlns:a16="http://schemas.microsoft.com/office/drawing/2014/main" id="{9823FC23-803A-4FF1-B8BE-805162487671}"/>
              </a:ext>
            </a:extLst>
          </p:cNvPr>
          <p:cNvSpPr txBox="1"/>
          <p:nvPr/>
        </p:nvSpPr>
        <p:spPr>
          <a:xfrm>
            <a:off x="0" y="3904357"/>
            <a:ext cx="343555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a:t>
            </a:r>
            <a:r>
              <a:rPr lang="de-DE" sz="1633">
                <a:latin typeface="Times New Roman" panose="02020603050405020304" pitchFamily="18" charset="0"/>
                <a:cs typeface="Times New Roman" panose="02020603050405020304" pitchFamily="18" charset="0"/>
              </a:rPr>
              <a:t>: Destatis, eigene Berechnungen</a:t>
            </a:r>
            <a:endParaRPr lang="de-DE" sz="1633" dirty="0">
              <a:latin typeface="Times New Roman" panose="02020603050405020304" pitchFamily="18" charset="0"/>
              <a:cs typeface="Times New Roman" panose="02020603050405020304" pitchFamily="18" charset="0"/>
            </a:endParaRPr>
          </a:p>
        </p:txBody>
      </p:sp>
      <p:sp>
        <p:nvSpPr>
          <p:cNvPr id="7" name="TextBox 9"/>
          <p:cNvSpPr txBox="1"/>
          <p:nvPr/>
        </p:nvSpPr>
        <p:spPr>
          <a:xfrm>
            <a:off x="323634" y="4340360"/>
            <a:ext cx="3708400" cy="1077218"/>
          </a:xfrm>
          <a:prstGeom prst="rect">
            <a:avLst/>
          </a:prstGeom>
          <a:noFill/>
        </p:spPr>
        <p:txBody>
          <a:bodyPr wrap="square" rtlCol="0">
            <a:spAutoFit/>
          </a:bodyPr>
          <a:lstStyle/>
          <a:p>
            <a:r>
              <a:rPr lang="de-DE" sz="1600">
                <a:latin typeface="Times New Roman" panose="02020603050405020304" pitchFamily="18" charset="0"/>
                <a:cs typeface="Times New Roman" panose="02020603050405020304" pitchFamily="18" charset="0"/>
              </a:rPr>
              <a:t>Als Maß für die Aufteilung zwischen inter- und intra-industriellem Handel wird der Grubel-Lloyd-Index verwendet:</a:t>
            </a:r>
          </a:p>
          <a:p>
            <a:endParaRPr lang="de-DE"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F351F11F-A47C-4813-A08F-93DE056D3BE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C869E4E-D3BA-B61B-84B1-C3CAE862F99C}"/>
              </a:ext>
            </a:extLst>
          </p:cNvPr>
          <p:cNvPicPr>
            <a:picLocks noChangeAspect="1"/>
          </p:cNvPicPr>
          <p:nvPr/>
        </p:nvPicPr>
        <p:blipFill>
          <a:blip r:embed="rId4"/>
          <a:stretch>
            <a:fillRect/>
          </a:stretch>
        </p:blipFill>
        <p:spPr>
          <a:xfrm>
            <a:off x="352560" y="577886"/>
            <a:ext cx="10193520" cy="3381737"/>
          </a:xfrm>
          <a:prstGeom prst="rect">
            <a:avLst/>
          </a:prstGeom>
        </p:spPr>
      </p:pic>
      <p:sp>
        <p:nvSpPr>
          <p:cNvPr id="8" name="TextBox 9">
            <a:extLst>
              <a:ext uri="{FF2B5EF4-FFF2-40B4-BE49-F238E27FC236}">
                <a16:creationId xmlns:a16="http://schemas.microsoft.com/office/drawing/2014/main" id="{53730233-935E-B187-0C5D-0D8FEA905F39}"/>
              </a:ext>
            </a:extLst>
          </p:cNvPr>
          <p:cNvSpPr txBox="1"/>
          <p:nvPr/>
        </p:nvSpPr>
        <p:spPr>
          <a:xfrm>
            <a:off x="4361445" y="4275339"/>
            <a:ext cx="4328160" cy="2308324"/>
          </a:xfrm>
          <a:prstGeom prst="rect">
            <a:avLst/>
          </a:prstGeom>
          <a:noFill/>
        </p:spPr>
        <p:txBody>
          <a:bodyPr wrap="square" rtlCol="0">
            <a:spAutoFit/>
          </a:bodyPr>
          <a:lstStyle/>
          <a:p>
            <a:r>
              <a:rPr lang="de-DE" sz="1600" b="1">
                <a:latin typeface="Times New Roman" panose="02020603050405020304" pitchFamily="18" charset="0"/>
                <a:cs typeface="Times New Roman" panose="02020603050405020304" pitchFamily="18" charset="0"/>
              </a:rPr>
              <a:t>GLI </a:t>
            </a:r>
            <a:r>
              <a:rPr lang="de-DE" sz="1600" b="1" dirty="0">
                <a:latin typeface="Times New Roman" panose="02020603050405020304" pitchFamily="18" charset="0"/>
                <a:cs typeface="Times New Roman" panose="02020603050405020304" pitchFamily="18" charset="0"/>
              </a:rPr>
              <a:t>= 1 </a:t>
            </a:r>
            <a:r>
              <a:rPr lang="de-DE" sz="1600" dirty="0">
                <a:latin typeface="Times New Roman" panose="02020603050405020304" pitchFamily="18" charset="0"/>
                <a:cs typeface="Times New Roman" panose="02020603050405020304" pitchFamily="18" charset="0"/>
              </a:rPr>
              <a:t>heißt, dass in einer Branche sich Exporte und Importe die Waage halten und damit ein hohes Maß an </a:t>
            </a:r>
            <a:r>
              <a:rPr lang="de-DE" sz="1600" b="1" dirty="0">
                <a:latin typeface="Times New Roman" panose="02020603050405020304" pitchFamily="18" charset="0"/>
                <a:cs typeface="Times New Roman" panose="02020603050405020304" pitchFamily="18" charset="0"/>
              </a:rPr>
              <a:t>intra-industriellem</a:t>
            </a:r>
            <a:r>
              <a:rPr lang="de-DE" sz="1600" dirty="0">
                <a:latin typeface="Times New Roman" panose="02020603050405020304" pitchFamily="18" charset="0"/>
                <a:cs typeface="Times New Roman" panose="02020603050405020304" pitchFamily="18" charset="0"/>
              </a:rPr>
              <a:t> Handel gegeben ist!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0</a:t>
            </a:r>
            <a:r>
              <a:rPr lang="de-DE" sz="1600" dirty="0">
                <a:latin typeface="Times New Roman" panose="02020603050405020304" pitchFamily="18" charset="0"/>
                <a:cs typeface="Times New Roman" panose="02020603050405020304" pitchFamily="18" charset="0"/>
              </a:rPr>
              <a:t>, dass entweder die Exporte die Importe deutlich übersteigen, oder umgekehrt.</a:t>
            </a:r>
          </a:p>
          <a:p>
            <a:r>
              <a:rPr lang="de-DE" sz="1600" dirty="0">
                <a:latin typeface="Times New Roman" panose="02020603050405020304" pitchFamily="18" charset="0"/>
                <a:cs typeface="Times New Roman" panose="02020603050405020304" pitchFamily="18" charset="0"/>
              </a:rPr>
              <a:t>D.h. der Handel läuft vornehmlich nur in eine Richtung ab und es handelt sich um </a:t>
            </a:r>
            <a:r>
              <a:rPr lang="de-DE" sz="1600" b="1" dirty="0">
                <a:latin typeface="Times New Roman" panose="02020603050405020304" pitchFamily="18" charset="0"/>
                <a:cs typeface="Times New Roman" panose="02020603050405020304" pitchFamily="18" charset="0"/>
              </a:rPr>
              <a:t>inter-industriellen</a:t>
            </a:r>
            <a:r>
              <a:rPr lang="de-DE" sz="1600" dirty="0">
                <a:latin typeface="Times New Roman" panose="02020603050405020304" pitchFamily="18" charset="0"/>
                <a:cs typeface="Times New Roman" panose="02020603050405020304" pitchFamily="18" charset="0"/>
              </a:rPr>
              <a:t> Handel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0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7050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2920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0280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17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7"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cxnSp>
        <p:nvCxnSpPr>
          <p:cNvPr id="45" name="Gerade Verbindung mit Pfeil 44">
            <a:extLst>
              <a:ext uri="{FF2B5EF4-FFF2-40B4-BE49-F238E27FC236}">
                <a16:creationId xmlns:a16="http://schemas.microsoft.com/office/drawing/2014/main" id="{644B9166-3EDF-4CE1-B9F7-549773A64C47}"/>
              </a:ext>
            </a:extLst>
          </p:cNvPr>
          <p:cNvCxnSpPr>
            <a:cxnSpLocks/>
          </p:cNvCxnSpPr>
          <p:nvPr/>
        </p:nvCxnSpPr>
        <p:spPr>
          <a:xfrm flipV="1">
            <a:off x="216853" y="75541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56E4CE9B-06AC-4E3F-9453-D3D57F108059}"/>
              </a:ext>
            </a:extLst>
          </p:cNvPr>
          <p:cNvCxnSpPr>
            <a:cxnSpLocks/>
          </p:cNvCxnSpPr>
          <p:nvPr/>
        </p:nvCxnSpPr>
        <p:spPr>
          <a:xfrm>
            <a:off x="216853" y="2051556"/>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8B90D161-125D-48E4-A4A7-9AF096E3C952}"/>
              </a:ext>
            </a:extLst>
          </p:cNvPr>
          <p:cNvSpPr txBox="1"/>
          <p:nvPr/>
        </p:nvSpPr>
        <p:spPr>
          <a:xfrm>
            <a:off x="2233077" y="1979548"/>
            <a:ext cx="282450" cy="369332"/>
          </a:xfrm>
          <a:prstGeom prst="rect">
            <a:avLst/>
          </a:prstGeom>
          <a:noFill/>
        </p:spPr>
        <p:txBody>
          <a:bodyPr wrap="none" rtlCol="0">
            <a:spAutoFit/>
          </a:bodyPr>
          <a:lstStyle/>
          <a:p>
            <a:r>
              <a:rPr lang="de-DE" dirty="0"/>
              <a:t>L</a:t>
            </a:r>
          </a:p>
        </p:txBody>
      </p:sp>
      <p:sp>
        <p:nvSpPr>
          <p:cNvPr id="68" name="Textfeld 67">
            <a:extLst>
              <a:ext uri="{FF2B5EF4-FFF2-40B4-BE49-F238E27FC236}">
                <a16:creationId xmlns:a16="http://schemas.microsoft.com/office/drawing/2014/main" id="{F37DE496-8B5D-4ADE-8EF2-8F1DE7AAD898}"/>
              </a:ext>
            </a:extLst>
          </p:cNvPr>
          <p:cNvSpPr txBox="1"/>
          <p:nvPr/>
        </p:nvSpPr>
        <p:spPr>
          <a:xfrm>
            <a:off x="-5437" y="818128"/>
            <a:ext cx="296876" cy="369332"/>
          </a:xfrm>
          <a:prstGeom prst="rect">
            <a:avLst/>
          </a:prstGeom>
          <a:noFill/>
        </p:spPr>
        <p:txBody>
          <a:bodyPr wrap="none" rtlCol="0">
            <a:spAutoFit/>
          </a:bodyPr>
          <a:lstStyle/>
          <a:p>
            <a:r>
              <a:rPr lang="de-DE" dirty="0"/>
              <a:t>Y</a:t>
            </a:r>
          </a:p>
        </p:txBody>
      </p:sp>
      <p:cxnSp>
        <p:nvCxnSpPr>
          <p:cNvPr id="103" name="Gerade Verbindung mit Pfeil 102">
            <a:extLst>
              <a:ext uri="{FF2B5EF4-FFF2-40B4-BE49-F238E27FC236}">
                <a16:creationId xmlns:a16="http://schemas.microsoft.com/office/drawing/2014/main" id="{4BF0E334-C3DA-4204-A737-DB00FC8140AC}"/>
              </a:ext>
            </a:extLst>
          </p:cNvPr>
          <p:cNvCxnSpPr>
            <a:cxnSpLocks/>
          </p:cNvCxnSpPr>
          <p:nvPr/>
        </p:nvCxnSpPr>
        <p:spPr>
          <a:xfrm flipV="1">
            <a:off x="3385205"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mit Pfeil 103">
            <a:extLst>
              <a:ext uri="{FF2B5EF4-FFF2-40B4-BE49-F238E27FC236}">
                <a16:creationId xmlns:a16="http://schemas.microsoft.com/office/drawing/2014/main" id="{8A63708B-385B-4C71-9964-9FD24B833680}"/>
              </a:ext>
            </a:extLst>
          </p:cNvPr>
          <p:cNvCxnSpPr>
            <a:cxnSpLocks/>
          </p:cNvCxnSpPr>
          <p:nvPr/>
        </p:nvCxnSpPr>
        <p:spPr>
          <a:xfrm>
            <a:off x="3385205"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06770A60-0BB0-403B-B135-B6308307E924}"/>
              </a:ext>
            </a:extLst>
          </p:cNvPr>
          <p:cNvSpPr txBox="1"/>
          <p:nvPr/>
        </p:nvSpPr>
        <p:spPr>
          <a:xfrm>
            <a:off x="5401429" y="1988840"/>
            <a:ext cx="296876" cy="369332"/>
          </a:xfrm>
          <a:prstGeom prst="rect">
            <a:avLst/>
          </a:prstGeom>
          <a:noFill/>
        </p:spPr>
        <p:txBody>
          <a:bodyPr wrap="none" rtlCol="0">
            <a:spAutoFit/>
          </a:bodyPr>
          <a:lstStyle/>
          <a:p>
            <a:r>
              <a:rPr lang="de-DE" dirty="0"/>
              <a:t>Y</a:t>
            </a:r>
          </a:p>
        </p:txBody>
      </p:sp>
      <p:sp>
        <p:nvSpPr>
          <p:cNvPr id="106" name="Textfeld 105">
            <a:extLst>
              <a:ext uri="{FF2B5EF4-FFF2-40B4-BE49-F238E27FC236}">
                <a16:creationId xmlns:a16="http://schemas.microsoft.com/office/drawing/2014/main" id="{60DFF8A3-56FD-4F48-8D0C-24E5937CC2ED}"/>
              </a:ext>
            </a:extLst>
          </p:cNvPr>
          <p:cNvSpPr txBox="1"/>
          <p:nvPr/>
        </p:nvSpPr>
        <p:spPr>
          <a:xfrm>
            <a:off x="3102755" y="827420"/>
            <a:ext cx="304892" cy="369332"/>
          </a:xfrm>
          <a:prstGeom prst="rect">
            <a:avLst/>
          </a:prstGeom>
          <a:noFill/>
        </p:spPr>
        <p:txBody>
          <a:bodyPr wrap="none" rtlCol="0">
            <a:spAutoFit/>
          </a:bodyPr>
          <a:lstStyle/>
          <a:p>
            <a:r>
              <a:rPr lang="de-DE" dirty="0"/>
              <a:t>K</a:t>
            </a:r>
          </a:p>
        </p:txBody>
      </p:sp>
      <p:cxnSp>
        <p:nvCxnSpPr>
          <p:cNvPr id="107" name="Gerade Verbindung mit Pfeil 106">
            <a:extLst>
              <a:ext uri="{FF2B5EF4-FFF2-40B4-BE49-F238E27FC236}">
                <a16:creationId xmlns:a16="http://schemas.microsoft.com/office/drawing/2014/main" id="{D818F902-37B6-41CE-A83C-CAE15E1E42FA}"/>
              </a:ext>
            </a:extLst>
          </p:cNvPr>
          <p:cNvCxnSpPr>
            <a:cxnSpLocks/>
          </p:cNvCxnSpPr>
          <p:nvPr/>
        </p:nvCxnSpPr>
        <p:spPr>
          <a:xfrm flipV="1">
            <a:off x="6259943"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4E1B86CD-D69A-4FA5-83F8-1EED993B1379}"/>
              </a:ext>
            </a:extLst>
          </p:cNvPr>
          <p:cNvCxnSpPr>
            <a:cxnSpLocks/>
          </p:cNvCxnSpPr>
          <p:nvPr/>
        </p:nvCxnSpPr>
        <p:spPr>
          <a:xfrm>
            <a:off x="6259943"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4CB2C757-7B4B-45F7-8E8A-B595A45F35E1}"/>
              </a:ext>
            </a:extLst>
          </p:cNvPr>
          <p:cNvSpPr txBox="1"/>
          <p:nvPr/>
        </p:nvSpPr>
        <p:spPr>
          <a:xfrm>
            <a:off x="8276167" y="1988840"/>
            <a:ext cx="296876" cy="369332"/>
          </a:xfrm>
          <a:prstGeom prst="rect">
            <a:avLst/>
          </a:prstGeom>
          <a:noFill/>
        </p:spPr>
        <p:txBody>
          <a:bodyPr wrap="none" rtlCol="0">
            <a:spAutoFit/>
          </a:bodyPr>
          <a:lstStyle/>
          <a:p>
            <a:r>
              <a:rPr lang="de-DE" dirty="0"/>
              <a:t>Y</a:t>
            </a:r>
          </a:p>
        </p:txBody>
      </p:sp>
      <p:sp>
        <p:nvSpPr>
          <p:cNvPr id="110" name="Textfeld 109">
            <a:extLst>
              <a:ext uri="{FF2B5EF4-FFF2-40B4-BE49-F238E27FC236}">
                <a16:creationId xmlns:a16="http://schemas.microsoft.com/office/drawing/2014/main" id="{940EA9E0-0A94-452F-80A1-60CB274290F3}"/>
              </a:ext>
            </a:extLst>
          </p:cNvPr>
          <p:cNvSpPr txBox="1"/>
          <p:nvPr/>
        </p:nvSpPr>
        <p:spPr>
          <a:xfrm>
            <a:off x="5881187" y="827420"/>
            <a:ext cx="450764" cy="369332"/>
          </a:xfrm>
          <a:prstGeom prst="rect">
            <a:avLst/>
          </a:prstGeom>
          <a:noFill/>
        </p:spPr>
        <p:txBody>
          <a:bodyPr wrap="none" rtlCol="0">
            <a:spAutoFit/>
          </a:bodyPr>
          <a:lstStyle/>
          <a:p>
            <a:r>
              <a:rPr lang="de-DE" dirty="0"/>
              <a:t>GK</a:t>
            </a:r>
          </a:p>
        </p:txBody>
      </p:sp>
      <p:sp>
        <p:nvSpPr>
          <p:cNvPr id="111" name="Textfeld 110">
            <a:extLst>
              <a:ext uri="{FF2B5EF4-FFF2-40B4-BE49-F238E27FC236}">
                <a16:creationId xmlns:a16="http://schemas.microsoft.com/office/drawing/2014/main" id="{C3BD6491-0AB2-45A1-86B3-1E3BF65E9357}"/>
              </a:ext>
            </a:extLst>
          </p:cNvPr>
          <p:cNvSpPr txBox="1"/>
          <p:nvPr/>
        </p:nvSpPr>
        <p:spPr>
          <a:xfrm>
            <a:off x="3160030" y="395371"/>
            <a:ext cx="2446952" cy="369332"/>
          </a:xfrm>
          <a:prstGeom prst="rect">
            <a:avLst/>
          </a:prstGeom>
          <a:noFill/>
        </p:spPr>
        <p:txBody>
          <a:bodyPr wrap="none" rtlCol="0">
            <a:spAutoFit/>
          </a:bodyPr>
          <a:lstStyle/>
          <a:p>
            <a:r>
              <a:rPr lang="de-DE" dirty="0"/>
              <a:t>konstante Skalenerträge</a:t>
            </a:r>
          </a:p>
        </p:txBody>
      </p:sp>
      <p:cxnSp>
        <p:nvCxnSpPr>
          <p:cNvPr id="125" name="Gerade Verbindung mit Pfeil 124">
            <a:extLst>
              <a:ext uri="{FF2B5EF4-FFF2-40B4-BE49-F238E27FC236}">
                <a16:creationId xmlns:a16="http://schemas.microsoft.com/office/drawing/2014/main" id="{67F5EF20-FBC1-4EDF-A3F7-E510BD364B18}"/>
              </a:ext>
            </a:extLst>
          </p:cNvPr>
          <p:cNvCxnSpPr>
            <a:cxnSpLocks/>
          </p:cNvCxnSpPr>
          <p:nvPr/>
        </p:nvCxnSpPr>
        <p:spPr>
          <a:xfrm flipV="1">
            <a:off x="345803" y="271464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3E1F1E27-4E35-4E6C-8AC6-78FDF013C8C2}"/>
              </a:ext>
            </a:extLst>
          </p:cNvPr>
          <p:cNvCxnSpPr/>
          <p:nvPr/>
        </p:nvCxnSpPr>
        <p:spPr>
          <a:xfrm flipV="1">
            <a:off x="218485" y="1240883"/>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7ED73A05-6EB4-496D-91B1-F0479BAB22A8}"/>
              </a:ext>
            </a:extLst>
          </p:cNvPr>
          <p:cNvCxnSpPr/>
          <p:nvPr/>
        </p:nvCxnSpPr>
        <p:spPr>
          <a:xfrm flipV="1">
            <a:off x="3386837" y="1259468"/>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18CE0163-1186-470F-A12C-9C5AFD20F021}"/>
              </a:ext>
            </a:extLst>
          </p:cNvPr>
          <p:cNvCxnSpPr>
            <a:cxnSpLocks/>
          </p:cNvCxnSpPr>
          <p:nvPr/>
        </p:nvCxnSpPr>
        <p:spPr>
          <a:xfrm flipV="1">
            <a:off x="6259037" y="1575064"/>
            <a:ext cx="1806689" cy="130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feld 142">
            <a:extLst>
              <a:ext uri="{FF2B5EF4-FFF2-40B4-BE49-F238E27FC236}">
                <a16:creationId xmlns:a16="http://schemas.microsoft.com/office/drawing/2014/main" id="{12A3DB5B-3734-4A8E-805A-1B104FBD3385}"/>
              </a:ext>
            </a:extLst>
          </p:cNvPr>
          <p:cNvSpPr txBox="1"/>
          <p:nvPr/>
        </p:nvSpPr>
        <p:spPr>
          <a:xfrm>
            <a:off x="360870" y="827420"/>
            <a:ext cx="1221745" cy="369332"/>
          </a:xfrm>
          <a:prstGeom prst="rect">
            <a:avLst/>
          </a:prstGeom>
          <a:noFill/>
        </p:spPr>
        <p:txBody>
          <a:bodyPr wrap="none" rtlCol="0">
            <a:spAutoFit/>
          </a:bodyPr>
          <a:lstStyle/>
          <a:p>
            <a:r>
              <a:rPr lang="de-DE" dirty="0"/>
              <a:t>Produktion</a:t>
            </a:r>
          </a:p>
        </p:txBody>
      </p:sp>
      <p:sp>
        <p:nvSpPr>
          <p:cNvPr id="144" name="Textfeld 143">
            <a:extLst>
              <a:ext uri="{FF2B5EF4-FFF2-40B4-BE49-F238E27FC236}">
                <a16:creationId xmlns:a16="http://schemas.microsoft.com/office/drawing/2014/main" id="{49F110A4-220A-4BFD-94CC-387BE42A1D51}"/>
              </a:ext>
            </a:extLst>
          </p:cNvPr>
          <p:cNvSpPr txBox="1"/>
          <p:nvPr/>
        </p:nvSpPr>
        <p:spPr>
          <a:xfrm>
            <a:off x="4015329" y="786771"/>
            <a:ext cx="821443" cy="369332"/>
          </a:xfrm>
          <a:prstGeom prst="rect">
            <a:avLst/>
          </a:prstGeom>
          <a:noFill/>
        </p:spPr>
        <p:txBody>
          <a:bodyPr wrap="none" rtlCol="0">
            <a:spAutoFit/>
          </a:bodyPr>
          <a:lstStyle/>
          <a:p>
            <a:r>
              <a:rPr lang="de-DE" dirty="0"/>
              <a:t>Kosten</a:t>
            </a:r>
          </a:p>
        </p:txBody>
      </p:sp>
      <p:sp>
        <p:nvSpPr>
          <p:cNvPr id="145" name="Textfeld 144">
            <a:extLst>
              <a:ext uri="{FF2B5EF4-FFF2-40B4-BE49-F238E27FC236}">
                <a16:creationId xmlns:a16="http://schemas.microsoft.com/office/drawing/2014/main" id="{3C2076DD-8884-429A-A3BE-172B160914C1}"/>
              </a:ext>
            </a:extLst>
          </p:cNvPr>
          <p:cNvSpPr txBox="1"/>
          <p:nvPr/>
        </p:nvSpPr>
        <p:spPr>
          <a:xfrm>
            <a:off x="6587371" y="764704"/>
            <a:ext cx="1406347" cy="369332"/>
          </a:xfrm>
          <a:prstGeom prst="rect">
            <a:avLst/>
          </a:prstGeom>
          <a:noFill/>
        </p:spPr>
        <p:txBody>
          <a:bodyPr wrap="square" rtlCol="0">
            <a:spAutoFit/>
          </a:bodyPr>
          <a:lstStyle/>
          <a:p>
            <a:r>
              <a:rPr lang="de-DE" dirty="0"/>
              <a:t>Grenzkosten </a:t>
            </a:r>
          </a:p>
        </p:txBody>
      </p:sp>
      <p:sp>
        <p:nvSpPr>
          <p:cNvPr id="152" name="Textfeld 151">
            <a:extLst>
              <a:ext uri="{FF2B5EF4-FFF2-40B4-BE49-F238E27FC236}">
                <a16:creationId xmlns:a16="http://schemas.microsoft.com/office/drawing/2014/main" id="{4EB9EA23-80E1-4F34-80AF-BE59538A007A}"/>
              </a:ext>
            </a:extLst>
          </p:cNvPr>
          <p:cNvSpPr txBox="1"/>
          <p:nvPr/>
        </p:nvSpPr>
        <p:spPr>
          <a:xfrm>
            <a:off x="6697573" y="1196752"/>
            <a:ext cx="450764" cy="369332"/>
          </a:xfrm>
          <a:prstGeom prst="rect">
            <a:avLst/>
          </a:prstGeom>
          <a:noFill/>
        </p:spPr>
        <p:txBody>
          <a:bodyPr wrap="none" rtlCol="0">
            <a:spAutoFit/>
          </a:bodyPr>
          <a:lstStyle/>
          <a:p>
            <a:r>
              <a:rPr lang="de-DE" dirty="0"/>
              <a:t>GK</a:t>
            </a:r>
          </a:p>
        </p:txBody>
      </p:sp>
      <p:cxnSp>
        <p:nvCxnSpPr>
          <p:cNvPr id="126" name="Gerade Verbindung mit Pfeil 125">
            <a:extLst>
              <a:ext uri="{FF2B5EF4-FFF2-40B4-BE49-F238E27FC236}">
                <a16:creationId xmlns:a16="http://schemas.microsoft.com/office/drawing/2014/main" id="{A0D5B094-C005-449D-8A98-29D50C18ED03}"/>
              </a:ext>
            </a:extLst>
          </p:cNvPr>
          <p:cNvCxnSpPr>
            <a:cxnSpLocks/>
          </p:cNvCxnSpPr>
          <p:nvPr/>
        </p:nvCxnSpPr>
        <p:spPr>
          <a:xfrm>
            <a:off x="354647" y="3994844"/>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feld 126">
            <a:extLst>
              <a:ext uri="{FF2B5EF4-FFF2-40B4-BE49-F238E27FC236}">
                <a16:creationId xmlns:a16="http://schemas.microsoft.com/office/drawing/2014/main" id="{B65C1B80-2CCB-4528-9B8E-1E709FAB3722}"/>
              </a:ext>
            </a:extLst>
          </p:cNvPr>
          <p:cNvSpPr txBox="1"/>
          <p:nvPr/>
        </p:nvSpPr>
        <p:spPr>
          <a:xfrm>
            <a:off x="2370871" y="3922836"/>
            <a:ext cx="282450" cy="369332"/>
          </a:xfrm>
          <a:prstGeom prst="rect">
            <a:avLst/>
          </a:prstGeom>
          <a:noFill/>
        </p:spPr>
        <p:txBody>
          <a:bodyPr wrap="none" rtlCol="0">
            <a:spAutoFit/>
          </a:bodyPr>
          <a:lstStyle/>
          <a:p>
            <a:r>
              <a:rPr lang="de-DE" dirty="0"/>
              <a:t>L</a:t>
            </a:r>
          </a:p>
        </p:txBody>
      </p:sp>
      <p:sp>
        <p:nvSpPr>
          <p:cNvPr id="128" name="Textfeld 127">
            <a:extLst>
              <a:ext uri="{FF2B5EF4-FFF2-40B4-BE49-F238E27FC236}">
                <a16:creationId xmlns:a16="http://schemas.microsoft.com/office/drawing/2014/main" id="{CBB1B1D7-5AF5-44FB-B264-91406612653D}"/>
              </a:ext>
            </a:extLst>
          </p:cNvPr>
          <p:cNvSpPr txBox="1"/>
          <p:nvPr/>
        </p:nvSpPr>
        <p:spPr>
          <a:xfrm>
            <a:off x="72197" y="2761416"/>
            <a:ext cx="296876" cy="369332"/>
          </a:xfrm>
          <a:prstGeom prst="rect">
            <a:avLst/>
          </a:prstGeom>
          <a:noFill/>
        </p:spPr>
        <p:txBody>
          <a:bodyPr wrap="none" rtlCol="0">
            <a:spAutoFit/>
          </a:bodyPr>
          <a:lstStyle/>
          <a:p>
            <a:r>
              <a:rPr lang="de-DE" dirty="0"/>
              <a:t>Y</a:t>
            </a:r>
          </a:p>
        </p:txBody>
      </p:sp>
      <p:cxnSp>
        <p:nvCxnSpPr>
          <p:cNvPr id="129" name="Gerade Verbindung mit Pfeil 128">
            <a:extLst>
              <a:ext uri="{FF2B5EF4-FFF2-40B4-BE49-F238E27FC236}">
                <a16:creationId xmlns:a16="http://schemas.microsoft.com/office/drawing/2014/main" id="{CB9A9CAD-CF8B-49C2-8E09-363EE579C1DE}"/>
              </a:ext>
            </a:extLst>
          </p:cNvPr>
          <p:cNvCxnSpPr>
            <a:cxnSpLocks/>
          </p:cNvCxnSpPr>
          <p:nvPr/>
        </p:nvCxnSpPr>
        <p:spPr>
          <a:xfrm flipV="1">
            <a:off x="3522999" y="270799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a:extLst>
              <a:ext uri="{FF2B5EF4-FFF2-40B4-BE49-F238E27FC236}">
                <a16:creationId xmlns:a16="http://schemas.microsoft.com/office/drawing/2014/main" id="{6B2C4EC1-2B43-4599-A8CD-AFBDF022122E}"/>
              </a:ext>
            </a:extLst>
          </p:cNvPr>
          <p:cNvCxnSpPr>
            <a:cxnSpLocks/>
          </p:cNvCxnSpPr>
          <p:nvPr/>
        </p:nvCxnSpPr>
        <p:spPr>
          <a:xfrm>
            <a:off x="3522999" y="399227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feld 130">
            <a:extLst>
              <a:ext uri="{FF2B5EF4-FFF2-40B4-BE49-F238E27FC236}">
                <a16:creationId xmlns:a16="http://schemas.microsoft.com/office/drawing/2014/main" id="{420DE708-BB93-44B5-B003-DE31AF2789AE}"/>
              </a:ext>
            </a:extLst>
          </p:cNvPr>
          <p:cNvSpPr txBox="1"/>
          <p:nvPr/>
        </p:nvSpPr>
        <p:spPr>
          <a:xfrm>
            <a:off x="5539223" y="3902901"/>
            <a:ext cx="296876" cy="369332"/>
          </a:xfrm>
          <a:prstGeom prst="rect">
            <a:avLst/>
          </a:prstGeom>
          <a:noFill/>
        </p:spPr>
        <p:txBody>
          <a:bodyPr wrap="none" rtlCol="0">
            <a:spAutoFit/>
          </a:bodyPr>
          <a:lstStyle/>
          <a:p>
            <a:r>
              <a:rPr lang="de-DE" dirty="0"/>
              <a:t>Y</a:t>
            </a:r>
          </a:p>
        </p:txBody>
      </p:sp>
      <p:sp>
        <p:nvSpPr>
          <p:cNvPr id="132" name="Textfeld 131">
            <a:extLst>
              <a:ext uri="{FF2B5EF4-FFF2-40B4-BE49-F238E27FC236}">
                <a16:creationId xmlns:a16="http://schemas.microsoft.com/office/drawing/2014/main" id="{DBB07FA5-DF4A-4F80-9B34-5B85D79476D9}"/>
              </a:ext>
            </a:extLst>
          </p:cNvPr>
          <p:cNvSpPr txBox="1"/>
          <p:nvPr/>
        </p:nvSpPr>
        <p:spPr>
          <a:xfrm>
            <a:off x="3240549" y="2758843"/>
            <a:ext cx="304892" cy="369332"/>
          </a:xfrm>
          <a:prstGeom prst="rect">
            <a:avLst/>
          </a:prstGeom>
          <a:noFill/>
        </p:spPr>
        <p:txBody>
          <a:bodyPr wrap="none" rtlCol="0">
            <a:spAutoFit/>
          </a:bodyPr>
          <a:lstStyle/>
          <a:p>
            <a:r>
              <a:rPr lang="de-DE" dirty="0"/>
              <a:t>K</a:t>
            </a:r>
          </a:p>
        </p:txBody>
      </p:sp>
      <p:cxnSp>
        <p:nvCxnSpPr>
          <p:cNvPr id="133" name="Gerade Verbindung mit Pfeil 132">
            <a:extLst>
              <a:ext uri="{FF2B5EF4-FFF2-40B4-BE49-F238E27FC236}">
                <a16:creationId xmlns:a16="http://schemas.microsoft.com/office/drawing/2014/main" id="{9E0AF3F3-A447-4E04-BD12-3A8ACA08CB9B}"/>
              </a:ext>
            </a:extLst>
          </p:cNvPr>
          <p:cNvCxnSpPr>
            <a:cxnSpLocks/>
          </p:cNvCxnSpPr>
          <p:nvPr/>
        </p:nvCxnSpPr>
        <p:spPr>
          <a:xfrm flipV="1">
            <a:off x="6397737" y="267876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a:extLst>
              <a:ext uri="{FF2B5EF4-FFF2-40B4-BE49-F238E27FC236}">
                <a16:creationId xmlns:a16="http://schemas.microsoft.com/office/drawing/2014/main" id="{1A0279DC-908D-4A91-842F-B9634D5F0DF4}"/>
              </a:ext>
            </a:extLst>
          </p:cNvPr>
          <p:cNvCxnSpPr>
            <a:cxnSpLocks/>
          </p:cNvCxnSpPr>
          <p:nvPr/>
        </p:nvCxnSpPr>
        <p:spPr>
          <a:xfrm>
            <a:off x="6381714" y="3959812"/>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feld 134">
            <a:extLst>
              <a:ext uri="{FF2B5EF4-FFF2-40B4-BE49-F238E27FC236}">
                <a16:creationId xmlns:a16="http://schemas.microsoft.com/office/drawing/2014/main" id="{009335CC-FF45-49A7-BF98-7ABB87929CC5}"/>
              </a:ext>
            </a:extLst>
          </p:cNvPr>
          <p:cNvSpPr txBox="1"/>
          <p:nvPr/>
        </p:nvSpPr>
        <p:spPr>
          <a:xfrm>
            <a:off x="8397938" y="3878511"/>
            <a:ext cx="296876" cy="369332"/>
          </a:xfrm>
          <a:prstGeom prst="rect">
            <a:avLst/>
          </a:prstGeom>
          <a:noFill/>
        </p:spPr>
        <p:txBody>
          <a:bodyPr wrap="none" rtlCol="0">
            <a:spAutoFit/>
          </a:bodyPr>
          <a:lstStyle/>
          <a:p>
            <a:r>
              <a:rPr lang="de-DE" dirty="0"/>
              <a:t>Y</a:t>
            </a:r>
          </a:p>
        </p:txBody>
      </p:sp>
      <p:sp>
        <p:nvSpPr>
          <p:cNvPr id="136" name="Textfeld 135">
            <a:extLst>
              <a:ext uri="{FF2B5EF4-FFF2-40B4-BE49-F238E27FC236}">
                <a16:creationId xmlns:a16="http://schemas.microsoft.com/office/drawing/2014/main" id="{8144AA03-3E1F-4A4D-9766-397FAB8D01FA}"/>
              </a:ext>
            </a:extLst>
          </p:cNvPr>
          <p:cNvSpPr txBox="1"/>
          <p:nvPr/>
        </p:nvSpPr>
        <p:spPr>
          <a:xfrm>
            <a:off x="6018981" y="2741481"/>
            <a:ext cx="450764" cy="369332"/>
          </a:xfrm>
          <a:prstGeom prst="rect">
            <a:avLst/>
          </a:prstGeom>
          <a:noFill/>
        </p:spPr>
        <p:txBody>
          <a:bodyPr wrap="none" rtlCol="0">
            <a:spAutoFit/>
          </a:bodyPr>
          <a:lstStyle/>
          <a:p>
            <a:r>
              <a:rPr lang="de-DE" dirty="0"/>
              <a:t>GK</a:t>
            </a:r>
          </a:p>
        </p:txBody>
      </p:sp>
      <p:sp>
        <p:nvSpPr>
          <p:cNvPr id="137" name="Textfeld 136">
            <a:extLst>
              <a:ext uri="{FF2B5EF4-FFF2-40B4-BE49-F238E27FC236}">
                <a16:creationId xmlns:a16="http://schemas.microsoft.com/office/drawing/2014/main" id="{D7052FF6-798F-45C5-9303-EB2AB76AE577}"/>
              </a:ext>
            </a:extLst>
          </p:cNvPr>
          <p:cNvSpPr txBox="1"/>
          <p:nvPr/>
        </p:nvSpPr>
        <p:spPr>
          <a:xfrm>
            <a:off x="3297825" y="2326794"/>
            <a:ext cx="2282291" cy="369332"/>
          </a:xfrm>
          <a:prstGeom prst="rect">
            <a:avLst/>
          </a:prstGeom>
          <a:noFill/>
        </p:spPr>
        <p:txBody>
          <a:bodyPr wrap="none" rtlCol="0">
            <a:spAutoFit/>
          </a:bodyPr>
          <a:lstStyle/>
          <a:p>
            <a:r>
              <a:rPr lang="de-DE" dirty="0"/>
              <a:t>fallende Skalenerträge</a:t>
            </a:r>
          </a:p>
        </p:txBody>
      </p:sp>
      <p:sp>
        <p:nvSpPr>
          <p:cNvPr id="149" name="Textfeld 148">
            <a:extLst>
              <a:ext uri="{FF2B5EF4-FFF2-40B4-BE49-F238E27FC236}">
                <a16:creationId xmlns:a16="http://schemas.microsoft.com/office/drawing/2014/main" id="{75F46E41-DFA1-429D-B6D7-01832F4C0660}"/>
              </a:ext>
            </a:extLst>
          </p:cNvPr>
          <p:cNvSpPr txBox="1"/>
          <p:nvPr/>
        </p:nvSpPr>
        <p:spPr>
          <a:xfrm>
            <a:off x="432238" y="2714647"/>
            <a:ext cx="1221745" cy="369332"/>
          </a:xfrm>
          <a:prstGeom prst="rect">
            <a:avLst/>
          </a:prstGeom>
          <a:noFill/>
        </p:spPr>
        <p:txBody>
          <a:bodyPr wrap="none" rtlCol="0">
            <a:spAutoFit/>
          </a:bodyPr>
          <a:lstStyle/>
          <a:p>
            <a:r>
              <a:rPr lang="de-DE" dirty="0"/>
              <a:t>Produktion</a:t>
            </a:r>
          </a:p>
        </p:txBody>
      </p:sp>
      <p:sp>
        <p:nvSpPr>
          <p:cNvPr id="150" name="Textfeld 149">
            <a:extLst>
              <a:ext uri="{FF2B5EF4-FFF2-40B4-BE49-F238E27FC236}">
                <a16:creationId xmlns:a16="http://schemas.microsoft.com/office/drawing/2014/main" id="{4AA29360-16A2-4937-887B-9CB8D69304C3}"/>
              </a:ext>
            </a:extLst>
          </p:cNvPr>
          <p:cNvSpPr txBox="1"/>
          <p:nvPr/>
        </p:nvSpPr>
        <p:spPr>
          <a:xfrm>
            <a:off x="4086697" y="2662133"/>
            <a:ext cx="821443" cy="369332"/>
          </a:xfrm>
          <a:prstGeom prst="rect">
            <a:avLst/>
          </a:prstGeom>
          <a:noFill/>
        </p:spPr>
        <p:txBody>
          <a:bodyPr wrap="none" rtlCol="0">
            <a:spAutoFit/>
          </a:bodyPr>
          <a:lstStyle/>
          <a:p>
            <a:r>
              <a:rPr lang="de-DE" dirty="0"/>
              <a:t>Kosten</a:t>
            </a:r>
          </a:p>
        </p:txBody>
      </p:sp>
      <p:sp>
        <p:nvSpPr>
          <p:cNvPr id="162" name="Freihandform: Form 161">
            <a:extLst>
              <a:ext uri="{FF2B5EF4-FFF2-40B4-BE49-F238E27FC236}">
                <a16:creationId xmlns:a16="http://schemas.microsoft.com/office/drawing/2014/main" id="{84AB6A0A-2FB3-4F74-96DB-D52868B7417F}"/>
              </a:ext>
            </a:extLst>
          </p:cNvPr>
          <p:cNvSpPr/>
          <p:nvPr/>
        </p:nvSpPr>
        <p:spPr>
          <a:xfrm>
            <a:off x="347179" y="302199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Freihandform: Form 162">
            <a:extLst>
              <a:ext uri="{FF2B5EF4-FFF2-40B4-BE49-F238E27FC236}">
                <a16:creationId xmlns:a16="http://schemas.microsoft.com/office/drawing/2014/main" id="{82844EE5-431B-4855-B3C1-1F443B39F90B}"/>
              </a:ext>
            </a:extLst>
          </p:cNvPr>
          <p:cNvSpPr/>
          <p:nvPr/>
        </p:nvSpPr>
        <p:spPr>
          <a:xfrm>
            <a:off x="3506936" y="3347009"/>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4" name="Gerader Verbinder 163">
            <a:extLst>
              <a:ext uri="{FF2B5EF4-FFF2-40B4-BE49-F238E27FC236}">
                <a16:creationId xmlns:a16="http://schemas.microsoft.com/office/drawing/2014/main" id="{33875FB2-1035-4C90-A40D-5FD4A00D6259}"/>
              </a:ext>
            </a:extLst>
          </p:cNvPr>
          <p:cNvCxnSpPr>
            <a:cxnSpLocks/>
          </p:cNvCxnSpPr>
          <p:nvPr/>
        </p:nvCxnSpPr>
        <p:spPr>
          <a:xfrm flipV="1">
            <a:off x="6691351" y="3251659"/>
            <a:ext cx="1445742" cy="348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feld 165">
            <a:extLst>
              <a:ext uri="{FF2B5EF4-FFF2-40B4-BE49-F238E27FC236}">
                <a16:creationId xmlns:a16="http://schemas.microsoft.com/office/drawing/2014/main" id="{B1A06C8B-2160-40CD-AD3E-D7181BB7F6A4}"/>
              </a:ext>
            </a:extLst>
          </p:cNvPr>
          <p:cNvSpPr txBox="1"/>
          <p:nvPr/>
        </p:nvSpPr>
        <p:spPr>
          <a:xfrm>
            <a:off x="8095612" y="3031566"/>
            <a:ext cx="450764" cy="369332"/>
          </a:xfrm>
          <a:prstGeom prst="rect">
            <a:avLst/>
          </a:prstGeom>
          <a:noFill/>
        </p:spPr>
        <p:txBody>
          <a:bodyPr wrap="none" rtlCol="0">
            <a:spAutoFit/>
          </a:bodyPr>
          <a:lstStyle/>
          <a:p>
            <a:r>
              <a:rPr lang="de-DE" dirty="0"/>
              <a:t>GK</a:t>
            </a:r>
          </a:p>
        </p:txBody>
      </p:sp>
      <p:sp>
        <p:nvSpPr>
          <p:cNvPr id="70" name="Textfeld 69">
            <a:extLst>
              <a:ext uri="{FF2B5EF4-FFF2-40B4-BE49-F238E27FC236}">
                <a16:creationId xmlns:a16="http://schemas.microsoft.com/office/drawing/2014/main" id="{227DF158-8028-48B1-B5DE-581C64A3AC2C}"/>
              </a:ext>
            </a:extLst>
          </p:cNvPr>
          <p:cNvSpPr txBox="1"/>
          <p:nvPr/>
        </p:nvSpPr>
        <p:spPr>
          <a:xfrm>
            <a:off x="6858740" y="2717091"/>
            <a:ext cx="1406347" cy="369332"/>
          </a:xfrm>
          <a:prstGeom prst="rect">
            <a:avLst/>
          </a:prstGeom>
          <a:noFill/>
        </p:spPr>
        <p:txBody>
          <a:bodyPr wrap="square" rtlCol="0">
            <a:spAutoFit/>
          </a:bodyPr>
          <a:lstStyle/>
          <a:p>
            <a:r>
              <a:rPr lang="de-DE" dirty="0"/>
              <a:t>Grenzkosten </a:t>
            </a:r>
          </a:p>
        </p:txBody>
      </p:sp>
      <p:cxnSp>
        <p:nvCxnSpPr>
          <p:cNvPr id="112" name="Gerade Verbindung mit Pfeil 111">
            <a:extLst>
              <a:ext uri="{FF2B5EF4-FFF2-40B4-BE49-F238E27FC236}">
                <a16:creationId xmlns:a16="http://schemas.microsoft.com/office/drawing/2014/main" id="{98305D07-6D04-4C39-8CFE-FE941D2CFEBD}"/>
              </a:ext>
            </a:extLst>
          </p:cNvPr>
          <p:cNvCxnSpPr>
            <a:cxnSpLocks/>
          </p:cNvCxnSpPr>
          <p:nvPr/>
        </p:nvCxnSpPr>
        <p:spPr>
          <a:xfrm flipV="1">
            <a:off x="280747" y="471357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269DE8C7-06DC-47C0-AE63-246FDEDDD8F4}"/>
              </a:ext>
            </a:extLst>
          </p:cNvPr>
          <p:cNvCxnSpPr>
            <a:cxnSpLocks/>
          </p:cNvCxnSpPr>
          <p:nvPr/>
        </p:nvCxnSpPr>
        <p:spPr>
          <a:xfrm>
            <a:off x="249575" y="6009719"/>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291E0C0C-3E3A-4AFD-A8A9-657C349BBA6E}"/>
              </a:ext>
            </a:extLst>
          </p:cNvPr>
          <p:cNvSpPr txBox="1"/>
          <p:nvPr/>
        </p:nvSpPr>
        <p:spPr>
          <a:xfrm>
            <a:off x="2265799" y="5937711"/>
            <a:ext cx="282450" cy="369332"/>
          </a:xfrm>
          <a:prstGeom prst="rect">
            <a:avLst/>
          </a:prstGeom>
          <a:noFill/>
        </p:spPr>
        <p:txBody>
          <a:bodyPr wrap="none" rtlCol="0">
            <a:spAutoFit/>
          </a:bodyPr>
          <a:lstStyle/>
          <a:p>
            <a:r>
              <a:rPr lang="de-DE" dirty="0"/>
              <a:t>L</a:t>
            </a:r>
          </a:p>
        </p:txBody>
      </p:sp>
      <p:sp>
        <p:nvSpPr>
          <p:cNvPr id="115" name="Textfeld 114">
            <a:extLst>
              <a:ext uri="{FF2B5EF4-FFF2-40B4-BE49-F238E27FC236}">
                <a16:creationId xmlns:a16="http://schemas.microsoft.com/office/drawing/2014/main" id="{285E996A-D0D6-4FF2-A4F3-E62D31E43690}"/>
              </a:ext>
            </a:extLst>
          </p:cNvPr>
          <p:cNvSpPr txBox="1"/>
          <p:nvPr/>
        </p:nvSpPr>
        <p:spPr>
          <a:xfrm>
            <a:off x="-1703" y="4776291"/>
            <a:ext cx="296876" cy="369332"/>
          </a:xfrm>
          <a:prstGeom prst="rect">
            <a:avLst/>
          </a:prstGeom>
          <a:noFill/>
        </p:spPr>
        <p:txBody>
          <a:bodyPr wrap="none" rtlCol="0">
            <a:spAutoFit/>
          </a:bodyPr>
          <a:lstStyle/>
          <a:p>
            <a:r>
              <a:rPr lang="de-DE" dirty="0"/>
              <a:t>Y</a:t>
            </a:r>
          </a:p>
        </p:txBody>
      </p:sp>
      <p:cxnSp>
        <p:nvCxnSpPr>
          <p:cNvPr id="116" name="Gerade Verbindung mit Pfeil 115">
            <a:extLst>
              <a:ext uri="{FF2B5EF4-FFF2-40B4-BE49-F238E27FC236}">
                <a16:creationId xmlns:a16="http://schemas.microsoft.com/office/drawing/2014/main" id="{781F9AB2-68A5-4D55-B184-2C50F211CB27}"/>
              </a:ext>
            </a:extLst>
          </p:cNvPr>
          <p:cNvCxnSpPr>
            <a:cxnSpLocks/>
          </p:cNvCxnSpPr>
          <p:nvPr/>
        </p:nvCxnSpPr>
        <p:spPr>
          <a:xfrm flipV="1">
            <a:off x="3417927"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a:extLst>
              <a:ext uri="{FF2B5EF4-FFF2-40B4-BE49-F238E27FC236}">
                <a16:creationId xmlns:a16="http://schemas.microsoft.com/office/drawing/2014/main" id="{27AE0667-A05C-4D48-84A6-FC7DD9F5003D}"/>
              </a:ext>
            </a:extLst>
          </p:cNvPr>
          <p:cNvCxnSpPr>
            <a:cxnSpLocks/>
          </p:cNvCxnSpPr>
          <p:nvPr/>
        </p:nvCxnSpPr>
        <p:spPr>
          <a:xfrm>
            <a:off x="3417927"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71DCF5AE-A3FE-42EB-9174-E646659AA69B}"/>
              </a:ext>
            </a:extLst>
          </p:cNvPr>
          <p:cNvSpPr txBox="1"/>
          <p:nvPr/>
        </p:nvSpPr>
        <p:spPr>
          <a:xfrm>
            <a:off x="5425307" y="5947003"/>
            <a:ext cx="296876" cy="369332"/>
          </a:xfrm>
          <a:prstGeom prst="rect">
            <a:avLst/>
          </a:prstGeom>
          <a:noFill/>
        </p:spPr>
        <p:txBody>
          <a:bodyPr wrap="none" rtlCol="0">
            <a:spAutoFit/>
          </a:bodyPr>
          <a:lstStyle/>
          <a:p>
            <a:r>
              <a:rPr lang="de-DE" dirty="0"/>
              <a:t>Y</a:t>
            </a:r>
          </a:p>
        </p:txBody>
      </p:sp>
      <p:sp>
        <p:nvSpPr>
          <p:cNvPr id="119" name="Textfeld 118">
            <a:extLst>
              <a:ext uri="{FF2B5EF4-FFF2-40B4-BE49-F238E27FC236}">
                <a16:creationId xmlns:a16="http://schemas.microsoft.com/office/drawing/2014/main" id="{70345ED2-9722-4517-84E9-CD6DC98B6CC1}"/>
              </a:ext>
            </a:extLst>
          </p:cNvPr>
          <p:cNvSpPr txBox="1"/>
          <p:nvPr/>
        </p:nvSpPr>
        <p:spPr>
          <a:xfrm>
            <a:off x="3126633" y="4785583"/>
            <a:ext cx="304892" cy="369332"/>
          </a:xfrm>
          <a:prstGeom prst="rect">
            <a:avLst/>
          </a:prstGeom>
          <a:noFill/>
        </p:spPr>
        <p:txBody>
          <a:bodyPr wrap="none" rtlCol="0">
            <a:spAutoFit/>
          </a:bodyPr>
          <a:lstStyle/>
          <a:p>
            <a:r>
              <a:rPr lang="de-DE" dirty="0"/>
              <a:t>K</a:t>
            </a:r>
          </a:p>
        </p:txBody>
      </p:sp>
      <p:cxnSp>
        <p:nvCxnSpPr>
          <p:cNvPr id="120" name="Gerade Verbindung mit Pfeil 119">
            <a:extLst>
              <a:ext uri="{FF2B5EF4-FFF2-40B4-BE49-F238E27FC236}">
                <a16:creationId xmlns:a16="http://schemas.microsoft.com/office/drawing/2014/main" id="{F611B7FC-61D6-43B6-93FB-2979BDEAF930}"/>
              </a:ext>
            </a:extLst>
          </p:cNvPr>
          <p:cNvCxnSpPr>
            <a:cxnSpLocks/>
          </p:cNvCxnSpPr>
          <p:nvPr/>
        </p:nvCxnSpPr>
        <p:spPr>
          <a:xfrm flipV="1">
            <a:off x="6292665"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a:extLst>
              <a:ext uri="{FF2B5EF4-FFF2-40B4-BE49-F238E27FC236}">
                <a16:creationId xmlns:a16="http://schemas.microsoft.com/office/drawing/2014/main" id="{DBE1C9D8-22B1-4650-8BBD-2668BB56AB65}"/>
              </a:ext>
            </a:extLst>
          </p:cNvPr>
          <p:cNvCxnSpPr>
            <a:cxnSpLocks/>
          </p:cNvCxnSpPr>
          <p:nvPr/>
        </p:nvCxnSpPr>
        <p:spPr>
          <a:xfrm>
            <a:off x="6283821"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feld 121">
            <a:extLst>
              <a:ext uri="{FF2B5EF4-FFF2-40B4-BE49-F238E27FC236}">
                <a16:creationId xmlns:a16="http://schemas.microsoft.com/office/drawing/2014/main" id="{4579C7A2-232D-432C-9165-02CCDB2C1B94}"/>
              </a:ext>
            </a:extLst>
          </p:cNvPr>
          <p:cNvSpPr txBox="1"/>
          <p:nvPr/>
        </p:nvSpPr>
        <p:spPr>
          <a:xfrm>
            <a:off x="8265612" y="5947003"/>
            <a:ext cx="296876" cy="369332"/>
          </a:xfrm>
          <a:prstGeom prst="rect">
            <a:avLst/>
          </a:prstGeom>
          <a:noFill/>
        </p:spPr>
        <p:txBody>
          <a:bodyPr wrap="none" rtlCol="0">
            <a:spAutoFit/>
          </a:bodyPr>
          <a:lstStyle/>
          <a:p>
            <a:r>
              <a:rPr lang="de-DE" dirty="0"/>
              <a:t>Y</a:t>
            </a:r>
          </a:p>
        </p:txBody>
      </p:sp>
      <p:sp>
        <p:nvSpPr>
          <p:cNvPr id="123" name="Textfeld 122">
            <a:extLst>
              <a:ext uri="{FF2B5EF4-FFF2-40B4-BE49-F238E27FC236}">
                <a16:creationId xmlns:a16="http://schemas.microsoft.com/office/drawing/2014/main" id="{4CC5646E-63DA-41CB-AB32-ED9F0BECF2DB}"/>
              </a:ext>
            </a:extLst>
          </p:cNvPr>
          <p:cNvSpPr txBox="1"/>
          <p:nvPr/>
        </p:nvSpPr>
        <p:spPr>
          <a:xfrm>
            <a:off x="5870632" y="4785583"/>
            <a:ext cx="450764" cy="369332"/>
          </a:xfrm>
          <a:prstGeom prst="rect">
            <a:avLst/>
          </a:prstGeom>
          <a:noFill/>
        </p:spPr>
        <p:txBody>
          <a:bodyPr wrap="none" rtlCol="0">
            <a:spAutoFit/>
          </a:bodyPr>
          <a:lstStyle/>
          <a:p>
            <a:r>
              <a:rPr lang="de-DE" dirty="0"/>
              <a:t>GK</a:t>
            </a:r>
          </a:p>
        </p:txBody>
      </p:sp>
      <p:sp>
        <p:nvSpPr>
          <p:cNvPr id="124" name="Textfeld 123">
            <a:extLst>
              <a:ext uri="{FF2B5EF4-FFF2-40B4-BE49-F238E27FC236}">
                <a16:creationId xmlns:a16="http://schemas.microsoft.com/office/drawing/2014/main" id="{0AD695D5-09D7-4307-B96E-82C39BD8B8A5}"/>
              </a:ext>
            </a:extLst>
          </p:cNvPr>
          <p:cNvSpPr txBox="1"/>
          <p:nvPr/>
        </p:nvSpPr>
        <p:spPr>
          <a:xfrm>
            <a:off x="3183908" y="4353534"/>
            <a:ext cx="2436886" cy="369332"/>
          </a:xfrm>
          <a:prstGeom prst="rect">
            <a:avLst/>
          </a:prstGeom>
          <a:noFill/>
        </p:spPr>
        <p:txBody>
          <a:bodyPr wrap="none" rtlCol="0">
            <a:spAutoFit/>
          </a:bodyPr>
          <a:lstStyle/>
          <a:p>
            <a:r>
              <a:rPr lang="de-DE" dirty="0"/>
              <a:t>steigende Skalenerträge</a:t>
            </a:r>
          </a:p>
        </p:txBody>
      </p:sp>
      <p:sp>
        <p:nvSpPr>
          <p:cNvPr id="146" name="Textfeld 145">
            <a:extLst>
              <a:ext uri="{FF2B5EF4-FFF2-40B4-BE49-F238E27FC236}">
                <a16:creationId xmlns:a16="http://schemas.microsoft.com/office/drawing/2014/main" id="{A25E99AF-05F6-4BF6-9A53-06D2CE3B2530}"/>
              </a:ext>
            </a:extLst>
          </p:cNvPr>
          <p:cNvSpPr txBox="1"/>
          <p:nvPr/>
        </p:nvSpPr>
        <p:spPr>
          <a:xfrm>
            <a:off x="347174" y="4748107"/>
            <a:ext cx="1221745" cy="369332"/>
          </a:xfrm>
          <a:prstGeom prst="rect">
            <a:avLst/>
          </a:prstGeom>
          <a:noFill/>
        </p:spPr>
        <p:txBody>
          <a:bodyPr wrap="none" rtlCol="0">
            <a:spAutoFit/>
          </a:bodyPr>
          <a:lstStyle/>
          <a:p>
            <a:r>
              <a:rPr lang="de-DE" dirty="0"/>
              <a:t>Produktion</a:t>
            </a:r>
          </a:p>
        </p:txBody>
      </p:sp>
      <p:sp>
        <p:nvSpPr>
          <p:cNvPr id="147" name="Textfeld 146">
            <a:extLst>
              <a:ext uri="{FF2B5EF4-FFF2-40B4-BE49-F238E27FC236}">
                <a16:creationId xmlns:a16="http://schemas.microsoft.com/office/drawing/2014/main" id="{F8544953-981B-46E1-A81F-F60EC68F2837}"/>
              </a:ext>
            </a:extLst>
          </p:cNvPr>
          <p:cNvSpPr txBox="1"/>
          <p:nvPr/>
        </p:nvSpPr>
        <p:spPr>
          <a:xfrm>
            <a:off x="3961617" y="4707458"/>
            <a:ext cx="821443" cy="369332"/>
          </a:xfrm>
          <a:prstGeom prst="rect">
            <a:avLst/>
          </a:prstGeom>
          <a:noFill/>
        </p:spPr>
        <p:txBody>
          <a:bodyPr wrap="none" rtlCol="0">
            <a:spAutoFit/>
          </a:bodyPr>
          <a:lstStyle/>
          <a:p>
            <a:r>
              <a:rPr lang="de-DE" dirty="0"/>
              <a:t>Kosten</a:t>
            </a:r>
          </a:p>
        </p:txBody>
      </p:sp>
      <p:sp>
        <p:nvSpPr>
          <p:cNvPr id="153" name="Freihandform: Form 152">
            <a:extLst>
              <a:ext uri="{FF2B5EF4-FFF2-40B4-BE49-F238E27FC236}">
                <a16:creationId xmlns:a16="http://schemas.microsoft.com/office/drawing/2014/main" id="{082B24E0-245F-4629-97BF-A46C9879520B}"/>
              </a:ext>
            </a:extLst>
          </p:cNvPr>
          <p:cNvSpPr/>
          <p:nvPr/>
        </p:nvSpPr>
        <p:spPr>
          <a:xfrm>
            <a:off x="245500" y="5368562"/>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Freihandform: Form 153">
            <a:extLst>
              <a:ext uri="{FF2B5EF4-FFF2-40B4-BE49-F238E27FC236}">
                <a16:creationId xmlns:a16="http://schemas.microsoft.com/office/drawing/2014/main" id="{DE494F09-B34B-46B6-B481-C9E48EAAD568}"/>
              </a:ext>
            </a:extLst>
          </p:cNvPr>
          <p:cNvSpPr/>
          <p:nvPr/>
        </p:nvSpPr>
        <p:spPr>
          <a:xfrm>
            <a:off x="3437055" y="504371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5" name="Gerader Verbinder 154">
            <a:extLst>
              <a:ext uri="{FF2B5EF4-FFF2-40B4-BE49-F238E27FC236}">
                <a16:creationId xmlns:a16="http://schemas.microsoft.com/office/drawing/2014/main" id="{01FF60EC-0F60-4E51-9D22-9FF901A3D0B6}"/>
              </a:ext>
            </a:extLst>
          </p:cNvPr>
          <p:cNvCxnSpPr>
            <a:cxnSpLocks/>
          </p:cNvCxnSpPr>
          <p:nvPr/>
        </p:nvCxnSpPr>
        <p:spPr>
          <a:xfrm>
            <a:off x="6543002" y="5265833"/>
            <a:ext cx="1480996" cy="159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feld 158">
            <a:extLst>
              <a:ext uri="{FF2B5EF4-FFF2-40B4-BE49-F238E27FC236}">
                <a16:creationId xmlns:a16="http://schemas.microsoft.com/office/drawing/2014/main" id="{2DB47FE4-E00F-40E3-9B29-6F44E60F0B04}"/>
              </a:ext>
            </a:extLst>
          </p:cNvPr>
          <p:cNvSpPr txBox="1"/>
          <p:nvPr/>
        </p:nvSpPr>
        <p:spPr>
          <a:xfrm>
            <a:off x="8008868" y="5236470"/>
            <a:ext cx="450764" cy="369332"/>
          </a:xfrm>
          <a:prstGeom prst="rect">
            <a:avLst/>
          </a:prstGeom>
          <a:noFill/>
        </p:spPr>
        <p:txBody>
          <a:bodyPr wrap="none" rtlCol="0">
            <a:spAutoFit/>
          </a:bodyPr>
          <a:lstStyle/>
          <a:p>
            <a:r>
              <a:rPr lang="de-DE" dirty="0"/>
              <a:t>GK</a:t>
            </a:r>
          </a:p>
        </p:txBody>
      </p:sp>
      <p:sp>
        <p:nvSpPr>
          <p:cNvPr id="69" name="Textfeld 68">
            <a:extLst>
              <a:ext uri="{FF2B5EF4-FFF2-40B4-BE49-F238E27FC236}">
                <a16:creationId xmlns:a16="http://schemas.microsoft.com/office/drawing/2014/main" id="{D48AA1EB-4153-494A-A36D-E9BAA3FA3743}"/>
              </a:ext>
            </a:extLst>
          </p:cNvPr>
          <p:cNvSpPr txBox="1"/>
          <p:nvPr/>
        </p:nvSpPr>
        <p:spPr>
          <a:xfrm>
            <a:off x="6571234" y="4722867"/>
            <a:ext cx="1406347" cy="369332"/>
          </a:xfrm>
          <a:prstGeom prst="rect">
            <a:avLst/>
          </a:prstGeom>
          <a:noFill/>
        </p:spPr>
        <p:txBody>
          <a:bodyPr wrap="square" rtlCol="0">
            <a:spAutoFit/>
          </a:bodyPr>
          <a:lstStyle/>
          <a:p>
            <a:r>
              <a:rPr lang="de-DE" dirty="0"/>
              <a:t>Grenzkosten </a:t>
            </a:r>
          </a:p>
        </p:txBody>
      </p:sp>
      <p:sp>
        <p:nvSpPr>
          <p:cNvPr id="72" name="Rechteck 71">
            <a:extLst>
              <a:ext uri="{FF2B5EF4-FFF2-40B4-BE49-F238E27FC236}">
                <a16:creationId xmlns:a16="http://schemas.microsoft.com/office/drawing/2014/main" id="{CD6F30FB-5C2E-430E-BB90-E305D1D0BB5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858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3284311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452999" y="0"/>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a:t>
            </a:r>
            <a:r>
              <a:rPr lang="fr-FR">
                <a:solidFill>
                  <a:srgbClr val="666666"/>
                </a:solidFill>
                <a:latin typeface="MetaCompPro-Normal"/>
              </a:rPr>
              <a:t>: IPCC</a:t>
            </a:r>
          </a:p>
        </p:txBody>
      </p:sp>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342ABFDD-810E-1374-8FAA-AC10DBDCE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 y="427528"/>
            <a:ext cx="4765040" cy="635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9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6800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39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47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2362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3074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3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3999" y="24375"/>
            <a:ext cx="1021367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Neue</a:t>
            </a:r>
            <a:r>
              <a:rPr lang="en-US" sz="2800" dirty="0">
                <a:solidFill>
                  <a:sysClr val="windowText" lastClr="000000"/>
                </a:solidFill>
              </a:rPr>
              <a:t>” </a:t>
            </a:r>
            <a:r>
              <a:rPr lang="en-US" sz="2800" dirty="0" err="1">
                <a:solidFill>
                  <a:sysClr val="windowText" lastClr="000000"/>
                </a:solidFill>
              </a:rPr>
              <a:t>Außenhandelstheorie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955119" y="495298"/>
            <a:ext cx="9144000" cy="5519638"/>
          </a:xfrm>
          <a:prstGeom prst="rect">
            <a:avLst/>
          </a:prstGeom>
          <a:noFill/>
        </p:spPr>
        <p:txBody>
          <a:bodyPr wrap="square" rtlCol="0">
            <a:noAutofit/>
          </a:bodyPr>
          <a:lstStyle/>
          <a:p>
            <a:r>
              <a:rPr lang="de-DE" sz="2400" dirty="0"/>
              <a:t>Gibt es Handel, wenn die Länder sich nicht in ihren </a:t>
            </a:r>
            <a:r>
              <a:rPr lang="de-DE" sz="2400" dirty="0" err="1"/>
              <a:t>Produktivitäten</a:t>
            </a:r>
            <a:r>
              <a:rPr lang="de-DE" sz="2400" dirty="0"/>
              <a:t> unterscheiden?</a:t>
            </a:r>
          </a:p>
          <a:p>
            <a:endParaRPr lang="de-DE" sz="2400" dirty="0"/>
          </a:p>
          <a:p>
            <a:r>
              <a:rPr lang="de-DE" sz="2400" b="1" u="sng" dirty="0"/>
              <a:t>Neue Annahme:</a:t>
            </a:r>
          </a:p>
          <a:p>
            <a:r>
              <a:rPr lang="de-DE" sz="2400" dirty="0"/>
              <a:t>Steigende Skalenerträge: Y=F(L) führt z.B. 2L↑ → 3Y↑</a:t>
            </a:r>
          </a:p>
          <a:p>
            <a:endParaRPr lang="de-DE" sz="2400" dirty="0"/>
          </a:p>
          <a:p>
            <a:pPr marL="342900" indent="-342900">
              <a:buFont typeface="Arial" panose="020B0604020202020204" pitchFamily="34" charset="0"/>
              <a:buChar char="•"/>
            </a:pPr>
            <a:r>
              <a:rPr lang="de-DE" sz="2400" dirty="0"/>
              <a:t>Bei konstanten Faktorpreisen sinken bei steigender Produktion die Durchschnittskosten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Land spezialisiert sich aufgrund des Skaleneffekts auf die Produktion einiger Produkte und importiert die anderen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Handel findet auch zwischen Ländern mit vergleichbaren Produktionsbedingungen statt </a:t>
            </a:r>
          </a:p>
          <a:p>
            <a:endParaRPr lang="de-DE" sz="2400" dirty="0"/>
          </a:p>
          <a:p>
            <a:endParaRPr lang="de-DE" sz="2000" dirty="0"/>
          </a:p>
        </p:txBody>
      </p:sp>
      <p:sp>
        <p:nvSpPr>
          <p:cNvPr id="5" name="Rechteck 4">
            <a:extLst>
              <a:ext uri="{FF2B5EF4-FFF2-40B4-BE49-F238E27FC236}">
                <a16:creationId xmlns:a16="http://schemas.microsoft.com/office/drawing/2014/main" id="{745D2698-1DB3-427E-AAF1-84B8BDAA493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9532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124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9751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05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80682" y="404663"/>
            <a:ext cx="8439374" cy="6109091"/>
          </a:xfrm>
          <a:prstGeom prst="rect">
            <a:avLst/>
          </a:prstGeom>
          <a:noFill/>
        </p:spPr>
        <p:txBody>
          <a:bodyPr wrap="square" rtlCol="0">
            <a:noAutofit/>
          </a:bodyPr>
          <a:lstStyle/>
          <a:p>
            <a:pPr marL="342900" indent="-342900">
              <a:buFont typeface="Arial" panose="020B0604020202020204" pitchFamily="34" charset="0"/>
              <a:buChar char="•"/>
            </a:pPr>
            <a:r>
              <a:rPr lang="de-DE" sz="2000" dirty="0"/>
              <a:t>Die Konsumenten haben eine Präferenz für die Differenzierung eines Produkts (Varianten eines Produkts)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Jedes Land spezialisiert sich auf eine Produktvariante, produziert den gesamten Bedarf für den Weltmarkt und verwendet dafür seine Ressourcen.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Aufgrund der steigenden Skalenerträge sinken die Durchschnittskosten in der Produktion für jedes Land</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algn="ctr"/>
            <a:r>
              <a:rPr lang="de-DE" sz="2000" b="1" dirty="0"/>
              <a:t>Folgerungen:</a:t>
            </a:r>
          </a:p>
          <a:p>
            <a:pPr marL="800100" lvl="1" indent="-342900">
              <a:buFont typeface="Wingdings" panose="05000000000000000000" pitchFamily="2" charset="2"/>
              <a:buChar char="Ø"/>
            </a:pPr>
            <a:r>
              <a:rPr lang="de-DE" sz="2000" dirty="0"/>
              <a:t>Jedes Land hat sich zwar spezialisiert, aber die Anzahl der Produktvarianten auf dem Weltmarkt hat sich nicht verringert.</a:t>
            </a:r>
          </a:p>
          <a:p>
            <a:pPr marL="342900" indent="-342900">
              <a:buFont typeface="Wingdings" panose="05000000000000000000" pitchFamily="2" charset="2"/>
              <a:buChar char="Ø"/>
            </a:pPr>
            <a:endParaRPr lang="de-DE" sz="2000" dirty="0"/>
          </a:p>
          <a:p>
            <a:pPr marL="800100" lvl="1" indent="-342900">
              <a:buFont typeface="Wingdings" panose="05000000000000000000" pitchFamily="2" charset="2"/>
              <a:buChar char="Ø"/>
            </a:pPr>
            <a:r>
              <a:rPr lang="de-DE" sz="2000" dirty="0"/>
              <a:t>Die Weltproduktion wird insgesamt zu geringeren Durchschnittskosten hergestellt als bei Autarkie der einzelnen Länder und die Produzenten können Skaleneffekte ausnutzen</a:t>
            </a:r>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C476F14B-916F-41CC-8509-8C0548B9B2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152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7223" y="-40442"/>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und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777885"/>
            <a:ext cx="7433534" cy="5967972"/>
          </a:xfrm>
          <a:prstGeom prst="rect">
            <a:avLst/>
          </a:prstGeom>
          <a:noFill/>
        </p:spPr>
        <p:txBody>
          <a:bodyPr wrap="square" rtlCol="0">
            <a:noAutofit/>
          </a:bodyPr>
          <a:lstStyle/>
          <a:p>
            <a:r>
              <a:rPr lang="de-DE" sz="2000" b="1" dirty="0"/>
              <a:t>Interne Skalenerträge:</a:t>
            </a:r>
            <a:r>
              <a:rPr lang="de-DE" sz="2000" dirty="0"/>
              <a:t>	Durchschnittskosten sinken aufgrund</a:t>
            </a:r>
          </a:p>
          <a:p>
            <a:r>
              <a:rPr lang="de-DE" sz="2000" dirty="0"/>
              <a:t>				der </a:t>
            </a:r>
            <a:r>
              <a:rPr lang="de-DE" sz="2000" b="1" dirty="0"/>
              <a:t>Größe</a:t>
            </a:r>
            <a:r>
              <a:rPr lang="de-DE" sz="2000" dirty="0"/>
              <a:t> der Firma</a:t>
            </a:r>
          </a:p>
          <a:p>
            <a:endParaRPr lang="de-DE" sz="2000" dirty="0"/>
          </a:p>
          <a:p>
            <a:pPr marL="800100" lvl="1" indent="-342900">
              <a:buFont typeface="Wingdings" panose="05000000000000000000" pitchFamily="2" charset="2"/>
              <a:buChar char="Ø"/>
            </a:pPr>
            <a:r>
              <a:rPr lang="de-DE" sz="2000" dirty="0"/>
              <a:t>hängt von der Größe der Firma ab</a:t>
            </a:r>
          </a:p>
          <a:p>
            <a:pPr marL="800100" lvl="1" indent="-342900">
              <a:buFont typeface="Wingdings" panose="05000000000000000000" pitchFamily="2" charset="2"/>
              <a:buChar char="Ø"/>
            </a:pPr>
            <a:r>
              <a:rPr lang="de-DE" sz="2000" dirty="0"/>
              <a:t>Aufgrund von hohen Fixkosten ist eine gewisse Größe für die effiziente Produktion nötig (z.B. Autosektor/Pharmasektor)</a:t>
            </a:r>
          </a:p>
          <a:p>
            <a:pPr marL="800100" lvl="1" indent="-342900">
              <a:buFont typeface="Wingdings" panose="05000000000000000000" pitchFamily="2" charset="2"/>
              <a:buChar char="Ø"/>
            </a:pPr>
            <a:r>
              <a:rPr lang="de-DE" sz="2000" dirty="0"/>
              <a:t>Große Firmen produzieren differenzierte Produkte bei denen die Preise abweichenden können.</a:t>
            </a:r>
          </a:p>
          <a:p>
            <a:pPr marL="800100" lvl="1" indent="-342900">
              <a:buFont typeface="Wingdings" panose="05000000000000000000" pitchFamily="2" charset="2"/>
              <a:buChar char="Ø"/>
            </a:pPr>
            <a:r>
              <a:rPr lang="de-DE" sz="2000" dirty="0"/>
              <a:t>Wettbewerb unter </a:t>
            </a:r>
            <a:r>
              <a:rPr lang="de-DE" sz="2000" b="1" dirty="0"/>
              <a:t>monopolistischer</a:t>
            </a:r>
            <a:r>
              <a:rPr lang="de-DE" sz="2000" dirty="0"/>
              <a:t> Konkurrenz</a:t>
            </a:r>
          </a:p>
          <a:p>
            <a:endParaRPr lang="de-DE" sz="2000" b="1" dirty="0"/>
          </a:p>
          <a:p>
            <a:r>
              <a:rPr lang="de-DE" sz="2000" b="1" dirty="0"/>
              <a:t>Externe Skalenerträge:</a:t>
            </a:r>
            <a:r>
              <a:rPr lang="de-DE" sz="2000" dirty="0"/>
              <a:t>	Durchschnittskosten sinken aufgrund der 				Firmenzahl</a:t>
            </a:r>
          </a:p>
          <a:p>
            <a:endParaRPr lang="de-DE" sz="2000" dirty="0"/>
          </a:p>
          <a:p>
            <a:pPr marL="800100" lvl="1" indent="-342900">
              <a:buFont typeface="Wingdings" panose="05000000000000000000" pitchFamily="2" charset="2"/>
              <a:buChar char="Ø"/>
            </a:pPr>
            <a:r>
              <a:rPr lang="de-DE" sz="2000" dirty="0"/>
              <a:t>hängen von der Größe des Industriesektors ab</a:t>
            </a:r>
          </a:p>
          <a:p>
            <a:pPr marL="800100" lvl="1" indent="-342900">
              <a:buFont typeface="Wingdings" panose="05000000000000000000" pitchFamily="2" charset="2"/>
              <a:buChar char="Ø"/>
            </a:pPr>
            <a:r>
              <a:rPr lang="de-DE" sz="2000" dirty="0"/>
              <a:t>prinzipiell kleine Firmen, die das gleiche Produkt unter günstigen Rahmenbedingungen (Geographie/Steuerumfeld) zum gleichen Preis anbieten (</a:t>
            </a:r>
            <a:r>
              <a:rPr lang="de-DE" sz="2000" dirty="0" err="1"/>
              <a:t>Clusterung</a:t>
            </a:r>
            <a:r>
              <a:rPr lang="de-DE" sz="2000" dirty="0"/>
              <a:t> von Anbietern/z.B. Souvenirshops oder Start-ups für ähnliche Produkte)</a:t>
            </a:r>
          </a:p>
          <a:p>
            <a:pPr marL="800100" lvl="1" indent="-342900">
              <a:buFont typeface="Wingdings" panose="05000000000000000000" pitchFamily="2" charset="2"/>
              <a:buChar char="Ø"/>
            </a:pPr>
            <a:r>
              <a:rPr lang="de-DE" sz="2000" dirty="0"/>
              <a:t>Wettbewerb unter vollkommener Konkurrenz</a:t>
            </a:r>
          </a:p>
          <a:p>
            <a:endParaRPr lang="de-DE" sz="2000" dirty="0"/>
          </a:p>
          <a:p>
            <a:endParaRPr lang="de-DE" sz="2000" dirty="0"/>
          </a:p>
        </p:txBody>
      </p:sp>
      <p:sp>
        <p:nvSpPr>
          <p:cNvPr id="10" name="Rechteck 9">
            <a:extLst>
              <a:ext uri="{FF2B5EF4-FFF2-40B4-BE49-F238E27FC236}">
                <a16:creationId xmlns:a16="http://schemas.microsoft.com/office/drawing/2014/main" id="{89D67C95-4C1E-45AA-AA6B-62A22B0B9E2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51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631116" y="868985"/>
            <a:ext cx="6947647" cy="5519638"/>
          </a:xfrm>
          <a:prstGeom prst="rect">
            <a:avLst/>
          </a:prstGeom>
          <a:noFill/>
        </p:spPr>
        <p:txBody>
          <a:bodyPr wrap="square" rtlCol="0">
            <a:noAutofit/>
          </a:bodyPr>
          <a:lstStyle/>
          <a:p>
            <a:pPr algn="ctr"/>
            <a:r>
              <a:rPr lang="de-DE" sz="2400" b="1" dirty="0"/>
              <a:t>Kostenfunktionen einer Firma:</a:t>
            </a:r>
          </a:p>
          <a:p>
            <a:endParaRPr lang="de-DE" sz="2400" dirty="0"/>
          </a:p>
          <a:p>
            <a:r>
              <a:rPr lang="de-DE" sz="2400" dirty="0"/>
              <a:t>Gesamtkosten = Fixkosten + variable Kosten</a:t>
            </a:r>
          </a:p>
          <a:p>
            <a:endParaRPr lang="de-DE" sz="2400" dirty="0"/>
          </a:p>
          <a:p>
            <a:pPr algn="ctr"/>
            <a:r>
              <a:rPr lang="de-DE" sz="2400" b="1" dirty="0"/>
              <a:t>K(x)=</a:t>
            </a:r>
            <a:r>
              <a:rPr lang="de-DE" sz="2400" b="1" dirty="0" err="1"/>
              <a:t>KF+k∙x</a:t>
            </a:r>
            <a:endParaRPr lang="de-DE" sz="2400" b="1" dirty="0"/>
          </a:p>
          <a:p>
            <a:pPr algn="ctr"/>
            <a:endParaRPr lang="de-DE" sz="2400" dirty="0"/>
          </a:p>
          <a:p>
            <a:r>
              <a:rPr lang="de-DE" sz="2400" dirty="0"/>
              <a:t>Durchschnittskosten = Gesamtkosten/Menge</a:t>
            </a:r>
          </a:p>
          <a:p>
            <a:endParaRPr lang="de-DE" sz="2400" dirty="0"/>
          </a:p>
          <a:p>
            <a:pPr algn="ctr"/>
            <a:r>
              <a:rPr lang="de-DE" sz="2400" b="1" dirty="0"/>
              <a:t>DK(x)=KF/</a:t>
            </a:r>
            <a:r>
              <a:rPr lang="de-DE" sz="2400" b="1" dirty="0" err="1"/>
              <a:t>x+k</a:t>
            </a:r>
            <a:endParaRPr lang="de-DE" sz="2400" b="1" dirty="0"/>
          </a:p>
          <a:p>
            <a:endParaRPr lang="de-DE" sz="2400" dirty="0"/>
          </a:p>
          <a:p>
            <a:r>
              <a:rPr lang="de-DE" sz="2400" dirty="0"/>
              <a:t>Grenzkosten=Kosten der nächsten zusätzlichen Einheit</a:t>
            </a:r>
          </a:p>
          <a:p>
            <a:endParaRPr lang="de-DE" sz="2400" dirty="0"/>
          </a:p>
          <a:p>
            <a:pPr algn="ctr"/>
            <a:r>
              <a:rPr lang="de-DE" sz="2400" b="1" dirty="0"/>
              <a:t>GK=</a:t>
            </a:r>
            <a:r>
              <a:rPr lang="de-DE" sz="2400" b="1" dirty="0" err="1"/>
              <a:t>dK</a:t>
            </a:r>
            <a:r>
              <a:rPr lang="de-DE" sz="2400" b="1" dirty="0"/>
              <a:t>/dx=K‘(x)=k</a:t>
            </a:r>
          </a:p>
          <a:p>
            <a:endParaRPr lang="de-DE" sz="2000" dirty="0"/>
          </a:p>
        </p:txBody>
      </p:sp>
      <p:sp>
        <p:nvSpPr>
          <p:cNvPr id="10" name="Rechteck 9">
            <a:extLst>
              <a:ext uri="{FF2B5EF4-FFF2-40B4-BE49-F238E27FC236}">
                <a16:creationId xmlns:a16="http://schemas.microsoft.com/office/drawing/2014/main" id="{40D6D5C3-CC1B-4F5B-910A-587D2A7D077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380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42048" y="5044392"/>
            <a:ext cx="8553036" cy="856137"/>
          </a:xfrm>
          <a:prstGeom prst="rect">
            <a:avLst/>
          </a:prstGeom>
          <a:noFill/>
        </p:spPr>
        <p:txBody>
          <a:bodyPr wrap="square" rtlCol="0">
            <a:noAutofit/>
          </a:bodyPr>
          <a:lstStyle/>
          <a:p>
            <a:r>
              <a:rPr lang="de-DE" sz="2400" dirty="0"/>
              <a:t>Aufgrund der Fixkostendegression nehmen die Durchschnittskosten mit steigender </a:t>
            </a:r>
            <a:r>
              <a:rPr lang="de-DE" sz="2400" dirty="0" err="1"/>
              <a:t>Outputmenge</a:t>
            </a:r>
            <a:r>
              <a:rPr lang="de-DE" sz="2400" dirty="0"/>
              <a:t> ab, liegen aber über den Grenzkosten (z.B. bei konstanten Grenzkosten).</a:t>
            </a:r>
          </a:p>
          <a:p>
            <a:endParaRPr lang="de-DE" sz="2000" dirty="0"/>
          </a:p>
        </p:txBody>
      </p:sp>
      <p:cxnSp>
        <p:nvCxnSpPr>
          <p:cNvPr id="6" name="Gerade Verbindung mit Pfeil 5">
            <a:extLst>
              <a:ext uri="{FF2B5EF4-FFF2-40B4-BE49-F238E27FC236}">
                <a16:creationId xmlns:a16="http://schemas.microsoft.com/office/drawing/2014/main" id="{B754E965-2574-4669-B357-D0FF51BD8922}"/>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C797F29-D01E-4AF0-8E03-71A32F8DA3DA}"/>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53C83C69-29EE-46A3-8353-A26C287307EF}"/>
              </a:ext>
            </a:extLst>
          </p:cNvPr>
          <p:cNvCxnSpPr>
            <a:cxnSpLocks/>
          </p:cNvCxnSpPr>
          <p:nvPr/>
        </p:nvCxnSpPr>
        <p:spPr>
          <a:xfrm flipV="1">
            <a:off x="3004430" y="3408886"/>
            <a:ext cx="4387715" cy="65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ihandform: Form 9">
            <a:extLst>
              <a:ext uri="{FF2B5EF4-FFF2-40B4-BE49-F238E27FC236}">
                <a16:creationId xmlns:a16="http://schemas.microsoft.com/office/drawing/2014/main" id="{87CE33E7-6382-4E54-820F-BC1F0B69F3E8}"/>
              </a:ext>
            </a:extLst>
          </p:cNvPr>
          <p:cNvSpPr/>
          <p:nvPr/>
        </p:nvSpPr>
        <p:spPr>
          <a:xfrm>
            <a:off x="3112168" y="1155033"/>
            <a:ext cx="3657600" cy="2081463"/>
          </a:xfrm>
          <a:custGeom>
            <a:avLst/>
            <a:gdLst>
              <a:gd name="connsiteX0" fmla="*/ 0 w 3657600"/>
              <a:gd name="connsiteY0" fmla="*/ 0 h 2081463"/>
              <a:gd name="connsiteX1" fmla="*/ 1251285 w 3657600"/>
              <a:gd name="connsiteY1" fmla="*/ 1600200 h 2081463"/>
              <a:gd name="connsiteX2" fmla="*/ 3657600 w 3657600"/>
              <a:gd name="connsiteY2" fmla="*/ 2081463 h 2081463"/>
            </a:gdLst>
            <a:ahLst/>
            <a:cxnLst>
              <a:cxn ang="0">
                <a:pos x="connsiteX0" y="connsiteY0"/>
              </a:cxn>
              <a:cxn ang="0">
                <a:pos x="connsiteX1" y="connsiteY1"/>
              </a:cxn>
              <a:cxn ang="0">
                <a:pos x="connsiteX2" y="connsiteY2"/>
              </a:cxn>
            </a:cxnLst>
            <a:rect l="l" t="t" r="r" b="b"/>
            <a:pathLst>
              <a:path w="3657600" h="2081463">
                <a:moveTo>
                  <a:pt x="0" y="0"/>
                </a:moveTo>
                <a:cubicBezTo>
                  <a:pt x="320842" y="626645"/>
                  <a:pt x="641685" y="1253290"/>
                  <a:pt x="1251285" y="1600200"/>
                </a:cubicBezTo>
                <a:cubicBezTo>
                  <a:pt x="1860885" y="1947110"/>
                  <a:pt x="2759242" y="2014286"/>
                  <a:pt x="3657600" y="20814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8A2431D-409B-4AF2-96C2-70B4B1013DB5}"/>
              </a:ext>
            </a:extLst>
          </p:cNvPr>
          <p:cNvSpPr txBox="1"/>
          <p:nvPr/>
        </p:nvSpPr>
        <p:spPr>
          <a:xfrm>
            <a:off x="5323019" y="2726170"/>
            <a:ext cx="2416432" cy="369332"/>
          </a:xfrm>
          <a:prstGeom prst="rect">
            <a:avLst/>
          </a:prstGeom>
          <a:noFill/>
        </p:spPr>
        <p:txBody>
          <a:bodyPr wrap="none" rtlCol="0">
            <a:spAutoFit/>
          </a:bodyPr>
          <a:lstStyle/>
          <a:p>
            <a:pPr algn="ctr"/>
            <a:r>
              <a:rPr lang="de-DE" b="1" dirty="0"/>
              <a:t>DK(x)=KF/</a:t>
            </a:r>
            <a:r>
              <a:rPr lang="de-DE" b="1" dirty="0" err="1"/>
              <a:t>x+k</a:t>
            </a:r>
            <a:r>
              <a:rPr lang="de-DE" b="1" dirty="0"/>
              <a:t>=KF/</a:t>
            </a:r>
            <a:r>
              <a:rPr lang="de-DE" b="1" dirty="0" err="1"/>
              <a:t>x+GK</a:t>
            </a:r>
            <a:endParaRPr lang="de-DE" b="1" dirty="0"/>
          </a:p>
        </p:txBody>
      </p:sp>
      <p:sp>
        <p:nvSpPr>
          <p:cNvPr id="12" name="Textfeld 11">
            <a:extLst>
              <a:ext uri="{FF2B5EF4-FFF2-40B4-BE49-F238E27FC236}">
                <a16:creationId xmlns:a16="http://schemas.microsoft.com/office/drawing/2014/main" id="{3A8E4A1D-D800-447E-B6BE-E25A86F6D454}"/>
              </a:ext>
            </a:extLst>
          </p:cNvPr>
          <p:cNvSpPr txBox="1"/>
          <p:nvPr/>
        </p:nvSpPr>
        <p:spPr>
          <a:xfrm>
            <a:off x="7449984" y="3224220"/>
            <a:ext cx="2823570" cy="369332"/>
          </a:xfrm>
          <a:prstGeom prst="rect">
            <a:avLst/>
          </a:prstGeom>
          <a:noFill/>
        </p:spPr>
        <p:txBody>
          <a:bodyPr wrap="square" rtlCol="0">
            <a:spAutoFit/>
          </a:bodyPr>
          <a:lstStyle/>
          <a:p>
            <a:r>
              <a:rPr lang="de-DE" b="1" dirty="0"/>
              <a:t>GK=</a:t>
            </a:r>
            <a:r>
              <a:rPr lang="de-DE" b="1" dirty="0" err="1"/>
              <a:t>dK</a:t>
            </a:r>
            <a:r>
              <a:rPr lang="de-DE" b="1" dirty="0"/>
              <a:t>/dx=K‘(x)=k</a:t>
            </a:r>
          </a:p>
        </p:txBody>
      </p:sp>
      <p:sp>
        <p:nvSpPr>
          <p:cNvPr id="13" name="Textfeld 12">
            <a:extLst>
              <a:ext uri="{FF2B5EF4-FFF2-40B4-BE49-F238E27FC236}">
                <a16:creationId xmlns:a16="http://schemas.microsoft.com/office/drawing/2014/main" id="{8817CB60-F57A-48D6-A681-8A9DFED2FFF1}"/>
              </a:ext>
            </a:extLst>
          </p:cNvPr>
          <p:cNvSpPr txBox="1"/>
          <p:nvPr/>
        </p:nvSpPr>
        <p:spPr>
          <a:xfrm>
            <a:off x="7763544" y="4551131"/>
            <a:ext cx="284052" cy="369332"/>
          </a:xfrm>
          <a:prstGeom prst="rect">
            <a:avLst/>
          </a:prstGeom>
          <a:noFill/>
        </p:spPr>
        <p:txBody>
          <a:bodyPr wrap="none" rtlCol="0">
            <a:spAutoFit/>
          </a:bodyPr>
          <a:lstStyle/>
          <a:p>
            <a:r>
              <a:rPr lang="de-DE" dirty="0"/>
              <a:t>x</a:t>
            </a:r>
          </a:p>
        </p:txBody>
      </p:sp>
      <p:sp>
        <p:nvSpPr>
          <p:cNvPr id="14" name="Textfeld 13">
            <a:extLst>
              <a:ext uri="{FF2B5EF4-FFF2-40B4-BE49-F238E27FC236}">
                <a16:creationId xmlns:a16="http://schemas.microsoft.com/office/drawing/2014/main" id="{C3026D97-110C-477F-A9ED-057D013736FE}"/>
              </a:ext>
            </a:extLst>
          </p:cNvPr>
          <p:cNvSpPr txBox="1"/>
          <p:nvPr/>
        </p:nvSpPr>
        <p:spPr>
          <a:xfrm>
            <a:off x="2548892" y="926351"/>
            <a:ext cx="450764" cy="646331"/>
          </a:xfrm>
          <a:prstGeom prst="rect">
            <a:avLst/>
          </a:prstGeom>
          <a:noFill/>
        </p:spPr>
        <p:txBody>
          <a:bodyPr wrap="none" rtlCol="0">
            <a:spAutoFit/>
          </a:bodyPr>
          <a:lstStyle/>
          <a:p>
            <a:r>
              <a:rPr lang="de-DE" dirty="0"/>
              <a:t>DK</a:t>
            </a:r>
          </a:p>
          <a:p>
            <a:r>
              <a:rPr lang="de-DE" dirty="0"/>
              <a:t>GK</a:t>
            </a:r>
          </a:p>
        </p:txBody>
      </p:sp>
      <p:sp>
        <p:nvSpPr>
          <p:cNvPr id="17" name="Rechteck 16">
            <a:extLst>
              <a:ext uri="{FF2B5EF4-FFF2-40B4-BE49-F238E27FC236}">
                <a16:creationId xmlns:a16="http://schemas.microsoft.com/office/drawing/2014/main" id="{9589DFC9-2B5F-49CF-90DD-653D115AAD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09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35789" y="355681"/>
            <a:ext cx="9760244" cy="5519638"/>
          </a:xfrm>
          <a:prstGeom prst="rect">
            <a:avLst/>
          </a:prstGeom>
          <a:noFill/>
        </p:spPr>
        <p:txBody>
          <a:bodyPr wrap="square" rtlCol="0">
            <a:noAutofit/>
          </a:bodyPr>
          <a:lstStyle/>
          <a:p>
            <a:pPr algn="ctr"/>
            <a:r>
              <a:rPr lang="de-DE" b="1" dirty="0"/>
              <a:t>Annahmen:</a:t>
            </a:r>
          </a:p>
          <a:p>
            <a:endParaRPr lang="de-DE" dirty="0"/>
          </a:p>
          <a:p>
            <a:pPr marL="342900" indent="-342900">
              <a:buFont typeface="Arial" panose="020B0604020202020204" pitchFamily="34" charset="0"/>
              <a:buChar char="•"/>
            </a:pPr>
            <a:r>
              <a:rPr lang="de-DE" dirty="0"/>
              <a:t>Wenige Firmen produzieren verschiedene Produktvarianten</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Quasi-Monopole in der Produktvariante (vgl. Monopol)</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Der Preis orientiert sich aber an dem Durchschnitt der Branche</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Unterschiedliche und unabhängige Preise</a:t>
            </a:r>
          </a:p>
          <a:p>
            <a:pPr marL="800100" lvl="1" indent="-342900">
              <a:buFont typeface="Wingdings" panose="05000000000000000000" pitchFamily="2" charset="2"/>
              <a:buChar char="Ø"/>
            </a:pPr>
            <a:r>
              <a:rPr lang="de-DE" dirty="0"/>
              <a:t>Jede Firma nimmt die Preise der anderen Firmen als gegeben   (vgl. Cournot-Wettbewerb)</a:t>
            </a:r>
          </a:p>
          <a:p>
            <a:endParaRPr lang="de-DE" dirty="0"/>
          </a:p>
          <a:p>
            <a:pPr marL="342900" indent="-342900">
              <a:buFont typeface="Arial" panose="020B0604020202020204" pitchFamily="34" charset="0"/>
              <a:buChar char="•"/>
            </a:pPr>
            <a:r>
              <a:rPr lang="de-DE" dirty="0"/>
              <a:t>Alle Firmen haben die gleiche Kostenstruktur und sehen sich der gleichen Nachfragestruktur gegenüber, auch wenn sie differenzierte Produkte herstellen</a:t>
            </a:r>
          </a:p>
          <a:p>
            <a:pPr marL="800100" lvl="1" indent="-342900">
              <a:buFont typeface="Wingdings" panose="05000000000000000000" pitchFamily="2" charset="2"/>
              <a:buChar char="Ø"/>
            </a:pPr>
            <a:endParaRPr lang="de-DE" sz="2400" dirty="0"/>
          </a:p>
          <a:p>
            <a:endParaRPr lang="de-DE" sz="2000" dirty="0"/>
          </a:p>
        </p:txBody>
      </p:sp>
      <p:sp>
        <p:nvSpPr>
          <p:cNvPr id="11" name="Rechteck 10">
            <a:extLst>
              <a:ext uri="{FF2B5EF4-FFF2-40B4-BE49-F238E27FC236}">
                <a16:creationId xmlns:a16="http://schemas.microsoft.com/office/drawing/2014/main" id="{6A0B70C9-38D2-47BC-A939-829D8276582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65528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3058</Words>
  <Application>Microsoft Office PowerPoint</Application>
  <PresentationFormat>Breitbild</PresentationFormat>
  <Paragraphs>965</Paragraphs>
  <Slides>44</Slides>
  <Notes>44</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44</vt:i4>
      </vt:variant>
    </vt:vector>
  </HeadingPairs>
  <TitlesOfParts>
    <vt:vector size="58" baseType="lpstr">
      <vt:lpstr>Arial</vt:lpstr>
      <vt:lpstr>Calibri</vt:lpstr>
      <vt:lpstr>Calibri Light</vt:lpstr>
      <vt:lpstr>Cambria</vt:lpstr>
      <vt:lpstr>Cambria Math</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445</cp:revision>
  <dcterms:created xsi:type="dcterms:W3CDTF">2019-02-11T10:45:01Z</dcterms:created>
  <dcterms:modified xsi:type="dcterms:W3CDTF">2023-04-16T14:33:48Z</dcterms:modified>
</cp:coreProperties>
</file>