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526" r:id="rId2"/>
    <p:sldId id="544" r:id="rId3"/>
    <p:sldId id="545" r:id="rId4"/>
    <p:sldId id="546" r:id="rId5"/>
    <p:sldId id="534" r:id="rId6"/>
    <p:sldId id="535" r:id="rId7"/>
    <p:sldId id="537" r:id="rId8"/>
    <p:sldId id="539" r:id="rId9"/>
    <p:sldId id="540" r:id="rId10"/>
    <p:sldId id="542" r:id="rId11"/>
    <p:sldId id="543" r:id="rId12"/>
    <p:sldId id="1031" r:id="rId13"/>
    <p:sldId id="1111" r:id="rId14"/>
    <p:sldId id="528" r:id="rId15"/>
    <p:sldId id="529" r:id="rId16"/>
    <p:sldId id="1388" r:id="rId17"/>
    <p:sldId id="1389" r:id="rId18"/>
    <p:sldId id="532" r:id="rId19"/>
    <p:sldId id="548" r:id="rId20"/>
    <p:sldId id="549" r:id="rId21"/>
    <p:sldId id="909" r:id="rId22"/>
    <p:sldId id="910" r:id="rId23"/>
    <p:sldId id="1397" r:id="rId24"/>
    <p:sldId id="911" r:id="rId25"/>
    <p:sldId id="912" r:id="rId26"/>
    <p:sldId id="913" r:id="rId27"/>
    <p:sldId id="1398" r:id="rId28"/>
    <p:sldId id="914" r:id="rId29"/>
    <p:sldId id="915" r:id="rId30"/>
    <p:sldId id="916" r:id="rId31"/>
    <p:sldId id="1399" r:id="rId32"/>
    <p:sldId id="917" r:id="rId33"/>
    <p:sldId id="918" r:id="rId34"/>
    <p:sldId id="919" r:id="rId3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63" d="100"/>
          <a:sy n="63" d="100"/>
        </p:scale>
        <p:origin x="1084"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10.03.2023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7137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4321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913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8832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6115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27693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6065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7013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98973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82657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10.03.2023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10.03.2023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10.03.2023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10.03.2023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10.03.2023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10.03.2023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10.03.2023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10.03.2023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10.03.2023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10.03.2023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10.03.2023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10.03.2023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11.xml.rels><?xml version="1.0" encoding="UTF-8" standalone="yes"?>
<Relationships xmlns="http://schemas.openxmlformats.org/package/2006/relationships"><Relationship Id="rId8" Type="http://schemas.openxmlformats.org/officeDocument/2006/relationships/image" Target="../media/image131.png"/><Relationship Id="rId13" Type="http://schemas.openxmlformats.org/officeDocument/2006/relationships/image" Target="../media/image210.png"/><Relationship Id="rId3" Type="http://schemas.openxmlformats.org/officeDocument/2006/relationships/image" Target="../media/image80.png"/><Relationship Id="rId7" Type="http://schemas.openxmlformats.org/officeDocument/2006/relationships/image" Target="../media/image121.png"/><Relationship Id="rId12" Type="http://schemas.openxmlformats.org/officeDocument/2006/relationships/image" Target="../media/image200.png"/><Relationship Id="rId17" Type="http://schemas.openxmlformats.org/officeDocument/2006/relationships/image" Target="../media/image26.png"/><Relationship Id="rId2" Type="http://schemas.openxmlformats.org/officeDocument/2006/relationships/notesSlide" Target="../notesSlides/notesSlide7.xml"/><Relationship Id="rId16"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111.png"/><Relationship Id="rId11" Type="http://schemas.openxmlformats.org/officeDocument/2006/relationships/image" Target="../media/image190.png"/><Relationship Id="rId5" Type="http://schemas.openxmlformats.org/officeDocument/2006/relationships/image" Target="../media/image10.png"/><Relationship Id="rId15" Type="http://schemas.openxmlformats.org/officeDocument/2006/relationships/image" Target="../media/image240.png"/><Relationship Id="rId10" Type="http://schemas.openxmlformats.org/officeDocument/2006/relationships/image" Target="../media/image170.png"/><Relationship Id="rId4" Type="http://schemas.openxmlformats.org/officeDocument/2006/relationships/image" Target="../media/image90.png"/><Relationship Id="rId9" Type="http://schemas.openxmlformats.org/officeDocument/2006/relationships/image" Target="../media/image160.png"/><Relationship Id="rId14" Type="http://schemas.openxmlformats.org/officeDocument/2006/relationships/image" Target="../media/image22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1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image" Target="../media/image22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9.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8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9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2.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73.png"/></Relationships>
</file>

<file path=ppt/slides/_rels/slide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552175" y="928403"/>
            <a:ext cx="10799618" cy="3568289"/>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David Ricardo:</a:t>
            </a:r>
          </a:p>
          <a:p>
            <a:endParaRPr lang="en-US" sz="2400" b="1"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Vom</a:t>
            </a:r>
            <a:r>
              <a:rPr lang="en-US" sz="2400" b="1" dirty="0">
                <a:latin typeface="Times New Roman" panose="02020603050405020304" pitchFamily="18" charset="0"/>
                <a:cs typeface="Times New Roman" panose="02020603050405020304" pitchFamily="18" charset="0"/>
              </a:rPr>
              <a:t> Handel </a:t>
            </a:r>
            <a:r>
              <a:rPr lang="en-US" sz="2400" b="1" dirty="0" err="1">
                <a:latin typeface="Times New Roman" panose="02020603050405020304" pitchFamily="18" charset="0"/>
                <a:cs typeface="Times New Roman" panose="02020603050405020304" pitchFamily="18" charset="0"/>
              </a:rPr>
              <a:t>zwischen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zwei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Ländern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profitieren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sich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gemäß</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ihrer</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komparativen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spezialisieren</a:t>
            </a:r>
            <a:r>
              <a:rPr lang="en-US" sz="2400" b="1" dirty="0">
                <a:latin typeface="Times New Roman" panose="02020603050405020304" pitchFamily="18" charset="0"/>
                <a:cs typeface="Times New Roman" panose="02020603050405020304" pitchFamily="18" charset="0"/>
              </a:rPr>
              <a:t>. Dies gilt </a:t>
            </a:r>
            <a:r>
              <a:rPr lang="en-US" sz="2400" b="1" dirty="0" err="1">
                <a:latin typeface="Times New Roman" panose="02020603050405020304" pitchFamily="18" charset="0"/>
                <a:cs typeface="Times New Roman" panose="02020603050405020304" pitchFamily="18" charset="0"/>
              </a:rPr>
              <a:t>insbesondere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auch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a:t>
            </a:r>
            <a:r>
              <a:rPr lang="en-US" sz="2400" b="1" dirty="0">
                <a:latin typeface="Times New Roman" panose="02020603050405020304" pitchFamily="18" charset="0"/>
                <a:cs typeface="Times New Roman" panose="02020603050405020304" pitchFamily="18" charset="0"/>
              </a:rPr>
              <a:t> Land in der </a:t>
            </a:r>
            <a:r>
              <a:rPr lang="en-US" sz="2400" b="1" dirty="0" err="1">
                <a:latin typeface="Times New Roman" panose="02020603050405020304" pitchFamily="18" charset="0"/>
                <a:cs typeface="Times New Roman" panose="02020603050405020304" pitchFamily="18" charset="0"/>
              </a:rPr>
              <a:t>Produktion</a:t>
            </a:r>
            <a:r>
              <a:rPr lang="en-US" sz="2400" b="1" dirty="0">
                <a:latin typeface="Times New Roman" panose="02020603050405020304" pitchFamily="18" charset="0"/>
                <a:cs typeface="Times New Roman" panose="02020603050405020304" pitchFamily="18" charset="0"/>
              </a:rPr>
              <a:t> von </a:t>
            </a:r>
            <a:r>
              <a:rPr lang="en-US" sz="2400" b="1" dirty="0" err="1">
                <a:latin typeface="Times New Roman" panose="02020603050405020304" pitchFamily="18" charset="0"/>
                <a:cs typeface="Times New Roman" panose="02020603050405020304" pitchFamily="18" charset="0"/>
              </a:rPr>
              <a:t>allen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Gütern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absoluten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a:t>
            </a:r>
            <a:r>
              <a:rPr lang="en-US" sz="2400" b="1" dirty="0">
                <a:latin typeface="Times New Roman" panose="02020603050405020304" pitchFamily="18" charset="0"/>
                <a:cs typeface="Times New Roman" panose="02020603050405020304" pitchFamily="18" charset="0"/>
              </a:rPr>
              <a:t> hat.</a:t>
            </a:r>
          </a:p>
          <a:p>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Quelle</a:t>
            </a:r>
            <a:r>
              <a:rPr lang="en-US" dirty="0">
                <a:latin typeface="Times New Roman" panose="02020603050405020304" pitchFamily="18" charset="0"/>
                <a:cs typeface="Times New Roman" panose="02020603050405020304" pitchFamily="18" charset="0"/>
              </a:rPr>
              <a:t>: David Ricardo (1817): The Principles of Political Economy and Taxation. John Murray, London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2DDD1F48-F2DB-46BD-AF21-AEB45F25FC6A}"/>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Modell komparativer Kostenvorteil – </a:t>
            </a:r>
            <a:r>
              <a:rPr lang="de-DE" sz="2400" b="1" dirty="0" err="1">
                <a:latin typeface="Times New Roman" panose="02020603050405020304" pitchFamily="18" charset="0"/>
                <a:cs typeface="Times New Roman" panose="02020603050405020304" pitchFamily="18" charset="0"/>
              </a:rPr>
              <a:t>Ricardomodell</a:t>
            </a:r>
            <a:endParaRPr lang="de-DE" sz="2400" b="1"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4EC614FA-CCC9-417A-8E4B-267069F9AF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971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7"/>
          <p:cNvCxnSpPr/>
          <p:nvPr/>
        </p:nvCxnSpPr>
        <p:spPr>
          <a:xfrm flipV="1">
            <a:off x="2861652" y="2510536"/>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7"/>
              <p:cNvSpPr txBox="1"/>
              <p:nvPr/>
            </p:nvSpPr>
            <p:spPr>
              <a:xfrm>
                <a:off x="935823" y="2786202"/>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8" name="TextBox 17"/>
              <p:cNvSpPr txBox="1">
                <a:spLocks noRot="1" noChangeAspect="1" noMove="1" noResize="1" noEditPoints="1" noAdjustHandles="1" noChangeArrowheads="1" noChangeShapeType="1" noTextEdit="1"/>
              </p:cNvSpPr>
              <p:nvPr/>
            </p:nvSpPr>
            <p:spPr>
              <a:xfrm>
                <a:off x="935823" y="2786202"/>
                <a:ext cx="2024840" cy="6163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18"/>
              <p:cNvSpPr txBox="1"/>
              <p:nvPr/>
            </p:nvSpPr>
            <p:spPr>
              <a:xfrm>
                <a:off x="1589609" y="4907080"/>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8"/>
              <p:cNvSpPr txBox="1">
                <a:spLocks noRot="1" noChangeAspect="1" noMove="1" noResize="1" noEditPoints="1" noAdjustHandles="1" noChangeArrowheads="1" noChangeShapeType="1" noTextEdit="1"/>
              </p:cNvSpPr>
              <p:nvPr/>
            </p:nvSpPr>
            <p:spPr>
              <a:xfrm>
                <a:off x="1589609" y="4907080"/>
                <a:ext cx="675377" cy="616323"/>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2"/>
              <p:cNvSpPr txBox="1"/>
              <p:nvPr/>
            </p:nvSpPr>
            <p:spPr>
              <a:xfrm>
                <a:off x="2535064" y="5013199"/>
                <a:ext cx="338554"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0" name="TextBox 12"/>
              <p:cNvSpPr txBox="1">
                <a:spLocks noRot="1" noChangeAspect="1" noMove="1" noResize="1" noEditPoints="1" noAdjustHandles="1" noChangeArrowheads="1" noChangeShapeType="1" noTextEdit="1"/>
              </p:cNvSpPr>
              <p:nvPr/>
            </p:nvSpPr>
            <p:spPr>
              <a:xfrm>
                <a:off x="2535064" y="5013199"/>
                <a:ext cx="338554"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Box 19"/>
              <p:cNvSpPr txBox="1"/>
              <p:nvPr/>
            </p:nvSpPr>
            <p:spPr>
              <a:xfrm>
                <a:off x="2483420" y="3052567"/>
                <a:ext cx="33855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1" name="TextBox 19"/>
              <p:cNvSpPr txBox="1">
                <a:spLocks noRot="1" noChangeAspect="1" noMove="1" noResize="1" noEditPoints="1" noAdjustHandles="1" noChangeArrowheads="1" noChangeShapeType="1" noTextEdit="1"/>
              </p:cNvSpPr>
              <p:nvPr/>
            </p:nvSpPr>
            <p:spPr>
              <a:xfrm>
                <a:off x="2483420" y="3052567"/>
                <a:ext cx="338554" cy="315599"/>
              </a:xfrm>
              <a:prstGeom prst="rect">
                <a:avLst/>
              </a:prstGeom>
              <a:blipFill>
                <a:blip r:embed="rId6"/>
                <a:stretch>
                  <a:fillRect/>
                </a:stretch>
              </a:blipFill>
            </p:spPr>
            <p:txBody>
              <a:bodyPr/>
              <a:lstStyle/>
              <a:p>
                <a:r>
                  <a:rPr lang="de-DE">
                    <a:noFill/>
                  </a:rPr>
                  <a:t> </a:t>
                </a:r>
              </a:p>
            </p:txBody>
          </p:sp>
        </mc:Fallback>
      </mc:AlternateContent>
      <p:sp>
        <p:nvSpPr>
          <p:cNvPr id="12" name="TextBox 20"/>
          <p:cNvSpPr txBox="1"/>
          <p:nvPr/>
        </p:nvSpPr>
        <p:spPr>
          <a:xfrm>
            <a:off x="2534312" y="4032330"/>
            <a:ext cx="277640"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sp>
        <p:nvSpPr>
          <p:cNvPr id="13" name="TextBox 21"/>
          <p:cNvSpPr txBox="1"/>
          <p:nvPr/>
        </p:nvSpPr>
        <p:spPr>
          <a:xfrm>
            <a:off x="200848" y="4000029"/>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Weltmarktpreis</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4"/>
              <p:cNvSpPr txBox="1"/>
              <p:nvPr/>
            </p:nvSpPr>
            <p:spPr>
              <a:xfrm>
                <a:off x="3514827" y="4404745"/>
                <a:ext cx="3289096" cy="950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Britische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Arbeiterin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Sie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4" name="TextBox 14"/>
              <p:cNvSpPr txBox="1">
                <a:spLocks noRot="1" noChangeAspect="1" noMove="1" noResize="1" noEditPoints="1" noAdjustHandles="1" noChangeArrowheads="1" noChangeShapeType="1" noTextEdit="1"/>
              </p:cNvSpPr>
              <p:nvPr/>
            </p:nvSpPr>
            <p:spPr>
              <a:xfrm>
                <a:off x="3514827" y="4404745"/>
                <a:ext cx="3289096" cy="950581"/>
              </a:xfrm>
              <a:prstGeom prst="rect">
                <a:avLst/>
              </a:prstGeom>
              <a:blipFill>
                <a:blip r:embed="rId7"/>
                <a:stretch>
                  <a:fillRect l="-1113" t="-2581" b="-1935"/>
                </a:stretch>
              </a:blipFill>
            </p:spPr>
            <p:txBody>
              <a:bodyPr/>
              <a:lstStyle/>
              <a:p>
                <a:r>
                  <a:rPr lang="de-DE">
                    <a:noFill/>
                  </a:rPr>
                  <a:t> </a:t>
                </a:r>
              </a:p>
            </p:txBody>
          </p:sp>
        </mc:Fallback>
      </mc:AlternateContent>
      <p:cxnSp>
        <p:nvCxnSpPr>
          <p:cNvPr id="15" name="Straight Connector 27"/>
          <p:cNvCxnSpPr/>
          <p:nvPr/>
        </p:nvCxnSpPr>
        <p:spPr>
          <a:xfrm flipH="1">
            <a:off x="2778708" y="525387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28"/>
          <p:cNvCxnSpPr/>
          <p:nvPr/>
        </p:nvCxnSpPr>
        <p:spPr>
          <a:xfrm flipH="1">
            <a:off x="2778708" y="420879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29"/>
          <p:cNvCxnSpPr/>
          <p:nvPr/>
        </p:nvCxnSpPr>
        <p:spPr>
          <a:xfrm flipH="1">
            <a:off x="2778708" y="3229029"/>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9"/>
          <p:cNvSpPr txBox="1"/>
          <p:nvPr/>
        </p:nvSpPr>
        <p:spPr>
          <a:xfrm>
            <a:off x="3646358" y="3206115"/>
            <a:ext cx="3411053" cy="8461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Portugiesischer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19" name="Curved Up Arrow 2"/>
          <p:cNvSpPr/>
          <p:nvPr/>
        </p:nvSpPr>
        <p:spPr>
          <a:xfrm rot="16200000">
            <a:off x="2725870" y="4540529"/>
            <a:ext cx="1055377" cy="39190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0" name="Curved Down Arrow 5"/>
          <p:cNvSpPr/>
          <p:nvPr/>
        </p:nvSpPr>
        <p:spPr>
          <a:xfrm rot="5400000">
            <a:off x="2752208" y="3513580"/>
            <a:ext cx="1004766" cy="3898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8A45090D-B55B-4F8B-98AB-723CCCBB75C1}"/>
              </a:ext>
            </a:extLst>
          </p:cNvPr>
          <p:cNvSpPr txBox="1">
            <a:spLocks/>
          </p:cNvSpPr>
          <p:nvPr/>
        </p:nvSpPr>
        <p:spPr>
          <a:xfrm>
            <a:off x="1847528" y="189863"/>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670B737-39BC-4D5F-A7D4-1106E4649FB6}"/>
                  </a:ext>
                </a:extLst>
              </p:cNvPr>
              <p:cNvSpPr txBox="1"/>
              <p:nvPr/>
            </p:nvSpPr>
            <p:spPr>
              <a:xfrm>
                <a:off x="1439489" y="1119816"/>
                <a:ext cx="8280322" cy="7941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Wohlfahrtsgewinne, wenn der relative Weltmarktpreis zwischen den relativen Preisen der Handelspartner liegt. Angenommen </a:t>
                </a:r>
                <a14:m>
                  <m:oMath xmlns:m="http://schemas.openxmlformats.org/officeDocument/2006/math">
                    <m:r>
                      <a:rPr lang="de-DE" b="0" i="0" smtClean="0">
                        <a:latin typeface="Cambria Math" panose="02040503050406030204" pitchFamily="18" charset="0"/>
                      </a:rPr>
                      <m:t>5&gt;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panose="02040503050406030204" pitchFamily="18" charset="0"/>
                              </a:rPr>
                              <m:t>𝑃</m:t>
                            </m:r>
                          </m:e>
                          <m:sub>
                            <m:r>
                              <a:rPr lang="de-DE" b="0" i="1" smtClean="0">
                                <a:latin typeface="Cambria Math" panose="02040503050406030204" pitchFamily="18" charset="0"/>
                              </a:rPr>
                              <m:t>𝑊</m:t>
                            </m:r>
                          </m:sub>
                        </m:sSub>
                      </m:num>
                      <m:den>
                        <m:sSub>
                          <m:sSubPr>
                            <m:ctrlPr>
                              <a:rPr lang="en-US" i="1">
                                <a:latin typeface="Cambria Math" panose="02040503050406030204" pitchFamily="18" charset="0"/>
                              </a:rPr>
                            </m:ctrlPr>
                          </m:sSubPr>
                          <m:e>
                            <m:r>
                              <a:rPr lang="de-DE" i="1">
                                <a:latin typeface="Cambria Math" panose="02040503050406030204" pitchFamily="18" charset="0"/>
                              </a:rPr>
                              <m:t>𝑝</m:t>
                            </m:r>
                          </m:e>
                          <m:sub>
                            <m:r>
                              <a:rPr lang="de-DE" b="0" i="1" smtClean="0">
                                <a:latin typeface="Cambria Math" panose="02040503050406030204" pitchFamily="18" charset="0"/>
                              </a:rPr>
                              <m:t>𝐾</m:t>
                            </m:r>
                          </m:sub>
                        </m:sSub>
                      </m:den>
                    </m:f>
                    <m:r>
                      <a:rPr lang="de-DE" i="1">
                        <a:latin typeface="Cambria Math" panose="02040503050406030204" pitchFamily="18" charset="0"/>
                      </a:rPr>
                      <m:t>=3</m:t>
                    </m:r>
                    <m:r>
                      <a:rPr lang="de-DE" b="0" i="1" smtClean="0">
                        <a:latin typeface="Cambria Math" panose="02040503050406030204" pitchFamily="18" charset="0"/>
                      </a:rPr>
                      <m:t>&gt;</m:t>
                    </m:r>
                    <m:f>
                      <m:fPr>
                        <m:ctrlPr>
                          <a:rPr lang="en-US" i="1">
                            <a:latin typeface="Cambria Math" panose="02040503050406030204" pitchFamily="18" charset="0"/>
                          </a:rPr>
                        </m:ctrlPr>
                      </m:fPr>
                      <m:num>
                        <m:r>
                          <a:rPr lang="de-DE" b="0" i="1" smtClean="0">
                            <a:latin typeface="Cambria Math" panose="02040503050406030204" pitchFamily="18" charset="0"/>
                          </a:rPr>
                          <m:t>3</m:t>
                        </m:r>
                      </m:num>
                      <m:den>
                        <m:r>
                          <a:rPr lang="de-DE" b="0" i="1" smtClean="0">
                            <a:latin typeface="Cambria Math" panose="02040503050406030204" pitchFamily="18" charset="0"/>
                          </a:rPr>
                          <m:t>2</m:t>
                        </m:r>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3670B737-39BC-4D5F-A7D4-1106E4649FB6}"/>
                  </a:ext>
                </a:extLst>
              </p:cNvPr>
              <p:cNvSpPr txBox="1">
                <a:spLocks noRot="1" noChangeAspect="1" noMove="1" noResize="1" noEditPoints="1" noAdjustHandles="1" noChangeArrowheads="1" noChangeShapeType="1" noTextEdit="1"/>
              </p:cNvSpPr>
              <p:nvPr/>
            </p:nvSpPr>
            <p:spPr>
              <a:xfrm>
                <a:off x="1439489" y="1119816"/>
                <a:ext cx="8280322" cy="794141"/>
              </a:xfrm>
              <a:prstGeom prst="rect">
                <a:avLst/>
              </a:prstGeom>
              <a:blipFill>
                <a:blip r:embed="rId8"/>
                <a:stretch>
                  <a:fillRect l="-589" t="-4615" b="-769"/>
                </a:stretch>
              </a:blipFill>
            </p:spPr>
            <p:txBody>
              <a:bodyPr/>
              <a:lstStyle/>
              <a:p>
                <a:r>
                  <a:rPr lang="de-DE">
                    <a:noFill/>
                  </a:rPr>
                  <a:t> </a:t>
                </a:r>
              </a:p>
            </p:txBody>
          </p:sp>
        </mc:Fallback>
      </mc:AlternateContent>
      <p:sp>
        <p:nvSpPr>
          <p:cNvPr id="3" name="Rechteck 2"/>
          <p:cNvSpPr/>
          <p:nvPr/>
        </p:nvSpPr>
        <p:spPr>
          <a:xfrm>
            <a:off x="211135" y="2729401"/>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4" name="Rechteck 3"/>
          <p:cNvSpPr/>
          <p:nvPr/>
        </p:nvSpPr>
        <p:spPr>
          <a:xfrm>
            <a:off x="227248" y="4871383"/>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23" name="Rechteck 22">
            <a:extLst>
              <a:ext uri="{FF2B5EF4-FFF2-40B4-BE49-F238E27FC236}">
                <a16:creationId xmlns:a16="http://schemas.microsoft.com/office/drawing/2014/main" id="{6B0EDFF4-64F2-4D9B-B183-D4A48ECA5A93}"/>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6658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8" grpId="0"/>
      <p:bldP spid="19" grpId="0" animBg="1"/>
      <p:bldP spid="20" grpId="0" animBg="1"/>
      <p:bldP spid="2" grpId="0"/>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80919" y="6081446"/>
            <a:ext cx="8125963" cy="683737"/>
          </a:xfrm>
          <a:prstGeom prst="rect">
            <a:avLst/>
          </a:prstGeom>
          <a:noFill/>
          <a:ln w="38100">
            <a:solidFill>
              <a:srgbClr val="C00000"/>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Beide</a:t>
            </a:r>
            <a:r>
              <a:rPr lang="en-US" sz="1633" dirty="0">
                <a:latin typeface="Times New Roman" panose="02020603050405020304" pitchFamily="18" charset="0"/>
                <a:cs typeface="Times New Roman" panose="02020603050405020304" pitchFamily="18" charset="0"/>
              </a:rPr>
              <a:t> Länder </a:t>
            </a:r>
            <a:r>
              <a:rPr lang="en-US" sz="1633" dirty="0" err="1">
                <a:latin typeface="Times New Roman" panose="02020603050405020304" pitchFamily="18" charset="0"/>
                <a:cs typeface="Times New Roman" panose="02020603050405020304" pitchFamily="18" charset="0"/>
              </a:rPr>
              <a:t>gewinnen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wenn</a:t>
            </a:r>
            <a:r>
              <a:rPr lang="en-US" sz="1633" dirty="0">
                <a:latin typeface="Times New Roman" panose="02020603050405020304" pitchFamily="18" charset="0"/>
                <a:cs typeface="Times New Roman" panose="02020603050405020304" pitchFamily="18" charset="0"/>
              </a:rPr>
              <a:t> Sie </a:t>
            </a:r>
            <a:r>
              <a:rPr lang="en-US" sz="1633" dirty="0" err="1">
                <a:latin typeface="Times New Roman" panose="02020603050405020304" pitchFamily="18" charset="0"/>
                <a:cs typeface="Times New Roman" panose="02020603050405020304" pitchFamily="18" charset="0"/>
              </a:rPr>
              <a:t>sich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gemäß</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Ihrer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komparativen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Kostenvorteile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spezialisieren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Sowohl</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Produzenten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auch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Konsumenten</a:t>
            </a:r>
            <a:endParaRPr lang="en-US" sz="1633" dirty="0">
              <a:latin typeface="Times New Roman" panose="02020603050405020304" pitchFamily="18" charset="0"/>
              <a:cs typeface="Times New Roman" panose="02020603050405020304" pitchFamily="18" charset="0"/>
            </a:endParaRPr>
          </a:p>
        </p:txBody>
      </p:sp>
      <p:cxnSp>
        <p:nvCxnSpPr>
          <p:cNvPr id="7" name="Straight Arrow Connector 7"/>
          <p:cNvCxnSpPr/>
          <p:nvPr/>
        </p:nvCxnSpPr>
        <p:spPr>
          <a:xfrm flipV="1">
            <a:off x="2569666" y="2258513"/>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flipV="1">
            <a:off x="7652451" y="2337169"/>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11"/>
              <p:cNvSpPr txBox="1"/>
              <p:nvPr/>
            </p:nvSpPr>
            <p:spPr>
              <a:xfrm>
                <a:off x="573685" y="1419072"/>
                <a:ext cx="3672531"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Weltmarktpreis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Wein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𝐾</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𝑅</m:t>
                            </m:r>
                          </m:sub>
                        </m:sSub>
                      </m:den>
                    </m:f>
                    <m:r>
                      <a:rPr lang="de-DE" sz="1600" i="1">
                        <a:latin typeface="Cambria Math" panose="02040503050406030204" pitchFamily="18" charset="0"/>
                      </a:rPr>
                      <m:t>=3</m:t>
                    </m:r>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1"/>
              <p:cNvSpPr txBox="1">
                <a:spLocks noRot="1" noChangeAspect="1" noMove="1" noResize="1" noEditPoints="1" noAdjustHandles="1" noChangeArrowheads="1" noChangeShapeType="1" noTextEdit="1"/>
              </p:cNvSpPr>
              <p:nvPr/>
            </p:nvSpPr>
            <p:spPr>
              <a:xfrm>
                <a:off x="573685" y="1419072"/>
                <a:ext cx="3672531" cy="471155"/>
              </a:xfrm>
              <a:prstGeom prst="rect">
                <a:avLst/>
              </a:prstGeom>
              <a:blipFill>
                <a:blip r:embed="rId3"/>
                <a:stretch>
                  <a:fillRect l="-995"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6"/>
              <p:cNvSpPr txBox="1"/>
              <p:nvPr/>
            </p:nvSpPr>
            <p:spPr>
              <a:xfrm>
                <a:off x="5732223" y="1380731"/>
                <a:ext cx="4078715"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Weltmarktpreis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Kleidung</a:t>
                </a:r>
                <a:r>
                  <a:rPr lang="en-US" sz="1633"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𝑅</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𝐾</m:t>
                            </m:r>
                          </m:sub>
                        </m:sSub>
                      </m:den>
                    </m:f>
                    <m:r>
                      <a:rPr lang="de-DE" sz="1600" i="1">
                        <a:latin typeface="Cambria Math" panose="02040503050406030204" pitchFamily="18" charset="0"/>
                      </a:rPr>
                      <m:t>=</m:t>
                    </m:r>
                    <m:f>
                      <m:fPr>
                        <m:ctrlPr>
                          <a:rPr lang="en-US" sz="1600" i="1">
                            <a:latin typeface="Cambria Math" panose="02040503050406030204" pitchFamily="18" charset="0"/>
                          </a:rPr>
                        </m:ctrlPr>
                      </m:fPr>
                      <m:num>
                        <m:r>
                          <a:rPr lang="de-DE" sz="1600" i="1">
                            <a:latin typeface="Cambria Math" panose="02040503050406030204" pitchFamily="18" charset="0"/>
                          </a:rPr>
                          <m:t>1</m:t>
                        </m:r>
                      </m:num>
                      <m:den>
                        <m:r>
                          <a:rPr lang="de-DE" sz="1600" i="1">
                            <a:latin typeface="Cambria Math" panose="02040503050406030204" pitchFamily="18" charset="0"/>
                          </a:rPr>
                          <m:t>3</m:t>
                        </m:r>
                      </m:den>
                    </m:f>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10" name="TextBox 16"/>
              <p:cNvSpPr txBox="1">
                <a:spLocks noRot="1" noChangeAspect="1" noMove="1" noResize="1" noEditPoints="1" noAdjustHandles="1" noChangeArrowheads="1" noChangeShapeType="1" noTextEdit="1"/>
              </p:cNvSpPr>
              <p:nvPr/>
            </p:nvSpPr>
            <p:spPr>
              <a:xfrm>
                <a:off x="5732223" y="1380731"/>
                <a:ext cx="4078715" cy="471155"/>
              </a:xfrm>
              <a:prstGeom prst="rect">
                <a:avLst/>
              </a:prstGeom>
              <a:blipFill>
                <a:blip r:embed="rId4"/>
                <a:stretch>
                  <a:fillRect l="-897" b="-1282"/>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243078" y="4761175"/>
                <a:ext cx="333746"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2243078" y="4761175"/>
                <a:ext cx="333746"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Box 19"/>
              <p:cNvSpPr txBox="1"/>
              <p:nvPr/>
            </p:nvSpPr>
            <p:spPr>
              <a:xfrm>
                <a:off x="2191434" y="2800544"/>
                <a:ext cx="333746"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4" name="TextBox 19"/>
              <p:cNvSpPr txBox="1">
                <a:spLocks noRot="1" noChangeAspect="1" noMove="1" noResize="1" noEditPoints="1" noAdjustHandles="1" noChangeArrowheads="1" noChangeShapeType="1" noTextEdit="1"/>
              </p:cNvSpPr>
              <p:nvPr/>
            </p:nvSpPr>
            <p:spPr>
              <a:xfrm>
                <a:off x="2191434" y="2800544"/>
                <a:ext cx="333746" cy="315599"/>
              </a:xfrm>
              <a:prstGeom prst="rect">
                <a:avLst/>
              </a:prstGeom>
              <a:blipFill>
                <a:blip r:embed="rId6"/>
                <a:stretch>
                  <a:fillRect/>
                </a:stretch>
              </a:blipFill>
            </p:spPr>
            <p:txBody>
              <a:bodyPr/>
              <a:lstStyle/>
              <a:p>
                <a:r>
                  <a:rPr lang="de-DE">
                    <a:noFill/>
                  </a:rPr>
                  <a:t> </a:t>
                </a:r>
              </a:p>
            </p:txBody>
          </p:sp>
        </mc:Fallback>
      </mc:AlternateContent>
      <p:sp>
        <p:nvSpPr>
          <p:cNvPr id="15" name="TextBox 20"/>
          <p:cNvSpPr txBox="1"/>
          <p:nvPr/>
        </p:nvSpPr>
        <p:spPr>
          <a:xfrm>
            <a:off x="2242326" y="3780306"/>
            <a:ext cx="27924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cxnSp>
        <p:nvCxnSpPr>
          <p:cNvPr id="18" name="Straight Connector 26"/>
          <p:cNvCxnSpPr/>
          <p:nvPr/>
        </p:nvCxnSpPr>
        <p:spPr>
          <a:xfrm flipH="1">
            <a:off x="7652450" y="514582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27"/>
          <p:cNvCxnSpPr/>
          <p:nvPr/>
        </p:nvCxnSpPr>
        <p:spPr>
          <a:xfrm flipH="1">
            <a:off x="2486722" y="500184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28"/>
          <p:cNvCxnSpPr/>
          <p:nvPr/>
        </p:nvCxnSpPr>
        <p:spPr>
          <a:xfrm flipH="1">
            <a:off x="2486722" y="395676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9"/>
          <p:cNvCxnSpPr/>
          <p:nvPr/>
        </p:nvCxnSpPr>
        <p:spPr>
          <a:xfrm flipH="1">
            <a:off x="2486722" y="2977005"/>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31"/>
          <p:cNvCxnSpPr/>
          <p:nvPr/>
        </p:nvCxnSpPr>
        <p:spPr>
          <a:xfrm flipH="1">
            <a:off x="7637701" y="410074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H="1">
            <a:off x="7661127" y="2925027"/>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35"/>
              <p:cNvSpPr txBox="1"/>
              <p:nvPr/>
            </p:nvSpPr>
            <p:spPr>
              <a:xfrm>
                <a:off x="7702599" y="2657366"/>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2</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7" name="TextBox 35"/>
              <p:cNvSpPr txBox="1">
                <a:spLocks noRot="1" noChangeAspect="1" noMove="1" noResize="1" noEditPoints="1" noAdjustHandles="1" noChangeArrowheads="1" noChangeShapeType="1" noTextEdit="1"/>
              </p:cNvSpPr>
              <p:nvPr/>
            </p:nvSpPr>
            <p:spPr>
              <a:xfrm>
                <a:off x="7702599" y="2657366"/>
                <a:ext cx="333746" cy="511679"/>
              </a:xfrm>
              <a:prstGeom prst="rect">
                <a:avLst/>
              </a:prstGeom>
              <a:blipFill>
                <a:blip r:embed="rId7"/>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36"/>
              <p:cNvSpPr txBox="1"/>
              <p:nvPr/>
            </p:nvSpPr>
            <p:spPr>
              <a:xfrm>
                <a:off x="7697041" y="3805270"/>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8" name="TextBox 36"/>
              <p:cNvSpPr txBox="1">
                <a:spLocks noRot="1" noChangeAspect="1" noMove="1" noResize="1" noEditPoints="1" noAdjustHandles="1" noChangeArrowheads="1" noChangeShapeType="1" noTextEdit="1"/>
              </p:cNvSpPr>
              <p:nvPr/>
            </p:nvSpPr>
            <p:spPr>
              <a:xfrm>
                <a:off x="7697041" y="3805270"/>
                <a:ext cx="333746" cy="511679"/>
              </a:xfrm>
              <a:prstGeom prst="rect">
                <a:avLst/>
              </a:prstGeom>
              <a:blipFill>
                <a:blip r:embed="rId8"/>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9" name="TextBox 37"/>
              <p:cNvSpPr txBox="1"/>
              <p:nvPr/>
            </p:nvSpPr>
            <p:spPr>
              <a:xfrm>
                <a:off x="7693189" y="4915854"/>
                <a:ext cx="333746" cy="51161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5</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9" name="TextBox 37"/>
              <p:cNvSpPr txBox="1">
                <a:spLocks noRot="1" noChangeAspect="1" noMove="1" noResize="1" noEditPoints="1" noAdjustHandles="1" noChangeArrowheads="1" noChangeShapeType="1" noTextEdit="1"/>
              </p:cNvSpPr>
              <p:nvPr/>
            </p:nvSpPr>
            <p:spPr>
              <a:xfrm>
                <a:off x="7693189" y="4915854"/>
                <a:ext cx="333746" cy="511615"/>
              </a:xfrm>
              <a:prstGeom prst="rect">
                <a:avLst/>
              </a:prstGeom>
              <a:blipFill>
                <a:blip r:embed="rId9"/>
                <a:stretch>
                  <a:fillRect b="-3571"/>
                </a:stretch>
              </a:blipFill>
            </p:spPr>
            <p:txBody>
              <a:bodyPr/>
              <a:lstStyle/>
              <a:p>
                <a:r>
                  <a:rPr lang="de-DE">
                    <a:noFill/>
                  </a:rPr>
                  <a:t> </a:t>
                </a:r>
              </a:p>
            </p:txBody>
          </p:sp>
        </mc:Fallback>
      </mc:AlternateContent>
      <p:sp>
        <p:nvSpPr>
          <p:cNvPr id="35" name="TextBox 21">
            <a:extLst>
              <a:ext uri="{FF2B5EF4-FFF2-40B4-BE49-F238E27FC236}">
                <a16:creationId xmlns:a16="http://schemas.microsoft.com/office/drawing/2014/main" id="{953A65AC-0194-40F8-A7FB-FCBD3A24A21C}"/>
              </a:ext>
            </a:extLst>
          </p:cNvPr>
          <p:cNvSpPr txBox="1"/>
          <p:nvPr/>
        </p:nvSpPr>
        <p:spPr>
          <a:xfrm>
            <a:off x="7925466" y="3901144"/>
            <a:ext cx="2302777"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Weltmarktpreis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E06D324-13DB-4E85-8201-3A9F0CCCA9F5}"/>
                  </a:ext>
                </a:extLst>
              </p:cNvPr>
              <p:cNvSpPr txBox="1"/>
              <p:nvPr/>
            </p:nvSpPr>
            <p:spPr>
              <a:xfrm>
                <a:off x="7925466" y="2683975"/>
                <a:ext cx="611642" cy="497508"/>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E06D324-13DB-4E85-8201-3A9F0CCCA9F5}"/>
                  </a:ext>
                </a:extLst>
              </p:cNvPr>
              <p:cNvSpPr txBox="1">
                <a:spLocks noRot="1" noChangeAspect="1" noMove="1" noResize="1" noEditPoints="1" noAdjustHandles="1" noChangeArrowheads="1" noChangeShapeType="1" noTextEdit="1"/>
              </p:cNvSpPr>
              <p:nvPr/>
            </p:nvSpPr>
            <p:spPr>
              <a:xfrm>
                <a:off x="7925466" y="2683975"/>
                <a:ext cx="611642" cy="497508"/>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47CDE124-7098-44D2-9878-48274B1D1D93}"/>
                  </a:ext>
                </a:extLst>
              </p:cNvPr>
              <p:cNvSpPr txBox="1"/>
              <p:nvPr/>
            </p:nvSpPr>
            <p:spPr>
              <a:xfrm>
                <a:off x="7869472" y="4931657"/>
                <a:ext cx="598818" cy="497187"/>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36" name="Textfeld 35">
                <a:extLst>
                  <a:ext uri="{FF2B5EF4-FFF2-40B4-BE49-F238E27FC236}">
                    <a16:creationId xmlns:a16="http://schemas.microsoft.com/office/drawing/2014/main" id="{47CDE124-7098-44D2-9878-48274B1D1D93}"/>
                  </a:ext>
                </a:extLst>
              </p:cNvPr>
              <p:cNvSpPr txBox="1">
                <a:spLocks noRot="1" noChangeAspect="1" noMove="1" noResize="1" noEditPoints="1" noAdjustHandles="1" noChangeArrowheads="1" noChangeShapeType="1" noTextEdit="1"/>
              </p:cNvSpPr>
              <p:nvPr/>
            </p:nvSpPr>
            <p:spPr>
              <a:xfrm>
                <a:off x="7869472" y="4931657"/>
                <a:ext cx="598818" cy="497187"/>
              </a:xfrm>
              <a:prstGeom prst="rect">
                <a:avLst/>
              </a:prstGeom>
              <a:blipFill>
                <a:blip r:embed="rId11"/>
                <a:stretch>
                  <a:fillRect/>
                </a:stretch>
              </a:blipFill>
            </p:spPr>
            <p:txBody>
              <a:bodyPr/>
              <a:lstStyle/>
              <a:p>
                <a:r>
                  <a:rPr lang="de-DE">
                    <a:noFill/>
                  </a:rPr>
                  <a:t> </a:t>
                </a:r>
              </a:p>
            </p:txBody>
          </p:sp>
        </mc:Fallback>
      </mc:AlternateContent>
      <p:sp>
        <p:nvSpPr>
          <p:cNvPr id="37" name="TextBox 17">
            <a:extLst>
              <a:ext uri="{FF2B5EF4-FFF2-40B4-BE49-F238E27FC236}">
                <a16:creationId xmlns:a16="http://schemas.microsoft.com/office/drawing/2014/main" id="{A3CB4308-05C3-4BFD-B136-9696832D088E}"/>
              </a:ext>
            </a:extLst>
          </p:cNvPr>
          <p:cNvSpPr txBox="1"/>
          <p:nvPr/>
        </p:nvSpPr>
        <p:spPr>
          <a:xfrm>
            <a:off x="8499256" y="2670991"/>
            <a:ext cx="1638806"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p:sp>
        <p:nvSpPr>
          <p:cNvPr id="38" name="TextBox 18">
            <a:extLst>
              <a:ext uri="{FF2B5EF4-FFF2-40B4-BE49-F238E27FC236}">
                <a16:creationId xmlns:a16="http://schemas.microsoft.com/office/drawing/2014/main" id="{5F8F751D-747C-49AD-9742-2132F77A11DD}"/>
              </a:ext>
            </a:extLst>
          </p:cNvPr>
          <p:cNvSpPr txBox="1"/>
          <p:nvPr/>
        </p:nvSpPr>
        <p:spPr>
          <a:xfrm>
            <a:off x="7652450" y="5287062"/>
            <a:ext cx="1186543"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14">
                <a:extLst>
                  <a:ext uri="{FF2B5EF4-FFF2-40B4-BE49-F238E27FC236}">
                    <a16:creationId xmlns:a16="http://schemas.microsoft.com/office/drawing/2014/main" id="{30FE5A3B-61AA-42E6-9497-55C67F5DED0A}"/>
                  </a:ext>
                </a:extLst>
              </p:cNvPr>
              <p:cNvSpPr txBox="1"/>
              <p:nvPr/>
            </p:nvSpPr>
            <p:spPr>
              <a:xfrm>
                <a:off x="5377441" y="4236034"/>
                <a:ext cx="2223787" cy="10441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Portugiesischer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Arbeiter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Kleidung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verkaufen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5</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1" name="TextBox 14">
                <a:extLst>
                  <a:ext uri="{FF2B5EF4-FFF2-40B4-BE49-F238E27FC236}">
                    <a16:creationId xmlns:a16="http://schemas.microsoft.com/office/drawing/2014/main" id="{30FE5A3B-61AA-42E6-9497-55C67F5DED0A}"/>
                  </a:ext>
                </a:extLst>
              </p:cNvPr>
              <p:cNvSpPr txBox="1">
                <a:spLocks noRot="1" noChangeAspect="1" noMove="1" noResize="1" noEditPoints="1" noAdjustHandles="1" noChangeArrowheads="1" noChangeShapeType="1" noTextEdit="1"/>
              </p:cNvSpPr>
              <p:nvPr/>
            </p:nvSpPr>
            <p:spPr>
              <a:xfrm>
                <a:off x="5377441" y="4236034"/>
                <a:ext cx="2223787" cy="1044197"/>
              </a:xfrm>
              <a:prstGeom prst="rect">
                <a:avLst/>
              </a:prstGeom>
              <a:blipFill>
                <a:blip r:embed="rId12"/>
                <a:stretch>
                  <a:fillRect l="-822" t="-1170" r="-1644" b="-5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TextBox 39">
                <a:extLst>
                  <a:ext uri="{FF2B5EF4-FFF2-40B4-BE49-F238E27FC236}">
                    <a16:creationId xmlns:a16="http://schemas.microsoft.com/office/drawing/2014/main" id="{8F6B2887-3FA4-4416-9A48-80817522552C}"/>
                  </a:ext>
                </a:extLst>
              </p:cNvPr>
              <p:cNvSpPr txBox="1"/>
              <p:nvPr/>
            </p:nvSpPr>
            <p:spPr>
              <a:xfrm>
                <a:off x="5421365" y="2581193"/>
                <a:ext cx="2257972" cy="10443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Britische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Konsumentin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Kleidung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2</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kaufen</a:t>
                </a:r>
                <a:endParaRPr lang="en-US" sz="1400" dirty="0">
                  <a:latin typeface="Times New Roman" panose="02020603050405020304" pitchFamily="18" charset="0"/>
                  <a:cs typeface="Times New Roman" panose="02020603050405020304" pitchFamily="18" charset="0"/>
                </a:endParaRPr>
              </a:p>
            </p:txBody>
          </p:sp>
        </mc:Choice>
        <mc:Fallback xmlns="">
          <p:sp>
            <p:nvSpPr>
              <p:cNvPr id="42" name="TextBox 39">
                <a:extLst>
                  <a:ext uri="{FF2B5EF4-FFF2-40B4-BE49-F238E27FC236}">
                    <a16:creationId xmlns:a16="http://schemas.microsoft.com/office/drawing/2014/main" id="{8F6B2887-3FA4-4416-9A48-80817522552C}"/>
                  </a:ext>
                </a:extLst>
              </p:cNvPr>
              <p:cNvSpPr txBox="1">
                <a:spLocks noRot="1" noChangeAspect="1" noMove="1" noResize="1" noEditPoints="1" noAdjustHandles="1" noChangeArrowheads="1" noChangeShapeType="1" noTextEdit="1"/>
              </p:cNvSpPr>
              <p:nvPr/>
            </p:nvSpPr>
            <p:spPr>
              <a:xfrm>
                <a:off x="5421365" y="2581193"/>
                <a:ext cx="2257972" cy="1044388"/>
              </a:xfrm>
              <a:prstGeom prst="rect">
                <a:avLst/>
              </a:prstGeom>
              <a:blipFill>
                <a:blip r:embed="rId13"/>
                <a:stretch>
                  <a:fillRect l="-809" t="-581" b="-581"/>
                </a:stretch>
              </a:blipFill>
            </p:spPr>
            <p:txBody>
              <a:bodyPr/>
              <a:lstStyle/>
              <a:p>
                <a:r>
                  <a:rPr lang="de-DE">
                    <a:noFill/>
                  </a:rPr>
                  <a:t> </a:t>
                </a:r>
              </a:p>
            </p:txBody>
          </p:sp>
        </mc:Fallback>
      </mc:AlternateContent>
      <p:sp>
        <p:nvSpPr>
          <p:cNvPr id="44" name="Textfeld 43">
            <a:extLst>
              <a:ext uri="{FF2B5EF4-FFF2-40B4-BE49-F238E27FC236}">
                <a16:creationId xmlns:a16="http://schemas.microsoft.com/office/drawing/2014/main" id="{1A22598E-5425-4A36-864D-2F46D2F31408}"/>
              </a:ext>
            </a:extLst>
          </p:cNvPr>
          <p:cNvSpPr txBox="1">
            <a:spLocks/>
          </p:cNvSpPr>
          <p:nvPr/>
        </p:nvSpPr>
        <p:spPr>
          <a:xfrm>
            <a:off x="1655804"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p:sp>
        <p:nvSpPr>
          <p:cNvPr id="3" name="Textfeld 2">
            <a:extLst>
              <a:ext uri="{FF2B5EF4-FFF2-40B4-BE49-F238E27FC236}">
                <a16:creationId xmlns:a16="http://schemas.microsoft.com/office/drawing/2014/main" id="{871D7625-4659-4B02-B495-DBE4712744A5}"/>
              </a:ext>
            </a:extLst>
          </p:cNvPr>
          <p:cNvSpPr txBox="1"/>
          <p:nvPr/>
        </p:nvSpPr>
        <p:spPr>
          <a:xfrm>
            <a:off x="1809316" y="1000559"/>
            <a:ext cx="2059988"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UK produziert Wein</a:t>
            </a:r>
          </a:p>
        </p:txBody>
      </p:sp>
      <p:sp>
        <p:nvSpPr>
          <p:cNvPr id="45" name="Textfeld 44">
            <a:extLst>
              <a:ext uri="{FF2B5EF4-FFF2-40B4-BE49-F238E27FC236}">
                <a16:creationId xmlns:a16="http://schemas.microsoft.com/office/drawing/2014/main" id="{91469601-E696-4C62-9E17-EE1B3D0F15DF}"/>
              </a:ext>
            </a:extLst>
          </p:cNvPr>
          <p:cNvSpPr txBox="1"/>
          <p:nvPr/>
        </p:nvSpPr>
        <p:spPr>
          <a:xfrm>
            <a:off x="6190015" y="963222"/>
            <a:ext cx="289053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Portugal produziert Kleidung</a:t>
            </a:r>
          </a:p>
        </p:txBody>
      </p:sp>
      <p:sp>
        <p:nvSpPr>
          <p:cNvPr id="43" name="TextBox 14">
            <a:extLst>
              <a:ext uri="{FF2B5EF4-FFF2-40B4-BE49-F238E27FC236}">
                <a16:creationId xmlns:a16="http://schemas.microsoft.com/office/drawing/2014/main" id="{180D3DB3-A052-4609-843A-22A3E8A475F4}"/>
              </a:ext>
            </a:extLst>
          </p:cNvPr>
          <p:cNvSpPr txBox="1"/>
          <p:nvPr/>
        </p:nvSpPr>
        <p:spPr>
          <a:xfrm>
            <a:off x="2761886" y="5711866"/>
            <a:ext cx="6280853"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Somit</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ist</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es</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sinnvoll</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dass</a:t>
            </a:r>
            <a:r>
              <a:rPr lang="en-US" sz="1400" dirty="0">
                <a:latin typeface="Times New Roman" panose="02020603050405020304" pitchFamily="18" charset="0"/>
                <a:cs typeface="Times New Roman" panose="02020603050405020304" pitchFamily="18" charset="0"/>
                <a:sym typeface="Wingdings" panose="05000000000000000000" pitchFamily="2" charset="2"/>
              </a:rPr>
              <a:t> UK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nur</a:t>
            </a:r>
            <a:r>
              <a:rPr lang="en-US" sz="1400" dirty="0">
                <a:latin typeface="Times New Roman" panose="02020603050405020304" pitchFamily="18" charset="0"/>
                <a:cs typeface="Times New Roman" panose="02020603050405020304" pitchFamily="18" charset="0"/>
                <a:sym typeface="Wingdings" panose="05000000000000000000" pitchFamily="2" charset="2"/>
              </a:rPr>
              <a:t> Wein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sz="1400" dirty="0">
                <a:latin typeface="Times New Roman" panose="02020603050405020304" pitchFamily="18" charset="0"/>
                <a:cs typeface="Times New Roman" panose="02020603050405020304" pitchFamily="18" charset="0"/>
                <a:sym typeface="Wingdings" panose="05000000000000000000" pitchFamily="2" charset="2"/>
              </a:rPr>
              <a:t> und Portugal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nur</a:t>
            </a:r>
            <a:r>
              <a:rPr lang="en-US" sz="1400" dirty="0">
                <a:latin typeface="Times New Roman" panose="02020603050405020304" pitchFamily="18" charset="0"/>
                <a:cs typeface="Times New Roman" panose="02020603050405020304" pitchFamily="18" charset="0"/>
                <a:sym typeface="Wingdings" panose="05000000000000000000" pitchFamily="2" charset="2"/>
              </a:rPr>
              <a:t> 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17"/>
              <p:cNvSpPr txBox="1"/>
              <p:nvPr/>
            </p:nvSpPr>
            <p:spPr>
              <a:xfrm>
                <a:off x="817842" y="2555147"/>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6" name="TextBox 17"/>
              <p:cNvSpPr txBox="1">
                <a:spLocks noRot="1" noChangeAspect="1" noMove="1" noResize="1" noEditPoints="1" noAdjustHandles="1" noChangeArrowheads="1" noChangeShapeType="1" noTextEdit="1"/>
              </p:cNvSpPr>
              <p:nvPr/>
            </p:nvSpPr>
            <p:spPr>
              <a:xfrm>
                <a:off x="817842" y="2555147"/>
                <a:ext cx="2024840" cy="616323"/>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TextBox 18"/>
              <p:cNvSpPr txBox="1"/>
              <p:nvPr/>
            </p:nvSpPr>
            <p:spPr>
              <a:xfrm>
                <a:off x="1471628" y="4676025"/>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7" name="TextBox 18"/>
              <p:cNvSpPr txBox="1">
                <a:spLocks noRot="1" noChangeAspect="1" noMove="1" noResize="1" noEditPoints="1" noAdjustHandles="1" noChangeArrowheads="1" noChangeShapeType="1" noTextEdit="1"/>
              </p:cNvSpPr>
              <p:nvPr/>
            </p:nvSpPr>
            <p:spPr>
              <a:xfrm>
                <a:off x="1471628" y="4676025"/>
                <a:ext cx="675377" cy="616323"/>
              </a:xfrm>
              <a:prstGeom prst="rect">
                <a:avLst/>
              </a:prstGeom>
              <a:blipFill>
                <a:blip r:embed="rId15"/>
                <a:stretch>
                  <a:fillRect/>
                </a:stretch>
              </a:blipFill>
            </p:spPr>
            <p:txBody>
              <a:bodyPr/>
              <a:lstStyle/>
              <a:p>
                <a:r>
                  <a:rPr lang="de-DE">
                    <a:noFill/>
                  </a:rPr>
                  <a:t> </a:t>
                </a:r>
              </a:p>
            </p:txBody>
          </p:sp>
        </mc:Fallback>
      </mc:AlternateContent>
      <p:sp>
        <p:nvSpPr>
          <p:cNvPr id="48" name="TextBox 21"/>
          <p:cNvSpPr txBox="1"/>
          <p:nvPr/>
        </p:nvSpPr>
        <p:spPr>
          <a:xfrm>
            <a:off x="82867" y="3768974"/>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Weltmarktpreis</a:t>
            </a:r>
            <a:endParaRPr lang="en-US" sz="1814" dirty="0">
              <a:latin typeface="Times New Roman" panose="02020603050405020304" pitchFamily="18" charset="0"/>
              <a:cs typeface="Times New Roman" panose="02020603050405020304" pitchFamily="18" charset="0"/>
            </a:endParaRPr>
          </a:p>
        </p:txBody>
      </p:sp>
      <p:sp>
        <p:nvSpPr>
          <p:cNvPr id="49" name="Rechteck 48"/>
          <p:cNvSpPr/>
          <p:nvPr/>
        </p:nvSpPr>
        <p:spPr>
          <a:xfrm>
            <a:off x="-8478" y="2498346"/>
            <a:ext cx="1514168"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a:t>
            </a:r>
            <a:endParaRPr lang="de-DE" sz="1400" dirty="0"/>
          </a:p>
        </p:txBody>
      </p:sp>
      <p:sp>
        <p:nvSpPr>
          <p:cNvPr id="50" name="Rechteck 49"/>
          <p:cNvSpPr/>
          <p:nvPr/>
        </p:nvSpPr>
        <p:spPr>
          <a:xfrm>
            <a:off x="7635" y="4640328"/>
            <a:ext cx="1514168"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a:t>
            </a:r>
            <a:endParaRPr lang="de-DE" sz="1400" dirty="0"/>
          </a:p>
        </p:txBody>
      </p:sp>
      <mc:AlternateContent xmlns:mc="http://schemas.openxmlformats.org/markup-compatibility/2006" xmlns:a14="http://schemas.microsoft.com/office/drawing/2010/main">
        <mc:Choice Requires="a14">
          <p:sp>
            <p:nvSpPr>
              <p:cNvPr id="51" name="TextBox 14"/>
              <p:cNvSpPr txBox="1"/>
              <p:nvPr/>
            </p:nvSpPr>
            <p:spPr>
              <a:xfrm>
                <a:off x="2868214" y="4189557"/>
                <a:ext cx="2746028" cy="12018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Britische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Arbeiterin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Sie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51" name="TextBox 14"/>
              <p:cNvSpPr txBox="1">
                <a:spLocks noRot="1" noChangeAspect="1" noMove="1" noResize="1" noEditPoints="1" noAdjustHandles="1" noChangeArrowheads="1" noChangeShapeType="1" noTextEdit="1"/>
              </p:cNvSpPr>
              <p:nvPr/>
            </p:nvSpPr>
            <p:spPr>
              <a:xfrm>
                <a:off x="2868214" y="4189557"/>
                <a:ext cx="2746028" cy="1201867"/>
              </a:xfrm>
              <a:prstGeom prst="rect">
                <a:avLst/>
              </a:prstGeom>
              <a:blipFill>
                <a:blip r:embed="rId16"/>
                <a:stretch>
                  <a:fillRect l="-1333" t="-1523" b="-1523"/>
                </a:stretch>
              </a:blipFill>
            </p:spPr>
            <p:txBody>
              <a:bodyPr/>
              <a:lstStyle/>
              <a:p>
                <a:r>
                  <a:rPr lang="de-DE">
                    <a:noFill/>
                  </a:rPr>
                  <a:t> </a:t>
                </a:r>
              </a:p>
            </p:txBody>
          </p:sp>
        </mc:Fallback>
      </mc:AlternateContent>
      <p:sp>
        <p:nvSpPr>
          <p:cNvPr id="52" name="TextBox 39"/>
          <p:cNvSpPr txBox="1"/>
          <p:nvPr/>
        </p:nvSpPr>
        <p:spPr>
          <a:xfrm>
            <a:off x="2851080" y="2595937"/>
            <a:ext cx="2625493" cy="10974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Portugiesischer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53" name="TextBox 11"/>
          <p:cNvSpPr txBox="1"/>
          <p:nvPr/>
        </p:nvSpPr>
        <p:spPr>
          <a:xfrm>
            <a:off x="1340371" y="1814531"/>
            <a:ext cx="284303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Liter Wein gegen 3 Kleider</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4" name="TextBox 11"/>
              <p:cNvSpPr txBox="1"/>
              <p:nvPr/>
            </p:nvSpPr>
            <p:spPr>
              <a:xfrm>
                <a:off x="6182155" y="1847727"/>
                <a:ext cx="3009056" cy="448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Kleid gegen </a:t>
                </a:r>
                <a14:m>
                  <m:oMath xmlns:m="http://schemas.openxmlformats.org/officeDocument/2006/math">
                    <m:f>
                      <m:fPr>
                        <m:ctrlPr>
                          <a:rPr lang="de-DE" sz="1633" i="1" smtClean="0">
                            <a:latin typeface="Cambria Math" panose="02040503050406030204" pitchFamily="18" charset="0"/>
                            <a:cs typeface="Times New Roman" panose="02020603050405020304" pitchFamily="18" charset="0"/>
                          </a:rPr>
                        </m:ctrlPr>
                      </m:fPr>
                      <m:num>
                        <m:r>
                          <a:rPr lang="de-DE" sz="1633" b="0" i="1" smtClean="0">
                            <a:latin typeface="Cambria Math" panose="02040503050406030204" pitchFamily="18" charset="0"/>
                            <a:cs typeface="Times New Roman" panose="02020603050405020304" pitchFamily="18" charset="0"/>
                          </a:rPr>
                          <m:t>1</m:t>
                        </m:r>
                      </m:num>
                      <m:den>
                        <m:r>
                          <a:rPr lang="de-DE" sz="1633" b="0" i="1" smtClean="0">
                            <a:latin typeface="Cambria Math" panose="02040503050406030204" pitchFamily="18" charset="0"/>
                            <a:cs typeface="Times New Roman" panose="02020603050405020304" pitchFamily="18" charset="0"/>
                          </a:rPr>
                          <m:t>3</m:t>
                        </m:r>
                      </m:den>
                    </m:f>
                    <m:r>
                      <a:rPr lang="de-DE" sz="1633" b="0" i="1" smtClean="0">
                        <a:latin typeface="Cambria Math" panose="02040503050406030204" pitchFamily="18" charset="0"/>
                        <a:cs typeface="Times New Roman" panose="02020603050405020304" pitchFamily="18" charset="0"/>
                      </a:rPr>
                      <m:t>=0,</m:t>
                    </m:r>
                    <m:bar>
                      <m:barPr>
                        <m:pos m:val="top"/>
                        <m:ctrlPr>
                          <a:rPr lang="de-DE" sz="1633" b="0" i="1" smtClean="0">
                            <a:latin typeface="Cambria Math" panose="02040503050406030204" pitchFamily="18" charset="0"/>
                            <a:cs typeface="Times New Roman" panose="02020603050405020304" pitchFamily="18" charset="0"/>
                          </a:rPr>
                        </m:ctrlPr>
                      </m:barPr>
                      <m:e>
                        <m:r>
                          <a:rPr lang="de-DE" sz="1633" b="0" i="1" smtClean="0">
                            <a:latin typeface="Cambria Math" panose="02040503050406030204" pitchFamily="18" charset="0"/>
                            <a:cs typeface="Times New Roman" panose="02020603050405020304" pitchFamily="18" charset="0"/>
                          </a:rPr>
                          <m:t>3</m:t>
                        </m:r>
                      </m:e>
                    </m:bar>
                  </m:oMath>
                </a14:m>
                <a:r>
                  <a:rPr lang="de-DE" sz="1633" dirty="0">
                    <a:latin typeface="Times New Roman" panose="02020603050405020304" pitchFamily="18" charset="0"/>
                    <a:cs typeface="Times New Roman" panose="02020603050405020304" pitchFamily="18" charset="0"/>
                  </a:rPr>
                  <a:t> Liter Wein</a:t>
                </a:r>
                <a:endParaRPr lang="en-US" sz="1814" dirty="0">
                  <a:latin typeface="Times New Roman" panose="02020603050405020304" pitchFamily="18" charset="0"/>
                  <a:cs typeface="Times New Roman" panose="02020603050405020304" pitchFamily="18" charset="0"/>
                </a:endParaRPr>
              </a:p>
            </p:txBody>
          </p:sp>
        </mc:Choice>
        <mc:Fallback xmlns="">
          <p:sp>
            <p:nvSpPr>
              <p:cNvPr id="54" name="TextBox 11"/>
              <p:cNvSpPr txBox="1">
                <a:spLocks noRot="1" noChangeAspect="1" noMove="1" noResize="1" noEditPoints="1" noAdjustHandles="1" noChangeArrowheads="1" noChangeShapeType="1" noTextEdit="1"/>
              </p:cNvSpPr>
              <p:nvPr/>
            </p:nvSpPr>
            <p:spPr>
              <a:xfrm>
                <a:off x="6182155" y="1847727"/>
                <a:ext cx="3009056" cy="448777"/>
              </a:xfrm>
              <a:prstGeom prst="rect">
                <a:avLst/>
              </a:prstGeom>
              <a:blipFill>
                <a:blip r:embed="rId17"/>
                <a:stretch>
                  <a:fillRect l="-1215" r="-405" b="-5405"/>
                </a:stretch>
              </a:blipFill>
            </p:spPr>
            <p:txBody>
              <a:bodyPr/>
              <a:lstStyle/>
              <a:p>
                <a:r>
                  <a:rPr lang="de-DE">
                    <a:noFill/>
                  </a:rPr>
                  <a:t> </a:t>
                </a:r>
              </a:p>
            </p:txBody>
          </p:sp>
        </mc:Fallback>
      </mc:AlternateContent>
      <p:sp>
        <p:nvSpPr>
          <p:cNvPr id="39" name="Rechteck 38">
            <a:extLst>
              <a:ext uri="{FF2B5EF4-FFF2-40B4-BE49-F238E27FC236}">
                <a16:creationId xmlns:a16="http://schemas.microsoft.com/office/drawing/2014/main" id="{7EBBF826-0C96-4B44-B665-F8A6BFE7AB81}"/>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762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p:bldP spid="14" grpId="0"/>
      <p:bldP spid="15" grpId="0"/>
      <p:bldP spid="27" grpId="0"/>
      <p:bldP spid="28" grpId="0"/>
      <p:bldP spid="29" grpId="0"/>
      <p:bldP spid="35" grpId="0"/>
      <p:bldP spid="2" grpId="0"/>
      <p:bldP spid="36" grpId="0"/>
      <p:bldP spid="37" grpId="0"/>
      <p:bldP spid="38" grpId="0"/>
      <p:bldP spid="41" grpId="0"/>
      <p:bldP spid="42" grpId="0"/>
      <p:bldP spid="3" grpId="0"/>
      <p:bldP spid="45" grpId="0"/>
      <p:bldP spid="43" grpId="0"/>
      <p:bldP spid="46" grpId="0"/>
      <p:bldP spid="47" grpId="0"/>
      <p:bldP spid="48" grpId="0"/>
      <p:bldP spid="49" grpId="0"/>
      <p:bldP spid="50" grpId="0"/>
      <p:bldP spid="51" grpId="0"/>
      <p:bldP spid="52" grpId="0"/>
      <p:bldP spid="53" grpId="0"/>
      <p:bldP spid="5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6" name="TextBox 39">
            <a:extLst>
              <a:ext uri="{FF2B5EF4-FFF2-40B4-BE49-F238E27FC236}">
                <a16:creationId xmlns:a16="http://schemas.microsoft.com/office/drawing/2014/main" id="{F5DE82FD-E3DD-4E0B-AEA7-F13746C2B8D5}"/>
              </a:ext>
            </a:extLst>
          </p:cNvPr>
          <p:cNvSpPr txBox="1"/>
          <p:nvPr/>
        </p:nvSpPr>
        <p:spPr>
          <a:xfrm>
            <a:off x="39330" y="755073"/>
            <a:ext cx="12088760" cy="9975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Aufgrund</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sehr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strikten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Annahmen</a:t>
            </a:r>
            <a:r>
              <a:rPr lang="en-US" dirty="0">
                <a:latin typeface="Times New Roman" panose="02020603050405020304" pitchFamily="18" charset="0"/>
                <a:cs typeface="Times New Roman" panose="02020603050405020304" pitchFamily="18" charset="0"/>
              </a:rPr>
              <a:t> in </a:t>
            </a:r>
            <a:r>
              <a:rPr lang="en-US" dirty="0" err="1">
                <a:latin typeface="Times New Roman" panose="02020603050405020304" pitchFamily="18" charset="0"/>
                <a:cs typeface="Times New Roman" panose="02020603050405020304" pitchFamily="18" charset="0"/>
              </a:rPr>
              <a:t>dem</a:t>
            </a:r>
            <a:r>
              <a:rPr lang="en-US" dirty="0">
                <a:latin typeface="Times New Roman" panose="02020603050405020304" pitchFamily="18" charset="0"/>
                <a:cs typeface="Times New Roman" panose="02020603050405020304" pitchFamily="18" charset="0"/>
              </a:rPr>
              <a:t> Modell und </a:t>
            </a:r>
            <a:r>
              <a:rPr lang="en-US" dirty="0" err="1">
                <a:latin typeface="Times New Roman" panose="02020603050405020304" pitchFamily="18" charset="0"/>
                <a:cs typeface="Times New Roman" panose="02020603050405020304" pitchFamily="18" charset="0"/>
              </a:rPr>
              <a:t>dem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einfachen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funktionalen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Zusammenhang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über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lineare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Produktionsfunktion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erscheint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auch</a:t>
            </a:r>
            <a:r>
              <a:rPr lang="en-US" dirty="0">
                <a:latin typeface="Times New Roman" panose="02020603050405020304" pitchFamily="18" charset="0"/>
                <a:cs typeface="Times New Roman" panose="02020603050405020304" pitchFamily="18" charset="0"/>
              </a:rPr>
              <a:t> das Modell </a:t>
            </a:r>
            <a:r>
              <a:rPr lang="en-US" dirty="0" err="1">
                <a:latin typeface="Times New Roman" panose="02020603050405020304" pitchFamily="18" charset="0"/>
                <a:cs typeface="Times New Roman" panose="02020603050405020304" pitchFamily="18" charset="0"/>
              </a:rPr>
              <a:t>sehr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einfach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Unterschätzen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Schwierigkeit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dahinter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steht</a:t>
            </a:r>
            <a:endParaRPr lang="en-US" dirty="0">
              <a:latin typeface="Times New Roman" panose="02020603050405020304" pitchFamily="18" charset="0"/>
              <a:cs typeface="Times New Roman" panose="02020603050405020304" pitchFamily="18" charset="0"/>
            </a:endParaRPr>
          </a:p>
        </p:txBody>
      </p:sp>
      <p:sp>
        <p:nvSpPr>
          <p:cNvPr id="47" name="TextBox 39">
            <a:extLst>
              <a:ext uri="{FF2B5EF4-FFF2-40B4-BE49-F238E27FC236}">
                <a16:creationId xmlns:a16="http://schemas.microsoft.com/office/drawing/2014/main" id="{F5DE82FD-E3DD-4E0B-AEA7-F13746C2B8D5}"/>
              </a:ext>
            </a:extLst>
          </p:cNvPr>
          <p:cNvSpPr txBox="1"/>
          <p:nvPr/>
        </p:nvSpPr>
        <p:spPr>
          <a:xfrm>
            <a:off x="990599" y="1385221"/>
            <a:ext cx="103354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Eine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Ankedote</a:t>
            </a:r>
            <a:r>
              <a:rPr lang="en-US" dirty="0">
                <a:latin typeface="Times New Roman" panose="02020603050405020304" pitchFamily="18" charset="0"/>
                <a:cs typeface="Times New Roman" panose="02020603050405020304" pitchFamily="18" charset="0"/>
              </a:rPr>
              <a:t> von Paul Samuelson (2. </a:t>
            </a:r>
            <a:r>
              <a:rPr lang="en-US" dirty="0" err="1">
                <a:latin typeface="Times New Roman" panose="02020603050405020304" pitchFamily="18" charset="0"/>
                <a:cs typeface="Times New Roman" panose="02020603050405020304" pitchFamily="18" charset="0"/>
              </a:rPr>
              <a:t>Nobelpreisträger</a:t>
            </a:r>
            <a:r>
              <a:rPr lang="en-US" dirty="0">
                <a:latin typeface="Times New Roman" panose="02020603050405020304" pitchFamily="18" charset="0"/>
                <a:cs typeface="Times New Roman" panose="02020603050405020304" pitchFamily="18" charset="0"/>
              </a:rPr>
              <a:t> in </a:t>
            </a:r>
            <a:r>
              <a:rPr lang="en-US" dirty="0" err="1">
                <a:latin typeface="Times New Roman" panose="02020603050405020304" pitchFamily="18" charset="0"/>
                <a:cs typeface="Times New Roman" panose="02020603050405020304" pitchFamily="18" charset="0"/>
              </a:rPr>
              <a:t>Wirtschaftswissenschaften</a:t>
            </a:r>
            <a:r>
              <a:rPr lang="en-US" dirty="0">
                <a:latin typeface="Times New Roman" panose="02020603050405020304" pitchFamily="18" charset="0"/>
                <a:cs typeface="Times New Roman" panose="02020603050405020304" pitchFamily="18" charset="0"/>
              </a:rPr>
              <a:t> 1970): </a:t>
            </a:r>
          </a:p>
        </p:txBody>
      </p:sp>
      <p:sp>
        <p:nvSpPr>
          <p:cNvPr id="48" name="TextBox 39">
            <a:extLst>
              <a:ext uri="{FF2B5EF4-FFF2-40B4-BE49-F238E27FC236}">
                <a16:creationId xmlns:a16="http://schemas.microsoft.com/office/drawing/2014/main" id="{F5DE82FD-E3DD-4E0B-AEA7-F13746C2B8D5}"/>
              </a:ext>
            </a:extLst>
          </p:cNvPr>
          <p:cNvSpPr txBox="1"/>
          <p:nvPr/>
        </p:nvSpPr>
        <p:spPr>
          <a:xfrm>
            <a:off x="39331" y="1752600"/>
            <a:ext cx="12088759" cy="1487129"/>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dirty="0">
                <a:latin typeface="Times New Roman" panose="02020603050405020304" pitchFamily="18" charset="0"/>
                <a:cs typeface="Times New Roman" panose="02020603050405020304" pitchFamily="18" charset="0"/>
              </a:rPr>
              <a:t>Paul Samuelson (Nobel laureate ) was once challenged by the mathematician Stanislaw </a:t>
            </a:r>
            <a:r>
              <a:rPr lang="en-US" i="1" dirty="0" err="1">
                <a:latin typeface="Times New Roman" panose="02020603050405020304" pitchFamily="18" charset="0"/>
                <a:cs typeface="Times New Roman" panose="02020603050405020304" pitchFamily="18" charset="0"/>
              </a:rPr>
              <a:t>Ulam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Mitentwickler</a:t>
            </a:r>
            <a:r>
              <a:rPr lang="en-US" i="1" dirty="0">
                <a:latin typeface="Times New Roman" panose="02020603050405020304" pitchFamily="18" charset="0"/>
                <a:cs typeface="Times New Roman" panose="02020603050405020304" pitchFamily="18" charset="0"/>
              </a:rPr>
              <a:t> der </a:t>
            </a:r>
            <a:r>
              <a:rPr lang="en-US" i="1" dirty="0" err="1">
                <a:latin typeface="Times New Roman" panose="02020603050405020304" pitchFamily="18" charset="0"/>
                <a:cs typeface="Times New Roman" panose="02020603050405020304" pitchFamily="18" charset="0"/>
              </a:rPr>
              <a:t>Wasserstoffombe</a:t>
            </a:r>
            <a:r>
              <a:rPr lang="en-US" i="1" dirty="0">
                <a:latin typeface="Times New Roman" panose="02020603050405020304" pitchFamily="18" charset="0"/>
                <a:cs typeface="Times New Roman" panose="02020603050405020304" pitchFamily="18" charset="0"/>
              </a:rPr>
              <a:t>) to "name me one proposition in all of the social sciences which is both true and non-trivial." It was several years later than he thought of the correct response: comparative advantage. "That it is logically true need not be argued before a mathematician; that is </a:t>
            </a:r>
            <a:r>
              <a:rPr lang="en-US" i="1" dirty="0" err="1">
                <a:latin typeface="Times New Roman" panose="02020603050405020304" pitchFamily="18" charset="0"/>
                <a:cs typeface="Times New Roman" panose="02020603050405020304" pitchFamily="18" charset="0"/>
              </a:rPr>
              <a:t>is</a:t>
            </a:r>
            <a:r>
              <a:rPr lang="en-US" i="1" dirty="0">
                <a:latin typeface="Times New Roman" panose="02020603050405020304" pitchFamily="18" charset="0"/>
                <a:cs typeface="Times New Roman" panose="02020603050405020304" pitchFamily="18" charset="0"/>
              </a:rPr>
              <a:t> not trivial is attested by the thousands of important and intelligent men who have never been able to grasp the doctrine for themselves or to believe it after it was explained to them."</a:t>
            </a:r>
          </a:p>
        </p:txBody>
      </p:sp>
      <p:sp>
        <p:nvSpPr>
          <p:cNvPr id="4" name="Rechteck 3"/>
          <p:cNvSpPr/>
          <p:nvPr/>
        </p:nvSpPr>
        <p:spPr>
          <a:xfrm>
            <a:off x="382565" y="3163257"/>
            <a:ext cx="11208327" cy="461665"/>
          </a:xfrm>
          <a:prstGeom prst="rect">
            <a:avLst/>
          </a:prstGeom>
        </p:spPr>
        <p:txBody>
          <a:bodyPr wrap="square">
            <a:spAutoFit/>
          </a:bodyPr>
          <a:lstStyle/>
          <a:p>
            <a:r>
              <a:rPr lang="en-US" sz="1200" dirty="0" err="1">
                <a:solidFill>
                  <a:srgbClr val="000000"/>
                </a:solidFill>
                <a:latin typeface="Times New Roman" panose="02020603050405020304" pitchFamily="18" charset="0"/>
              </a:rPr>
              <a:t>Quelle</a:t>
            </a:r>
            <a:r>
              <a:rPr lang="en-US" sz="1200" dirty="0">
                <a:solidFill>
                  <a:srgbClr val="000000"/>
                </a:solidFill>
                <a:latin typeface="Times New Roman" panose="02020603050405020304" pitchFamily="18" charset="0"/>
              </a:rPr>
              <a:t>: P.A. Samuelson (1969), "The Way of an Economist," in P.A. Samuelson, ed., </a:t>
            </a:r>
            <a:r>
              <a:rPr lang="en-US" sz="1200" i="1" dirty="0">
                <a:solidFill>
                  <a:srgbClr val="000000"/>
                </a:solidFill>
                <a:latin typeface="Times New Roman" panose="02020603050405020304" pitchFamily="18" charset="0"/>
              </a:rPr>
              <a:t>International Economic Relations: Proceedings of the Third Congress of the International Economic Association</a:t>
            </a:r>
            <a:r>
              <a:rPr lang="en-US" sz="1200" dirty="0">
                <a:solidFill>
                  <a:srgbClr val="000000"/>
                </a:solidFill>
                <a:latin typeface="Times New Roman" panose="02020603050405020304" pitchFamily="18" charset="0"/>
              </a:rPr>
              <a:t>, Macmillan: London, pp. 1-11.</a:t>
            </a:r>
            <a:endParaRPr lang="de-DE" sz="1200" dirty="0"/>
          </a:p>
        </p:txBody>
      </p:sp>
      <p:sp>
        <p:nvSpPr>
          <p:cNvPr id="9" name="Rechteck 8">
            <a:extLst>
              <a:ext uri="{FF2B5EF4-FFF2-40B4-BE49-F238E27FC236}">
                <a16:creationId xmlns:a16="http://schemas.microsoft.com/office/drawing/2014/main" id="{2FEC5D28-3B8E-49F8-8AB4-77F6866189A8}"/>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345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9162" y="681621"/>
            <a:ext cx="1214283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Aus den Grundlagenveranstaltungen der BWL und VWL kennen Sie das Konzept der Transformationskurve</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449320" y="63909"/>
            <a:ext cx="9616885" cy="554225"/>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Transformationkurve</a:t>
            </a:r>
            <a:r>
              <a:rPr lang="de-DE" sz="3200" b="1" dirty="0">
                <a:latin typeface="Times New Roman" panose="02020603050405020304" pitchFamily="18" charset="0"/>
                <a:cs typeface="Times New Roman" panose="02020603050405020304" pitchFamily="18" charset="0"/>
              </a:rPr>
              <a:t>/Produktionsmöglichkeitskurve</a:t>
            </a:r>
          </a:p>
        </p:txBody>
      </p:sp>
      <p:sp>
        <p:nvSpPr>
          <p:cNvPr id="17" name="Textfeld 16"/>
          <p:cNvSpPr txBox="1"/>
          <p:nvPr/>
        </p:nvSpPr>
        <p:spPr>
          <a:xfrm>
            <a:off x="0" y="1125793"/>
            <a:ext cx="12142838" cy="663678"/>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Transformationskurve:	Ort der effizienten Gütermengenkombinationen, die bei konstantem Input und 					Technologie produziert werden können. </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16993" y="1845433"/>
            <a:ext cx="12142838" cy="447368"/>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Im Allgemeinen geht man von einem konkaven Verlauf einer Transformationskurve aus</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0" name="Straight Arrow Connector 7"/>
          <p:cNvCxnSpPr/>
          <p:nvPr/>
        </p:nvCxnSpPr>
        <p:spPr>
          <a:xfrm flipV="1">
            <a:off x="421083" y="4905488"/>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9"/>
          <p:cNvCxnSpPr/>
          <p:nvPr/>
        </p:nvCxnSpPr>
        <p:spPr>
          <a:xfrm flipH="1" flipV="1">
            <a:off x="407278" y="2254835"/>
            <a:ext cx="13805" cy="266637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Freeform 16"/>
          <p:cNvSpPr/>
          <p:nvPr/>
        </p:nvSpPr>
        <p:spPr>
          <a:xfrm rot="10800000" flipV="1">
            <a:off x="407279" y="2579242"/>
            <a:ext cx="3774903" cy="2326247"/>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23" name="Textfeld 22"/>
          <p:cNvSpPr txBox="1"/>
          <p:nvPr/>
        </p:nvSpPr>
        <p:spPr>
          <a:xfrm>
            <a:off x="68365" y="2437649"/>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961641" y="4905487"/>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5" name="Textfeld 24"/>
          <p:cNvSpPr txBox="1"/>
          <p:nvPr/>
        </p:nvSpPr>
        <p:spPr>
          <a:xfrm>
            <a:off x="1928629" y="2605492"/>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6" name="Textfeld 25"/>
          <p:cNvSpPr txBox="1"/>
          <p:nvPr/>
        </p:nvSpPr>
        <p:spPr>
          <a:xfrm>
            <a:off x="1928629" y="2402720"/>
            <a:ext cx="393288" cy="673558"/>
          </a:xfrm>
          <a:prstGeom prst="rect">
            <a:avLst/>
          </a:prstGeom>
          <a:noFill/>
        </p:spPr>
        <p:txBody>
          <a:bodyPr wrap="square" rtlCol="0">
            <a:noAutofit/>
          </a:bodyPr>
          <a:lstStyle/>
          <a:p>
            <a:r>
              <a:rPr lang="de-DE" sz="5000" b="1" dirty="0">
                <a:latin typeface="Times New Roman" panose="02020603050405020304" pitchFamily="18" charset="0"/>
                <a:cs typeface="Times New Roman" panose="02020603050405020304" pitchFamily="18" charset="0"/>
              </a:rPr>
              <a:t>.</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8" name="Gerader Verbinder 27"/>
          <p:cNvCxnSpPr/>
          <p:nvPr/>
        </p:nvCxnSpPr>
        <p:spPr>
          <a:xfrm flipH="1">
            <a:off x="407278" y="3012688"/>
            <a:ext cx="1656243" cy="4165"/>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flipH="1">
            <a:off x="2088421" y="3047100"/>
            <a:ext cx="1633" cy="18472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27251" y="2804632"/>
            <a:ext cx="588299"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r>
              <a:rPr lang="de-DE" sz="2000" baseline="-25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7" name="Textfeld 46"/>
          <p:cNvSpPr txBox="1"/>
          <p:nvPr/>
        </p:nvSpPr>
        <p:spPr>
          <a:xfrm>
            <a:off x="1768684" y="4869505"/>
            <a:ext cx="588299"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r>
              <a:rPr lang="de-DE" sz="2000" baseline="-25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2" name="Straight Arrow Connector 7"/>
          <p:cNvCxnSpPr/>
          <p:nvPr/>
        </p:nvCxnSpPr>
        <p:spPr>
          <a:xfrm flipV="1">
            <a:off x="4505685" y="6389233"/>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9"/>
          <p:cNvCxnSpPr/>
          <p:nvPr/>
        </p:nvCxnSpPr>
        <p:spPr>
          <a:xfrm flipH="1" flipV="1">
            <a:off x="4543270" y="4962001"/>
            <a:ext cx="1" cy="1470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4204683" y="5003401"/>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5" name="Textfeld 54"/>
          <p:cNvSpPr txBox="1"/>
          <p:nvPr/>
        </p:nvSpPr>
        <p:spPr>
          <a:xfrm>
            <a:off x="8159316" y="6389233"/>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8" name="Gerader Verbinder 57"/>
          <p:cNvCxnSpPr/>
          <p:nvPr/>
        </p:nvCxnSpPr>
        <p:spPr>
          <a:xfrm>
            <a:off x="4545012" y="5299883"/>
            <a:ext cx="3431853" cy="108737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9" name="Textfeld 58"/>
          <p:cNvSpPr txBox="1"/>
          <p:nvPr/>
        </p:nvSpPr>
        <p:spPr>
          <a:xfrm>
            <a:off x="4731612" y="5003401"/>
            <a:ext cx="3804383" cy="343958"/>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Lineare Produktionstechnologie (Ricardo)</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9" name="Rechteck 28">
            <a:extLst>
              <a:ext uri="{FF2B5EF4-FFF2-40B4-BE49-F238E27FC236}">
                <a16:creationId xmlns:a16="http://schemas.microsoft.com/office/drawing/2014/main" id="{32A70918-39D4-4587-BCE8-37CB680816B2}"/>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666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9" grpId="0"/>
      <p:bldP spid="22" grpId="0" animBg="1"/>
      <p:bldP spid="23" grpId="0"/>
      <p:bldP spid="24" grpId="0"/>
      <p:bldP spid="25" grpId="0"/>
      <p:bldP spid="26" grpId="0"/>
      <p:bldP spid="46" grpId="0"/>
      <p:bldP spid="47" grpId="0"/>
      <p:bldP spid="54" grpId="0"/>
      <p:bldP spid="55" grpId="0"/>
      <p:bldP spid="5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121"/>
          <p:cNvGraphicFramePr>
            <a:graphicFrameLocks noGrp="1"/>
          </p:cNvGraphicFramePr>
          <p:nvPr/>
        </p:nvGraphicFramePr>
        <p:xfrm>
          <a:off x="786812" y="1484785"/>
          <a:ext cx="3048000" cy="3744915"/>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83">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FF0000"/>
                          </a:solidFill>
                          <a:effectLst/>
                          <a:latin typeface="Arial" charset="0"/>
                        </a:rPr>
                        <a:t>Robinson</a:t>
                      </a:r>
                      <a:endParaRPr kumimoji="0" lang="de-DE" sz="1400" b="0" i="0" u="none" strike="noStrike" cap="none" normalizeH="0" baseline="0" dirty="0">
                        <a:ln>
                          <a:noFill/>
                        </a:ln>
                        <a:solidFill>
                          <a:schemeClr val="tx1"/>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Fische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53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9</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 name="Group 119"/>
          <p:cNvGraphicFramePr>
            <a:graphicFrameLocks noGrp="1"/>
          </p:cNvGraphicFramePr>
          <p:nvPr/>
        </p:nvGraphicFramePr>
        <p:xfrm>
          <a:off x="4891268" y="1124745"/>
          <a:ext cx="3048000" cy="4908549"/>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49">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chemeClr val="tx2"/>
                          </a:solidFill>
                          <a:effectLst/>
                          <a:latin typeface="Arial" charset="0"/>
                        </a:rPr>
                        <a:t>Freitag</a:t>
                      </a:r>
                      <a:endParaRPr kumimoji="0" lang="de-DE" sz="1400" b="0" i="0" u="none" strike="noStrike" cap="none" normalizeH="0" baseline="0" dirty="0">
                        <a:ln>
                          <a:noFill/>
                        </a:ln>
                        <a:solidFill>
                          <a:schemeClr val="tx2"/>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Fische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feld 9">
            <a:extLst>
              <a:ext uri="{FF2B5EF4-FFF2-40B4-BE49-F238E27FC236}">
                <a16:creationId xmlns:a16="http://schemas.microsoft.com/office/drawing/2014/main" id="{6DB6958F-5A5B-4CB6-9775-E129F1268906}"/>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3AD7B23-A66C-43AA-B17F-FE538B6ACF62}"/>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94476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2" y="779944"/>
            <a:ext cx="8009858" cy="117018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Bestimmen Sie grafisch in Anlehnung an die Budgetgerade aus der Mikroökonomie die Produktionsmöglichkeiten der beiden Produzenten. Übertragen Sie dafür die beiden Tabellen in ein K(</a:t>
            </a:r>
            <a:r>
              <a:rPr lang="de-DE" sz="1600" b="1" dirty="0" err="1">
                <a:latin typeface="Times New Roman" panose="02020603050405020304" pitchFamily="18" charset="0"/>
                <a:cs typeface="Times New Roman" panose="02020603050405020304" pitchFamily="18" charset="0"/>
              </a:rPr>
              <a:t>okusnuss</a:t>
            </a:r>
            <a:r>
              <a:rPr lang="de-DE" sz="1600" b="1" dirty="0">
                <a:latin typeface="Times New Roman" panose="02020603050405020304" pitchFamily="18" charset="0"/>
                <a:cs typeface="Times New Roman" panose="02020603050405020304" pitchFamily="18" charset="0"/>
              </a:rPr>
              <a:t>)-F(</a:t>
            </a:r>
            <a:r>
              <a:rPr lang="de-DE" sz="1600" b="1" dirty="0" err="1">
                <a:latin typeface="Times New Roman" panose="02020603050405020304" pitchFamily="18" charset="0"/>
                <a:cs typeface="Times New Roman" panose="02020603050405020304" pitchFamily="18" charset="0"/>
              </a:rPr>
              <a:t>isch</a:t>
            </a:r>
            <a:r>
              <a:rPr lang="de-DE" sz="1600" b="1" dirty="0">
                <a:latin typeface="Times New Roman" panose="02020603050405020304" pitchFamily="18" charset="0"/>
                <a:cs typeface="Times New Roman" panose="02020603050405020304" pitchFamily="18" charset="0"/>
              </a:rPr>
              <a:t>)-Diagramm.</a:t>
            </a:r>
          </a:p>
          <a:p>
            <a:endParaRPr lang="de-DE" sz="1600" b="1"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 y="3945989"/>
            <a:ext cx="8009858" cy="5354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Wer hat in der Produktion welchen Gutes einen absoluten Kostenvorteil?</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0" y="6106238"/>
            <a:ext cx="8694236" cy="6480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Wie kann es in dieser Situation sinnvollerweise zu Handel kommen (Zahlenbeispiel)?</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7971527" cy="5301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Worin besteht ein qualitativer Unterschied zum Beispiel UK und Portugal? </a:t>
            </a:r>
          </a:p>
          <a:p>
            <a:endParaRPr lang="de-DE" sz="1600" b="1"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7438103" cy="644404"/>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Bestimmen Sie explizit die </a:t>
            </a:r>
            <a:r>
              <a:rPr lang="de-DE" sz="1600" b="1" dirty="0" err="1">
                <a:latin typeface="Times New Roman" panose="02020603050405020304" pitchFamily="18" charset="0"/>
                <a:cs typeface="Times New Roman" panose="02020603050405020304" pitchFamily="18" charset="0"/>
              </a:rPr>
              <a:t>Poduktionsfunktionen</a:t>
            </a:r>
            <a:r>
              <a:rPr lang="de-DE" sz="1600" b="1" dirty="0">
                <a:latin typeface="Times New Roman" panose="02020603050405020304" pitchFamily="18" charset="0"/>
                <a:cs typeface="Times New Roman" panose="02020603050405020304" pitchFamily="18" charset="0"/>
              </a:rPr>
              <a:t> der beiden Ländern?</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7410507" cy="49811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Welche Skalenerträge haben die Produktionsfunktionen?</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0" y="4590393"/>
            <a:ext cx="8009858" cy="52881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Wer hat in der Produktion welchen Gutes einen komparativen Kostenvorteil?</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a:p>
            <a:endParaRPr lang="de-DE" sz="16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5" y="5071750"/>
            <a:ext cx="8009858" cy="648072"/>
          </a:xfrm>
          <a:prstGeom prst="rect">
            <a:avLst/>
          </a:prstGeom>
          <a:noFill/>
        </p:spPr>
        <p:txBody>
          <a:bodyPr wrap="square" rtlCol="0">
            <a:noAutofit/>
          </a:bodyPr>
          <a:lstStyle/>
          <a:p>
            <a:r>
              <a:rPr lang="de-DE" sz="1600" b="1" dirty="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
        <p:nvSpPr>
          <p:cNvPr id="17" name="Rechteck 16">
            <a:extLst>
              <a:ext uri="{FF2B5EF4-FFF2-40B4-BE49-F238E27FC236}">
                <a16:creationId xmlns:a16="http://schemas.microsoft.com/office/drawing/2014/main" id="{CF0371D7-A513-47EA-9113-002B1A60EA67}"/>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34253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7" name="Rechteck 16">
            <a:extLst>
              <a:ext uri="{FF2B5EF4-FFF2-40B4-BE49-F238E27FC236}">
                <a16:creationId xmlns:a16="http://schemas.microsoft.com/office/drawing/2014/main" id="{CF0371D7-A513-47EA-9113-002B1A60EA67}"/>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5089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7" name="Rechteck 16">
            <a:extLst>
              <a:ext uri="{FF2B5EF4-FFF2-40B4-BE49-F238E27FC236}">
                <a16:creationId xmlns:a16="http://schemas.microsoft.com/office/drawing/2014/main" id="{CF0371D7-A513-47EA-9113-002B1A60EA67}"/>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3538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11942" y="787765"/>
            <a:ext cx="10368116" cy="2462213"/>
          </a:xfrm>
          <a:prstGeom prst="rect">
            <a:avLst/>
          </a:prstGeom>
          <a:noFill/>
        </p:spPr>
        <p:txBody>
          <a:bodyPr wrap="square" rtlCol="0">
            <a:spAutoFit/>
          </a:bodyPr>
          <a:lstStyle/>
          <a:p>
            <a:r>
              <a:rPr lang="de-DE" sz="2200" b="1" dirty="0">
                <a:latin typeface="Times New Roman" panose="02020603050405020304" pitchFamily="18" charset="0"/>
                <a:cs typeface="Times New Roman" panose="02020603050405020304" pitchFamily="18" charset="0"/>
              </a:rPr>
              <a:t>Nehmen sie an, dass die Weltmarktpreise (gemessen z.B. gemessen in Gold) von Fischen und </a:t>
            </a:r>
            <a:r>
              <a:rPr lang="de-DE" sz="2200" b="1" dirty="0" err="1">
                <a:latin typeface="Times New Roman" panose="02020603050405020304" pitchFamily="18" charset="0"/>
                <a:cs typeface="Times New Roman" panose="02020603050405020304" pitchFamily="18" charset="0"/>
              </a:rPr>
              <a:t>Kokusnüssen</a:t>
            </a:r>
            <a:r>
              <a:rPr lang="de-DE" sz="2200" b="1" dirty="0">
                <a:latin typeface="Times New Roman" panose="02020603050405020304" pitchFamily="18" charset="0"/>
                <a:cs typeface="Times New Roman" panose="02020603050405020304" pitchFamily="18" charset="0"/>
              </a:rPr>
              <a:t> P</a:t>
            </a:r>
            <a:r>
              <a:rPr lang="de-DE" sz="2200" b="1" baseline="-25000" dirty="0">
                <a:latin typeface="Times New Roman" panose="02020603050405020304" pitchFamily="18" charset="0"/>
                <a:cs typeface="Times New Roman" panose="02020603050405020304" pitchFamily="18" charset="0"/>
              </a:rPr>
              <a:t>F</a:t>
            </a:r>
            <a:r>
              <a:rPr lang="de-DE" sz="2200" b="1" dirty="0">
                <a:latin typeface="Times New Roman" panose="02020603050405020304" pitchFamily="18" charset="0"/>
                <a:cs typeface="Times New Roman" panose="02020603050405020304" pitchFamily="18" charset="0"/>
              </a:rPr>
              <a:t>=4 und P</a:t>
            </a:r>
            <a:r>
              <a:rPr lang="de-DE" sz="2200" b="1" baseline="-25000" dirty="0">
                <a:latin typeface="Times New Roman" panose="02020603050405020304" pitchFamily="18" charset="0"/>
                <a:cs typeface="Times New Roman" panose="02020603050405020304" pitchFamily="18" charset="0"/>
              </a:rPr>
              <a:t>K</a:t>
            </a:r>
            <a:r>
              <a:rPr lang="de-DE" sz="2200" b="1" dirty="0">
                <a:latin typeface="Times New Roman" panose="02020603050405020304" pitchFamily="18" charset="0"/>
                <a:cs typeface="Times New Roman" panose="02020603050405020304" pitchFamily="18" charset="0"/>
              </a:rPr>
              <a:t>=2 sind.</a:t>
            </a:r>
          </a:p>
          <a:p>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das Welteinkommen, wenn sie die gemeinsame Transformationskurve (</a:t>
            </a:r>
            <a:r>
              <a:rPr lang="de-DE" sz="2200" b="1" dirty="0" err="1">
                <a:latin typeface="Times New Roman" panose="02020603050405020304" pitchFamily="18" charset="0"/>
                <a:cs typeface="Times New Roman" panose="02020603050405020304" pitchFamily="18" charset="0"/>
              </a:rPr>
              <a:t>Produktionsmöglichkeitenkurve</a:t>
            </a:r>
            <a:r>
              <a:rPr lang="de-DE" sz="2200" b="1" dirty="0">
                <a:latin typeface="Times New Roman" panose="02020603050405020304" pitchFamily="18" charset="0"/>
                <a:cs typeface="Times New Roman" panose="02020603050405020304" pitchFamily="18" charset="0"/>
              </a:rPr>
              <a:t>) betrachten.</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Vergleichen Sie die Situation mit der Produktion unter Autarkie.</a:t>
            </a:r>
          </a:p>
        </p:txBody>
      </p:sp>
      <p:sp>
        <p:nvSpPr>
          <p:cNvPr id="8" name="Textfeld 7">
            <a:extLst>
              <a:ext uri="{FF2B5EF4-FFF2-40B4-BE49-F238E27FC236}">
                <a16:creationId xmlns:a16="http://schemas.microsoft.com/office/drawing/2014/main" id="{839BA4D3-4DB3-4ACE-84B9-BBD2537577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FEA47F04-EAA4-4D09-B3A6-F753DE61EFA4}"/>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5030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256044" y="170207"/>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err="1">
                <a:solidFill>
                  <a:schemeClr val="tx1"/>
                </a:solidFill>
                <a:latin typeface="Times New Roman" panose="02020603050405020304" pitchFamily="18" charset="0"/>
                <a:cs typeface="Times New Roman" panose="02020603050405020304" pitchFamily="18" charset="0"/>
              </a:rPr>
              <a:t>Folgerungen</a:t>
            </a:r>
            <a:r>
              <a:rPr lang="en-US" sz="2903" b="1" dirty="0">
                <a:solidFill>
                  <a:schemeClr val="tx1"/>
                </a:solidFill>
                <a:latin typeface="Times New Roman" panose="02020603050405020304" pitchFamily="18" charset="0"/>
                <a:cs typeface="Times New Roman" panose="02020603050405020304" pitchFamily="18" charset="0"/>
              </a:rPr>
              <a:t> </a:t>
            </a:r>
            <a:r>
              <a:rPr lang="en-US" sz="2903" b="1" dirty="0" err="1">
                <a:solidFill>
                  <a:schemeClr val="tx1"/>
                </a:solidFill>
                <a:latin typeface="Times New Roman" panose="02020603050405020304" pitchFamily="18" charset="0"/>
                <a:cs typeface="Times New Roman" panose="02020603050405020304" pitchFamily="18" charset="0"/>
              </a:rPr>
              <a:t>aus</a:t>
            </a:r>
            <a:r>
              <a:rPr lang="en-US" sz="2903" b="1" dirty="0">
                <a:solidFill>
                  <a:schemeClr val="tx1"/>
                </a:solidFill>
                <a:latin typeface="Times New Roman" panose="02020603050405020304" pitchFamily="18" charset="0"/>
                <a:cs typeface="Times New Roman" panose="02020603050405020304" pitchFamily="18" charset="0"/>
              </a:rPr>
              <a:t> dem </a:t>
            </a:r>
            <a:r>
              <a:rPr lang="en-US" sz="2903" b="1" dirty="0" err="1">
                <a:solidFill>
                  <a:schemeClr val="tx1"/>
                </a:solidFill>
                <a:latin typeface="Times New Roman" panose="02020603050405020304" pitchFamily="18" charset="0"/>
                <a:cs typeface="Times New Roman" panose="02020603050405020304" pitchFamily="18" charset="0"/>
              </a:rPr>
              <a:t>Ricardomodell</a:t>
            </a:r>
            <a:endParaRPr lang="en-US" sz="2903" b="1" dirty="0">
              <a:solidFill>
                <a:schemeClr val="tx1"/>
              </a:solidFill>
              <a:latin typeface="Times New Roman" panose="02020603050405020304" pitchFamily="18" charset="0"/>
              <a:cs typeface="Times New Roman" panose="02020603050405020304" pitchFamily="18" charset="0"/>
            </a:endParaRPr>
          </a:p>
        </p:txBody>
      </p:sp>
      <p:sp>
        <p:nvSpPr>
          <p:cNvPr id="23" name="Textfeld 22"/>
          <p:cNvSpPr txBox="1"/>
          <p:nvPr/>
        </p:nvSpPr>
        <p:spPr>
          <a:xfrm>
            <a:off x="82201" y="810692"/>
            <a:ext cx="8733807" cy="4833494"/>
          </a:xfrm>
          <a:prstGeom prst="rect">
            <a:avLst/>
          </a:prstGeom>
          <a:noFill/>
        </p:spPr>
        <p:txBody>
          <a:bodyPr wrap="square" rtlCol="0">
            <a:noAutofit/>
          </a:bodyPr>
          <a:lstStyle/>
          <a:p>
            <a:r>
              <a:rPr lang="de-DE" sz="2177" dirty="0">
                <a:latin typeface="Times New Roman" panose="02020603050405020304" pitchFamily="18" charset="0"/>
                <a:cs typeface="Times New Roman" panose="02020603050405020304" pitchFamily="18" charset="0"/>
              </a:rPr>
              <a:t>Durch Handel können beide Handelspartner profitieren, selbst wenn ein Handelspartner in der Produktion von beiden Gütern einen absoluten Kostenvorteil hat.</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die komparativen Kostenvorteile sind entscheidend:</a:t>
            </a:r>
          </a:p>
          <a:p>
            <a:endParaRPr lang="de-DE" sz="2177" dirty="0">
              <a:latin typeface="Times New Roman" panose="02020603050405020304" pitchFamily="18" charset="0"/>
              <a:ea typeface="Arial Unicode MS"/>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a:t>
            </a:r>
            <a:r>
              <a:rPr lang="en-US" altLang="en-US" sz="2177" dirty="0">
                <a:latin typeface="Times New Roman" panose="02020603050405020304" pitchFamily="18" charset="0"/>
                <a:ea typeface="ヒラギノ角ゴ Pro W3" pitchFamily="-84" charset="-128"/>
                <a:cs typeface="Times New Roman" panose="02020603050405020304" pitchFamily="18" charset="0"/>
              </a:rPr>
              <a:t>Ein Land hat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komparativen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Kostenvorteil</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wenn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seine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Opportunitätskosten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Produktion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Gutes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niedriger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sind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einem</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anderen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Land.</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Über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sich</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err="1">
                <a:latin typeface="Times New Roman" panose="02020603050405020304" pitchFamily="18" charset="0"/>
                <a:ea typeface="ヒラギノ角ゴ Pro W3" pitchFamily="-84" charset="-128"/>
                <a:cs typeface="Times New Roman" panose="02020603050405020304" pitchFamily="18" charset="0"/>
              </a:rPr>
              <a:t>ein</a:t>
            </a:r>
            <a:r>
              <a:rPr lang="en-US" altLang="en-US" sz="2177">
                <a:latin typeface="Times New Roman" panose="02020603050405020304" pitchFamily="18" charset="0"/>
                <a:ea typeface="ヒラギノ角ゴ Pro W3" pitchFamily="-84" charset="-128"/>
                <a:cs typeface="Times New Roman" panose="02020603050405020304" pitchFamily="18" charset="0"/>
              </a:rPr>
              <a:t>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einstellen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dass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den Preisverhältnissen </a:t>
            </a:r>
            <a:r>
              <a:rPr lang="en-US" altLang="en-US" sz="2177" dirty="0">
                <a:latin typeface="Times New Roman" panose="02020603050405020304" pitchFamily="18" charset="0"/>
                <a:ea typeface="ヒラギノ角ゴ Pro W3" pitchFamily="-84" charset="-128"/>
                <a:cs typeface="Times New Roman" panose="02020603050405020304" pitchFamily="18" charset="0"/>
              </a:rPr>
              <a:t>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Handelspartner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ohne</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liegt</a:t>
            </a:r>
            <a:r>
              <a:rPr lang="en-US" altLang="en-US" sz="2177" dirty="0">
                <a:latin typeface="Times New Roman" panose="02020603050405020304" pitchFamily="18" charset="0"/>
                <a:ea typeface="ヒラギノ角ゴ Pro W3" pitchFamily="-84" charset="-128"/>
                <a:cs typeface="Times New Roman" panose="02020603050405020304" pitchFamily="18" charset="0"/>
              </a:rPr>
              <a:t>.</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Das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widerspiegelt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das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Austauschverhältnis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den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Gütern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Dieses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b="1" dirty="0">
                <a:latin typeface="Times New Roman" panose="02020603050405020304" pitchFamily="18" charset="0"/>
                <a:ea typeface="ヒラギノ角ゴ Pro W3" pitchFamily="-84" charset="-128"/>
                <a:cs typeface="Times New Roman" panose="02020603050405020304" pitchFamily="18" charset="0"/>
              </a:rPr>
              <a:t>Terms of Trade (TOT)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bezeichnet</a:t>
            </a:r>
            <a:endParaRPr lang="en-US" altLang="en-US" sz="2177" b="1" dirty="0">
              <a:latin typeface="Times New Roman" panose="02020603050405020304" pitchFamily="18" charset="0"/>
              <a:ea typeface="ヒラギノ角ゴ Pro W3" pitchFamily="-84" charset="-128"/>
              <a:cs typeface="Times New Roman" panose="02020603050405020304" pitchFamily="18" charset="0"/>
            </a:endParaRP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378086F8-CE85-4B1A-8B37-89AC03E0D37E}"/>
              </a:ext>
            </a:extLst>
          </p:cNvPr>
          <p:cNvSpPr/>
          <p:nvPr/>
        </p:nvSpPr>
        <p:spPr>
          <a:xfrm>
            <a:off x="8679773"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634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501446" y="405826"/>
            <a:ext cx="9144000" cy="2016224"/>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absoluter Kostenvortei</a:t>
            </a:r>
            <a:r>
              <a:rPr lang="de-DE" sz="2400" dirty="0">
                <a:latin typeface="Times New Roman" panose="02020603050405020304" pitchFamily="18" charset="0"/>
                <a:cs typeface="Times New Roman" panose="02020603050405020304" pitchFamily="18" charset="0"/>
              </a:rPr>
              <a:t>l besteht, wenn Produzent A ein Gut </a:t>
            </a:r>
          </a:p>
          <a:p>
            <a:r>
              <a:rPr lang="de-DE" sz="2400" dirty="0">
                <a:latin typeface="Times New Roman" panose="02020603050405020304" pitchFamily="18" charset="0"/>
                <a:cs typeface="Times New Roman" panose="02020603050405020304" pitchFamily="18" charset="0"/>
              </a:rPr>
              <a:t>kostengünstiger herstellen kann, als Produzent B </a:t>
            </a:r>
          </a:p>
          <a:p>
            <a:r>
              <a:rPr lang="de-DE" sz="2400" dirty="0">
                <a:latin typeface="Times New Roman" panose="02020603050405020304" pitchFamily="18" charset="0"/>
                <a:cs typeface="Times New Roman" panose="02020603050405020304" pitchFamily="18" charset="0"/>
              </a:rPr>
              <a:t>(z. B. gemessen in Zeiteinheiten).</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501446" y="2998114"/>
            <a:ext cx="9144000" cy="1584176"/>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Als </a:t>
            </a:r>
            <a:r>
              <a:rPr lang="de-DE" sz="2400" b="1" dirty="0">
                <a:latin typeface="Times New Roman" panose="02020603050405020304" pitchFamily="18" charset="0"/>
                <a:cs typeface="Times New Roman" panose="02020603050405020304" pitchFamily="18" charset="0"/>
              </a:rPr>
              <a:t>Opportunitätskoste</a:t>
            </a:r>
            <a:r>
              <a:rPr lang="de-DE" sz="2400" dirty="0">
                <a:latin typeface="Times New Roman" panose="02020603050405020304" pitchFamily="18" charset="0"/>
                <a:cs typeface="Times New Roman" panose="02020603050405020304" pitchFamily="18" charset="0"/>
              </a:rPr>
              <a:t>n einer Handlung bezeichnet man die </a:t>
            </a:r>
          </a:p>
          <a:p>
            <a:r>
              <a:rPr lang="de-DE" sz="2400" dirty="0">
                <a:latin typeface="Times New Roman" panose="02020603050405020304" pitchFamily="18" charset="0"/>
                <a:cs typeface="Times New Roman" panose="02020603050405020304" pitchFamily="18" charset="0"/>
              </a:rPr>
              <a:t>entgangenen  Erträge bzw. den entgangenen Nutzen der besten nicht </a:t>
            </a:r>
          </a:p>
          <a:p>
            <a:r>
              <a:rPr lang="de-DE" sz="2400" dirty="0">
                <a:latin typeface="Times New Roman" panose="02020603050405020304" pitchFamily="18" charset="0"/>
                <a:cs typeface="Times New Roman" panose="02020603050405020304" pitchFamily="18" charset="0"/>
              </a:rPr>
              <a:t>realisierten Handlungsalternative.</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8FA6D1CF-33FB-4465-96AC-4F21CD9092E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Begriffe</a:t>
            </a:r>
          </a:p>
        </p:txBody>
      </p:sp>
      <p:sp>
        <p:nvSpPr>
          <p:cNvPr id="6" name="Rechteck 5">
            <a:extLst>
              <a:ext uri="{FF2B5EF4-FFF2-40B4-BE49-F238E27FC236}">
                <a16:creationId xmlns:a16="http://schemas.microsoft.com/office/drawing/2014/main" id="{1E357A0B-2137-4AB9-932C-CBEA0F7DB64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8728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847529" y="136525"/>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a:solidFill>
                  <a:schemeClr val="tx1"/>
                </a:solidFill>
                <a:latin typeface="Times New Roman" panose="02020603050405020304" pitchFamily="18" charset="0"/>
                <a:cs typeface="Times New Roman" panose="02020603050405020304" pitchFamily="18" charset="0"/>
              </a:rPr>
              <a:t>Terms of Trade:</a:t>
            </a:r>
          </a:p>
        </p:txBody>
      </p:sp>
      <p:sp>
        <p:nvSpPr>
          <p:cNvPr id="5" name="Textfeld 4"/>
          <p:cNvSpPr txBox="1"/>
          <p:nvPr/>
        </p:nvSpPr>
        <p:spPr>
          <a:xfrm>
            <a:off x="9832" y="620348"/>
            <a:ext cx="8733807" cy="5617304"/>
          </a:xfrm>
          <a:prstGeom prst="rect">
            <a:avLst/>
          </a:prstGeom>
          <a:noFill/>
        </p:spPr>
        <p:txBody>
          <a:bodyPr wrap="square" rtlCol="0">
            <a:noAutofit/>
          </a:bodyPr>
          <a:lstStyle/>
          <a:p>
            <a:r>
              <a:rPr lang="de-DE" sz="2177" b="1" u="sng" dirty="0">
                <a:latin typeface="Times New Roman" panose="02020603050405020304" pitchFamily="18" charset="0"/>
                <a:ea typeface="Arial Unicode MS"/>
                <a:cs typeface="Times New Roman" panose="02020603050405020304" pitchFamily="18" charset="0"/>
              </a:rPr>
              <a:t>Allgemeine Definition:</a:t>
            </a:r>
          </a:p>
          <a:p>
            <a:r>
              <a:rPr lang="en-US" sz="2177" dirty="0">
                <a:latin typeface="Times New Roman" panose="02020603050405020304" pitchFamily="18" charset="0"/>
                <a:cs typeface="Times New Roman" panose="02020603050405020304" pitchFamily="18" charset="0"/>
              </a:rPr>
              <a:t>Die terms of trade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definiert</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als</a:t>
            </a:r>
            <a:r>
              <a:rPr lang="en-US" sz="2177" dirty="0">
                <a:latin typeface="Times New Roman" panose="02020603050405020304" pitchFamily="18" charset="0"/>
                <a:cs typeface="Times New Roman" panose="02020603050405020304" pitchFamily="18" charset="0"/>
              </a:rPr>
              <a:t> der relative </a:t>
            </a:r>
            <a:r>
              <a:rPr lang="en-US" sz="2177" dirty="0" err="1">
                <a:latin typeface="Times New Roman" panose="02020603050405020304" pitchFamily="18" charset="0"/>
                <a:cs typeface="Times New Roman" panose="02020603050405020304" pitchFamily="18" charset="0"/>
              </a:rPr>
              <a:t>Preis</a:t>
            </a:r>
            <a:r>
              <a:rPr lang="en-US" sz="2177" dirty="0">
                <a:latin typeface="Times New Roman" panose="02020603050405020304" pitchFamily="18" charset="0"/>
                <a:cs typeface="Times New Roman" panose="02020603050405020304" pitchFamily="18" charset="0"/>
              </a:rPr>
              <a:t> 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in </a:t>
            </a:r>
            <a:r>
              <a:rPr lang="en-US" sz="2177" dirty="0" err="1">
                <a:latin typeface="Times New Roman" panose="02020603050405020304" pitchFamily="18" charset="0"/>
                <a:cs typeface="Times New Roman" panose="02020603050405020304" pitchFamily="18" charset="0"/>
              </a:rPr>
              <a:t>Einheiten</a:t>
            </a:r>
            <a:r>
              <a:rPr lang="en-US" sz="2177" dirty="0">
                <a:latin typeface="Times New Roman" panose="02020603050405020304" pitchFamily="18" charset="0"/>
                <a:cs typeface="Times New Roman" panose="02020603050405020304" pitchFamily="18" charset="0"/>
              </a:rPr>
              <a:t> des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Falls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ex</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im</a:t>
            </a:r>
            <a:r>
              <a:rPr lang="en-US" sz="2177" dirty="0">
                <a:latin typeface="Times New Roman" panose="02020603050405020304" pitchFamily="18" charset="0"/>
                <a:cs typeface="Times New Roman" panose="02020603050405020304" pitchFamily="18" charset="0"/>
              </a:rPr>
              <a:t> die </a:t>
            </a:r>
            <a:r>
              <a:rPr lang="en-US" sz="2177" dirty="0" err="1">
                <a:latin typeface="Times New Roman" panose="02020603050405020304" pitchFamily="18" charset="0"/>
                <a:cs typeface="Times New Roman" panose="02020603050405020304" pitchFamily="18" charset="0"/>
              </a:rPr>
              <a:t>Weltmarktpreise</a:t>
            </a:r>
            <a:r>
              <a:rPr lang="en-US" sz="2177" dirty="0">
                <a:latin typeface="Times New Roman" panose="02020603050405020304" pitchFamily="18" charset="0"/>
                <a:cs typeface="Times New Roman" panose="02020603050405020304" pitchFamily="18" charset="0"/>
              </a:rPr>
              <a:t> 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eines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Landes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dann</a:t>
            </a:r>
            <a:r>
              <a:rPr lang="en-US" sz="2177" dirty="0">
                <a:latin typeface="Times New Roman" panose="02020603050405020304" pitchFamily="18" charset="0"/>
                <a:cs typeface="Times New Roman" panose="02020603050405020304" pitchFamily="18" charset="0"/>
              </a:rPr>
              <a:t> gilt:</a:t>
            </a:r>
          </a:p>
          <a:p>
            <a:endParaRPr lang="en-US" sz="2177" dirty="0">
              <a:latin typeface="Times New Roman" panose="02020603050405020304" pitchFamily="18" charset="0"/>
              <a:ea typeface="Arial Unicode MS"/>
              <a:cs typeface="Times New Roman" panose="02020603050405020304" pitchFamily="18" charset="0"/>
            </a:endParaRPr>
          </a:p>
          <a:p>
            <a:pPr algn="ctr"/>
            <a:r>
              <a:rPr lang="en-US" sz="3200" dirty="0">
                <a:latin typeface="Times New Roman" panose="02020603050405020304" pitchFamily="18" charset="0"/>
                <a:ea typeface="Arial Unicode MS"/>
                <a:cs typeface="Times New Roman" panose="02020603050405020304" pitchFamily="18" charset="0"/>
              </a:rPr>
              <a:t>TOT=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ex</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im</a:t>
            </a:r>
            <a:r>
              <a:rPr lang="en-US" sz="3200" dirty="0">
                <a:latin typeface="Times New Roman" panose="02020603050405020304" pitchFamily="18" charset="0"/>
                <a:cs typeface="Times New Roman" panose="02020603050405020304" pitchFamily="18" charset="0"/>
              </a:rPr>
              <a:t> </a:t>
            </a:r>
            <a:endParaRPr lang="de-DE" sz="3200"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Ein Land kann grundsätzlich an einer Senkung und Erhöhung der TOT 	interessiert sein:</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1</a:t>
            </a:r>
            <a:r>
              <a:rPr lang="de-DE" dirty="0">
                <a:latin typeface="Times New Roman" panose="02020603050405020304" pitchFamily="18" charset="0"/>
                <a:cs typeface="Times New Roman" panose="02020603050405020304" pitchFamily="18" charset="0"/>
              </a:rPr>
              <a:t>: Deutschland war nach dem Zweiten Weltkrieg daran interessiert auf 	den Weltmarkt zurückzukehren und hat daher seine Exportpreise künstlich niedrig 	gehalten. Ähnliches verfolgt China immer noch, indem der Yuan weiterhin an den 	US-Dollar gekoppelt ist und nur langsam durch staatliche Intervention aufwertet </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2</a:t>
            </a:r>
            <a:r>
              <a:rPr lang="de-DE" b="1" dirty="0">
                <a:latin typeface="Times New Roman" panose="02020603050405020304" pitchFamily="18" charset="0"/>
                <a:cs typeface="Times New Roman" panose="02020603050405020304" pitchFamily="18" charset="0"/>
              </a:rPr>
              <a:t>:</a:t>
            </a:r>
            <a:r>
              <a:rPr lang="de-DE" b="1" u="sng"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Rußland</a:t>
            </a:r>
            <a:r>
              <a:rPr lang="de-DE" dirty="0">
                <a:latin typeface="Times New Roman" panose="02020603050405020304" pitchFamily="18" charset="0"/>
                <a:cs typeface="Times New Roman" panose="02020603050405020304" pitchFamily="18" charset="0"/>
              </a:rPr>
              <a:t> als rohstoffbasiertes Land ist an relativ hohen Öl- und 	Gaspreisen interessiert, da knapp 2/3 seines Staatshaushaltes aus diesen 	Einnahmen gedeckt werden.</a:t>
            </a:r>
          </a:p>
        </p:txBody>
      </p:sp>
      <p:sp>
        <p:nvSpPr>
          <p:cNvPr id="6" name="Rechteck 5">
            <a:extLst>
              <a:ext uri="{FF2B5EF4-FFF2-40B4-BE49-F238E27FC236}">
                <a16:creationId xmlns:a16="http://schemas.microsoft.com/office/drawing/2014/main" id="{C64DF07D-2DFF-4EB2-961E-58C504DE25F5}"/>
              </a:ext>
            </a:extLst>
          </p:cNvPr>
          <p:cNvSpPr/>
          <p:nvPr/>
        </p:nvSpPr>
        <p:spPr>
          <a:xfrm>
            <a:off x="8679773"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044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86686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Ökonomie:                         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4" name="Textfeld 3">
            <a:extLst>
              <a:ext uri="{FF2B5EF4-FFF2-40B4-BE49-F238E27FC236}">
                <a16:creationId xmlns:a16="http://schemas.microsoft.com/office/drawing/2014/main" id="{AA15B691-283D-4341-8E52-EBA1542B1340}"/>
              </a:ext>
            </a:extLst>
          </p:cNvPr>
          <p:cNvSpPr txBox="1"/>
          <p:nvPr/>
        </p:nvSpPr>
        <p:spPr>
          <a:xfrm>
            <a:off x="-1" y="850028"/>
            <a:ext cx="12172951" cy="1621623"/>
          </a:xfrm>
          <a:prstGeom prst="rect">
            <a:avLst/>
          </a:prstGeom>
          <a:noFill/>
        </p:spPr>
        <p:txBody>
          <a:bodyPr wrap="square" rtlCol="0">
            <a:noAutofit/>
          </a:bodyPr>
          <a:lstStyle/>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AA15B691-283D-4341-8E52-EBA1542B1340}"/>
                  </a:ext>
                </a:extLst>
              </p:cNvPr>
              <p:cNvSpPr txBox="1"/>
              <p:nvPr/>
            </p:nvSpPr>
            <p:spPr>
              <a:xfrm>
                <a:off x="0" y="1660839"/>
                <a:ext cx="12172951" cy="478983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2 Konsumenten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a:t>
                </a:r>
              </a:p>
              <a:p>
                <a:pPr lvl="1"/>
                <a:r>
                  <a:rPr lang="de-DE" sz="2400" dirty="0">
                    <a:latin typeface="Times New Roman" panose="02020603050405020304" pitchFamily="18" charset="0"/>
                    <a:cs typeface="Times New Roman" panose="02020603050405020304" pitchFamily="18" charset="0"/>
                  </a:rPr>
                  <a:t>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5" name="Textfeld 4">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660839"/>
                <a:ext cx="12172951" cy="4789837"/>
              </a:xfrm>
              <a:prstGeom prst="rect">
                <a:avLst/>
              </a:prstGeom>
              <a:blipFill>
                <a:blip r:embed="rId2"/>
                <a:stretch>
                  <a:fillRect l="-651" b="-4071"/>
                </a:stretch>
              </a:blipFill>
            </p:spPr>
            <p:txBody>
              <a:bodyPr/>
              <a:lstStyle/>
              <a:p>
                <a:r>
                  <a:rPr lang="de-DE">
                    <a:noFill/>
                  </a:rPr>
                  <a:t> </a:t>
                </a:r>
              </a:p>
            </p:txBody>
          </p:sp>
        </mc:Fallback>
      </mc:AlternateContent>
      <p:sp>
        <p:nvSpPr>
          <p:cNvPr id="9" name="Rechteck 8">
            <a:extLst>
              <a:ext uri="{FF2B5EF4-FFF2-40B4-BE49-F238E27FC236}">
                <a16:creationId xmlns:a16="http://schemas.microsoft.com/office/drawing/2014/main" id="{DCEC1F7B-7EFF-415C-A94A-4F537AFF0A3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817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sp>
        <p:nvSpPr>
          <p:cNvPr id="53" name="Rechteck 52">
            <a:extLst>
              <a:ext uri="{FF2B5EF4-FFF2-40B4-BE49-F238E27FC236}">
                <a16:creationId xmlns:a16="http://schemas.microsoft.com/office/drawing/2014/main" id="{44BB4629-00CA-40E8-A632-EB2965347D7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cxnSp>
        <p:nvCxnSpPr>
          <p:cNvPr id="4" name="Gerade Verbindung mit Pfeil 3">
            <a:extLst>
              <a:ext uri="{FF2B5EF4-FFF2-40B4-BE49-F238E27FC236}">
                <a16:creationId xmlns:a16="http://schemas.microsoft.com/office/drawing/2014/main" id="{CBA82F59-53E9-E13D-D41E-0337C00376B3}"/>
              </a:ext>
            </a:extLst>
          </p:cNvPr>
          <p:cNvCxnSpPr/>
          <p:nvPr/>
        </p:nvCxnSpPr>
        <p:spPr>
          <a:xfrm flipV="1">
            <a:off x="1344954"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F28521C1-3609-B6CD-EB60-09E49B755A9F}"/>
              </a:ext>
            </a:extLst>
          </p:cNvPr>
          <p:cNvCxnSpPr>
            <a:cxnSpLocks/>
          </p:cNvCxnSpPr>
          <p:nvPr/>
        </p:nvCxnSpPr>
        <p:spPr>
          <a:xfrm>
            <a:off x="1347260"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09E7679-FC47-5639-543E-AD88CF66A2BC}"/>
              </a:ext>
            </a:extLst>
          </p:cNvPr>
          <p:cNvCxnSpPr/>
          <p:nvPr/>
        </p:nvCxnSpPr>
        <p:spPr>
          <a:xfrm rot="10800000" flipV="1">
            <a:off x="8051881"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B5B18D6-E3F7-89BB-1F44-982908F70260}"/>
              </a:ext>
            </a:extLst>
          </p:cNvPr>
          <p:cNvCxnSpPr>
            <a:cxnSpLocks/>
          </p:cNvCxnSpPr>
          <p:nvPr/>
        </p:nvCxnSpPr>
        <p:spPr>
          <a:xfrm rot="10800000">
            <a:off x="926875"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uppieren 7">
            <a:extLst>
              <a:ext uri="{FF2B5EF4-FFF2-40B4-BE49-F238E27FC236}">
                <a16:creationId xmlns:a16="http://schemas.microsoft.com/office/drawing/2014/main" id="{1A1DAD3B-D6F0-5221-0AB0-59FC855C5FA4}"/>
              </a:ext>
            </a:extLst>
          </p:cNvPr>
          <p:cNvGrpSpPr/>
          <p:nvPr/>
        </p:nvGrpSpPr>
        <p:grpSpPr>
          <a:xfrm>
            <a:off x="349200" y="1127932"/>
            <a:ext cx="357505" cy="3600172"/>
            <a:chOff x="1159727" y="1436302"/>
            <a:chExt cx="408878" cy="4322956"/>
          </a:xfrm>
        </p:grpSpPr>
        <p:cxnSp>
          <p:nvCxnSpPr>
            <p:cNvPr id="11" name="Gerader Verbinder 10">
              <a:extLst>
                <a:ext uri="{FF2B5EF4-FFF2-40B4-BE49-F238E27FC236}">
                  <a16:creationId xmlns:a16="http://schemas.microsoft.com/office/drawing/2014/main" id="{265EDA55-3392-A860-AA6E-2B695B78DED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73C506A9-A6EA-A911-A92C-74ED9411767B}"/>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FF5C1CF-763A-6C02-B5AC-39EBF2050943}"/>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uppieren 17">
            <a:extLst>
              <a:ext uri="{FF2B5EF4-FFF2-40B4-BE49-F238E27FC236}">
                <a16:creationId xmlns:a16="http://schemas.microsoft.com/office/drawing/2014/main" id="{6A6DBA48-83AE-2AB8-A277-E080DFB7D8FC}"/>
              </a:ext>
            </a:extLst>
          </p:cNvPr>
          <p:cNvGrpSpPr/>
          <p:nvPr/>
        </p:nvGrpSpPr>
        <p:grpSpPr>
          <a:xfrm>
            <a:off x="1332056" y="5278594"/>
            <a:ext cx="6707040" cy="340514"/>
            <a:chOff x="2460796" y="5819673"/>
            <a:chExt cx="7670843" cy="408877"/>
          </a:xfrm>
        </p:grpSpPr>
        <p:cxnSp>
          <p:nvCxnSpPr>
            <p:cNvPr id="22" name="Gerader Verbinder 21">
              <a:extLst>
                <a:ext uri="{FF2B5EF4-FFF2-40B4-BE49-F238E27FC236}">
                  <a16:creationId xmlns:a16="http://schemas.microsoft.com/office/drawing/2014/main" id="{DCB81DA0-7132-A2F1-6999-ED64D8B23B2B}"/>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4C19A795-3249-E9FD-5A0B-767B8DE6753B}"/>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1F84CE30-0B9D-E58A-4C4E-F8C95F664528}"/>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8" name="Textfeld 27">
            <a:extLst>
              <a:ext uri="{FF2B5EF4-FFF2-40B4-BE49-F238E27FC236}">
                <a16:creationId xmlns:a16="http://schemas.microsoft.com/office/drawing/2014/main" id="{C6242538-BB79-81CC-5C0A-4111D55AC300}"/>
              </a:ext>
            </a:extLst>
          </p:cNvPr>
          <p:cNvSpPr txBox="1"/>
          <p:nvPr/>
        </p:nvSpPr>
        <p:spPr>
          <a:xfrm>
            <a:off x="1218670" y="323387"/>
            <a:ext cx="252568" cy="307581"/>
          </a:xfrm>
          <a:prstGeom prst="rect">
            <a:avLst/>
          </a:prstGeom>
          <a:noFill/>
        </p:spPr>
        <p:txBody>
          <a:bodyPr wrap="none" rtlCol="0">
            <a:spAutoFit/>
          </a:bodyPr>
          <a:lstStyle/>
          <a:p>
            <a:r>
              <a:rPr lang="de-DE" dirty="0"/>
              <a:t>y</a:t>
            </a:r>
          </a:p>
        </p:txBody>
      </p:sp>
      <p:sp>
        <p:nvSpPr>
          <p:cNvPr id="36" name="Textfeld 35">
            <a:extLst>
              <a:ext uri="{FF2B5EF4-FFF2-40B4-BE49-F238E27FC236}">
                <a16:creationId xmlns:a16="http://schemas.microsoft.com/office/drawing/2014/main" id="{952A3F8C-F9F9-EB37-6202-1255DB1EA801}"/>
              </a:ext>
            </a:extLst>
          </p:cNvPr>
          <p:cNvSpPr txBox="1"/>
          <p:nvPr/>
        </p:nvSpPr>
        <p:spPr>
          <a:xfrm>
            <a:off x="8435621" y="4526708"/>
            <a:ext cx="248362" cy="307581"/>
          </a:xfrm>
          <a:prstGeom prst="rect">
            <a:avLst/>
          </a:prstGeom>
          <a:noFill/>
        </p:spPr>
        <p:txBody>
          <a:bodyPr wrap="none" rtlCol="0">
            <a:spAutoFit/>
          </a:bodyPr>
          <a:lstStyle/>
          <a:p>
            <a:r>
              <a:rPr lang="de-DE" dirty="0"/>
              <a:t>x</a:t>
            </a:r>
          </a:p>
        </p:txBody>
      </p:sp>
      <p:sp>
        <p:nvSpPr>
          <p:cNvPr id="37" name="Textfeld 36">
            <a:extLst>
              <a:ext uri="{FF2B5EF4-FFF2-40B4-BE49-F238E27FC236}">
                <a16:creationId xmlns:a16="http://schemas.microsoft.com/office/drawing/2014/main" id="{0AE33A36-C22B-1DF6-43DD-81A11C01640A}"/>
              </a:ext>
            </a:extLst>
          </p:cNvPr>
          <p:cNvSpPr txBox="1"/>
          <p:nvPr/>
        </p:nvSpPr>
        <p:spPr>
          <a:xfrm>
            <a:off x="703455" y="950858"/>
            <a:ext cx="248362" cy="307581"/>
          </a:xfrm>
          <a:prstGeom prst="rect">
            <a:avLst/>
          </a:prstGeom>
          <a:noFill/>
        </p:spPr>
        <p:txBody>
          <a:bodyPr wrap="none" rtlCol="0">
            <a:spAutoFit/>
          </a:bodyPr>
          <a:lstStyle/>
          <a:p>
            <a:r>
              <a:rPr lang="de-DE" dirty="0"/>
              <a:t>x</a:t>
            </a:r>
          </a:p>
        </p:txBody>
      </p:sp>
      <p:sp>
        <p:nvSpPr>
          <p:cNvPr id="42" name="Textfeld 41">
            <a:extLst>
              <a:ext uri="{FF2B5EF4-FFF2-40B4-BE49-F238E27FC236}">
                <a16:creationId xmlns:a16="http://schemas.microsoft.com/office/drawing/2014/main" id="{AB91ECBA-7D16-3BB9-0CF1-D7CA9DCD234B}"/>
              </a:ext>
            </a:extLst>
          </p:cNvPr>
          <p:cNvSpPr txBox="1"/>
          <p:nvPr/>
        </p:nvSpPr>
        <p:spPr>
          <a:xfrm>
            <a:off x="7925597" y="4944083"/>
            <a:ext cx="252568" cy="307581"/>
          </a:xfrm>
          <a:prstGeom prst="rect">
            <a:avLst/>
          </a:prstGeom>
          <a:noFill/>
        </p:spPr>
        <p:txBody>
          <a:bodyPr wrap="none" rtlCol="0">
            <a:spAutoFit/>
          </a:bodyPr>
          <a:lstStyle/>
          <a:p>
            <a:r>
              <a:rPr lang="de-DE" dirty="0"/>
              <a:t>y</a:t>
            </a:r>
          </a:p>
        </p:txBody>
      </p:sp>
      <p:sp>
        <p:nvSpPr>
          <p:cNvPr id="45" name="Textfeld 44">
            <a:extLst>
              <a:ext uri="{FF2B5EF4-FFF2-40B4-BE49-F238E27FC236}">
                <a16:creationId xmlns:a16="http://schemas.microsoft.com/office/drawing/2014/main" id="{78C61507-9660-5405-07E0-04DDA163562E}"/>
              </a:ext>
            </a:extLst>
          </p:cNvPr>
          <p:cNvSpPr txBox="1"/>
          <p:nvPr/>
        </p:nvSpPr>
        <p:spPr>
          <a:xfrm>
            <a:off x="8022732" y="826638"/>
            <a:ext cx="270788" cy="307581"/>
          </a:xfrm>
          <a:prstGeom prst="rect">
            <a:avLst/>
          </a:prstGeom>
          <a:noFill/>
        </p:spPr>
        <p:txBody>
          <a:bodyPr wrap="none" rtlCol="0">
            <a:spAutoFit/>
          </a:bodyPr>
          <a:lstStyle/>
          <a:p>
            <a:r>
              <a:rPr lang="de-DE" dirty="0"/>
              <a:t>B</a:t>
            </a:r>
          </a:p>
        </p:txBody>
      </p:sp>
      <p:sp>
        <p:nvSpPr>
          <p:cNvPr id="48" name="Textfeld 47">
            <a:extLst>
              <a:ext uri="{FF2B5EF4-FFF2-40B4-BE49-F238E27FC236}">
                <a16:creationId xmlns:a16="http://schemas.microsoft.com/office/drawing/2014/main" id="{F6FA3640-2775-F1C9-1C42-0388B74E2B85}"/>
              </a:ext>
            </a:extLst>
          </p:cNvPr>
          <p:cNvSpPr txBox="1"/>
          <p:nvPr/>
        </p:nvSpPr>
        <p:spPr>
          <a:xfrm>
            <a:off x="1096592" y="4680140"/>
            <a:ext cx="277797" cy="307581"/>
          </a:xfrm>
          <a:prstGeom prst="rect">
            <a:avLst/>
          </a:prstGeom>
          <a:noFill/>
        </p:spPr>
        <p:txBody>
          <a:bodyPr wrap="none" rtlCol="0">
            <a:spAutoFit/>
          </a:bodyPr>
          <a:lstStyle/>
          <a:p>
            <a:r>
              <a:rPr lang="de-DE" dirty="0"/>
              <a:t>A</a:t>
            </a:r>
          </a:p>
        </p:txBody>
      </p:sp>
      <mc:AlternateContent xmlns:mc="http://schemas.openxmlformats.org/markup-compatibility/2006" xmlns:a14="http://schemas.microsoft.com/office/drawing/2010/main">
        <mc:Choice Requires="a14">
          <p:sp>
            <p:nvSpPr>
              <p:cNvPr id="50" name="Rechteck 49">
                <a:extLst>
                  <a:ext uri="{FF2B5EF4-FFF2-40B4-BE49-F238E27FC236}">
                    <a16:creationId xmlns:a16="http://schemas.microsoft.com/office/drawing/2014/main" id="{58E4E0D9-3416-4863-7C5A-8637AF817F91}"/>
                  </a:ext>
                </a:extLst>
              </p:cNvPr>
              <p:cNvSpPr/>
              <p:nvPr/>
            </p:nvSpPr>
            <p:spPr>
              <a:xfrm>
                <a:off x="4483954"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50" name="Rechteck 49">
                <a:extLst>
                  <a:ext uri="{FF2B5EF4-FFF2-40B4-BE49-F238E27FC236}">
                    <a16:creationId xmlns:a16="http://schemas.microsoft.com/office/drawing/2014/main" id="{58E4E0D9-3416-4863-7C5A-8637AF817F91}"/>
                  </a:ext>
                </a:extLst>
              </p:cNvPr>
              <p:cNvSpPr>
                <a:spLocks noRot="1" noChangeAspect="1" noMove="1" noResize="1" noEditPoints="1" noAdjustHandles="1" noChangeArrowheads="1" noChangeShapeType="1" noTextEdit="1"/>
              </p:cNvSpPr>
              <p:nvPr/>
            </p:nvSpPr>
            <p:spPr>
              <a:xfrm>
                <a:off x="4483954" y="5473756"/>
                <a:ext cx="372794" cy="369332"/>
              </a:xfrm>
              <a:prstGeom prst="rect">
                <a:avLst/>
              </a:prstGeom>
              <a:blipFill>
                <a:blip r:embed="rId2"/>
                <a:stretch>
                  <a:fillRect r="-1311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Rechteck 50">
                <a:extLst>
                  <a:ext uri="{FF2B5EF4-FFF2-40B4-BE49-F238E27FC236}">
                    <a16:creationId xmlns:a16="http://schemas.microsoft.com/office/drawing/2014/main" id="{58E314B9-FD15-30A6-C12B-5600E258CDE0}"/>
                  </a:ext>
                </a:extLst>
              </p:cNvPr>
              <p:cNvSpPr/>
              <p:nvPr/>
            </p:nvSpPr>
            <p:spPr>
              <a:xfrm>
                <a:off x="78567"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51" name="Rechteck 50">
                <a:extLst>
                  <a:ext uri="{FF2B5EF4-FFF2-40B4-BE49-F238E27FC236}">
                    <a16:creationId xmlns:a16="http://schemas.microsoft.com/office/drawing/2014/main" id="{58E314B9-FD15-30A6-C12B-5600E258CDE0}"/>
                  </a:ext>
                </a:extLst>
              </p:cNvPr>
              <p:cNvSpPr>
                <a:spLocks noRot="1" noChangeAspect="1" noMove="1" noResize="1" noEditPoints="1" noAdjustHandles="1" noChangeArrowheads="1" noChangeShapeType="1" noTextEdit="1"/>
              </p:cNvSpPr>
              <p:nvPr/>
            </p:nvSpPr>
            <p:spPr>
              <a:xfrm>
                <a:off x="78567" y="2684415"/>
                <a:ext cx="371384" cy="369332"/>
              </a:xfrm>
              <a:prstGeom prst="rect">
                <a:avLst/>
              </a:prstGeom>
              <a:blipFill>
                <a:blip r:embed="rId3"/>
                <a:stretch>
                  <a:fillRect b="-6557"/>
                </a:stretch>
              </a:blipFill>
            </p:spPr>
            <p:txBody>
              <a:bodyPr/>
              <a:lstStyle/>
              <a:p>
                <a:r>
                  <a:rPr lang="de-DE">
                    <a:noFill/>
                  </a:rPr>
                  <a:t> </a:t>
                </a:r>
              </a:p>
            </p:txBody>
          </p:sp>
        </mc:Fallback>
      </mc:AlternateContent>
    </p:spTree>
    <p:extLst>
      <p:ext uri="{BB962C8B-B14F-4D97-AF65-F5344CB8AC3E}">
        <p14:creationId xmlns:p14="http://schemas.microsoft.com/office/powerpoint/2010/main" val="263931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6" grpId="0"/>
      <p:bldP spid="37" grpId="0"/>
      <p:bldP spid="42" grpId="0"/>
      <p:bldP spid="45" grpId="0"/>
      <p:bldP spid="48" grpId="0"/>
      <p:bldP spid="50" grpId="0"/>
      <p:bldP spid="5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1344954"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1347260"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8051881"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926875"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349200"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1332056"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1218670"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8435621"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703455"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7925597"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8022732"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1096592"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2752452"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2868511"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3603111" y="1587149"/>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5134361" y="407558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4753740"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3268596"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1941951"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5202601"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235978" y="5992696"/>
            <a:ext cx="8199635" cy="646331"/>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 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4483954"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4483954" y="5473756"/>
                <a:ext cx="372794" cy="369332"/>
              </a:xfrm>
              <a:prstGeom prst="rect">
                <a:avLst/>
              </a:prstGeom>
              <a:blipFill>
                <a:blip r:embed="rId2"/>
                <a:stretch>
                  <a:fillRect r="-1311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78567"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78567" y="2684415"/>
                <a:ext cx="371384" cy="369332"/>
              </a:xfrm>
              <a:prstGeom prst="rect">
                <a:avLst/>
              </a:prstGeom>
              <a:blipFill>
                <a:blip r:embed="rId3"/>
                <a:stretch>
                  <a:fillRect b="-6557"/>
                </a:stretch>
              </a:blipFill>
            </p:spPr>
            <p:txBody>
              <a:bodyPr/>
              <a:lstStyle/>
              <a:p>
                <a:r>
                  <a:rPr lang="de-DE">
                    <a:noFill/>
                  </a:rPr>
                  <a:t> </a:t>
                </a:r>
              </a:p>
            </p:txBody>
          </p:sp>
        </mc:Fallback>
      </mc:AlternateContent>
      <p:sp>
        <p:nvSpPr>
          <p:cNvPr id="53" name="Rechteck 52">
            <a:extLst>
              <a:ext uri="{FF2B5EF4-FFF2-40B4-BE49-F238E27FC236}">
                <a16:creationId xmlns:a16="http://schemas.microsoft.com/office/drawing/2014/main" id="{44BB4629-00CA-40E8-A632-EB2965347D7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30383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4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animBg="1"/>
      <p:bldP spid="39" grpId="0" animBg="1"/>
      <p:bldP spid="40" grpId="0"/>
      <p:bldP spid="41" grpId="0"/>
      <p:bldP spid="46" grpId="0"/>
      <p:bldP spid="47" grpId="0"/>
      <p:bldP spid="49" grpId="0"/>
      <p:bldP spid="2"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603151"/>
                <a:ext cx="12172951" cy="4628325"/>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603151"/>
                <a:ext cx="12172951" cy="4628325"/>
              </a:xfrm>
              <a:prstGeom prst="rect">
                <a:avLst/>
              </a:prstGeom>
              <a:blipFill>
                <a:blip r:embed="rId2"/>
                <a:stretch>
                  <a:fillRect l="-751" t="-1054"/>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D94FB60-3DF2-479C-A1C1-E425E59ADA6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47012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F176EB93-1C12-4646-B706-692BCB295C60}"/>
              </a:ext>
            </a:extLst>
          </p:cNvPr>
          <p:cNvPicPr>
            <a:picLocks noChangeAspect="1"/>
          </p:cNvPicPr>
          <p:nvPr/>
        </p:nvPicPr>
        <p:blipFill>
          <a:blip r:embed="rId2"/>
          <a:stretch>
            <a:fillRect/>
          </a:stretch>
        </p:blipFill>
        <p:spPr>
          <a:xfrm>
            <a:off x="19049" y="491128"/>
            <a:ext cx="8554680" cy="6131470"/>
          </a:xfrm>
          <a:prstGeom prst="rect">
            <a:avLst/>
          </a:prstGeom>
        </p:spPr>
      </p:pic>
      <p:sp>
        <p:nvSpPr>
          <p:cNvPr id="4" name="Textfeld 3">
            <a:extLst>
              <a:ext uri="{FF2B5EF4-FFF2-40B4-BE49-F238E27FC236}">
                <a16:creationId xmlns:a16="http://schemas.microsoft.com/office/drawing/2014/main" id="{16D2B6A0-024B-4F77-A20D-1B2EA4FD48D1}"/>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p:sp>
        <p:nvSpPr>
          <p:cNvPr id="6" name="Rechteck 5">
            <a:extLst>
              <a:ext uri="{FF2B5EF4-FFF2-40B4-BE49-F238E27FC236}">
                <a16:creationId xmlns:a16="http://schemas.microsoft.com/office/drawing/2014/main" id="{4D9295D4-9BEF-469A-BFB0-35B82F2C409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6327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Grenzrate der Substitution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Steigung der Indifferenzkurve entspricht der Grenzrate der Substitution (GRS)</a:t>
                </a:r>
              </a:p>
              <a:p>
                <a:endParaRPr lang="de-DE" sz="2400" dirty="0">
                  <a:latin typeface="Times New Roman" panose="02020603050405020304" pitchFamily="18" charset="0"/>
                  <a:cs typeface="Times New Roman" panose="02020603050405020304" pitchFamily="18" charset="0"/>
                </a:endParaRPr>
              </a:p>
              <a:p>
                <a:pPr algn="ctr"/>
                <a:r>
                  <a:rPr lang="de-DE" sz="24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400" b="0" i="1" dirty="0" smtClean="0">
                        <a:solidFill>
                          <a:srgbClr val="000000"/>
                        </a:solidFill>
                        <a:latin typeface="Cambria Math" panose="02040503050406030204" pitchFamily="18" charset="0"/>
                      </a:rPr>
                      <m:t>𝑥</m:t>
                    </m:r>
                    <m:r>
                      <a:rPr lang="de-DE" sz="2400" b="0" i="1" dirty="0" smtClean="0">
                        <a:solidFill>
                          <a:srgbClr val="000000"/>
                        </a:solidFill>
                        <a:latin typeface="Cambria Math" panose="02040503050406030204" pitchFamily="18" charset="0"/>
                      </a:rPr>
                      <m:t>,</m:t>
                    </m:r>
                    <m:r>
                      <a:rPr lang="de-DE" sz="2400" b="0" i="1" dirty="0" smtClean="0">
                        <a:solidFill>
                          <a:srgbClr val="000000"/>
                        </a:solidFill>
                        <a:latin typeface="Cambria Math" panose="02040503050406030204" pitchFamily="18" charset="0"/>
                      </a:rPr>
                      <m:t>𝑦</m:t>
                    </m:r>
                  </m:oMath>
                </a14:m>
                <a:r>
                  <a:rPr lang="de-DE" sz="24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400" i="1">
                            <a:solidFill>
                              <a:srgbClr val="000000"/>
                            </a:solidFill>
                            <a:latin typeface="Cambria Math" panose="02040503050406030204" pitchFamily="18" charset="0"/>
                          </a:rPr>
                        </m:ctrlPr>
                      </m:fPr>
                      <m:num>
                        <m:r>
                          <m:rPr>
                            <m:nor/>
                          </m:rPr>
                          <a:rPr lang="de-DE" sz="2400" dirty="0">
                            <a:solidFill>
                              <a:srgbClr val="000000"/>
                            </a:solidFill>
                            <a:latin typeface="Times New Roman" panose="02020603050405020304" pitchFamily="18" charset="0"/>
                            <a:cs typeface="Times New Roman" panose="02020603050405020304" pitchFamily="18" charset="0"/>
                          </a:rPr>
                          <m:t>d</m:t>
                        </m:r>
                        <m:r>
                          <m:rPr>
                            <m:sty m:val="p"/>
                          </m:rPr>
                          <a:rPr lang="de-DE" sz="24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400" dirty="0">
                            <a:solidFill>
                              <a:srgbClr val="000000"/>
                            </a:solidFill>
                            <a:latin typeface="Times New Roman" panose="02020603050405020304" pitchFamily="18" charset="0"/>
                            <a:cs typeface="Times New Roman" panose="02020603050405020304" pitchFamily="18" charset="0"/>
                          </a:rPr>
                          <m:t>d</m:t>
                        </m:r>
                        <m:r>
                          <a:rPr lang="de-DE" sz="2400" b="0" i="1" dirty="0" smtClean="0">
                            <a:solidFill>
                              <a:srgbClr val="000000"/>
                            </a:solidFill>
                            <a:latin typeface="Cambria Math" panose="02040503050406030204" pitchFamily="18" charset="0"/>
                            <a:cs typeface="Times New Roman" panose="02020603050405020304" pitchFamily="18" charset="0"/>
                          </a:rPr>
                          <m:t>𝑥</m:t>
                        </m:r>
                      </m:den>
                    </m:f>
                    <m:r>
                      <a:rPr lang="de-DE" sz="2400" i="1" baseline="-25000" dirty="0">
                        <a:solidFill>
                          <a:srgbClr val="000000"/>
                        </a:solidFill>
                        <a:latin typeface="Cambria Math" panose="02040503050406030204" pitchFamily="18" charset="0"/>
                      </a:rPr>
                      <m:t>  </m:t>
                    </m:r>
                  </m:oMath>
                </a14:m>
                <a:r>
                  <a:rPr lang="de-DE" sz="2400" dirty="0">
                    <a:solidFill>
                      <a:srgbClr val="000000"/>
                    </a:solidFill>
                    <a:latin typeface="Times New Roman" panose="02020603050405020304" pitchFamily="18" charset="0"/>
                    <a:cs typeface="Times New Roman" panose="02020603050405020304" pitchFamily="18" charset="0"/>
                  </a:rPr>
                  <a:t>=</a:t>
                </a:r>
                <a:r>
                  <a:rPr lang="de-DE" sz="2400" dirty="0">
                    <a:solidFill>
                      <a:srgbClr val="000000"/>
                    </a:solidFill>
                  </a:rPr>
                  <a:t> </a:t>
                </a:r>
                <a14:m>
                  <m:oMath xmlns:m="http://schemas.openxmlformats.org/officeDocument/2006/math">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𝑦</m:t>
                            </m:r>
                          </m:den>
                        </m:f>
                      </m:den>
                    </m:f>
                    <m:r>
                      <a:rPr lang="de-DE" sz="2400" b="0" i="0" dirty="0" smtClean="0">
                        <a:solidFill>
                          <a:srgbClr val="000000"/>
                        </a:solidFill>
                        <a:latin typeface="Cambria Math" panose="02040503050406030204" pitchFamily="18" charset="0"/>
                      </a:rPr>
                      <m:t>=</m:t>
                    </m:r>
                    <m:r>
                      <a:rPr lang="de-DE" sz="2400" dirty="0">
                        <a:solidFill>
                          <a:srgbClr val="000000"/>
                        </a:solidFill>
                        <a:latin typeface="Cambria Math" panose="02040503050406030204" pitchFamily="18" charset="0"/>
                      </a:rPr>
                      <m:t>−</m:t>
                    </m:r>
                    <m:f>
                      <m:fPr>
                        <m:ctrlPr>
                          <a:rPr lang="de-DE" sz="2400" i="1" dirty="0">
                            <a:solidFill>
                              <a:srgbClr val="000000"/>
                            </a:solidFill>
                            <a:latin typeface="Cambria Math" panose="02040503050406030204" pitchFamily="18" charset="0"/>
                          </a:rPr>
                        </m:ctrlPr>
                      </m:fPr>
                      <m:num>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1</m:t>
                        </m:r>
                      </m:num>
                      <m:den>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2</m:t>
                        </m:r>
                      </m:den>
                    </m:f>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Auf wieviel des Gutes y muss ein Konsument verzichten, wenn er eine zusätzliche Einheit des Gutes x konsumieren möchte, ohne einen Nutzenverlust zu erleiden (Zahlungsbereitschaft)</a:t>
                </a:r>
              </a:p>
              <a:p>
                <a:r>
                  <a:rPr lang="de-DE" sz="2400" dirty="0">
                    <a:latin typeface="Times New Roman" panose="02020603050405020304" pitchFamily="18" charset="0"/>
                    <a:cs typeface="Times New Roman" panose="02020603050405020304" pitchFamily="18" charset="0"/>
                  </a:rPr>
                  <a:t>→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muss die Grenzrate der Substitution des einen 	Konsumenten der Grenzrate der Substitution des anderen Konsumenten entsprechen</a:t>
                </a:r>
              </a:p>
              <a:p>
                <a:endParaRPr lang="de-DE" sz="2400" i="1" dirty="0">
                  <a:latin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Formal folgt das Ergebnis aus dem Optimierungsproblem:</a:t>
                </a:r>
              </a:p>
              <a:p>
                <a:endParaRPr lang="de-DE" sz="2400" i="1" dirty="0">
                  <a:latin typeface="Times New Roman" panose="02020603050405020304" pitchFamily="18" charset="0"/>
                  <a:cs typeface="Times New Roman" panose="02020603050405020304" pitchFamily="18" charset="0"/>
                </a:endParaRPr>
              </a:p>
              <a:p>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smtClean="0">
                                <a:latin typeface="Cambria Math" panose="02040503050406030204" pitchFamily="18" charset="0"/>
                                <a:cs typeface="Times New Roman" panose="02020603050405020304" pitchFamily="18" charset="0"/>
                              </a:rPr>
                            </m:ctrlPr>
                          </m:limLowPr>
                          <m:e>
                            <m:r>
                              <m:rPr>
                                <m:sty m:val="p"/>
                              </m:rPr>
                              <a:rPr lang="de-DE" sz="2400" i="0" smtClean="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lim>
                        </m:limLow>
                      </m:fName>
                      <m:e>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e>
                    </m:d>
                    <m:r>
                      <m:rPr>
                        <m:nor/>
                      </m:rPr>
                      <a:rPr lang="de-DE" sz="2400" b="0" i="0" dirty="0" smtClean="0">
                        <a:latin typeface="Times New Roman" panose="020206030504050203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𝑢</m:t>
                        </m:r>
                      </m:e>
                    </m:acc>
                  </m:oMath>
                </a14:m>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750" t="-889" b="-7889"/>
                </a:stretch>
              </a:blipFill>
            </p:spPr>
            <p:txBody>
              <a:bodyPr/>
              <a:lstStyle/>
              <a:p>
                <a:r>
                  <a:rPr lang="de-DE">
                    <a:noFill/>
                  </a:rPr>
                  <a:t> </a:t>
                </a:r>
              </a:p>
            </p:txBody>
          </p:sp>
        </mc:Fallback>
      </mc:AlternateContent>
      <p:sp>
        <p:nvSpPr>
          <p:cNvPr id="7" name="Rechteck 6">
            <a:extLst>
              <a:ext uri="{FF2B5EF4-FFF2-40B4-BE49-F238E27FC236}">
                <a16:creationId xmlns:a16="http://schemas.microsoft.com/office/drawing/2014/main" id="{9A49BA6A-1D39-4265-9580-2D5D0F16C39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1984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81294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81294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51987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39486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68666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790130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17144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39358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49072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564582" y="5048130"/>
            <a:ext cx="277797" cy="369332"/>
          </a:xfrm>
          <a:prstGeom prst="rect">
            <a:avLst/>
          </a:prstGeom>
          <a:noFill/>
        </p:spPr>
        <p:txBody>
          <a:bodyPr wrap="square" rtlCol="0">
            <a:spAutoFit/>
          </a:bodyPr>
          <a:lstStyle/>
          <a:p>
            <a:r>
              <a:rPr lang="de-DE" dirty="0"/>
              <a:t>A</a:t>
            </a:r>
          </a:p>
        </p:txBody>
      </p: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p:sp>
        <p:nvSpPr>
          <p:cNvPr id="34" name="Rechteck 33">
            <a:extLst>
              <a:ext uri="{FF2B5EF4-FFF2-40B4-BE49-F238E27FC236}">
                <a16:creationId xmlns:a16="http://schemas.microsoft.com/office/drawing/2014/main" id="{B28FBF18-4F88-4F0A-92D4-F0B001A6026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39205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81294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81294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51987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39486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68666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790130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17144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39358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49072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564582"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809649"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2326215"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2850322"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2913507"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270349"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3705251"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4229357"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2081124"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3890612"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2679573"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3534500"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332947"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5804904"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1661258"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3123812"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2" y="5637356"/>
                <a:ext cx="8641236"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2" y="5637356"/>
                <a:ext cx="8641236" cy="831309"/>
              </a:xfrm>
              <a:prstGeom prst="rect">
                <a:avLst/>
              </a:prstGeom>
              <a:blipFill>
                <a:blip r:embed="rId2"/>
                <a:stretch>
                  <a:fillRect l="-1129" t="-5882" b="-60294"/>
                </a:stretch>
              </a:blipFill>
            </p:spPr>
            <p:txBody>
              <a:bodyPr/>
              <a:lstStyle/>
              <a:p>
                <a:r>
                  <a:rPr lang="de-DE">
                    <a:noFill/>
                  </a:rPr>
                  <a:t> </a:t>
                </a:r>
              </a:p>
            </p:txBody>
          </p:sp>
        </mc:Fallback>
      </mc:AlternateContent>
      <p:sp>
        <p:nvSpPr>
          <p:cNvPr id="34" name="Rechteck 33">
            <a:extLst>
              <a:ext uri="{FF2B5EF4-FFF2-40B4-BE49-F238E27FC236}">
                <a16:creationId xmlns:a16="http://schemas.microsoft.com/office/drawing/2014/main" id="{B28FBF18-4F88-4F0A-92D4-F0B001A6026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1948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7" grpId="0" animBg="1"/>
      <p:bldP spid="18" grpId="0" animBg="1"/>
      <p:bldP spid="19" grpId="0" animBg="1"/>
      <p:bldP spid="20" grpId="0" animBg="1"/>
      <p:bldP spid="21" grpId="0" animBg="1"/>
      <p:bldP spid="22" grpId="0"/>
      <p:bldP spid="23" grpId="0"/>
      <p:bldP spid="24" grpId="0"/>
      <p:bldP spid="25" grpId="0"/>
      <p:bldP spid="26" grpId="0"/>
      <p:bldP spid="27" grpId="0"/>
      <p:bldP spid="29" grpId="0"/>
      <p:bldP spid="6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9523" y="381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1030021"/>
                <a:ext cx="12172951" cy="479795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Nachfragen</a:t>
                </a:r>
              </a:p>
              <a:p>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a:t>
                </a:r>
              </a:p>
              <a:p>
                <a:pPr lvl="1"/>
                <a:r>
                  <a:rPr lang="de-DE" sz="2400" dirty="0">
                    <a:latin typeface="Times New Roman" panose="02020603050405020304" pitchFamily="18" charset="0"/>
                    <a:cs typeface="Times New Roman" panose="02020603050405020304" pitchFamily="18" charset="0"/>
                  </a:rPr>
                  <a:t>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1030021"/>
                <a:ext cx="12172951" cy="4797958"/>
              </a:xfrm>
              <a:prstGeom prst="rect">
                <a:avLst/>
              </a:prstGeom>
              <a:blipFill>
                <a:blip r:embed="rId2"/>
                <a:stretch>
                  <a:fillRect l="-651" t="-1017"/>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A507BA5F-18A0-4D43-B818-A0C8D1C357E9}"/>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6450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5498" y="683349"/>
            <a:ext cx="9036497" cy="1132128"/>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Beispiel:</a:t>
            </a:r>
          </a:p>
          <a:p>
            <a:r>
              <a:rPr lang="de-DE" sz="2200" dirty="0">
                <a:latin typeface="Times New Roman" panose="02020603050405020304" pitchFamily="18" charset="0"/>
                <a:cs typeface="Times New Roman" panose="02020603050405020304" pitchFamily="18" charset="0"/>
              </a:rPr>
              <a:t>Sie stehen am 17.07.2014 vor der entscheidenden Klausur Ihres Studiums und haben am Sonntag vorher drei  alternative Handlungsmöglichkeiten</a:t>
            </a:r>
          </a:p>
          <a:p>
            <a:endParaRPr lang="de-DE" sz="22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295498" y="2018757"/>
            <a:ext cx="9036497" cy="732825"/>
          </a:xfrm>
          <a:prstGeom prst="rect">
            <a:avLst/>
          </a:prstGeom>
          <a:noFill/>
        </p:spPr>
        <p:txBody>
          <a:bodyPr wrap="square" rtlCol="0">
            <a:noAutofit/>
          </a:bodyPr>
          <a:lstStyle/>
          <a:p>
            <a:pPr marL="457200" indent="-457200">
              <a:buFont typeface="+mj-lt"/>
              <a:buAutoNum type="arabicPeriod"/>
            </a:pPr>
            <a:r>
              <a:rPr lang="de-DE" sz="2200" dirty="0">
                <a:latin typeface="Times New Roman" panose="02020603050405020304" pitchFamily="18" charset="0"/>
                <a:cs typeface="Times New Roman" panose="02020603050405020304" pitchFamily="18" charset="0"/>
              </a:rPr>
              <a:t>Sie schauen das WM-Finale Deutschland-Argentinien, trinken dabei ein paar Bier und lernen nicht </a:t>
            </a:r>
          </a:p>
          <a:p>
            <a:endParaRPr lang="de-DE" sz="22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295498" y="2955659"/>
            <a:ext cx="9036497" cy="1092067"/>
          </a:xfrm>
          <a:prstGeom prst="rect">
            <a:avLst/>
          </a:prstGeom>
          <a:noFill/>
        </p:spPr>
        <p:txBody>
          <a:bodyPr wrap="square" rtlCol="0">
            <a:noAutofit/>
          </a:bodyPr>
          <a:lstStyle/>
          <a:p>
            <a:pPr marL="457200" indent="-457200">
              <a:buFont typeface="+mj-lt"/>
              <a:buAutoNum type="arabicPeriod" startAt="2"/>
            </a:pPr>
            <a:r>
              <a:rPr lang="de-DE" sz="2200" dirty="0">
                <a:latin typeface="Times New Roman" panose="02020603050405020304" pitchFamily="18" charset="0"/>
                <a:cs typeface="Times New Roman" panose="02020603050405020304" pitchFamily="18" charset="0"/>
              </a:rPr>
              <a:t>Sie gehen ihrem </a:t>
            </a:r>
            <a:r>
              <a:rPr lang="de-DE" sz="2200" dirty="0" err="1">
                <a:latin typeface="Times New Roman" panose="02020603050405020304" pitchFamily="18" charset="0"/>
                <a:cs typeface="Times New Roman" panose="02020603050405020304" pitchFamily="18" charset="0"/>
              </a:rPr>
              <a:t>Kellnerjob</a:t>
            </a:r>
            <a:r>
              <a:rPr lang="de-DE" sz="2200" dirty="0">
                <a:latin typeface="Times New Roman" panose="02020603050405020304" pitchFamily="18" charset="0"/>
                <a:cs typeface="Times New Roman" panose="02020603050405020304" pitchFamily="18" charset="0"/>
              </a:rPr>
              <a:t> im Kulturrestaurant nach, in dem definitiv kein </a:t>
            </a:r>
            <a:r>
              <a:rPr lang="de-DE" sz="2200" dirty="0" err="1">
                <a:latin typeface="Times New Roman" panose="02020603050405020304" pitchFamily="18" charset="0"/>
                <a:cs typeface="Times New Roman" panose="02020603050405020304" pitchFamily="18" charset="0"/>
              </a:rPr>
              <a:t>Fussball</a:t>
            </a:r>
            <a:r>
              <a:rPr lang="de-DE" sz="2200" dirty="0">
                <a:latin typeface="Times New Roman" panose="02020603050405020304" pitchFamily="18" charset="0"/>
                <a:cs typeface="Times New Roman" panose="02020603050405020304" pitchFamily="18" charset="0"/>
              </a:rPr>
              <a:t> gezeigt wird und erhalten dafür voraussichtlich 150 Euro Trinkgeld und lernen nicht</a:t>
            </a:r>
          </a:p>
          <a:p>
            <a:endParaRPr lang="de-DE" sz="2200"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295498" y="4267291"/>
            <a:ext cx="7899689" cy="1076579"/>
          </a:xfrm>
          <a:prstGeom prst="rect">
            <a:avLst/>
          </a:prstGeom>
          <a:noFill/>
        </p:spPr>
        <p:txBody>
          <a:bodyPr wrap="square" rtlCol="0">
            <a:noAutofit/>
          </a:bodyPr>
          <a:lstStyle/>
          <a:p>
            <a:pPr marL="457200" indent="-457200">
              <a:buFont typeface="+mj-lt"/>
              <a:buAutoNum type="arabicPeriod" startAt="3"/>
            </a:pPr>
            <a:r>
              <a:rPr lang="de-DE" sz="2200" dirty="0">
                <a:latin typeface="Times New Roman" panose="02020603050405020304" pitchFamily="18" charset="0"/>
                <a:cs typeface="Times New Roman" panose="02020603050405020304" pitchFamily="18" charset="0"/>
              </a:rPr>
              <a:t>Sie schließen ihren Fernseher im Keller ein, werfen den Schlüssel weg und lernen den ganzen Abend</a:t>
            </a:r>
          </a:p>
          <a:p>
            <a:endParaRPr lang="de-DE" sz="22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EBDC51A3-DC92-4D81-887F-A838D96BF09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Beispiel Opportunitätskosten</a:t>
            </a:r>
          </a:p>
        </p:txBody>
      </p:sp>
      <p:sp>
        <p:nvSpPr>
          <p:cNvPr id="13" name="Rechteck 12">
            <a:extLst>
              <a:ext uri="{FF2B5EF4-FFF2-40B4-BE49-F238E27FC236}">
                <a16:creationId xmlns:a16="http://schemas.microsoft.com/office/drawing/2014/main" id="{8A0FC927-0017-4DC6-8F56-B4769240D8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7390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a:t>
                </a:r>
              </a:p>
              <a:p>
                <a:pPr algn="ctr"/>
                <a:r>
                  <a:rPr lang="de-DE" sz="2400" b="1" dirty="0">
                    <a:latin typeface="Times New Roman" panose="02020603050405020304" pitchFamily="18" charset="0"/>
                    <a:cs typeface="Times New Roman" panose="02020603050405020304" pitchFamily="18" charset="0"/>
                  </a:rPr>
                  <a:t>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9F9BA12B-4F56-4124-B78F-9B98247A93E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50339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98680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98680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69373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56872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86052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807516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34530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56744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66458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738442" y="5048130"/>
            <a:ext cx="277797" cy="369332"/>
          </a:xfrm>
          <a:prstGeom prst="rect">
            <a:avLst/>
          </a:prstGeom>
          <a:noFill/>
        </p:spPr>
        <p:txBody>
          <a:bodyPr wrap="square" rtlCol="0">
            <a:spAutoFit/>
          </a:bodyPr>
          <a:lstStyle/>
          <a:p>
            <a:r>
              <a:rPr lang="de-DE" dirty="0"/>
              <a:t>A</a:t>
            </a:r>
          </a:p>
        </p:txBody>
      </p:sp>
      <p:sp>
        <p:nvSpPr>
          <p:cNvPr id="62" name="Textfeld 61">
            <a:extLst>
              <a:ext uri="{FF2B5EF4-FFF2-40B4-BE49-F238E27FC236}">
                <a16:creationId xmlns:a16="http://schemas.microsoft.com/office/drawing/2014/main" id="{0A2DF32F-F7E6-4FDD-BDD6-2955035DD295}"/>
              </a:ext>
            </a:extLst>
          </p:cNvPr>
          <p:cNvSpPr txBox="1"/>
          <p:nvPr/>
        </p:nvSpPr>
        <p:spPr>
          <a:xfrm>
            <a:off x="14020"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sp>
        <p:nvSpPr>
          <p:cNvPr id="25" name="Textfeld 24">
            <a:extLst>
              <a:ext uri="{FF2B5EF4-FFF2-40B4-BE49-F238E27FC236}">
                <a16:creationId xmlns:a16="http://schemas.microsoft.com/office/drawing/2014/main" id="{5538ACCE-190D-49E9-931A-CDB154A2DBAF}"/>
              </a:ext>
            </a:extLst>
          </p:cNvPr>
          <p:cNvSpPr txBox="1"/>
          <p:nvPr/>
        </p:nvSpPr>
        <p:spPr>
          <a:xfrm>
            <a:off x="4849270"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5015851"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
        <p:nvSpPr>
          <p:cNvPr id="36" name="Rechteck 35">
            <a:extLst>
              <a:ext uri="{FF2B5EF4-FFF2-40B4-BE49-F238E27FC236}">
                <a16:creationId xmlns:a16="http://schemas.microsoft.com/office/drawing/2014/main" id="{3B20E2E0-108D-4CB3-BE5C-10D9F165B79C}"/>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4928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98680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98680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69373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56872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86052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807516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34530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56744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66458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738442"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983509"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3087367"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444209"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2853433"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506807"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1225006"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1225006" y="2442334"/>
                <a:ext cx="2316412" cy="733727"/>
              </a:xfrm>
              <a:prstGeom prst="rect">
                <a:avLst/>
              </a:prstGeom>
              <a:blipFill>
                <a:blip r:embed="rId2"/>
                <a:stretch>
                  <a:fillRect l="-4211"/>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4020"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2578133"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3782467"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4001770" y="3534853"/>
            <a:ext cx="4148938" cy="461665"/>
          </a:xfrm>
          <a:prstGeom prst="rect">
            <a:avLst/>
          </a:prstGeom>
          <a:noFill/>
        </p:spPr>
        <p:txBody>
          <a:bodyPr wrap="square" rtlCol="0">
            <a:spAutoFit/>
          </a:bodyPr>
          <a:lstStyle/>
          <a:p>
            <a:r>
              <a:rPr lang="de-DE" sz="2400" dirty="0" err="1">
                <a:latin typeface="Times New Roman" panose="02020603050405020304" pitchFamily="18" charset="0"/>
                <a:cs typeface="Times New Roman" panose="02020603050405020304" pitchFamily="18" charset="0"/>
              </a:rPr>
              <a:t>Wettberwerbsgleichgewicht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3459075"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4849270"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5015851"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
        <p:nvSpPr>
          <p:cNvPr id="36" name="Rechteck 35">
            <a:extLst>
              <a:ext uri="{FF2B5EF4-FFF2-40B4-BE49-F238E27FC236}">
                <a16:creationId xmlns:a16="http://schemas.microsoft.com/office/drawing/2014/main" id="{3B20E2E0-108D-4CB3-BE5C-10D9F165B79C}"/>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252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4" grpId="0"/>
      <p:bldP spid="26" grpId="0"/>
      <p:bldP spid="29" grpId="0"/>
      <p:bldP spid="34" grpId="0"/>
      <p:bldP spid="37" grpId="0"/>
      <p:bldP spid="38" grpId="0"/>
      <p:bldP spid="25" grpId="0"/>
      <p:bldP spid="2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19776"/>
            <a:ext cx="12172951" cy="5016253"/>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pPr lvl="1"/>
            <a:r>
              <a:rPr lang="de-DE" sz="2400" b="1" dirty="0">
                <a:latin typeface="Times New Roman" panose="02020603050405020304" pitchFamily="18" charset="0"/>
                <a:cs typeface="Times New Roman" panose="02020603050405020304" pitchFamily="18" charset="0"/>
              </a:rPr>
              <a:t>2. Hauptsatz der Wohlfahrtstheorie</a:t>
            </a:r>
          </a:p>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a:t>
            </a:r>
          </a:p>
          <a:p>
            <a:r>
              <a:rPr lang="de-DE" sz="2400" b="1" dirty="0">
                <a:latin typeface="Times New Roman" panose="02020603050405020304" pitchFamily="18" charset="0"/>
                <a:cs typeface="Times New Roman" panose="02020603050405020304" pitchFamily="18" charset="0"/>
              </a:rPr>
              <a:t>bestimmte Wahl der Anfangsausstattungen erreicht werden,</a:t>
            </a:r>
          </a:p>
          <a:p>
            <a:r>
              <a:rPr lang="de-DE" sz="2400" b="1" dirty="0">
                <a:latin typeface="Times New Roman" panose="02020603050405020304" pitchFamily="18" charset="0"/>
                <a:cs typeface="Times New Roman" panose="02020603050405020304" pitchFamily="18" charset="0"/>
              </a:rPr>
              <a:t>unter der Voraussetzung,</a:t>
            </a:r>
          </a:p>
          <a:p>
            <a:r>
              <a:rPr lang="de-DE" sz="2400" b="1" dirty="0">
                <a:latin typeface="Times New Roman" panose="02020603050405020304" pitchFamily="18" charset="0"/>
                <a:cs typeface="Times New Roman" panose="02020603050405020304" pitchFamily="18" charset="0"/>
              </a:rPr>
              <a:t>dass alle Konsumenten konvexe Präferenzen haben.</a:t>
            </a:r>
          </a:p>
        </p:txBody>
      </p:sp>
      <p:sp>
        <p:nvSpPr>
          <p:cNvPr id="5" name="Rechteck 4">
            <a:extLst>
              <a:ext uri="{FF2B5EF4-FFF2-40B4-BE49-F238E27FC236}">
                <a16:creationId xmlns:a16="http://schemas.microsoft.com/office/drawing/2014/main" id="{4B94B0F5-9FE2-426B-B32B-E0EEAC0D4D58}"/>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81699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a:t>
            </a:r>
          </a:p>
          <a:p>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a:t>
            </a:r>
          </a:p>
          <a:p>
            <a:r>
              <a:rPr lang="de-DE" sz="2400" dirty="0">
                <a:latin typeface="Times New Roman" panose="02020603050405020304" pitchFamily="18" charset="0"/>
                <a:cs typeface="Times New Roman" panose="02020603050405020304" pitchFamily="18" charset="0"/>
              </a:rPr>
              <a:t>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a:t>
            </a:r>
          </a:p>
          <a:p>
            <a:r>
              <a:rPr lang="de-DE" sz="2400" dirty="0">
                <a:latin typeface="Times New Roman" panose="02020603050405020304" pitchFamily="18" charset="0"/>
                <a:cs typeface="Times New Roman" panose="02020603050405020304" pitchFamily="18" charset="0"/>
              </a:rPr>
              <a:t>    abgeleitet werden, welche Allokation angestrebt werden sollte!</a:t>
            </a:r>
          </a:p>
        </p:txBody>
      </p:sp>
      <p:sp>
        <p:nvSpPr>
          <p:cNvPr id="4" name="Rechteck 3">
            <a:extLst>
              <a:ext uri="{FF2B5EF4-FFF2-40B4-BE49-F238E27FC236}">
                <a16:creationId xmlns:a16="http://schemas.microsoft.com/office/drawing/2014/main" id="{977DB0D5-9821-4FBF-8834-66A9EC90AF60}"/>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12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88232"/>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komparativer Kostenvorteil </a:t>
            </a:r>
            <a:r>
              <a:rPr lang="de-DE" sz="2400" dirty="0">
                <a:latin typeface="Times New Roman" panose="02020603050405020304" pitchFamily="18" charset="0"/>
                <a:cs typeface="Times New Roman" panose="02020603050405020304" pitchFamily="18" charset="0"/>
              </a:rPr>
              <a:t>besteht, wenn Produzent A in der </a:t>
            </a:r>
          </a:p>
          <a:p>
            <a:r>
              <a:rPr lang="de-DE" sz="2400" dirty="0">
                <a:latin typeface="Times New Roman" panose="02020603050405020304" pitchFamily="18" charset="0"/>
                <a:cs typeface="Times New Roman" panose="02020603050405020304" pitchFamily="18" charset="0"/>
              </a:rPr>
              <a:t>Produktion eines Gutes geringere </a:t>
            </a:r>
            <a:r>
              <a:rPr lang="de-DE" sz="2400" b="1" dirty="0">
                <a:latin typeface="Times New Roman" panose="02020603050405020304" pitchFamily="18" charset="0"/>
                <a:cs typeface="Times New Roman" panose="02020603050405020304" pitchFamily="18" charset="0"/>
              </a:rPr>
              <a:t>Opportunitätskosten</a:t>
            </a:r>
            <a:r>
              <a:rPr lang="de-DE" sz="2400" dirty="0">
                <a:latin typeface="Times New Roman" panose="02020603050405020304" pitchFamily="18" charset="0"/>
                <a:cs typeface="Times New Roman" panose="02020603050405020304" pitchFamily="18" charset="0"/>
              </a:rPr>
              <a:t> hat als</a:t>
            </a:r>
          </a:p>
          <a:p>
            <a:r>
              <a:rPr lang="de-DE" sz="2400" dirty="0">
                <a:latin typeface="Times New Roman" panose="02020603050405020304" pitchFamily="18" charset="0"/>
                <a:cs typeface="Times New Roman" panose="02020603050405020304" pitchFamily="18" charset="0"/>
              </a:rPr>
              <a:t>Produzent B.</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2685831"/>
            <a:ext cx="9144000" cy="136815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In einer 2-Güter-2-Produzenten-Ökonomie misst man damit die 	Produktion einer Einheit des Gutes 1 in den damit entgangenen 	Einheiten des Gutes 2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4AC54E15-FE82-4500-9551-C691A023A6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766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D8487C15-A534-4455-BED5-9598DF16A639}"/>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Inhaltsplatzhalter 2"/>
              <p:cNvSpPr>
                <a:spLocks noGrp="1"/>
              </p:cNvSpPr>
              <p:nvPr/>
            </p:nvSpPr>
            <p:spPr>
              <a:xfrm>
                <a:off x="128105" y="2671479"/>
                <a:ext cx="11786839" cy="674912"/>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de-DE" sz="2200" b="0" i="1" smtClean="0">
                        <a:latin typeface="Cambria Math" panose="02040503050406030204" pitchFamily="18" charset="0"/>
                        <a:cs typeface="Times New Roman" panose="02020603050405020304" pitchFamily="18" charset="0"/>
                      </a:rPr>
                      <m:t>𝑦</m:t>
                    </m:r>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𝐹</m:t>
                    </m:r>
                    <m:d>
                      <m:dPr>
                        <m:ctrlPr>
                          <a:rPr lang="de-DE" sz="2200" b="0" i="1" smtClean="0">
                            <a:latin typeface="Cambria Math" panose="02040503050406030204" pitchFamily="18" charset="0"/>
                            <a:cs typeface="Times New Roman" panose="02020603050405020304" pitchFamily="18" charset="0"/>
                          </a:rPr>
                        </m:ctrlPr>
                      </m:dPr>
                      <m:e>
                        <m:r>
                          <a:rPr lang="de-DE" sz="2200" b="0" i="1" smtClean="0">
                            <a:latin typeface="Cambria Math" panose="02040503050406030204" pitchFamily="18" charset="0"/>
                            <a:cs typeface="Times New Roman" panose="02020603050405020304" pitchFamily="18" charset="0"/>
                          </a:rPr>
                          <m:t>𝐿</m:t>
                        </m:r>
                      </m:e>
                    </m:d>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𝐴𝐿</m:t>
                    </m:r>
                    <m:r>
                      <a:rPr lang="de-DE" sz="2200" b="0" i="1" smtClean="0">
                        <a:latin typeface="Cambria Math" panose="02040503050406030204" pitchFamily="18" charset="0"/>
                        <a:cs typeface="Times New Roman" panose="02020603050405020304" pitchFamily="18" charset="0"/>
                      </a:rPr>
                      <m:t>=</m:t>
                    </m:r>
                    <m:f>
                      <m:fPr>
                        <m:ctrlPr>
                          <a:rPr lang="de-DE" sz="2200" b="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1</m:t>
                        </m:r>
                      </m:num>
                      <m:den>
                        <m:r>
                          <a:rPr lang="de-DE" sz="2200" b="0" i="1" smtClean="0">
                            <a:latin typeface="Cambria Math" panose="02040503050406030204" pitchFamily="18" charset="0"/>
                            <a:cs typeface="Times New Roman" panose="02020603050405020304" pitchFamily="18" charset="0"/>
                          </a:rPr>
                          <m:t>𝑎</m:t>
                        </m:r>
                      </m:den>
                    </m:f>
                    <m:r>
                      <a:rPr lang="de-DE" sz="2200" b="0" i="1" smtClean="0">
                        <a:latin typeface="Cambria Math" panose="02040503050406030204" pitchFamily="18" charset="0"/>
                        <a:cs typeface="Times New Roman" panose="02020603050405020304" pitchFamily="18" charset="0"/>
                      </a:rPr>
                      <m:t>𝐿</m:t>
                    </m:r>
                  </m:oMath>
                </a14:m>
                <a:r>
                  <a:rPr lang="en-US" sz="2200" dirty="0">
                    <a:latin typeface="Times New Roman" panose="02020603050405020304" pitchFamily="18" charset="0"/>
                    <a:cs typeface="Times New Roman" panose="02020603050405020304" pitchFamily="18" charset="0"/>
                  </a:rPr>
                  <a:t> (y: Output; F(.):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 L: Arbeit; a: </a:t>
                </a:r>
                <a:r>
                  <a:rPr lang="en-US" sz="2200" dirty="0" err="1">
                    <a:latin typeface="Times New Roman" panose="02020603050405020304" pitchFamily="18" charset="0"/>
                    <a:cs typeface="Times New Roman" panose="02020603050405020304" pitchFamily="18" charset="0"/>
                  </a:rPr>
                  <a:t>Arbeitskoeffizient</a:t>
                </a:r>
                <a:r>
                  <a:rPr lang="en-US" sz="2200" dirty="0">
                    <a:latin typeface="Times New Roman" panose="02020603050405020304" pitchFamily="18" charset="0"/>
                    <a:cs typeface="Times New Roman" panose="02020603050405020304" pitchFamily="18" charset="0"/>
                  </a:rPr>
                  <a:t>)</a:t>
                </a:r>
              </a:p>
            </p:txBody>
          </p:sp>
        </mc:Choice>
        <mc:Fallback xmlns="">
          <p:sp>
            <p:nvSpPr>
              <p:cNvPr id="4" name="Inhaltsplatzhalter 2"/>
              <p:cNvSpPr>
                <a:spLocks noGrp="1" noRot="1" noChangeAspect="1" noMove="1" noResize="1" noEditPoints="1" noAdjustHandles="1" noChangeArrowheads="1" noChangeShapeType="1" noTextEdit="1"/>
              </p:cNvSpPr>
              <p:nvPr/>
            </p:nvSpPr>
            <p:spPr>
              <a:xfrm>
                <a:off x="128105" y="2671479"/>
                <a:ext cx="11786839" cy="674912"/>
              </a:xfrm>
              <a:prstGeom prst="rect">
                <a:avLst/>
              </a:prstGeom>
              <a:blipFill>
                <a:blip r:embed="rId3"/>
                <a:stretch>
                  <a:fillRect/>
                </a:stretch>
              </a:blipFill>
            </p:spPr>
            <p:txBody>
              <a:bodyPr/>
              <a:lstStyle/>
              <a:p>
                <a:r>
                  <a:rPr lang="de-DE">
                    <a:noFill/>
                  </a:rPr>
                  <a:t> </a:t>
                </a:r>
              </a:p>
            </p:txBody>
          </p:sp>
        </mc:Fallback>
      </mc:AlternateContent>
      <p:sp>
        <p:nvSpPr>
          <p:cNvPr id="5" name="Inhaltsplatzhalter 2"/>
          <p:cNvSpPr>
            <a:spLocks noGrp="1"/>
          </p:cNvSpPr>
          <p:nvPr/>
        </p:nvSpPr>
        <p:spPr>
          <a:xfrm>
            <a:off x="128106" y="2145748"/>
            <a:ext cx="11786839" cy="571500"/>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ergibt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eine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lineare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Inhaltsplatzhalter 2"/>
              <p:cNvSpPr>
                <a:spLocks noGrp="1"/>
              </p:cNvSpPr>
              <p:nvPr/>
            </p:nvSpPr>
            <p:spPr>
              <a:xfrm>
                <a:off x="0" y="3397083"/>
                <a:ext cx="11786839" cy="729705"/>
              </a:xfrm>
              <a:prstGeom prst="rect">
                <a:avLst/>
              </a:prstGeom>
            </p:spPr>
            <p:txBody>
              <a:bodyPr vert="horz" lIns="82944" tIns="41472" rIns="82944" bIns="41472"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dirty="0">
                    <a:latin typeface="Times New Roman" panose="02020603050405020304" pitchFamily="18" charset="0"/>
                    <a:cs typeface="Times New Roman" panose="02020603050405020304" pitchFamily="18" charset="0"/>
                  </a:rPr>
                  <a:t>Arbeitskoeffizient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𝐴𝑟𝑏𝑒𝑖𝑡𝑠𝑒𝑖𝑛𝑠𝑎𝑡𝑧</m:t>
                        </m:r>
                      </m:num>
                      <m:den>
                        <m:r>
                          <a:rPr lang="de-DE" sz="2200" i="1">
                            <a:latin typeface="Cambria Math" panose="02040503050406030204" pitchFamily="18" charset="0"/>
                            <a:cs typeface="Times New Roman" panose="02020603050405020304" pitchFamily="18" charset="0"/>
                          </a:rPr>
                          <m:t>𝑂𝑢𝑡𝑝𝑢𝑡</m:t>
                        </m:r>
                      </m:den>
                    </m:f>
                  </m:oMath>
                </a14:m>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𝑂𝑢𝑡𝑝𝑢𝑡</m:t>
                        </m:r>
                      </m:num>
                      <m:den>
                        <m:r>
                          <a:rPr lang="de-DE" sz="2200" b="0" i="1" smtClean="0">
                            <a:latin typeface="Cambria Math" panose="02040503050406030204" pitchFamily="18" charset="0"/>
                            <a:cs typeface="Times New Roman" panose="02020603050405020304" pitchFamily="18" charset="0"/>
                          </a:rPr>
                          <m:t>𝐴𝑟𝑏𝑒𝑖𝑡𝑠𝑒𝑖𝑛𝑠𝑎𝑡𝑧</m:t>
                        </m:r>
                      </m:den>
                    </m:f>
                    <m:r>
                      <a:rPr lang="de-DE" sz="2200" b="0" i="0" smtClean="0">
                        <a:latin typeface="Cambria Math" panose="02040503050406030204" pitchFamily="18" charset="0"/>
                        <a:cs typeface="Times New Roman" panose="02020603050405020304" pitchFamily="18" charset="0"/>
                      </a:rPr>
                      <m:t>=</m:t>
                    </m:r>
                    <m:f>
                      <m:fPr>
                        <m:ctrlPr>
                          <a:rPr lang="de-DE"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1</m:t>
                        </m:r>
                      </m:num>
                      <m:den>
                        <m:r>
                          <a:rPr lang="de-DE" sz="2200" i="1">
                            <a:latin typeface="Cambria Math" panose="02040503050406030204" pitchFamily="18" charset="0"/>
                            <a:cs typeface="Times New Roman" panose="02020603050405020304" pitchFamily="18" charset="0"/>
                          </a:rPr>
                          <m:t>𝑎</m:t>
                        </m:r>
                      </m:den>
                    </m:f>
                  </m:oMath>
                </a14:m>
                <a:r>
                  <a:rPr lang="en-US" sz="2200" dirty="0">
                    <a:latin typeface="Times New Roman" panose="02020603050405020304" pitchFamily="18" charset="0"/>
                    <a:cs typeface="Times New Roman" panose="02020603050405020304" pitchFamily="18" charset="0"/>
                  </a:rPr>
                  <a:t>		</a:t>
                </a:r>
              </a:p>
            </p:txBody>
          </p:sp>
        </mc:Choice>
        <mc:Fallback xmlns="">
          <p:sp>
            <p:nvSpPr>
              <p:cNvPr id="8" name="Inhaltsplatzhalter 2"/>
              <p:cNvSpPr>
                <a:spLocks noGrp="1" noRot="1" noChangeAspect="1" noMove="1" noResize="1" noEditPoints="1" noAdjustHandles="1" noChangeArrowheads="1" noChangeShapeType="1" noTextEdit="1"/>
              </p:cNvSpPr>
              <p:nvPr/>
            </p:nvSpPr>
            <p:spPr>
              <a:xfrm>
                <a:off x="0" y="3397083"/>
                <a:ext cx="11786839" cy="729705"/>
              </a:xfrm>
              <a:prstGeom prst="rect">
                <a:avLst/>
              </a:prstGeom>
              <a:blipFill>
                <a:blip r:embed="rId4"/>
                <a:stretch>
                  <a:fillRect t="-5000"/>
                </a:stretch>
              </a:blipFill>
            </p:spPr>
            <p:txBody>
              <a:bodyPr/>
              <a:lstStyle/>
              <a:p>
                <a:r>
                  <a:rPr lang="de-DE">
                    <a:noFill/>
                  </a:rPr>
                  <a:t> </a:t>
                </a:r>
              </a:p>
            </p:txBody>
          </p:sp>
        </mc:Fallback>
      </mc:AlternateContent>
      <p:sp>
        <p:nvSpPr>
          <p:cNvPr id="9" name="Inhaltsplatzhalter 2"/>
          <p:cNvSpPr>
            <a:spLocks noGrp="1"/>
          </p:cNvSpPr>
          <p:nvPr/>
        </p:nvSpPr>
        <p:spPr>
          <a:xfrm>
            <a:off x="128107" y="3849065"/>
            <a:ext cx="8325013" cy="1718615"/>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zwischen</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Produktionssektoren</a:t>
            </a:r>
            <a:r>
              <a:rPr lang="en-US" sz="2200" dirty="0">
                <a:latin typeface="Times New Roman" panose="02020603050405020304" pitchFamily="18" charset="0"/>
                <a:cs typeface="Times New Roman" panose="02020603050405020304" pitchFamily="18" charset="0"/>
              </a:rPr>
              <a:t> </a:t>
            </a:r>
            <a:r>
              <a:rPr lang="en-US" sz="2200" err="1">
                <a:latin typeface="Times New Roman" panose="02020603050405020304" pitchFamily="18" charset="0"/>
                <a:cs typeface="Times New Roman" panose="02020603050405020304" pitchFamily="18" charset="0"/>
              </a:rPr>
              <a:t>vollkommen</a:t>
            </a:r>
            <a:r>
              <a:rPr lang="en-US" sz="2200">
                <a:latin typeface="Times New Roman" panose="02020603050405020304" pitchFamily="18" charset="0"/>
                <a:cs typeface="Times New Roman" panose="02020603050405020304" pitchFamily="18" charset="0"/>
              </a:rPr>
              <a:t> flextibel</a:t>
            </a:r>
          </a:p>
          <a:p>
            <a:pPr>
              <a:buFont typeface="Wingdings" panose="05000000000000000000" pitchFamily="2" charset="2"/>
              <a:buChar char="§"/>
            </a:pPr>
            <a:r>
              <a:rPr lang="en-US" sz="2200">
                <a:latin typeface="Times New Roman" panose="02020603050405020304" pitchFamily="18" charset="0"/>
                <a:cs typeface="Times New Roman" panose="02020603050405020304" pitchFamily="18" charset="0"/>
              </a:rPr>
              <a:t>Aus der Linearität und nur einem Produktionsfaktor folgen konstante Skalerträge in der Produktion</a:t>
            </a: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177" b="1" dirty="0">
              <a:latin typeface="Times New Roman" panose="02020603050405020304" pitchFamily="18" charset="0"/>
              <a:cs typeface="Times New Roman" panose="02020603050405020304" pitchFamily="18" charset="0"/>
            </a:endParaRPr>
          </a:p>
        </p:txBody>
      </p:sp>
      <p:sp>
        <p:nvSpPr>
          <p:cNvPr id="10" name="Inhaltsplatzhalter 2"/>
          <p:cNvSpPr>
            <a:spLocks noGrp="1"/>
          </p:cNvSpPr>
          <p:nvPr/>
        </p:nvSpPr>
        <p:spPr>
          <a:xfrm>
            <a:off x="277054" y="254520"/>
            <a:ext cx="11786839" cy="2280275"/>
          </a:xfrm>
          <a:prstGeom prst="rect">
            <a:avLst/>
          </a:prstGeom>
        </p:spPr>
        <p:txBody>
          <a:bodyPr vert="horz" lIns="82944" tIns="41472" rIns="82944" bIns="41472"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177" dirty="0">
              <a:latin typeface="Times New Roman" panose="02020603050405020304" pitchFamily="18" charset="0"/>
              <a:cs typeface="Times New Roman" panose="02020603050405020304" pitchFamily="18" charset="0"/>
            </a:endParaRPr>
          </a:p>
          <a:p>
            <a:pPr marL="0" indent="0">
              <a:buNone/>
            </a:pPr>
            <a:r>
              <a:rPr lang="en-US" sz="2540" dirty="0" err="1">
                <a:latin typeface="Times New Roman" panose="02020603050405020304" pitchFamily="18" charset="0"/>
                <a:cs typeface="Times New Roman" panose="02020603050405020304" pitchFamily="18" charset="0"/>
              </a:rPr>
              <a:t>Annahmen</a:t>
            </a:r>
            <a:r>
              <a:rPr lang="en-US" sz="2540" dirty="0">
                <a:latin typeface="Times New Roman" panose="02020603050405020304" pitchFamily="18" charset="0"/>
                <a:cs typeface="Times New Roman" panose="02020603050405020304" pitchFamily="18" charset="0"/>
              </a:rPr>
              <a:t>:</a:t>
            </a:r>
          </a:p>
          <a:p>
            <a:pPr marL="0" indent="0">
              <a:buNone/>
            </a:pPr>
            <a:endParaRPr lang="en-US" sz="254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der </a:t>
            </a:r>
            <a:r>
              <a:rPr lang="en-US" sz="2200" b="1" u="sng" dirty="0" err="1">
                <a:latin typeface="Times New Roman" panose="02020603050405020304" pitchFamily="18" charset="0"/>
                <a:cs typeface="Times New Roman" panose="02020603050405020304" pitchFamily="18" charset="0"/>
              </a:rPr>
              <a:t>einzige</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Produktionsfaktor</a:t>
            </a:r>
            <a:endParaRPr lang="en-US" sz="2200" b="1"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Die Länder </a:t>
            </a:r>
            <a:r>
              <a:rPr lang="en-US" sz="2200" dirty="0" err="1">
                <a:latin typeface="Times New Roman" panose="02020603050405020304" pitchFamily="18" charset="0"/>
                <a:cs typeface="Times New Roman" panose="02020603050405020304" pitchFamily="18" charset="0"/>
              </a:rPr>
              <a:t>unterscheiden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nur</a:t>
            </a:r>
            <a:r>
              <a:rPr lang="en-US" sz="2200" dirty="0">
                <a:latin typeface="Times New Roman" panose="02020603050405020304" pitchFamily="18" charset="0"/>
                <a:cs typeface="Times New Roman" panose="02020603050405020304" pitchFamily="18" charset="0"/>
              </a:rPr>
              <a:t> in der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bzw</a:t>
            </a:r>
            <a:r>
              <a:rPr lang="en-US" sz="2200" dirty="0">
                <a:latin typeface="Times New Roman" panose="02020603050405020304" pitchFamily="18" charset="0"/>
                <a:cs typeface="Times New Roman" panose="02020603050405020304" pitchFamily="18" charset="0"/>
              </a:rPr>
              <a:t>. den </a:t>
            </a:r>
            <a:r>
              <a:rPr lang="en-US" sz="2200" err="1">
                <a:latin typeface="Times New Roman" panose="02020603050405020304" pitchFamily="18" charset="0"/>
                <a:cs typeface="Times New Roman" panose="02020603050405020304" pitchFamily="18" charset="0"/>
              </a:rPr>
              <a:t>Arbeitskoeffizienten</a:t>
            </a:r>
            <a:r>
              <a:rPr lang="en-US" sz="220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C248948E-FFB1-4D71-AE24-5B0E5338AA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98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41169" y="618564"/>
            <a:ext cx="4616069" cy="336981"/>
          </a:xfrm>
          <a:prstGeom prst="rect">
            <a:avLst/>
          </a:prstGeom>
        </p:spPr>
        <p:txBody>
          <a:bodyPr vert="horz" lIns="82944" tIns="41472" rIns="82944" bIns="41472"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33" i="1" dirty="0" err="1">
                <a:latin typeface="Times New Roman" panose="02020603050405020304" pitchFamily="18" charset="0"/>
                <a:cs typeface="Times New Roman" panose="02020603050405020304" pitchFamily="18" charset="0"/>
              </a:rPr>
              <a:t>Arbeitseinsatz</a:t>
            </a:r>
            <a:r>
              <a:rPr lang="en-US" sz="1633" i="1" dirty="0">
                <a:latin typeface="Times New Roman" panose="02020603050405020304" pitchFamily="18" charset="0"/>
                <a:cs typeface="Times New Roman" panose="02020603050405020304" pitchFamily="18" charset="0"/>
              </a:rPr>
              <a: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a:t>
            </a:r>
            <a:r>
              <a:rPr lang="en-US" sz="1633" i="1" dirty="0" err="1">
                <a:latin typeface="Times New Roman" panose="02020603050405020304" pitchFamily="18" charset="0"/>
                <a:cs typeface="Times New Roman" panose="02020603050405020304" pitchFamily="18" charset="0"/>
              </a:rPr>
              <a:t>Stunden</a:t>
            </a:r>
            <a:r>
              <a:rPr lang="en-US" sz="1633" i="1" dirty="0">
                <a:latin typeface="Times New Roman" panose="02020603050405020304" pitchFamily="18" charset="0"/>
                <a:cs typeface="Times New Roman" panose="02020603050405020304" pitchFamily="18" charset="0"/>
              </a:rPr>
              <a:t>) pro Gut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Liter/</a:t>
            </a:r>
            <a:r>
              <a:rPr lang="en-US" sz="1633" i="1" dirty="0" err="1">
                <a:latin typeface="Times New Roman" panose="02020603050405020304" pitchFamily="18" charset="0"/>
                <a:cs typeface="Times New Roman" panose="02020603050405020304" pitchFamily="18" charset="0"/>
              </a:rPr>
              <a:t>Anzahl</a:t>
            </a:r>
            <a:r>
              <a:rPr lang="en-US" sz="1633"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3"/>
              <p:cNvSpPr txBox="1"/>
              <p:nvPr/>
            </p:nvSpPr>
            <p:spPr>
              <a:xfrm>
                <a:off x="5009318" y="595437"/>
                <a:ext cx="3130207" cy="35496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t>Arbeitskoeffizient: </a:t>
                </a:r>
                <a14:m>
                  <m:oMath xmlns:m="http://schemas.openxmlformats.org/officeDocument/2006/math">
                    <m:sSub>
                      <m:sSubPr>
                        <m:ctrlPr>
                          <a:rPr lang="de-DE" sz="1633" i="1" smtClean="0">
                            <a:latin typeface="Cambria Math" panose="02040503050406030204" pitchFamily="18" charset="0"/>
                          </a:rPr>
                        </m:ctrlPr>
                      </m:sSubPr>
                      <m:e>
                        <m:r>
                          <a:rPr lang="de-DE" sz="1633" i="1">
                            <a:latin typeface="Cambria Math"/>
                          </a:rPr>
                          <m:t>𝑎</m:t>
                        </m:r>
                      </m:e>
                      <m:sub>
                        <m:r>
                          <a:rPr lang="de-DE" sz="1633" i="1">
                            <a:latin typeface="Cambria Math" panose="02040503050406030204" pitchFamily="18" charset="0"/>
                          </a:rPr>
                          <m:t>𝐿𝑎𝑛𝑑</m:t>
                        </m:r>
                        <m:r>
                          <a:rPr lang="de-DE" sz="1633" b="0" i="1" smtClean="0">
                            <a:latin typeface="Cambria Math" panose="02040503050406030204" pitchFamily="18" charset="0"/>
                          </a:rPr>
                          <m:t>,</m:t>
                        </m:r>
                        <m:r>
                          <a:rPr lang="de-DE" sz="1633" i="1">
                            <a:latin typeface="Cambria Math" panose="02040503050406030204" pitchFamily="18" charset="0"/>
                          </a:rPr>
                          <m:t>𝐺𝑢𝑡</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2" name="TextBox 13"/>
              <p:cNvSpPr txBox="1">
                <a:spLocks noRot="1" noChangeAspect="1" noMove="1" noResize="1" noEditPoints="1" noAdjustHandles="1" noChangeArrowheads="1" noChangeShapeType="1" noTextEdit="1"/>
              </p:cNvSpPr>
              <p:nvPr/>
            </p:nvSpPr>
            <p:spPr>
              <a:xfrm>
                <a:off x="5009318" y="595437"/>
                <a:ext cx="3130207" cy="354969"/>
              </a:xfrm>
              <a:prstGeom prst="rect">
                <a:avLst/>
              </a:prstGeom>
              <a:blipFill>
                <a:blip r:embed="rId3"/>
                <a:stretch>
                  <a:fillRect l="-1170" t="-6897" b="-18966"/>
                </a:stretch>
              </a:blipFill>
            </p:spPr>
            <p:txBody>
              <a:bodyPr/>
              <a:lstStyle/>
              <a:p>
                <a:r>
                  <a:rPr lang="de-DE">
                    <a:noFill/>
                  </a:rPr>
                  <a:t> </a:t>
                </a:r>
              </a:p>
            </p:txBody>
          </p:sp>
        </mc:Fallback>
      </mc:AlternateContent>
      <p:sp>
        <p:nvSpPr>
          <p:cNvPr id="17" name="Textfeld 16">
            <a:extLst>
              <a:ext uri="{FF2B5EF4-FFF2-40B4-BE49-F238E27FC236}">
                <a16:creationId xmlns:a16="http://schemas.microsoft.com/office/drawing/2014/main" id="{22C12E7E-831E-4DA6-9688-AD561B2C78A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 Beispiel</a:t>
            </a:r>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582439223"/>
                  </p:ext>
                </p:extLst>
              </p:nvPr>
            </p:nvGraphicFramePr>
            <p:xfrm>
              <a:off x="603555" y="1008161"/>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582439223"/>
                  </p:ext>
                </p:extLst>
              </p:nvPr>
            </p:nvGraphicFramePr>
            <p:xfrm>
              <a:off x="603555" y="1008161"/>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endParaRPr lang="de-DE"/>
                        </a:p>
                      </a:txBody>
                      <a:tcPr>
                        <a:blipFill>
                          <a:blip r:embed="rId4"/>
                          <a:stretch>
                            <a:fillRect l="-100265" t="-108197" r="-100265" b="-124590"/>
                          </a:stretch>
                        </a:blipFill>
                      </a:tcPr>
                    </a:tc>
                    <a:tc>
                      <a:txBody>
                        <a:bodyPr/>
                        <a:lstStyle/>
                        <a:p>
                          <a:endParaRPr lang="de-DE"/>
                        </a:p>
                      </a:txBody>
                      <a:tcPr>
                        <a:blipFill>
                          <a:blip r:embed="rId4"/>
                          <a:stretch>
                            <a:fillRect l="-200796" t="-108197" r="-531" b="-124590"/>
                          </a:stretch>
                        </a:blipFill>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endParaRPr lang="de-DE"/>
                        </a:p>
                      </a:txBody>
                      <a:tcPr>
                        <a:blipFill>
                          <a:blip r:embed="rId4"/>
                          <a:stretch>
                            <a:fillRect l="-100265" t="-208197" r="-100265" b="-24590"/>
                          </a:stretch>
                        </a:blipFill>
                      </a:tcPr>
                    </a:tc>
                    <a:tc>
                      <a:txBody>
                        <a:bodyPr/>
                        <a:lstStyle/>
                        <a:p>
                          <a:endParaRPr lang="de-DE"/>
                        </a:p>
                      </a:txBody>
                      <a:tcPr>
                        <a:blipFill>
                          <a:blip r:embed="rId4"/>
                          <a:stretch>
                            <a:fillRect l="-200796" t="-208197" r="-531" b="-24590"/>
                          </a:stretch>
                        </a:blipFill>
                      </a:tcPr>
                    </a:tc>
                    <a:extLst>
                      <a:ext uri="{0D108BD9-81ED-4DB2-BD59-A6C34878D82A}">
                        <a16:rowId xmlns:a16="http://schemas.microsoft.com/office/drawing/2014/main" val="3078704704"/>
                      </a:ext>
                    </a:extLst>
                  </a:tr>
                </a:tbl>
              </a:graphicData>
            </a:graphic>
          </p:graphicFrame>
        </mc:Fallback>
      </mc:AlternateContent>
      <p:sp>
        <p:nvSpPr>
          <p:cNvPr id="20" name="Rechteck 19">
            <a:extLst>
              <a:ext uri="{FF2B5EF4-FFF2-40B4-BE49-F238E27FC236}">
                <a16:creationId xmlns:a16="http://schemas.microsoft.com/office/drawing/2014/main" id="{C22B8BB6-5A89-42F7-B8C7-9374812BEC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8BF0479B-65AB-AB6D-C1B9-A7508ECF0F69}"/>
              </a:ext>
            </a:extLst>
          </p:cNvPr>
          <p:cNvSpPr>
            <a:spLocks noGrp="1"/>
          </p:cNvSpPr>
          <p:nvPr/>
        </p:nvSpPr>
        <p:spPr>
          <a:xfrm>
            <a:off x="241169" y="2177990"/>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absoluten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22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6"/>
          <p:cNvSpPr txBox="1"/>
          <p:nvPr/>
        </p:nvSpPr>
        <p:spPr>
          <a:xfrm>
            <a:off x="278944" y="2172568"/>
            <a:ext cx="5347041"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a:latin typeface="Times New Roman" panose="02020603050405020304" pitchFamily="18" charset="0"/>
                <a:cs typeface="Times New Roman" panose="02020603050405020304" pitchFamily="18" charset="0"/>
                <a:sym typeface="Wingdings" panose="05000000000000000000" pitchFamily="2" charset="2"/>
              </a:rPr>
              <a:t>Opportunitätskosten </a:t>
            </a:r>
            <a:r>
              <a:rPr lang="en-US" sz="1600" b="1" dirty="0">
                <a:latin typeface="Times New Roman" panose="02020603050405020304" pitchFamily="18" charset="0"/>
                <a:cs typeface="Times New Roman" panose="02020603050405020304" pitchFamily="18" charset="0"/>
                <a:sym typeface="Wingdings" panose="05000000000000000000" pitchFamily="2" charset="2"/>
              </a:rPr>
              <a:t>von Wein in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00"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00" b="1"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en-US" sz="1600" b="1" dirty="0">
              <a:latin typeface="Times New Roman" panose="02020603050405020304" pitchFamily="18" charset="0"/>
              <a:cs typeface="Times New Roman" panose="02020603050405020304" pitchFamily="18" charset="0"/>
            </a:endParaRPr>
          </a:p>
        </p:txBody>
      </p:sp>
      <p:sp>
        <p:nvSpPr>
          <p:cNvPr id="17" name="TextBox 20"/>
          <p:cNvSpPr txBox="1"/>
          <p:nvPr/>
        </p:nvSpPr>
        <p:spPr>
          <a:xfrm>
            <a:off x="2863184" y="4723615"/>
            <a:ext cx="156762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33"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BA2D8B70-F7C7-42C9-9286-D12CE791F398}"/>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1" name="Inhaltsplatzhalter 2">
            <a:extLst>
              <a:ext uri="{FF2B5EF4-FFF2-40B4-BE49-F238E27FC236}">
                <a16:creationId xmlns:a16="http://schemas.microsoft.com/office/drawing/2014/main" id="{5E905A01-B481-4477-A0EF-8ABD2904E4DD}"/>
              </a:ext>
            </a:extLst>
          </p:cNvPr>
          <p:cNvSpPr>
            <a:spLocks noGrp="1"/>
          </p:cNvSpPr>
          <p:nvPr/>
        </p:nvSpPr>
        <p:spPr>
          <a:xfrm>
            <a:off x="258624" y="1762772"/>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229482602"/>
                  </p:ext>
                </p:extLst>
              </p:nvPr>
            </p:nvGraphicFramePr>
            <p:xfrm>
              <a:off x="344061" y="650252"/>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229482602"/>
                  </p:ext>
                </p:extLst>
              </p:nvPr>
            </p:nvGraphicFramePr>
            <p:xfrm>
              <a:off x="344061" y="650252"/>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endParaRPr lang="de-DE"/>
                        </a:p>
                      </a:txBody>
                      <a:tcPr>
                        <a:blipFill>
                          <a:blip r:embed="rId3"/>
                          <a:stretch>
                            <a:fillRect l="-100000" t="-106452" r="-100265" b="-120968"/>
                          </a:stretch>
                        </a:blipFill>
                      </a:tcPr>
                    </a:tc>
                    <a:tc>
                      <a:txBody>
                        <a:bodyPr/>
                        <a:lstStyle/>
                        <a:p>
                          <a:endParaRPr lang="de-DE"/>
                        </a:p>
                      </a:txBody>
                      <a:tcPr>
                        <a:blipFill>
                          <a:blip r:embed="rId3"/>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endParaRPr lang="de-DE"/>
                        </a:p>
                      </a:txBody>
                      <a:tcPr>
                        <a:blipFill>
                          <a:blip r:embed="rId3"/>
                          <a:stretch>
                            <a:fillRect l="-100000" t="-209836" r="-100265" b="-22951"/>
                          </a:stretch>
                        </a:blipFill>
                      </a:tcPr>
                    </a:tc>
                    <a:tc>
                      <a:txBody>
                        <a:bodyPr/>
                        <a:lstStyle/>
                        <a:p>
                          <a:endParaRPr lang="de-DE"/>
                        </a:p>
                      </a:txBody>
                      <a:tcPr>
                        <a:blipFill>
                          <a:blip r:embed="rId3"/>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14" name="Rechteck 13">
            <a:extLst>
              <a:ext uri="{FF2B5EF4-FFF2-40B4-BE49-F238E27FC236}">
                <a16:creationId xmlns:a16="http://schemas.microsoft.com/office/drawing/2014/main" id="{F585BF1E-40D2-41C2-9D8F-C50F42D99D24}"/>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45795835-CA83-4FD5-F87B-1B95DAEE823F}"/>
              </a:ext>
            </a:extLst>
          </p:cNvPr>
          <p:cNvSpPr txBox="1"/>
          <p:nvPr/>
        </p:nvSpPr>
        <p:spPr>
          <a:xfrm>
            <a:off x="330788" y="4379995"/>
            <a:ext cx="6101080" cy="338554"/>
          </a:xfrm>
          <a:prstGeom prst="rect">
            <a:avLst/>
          </a:prstGeom>
          <a:noFill/>
        </p:spPr>
        <p:txBody>
          <a:bodyPr wrap="square">
            <a:spAutoFit/>
          </a:bodyPr>
          <a:lstStyle/>
          <a:p>
            <a:r>
              <a:rPr lang="en-US" sz="1600" b="1">
                <a:latin typeface="Times New Roman" panose="02020603050405020304" pitchFamily="18" charset="0"/>
                <a:cs typeface="Times New Roman" panose="02020603050405020304" pitchFamily="18" charset="0"/>
                <a:sym typeface="Wingdings" panose="05000000000000000000" pitchFamily="2" charset="2"/>
              </a:rPr>
              <a:t>die Opportunitätskosten von Kleidung in Einheiten von Wein</a:t>
            </a:r>
            <a:endParaRPr lang="de-DE" sz="1600"/>
          </a:p>
        </p:txBody>
      </p:sp>
    </p:spTree>
    <p:extLst>
      <p:ext uri="{BB962C8B-B14F-4D97-AF65-F5344CB8AC3E}">
        <p14:creationId xmlns:p14="http://schemas.microsoft.com/office/powerpoint/2010/main" val="16884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553464"/>
            <a:ext cx="7464960" cy="37774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Preise</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ohne</a:t>
            </a:r>
            <a:r>
              <a:rPr lang="en-US" sz="1814" b="1" i="1" dirty="0">
                <a:latin typeface="Times New Roman" panose="02020603050405020304" pitchFamily="18" charset="0"/>
                <a:cs typeface="Times New Roman" panose="02020603050405020304" pitchFamily="18" charset="0"/>
              </a:rPr>
              <a:t> Handel</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p:cNvSpPr txBox="1"/>
          <p:nvPr/>
        </p:nvSpPr>
        <p:spPr>
          <a:xfrm>
            <a:off x="2344211" y="3165657"/>
            <a:ext cx="101662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Portugal </a:t>
            </a:r>
            <a:endParaRPr lang="en-US" sz="1633"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7780" y="4778087"/>
                <a:ext cx="675428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D</a:t>
                </a:r>
                <a14:m>
                  <m:oMath xmlns:m="http://schemas.openxmlformats.org/officeDocument/2006/math">
                    <m:r>
                      <m:rPr>
                        <m:sty m:val="p"/>
                      </m:rPr>
                      <a:rPr lang="de-DE" sz="1633">
                        <a:latin typeface="Cambria Math" panose="02040503050406030204" pitchFamily="18" charset="0"/>
                      </a:rPr>
                      <m:t>a</m:t>
                    </m:r>
                    <m:r>
                      <a:rPr lang="de-DE" sz="1633">
                        <a:latin typeface="Cambria Math" panose="02040503050406030204" pitchFamily="18" charset="0"/>
                      </a:rPr>
                      <m:t> </m:t>
                    </m:r>
                    <m:r>
                      <m:rPr>
                        <m:sty m:val="p"/>
                      </m:rPr>
                      <a:rPr lang="de-DE" sz="1633">
                        <a:latin typeface="Cambria Math" panose="02040503050406030204" pitchFamily="18" charset="0"/>
                      </a:rPr>
                      <m:t>Arbeit</m:t>
                    </m:r>
                    <m:r>
                      <a:rPr lang="de-DE" sz="1633">
                        <a:latin typeface="Cambria Math" panose="02040503050406030204" pitchFamily="18" charset="0"/>
                      </a:rPr>
                      <m:t> </m:t>
                    </m:r>
                    <m:r>
                      <m:rPr>
                        <m:sty m:val="p"/>
                      </m:rPr>
                      <a:rPr lang="de-DE" sz="1633">
                        <a:latin typeface="Cambria Math" panose="02040503050406030204" pitchFamily="18" charset="0"/>
                      </a:rPr>
                      <m:t>vollkommen</m:t>
                    </m:r>
                    <m:r>
                      <a:rPr lang="de-DE" sz="1633">
                        <a:latin typeface="Cambria Math" panose="02040503050406030204" pitchFamily="18" charset="0"/>
                      </a:rPr>
                      <m:t> </m:t>
                    </m:r>
                    <m:r>
                      <m:rPr>
                        <m:sty m:val="p"/>
                      </m:rPr>
                      <a:rPr lang="de-DE" sz="1633">
                        <a:latin typeface="Cambria Math" panose="02040503050406030204" pitchFamily="18" charset="0"/>
                      </a:rPr>
                      <m:t>flexibel</m:t>
                    </m:r>
                    <m:r>
                      <a:rPr lang="de-DE" sz="1633">
                        <a:latin typeface="Cambria Math" panose="02040503050406030204" pitchFamily="18" charset="0"/>
                      </a:rPr>
                      <m:t> </m:t>
                    </m:r>
                    <m:r>
                      <m:rPr>
                        <m:sty m:val="p"/>
                      </m:rPr>
                      <a:rPr lang="de-DE" sz="1633">
                        <a:latin typeface="Cambria Math" panose="02040503050406030204" pitchFamily="18" charset="0"/>
                      </a:rPr>
                      <m:t>zwischen</m:t>
                    </m:r>
                    <m:r>
                      <a:rPr lang="de-DE" sz="1633">
                        <a:latin typeface="Cambria Math" panose="02040503050406030204" pitchFamily="18" charset="0"/>
                      </a:rPr>
                      <m:t> </m:t>
                    </m:r>
                    <m:r>
                      <m:rPr>
                        <m:sty m:val="p"/>
                      </m:rPr>
                      <a:rPr lang="de-DE" sz="1633">
                        <a:latin typeface="Cambria Math" panose="02040503050406030204" pitchFamily="18" charset="0"/>
                      </a:rPr>
                      <m:t>den</m:t>
                    </m:r>
                    <m:r>
                      <a:rPr lang="de-DE" sz="1633">
                        <a:latin typeface="Cambria Math" panose="02040503050406030204" pitchFamily="18" charset="0"/>
                      </a:rPr>
                      <m:t> </m:t>
                    </m:r>
                    <m:r>
                      <m:rPr>
                        <m:sty m:val="p"/>
                      </m:rPr>
                      <a:rPr lang="de-DE" sz="1633">
                        <a:latin typeface="Cambria Math" panose="02040503050406030204" pitchFamily="18" charset="0"/>
                      </a:rPr>
                      <m:t>Sektoren</m:t>
                    </m:r>
                    <m:r>
                      <a:rPr lang="de-DE" sz="1633">
                        <a:latin typeface="Cambria Math" panose="02040503050406030204" pitchFamily="18" charset="0"/>
                      </a:rPr>
                      <m:t> </m:t>
                    </m:r>
                    <m:r>
                      <m:rPr>
                        <m:sty m:val="p"/>
                      </m:rPr>
                      <a:rPr lang="de-DE" sz="1633" b="0" i="0" smtClean="0">
                        <a:latin typeface="Cambria Math" panose="02040503050406030204" pitchFamily="18" charset="0"/>
                      </a:rPr>
                      <m:t>ist</m:t>
                    </m:r>
                    <m:r>
                      <a:rPr lang="de-DE" sz="1633" b="0" i="0" smtClean="0">
                        <a:latin typeface="Cambria Math" panose="02040503050406030204" pitchFamily="18" charset="0"/>
                      </a:rPr>
                      <m:t>, </m:t>
                    </m:r>
                    <m:r>
                      <m:rPr>
                        <m:sty m:val="p"/>
                      </m:rPr>
                      <a:rPr lang="de-DE" sz="1633">
                        <a:latin typeface="Cambria Math" panose="02040503050406030204" pitchFamily="18" charset="0"/>
                      </a:rPr>
                      <m:t>gilt</m:t>
                    </m:r>
                    <m:sSub>
                      <m:sSubPr>
                        <m:ctrlPr>
                          <a:rPr lang="de-DE" sz="1633" i="1">
                            <a:latin typeface="Cambria Math" panose="02040503050406030204" pitchFamily="18" charset="0"/>
                          </a:rPr>
                        </m:ctrlPr>
                      </m:sSubPr>
                      <m:e>
                        <m:r>
                          <a:rPr lang="de-DE" sz="1633" i="1">
                            <a:latin typeface="Cambria Math"/>
                          </a:rPr>
                          <m:t>  </m:t>
                        </m:r>
                        <m:r>
                          <a:rPr lang="de-DE" sz="1633" i="1">
                            <a:latin typeface="Cambria Math"/>
                          </a:rPr>
                          <m:t>𝑤</m:t>
                        </m:r>
                      </m:e>
                      <m:sub>
                        <m:r>
                          <a:rPr lang="de-DE" sz="1633" b="0" i="1" smtClean="0">
                            <a:latin typeface="Cambria Math" panose="02040503050406030204" pitchFamily="18" charset="0"/>
                          </a:rPr>
                          <m:t>𝑃𝑊</m:t>
                        </m:r>
                      </m:sub>
                    </m:sSub>
                    <m:r>
                      <a:rPr lang="de-DE" sz="1633" i="1">
                        <a:latin typeface="Cambria Math"/>
                      </a:rPr>
                      <m:t>=</m:t>
                    </m:r>
                    <m:sSub>
                      <m:sSubPr>
                        <m:ctrlPr>
                          <a:rPr lang="de-DE" sz="1633" i="1">
                            <a:latin typeface="Cambria Math" panose="02040503050406030204" pitchFamily="18" charset="0"/>
                          </a:rPr>
                        </m:ctrlPr>
                      </m:sSubPr>
                      <m:e>
                        <m:r>
                          <a:rPr lang="de-DE" sz="1633" i="1">
                            <a:latin typeface="Cambria Math"/>
                          </a:rPr>
                          <m:t>𝑤</m:t>
                        </m:r>
                      </m:e>
                      <m:sub>
                        <m:r>
                          <a:rPr lang="de-DE" sz="1633" b="0" i="1" smtClean="0">
                            <a:latin typeface="Cambria Math" panose="02040503050406030204" pitchFamily="18" charset="0"/>
                          </a:rPr>
                          <m:t>𝑃𝐾</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5" name="TextBox 15"/>
              <p:cNvSpPr txBox="1">
                <a:spLocks noRot="1" noChangeAspect="1" noMove="1" noResize="1" noEditPoints="1" noAdjustHandles="1" noChangeArrowheads="1" noChangeShapeType="1" noTextEdit="1"/>
              </p:cNvSpPr>
              <p:nvPr/>
            </p:nvSpPr>
            <p:spPr>
              <a:xfrm>
                <a:off x="-7780" y="4778087"/>
                <a:ext cx="6754285" cy="343620"/>
              </a:xfrm>
              <a:prstGeom prst="rect">
                <a:avLst/>
              </a:prstGeom>
              <a:blipFill>
                <a:blip r:embed="rId3"/>
                <a:stretch>
                  <a:fillRect l="-54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198643" y="5548672"/>
                <a:ext cx="7490962" cy="485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14:m>
                  <m:oMath xmlns:m="http://schemas.openxmlformats.org/officeDocument/2006/math">
                    <m:f>
                      <m:fPr>
                        <m:ctrlPr>
                          <a:rPr lang="de-DE" sz="1633" i="1" smtClean="0">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den>
                    </m:f>
                    <m:r>
                      <a:rPr lang="de-DE" sz="1633" i="1">
                        <a:latin typeface="Cambria Math"/>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𝑃𝑊</m:t>
                        </m:r>
                      </m:sub>
                    </m:sSub>
                    <m:r>
                      <a:rPr lang="de-DE" sz="1600" b="0" i="1" smtClean="0">
                        <a:latin typeface="Cambria Math" panose="02040503050406030204" pitchFamily="18" charset="0"/>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m:t>
                        </m:r>
                        <m:r>
                          <a:rPr lang="de-DE" sz="1600" b="0" i="1" smtClean="0">
                            <a:latin typeface="Cambria Math" panose="02040503050406030204" pitchFamily="18" charset="0"/>
                          </a:rPr>
                          <m:t>𝐾</m:t>
                        </m:r>
                      </m:sub>
                    </m:sSub>
                    <m:r>
                      <a:rPr lang="de-DE" sz="1600" b="0" i="1" smtClean="0">
                        <a:latin typeface="Cambria Math" panose="02040503050406030204" pitchFamily="18" charset="0"/>
                      </a:rPr>
                      <m:t>=</m:t>
                    </m:r>
                    <m:f>
                      <m:fPr>
                        <m:ctrlPr>
                          <a:rPr lang="de-DE" sz="1633" i="1">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oMath>
                </a14:m>
                <a:r>
                  <a:rPr lang="en-US" sz="1633" dirty="0">
                    <a:latin typeface="Times New Roman" panose="02020603050405020304" pitchFamily="18" charset="0"/>
                    <a:cs typeface="Times New Roman" panose="02020603050405020304" pitchFamily="18" charset="0"/>
                  </a:rPr>
                  <a:t>     oder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5</m:t>
                        </m:r>
                      </m:num>
                      <m:den>
                        <m:r>
                          <a:rPr lang="de-DE" sz="1633" i="1">
                            <a:latin typeface="Cambria Math" panose="02040503050406030204" pitchFamily="18" charset="0"/>
                          </a:rPr>
                          <m:t>1</m:t>
                        </m:r>
                      </m:den>
                    </m:f>
                  </m:oMath>
                </a14:m>
                <a:r>
                  <a:rPr lang="en-US" sz="1633" dirty="0">
                    <a:latin typeface="Times New Roman" panose="02020603050405020304" pitchFamily="18" charset="0"/>
                    <a:cs typeface="Times New Roman" panose="02020603050405020304" pitchFamily="18" charset="0"/>
                  </a:rPr>
                  <a:t>      und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3</m:t>
                        </m:r>
                      </m:num>
                      <m:den>
                        <m:r>
                          <a:rPr lang="de-DE" sz="1633" i="1">
                            <a:latin typeface="Cambria Math" panose="02040503050406030204" pitchFamily="18" charset="0"/>
                          </a:rPr>
                          <m:t>2</m:t>
                        </m:r>
                      </m:den>
                    </m:f>
                  </m:oMath>
                </a14:m>
                <a:r>
                  <a:rPr lang="en-US" sz="1633" dirty="0">
                    <a:latin typeface="Times New Roman" panose="02020603050405020304" pitchFamily="18" charset="0"/>
                    <a:cs typeface="Times New Roman" panose="02020603050405020304" pitchFamily="18" charset="0"/>
                  </a:rPr>
                  <a:t> </a:t>
                </a:r>
              </a:p>
            </p:txBody>
          </p:sp>
        </mc:Choice>
        <mc:Fallback xmlns="">
          <p:sp>
            <p:nvSpPr>
              <p:cNvPr id="16" name="TextBox 25"/>
              <p:cNvSpPr txBox="1">
                <a:spLocks noRot="1" noChangeAspect="1" noMove="1" noResize="1" noEditPoints="1" noAdjustHandles="1" noChangeArrowheads="1" noChangeShapeType="1" noTextEdit="1"/>
              </p:cNvSpPr>
              <p:nvPr/>
            </p:nvSpPr>
            <p:spPr>
              <a:xfrm>
                <a:off x="1198643" y="5548672"/>
                <a:ext cx="7490962" cy="485646"/>
              </a:xfrm>
              <a:prstGeom prst="rect">
                <a:avLst/>
              </a:prstGeom>
              <a:blipFill>
                <a:blip r:embed="rId4"/>
                <a:stretch>
                  <a:fillRect l="-489"/>
                </a:stretch>
              </a:blipFill>
            </p:spPr>
            <p:txBody>
              <a:bodyPr/>
              <a:lstStyle/>
              <a:p>
                <a:r>
                  <a:rPr lang="de-DE">
                    <a:noFill/>
                  </a:rPr>
                  <a:t> </a:t>
                </a:r>
              </a:p>
            </p:txBody>
          </p:sp>
        </mc:Fallback>
      </mc:AlternateContent>
      <p:sp>
        <p:nvSpPr>
          <p:cNvPr id="17" name="TextBox 26"/>
          <p:cNvSpPr txBox="1"/>
          <p:nvPr/>
        </p:nvSpPr>
        <p:spPr>
          <a:xfrm>
            <a:off x="3002416" y="6190696"/>
            <a:ext cx="4825402"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a:latin typeface="Times New Roman" panose="02020603050405020304" pitchFamily="18" charset="0"/>
                <a:cs typeface="Times New Roman" panose="02020603050405020304" pitchFamily="18" charset="0"/>
                <a:sym typeface="Wingdings" panose="05000000000000000000" pitchFamily="2" charset="2"/>
              </a:rPr>
              <a:t>Die Preise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entsprechen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den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endParaRPr lang="en-US" sz="1633" b="1"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0676C59-7C7D-42D9-A4AB-EA0C75A45511}"/>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F134F8D2-7681-4CE7-A9D7-8EC32F697412}"/>
                  </a:ext>
                </a:extLst>
              </p:cNvPr>
              <p:cNvSpPr txBox="1"/>
              <p:nvPr/>
            </p:nvSpPr>
            <p:spPr>
              <a:xfrm>
                <a:off x="0" y="2263376"/>
                <a:ext cx="12192000" cy="923330"/>
              </a:xfrm>
              <a:prstGeom prst="rect">
                <a:avLst/>
              </a:prstGeom>
              <a:noFill/>
            </p:spPr>
            <p:txBody>
              <a:bodyPr wrap="square" rtlCol="0">
                <a:spAutoFit/>
              </a:bodyPr>
              <a:lstStyle/>
              <a:p>
                <a:r>
                  <a:rPr lang="de-DE" dirty="0"/>
                  <a:t>Aus der Gewinnoptimierung folgt im Allgemeinen (p: Preis, w: Lohn):</a:t>
                </a:r>
              </a:p>
              <a:p>
                <a:endParaRPr lang="de-DE" dirty="0"/>
              </a:p>
              <a:p>
                <a:r>
                  <a:rPr lang="de-DE" dirty="0"/>
                  <a:t>Gewinn = Umsatz – Kosten </a:t>
                </a:r>
                <a14:m>
                  <m:oMath xmlns:m="http://schemas.openxmlformats.org/officeDocument/2006/math">
                    <m:r>
                      <m:rPr>
                        <m:nor/>
                      </m:rPr>
                      <a:rPr lang="de-DE" i="1" dirty="0"/>
                      <m:t>py</m:t>
                    </m:r>
                    <m:r>
                      <m:rPr>
                        <m:nor/>
                      </m:rPr>
                      <a:rPr lang="de-DE" i="1" dirty="0"/>
                      <m:t>−</m:t>
                    </m:r>
                    <m:r>
                      <m:rPr>
                        <m:nor/>
                      </m:rPr>
                      <a:rPr lang="de-DE" i="1" dirty="0"/>
                      <m:t>wL</m:t>
                    </m:r>
                    <m:r>
                      <m:rPr>
                        <m:nor/>
                      </m:rPr>
                      <a:rPr lang="de-DE" i="1" dirty="0"/>
                      <m:t> = </m:t>
                    </m:r>
                    <m:r>
                      <m:rPr>
                        <m:nor/>
                      </m:rPr>
                      <a:rPr lang="de-DE" i="1" dirty="0"/>
                      <m:t>pL</m:t>
                    </m:r>
                    <m:r>
                      <m:rPr>
                        <m:nor/>
                      </m:rPr>
                      <a:rPr lang="de-DE" i="1" dirty="0"/>
                      <m:t>/</m:t>
                    </m:r>
                    <m:r>
                      <m:rPr>
                        <m:nor/>
                      </m:rPr>
                      <a:rPr lang="de-DE" i="1" dirty="0"/>
                      <m:t>a</m:t>
                    </m:r>
                    <m:r>
                      <m:rPr>
                        <m:nor/>
                      </m:rPr>
                      <a:rPr lang="de-DE" i="1" dirty="0"/>
                      <m:t>−</m:t>
                    </m:r>
                    <m:r>
                      <m:rPr>
                        <m:nor/>
                      </m:rPr>
                      <a:rPr lang="de-DE" i="1" dirty="0"/>
                      <m:t>wL</m:t>
                    </m:r>
                    <m:r>
                      <m:rPr>
                        <m:nor/>
                      </m:rPr>
                      <a:rPr lang="de-DE" i="1" dirty="0"/>
                      <m:t>⇒ </m:t>
                    </m:r>
                    <m:r>
                      <m:rPr>
                        <m:nor/>
                      </m:rPr>
                      <a:rPr lang="de-DE" i="1" dirty="0"/>
                      <m:t>p</m:t>
                    </m:r>
                    <m:r>
                      <m:rPr>
                        <m:nor/>
                      </m:rPr>
                      <a:rPr lang="de-DE" i="1" dirty="0"/>
                      <m:t>/</m:t>
                    </m:r>
                    <m:r>
                      <m:rPr>
                        <m:nor/>
                      </m:rPr>
                      <a:rPr lang="de-DE" i="1" dirty="0"/>
                      <m:t>a</m:t>
                    </m:r>
                    <m:r>
                      <m:rPr>
                        <m:nor/>
                      </m:rPr>
                      <a:rPr lang="de-DE" i="1" dirty="0"/>
                      <m:t>=</m:t>
                    </m:r>
                    <m:r>
                      <m:rPr>
                        <m:nor/>
                      </m:rPr>
                      <a:rPr lang="de-DE" i="1" dirty="0"/>
                      <m:t>w</m:t>
                    </m:r>
                  </m:oMath>
                </a14:m>
                <a:r>
                  <a:rPr lang="de-DE" dirty="0">
                    <a:latin typeface="Cambria Math" panose="02040503050406030204" pitchFamily="18" charset="0"/>
                    <a:ea typeface="Cambria Math" panose="02040503050406030204" pitchFamily="18" charset="0"/>
                  </a:rPr>
                  <a:t> im Gewinnoptimum (Wertgrenzprodukt=Faktorpreis, vgl. Mikro!)</a:t>
                </a:r>
                <a:endParaRPr lang="de-DE" dirty="0"/>
              </a:p>
            </p:txBody>
          </p:sp>
        </mc:Choice>
        <mc:Fallback xmlns="">
          <p:sp>
            <p:nvSpPr>
              <p:cNvPr id="2" name="Textfeld 1">
                <a:extLst>
                  <a:ext uri="{FF2B5EF4-FFF2-40B4-BE49-F238E27FC236}">
                    <a16:creationId xmlns:a16="http://schemas.microsoft.com/office/drawing/2014/main" id="{F134F8D2-7681-4CE7-A9D7-8EC32F697412}"/>
                  </a:ext>
                </a:extLst>
              </p:cNvPr>
              <p:cNvSpPr txBox="1">
                <a:spLocks noRot="1" noChangeAspect="1" noMove="1" noResize="1" noEditPoints="1" noAdjustHandles="1" noChangeArrowheads="1" noChangeShapeType="1" noTextEdit="1"/>
              </p:cNvSpPr>
              <p:nvPr/>
            </p:nvSpPr>
            <p:spPr>
              <a:xfrm>
                <a:off x="0" y="2263376"/>
                <a:ext cx="12192000" cy="923330"/>
              </a:xfrm>
              <a:prstGeom prst="rect">
                <a:avLst/>
              </a:prstGeom>
              <a:blipFill>
                <a:blip r:embed="rId5"/>
                <a:stretch>
                  <a:fillRect l="-400" t="-3289" b="-92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3" name="Rechteck 2"/>
          <p:cNvSpPr/>
          <p:nvPr/>
        </p:nvSpPr>
        <p:spPr>
          <a:xfrm>
            <a:off x="1788780" y="3603860"/>
            <a:ext cx="2226700"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Wein </a:t>
            </a:r>
            <a:endParaRPr lang="de-DE" dirty="0"/>
          </a:p>
        </p:txBody>
      </p:sp>
      <p:sp>
        <p:nvSpPr>
          <p:cNvPr id="4" name="Rechteck 3"/>
          <p:cNvSpPr/>
          <p:nvPr/>
        </p:nvSpPr>
        <p:spPr>
          <a:xfrm>
            <a:off x="1760521" y="4157558"/>
            <a:ext cx="2723536" cy="369332"/>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4777499" y="3459114"/>
                <a:ext cx="1403269" cy="6133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a:rPr>
                            <m:t>𝑤</m:t>
                          </m:r>
                        </m:e>
                        <m:sub>
                          <m:r>
                            <a:rPr lang="de-DE" b="0" i="1" smtClean="0">
                              <a:latin typeface="Cambria Math" panose="02040503050406030204" pitchFamily="18" charset="0"/>
                            </a:rPr>
                            <m:t>𝑃𝑊</m:t>
                          </m:r>
                        </m:sub>
                      </m:sSub>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den>
                      </m:f>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4777499" y="3459114"/>
                <a:ext cx="1403269" cy="613309"/>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4327388" y="4092101"/>
                <a:ext cx="1853380" cy="61202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          </m:t>
                          </m:r>
                          <m:r>
                            <a:rPr lang="de-DE" i="1">
                              <a:latin typeface="Cambria Math"/>
                            </a:rPr>
                            <m:t>𝑤</m:t>
                          </m:r>
                        </m:e>
                        <m:sub>
                          <m:r>
                            <a:rPr lang="de-DE" b="0" i="1" smtClean="0">
                              <a:latin typeface="Cambria Math" panose="02040503050406030204" pitchFamily="18" charset="0"/>
                            </a:rPr>
                            <m:t>𝑃𝐾</m:t>
                          </m:r>
                        </m:sub>
                      </m:sSub>
                      <m:r>
                        <a:rPr lang="de-DE" b="0" i="1" smtClean="0">
                          <a:latin typeface="Cambria Math" panose="02040503050406030204" pitchFamily="18" charset="0"/>
                        </a:rPr>
                        <m:t> </m:t>
                      </m:r>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𝑃𝐾</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327388" y="4092101"/>
                <a:ext cx="1853380" cy="612027"/>
              </a:xfrm>
              <a:prstGeom prst="rect">
                <a:avLst/>
              </a:prstGeom>
              <a:blipFill>
                <a:blip r:embed="rId8"/>
                <a:stretch>
                  <a:fillRect/>
                </a:stretch>
              </a:blipFill>
            </p:spPr>
            <p:txBody>
              <a:bodyPr/>
              <a:lstStyle/>
              <a:p>
                <a:r>
                  <a:rPr lang="de-DE">
                    <a:noFill/>
                  </a:rPr>
                  <a:t> </a:t>
                </a:r>
              </a:p>
            </p:txBody>
          </p:sp>
        </mc:Fallback>
      </mc:AlternateContent>
      <p:sp>
        <p:nvSpPr>
          <p:cNvPr id="18" name="Rechteck 17">
            <a:extLst>
              <a:ext uri="{FF2B5EF4-FFF2-40B4-BE49-F238E27FC236}">
                <a16:creationId xmlns:a16="http://schemas.microsoft.com/office/drawing/2014/main" id="{0C402496-1D80-406C-90C8-69EA244F8280}"/>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47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5" grpId="0"/>
      <p:bldP spid="16" grpId="0"/>
      <p:bldP spid="17" grpId="0"/>
      <p:bldP spid="2" grpId="0"/>
      <p:bldP spid="3" grpId="0"/>
      <p:bldP spid="4"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3814413" y="1196772"/>
            <a:ext cx="5005123" cy="50405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540" b="1" i="1" dirty="0">
                <a:latin typeface="Times New Roman" panose="02020603050405020304" pitchFamily="18" charset="0"/>
                <a:cs typeface="Times New Roman" panose="02020603050405020304" pitchFamily="18" charset="0"/>
              </a:rPr>
              <a:t>Interpretation der </a:t>
            </a:r>
            <a:r>
              <a:rPr lang="en-US" sz="2540" b="1" i="1" dirty="0" err="1">
                <a:latin typeface="Times New Roman" panose="02020603050405020304" pitchFamily="18" charset="0"/>
                <a:cs typeface="Times New Roman" panose="02020603050405020304" pitchFamily="18" charset="0"/>
              </a:rPr>
              <a:t>relativen</a:t>
            </a:r>
            <a:r>
              <a:rPr lang="en-US" sz="2540" b="1" i="1" dirty="0">
                <a:latin typeface="Times New Roman" panose="02020603050405020304" pitchFamily="18" charset="0"/>
                <a:cs typeface="Times New Roman" panose="02020603050405020304" pitchFamily="18" charset="0"/>
              </a:rPr>
              <a:t> </a:t>
            </a:r>
            <a:r>
              <a:rPr lang="en-US" sz="2540" b="1" i="1" dirty="0" err="1">
                <a:latin typeface="Times New Roman" panose="02020603050405020304" pitchFamily="18" charset="0"/>
                <a:cs typeface="Times New Roman" panose="02020603050405020304" pitchFamily="18" charset="0"/>
              </a:rPr>
              <a:t>Preise</a:t>
            </a:r>
            <a:r>
              <a:rPr lang="en-US" sz="2540" b="1" i="1" dirty="0">
                <a:latin typeface="Times New Roman" panose="02020603050405020304" pitchFamily="18" charset="0"/>
                <a:cs typeface="Times New Roman" panose="02020603050405020304" pitchFamily="18" charset="0"/>
              </a:rPr>
              <a:t>:</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7" name="TextBox 25"/>
          <p:cNvSpPr txBox="1"/>
          <p:nvPr/>
        </p:nvSpPr>
        <p:spPr>
          <a:xfrm>
            <a:off x="310387" y="4145312"/>
            <a:ext cx="9036496" cy="48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b="1" dirty="0">
                <a:latin typeface="Times New Roman" panose="02020603050405020304" pitchFamily="18" charset="0"/>
                <a:cs typeface="Times New Roman" panose="02020603050405020304" pitchFamily="18" charset="0"/>
                <a:sym typeface="Wingdings" panose="05000000000000000000" pitchFamily="2" charset="2"/>
              </a:rPr>
              <a:t> Relative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Preise</a:t>
            </a:r>
            <a:r>
              <a:rPr lang="en-US" sz="2540" b="1" dirty="0">
                <a:latin typeface="Times New Roman" panose="02020603050405020304" pitchFamily="18" charset="0"/>
                <a:cs typeface="Times New Roman" panose="02020603050405020304" pitchFamily="18" charset="0"/>
                <a:sym typeface="Wingdings" panose="05000000000000000000" pitchFamily="2" charset="2"/>
              </a:rPr>
              <a:t> =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Austauschverhältnis</a:t>
            </a:r>
            <a:r>
              <a:rPr lang="en-US" sz="2540" b="1" dirty="0">
                <a:latin typeface="Times New Roman" panose="02020603050405020304" pitchFamily="18" charset="0"/>
                <a:cs typeface="Times New Roman" panose="02020603050405020304" pitchFamily="18" charset="0"/>
                <a:sym typeface="Wingdings" panose="05000000000000000000" pitchFamily="2" charset="2"/>
              </a:rPr>
              <a:t> der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Güter</a:t>
            </a:r>
            <a:endParaRPr lang="en-US" sz="254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0E1B2743-FBFD-4AC1-866A-82B5EF5E2214}"/>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25"/>
              <p:cNvSpPr txBox="1"/>
              <p:nvPr/>
            </p:nvSpPr>
            <p:spPr>
              <a:xfrm>
                <a:off x="1847527" y="2043493"/>
                <a:ext cx="9454653" cy="6506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Portugal</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i="1">
                            <a:latin typeface="Cambria Math" panose="02040503050406030204" pitchFamily="18" charset="0"/>
                            <a:sym typeface="Wingdings" panose="05000000000000000000" pitchFamily="2" charset="2"/>
                          </a:rPr>
                          <m:t>5</m:t>
                        </m:r>
                      </m:num>
                      <m:den>
                        <m:r>
                          <a:rPr lang="de-DE" sz="2540" i="1">
                            <a:latin typeface="Cambria Math" panose="02040503050406030204" pitchFamily="18" charset="0"/>
                            <a:sym typeface="Wingdings" panose="05000000000000000000" pitchFamily="2" charset="2"/>
                          </a:rPr>
                          <m:t>1</m:t>
                        </m:r>
                      </m:den>
                    </m:f>
                  </m:oMath>
                </a14:m>
                <a:r>
                  <a:rPr lang="en-US" sz="2540" dirty="0">
                    <a:latin typeface="Times New Roman" panose="02020603050405020304" pitchFamily="18" charset="0"/>
                    <a:cs typeface="Times New Roman" panose="02020603050405020304" pitchFamily="18" charset="0"/>
                  </a:rPr>
                  <a:t> Kleider eingetauscht </a:t>
                </a:r>
                <a:r>
                  <a:rPr lang="en-US" sz="2540" dirty="0" err="1">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5" name="TextBox 25"/>
              <p:cNvSpPr txBox="1">
                <a:spLocks noRot="1" noChangeAspect="1" noMove="1" noResize="1" noEditPoints="1" noAdjustHandles="1" noChangeArrowheads="1" noChangeShapeType="1" noTextEdit="1"/>
              </p:cNvSpPr>
              <p:nvPr/>
            </p:nvSpPr>
            <p:spPr>
              <a:xfrm>
                <a:off x="1847527" y="2043493"/>
                <a:ext cx="9454653" cy="650691"/>
              </a:xfrm>
              <a:prstGeom prst="rect">
                <a:avLst/>
              </a:prstGeom>
              <a:blipFill>
                <a:blip r:embed="rId3"/>
                <a:stretch>
                  <a:fillRect b="-84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25"/>
              <p:cNvSpPr txBox="1"/>
              <p:nvPr/>
            </p:nvSpPr>
            <p:spPr>
              <a:xfrm>
                <a:off x="1209144" y="2998347"/>
                <a:ext cx="10093036" cy="6451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b="0" i="1" smtClean="0">
                        <a:latin typeface="Cambria Math" panose="02040503050406030204" pitchFamily="18" charset="0"/>
                        <a:sym typeface="Wingdings" panose="05000000000000000000" pitchFamily="2" charset="2"/>
                      </a:rPr>
                      <m:t>UK</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b="0" i="1" smtClean="0">
                            <a:latin typeface="Cambria Math" panose="02040503050406030204" pitchFamily="18" charset="0"/>
                            <a:sym typeface="Wingdings" panose="05000000000000000000" pitchFamily="2" charset="2"/>
                          </a:rPr>
                          <m:t>3</m:t>
                        </m:r>
                      </m:num>
                      <m:den>
                        <m:r>
                          <a:rPr lang="de-DE" sz="2540" b="0" i="1" smtClean="0">
                            <a:latin typeface="Cambria Math" panose="02040503050406030204" pitchFamily="18" charset="0"/>
                            <a:sym typeface="Wingdings" panose="05000000000000000000" pitchFamily="2" charset="2"/>
                          </a:rPr>
                          <m:t>2</m:t>
                        </m:r>
                      </m:den>
                    </m:f>
                  </m:oMath>
                </a14:m>
                <a:r>
                  <a:rPr lang="en-US" sz="2540" dirty="0">
                    <a:latin typeface="Times New Roman" panose="02020603050405020304" pitchFamily="18" charset="0"/>
                    <a:cs typeface="Times New Roman" panose="02020603050405020304" pitchFamily="18" charset="0"/>
                  </a:rPr>
                  <a:t> Kleider eingetauscht </a:t>
                </a:r>
                <a:r>
                  <a:rPr lang="en-US" sz="2540" dirty="0" err="1">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8" name="TextBox 25"/>
              <p:cNvSpPr txBox="1">
                <a:spLocks noRot="1" noChangeAspect="1" noMove="1" noResize="1" noEditPoints="1" noAdjustHandles="1" noChangeArrowheads="1" noChangeShapeType="1" noTextEdit="1"/>
              </p:cNvSpPr>
              <p:nvPr/>
            </p:nvSpPr>
            <p:spPr>
              <a:xfrm>
                <a:off x="1209144" y="2998347"/>
                <a:ext cx="10093036" cy="645113"/>
              </a:xfrm>
              <a:prstGeom prst="rect">
                <a:avLst/>
              </a:prstGeom>
              <a:blipFill>
                <a:blip r:embed="rId4"/>
                <a:stretch>
                  <a:fillRect b="-8491"/>
                </a:stretch>
              </a:blipFill>
            </p:spPr>
            <p:txBody>
              <a:bodyPr/>
              <a:lstStyle/>
              <a:p>
                <a:r>
                  <a:rPr lang="de-DE">
                    <a:noFill/>
                  </a:rPr>
                  <a:t> </a:t>
                </a:r>
              </a:p>
            </p:txBody>
          </p:sp>
        </mc:Fallback>
      </mc:AlternateContent>
      <p:sp>
        <p:nvSpPr>
          <p:cNvPr id="11" name="Rechteck 10">
            <a:extLst>
              <a:ext uri="{FF2B5EF4-FFF2-40B4-BE49-F238E27FC236}">
                <a16:creationId xmlns:a16="http://schemas.microsoft.com/office/drawing/2014/main" id="{1A32590A-CBD3-4190-AF01-26509D91FA78}"/>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2439</Words>
  <Application>Microsoft Office PowerPoint</Application>
  <PresentationFormat>Breitbild</PresentationFormat>
  <Paragraphs>435</Paragraphs>
  <Slides>34</Slides>
  <Notes>10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34</vt:i4>
      </vt:variant>
    </vt:vector>
  </HeadingPairs>
  <TitlesOfParts>
    <vt:vector size="41"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441</cp:revision>
  <dcterms:created xsi:type="dcterms:W3CDTF">2019-02-11T10:45:01Z</dcterms:created>
  <dcterms:modified xsi:type="dcterms:W3CDTF">2023-03-10T15:24:27Z</dcterms:modified>
</cp:coreProperties>
</file>