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526" r:id="rId2"/>
    <p:sldId id="544" r:id="rId3"/>
    <p:sldId id="545" r:id="rId4"/>
    <p:sldId id="546" r:id="rId5"/>
    <p:sldId id="534" r:id="rId6"/>
    <p:sldId id="535" r:id="rId7"/>
    <p:sldId id="537" r:id="rId8"/>
    <p:sldId id="539" r:id="rId9"/>
    <p:sldId id="540" r:id="rId10"/>
    <p:sldId id="542" r:id="rId11"/>
    <p:sldId id="543" r:id="rId12"/>
    <p:sldId id="1031" r:id="rId13"/>
    <p:sldId id="1111" r:id="rId14"/>
    <p:sldId id="528" r:id="rId15"/>
    <p:sldId id="529" r:id="rId16"/>
    <p:sldId id="1388" r:id="rId17"/>
    <p:sldId id="1389" r:id="rId18"/>
    <p:sldId id="532" r:id="rId19"/>
    <p:sldId id="548" r:id="rId20"/>
    <p:sldId id="549" r:id="rId21"/>
    <p:sldId id="909" r:id="rId22"/>
    <p:sldId id="910" r:id="rId23"/>
    <p:sldId id="1397" r:id="rId24"/>
    <p:sldId id="911" r:id="rId25"/>
    <p:sldId id="912" r:id="rId26"/>
    <p:sldId id="913" r:id="rId27"/>
    <p:sldId id="1398" r:id="rId28"/>
    <p:sldId id="914" r:id="rId29"/>
    <p:sldId id="915" r:id="rId30"/>
    <p:sldId id="916" r:id="rId31"/>
    <p:sldId id="1399" r:id="rId32"/>
    <p:sldId id="917" r:id="rId33"/>
    <p:sldId id="918" r:id="rId34"/>
    <p:sldId id="919" r:id="rId3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50" autoAdjust="0"/>
    <p:restoredTop sz="94660"/>
  </p:normalViewPr>
  <p:slideViewPr>
    <p:cSldViewPr snapToGrid="0">
      <p:cViewPr varScale="1">
        <p:scale>
          <a:sx n="63" d="100"/>
          <a:sy n="63" d="100"/>
        </p:scale>
        <p:origin x="1084"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10.03.2023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97137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43217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29137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988329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6115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27693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76065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07013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98973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82657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10.03.2023</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10.03.2023</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10.03.2023</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10.03.2023</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10.03.2023</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10.03.2023</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10.03.2023</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10.03.2023</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10.03.2023</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10.03.2023</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10.03.2023</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10.03.2023</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11.xml.rels><?xml version="1.0" encoding="UTF-8" standalone="yes"?>
<Relationships xmlns="http://schemas.openxmlformats.org/package/2006/relationships"><Relationship Id="rId8" Type="http://schemas.openxmlformats.org/officeDocument/2006/relationships/image" Target="../media/image131.png"/><Relationship Id="rId13" Type="http://schemas.openxmlformats.org/officeDocument/2006/relationships/image" Target="../media/image210.png"/><Relationship Id="rId3" Type="http://schemas.openxmlformats.org/officeDocument/2006/relationships/image" Target="../media/image80.png"/><Relationship Id="rId7" Type="http://schemas.openxmlformats.org/officeDocument/2006/relationships/image" Target="../media/image121.png"/><Relationship Id="rId12" Type="http://schemas.openxmlformats.org/officeDocument/2006/relationships/image" Target="../media/image200.png"/><Relationship Id="rId17" Type="http://schemas.openxmlformats.org/officeDocument/2006/relationships/image" Target="../media/image26.png"/><Relationship Id="rId2" Type="http://schemas.openxmlformats.org/officeDocument/2006/relationships/notesSlide" Target="../notesSlides/notesSlide7.xml"/><Relationship Id="rId16"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111.png"/><Relationship Id="rId11" Type="http://schemas.openxmlformats.org/officeDocument/2006/relationships/image" Target="../media/image190.png"/><Relationship Id="rId5" Type="http://schemas.openxmlformats.org/officeDocument/2006/relationships/image" Target="../media/image10.png"/><Relationship Id="rId15" Type="http://schemas.openxmlformats.org/officeDocument/2006/relationships/image" Target="../media/image240.png"/><Relationship Id="rId10" Type="http://schemas.openxmlformats.org/officeDocument/2006/relationships/image" Target="../media/image170.png"/><Relationship Id="rId4" Type="http://schemas.openxmlformats.org/officeDocument/2006/relationships/image" Target="../media/image90.png"/><Relationship Id="rId9" Type="http://schemas.openxmlformats.org/officeDocument/2006/relationships/image" Target="../media/image160.png"/><Relationship Id="rId14" Type="http://schemas.openxmlformats.org/officeDocument/2006/relationships/image" Target="../media/image22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1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30.png"/><Relationship Id="rId2" Type="http://schemas.openxmlformats.org/officeDocument/2006/relationships/image" Target="../media/image22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9.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8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9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73.png"/></Relationships>
</file>

<file path=ppt/slides/_rels/slide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52175" y="928403"/>
            <a:ext cx="10799618" cy="3568289"/>
          </a:xfrm>
          <a:prstGeom prst="rect">
            <a:avLst/>
          </a:prstGeom>
          <a:noFill/>
        </p:spPr>
        <p:txBody>
          <a:bodyPr wrap="square" rtlCol="0">
            <a:noAutofit/>
          </a:bodyPr>
          <a:lstStyle/>
          <a:p>
            <a:r>
              <a:rPr lang="en-US" sz="2400" b="1" dirty="0">
                <a:latin typeface="Times New Roman" panose="02020603050405020304" pitchFamily="18" charset="0"/>
                <a:cs typeface="Times New Roman" panose="02020603050405020304" pitchFamily="18" charset="0"/>
              </a:rPr>
              <a:t>David Ricardo:</a:t>
            </a:r>
          </a:p>
          <a:p>
            <a:endParaRPr lang="en-US" sz="2400" b="1" dirty="0">
              <a:latin typeface="Times New Roman" panose="02020603050405020304" pitchFamily="18" charset="0"/>
              <a:cs typeface="Times New Roman" panose="02020603050405020304" pitchFamily="18" charset="0"/>
            </a:endParaRPr>
          </a:p>
          <a:p>
            <a:r>
              <a:rPr lang="en-US" sz="2400" b="1" dirty="0" err="1">
                <a:latin typeface="Times New Roman" panose="02020603050405020304" pitchFamily="18" charset="0"/>
                <a:cs typeface="Times New Roman" panose="02020603050405020304" pitchFamily="18" charset="0"/>
              </a:rPr>
              <a:t>Vom</a:t>
            </a:r>
            <a:r>
              <a:rPr lang="en-US" sz="2400" b="1" dirty="0">
                <a:latin typeface="Times New Roman" panose="02020603050405020304" pitchFamily="18" charset="0"/>
                <a:cs typeface="Times New Roman" panose="02020603050405020304" pitchFamily="18" charset="0"/>
              </a:rPr>
              <a:t> Handel </a:t>
            </a:r>
            <a:r>
              <a:rPr lang="en-US" sz="2400" b="1" dirty="0" err="1">
                <a:latin typeface="Times New Roman" panose="02020603050405020304" pitchFamily="18" charset="0"/>
                <a:cs typeface="Times New Roman" panose="02020603050405020304" pitchFamily="18" charset="0"/>
              </a:rPr>
              <a:t>zwischen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zwei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Ländern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profitieren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beide</a:t>
            </a:r>
            <a:r>
              <a:rPr lang="en-US" sz="2400" b="1" dirty="0">
                <a:latin typeface="Times New Roman" panose="02020603050405020304" pitchFamily="18" charset="0"/>
                <a:cs typeface="Times New Roman" panose="02020603050405020304" pitchFamily="18" charset="0"/>
              </a:rPr>
              <a:t> Länder, </a:t>
            </a:r>
            <a:r>
              <a:rPr lang="en-US" sz="2400" b="1" dirty="0" err="1">
                <a:latin typeface="Times New Roman" panose="02020603050405020304" pitchFamily="18" charset="0"/>
                <a:cs typeface="Times New Roman" panose="02020603050405020304" pitchFamily="18" charset="0"/>
              </a:rPr>
              <a:t>wenn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beide</a:t>
            </a:r>
            <a:r>
              <a:rPr lang="en-US" sz="2400" b="1" dirty="0">
                <a:latin typeface="Times New Roman" panose="02020603050405020304" pitchFamily="18" charset="0"/>
                <a:cs typeface="Times New Roman" panose="02020603050405020304" pitchFamily="18" charset="0"/>
              </a:rPr>
              <a:t> Länder </a:t>
            </a:r>
            <a:r>
              <a:rPr lang="en-US" sz="2400" b="1" dirty="0" err="1">
                <a:latin typeface="Times New Roman" panose="02020603050405020304" pitchFamily="18" charset="0"/>
                <a:cs typeface="Times New Roman" panose="02020603050405020304" pitchFamily="18" charset="0"/>
              </a:rPr>
              <a:t>sich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gemäß</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ihrer</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komparativen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Kostenvorteile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spezialisieren</a:t>
            </a:r>
            <a:r>
              <a:rPr lang="en-US" sz="2400" b="1" dirty="0">
                <a:latin typeface="Times New Roman" panose="02020603050405020304" pitchFamily="18" charset="0"/>
                <a:cs typeface="Times New Roman" panose="02020603050405020304" pitchFamily="18" charset="0"/>
              </a:rPr>
              <a:t>. Dies gilt </a:t>
            </a:r>
            <a:r>
              <a:rPr lang="en-US" sz="2400" b="1" dirty="0" err="1">
                <a:latin typeface="Times New Roman" panose="02020603050405020304" pitchFamily="18" charset="0"/>
                <a:cs typeface="Times New Roman" panose="02020603050405020304" pitchFamily="18" charset="0"/>
              </a:rPr>
              <a:t>insbesondere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auch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dann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wenn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ein</a:t>
            </a:r>
            <a:r>
              <a:rPr lang="en-US" sz="2400" b="1" dirty="0">
                <a:latin typeface="Times New Roman" panose="02020603050405020304" pitchFamily="18" charset="0"/>
                <a:cs typeface="Times New Roman" panose="02020603050405020304" pitchFamily="18" charset="0"/>
              </a:rPr>
              <a:t> Land in der </a:t>
            </a:r>
            <a:r>
              <a:rPr lang="en-US" sz="2400" b="1" dirty="0" err="1">
                <a:latin typeface="Times New Roman" panose="02020603050405020304" pitchFamily="18" charset="0"/>
                <a:cs typeface="Times New Roman" panose="02020603050405020304" pitchFamily="18" charset="0"/>
              </a:rPr>
              <a:t>Produktion</a:t>
            </a:r>
            <a:r>
              <a:rPr lang="en-US" sz="2400" b="1" dirty="0">
                <a:latin typeface="Times New Roman" panose="02020603050405020304" pitchFamily="18" charset="0"/>
                <a:cs typeface="Times New Roman" panose="02020603050405020304" pitchFamily="18" charset="0"/>
              </a:rPr>
              <a:t> von </a:t>
            </a:r>
            <a:r>
              <a:rPr lang="en-US" sz="2400" b="1" dirty="0" err="1">
                <a:latin typeface="Times New Roman" panose="02020603050405020304" pitchFamily="18" charset="0"/>
                <a:cs typeface="Times New Roman" panose="02020603050405020304" pitchFamily="18" charset="0"/>
              </a:rPr>
              <a:t>allen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Gütern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einen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absoluten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Kostenvorteil</a:t>
            </a:r>
            <a:r>
              <a:rPr lang="en-US" sz="2400" b="1" dirty="0">
                <a:latin typeface="Times New Roman" panose="02020603050405020304" pitchFamily="18" charset="0"/>
                <a:cs typeface="Times New Roman" panose="02020603050405020304" pitchFamily="18" charset="0"/>
              </a:rPr>
              <a:t> hat.</a:t>
            </a:r>
          </a:p>
          <a:p>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Quelle</a:t>
            </a:r>
            <a:r>
              <a:rPr lang="en-US" dirty="0">
                <a:latin typeface="Times New Roman" panose="02020603050405020304" pitchFamily="18" charset="0"/>
                <a:cs typeface="Times New Roman" panose="02020603050405020304" pitchFamily="18" charset="0"/>
              </a:rPr>
              <a:t>: David Ricardo (1817): The Principles of Political Economy and Taxation. John Murray, London</a:t>
            </a:r>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2DDD1F48-F2DB-46BD-AF21-AEB45F25FC6A}"/>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a:latin typeface="Times New Roman" panose="02020603050405020304" pitchFamily="18" charset="0"/>
                <a:cs typeface="Times New Roman" panose="02020603050405020304" pitchFamily="18" charset="0"/>
              </a:rPr>
              <a:t>Modell komparativer Kostenvorteil – </a:t>
            </a:r>
            <a:r>
              <a:rPr lang="de-DE" sz="2400" b="1" dirty="0" err="1">
                <a:latin typeface="Times New Roman" panose="02020603050405020304" pitchFamily="18" charset="0"/>
                <a:cs typeface="Times New Roman" panose="02020603050405020304" pitchFamily="18" charset="0"/>
              </a:rPr>
              <a:t>Ricardomodell</a:t>
            </a:r>
            <a:endParaRPr lang="de-DE" sz="2400" b="1"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4EC614FA-CCC9-417A-8E4B-267069F9AF8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9713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7"/>
          <p:cNvCxnSpPr/>
          <p:nvPr/>
        </p:nvCxnSpPr>
        <p:spPr>
          <a:xfrm flipV="1">
            <a:off x="2861652" y="2510536"/>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17"/>
              <p:cNvSpPr txBox="1"/>
              <p:nvPr/>
            </p:nvSpPr>
            <p:spPr>
              <a:xfrm>
                <a:off x="935823" y="2786202"/>
                <a:ext cx="2024840" cy="61632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8" name="TextBox 17"/>
              <p:cNvSpPr txBox="1">
                <a:spLocks noRot="1" noChangeAspect="1" noMove="1" noResize="1" noEditPoints="1" noAdjustHandles="1" noChangeArrowheads="1" noChangeShapeType="1" noTextEdit="1"/>
              </p:cNvSpPr>
              <p:nvPr/>
            </p:nvSpPr>
            <p:spPr>
              <a:xfrm>
                <a:off x="935823" y="2786202"/>
                <a:ext cx="2024840" cy="616323"/>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9" name="TextBox 18"/>
              <p:cNvSpPr txBox="1"/>
              <p:nvPr/>
            </p:nvSpPr>
            <p:spPr>
              <a:xfrm>
                <a:off x="1589609" y="4907080"/>
                <a:ext cx="675377" cy="616323"/>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9" name="TextBox 18"/>
              <p:cNvSpPr txBox="1">
                <a:spLocks noRot="1" noChangeAspect="1" noMove="1" noResize="1" noEditPoints="1" noAdjustHandles="1" noChangeArrowheads="1" noChangeShapeType="1" noTextEdit="1"/>
              </p:cNvSpPr>
              <p:nvPr/>
            </p:nvSpPr>
            <p:spPr>
              <a:xfrm>
                <a:off x="1589609" y="4907080"/>
                <a:ext cx="675377" cy="616323"/>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0" name="TextBox 12"/>
              <p:cNvSpPr txBox="1"/>
              <p:nvPr/>
            </p:nvSpPr>
            <p:spPr>
              <a:xfrm>
                <a:off x="2535064" y="5013199"/>
                <a:ext cx="338554" cy="51020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3</m:t>
                          </m:r>
                        </m:num>
                        <m:den>
                          <m:r>
                            <a:rPr lang="de-DE" sz="1451" i="1">
                              <a:latin typeface="Cambria Math"/>
                            </a:rPr>
                            <m:t>2</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0" name="TextBox 12"/>
              <p:cNvSpPr txBox="1">
                <a:spLocks noRot="1" noChangeAspect="1" noMove="1" noResize="1" noEditPoints="1" noAdjustHandles="1" noChangeArrowheads="1" noChangeShapeType="1" noTextEdit="1"/>
              </p:cNvSpPr>
              <p:nvPr/>
            </p:nvSpPr>
            <p:spPr>
              <a:xfrm>
                <a:off x="2535064" y="5013199"/>
                <a:ext cx="338554" cy="510204"/>
              </a:xfrm>
              <a:prstGeom prst="rect">
                <a:avLst/>
              </a:prstGeom>
              <a:blipFill>
                <a:blip r:embed="rId5"/>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 name="TextBox 19"/>
              <p:cNvSpPr txBox="1"/>
              <p:nvPr/>
            </p:nvSpPr>
            <p:spPr>
              <a:xfrm>
                <a:off x="2483420" y="3052567"/>
                <a:ext cx="338554"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de-DE" sz="1451" i="1">
                          <a:latin typeface="Cambria Math"/>
                        </a:rPr>
                        <m:t>5</m:t>
                      </m:r>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1" name="TextBox 19"/>
              <p:cNvSpPr txBox="1">
                <a:spLocks noRot="1" noChangeAspect="1" noMove="1" noResize="1" noEditPoints="1" noAdjustHandles="1" noChangeArrowheads="1" noChangeShapeType="1" noTextEdit="1"/>
              </p:cNvSpPr>
              <p:nvPr/>
            </p:nvSpPr>
            <p:spPr>
              <a:xfrm>
                <a:off x="2483420" y="3052567"/>
                <a:ext cx="338554" cy="315599"/>
              </a:xfrm>
              <a:prstGeom prst="rect">
                <a:avLst/>
              </a:prstGeom>
              <a:blipFill>
                <a:blip r:embed="rId6"/>
                <a:stretch>
                  <a:fillRect/>
                </a:stretch>
              </a:blipFill>
            </p:spPr>
            <p:txBody>
              <a:bodyPr/>
              <a:lstStyle/>
              <a:p>
                <a:r>
                  <a:rPr lang="de-DE">
                    <a:noFill/>
                  </a:rPr>
                  <a:t> </a:t>
                </a:r>
              </a:p>
            </p:txBody>
          </p:sp>
        </mc:Fallback>
      </mc:AlternateContent>
      <p:sp>
        <p:nvSpPr>
          <p:cNvPr id="12" name="TextBox 20"/>
          <p:cNvSpPr txBox="1"/>
          <p:nvPr/>
        </p:nvSpPr>
        <p:spPr>
          <a:xfrm>
            <a:off x="2534312" y="4032330"/>
            <a:ext cx="277640"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51" dirty="0">
                <a:latin typeface="Times New Roman" panose="02020603050405020304" pitchFamily="18" charset="0"/>
                <a:cs typeface="Times New Roman" panose="02020603050405020304" pitchFamily="18" charset="0"/>
              </a:rPr>
              <a:t>3</a:t>
            </a:r>
          </a:p>
        </p:txBody>
      </p:sp>
      <p:sp>
        <p:nvSpPr>
          <p:cNvPr id="13" name="TextBox 21"/>
          <p:cNvSpPr txBox="1"/>
          <p:nvPr/>
        </p:nvSpPr>
        <p:spPr>
          <a:xfrm>
            <a:off x="200848" y="4000029"/>
            <a:ext cx="2284856"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err="1">
                <a:latin typeface="Times New Roman" panose="02020603050405020304" pitchFamily="18" charset="0"/>
                <a:cs typeface="Times New Roman" panose="02020603050405020304" pitchFamily="18" charset="0"/>
              </a:rPr>
              <a:t>Relativer</a:t>
            </a:r>
            <a:r>
              <a:rPr lang="en-US" sz="1633">
                <a:latin typeface="Times New Roman" panose="02020603050405020304" pitchFamily="18" charset="0"/>
                <a:cs typeface="Times New Roman" panose="02020603050405020304" pitchFamily="18" charset="0"/>
              </a:rPr>
              <a:t> Weltmarktpreis</a:t>
            </a:r>
            <a:endParaRPr lang="en-US" sz="1814"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4" name="TextBox 14"/>
              <p:cNvSpPr txBox="1"/>
              <p:nvPr/>
            </p:nvSpPr>
            <p:spPr>
              <a:xfrm>
                <a:off x="3514827" y="4404745"/>
                <a:ext cx="3289096" cy="95058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Britische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Arbeiterin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Sie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kann</a:t>
                </a:r>
                <a:r>
                  <a:rPr lang="en-US" sz="1633" dirty="0">
                    <a:latin typeface="Times New Roman" panose="02020603050405020304" pitchFamily="18" charset="0"/>
                    <a:cs typeface="Times New Roman" panose="02020603050405020304" pitchFamily="18" charset="0"/>
                  </a:rPr>
                  <a:t> 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Preis</a:t>
                </a:r>
                <a:r>
                  <a:rPr lang="en-US" sz="1633" dirty="0">
                    <a:latin typeface="Times New Roman" panose="02020603050405020304" pitchFamily="18" charset="0"/>
                    <a:cs typeface="Times New Roman" panose="02020603050405020304" pitchFamily="18" charset="0"/>
                  </a:rPr>
                  <a:t> von 3 </a:t>
                </a:r>
                <a:r>
                  <a:rPr lang="en-US" sz="1633" dirty="0" err="1">
                    <a:latin typeface="Times New Roman" panose="02020603050405020304" pitchFamily="18" charset="0"/>
                    <a:cs typeface="Times New Roman" panose="02020603050405020304" pitchFamily="18" charset="0"/>
                  </a:rPr>
                  <a:t>verkaufen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633" i="1">
                            <a:latin typeface="Cambria Math" panose="02040503050406030204" pitchFamily="18" charset="0"/>
                          </a:rPr>
                        </m:ctrlPr>
                      </m:fPr>
                      <m:num>
                        <m:r>
                          <a:rPr lang="de-DE" sz="1633" i="1">
                            <a:latin typeface="Cambria Math"/>
                          </a:rPr>
                          <m:t>3</m:t>
                        </m:r>
                      </m:num>
                      <m:den>
                        <m:r>
                          <a:rPr lang="de-DE" sz="1633" i="1">
                            <a:latin typeface="Cambria Math"/>
                          </a:rPr>
                          <m:t>2</m:t>
                        </m:r>
                      </m:den>
                    </m:f>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4" name="TextBox 14"/>
              <p:cNvSpPr txBox="1">
                <a:spLocks noRot="1" noChangeAspect="1" noMove="1" noResize="1" noEditPoints="1" noAdjustHandles="1" noChangeArrowheads="1" noChangeShapeType="1" noTextEdit="1"/>
              </p:cNvSpPr>
              <p:nvPr/>
            </p:nvSpPr>
            <p:spPr>
              <a:xfrm>
                <a:off x="3514827" y="4404745"/>
                <a:ext cx="3289096" cy="950581"/>
              </a:xfrm>
              <a:prstGeom prst="rect">
                <a:avLst/>
              </a:prstGeom>
              <a:blipFill>
                <a:blip r:embed="rId7"/>
                <a:stretch>
                  <a:fillRect l="-1113" t="-2581" b="-1935"/>
                </a:stretch>
              </a:blipFill>
            </p:spPr>
            <p:txBody>
              <a:bodyPr/>
              <a:lstStyle/>
              <a:p>
                <a:r>
                  <a:rPr lang="de-DE">
                    <a:noFill/>
                  </a:rPr>
                  <a:t> </a:t>
                </a:r>
              </a:p>
            </p:txBody>
          </p:sp>
        </mc:Fallback>
      </mc:AlternateContent>
      <p:cxnSp>
        <p:nvCxnSpPr>
          <p:cNvPr id="15" name="Straight Connector 27"/>
          <p:cNvCxnSpPr/>
          <p:nvPr/>
        </p:nvCxnSpPr>
        <p:spPr>
          <a:xfrm flipH="1">
            <a:off x="2778708" y="525387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28"/>
          <p:cNvCxnSpPr/>
          <p:nvPr/>
        </p:nvCxnSpPr>
        <p:spPr>
          <a:xfrm flipH="1">
            <a:off x="2778708" y="420879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29"/>
          <p:cNvCxnSpPr/>
          <p:nvPr/>
        </p:nvCxnSpPr>
        <p:spPr>
          <a:xfrm flipH="1">
            <a:off x="2778708" y="3229029"/>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39"/>
          <p:cNvSpPr txBox="1"/>
          <p:nvPr/>
        </p:nvSpPr>
        <p:spPr>
          <a:xfrm>
            <a:off x="3646358" y="3206115"/>
            <a:ext cx="3411053" cy="84619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Portugiesischer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Konsument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kann</a:t>
            </a:r>
            <a:r>
              <a:rPr lang="en-US" sz="1633" dirty="0">
                <a:latin typeface="Times New Roman" panose="02020603050405020304" pitchFamily="18" charset="0"/>
                <a:cs typeface="Times New Roman" panose="02020603050405020304" pitchFamily="18" charset="0"/>
              </a:rPr>
              <a:t> 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Preis</a:t>
            </a:r>
            <a:r>
              <a:rPr lang="en-US" sz="1633" dirty="0">
                <a:latin typeface="Times New Roman" panose="02020603050405020304" pitchFamily="18" charset="0"/>
                <a:cs typeface="Times New Roman" panose="02020603050405020304" pitchFamily="18" charset="0"/>
              </a:rPr>
              <a:t> von 3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5 </a:t>
            </a:r>
            <a:r>
              <a:rPr lang="en-US" sz="1633" dirty="0" err="1">
                <a:latin typeface="Times New Roman" panose="02020603050405020304" pitchFamily="18" charset="0"/>
                <a:cs typeface="Times New Roman" panose="02020603050405020304" pitchFamily="18" charset="0"/>
              </a:rPr>
              <a:t>kaufen</a:t>
            </a:r>
            <a:endParaRPr lang="en-US" sz="1633" dirty="0">
              <a:latin typeface="Times New Roman" panose="02020603050405020304" pitchFamily="18" charset="0"/>
              <a:cs typeface="Times New Roman" panose="02020603050405020304" pitchFamily="18" charset="0"/>
            </a:endParaRPr>
          </a:p>
        </p:txBody>
      </p:sp>
      <p:sp>
        <p:nvSpPr>
          <p:cNvPr id="19" name="Curved Up Arrow 2"/>
          <p:cNvSpPr/>
          <p:nvPr/>
        </p:nvSpPr>
        <p:spPr>
          <a:xfrm rot="16200000">
            <a:off x="2725870" y="4540529"/>
            <a:ext cx="1055377" cy="3919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33">
              <a:solidFill>
                <a:schemeClr val="tx1"/>
              </a:solidFill>
              <a:latin typeface="Times New Roman" panose="02020603050405020304" pitchFamily="18" charset="0"/>
              <a:cs typeface="Times New Roman" panose="02020603050405020304" pitchFamily="18" charset="0"/>
            </a:endParaRPr>
          </a:p>
        </p:txBody>
      </p:sp>
      <p:sp>
        <p:nvSpPr>
          <p:cNvPr id="20" name="Curved Down Arrow 5"/>
          <p:cNvSpPr/>
          <p:nvPr/>
        </p:nvSpPr>
        <p:spPr>
          <a:xfrm rot="5400000">
            <a:off x="2752208" y="3513580"/>
            <a:ext cx="1004766" cy="3898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33">
              <a:solidFill>
                <a:schemeClr val="tx1"/>
              </a:solidFill>
              <a:latin typeface="Times New Roman" panose="02020603050405020304" pitchFamily="18" charset="0"/>
              <a:cs typeface="Times New Roman" panose="02020603050405020304" pitchFamily="18" charset="0"/>
            </a:endParaRPr>
          </a:p>
        </p:txBody>
      </p:sp>
      <p:sp>
        <p:nvSpPr>
          <p:cNvPr id="21" name="Textfeld 20">
            <a:extLst>
              <a:ext uri="{FF2B5EF4-FFF2-40B4-BE49-F238E27FC236}">
                <a16:creationId xmlns:a16="http://schemas.microsoft.com/office/drawing/2014/main" id="{8A45090D-B55B-4F8B-98AB-723CCCBB75C1}"/>
              </a:ext>
            </a:extLst>
          </p:cNvPr>
          <p:cNvSpPr txBox="1">
            <a:spLocks/>
          </p:cNvSpPr>
          <p:nvPr/>
        </p:nvSpPr>
        <p:spPr>
          <a:xfrm>
            <a:off x="1847528" y="189863"/>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r>
              <a:rPr lang="de-DE" sz="3200" b="1" dirty="0">
                <a:latin typeface="Times New Roman" panose="02020603050405020304" pitchFamily="18" charset="0"/>
                <a:cs typeface="Times New Roman" panose="02020603050405020304" pitchFamily="18" charset="0"/>
              </a:rPr>
              <a:t> nach </a:t>
            </a:r>
            <a:r>
              <a:rPr lang="de-DE" sz="3200" b="1" dirty="0" err="1">
                <a:latin typeface="Times New Roman" panose="02020603050405020304" pitchFamily="18" charset="0"/>
                <a:cs typeface="Times New Roman" panose="02020603050405020304" pitchFamily="18" charset="0"/>
              </a:rPr>
              <a:t>Spezialisierug</a:t>
            </a:r>
            <a:r>
              <a:rPr lang="de-DE" sz="3200" b="1" dirty="0">
                <a:latin typeface="Times New Roman" panose="02020603050405020304" pitchFamily="18" charset="0"/>
                <a:cs typeface="Times New Roman" panose="02020603050405020304" pitchFamily="18" charset="0"/>
              </a:rPr>
              <a:t> gemäß der komparativen Kostenvorteile</a:t>
            </a: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3670B737-39BC-4D5F-A7D4-1106E4649FB6}"/>
                  </a:ext>
                </a:extLst>
              </p:cNvPr>
              <p:cNvSpPr txBox="1"/>
              <p:nvPr/>
            </p:nvSpPr>
            <p:spPr>
              <a:xfrm>
                <a:off x="1439489" y="1119816"/>
                <a:ext cx="8280322" cy="79414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Wohlfahrtsgewinne, wenn der relative Weltmarktpreis zwischen den relativen Preisen der Handelspartner liegt. Angenommen </a:t>
                </a:r>
                <a14:m>
                  <m:oMath xmlns:m="http://schemas.openxmlformats.org/officeDocument/2006/math">
                    <m:r>
                      <a:rPr lang="de-DE" b="0" i="0" smtClean="0">
                        <a:latin typeface="Cambria Math" panose="02040503050406030204" pitchFamily="18" charset="0"/>
                      </a:rPr>
                      <m:t>5&gt;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panose="02040503050406030204" pitchFamily="18" charset="0"/>
                              </a:rPr>
                              <m:t>𝑃</m:t>
                            </m:r>
                          </m:e>
                          <m:sub>
                            <m:r>
                              <a:rPr lang="de-DE" b="0" i="1" smtClean="0">
                                <a:latin typeface="Cambria Math" panose="02040503050406030204" pitchFamily="18" charset="0"/>
                              </a:rPr>
                              <m:t>𝑊</m:t>
                            </m:r>
                          </m:sub>
                        </m:sSub>
                      </m:num>
                      <m:den>
                        <m:sSub>
                          <m:sSubPr>
                            <m:ctrlPr>
                              <a:rPr lang="en-US" i="1">
                                <a:latin typeface="Cambria Math" panose="02040503050406030204" pitchFamily="18" charset="0"/>
                              </a:rPr>
                            </m:ctrlPr>
                          </m:sSubPr>
                          <m:e>
                            <m:r>
                              <a:rPr lang="de-DE" i="1">
                                <a:latin typeface="Cambria Math" panose="02040503050406030204" pitchFamily="18" charset="0"/>
                              </a:rPr>
                              <m:t>𝑝</m:t>
                            </m:r>
                          </m:e>
                          <m:sub>
                            <m:r>
                              <a:rPr lang="de-DE" b="0" i="1" smtClean="0">
                                <a:latin typeface="Cambria Math" panose="02040503050406030204" pitchFamily="18" charset="0"/>
                              </a:rPr>
                              <m:t>𝐾</m:t>
                            </m:r>
                          </m:sub>
                        </m:sSub>
                      </m:den>
                    </m:f>
                    <m:r>
                      <a:rPr lang="de-DE" i="1">
                        <a:latin typeface="Cambria Math" panose="02040503050406030204" pitchFamily="18" charset="0"/>
                      </a:rPr>
                      <m:t>=3</m:t>
                    </m:r>
                    <m:r>
                      <a:rPr lang="de-DE" b="0" i="1" smtClean="0">
                        <a:latin typeface="Cambria Math" panose="02040503050406030204" pitchFamily="18" charset="0"/>
                      </a:rPr>
                      <m:t>&gt;</m:t>
                    </m:r>
                    <m:f>
                      <m:fPr>
                        <m:ctrlPr>
                          <a:rPr lang="en-US" i="1">
                            <a:latin typeface="Cambria Math" panose="02040503050406030204" pitchFamily="18" charset="0"/>
                          </a:rPr>
                        </m:ctrlPr>
                      </m:fPr>
                      <m:num>
                        <m:r>
                          <a:rPr lang="de-DE" b="0" i="1" smtClean="0">
                            <a:latin typeface="Cambria Math" panose="02040503050406030204" pitchFamily="18" charset="0"/>
                          </a:rPr>
                          <m:t>3</m:t>
                        </m:r>
                      </m:num>
                      <m:den>
                        <m:r>
                          <a:rPr lang="de-DE" b="0" i="1" smtClean="0">
                            <a:latin typeface="Cambria Math" panose="02040503050406030204" pitchFamily="18" charset="0"/>
                          </a:rPr>
                          <m:t>2</m:t>
                        </m:r>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2" name="Textfeld 1">
                <a:extLst>
                  <a:ext uri="{FF2B5EF4-FFF2-40B4-BE49-F238E27FC236}">
                    <a16:creationId xmlns:a16="http://schemas.microsoft.com/office/drawing/2014/main" id="{3670B737-39BC-4D5F-A7D4-1106E4649FB6}"/>
                  </a:ext>
                </a:extLst>
              </p:cNvPr>
              <p:cNvSpPr txBox="1">
                <a:spLocks noRot="1" noChangeAspect="1" noMove="1" noResize="1" noEditPoints="1" noAdjustHandles="1" noChangeArrowheads="1" noChangeShapeType="1" noTextEdit="1"/>
              </p:cNvSpPr>
              <p:nvPr/>
            </p:nvSpPr>
            <p:spPr>
              <a:xfrm>
                <a:off x="1439489" y="1119816"/>
                <a:ext cx="8280322" cy="794141"/>
              </a:xfrm>
              <a:prstGeom prst="rect">
                <a:avLst/>
              </a:prstGeom>
              <a:blipFill>
                <a:blip r:embed="rId8"/>
                <a:stretch>
                  <a:fillRect l="-589" t="-4615" b="-769"/>
                </a:stretch>
              </a:blipFill>
            </p:spPr>
            <p:txBody>
              <a:bodyPr/>
              <a:lstStyle/>
              <a:p>
                <a:r>
                  <a:rPr lang="de-DE">
                    <a:noFill/>
                  </a:rPr>
                  <a:t> </a:t>
                </a:r>
              </a:p>
            </p:txBody>
          </p:sp>
        </mc:Fallback>
      </mc:AlternateContent>
      <p:sp>
        <p:nvSpPr>
          <p:cNvPr id="3" name="Rechteck 2"/>
          <p:cNvSpPr/>
          <p:nvPr/>
        </p:nvSpPr>
        <p:spPr>
          <a:xfrm>
            <a:off x="211135" y="2729401"/>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Portugal: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relativer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Preis</a:t>
            </a:r>
            <a:r>
              <a:rPr lang="en-US" dirty="0">
                <a:latin typeface="Times New Roman" panose="02020603050405020304" pitchFamily="18" charset="0"/>
                <a:cs typeface="Times New Roman" panose="02020603050405020304" pitchFamily="18" charset="0"/>
              </a:rPr>
              <a:t> </a:t>
            </a:r>
            <a:endParaRPr lang="de-DE" dirty="0"/>
          </a:p>
        </p:txBody>
      </p:sp>
      <p:sp>
        <p:nvSpPr>
          <p:cNvPr id="4" name="Rechteck 3"/>
          <p:cNvSpPr/>
          <p:nvPr/>
        </p:nvSpPr>
        <p:spPr>
          <a:xfrm>
            <a:off x="227248" y="4871383"/>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UK: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relativer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Preis</a:t>
            </a:r>
            <a:r>
              <a:rPr lang="en-US" dirty="0">
                <a:latin typeface="Times New Roman" panose="02020603050405020304" pitchFamily="18" charset="0"/>
                <a:cs typeface="Times New Roman" panose="02020603050405020304" pitchFamily="18" charset="0"/>
              </a:rPr>
              <a:t> </a:t>
            </a:r>
            <a:endParaRPr lang="de-DE" dirty="0"/>
          </a:p>
        </p:txBody>
      </p:sp>
      <p:sp>
        <p:nvSpPr>
          <p:cNvPr id="23" name="Rechteck 22">
            <a:extLst>
              <a:ext uri="{FF2B5EF4-FFF2-40B4-BE49-F238E27FC236}">
                <a16:creationId xmlns:a16="http://schemas.microsoft.com/office/drawing/2014/main" id="{6B0EDFF4-64F2-4D9B-B183-D4A48ECA5A93}"/>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6658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8" grpId="0"/>
      <p:bldP spid="19" grpId="0" animBg="1"/>
      <p:bldP spid="20" grpId="0" animBg="1"/>
      <p:bldP spid="2" grpId="0"/>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p:cNvSpPr txBox="1"/>
          <p:nvPr/>
        </p:nvSpPr>
        <p:spPr>
          <a:xfrm>
            <a:off x="280919" y="6081446"/>
            <a:ext cx="8125963" cy="683737"/>
          </a:xfrm>
          <a:prstGeom prst="rect">
            <a:avLst/>
          </a:prstGeom>
          <a:noFill/>
          <a:ln w="38100">
            <a:solidFill>
              <a:srgbClr val="C00000"/>
            </a:solidFill>
          </a:ln>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33" dirty="0">
                <a:latin typeface="Times New Roman" panose="02020603050405020304" pitchFamily="18" charset="0"/>
                <a:cs typeface="Times New Roman" panose="02020603050405020304" pitchFamily="18" charset="0"/>
                <a:sym typeface="Wingdings" panose="05000000000000000000" pitchFamily="2" charset="2"/>
              </a:rPr>
              <a: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Beide</a:t>
            </a:r>
            <a:r>
              <a:rPr lang="en-US" sz="1633" dirty="0">
                <a:latin typeface="Times New Roman" panose="02020603050405020304" pitchFamily="18" charset="0"/>
                <a:cs typeface="Times New Roman" panose="02020603050405020304" pitchFamily="18" charset="0"/>
              </a:rPr>
              <a:t> Länder </a:t>
            </a:r>
            <a:r>
              <a:rPr lang="en-US" sz="1633" dirty="0" err="1">
                <a:latin typeface="Times New Roman" panose="02020603050405020304" pitchFamily="18" charset="0"/>
                <a:cs typeface="Times New Roman" panose="02020603050405020304" pitchFamily="18" charset="0"/>
              </a:rPr>
              <a:t>gewinnen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wenn</a:t>
            </a:r>
            <a:r>
              <a:rPr lang="en-US" sz="1633" dirty="0">
                <a:latin typeface="Times New Roman" panose="02020603050405020304" pitchFamily="18" charset="0"/>
                <a:cs typeface="Times New Roman" panose="02020603050405020304" pitchFamily="18" charset="0"/>
              </a:rPr>
              <a:t> Sie </a:t>
            </a:r>
            <a:r>
              <a:rPr lang="en-US" sz="1633" dirty="0" err="1">
                <a:latin typeface="Times New Roman" panose="02020603050405020304" pitchFamily="18" charset="0"/>
                <a:cs typeface="Times New Roman" panose="02020603050405020304" pitchFamily="18" charset="0"/>
              </a:rPr>
              <a:t>sich</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gemäß</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Ihrer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komparativen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Kostenvorteile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spezialisieren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Sowohl</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als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Produzenten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als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auch</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als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Konsumenten</a:t>
            </a:r>
            <a:endParaRPr lang="en-US" sz="1633" dirty="0">
              <a:latin typeface="Times New Roman" panose="02020603050405020304" pitchFamily="18" charset="0"/>
              <a:cs typeface="Times New Roman" panose="02020603050405020304" pitchFamily="18" charset="0"/>
            </a:endParaRPr>
          </a:p>
        </p:txBody>
      </p:sp>
      <p:cxnSp>
        <p:nvCxnSpPr>
          <p:cNvPr id="7" name="Straight Arrow Connector 7"/>
          <p:cNvCxnSpPr/>
          <p:nvPr/>
        </p:nvCxnSpPr>
        <p:spPr>
          <a:xfrm flipV="1">
            <a:off x="2569666" y="2258513"/>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13"/>
          <p:cNvCxnSpPr/>
          <p:nvPr/>
        </p:nvCxnSpPr>
        <p:spPr>
          <a:xfrm flipV="1">
            <a:off x="7652451" y="2337169"/>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11"/>
              <p:cNvSpPr txBox="1"/>
              <p:nvPr/>
            </p:nvSpPr>
            <p:spPr>
              <a:xfrm>
                <a:off x="573685" y="1419072"/>
                <a:ext cx="3672531" cy="4711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Relativer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Weltmarktpreis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Wein </a:t>
                </a:r>
                <a14:m>
                  <m:oMath xmlns:m="http://schemas.openxmlformats.org/officeDocument/2006/math">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de-DE" sz="1600" i="1">
                                <a:latin typeface="Cambria Math" panose="02040503050406030204" pitchFamily="18" charset="0"/>
                              </a:rPr>
                              <m:t>𝑃</m:t>
                            </m:r>
                          </m:e>
                          <m:sub>
                            <m:r>
                              <a:rPr lang="de-DE" sz="1600" i="1">
                                <a:latin typeface="Cambria Math" panose="02040503050406030204" pitchFamily="18" charset="0"/>
                              </a:rPr>
                              <m:t>𝐾</m:t>
                            </m:r>
                          </m:sub>
                        </m:sSub>
                      </m:num>
                      <m:den>
                        <m:sSub>
                          <m:sSubPr>
                            <m:ctrlPr>
                              <a:rPr lang="en-US" sz="1600" i="1">
                                <a:latin typeface="Cambria Math" panose="02040503050406030204" pitchFamily="18" charset="0"/>
                              </a:rPr>
                            </m:ctrlPr>
                          </m:sSubPr>
                          <m:e>
                            <m:r>
                              <a:rPr lang="de-DE" sz="1600" i="1">
                                <a:latin typeface="Cambria Math" panose="02040503050406030204" pitchFamily="18" charset="0"/>
                              </a:rPr>
                              <m:t>𝑝</m:t>
                            </m:r>
                          </m:e>
                          <m:sub>
                            <m:r>
                              <a:rPr lang="de-DE" sz="1600" i="1">
                                <a:latin typeface="Cambria Math" panose="02040503050406030204" pitchFamily="18" charset="0"/>
                              </a:rPr>
                              <m:t>𝑅</m:t>
                            </m:r>
                          </m:sub>
                        </m:sSub>
                      </m:den>
                    </m:f>
                    <m:r>
                      <a:rPr lang="de-DE" sz="1600" i="1">
                        <a:latin typeface="Cambria Math" panose="02040503050406030204" pitchFamily="18" charset="0"/>
                      </a:rPr>
                      <m:t>=3</m:t>
                    </m:r>
                  </m:oMath>
                </a14:m>
                <a:endParaRPr lang="en-US" sz="1814" dirty="0">
                  <a:latin typeface="Times New Roman" panose="02020603050405020304" pitchFamily="18" charset="0"/>
                  <a:cs typeface="Times New Roman" panose="02020603050405020304" pitchFamily="18" charset="0"/>
                </a:endParaRPr>
              </a:p>
            </p:txBody>
          </p:sp>
        </mc:Choice>
        <mc:Fallback xmlns="">
          <p:sp>
            <p:nvSpPr>
              <p:cNvPr id="9" name="TextBox 11"/>
              <p:cNvSpPr txBox="1">
                <a:spLocks noRot="1" noChangeAspect="1" noMove="1" noResize="1" noEditPoints="1" noAdjustHandles="1" noChangeArrowheads="1" noChangeShapeType="1" noTextEdit="1"/>
              </p:cNvSpPr>
              <p:nvPr/>
            </p:nvSpPr>
            <p:spPr>
              <a:xfrm>
                <a:off x="573685" y="1419072"/>
                <a:ext cx="3672531" cy="471155"/>
              </a:xfrm>
              <a:prstGeom prst="rect">
                <a:avLst/>
              </a:prstGeom>
              <a:blipFill>
                <a:blip r:embed="rId3"/>
                <a:stretch>
                  <a:fillRect l="-995" b="-129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0" name="TextBox 16"/>
              <p:cNvSpPr txBox="1"/>
              <p:nvPr/>
            </p:nvSpPr>
            <p:spPr>
              <a:xfrm>
                <a:off x="5732223" y="1380731"/>
                <a:ext cx="4078715" cy="4711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Relativer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Weltmarktpreis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Kleidung</a:t>
                </a:r>
                <a:r>
                  <a:rPr lang="en-US" sz="1633"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de-DE" sz="1600" i="1">
                                <a:latin typeface="Cambria Math" panose="02040503050406030204" pitchFamily="18" charset="0"/>
                              </a:rPr>
                              <m:t>𝑃</m:t>
                            </m:r>
                          </m:e>
                          <m:sub>
                            <m:r>
                              <a:rPr lang="de-DE" sz="1600" i="1">
                                <a:latin typeface="Cambria Math" panose="02040503050406030204" pitchFamily="18" charset="0"/>
                              </a:rPr>
                              <m:t>𝑅</m:t>
                            </m:r>
                          </m:sub>
                        </m:sSub>
                      </m:num>
                      <m:den>
                        <m:sSub>
                          <m:sSubPr>
                            <m:ctrlPr>
                              <a:rPr lang="en-US" sz="1600" i="1">
                                <a:latin typeface="Cambria Math" panose="02040503050406030204" pitchFamily="18" charset="0"/>
                              </a:rPr>
                            </m:ctrlPr>
                          </m:sSubPr>
                          <m:e>
                            <m:r>
                              <a:rPr lang="de-DE" sz="1600" i="1">
                                <a:latin typeface="Cambria Math" panose="02040503050406030204" pitchFamily="18" charset="0"/>
                              </a:rPr>
                              <m:t>𝑝</m:t>
                            </m:r>
                          </m:e>
                          <m:sub>
                            <m:r>
                              <a:rPr lang="de-DE" sz="1600" i="1">
                                <a:latin typeface="Cambria Math" panose="02040503050406030204" pitchFamily="18" charset="0"/>
                              </a:rPr>
                              <m:t>𝐾</m:t>
                            </m:r>
                          </m:sub>
                        </m:sSub>
                      </m:den>
                    </m:f>
                    <m:r>
                      <a:rPr lang="de-DE" sz="1600" i="1">
                        <a:latin typeface="Cambria Math" panose="02040503050406030204" pitchFamily="18" charset="0"/>
                      </a:rPr>
                      <m:t>=</m:t>
                    </m:r>
                    <m:f>
                      <m:fPr>
                        <m:ctrlPr>
                          <a:rPr lang="en-US" sz="1600" i="1">
                            <a:latin typeface="Cambria Math" panose="02040503050406030204" pitchFamily="18" charset="0"/>
                          </a:rPr>
                        </m:ctrlPr>
                      </m:fPr>
                      <m:num>
                        <m:r>
                          <a:rPr lang="de-DE" sz="1600" i="1">
                            <a:latin typeface="Cambria Math" panose="02040503050406030204" pitchFamily="18" charset="0"/>
                          </a:rPr>
                          <m:t>1</m:t>
                        </m:r>
                      </m:num>
                      <m:den>
                        <m:r>
                          <a:rPr lang="de-DE" sz="1600" i="1">
                            <a:latin typeface="Cambria Math" panose="02040503050406030204" pitchFamily="18" charset="0"/>
                          </a:rPr>
                          <m:t>3</m:t>
                        </m:r>
                      </m:den>
                    </m:f>
                  </m:oMath>
                </a14:m>
                <a:endParaRPr lang="en-US" sz="1814" dirty="0">
                  <a:latin typeface="Times New Roman" panose="02020603050405020304" pitchFamily="18" charset="0"/>
                  <a:cs typeface="Times New Roman" panose="02020603050405020304" pitchFamily="18" charset="0"/>
                </a:endParaRPr>
              </a:p>
            </p:txBody>
          </p:sp>
        </mc:Choice>
        <mc:Fallback xmlns="">
          <p:sp>
            <p:nvSpPr>
              <p:cNvPr id="10" name="TextBox 16"/>
              <p:cNvSpPr txBox="1">
                <a:spLocks noRot="1" noChangeAspect="1" noMove="1" noResize="1" noEditPoints="1" noAdjustHandles="1" noChangeArrowheads="1" noChangeShapeType="1" noTextEdit="1"/>
              </p:cNvSpPr>
              <p:nvPr/>
            </p:nvSpPr>
            <p:spPr>
              <a:xfrm>
                <a:off x="5732223" y="1380731"/>
                <a:ext cx="4078715" cy="471155"/>
              </a:xfrm>
              <a:prstGeom prst="rect">
                <a:avLst/>
              </a:prstGeom>
              <a:blipFill>
                <a:blip r:embed="rId4"/>
                <a:stretch>
                  <a:fillRect l="-897" b="-1282"/>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2243078" y="4761175"/>
                <a:ext cx="333746" cy="51020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3</m:t>
                          </m:r>
                        </m:num>
                        <m:den>
                          <m:r>
                            <a:rPr lang="de-DE" sz="1451" i="1">
                              <a:latin typeface="Cambria Math"/>
                            </a:rPr>
                            <m:t>2</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2243078" y="4761175"/>
                <a:ext cx="333746" cy="510204"/>
              </a:xfrm>
              <a:prstGeom prst="rect">
                <a:avLst/>
              </a:prstGeom>
              <a:blipFill>
                <a:blip r:embed="rId5"/>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TextBox 19"/>
              <p:cNvSpPr txBox="1"/>
              <p:nvPr/>
            </p:nvSpPr>
            <p:spPr>
              <a:xfrm>
                <a:off x="2191434" y="2800544"/>
                <a:ext cx="333746"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de-DE" sz="1451" i="1">
                          <a:latin typeface="Cambria Math"/>
                        </a:rPr>
                        <m:t>5</m:t>
                      </m:r>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4" name="TextBox 19"/>
              <p:cNvSpPr txBox="1">
                <a:spLocks noRot="1" noChangeAspect="1" noMove="1" noResize="1" noEditPoints="1" noAdjustHandles="1" noChangeArrowheads="1" noChangeShapeType="1" noTextEdit="1"/>
              </p:cNvSpPr>
              <p:nvPr/>
            </p:nvSpPr>
            <p:spPr>
              <a:xfrm>
                <a:off x="2191434" y="2800544"/>
                <a:ext cx="333746" cy="315599"/>
              </a:xfrm>
              <a:prstGeom prst="rect">
                <a:avLst/>
              </a:prstGeom>
              <a:blipFill>
                <a:blip r:embed="rId6"/>
                <a:stretch>
                  <a:fillRect/>
                </a:stretch>
              </a:blipFill>
            </p:spPr>
            <p:txBody>
              <a:bodyPr/>
              <a:lstStyle/>
              <a:p>
                <a:r>
                  <a:rPr lang="de-DE">
                    <a:noFill/>
                  </a:rPr>
                  <a:t> </a:t>
                </a:r>
              </a:p>
            </p:txBody>
          </p:sp>
        </mc:Fallback>
      </mc:AlternateContent>
      <p:sp>
        <p:nvSpPr>
          <p:cNvPr id="15" name="TextBox 20"/>
          <p:cNvSpPr txBox="1"/>
          <p:nvPr/>
        </p:nvSpPr>
        <p:spPr>
          <a:xfrm>
            <a:off x="2242326" y="3780306"/>
            <a:ext cx="279244"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51" dirty="0">
                <a:latin typeface="Times New Roman" panose="02020603050405020304" pitchFamily="18" charset="0"/>
                <a:cs typeface="Times New Roman" panose="02020603050405020304" pitchFamily="18" charset="0"/>
              </a:rPr>
              <a:t>3</a:t>
            </a:r>
          </a:p>
        </p:txBody>
      </p:sp>
      <p:cxnSp>
        <p:nvCxnSpPr>
          <p:cNvPr id="18" name="Straight Connector 26"/>
          <p:cNvCxnSpPr/>
          <p:nvPr/>
        </p:nvCxnSpPr>
        <p:spPr>
          <a:xfrm flipH="1">
            <a:off x="7652450" y="514582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27"/>
          <p:cNvCxnSpPr/>
          <p:nvPr/>
        </p:nvCxnSpPr>
        <p:spPr>
          <a:xfrm flipH="1">
            <a:off x="2486722" y="5001848"/>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28"/>
          <p:cNvCxnSpPr/>
          <p:nvPr/>
        </p:nvCxnSpPr>
        <p:spPr>
          <a:xfrm flipH="1">
            <a:off x="2486722" y="3956768"/>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9"/>
          <p:cNvCxnSpPr/>
          <p:nvPr/>
        </p:nvCxnSpPr>
        <p:spPr>
          <a:xfrm flipH="1">
            <a:off x="2486722" y="2977005"/>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31"/>
          <p:cNvCxnSpPr/>
          <p:nvPr/>
        </p:nvCxnSpPr>
        <p:spPr>
          <a:xfrm flipH="1">
            <a:off x="7637701" y="410074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32"/>
          <p:cNvCxnSpPr/>
          <p:nvPr/>
        </p:nvCxnSpPr>
        <p:spPr>
          <a:xfrm flipH="1">
            <a:off x="7661127" y="2925027"/>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35"/>
              <p:cNvSpPr txBox="1"/>
              <p:nvPr/>
            </p:nvSpPr>
            <p:spPr>
              <a:xfrm>
                <a:off x="7702599" y="2657366"/>
                <a:ext cx="333746" cy="51167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2</m:t>
                          </m:r>
                        </m:num>
                        <m:den>
                          <m:r>
                            <a:rPr lang="de-DE" sz="1451" i="1">
                              <a:latin typeface="Cambria Math"/>
                            </a:rPr>
                            <m:t>3</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7" name="TextBox 35"/>
              <p:cNvSpPr txBox="1">
                <a:spLocks noRot="1" noChangeAspect="1" noMove="1" noResize="1" noEditPoints="1" noAdjustHandles="1" noChangeArrowheads="1" noChangeShapeType="1" noTextEdit="1"/>
              </p:cNvSpPr>
              <p:nvPr/>
            </p:nvSpPr>
            <p:spPr>
              <a:xfrm>
                <a:off x="7702599" y="2657366"/>
                <a:ext cx="333746" cy="511679"/>
              </a:xfrm>
              <a:prstGeom prst="rect">
                <a:avLst/>
              </a:prstGeom>
              <a:blipFill>
                <a:blip r:embed="rId7"/>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TextBox 36"/>
              <p:cNvSpPr txBox="1"/>
              <p:nvPr/>
            </p:nvSpPr>
            <p:spPr>
              <a:xfrm>
                <a:off x="7697041" y="3805270"/>
                <a:ext cx="333746" cy="51167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1</m:t>
                          </m:r>
                        </m:num>
                        <m:den>
                          <m:r>
                            <a:rPr lang="de-DE" sz="1451" i="1">
                              <a:latin typeface="Cambria Math"/>
                            </a:rPr>
                            <m:t>3</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8" name="TextBox 36"/>
              <p:cNvSpPr txBox="1">
                <a:spLocks noRot="1" noChangeAspect="1" noMove="1" noResize="1" noEditPoints="1" noAdjustHandles="1" noChangeArrowheads="1" noChangeShapeType="1" noTextEdit="1"/>
              </p:cNvSpPr>
              <p:nvPr/>
            </p:nvSpPr>
            <p:spPr>
              <a:xfrm>
                <a:off x="7697041" y="3805270"/>
                <a:ext cx="333746" cy="511679"/>
              </a:xfrm>
              <a:prstGeom prst="rect">
                <a:avLst/>
              </a:prstGeom>
              <a:blipFill>
                <a:blip r:embed="rId8"/>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9" name="TextBox 37"/>
              <p:cNvSpPr txBox="1"/>
              <p:nvPr/>
            </p:nvSpPr>
            <p:spPr>
              <a:xfrm>
                <a:off x="7693189" y="4915854"/>
                <a:ext cx="333746" cy="51161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1</m:t>
                          </m:r>
                        </m:num>
                        <m:den>
                          <m:r>
                            <a:rPr lang="de-DE" sz="1451" i="1">
                              <a:latin typeface="Cambria Math"/>
                            </a:rPr>
                            <m:t>5</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9" name="TextBox 37"/>
              <p:cNvSpPr txBox="1">
                <a:spLocks noRot="1" noChangeAspect="1" noMove="1" noResize="1" noEditPoints="1" noAdjustHandles="1" noChangeArrowheads="1" noChangeShapeType="1" noTextEdit="1"/>
              </p:cNvSpPr>
              <p:nvPr/>
            </p:nvSpPr>
            <p:spPr>
              <a:xfrm>
                <a:off x="7693189" y="4915854"/>
                <a:ext cx="333746" cy="511615"/>
              </a:xfrm>
              <a:prstGeom prst="rect">
                <a:avLst/>
              </a:prstGeom>
              <a:blipFill>
                <a:blip r:embed="rId9"/>
                <a:stretch>
                  <a:fillRect b="-3571"/>
                </a:stretch>
              </a:blipFill>
            </p:spPr>
            <p:txBody>
              <a:bodyPr/>
              <a:lstStyle/>
              <a:p>
                <a:r>
                  <a:rPr lang="de-DE">
                    <a:noFill/>
                  </a:rPr>
                  <a:t> </a:t>
                </a:r>
              </a:p>
            </p:txBody>
          </p:sp>
        </mc:Fallback>
      </mc:AlternateContent>
      <p:sp>
        <p:nvSpPr>
          <p:cNvPr id="35" name="TextBox 21">
            <a:extLst>
              <a:ext uri="{FF2B5EF4-FFF2-40B4-BE49-F238E27FC236}">
                <a16:creationId xmlns:a16="http://schemas.microsoft.com/office/drawing/2014/main" id="{953A65AC-0194-40F8-A7FB-FCBD3A24A21C}"/>
              </a:ext>
            </a:extLst>
          </p:cNvPr>
          <p:cNvSpPr txBox="1"/>
          <p:nvPr/>
        </p:nvSpPr>
        <p:spPr>
          <a:xfrm>
            <a:off x="7925466" y="3901144"/>
            <a:ext cx="2302777"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err="1">
                <a:latin typeface="Times New Roman" panose="02020603050405020304" pitchFamily="18" charset="0"/>
                <a:cs typeface="Times New Roman" panose="02020603050405020304" pitchFamily="18" charset="0"/>
              </a:rPr>
              <a:t>relativer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Weltmarktpreis</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BE06D324-13DB-4E85-8201-3A9F0CCCA9F5}"/>
                  </a:ext>
                </a:extLst>
              </p:cNvPr>
              <p:cNvSpPr txBox="1"/>
              <p:nvPr/>
            </p:nvSpPr>
            <p:spPr>
              <a:xfrm>
                <a:off x="7925466" y="2683975"/>
                <a:ext cx="611642" cy="497508"/>
              </a:xfrm>
              <a:prstGeom prst="rect">
                <a:avLst/>
              </a:prstGeom>
              <a:noFill/>
            </p:spPr>
            <p:txBody>
              <a:bodyPr wrap="none" rtlCol="0">
                <a:spAutoFit/>
              </a:bodyPr>
              <a:lstStyle/>
              <a:p>
                <a:r>
                  <a:rPr lang="en-US" sz="16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𝑈𝐾</m:t>
                            </m:r>
                          </m:sub>
                        </m:sSub>
                      </m:num>
                      <m:den>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𝑈𝑊</m:t>
                            </m:r>
                          </m:sub>
                        </m:sSub>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2" name="Textfeld 1">
                <a:extLst>
                  <a:ext uri="{FF2B5EF4-FFF2-40B4-BE49-F238E27FC236}">
                    <a16:creationId xmlns:a16="http://schemas.microsoft.com/office/drawing/2014/main" id="{BE06D324-13DB-4E85-8201-3A9F0CCCA9F5}"/>
                  </a:ext>
                </a:extLst>
              </p:cNvPr>
              <p:cNvSpPr txBox="1">
                <a:spLocks noRot="1" noChangeAspect="1" noMove="1" noResize="1" noEditPoints="1" noAdjustHandles="1" noChangeArrowheads="1" noChangeShapeType="1" noTextEdit="1"/>
              </p:cNvSpPr>
              <p:nvPr/>
            </p:nvSpPr>
            <p:spPr>
              <a:xfrm>
                <a:off x="7925466" y="2683975"/>
                <a:ext cx="611642" cy="497508"/>
              </a:xfrm>
              <a:prstGeom prst="rect">
                <a:avLst/>
              </a:prstGeom>
              <a:blipFill>
                <a:blip r:embed="rId10"/>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6" name="Textfeld 35">
                <a:extLst>
                  <a:ext uri="{FF2B5EF4-FFF2-40B4-BE49-F238E27FC236}">
                    <a16:creationId xmlns:a16="http://schemas.microsoft.com/office/drawing/2014/main" id="{47CDE124-7098-44D2-9878-48274B1D1D93}"/>
                  </a:ext>
                </a:extLst>
              </p:cNvPr>
              <p:cNvSpPr txBox="1"/>
              <p:nvPr/>
            </p:nvSpPr>
            <p:spPr>
              <a:xfrm>
                <a:off x="7869472" y="4931657"/>
                <a:ext cx="598818" cy="497187"/>
              </a:xfrm>
              <a:prstGeom prst="rect">
                <a:avLst/>
              </a:prstGeom>
              <a:noFill/>
            </p:spPr>
            <p:txBody>
              <a:bodyPr wrap="none" rtlCol="0">
                <a:spAutoFit/>
              </a:bodyPr>
              <a:lstStyle/>
              <a:p>
                <a:r>
                  <a:rPr lang="en-US" sz="16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𝑃𝐾</m:t>
                            </m:r>
                          </m:sub>
                        </m:sSub>
                      </m:num>
                      <m:den>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𝑃𝑊</m:t>
                            </m:r>
                          </m:sub>
                        </m:sSub>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36" name="Textfeld 35">
                <a:extLst>
                  <a:ext uri="{FF2B5EF4-FFF2-40B4-BE49-F238E27FC236}">
                    <a16:creationId xmlns:a16="http://schemas.microsoft.com/office/drawing/2014/main" id="{47CDE124-7098-44D2-9878-48274B1D1D93}"/>
                  </a:ext>
                </a:extLst>
              </p:cNvPr>
              <p:cNvSpPr txBox="1">
                <a:spLocks noRot="1" noChangeAspect="1" noMove="1" noResize="1" noEditPoints="1" noAdjustHandles="1" noChangeArrowheads="1" noChangeShapeType="1" noTextEdit="1"/>
              </p:cNvSpPr>
              <p:nvPr/>
            </p:nvSpPr>
            <p:spPr>
              <a:xfrm>
                <a:off x="7869472" y="4931657"/>
                <a:ext cx="598818" cy="497187"/>
              </a:xfrm>
              <a:prstGeom prst="rect">
                <a:avLst/>
              </a:prstGeom>
              <a:blipFill>
                <a:blip r:embed="rId11"/>
                <a:stretch>
                  <a:fillRect/>
                </a:stretch>
              </a:blipFill>
            </p:spPr>
            <p:txBody>
              <a:bodyPr/>
              <a:lstStyle/>
              <a:p>
                <a:r>
                  <a:rPr lang="de-DE">
                    <a:noFill/>
                  </a:rPr>
                  <a:t> </a:t>
                </a:r>
              </a:p>
            </p:txBody>
          </p:sp>
        </mc:Fallback>
      </mc:AlternateContent>
      <p:sp>
        <p:nvSpPr>
          <p:cNvPr id="37" name="TextBox 17">
            <a:extLst>
              <a:ext uri="{FF2B5EF4-FFF2-40B4-BE49-F238E27FC236}">
                <a16:creationId xmlns:a16="http://schemas.microsoft.com/office/drawing/2014/main" id="{A3CB4308-05C3-4BFD-B136-9696832D088E}"/>
              </a:ext>
            </a:extLst>
          </p:cNvPr>
          <p:cNvSpPr txBox="1"/>
          <p:nvPr/>
        </p:nvSpPr>
        <p:spPr>
          <a:xfrm>
            <a:off x="8499256" y="2670991"/>
            <a:ext cx="1638806"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rPr>
              <a:t>UK: </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relativer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Preis</a:t>
            </a:r>
            <a:endParaRPr lang="en-US" sz="1400" dirty="0">
              <a:latin typeface="Times New Roman" panose="02020603050405020304" pitchFamily="18" charset="0"/>
              <a:cs typeface="Times New Roman" panose="02020603050405020304" pitchFamily="18" charset="0"/>
            </a:endParaRPr>
          </a:p>
        </p:txBody>
      </p:sp>
      <p:sp>
        <p:nvSpPr>
          <p:cNvPr id="38" name="TextBox 18">
            <a:extLst>
              <a:ext uri="{FF2B5EF4-FFF2-40B4-BE49-F238E27FC236}">
                <a16:creationId xmlns:a16="http://schemas.microsoft.com/office/drawing/2014/main" id="{5F8F751D-747C-49AD-9742-2132F77A11DD}"/>
              </a:ext>
            </a:extLst>
          </p:cNvPr>
          <p:cNvSpPr txBox="1"/>
          <p:nvPr/>
        </p:nvSpPr>
        <p:spPr>
          <a:xfrm>
            <a:off x="7652450" y="5287062"/>
            <a:ext cx="1186543" cy="5232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rPr>
              <a:t>Portugal: </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relativer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Preis</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1" name="TextBox 14">
                <a:extLst>
                  <a:ext uri="{FF2B5EF4-FFF2-40B4-BE49-F238E27FC236}">
                    <a16:creationId xmlns:a16="http://schemas.microsoft.com/office/drawing/2014/main" id="{30FE5A3B-61AA-42E6-9497-55C67F5DED0A}"/>
                  </a:ext>
                </a:extLst>
              </p:cNvPr>
              <p:cNvSpPr txBox="1"/>
              <p:nvPr/>
            </p:nvSpPr>
            <p:spPr>
              <a:xfrm>
                <a:off x="5377441" y="4236034"/>
                <a:ext cx="2223787" cy="10441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err="1">
                    <a:latin typeface="Times New Roman" panose="02020603050405020304" pitchFamily="18" charset="0"/>
                    <a:cs typeface="Times New Roman" panose="02020603050405020304" pitchFamily="18" charset="0"/>
                  </a:rPr>
                  <a:t>Portugiesischer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Arbeiter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gewinnt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kann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Kleidung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für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einen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relativen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Preis</a:t>
                </a:r>
                <a:r>
                  <a:rPr lang="en-US" sz="1400"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verkaufen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anstatt</a:t>
                </a:r>
                <a:r>
                  <a:rPr lang="en-US" sz="1400"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5</m:t>
                        </m:r>
                      </m:den>
                    </m:f>
                  </m:oMath>
                </a14:m>
                <a:endParaRPr lang="en-US" sz="1400" dirty="0">
                  <a:latin typeface="Times New Roman" panose="02020603050405020304" pitchFamily="18" charset="0"/>
                  <a:cs typeface="Times New Roman" panose="02020603050405020304" pitchFamily="18" charset="0"/>
                </a:endParaRPr>
              </a:p>
            </p:txBody>
          </p:sp>
        </mc:Choice>
        <mc:Fallback xmlns="">
          <p:sp>
            <p:nvSpPr>
              <p:cNvPr id="41" name="TextBox 14">
                <a:extLst>
                  <a:ext uri="{FF2B5EF4-FFF2-40B4-BE49-F238E27FC236}">
                    <a16:creationId xmlns:a16="http://schemas.microsoft.com/office/drawing/2014/main" id="{30FE5A3B-61AA-42E6-9497-55C67F5DED0A}"/>
                  </a:ext>
                </a:extLst>
              </p:cNvPr>
              <p:cNvSpPr txBox="1">
                <a:spLocks noRot="1" noChangeAspect="1" noMove="1" noResize="1" noEditPoints="1" noAdjustHandles="1" noChangeArrowheads="1" noChangeShapeType="1" noTextEdit="1"/>
              </p:cNvSpPr>
              <p:nvPr/>
            </p:nvSpPr>
            <p:spPr>
              <a:xfrm>
                <a:off x="5377441" y="4236034"/>
                <a:ext cx="2223787" cy="1044197"/>
              </a:xfrm>
              <a:prstGeom prst="rect">
                <a:avLst/>
              </a:prstGeom>
              <a:blipFill>
                <a:blip r:embed="rId12"/>
                <a:stretch>
                  <a:fillRect l="-822" t="-1170" r="-1644" b="-58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2" name="TextBox 39">
                <a:extLst>
                  <a:ext uri="{FF2B5EF4-FFF2-40B4-BE49-F238E27FC236}">
                    <a16:creationId xmlns:a16="http://schemas.microsoft.com/office/drawing/2014/main" id="{8F6B2887-3FA4-4416-9A48-80817522552C}"/>
                  </a:ext>
                </a:extLst>
              </p:cNvPr>
              <p:cNvSpPr txBox="1"/>
              <p:nvPr/>
            </p:nvSpPr>
            <p:spPr>
              <a:xfrm>
                <a:off x="5421365" y="2581193"/>
                <a:ext cx="2257972" cy="104438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err="1">
                    <a:latin typeface="Times New Roman" panose="02020603050405020304" pitchFamily="18" charset="0"/>
                    <a:cs typeface="Times New Roman" panose="02020603050405020304" pitchFamily="18" charset="0"/>
                  </a:rPr>
                  <a:t>Britische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Konsumentin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gewinnt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kann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Kleidung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für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einen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relativen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Preis</a:t>
                </a:r>
                <a:r>
                  <a:rPr lang="en-US" sz="1400"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anstatt</a:t>
                </a:r>
                <a:r>
                  <a:rPr lang="en-US" sz="1400"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2</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kaufen</a:t>
                </a:r>
                <a:endParaRPr lang="en-US" sz="1400" dirty="0">
                  <a:latin typeface="Times New Roman" panose="02020603050405020304" pitchFamily="18" charset="0"/>
                  <a:cs typeface="Times New Roman" panose="02020603050405020304" pitchFamily="18" charset="0"/>
                </a:endParaRPr>
              </a:p>
            </p:txBody>
          </p:sp>
        </mc:Choice>
        <mc:Fallback xmlns="">
          <p:sp>
            <p:nvSpPr>
              <p:cNvPr id="42" name="TextBox 39">
                <a:extLst>
                  <a:ext uri="{FF2B5EF4-FFF2-40B4-BE49-F238E27FC236}">
                    <a16:creationId xmlns:a16="http://schemas.microsoft.com/office/drawing/2014/main" id="{8F6B2887-3FA4-4416-9A48-80817522552C}"/>
                  </a:ext>
                </a:extLst>
              </p:cNvPr>
              <p:cNvSpPr txBox="1">
                <a:spLocks noRot="1" noChangeAspect="1" noMove="1" noResize="1" noEditPoints="1" noAdjustHandles="1" noChangeArrowheads="1" noChangeShapeType="1" noTextEdit="1"/>
              </p:cNvSpPr>
              <p:nvPr/>
            </p:nvSpPr>
            <p:spPr>
              <a:xfrm>
                <a:off x="5421365" y="2581193"/>
                <a:ext cx="2257972" cy="1044388"/>
              </a:xfrm>
              <a:prstGeom prst="rect">
                <a:avLst/>
              </a:prstGeom>
              <a:blipFill>
                <a:blip r:embed="rId13"/>
                <a:stretch>
                  <a:fillRect l="-809" t="-581" b="-581"/>
                </a:stretch>
              </a:blipFill>
            </p:spPr>
            <p:txBody>
              <a:bodyPr/>
              <a:lstStyle/>
              <a:p>
                <a:r>
                  <a:rPr lang="de-DE">
                    <a:noFill/>
                  </a:rPr>
                  <a:t> </a:t>
                </a:r>
              </a:p>
            </p:txBody>
          </p:sp>
        </mc:Fallback>
      </mc:AlternateContent>
      <p:sp>
        <p:nvSpPr>
          <p:cNvPr id="44" name="Textfeld 43">
            <a:extLst>
              <a:ext uri="{FF2B5EF4-FFF2-40B4-BE49-F238E27FC236}">
                <a16:creationId xmlns:a16="http://schemas.microsoft.com/office/drawing/2014/main" id="{1A22598E-5425-4A36-864D-2F46D2F31408}"/>
              </a:ext>
            </a:extLst>
          </p:cNvPr>
          <p:cNvSpPr txBox="1">
            <a:spLocks/>
          </p:cNvSpPr>
          <p:nvPr/>
        </p:nvSpPr>
        <p:spPr>
          <a:xfrm>
            <a:off x="1655804" y="116712"/>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r>
              <a:rPr lang="de-DE" sz="3200" b="1" dirty="0">
                <a:latin typeface="Times New Roman" panose="02020603050405020304" pitchFamily="18" charset="0"/>
                <a:cs typeface="Times New Roman" panose="02020603050405020304" pitchFamily="18" charset="0"/>
              </a:rPr>
              <a:t> nach </a:t>
            </a:r>
            <a:r>
              <a:rPr lang="de-DE" sz="3200" b="1" dirty="0" err="1">
                <a:latin typeface="Times New Roman" panose="02020603050405020304" pitchFamily="18" charset="0"/>
                <a:cs typeface="Times New Roman" panose="02020603050405020304" pitchFamily="18" charset="0"/>
              </a:rPr>
              <a:t>Spezialisierug</a:t>
            </a:r>
            <a:r>
              <a:rPr lang="de-DE" sz="3200" b="1" dirty="0">
                <a:latin typeface="Times New Roman" panose="02020603050405020304" pitchFamily="18" charset="0"/>
                <a:cs typeface="Times New Roman" panose="02020603050405020304" pitchFamily="18" charset="0"/>
              </a:rPr>
              <a:t> gemäß der komparativen Kostenvorteile</a:t>
            </a:r>
          </a:p>
        </p:txBody>
      </p:sp>
      <p:sp>
        <p:nvSpPr>
          <p:cNvPr id="3" name="Textfeld 2">
            <a:extLst>
              <a:ext uri="{FF2B5EF4-FFF2-40B4-BE49-F238E27FC236}">
                <a16:creationId xmlns:a16="http://schemas.microsoft.com/office/drawing/2014/main" id="{871D7625-4659-4B02-B495-DBE4712744A5}"/>
              </a:ext>
            </a:extLst>
          </p:cNvPr>
          <p:cNvSpPr txBox="1"/>
          <p:nvPr/>
        </p:nvSpPr>
        <p:spPr>
          <a:xfrm>
            <a:off x="1809316" y="1000559"/>
            <a:ext cx="2059988"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UK produziert Wein</a:t>
            </a:r>
          </a:p>
        </p:txBody>
      </p:sp>
      <p:sp>
        <p:nvSpPr>
          <p:cNvPr id="45" name="Textfeld 44">
            <a:extLst>
              <a:ext uri="{FF2B5EF4-FFF2-40B4-BE49-F238E27FC236}">
                <a16:creationId xmlns:a16="http://schemas.microsoft.com/office/drawing/2014/main" id="{91469601-E696-4C62-9E17-EE1B3D0F15DF}"/>
              </a:ext>
            </a:extLst>
          </p:cNvPr>
          <p:cNvSpPr txBox="1"/>
          <p:nvPr/>
        </p:nvSpPr>
        <p:spPr>
          <a:xfrm>
            <a:off x="6190015" y="963222"/>
            <a:ext cx="2890535"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Portugal produziert Kleidung</a:t>
            </a:r>
          </a:p>
        </p:txBody>
      </p:sp>
      <p:sp>
        <p:nvSpPr>
          <p:cNvPr id="43" name="TextBox 14">
            <a:extLst>
              <a:ext uri="{FF2B5EF4-FFF2-40B4-BE49-F238E27FC236}">
                <a16:creationId xmlns:a16="http://schemas.microsoft.com/office/drawing/2014/main" id="{180D3DB3-A052-4609-843A-22A3E8A475F4}"/>
              </a:ext>
            </a:extLst>
          </p:cNvPr>
          <p:cNvSpPr txBox="1"/>
          <p:nvPr/>
        </p:nvSpPr>
        <p:spPr>
          <a:xfrm>
            <a:off x="2761886" y="5711866"/>
            <a:ext cx="6280853"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Somit</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ist</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es</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sinnvoll</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dass</a:t>
            </a:r>
            <a:r>
              <a:rPr lang="en-US" sz="1400" dirty="0">
                <a:latin typeface="Times New Roman" panose="02020603050405020304" pitchFamily="18" charset="0"/>
                <a:cs typeface="Times New Roman" panose="02020603050405020304" pitchFamily="18" charset="0"/>
                <a:sym typeface="Wingdings" panose="05000000000000000000" pitchFamily="2" charset="2"/>
              </a:rPr>
              <a:t> UK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nur</a:t>
            </a:r>
            <a:r>
              <a:rPr lang="en-US" sz="1400" dirty="0">
                <a:latin typeface="Times New Roman" panose="02020603050405020304" pitchFamily="18" charset="0"/>
                <a:cs typeface="Times New Roman" panose="02020603050405020304" pitchFamily="18" charset="0"/>
                <a:sym typeface="Wingdings" panose="05000000000000000000" pitchFamily="2" charset="2"/>
              </a:rPr>
              <a:t> Wein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produziert</a:t>
            </a:r>
            <a:r>
              <a:rPr lang="en-US" sz="1400" dirty="0">
                <a:latin typeface="Times New Roman" panose="02020603050405020304" pitchFamily="18" charset="0"/>
                <a:cs typeface="Times New Roman" panose="02020603050405020304" pitchFamily="18" charset="0"/>
                <a:sym typeface="Wingdings" panose="05000000000000000000" pitchFamily="2" charset="2"/>
              </a:rPr>
              <a:t> und Portugal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nur</a:t>
            </a:r>
            <a:r>
              <a:rPr lang="en-US" sz="1400" dirty="0">
                <a:latin typeface="Times New Roman" panose="02020603050405020304" pitchFamily="18" charset="0"/>
                <a:cs typeface="Times New Roman" panose="02020603050405020304" pitchFamily="18" charset="0"/>
                <a:sym typeface="Wingdings" panose="05000000000000000000" pitchFamily="2" charset="2"/>
              </a:rPr>
              <a:t> Reis!!!</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6" name="TextBox 17"/>
              <p:cNvSpPr txBox="1"/>
              <p:nvPr/>
            </p:nvSpPr>
            <p:spPr>
              <a:xfrm>
                <a:off x="817842" y="2555147"/>
                <a:ext cx="2024840" cy="61632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46" name="TextBox 17"/>
              <p:cNvSpPr txBox="1">
                <a:spLocks noRot="1" noChangeAspect="1" noMove="1" noResize="1" noEditPoints="1" noAdjustHandles="1" noChangeArrowheads="1" noChangeShapeType="1" noTextEdit="1"/>
              </p:cNvSpPr>
              <p:nvPr/>
            </p:nvSpPr>
            <p:spPr>
              <a:xfrm>
                <a:off x="817842" y="2555147"/>
                <a:ext cx="2024840" cy="616323"/>
              </a:xfrm>
              <a:prstGeom prst="rect">
                <a:avLst/>
              </a:prstGeom>
              <a:blipFill>
                <a:blip r:embed="rId1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7" name="TextBox 18"/>
              <p:cNvSpPr txBox="1"/>
              <p:nvPr/>
            </p:nvSpPr>
            <p:spPr>
              <a:xfrm>
                <a:off x="1471628" y="4676025"/>
                <a:ext cx="675377" cy="616323"/>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47" name="TextBox 18"/>
              <p:cNvSpPr txBox="1">
                <a:spLocks noRot="1" noChangeAspect="1" noMove="1" noResize="1" noEditPoints="1" noAdjustHandles="1" noChangeArrowheads="1" noChangeShapeType="1" noTextEdit="1"/>
              </p:cNvSpPr>
              <p:nvPr/>
            </p:nvSpPr>
            <p:spPr>
              <a:xfrm>
                <a:off x="1471628" y="4676025"/>
                <a:ext cx="675377" cy="616323"/>
              </a:xfrm>
              <a:prstGeom prst="rect">
                <a:avLst/>
              </a:prstGeom>
              <a:blipFill>
                <a:blip r:embed="rId15"/>
                <a:stretch>
                  <a:fillRect/>
                </a:stretch>
              </a:blipFill>
            </p:spPr>
            <p:txBody>
              <a:bodyPr/>
              <a:lstStyle/>
              <a:p>
                <a:r>
                  <a:rPr lang="de-DE">
                    <a:noFill/>
                  </a:rPr>
                  <a:t> </a:t>
                </a:r>
              </a:p>
            </p:txBody>
          </p:sp>
        </mc:Fallback>
      </mc:AlternateContent>
      <p:sp>
        <p:nvSpPr>
          <p:cNvPr id="48" name="TextBox 21"/>
          <p:cNvSpPr txBox="1"/>
          <p:nvPr/>
        </p:nvSpPr>
        <p:spPr>
          <a:xfrm>
            <a:off x="82867" y="3768974"/>
            <a:ext cx="2284856"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err="1">
                <a:latin typeface="Times New Roman" panose="02020603050405020304" pitchFamily="18" charset="0"/>
                <a:cs typeface="Times New Roman" panose="02020603050405020304" pitchFamily="18" charset="0"/>
              </a:rPr>
              <a:t>Relativer</a:t>
            </a:r>
            <a:r>
              <a:rPr lang="en-US" sz="1633">
                <a:latin typeface="Times New Roman" panose="02020603050405020304" pitchFamily="18" charset="0"/>
                <a:cs typeface="Times New Roman" panose="02020603050405020304" pitchFamily="18" charset="0"/>
              </a:rPr>
              <a:t> Weltmarktpreis</a:t>
            </a:r>
            <a:endParaRPr lang="en-US" sz="1814" dirty="0">
              <a:latin typeface="Times New Roman" panose="02020603050405020304" pitchFamily="18" charset="0"/>
              <a:cs typeface="Times New Roman" panose="02020603050405020304" pitchFamily="18" charset="0"/>
            </a:endParaRPr>
          </a:p>
        </p:txBody>
      </p:sp>
      <p:sp>
        <p:nvSpPr>
          <p:cNvPr id="49" name="Rechteck 48"/>
          <p:cNvSpPr/>
          <p:nvPr/>
        </p:nvSpPr>
        <p:spPr>
          <a:xfrm>
            <a:off x="-8478" y="2498346"/>
            <a:ext cx="1514168" cy="523220"/>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Portugal: </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relativer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Preis</a:t>
            </a:r>
            <a:r>
              <a:rPr lang="en-US" sz="1400" dirty="0">
                <a:latin typeface="Times New Roman" panose="02020603050405020304" pitchFamily="18" charset="0"/>
                <a:cs typeface="Times New Roman" panose="02020603050405020304" pitchFamily="18" charset="0"/>
              </a:rPr>
              <a:t> </a:t>
            </a:r>
            <a:endParaRPr lang="de-DE" sz="1400" dirty="0"/>
          </a:p>
        </p:txBody>
      </p:sp>
      <p:sp>
        <p:nvSpPr>
          <p:cNvPr id="50" name="Rechteck 49"/>
          <p:cNvSpPr/>
          <p:nvPr/>
        </p:nvSpPr>
        <p:spPr>
          <a:xfrm>
            <a:off x="7635" y="4640328"/>
            <a:ext cx="1514168" cy="523220"/>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UK: </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relativer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Preis</a:t>
            </a:r>
            <a:r>
              <a:rPr lang="en-US" sz="1400" dirty="0">
                <a:latin typeface="Times New Roman" panose="02020603050405020304" pitchFamily="18" charset="0"/>
                <a:cs typeface="Times New Roman" panose="02020603050405020304" pitchFamily="18" charset="0"/>
              </a:rPr>
              <a:t> </a:t>
            </a:r>
            <a:endParaRPr lang="de-DE" sz="1400" dirty="0"/>
          </a:p>
        </p:txBody>
      </p:sp>
      <mc:AlternateContent xmlns:mc="http://schemas.openxmlformats.org/markup-compatibility/2006" xmlns:a14="http://schemas.microsoft.com/office/drawing/2010/main">
        <mc:Choice Requires="a14">
          <p:sp>
            <p:nvSpPr>
              <p:cNvPr id="51" name="TextBox 14"/>
              <p:cNvSpPr txBox="1"/>
              <p:nvPr/>
            </p:nvSpPr>
            <p:spPr>
              <a:xfrm>
                <a:off x="2868214" y="4189557"/>
                <a:ext cx="2746028" cy="120186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Britische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Arbeiterin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Sie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kann</a:t>
                </a:r>
                <a:r>
                  <a:rPr lang="en-US" sz="1633" dirty="0">
                    <a:latin typeface="Times New Roman" panose="02020603050405020304" pitchFamily="18" charset="0"/>
                    <a:cs typeface="Times New Roman" panose="02020603050405020304" pitchFamily="18" charset="0"/>
                  </a:rPr>
                  <a:t> 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Preis</a:t>
                </a:r>
                <a:r>
                  <a:rPr lang="en-US" sz="1633" dirty="0">
                    <a:latin typeface="Times New Roman" panose="02020603050405020304" pitchFamily="18" charset="0"/>
                    <a:cs typeface="Times New Roman" panose="02020603050405020304" pitchFamily="18" charset="0"/>
                  </a:rPr>
                  <a:t> von 3 </a:t>
                </a:r>
                <a:r>
                  <a:rPr lang="en-US" sz="1633" dirty="0" err="1">
                    <a:latin typeface="Times New Roman" panose="02020603050405020304" pitchFamily="18" charset="0"/>
                    <a:cs typeface="Times New Roman" panose="02020603050405020304" pitchFamily="18" charset="0"/>
                  </a:rPr>
                  <a:t>verkaufen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633" i="1">
                            <a:latin typeface="Cambria Math" panose="02040503050406030204" pitchFamily="18" charset="0"/>
                          </a:rPr>
                        </m:ctrlPr>
                      </m:fPr>
                      <m:num>
                        <m:r>
                          <a:rPr lang="de-DE" sz="1633" i="1">
                            <a:latin typeface="Cambria Math"/>
                          </a:rPr>
                          <m:t>3</m:t>
                        </m:r>
                      </m:num>
                      <m:den>
                        <m:r>
                          <a:rPr lang="de-DE" sz="1633" i="1">
                            <a:latin typeface="Cambria Math"/>
                          </a:rPr>
                          <m:t>2</m:t>
                        </m:r>
                      </m:den>
                    </m:f>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51" name="TextBox 14"/>
              <p:cNvSpPr txBox="1">
                <a:spLocks noRot="1" noChangeAspect="1" noMove="1" noResize="1" noEditPoints="1" noAdjustHandles="1" noChangeArrowheads="1" noChangeShapeType="1" noTextEdit="1"/>
              </p:cNvSpPr>
              <p:nvPr/>
            </p:nvSpPr>
            <p:spPr>
              <a:xfrm>
                <a:off x="2868214" y="4189557"/>
                <a:ext cx="2746028" cy="1201867"/>
              </a:xfrm>
              <a:prstGeom prst="rect">
                <a:avLst/>
              </a:prstGeom>
              <a:blipFill>
                <a:blip r:embed="rId16"/>
                <a:stretch>
                  <a:fillRect l="-1333" t="-1523" b="-1523"/>
                </a:stretch>
              </a:blipFill>
            </p:spPr>
            <p:txBody>
              <a:bodyPr/>
              <a:lstStyle/>
              <a:p>
                <a:r>
                  <a:rPr lang="de-DE">
                    <a:noFill/>
                  </a:rPr>
                  <a:t> </a:t>
                </a:r>
              </a:p>
            </p:txBody>
          </p:sp>
        </mc:Fallback>
      </mc:AlternateContent>
      <p:sp>
        <p:nvSpPr>
          <p:cNvPr id="52" name="TextBox 39"/>
          <p:cNvSpPr txBox="1"/>
          <p:nvPr/>
        </p:nvSpPr>
        <p:spPr>
          <a:xfrm>
            <a:off x="2851080" y="2595937"/>
            <a:ext cx="2625493" cy="109748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Portugiesischer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Konsument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kann</a:t>
            </a:r>
            <a:r>
              <a:rPr lang="en-US" sz="1633" dirty="0">
                <a:latin typeface="Times New Roman" panose="02020603050405020304" pitchFamily="18" charset="0"/>
                <a:cs typeface="Times New Roman" panose="02020603050405020304" pitchFamily="18" charset="0"/>
              </a:rPr>
              <a:t> 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Preis</a:t>
            </a:r>
            <a:r>
              <a:rPr lang="en-US" sz="1633" dirty="0">
                <a:latin typeface="Times New Roman" panose="02020603050405020304" pitchFamily="18" charset="0"/>
                <a:cs typeface="Times New Roman" panose="02020603050405020304" pitchFamily="18" charset="0"/>
              </a:rPr>
              <a:t> von 3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5 </a:t>
            </a:r>
            <a:r>
              <a:rPr lang="en-US" sz="1633" dirty="0" err="1">
                <a:latin typeface="Times New Roman" panose="02020603050405020304" pitchFamily="18" charset="0"/>
                <a:cs typeface="Times New Roman" panose="02020603050405020304" pitchFamily="18" charset="0"/>
              </a:rPr>
              <a:t>kaufen</a:t>
            </a:r>
            <a:endParaRPr lang="en-US" sz="1633" dirty="0">
              <a:latin typeface="Times New Roman" panose="02020603050405020304" pitchFamily="18" charset="0"/>
              <a:cs typeface="Times New Roman" panose="02020603050405020304" pitchFamily="18" charset="0"/>
            </a:endParaRPr>
          </a:p>
        </p:txBody>
      </p:sp>
      <p:sp>
        <p:nvSpPr>
          <p:cNvPr id="53" name="TextBox 11"/>
          <p:cNvSpPr txBox="1"/>
          <p:nvPr/>
        </p:nvSpPr>
        <p:spPr>
          <a:xfrm>
            <a:off x="1340371" y="1814531"/>
            <a:ext cx="2843030"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a:latin typeface="Times New Roman" panose="02020603050405020304" pitchFamily="18" charset="0"/>
                <a:cs typeface="Times New Roman" panose="02020603050405020304" pitchFamily="18" charset="0"/>
              </a:rPr>
              <a:t>1 Liter Wein gegen 3 Kleider</a:t>
            </a:r>
            <a:endParaRPr lang="en-US" sz="1814"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4" name="TextBox 11"/>
              <p:cNvSpPr txBox="1"/>
              <p:nvPr/>
            </p:nvSpPr>
            <p:spPr>
              <a:xfrm>
                <a:off x="6182155" y="1847727"/>
                <a:ext cx="3009056" cy="448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a:latin typeface="Times New Roman" panose="02020603050405020304" pitchFamily="18" charset="0"/>
                    <a:cs typeface="Times New Roman" panose="02020603050405020304" pitchFamily="18" charset="0"/>
                  </a:rPr>
                  <a:t>1 Kleid gegen </a:t>
                </a:r>
                <a14:m>
                  <m:oMath xmlns:m="http://schemas.openxmlformats.org/officeDocument/2006/math">
                    <m:f>
                      <m:fPr>
                        <m:ctrlPr>
                          <a:rPr lang="de-DE" sz="1633" i="1" smtClean="0">
                            <a:latin typeface="Cambria Math" panose="02040503050406030204" pitchFamily="18" charset="0"/>
                            <a:cs typeface="Times New Roman" panose="02020603050405020304" pitchFamily="18" charset="0"/>
                          </a:rPr>
                        </m:ctrlPr>
                      </m:fPr>
                      <m:num>
                        <m:r>
                          <a:rPr lang="de-DE" sz="1633" b="0" i="1" smtClean="0">
                            <a:latin typeface="Cambria Math" panose="02040503050406030204" pitchFamily="18" charset="0"/>
                            <a:cs typeface="Times New Roman" panose="02020603050405020304" pitchFamily="18" charset="0"/>
                          </a:rPr>
                          <m:t>1</m:t>
                        </m:r>
                      </m:num>
                      <m:den>
                        <m:r>
                          <a:rPr lang="de-DE" sz="1633" b="0" i="1" smtClean="0">
                            <a:latin typeface="Cambria Math" panose="02040503050406030204" pitchFamily="18" charset="0"/>
                            <a:cs typeface="Times New Roman" panose="02020603050405020304" pitchFamily="18" charset="0"/>
                          </a:rPr>
                          <m:t>3</m:t>
                        </m:r>
                      </m:den>
                    </m:f>
                    <m:r>
                      <a:rPr lang="de-DE" sz="1633" b="0" i="1" smtClean="0">
                        <a:latin typeface="Cambria Math" panose="02040503050406030204" pitchFamily="18" charset="0"/>
                        <a:cs typeface="Times New Roman" panose="02020603050405020304" pitchFamily="18" charset="0"/>
                      </a:rPr>
                      <m:t>=0,</m:t>
                    </m:r>
                    <m:bar>
                      <m:barPr>
                        <m:pos m:val="top"/>
                        <m:ctrlPr>
                          <a:rPr lang="de-DE" sz="1633" b="0" i="1" smtClean="0">
                            <a:latin typeface="Cambria Math" panose="02040503050406030204" pitchFamily="18" charset="0"/>
                            <a:cs typeface="Times New Roman" panose="02020603050405020304" pitchFamily="18" charset="0"/>
                          </a:rPr>
                        </m:ctrlPr>
                      </m:barPr>
                      <m:e>
                        <m:r>
                          <a:rPr lang="de-DE" sz="1633" b="0" i="1" smtClean="0">
                            <a:latin typeface="Cambria Math" panose="02040503050406030204" pitchFamily="18" charset="0"/>
                            <a:cs typeface="Times New Roman" panose="02020603050405020304" pitchFamily="18" charset="0"/>
                          </a:rPr>
                          <m:t>3</m:t>
                        </m:r>
                      </m:e>
                    </m:bar>
                  </m:oMath>
                </a14:m>
                <a:r>
                  <a:rPr lang="de-DE" sz="1633" dirty="0">
                    <a:latin typeface="Times New Roman" panose="02020603050405020304" pitchFamily="18" charset="0"/>
                    <a:cs typeface="Times New Roman" panose="02020603050405020304" pitchFamily="18" charset="0"/>
                  </a:rPr>
                  <a:t> Liter Wein</a:t>
                </a:r>
                <a:endParaRPr lang="en-US" sz="1814" dirty="0">
                  <a:latin typeface="Times New Roman" panose="02020603050405020304" pitchFamily="18" charset="0"/>
                  <a:cs typeface="Times New Roman" panose="02020603050405020304" pitchFamily="18" charset="0"/>
                </a:endParaRPr>
              </a:p>
            </p:txBody>
          </p:sp>
        </mc:Choice>
        <mc:Fallback xmlns="">
          <p:sp>
            <p:nvSpPr>
              <p:cNvPr id="54" name="TextBox 11"/>
              <p:cNvSpPr txBox="1">
                <a:spLocks noRot="1" noChangeAspect="1" noMove="1" noResize="1" noEditPoints="1" noAdjustHandles="1" noChangeArrowheads="1" noChangeShapeType="1" noTextEdit="1"/>
              </p:cNvSpPr>
              <p:nvPr/>
            </p:nvSpPr>
            <p:spPr>
              <a:xfrm>
                <a:off x="6182155" y="1847727"/>
                <a:ext cx="3009056" cy="448777"/>
              </a:xfrm>
              <a:prstGeom prst="rect">
                <a:avLst/>
              </a:prstGeom>
              <a:blipFill>
                <a:blip r:embed="rId17"/>
                <a:stretch>
                  <a:fillRect l="-1215" r="-405" b="-5405"/>
                </a:stretch>
              </a:blipFill>
            </p:spPr>
            <p:txBody>
              <a:bodyPr/>
              <a:lstStyle/>
              <a:p>
                <a:r>
                  <a:rPr lang="de-DE">
                    <a:noFill/>
                  </a:rPr>
                  <a:t> </a:t>
                </a:r>
              </a:p>
            </p:txBody>
          </p:sp>
        </mc:Fallback>
      </mc:AlternateContent>
      <p:sp>
        <p:nvSpPr>
          <p:cNvPr id="39" name="Rechteck 38">
            <a:extLst>
              <a:ext uri="{FF2B5EF4-FFF2-40B4-BE49-F238E27FC236}">
                <a16:creationId xmlns:a16="http://schemas.microsoft.com/office/drawing/2014/main" id="{7EBBF826-0C96-4B44-B665-F8A6BFE7AB81}"/>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762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p:bldP spid="13" grpId="0"/>
      <p:bldP spid="14" grpId="0"/>
      <p:bldP spid="15" grpId="0"/>
      <p:bldP spid="27" grpId="0"/>
      <p:bldP spid="28" grpId="0"/>
      <p:bldP spid="29" grpId="0"/>
      <p:bldP spid="35" grpId="0"/>
      <p:bldP spid="2" grpId="0"/>
      <p:bldP spid="36" grpId="0"/>
      <p:bldP spid="37" grpId="0"/>
      <p:bldP spid="38" grpId="0"/>
      <p:bldP spid="41" grpId="0"/>
      <p:bldP spid="42" grpId="0"/>
      <p:bldP spid="3" grpId="0"/>
      <p:bldP spid="45" grpId="0"/>
      <p:bldP spid="43" grpId="0"/>
      <p:bldP spid="46" grpId="0"/>
      <p:bldP spid="47" grpId="0"/>
      <p:bldP spid="48" grpId="0"/>
      <p:bldP spid="49" grpId="0"/>
      <p:bldP spid="50" grpId="0"/>
      <p:bldP spid="51" grpId="0"/>
      <p:bldP spid="52" grpId="0"/>
      <p:bldP spid="53" grpId="0"/>
      <p:bldP spid="5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feld 43">
            <a:extLst>
              <a:ext uri="{FF2B5EF4-FFF2-40B4-BE49-F238E27FC236}">
                <a16:creationId xmlns:a16="http://schemas.microsoft.com/office/drawing/2014/main" id="{1A22598E-5425-4A36-864D-2F46D2F31408}"/>
              </a:ext>
            </a:extLst>
          </p:cNvPr>
          <p:cNvSpPr txBox="1">
            <a:spLocks/>
          </p:cNvSpPr>
          <p:nvPr/>
        </p:nvSpPr>
        <p:spPr>
          <a:xfrm>
            <a:off x="1847528" y="116712"/>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46" name="TextBox 39">
            <a:extLst>
              <a:ext uri="{FF2B5EF4-FFF2-40B4-BE49-F238E27FC236}">
                <a16:creationId xmlns:a16="http://schemas.microsoft.com/office/drawing/2014/main" id="{F5DE82FD-E3DD-4E0B-AEA7-F13746C2B8D5}"/>
              </a:ext>
            </a:extLst>
          </p:cNvPr>
          <p:cNvSpPr txBox="1"/>
          <p:nvPr/>
        </p:nvSpPr>
        <p:spPr>
          <a:xfrm>
            <a:off x="39330" y="755073"/>
            <a:ext cx="12088760" cy="9975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latin typeface="Times New Roman" panose="02020603050405020304" pitchFamily="18" charset="0"/>
                <a:cs typeface="Times New Roman" panose="02020603050405020304" pitchFamily="18" charset="0"/>
              </a:rPr>
              <a:t>Aufgrund</a:t>
            </a:r>
            <a:r>
              <a:rPr lang="en-US" dirty="0">
                <a:latin typeface="Times New Roman" panose="02020603050405020304" pitchFamily="18" charset="0"/>
                <a:cs typeface="Times New Roman" panose="02020603050405020304" pitchFamily="18" charset="0"/>
              </a:rPr>
              <a:t> der </a:t>
            </a:r>
            <a:r>
              <a:rPr lang="en-US" dirty="0" err="1">
                <a:latin typeface="Times New Roman" panose="02020603050405020304" pitchFamily="18" charset="0"/>
                <a:cs typeface="Times New Roman" panose="02020603050405020304" pitchFamily="18" charset="0"/>
              </a:rPr>
              <a:t>sehr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strikten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Annahmen</a:t>
            </a:r>
            <a:r>
              <a:rPr lang="en-US" dirty="0">
                <a:latin typeface="Times New Roman" panose="02020603050405020304" pitchFamily="18" charset="0"/>
                <a:cs typeface="Times New Roman" panose="02020603050405020304" pitchFamily="18" charset="0"/>
              </a:rPr>
              <a:t> in </a:t>
            </a:r>
            <a:r>
              <a:rPr lang="en-US" dirty="0" err="1">
                <a:latin typeface="Times New Roman" panose="02020603050405020304" pitchFamily="18" charset="0"/>
                <a:cs typeface="Times New Roman" panose="02020603050405020304" pitchFamily="18" charset="0"/>
              </a:rPr>
              <a:t>dem</a:t>
            </a:r>
            <a:r>
              <a:rPr lang="en-US" dirty="0">
                <a:latin typeface="Times New Roman" panose="02020603050405020304" pitchFamily="18" charset="0"/>
                <a:cs typeface="Times New Roman" panose="02020603050405020304" pitchFamily="18" charset="0"/>
              </a:rPr>
              <a:t> Modell und </a:t>
            </a:r>
            <a:r>
              <a:rPr lang="en-US" dirty="0" err="1">
                <a:latin typeface="Times New Roman" panose="02020603050405020304" pitchFamily="18" charset="0"/>
                <a:cs typeface="Times New Roman" panose="02020603050405020304" pitchFamily="18" charset="0"/>
              </a:rPr>
              <a:t>dem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einfachen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funktionalen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Zusammenhang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über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lineare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Produktionsfunktion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erscheint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auch</a:t>
            </a:r>
            <a:r>
              <a:rPr lang="en-US" dirty="0">
                <a:latin typeface="Times New Roman" panose="02020603050405020304" pitchFamily="18" charset="0"/>
                <a:cs typeface="Times New Roman" panose="02020603050405020304" pitchFamily="18" charset="0"/>
              </a:rPr>
              <a:t> das Modell </a:t>
            </a:r>
            <a:r>
              <a:rPr lang="en-US" dirty="0" err="1">
                <a:latin typeface="Times New Roman" panose="02020603050405020304" pitchFamily="18" charset="0"/>
                <a:cs typeface="Times New Roman" panose="02020603050405020304" pitchFamily="18" charset="0"/>
              </a:rPr>
              <a:t>sehr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einfach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Unterschätzen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aber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nicht</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Schwierigkeit</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dahinter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steht</a:t>
            </a:r>
            <a:endParaRPr lang="en-US" dirty="0">
              <a:latin typeface="Times New Roman" panose="02020603050405020304" pitchFamily="18" charset="0"/>
              <a:cs typeface="Times New Roman" panose="02020603050405020304" pitchFamily="18" charset="0"/>
            </a:endParaRPr>
          </a:p>
        </p:txBody>
      </p:sp>
      <p:sp>
        <p:nvSpPr>
          <p:cNvPr id="47" name="TextBox 39">
            <a:extLst>
              <a:ext uri="{FF2B5EF4-FFF2-40B4-BE49-F238E27FC236}">
                <a16:creationId xmlns:a16="http://schemas.microsoft.com/office/drawing/2014/main" id="{F5DE82FD-E3DD-4E0B-AEA7-F13746C2B8D5}"/>
              </a:ext>
            </a:extLst>
          </p:cNvPr>
          <p:cNvSpPr txBox="1"/>
          <p:nvPr/>
        </p:nvSpPr>
        <p:spPr>
          <a:xfrm>
            <a:off x="990599" y="1385221"/>
            <a:ext cx="10335491" cy="41563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latin typeface="Times New Roman" panose="02020603050405020304" pitchFamily="18" charset="0"/>
                <a:cs typeface="Times New Roman" panose="02020603050405020304" pitchFamily="18" charset="0"/>
              </a:rPr>
              <a:t>Eine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Ankedote</a:t>
            </a:r>
            <a:r>
              <a:rPr lang="en-US" dirty="0">
                <a:latin typeface="Times New Roman" panose="02020603050405020304" pitchFamily="18" charset="0"/>
                <a:cs typeface="Times New Roman" panose="02020603050405020304" pitchFamily="18" charset="0"/>
              </a:rPr>
              <a:t> von Paul Samuelson (2. </a:t>
            </a:r>
            <a:r>
              <a:rPr lang="en-US" dirty="0" err="1">
                <a:latin typeface="Times New Roman" panose="02020603050405020304" pitchFamily="18" charset="0"/>
                <a:cs typeface="Times New Roman" panose="02020603050405020304" pitchFamily="18" charset="0"/>
              </a:rPr>
              <a:t>Nobelpreisträger</a:t>
            </a:r>
            <a:r>
              <a:rPr lang="en-US" dirty="0">
                <a:latin typeface="Times New Roman" panose="02020603050405020304" pitchFamily="18" charset="0"/>
                <a:cs typeface="Times New Roman" panose="02020603050405020304" pitchFamily="18" charset="0"/>
              </a:rPr>
              <a:t> in </a:t>
            </a:r>
            <a:r>
              <a:rPr lang="en-US" dirty="0" err="1">
                <a:latin typeface="Times New Roman" panose="02020603050405020304" pitchFamily="18" charset="0"/>
                <a:cs typeface="Times New Roman" panose="02020603050405020304" pitchFamily="18" charset="0"/>
              </a:rPr>
              <a:t>Wirtschaftswissenschaften</a:t>
            </a:r>
            <a:r>
              <a:rPr lang="en-US" dirty="0">
                <a:latin typeface="Times New Roman" panose="02020603050405020304" pitchFamily="18" charset="0"/>
                <a:cs typeface="Times New Roman" panose="02020603050405020304" pitchFamily="18" charset="0"/>
              </a:rPr>
              <a:t> 1970): </a:t>
            </a:r>
          </a:p>
        </p:txBody>
      </p:sp>
      <p:sp>
        <p:nvSpPr>
          <p:cNvPr id="48" name="TextBox 39">
            <a:extLst>
              <a:ext uri="{FF2B5EF4-FFF2-40B4-BE49-F238E27FC236}">
                <a16:creationId xmlns:a16="http://schemas.microsoft.com/office/drawing/2014/main" id="{F5DE82FD-E3DD-4E0B-AEA7-F13746C2B8D5}"/>
              </a:ext>
            </a:extLst>
          </p:cNvPr>
          <p:cNvSpPr txBox="1"/>
          <p:nvPr/>
        </p:nvSpPr>
        <p:spPr>
          <a:xfrm>
            <a:off x="39331" y="1752600"/>
            <a:ext cx="12088759" cy="1487129"/>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dirty="0">
                <a:latin typeface="Times New Roman" panose="02020603050405020304" pitchFamily="18" charset="0"/>
                <a:cs typeface="Times New Roman" panose="02020603050405020304" pitchFamily="18" charset="0"/>
              </a:rPr>
              <a:t>Paul Samuelson (Nobel laureate ) was once challenged by the mathematician Stanislaw </a:t>
            </a:r>
            <a:r>
              <a:rPr lang="en-US" i="1" dirty="0" err="1">
                <a:latin typeface="Times New Roman" panose="02020603050405020304" pitchFamily="18" charset="0"/>
                <a:cs typeface="Times New Roman" panose="02020603050405020304" pitchFamily="18" charset="0"/>
              </a:rPr>
              <a:t>Ulam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Mitentwickler</a:t>
            </a:r>
            <a:r>
              <a:rPr lang="en-US" i="1" dirty="0">
                <a:latin typeface="Times New Roman" panose="02020603050405020304" pitchFamily="18" charset="0"/>
                <a:cs typeface="Times New Roman" panose="02020603050405020304" pitchFamily="18" charset="0"/>
              </a:rPr>
              <a:t> der </a:t>
            </a:r>
            <a:r>
              <a:rPr lang="en-US" i="1" dirty="0" err="1">
                <a:latin typeface="Times New Roman" panose="02020603050405020304" pitchFamily="18" charset="0"/>
                <a:cs typeface="Times New Roman" panose="02020603050405020304" pitchFamily="18" charset="0"/>
              </a:rPr>
              <a:t>Wasserstoffombe</a:t>
            </a:r>
            <a:r>
              <a:rPr lang="en-US" i="1" dirty="0">
                <a:latin typeface="Times New Roman" panose="02020603050405020304" pitchFamily="18" charset="0"/>
                <a:cs typeface="Times New Roman" panose="02020603050405020304" pitchFamily="18" charset="0"/>
              </a:rPr>
              <a:t>) to "name me one proposition in all of the social sciences which is both true and non-trivial." It was several years later than he thought of the correct response: comparative advantage. "That it is logically true need not be argued before a mathematician; that is </a:t>
            </a:r>
            <a:r>
              <a:rPr lang="en-US" i="1" dirty="0" err="1">
                <a:latin typeface="Times New Roman" panose="02020603050405020304" pitchFamily="18" charset="0"/>
                <a:cs typeface="Times New Roman" panose="02020603050405020304" pitchFamily="18" charset="0"/>
              </a:rPr>
              <a:t>is</a:t>
            </a:r>
            <a:r>
              <a:rPr lang="en-US" i="1" dirty="0">
                <a:latin typeface="Times New Roman" panose="02020603050405020304" pitchFamily="18" charset="0"/>
                <a:cs typeface="Times New Roman" panose="02020603050405020304" pitchFamily="18" charset="0"/>
              </a:rPr>
              <a:t> not trivial is attested by the thousands of important and intelligent men who have never been able to grasp the doctrine for themselves or to believe it after it was explained to them."</a:t>
            </a:r>
          </a:p>
        </p:txBody>
      </p:sp>
      <p:sp>
        <p:nvSpPr>
          <p:cNvPr id="4" name="Rechteck 3"/>
          <p:cNvSpPr/>
          <p:nvPr/>
        </p:nvSpPr>
        <p:spPr>
          <a:xfrm>
            <a:off x="382565" y="3163257"/>
            <a:ext cx="11208327" cy="461665"/>
          </a:xfrm>
          <a:prstGeom prst="rect">
            <a:avLst/>
          </a:prstGeom>
        </p:spPr>
        <p:txBody>
          <a:bodyPr wrap="square">
            <a:spAutoFit/>
          </a:bodyPr>
          <a:lstStyle/>
          <a:p>
            <a:r>
              <a:rPr lang="en-US" sz="1200" dirty="0" err="1">
                <a:solidFill>
                  <a:srgbClr val="000000"/>
                </a:solidFill>
                <a:latin typeface="Times New Roman" panose="02020603050405020304" pitchFamily="18" charset="0"/>
              </a:rPr>
              <a:t>Quelle</a:t>
            </a:r>
            <a:r>
              <a:rPr lang="en-US" sz="1200" dirty="0">
                <a:solidFill>
                  <a:srgbClr val="000000"/>
                </a:solidFill>
                <a:latin typeface="Times New Roman" panose="02020603050405020304" pitchFamily="18" charset="0"/>
              </a:rPr>
              <a:t>: P.A. Samuelson (1969), "The Way of an Economist," in P.A. Samuelson, ed., </a:t>
            </a:r>
            <a:r>
              <a:rPr lang="en-US" sz="1200" i="1" dirty="0">
                <a:solidFill>
                  <a:srgbClr val="000000"/>
                </a:solidFill>
                <a:latin typeface="Times New Roman" panose="02020603050405020304" pitchFamily="18" charset="0"/>
              </a:rPr>
              <a:t>International Economic Relations: Proceedings of the Third Congress of the International Economic Association</a:t>
            </a:r>
            <a:r>
              <a:rPr lang="en-US" sz="1200" dirty="0">
                <a:solidFill>
                  <a:srgbClr val="000000"/>
                </a:solidFill>
                <a:latin typeface="Times New Roman" panose="02020603050405020304" pitchFamily="18" charset="0"/>
              </a:rPr>
              <a:t>, Macmillan: London, pp. 1-11.</a:t>
            </a:r>
            <a:endParaRPr lang="de-DE" sz="1200" dirty="0"/>
          </a:p>
        </p:txBody>
      </p:sp>
      <p:sp>
        <p:nvSpPr>
          <p:cNvPr id="9" name="Rechteck 8">
            <a:extLst>
              <a:ext uri="{FF2B5EF4-FFF2-40B4-BE49-F238E27FC236}">
                <a16:creationId xmlns:a16="http://schemas.microsoft.com/office/drawing/2014/main" id="{2FEC5D28-3B8E-49F8-8AB4-77F6866189A8}"/>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345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49162" y="681621"/>
            <a:ext cx="1214283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Aus den Grundlagenveranstaltungen der BWL und VWL kennen Sie das Konzept der Transformationskurve</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411C832-4000-4DE0-96A5-1328C48DD85C}"/>
              </a:ext>
            </a:extLst>
          </p:cNvPr>
          <p:cNvSpPr txBox="1">
            <a:spLocks/>
          </p:cNvSpPr>
          <p:nvPr/>
        </p:nvSpPr>
        <p:spPr>
          <a:xfrm>
            <a:off x="1449320" y="63909"/>
            <a:ext cx="9616885" cy="554225"/>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Transformationkurve</a:t>
            </a:r>
            <a:r>
              <a:rPr lang="de-DE" sz="3200" b="1" dirty="0">
                <a:latin typeface="Times New Roman" panose="02020603050405020304" pitchFamily="18" charset="0"/>
                <a:cs typeface="Times New Roman" panose="02020603050405020304" pitchFamily="18" charset="0"/>
              </a:rPr>
              <a:t>/Produktionsmöglichkeitskurve</a:t>
            </a:r>
          </a:p>
        </p:txBody>
      </p:sp>
      <p:sp>
        <p:nvSpPr>
          <p:cNvPr id="17" name="Textfeld 16"/>
          <p:cNvSpPr txBox="1"/>
          <p:nvPr/>
        </p:nvSpPr>
        <p:spPr>
          <a:xfrm>
            <a:off x="0" y="1125793"/>
            <a:ext cx="12142838" cy="663678"/>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Transformationskurve:	Ort der effizienten Gütermengenkombinationen, die bei konstantem Input und 					Technologie produziert werden können. </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9" name="Textfeld 18"/>
          <p:cNvSpPr txBox="1"/>
          <p:nvPr/>
        </p:nvSpPr>
        <p:spPr>
          <a:xfrm>
            <a:off x="16993" y="1845433"/>
            <a:ext cx="12142838" cy="447368"/>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Im Allgemeinen geht man von einem konkaven Verlauf einer Transformationskurve aus</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20" name="Straight Arrow Connector 7"/>
          <p:cNvCxnSpPr/>
          <p:nvPr/>
        </p:nvCxnSpPr>
        <p:spPr>
          <a:xfrm flipV="1">
            <a:off x="421083" y="4905488"/>
            <a:ext cx="4046919" cy="1571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9"/>
          <p:cNvCxnSpPr/>
          <p:nvPr/>
        </p:nvCxnSpPr>
        <p:spPr>
          <a:xfrm flipH="1" flipV="1">
            <a:off x="407278" y="2254835"/>
            <a:ext cx="13805" cy="266637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Freeform 16"/>
          <p:cNvSpPr/>
          <p:nvPr/>
        </p:nvSpPr>
        <p:spPr>
          <a:xfrm rot="10800000" flipV="1">
            <a:off x="407279" y="2579242"/>
            <a:ext cx="3774903" cy="2326247"/>
          </a:xfrm>
          <a:custGeom>
            <a:avLst/>
            <a:gdLst>
              <a:gd name="connsiteX0" fmla="*/ 0 w 5316279"/>
              <a:gd name="connsiteY0" fmla="*/ 2998381 h 2998381"/>
              <a:gd name="connsiteX1" fmla="*/ 2041451 w 5316279"/>
              <a:gd name="connsiteY1" fmla="*/ 914400 h 2998381"/>
              <a:gd name="connsiteX2" fmla="*/ 5316279 w 5316279"/>
              <a:gd name="connsiteY2" fmla="*/ 0 h 2998381"/>
              <a:gd name="connsiteX3" fmla="*/ 5316279 w 5316279"/>
              <a:gd name="connsiteY3" fmla="*/ 0 h 2998381"/>
            </a:gdLst>
            <a:ahLst/>
            <a:cxnLst>
              <a:cxn ang="0">
                <a:pos x="connsiteX0" y="connsiteY0"/>
              </a:cxn>
              <a:cxn ang="0">
                <a:pos x="connsiteX1" y="connsiteY1"/>
              </a:cxn>
              <a:cxn ang="0">
                <a:pos x="connsiteX2" y="connsiteY2"/>
              </a:cxn>
              <a:cxn ang="0">
                <a:pos x="connsiteX3" y="connsiteY3"/>
              </a:cxn>
            </a:cxnLst>
            <a:rect l="l" t="t" r="r" b="b"/>
            <a:pathLst>
              <a:path w="5316279" h="2998381">
                <a:moveTo>
                  <a:pt x="0" y="2998381"/>
                </a:moveTo>
                <a:cubicBezTo>
                  <a:pt x="577702" y="2206255"/>
                  <a:pt x="1155405" y="1414130"/>
                  <a:pt x="2041451" y="914400"/>
                </a:cubicBezTo>
                <a:cubicBezTo>
                  <a:pt x="2927497" y="414670"/>
                  <a:pt x="5316279" y="0"/>
                  <a:pt x="5316279" y="0"/>
                </a:cubicBezTo>
                <a:lnTo>
                  <a:pt x="5316279" y="0"/>
                </a:lnTo>
              </a:path>
            </a:pathLst>
          </a:cu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23" name="Textfeld 22"/>
          <p:cNvSpPr txBox="1"/>
          <p:nvPr/>
        </p:nvSpPr>
        <p:spPr>
          <a:xfrm>
            <a:off x="68365" y="2437649"/>
            <a:ext cx="39328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B</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4" name="Textfeld 23"/>
          <p:cNvSpPr txBox="1"/>
          <p:nvPr/>
        </p:nvSpPr>
        <p:spPr>
          <a:xfrm>
            <a:off x="3961641" y="4905487"/>
            <a:ext cx="39328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A</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5" name="Textfeld 24"/>
          <p:cNvSpPr txBox="1"/>
          <p:nvPr/>
        </p:nvSpPr>
        <p:spPr>
          <a:xfrm>
            <a:off x="1928629" y="2605492"/>
            <a:ext cx="39328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X</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6" name="Textfeld 25"/>
          <p:cNvSpPr txBox="1"/>
          <p:nvPr/>
        </p:nvSpPr>
        <p:spPr>
          <a:xfrm>
            <a:off x="1928629" y="2402720"/>
            <a:ext cx="393288" cy="673558"/>
          </a:xfrm>
          <a:prstGeom prst="rect">
            <a:avLst/>
          </a:prstGeom>
          <a:noFill/>
        </p:spPr>
        <p:txBody>
          <a:bodyPr wrap="square" rtlCol="0">
            <a:noAutofit/>
          </a:bodyPr>
          <a:lstStyle/>
          <a:p>
            <a:r>
              <a:rPr lang="de-DE" sz="5000" b="1" dirty="0">
                <a:latin typeface="Times New Roman" panose="02020603050405020304" pitchFamily="18" charset="0"/>
                <a:cs typeface="Times New Roman" panose="02020603050405020304" pitchFamily="18" charset="0"/>
              </a:rPr>
              <a:t>.</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28" name="Gerader Verbinder 27"/>
          <p:cNvCxnSpPr/>
          <p:nvPr/>
        </p:nvCxnSpPr>
        <p:spPr>
          <a:xfrm flipH="1">
            <a:off x="407278" y="3012688"/>
            <a:ext cx="1656243" cy="4165"/>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42" name="Gerader Verbinder 41"/>
          <p:cNvCxnSpPr/>
          <p:nvPr/>
        </p:nvCxnSpPr>
        <p:spPr>
          <a:xfrm flipH="1">
            <a:off x="2088421" y="3047100"/>
            <a:ext cx="1633" cy="184721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27251" y="2804632"/>
            <a:ext cx="588299"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B</a:t>
            </a:r>
            <a:r>
              <a:rPr lang="de-DE" sz="2000" baseline="-25000" dirty="0">
                <a:latin typeface="Times New Roman" panose="02020603050405020304" pitchFamily="18" charset="0"/>
                <a:cs typeface="Times New Roman" panose="02020603050405020304" pitchFamily="18" charset="0"/>
              </a:rPr>
              <a:t>X</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7" name="Textfeld 46"/>
          <p:cNvSpPr txBox="1"/>
          <p:nvPr/>
        </p:nvSpPr>
        <p:spPr>
          <a:xfrm>
            <a:off x="1768684" y="4869505"/>
            <a:ext cx="588299"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A</a:t>
            </a:r>
            <a:r>
              <a:rPr lang="de-DE" sz="2000" baseline="-25000" dirty="0">
                <a:latin typeface="Times New Roman" panose="02020603050405020304" pitchFamily="18" charset="0"/>
                <a:cs typeface="Times New Roman" panose="02020603050405020304" pitchFamily="18" charset="0"/>
              </a:rPr>
              <a:t>X</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52" name="Straight Arrow Connector 7"/>
          <p:cNvCxnSpPr/>
          <p:nvPr/>
        </p:nvCxnSpPr>
        <p:spPr>
          <a:xfrm flipV="1">
            <a:off x="4505685" y="6389233"/>
            <a:ext cx="4046919" cy="1571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9"/>
          <p:cNvCxnSpPr/>
          <p:nvPr/>
        </p:nvCxnSpPr>
        <p:spPr>
          <a:xfrm flipH="1" flipV="1">
            <a:off x="4543270" y="4962001"/>
            <a:ext cx="1" cy="147098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4204683" y="5003401"/>
            <a:ext cx="39328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B</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55" name="Textfeld 54"/>
          <p:cNvSpPr txBox="1"/>
          <p:nvPr/>
        </p:nvSpPr>
        <p:spPr>
          <a:xfrm>
            <a:off x="8159316" y="6389233"/>
            <a:ext cx="39328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A</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58" name="Gerader Verbinder 57"/>
          <p:cNvCxnSpPr/>
          <p:nvPr/>
        </p:nvCxnSpPr>
        <p:spPr>
          <a:xfrm>
            <a:off x="4545012" y="5299883"/>
            <a:ext cx="3431853" cy="108737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9" name="Textfeld 58"/>
          <p:cNvSpPr txBox="1"/>
          <p:nvPr/>
        </p:nvSpPr>
        <p:spPr>
          <a:xfrm>
            <a:off x="4731612" y="5003401"/>
            <a:ext cx="3804383" cy="343958"/>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Lineare Produktionstechnologie (Ricardo)</a:t>
            </a: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9" name="Rechteck 28">
            <a:extLst>
              <a:ext uri="{FF2B5EF4-FFF2-40B4-BE49-F238E27FC236}">
                <a16:creationId xmlns:a16="http://schemas.microsoft.com/office/drawing/2014/main" id="{32A70918-39D4-4587-BCE8-37CB680816B2}"/>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4666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19" grpId="0"/>
      <p:bldP spid="22" grpId="0" animBg="1"/>
      <p:bldP spid="23" grpId="0"/>
      <p:bldP spid="24" grpId="0"/>
      <p:bldP spid="25" grpId="0"/>
      <p:bldP spid="26" grpId="0"/>
      <p:bldP spid="46" grpId="0"/>
      <p:bldP spid="47" grpId="0"/>
      <p:bldP spid="54" grpId="0"/>
      <p:bldP spid="55" grpId="0"/>
      <p:bldP spid="5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121"/>
          <p:cNvGraphicFramePr>
            <a:graphicFrameLocks noGrp="1"/>
          </p:cNvGraphicFramePr>
          <p:nvPr/>
        </p:nvGraphicFramePr>
        <p:xfrm>
          <a:off x="786812" y="1484785"/>
          <a:ext cx="3048000" cy="3744915"/>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840883">
                <a:tc gridSpan="2">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rgbClr val="FF0000"/>
                          </a:solidFill>
                          <a:effectLst/>
                          <a:latin typeface="Arial" charset="0"/>
                        </a:rPr>
                        <a:t>Robinson</a:t>
                      </a:r>
                      <a:endParaRPr kumimoji="0" lang="de-DE" sz="1400" b="0" i="0" u="none" strike="noStrike" cap="none" normalizeH="0" baseline="0" dirty="0">
                        <a:ln>
                          <a:noFill/>
                        </a:ln>
                        <a:solidFill>
                          <a:schemeClr val="tx1"/>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400" b="0" i="0" u="none" strike="noStrike" cap="none" normalizeH="0" baseline="0" dirty="0">
                          <a:ln>
                            <a:noFill/>
                          </a:ln>
                          <a:solidFill>
                            <a:schemeClr val="tx1"/>
                          </a:solidFill>
                          <a:effectLst/>
                          <a:latin typeface="Arial" charset="0"/>
                        </a:rPr>
                        <a:t>(Produktion pro Tag)</a:t>
                      </a: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a:ln>
                            <a:noFill/>
                          </a:ln>
                          <a:solidFill>
                            <a:srgbClr val="000000"/>
                          </a:solidFill>
                          <a:effectLst/>
                          <a:latin typeface="Arial" charset="0"/>
                        </a:rPr>
                        <a:t>Fische</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err="1">
                          <a:ln>
                            <a:noFill/>
                          </a:ln>
                          <a:solidFill>
                            <a:srgbClr val="000000"/>
                          </a:solidFill>
                          <a:effectLst/>
                          <a:latin typeface="Arial" charset="0"/>
                        </a:rPr>
                        <a:t>Kokusnüsse</a:t>
                      </a:r>
                      <a:endParaRPr kumimoji="0" lang="de-DE" sz="1800" b="0" i="0" u="none" strike="noStrike" cap="none" normalizeH="0" baseline="0" dirty="0">
                        <a:ln>
                          <a:noFill/>
                        </a:ln>
                        <a:solidFill>
                          <a:srgbClr val="000000"/>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9536">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0</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9</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2</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4</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3</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rgbClr val="000000"/>
                          </a:solidFill>
                          <a:effectLst/>
                          <a:latin typeface="Arial" charset="0"/>
                        </a:rPr>
                        <a:t>0</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9" name="Group 119"/>
          <p:cNvGraphicFramePr>
            <a:graphicFrameLocks noGrp="1"/>
          </p:cNvGraphicFramePr>
          <p:nvPr/>
        </p:nvGraphicFramePr>
        <p:xfrm>
          <a:off x="4891268" y="1124745"/>
          <a:ext cx="3048000" cy="4908549"/>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840849">
                <a:tc gridSpan="2">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chemeClr val="tx2"/>
                          </a:solidFill>
                          <a:effectLst/>
                          <a:latin typeface="Arial" charset="0"/>
                        </a:rPr>
                        <a:t>Freitag</a:t>
                      </a:r>
                      <a:endParaRPr kumimoji="0" lang="de-DE" sz="1400" b="0" i="0" u="none" strike="noStrike" cap="none" normalizeH="0" baseline="0" dirty="0">
                        <a:ln>
                          <a:noFill/>
                        </a:ln>
                        <a:solidFill>
                          <a:schemeClr val="tx2"/>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400" b="0" i="0" u="none" strike="noStrike" cap="none" normalizeH="0" baseline="0" dirty="0">
                          <a:ln>
                            <a:noFill/>
                          </a:ln>
                          <a:solidFill>
                            <a:schemeClr val="tx1"/>
                          </a:solidFill>
                          <a:effectLst/>
                          <a:latin typeface="Arial" charset="0"/>
                        </a:rPr>
                        <a:t>(Produktion pro Tag)</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a:ln>
                            <a:noFill/>
                          </a:ln>
                          <a:solidFill>
                            <a:srgbClr val="000000"/>
                          </a:solidFill>
                          <a:effectLst/>
                          <a:latin typeface="Arial" charset="0"/>
                        </a:rPr>
                        <a:t>Fische</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err="1">
                          <a:ln>
                            <a:noFill/>
                          </a:ln>
                          <a:solidFill>
                            <a:srgbClr val="000000"/>
                          </a:solidFill>
                          <a:effectLst/>
                          <a:latin typeface="Arial" charset="0"/>
                        </a:rPr>
                        <a:t>Kokusnüsse</a:t>
                      </a:r>
                      <a:endParaRPr kumimoji="0" lang="de-DE" sz="1800" b="0" i="0" u="none" strike="noStrike" cap="none" normalizeH="0" baseline="0" dirty="0">
                        <a:ln>
                          <a:noFill/>
                        </a:ln>
                        <a:solidFill>
                          <a:srgbClr val="000000"/>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30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2</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24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4</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18</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12</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8</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10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rgbClr val="000000"/>
                          </a:solidFill>
                          <a:effectLst/>
                          <a:latin typeface="Arial" charset="0"/>
                        </a:rPr>
                        <a:t>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 name="Textfeld 9">
            <a:extLst>
              <a:ext uri="{FF2B5EF4-FFF2-40B4-BE49-F238E27FC236}">
                <a16:creationId xmlns:a16="http://schemas.microsoft.com/office/drawing/2014/main" id="{6DB6958F-5A5B-4CB6-9775-E129F1268906}"/>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E3AD7B23-A66C-43AA-B17F-FE538B6ACF62}"/>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94476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2" y="779944"/>
            <a:ext cx="8009858" cy="1170182"/>
          </a:xfrm>
          <a:prstGeom prst="rect">
            <a:avLst/>
          </a:prstGeom>
          <a:noFill/>
        </p:spPr>
        <p:txBody>
          <a:bodyPr wrap="square" rtlCol="0">
            <a:noAutofit/>
          </a:bodyPr>
          <a:lstStyle/>
          <a:p>
            <a:r>
              <a:rPr lang="de-DE" sz="1600" b="1" dirty="0">
                <a:latin typeface="Times New Roman" panose="02020603050405020304" pitchFamily="18" charset="0"/>
                <a:cs typeface="Times New Roman" panose="02020603050405020304" pitchFamily="18" charset="0"/>
              </a:rPr>
              <a:t>Bestimmen Sie grafisch in Anlehnung an die Budgetgerade aus der Mikroökonomie die Produktionsmöglichkeiten der beiden Produzenten. Übertragen Sie dafür die beiden Tabellen in ein K(</a:t>
            </a:r>
            <a:r>
              <a:rPr lang="de-DE" sz="1600" b="1" dirty="0" err="1">
                <a:latin typeface="Times New Roman" panose="02020603050405020304" pitchFamily="18" charset="0"/>
                <a:cs typeface="Times New Roman" panose="02020603050405020304" pitchFamily="18" charset="0"/>
              </a:rPr>
              <a:t>okusnuss</a:t>
            </a:r>
            <a:r>
              <a:rPr lang="de-DE" sz="1600" b="1" dirty="0">
                <a:latin typeface="Times New Roman" panose="02020603050405020304" pitchFamily="18" charset="0"/>
                <a:cs typeface="Times New Roman" panose="02020603050405020304" pitchFamily="18" charset="0"/>
              </a:rPr>
              <a:t>)-F(</a:t>
            </a:r>
            <a:r>
              <a:rPr lang="de-DE" sz="1600" b="1" dirty="0" err="1">
                <a:latin typeface="Times New Roman" panose="02020603050405020304" pitchFamily="18" charset="0"/>
                <a:cs typeface="Times New Roman" panose="02020603050405020304" pitchFamily="18" charset="0"/>
              </a:rPr>
              <a:t>isch</a:t>
            </a:r>
            <a:r>
              <a:rPr lang="de-DE" sz="1600" b="1" dirty="0">
                <a:latin typeface="Times New Roman" panose="02020603050405020304" pitchFamily="18" charset="0"/>
                <a:cs typeface="Times New Roman" panose="02020603050405020304" pitchFamily="18" charset="0"/>
              </a:rPr>
              <a:t>)-Diagramm.</a:t>
            </a:r>
          </a:p>
          <a:p>
            <a:endParaRPr lang="de-DE" sz="1600" b="1"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1" y="3945989"/>
            <a:ext cx="8009858" cy="535472"/>
          </a:xfrm>
          <a:prstGeom prst="rect">
            <a:avLst/>
          </a:prstGeom>
          <a:noFill/>
        </p:spPr>
        <p:txBody>
          <a:bodyPr wrap="square" rtlCol="0">
            <a:noAutofit/>
          </a:bodyPr>
          <a:lstStyle/>
          <a:p>
            <a:r>
              <a:rPr lang="de-DE" sz="1600" b="1" dirty="0">
                <a:latin typeface="Times New Roman" panose="02020603050405020304" pitchFamily="18" charset="0"/>
                <a:cs typeface="Times New Roman" panose="02020603050405020304" pitchFamily="18" charset="0"/>
              </a:rPr>
              <a:t>Wer hat in der Produktion welchen Gutes einen absoluten Kostenvorteil?</a:t>
            </a:r>
            <a:r>
              <a:rPr lang="de-DE"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53750" y="6106238"/>
            <a:ext cx="8694236" cy="648072"/>
          </a:xfrm>
          <a:prstGeom prst="rect">
            <a:avLst/>
          </a:prstGeom>
          <a:noFill/>
        </p:spPr>
        <p:txBody>
          <a:bodyPr wrap="square" rtlCol="0">
            <a:noAutofit/>
          </a:bodyPr>
          <a:lstStyle/>
          <a:p>
            <a:r>
              <a:rPr lang="de-DE" sz="1600" b="1" dirty="0">
                <a:latin typeface="Times New Roman" panose="02020603050405020304" pitchFamily="18" charset="0"/>
                <a:cs typeface="Times New Roman" panose="02020603050405020304" pitchFamily="18" charset="0"/>
              </a:rPr>
              <a:t>Wie kann es in dieser Situation sinnvollerweise zu Handel kommen (Zahlenbeispiel)?</a:t>
            </a:r>
            <a:r>
              <a:rPr lang="de-DE"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411C832-4000-4DE0-96A5-1328C48DD85C}"/>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C4184D30-EAD8-4E1B-9028-5001A350732D}"/>
              </a:ext>
            </a:extLst>
          </p:cNvPr>
          <p:cNvSpPr txBox="1"/>
          <p:nvPr/>
        </p:nvSpPr>
        <p:spPr>
          <a:xfrm>
            <a:off x="1" y="2017692"/>
            <a:ext cx="7971527" cy="530172"/>
          </a:xfrm>
          <a:prstGeom prst="rect">
            <a:avLst/>
          </a:prstGeom>
          <a:noFill/>
        </p:spPr>
        <p:txBody>
          <a:bodyPr wrap="square" rtlCol="0">
            <a:noAutofit/>
          </a:bodyPr>
          <a:lstStyle/>
          <a:p>
            <a:r>
              <a:rPr lang="de-DE" sz="1600" b="1" dirty="0">
                <a:latin typeface="Times New Roman" panose="02020603050405020304" pitchFamily="18" charset="0"/>
                <a:cs typeface="Times New Roman" panose="02020603050405020304" pitchFamily="18" charset="0"/>
              </a:rPr>
              <a:t>Worin besteht ein qualitativer Unterschied zum Beispiel UK und Portugal? </a:t>
            </a:r>
          </a:p>
          <a:p>
            <a:endParaRPr lang="de-DE" sz="1600" b="1"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p:txBody>
      </p:sp>
      <p:sp>
        <p:nvSpPr>
          <p:cNvPr id="14" name="Textfeld 13">
            <a:extLst>
              <a:ext uri="{FF2B5EF4-FFF2-40B4-BE49-F238E27FC236}">
                <a16:creationId xmlns:a16="http://schemas.microsoft.com/office/drawing/2014/main" id="{BE48FD73-7F8C-4AEF-8DD1-69BA621DB3F9}"/>
              </a:ext>
            </a:extLst>
          </p:cNvPr>
          <p:cNvSpPr txBox="1"/>
          <p:nvPr/>
        </p:nvSpPr>
        <p:spPr>
          <a:xfrm>
            <a:off x="0" y="2547864"/>
            <a:ext cx="7438103" cy="644404"/>
          </a:xfrm>
          <a:prstGeom prst="rect">
            <a:avLst/>
          </a:prstGeom>
          <a:noFill/>
        </p:spPr>
        <p:txBody>
          <a:bodyPr wrap="square" rtlCol="0">
            <a:noAutofit/>
          </a:bodyPr>
          <a:lstStyle/>
          <a:p>
            <a:r>
              <a:rPr lang="de-DE" sz="1600" b="1" dirty="0">
                <a:latin typeface="Times New Roman" panose="02020603050405020304" pitchFamily="18" charset="0"/>
                <a:cs typeface="Times New Roman" panose="02020603050405020304" pitchFamily="18" charset="0"/>
              </a:rPr>
              <a:t>Bestimmen Sie explizit die </a:t>
            </a:r>
            <a:r>
              <a:rPr lang="de-DE" sz="1600" b="1" dirty="0" err="1">
                <a:latin typeface="Times New Roman" panose="02020603050405020304" pitchFamily="18" charset="0"/>
                <a:cs typeface="Times New Roman" panose="02020603050405020304" pitchFamily="18" charset="0"/>
              </a:rPr>
              <a:t>Poduktionsfunktionen</a:t>
            </a:r>
            <a:r>
              <a:rPr lang="de-DE" sz="1600" b="1" dirty="0">
                <a:latin typeface="Times New Roman" panose="02020603050405020304" pitchFamily="18" charset="0"/>
                <a:cs typeface="Times New Roman" panose="02020603050405020304" pitchFamily="18" charset="0"/>
              </a:rPr>
              <a:t> der beiden Ländern?</a:t>
            </a:r>
            <a:r>
              <a:rPr lang="de-DE"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p:txBody>
      </p:sp>
      <p:sp>
        <p:nvSpPr>
          <p:cNvPr id="15" name="Textfeld 14">
            <a:extLst>
              <a:ext uri="{FF2B5EF4-FFF2-40B4-BE49-F238E27FC236}">
                <a16:creationId xmlns:a16="http://schemas.microsoft.com/office/drawing/2014/main" id="{D8DB202D-3EAD-4757-BE6C-1631862E67F8}"/>
              </a:ext>
            </a:extLst>
          </p:cNvPr>
          <p:cNvSpPr txBox="1"/>
          <p:nvPr/>
        </p:nvSpPr>
        <p:spPr>
          <a:xfrm>
            <a:off x="0" y="3291895"/>
            <a:ext cx="7410507" cy="498112"/>
          </a:xfrm>
          <a:prstGeom prst="rect">
            <a:avLst/>
          </a:prstGeom>
          <a:noFill/>
        </p:spPr>
        <p:txBody>
          <a:bodyPr wrap="square" rtlCol="0">
            <a:noAutofit/>
          </a:bodyPr>
          <a:lstStyle/>
          <a:p>
            <a:r>
              <a:rPr lang="de-DE" sz="1600" b="1" dirty="0">
                <a:latin typeface="Times New Roman" panose="02020603050405020304" pitchFamily="18" charset="0"/>
                <a:cs typeface="Times New Roman" panose="02020603050405020304" pitchFamily="18" charset="0"/>
              </a:rPr>
              <a:t>Welche Skalenerträge haben die Produktionsfunktionen?</a:t>
            </a:r>
            <a:r>
              <a:rPr lang="de-DE"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
        <p:nvSpPr>
          <p:cNvPr id="16" name="Textfeld 15">
            <a:extLst>
              <a:ext uri="{FF2B5EF4-FFF2-40B4-BE49-F238E27FC236}">
                <a16:creationId xmlns:a16="http://schemas.microsoft.com/office/drawing/2014/main" id="{37F8271A-9B30-4FC6-A7D4-EDAC332EFF99}"/>
              </a:ext>
            </a:extLst>
          </p:cNvPr>
          <p:cNvSpPr txBox="1"/>
          <p:nvPr/>
        </p:nvSpPr>
        <p:spPr>
          <a:xfrm>
            <a:off x="-53750" y="4590393"/>
            <a:ext cx="8009858" cy="528812"/>
          </a:xfrm>
          <a:prstGeom prst="rect">
            <a:avLst/>
          </a:prstGeom>
          <a:noFill/>
        </p:spPr>
        <p:txBody>
          <a:bodyPr wrap="square" rtlCol="0">
            <a:noAutofit/>
          </a:bodyPr>
          <a:lstStyle/>
          <a:p>
            <a:r>
              <a:rPr lang="de-DE" sz="1600" b="1" dirty="0">
                <a:latin typeface="Times New Roman" panose="02020603050405020304" pitchFamily="18" charset="0"/>
                <a:cs typeface="Times New Roman" panose="02020603050405020304" pitchFamily="18" charset="0"/>
              </a:rPr>
              <a:t>Wer hat in der Produktion welchen Gutes einen komparativen Kostenvorteil?</a:t>
            </a:r>
            <a:r>
              <a:rPr lang="de-DE"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37F8271A-9B30-4FC6-A7D4-EDAC332EFF99}"/>
              </a:ext>
            </a:extLst>
          </p:cNvPr>
          <p:cNvSpPr txBox="1"/>
          <p:nvPr/>
        </p:nvSpPr>
        <p:spPr>
          <a:xfrm>
            <a:off x="-26875" y="5071750"/>
            <a:ext cx="8009858" cy="648072"/>
          </a:xfrm>
          <a:prstGeom prst="rect">
            <a:avLst/>
          </a:prstGeom>
          <a:noFill/>
        </p:spPr>
        <p:txBody>
          <a:bodyPr wrap="square" rtlCol="0">
            <a:noAutofit/>
          </a:bodyPr>
          <a:lstStyle/>
          <a:p>
            <a:r>
              <a:rPr lang="de-DE" sz="1600" b="1" dirty="0">
                <a:latin typeface="Times New Roman" panose="02020603050405020304" pitchFamily="18" charset="0"/>
                <a:cs typeface="Times New Roman" panose="02020603050405020304" pitchFamily="18" charset="0"/>
              </a:rPr>
              <a:t>Bestimmen Sie grafisch die gemeinsamen Produktionsmöglichkeiten mit der Überlegung, wann es unter den gegebenen individuellen Produktionsmöglichkeiten für wen sinnvoll ist, welches Gut zu produzieren?</a:t>
            </a:r>
            <a:r>
              <a:rPr lang="de-DE"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
        <p:nvSpPr>
          <p:cNvPr id="17" name="Rechteck 16">
            <a:extLst>
              <a:ext uri="{FF2B5EF4-FFF2-40B4-BE49-F238E27FC236}">
                <a16:creationId xmlns:a16="http://schemas.microsoft.com/office/drawing/2014/main" id="{CF0371D7-A513-47EA-9113-002B1A60EA67}"/>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34253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5411C832-4000-4DE0-96A5-1328C48DD85C}"/>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17" name="Rechteck 16">
            <a:extLst>
              <a:ext uri="{FF2B5EF4-FFF2-40B4-BE49-F238E27FC236}">
                <a16:creationId xmlns:a16="http://schemas.microsoft.com/office/drawing/2014/main" id="{CF0371D7-A513-47EA-9113-002B1A60EA67}"/>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15089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5411C832-4000-4DE0-96A5-1328C48DD85C}"/>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17" name="Rechteck 16">
            <a:extLst>
              <a:ext uri="{FF2B5EF4-FFF2-40B4-BE49-F238E27FC236}">
                <a16:creationId xmlns:a16="http://schemas.microsoft.com/office/drawing/2014/main" id="{CF0371D7-A513-47EA-9113-002B1A60EA67}"/>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3538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911942" y="787765"/>
            <a:ext cx="10368116" cy="2462213"/>
          </a:xfrm>
          <a:prstGeom prst="rect">
            <a:avLst/>
          </a:prstGeom>
          <a:noFill/>
        </p:spPr>
        <p:txBody>
          <a:bodyPr wrap="square" rtlCol="0">
            <a:spAutoFit/>
          </a:bodyPr>
          <a:lstStyle/>
          <a:p>
            <a:r>
              <a:rPr lang="de-DE" sz="2200" b="1" dirty="0">
                <a:latin typeface="Times New Roman" panose="02020603050405020304" pitchFamily="18" charset="0"/>
                <a:cs typeface="Times New Roman" panose="02020603050405020304" pitchFamily="18" charset="0"/>
              </a:rPr>
              <a:t>Nehmen sie an, dass die Weltmarktpreise (gemessen z.B. gemessen in Gold) von Fischen und </a:t>
            </a:r>
            <a:r>
              <a:rPr lang="de-DE" sz="2200" b="1" dirty="0" err="1">
                <a:latin typeface="Times New Roman" panose="02020603050405020304" pitchFamily="18" charset="0"/>
                <a:cs typeface="Times New Roman" panose="02020603050405020304" pitchFamily="18" charset="0"/>
              </a:rPr>
              <a:t>Kokusnüssen</a:t>
            </a:r>
            <a:r>
              <a:rPr lang="de-DE" sz="2200" b="1" dirty="0">
                <a:latin typeface="Times New Roman" panose="02020603050405020304" pitchFamily="18" charset="0"/>
                <a:cs typeface="Times New Roman" panose="02020603050405020304" pitchFamily="18" charset="0"/>
              </a:rPr>
              <a:t> P</a:t>
            </a:r>
            <a:r>
              <a:rPr lang="de-DE" sz="2200" b="1" baseline="-25000" dirty="0">
                <a:latin typeface="Times New Roman" panose="02020603050405020304" pitchFamily="18" charset="0"/>
                <a:cs typeface="Times New Roman" panose="02020603050405020304" pitchFamily="18" charset="0"/>
              </a:rPr>
              <a:t>F</a:t>
            </a:r>
            <a:r>
              <a:rPr lang="de-DE" sz="2200" b="1" dirty="0">
                <a:latin typeface="Times New Roman" panose="02020603050405020304" pitchFamily="18" charset="0"/>
                <a:cs typeface="Times New Roman" panose="02020603050405020304" pitchFamily="18" charset="0"/>
              </a:rPr>
              <a:t>=4 und P</a:t>
            </a:r>
            <a:r>
              <a:rPr lang="de-DE" sz="2200" b="1" baseline="-25000" dirty="0">
                <a:latin typeface="Times New Roman" panose="02020603050405020304" pitchFamily="18" charset="0"/>
                <a:cs typeface="Times New Roman" panose="02020603050405020304" pitchFamily="18" charset="0"/>
              </a:rPr>
              <a:t>K</a:t>
            </a:r>
            <a:r>
              <a:rPr lang="de-DE" sz="2200" b="1" dirty="0">
                <a:latin typeface="Times New Roman" panose="02020603050405020304" pitchFamily="18" charset="0"/>
                <a:cs typeface="Times New Roman" panose="02020603050405020304" pitchFamily="18" charset="0"/>
              </a:rPr>
              <a:t>=2 sind.</a:t>
            </a:r>
          </a:p>
          <a:p>
            <a:endParaRPr lang="de-DE" sz="2200" b="1" dirty="0">
              <a:latin typeface="Times New Roman" panose="02020603050405020304" pitchFamily="18" charset="0"/>
              <a:cs typeface="Times New Roman" panose="02020603050405020304" pitchFamily="18" charset="0"/>
            </a:endParaRPr>
          </a:p>
          <a:p>
            <a:pPr marL="457200" indent="-457200">
              <a:buFont typeface="+mj-lt"/>
              <a:buAutoNum type="alphaLcParenR"/>
            </a:pPr>
            <a:r>
              <a:rPr lang="de-DE" sz="2200" b="1" dirty="0">
                <a:latin typeface="Times New Roman" panose="02020603050405020304" pitchFamily="18" charset="0"/>
                <a:cs typeface="Times New Roman" panose="02020603050405020304" pitchFamily="18" charset="0"/>
              </a:rPr>
              <a:t>Maximieren Sie das Welteinkommen, wenn sie die gemeinsame Transformationskurve (</a:t>
            </a:r>
            <a:r>
              <a:rPr lang="de-DE" sz="2200" b="1" dirty="0" err="1">
                <a:latin typeface="Times New Roman" panose="02020603050405020304" pitchFamily="18" charset="0"/>
                <a:cs typeface="Times New Roman" panose="02020603050405020304" pitchFamily="18" charset="0"/>
              </a:rPr>
              <a:t>Produktionsmöglichkeitenkurve</a:t>
            </a:r>
            <a:r>
              <a:rPr lang="de-DE" sz="2200" b="1" dirty="0">
                <a:latin typeface="Times New Roman" panose="02020603050405020304" pitchFamily="18" charset="0"/>
                <a:cs typeface="Times New Roman" panose="02020603050405020304" pitchFamily="18" charset="0"/>
              </a:rPr>
              <a:t>) betrachten.</a:t>
            </a:r>
          </a:p>
          <a:p>
            <a:pPr marL="457200" indent="-457200">
              <a:buFont typeface="+mj-lt"/>
              <a:buAutoNum type="alphaLcParenR"/>
            </a:pPr>
            <a:endParaRPr lang="de-DE" sz="2200" b="1" dirty="0">
              <a:latin typeface="Times New Roman" panose="02020603050405020304" pitchFamily="18" charset="0"/>
              <a:cs typeface="Times New Roman" panose="02020603050405020304" pitchFamily="18" charset="0"/>
            </a:endParaRPr>
          </a:p>
          <a:p>
            <a:pPr marL="457200" indent="-457200">
              <a:buFont typeface="+mj-lt"/>
              <a:buAutoNum type="alphaLcParenR"/>
            </a:pPr>
            <a:r>
              <a:rPr lang="de-DE" sz="2200" b="1" dirty="0">
                <a:latin typeface="Times New Roman" panose="02020603050405020304" pitchFamily="18" charset="0"/>
                <a:cs typeface="Times New Roman" panose="02020603050405020304" pitchFamily="18" charset="0"/>
              </a:rPr>
              <a:t>Vergleichen Sie die Situation mit der Produktion unter Autarkie.</a:t>
            </a:r>
          </a:p>
        </p:txBody>
      </p:sp>
      <p:sp>
        <p:nvSpPr>
          <p:cNvPr id="8" name="Textfeld 7">
            <a:extLst>
              <a:ext uri="{FF2B5EF4-FFF2-40B4-BE49-F238E27FC236}">
                <a16:creationId xmlns:a16="http://schemas.microsoft.com/office/drawing/2014/main" id="{839BA4D3-4DB3-4ACE-84B9-BBD2537577CD}"/>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FEA47F04-EAA4-4D09-B3A6-F753DE61EFA4}"/>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85030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256044" y="170207"/>
            <a:ext cx="7847482" cy="640485"/>
          </a:xfrm>
          <a:prstGeom prst="rect">
            <a:avLst/>
          </a:prstGeom>
        </p:spPr>
        <p:txBody>
          <a:bodyPr vert="horz" lIns="82944" tIns="41472" rIns="82944" bIns="41472" rtlCol="0" anchor="ctr">
            <a:normAutofit fontScale="97500"/>
          </a:bodyPr>
          <a:lstStyle>
            <a:lvl1pPr algn="l" defTabSz="914400" rtl="0" eaLnBrk="1" latinLnBrk="0" hangingPunct="1">
              <a:spcBef>
                <a:spcPct val="0"/>
              </a:spcBef>
              <a:buNone/>
              <a:defRPr sz="3200" kern="1200">
                <a:solidFill>
                  <a:schemeClr val="accent1">
                    <a:lumMod val="50000"/>
                  </a:schemeClr>
                </a:solidFill>
                <a:latin typeface="+mj-lt"/>
                <a:ea typeface="+mj-ea"/>
                <a:cs typeface="+mj-cs"/>
              </a:defRPr>
            </a:lvl1pPr>
          </a:lstStyle>
          <a:p>
            <a:r>
              <a:rPr lang="en-US" sz="2903" b="1" dirty="0" err="1">
                <a:solidFill>
                  <a:schemeClr val="tx1"/>
                </a:solidFill>
                <a:latin typeface="Times New Roman" panose="02020603050405020304" pitchFamily="18" charset="0"/>
                <a:cs typeface="Times New Roman" panose="02020603050405020304" pitchFamily="18" charset="0"/>
              </a:rPr>
              <a:t>Folgerungen</a:t>
            </a:r>
            <a:r>
              <a:rPr lang="en-US" sz="2903" b="1" dirty="0">
                <a:solidFill>
                  <a:schemeClr val="tx1"/>
                </a:solidFill>
                <a:latin typeface="Times New Roman" panose="02020603050405020304" pitchFamily="18" charset="0"/>
                <a:cs typeface="Times New Roman" panose="02020603050405020304" pitchFamily="18" charset="0"/>
              </a:rPr>
              <a:t> </a:t>
            </a:r>
            <a:r>
              <a:rPr lang="en-US" sz="2903" b="1" dirty="0" err="1">
                <a:solidFill>
                  <a:schemeClr val="tx1"/>
                </a:solidFill>
                <a:latin typeface="Times New Roman" panose="02020603050405020304" pitchFamily="18" charset="0"/>
                <a:cs typeface="Times New Roman" panose="02020603050405020304" pitchFamily="18" charset="0"/>
              </a:rPr>
              <a:t>aus</a:t>
            </a:r>
            <a:r>
              <a:rPr lang="en-US" sz="2903" b="1" dirty="0">
                <a:solidFill>
                  <a:schemeClr val="tx1"/>
                </a:solidFill>
                <a:latin typeface="Times New Roman" panose="02020603050405020304" pitchFamily="18" charset="0"/>
                <a:cs typeface="Times New Roman" panose="02020603050405020304" pitchFamily="18" charset="0"/>
              </a:rPr>
              <a:t> dem </a:t>
            </a:r>
            <a:r>
              <a:rPr lang="en-US" sz="2903" b="1" dirty="0" err="1">
                <a:solidFill>
                  <a:schemeClr val="tx1"/>
                </a:solidFill>
                <a:latin typeface="Times New Roman" panose="02020603050405020304" pitchFamily="18" charset="0"/>
                <a:cs typeface="Times New Roman" panose="02020603050405020304" pitchFamily="18" charset="0"/>
              </a:rPr>
              <a:t>Ricardomodell</a:t>
            </a:r>
            <a:endParaRPr lang="en-US" sz="2903" b="1" dirty="0">
              <a:solidFill>
                <a:schemeClr val="tx1"/>
              </a:solidFill>
              <a:latin typeface="Times New Roman" panose="02020603050405020304" pitchFamily="18" charset="0"/>
              <a:cs typeface="Times New Roman" panose="02020603050405020304" pitchFamily="18" charset="0"/>
            </a:endParaRPr>
          </a:p>
        </p:txBody>
      </p:sp>
      <p:sp>
        <p:nvSpPr>
          <p:cNvPr id="23" name="Textfeld 22"/>
          <p:cNvSpPr txBox="1"/>
          <p:nvPr/>
        </p:nvSpPr>
        <p:spPr>
          <a:xfrm>
            <a:off x="82201" y="810692"/>
            <a:ext cx="8733807" cy="4833494"/>
          </a:xfrm>
          <a:prstGeom prst="rect">
            <a:avLst/>
          </a:prstGeom>
          <a:noFill/>
        </p:spPr>
        <p:txBody>
          <a:bodyPr wrap="square" rtlCol="0">
            <a:noAutofit/>
          </a:bodyPr>
          <a:lstStyle/>
          <a:p>
            <a:r>
              <a:rPr lang="de-DE" sz="2177" dirty="0">
                <a:latin typeface="Times New Roman" panose="02020603050405020304" pitchFamily="18" charset="0"/>
                <a:cs typeface="Times New Roman" panose="02020603050405020304" pitchFamily="18" charset="0"/>
              </a:rPr>
              <a:t>Durch Handel können beide Handelspartner profitieren, selbst wenn ein Handelspartner in der Produktion von beiden Gütern einen absoluten Kostenvorteil hat.</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	die komparativen Kostenvorteile sind entscheidend:</a:t>
            </a:r>
          </a:p>
          <a:p>
            <a:endParaRPr lang="de-DE" sz="2177" dirty="0">
              <a:latin typeface="Times New Roman" panose="02020603050405020304" pitchFamily="18" charset="0"/>
              <a:ea typeface="Arial Unicode MS"/>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a:t>
            </a:r>
            <a:r>
              <a:rPr lang="en-US" altLang="en-US" sz="2177" dirty="0">
                <a:latin typeface="Times New Roman" panose="02020603050405020304" pitchFamily="18" charset="0"/>
                <a:ea typeface="ヒラギノ角ゴ Pro W3" pitchFamily="-84" charset="-128"/>
                <a:cs typeface="Times New Roman" panose="02020603050405020304" pitchFamily="18" charset="0"/>
              </a:rPr>
              <a:t>Ein Land hat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dann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komparativen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Kostenvorteil</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wenn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seine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Opportunitätskosten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in der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Produktion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eines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Gutes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niedriger</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sind</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als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in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einem</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anderen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Land.</a:t>
            </a:r>
          </a:p>
          <a:p>
            <a:endParaRPr lang="en-US" altLang="en-US" sz="2177" dirty="0">
              <a:latin typeface="Times New Roman" panose="02020603050405020304" pitchFamily="18" charset="0"/>
              <a:ea typeface="ヒラギノ角ゴ Pro W3" pitchFamily="-84" charset="-128"/>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 </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Über</a:t>
            </a:r>
            <a:r>
              <a:rPr lang="en-US" altLang="en-US" sz="2177" dirty="0">
                <a:latin typeface="Times New Roman" panose="02020603050405020304" pitchFamily="18" charset="0"/>
                <a:ea typeface="ヒラギノ角ゴ Pro W3" pitchFamily="-84" charset="-128"/>
                <a:cs typeface="Times New Roman" panose="02020603050405020304" pitchFamily="18" charset="0"/>
              </a:rPr>
              <a:t> Handel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wird</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sich</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err="1">
                <a:latin typeface="Times New Roman" panose="02020603050405020304" pitchFamily="18" charset="0"/>
                <a:ea typeface="ヒラギノ角ゴ Pro W3" pitchFamily="-84" charset="-128"/>
                <a:cs typeface="Times New Roman" panose="02020603050405020304" pitchFamily="18" charset="0"/>
              </a:rPr>
              <a:t>ein</a:t>
            </a:r>
            <a:r>
              <a:rPr lang="en-US" altLang="en-US" sz="2177">
                <a:latin typeface="Times New Roman" panose="02020603050405020304" pitchFamily="18" charset="0"/>
                <a:ea typeface="ヒラギノ角ゴ Pro W3" pitchFamily="-84" charset="-128"/>
                <a:cs typeface="Times New Roman" panose="02020603050405020304" pitchFamily="18" charset="0"/>
              </a:rPr>
              <a:t> Preisverhältnis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einstellen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dass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zwischen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a:latin typeface="Times New Roman" panose="02020603050405020304" pitchFamily="18" charset="0"/>
                <a:ea typeface="ヒラギノ角ゴ Pro W3" pitchFamily="-84" charset="-128"/>
                <a:cs typeface="Times New Roman" panose="02020603050405020304" pitchFamily="18" charset="0"/>
              </a:rPr>
              <a:t>den Preisverhältnissen </a:t>
            </a:r>
            <a:r>
              <a:rPr lang="en-US" altLang="en-US" sz="2177" dirty="0">
                <a:latin typeface="Times New Roman" panose="02020603050405020304" pitchFamily="18" charset="0"/>
                <a:ea typeface="ヒラギノ角ゴ Pro W3" pitchFamily="-84" charset="-128"/>
                <a:cs typeface="Times New Roman" panose="02020603050405020304" pitchFamily="18" charset="0"/>
              </a:rPr>
              <a:t>der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Handelspartner</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ohne</a:t>
            </a:r>
            <a:r>
              <a:rPr lang="en-US" altLang="en-US" sz="2177" dirty="0">
                <a:latin typeface="Times New Roman" panose="02020603050405020304" pitchFamily="18" charset="0"/>
                <a:ea typeface="ヒラギノ角ゴ Pro W3" pitchFamily="-84" charset="-128"/>
                <a:cs typeface="Times New Roman" panose="02020603050405020304" pitchFamily="18" charset="0"/>
              </a:rPr>
              <a:t> Handel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liegt</a:t>
            </a:r>
            <a:r>
              <a:rPr lang="en-US" altLang="en-US" sz="2177" dirty="0">
                <a:latin typeface="Times New Roman" panose="02020603050405020304" pitchFamily="18" charset="0"/>
                <a:ea typeface="ヒラギノ角ゴ Pro W3" pitchFamily="-84" charset="-128"/>
                <a:cs typeface="Times New Roman" panose="02020603050405020304" pitchFamily="18" charset="0"/>
              </a:rPr>
              <a:t>.</a:t>
            </a:r>
          </a:p>
          <a:p>
            <a:endParaRPr lang="en-US" altLang="en-US" sz="2177" dirty="0">
              <a:latin typeface="Times New Roman" panose="02020603050405020304" pitchFamily="18" charset="0"/>
              <a:ea typeface="ヒラギノ角ゴ Pro W3" pitchFamily="-84" charset="-128"/>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 </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a:latin typeface="Times New Roman" panose="02020603050405020304" pitchFamily="18" charset="0"/>
                <a:ea typeface="ヒラギノ角ゴ Pro W3" pitchFamily="-84" charset="-128"/>
                <a:cs typeface="Times New Roman" panose="02020603050405020304" pitchFamily="18" charset="0"/>
              </a:rPr>
              <a:t>Das Preisverhältnis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widerspiegelt</a:t>
            </a:r>
            <a:r>
              <a:rPr lang="en-US" altLang="en-US" sz="2177" dirty="0">
                <a:latin typeface="Times New Roman" panose="02020603050405020304" pitchFamily="18" charset="0"/>
                <a:ea typeface="ヒラギノ角ゴ Pro W3" pitchFamily="-84" charset="-128"/>
                <a:cs typeface="Times New Roman" panose="02020603050405020304" pitchFamily="18" charset="0"/>
              </a:rPr>
              <a:t> das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Austauschverhältnis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zwischen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den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Gütern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a:latin typeface="Times New Roman" panose="02020603050405020304" pitchFamily="18" charset="0"/>
                <a:ea typeface="ヒラギノ角ゴ Pro W3" pitchFamily="-84" charset="-128"/>
                <a:cs typeface="Times New Roman" panose="02020603050405020304" pitchFamily="18" charset="0"/>
              </a:rPr>
              <a:t>Dieses Preisverhältnis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wird</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als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b="1" dirty="0">
                <a:latin typeface="Times New Roman" panose="02020603050405020304" pitchFamily="18" charset="0"/>
                <a:ea typeface="ヒラギノ角ゴ Pro W3" pitchFamily="-84" charset="-128"/>
                <a:cs typeface="Times New Roman" panose="02020603050405020304" pitchFamily="18" charset="0"/>
              </a:rPr>
              <a:t>Terms of Trade (TOT)</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bezeichnet</a:t>
            </a:r>
            <a:endParaRPr lang="en-US" altLang="en-US" sz="2177" b="1" dirty="0">
              <a:latin typeface="Times New Roman" panose="02020603050405020304" pitchFamily="18" charset="0"/>
              <a:ea typeface="ヒラギノ角ゴ Pro W3" pitchFamily="-84" charset="-128"/>
              <a:cs typeface="Times New Roman" panose="02020603050405020304" pitchFamily="18" charset="0"/>
            </a:endParaRPr>
          </a:p>
          <a:p>
            <a:endParaRPr lang="en-US" altLang="en-US" sz="2177" dirty="0">
              <a:latin typeface="Times New Roman" panose="02020603050405020304" pitchFamily="18" charset="0"/>
              <a:ea typeface="ヒラギノ角ゴ Pro W3" pitchFamily="-84" charset="-128"/>
              <a:cs typeface="Times New Roman" panose="02020603050405020304" pitchFamily="18" charset="0"/>
            </a:endParaRPr>
          </a:p>
          <a:p>
            <a:endParaRPr lang="de-DE" sz="2177" dirty="0">
              <a:latin typeface="Times New Roman" panose="02020603050405020304" pitchFamily="18" charset="0"/>
              <a:ea typeface="Arial Unicode MS"/>
              <a:cs typeface="Times New Roman" panose="02020603050405020304" pitchFamily="18" charset="0"/>
            </a:endParaRPr>
          </a:p>
          <a:p>
            <a:endParaRPr lang="de-DE" sz="2177" dirty="0">
              <a:latin typeface="Times New Roman" panose="02020603050405020304" pitchFamily="18" charset="0"/>
              <a:ea typeface="Arial Unicode MS"/>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378086F8-CE85-4B1A-8B37-89AC03E0D37E}"/>
              </a:ext>
            </a:extLst>
          </p:cNvPr>
          <p:cNvSpPr/>
          <p:nvPr/>
        </p:nvSpPr>
        <p:spPr>
          <a:xfrm>
            <a:off x="8679773"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36340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01446" y="405826"/>
            <a:ext cx="9144000" cy="2016224"/>
          </a:xfrm>
          <a:prstGeom prst="rect">
            <a:avLst/>
          </a:prstGeom>
          <a:noFill/>
        </p:spPr>
        <p:txBody>
          <a:bodyPr wrap="square" rtlCol="0">
            <a:noAutofit/>
          </a:bodyPr>
          <a:lstStyle/>
          <a:p>
            <a:endParaRPr lang="de-DE" sz="2400" b="1"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Definition:</a:t>
            </a:r>
          </a:p>
          <a:p>
            <a:r>
              <a:rPr lang="de-DE" sz="2400" dirty="0">
                <a:latin typeface="Times New Roman" panose="02020603050405020304" pitchFamily="18" charset="0"/>
                <a:cs typeface="Times New Roman" panose="02020603050405020304" pitchFamily="18" charset="0"/>
              </a:rPr>
              <a:t>Ein </a:t>
            </a:r>
            <a:r>
              <a:rPr lang="de-DE" sz="2400" b="1" dirty="0">
                <a:latin typeface="Times New Roman" panose="02020603050405020304" pitchFamily="18" charset="0"/>
                <a:cs typeface="Times New Roman" panose="02020603050405020304" pitchFamily="18" charset="0"/>
              </a:rPr>
              <a:t>absoluter Kostenvortei</a:t>
            </a:r>
            <a:r>
              <a:rPr lang="de-DE" sz="2400" dirty="0">
                <a:latin typeface="Times New Roman" panose="02020603050405020304" pitchFamily="18" charset="0"/>
                <a:cs typeface="Times New Roman" panose="02020603050405020304" pitchFamily="18" charset="0"/>
              </a:rPr>
              <a:t>l besteht, wenn Produzent A ein Gut </a:t>
            </a:r>
          </a:p>
          <a:p>
            <a:r>
              <a:rPr lang="de-DE" sz="2400" dirty="0">
                <a:latin typeface="Times New Roman" panose="02020603050405020304" pitchFamily="18" charset="0"/>
                <a:cs typeface="Times New Roman" panose="02020603050405020304" pitchFamily="18" charset="0"/>
              </a:rPr>
              <a:t>kostengünstiger herstellen kann, als Produzent B </a:t>
            </a:r>
          </a:p>
          <a:p>
            <a:r>
              <a:rPr lang="de-DE" sz="2400" dirty="0">
                <a:latin typeface="Times New Roman" panose="02020603050405020304" pitchFamily="18" charset="0"/>
                <a:cs typeface="Times New Roman" panose="02020603050405020304" pitchFamily="18" charset="0"/>
              </a:rPr>
              <a:t>(z. B. gemessen in Zeiteinheiten).</a:t>
            </a: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501446" y="2998114"/>
            <a:ext cx="9144000" cy="1584176"/>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Definition:</a:t>
            </a:r>
          </a:p>
          <a:p>
            <a:r>
              <a:rPr lang="de-DE" sz="2400" dirty="0">
                <a:latin typeface="Times New Roman" panose="02020603050405020304" pitchFamily="18" charset="0"/>
                <a:cs typeface="Times New Roman" panose="02020603050405020304" pitchFamily="18" charset="0"/>
              </a:rPr>
              <a:t>Als </a:t>
            </a:r>
            <a:r>
              <a:rPr lang="de-DE" sz="2400" b="1" dirty="0">
                <a:latin typeface="Times New Roman" panose="02020603050405020304" pitchFamily="18" charset="0"/>
                <a:cs typeface="Times New Roman" panose="02020603050405020304" pitchFamily="18" charset="0"/>
              </a:rPr>
              <a:t>Opportunitätskoste</a:t>
            </a:r>
            <a:r>
              <a:rPr lang="de-DE" sz="2400" dirty="0">
                <a:latin typeface="Times New Roman" panose="02020603050405020304" pitchFamily="18" charset="0"/>
                <a:cs typeface="Times New Roman" panose="02020603050405020304" pitchFamily="18" charset="0"/>
              </a:rPr>
              <a:t>n einer Handlung bezeichnet man die </a:t>
            </a:r>
          </a:p>
          <a:p>
            <a:r>
              <a:rPr lang="de-DE" sz="2400" dirty="0">
                <a:latin typeface="Times New Roman" panose="02020603050405020304" pitchFamily="18" charset="0"/>
                <a:cs typeface="Times New Roman" panose="02020603050405020304" pitchFamily="18" charset="0"/>
              </a:rPr>
              <a:t>entgangenen  Erträge bzw. den entgangenen Nutzen der besten nicht </a:t>
            </a:r>
          </a:p>
          <a:p>
            <a:r>
              <a:rPr lang="de-DE" sz="2400" dirty="0">
                <a:latin typeface="Times New Roman" panose="02020603050405020304" pitchFamily="18" charset="0"/>
                <a:cs typeface="Times New Roman" panose="02020603050405020304" pitchFamily="18" charset="0"/>
              </a:rPr>
              <a:t>realisierten Handlungsalternative.</a:t>
            </a: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8FA6D1CF-33FB-4465-96AC-4F21CD9092E5}"/>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a:latin typeface="Times New Roman" panose="02020603050405020304" pitchFamily="18" charset="0"/>
                <a:cs typeface="Times New Roman" panose="02020603050405020304" pitchFamily="18" charset="0"/>
              </a:rPr>
              <a:t>Begriffe</a:t>
            </a:r>
          </a:p>
        </p:txBody>
      </p:sp>
      <p:sp>
        <p:nvSpPr>
          <p:cNvPr id="6" name="Rechteck 5">
            <a:extLst>
              <a:ext uri="{FF2B5EF4-FFF2-40B4-BE49-F238E27FC236}">
                <a16:creationId xmlns:a16="http://schemas.microsoft.com/office/drawing/2014/main" id="{1E357A0B-2137-4AB9-932C-CBEA0F7DB64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8728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1847529" y="136525"/>
            <a:ext cx="7847482" cy="640485"/>
          </a:xfrm>
          <a:prstGeom prst="rect">
            <a:avLst/>
          </a:prstGeom>
        </p:spPr>
        <p:txBody>
          <a:bodyPr vert="horz" lIns="82944" tIns="41472" rIns="82944" bIns="41472" rtlCol="0" anchor="ctr">
            <a:normAutofit fontScale="97500"/>
          </a:bodyPr>
          <a:lstStyle>
            <a:lvl1pPr algn="l" defTabSz="914400" rtl="0" eaLnBrk="1" latinLnBrk="0" hangingPunct="1">
              <a:spcBef>
                <a:spcPct val="0"/>
              </a:spcBef>
              <a:buNone/>
              <a:defRPr sz="3200" kern="1200">
                <a:solidFill>
                  <a:schemeClr val="accent1">
                    <a:lumMod val="50000"/>
                  </a:schemeClr>
                </a:solidFill>
                <a:latin typeface="+mj-lt"/>
                <a:ea typeface="+mj-ea"/>
                <a:cs typeface="+mj-cs"/>
              </a:defRPr>
            </a:lvl1pPr>
          </a:lstStyle>
          <a:p>
            <a:r>
              <a:rPr lang="en-US" sz="2903" b="1" dirty="0">
                <a:solidFill>
                  <a:schemeClr val="tx1"/>
                </a:solidFill>
                <a:latin typeface="Times New Roman" panose="02020603050405020304" pitchFamily="18" charset="0"/>
                <a:cs typeface="Times New Roman" panose="02020603050405020304" pitchFamily="18" charset="0"/>
              </a:rPr>
              <a:t>Terms of Trade:</a:t>
            </a:r>
          </a:p>
        </p:txBody>
      </p:sp>
      <p:sp>
        <p:nvSpPr>
          <p:cNvPr id="5" name="Textfeld 4"/>
          <p:cNvSpPr txBox="1"/>
          <p:nvPr/>
        </p:nvSpPr>
        <p:spPr>
          <a:xfrm>
            <a:off x="9832" y="620348"/>
            <a:ext cx="8733807" cy="5617304"/>
          </a:xfrm>
          <a:prstGeom prst="rect">
            <a:avLst/>
          </a:prstGeom>
          <a:noFill/>
        </p:spPr>
        <p:txBody>
          <a:bodyPr wrap="square" rtlCol="0">
            <a:noAutofit/>
          </a:bodyPr>
          <a:lstStyle/>
          <a:p>
            <a:r>
              <a:rPr lang="de-DE" sz="2177" b="1" u="sng" dirty="0">
                <a:latin typeface="Times New Roman" panose="02020603050405020304" pitchFamily="18" charset="0"/>
                <a:ea typeface="Arial Unicode MS"/>
                <a:cs typeface="Times New Roman" panose="02020603050405020304" pitchFamily="18" charset="0"/>
              </a:rPr>
              <a:t>Allgemeine Definition:</a:t>
            </a:r>
          </a:p>
          <a:p>
            <a:r>
              <a:rPr lang="en-US" sz="2177" dirty="0">
                <a:latin typeface="Times New Roman" panose="02020603050405020304" pitchFamily="18" charset="0"/>
                <a:cs typeface="Times New Roman" panose="02020603050405020304" pitchFamily="18" charset="0"/>
              </a:rPr>
              <a:t>Die terms of trade </a:t>
            </a:r>
            <a:r>
              <a:rPr lang="en-US" sz="2177" dirty="0" err="1">
                <a:latin typeface="Times New Roman" panose="02020603050405020304" pitchFamily="18" charset="0"/>
                <a:cs typeface="Times New Roman" panose="02020603050405020304" pitchFamily="18" charset="0"/>
              </a:rPr>
              <a:t>sind</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definiert</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als</a:t>
            </a:r>
            <a:r>
              <a:rPr lang="en-US" sz="2177" dirty="0">
                <a:latin typeface="Times New Roman" panose="02020603050405020304" pitchFamily="18" charset="0"/>
                <a:cs typeface="Times New Roman" panose="02020603050405020304" pitchFamily="18" charset="0"/>
              </a:rPr>
              <a:t> der relative </a:t>
            </a:r>
            <a:r>
              <a:rPr lang="en-US" sz="2177" dirty="0" err="1">
                <a:latin typeface="Times New Roman" panose="02020603050405020304" pitchFamily="18" charset="0"/>
                <a:cs typeface="Times New Roman" panose="02020603050405020304" pitchFamily="18" charset="0"/>
              </a:rPr>
              <a:t>Preis</a:t>
            </a:r>
            <a:r>
              <a:rPr lang="en-US" sz="2177" dirty="0">
                <a:latin typeface="Times New Roman" panose="02020603050405020304" pitchFamily="18" charset="0"/>
                <a:cs typeface="Times New Roman" panose="02020603050405020304" pitchFamily="18" charset="0"/>
              </a:rPr>
              <a:t> der </a:t>
            </a:r>
            <a:r>
              <a:rPr lang="en-US" sz="2177" dirty="0" err="1">
                <a:latin typeface="Times New Roman" panose="02020603050405020304" pitchFamily="18" charset="0"/>
                <a:cs typeface="Times New Roman" panose="02020603050405020304" pitchFamily="18" charset="0"/>
              </a:rPr>
              <a:t>Exporte</a:t>
            </a:r>
            <a:r>
              <a:rPr lang="en-US" sz="2177" dirty="0">
                <a:latin typeface="Times New Roman" panose="02020603050405020304" pitchFamily="18" charset="0"/>
                <a:cs typeface="Times New Roman" panose="02020603050405020304" pitchFamily="18" charset="0"/>
              </a:rPr>
              <a:t> in </a:t>
            </a:r>
            <a:r>
              <a:rPr lang="en-US" sz="2177" dirty="0" err="1">
                <a:latin typeface="Times New Roman" panose="02020603050405020304" pitchFamily="18" charset="0"/>
                <a:cs typeface="Times New Roman" panose="02020603050405020304" pitchFamily="18" charset="0"/>
              </a:rPr>
              <a:t>Einheiten</a:t>
            </a:r>
            <a:r>
              <a:rPr lang="en-US" sz="2177" dirty="0">
                <a:latin typeface="Times New Roman" panose="02020603050405020304" pitchFamily="18" charset="0"/>
                <a:cs typeface="Times New Roman" panose="02020603050405020304" pitchFamily="18" charset="0"/>
              </a:rPr>
              <a:t> des </a:t>
            </a:r>
            <a:r>
              <a:rPr lang="en-US" sz="2177" dirty="0" err="1">
                <a:latin typeface="Times New Roman" panose="02020603050405020304" pitchFamily="18" charset="0"/>
                <a:cs typeface="Times New Roman" panose="02020603050405020304" pitchFamily="18" charset="0"/>
              </a:rPr>
              <a:t>Importe</a:t>
            </a:r>
            <a:r>
              <a:rPr lang="en-US" sz="2177" dirty="0">
                <a:latin typeface="Times New Roman" panose="02020603050405020304" pitchFamily="18" charset="0"/>
                <a:cs typeface="Times New Roman" panose="02020603050405020304" pitchFamily="18" charset="0"/>
              </a:rPr>
              <a:t>: Falls </a:t>
            </a:r>
            <a:r>
              <a:rPr lang="en-US" sz="2177" dirty="0" err="1">
                <a:latin typeface="Times New Roman" panose="02020603050405020304" pitchFamily="18" charset="0"/>
                <a:cs typeface="Times New Roman" panose="02020603050405020304" pitchFamily="18" charset="0"/>
              </a:rPr>
              <a:t>P</a:t>
            </a:r>
            <a:r>
              <a:rPr lang="en-US" sz="2177" baseline="30000" dirty="0" err="1">
                <a:latin typeface="Times New Roman" panose="02020603050405020304" pitchFamily="18" charset="0"/>
                <a:cs typeface="Times New Roman" panose="02020603050405020304" pitchFamily="18" charset="0"/>
              </a:rPr>
              <a:t>ex</a:t>
            </a:r>
            <a:r>
              <a:rPr lang="en-US" sz="2177" dirty="0">
                <a:latin typeface="Times New Roman" panose="02020603050405020304" pitchFamily="18" charset="0"/>
                <a:cs typeface="Times New Roman" panose="02020603050405020304" pitchFamily="18" charset="0"/>
              </a:rPr>
              <a:t> und </a:t>
            </a:r>
            <a:r>
              <a:rPr lang="en-US" sz="2177" dirty="0" err="1">
                <a:latin typeface="Times New Roman" panose="02020603050405020304" pitchFamily="18" charset="0"/>
                <a:cs typeface="Times New Roman" panose="02020603050405020304" pitchFamily="18" charset="0"/>
              </a:rPr>
              <a:t>P</a:t>
            </a:r>
            <a:r>
              <a:rPr lang="en-US" sz="2177" baseline="30000" dirty="0" err="1">
                <a:latin typeface="Times New Roman" panose="02020603050405020304" pitchFamily="18" charset="0"/>
                <a:cs typeface="Times New Roman" panose="02020603050405020304" pitchFamily="18" charset="0"/>
              </a:rPr>
              <a:t>im</a:t>
            </a:r>
            <a:r>
              <a:rPr lang="en-US" sz="2177" dirty="0">
                <a:latin typeface="Times New Roman" panose="02020603050405020304" pitchFamily="18" charset="0"/>
                <a:cs typeface="Times New Roman" panose="02020603050405020304" pitchFamily="18" charset="0"/>
              </a:rPr>
              <a:t> die </a:t>
            </a:r>
            <a:r>
              <a:rPr lang="en-US" sz="2177" dirty="0" err="1">
                <a:latin typeface="Times New Roman" panose="02020603050405020304" pitchFamily="18" charset="0"/>
                <a:cs typeface="Times New Roman" panose="02020603050405020304" pitchFamily="18" charset="0"/>
              </a:rPr>
              <a:t>Weltmarktpreise</a:t>
            </a:r>
            <a:r>
              <a:rPr lang="en-US" sz="2177" dirty="0">
                <a:latin typeface="Times New Roman" panose="02020603050405020304" pitchFamily="18" charset="0"/>
                <a:cs typeface="Times New Roman" panose="02020603050405020304" pitchFamily="18" charset="0"/>
              </a:rPr>
              <a:t> der </a:t>
            </a:r>
            <a:r>
              <a:rPr lang="en-US" sz="2177" dirty="0" err="1">
                <a:latin typeface="Times New Roman" panose="02020603050405020304" pitchFamily="18" charset="0"/>
                <a:cs typeface="Times New Roman" panose="02020603050405020304" pitchFamily="18" charset="0"/>
              </a:rPr>
              <a:t>Exporte</a:t>
            </a:r>
            <a:r>
              <a:rPr lang="en-US" sz="2177" dirty="0">
                <a:latin typeface="Times New Roman" panose="02020603050405020304" pitchFamily="18" charset="0"/>
                <a:cs typeface="Times New Roman" panose="02020603050405020304" pitchFamily="18" charset="0"/>
              </a:rPr>
              <a:t> und </a:t>
            </a:r>
            <a:r>
              <a:rPr lang="en-US" sz="2177" dirty="0" err="1">
                <a:latin typeface="Times New Roman" panose="02020603050405020304" pitchFamily="18" charset="0"/>
                <a:cs typeface="Times New Roman" panose="02020603050405020304" pitchFamily="18" charset="0"/>
              </a:rPr>
              <a:t>Importe</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eines</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Landes</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sind</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dann</a:t>
            </a:r>
            <a:r>
              <a:rPr lang="en-US" sz="2177" dirty="0">
                <a:latin typeface="Times New Roman" panose="02020603050405020304" pitchFamily="18" charset="0"/>
                <a:cs typeface="Times New Roman" panose="02020603050405020304" pitchFamily="18" charset="0"/>
              </a:rPr>
              <a:t> gilt:</a:t>
            </a:r>
          </a:p>
          <a:p>
            <a:endParaRPr lang="en-US" sz="2177" dirty="0">
              <a:latin typeface="Times New Roman" panose="02020603050405020304" pitchFamily="18" charset="0"/>
              <a:ea typeface="Arial Unicode MS"/>
              <a:cs typeface="Times New Roman" panose="02020603050405020304" pitchFamily="18" charset="0"/>
            </a:endParaRPr>
          </a:p>
          <a:p>
            <a:pPr algn="ctr"/>
            <a:r>
              <a:rPr lang="en-US" sz="3200" dirty="0">
                <a:latin typeface="Times New Roman" panose="02020603050405020304" pitchFamily="18" charset="0"/>
                <a:ea typeface="Arial Unicode MS"/>
                <a:cs typeface="Times New Roman" panose="02020603050405020304" pitchFamily="18" charset="0"/>
              </a:rPr>
              <a:t>TOT=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a:t>
            </a:r>
            <a:r>
              <a:rPr lang="en-US" sz="3200" baseline="30000" dirty="0" err="1">
                <a:latin typeface="Times New Roman" panose="02020603050405020304" pitchFamily="18" charset="0"/>
                <a:cs typeface="Times New Roman" panose="02020603050405020304" pitchFamily="18" charset="0"/>
              </a:rPr>
              <a:t>ex</a:t>
            </a:r>
            <a:r>
              <a:rPr lang="en-US"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P</a:t>
            </a:r>
            <a:r>
              <a:rPr lang="en-US" sz="3200" baseline="30000" dirty="0" err="1">
                <a:latin typeface="Times New Roman" panose="02020603050405020304" pitchFamily="18" charset="0"/>
                <a:cs typeface="Times New Roman" panose="02020603050405020304" pitchFamily="18" charset="0"/>
              </a:rPr>
              <a:t>im</a:t>
            </a:r>
            <a:r>
              <a:rPr lang="en-US" sz="3200" dirty="0">
                <a:latin typeface="Times New Roman" panose="02020603050405020304" pitchFamily="18" charset="0"/>
                <a:cs typeface="Times New Roman" panose="02020603050405020304" pitchFamily="18" charset="0"/>
              </a:rPr>
              <a:t> </a:t>
            </a:r>
            <a:endParaRPr lang="de-DE" sz="3200" dirty="0">
              <a:latin typeface="Times New Roman" panose="02020603050405020304" pitchFamily="18" charset="0"/>
              <a:ea typeface="Arial Unicode MS"/>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Ein Land kann grundsätzlich an einer Senkung und Erhöhung der TOT 	interessiert sein:</a:t>
            </a:r>
          </a:p>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	</a:t>
            </a:r>
            <a:r>
              <a:rPr lang="de-DE" b="1" u="sng" dirty="0">
                <a:latin typeface="Times New Roman" panose="02020603050405020304" pitchFamily="18" charset="0"/>
                <a:cs typeface="Times New Roman" panose="02020603050405020304" pitchFamily="18" charset="0"/>
              </a:rPr>
              <a:t>Beispiel 1</a:t>
            </a:r>
            <a:r>
              <a:rPr lang="de-DE" dirty="0">
                <a:latin typeface="Times New Roman" panose="02020603050405020304" pitchFamily="18" charset="0"/>
                <a:cs typeface="Times New Roman" panose="02020603050405020304" pitchFamily="18" charset="0"/>
              </a:rPr>
              <a:t>: Deutschland war nach dem Zweiten Weltkrieg daran interessiert auf 	den Weltmarkt zurückzukehren und hat daher seine Exportpreise künstlich niedrig 	gehalten. Ähnliches verfolgt China immer noch, indem der Yuan weiterhin an den 	US-Dollar gekoppelt ist und nur langsam durch staatliche Intervention aufwertet </a:t>
            </a:r>
          </a:p>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	</a:t>
            </a:r>
            <a:r>
              <a:rPr lang="de-DE" b="1" u="sng" dirty="0">
                <a:latin typeface="Times New Roman" panose="02020603050405020304" pitchFamily="18" charset="0"/>
                <a:cs typeface="Times New Roman" panose="02020603050405020304" pitchFamily="18" charset="0"/>
              </a:rPr>
              <a:t>Beispiel 2</a:t>
            </a:r>
            <a:r>
              <a:rPr lang="de-DE" b="1" dirty="0">
                <a:latin typeface="Times New Roman" panose="02020603050405020304" pitchFamily="18" charset="0"/>
                <a:cs typeface="Times New Roman" panose="02020603050405020304" pitchFamily="18" charset="0"/>
              </a:rPr>
              <a:t>:</a:t>
            </a:r>
            <a:r>
              <a:rPr lang="de-DE" b="1" u="sng"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Rußland</a:t>
            </a:r>
            <a:r>
              <a:rPr lang="de-DE" dirty="0">
                <a:latin typeface="Times New Roman" panose="02020603050405020304" pitchFamily="18" charset="0"/>
                <a:cs typeface="Times New Roman" panose="02020603050405020304" pitchFamily="18" charset="0"/>
              </a:rPr>
              <a:t> als rohstoffbasiertes Land ist an relativ hohen Öl- und 	Gaspreisen interessiert, da knapp 2/3 seines Staatshaushaltes aus diesen 	Einnahmen gedeckt werden.</a:t>
            </a:r>
          </a:p>
        </p:txBody>
      </p:sp>
      <p:sp>
        <p:nvSpPr>
          <p:cNvPr id="6" name="Rechteck 5">
            <a:extLst>
              <a:ext uri="{FF2B5EF4-FFF2-40B4-BE49-F238E27FC236}">
                <a16:creationId xmlns:a16="http://schemas.microsoft.com/office/drawing/2014/main" id="{C64DF07D-2DFF-4EB2-961E-58C504DE25F5}"/>
              </a:ext>
            </a:extLst>
          </p:cNvPr>
          <p:cNvSpPr/>
          <p:nvPr/>
        </p:nvSpPr>
        <p:spPr>
          <a:xfrm>
            <a:off x="8679773"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10449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Grundproblem der 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52091"/>
            <a:ext cx="12172951" cy="86686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Haushalte unterliegen im Allgemeinen dem Grundproblem der Ökonomie:                         Prinzipiell unbegrenzte Bedürfnisse sind mit begrenzten Ressourcen zu befriedigen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p:sp>
        <p:nvSpPr>
          <p:cNvPr id="4" name="Textfeld 3">
            <a:extLst>
              <a:ext uri="{FF2B5EF4-FFF2-40B4-BE49-F238E27FC236}">
                <a16:creationId xmlns:a16="http://schemas.microsoft.com/office/drawing/2014/main" id="{AA15B691-283D-4341-8E52-EBA1542B1340}"/>
              </a:ext>
            </a:extLst>
          </p:cNvPr>
          <p:cNvSpPr txBox="1"/>
          <p:nvPr/>
        </p:nvSpPr>
        <p:spPr>
          <a:xfrm>
            <a:off x="-1" y="850028"/>
            <a:ext cx="12172951" cy="1621623"/>
          </a:xfrm>
          <a:prstGeom prst="rect">
            <a:avLst/>
          </a:prstGeom>
          <a:noFill/>
        </p:spPr>
        <p:txBody>
          <a:bodyPr wrap="square" rtlCol="0">
            <a:noAutofit/>
          </a:bodyPr>
          <a:lstStyle/>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Summe aller konsumierten Güter aller Haushalte können die verfügbaren Mengen nicht überschreiten.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AA15B691-283D-4341-8E52-EBA1542B1340}"/>
                  </a:ext>
                </a:extLst>
              </p:cNvPr>
              <p:cNvSpPr txBox="1"/>
              <p:nvPr/>
            </p:nvSpPr>
            <p:spPr>
              <a:xfrm>
                <a:off x="0" y="1660839"/>
                <a:ext cx="12172951" cy="4789837"/>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Betrachte eine Ökonomie mit 2 Konsumenten (A,B) und 2 Gütern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𝑥</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𝑦</m:t>
                    </m:r>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mit den Konsummengen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und den Anfangsausstattungen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b="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smtClean="0">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de-DE" sz="2400" b="0" i="1" smtClean="0">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Präferenzen </a:t>
                </a:r>
                <a14:m>
                  <m:oMath xmlns:m="http://schemas.openxmlformats.org/officeDocument/2006/math">
                    <m:r>
                      <m:rPr>
                        <m:sty m:val="p"/>
                      </m:rPr>
                      <a:rPr lang="de-DE" sz="2400" b="0" i="0" smtClean="0">
                        <a:latin typeface="Cambria Math" panose="02040503050406030204" pitchFamily="18" charset="0"/>
                        <a:cs typeface="Times New Roman" panose="02020603050405020304" pitchFamily="18" charset="0"/>
                      </a:rPr>
                      <m:t>u</m:t>
                    </m:r>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p>
              <a:p>
                <a:pPr algn="ct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Monoton („mehr ist immer besser“)</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Konvex („Mischungen sind besser als Extreme“)</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Abnehmender Grenznutzen</a:t>
                </a:r>
              </a:p>
              <a:p>
                <a:pPr lvl="1"/>
                <a:r>
                  <a:rPr lang="de-DE" sz="2400" dirty="0">
                    <a:latin typeface="Times New Roman" panose="02020603050405020304" pitchFamily="18" charset="0"/>
                    <a:cs typeface="Times New Roman" panose="02020603050405020304" pitchFamily="18" charset="0"/>
                  </a:rPr>
                  <a:t>    („Zuwachs auf hohem Niveau bringt nicht mehr soviel“)</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mc:Choice>
        <mc:Fallback xmlns="">
          <p:sp>
            <p:nvSpPr>
              <p:cNvPr id="5" name="Textfeld 4">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1660839"/>
                <a:ext cx="12172951" cy="4789837"/>
              </a:xfrm>
              <a:prstGeom prst="rect">
                <a:avLst/>
              </a:prstGeom>
              <a:blipFill>
                <a:blip r:embed="rId2"/>
                <a:stretch>
                  <a:fillRect l="-651" b="-4071"/>
                </a:stretch>
              </a:blipFill>
            </p:spPr>
            <p:txBody>
              <a:bodyPr/>
              <a:lstStyle/>
              <a:p>
                <a:r>
                  <a:rPr lang="de-DE">
                    <a:noFill/>
                  </a:rPr>
                  <a:t> </a:t>
                </a:r>
              </a:p>
            </p:txBody>
          </p:sp>
        </mc:Fallback>
      </mc:AlternateContent>
      <p:sp>
        <p:nvSpPr>
          <p:cNvPr id="9" name="Rechteck 8">
            <a:extLst>
              <a:ext uri="{FF2B5EF4-FFF2-40B4-BE49-F238E27FC236}">
                <a16:creationId xmlns:a16="http://schemas.microsoft.com/office/drawing/2014/main" id="{DCEC1F7B-7EFF-415C-A94A-4F537AFF0A3F}"/>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8817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Tauschökonomie – </a:t>
            </a:r>
            <a:r>
              <a:rPr lang="de-DE" sz="2800" dirty="0" err="1">
                <a:latin typeface="Times New Roman" panose="02020603050405020304" pitchFamily="18" charset="0"/>
                <a:cs typeface="Times New Roman" panose="02020603050405020304" pitchFamily="18" charset="0"/>
              </a:rPr>
              <a:t>Edgeworthbox</a:t>
            </a:r>
            <a:endParaRPr lang="de-DE" sz="2800" dirty="0">
              <a:latin typeface="Times New Roman" panose="02020603050405020304" pitchFamily="18" charset="0"/>
              <a:cs typeface="Times New Roman" panose="02020603050405020304" pitchFamily="18" charset="0"/>
            </a:endParaRPr>
          </a:p>
        </p:txBody>
      </p:sp>
      <p:sp>
        <p:nvSpPr>
          <p:cNvPr id="53" name="Rechteck 52">
            <a:extLst>
              <a:ext uri="{FF2B5EF4-FFF2-40B4-BE49-F238E27FC236}">
                <a16:creationId xmlns:a16="http://schemas.microsoft.com/office/drawing/2014/main" id="{44BB4629-00CA-40E8-A632-EB2965347D7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cxnSp>
        <p:nvCxnSpPr>
          <p:cNvPr id="4" name="Gerade Verbindung mit Pfeil 3">
            <a:extLst>
              <a:ext uri="{FF2B5EF4-FFF2-40B4-BE49-F238E27FC236}">
                <a16:creationId xmlns:a16="http://schemas.microsoft.com/office/drawing/2014/main" id="{CBA82F59-53E9-E13D-D41E-0337C00376B3}"/>
              </a:ext>
            </a:extLst>
          </p:cNvPr>
          <p:cNvCxnSpPr/>
          <p:nvPr/>
        </p:nvCxnSpPr>
        <p:spPr>
          <a:xfrm flipV="1">
            <a:off x="1344954" y="64508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F28521C1-3609-B6CD-EB60-09E49B755A9F}"/>
              </a:ext>
            </a:extLst>
          </p:cNvPr>
          <p:cNvCxnSpPr>
            <a:cxnSpLocks/>
          </p:cNvCxnSpPr>
          <p:nvPr/>
        </p:nvCxnSpPr>
        <p:spPr>
          <a:xfrm>
            <a:off x="1347260" y="472374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09E7679-FC47-5639-543E-AD88CF66A2BC}"/>
              </a:ext>
            </a:extLst>
          </p:cNvPr>
          <p:cNvCxnSpPr/>
          <p:nvPr/>
        </p:nvCxnSpPr>
        <p:spPr>
          <a:xfrm rot="10800000" flipV="1">
            <a:off x="8051881" y="112793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B5B18D6-E3F7-89BB-1F44-982908F70260}"/>
              </a:ext>
            </a:extLst>
          </p:cNvPr>
          <p:cNvCxnSpPr>
            <a:cxnSpLocks/>
          </p:cNvCxnSpPr>
          <p:nvPr/>
        </p:nvCxnSpPr>
        <p:spPr>
          <a:xfrm rot="10800000">
            <a:off x="926875" y="112793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 name="Gruppieren 7">
            <a:extLst>
              <a:ext uri="{FF2B5EF4-FFF2-40B4-BE49-F238E27FC236}">
                <a16:creationId xmlns:a16="http://schemas.microsoft.com/office/drawing/2014/main" id="{1A1DAD3B-D6F0-5221-0AB0-59FC855C5FA4}"/>
              </a:ext>
            </a:extLst>
          </p:cNvPr>
          <p:cNvGrpSpPr/>
          <p:nvPr/>
        </p:nvGrpSpPr>
        <p:grpSpPr>
          <a:xfrm>
            <a:off x="349200" y="1127932"/>
            <a:ext cx="357505" cy="3600172"/>
            <a:chOff x="1159727" y="1436302"/>
            <a:chExt cx="408878" cy="4322956"/>
          </a:xfrm>
        </p:grpSpPr>
        <p:cxnSp>
          <p:nvCxnSpPr>
            <p:cNvPr id="11" name="Gerader Verbinder 10">
              <a:extLst>
                <a:ext uri="{FF2B5EF4-FFF2-40B4-BE49-F238E27FC236}">
                  <a16:creationId xmlns:a16="http://schemas.microsoft.com/office/drawing/2014/main" id="{265EDA55-3392-A860-AA6E-2B695B78DED1}"/>
                </a:ext>
              </a:extLst>
            </p:cNvPr>
            <p:cNvCxnSpPr/>
            <p:nvPr/>
          </p:nvCxnSpPr>
          <p:spPr>
            <a:xfrm>
              <a:off x="1371600" y="1436302"/>
              <a:ext cx="0" cy="43177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r Verbinder 11">
              <a:extLst>
                <a:ext uri="{FF2B5EF4-FFF2-40B4-BE49-F238E27FC236}">
                  <a16:creationId xmlns:a16="http://schemas.microsoft.com/office/drawing/2014/main" id="{73C506A9-A6EA-A911-A92C-74ED9411767B}"/>
                </a:ext>
              </a:extLst>
            </p:cNvPr>
            <p:cNvCxnSpPr/>
            <p:nvPr/>
          </p:nvCxnSpPr>
          <p:spPr>
            <a:xfrm>
              <a:off x="1159727" y="1436302"/>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6FF5C1CF-763A-6C02-B5AC-39EBF2050943}"/>
                </a:ext>
              </a:extLst>
            </p:cNvPr>
            <p:cNvCxnSpPr/>
            <p:nvPr/>
          </p:nvCxnSpPr>
          <p:spPr>
            <a:xfrm>
              <a:off x="1178312" y="5759258"/>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uppieren 17">
            <a:extLst>
              <a:ext uri="{FF2B5EF4-FFF2-40B4-BE49-F238E27FC236}">
                <a16:creationId xmlns:a16="http://schemas.microsoft.com/office/drawing/2014/main" id="{6A6DBA48-83AE-2AB8-A277-E080DFB7D8FC}"/>
              </a:ext>
            </a:extLst>
          </p:cNvPr>
          <p:cNvGrpSpPr/>
          <p:nvPr/>
        </p:nvGrpSpPr>
        <p:grpSpPr>
          <a:xfrm>
            <a:off x="1332056" y="5278594"/>
            <a:ext cx="6707040" cy="340514"/>
            <a:chOff x="2460796" y="5819673"/>
            <a:chExt cx="7670843" cy="408877"/>
          </a:xfrm>
        </p:grpSpPr>
        <p:cxnSp>
          <p:nvCxnSpPr>
            <p:cNvPr id="22" name="Gerader Verbinder 21">
              <a:extLst>
                <a:ext uri="{FF2B5EF4-FFF2-40B4-BE49-F238E27FC236}">
                  <a16:creationId xmlns:a16="http://schemas.microsoft.com/office/drawing/2014/main" id="{DCB81DA0-7132-A2F1-6999-ED64D8B23B2B}"/>
                </a:ext>
              </a:extLst>
            </p:cNvPr>
            <p:cNvCxnSpPr>
              <a:cxnSpLocks/>
            </p:cNvCxnSpPr>
            <p:nvPr/>
          </p:nvCxnSpPr>
          <p:spPr>
            <a:xfrm flipH="1" flipV="1">
              <a:off x="2466025" y="6031546"/>
              <a:ext cx="7665483" cy="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4C19A795-3249-E9FD-5A0B-767B8DE6753B}"/>
                </a:ext>
              </a:extLst>
            </p:cNvPr>
            <p:cNvCxnSpPr>
              <a:cxnSpLocks/>
            </p:cNvCxnSpPr>
            <p:nvPr/>
          </p:nvCxnSpPr>
          <p:spPr>
            <a:xfrm>
              <a:off x="10131639" y="5819673"/>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r Verbinder 26">
              <a:extLst>
                <a:ext uri="{FF2B5EF4-FFF2-40B4-BE49-F238E27FC236}">
                  <a16:creationId xmlns:a16="http://schemas.microsoft.com/office/drawing/2014/main" id="{1F84CE30-0B9D-E58A-4C4E-F8C95F664528}"/>
                </a:ext>
              </a:extLst>
            </p:cNvPr>
            <p:cNvCxnSpPr>
              <a:cxnSpLocks/>
            </p:cNvCxnSpPr>
            <p:nvPr/>
          </p:nvCxnSpPr>
          <p:spPr>
            <a:xfrm>
              <a:off x="2460796" y="5838258"/>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8" name="Textfeld 27">
            <a:extLst>
              <a:ext uri="{FF2B5EF4-FFF2-40B4-BE49-F238E27FC236}">
                <a16:creationId xmlns:a16="http://schemas.microsoft.com/office/drawing/2014/main" id="{C6242538-BB79-81CC-5C0A-4111D55AC300}"/>
              </a:ext>
            </a:extLst>
          </p:cNvPr>
          <p:cNvSpPr txBox="1"/>
          <p:nvPr/>
        </p:nvSpPr>
        <p:spPr>
          <a:xfrm>
            <a:off x="1218670" y="323387"/>
            <a:ext cx="252568" cy="307581"/>
          </a:xfrm>
          <a:prstGeom prst="rect">
            <a:avLst/>
          </a:prstGeom>
          <a:noFill/>
        </p:spPr>
        <p:txBody>
          <a:bodyPr wrap="none" rtlCol="0">
            <a:spAutoFit/>
          </a:bodyPr>
          <a:lstStyle/>
          <a:p>
            <a:r>
              <a:rPr lang="de-DE" dirty="0"/>
              <a:t>y</a:t>
            </a:r>
          </a:p>
        </p:txBody>
      </p:sp>
      <p:sp>
        <p:nvSpPr>
          <p:cNvPr id="36" name="Textfeld 35">
            <a:extLst>
              <a:ext uri="{FF2B5EF4-FFF2-40B4-BE49-F238E27FC236}">
                <a16:creationId xmlns:a16="http://schemas.microsoft.com/office/drawing/2014/main" id="{952A3F8C-F9F9-EB37-6202-1255DB1EA801}"/>
              </a:ext>
            </a:extLst>
          </p:cNvPr>
          <p:cNvSpPr txBox="1"/>
          <p:nvPr/>
        </p:nvSpPr>
        <p:spPr>
          <a:xfrm>
            <a:off x="8435621" y="4526708"/>
            <a:ext cx="248362" cy="307581"/>
          </a:xfrm>
          <a:prstGeom prst="rect">
            <a:avLst/>
          </a:prstGeom>
          <a:noFill/>
        </p:spPr>
        <p:txBody>
          <a:bodyPr wrap="none" rtlCol="0">
            <a:spAutoFit/>
          </a:bodyPr>
          <a:lstStyle/>
          <a:p>
            <a:r>
              <a:rPr lang="de-DE" dirty="0"/>
              <a:t>x</a:t>
            </a:r>
          </a:p>
        </p:txBody>
      </p:sp>
      <p:sp>
        <p:nvSpPr>
          <p:cNvPr id="37" name="Textfeld 36">
            <a:extLst>
              <a:ext uri="{FF2B5EF4-FFF2-40B4-BE49-F238E27FC236}">
                <a16:creationId xmlns:a16="http://schemas.microsoft.com/office/drawing/2014/main" id="{0AE33A36-C22B-1DF6-43DD-81A11C01640A}"/>
              </a:ext>
            </a:extLst>
          </p:cNvPr>
          <p:cNvSpPr txBox="1"/>
          <p:nvPr/>
        </p:nvSpPr>
        <p:spPr>
          <a:xfrm>
            <a:off x="703455" y="950858"/>
            <a:ext cx="248362" cy="307581"/>
          </a:xfrm>
          <a:prstGeom prst="rect">
            <a:avLst/>
          </a:prstGeom>
          <a:noFill/>
        </p:spPr>
        <p:txBody>
          <a:bodyPr wrap="none" rtlCol="0">
            <a:spAutoFit/>
          </a:bodyPr>
          <a:lstStyle/>
          <a:p>
            <a:r>
              <a:rPr lang="de-DE" dirty="0"/>
              <a:t>x</a:t>
            </a:r>
          </a:p>
        </p:txBody>
      </p:sp>
      <p:sp>
        <p:nvSpPr>
          <p:cNvPr id="42" name="Textfeld 41">
            <a:extLst>
              <a:ext uri="{FF2B5EF4-FFF2-40B4-BE49-F238E27FC236}">
                <a16:creationId xmlns:a16="http://schemas.microsoft.com/office/drawing/2014/main" id="{AB91ECBA-7D16-3BB9-0CF1-D7CA9DCD234B}"/>
              </a:ext>
            </a:extLst>
          </p:cNvPr>
          <p:cNvSpPr txBox="1"/>
          <p:nvPr/>
        </p:nvSpPr>
        <p:spPr>
          <a:xfrm>
            <a:off x="7925597" y="4944083"/>
            <a:ext cx="252568" cy="307581"/>
          </a:xfrm>
          <a:prstGeom prst="rect">
            <a:avLst/>
          </a:prstGeom>
          <a:noFill/>
        </p:spPr>
        <p:txBody>
          <a:bodyPr wrap="none" rtlCol="0">
            <a:spAutoFit/>
          </a:bodyPr>
          <a:lstStyle/>
          <a:p>
            <a:r>
              <a:rPr lang="de-DE" dirty="0"/>
              <a:t>y</a:t>
            </a:r>
          </a:p>
        </p:txBody>
      </p:sp>
      <p:sp>
        <p:nvSpPr>
          <p:cNvPr id="45" name="Textfeld 44">
            <a:extLst>
              <a:ext uri="{FF2B5EF4-FFF2-40B4-BE49-F238E27FC236}">
                <a16:creationId xmlns:a16="http://schemas.microsoft.com/office/drawing/2014/main" id="{78C61507-9660-5405-07E0-04DDA163562E}"/>
              </a:ext>
            </a:extLst>
          </p:cNvPr>
          <p:cNvSpPr txBox="1"/>
          <p:nvPr/>
        </p:nvSpPr>
        <p:spPr>
          <a:xfrm>
            <a:off x="8022732" y="826638"/>
            <a:ext cx="270788" cy="307581"/>
          </a:xfrm>
          <a:prstGeom prst="rect">
            <a:avLst/>
          </a:prstGeom>
          <a:noFill/>
        </p:spPr>
        <p:txBody>
          <a:bodyPr wrap="none" rtlCol="0">
            <a:spAutoFit/>
          </a:bodyPr>
          <a:lstStyle/>
          <a:p>
            <a:r>
              <a:rPr lang="de-DE" dirty="0"/>
              <a:t>B</a:t>
            </a:r>
          </a:p>
        </p:txBody>
      </p:sp>
      <p:sp>
        <p:nvSpPr>
          <p:cNvPr id="48" name="Textfeld 47">
            <a:extLst>
              <a:ext uri="{FF2B5EF4-FFF2-40B4-BE49-F238E27FC236}">
                <a16:creationId xmlns:a16="http://schemas.microsoft.com/office/drawing/2014/main" id="{F6FA3640-2775-F1C9-1C42-0388B74E2B85}"/>
              </a:ext>
            </a:extLst>
          </p:cNvPr>
          <p:cNvSpPr txBox="1"/>
          <p:nvPr/>
        </p:nvSpPr>
        <p:spPr>
          <a:xfrm>
            <a:off x="1096592" y="4680140"/>
            <a:ext cx="277797" cy="307581"/>
          </a:xfrm>
          <a:prstGeom prst="rect">
            <a:avLst/>
          </a:prstGeom>
          <a:noFill/>
        </p:spPr>
        <p:txBody>
          <a:bodyPr wrap="none" rtlCol="0">
            <a:spAutoFit/>
          </a:bodyPr>
          <a:lstStyle/>
          <a:p>
            <a:r>
              <a:rPr lang="de-DE" dirty="0"/>
              <a:t>A</a:t>
            </a:r>
          </a:p>
        </p:txBody>
      </p:sp>
      <mc:AlternateContent xmlns:mc="http://schemas.openxmlformats.org/markup-compatibility/2006" xmlns:a14="http://schemas.microsoft.com/office/drawing/2010/main">
        <mc:Choice Requires="a14">
          <p:sp>
            <p:nvSpPr>
              <p:cNvPr id="50" name="Rechteck 49">
                <a:extLst>
                  <a:ext uri="{FF2B5EF4-FFF2-40B4-BE49-F238E27FC236}">
                    <a16:creationId xmlns:a16="http://schemas.microsoft.com/office/drawing/2014/main" id="{58E4E0D9-3416-4863-7C5A-8637AF817F91}"/>
                  </a:ext>
                </a:extLst>
              </p:cNvPr>
              <p:cNvSpPr/>
              <p:nvPr/>
            </p:nvSpPr>
            <p:spPr>
              <a:xfrm>
                <a:off x="4483954" y="5473756"/>
                <a:ext cx="372794" cy="369332"/>
              </a:xfrm>
              <a:prstGeom prst="rect">
                <a:avLst/>
              </a:prstGeom>
            </p:spPr>
            <p:txBody>
              <a:bodyPr wrap="none">
                <a:spAutoFit/>
              </a:bodyPr>
              <a:lstStyle/>
              <a:p>
                <a14:m>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oMath>
                </a14:m>
                <a:r>
                  <a:rPr lang="de-DE" dirty="0">
                    <a:latin typeface="Times New Roman" panose="02020603050405020304" pitchFamily="18" charset="0"/>
                    <a:cs typeface="Times New Roman" panose="02020603050405020304" pitchFamily="18" charset="0"/>
                  </a:rPr>
                  <a:t> </a:t>
                </a:r>
                <a:endParaRPr lang="de-DE" dirty="0"/>
              </a:p>
            </p:txBody>
          </p:sp>
        </mc:Choice>
        <mc:Fallback xmlns="">
          <p:sp>
            <p:nvSpPr>
              <p:cNvPr id="50" name="Rechteck 49">
                <a:extLst>
                  <a:ext uri="{FF2B5EF4-FFF2-40B4-BE49-F238E27FC236}">
                    <a16:creationId xmlns:a16="http://schemas.microsoft.com/office/drawing/2014/main" id="{58E4E0D9-3416-4863-7C5A-8637AF817F91}"/>
                  </a:ext>
                </a:extLst>
              </p:cNvPr>
              <p:cNvSpPr>
                <a:spLocks noRot="1" noChangeAspect="1" noMove="1" noResize="1" noEditPoints="1" noAdjustHandles="1" noChangeArrowheads="1" noChangeShapeType="1" noTextEdit="1"/>
              </p:cNvSpPr>
              <p:nvPr/>
            </p:nvSpPr>
            <p:spPr>
              <a:xfrm>
                <a:off x="4483954" y="5473756"/>
                <a:ext cx="372794" cy="369332"/>
              </a:xfrm>
              <a:prstGeom prst="rect">
                <a:avLst/>
              </a:prstGeom>
              <a:blipFill>
                <a:blip r:embed="rId2"/>
                <a:stretch>
                  <a:fillRect r="-1311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Rechteck 50">
                <a:extLst>
                  <a:ext uri="{FF2B5EF4-FFF2-40B4-BE49-F238E27FC236}">
                    <a16:creationId xmlns:a16="http://schemas.microsoft.com/office/drawing/2014/main" id="{58E314B9-FD15-30A6-C12B-5600E258CDE0}"/>
                  </a:ext>
                </a:extLst>
              </p:cNvPr>
              <p:cNvSpPr/>
              <p:nvPr/>
            </p:nvSpPr>
            <p:spPr>
              <a:xfrm>
                <a:off x="78567" y="2684415"/>
                <a:ext cx="37138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𝑦</m:t>
                          </m:r>
                        </m:e>
                      </m:acc>
                    </m:oMath>
                  </m:oMathPara>
                </a14:m>
                <a:endParaRPr lang="de-DE" dirty="0"/>
              </a:p>
            </p:txBody>
          </p:sp>
        </mc:Choice>
        <mc:Fallback xmlns="">
          <p:sp>
            <p:nvSpPr>
              <p:cNvPr id="51" name="Rechteck 50">
                <a:extLst>
                  <a:ext uri="{FF2B5EF4-FFF2-40B4-BE49-F238E27FC236}">
                    <a16:creationId xmlns:a16="http://schemas.microsoft.com/office/drawing/2014/main" id="{58E314B9-FD15-30A6-C12B-5600E258CDE0}"/>
                  </a:ext>
                </a:extLst>
              </p:cNvPr>
              <p:cNvSpPr>
                <a:spLocks noRot="1" noChangeAspect="1" noMove="1" noResize="1" noEditPoints="1" noAdjustHandles="1" noChangeArrowheads="1" noChangeShapeType="1" noTextEdit="1"/>
              </p:cNvSpPr>
              <p:nvPr/>
            </p:nvSpPr>
            <p:spPr>
              <a:xfrm>
                <a:off x="78567" y="2684415"/>
                <a:ext cx="371384" cy="369332"/>
              </a:xfrm>
              <a:prstGeom prst="rect">
                <a:avLst/>
              </a:prstGeom>
              <a:blipFill>
                <a:blip r:embed="rId3"/>
                <a:stretch>
                  <a:fillRect b="-6557"/>
                </a:stretch>
              </a:blipFill>
            </p:spPr>
            <p:txBody>
              <a:bodyPr/>
              <a:lstStyle/>
              <a:p>
                <a:r>
                  <a:rPr lang="de-DE">
                    <a:noFill/>
                  </a:rPr>
                  <a:t> </a:t>
                </a:r>
              </a:p>
            </p:txBody>
          </p:sp>
        </mc:Fallback>
      </mc:AlternateContent>
    </p:spTree>
    <p:extLst>
      <p:ext uri="{BB962C8B-B14F-4D97-AF65-F5344CB8AC3E}">
        <p14:creationId xmlns:p14="http://schemas.microsoft.com/office/powerpoint/2010/main" val="263931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6" grpId="0"/>
      <p:bldP spid="37" grpId="0"/>
      <p:bldP spid="42" grpId="0"/>
      <p:bldP spid="45" grpId="0"/>
      <p:bldP spid="48" grpId="0"/>
      <p:bldP spid="50" grpId="0"/>
      <p:bldP spid="5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Tauschökonomie – </a:t>
            </a:r>
            <a:r>
              <a:rPr lang="de-DE" sz="2800" dirty="0" err="1">
                <a:latin typeface="Times New Roman" panose="02020603050405020304" pitchFamily="18" charset="0"/>
                <a:cs typeface="Times New Roman" panose="02020603050405020304" pitchFamily="18" charset="0"/>
              </a:rPr>
              <a:t>Edgeworthbox</a:t>
            </a:r>
            <a:endParaRPr lang="de-DE" sz="2800" dirty="0">
              <a:latin typeface="Times New Roman" panose="02020603050405020304" pitchFamily="18" charset="0"/>
              <a:cs typeface="Times New Roman" panose="02020603050405020304" pitchFamily="18" charset="0"/>
            </a:endParaRPr>
          </a:p>
        </p:txBody>
      </p:sp>
      <p:cxnSp>
        <p:nvCxnSpPr>
          <p:cNvPr id="13" name="Gerade Verbindung mit Pfeil 12">
            <a:extLst>
              <a:ext uri="{FF2B5EF4-FFF2-40B4-BE49-F238E27FC236}">
                <a16:creationId xmlns:a16="http://schemas.microsoft.com/office/drawing/2014/main" id="{7258E8A6-EE12-4BE4-B82A-379D3DEF4B46}"/>
              </a:ext>
            </a:extLst>
          </p:cNvPr>
          <p:cNvCxnSpPr/>
          <p:nvPr/>
        </p:nvCxnSpPr>
        <p:spPr>
          <a:xfrm flipV="1">
            <a:off x="1344954" y="64508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F647DF2B-B397-42C7-B88C-B296D2787CD9}"/>
              </a:ext>
            </a:extLst>
          </p:cNvPr>
          <p:cNvCxnSpPr>
            <a:cxnSpLocks/>
          </p:cNvCxnSpPr>
          <p:nvPr/>
        </p:nvCxnSpPr>
        <p:spPr>
          <a:xfrm>
            <a:off x="1347260" y="472374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0EED1774-D07A-4CBB-B7B5-019CE43E41B8}"/>
              </a:ext>
            </a:extLst>
          </p:cNvPr>
          <p:cNvCxnSpPr/>
          <p:nvPr/>
        </p:nvCxnSpPr>
        <p:spPr>
          <a:xfrm rot="10800000" flipV="1">
            <a:off x="8051881" y="112793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90BF705B-1EF7-4FF9-997C-8C8ADC181B6B}"/>
              </a:ext>
            </a:extLst>
          </p:cNvPr>
          <p:cNvCxnSpPr>
            <a:cxnSpLocks/>
          </p:cNvCxnSpPr>
          <p:nvPr/>
        </p:nvCxnSpPr>
        <p:spPr>
          <a:xfrm rot="10800000">
            <a:off x="926875" y="112793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uppieren 20">
            <a:extLst>
              <a:ext uri="{FF2B5EF4-FFF2-40B4-BE49-F238E27FC236}">
                <a16:creationId xmlns:a16="http://schemas.microsoft.com/office/drawing/2014/main" id="{5F9B9511-4EB7-48EB-BEFD-1F31C4604D00}"/>
              </a:ext>
            </a:extLst>
          </p:cNvPr>
          <p:cNvGrpSpPr/>
          <p:nvPr/>
        </p:nvGrpSpPr>
        <p:grpSpPr>
          <a:xfrm>
            <a:off x="349200" y="1127932"/>
            <a:ext cx="357505" cy="3600172"/>
            <a:chOff x="1159727" y="1436302"/>
            <a:chExt cx="408878" cy="4322956"/>
          </a:xfrm>
        </p:grpSpPr>
        <p:cxnSp>
          <p:nvCxnSpPr>
            <p:cNvPr id="9" name="Gerader Verbinder 8">
              <a:extLst>
                <a:ext uri="{FF2B5EF4-FFF2-40B4-BE49-F238E27FC236}">
                  <a16:creationId xmlns:a16="http://schemas.microsoft.com/office/drawing/2014/main" id="{5F6A1F40-0787-479F-B5CB-C5C5E4B91A51}"/>
                </a:ext>
              </a:extLst>
            </p:cNvPr>
            <p:cNvCxnSpPr/>
            <p:nvPr/>
          </p:nvCxnSpPr>
          <p:spPr>
            <a:xfrm>
              <a:off x="1371600" y="1436302"/>
              <a:ext cx="0" cy="43177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682B15FA-8923-45A8-BACD-D39BBAAF29E1}"/>
                </a:ext>
              </a:extLst>
            </p:cNvPr>
            <p:cNvCxnSpPr/>
            <p:nvPr/>
          </p:nvCxnSpPr>
          <p:spPr>
            <a:xfrm>
              <a:off x="1159727" y="1436302"/>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8A8CF520-5638-41BD-BBD7-A9FEAF179B4C}"/>
                </a:ext>
              </a:extLst>
            </p:cNvPr>
            <p:cNvCxnSpPr/>
            <p:nvPr/>
          </p:nvCxnSpPr>
          <p:spPr>
            <a:xfrm>
              <a:off x="1178312" y="5759258"/>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uppieren 28">
            <a:extLst>
              <a:ext uri="{FF2B5EF4-FFF2-40B4-BE49-F238E27FC236}">
                <a16:creationId xmlns:a16="http://schemas.microsoft.com/office/drawing/2014/main" id="{135FB202-A16A-4E2B-A248-1B13DB16C994}"/>
              </a:ext>
            </a:extLst>
          </p:cNvPr>
          <p:cNvGrpSpPr/>
          <p:nvPr/>
        </p:nvGrpSpPr>
        <p:grpSpPr>
          <a:xfrm>
            <a:off x="1332056" y="5278594"/>
            <a:ext cx="6707040" cy="340514"/>
            <a:chOff x="2460796" y="5819673"/>
            <a:chExt cx="7670843" cy="408877"/>
          </a:xfrm>
        </p:grpSpPr>
        <p:cxnSp>
          <p:nvCxnSpPr>
            <p:cNvPr id="23" name="Gerader Verbinder 22">
              <a:extLst>
                <a:ext uri="{FF2B5EF4-FFF2-40B4-BE49-F238E27FC236}">
                  <a16:creationId xmlns:a16="http://schemas.microsoft.com/office/drawing/2014/main" id="{797F414E-9728-4781-AC57-7AA308407970}"/>
                </a:ext>
              </a:extLst>
            </p:cNvPr>
            <p:cNvCxnSpPr>
              <a:cxnSpLocks/>
            </p:cNvCxnSpPr>
            <p:nvPr/>
          </p:nvCxnSpPr>
          <p:spPr>
            <a:xfrm flipH="1" flipV="1">
              <a:off x="2466025" y="6031546"/>
              <a:ext cx="7665483" cy="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CBC0AFD5-8E05-47AF-9BF5-86AF8CE43F95}"/>
                </a:ext>
              </a:extLst>
            </p:cNvPr>
            <p:cNvCxnSpPr>
              <a:cxnSpLocks/>
            </p:cNvCxnSpPr>
            <p:nvPr/>
          </p:nvCxnSpPr>
          <p:spPr>
            <a:xfrm>
              <a:off x="10131639" y="5819673"/>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648D8ED9-A33F-4179-BB8B-F2F805C65080}"/>
                </a:ext>
              </a:extLst>
            </p:cNvPr>
            <p:cNvCxnSpPr>
              <a:cxnSpLocks/>
            </p:cNvCxnSpPr>
            <p:nvPr/>
          </p:nvCxnSpPr>
          <p:spPr>
            <a:xfrm>
              <a:off x="2460796" y="5838258"/>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Textfeld 29">
            <a:extLst>
              <a:ext uri="{FF2B5EF4-FFF2-40B4-BE49-F238E27FC236}">
                <a16:creationId xmlns:a16="http://schemas.microsoft.com/office/drawing/2014/main" id="{BD931DF5-E7AF-4003-ADA5-40A4988D6133}"/>
              </a:ext>
            </a:extLst>
          </p:cNvPr>
          <p:cNvSpPr txBox="1"/>
          <p:nvPr/>
        </p:nvSpPr>
        <p:spPr>
          <a:xfrm>
            <a:off x="1218670" y="323387"/>
            <a:ext cx="252568" cy="307581"/>
          </a:xfrm>
          <a:prstGeom prst="rect">
            <a:avLst/>
          </a:prstGeom>
          <a:noFill/>
        </p:spPr>
        <p:txBody>
          <a:bodyPr wrap="none" rtlCol="0">
            <a:spAutoFit/>
          </a:bodyPr>
          <a:lstStyle/>
          <a:p>
            <a:r>
              <a:rPr lang="de-DE" dirty="0"/>
              <a:t>y</a:t>
            </a:r>
          </a:p>
        </p:txBody>
      </p:sp>
      <p:sp>
        <p:nvSpPr>
          <p:cNvPr id="31" name="Textfeld 30">
            <a:extLst>
              <a:ext uri="{FF2B5EF4-FFF2-40B4-BE49-F238E27FC236}">
                <a16:creationId xmlns:a16="http://schemas.microsoft.com/office/drawing/2014/main" id="{C8B57EC5-B09D-4470-8A66-5BE28C2EEF47}"/>
              </a:ext>
            </a:extLst>
          </p:cNvPr>
          <p:cNvSpPr txBox="1"/>
          <p:nvPr/>
        </p:nvSpPr>
        <p:spPr>
          <a:xfrm>
            <a:off x="8435621" y="4526708"/>
            <a:ext cx="248362" cy="307581"/>
          </a:xfrm>
          <a:prstGeom prst="rect">
            <a:avLst/>
          </a:prstGeom>
          <a:noFill/>
        </p:spPr>
        <p:txBody>
          <a:bodyPr wrap="none" rtlCol="0">
            <a:spAutoFit/>
          </a:bodyPr>
          <a:lstStyle/>
          <a:p>
            <a:r>
              <a:rPr lang="de-DE" dirty="0"/>
              <a:t>x</a:t>
            </a:r>
          </a:p>
        </p:txBody>
      </p:sp>
      <p:sp>
        <p:nvSpPr>
          <p:cNvPr id="32" name="Textfeld 31">
            <a:extLst>
              <a:ext uri="{FF2B5EF4-FFF2-40B4-BE49-F238E27FC236}">
                <a16:creationId xmlns:a16="http://schemas.microsoft.com/office/drawing/2014/main" id="{94E80C94-1353-48BA-B5B1-E7F23920DA1F}"/>
              </a:ext>
            </a:extLst>
          </p:cNvPr>
          <p:cNvSpPr txBox="1"/>
          <p:nvPr/>
        </p:nvSpPr>
        <p:spPr>
          <a:xfrm>
            <a:off x="703455" y="950858"/>
            <a:ext cx="248362" cy="307581"/>
          </a:xfrm>
          <a:prstGeom prst="rect">
            <a:avLst/>
          </a:prstGeom>
          <a:noFill/>
        </p:spPr>
        <p:txBody>
          <a:bodyPr wrap="none" rtlCol="0">
            <a:spAutoFit/>
          </a:bodyPr>
          <a:lstStyle/>
          <a:p>
            <a:r>
              <a:rPr lang="de-DE" dirty="0"/>
              <a:t>x</a:t>
            </a:r>
          </a:p>
        </p:txBody>
      </p:sp>
      <p:sp>
        <p:nvSpPr>
          <p:cNvPr id="33" name="Textfeld 32">
            <a:extLst>
              <a:ext uri="{FF2B5EF4-FFF2-40B4-BE49-F238E27FC236}">
                <a16:creationId xmlns:a16="http://schemas.microsoft.com/office/drawing/2014/main" id="{D8C10518-537D-4731-9D75-44121256EF3C}"/>
              </a:ext>
            </a:extLst>
          </p:cNvPr>
          <p:cNvSpPr txBox="1"/>
          <p:nvPr/>
        </p:nvSpPr>
        <p:spPr>
          <a:xfrm>
            <a:off x="7925597" y="4944083"/>
            <a:ext cx="252568" cy="307581"/>
          </a:xfrm>
          <a:prstGeom prst="rect">
            <a:avLst/>
          </a:prstGeom>
          <a:noFill/>
        </p:spPr>
        <p:txBody>
          <a:bodyPr wrap="none" rtlCol="0">
            <a:spAutoFit/>
          </a:bodyPr>
          <a:lstStyle/>
          <a:p>
            <a:r>
              <a:rPr lang="de-DE" dirty="0"/>
              <a:t>y</a:t>
            </a:r>
          </a:p>
        </p:txBody>
      </p:sp>
      <p:sp>
        <p:nvSpPr>
          <p:cNvPr id="34" name="Textfeld 33">
            <a:extLst>
              <a:ext uri="{FF2B5EF4-FFF2-40B4-BE49-F238E27FC236}">
                <a16:creationId xmlns:a16="http://schemas.microsoft.com/office/drawing/2014/main" id="{AB8185BD-464A-4542-8C24-8EC545D45F54}"/>
              </a:ext>
            </a:extLst>
          </p:cNvPr>
          <p:cNvSpPr txBox="1"/>
          <p:nvPr/>
        </p:nvSpPr>
        <p:spPr>
          <a:xfrm>
            <a:off x="8022732" y="826638"/>
            <a:ext cx="270788" cy="307581"/>
          </a:xfrm>
          <a:prstGeom prst="rect">
            <a:avLst/>
          </a:prstGeom>
          <a:noFill/>
        </p:spPr>
        <p:txBody>
          <a:bodyPr wrap="none" rtlCol="0">
            <a:spAutoFit/>
          </a:bodyPr>
          <a:lstStyle/>
          <a:p>
            <a:r>
              <a:rPr lang="de-DE" dirty="0"/>
              <a:t>B</a:t>
            </a:r>
          </a:p>
        </p:txBody>
      </p:sp>
      <p:sp>
        <p:nvSpPr>
          <p:cNvPr id="35" name="Textfeld 34">
            <a:extLst>
              <a:ext uri="{FF2B5EF4-FFF2-40B4-BE49-F238E27FC236}">
                <a16:creationId xmlns:a16="http://schemas.microsoft.com/office/drawing/2014/main" id="{E50C8829-9A3C-4650-9954-7D617F4DBD2E}"/>
              </a:ext>
            </a:extLst>
          </p:cNvPr>
          <p:cNvSpPr txBox="1"/>
          <p:nvPr/>
        </p:nvSpPr>
        <p:spPr>
          <a:xfrm>
            <a:off x="1096592" y="4680140"/>
            <a:ext cx="277797" cy="307581"/>
          </a:xfrm>
          <a:prstGeom prst="rect">
            <a:avLst/>
          </a:prstGeom>
          <a:noFill/>
        </p:spPr>
        <p:txBody>
          <a:bodyPr wrap="none" rtlCol="0">
            <a:spAutoFit/>
          </a:bodyPr>
          <a:lstStyle/>
          <a:p>
            <a:r>
              <a:rPr lang="de-DE" dirty="0"/>
              <a:t>A</a:t>
            </a:r>
          </a:p>
        </p:txBody>
      </p:sp>
      <p:sp>
        <p:nvSpPr>
          <p:cNvPr id="38" name="Freihandform: Form 37">
            <a:extLst>
              <a:ext uri="{FF2B5EF4-FFF2-40B4-BE49-F238E27FC236}">
                <a16:creationId xmlns:a16="http://schemas.microsoft.com/office/drawing/2014/main" id="{36E260EA-A193-47E0-86EF-73E319236959}"/>
              </a:ext>
            </a:extLst>
          </p:cNvPr>
          <p:cNvSpPr/>
          <p:nvPr/>
        </p:nvSpPr>
        <p:spPr>
          <a:xfrm>
            <a:off x="2752452" y="1663601"/>
            <a:ext cx="3159355" cy="2898672"/>
          </a:xfrm>
          <a:custGeom>
            <a:avLst/>
            <a:gdLst>
              <a:gd name="connsiteX0" fmla="*/ 0 w 3613355"/>
              <a:gd name="connsiteY0" fmla="*/ 0 h 3480620"/>
              <a:gd name="connsiteX1" fmla="*/ 2227007 w 3613355"/>
              <a:gd name="connsiteY1" fmla="*/ 943897 h 3480620"/>
              <a:gd name="connsiteX2" fmla="*/ 3613355 w 3613355"/>
              <a:gd name="connsiteY2" fmla="*/ 3480620 h 3480620"/>
            </a:gdLst>
            <a:ahLst/>
            <a:cxnLst>
              <a:cxn ang="0">
                <a:pos x="connsiteX0" y="connsiteY0"/>
              </a:cxn>
              <a:cxn ang="0">
                <a:pos x="connsiteX1" y="connsiteY1"/>
              </a:cxn>
              <a:cxn ang="0">
                <a:pos x="connsiteX2" y="connsiteY2"/>
              </a:cxn>
            </a:cxnLst>
            <a:rect l="l" t="t" r="r" b="b"/>
            <a:pathLst>
              <a:path w="3613355" h="3480620">
                <a:moveTo>
                  <a:pt x="0" y="0"/>
                </a:moveTo>
                <a:cubicBezTo>
                  <a:pt x="812390" y="181897"/>
                  <a:pt x="1624781" y="363794"/>
                  <a:pt x="2227007" y="943897"/>
                </a:cubicBezTo>
                <a:cubicBezTo>
                  <a:pt x="2829233" y="1524000"/>
                  <a:pt x="3221294" y="2502310"/>
                  <a:pt x="3613355" y="348062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Freihandform: Form 38">
            <a:extLst>
              <a:ext uri="{FF2B5EF4-FFF2-40B4-BE49-F238E27FC236}">
                <a16:creationId xmlns:a16="http://schemas.microsoft.com/office/drawing/2014/main" id="{E399173E-0972-411E-8832-4B370A4E8322}"/>
              </a:ext>
            </a:extLst>
          </p:cNvPr>
          <p:cNvSpPr/>
          <p:nvPr/>
        </p:nvSpPr>
        <p:spPr>
          <a:xfrm>
            <a:off x="2868511" y="1405669"/>
            <a:ext cx="3288308" cy="2910954"/>
          </a:xfrm>
          <a:custGeom>
            <a:avLst/>
            <a:gdLst>
              <a:gd name="connsiteX0" fmla="*/ 0 w 3760838"/>
              <a:gd name="connsiteY0" fmla="*/ 0 h 3495368"/>
              <a:gd name="connsiteX1" fmla="*/ 1224116 w 3760838"/>
              <a:gd name="connsiteY1" fmla="*/ 2625213 h 3495368"/>
              <a:gd name="connsiteX2" fmla="*/ 3760838 w 3760838"/>
              <a:gd name="connsiteY2" fmla="*/ 3495368 h 3495368"/>
            </a:gdLst>
            <a:ahLst/>
            <a:cxnLst>
              <a:cxn ang="0">
                <a:pos x="connsiteX0" y="connsiteY0"/>
              </a:cxn>
              <a:cxn ang="0">
                <a:pos x="connsiteX1" y="connsiteY1"/>
              </a:cxn>
              <a:cxn ang="0">
                <a:pos x="connsiteX2" y="connsiteY2"/>
              </a:cxn>
            </a:cxnLst>
            <a:rect l="l" t="t" r="r" b="b"/>
            <a:pathLst>
              <a:path w="3760838" h="3495368">
                <a:moveTo>
                  <a:pt x="0" y="0"/>
                </a:moveTo>
                <a:cubicBezTo>
                  <a:pt x="298655" y="1021326"/>
                  <a:pt x="597310" y="2042652"/>
                  <a:pt x="1224116" y="2625213"/>
                </a:cubicBezTo>
                <a:cubicBezTo>
                  <a:pt x="1850922" y="3207774"/>
                  <a:pt x="2805880" y="3351571"/>
                  <a:pt x="3760838" y="349536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a:extLst>
              <a:ext uri="{FF2B5EF4-FFF2-40B4-BE49-F238E27FC236}">
                <a16:creationId xmlns:a16="http://schemas.microsoft.com/office/drawing/2014/main" id="{EA7989C9-40ED-494F-8164-7F2112C94119}"/>
              </a:ext>
            </a:extLst>
          </p:cNvPr>
          <p:cNvSpPr txBox="1"/>
          <p:nvPr/>
        </p:nvSpPr>
        <p:spPr>
          <a:xfrm>
            <a:off x="3603111" y="1587149"/>
            <a:ext cx="284804" cy="307581"/>
          </a:xfrm>
          <a:prstGeom prst="rect">
            <a:avLst/>
          </a:prstGeom>
          <a:noFill/>
        </p:spPr>
        <p:txBody>
          <a:bodyPr wrap="none" rtlCol="0">
            <a:spAutoFit/>
          </a:bodyPr>
          <a:lstStyle/>
          <a:p>
            <a:r>
              <a:rPr lang="de-DE" dirty="0"/>
              <a:t>I</a:t>
            </a:r>
            <a:r>
              <a:rPr lang="de-DE" baseline="-25000" dirty="0"/>
              <a:t>B</a:t>
            </a:r>
          </a:p>
        </p:txBody>
      </p:sp>
      <p:sp>
        <p:nvSpPr>
          <p:cNvPr id="41" name="Textfeld 40">
            <a:extLst>
              <a:ext uri="{FF2B5EF4-FFF2-40B4-BE49-F238E27FC236}">
                <a16:creationId xmlns:a16="http://schemas.microsoft.com/office/drawing/2014/main" id="{F2641B34-E397-474C-9154-F3ED7E8EFD9A}"/>
              </a:ext>
            </a:extLst>
          </p:cNvPr>
          <p:cNvSpPr txBox="1"/>
          <p:nvPr/>
        </p:nvSpPr>
        <p:spPr>
          <a:xfrm>
            <a:off x="5134361" y="4075584"/>
            <a:ext cx="290410" cy="307581"/>
          </a:xfrm>
          <a:prstGeom prst="rect">
            <a:avLst/>
          </a:prstGeom>
          <a:noFill/>
        </p:spPr>
        <p:txBody>
          <a:bodyPr wrap="none" rtlCol="0">
            <a:spAutoFit/>
          </a:bodyPr>
          <a:lstStyle/>
          <a:p>
            <a:r>
              <a:rPr lang="de-DE" dirty="0"/>
              <a:t>I</a:t>
            </a:r>
            <a:r>
              <a:rPr lang="de-DE" baseline="-25000" dirty="0"/>
              <a:t>A</a:t>
            </a:r>
          </a:p>
        </p:txBody>
      </p:sp>
      <p:cxnSp>
        <p:nvCxnSpPr>
          <p:cNvPr id="43" name="Gerade Verbindung mit Pfeil 42">
            <a:extLst>
              <a:ext uri="{FF2B5EF4-FFF2-40B4-BE49-F238E27FC236}">
                <a16:creationId xmlns:a16="http://schemas.microsoft.com/office/drawing/2014/main" id="{1CF78867-7464-4CF8-9A39-75CCEE050626}"/>
              </a:ext>
            </a:extLst>
          </p:cNvPr>
          <p:cNvCxnSpPr/>
          <p:nvPr/>
        </p:nvCxnSpPr>
        <p:spPr>
          <a:xfrm flipV="1">
            <a:off x="4753740" y="2994912"/>
            <a:ext cx="761242" cy="8383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Gerade Verbindung mit Pfeil 43">
            <a:extLst>
              <a:ext uri="{FF2B5EF4-FFF2-40B4-BE49-F238E27FC236}">
                <a16:creationId xmlns:a16="http://schemas.microsoft.com/office/drawing/2014/main" id="{63CE75A9-EEC1-459D-ABB6-1EAC1D3FC4D6}"/>
              </a:ext>
            </a:extLst>
          </p:cNvPr>
          <p:cNvCxnSpPr>
            <a:cxnSpLocks/>
          </p:cNvCxnSpPr>
          <p:nvPr/>
        </p:nvCxnSpPr>
        <p:spPr>
          <a:xfrm flipH="1">
            <a:off x="3268596" y="2437011"/>
            <a:ext cx="1166156" cy="8350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feld 45">
            <a:extLst>
              <a:ext uri="{FF2B5EF4-FFF2-40B4-BE49-F238E27FC236}">
                <a16:creationId xmlns:a16="http://schemas.microsoft.com/office/drawing/2014/main" id="{4315E8B1-220C-4713-ADB5-FFC2C1295530}"/>
              </a:ext>
            </a:extLst>
          </p:cNvPr>
          <p:cNvSpPr txBox="1"/>
          <p:nvPr/>
        </p:nvSpPr>
        <p:spPr>
          <a:xfrm>
            <a:off x="1941951" y="3347605"/>
            <a:ext cx="1627369"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Bessermenge B</a:t>
            </a:r>
          </a:p>
        </p:txBody>
      </p:sp>
      <p:sp>
        <p:nvSpPr>
          <p:cNvPr id="47" name="Textfeld 46">
            <a:extLst>
              <a:ext uri="{FF2B5EF4-FFF2-40B4-BE49-F238E27FC236}">
                <a16:creationId xmlns:a16="http://schemas.microsoft.com/office/drawing/2014/main" id="{0D26A887-6386-4903-8D4B-5BCED37E341C}"/>
              </a:ext>
            </a:extLst>
          </p:cNvPr>
          <p:cNvSpPr txBox="1"/>
          <p:nvPr/>
        </p:nvSpPr>
        <p:spPr>
          <a:xfrm>
            <a:off x="5202601" y="2637558"/>
            <a:ext cx="1630254"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Bessermenge A</a:t>
            </a:r>
          </a:p>
        </p:txBody>
      </p:sp>
      <p:sp>
        <p:nvSpPr>
          <p:cNvPr id="49" name="Textfeld 48">
            <a:extLst>
              <a:ext uri="{FF2B5EF4-FFF2-40B4-BE49-F238E27FC236}">
                <a16:creationId xmlns:a16="http://schemas.microsoft.com/office/drawing/2014/main" id="{ED55FDF9-F124-4820-B22C-A0AE0F99FAA0}"/>
              </a:ext>
            </a:extLst>
          </p:cNvPr>
          <p:cNvSpPr txBox="1"/>
          <p:nvPr/>
        </p:nvSpPr>
        <p:spPr>
          <a:xfrm>
            <a:off x="235978" y="5992696"/>
            <a:ext cx="8199635" cy="646331"/>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Innerhalb der Linse können sich beide Konsumenten A und B durch Tausch gegenüber ihren Indifferenzkurven I</a:t>
            </a:r>
            <a:r>
              <a:rPr lang="de-DE" baseline="-25000" dirty="0">
                <a:latin typeface="Times New Roman" panose="02020603050405020304" pitchFamily="18" charset="0"/>
                <a:cs typeface="Times New Roman" panose="02020603050405020304" pitchFamily="18" charset="0"/>
              </a:rPr>
              <a:t>A </a:t>
            </a:r>
            <a:r>
              <a:rPr lang="de-DE" dirty="0">
                <a:latin typeface="Times New Roman" panose="02020603050405020304" pitchFamily="18" charset="0"/>
                <a:cs typeface="Times New Roman" panose="02020603050405020304" pitchFamily="18" charset="0"/>
              </a:rPr>
              <a:t>und I</a:t>
            </a:r>
            <a:r>
              <a:rPr lang="de-DE" baseline="-25000" dirty="0">
                <a:latin typeface="Times New Roman" panose="02020603050405020304" pitchFamily="18" charset="0"/>
                <a:cs typeface="Times New Roman" panose="02020603050405020304" pitchFamily="18" charset="0"/>
              </a:rPr>
              <a:t>B </a:t>
            </a:r>
            <a:r>
              <a:rPr lang="de-DE" dirty="0">
                <a:latin typeface="Times New Roman" panose="02020603050405020304" pitchFamily="18" charset="0"/>
                <a:cs typeface="Times New Roman" panose="02020603050405020304" pitchFamily="18" charset="0"/>
              </a:rPr>
              <a:t>besser stellen.</a:t>
            </a:r>
          </a:p>
        </p:txBody>
      </p:sp>
      <mc:AlternateContent xmlns:mc="http://schemas.openxmlformats.org/markup-compatibility/2006" xmlns:a14="http://schemas.microsoft.com/office/drawing/2010/main">
        <mc:Choice Requires="a14">
          <p:sp>
            <p:nvSpPr>
              <p:cNvPr id="2" name="Rechteck 1">
                <a:extLst>
                  <a:ext uri="{FF2B5EF4-FFF2-40B4-BE49-F238E27FC236}">
                    <a16:creationId xmlns:a16="http://schemas.microsoft.com/office/drawing/2014/main" id="{30E4B5CA-BBC9-4EF8-AD41-195194E4B9CE}"/>
                  </a:ext>
                </a:extLst>
              </p:cNvPr>
              <p:cNvSpPr/>
              <p:nvPr/>
            </p:nvSpPr>
            <p:spPr>
              <a:xfrm>
                <a:off x="4483954" y="5473756"/>
                <a:ext cx="372794" cy="369332"/>
              </a:xfrm>
              <a:prstGeom prst="rect">
                <a:avLst/>
              </a:prstGeom>
            </p:spPr>
            <p:txBody>
              <a:bodyPr wrap="none">
                <a:spAutoFit/>
              </a:bodyPr>
              <a:lstStyle/>
              <a:p>
                <a14:m>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oMath>
                </a14:m>
                <a:r>
                  <a:rPr lang="de-DE" dirty="0">
                    <a:latin typeface="Times New Roman" panose="02020603050405020304" pitchFamily="18" charset="0"/>
                    <a:cs typeface="Times New Roman" panose="02020603050405020304" pitchFamily="18" charset="0"/>
                  </a:rPr>
                  <a:t> </a:t>
                </a:r>
                <a:endParaRPr lang="de-DE" dirty="0"/>
              </a:p>
            </p:txBody>
          </p:sp>
        </mc:Choice>
        <mc:Fallback xmlns="">
          <p:sp>
            <p:nvSpPr>
              <p:cNvPr id="2" name="Rechteck 1">
                <a:extLst>
                  <a:ext uri="{FF2B5EF4-FFF2-40B4-BE49-F238E27FC236}">
                    <a16:creationId xmlns:a16="http://schemas.microsoft.com/office/drawing/2014/main" id="{30E4B5CA-BBC9-4EF8-AD41-195194E4B9CE}"/>
                  </a:ext>
                </a:extLst>
              </p:cNvPr>
              <p:cNvSpPr>
                <a:spLocks noRot="1" noChangeAspect="1" noMove="1" noResize="1" noEditPoints="1" noAdjustHandles="1" noChangeArrowheads="1" noChangeShapeType="1" noTextEdit="1"/>
              </p:cNvSpPr>
              <p:nvPr/>
            </p:nvSpPr>
            <p:spPr>
              <a:xfrm>
                <a:off x="4483954" y="5473756"/>
                <a:ext cx="372794" cy="369332"/>
              </a:xfrm>
              <a:prstGeom prst="rect">
                <a:avLst/>
              </a:prstGeom>
              <a:blipFill>
                <a:blip r:embed="rId2"/>
                <a:stretch>
                  <a:fillRect r="-1311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 name="Rechteck 2">
                <a:extLst>
                  <a:ext uri="{FF2B5EF4-FFF2-40B4-BE49-F238E27FC236}">
                    <a16:creationId xmlns:a16="http://schemas.microsoft.com/office/drawing/2014/main" id="{E8DB2EC5-C3A3-4690-A0A1-F66BB6F4248D}"/>
                  </a:ext>
                </a:extLst>
              </p:cNvPr>
              <p:cNvSpPr/>
              <p:nvPr/>
            </p:nvSpPr>
            <p:spPr>
              <a:xfrm>
                <a:off x="78567" y="2684415"/>
                <a:ext cx="37138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𝑦</m:t>
                          </m:r>
                        </m:e>
                      </m:acc>
                    </m:oMath>
                  </m:oMathPara>
                </a14:m>
                <a:endParaRPr lang="de-DE" dirty="0"/>
              </a:p>
            </p:txBody>
          </p:sp>
        </mc:Choice>
        <mc:Fallback xmlns="">
          <p:sp>
            <p:nvSpPr>
              <p:cNvPr id="3" name="Rechteck 2">
                <a:extLst>
                  <a:ext uri="{FF2B5EF4-FFF2-40B4-BE49-F238E27FC236}">
                    <a16:creationId xmlns:a16="http://schemas.microsoft.com/office/drawing/2014/main" id="{E8DB2EC5-C3A3-4690-A0A1-F66BB6F4248D}"/>
                  </a:ext>
                </a:extLst>
              </p:cNvPr>
              <p:cNvSpPr>
                <a:spLocks noRot="1" noChangeAspect="1" noMove="1" noResize="1" noEditPoints="1" noAdjustHandles="1" noChangeArrowheads="1" noChangeShapeType="1" noTextEdit="1"/>
              </p:cNvSpPr>
              <p:nvPr/>
            </p:nvSpPr>
            <p:spPr>
              <a:xfrm>
                <a:off x="78567" y="2684415"/>
                <a:ext cx="371384" cy="369332"/>
              </a:xfrm>
              <a:prstGeom prst="rect">
                <a:avLst/>
              </a:prstGeom>
              <a:blipFill>
                <a:blip r:embed="rId3"/>
                <a:stretch>
                  <a:fillRect b="-6557"/>
                </a:stretch>
              </a:blipFill>
            </p:spPr>
            <p:txBody>
              <a:bodyPr/>
              <a:lstStyle/>
              <a:p>
                <a:r>
                  <a:rPr lang="de-DE">
                    <a:noFill/>
                  </a:rPr>
                  <a:t> </a:t>
                </a:r>
              </a:p>
            </p:txBody>
          </p:sp>
        </mc:Fallback>
      </mc:AlternateContent>
      <p:sp>
        <p:nvSpPr>
          <p:cNvPr id="53" name="Rechteck 52">
            <a:extLst>
              <a:ext uri="{FF2B5EF4-FFF2-40B4-BE49-F238E27FC236}">
                <a16:creationId xmlns:a16="http://schemas.microsoft.com/office/drawing/2014/main" id="{44BB4629-00CA-40E8-A632-EB2965347D7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3038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4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8" grpId="0" animBg="1"/>
      <p:bldP spid="39" grpId="0" animBg="1"/>
      <p:bldP spid="40" grpId="0"/>
      <p:bldP spid="41" grpId="0"/>
      <p:bldP spid="46" grpId="0"/>
      <p:bldP spid="47" grpId="0"/>
      <p:bldP spid="49" grpId="0"/>
      <p:bldP spid="2"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9049" y="603151"/>
                <a:ext cx="12172951" cy="4628325"/>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Um verschiedene Aufteilungen/Allokationen der Güter </a:t>
                </a:r>
                <a14:m>
                  <m:oMath xmlns:m="http://schemas.openxmlformats.org/officeDocument/2006/math">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zwischen den Konsumenten (A,B) zu vergleichen verwendet man das Kriterium der Pareto-Effizienz.</a:t>
                </a: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Eine Allokation wird als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a:t>
                </a:r>
                <a:r>
                  <a:rPr lang="de-DE" sz="2400" dirty="0">
                    <a:latin typeface="Times New Roman" panose="02020603050405020304" pitchFamily="18" charset="0"/>
                    <a:cs typeface="Times New Roman" panose="02020603050405020304" pitchFamily="18" charset="0"/>
                  </a:rPr>
                  <a:t> bezeichnet, wenn es nicht möglich ist, durch Umverteilung der Güter einen Konsumenten besser zu stellen, ohne einen anderen Konsumenten dadurch schlechter zu stellen.</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Eine </a:t>
                </a:r>
                <a:r>
                  <a:rPr lang="de-DE" sz="2400" b="1" dirty="0">
                    <a:latin typeface="Times New Roman" panose="02020603050405020304" pitchFamily="18" charset="0"/>
                    <a:cs typeface="Times New Roman" panose="02020603050405020304" pitchFamily="18" charset="0"/>
                  </a:rPr>
                  <a:t>Pareto-Verbesserung</a:t>
                </a:r>
                <a:r>
                  <a:rPr lang="de-DE" sz="2400" dirty="0">
                    <a:latin typeface="Times New Roman" panose="02020603050405020304" pitchFamily="18" charset="0"/>
                    <a:cs typeface="Times New Roman" panose="02020603050405020304" pitchFamily="18" charset="0"/>
                  </a:rPr>
                  <a:t> liegt vor, wenn beim Übergang von einer Allokation zu einer anderen Allokation mindestens ein Konsument besser gestellt wird, ohne dass ein anderer Konsument dadurch schlechter gestellt wird. </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9049" y="603151"/>
                <a:ext cx="12172951" cy="4628325"/>
              </a:xfrm>
              <a:prstGeom prst="rect">
                <a:avLst/>
              </a:prstGeom>
              <a:blipFill>
                <a:blip r:embed="rId2"/>
                <a:stretch>
                  <a:fillRect l="-751" t="-1054"/>
                </a:stretch>
              </a:blipFill>
            </p:spPr>
            <p:txBody>
              <a:bodyPr/>
              <a:lstStyle/>
              <a:p>
                <a:r>
                  <a:rPr lang="de-DE">
                    <a:noFill/>
                  </a:rPr>
                  <a:t> </a:t>
                </a:r>
              </a:p>
            </p:txBody>
          </p:sp>
        </mc:Fallback>
      </mc:AlternateContent>
      <p:sp>
        <p:nvSpPr>
          <p:cNvPr id="6" name="Rechteck 5">
            <a:extLst>
              <a:ext uri="{FF2B5EF4-FFF2-40B4-BE49-F238E27FC236}">
                <a16:creationId xmlns:a16="http://schemas.microsoft.com/office/drawing/2014/main" id="{BD94FB60-3DF2-479C-A1C1-E425E59ADA6F}"/>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47012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F176EB93-1C12-4646-B706-692BCB295C60}"/>
              </a:ext>
            </a:extLst>
          </p:cNvPr>
          <p:cNvPicPr>
            <a:picLocks noChangeAspect="1"/>
          </p:cNvPicPr>
          <p:nvPr/>
        </p:nvPicPr>
        <p:blipFill>
          <a:blip r:embed="rId2"/>
          <a:stretch>
            <a:fillRect/>
          </a:stretch>
        </p:blipFill>
        <p:spPr>
          <a:xfrm>
            <a:off x="19049" y="491128"/>
            <a:ext cx="8554680" cy="6131470"/>
          </a:xfrm>
          <a:prstGeom prst="rect">
            <a:avLst/>
          </a:prstGeom>
        </p:spPr>
      </p:pic>
      <p:sp>
        <p:nvSpPr>
          <p:cNvPr id="4" name="Textfeld 3">
            <a:extLst>
              <a:ext uri="{FF2B5EF4-FFF2-40B4-BE49-F238E27FC236}">
                <a16:creationId xmlns:a16="http://schemas.microsoft.com/office/drawing/2014/main" id="{16D2B6A0-024B-4F77-A20D-1B2EA4FD48D1}"/>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a:t>
            </a:r>
          </a:p>
        </p:txBody>
      </p:sp>
      <p:sp>
        <p:nvSpPr>
          <p:cNvPr id="6" name="Rechteck 5">
            <a:extLst>
              <a:ext uri="{FF2B5EF4-FFF2-40B4-BE49-F238E27FC236}">
                <a16:creationId xmlns:a16="http://schemas.microsoft.com/office/drawing/2014/main" id="{4D9295D4-9BEF-469A-BFB0-35B82F2C4093}"/>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6327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 und Grenzrate der Substitution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524110"/>
                <a:ext cx="12192000" cy="5488357"/>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Die Steigung der Indifferenzkurve entspricht der Grenzrate der Substitution (GRS)</a:t>
                </a:r>
              </a:p>
              <a:p>
                <a:endParaRPr lang="de-DE" sz="2400" dirty="0">
                  <a:latin typeface="Times New Roman" panose="02020603050405020304" pitchFamily="18" charset="0"/>
                  <a:cs typeface="Times New Roman" panose="02020603050405020304" pitchFamily="18" charset="0"/>
                </a:endParaRPr>
              </a:p>
              <a:p>
                <a:pPr algn="ctr"/>
                <a:r>
                  <a:rPr lang="de-DE" sz="2400" dirty="0">
                    <a:solidFill>
                      <a:srgbClr val="000000"/>
                    </a:solidFill>
                    <a:latin typeface="Times New Roman" panose="02020603050405020304" pitchFamily="18" charset="0"/>
                    <a:cs typeface="Times New Roman" panose="02020603050405020304" pitchFamily="18" charset="0"/>
                  </a:rPr>
                  <a:t>GRS(</a:t>
                </a:r>
                <a14:m>
                  <m:oMath xmlns:m="http://schemas.openxmlformats.org/officeDocument/2006/math">
                    <m:r>
                      <a:rPr lang="de-DE" sz="2400" b="0" i="1" dirty="0" smtClean="0">
                        <a:solidFill>
                          <a:srgbClr val="000000"/>
                        </a:solidFill>
                        <a:latin typeface="Cambria Math" panose="02040503050406030204" pitchFamily="18" charset="0"/>
                      </a:rPr>
                      <m:t>𝑥</m:t>
                    </m:r>
                    <m:r>
                      <a:rPr lang="de-DE" sz="2400" b="0" i="1" dirty="0" smtClean="0">
                        <a:solidFill>
                          <a:srgbClr val="000000"/>
                        </a:solidFill>
                        <a:latin typeface="Cambria Math" panose="02040503050406030204" pitchFamily="18" charset="0"/>
                      </a:rPr>
                      <m:t>,</m:t>
                    </m:r>
                    <m:r>
                      <a:rPr lang="de-DE" sz="2400" b="0" i="1" dirty="0" smtClean="0">
                        <a:solidFill>
                          <a:srgbClr val="000000"/>
                        </a:solidFill>
                        <a:latin typeface="Cambria Math" panose="02040503050406030204" pitchFamily="18" charset="0"/>
                      </a:rPr>
                      <m:t>𝑦</m:t>
                    </m:r>
                  </m:oMath>
                </a14:m>
                <a:r>
                  <a:rPr lang="de-DE" sz="2400" dirty="0">
                    <a:solidFill>
                      <a:srgbClr val="00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de-DE" sz="2400" i="1">
                            <a:solidFill>
                              <a:srgbClr val="000000"/>
                            </a:solidFill>
                            <a:latin typeface="Cambria Math" panose="02040503050406030204" pitchFamily="18" charset="0"/>
                          </a:rPr>
                        </m:ctrlPr>
                      </m:fPr>
                      <m:num>
                        <m:r>
                          <m:rPr>
                            <m:nor/>
                          </m:rPr>
                          <a:rPr lang="de-DE" sz="2400" dirty="0">
                            <a:solidFill>
                              <a:srgbClr val="000000"/>
                            </a:solidFill>
                            <a:latin typeface="Times New Roman" panose="02020603050405020304" pitchFamily="18" charset="0"/>
                            <a:cs typeface="Times New Roman" panose="02020603050405020304" pitchFamily="18" charset="0"/>
                          </a:rPr>
                          <m:t>d</m:t>
                        </m:r>
                        <m:r>
                          <m:rPr>
                            <m:sty m:val="p"/>
                          </m:rPr>
                          <a:rPr lang="de-DE" sz="2400" b="0" i="0" dirty="0" smtClean="0">
                            <a:solidFill>
                              <a:srgbClr val="000000"/>
                            </a:solidFill>
                            <a:latin typeface="Cambria Math" panose="02040503050406030204" pitchFamily="18" charset="0"/>
                            <a:cs typeface="Times New Roman" panose="02020603050405020304" pitchFamily="18" charset="0"/>
                          </a:rPr>
                          <m:t>y</m:t>
                        </m:r>
                      </m:num>
                      <m:den>
                        <m:r>
                          <m:rPr>
                            <m:nor/>
                          </m:rPr>
                          <a:rPr lang="de-DE" sz="2400" dirty="0">
                            <a:solidFill>
                              <a:srgbClr val="000000"/>
                            </a:solidFill>
                            <a:latin typeface="Times New Roman" panose="02020603050405020304" pitchFamily="18" charset="0"/>
                            <a:cs typeface="Times New Roman" panose="02020603050405020304" pitchFamily="18" charset="0"/>
                          </a:rPr>
                          <m:t>d</m:t>
                        </m:r>
                        <m:r>
                          <a:rPr lang="de-DE" sz="2400" b="0" i="1" dirty="0" smtClean="0">
                            <a:solidFill>
                              <a:srgbClr val="000000"/>
                            </a:solidFill>
                            <a:latin typeface="Cambria Math" panose="02040503050406030204" pitchFamily="18" charset="0"/>
                            <a:cs typeface="Times New Roman" panose="02020603050405020304" pitchFamily="18" charset="0"/>
                          </a:rPr>
                          <m:t>𝑥</m:t>
                        </m:r>
                      </m:den>
                    </m:f>
                    <m:r>
                      <a:rPr lang="de-DE" sz="2400" i="1" baseline="-25000" dirty="0">
                        <a:solidFill>
                          <a:srgbClr val="000000"/>
                        </a:solidFill>
                        <a:latin typeface="Cambria Math" panose="02040503050406030204" pitchFamily="18" charset="0"/>
                      </a:rPr>
                      <m:t>  </m:t>
                    </m:r>
                  </m:oMath>
                </a14:m>
                <a:r>
                  <a:rPr lang="de-DE" sz="2400" dirty="0">
                    <a:solidFill>
                      <a:srgbClr val="000000"/>
                    </a:solidFill>
                    <a:latin typeface="Times New Roman" panose="02020603050405020304" pitchFamily="18" charset="0"/>
                    <a:cs typeface="Times New Roman" panose="02020603050405020304" pitchFamily="18" charset="0"/>
                  </a:rPr>
                  <a:t>=</a:t>
                </a:r>
                <a:r>
                  <a:rPr lang="de-DE" sz="2400" dirty="0">
                    <a:solidFill>
                      <a:srgbClr val="000000"/>
                    </a:solidFill>
                  </a:rPr>
                  <a:t> </a:t>
                </a:r>
                <a14:m>
                  <m:oMath xmlns:m="http://schemas.openxmlformats.org/officeDocument/2006/math">
                    <m:r>
                      <a:rPr lang="de-DE" sz="2400" i="1">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𝑢</m:t>
                            </m:r>
                          </m:num>
                          <m:den>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𝑥</m:t>
                            </m:r>
                          </m:den>
                        </m:f>
                      </m:num>
                      <m:den>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𝑢</m:t>
                            </m:r>
                          </m:num>
                          <m:den>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𝑦</m:t>
                            </m:r>
                          </m:den>
                        </m:f>
                      </m:den>
                    </m:f>
                    <m:r>
                      <a:rPr lang="de-DE" sz="2400" b="0" i="0" dirty="0" smtClean="0">
                        <a:solidFill>
                          <a:srgbClr val="000000"/>
                        </a:solidFill>
                        <a:latin typeface="Cambria Math" panose="02040503050406030204" pitchFamily="18" charset="0"/>
                      </a:rPr>
                      <m:t>=</m:t>
                    </m:r>
                    <m:r>
                      <a:rPr lang="de-DE" sz="2400" dirty="0">
                        <a:solidFill>
                          <a:srgbClr val="000000"/>
                        </a:solidFill>
                        <a:latin typeface="Cambria Math" panose="02040503050406030204" pitchFamily="18" charset="0"/>
                      </a:rPr>
                      <m:t>−</m:t>
                    </m:r>
                    <m:f>
                      <m:fPr>
                        <m:ctrlPr>
                          <a:rPr lang="de-DE" sz="2400" i="1" dirty="0">
                            <a:solidFill>
                              <a:srgbClr val="000000"/>
                            </a:solidFill>
                            <a:latin typeface="Cambria Math" panose="02040503050406030204" pitchFamily="18" charset="0"/>
                          </a:rPr>
                        </m:ctrlPr>
                      </m:fPr>
                      <m:num>
                        <m:r>
                          <m:rPr>
                            <m:sty m:val="p"/>
                          </m:rPr>
                          <a:rPr lang="de-DE" sz="2400" dirty="0">
                            <a:solidFill>
                              <a:srgbClr val="000000"/>
                            </a:solidFill>
                            <a:latin typeface="Cambria Math" panose="02040503050406030204" pitchFamily="18" charset="0"/>
                          </a:rPr>
                          <m:t>Grenznutzen</m:t>
                        </m:r>
                        <m:r>
                          <a:rPr lang="de-DE" sz="2400" dirty="0">
                            <a:solidFill>
                              <a:srgbClr val="000000"/>
                            </a:solidFill>
                            <a:latin typeface="Cambria Math" panose="02040503050406030204" pitchFamily="18" charset="0"/>
                          </a:rPr>
                          <m:t> </m:t>
                        </m:r>
                        <m:r>
                          <m:rPr>
                            <m:sty m:val="p"/>
                          </m:rPr>
                          <a:rPr lang="de-DE" sz="2400" dirty="0">
                            <a:solidFill>
                              <a:srgbClr val="000000"/>
                            </a:solidFill>
                            <a:latin typeface="Cambria Math" panose="02040503050406030204" pitchFamily="18" charset="0"/>
                          </a:rPr>
                          <m:t>des</m:t>
                        </m:r>
                        <m:r>
                          <a:rPr lang="de-DE" sz="2400" dirty="0">
                            <a:solidFill>
                              <a:srgbClr val="000000"/>
                            </a:solidFill>
                            <a:latin typeface="Cambria Math" panose="02040503050406030204" pitchFamily="18" charset="0"/>
                          </a:rPr>
                          <m:t> </m:t>
                        </m:r>
                        <m:r>
                          <m:rPr>
                            <m:sty m:val="p"/>
                          </m:rPr>
                          <a:rPr lang="de-DE" sz="2400" dirty="0">
                            <a:solidFill>
                              <a:srgbClr val="000000"/>
                            </a:solidFill>
                            <a:latin typeface="Cambria Math" panose="02040503050406030204" pitchFamily="18" charset="0"/>
                          </a:rPr>
                          <m:t>Gutes</m:t>
                        </m:r>
                        <m:r>
                          <a:rPr lang="de-DE" sz="2400" dirty="0">
                            <a:solidFill>
                              <a:srgbClr val="000000"/>
                            </a:solidFill>
                            <a:latin typeface="Cambria Math" panose="02040503050406030204" pitchFamily="18" charset="0"/>
                          </a:rPr>
                          <m:t> 1</m:t>
                        </m:r>
                      </m:num>
                      <m:den>
                        <m:r>
                          <m:rPr>
                            <m:sty m:val="p"/>
                          </m:rPr>
                          <a:rPr lang="de-DE" sz="2400" dirty="0">
                            <a:solidFill>
                              <a:srgbClr val="000000"/>
                            </a:solidFill>
                            <a:latin typeface="Cambria Math" panose="02040503050406030204" pitchFamily="18" charset="0"/>
                          </a:rPr>
                          <m:t>Grenznutzen</m:t>
                        </m:r>
                        <m:r>
                          <a:rPr lang="de-DE" sz="2400" dirty="0">
                            <a:solidFill>
                              <a:srgbClr val="000000"/>
                            </a:solidFill>
                            <a:latin typeface="Cambria Math" panose="02040503050406030204" pitchFamily="18" charset="0"/>
                          </a:rPr>
                          <m:t> </m:t>
                        </m:r>
                        <m:r>
                          <m:rPr>
                            <m:sty m:val="p"/>
                          </m:rPr>
                          <a:rPr lang="de-DE" sz="2400" dirty="0">
                            <a:solidFill>
                              <a:srgbClr val="000000"/>
                            </a:solidFill>
                            <a:latin typeface="Cambria Math" panose="02040503050406030204" pitchFamily="18" charset="0"/>
                          </a:rPr>
                          <m:t>des</m:t>
                        </m:r>
                        <m:r>
                          <a:rPr lang="de-DE" sz="2400" dirty="0">
                            <a:solidFill>
                              <a:srgbClr val="000000"/>
                            </a:solidFill>
                            <a:latin typeface="Cambria Math" panose="02040503050406030204" pitchFamily="18" charset="0"/>
                          </a:rPr>
                          <m:t> </m:t>
                        </m:r>
                        <m:r>
                          <m:rPr>
                            <m:sty m:val="p"/>
                          </m:rPr>
                          <a:rPr lang="de-DE" sz="2400" dirty="0">
                            <a:solidFill>
                              <a:srgbClr val="000000"/>
                            </a:solidFill>
                            <a:latin typeface="Cambria Math" panose="02040503050406030204" pitchFamily="18" charset="0"/>
                          </a:rPr>
                          <m:t>Gutes</m:t>
                        </m:r>
                        <m:r>
                          <a:rPr lang="de-DE" sz="2400" dirty="0">
                            <a:solidFill>
                              <a:srgbClr val="000000"/>
                            </a:solidFill>
                            <a:latin typeface="Cambria Math" panose="02040503050406030204" pitchFamily="18" charset="0"/>
                          </a:rPr>
                          <m:t> 2</m:t>
                        </m:r>
                      </m:den>
                    </m:f>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Auf wieviel des Gutes y muss ein Konsument verzichten, wenn er eine zusätzliche Einheit des Gutes x konsumieren möchte, ohne einen Nutzenverlust zu erleiden (Zahlungsbereitschaft)</a:t>
                </a:r>
              </a:p>
              <a:p>
                <a:r>
                  <a:rPr lang="de-DE" sz="2400" dirty="0">
                    <a:latin typeface="Times New Roman" panose="02020603050405020304" pitchFamily="18" charset="0"/>
                    <a:cs typeface="Times New Roman" panose="02020603050405020304" pitchFamily="18" charset="0"/>
                  </a:rPr>
                  <a:t>→	in einer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 muss die Grenzrate der Substitution des einen 	Konsumenten der Grenzrate der Substitution des anderen Konsumenten entsprechen</a:t>
                </a:r>
              </a:p>
              <a:p>
                <a:endParaRPr lang="de-DE" sz="2400" i="1" dirty="0">
                  <a:latin typeface="Cambria Math" panose="020405030504060302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𝐺𝑅𝑆</m:t>
                          </m:r>
                        </m:e>
                        <m:sub>
                          <m:r>
                            <a:rPr lang="de-DE" sz="2400" b="0" i="1" smtClean="0">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Formal folgt das Ergebnis aus dem Optimierungsproblem:</a:t>
                </a:r>
              </a:p>
              <a:p>
                <a:endParaRPr lang="de-DE" sz="2400" i="1" dirty="0">
                  <a:latin typeface="Times New Roman" panose="02020603050405020304" pitchFamily="18" charset="0"/>
                  <a:cs typeface="Times New Roman" panose="02020603050405020304" pitchFamily="18" charset="0"/>
                </a:endParaRPr>
              </a:p>
              <a:p>
                <a14:m>
                  <m:oMath xmlns:m="http://schemas.openxmlformats.org/officeDocument/2006/math">
                    <m:func>
                      <m:funcPr>
                        <m:ctrlPr>
                          <a:rPr lang="de-DE" sz="2400" i="1" smtClean="0">
                            <a:latin typeface="Cambria Math" panose="02040503050406030204" pitchFamily="18" charset="0"/>
                            <a:cs typeface="Times New Roman" panose="02020603050405020304" pitchFamily="18" charset="0"/>
                          </a:rPr>
                        </m:ctrlPr>
                      </m:funcPr>
                      <m:fName>
                        <m:limLow>
                          <m:limLowPr>
                            <m:ctrlPr>
                              <a:rPr lang="de-DE" sz="2400" i="1" smtClean="0">
                                <a:latin typeface="Cambria Math" panose="02040503050406030204" pitchFamily="18" charset="0"/>
                                <a:cs typeface="Times New Roman" panose="02020603050405020304" pitchFamily="18" charset="0"/>
                              </a:rPr>
                            </m:ctrlPr>
                          </m:limLowPr>
                          <m:e>
                            <m:r>
                              <m:rPr>
                                <m:sty m:val="p"/>
                              </m:rPr>
                              <a:rPr lang="de-DE" sz="2400" i="0" smtClean="0">
                                <a:latin typeface="Cambria Math" panose="02040503050406030204" pitchFamily="18" charset="0"/>
                                <a:cs typeface="Times New Roman" panose="02020603050405020304" pitchFamily="18" charset="0"/>
                              </a:rPr>
                              <m:t>max</m:t>
                            </m:r>
                          </m:e>
                          <m:lim>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lim>
                        </m:limLow>
                      </m:fName>
                      <m:e>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𝐴</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m:rPr>
                            <m:nor/>
                          </m:rPr>
                          <a:rPr lang="de-DE" sz="2400" dirty="0">
                            <a:latin typeface="Times New Roman" panose="02020603050405020304" pitchFamily="18" charset="0"/>
                            <a:cs typeface="Times New Roman" panose="02020603050405020304" pitchFamily="18" charset="0"/>
                          </a:rPr>
                          <m:t>)</m:t>
                        </m:r>
                      </m:e>
                    </m:func>
                  </m:oMath>
                </a14:m>
                <a:r>
                  <a:rPr lang="de-DE" sz="2400" dirty="0">
                    <a:latin typeface="Times New Roman" panose="02020603050405020304" pitchFamily="18" charset="0"/>
                    <a:cs typeface="Times New Roman" panose="02020603050405020304" pitchFamily="18" charset="0"/>
                  </a:rPr>
                  <a:t> 		NB: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𝐵</m:t>
                        </m:r>
                      </m:sub>
                    </m:sSub>
                    <m:d>
                      <m:dPr>
                        <m:ctrlPr>
                          <a:rPr lang="de-DE" sz="2400" i="1">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e>
                    </m:d>
                    <m:r>
                      <m:rPr>
                        <m:nor/>
                      </m:rPr>
                      <a:rPr lang="de-DE" sz="2400" b="0" i="0" dirty="0" smtClean="0">
                        <a:latin typeface="Times New Roman" panose="020206030504050203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𝑢</m:t>
                        </m:r>
                      </m:e>
                    </m:acc>
                  </m:oMath>
                </a14:m>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524110"/>
                <a:ext cx="12192000" cy="5488357"/>
              </a:xfrm>
              <a:prstGeom prst="rect">
                <a:avLst/>
              </a:prstGeom>
              <a:blipFill>
                <a:blip r:embed="rId2"/>
                <a:stretch>
                  <a:fillRect l="-750" t="-889" b="-7889"/>
                </a:stretch>
              </a:blipFill>
            </p:spPr>
            <p:txBody>
              <a:bodyPr/>
              <a:lstStyle/>
              <a:p>
                <a:r>
                  <a:rPr lang="de-DE">
                    <a:noFill/>
                  </a:rPr>
                  <a:t> </a:t>
                </a:r>
              </a:p>
            </p:txBody>
          </p:sp>
        </mc:Fallback>
      </mc:AlternateContent>
      <p:sp>
        <p:nvSpPr>
          <p:cNvPr id="7" name="Rechteck 6">
            <a:extLst>
              <a:ext uri="{FF2B5EF4-FFF2-40B4-BE49-F238E27FC236}">
                <a16:creationId xmlns:a16="http://schemas.microsoft.com/office/drawing/2014/main" id="{9A49BA6A-1D39-4265-9580-2D5D0F16C39C}"/>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91984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812944"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812944"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7519871"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394865"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686660"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7901305"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171445"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7393587"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7490722"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564582" y="5048130"/>
            <a:ext cx="277797" cy="369332"/>
          </a:xfrm>
          <a:prstGeom prst="rect">
            <a:avLst/>
          </a:prstGeom>
          <a:noFill/>
        </p:spPr>
        <p:txBody>
          <a:bodyPr wrap="square" rtlCol="0">
            <a:spAutoFit/>
          </a:bodyPr>
          <a:lstStyle/>
          <a:p>
            <a:r>
              <a:rPr lang="de-DE" dirty="0"/>
              <a:t>A</a:t>
            </a:r>
          </a:p>
        </p:txBody>
      </p:sp>
      <p:sp>
        <p:nvSpPr>
          <p:cNvPr id="62" name="Textfeld 61">
            <a:extLst>
              <a:ext uri="{FF2B5EF4-FFF2-40B4-BE49-F238E27FC236}">
                <a16:creationId xmlns:a16="http://schemas.microsoft.com/office/drawing/2014/main" id="{0A2DF32F-F7E6-4FDD-BDD6-2955035DD295}"/>
              </a:ext>
            </a:extLst>
          </p:cNvPr>
          <p:cNvSpPr txBox="1"/>
          <p:nvPr/>
        </p:nvSpPr>
        <p:spPr>
          <a:xfrm>
            <a:off x="19049"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 und Kontraktkurve</a:t>
            </a:r>
          </a:p>
        </p:txBody>
      </p:sp>
      <p:sp>
        <p:nvSpPr>
          <p:cNvPr id="34" name="Rechteck 33">
            <a:extLst>
              <a:ext uri="{FF2B5EF4-FFF2-40B4-BE49-F238E27FC236}">
                <a16:creationId xmlns:a16="http://schemas.microsoft.com/office/drawing/2014/main" id="{B28FBF18-4F88-4F0A-92D4-F0B001A6026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39205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812944"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812944"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7519871"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394865"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686660"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7901305"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171445"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7393587"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7490722"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564582" y="5048130"/>
            <a:ext cx="277797" cy="369332"/>
          </a:xfrm>
          <a:prstGeom prst="rect">
            <a:avLst/>
          </a:prstGeom>
          <a:noFill/>
        </p:spPr>
        <p:txBody>
          <a:bodyPr wrap="square" rtlCol="0">
            <a:spAutoFit/>
          </a:bodyPr>
          <a:lstStyle/>
          <a:p>
            <a:r>
              <a:rPr lang="de-DE" dirty="0"/>
              <a:t>A</a:t>
            </a:r>
          </a:p>
        </p:txBody>
      </p:sp>
      <p:sp>
        <p:nvSpPr>
          <p:cNvPr id="2" name="Freihandform: Form 1">
            <a:extLst>
              <a:ext uri="{FF2B5EF4-FFF2-40B4-BE49-F238E27FC236}">
                <a16:creationId xmlns:a16="http://schemas.microsoft.com/office/drawing/2014/main" id="{72B8D4CA-6587-48ED-BD60-8D5DF0B350C9}"/>
              </a:ext>
            </a:extLst>
          </p:cNvPr>
          <p:cNvSpPr/>
          <p:nvPr/>
        </p:nvSpPr>
        <p:spPr>
          <a:xfrm>
            <a:off x="809649" y="1494263"/>
            <a:ext cx="6713034" cy="3579542"/>
          </a:xfrm>
          <a:custGeom>
            <a:avLst/>
            <a:gdLst>
              <a:gd name="connsiteX0" fmla="*/ 0 w 6713034"/>
              <a:gd name="connsiteY0" fmla="*/ 3579542 h 3579542"/>
              <a:gd name="connsiteX1" fmla="*/ 2486722 w 6713034"/>
              <a:gd name="connsiteY1" fmla="*/ 2877015 h 3579542"/>
              <a:gd name="connsiteX2" fmla="*/ 4304370 w 6713034"/>
              <a:gd name="connsiteY2" fmla="*/ 758283 h 3579542"/>
              <a:gd name="connsiteX3" fmla="*/ 6713034 w 6713034"/>
              <a:gd name="connsiteY3" fmla="*/ 0 h 3579542"/>
            </a:gdLst>
            <a:ahLst/>
            <a:cxnLst>
              <a:cxn ang="0">
                <a:pos x="connsiteX0" y="connsiteY0"/>
              </a:cxn>
              <a:cxn ang="0">
                <a:pos x="connsiteX1" y="connsiteY1"/>
              </a:cxn>
              <a:cxn ang="0">
                <a:pos x="connsiteX2" y="connsiteY2"/>
              </a:cxn>
              <a:cxn ang="0">
                <a:pos x="connsiteX3" y="connsiteY3"/>
              </a:cxn>
            </a:cxnLst>
            <a:rect l="l" t="t" r="r" b="b"/>
            <a:pathLst>
              <a:path w="6713034" h="3579542">
                <a:moveTo>
                  <a:pt x="0" y="3579542"/>
                </a:moveTo>
                <a:cubicBezTo>
                  <a:pt x="884663" y="3463383"/>
                  <a:pt x="1769327" y="3347225"/>
                  <a:pt x="2486722" y="2877015"/>
                </a:cubicBezTo>
                <a:cubicBezTo>
                  <a:pt x="3204117" y="2406805"/>
                  <a:pt x="3599985" y="1237785"/>
                  <a:pt x="4304370" y="758283"/>
                </a:cubicBezTo>
                <a:cubicBezTo>
                  <a:pt x="5008755" y="278780"/>
                  <a:pt x="5860894" y="139390"/>
                  <a:pt x="67130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reihandform: Form 2">
            <a:extLst>
              <a:ext uri="{FF2B5EF4-FFF2-40B4-BE49-F238E27FC236}">
                <a16:creationId xmlns:a16="http://schemas.microsoft.com/office/drawing/2014/main" id="{BA775A0B-217E-4A3A-AA70-2670C2E96F6D}"/>
              </a:ext>
            </a:extLst>
          </p:cNvPr>
          <p:cNvSpPr/>
          <p:nvPr/>
        </p:nvSpPr>
        <p:spPr>
          <a:xfrm>
            <a:off x="2326215" y="4047893"/>
            <a:ext cx="1616926" cy="903248"/>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Freihandform: Form 16">
            <a:extLst>
              <a:ext uri="{FF2B5EF4-FFF2-40B4-BE49-F238E27FC236}">
                <a16:creationId xmlns:a16="http://schemas.microsoft.com/office/drawing/2014/main" id="{862A0796-A8F8-4969-906E-70D32D6F4200}"/>
              </a:ext>
            </a:extLst>
          </p:cNvPr>
          <p:cNvSpPr/>
          <p:nvPr/>
        </p:nvSpPr>
        <p:spPr>
          <a:xfrm>
            <a:off x="2850322" y="3880624"/>
            <a:ext cx="1115122" cy="702527"/>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Form 17">
            <a:extLst>
              <a:ext uri="{FF2B5EF4-FFF2-40B4-BE49-F238E27FC236}">
                <a16:creationId xmlns:a16="http://schemas.microsoft.com/office/drawing/2014/main" id="{703A6F3E-8E50-4547-880D-77C93F41ABAE}"/>
              </a:ext>
            </a:extLst>
          </p:cNvPr>
          <p:cNvSpPr/>
          <p:nvPr/>
        </p:nvSpPr>
        <p:spPr>
          <a:xfrm>
            <a:off x="2913507"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DEA34E1E-2DF9-47B3-8E4D-0AB2AACEAC32}"/>
              </a:ext>
            </a:extLst>
          </p:cNvPr>
          <p:cNvSpPr/>
          <p:nvPr/>
        </p:nvSpPr>
        <p:spPr>
          <a:xfrm>
            <a:off x="3270349"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28C98ED1-D7C0-4DD9-954A-A96270D05828}"/>
              </a:ext>
            </a:extLst>
          </p:cNvPr>
          <p:cNvSpPr/>
          <p:nvPr/>
        </p:nvSpPr>
        <p:spPr>
          <a:xfrm>
            <a:off x="3705251" y="2048113"/>
            <a:ext cx="1442200" cy="979218"/>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2D11E031-992C-499E-A9C7-A485BD0843B3}"/>
              </a:ext>
            </a:extLst>
          </p:cNvPr>
          <p:cNvSpPr/>
          <p:nvPr/>
        </p:nvSpPr>
        <p:spPr>
          <a:xfrm>
            <a:off x="4229357" y="1659887"/>
            <a:ext cx="1616912" cy="145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a:extLst>
              <a:ext uri="{FF2B5EF4-FFF2-40B4-BE49-F238E27FC236}">
                <a16:creationId xmlns:a16="http://schemas.microsoft.com/office/drawing/2014/main" id="{D5A8DD2A-C7F2-4BD7-9C14-75F1FB02E774}"/>
              </a:ext>
            </a:extLst>
          </p:cNvPr>
          <p:cNvSpPr txBox="1"/>
          <p:nvPr/>
        </p:nvSpPr>
        <p:spPr>
          <a:xfrm>
            <a:off x="2081124" y="3891776"/>
            <a:ext cx="401208" cy="369332"/>
          </a:xfrm>
          <a:prstGeom prst="rect">
            <a:avLst/>
          </a:prstGeom>
          <a:noFill/>
        </p:spPr>
        <p:txBody>
          <a:bodyPr wrap="square" rtlCol="0">
            <a:spAutoFit/>
          </a:bodyPr>
          <a:lstStyle/>
          <a:p>
            <a:r>
              <a:rPr lang="de-DE" dirty="0"/>
              <a:t>I</a:t>
            </a:r>
            <a:r>
              <a:rPr lang="de-DE" baseline="-25000" dirty="0"/>
              <a:t>B</a:t>
            </a:r>
          </a:p>
        </p:txBody>
      </p:sp>
      <p:sp>
        <p:nvSpPr>
          <p:cNvPr id="23" name="Textfeld 22">
            <a:extLst>
              <a:ext uri="{FF2B5EF4-FFF2-40B4-BE49-F238E27FC236}">
                <a16:creationId xmlns:a16="http://schemas.microsoft.com/office/drawing/2014/main" id="{69ED4A1F-14FC-4997-963F-54A3A3BD0D37}"/>
              </a:ext>
            </a:extLst>
          </p:cNvPr>
          <p:cNvSpPr txBox="1"/>
          <p:nvPr/>
        </p:nvSpPr>
        <p:spPr>
          <a:xfrm>
            <a:off x="3890612" y="4382428"/>
            <a:ext cx="364762" cy="382358"/>
          </a:xfrm>
          <a:prstGeom prst="rect">
            <a:avLst/>
          </a:prstGeom>
          <a:noFill/>
        </p:spPr>
        <p:txBody>
          <a:bodyPr wrap="square" rtlCol="0">
            <a:spAutoFit/>
          </a:bodyPr>
          <a:lstStyle/>
          <a:p>
            <a:r>
              <a:rPr lang="de-DE" dirty="0"/>
              <a:t>I</a:t>
            </a:r>
            <a:r>
              <a:rPr lang="de-DE" baseline="-25000" dirty="0"/>
              <a:t>A</a:t>
            </a:r>
          </a:p>
        </p:txBody>
      </p:sp>
      <p:sp>
        <p:nvSpPr>
          <p:cNvPr id="24" name="Textfeld 23">
            <a:extLst>
              <a:ext uri="{FF2B5EF4-FFF2-40B4-BE49-F238E27FC236}">
                <a16:creationId xmlns:a16="http://schemas.microsoft.com/office/drawing/2014/main" id="{E4E7159B-62E5-4B9F-80CA-A0BD0C9B8233}"/>
              </a:ext>
            </a:extLst>
          </p:cNvPr>
          <p:cNvSpPr txBox="1"/>
          <p:nvPr/>
        </p:nvSpPr>
        <p:spPr>
          <a:xfrm>
            <a:off x="2679573" y="3375101"/>
            <a:ext cx="401208" cy="369332"/>
          </a:xfrm>
          <a:prstGeom prst="rect">
            <a:avLst/>
          </a:prstGeom>
          <a:noFill/>
        </p:spPr>
        <p:txBody>
          <a:bodyPr wrap="square" rtlCol="0">
            <a:spAutoFit/>
          </a:bodyPr>
          <a:lstStyle/>
          <a:p>
            <a:r>
              <a:rPr lang="de-DE" dirty="0"/>
              <a:t>I</a:t>
            </a:r>
            <a:r>
              <a:rPr lang="de-DE" baseline="-25000" dirty="0"/>
              <a:t>B</a:t>
            </a:r>
          </a:p>
        </p:txBody>
      </p:sp>
      <p:sp>
        <p:nvSpPr>
          <p:cNvPr id="25" name="Textfeld 24">
            <a:extLst>
              <a:ext uri="{FF2B5EF4-FFF2-40B4-BE49-F238E27FC236}">
                <a16:creationId xmlns:a16="http://schemas.microsoft.com/office/drawing/2014/main" id="{EB29D948-0A02-4E48-91AF-468939418B03}"/>
              </a:ext>
            </a:extLst>
          </p:cNvPr>
          <p:cNvSpPr txBox="1"/>
          <p:nvPr/>
        </p:nvSpPr>
        <p:spPr>
          <a:xfrm>
            <a:off x="3534500" y="1932876"/>
            <a:ext cx="401208" cy="369332"/>
          </a:xfrm>
          <a:prstGeom prst="rect">
            <a:avLst/>
          </a:prstGeom>
          <a:noFill/>
        </p:spPr>
        <p:txBody>
          <a:bodyPr wrap="square" rtlCol="0">
            <a:spAutoFit/>
          </a:bodyPr>
          <a:lstStyle/>
          <a:p>
            <a:r>
              <a:rPr lang="de-DE" dirty="0"/>
              <a:t>I</a:t>
            </a:r>
            <a:r>
              <a:rPr lang="de-DE" baseline="-25000" dirty="0"/>
              <a:t>B</a:t>
            </a:r>
          </a:p>
        </p:txBody>
      </p:sp>
      <p:sp>
        <p:nvSpPr>
          <p:cNvPr id="26" name="Textfeld 25">
            <a:extLst>
              <a:ext uri="{FF2B5EF4-FFF2-40B4-BE49-F238E27FC236}">
                <a16:creationId xmlns:a16="http://schemas.microsoft.com/office/drawing/2014/main" id="{C089239E-7C33-4523-A200-29E479567EFE}"/>
              </a:ext>
            </a:extLst>
          </p:cNvPr>
          <p:cNvSpPr txBox="1"/>
          <p:nvPr/>
        </p:nvSpPr>
        <p:spPr>
          <a:xfrm>
            <a:off x="4332947" y="3899212"/>
            <a:ext cx="364762" cy="382358"/>
          </a:xfrm>
          <a:prstGeom prst="rect">
            <a:avLst/>
          </a:prstGeom>
          <a:noFill/>
        </p:spPr>
        <p:txBody>
          <a:bodyPr wrap="square" rtlCol="0">
            <a:spAutoFit/>
          </a:bodyPr>
          <a:lstStyle/>
          <a:p>
            <a:r>
              <a:rPr lang="de-DE" dirty="0"/>
              <a:t>I</a:t>
            </a:r>
            <a:r>
              <a:rPr lang="de-DE" baseline="-25000" dirty="0"/>
              <a:t>A</a:t>
            </a:r>
          </a:p>
        </p:txBody>
      </p:sp>
      <p:sp>
        <p:nvSpPr>
          <p:cNvPr id="27" name="Textfeld 26">
            <a:extLst>
              <a:ext uri="{FF2B5EF4-FFF2-40B4-BE49-F238E27FC236}">
                <a16:creationId xmlns:a16="http://schemas.microsoft.com/office/drawing/2014/main" id="{35936E95-74D0-497A-AA0A-1B20EFCD395A}"/>
              </a:ext>
            </a:extLst>
          </p:cNvPr>
          <p:cNvSpPr txBox="1"/>
          <p:nvPr/>
        </p:nvSpPr>
        <p:spPr>
          <a:xfrm>
            <a:off x="5804904" y="2940203"/>
            <a:ext cx="364762" cy="382358"/>
          </a:xfrm>
          <a:prstGeom prst="rect">
            <a:avLst/>
          </a:prstGeom>
          <a:noFill/>
        </p:spPr>
        <p:txBody>
          <a:bodyPr wrap="square" rtlCol="0">
            <a:spAutoFit/>
          </a:bodyPr>
          <a:lstStyle/>
          <a:p>
            <a:r>
              <a:rPr lang="de-DE" dirty="0"/>
              <a:t>I</a:t>
            </a:r>
            <a:r>
              <a:rPr lang="de-DE" baseline="-25000" dirty="0"/>
              <a:t>A</a:t>
            </a:r>
          </a:p>
        </p:txBody>
      </p:sp>
      <p:sp>
        <p:nvSpPr>
          <p:cNvPr id="29" name="Textfeld 28">
            <a:extLst>
              <a:ext uri="{FF2B5EF4-FFF2-40B4-BE49-F238E27FC236}">
                <a16:creationId xmlns:a16="http://schemas.microsoft.com/office/drawing/2014/main" id="{65EED1DB-344B-4B8A-861E-DABAF01A5C34}"/>
              </a:ext>
            </a:extLst>
          </p:cNvPr>
          <p:cNvSpPr txBox="1"/>
          <p:nvPr/>
        </p:nvSpPr>
        <p:spPr>
          <a:xfrm>
            <a:off x="1661258" y="2170932"/>
            <a:ext cx="1572810" cy="369332"/>
          </a:xfrm>
          <a:prstGeom prst="rect">
            <a:avLst/>
          </a:prstGeom>
          <a:noFill/>
        </p:spPr>
        <p:txBody>
          <a:bodyPr wrap="square" rtlCol="0">
            <a:spAutoFit/>
          </a:bodyPr>
          <a:lstStyle/>
          <a:p>
            <a:r>
              <a:rPr lang="de-DE" dirty="0"/>
              <a:t>Kontraktkurve</a:t>
            </a:r>
            <a:endParaRPr lang="de-DE" baseline="-25000" dirty="0"/>
          </a:p>
        </p:txBody>
      </p:sp>
      <p:cxnSp>
        <p:nvCxnSpPr>
          <p:cNvPr id="31" name="Gerade Verbindung mit Pfeil 30">
            <a:extLst>
              <a:ext uri="{FF2B5EF4-FFF2-40B4-BE49-F238E27FC236}">
                <a16:creationId xmlns:a16="http://schemas.microsoft.com/office/drawing/2014/main" id="{2D9F801A-FE4D-4BA2-ADFD-3097A6EE39F5}"/>
              </a:ext>
            </a:extLst>
          </p:cNvPr>
          <p:cNvCxnSpPr>
            <a:cxnSpLocks/>
          </p:cNvCxnSpPr>
          <p:nvPr/>
        </p:nvCxnSpPr>
        <p:spPr>
          <a:xfrm>
            <a:off x="3123812" y="2453975"/>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feld 61">
            <a:extLst>
              <a:ext uri="{FF2B5EF4-FFF2-40B4-BE49-F238E27FC236}">
                <a16:creationId xmlns:a16="http://schemas.microsoft.com/office/drawing/2014/main" id="{0A2DF32F-F7E6-4FDD-BDD6-2955035DD295}"/>
              </a:ext>
            </a:extLst>
          </p:cNvPr>
          <p:cNvSpPr txBox="1"/>
          <p:nvPr/>
        </p:nvSpPr>
        <p:spPr>
          <a:xfrm>
            <a:off x="19049"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 und Kontraktkurve</a:t>
            </a:r>
          </a:p>
        </p:txBody>
      </p:sp>
      <mc:AlternateContent xmlns:mc="http://schemas.openxmlformats.org/markup-compatibility/2006" xmlns:a14="http://schemas.microsoft.com/office/drawing/2010/main">
        <mc:Choice Requires="a14">
          <p:sp>
            <p:nvSpPr>
              <p:cNvPr id="63" name="Textfeld 62">
                <a:extLst>
                  <a:ext uri="{FF2B5EF4-FFF2-40B4-BE49-F238E27FC236}">
                    <a16:creationId xmlns:a16="http://schemas.microsoft.com/office/drawing/2014/main" id="{D91AE055-DFD1-4B1E-B986-68FDF06E8C91}"/>
                  </a:ext>
                </a:extLst>
              </p:cNvPr>
              <p:cNvSpPr txBox="1"/>
              <p:nvPr/>
            </p:nvSpPr>
            <p:spPr>
              <a:xfrm>
                <a:off x="11152" y="5637356"/>
                <a:ext cx="8641236" cy="831309"/>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Die </a:t>
                </a:r>
                <a:r>
                  <a:rPr lang="de-DE" sz="2400" b="1" dirty="0">
                    <a:latin typeface="Times New Roman" panose="02020603050405020304" pitchFamily="18" charset="0"/>
                    <a:cs typeface="Times New Roman" panose="02020603050405020304" pitchFamily="18" charset="0"/>
                  </a:rPr>
                  <a:t>Kontraktkurve</a:t>
                </a:r>
                <a:r>
                  <a:rPr lang="de-DE" sz="2400" dirty="0">
                    <a:latin typeface="Times New Roman" panose="02020603050405020304" pitchFamily="18" charset="0"/>
                    <a:cs typeface="Times New Roman" panose="02020603050405020304" pitchFamily="18" charset="0"/>
                  </a:rPr>
                  <a:t> beschreibt alle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Allokationen der Güter </a:t>
                </a:r>
                <a14:m>
                  <m:oMath xmlns:m="http://schemas.openxmlformats.org/officeDocument/2006/math">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für zwei Konsumenten (A,B) bei gegebener Ressourcenbeschränkung und Präferenzen </a:t>
                </a:r>
                <a:r>
                  <a:rPr lang="de-DE" sz="2400" dirty="0" err="1">
                    <a:latin typeface="Times New Roman" panose="02020603050405020304" pitchFamily="18" charset="0"/>
                    <a:cs typeface="Times New Roman" panose="02020603050405020304" pitchFamily="18" charset="0"/>
                  </a:rPr>
                  <a:t>u</a:t>
                </a:r>
                <a:r>
                  <a:rPr lang="de-DE" sz="2400" baseline="-25000" dirty="0" err="1">
                    <a:latin typeface="Times New Roman" panose="02020603050405020304" pitchFamily="18" charset="0"/>
                    <a:cs typeface="Times New Roman" panose="02020603050405020304" pitchFamily="18" charset="0"/>
                  </a:rPr>
                  <a:t>A</a:t>
                </a:r>
                <a:r>
                  <a:rPr lang="de-DE" sz="2400" dirty="0">
                    <a:latin typeface="Times New Roman" panose="02020603050405020304" pitchFamily="18" charset="0"/>
                    <a:cs typeface="Times New Roman" panose="02020603050405020304" pitchFamily="18" charset="0"/>
                  </a:rPr>
                  <a:t> und </a:t>
                </a:r>
                <a:r>
                  <a:rPr lang="de-DE" sz="2400" dirty="0" err="1">
                    <a:latin typeface="Times New Roman" panose="02020603050405020304" pitchFamily="18" charset="0"/>
                    <a:cs typeface="Times New Roman" panose="02020603050405020304" pitchFamily="18" charset="0"/>
                  </a:rPr>
                  <a:t>u</a:t>
                </a:r>
                <a:r>
                  <a:rPr lang="de-DE" sz="2400" baseline="-25000" dirty="0" err="1">
                    <a:latin typeface="Times New Roman" panose="02020603050405020304" pitchFamily="18" charset="0"/>
                    <a:cs typeface="Times New Roman" panose="02020603050405020304" pitchFamily="18" charset="0"/>
                  </a:rPr>
                  <a:t>B</a:t>
                </a:r>
                <a:endParaRPr lang="de-DE" sz="2400" dirty="0">
                  <a:latin typeface="Times New Roman" panose="02020603050405020304" pitchFamily="18" charset="0"/>
                  <a:cs typeface="Times New Roman" panose="02020603050405020304" pitchFamily="18" charset="0"/>
                </a:endParaRPr>
              </a:p>
            </p:txBody>
          </p:sp>
        </mc:Choice>
        <mc:Fallback xmlns="">
          <p:sp>
            <p:nvSpPr>
              <p:cNvPr id="63" name="Textfeld 62">
                <a:extLst>
                  <a:ext uri="{FF2B5EF4-FFF2-40B4-BE49-F238E27FC236}">
                    <a16:creationId xmlns:a16="http://schemas.microsoft.com/office/drawing/2014/main" id="{D91AE055-DFD1-4B1E-B986-68FDF06E8C91}"/>
                  </a:ext>
                </a:extLst>
              </p:cNvPr>
              <p:cNvSpPr txBox="1">
                <a:spLocks noRot="1" noChangeAspect="1" noMove="1" noResize="1" noEditPoints="1" noAdjustHandles="1" noChangeArrowheads="1" noChangeShapeType="1" noTextEdit="1"/>
              </p:cNvSpPr>
              <p:nvPr/>
            </p:nvSpPr>
            <p:spPr>
              <a:xfrm>
                <a:off x="11152" y="5637356"/>
                <a:ext cx="8641236" cy="831309"/>
              </a:xfrm>
              <a:prstGeom prst="rect">
                <a:avLst/>
              </a:prstGeom>
              <a:blipFill>
                <a:blip r:embed="rId2"/>
                <a:stretch>
                  <a:fillRect l="-1129" t="-5882" b="-60294"/>
                </a:stretch>
              </a:blipFill>
            </p:spPr>
            <p:txBody>
              <a:bodyPr/>
              <a:lstStyle/>
              <a:p>
                <a:r>
                  <a:rPr lang="de-DE">
                    <a:noFill/>
                  </a:rPr>
                  <a:t> </a:t>
                </a:r>
              </a:p>
            </p:txBody>
          </p:sp>
        </mc:Fallback>
      </mc:AlternateContent>
      <p:sp>
        <p:nvSpPr>
          <p:cNvPr id="34" name="Rechteck 33">
            <a:extLst>
              <a:ext uri="{FF2B5EF4-FFF2-40B4-BE49-F238E27FC236}">
                <a16:creationId xmlns:a16="http://schemas.microsoft.com/office/drawing/2014/main" id="{B28FBF18-4F88-4F0A-92D4-F0B001A6026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1948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7" grpId="0" animBg="1"/>
      <p:bldP spid="18" grpId="0" animBg="1"/>
      <p:bldP spid="19" grpId="0" animBg="1"/>
      <p:bldP spid="20" grpId="0" animBg="1"/>
      <p:bldP spid="21" grpId="0" animBg="1"/>
      <p:bldP spid="22" grpId="0"/>
      <p:bldP spid="23" grpId="0"/>
      <p:bldP spid="24" grpId="0"/>
      <p:bldP spid="25" grpId="0"/>
      <p:bldP spid="26" grpId="0"/>
      <p:bldP spid="27" grpId="0"/>
      <p:bldP spid="29" grpId="0"/>
      <p:bldP spid="6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9523" y="3810"/>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9049" y="1030021"/>
                <a:ext cx="12172951" cy="4797958"/>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Konsumenten (A,B) maximieren bei gegebenen Preisen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oMath>
                </a14:m>
                <a:r>
                  <a:rPr lang="de-DE" sz="2400" dirty="0">
                    <a:latin typeface="Times New Roman" panose="02020603050405020304" pitchFamily="18" charset="0"/>
                    <a:cs typeface="Times New Roman" panose="02020603050405020304" pitchFamily="18" charset="0"/>
                  </a:rPr>
                  <a:t>) und gegebenen Anfangsausstattungen jeweils ihren Nutzen.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kann dabei jeweils als das Budget der Konsumenten (A,B) interpretiert werden.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Daraus ergeben sich die Nachfragen</a:t>
                </a:r>
              </a:p>
              <a:p>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Unter vollkommener Konkurrenz werden sich die Preise</a:t>
                </a:r>
              </a:p>
              <a:p>
                <a:pPr lvl="1"/>
                <a:r>
                  <a:rPr lang="de-DE" sz="2400" dirty="0">
                    <a:latin typeface="Times New Roman" panose="02020603050405020304" pitchFamily="18" charset="0"/>
                    <a:cs typeface="Times New Roman" panose="02020603050405020304" pitchFamily="18" charset="0"/>
                  </a:rPr>
                  <a:t>    solange ändern, bis Angebot und Nachfrage übereinstimmen.</a:t>
                </a: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9049" y="1030021"/>
                <a:ext cx="12172951" cy="4797958"/>
              </a:xfrm>
              <a:prstGeom prst="rect">
                <a:avLst/>
              </a:prstGeom>
              <a:blipFill>
                <a:blip r:embed="rId2"/>
                <a:stretch>
                  <a:fillRect l="-651" t="-1017"/>
                </a:stretch>
              </a:blipFill>
            </p:spPr>
            <p:txBody>
              <a:bodyPr/>
              <a:lstStyle/>
              <a:p>
                <a:r>
                  <a:rPr lang="de-DE">
                    <a:noFill/>
                  </a:rPr>
                  <a:t> </a:t>
                </a:r>
              </a:p>
            </p:txBody>
          </p:sp>
        </mc:Fallback>
      </mc:AlternateContent>
      <p:sp>
        <p:nvSpPr>
          <p:cNvPr id="8" name="Rechteck 7">
            <a:extLst>
              <a:ext uri="{FF2B5EF4-FFF2-40B4-BE49-F238E27FC236}">
                <a16:creationId xmlns:a16="http://schemas.microsoft.com/office/drawing/2014/main" id="{A507BA5F-18A0-4D43-B818-A0C8D1C357E9}"/>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6450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95498" y="683349"/>
            <a:ext cx="9036497" cy="1132128"/>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Beispiel:</a:t>
            </a:r>
          </a:p>
          <a:p>
            <a:r>
              <a:rPr lang="de-DE" sz="2200" dirty="0">
                <a:latin typeface="Times New Roman" panose="02020603050405020304" pitchFamily="18" charset="0"/>
                <a:cs typeface="Times New Roman" panose="02020603050405020304" pitchFamily="18" charset="0"/>
              </a:rPr>
              <a:t>Sie stehen am 17.07.2014 vor der entscheidenden Klausur Ihres Studiums und haben am Sonntag vorher drei  alternative Handlungsmöglichkeiten</a:t>
            </a:r>
          </a:p>
          <a:p>
            <a:endParaRPr lang="de-DE" sz="2200"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295498" y="2018757"/>
            <a:ext cx="9036497" cy="732825"/>
          </a:xfrm>
          <a:prstGeom prst="rect">
            <a:avLst/>
          </a:prstGeom>
          <a:noFill/>
        </p:spPr>
        <p:txBody>
          <a:bodyPr wrap="square" rtlCol="0">
            <a:noAutofit/>
          </a:bodyPr>
          <a:lstStyle/>
          <a:p>
            <a:pPr marL="457200" indent="-457200">
              <a:buFont typeface="+mj-lt"/>
              <a:buAutoNum type="arabicPeriod"/>
            </a:pPr>
            <a:r>
              <a:rPr lang="de-DE" sz="2200" dirty="0">
                <a:latin typeface="Times New Roman" panose="02020603050405020304" pitchFamily="18" charset="0"/>
                <a:cs typeface="Times New Roman" panose="02020603050405020304" pitchFamily="18" charset="0"/>
              </a:rPr>
              <a:t>Sie schauen das WM-Finale Deutschland-Argentinien, trinken dabei ein paar Bier und lernen nicht </a:t>
            </a:r>
          </a:p>
          <a:p>
            <a:endParaRPr lang="de-DE" sz="2200"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295498" y="2955659"/>
            <a:ext cx="9036497" cy="1092067"/>
          </a:xfrm>
          <a:prstGeom prst="rect">
            <a:avLst/>
          </a:prstGeom>
          <a:noFill/>
        </p:spPr>
        <p:txBody>
          <a:bodyPr wrap="square" rtlCol="0">
            <a:noAutofit/>
          </a:bodyPr>
          <a:lstStyle/>
          <a:p>
            <a:pPr marL="457200" indent="-457200">
              <a:buFont typeface="+mj-lt"/>
              <a:buAutoNum type="arabicPeriod" startAt="2"/>
            </a:pPr>
            <a:r>
              <a:rPr lang="de-DE" sz="2200" dirty="0">
                <a:latin typeface="Times New Roman" panose="02020603050405020304" pitchFamily="18" charset="0"/>
                <a:cs typeface="Times New Roman" panose="02020603050405020304" pitchFamily="18" charset="0"/>
              </a:rPr>
              <a:t>Sie gehen ihrem </a:t>
            </a:r>
            <a:r>
              <a:rPr lang="de-DE" sz="2200" dirty="0" err="1">
                <a:latin typeface="Times New Roman" panose="02020603050405020304" pitchFamily="18" charset="0"/>
                <a:cs typeface="Times New Roman" panose="02020603050405020304" pitchFamily="18" charset="0"/>
              </a:rPr>
              <a:t>Kellnerjob</a:t>
            </a:r>
            <a:r>
              <a:rPr lang="de-DE" sz="2200" dirty="0">
                <a:latin typeface="Times New Roman" panose="02020603050405020304" pitchFamily="18" charset="0"/>
                <a:cs typeface="Times New Roman" panose="02020603050405020304" pitchFamily="18" charset="0"/>
              </a:rPr>
              <a:t> im Kulturrestaurant nach, in dem definitiv kein </a:t>
            </a:r>
            <a:r>
              <a:rPr lang="de-DE" sz="2200" dirty="0" err="1">
                <a:latin typeface="Times New Roman" panose="02020603050405020304" pitchFamily="18" charset="0"/>
                <a:cs typeface="Times New Roman" panose="02020603050405020304" pitchFamily="18" charset="0"/>
              </a:rPr>
              <a:t>Fussball</a:t>
            </a:r>
            <a:r>
              <a:rPr lang="de-DE" sz="2200" dirty="0">
                <a:latin typeface="Times New Roman" panose="02020603050405020304" pitchFamily="18" charset="0"/>
                <a:cs typeface="Times New Roman" panose="02020603050405020304" pitchFamily="18" charset="0"/>
              </a:rPr>
              <a:t> gezeigt wird und erhalten dafür voraussichtlich 150 Euro Trinkgeld und lernen nicht</a:t>
            </a:r>
          </a:p>
          <a:p>
            <a:endParaRPr lang="de-DE" sz="2200"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295498" y="4267291"/>
            <a:ext cx="7899689" cy="1076579"/>
          </a:xfrm>
          <a:prstGeom prst="rect">
            <a:avLst/>
          </a:prstGeom>
          <a:noFill/>
        </p:spPr>
        <p:txBody>
          <a:bodyPr wrap="square" rtlCol="0">
            <a:noAutofit/>
          </a:bodyPr>
          <a:lstStyle/>
          <a:p>
            <a:pPr marL="457200" indent="-457200">
              <a:buFont typeface="+mj-lt"/>
              <a:buAutoNum type="arabicPeriod" startAt="3"/>
            </a:pPr>
            <a:r>
              <a:rPr lang="de-DE" sz="2200" dirty="0">
                <a:latin typeface="Times New Roman" panose="02020603050405020304" pitchFamily="18" charset="0"/>
                <a:cs typeface="Times New Roman" panose="02020603050405020304" pitchFamily="18" charset="0"/>
              </a:rPr>
              <a:t>Sie schließen ihren Fernseher im Keller ein, werfen den Schlüssel weg und lernen den ganzen Abend</a:t>
            </a:r>
          </a:p>
          <a:p>
            <a:endParaRPr lang="de-DE" sz="22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EBDC51A3-DC92-4D81-887F-A838D96BF095}"/>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a:latin typeface="Times New Roman" panose="02020603050405020304" pitchFamily="18" charset="0"/>
                <a:cs typeface="Times New Roman" panose="02020603050405020304" pitchFamily="18" charset="0"/>
              </a:rPr>
              <a:t>Beispiel Opportunitätskosten</a:t>
            </a:r>
          </a:p>
        </p:txBody>
      </p:sp>
      <p:sp>
        <p:nvSpPr>
          <p:cNvPr id="13" name="Rechteck 12">
            <a:extLst>
              <a:ext uri="{FF2B5EF4-FFF2-40B4-BE49-F238E27FC236}">
                <a16:creationId xmlns:a16="http://schemas.microsoft.com/office/drawing/2014/main" id="{8A0FC927-0017-4DC6-8F56-B4769240D86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7390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 und Wohlfahrtstheorie</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493939"/>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Im Gleichgewicht („Angebot=Nachfrage“) mit den Preisen </a:t>
                </a:r>
                <a14:m>
                  <m:oMath xmlns:m="http://schemas.openxmlformats.org/officeDocument/2006/math">
                    <m:sSubSup>
                      <m:sSubSupPr>
                        <m:ctrlPr>
                          <a:rPr lang="de-DE" sz="2400" i="1" smtClean="0">
                            <a:latin typeface="Cambria Math" panose="02040503050406030204" pitchFamily="18" charset="0"/>
                            <a:cs typeface="Times New Roman" panose="02020603050405020304" pitchFamily="18" charset="0"/>
                          </a:rPr>
                        </m:ctrlPr>
                      </m:sSubSup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𝑥</m:t>
                        </m:r>
                      </m:sub>
                      <m:sup>
                        <m:r>
                          <a:rPr lang="de-DE" sz="2400" b="0" i="1" smtClean="0">
                            <a:latin typeface="Cambria Math" panose="02040503050406030204" pitchFamily="18" charset="0"/>
                            <a:cs typeface="Times New Roman" panose="02020603050405020304" pitchFamily="18" charset="0"/>
                          </a:rPr>
                          <m:t>∗</m:t>
                        </m:r>
                      </m:sup>
                    </m:sSubSup>
                    <m:r>
                      <a:rPr lang="de-DE" sz="2400" b="0" i="1" smtClean="0">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gilt dann </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Aus der allgemeinen Optimalitätsbedingung der Nutzenmaximierung</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𝐺𝑅𝑆</m:t>
                    </m:r>
                    <m:r>
                      <a:rPr lang="de-DE" sz="2400" i="1">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b="0" i="1" smtClean="0">
                                <a:solidFill>
                                  <a:srgbClr val="000000"/>
                                </a:solidFill>
                                <a:latin typeface="Cambria Math" panose="02040503050406030204" pitchFamily="18" charset="0"/>
                                <a:ea typeface="Cambria Math" panose="02040503050406030204" pitchFamily="18" charset="0"/>
                              </a:rPr>
                              <m:t>𝑥</m:t>
                            </m:r>
                          </m:sub>
                        </m:sSub>
                      </m:num>
                      <m:den>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b="0" i="1" smtClean="0">
                                <a:solidFill>
                                  <a:srgbClr val="000000"/>
                                </a:solidFill>
                                <a:latin typeface="Cambria Math" panose="02040503050406030204" pitchFamily="18" charset="0"/>
                                <a:ea typeface="Cambria Math" panose="02040503050406030204" pitchFamily="18" charset="0"/>
                              </a:rPr>
                              <m:t>𝑦</m:t>
                            </m:r>
                          </m:sub>
                        </m:sSub>
                      </m:den>
                    </m:f>
                  </m:oMath>
                </a14:m>
                <a:r>
                  <a:rPr lang="de-DE" sz="2400" dirty="0">
                    <a:latin typeface="Times New Roman" panose="02020603050405020304" pitchFamily="18" charset="0"/>
                    <a:cs typeface="Times New Roman" panose="02020603050405020304" pitchFamily="18" charset="0"/>
                  </a:rPr>
                  <a:t>	(Steigung der Indifferenzkurve = Steigung der Budgetgeraden)</a:t>
                </a:r>
              </a:p>
              <a:p>
                <a:pPr algn="ctr"/>
                <a:r>
                  <a:rPr lang="de-DE" sz="2400" dirty="0">
                    <a:latin typeface="Times New Roman" panose="02020603050405020304" pitchFamily="18" charset="0"/>
                    <a:cs typeface="Times New Roman" panose="02020603050405020304" pitchFamily="18" charset="0"/>
                  </a:rPr>
                  <a:t>folgt</a:t>
                </a:r>
              </a:p>
              <a:p>
                <a:pPr algn="ctr"/>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r>
                        <a:rPr lang="de-DE"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num>
                        <m:den>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den>
                      </m:f>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457200" indent="-457200" algn="ctr">
                  <a:buAutoNum type="arabicPeriod"/>
                </a:pPr>
                <a:r>
                  <a:rPr lang="de-DE" sz="2400" b="1" u="sng" dirty="0">
                    <a:latin typeface="Times New Roman" panose="02020603050405020304" pitchFamily="18" charset="0"/>
                    <a:cs typeface="Times New Roman" panose="02020603050405020304" pitchFamily="18" charset="0"/>
                  </a:rPr>
                  <a:t>Hauptsatz der Wohlfahrtstheorie</a:t>
                </a:r>
              </a:p>
              <a:p>
                <a:pPr marL="457200" indent="-457200" algn="ctr">
                  <a:buAutoNum type="arabicPeriod"/>
                </a:pPr>
                <a:endParaRPr lang="de-DE" sz="2400" b="1"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Jedes Wettbewerbsgleichgewicht</a:t>
                </a:r>
              </a:p>
              <a:p>
                <a:pPr algn="ctr"/>
                <a:r>
                  <a:rPr lang="de-DE" sz="2400" b="1" dirty="0">
                    <a:latin typeface="Times New Roman" panose="02020603050405020304" pitchFamily="18" charset="0"/>
                    <a:cs typeface="Times New Roman" panose="02020603050405020304" pitchFamily="18" charset="0"/>
                  </a:rPr>
                  <a:t>ist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a:t>
                </a:r>
              </a:p>
              <a:p>
                <a:pPr algn="ctr"/>
                <a:endParaRPr lang="de-DE" sz="2400" b="1"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493939"/>
                <a:ext cx="12172951" cy="5456861"/>
              </a:xfrm>
              <a:prstGeom prst="rect">
                <a:avLst/>
              </a:prstGeom>
              <a:blipFill>
                <a:blip r:embed="rId2"/>
                <a:stretch>
                  <a:fillRect l="-802" t="-894" b="-17654"/>
                </a:stretch>
              </a:blipFill>
            </p:spPr>
            <p:txBody>
              <a:bodyPr/>
              <a:lstStyle/>
              <a:p>
                <a:r>
                  <a:rPr lang="de-DE">
                    <a:noFill/>
                  </a:rPr>
                  <a:t> </a:t>
                </a:r>
              </a:p>
            </p:txBody>
          </p:sp>
        </mc:Fallback>
      </mc:AlternateContent>
      <p:sp>
        <p:nvSpPr>
          <p:cNvPr id="8" name="Rechteck 7">
            <a:extLst>
              <a:ext uri="{FF2B5EF4-FFF2-40B4-BE49-F238E27FC236}">
                <a16:creationId xmlns:a16="http://schemas.microsoft.com/office/drawing/2014/main" id="{9F9BA12B-4F56-4124-B78F-9B98247A93EA}"/>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50339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986804"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986804"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7693731"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568725"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860520"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8075165"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345305"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7567447"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7664582"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738442" y="5048130"/>
            <a:ext cx="277797" cy="369332"/>
          </a:xfrm>
          <a:prstGeom prst="rect">
            <a:avLst/>
          </a:prstGeom>
          <a:noFill/>
        </p:spPr>
        <p:txBody>
          <a:bodyPr wrap="square" rtlCol="0">
            <a:spAutoFit/>
          </a:bodyPr>
          <a:lstStyle/>
          <a:p>
            <a:r>
              <a:rPr lang="de-DE" dirty="0"/>
              <a:t>A</a:t>
            </a:r>
          </a:p>
        </p:txBody>
      </p:sp>
      <p:sp>
        <p:nvSpPr>
          <p:cNvPr id="62" name="Textfeld 61">
            <a:extLst>
              <a:ext uri="{FF2B5EF4-FFF2-40B4-BE49-F238E27FC236}">
                <a16:creationId xmlns:a16="http://schemas.microsoft.com/office/drawing/2014/main" id="{0A2DF32F-F7E6-4FDD-BDD6-2955035DD295}"/>
              </a:ext>
            </a:extLst>
          </p:cNvPr>
          <p:cNvSpPr txBox="1"/>
          <p:nvPr/>
        </p:nvSpPr>
        <p:spPr>
          <a:xfrm>
            <a:off x="14020"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p:sp>
        <p:nvSpPr>
          <p:cNvPr id="25" name="Textfeld 24">
            <a:extLst>
              <a:ext uri="{FF2B5EF4-FFF2-40B4-BE49-F238E27FC236}">
                <a16:creationId xmlns:a16="http://schemas.microsoft.com/office/drawing/2014/main" id="{5538ACCE-190D-49E9-931A-CDB154A2DBAF}"/>
              </a:ext>
            </a:extLst>
          </p:cNvPr>
          <p:cNvSpPr txBox="1"/>
          <p:nvPr/>
        </p:nvSpPr>
        <p:spPr>
          <a:xfrm>
            <a:off x="4849270" y="3876902"/>
            <a:ext cx="279896" cy="1011944"/>
          </a:xfrm>
          <a:prstGeom prst="rect">
            <a:avLst/>
          </a:prstGeom>
          <a:noFill/>
        </p:spPr>
        <p:txBody>
          <a:bodyPr wrap="square" rtlCol="0">
            <a:spAutoFit/>
          </a:bodyPr>
          <a:lstStyle/>
          <a:p>
            <a:r>
              <a:rPr lang="de-DE" sz="6000" dirty="0"/>
              <a:t>.</a:t>
            </a:r>
          </a:p>
        </p:txBody>
      </p:sp>
      <p:sp>
        <p:nvSpPr>
          <p:cNvPr id="27" name="Textfeld 26">
            <a:extLst>
              <a:ext uri="{FF2B5EF4-FFF2-40B4-BE49-F238E27FC236}">
                <a16:creationId xmlns:a16="http://schemas.microsoft.com/office/drawing/2014/main" id="{3A941B08-E9E3-4332-9E50-032C5C410820}"/>
              </a:ext>
            </a:extLst>
          </p:cNvPr>
          <p:cNvSpPr txBox="1"/>
          <p:nvPr/>
        </p:nvSpPr>
        <p:spPr>
          <a:xfrm>
            <a:off x="5015851" y="4231994"/>
            <a:ext cx="4148938" cy="461665"/>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Anfangsausstattung</a:t>
            </a:r>
            <a:endParaRPr lang="de-DE" sz="2400" baseline="-25000" dirty="0">
              <a:latin typeface="Times New Roman" panose="02020603050405020304" pitchFamily="18" charset="0"/>
              <a:cs typeface="Times New Roman" panose="02020603050405020304" pitchFamily="18" charset="0"/>
            </a:endParaRPr>
          </a:p>
        </p:txBody>
      </p:sp>
      <p:sp>
        <p:nvSpPr>
          <p:cNvPr id="36" name="Rechteck 35">
            <a:extLst>
              <a:ext uri="{FF2B5EF4-FFF2-40B4-BE49-F238E27FC236}">
                <a16:creationId xmlns:a16="http://schemas.microsoft.com/office/drawing/2014/main" id="{3B20E2E0-108D-4CB3-BE5C-10D9F165B79C}"/>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4928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986804"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986804"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7693731"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568725"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860520"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8075165"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345305"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7567447"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7664582"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738442" y="5048130"/>
            <a:ext cx="277797" cy="369332"/>
          </a:xfrm>
          <a:prstGeom prst="rect">
            <a:avLst/>
          </a:prstGeom>
          <a:noFill/>
        </p:spPr>
        <p:txBody>
          <a:bodyPr wrap="square" rtlCol="0">
            <a:spAutoFit/>
          </a:bodyPr>
          <a:lstStyle/>
          <a:p>
            <a:r>
              <a:rPr lang="de-DE" dirty="0"/>
              <a:t>A</a:t>
            </a:r>
          </a:p>
        </p:txBody>
      </p:sp>
      <p:sp>
        <p:nvSpPr>
          <p:cNvPr id="2" name="Freihandform: Form 1">
            <a:extLst>
              <a:ext uri="{FF2B5EF4-FFF2-40B4-BE49-F238E27FC236}">
                <a16:creationId xmlns:a16="http://schemas.microsoft.com/office/drawing/2014/main" id="{72B8D4CA-6587-48ED-BD60-8D5DF0B350C9}"/>
              </a:ext>
            </a:extLst>
          </p:cNvPr>
          <p:cNvSpPr/>
          <p:nvPr/>
        </p:nvSpPr>
        <p:spPr>
          <a:xfrm>
            <a:off x="983509" y="1494263"/>
            <a:ext cx="6713034" cy="3579542"/>
          </a:xfrm>
          <a:custGeom>
            <a:avLst/>
            <a:gdLst>
              <a:gd name="connsiteX0" fmla="*/ 0 w 6713034"/>
              <a:gd name="connsiteY0" fmla="*/ 3579542 h 3579542"/>
              <a:gd name="connsiteX1" fmla="*/ 2486722 w 6713034"/>
              <a:gd name="connsiteY1" fmla="*/ 2877015 h 3579542"/>
              <a:gd name="connsiteX2" fmla="*/ 4304370 w 6713034"/>
              <a:gd name="connsiteY2" fmla="*/ 758283 h 3579542"/>
              <a:gd name="connsiteX3" fmla="*/ 6713034 w 6713034"/>
              <a:gd name="connsiteY3" fmla="*/ 0 h 3579542"/>
            </a:gdLst>
            <a:ahLst/>
            <a:cxnLst>
              <a:cxn ang="0">
                <a:pos x="connsiteX0" y="connsiteY0"/>
              </a:cxn>
              <a:cxn ang="0">
                <a:pos x="connsiteX1" y="connsiteY1"/>
              </a:cxn>
              <a:cxn ang="0">
                <a:pos x="connsiteX2" y="connsiteY2"/>
              </a:cxn>
              <a:cxn ang="0">
                <a:pos x="connsiteX3" y="connsiteY3"/>
              </a:cxn>
            </a:cxnLst>
            <a:rect l="l" t="t" r="r" b="b"/>
            <a:pathLst>
              <a:path w="6713034" h="3579542">
                <a:moveTo>
                  <a:pt x="0" y="3579542"/>
                </a:moveTo>
                <a:cubicBezTo>
                  <a:pt x="884663" y="3463383"/>
                  <a:pt x="1769327" y="3347225"/>
                  <a:pt x="2486722" y="2877015"/>
                </a:cubicBezTo>
                <a:cubicBezTo>
                  <a:pt x="3204117" y="2406805"/>
                  <a:pt x="3599985" y="1237785"/>
                  <a:pt x="4304370" y="758283"/>
                </a:cubicBezTo>
                <a:cubicBezTo>
                  <a:pt x="5008755" y="278780"/>
                  <a:pt x="5860894" y="139390"/>
                  <a:pt x="67130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Form 17">
            <a:extLst>
              <a:ext uri="{FF2B5EF4-FFF2-40B4-BE49-F238E27FC236}">
                <a16:creationId xmlns:a16="http://schemas.microsoft.com/office/drawing/2014/main" id="{703A6F3E-8E50-4547-880D-77C93F41ABAE}"/>
              </a:ext>
            </a:extLst>
          </p:cNvPr>
          <p:cNvSpPr/>
          <p:nvPr/>
        </p:nvSpPr>
        <p:spPr>
          <a:xfrm>
            <a:off x="3087367"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DEA34E1E-2DF9-47B3-8E4D-0AB2AACEAC32}"/>
              </a:ext>
            </a:extLst>
          </p:cNvPr>
          <p:cNvSpPr/>
          <p:nvPr/>
        </p:nvSpPr>
        <p:spPr>
          <a:xfrm>
            <a:off x="3444209"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a:extLst>
              <a:ext uri="{FF2B5EF4-FFF2-40B4-BE49-F238E27FC236}">
                <a16:creationId xmlns:a16="http://schemas.microsoft.com/office/drawing/2014/main" id="{E4E7159B-62E5-4B9F-80CA-A0BD0C9B8233}"/>
              </a:ext>
            </a:extLst>
          </p:cNvPr>
          <p:cNvSpPr txBox="1"/>
          <p:nvPr/>
        </p:nvSpPr>
        <p:spPr>
          <a:xfrm>
            <a:off x="2853433" y="3375101"/>
            <a:ext cx="401208" cy="369332"/>
          </a:xfrm>
          <a:prstGeom prst="rect">
            <a:avLst/>
          </a:prstGeom>
          <a:noFill/>
        </p:spPr>
        <p:txBody>
          <a:bodyPr wrap="square" rtlCol="0">
            <a:spAutoFit/>
          </a:bodyPr>
          <a:lstStyle/>
          <a:p>
            <a:r>
              <a:rPr lang="de-DE" dirty="0"/>
              <a:t>I</a:t>
            </a:r>
            <a:r>
              <a:rPr lang="de-DE" baseline="-25000" dirty="0"/>
              <a:t>B</a:t>
            </a:r>
          </a:p>
        </p:txBody>
      </p:sp>
      <p:sp>
        <p:nvSpPr>
          <p:cNvPr id="26" name="Textfeld 25">
            <a:extLst>
              <a:ext uri="{FF2B5EF4-FFF2-40B4-BE49-F238E27FC236}">
                <a16:creationId xmlns:a16="http://schemas.microsoft.com/office/drawing/2014/main" id="{C089239E-7C33-4523-A200-29E479567EFE}"/>
              </a:ext>
            </a:extLst>
          </p:cNvPr>
          <p:cNvSpPr txBox="1"/>
          <p:nvPr/>
        </p:nvSpPr>
        <p:spPr>
          <a:xfrm>
            <a:off x="4506807" y="3899212"/>
            <a:ext cx="364762" cy="382358"/>
          </a:xfrm>
          <a:prstGeom prst="rect">
            <a:avLst/>
          </a:prstGeom>
          <a:noFill/>
        </p:spPr>
        <p:txBody>
          <a:bodyPr wrap="square" rtlCol="0">
            <a:spAutoFit/>
          </a:bodyPr>
          <a:lstStyle/>
          <a:p>
            <a:r>
              <a:rPr lang="de-DE" dirty="0"/>
              <a:t>I</a:t>
            </a:r>
            <a:r>
              <a:rPr lang="de-DE" baseline="-25000" dirty="0"/>
              <a:t>A</a:t>
            </a:r>
          </a:p>
        </p:txBody>
      </p:sp>
      <mc:AlternateContent xmlns:mc="http://schemas.openxmlformats.org/markup-compatibility/2006" xmlns:a14="http://schemas.microsoft.com/office/drawing/2010/main">
        <mc:Choice Requires="a14">
          <p:sp>
            <p:nvSpPr>
              <p:cNvPr id="29" name="Textfeld 28">
                <a:extLst>
                  <a:ext uri="{FF2B5EF4-FFF2-40B4-BE49-F238E27FC236}">
                    <a16:creationId xmlns:a16="http://schemas.microsoft.com/office/drawing/2014/main" id="{65EED1DB-344B-4B8A-861E-DABAF01A5C34}"/>
                  </a:ext>
                </a:extLst>
              </p:cNvPr>
              <p:cNvSpPr txBox="1"/>
              <p:nvPr/>
            </p:nvSpPr>
            <p:spPr>
              <a:xfrm>
                <a:off x="1225006" y="2442334"/>
                <a:ext cx="2316412" cy="733727"/>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Steigung </a:t>
                </a:r>
                <a14:m>
                  <m:oMath xmlns:m="http://schemas.openxmlformats.org/officeDocument/2006/math">
                    <m:r>
                      <a:rPr lang="de-DE" sz="2400" b="0" i="0"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num>
                      <m:den>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den>
                    </m:f>
                  </m:oMath>
                </a14:m>
                <a:r>
                  <a:rPr lang="de-DE" sz="2400" dirty="0"/>
                  <a:t> </a:t>
                </a:r>
                <a:endParaRPr lang="de-DE" sz="2400" baseline="-25000" dirty="0"/>
              </a:p>
            </p:txBody>
          </p:sp>
        </mc:Choice>
        <mc:Fallback xmlns="">
          <p:sp>
            <p:nvSpPr>
              <p:cNvPr id="29" name="Textfeld 28">
                <a:extLst>
                  <a:ext uri="{FF2B5EF4-FFF2-40B4-BE49-F238E27FC236}">
                    <a16:creationId xmlns:a16="http://schemas.microsoft.com/office/drawing/2014/main" id="{65EED1DB-344B-4B8A-861E-DABAF01A5C34}"/>
                  </a:ext>
                </a:extLst>
              </p:cNvPr>
              <p:cNvSpPr txBox="1">
                <a:spLocks noRot="1" noChangeAspect="1" noMove="1" noResize="1" noEditPoints="1" noAdjustHandles="1" noChangeArrowheads="1" noChangeShapeType="1" noTextEdit="1"/>
              </p:cNvSpPr>
              <p:nvPr/>
            </p:nvSpPr>
            <p:spPr>
              <a:xfrm>
                <a:off x="1225006" y="2442334"/>
                <a:ext cx="2316412" cy="733727"/>
              </a:xfrm>
              <a:prstGeom prst="rect">
                <a:avLst/>
              </a:prstGeom>
              <a:blipFill>
                <a:blip r:embed="rId2"/>
                <a:stretch>
                  <a:fillRect l="-4211"/>
                </a:stretch>
              </a:blipFill>
            </p:spPr>
            <p:txBody>
              <a:bodyPr/>
              <a:lstStyle/>
              <a:p>
                <a:r>
                  <a:rPr lang="de-DE">
                    <a:noFill/>
                  </a:rPr>
                  <a:t> </a:t>
                </a:r>
              </a:p>
            </p:txBody>
          </p:sp>
        </mc:Fallback>
      </mc:AlternateContent>
      <p:sp>
        <p:nvSpPr>
          <p:cNvPr id="62" name="Textfeld 61">
            <a:extLst>
              <a:ext uri="{FF2B5EF4-FFF2-40B4-BE49-F238E27FC236}">
                <a16:creationId xmlns:a16="http://schemas.microsoft.com/office/drawing/2014/main" id="{0A2DF32F-F7E6-4FDD-BDD6-2955035DD295}"/>
              </a:ext>
            </a:extLst>
          </p:cNvPr>
          <p:cNvSpPr txBox="1"/>
          <p:nvPr/>
        </p:nvSpPr>
        <p:spPr>
          <a:xfrm>
            <a:off x="14020"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p:cxnSp>
        <p:nvCxnSpPr>
          <p:cNvPr id="32" name="Gerader Verbinder 31">
            <a:extLst>
              <a:ext uri="{FF2B5EF4-FFF2-40B4-BE49-F238E27FC236}">
                <a16:creationId xmlns:a16="http://schemas.microsoft.com/office/drawing/2014/main" id="{A2DA1536-4A10-4033-A579-EB1DDB94B9DA}"/>
              </a:ext>
            </a:extLst>
          </p:cNvPr>
          <p:cNvCxnSpPr>
            <a:cxnSpLocks/>
          </p:cNvCxnSpPr>
          <p:nvPr/>
        </p:nvCxnSpPr>
        <p:spPr>
          <a:xfrm>
            <a:off x="2578133" y="2940203"/>
            <a:ext cx="2854712" cy="191520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feld 33">
            <a:extLst>
              <a:ext uri="{FF2B5EF4-FFF2-40B4-BE49-F238E27FC236}">
                <a16:creationId xmlns:a16="http://schemas.microsoft.com/office/drawing/2014/main" id="{35B31082-BE7B-4268-BFD4-CFCDBEB1FC28}"/>
              </a:ext>
            </a:extLst>
          </p:cNvPr>
          <p:cNvSpPr txBox="1"/>
          <p:nvPr/>
        </p:nvSpPr>
        <p:spPr>
          <a:xfrm>
            <a:off x="3782467" y="3178093"/>
            <a:ext cx="279896" cy="1011944"/>
          </a:xfrm>
          <a:prstGeom prst="rect">
            <a:avLst/>
          </a:prstGeom>
          <a:noFill/>
        </p:spPr>
        <p:txBody>
          <a:bodyPr wrap="square" rtlCol="0">
            <a:spAutoFit/>
          </a:bodyPr>
          <a:lstStyle/>
          <a:p>
            <a:r>
              <a:rPr lang="de-DE" sz="6000" dirty="0"/>
              <a:t>.</a:t>
            </a:r>
          </a:p>
        </p:txBody>
      </p:sp>
      <p:sp>
        <p:nvSpPr>
          <p:cNvPr id="37" name="Textfeld 36">
            <a:extLst>
              <a:ext uri="{FF2B5EF4-FFF2-40B4-BE49-F238E27FC236}">
                <a16:creationId xmlns:a16="http://schemas.microsoft.com/office/drawing/2014/main" id="{A198B100-FC6A-4E46-96C8-9451C69CA7D9}"/>
              </a:ext>
            </a:extLst>
          </p:cNvPr>
          <p:cNvSpPr txBox="1"/>
          <p:nvPr/>
        </p:nvSpPr>
        <p:spPr>
          <a:xfrm>
            <a:off x="4001770" y="3534853"/>
            <a:ext cx="4148938" cy="461665"/>
          </a:xfrm>
          <a:prstGeom prst="rect">
            <a:avLst/>
          </a:prstGeom>
          <a:noFill/>
        </p:spPr>
        <p:txBody>
          <a:bodyPr wrap="square" rtlCol="0">
            <a:spAutoFit/>
          </a:bodyPr>
          <a:lstStyle/>
          <a:p>
            <a:r>
              <a:rPr lang="de-DE" sz="2400" dirty="0" err="1">
                <a:latin typeface="Times New Roman" panose="02020603050405020304" pitchFamily="18" charset="0"/>
                <a:cs typeface="Times New Roman" panose="02020603050405020304" pitchFamily="18" charset="0"/>
              </a:rPr>
              <a:t>Wettberwerbsgleichgewicht</a:t>
            </a:r>
            <a:endParaRPr lang="de-DE" sz="2400" baseline="-25000" dirty="0">
              <a:latin typeface="Times New Roman" panose="02020603050405020304" pitchFamily="18" charset="0"/>
              <a:cs typeface="Times New Roman" panose="02020603050405020304" pitchFamily="18" charset="0"/>
            </a:endParaRPr>
          </a:p>
        </p:txBody>
      </p:sp>
      <p:sp>
        <p:nvSpPr>
          <p:cNvPr id="38" name="Textfeld 37">
            <a:extLst>
              <a:ext uri="{FF2B5EF4-FFF2-40B4-BE49-F238E27FC236}">
                <a16:creationId xmlns:a16="http://schemas.microsoft.com/office/drawing/2014/main" id="{E00FDCD9-5E10-468A-B2EB-46118EF94831}"/>
              </a:ext>
            </a:extLst>
          </p:cNvPr>
          <p:cNvSpPr txBox="1"/>
          <p:nvPr/>
        </p:nvSpPr>
        <p:spPr>
          <a:xfrm>
            <a:off x="3459075" y="3691055"/>
            <a:ext cx="430261" cy="467349"/>
          </a:xfrm>
          <a:prstGeom prst="rect">
            <a:avLst/>
          </a:prstGeom>
          <a:noFill/>
        </p:spPr>
        <p:txBody>
          <a:bodyPr wrap="square" rtlCol="0">
            <a:spAutoFit/>
          </a:bodyPr>
          <a:lstStyle/>
          <a:p>
            <a:r>
              <a:rPr lang="de-DE" sz="2400" dirty="0"/>
              <a:t>M</a:t>
            </a:r>
            <a:endParaRPr lang="de-DE" sz="2400" baseline="-25000" dirty="0"/>
          </a:p>
        </p:txBody>
      </p:sp>
      <p:sp>
        <p:nvSpPr>
          <p:cNvPr id="25" name="Textfeld 24">
            <a:extLst>
              <a:ext uri="{FF2B5EF4-FFF2-40B4-BE49-F238E27FC236}">
                <a16:creationId xmlns:a16="http://schemas.microsoft.com/office/drawing/2014/main" id="{5538ACCE-190D-49E9-931A-CDB154A2DBAF}"/>
              </a:ext>
            </a:extLst>
          </p:cNvPr>
          <p:cNvSpPr txBox="1"/>
          <p:nvPr/>
        </p:nvSpPr>
        <p:spPr>
          <a:xfrm>
            <a:off x="4849270" y="3876902"/>
            <a:ext cx="279896" cy="1011944"/>
          </a:xfrm>
          <a:prstGeom prst="rect">
            <a:avLst/>
          </a:prstGeom>
          <a:noFill/>
        </p:spPr>
        <p:txBody>
          <a:bodyPr wrap="square" rtlCol="0">
            <a:spAutoFit/>
          </a:bodyPr>
          <a:lstStyle/>
          <a:p>
            <a:r>
              <a:rPr lang="de-DE" sz="6000" dirty="0"/>
              <a:t>.</a:t>
            </a:r>
          </a:p>
        </p:txBody>
      </p:sp>
      <p:sp>
        <p:nvSpPr>
          <p:cNvPr id="27" name="Textfeld 26">
            <a:extLst>
              <a:ext uri="{FF2B5EF4-FFF2-40B4-BE49-F238E27FC236}">
                <a16:creationId xmlns:a16="http://schemas.microsoft.com/office/drawing/2014/main" id="{3A941B08-E9E3-4332-9E50-032C5C410820}"/>
              </a:ext>
            </a:extLst>
          </p:cNvPr>
          <p:cNvSpPr txBox="1"/>
          <p:nvPr/>
        </p:nvSpPr>
        <p:spPr>
          <a:xfrm>
            <a:off x="5015851" y="4231994"/>
            <a:ext cx="4148938" cy="461665"/>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Anfangsausstattung</a:t>
            </a:r>
            <a:endParaRPr lang="de-DE" sz="2400" baseline="-25000" dirty="0">
              <a:latin typeface="Times New Roman" panose="02020603050405020304" pitchFamily="18" charset="0"/>
              <a:cs typeface="Times New Roman" panose="02020603050405020304" pitchFamily="18" charset="0"/>
            </a:endParaRPr>
          </a:p>
        </p:txBody>
      </p:sp>
      <p:sp>
        <p:nvSpPr>
          <p:cNvPr id="36" name="Rechteck 35">
            <a:extLst>
              <a:ext uri="{FF2B5EF4-FFF2-40B4-BE49-F238E27FC236}">
                <a16:creationId xmlns:a16="http://schemas.microsoft.com/office/drawing/2014/main" id="{3B20E2E0-108D-4CB3-BE5C-10D9F165B79C}"/>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3252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4" grpId="0"/>
      <p:bldP spid="26" grpId="0"/>
      <p:bldP spid="29" grpId="0"/>
      <p:bldP spid="34" grpId="0"/>
      <p:bldP spid="37" grpId="0"/>
      <p:bldP spid="38" grpId="0"/>
      <p:bldP spid="25" grpId="0"/>
      <p:bldP spid="2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2. Hauptsatz der Wohlfahrtstheorie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619776"/>
            <a:ext cx="12172951" cy="5016253"/>
          </a:xfrm>
          <a:prstGeom prst="rect">
            <a:avLst/>
          </a:prstGeom>
          <a:noFill/>
        </p:spPr>
        <p:txBody>
          <a:bodyPr wrap="square" rtlCol="0">
            <a:noAutofit/>
          </a:bodyPr>
          <a:lstStyle/>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Achtung</a:t>
            </a:r>
            <a:r>
              <a:rPr lang="de-DE" sz="2400" dirty="0">
                <a:latin typeface="Times New Roman" panose="02020603050405020304" pitchFamily="18" charset="0"/>
                <a:cs typeface="Times New Roman" panose="02020603050405020304" pitchFamily="18" charset="0"/>
              </a:rPr>
              <a:t>: Der Punkt M ist nur </a:t>
            </a:r>
            <a:r>
              <a:rPr lang="de-DE" sz="2400" u="sng" dirty="0">
                <a:latin typeface="Times New Roman" panose="02020603050405020304" pitchFamily="18" charset="0"/>
                <a:cs typeface="Times New Roman" panose="02020603050405020304" pitchFamily="18" charset="0"/>
              </a:rPr>
              <a:t>ein</a:t>
            </a:r>
            <a:r>
              <a:rPr lang="de-DE" sz="2400" dirty="0">
                <a:latin typeface="Times New Roman" panose="02020603050405020304" pitchFamily="18" charset="0"/>
                <a:cs typeface="Times New Roman" panose="02020603050405020304" pitchFamily="18" charset="0"/>
              </a:rPr>
              <a:t> mögliches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-effizientes Wettbewerbsgleichgewicht, welches ausgehend von den Anfangsausstattungen erreicht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Es stellt sich die Frage, ob auch andere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 Wettbewerbsgleichgewichte auf der Kontraktkurve erreicht werden können?</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lgn="ctr">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Allgemein folgt:</a:t>
            </a:r>
          </a:p>
          <a:p>
            <a:pPr lvl="1"/>
            <a:r>
              <a:rPr lang="de-DE" sz="2400" b="1" dirty="0">
                <a:latin typeface="Times New Roman" panose="02020603050405020304" pitchFamily="18" charset="0"/>
                <a:cs typeface="Times New Roman" panose="02020603050405020304" pitchFamily="18" charset="0"/>
              </a:rPr>
              <a:t>2. Hauptsatz der Wohlfahrtstheorie</a:t>
            </a:r>
          </a:p>
          <a:p>
            <a:endParaRPr lang="de-DE" sz="2400" b="1"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Jede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-effiziente Allokation kann durch eine</a:t>
            </a:r>
          </a:p>
          <a:p>
            <a:r>
              <a:rPr lang="de-DE" sz="2400" b="1" dirty="0">
                <a:latin typeface="Times New Roman" panose="02020603050405020304" pitchFamily="18" charset="0"/>
                <a:cs typeface="Times New Roman" panose="02020603050405020304" pitchFamily="18" charset="0"/>
              </a:rPr>
              <a:t>bestimmte Wahl der Anfangsausstattungen erreicht werden,</a:t>
            </a:r>
          </a:p>
          <a:p>
            <a:r>
              <a:rPr lang="de-DE" sz="2400" b="1" dirty="0">
                <a:latin typeface="Times New Roman" panose="02020603050405020304" pitchFamily="18" charset="0"/>
                <a:cs typeface="Times New Roman" panose="02020603050405020304" pitchFamily="18" charset="0"/>
              </a:rPr>
              <a:t>unter der Voraussetzung,</a:t>
            </a:r>
          </a:p>
          <a:p>
            <a:r>
              <a:rPr lang="de-DE" sz="2400" b="1" dirty="0">
                <a:latin typeface="Times New Roman" panose="02020603050405020304" pitchFamily="18" charset="0"/>
                <a:cs typeface="Times New Roman" panose="02020603050405020304" pitchFamily="18" charset="0"/>
              </a:rPr>
              <a:t>dass alle Konsumenten konvexe Präferenzen haben.</a:t>
            </a:r>
          </a:p>
        </p:txBody>
      </p:sp>
      <p:sp>
        <p:nvSpPr>
          <p:cNvPr id="5" name="Rechteck 4">
            <a:extLst>
              <a:ext uri="{FF2B5EF4-FFF2-40B4-BE49-F238E27FC236}">
                <a16:creationId xmlns:a16="http://schemas.microsoft.com/office/drawing/2014/main" id="{4B94B0F5-9FE2-426B-B32B-E0EEAC0D4D58}"/>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816990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Interpretation der Hauptsätze der Wohlfahrtstheorie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Unter vollkommener Konkurrenz wird ein </a:t>
            </a:r>
            <a:r>
              <a:rPr lang="de-DE" sz="2400" dirty="0" err="1">
                <a:latin typeface="Times New Roman" panose="02020603050405020304" pitchFamily="18" charset="0"/>
                <a:cs typeface="Times New Roman" panose="02020603050405020304" pitchFamily="18" charset="0"/>
              </a:rPr>
              <a:t>pareto-effizientes</a:t>
            </a:r>
            <a:r>
              <a:rPr lang="de-DE" sz="2400" dirty="0">
                <a:latin typeface="Times New Roman" panose="02020603050405020304" pitchFamily="18" charset="0"/>
                <a:cs typeface="Times New Roman" panose="02020603050405020304" pitchFamily="18" charset="0"/>
              </a:rPr>
              <a:t> Ergebnis erreicht (1. Hauptsatz).</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Staat muss nur eingreifen, wenn die Annahmen der vollkommenen Konkurrenz verletzt sind, also Marktversagen vorliegt.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u="sng" dirty="0">
                <a:latin typeface="Times New Roman" panose="02020603050405020304" pitchFamily="18" charset="0"/>
                <a:cs typeface="Times New Roman" panose="02020603050405020304" pitchFamily="18" charset="0"/>
              </a:rPr>
              <a:t>Aber</a:t>
            </a:r>
            <a:r>
              <a:rPr lang="de-DE" sz="2400" dirty="0">
                <a:latin typeface="Times New Roman" panose="02020603050405020304" pitchFamily="18" charset="0"/>
                <a:cs typeface="Times New Roman" panose="02020603050405020304" pitchFamily="18" charset="0"/>
              </a:rPr>
              <a:t>: Auch in einer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 kann die Verteilung der Markteinkommen extrem ungleich sein.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Aus dem 2. Hauptsatz folgt, dass jede beliebige</a:t>
            </a:r>
          </a:p>
          <a:p>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 Allokation durch eine Pauschalsteuer</a:t>
            </a:r>
          </a:p>
          <a:p>
            <a:r>
              <a:rPr lang="de-DE" sz="2400" dirty="0">
                <a:latin typeface="Times New Roman" panose="02020603050405020304" pitchFamily="18" charset="0"/>
                <a:cs typeface="Times New Roman" panose="02020603050405020304" pitchFamily="18" charset="0"/>
              </a:rPr>
              <a:t>    und Subventionen erreicht werden kann.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u="sng" dirty="0">
                <a:latin typeface="Times New Roman" panose="02020603050405020304" pitchFamily="18" charset="0"/>
                <a:cs typeface="Times New Roman" panose="02020603050405020304" pitchFamily="18" charset="0"/>
              </a:rPr>
              <a:t>Aber</a:t>
            </a:r>
            <a:r>
              <a:rPr lang="de-DE" sz="2400" dirty="0">
                <a:latin typeface="Times New Roman" panose="02020603050405020304" pitchFamily="18" charset="0"/>
                <a:cs typeface="Times New Roman" panose="02020603050405020304" pitchFamily="18" charset="0"/>
              </a:rPr>
              <a:t>: Aus den beiden Hauptsätzen kann keine Regel</a:t>
            </a:r>
          </a:p>
          <a:p>
            <a:r>
              <a:rPr lang="de-DE" sz="2400" dirty="0">
                <a:latin typeface="Times New Roman" panose="02020603050405020304" pitchFamily="18" charset="0"/>
                <a:cs typeface="Times New Roman" panose="02020603050405020304" pitchFamily="18" charset="0"/>
              </a:rPr>
              <a:t>    abgeleitet werden, welche Allokation angestrebt werden sollte!</a:t>
            </a:r>
          </a:p>
        </p:txBody>
      </p:sp>
      <p:sp>
        <p:nvSpPr>
          <p:cNvPr id="4" name="Rechteck 3">
            <a:extLst>
              <a:ext uri="{FF2B5EF4-FFF2-40B4-BE49-F238E27FC236}">
                <a16:creationId xmlns:a16="http://schemas.microsoft.com/office/drawing/2014/main" id="{977DB0D5-9821-4FBF-8834-66A9EC90AF60}"/>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88120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1524000" y="764704"/>
            <a:ext cx="9144000" cy="2088232"/>
          </a:xfrm>
          <a:prstGeom prst="rect">
            <a:avLst/>
          </a:prstGeom>
          <a:noFill/>
        </p:spPr>
        <p:txBody>
          <a:bodyPr wrap="square" rtlCol="0">
            <a:noAutofit/>
          </a:bodyPr>
          <a:lstStyle/>
          <a:p>
            <a:endParaRPr lang="de-DE" sz="2400" b="1"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Definition:</a:t>
            </a:r>
          </a:p>
          <a:p>
            <a:r>
              <a:rPr lang="de-DE" sz="2400" dirty="0">
                <a:latin typeface="Times New Roman" panose="02020603050405020304" pitchFamily="18" charset="0"/>
                <a:cs typeface="Times New Roman" panose="02020603050405020304" pitchFamily="18" charset="0"/>
              </a:rPr>
              <a:t>Ein </a:t>
            </a:r>
            <a:r>
              <a:rPr lang="de-DE" sz="2400" b="1" dirty="0">
                <a:latin typeface="Times New Roman" panose="02020603050405020304" pitchFamily="18" charset="0"/>
                <a:cs typeface="Times New Roman" panose="02020603050405020304" pitchFamily="18" charset="0"/>
              </a:rPr>
              <a:t>komparativer Kostenvorteil </a:t>
            </a:r>
            <a:r>
              <a:rPr lang="de-DE" sz="2400" dirty="0">
                <a:latin typeface="Times New Roman" panose="02020603050405020304" pitchFamily="18" charset="0"/>
                <a:cs typeface="Times New Roman" panose="02020603050405020304" pitchFamily="18" charset="0"/>
              </a:rPr>
              <a:t>besteht, wenn Produzent A in der </a:t>
            </a:r>
          </a:p>
          <a:p>
            <a:r>
              <a:rPr lang="de-DE" sz="2400" dirty="0">
                <a:latin typeface="Times New Roman" panose="02020603050405020304" pitchFamily="18" charset="0"/>
                <a:cs typeface="Times New Roman" panose="02020603050405020304" pitchFamily="18" charset="0"/>
              </a:rPr>
              <a:t>Produktion eines Gutes geringere </a:t>
            </a:r>
            <a:r>
              <a:rPr lang="de-DE" sz="2400" b="1" dirty="0">
                <a:latin typeface="Times New Roman" panose="02020603050405020304" pitchFamily="18" charset="0"/>
                <a:cs typeface="Times New Roman" panose="02020603050405020304" pitchFamily="18" charset="0"/>
              </a:rPr>
              <a:t>Opportunitätskosten</a:t>
            </a:r>
            <a:r>
              <a:rPr lang="de-DE" sz="2400" dirty="0">
                <a:latin typeface="Times New Roman" panose="02020603050405020304" pitchFamily="18" charset="0"/>
                <a:cs typeface="Times New Roman" panose="02020603050405020304" pitchFamily="18" charset="0"/>
              </a:rPr>
              <a:t> hat als</a:t>
            </a:r>
          </a:p>
          <a:p>
            <a:r>
              <a:rPr lang="de-DE" sz="2400" dirty="0">
                <a:latin typeface="Times New Roman" panose="02020603050405020304" pitchFamily="18" charset="0"/>
                <a:cs typeface="Times New Roman" panose="02020603050405020304" pitchFamily="18" charset="0"/>
              </a:rPr>
              <a:t>Produzent B.</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1524000" y="2685831"/>
            <a:ext cx="9144000" cy="136815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In einer 2-Güter-2-Produzenten-Ökonomie misst man damit die 	Produktion einer Einheit des Gutes 1 in den damit entgangenen 	Einheiten des Gutes 2 </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9" name="Rechteck 8">
            <a:extLst>
              <a:ext uri="{FF2B5EF4-FFF2-40B4-BE49-F238E27FC236}">
                <a16:creationId xmlns:a16="http://schemas.microsoft.com/office/drawing/2014/main" id="{4AC54E15-FE82-4500-9551-C691A023A63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7667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D8487C15-A534-4455-BED5-9598DF16A639}"/>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Inhaltsplatzhalter 2"/>
              <p:cNvSpPr>
                <a:spLocks noGrp="1"/>
              </p:cNvSpPr>
              <p:nvPr/>
            </p:nvSpPr>
            <p:spPr>
              <a:xfrm>
                <a:off x="128105" y="2671479"/>
                <a:ext cx="11786839" cy="674912"/>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a:latin typeface="Times New Roman" panose="02020603050405020304" pitchFamily="18" charset="0"/>
                    <a:cs typeface="Times New Roman" panose="02020603050405020304" pitchFamily="18" charset="0"/>
                  </a:rPr>
                  <a:t>	</a:t>
                </a:r>
                <a14:m>
                  <m:oMath xmlns:m="http://schemas.openxmlformats.org/officeDocument/2006/math">
                    <m:r>
                      <a:rPr lang="de-DE" sz="2200" b="0" i="1" smtClean="0">
                        <a:latin typeface="Cambria Math" panose="02040503050406030204" pitchFamily="18" charset="0"/>
                        <a:cs typeface="Times New Roman" panose="02020603050405020304" pitchFamily="18" charset="0"/>
                      </a:rPr>
                      <m:t>𝑦</m:t>
                    </m:r>
                    <m:r>
                      <a:rPr lang="de-DE" sz="2200" b="0" i="1" smtClean="0">
                        <a:latin typeface="Cambria Math" panose="02040503050406030204" pitchFamily="18" charset="0"/>
                        <a:cs typeface="Times New Roman" panose="02020603050405020304" pitchFamily="18" charset="0"/>
                      </a:rPr>
                      <m:t>=</m:t>
                    </m:r>
                    <m:r>
                      <a:rPr lang="de-DE" sz="2200" b="0" i="1" smtClean="0">
                        <a:latin typeface="Cambria Math" panose="02040503050406030204" pitchFamily="18" charset="0"/>
                        <a:cs typeface="Times New Roman" panose="02020603050405020304" pitchFamily="18" charset="0"/>
                      </a:rPr>
                      <m:t>𝐹</m:t>
                    </m:r>
                    <m:d>
                      <m:dPr>
                        <m:ctrlPr>
                          <a:rPr lang="de-DE" sz="2200" b="0" i="1" smtClean="0">
                            <a:latin typeface="Cambria Math" panose="02040503050406030204" pitchFamily="18" charset="0"/>
                            <a:cs typeface="Times New Roman" panose="02020603050405020304" pitchFamily="18" charset="0"/>
                          </a:rPr>
                        </m:ctrlPr>
                      </m:dPr>
                      <m:e>
                        <m:r>
                          <a:rPr lang="de-DE" sz="2200" b="0" i="1" smtClean="0">
                            <a:latin typeface="Cambria Math" panose="02040503050406030204" pitchFamily="18" charset="0"/>
                            <a:cs typeface="Times New Roman" panose="02020603050405020304" pitchFamily="18" charset="0"/>
                          </a:rPr>
                          <m:t>𝐿</m:t>
                        </m:r>
                      </m:e>
                    </m:d>
                    <m:r>
                      <a:rPr lang="de-DE" sz="2200" b="0" i="1" smtClean="0">
                        <a:latin typeface="Cambria Math" panose="02040503050406030204" pitchFamily="18" charset="0"/>
                        <a:cs typeface="Times New Roman" panose="02020603050405020304" pitchFamily="18" charset="0"/>
                      </a:rPr>
                      <m:t>=</m:t>
                    </m:r>
                    <m:r>
                      <a:rPr lang="de-DE" sz="2200" b="0" i="1" smtClean="0">
                        <a:latin typeface="Cambria Math" panose="02040503050406030204" pitchFamily="18" charset="0"/>
                        <a:cs typeface="Times New Roman" panose="02020603050405020304" pitchFamily="18" charset="0"/>
                      </a:rPr>
                      <m:t>𝐴𝐿</m:t>
                    </m:r>
                    <m:r>
                      <a:rPr lang="de-DE" sz="2200" b="0" i="1" smtClean="0">
                        <a:latin typeface="Cambria Math" panose="02040503050406030204" pitchFamily="18" charset="0"/>
                        <a:cs typeface="Times New Roman" panose="02020603050405020304" pitchFamily="18" charset="0"/>
                      </a:rPr>
                      <m:t>=</m:t>
                    </m:r>
                    <m:f>
                      <m:fPr>
                        <m:ctrlPr>
                          <a:rPr lang="de-DE" sz="2200" b="0" i="1" smtClean="0">
                            <a:latin typeface="Cambria Math" panose="02040503050406030204" pitchFamily="18" charset="0"/>
                            <a:cs typeface="Times New Roman" panose="02020603050405020304" pitchFamily="18" charset="0"/>
                          </a:rPr>
                        </m:ctrlPr>
                      </m:fPr>
                      <m:num>
                        <m:r>
                          <a:rPr lang="de-DE" sz="2200" b="0" i="1" smtClean="0">
                            <a:latin typeface="Cambria Math" panose="02040503050406030204" pitchFamily="18" charset="0"/>
                            <a:cs typeface="Times New Roman" panose="02020603050405020304" pitchFamily="18" charset="0"/>
                          </a:rPr>
                          <m:t>1</m:t>
                        </m:r>
                      </m:num>
                      <m:den>
                        <m:r>
                          <a:rPr lang="de-DE" sz="2200" b="0" i="1" smtClean="0">
                            <a:latin typeface="Cambria Math" panose="02040503050406030204" pitchFamily="18" charset="0"/>
                            <a:cs typeface="Times New Roman" panose="02020603050405020304" pitchFamily="18" charset="0"/>
                          </a:rPr>
                          <m:t>𝑎</m:t>
                        </m:r>
                      </m:den>
                    </m:f>
                    <m:r>
                      <a:rPr lang="de-DE" sz="2200" b="0" i="1" smtClean="0">
                        <a:latin typeface="Cambria Math" panose="02040503050406030204" pitchFamily="18" charset="0"/>
                        <a:cs typeface="Times New Roman" panose="02020603050405020304" pitchFamily="18" charset="0"/>
                      </a:rPr>
                      <m:t>𝐿</m:t>
                    </m:r>
                  </m:oMath>
                </a14:m>
                <a:r>
                  <a:rPr lang="en-US" sz="2200" dirty="0">
                    <a:latin typeface="Times New Roman" panose="02020603050405020304" pitchFamily="18" charset="0"/>
                    <a:cs typeface="Times New Roman" panose="02020603050405020304" pitchFamily="18" charset="0"/>
                  </a:rPr>
                  <a:t> (y: Output; F(.): </a:t>
                </a:r>
                <a:r>
                  <a:rPr lang="en-US" sz="2200" dirty="0" err="1">
                    <a:latin typeface="Times New Roman" panose="02020603050405020304" pitchFamily="18" charset="0"/>
                    <a:cs typeface="Times New Roman" panose="02020603050405020304" pitchFamily="18" charset="0"/>
                  </a:rPr>
                  <a:t>Produktionsfunktion</a:t>
                </a:r>
                <a:r>
                  <a:rPr lang="en-US" sz="2200" dirty="0">
                    <a:latin typeface="Times New Roman" panose="02020603050405020304" pitchFamily="18" charset="0"/>
                    <a:cs typeface="Times New Roman" panose="02020603050405020304" pitchFamily="18" charset="0"/>
                  </a:rPr>
                  <a:t>; L: Arbeit; a: </a:t>
                </a:r>
                <a:r>
                  <a:rPr lang="en-US" sz="2200" dirty="0" err="1">
                    <a:latin typeface="Times New Roman" panose="02020603050405020304" pitchFamily="18" charset="0"/>
                    <a:cs typeface="Times New Roman" panose="02020603050405020304" pitchFamily="18" charset="0"/>
                  </a:rPr>
                  <a:t>Arbeitskoeffizient</a:t>
                </a:r>
                <a:r>
                  <a:rPr lang="en-US" sz="2200" dirty="0">
                    <a:latin typeface="Times New Roman" panose="02020603050405020304" pitchFamily="18" charset="0"/>
                    <a:cs typeface="Times New Roman" panose="02020603050405020304" pitchFamily="18" charset="0"/>
                  </a:rPr>
                  <a:t>)</a:t>
                </a:r>
              </a:p>
            </p:txBody>
          </p:sp>
        </mc:Choice>
        <mc:Fallback xmlns="">
          <p:sp>
            <p:nvSpPr>
              <p:cNvPr id="4" name="Inhaltsplatzhalter 2"/>
              <p:cNvSpPr>
                <a:spLocks noGrp="1" noRot="1" noChangeAspect="1" noMove="1" noResize="1" noEditPoints="1" noAdjustHandles="1" noChangeArrowheads="1" noChangeShapeType="1" noTextEdit="1"/>
              </p:cNvSpPr>
              <p:nvPr/>
            </p:nvSpPr>
            <p:spPr>
              <a:xfrm>
                <a:off x="128105" y="2671479"/>
                <a:ext cx="11786839" cy="674912"/>
              </a:xfrm>
              <a:prstGeom prst="rect">
                <a:avLst/>
              </a:prstGeom>
              <a:blipFill>
                <a:blip r:embed="rId3"/>
                <a:stretch>
                  <a:fillRect/>
                </a:stretch>
              </a:blipFill>
            </p:spPr>
            <p:txBody>
              <a:bodyPr/>
              <a:lstStyle/>
              <a:p>
                <a:r>
                  <a:rPr lang="de-DE">
                    <a:noFill/>
                  </a:rPr>
                  <a:t> </a:t>
                </a:r>
              </a:p>
            </p:txBody>
          </p:sp>
        </mc:Fallback>
      </mc:AlternateContent>
      <p:sp>
        <p:nvSpPr>
          <p:cNvPr id="5" name="Inhaltsplatzhalter 2"/>
          <p:cNvSpPr>
            <a:spLocks noGrp="1"/>
          </p:cNvSpPr>
          <p:nvPr/>
        </p:nvSpPr>
        <p:spPr>
          <a:xfrm>
            <a:off x="128106" y="2145748"/>
            <a:ext cx="11786839" cy="571500"/>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es</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ergibt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eine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lineare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Produktionsfunktion</a:t>
            </a:r>
            <a:r>
              <a:rPr lang="en-US" sz="2200" dirty="0">
                <a:latin typeface="Times New Roman" panose="02020603050405020304" pitchFamily="18" charset="0"/>
                <a:cs typeface="Times New Roman" panose="02020603050405020304" pitchFamily="18" charset="0"/>
              </a:rPr>
              <a:t>:</a:t>
            </a:r>
          </a:p>
          <a:p>
            <a:pPr marL="0" indent="0">
              <a:buNone/>
            </a:pPr>
            <a:endParaRPr lang="en-US" sz="2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Inhaltsplatzhalter 2"/>
              <p:cNvSpPr>
                <a:spLocks noGrp="1"/>
              </p:cNvSpPr>
              <p:nvPr/>
            </p:nvSpPr>
            <p:spPr>
              <a:xfrm>
                <a:off x="0" y="3397083"/>
                <a:ext cx="11786839" cy="729705"/>
              </a:xfrm>
              <a:prstGeom prst="rect">
                <a:avLst/>
              </a:prstGeom>
            </p:spPr>
            <p:txBody>
              <a:bodyPr vert="horz" lIns="82944" tIns="41472" rIns="82944" bIns="41472"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dirty="0">
                    <a:latin typeface="Times New Roman" panose="02020603050405020304" pitchFamily="18" charset="0"/>
                    <a:cs typeface="Times New Roman" panose="02020603050405020304" pitchFamily="18" charset="0"/>
                  </a:rPr>
                  <a:t>Arbeitskoeffizient = </a:t>
                </a:r>
                <a14:m>
                  <m:oMath xmlns:m="http://schemas.openxmlformats.org/officeDocument/2006/math">
                    <m:r>
                      <m:rPr>
                        <m:sty m:val="p"/>
                      </m:rPr>
                      <a:rPr lang="de-DE" sz="2200" b="0" i="0" smtClean="0">
                        <a:latin typeface="Cambria Math" panose="02040503050406030204" pitchFamily="18" charset="0"/>
                        <a:cs typeface="Times New Roman" panose="02020603050405020304" pitchFamily="18" charset="0"/>
                      </a:rPr>
                      <m:t>a</m:t>
                    </m:r>
                    <m:r>
                      <a:rPr lang="de-DE" sz="2200" b="0" i="0" smtClean="0">
                        <a:latin typeface="Cambria Math" panose="02040503050406030204" pitchFamily="18" charset="0"/>
                        <a:cs typeface="Times New Roman" panose="02020603050405020304" pitchFamily="18" charset="0"/>
                      </a:rPr>
                      <m:t>:=</m:t>
                    </m:r>
                    <m:f>
                      <m:fPr>
                        <m:ctrlPr>
                          <a:rPr lang="en-US" sz="2200" i="1">
                            <a:latin typeface="Cambria Math" panose="02040503050406030204" pitchFamily="18" charset="0"/>
                            <a:cs typeface="Times New Roman" panose="02020603050405020304" pitchFamily="18" charset="0"/>
                          </a:rPr>
                        </m:ctrlPr>
                      </m:fPr>
                      <m:num>
                        <m:r>
                          <a:rPr lang="de-DE" sz="2200" i="1">
                            <a:latin typeface="Cambria Math" panose="02040503050406030204" pitchFamily="18" charset="0"/>
                            <a:cs typeface="Times New Roman" panose="02020603050405020304" pitchFamily="18" charset="0"/>
                          </a:rPr>
                          <m:t>𝐴𝑟𝑏𝑒𝑖𝑡𝑠𝑒𝑖𝑛𝑠𝑎𝑡𝑧</m:t>
                        </m:r>
                      </m:num>
                      <m:den>
                        <m:r>
                          <a:rPr lang="de-DE" sz="2200" i="1">
                            <a:latin typeface="Cambria Math" panose="02040503050406030204" pitchFamily="18" charset="0"/>
                            <a:cs typeface="Times New Roman" panose="02020603050405020304" pitchFamily="18" charset="0"/>
                          </a:rPr>
                          <m:t>𝑂𝑢𝑡𝑝𝑢𝑡</m:t>
                        </m:r>
                      </m:den>
                    </m:f>
                  </m:oMath>
                </a14:m>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Arbeitsproduktivität</a:t>
                </a:r>
                <a:r>
                  <a:rPr lang="en-US" sz="2200" dirty="0">
                    <a:latin typeface="Times New Roman" panose="02020603050405020304" pitchFamily="18" charset="0"/>
                    <a:cs typeface="Times New Roman" panose="02020603050405020304" pitchFamily="18" charset="0"/>
                  </a:rPr>
                  <a:t> = </a:t>
                </a:r>
                <a14:m>
                  <m:oMath xmlns:m="http://schemas.openxmlformats.org/officeDocument/2006/math">
                    <m:r>
                      <m:rPr>
                        <m:sty m:val="p"/>
                      </m:rPr>
                      <a:rPr lang="de-DE" sz="2200" b="0" i="0" smtClean="0">
                        <a:latin typeface="Cambria Math" panose="02040503050406030204" pitchFamily="18" charset="0"/>
                        <a:cs typeface="Times New Roman" panose="02020603050405020304" pitchFamily="18" charset="0"/>
                      </a:rPr>
                      <m:t>A</m:t>
                    </m:r>
                    <m:r>
                      <a:rPr lang="de-DE" sz="2200" b="0" i="0" smtClean="0">
                        <a:latin typeface="Cambria Math" panose="02040503050406030204" pitchFamily="18" charset="0"/>
                        <a:cs typeface="Times New Roman" panose="02020603050405020304" pitchFamily="18" charset="0"/>
                      </a:rPr>
                      <m:t>=</m:t>
                    </m:r>
                    <m:f>
                      <m:fPr>
                        <m:ctrlPr>
                          <a:rPr lang="en-US" sz="2200" i="1" smtClean="0">
                            <a:latin typeface="Cambria Math" panose="02040503050406030204" pitchFamily="18" charset="0"/>
                            <a:cs typeface="Times New Roman" panose="02020603050405020304" pitchFamily="18" charset="0"/>
                          </a:rPr>
                        </m:ctrlPr>
                      </m:fPr>
                      <m:num>
                        <m:r>
                          <a:rPr lang="de-DE" sz="2200" b="0" i="1" smtClean="0">
                            <a:latin typeface="Cambria Math" panose="02040503050406030204" pitchFamily="18" charset="0"/>
                            <a:cs typeface="Times New Roman" panose="02020603050405020304" pitchFamily="18" charset="0"/>
                          </a:rPr>
                          <m:t>𝑂𝑢𝑡𝑝𝑢𝑡</m:t>
                        </m:r>
                      </m:num>
                      <m:den>
                        <m:r>
                          <a:rPr lang="de-DE" sz="2200" b="0" i="1" smtClean="0">
                            <a:latin typeface="Cambria Math" panose="02040503050406030204" pitchFamily="18" charset="0"/>
                            <a:cs typeface="Times New Roman" panose="02020603050405020304" pitchFamily="18" charset="0"/>
                          </a:rPr>
                          <m:t>𝐴𝑟𝑏𝑒𝑖𝑡𝑠𝑒𝑖𝑛𝑠𝑎𝑡𝑧</m:t>
                        </m:r>
                      </m:den>
                    </m:f>
                    <m:r>
                      <a:rPr lang="de-DE" sz="2200" b="0" i="0" smtClean="0">
                        <a:latin typeface="Cambria Math" panose="02040503050406030204" pitchFamily="18" charset="0"/>
                        <a:cs typeface="Times New Roman" panose="02020603050405020304" pitchFamily="18" charset="0"/>
                      </a:rPr>
                      <m:t>=</m:t>
                    </m:r>
                    <m:f>
                      <m:fPr>
                        <m:ctrlPr>
                          <a:rPr lang="de-DE" sz="2200" i="1">
                            <a:latin typeface="Cambria Math" panose="02040503050406030204" pitchFamily="18" charset="0"/>
                            <a:cs typeface="Times New Roman" panose="02020603050405020304" pitchFamily="18" charset="0"/>
                          </a:rPr>
                        </m:ctrlPr>
                      </m:fPr>
                      <m:num>
                        <m:r>
                          <a:rPr lang="de-DE" sz="2200" i="1">
                            <a:latin typeface="Cambria Math" panose="02040503050406030204" pitchFamily="18" charset="0"/>
                            <a:cs typeface="Times New Roman" panose="02020603050405020304" pitchFamily="18" charset="0"/>
                          </a:rPr>
                          <m:t>1</m:t>
                        </m:r>
                      </m:num>
                      <m:den>
                        <m:r>
                          <a:rPr lang="de-DE" sz="2200" i="1">
                            <a:latin typeface="Cambria Math" panose="02040503050406030204" pitchFamily="18" charset="0"/>
                            <a:cs typeface="Times New Roman" panose="02020603050405020304" pitchFamily="18" charset="0"/>
                          </a:rPr>
                          <m:t>𝑎</m:t>
                        </m:r>
                      </m:den>
                    </m:f>
                  </m:oMath>
                </a14:m>
                <a:r>
                  <a:rPr lang="en-US" sz="2200" dirty="0">
                    <a:latin typeface="Times New Roman" panose="02020603050405020304" pitchFamily="18" charset="0"/>
                    <a:cs typeface="Times New Roman" panose="02020603050405020304" pitchFamily="18" charset="0"/>
                  </a:rPr>
                  <a:t>		</a:t>
                </a:r>
              </a:p>
            </p:txBody>
          </p:sp>
        </mc:Choice>
        <mc:Fallback xmlns="">
          <p:sp>
            <p:nvSpPr>
              <p:cNvPr id="8" name="Inhaltsplatzhalter 2"/>
              <p:cNvSpPr>
                <a:spLocks noGrp="1" noRot="1" noChangeAspect="1" noMove="1" noResize="1" noEditPoints="1" noAdjustHandles="1" noChangeArrowheads="1" noChangeShapeType="1" noTextEdit="1"/>
              </p:cNvSpPr>
              <p:nvPr/>
            </p:nvSpPr>
            <p:spPr>
              <a:xfrm>
                <a:off x="0" y="3397083"/>
                <a:ext cx="11786839" cy="729705"/>
              </a:xfrm>
              <a:prstGeom prst="rect">
                <a:avLst/>
              </a:prstGeom>
              <a:blipFill>
                <a:blip r:embed="rId4"/>
                <a:stretch>
                  <a:fillRect t="-5000"/>
                </a:stretch>
              </a:blipFill>
            </p:spPr>
            <p:txBody>
              <a:bodyPr/>
              <a:lstStyle/>
              <a:p>
                <a:r>
                  <a:rPr lang="de-DE">
                    <a:noFill/>
                  </a:rPr>
                  <a:t> </a:t>
                </a:r>
              </a:p>
            </p:txBody>
          </p:sp>
        </mc:Fallback>
      </mc:AlternateContent>
      <p:sp>
        <p:nvSpPr>
          <p:cNvPr id="9" name="Inhaltsplatzhalter 2"/>
          <p:cNvSpPr>
            <a:spLocks noGrp="1"/>
          </p:cNvSpPr>
          <p:nvPr/>
        </p:nvSpPr>
        <p:spPr>
          <a:xfrm>
            <a:off x="128107" y="3849065"/>
            <a:ext cx="8325013" cy="1718615"/>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a:latin typeface="Times New Roman" panose="02020603050405020304" pitchFamily="18" charset="0"/>
                <a:cs typeface="Times New Roman" panose="02020603050405020304" pitchFamily="18" charset="0"/>
              </a:rPr>
              <a:t>Arbeit </a:t>
            </a:r>
            <a:r>
              <a:rPr lang="en-US" sz="2200" dirty="0" err="1">
                <a:latin typeface="Times New Roman" panose="02020603050405020304" pitchFamily="18" charset="0"/>
                <a:cs typeface="Times New Roman" panose="02020603050405020304" pitchFamily="18" charset="0"/>
              </a:rPr>
              <a:t>ist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zwischen</a:t>
            </a:r>
            <a:r>
              <a:rPr lang="en-US" sz="2200" dirty="0">
                <a:latin typeface="Times New Roman" panose="02020603050405020304" pitchFamily="18" charset="0"/>
                <a:cs typeface="Times New Roman" panose="02020603050405020304" pitchFamily="18" charset="0"/>
              </a:rPr>
              <a:t> den </a:t>
            </a:r>
            <a:r>
              <a:rPr lang="en-US" sz="2200" dirty="0" err="1">
                <a:latin typeface="Times New Roman" panose="02020603050405020304" pitchFamily="18" charset="0"/>
                <a:cs typeface="Times New Roman" panose="02020603050405020304" pitchFamily="18" charset="0"/>
              </a:rPr>
              <a:t>Produktionssektoren</a:t>
            </a:r>
            <a:r>
              <a:rPr lang="en-US" sz="2200" dirty="0">
                <a:latin typeface="Times New Roman" panose="02020603050405020304" pitchFamily="18" charset="0"/>
                <a:cs typeface="Times New Roman" panose="02020603050405020304" pitchFamily="18" charset="0"/>
              </a:rPr>
              <a:t> </a:t>
            </a:r>
            <a:r>
              <a:rPr lang="en-US" sz="2200" err="1">
                <a:latin typeface="Times New Roman" panose="02020603050405020304" pitchFamily="18" charset="0"/>
                <a:cs typeface="Times New Roman" panose="02020603050405020304" pitchFamily="18" charset="0"/>
              </a:rPr>
              <a:t>vollkommen</a:t>
            </a:r>
            <a:r>
              <a:rPr lang="en-US" sz="2200">
                <a:latin typeface="Times New Roman" panose="02020603050405020304" pitchFamily="18" charset="0"/>
                <a:cs typeface="Times New Roman" panose="02020603050405020304" pitchFamily="18" charset="0"/>
              </a:rPr>
              <a:t> flextibel</a:t>
            </a:r>
          </a:p>
          <a:p>
            <a:pPr>
              <a:buFont typeface="Wingdings" panose="05000000000000000000" pitchFamily="2" charset="2"/>
              <a:buChar char="§"/>
            </a:pPr>
            <a:r>
              <a:rPr lang="en-US" sz="2200">
                <a:latin typeface="Times New Roman" panose="02020603050405020304" pitchFamily="18" charset="0"/>
                <a:cs typeface="Times New Roman" panose="02020603050405020304" pitchFamily="18" charset="0"/>
              </a:rPr>
              <a:t>Aus der Linearität und nur einem Produktionsfaktor folgen konstante Skalerträge in der Produktion</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177" b="1" dirty="0">
              <a:latin typeface="Times New Roman" panose="02020603050405020304" pitchFamily="18" charset="0"/>
              <a:cs typeface="Times New Roman" panose="02020603050405020304" pitchFamily="18" charset="0"/>
            </a:endParaRPr>
          </a:p>
        </p:txBody>
      </p:sp>
      <p:sp>
        <p:nvSpPr>
          <p:cNvPr id="10" name="Inhaltsplatzhalter 2"/>
          <p:cNvSpPr>
            <a:spLocks noGrp="1"/>
          </p:cNvSpPr>
          <p:nvPr/>
        </p:nvSpPr>
        <p:spPr>
          <a:xfrm>
            <a:off x="277054" y="254520"/>
            <a:ext cx="11786839" cy="2280275"/>
          </a:xfrm>
          <a:prstGeom prst="rect">
            <a:avLst/>
          </a:prstGeom>
        </p:spPr>
        <p:txBody>
          <a:bodyPr vert="horz" lIns="82944" tIns="41472" rIns="82944" bIns="41472"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177" dirty="0">
              <a:latin typeface="Times New Roman" panose="02020603050405020304" pitchFamily="18" charset="0"/>
              <a:cs typeface="Times New Roman" panose="02020603050405020304" pitchFamily="18" charset="0"/>
            </a:endParaRPr>
          </a:p>
          <a:p>
            <a:pPr marL="0" indent="0">
              <a:buNone/>
            </a:pPr>
            <a:r>
              <a:rPr lang="en-US" sz="2540" dirty="0" err="1">
                <a:latin typeface="Times New Roman" panose="02020603050405020304" pitchFamily="18" charset="0"/>
                <a:cs typeface="Times New Roman" panose="02020603050405020304" pitchFamily="18" charset="0"/>
              </a:rPr>
              <a:t>Annahmen</a:t>
            </a:r>
            <a:r>
              <a:rPr lang="en-US" sz="2540" dirty="0">
                <a:latin typeface="Times New Roman" panose="02020603050405020304" pitchFamily="18" charset="0"/>
                <a:cs typeface="Times New Roman" panose="02020603050405020304" pitchFamily="18" charset="0"/>
              </a:rPr>
              <a:t>:</a:t>
            </a:r>
          </a:p>
          <a:p>
            <a:pPr marL="0" indent="0">
              <a:buNone/>
            </a:pPr>
            <a:endParaRPr lang="en-US" sz="254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Arbeit </a:t>
            </a:r>
            <a:r>
              <a:rPr lang="en-US" sz="2200" dirty="0" err="1">
                <a:latin typeface="Times New Roman" panose="02020603050405020304" pitchFamily="18" charset="0"/>
                <a:cs typeface="Times New Roman" panose="02020603050405020304" pitchFamily="18" charset="0"/>
              </a:rPr>
              <a:t>ist</a:t>
            </a:r>
            <a:r>
              <a:rPr lang="en-US" sz="2200" dirty="0">
                <a:latin typeface="Times New Roman" panose="02020603050405020304" pitchFamily="18" charset="0"/>
                <a:cs typeface="Times New Roman" panose="02020603050405020304" pitchFamily="18" charset="0"/>
              </a:rPr>
              <a:t> der </a:t>
            </a:r>
            <a:r>
              <a:rPr lang="en-US" sz="2200" b="1" u="sng" dirty="0" err="1">
                <a:latin typeface="Times New Roman" panose="02020603050405020304" pitchFamily="18" charset="0"/>
                <a:cs typeface="Times New Roman" panose="02020603050405020304" pitchFamily="18" charset="0"/>
              </a:rPr>
              <a:t>einzige</a:t>
            </a:r>
            <a:r>
              <a:rPr lang="en-US" sz="2200" b="1" u="sng" dirty="0">
                <a:latin typeface="Times New Roman" panose="02020603050405020304" pitchFamily="18" charset="0"/>
                <a:cs typeface="Times New Roman" panose="02020603050405020304" pitchFamily="18" charset="0"/>
              </a:rPr>
              <a:t> </a:t>
            </a:r>
            <a:r>
              <a:rPr lang="en-US" sz="2200" b="1" u="sng" dirty="0" err="1">
                <a:latin typeface="Times New Roman" panose="02020603050405020304" pitchFamily="18" charset="0"/>
                <a:cs typeface="Times New Roman" panose="02020603050405020304" pitchFamily="18" charset="0"/>
              </a:rPr>
              <a:t>Produktionsfaktor</a:t>
            </a:r>
            <a:endParaRPr lang="en-US" sz="2200" b="1" u="sng"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Die Länder </a:t>
            </a:r>
            <a:r>
              <a:rPr lang="en-US" sz="2200" dirty="0" err="1">
                <a:latin typeface="Times New Roman" panose="02020603050405020304" pitchFamily="18" charset="0"/>
                <a:cs typeface="Times New Roman" panose="02020603050405020304" pitchFamily="18" charset="0"/>
              </a:rPr>
              <a:t>unterscheiden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nur</a:t>
            </a:r>
            <a:r>
              <a:rPr lang="en-US" sz="2200" dirty="0">
                <a:latin typeface="Times New Roman" panose="02020603050405020304" pitchFamily="18" charset="0"/>
                <a:cs typeface="Times New Roman" panose="02020603050405020304" pitchFamily="18" charset="0"/>
              </a:rPr>
              <a:t> in der </a:t>
            </a:r>
            <a:r>
              <a:rPr lang="en-US" sz="2200" dirty="0" err="1">
                <a:latin typeface="Times New Roman" panose="02020603050405020304" pitchFamily="18" charset="0"/>
                <a:cs typeface="Times New Roman" panose="02020603050405020304" pitchFamily="18" charset="0"/>
              </a:rPr>
              <a:t>Arbeitsproduktivität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bzw</a:t>
            </a:r>
            <a:r>
              <a:rPr lang="en-US" sz="2200" dirty="0">
                <a:latin typeface="Times New Roman" panose="02020603050405020304" pitchFamily="18" charset="0"/>
                <a:cs typeface="Times New Roman" panose="02020603050405020304" pitchFamily="18" charset="0"/>
              </a:rPr>
              <a:t>. den </a:t>
            </a:r>
            <a:r>
              <a:rPr lang="en-US" sz="2200" err="1">
                <a:latin typeface="Times New Roman" panose="02020603050405020304" pitchFamily="18" charset="0"/>
                <a:cs typeface="Times New Roman" panose="02020603050405020304" pitchFamily="18" charset="0"/>
              </a:rPr>
              <a:t>Arbeitskoeffizienten</a:t>
            </a:r>
            <a:r>
              <a:rPr lang="en-US" sz="220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endParaRPr lang="en-US" sz="2177" b="1" dirty="0">
              <a:latin typeface="Times New Roman" panose="02020603050405020304" pitchFamily="18" charset="0"/>
              <a:cs typeface="Times New Roman" panose="02020603050405020304" pitchFamily="18" charset="0"/>
            </a:endParaRPr>
          </a:p>
        </p:txBody>
      </p:sp>
      <p:sp>
        <p:nvSpPr>
          <p:cNvPr id="12" name="Rechteck 11">
            <a:extLst>
              <a:ext uri="{FF2B5EF4-FFF2-40B4-BE49-F238E27FC236}">
                <a16:creationId xmlns:a16="http://schemas.microsoft.com/office/drawing/2014/main" id="{C248948E-FFB1-4D71-AE24-5B0E5338AA9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3989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241169" y="618564"/>
            <a:ext cx="4616069" cy="336981"/>
          </a:xfrm>
          <a:prstGeom prst="rect">
            <a:avLst/>
          </a:prstGeom>
        </p:spPr>
        <p:txBody>
          <a:bodyPr vert="horz" lIns="82944" tIns="41472" rIns="82944" bIns="41472"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33" i="1" dirty="0" err="1">
                <a:latin typeface="Times New Roman" panose="02020603050405020304" pitchFamily="18" charset="0"/>
                <a:cs typeface="Times New Roman" panose="02020603050405020304" pitchFamily="18" charset="0"/>
              </a:rPr>
              <a:t>Arbeitseinsatz</a:t>
            </a:r>
            <a:r>
              <a:rPr lang="en-US" sz="1633" i="1" dirty="0">
                <a:latin typeface="Times New Roman" panose="02020603050405020304" pitchFamily="18" charset="0"/>
                <a:cs typeface="Times New Roman" panose="02020603050405020304" pitchFamily="18" charset="0"/>
              </a:rPr>
              <a:t> (</a:t>
            </a:r>
            <a:r>
              <a:rPr lang="en-US" sz="1633" i="1" dirty="0" err="1">
                <a:latin typeface="Times New Roman" panose="02020603050405020304" pitchFamily="18" charset="0"/>
                <a:cs typeface="Times New Roman" panose="02020603050405020304" pitchFamily="18" charset="0"/>
              </a:rPr>
              <a:t>z.B</a:t>
            </a:r>
            <a:r>
              <a:rPr lang="en-US" sz="1633" i="1" dirty="0">
                <a:latin typeface="Times New Roman" panose="02020603050405020304" pitchFamily="18" charset="0"/>
                <a:cs typeface="Times New Roman" panose="02020603050405020304" pitchFamily="18" charset="0"/>
              </a:rPr>
              <a:t>. in </a:t>
            </a:r>
            <a:r>
              <a:rPr lang="en-US" sz="1633" i="1" dirty="0" err="1">
                <a:latin typeface="Times New Roman" panose="02020603050405020304" pitchFamily="18" charset="0"/>
                <a:cs typeface="Times New Roman" panose="02020603050405020304" pitchFamily="18" charset="0"/>
              </a:rPr>
              <a:t>Stunden</a:t>
            </a:r>
            <a:r>
              <a:rPr lang="en-US" sz="1633" i="1" dirty="0">
                <a:latin typeface="Times New Roman" panose="02020603050405020304" pitchFamily="18" charset="0"/>
                <a:cs typeface="Times New Roman" panose="02020603050405020304" pitchFamily="18" charset="0"/>
              </a:rPr>
              <a:t>) pro Gut (</a:t>
            </a:r>
            <a:r>
              <a:rPr lang="en-US" sz="1633" i="1" dirty="0" err="1">
                <a:latin typeface="Times New Roman" panose="02020603050405020304" pitchFamily="18" charset="0"/>
                <a:cs typeface="Times New Roman" panose="02020603050405020304" pitchFamily="18" charset="0"/>
              </a:rPr>
              <a:t>z.B</a:t>
            </a:r>
            <a:r>
              <a:rPr lang="en-US" sz="1633" i="1" dirty="0">
                <a:latin typeface="Times New Roman" panose="02020603050405020304" pitchFamily="18" charset="0"/>
                <a:cs typeface="Times New Roman" panose="02020603050405020304" pitchFamily="18" charset="0"/>
              </a:rPr>
              <a:t>. in Liter/</a:t>
            </a:r>
            <a:r>
              <a:rPr lang="en-US" sz="1633" i="1" dirty="0" err="1">
                <a:latin typeface="Times New Roman" panose="02020603050405020304" pitchFamily="18" charset="0"/>
                <a:cs typeface="Times New Roman" panose="02020603050405020304" pitchFamily="18" charset="0"/>
              </a:rPr>
              <a:t>Anzahl</a:t>
            </a:r>
            <a:r>
              <a:rPr lang="en-US" sz="1633"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TextBox 13"/>
              <p:cNvSpPr txBox="1"/>
              <p:nvPr/>
            </p:nvSpPr>
            <p:spPr>
              <a:xfrm>
                <a:off x="5009318" y="595437"/>
                <a:ext cx="3130207" cy="35496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a:t>Arbeitskoeffizient: </a:t>
                </a:r>
                <a14:m>
                  <m:oMath xmlns:m="http://schemas.openxmlformats.org/officeDocument/2006/math">
                    <m:sSub>
                      <m:sSubPr>
                        <m:ctrlPr>
                          <a:rPr lang="de-DE" sz="1633" i="1" smtClean="0">
                            <a:latin typeface="Cambria Math" panose="02040503050406030204" pitchFamily="18" charset="0"/>
                          </a:rPr>
                        </m:ctrlPr>
                      </m:sSubPr>
                      <m:e>
                        <m:r>
                          <a:rPr lang="de-DE" sz="1633" i="1">
                            <a:latin typeface="Cambria Math"/>
                          </a:rPr>
                          <m:t>𝑎</m:t>
                        </m:r>
                      </m:e>
                      <m:sub>
                        <m:r>
                          <a:rPr lang="de-DE" sz="1633" i="1">
                            <a:latin typeface="Cambria Math" panose="02040503050406030204" pitchFamily="18" charset="0"/>
                          </a:rPr>
                          <m:t>𝐿𝑎𝑛𝑑</m:t>
                        </m:r>
                        <m:r>
                          <a:rPr lang="de-DE" sz="1633" b="0" i="1" smtClean="0">
                            <a:latin typeface="Cambria Math" panose="02040503050406030204" pitchFamily="18" charset="0"/>
                          </a:rPr>
                          <m:t>,</m:t>
                        </m:r>
                        <m:r>
                          <a:rPr lang="de-DE" sz="1633" i="1">
                            <a:latin typeface="Cambria Math" panose="02040503050406030204" pitchFamily="18" charset="0"/>
                          </a:rPr>
                          <m:t>𝐺𝑢𝑡</m:t>
                        </m:r>
                      </m:sub>
                    </m:sSub>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2" name="TextBox 13"/>
              <p:cNvSpPr txBox="1">
                <a:spLocks noRot="1" noChangeAspect="1" noMove="1" noResize="1" noEditPoints="1" noAdjustHandles="1" noChangeArrowheads="1" noChangeShapeType="1" noTextEdit="1"/>
              </p:cNvSpPr>
              <p:nvPr/>
            </p:nvSpPr>
            <p:spPr>
              <a:xfrm>
                <a:off x="5009318" y="595437"/>
                <a:ext cx="3130207" cy="354969"/>
              </a:xfrm>
              <a:prstGeom prst="rect">
                <a:avLst/>
              </a:prstGeom>
              <a:blipFill>
                <a:blip r:embed="rId3"/>
                <a:stretch>
                  <a:fillRect l="-1170" t="-6897" b="-18966"/>
                </a:stretch>
              </a:blipFill>
            </p:spPr>
            <p:txBody>
              <a:bodyPr/>
              <a:lstStyle/>
              <a:p>
                <a:r>
                  <a:rPr lang="de-DE">
                    <a:noFill/>
                  </a:rPr>
                  <a:t> </a:t>
                </a:r>
              </a:p>
            </p:txBody>
          </p:sp>
        </mc:Fallback>
      </mc:AlternateContent>
      <p:sp>
        <p:nvSpPr>
          <p:cNvPr id="17" name="Textfeld 16">
            <a:extLst>
              <a:ext uri="{FF2B5EF4-FFF2-40B4-BE49-F238E27FC236}">
                <a16:creationId xmlns:a16="http://schemas.microsoft.com/office/drawing/2014/main" id="{22C12E7E-831E-4DA6-9688-AD561B2C78AE}"/>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r>
              <a:rPr lang="de-DE" sz="3200" b="1" dirty="0">
                <a:latin typeface="Times New Roman" panose="02020603050405020304" pitchFamily="18" charset="0"/>
                <a:cs typeface="Times New Roman" panose="02020603050405020304" pitchFamily="18" charset="0"/>
              </a:rPr>
              <a:t> – Beispiel</a:t>
            </a:r>
          </a:p>
        </p:txBody>
      </p:sp>
      <mc:AlternateContent xmlns:mc="http://schemas.openxmlformats.org/markup-compatibility/2006" xmlns:a14="http://schemas.microsoft.com/office/drawing/2010/main">
        <mc:Choice Requires="a14">
          <p:graphicFrame>
            <p:nvGraphicFramePr>
              <p:cNvPr id="2" name="Tabelle 1">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582439223"/>
                  </p:ext>
                </p:extLst>
              </p:nvPr>
            </p:nvGraphicFramePr>
            <p:xfrm>
              <a:off x="603555" y="1008161"/>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a:t>Wein [L]</a:t>
                          </a:r>
                        </a:p>
                      </a:txBody>
                      <a:tcPr/>
                    </a:tc>
                    <a:tc>
                      <a:txBody>
                        <a:bodyPr/>
                        <a:lstStyle/>
                        <a:p>
                          <a:pPr algn="ctr"/>
                          <a:r>
                            <a:rPr lang="de-DE" dirty="0"/>
                            <a:t>Kleidung [Anzahl]</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 name="Tabelle 1">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582439223"/>
                  </p:ext>
                </p:extLst>
              </p:nvPr>
            </p:nvGraphicFramePr>
            <p:xfrm>
              <a:off x="603555" y="1008161"/>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a:t>Wein [L]</a:t>
                          </a:r>
                        </a:p>
                      </a:txBody>
                      <a:tcPr/>
                    </a:tc>
                    <a:tc>
                      <a:txBody>
                        <a:bodyPr/>
                        <a:lstStyle/>
                        <a:p>
                          <a:pPr algn="ctr"/>
                          <a:r>
                            <a:rPr lang="de-DE" dirty="0"/>
                            <a:t>Kleidung [Anzahl]</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endParaRPr lang="de-DE"/>
                        </a:p>
                      </a:txBody>
                      <a:tcPr>
                        <a:blipFill>
                          <a:blip r:embed="rId4"/>
                          <a:stretch>
                            <a:fillRect l="-100265" t="-108197" r="-100265" b="-124590"/>
                          </a:stretch>
                        </a:blipFill>
                      </a:tcPr>
                    </a:tc>
                    <a:tc>
                      <a:txBody>
                        <a:bodyPr/>
                        <a:lstStyle/>
                        <a:p>
                          <a:endParaRPr lang="de-DE"/>
                        </a:p>
                      </a:txBody>
                      <a:tcPr>
                        <a:blipFill>
                          <a:blip r:embed="rId4"/>
                          <a:stretch>
                            <a:fillRect l="-200796" t="-108197" r="-531" b="-124590"/>
                          </a:stretch>
                        </a:blipFill>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endParaRPr lang="de-DE"/>
                        </a:p>
                      </a:txBody>
                      <a:tcPr>
                        <a:blipFill>
                          <a:blip r:embed="rId4"/>
                          <a:stretch>
                            <a:fillRect l="-100265" t="-208197" r="-100265" b="-24590"/>
                          </a:stretch>
                        </a:blipFill>
                      </a:tcPr>
                    </a:tc>
                    <a:tc>
                      <a:txBody>
                        <a:bodyPr/>
                        <a:lstStyle/>
                        <a:p>
                          <a:endParaRPr lang="de-DE"/>
                        </a:p>
                      </a:txBody>
                      <a:tcPr>
                        <a:blipFill>
                          <a:blip r:embed="rId4"/>
                          <a:stretch>
                            <a:fillRect l="-200796" t="-208197" r="-531" b="-24590"/>
                          </a:stretch>
                        </a:blipFill>
                      </a:tcPr>
                    </a:tc>
                    <a:extLst>
                      <a:ext uri="{0D108BD9-81ED-4DB2-BD59-A6C34878D82A}">
                        <a16:rowId xmlns:a16="http://schemas.microsoft.com/office/drawing/2014/main" val="3078704704"/>
                      </a:ext>
                    </a:extLst>
                  </a:tr>
                </a:tbl>
              </a:graphicData>
            </a:graphic>
          </p:graphicFrame>
        </mc:Fallback>
      </mc:AlternateContent>
      <p:sp>
        <p:nvSpPr>
          <p:cNvPr id="20" name="Rechteck 19">
            <a:extLst>
              <a:ext uri="{FF2B5EF4-FFF2-40B4-BE49-F238E27FC236}">
                <a16:creationId xmlns:a16="http://schemas.microsoft.com/office/drawing/2014/main" id="{C22B8BB6-5A89-42F7-B8C7-9374812BEC0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Inhaltsplatzhalter 2">
            <a:extLst>
              <a:ext uri="{FF2B5EF4-FFF2-40B4-BE49-F238E27FC236}">
                <a16:creationId xmlns:a16="http://schemas.microsoft.com/office/drawing/2014/main" id="{8BF0479B-65AB-AB6D-C1B9-A7508ECF0F69}"/>
              </a:ext>
            </a:extLst>
          </p:cNvPr>
          <p:cNvSpPr>
            <a:spLocks noGrp="1"/>
          </p:cNvSpPr>
          <p:nvPr/>
        </p:nvSpPr>
        <p:spPr>
          <a:xfrm>
            <a:off x="241169" y="2177990"/>
            <a:ext cx="7464960" cy="40979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Wer</a:t>
            </a:r>
            <a:r>
              <a:rPr lang="en-US" sz="1814" b="1" i="1" dirty="0">
                <a:latin typeface="Times New Roman" panose="02020603050405020304" pitchFamily="18" charset="0"/>
                <a:cs typeface="Times New Roman" panose="02020603050405020304" pitchFamily="18" charset="0"/>
              </a:rPr>
              <a:t> hat </a:t>
            </a:r>
            <a:r>
              <a:rPr lang="en-US" sz="1814" b="1" i="1" dirty="0" err="1">
                <a:latin typeface="Times New Roman" panose="02020603050405020304" pitchFamily="18" charset="0"/>
                <a:cs typeface="Times New Roman" panose="02020603050405020304" pitchFamily="18" charset="0"/>
              </a:rPr>
              <a:t>einen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absoluten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Produktionsvorteil</a:t>
            </a:r>
            <a:r>
              <a:rPr lang="en-US" sz="1814" b="1" i="1" dirty="0">
                <a:latin typeface="Times New Roman" panose="02020603050405020304" pitchFamily="18" charset="0"/>
                <a:cs typeface="Times New Roman" panose="02020603050405020304" pitchFamily="18" charset="0"/>
              </a:rPr>
              <a:t> in </a:t>
            </a:r>
            <a:r>
              <a:rPr lang="en-US" sz="1814" b="1" i="1" dirty="0" err="1">
                <a:latin typeface="Times New Roman" panose="02020603050405020304" pitchFamily="18" charset="0"/>
                <a:cs typeface="Times New Roman" panose="02020603050405020304" pitchFamily="18" charset="0"/>
              </a:rPr>
              <a:t>welchem</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Sektor</a:t>
            </a:r>
            <a:r>
              <a:rPr lang="en-US" sz="1814" b="1"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722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6"/>
          <p:cNvSpPr txBox="1"/>
          <p:nvPr/>
        </p:nvSpPr>
        <p:spPr>
          <a:xfrm>
            <a:off x="278944" y="2172568"/>
            <a:ext cx="5347041"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a:latin typeface="Times New Roman" panose="02020603050405020304" pitchFamily="18" charset="0"/>
                <a:cs typeface="Times New Roman" panose="02020603050405020304" pitchFamily="18" charset="0"/>
                <a:sym typeface="Wingdings" panose="05000000000000000000" pitchFamily="2" charset="2"/>
              </a:rPr>
              <a:t>Opportunitätskosten </a:t>
            </a:r>
            <a:r>
              <a:rPr lang="en-US" sz="1600" b="1" dirty="0">
                <a:latin typeface="Times New Roman" panose="02020603050405020304" pitchFamily="18" charset="0"/>
                <a:cs typeface="Times New Roman" panose="02020603050405020304" pitchFamily="18" charset="0"/>
                <a:sym typeface="Wingdings" panose="05000000000000000000" pitchFamily="2" charset="2"/>
              </a:rPr>
              <a:t>von Wein in </a:t>
            </a:r>
            <a:r>
              <a:rPr lang="en-US" sz="1600" b="1" dirty="0" err="1">
                <a:latin typeface="Times New Roman" panose="02020603050405020304" pitchFamily="18" charset="0"/>
                <a:cs typeface="Times New Roman" panose="02020603050405020304" pitchFamily="18" charset="0"/>
                <a:sym typeface="Wingdings" panose="05000000000000000000" pitchFamily="2" charset="2"/>
              </a:rPr>
              <a:t>Einheiten</a:t>
            </a:r>
            <a:r>
              <a:rPr lang="en-US" sz="1600" b="1" dirty="0">
                <a:latin typeface="Times New Roman" panose="02020603050405020304" pitchFamily="18" charset="0"/>
                <a:cs typeface="Times New Roman" panose="02020603050405020304" pitchFamily="18" charset="0"/>
                <a:sym typeface="Wingdings" panose="05000000000000000000" pitchFamily="2" charset="2"/>
              </a:rPr>
              <a:t> von </a:t>
            </a:r>
            <a:r>
              <a:rPr lang="en-US" sz="1600" b="1" dirty="0" err="1">
                <a:latin typeface="Times New Roman" panose="02020603050405020304" pitchFamily="18" charset="0"/>
                <a:cs typeface="Times New Roman" panose="02020603050405020304" pitchFamily="18" charset="0"/>
                <a:sym typeface="Wingdings" panose="05000000000000000000" pitchFamily="2" charset="2"/>
              </a:rPr>
              <a:t>Kleidung</a:t>
            </a:r>
            <a:endParaRPr lang="en-US" sz="1600" b="1" dirty="0">
              <a:latin typeface="Times New Roman" panose="02020603050405020304" pitchFamily="18" charset="0"/>
              <a:cs typeface="Times New Roman" panose="02020603050405020304" pitchFamily="18" charset="0"/>
            </a:endParaRPr>
          </a:p>
        </p:txBody>
      </p:sp>
      <p:sp>
        <p:nvSpPr>
          <p:cNvPr id="17" name="TextBox 20"/>
          <p:cNvSpPr txBox="1"/>
          <p:nvPr/>
        </p:nvSpPr>
        <p:spPr>
          <a:xfrm>
            <a:off x="2863184" y="4723615"/>
            <a:ext cx="1567620"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633" dirty="0">
              <a:latin typeface="Times New Roman" panose="02020603050405020304" pitchFamily="18" charset="0"/>
              <a:cs typeface="Times New Roman" panose="02020603050405020304" pitchFamily="18" charset="0"/>
            </a:endParaRPr>
          </a:p>
        </p:txBody>
      </p:sp>
      <p:sp>
        <p:nvSpPr>
          <p:cNvPr id="20" name="Textfeld 19">
            <a:extLst>
              <a:ext uri="{FF2B5EF4-FFF2-40B4-BE49-F238E27FC236}">
                <a16:creationId xmlns:a16="http://schemas.microsoft.com/office/drawing/2014/main" id="{BA2D8B70-F7C7-42C9-9286-D12CE791F398}"/>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21" name="Inhaltsplatzhalter 2">
            <a:extLst>
              <a:ext uri="{FF2B5EF4-FFF2-40B4-BE49-F238E27FC236}">
                <a16:creationId xmlns:a16="http://schemas.microsoft.com/office/drawing/2014/main" id="{5E905A01-B481-4477-A0EF-8ABD2904E4DD}"/>
              </a:ext>
            </a:extLst>
          </p:cNvPr>
          <p:cNvSpPr>
            <a:spLocks noGrp="1"/>
          </p:cNvSpPr>
          <p:nvPr/>
        </p:nvSpPr>
        <p:spPr>
          <a:xfrm>
            <a:off x="258624" y="1762772"/>
            <a:ext cx="7464960" cy="40979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Wer</a:t>
            </a:r>
            <a:r>
              <a:rPr lang="en-US" sz="1814" b="1" i="1" dirty="0">
                <a:latin typeface="Times New Roman" panose="02020603050405020304" pitchFamily="18" charset="0"/>
                <a:cs typeface="Times New Roman" panose="02020603050405020304" pitchFamily="18" charset="0"/>
              </a:rPr>
              <a:t> hat </a:t>
            </a:r>
            <a:r>
              <a:rPr lang="en-US" sz="1814" b="1" i="1" dirty="0" err="1">
                <a:latin typeface="Times New Roman" panose="02020603050405020304" pitchFamily="18" charset="0"/>
                <a:cs typeface="Times New Roman" panose="02020603050405020304" pitchFamily="18" charset="0"/>
              </a:rPr>
              <a:t>einen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komparativen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Produktionsvorteil</a:t>
            </a:r>
            <a:r>
              <a:rPr lang="en-US" sz="1814" b="1" i="1" dirty="0">
                <a:latin typeface="Times New Roman" panose="02020603050405020304" pitchFamily="18" charset="0"/>
                <a:cs typeface="Times New Roman" panose="02020603050405020304" pitchFamily="18" charset="0"/>
              </a:rPr>
              <a:t> in </a:t>
            </a:r>
            <a:r>
              <a:rPr lang="en-US" sz="1814" b="1" i="1" dirty="0" err="1">
                <a:latin typeface="Times New Roman" panose="02020603050405020304" pitchFamily="18" charset="0"/>
                <a:cs typeface="Times New Roman" panose="02020603050405020304" pitchFamily="18" charset="0"/>
              </a:rPr>
              <a:t>welchem</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Sektor</a:t>
            </a:r>
            <a:r>
              <a:rPr lang="en-US" sz="1814" b="1"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16" name="Tabelle 15">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1229482602"/>
                  </p:ext>
                </p:extLst>
              </p:nvPr>
            </p:nvGraphicFramePr>
            <p:xfrm>
              <a:off x="344061" y="650252"/>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a:t>Wein [L]</a:t>
                          </a:r>
                        </a:p>
                      </a:txBody>
                      <a:tcPr/>
                    </a:tc>
                    <a:tc>
                      <a:txBody>
                        <a:bodyPr/>
                        <a:lstStyle/>
                        <a:p>
                          <a:pPr algn="ctr"/>
                          <a:r>
                            <a:rPr lang="de-DE" dirty="0"/>
                            <a:t>Kleidung [Anzahl]</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16" name="Tabelle 15">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1229482602"/>
                  </p:ext>
                </p:extLst>
              </p:nvPr>
            </p:nvGraphicFramePr>
            <p:xfrm>
              <a:off x="344061" y="650252"/>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a:t>Wein [L]</a:t>
                          </a:r>
                        </a:p>
                      </a:txBody>
                      <a:tcPr/>
                    </a:tc>
                    <a:tc>
                      <a:txBody>
                        <a:bodyPr/>
                        <a:lstStyle/>
                        <a:p>
                          <a:pPr algn="ctr"/>
                          <a:r>
                            <a:rPr lang="de-DE" dirty="0"/>
                            <a:t>Kleidung [Anzahl]</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endParaRPr lang="de-DE"/>
                        </a:p>
                      </a:txBody>
                      <a:tcPr>
                        <a:blipFill>
                          <a:blip r:embed="rId3"/>
                          <a:stretch>
                            <a:fillRect l="-100000" t="-106452" r="-100265" b="-120968"/>
                          </a:stretch>
                        </a:blipFill>
                      </a:tcPr>
                    </a:tc>
                    <a:tc>
                      <a:txBody>
                        <a:bodyPr/>
                        <a:lstStyle/>
                        <a:p>
                          <a:endParaRPr lang="de-DE"/>
                        </a:p>
                      </a:txBody>
                      <a:tcPr>
                        <a:blipFill>
                          <a:blip r:embed="rId3"/>
                          <a:stretch>
                            <a:fillRect l="-200531" t="-106452" r="-531" b="-120968"/>
                          </a:stretch>
                        </a:blipFill>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endParaRPr lang="de-DE"/>
                        </a:p>
                      </a:txBody>
                      <a:tcPr>
                        <a:blipFill>
                          <a:blip r:embed="rId3"/>
                          <a:stretch>
                            <a:fillRect l="-100000" t="-209836" r="-100265" b="-22951"/>
                          </a:stretch>
                        </a:blipFill>
                      </a:tcPr>
                    </a:tc>
                    <a:tc>
                      <a:txBody>
                        <a:bodyPr/>
                        <a:lstStyle/>
                        <a:p>
                          <a:endParaRPr lang="de-DE"/>
                        </a:p>
                      </a:txBody>
                      <a:tcPr>
                        <a:blipFill>
                          <a:blip r:embed="rId3"/>
                          <a:stretch>
                            <a:fillRect l="-200531" t="-209836" r="-531" b="-22951"/>
                          </a:stretch>
                        </a:blipFill>
                      </a:tcPr>
                    </a:tc>
                    <a:extLst>
                      <a:ext uri="{0D108BD9-81ED-4DB2-BD59-A6C34878D82A}">
                        <a16:rowId xmlns:a16="http://schemas.microsoft.com/office/drawing/2014/main" val="3078704704"/>
                      </a:ext>
                    </a:extLst>
                  </a:tr>
                </a:tbl>
              </a:graphicData>
            </a:graphic>
          </p:graphicFrame>
        </mc:Fallback>
      </mc:AlternateContent>
      <p:sp>
        <p:nvSpPr>
          <p:cNvPr id="14" name="Rechteck 13">
            <a:extLst>
              <a:ext uri="{FF2B5EF4-FFF2-40B4-BE49-F238E27FC236}">
                <a16:creationId xmlns:a16="http://schemas.microsoft.com/office/drawing/2014/main" id="{F585BF1E-40D2-41C2-9D8F-C50F42D99D24}"/>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5" name="Textfeld 4">
            <a:extLst>
              <a:ext uri="{FF2B5EF4-FFF2-40B4-BE49-F238E27FC236}">
                <a16:creationId xmlns:a16="http://schemas.microsoft.com/office/drawing/2014/main" id="{45795835-CA83-4FD5-F87B-1B95DAEE823F}"/>
              </a:ext>
            </a:extLst>
          </p:cNvPr>
          <p:cNvSpPr txBox="1"/>
          <p:nvPr/>
        </p:nvSpPr>
        <p:spPr>
          <a:xfrm>
            <a:off x="330788" y="4379995"/>
            <a:ext cx="6101080" cy="338554"/>
          </a:xfrm>
          <a:prstGeom prst="rect">
            <a:avLst/>
          </a:prstGeom>
          <a:noFill/>
        </p:spPr>
        <p:txBody>
          <a:bodyPr wrap="square">
            <a:spAutoFit/>
          </a:bodyPr>
          <a:lstStyle/>
          <a:p>
            <a:r>
              <a:rPr lang="en-US" sz="1600" b="1">
                <a:latin typeface="Times New Roman" panose="02020603050405020304" pitchFamily="18" charset="0"/>
                <a:cs typeface="Times New Roman" panose="02020603050405020304" pitchFamily="18" charset="0"/>
                <a:sym typeface="Wingdings" panose="05000000000000000000" pitchFamily="2" charset="2"/>
              </a:rPr>
              <a:t>die Opportunitätskosten von Kleidung in Einheiten von Wein</a:t>
            </a:r>
            <a:endParaRPr lang="de-DE" sz="1600"/>
          </a:p>
        </p:txBody>
      </p:sp>
    </p:spTree>
    <p:extLst>
      <p:ext uri="{BB962C8B-B14F-4D97-AF65-F5344CB8AC3E}">
        <p14:creationId xmlns:p14="http://schemas.microsoft.com/office/powerpoint/2010/main" val="168846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2363520" y="553464"/>
            <a:ext cx="7464960" cy="377741"/>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Preise</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ohne</a:t>
            </a:r>
            <a:r>
              <a:rPr lang="en-US" sz="1814" b="1" i="1" dirty="0">
                <a:latin typeface="Times New Roman" panose="02020603050405020304" pitchFamily="18" charset="0"/>
                <a:cs typeface="Times New Roman" panose="02020603050405020304" pitchFamily="18" charset="0"/>
              </a:rPr>
              <a:t> Handel</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13" name="TextBox 6"/>
          <p:cNvSpPr txBox="1"/>
          <p:nvPr/>
        </p:nvSpPr>
        <p:spPr>
          <a:xfrm>
            <a:off x="2344211" y="3165657"/>
            <a:ext cx="1016625"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sym typeface="Wingdings" panose="05000000000000000000" pitchFamily="2" charset="2"/>
              </a:rPr>
              <a:t>Portugal </a:t>
            </a:r>
            <a:endParaRPr lang="en-US" sz="1633"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TextBox 15"/>
              <p:cNvSpPr txBox="1"/>
              <p:nvPr/>
            </p:nvSpPr>
            <p:spPr>
              <a:xfrm>
                <a:off x="-7780" y="4778087"/>
                <a:ext cx="6754285"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rPr>
                  <a:t>D</a:t>
                </a:r>
                <a14:m>
                  <m:oMath xmlns:m="http://schemas.openxmlformats.org/officeDocument/2006/math">
                    <m:r>
                      <m:rPr>
                        <m:sty m:val="p"/>
                      </m:rPr>
                      <a:rPr lang="de-DE" sz="1633">
                        <a:latin typeface="Cambria Math" panose="02040503050406030204" pitchFamily="18" charset="0"/>
                      </a:rPr>
                      <m:t>a</m:t>
                    </m:r>
                    <m:r>
                      <a:rPr lang="de-DE" sz="1633">
                        <a:latin typeface="Cambria Math" panose="02040503050406030204" pitchFamily="18" charset="0"/>
                      </a:rPr>
                      <m:t> </m:t>
                    </m:r>
                    <m:r>
                      <m:rPr>
                        <m:sty m:val="p"/>
                      </m:rPr>
                      <a:rPr lang="de-DE" sz="1633">
                        <a:latin typeface="Cambria Math" panose="02040503050406030204" pitchFamily="18" charset="0"/>
                      </a:rPr>
                      <m:t>Arbeit</m:t>
                    </m:r>
                    <m:r>
                      <a:rPr lang="de-DE" sz="1633">
                        <a:latin typeface="Cambria Math" panose="02040503050406030204" pitchFamily="18" charset="0"/>
                      </a:rPr>
                      <m:t> </m:t>
                    </m:r>
                    <m:r>
                      <m:rPr>
                        <m:sty m:val="p"/>
                      </m:rPr>
                      <a:rPr lang="de-DE" sz="1633">
                        <a:latin typeface="Cambria Math" panose="02040503050406030204" pitchFamily="18" charset="0"/>
                      </a:rPr>
                      <m:t>vollkommen</m:t>
                    </m:r>
                    <m:r>
                      <a:rPr lang="de-DE" sz="1633">
                        <a:latin typeface="Cambria Math" panose="02040503050406030204" pitchFamily="18" charset="0"/>
                      </a:rPr>
                      <m:t> </m:t>
                    </m:r>
                    <m:r>
                      <m:rPr>
                        <m:sty m:val="p"/>
                      </m:rPr>
                      <a:rPr lang="de-DE" sz="1633">
                        <a:latin typeface="Cambria Math" panose="02040503050406030204" pitchFamily="18" charset="0"/>
                      </a:rPr>
                      <m:t>flexibel</m:t>
                    </m:r>
                    <m:r>
                      <a:rPr lang="de-DE" sz="1633">
                        <a:latin typeface="Cambria Math" panose="02040503050406030204" pitchFamily="18" charset="0"/>
                      </a:rPr>
                      <m:t> </m:t>
                    </m:r>
                    <m:r>
                      <m:rPr>
                        <m:sty m:val="p"/>
                      </m:rPr>
                      <a:rPr lang="de-DE" sz="1633">
                        <a:latin typeface="Cambria Math" panose="02040503050406030204" pitchFamily="18" charset="0"/>
                      </a:rPr>
                      <m:t>zwischen</m:t>
                    </m:r>
                    <m:r>
                      <a:rPr lang="de-DE" sz="1633">
                        <a:latin typeface="Cambria Math" panose="02040503050406030204" pitchFamily="18" charset="0"/>
                      </a:rPr>
                      <m:t> </m:t>
                    </m:r>
                    <m:r>
                      <m:rPr>
                        <m:sty m:val="p"/>
                      </m:rPr>
                      <a:rPr lang="de-DE" sz="1633">
                        <a:latin typeface="Cambria Math" panose="02040503050406030204" pitchFamily="18" charset="0"/>
                      </a:rPr>
                      <m:t>den</m:t>
                    </m:r>
                    <m:r>
                      <a:rPr lang="de-DE" sz="1633">
                        <a:latin typeface="Cambria Math" panose="02040503050406030204" pitchFamily="18" charset="0"/>
                      </a:rPr>
                      <m:t> </m:t>
                    </m:r>
                    <m:r>
                      <m:rPr>
                        <m:sty m:val="p"/>
                      </m:rPr>
                      <a:rPr lang="de-DE" sz="1633">
                        <a:latin typeface="Cambria Math" panose="02040503050406030204" pitchFamily="18" charset="0"/>
                      </a:rPr>
                      <m:t>Sektoren</m:t>
                    </m:r>
                    <m:r>
                      <a:rPr lang="de-DE" sz="1633">
                        <a:latin typeface="Cambria Math" panose="02040503050406030204" pitchFamily="18" charset="0"/>
                      </a:rPr>
                      <m:t> </m:t>
                    </m:r>
                    <m:r>
                      <m:rPr>
                        <m:sty m:val="p"/>
                      </m:rPr>
                      <a:rPr lang="de-DE" sz="1633" b="0" i="0" smtClean="0">
                        <a:latin typeface="Cambria Math" panose="02040503050406030204" pitchFamily="18" charset="0"/>
                      </a:rPr>
                      <m:t>ist</m:t>
                    </m:r>
                    <m:r>
                      <a:rPr lang="de-DE" sz="1633" b="0" i="0" smtClean="0">
                        <a:latin typeface="Cambria Math" panose="02040503050406030204" pitchFamily="18" charset="0"/>
                      </a:rPr>
                      <m:t>, </m:t>
                    </m:r>
                    <m:r>
                      <m:rPr>
                        <m:sty m:val="p"/>
                      </m:rPr>
                      <a:rPr lang="de-DE" sz="1633">
                        <a:latin typeface="Cambria Math" panose="02040503050406030204" pitchFamily="18" charset="0"/>
                      </a:rPr>
                      <m:t>gilt</m:t>
                    </m:r>
                    <m:sSub>
                      <m:sSubPr>
                        <m:ctrlPr>
                          <a:rPr lang="de-DE" sz="1633" i="1">
                            <a:latin typeface="Cambria Math" panose="02040503050406030204" pitchFamily="18" charset="0"/>
                          </a:rPr>
                        </m:ctrlPr>
                      </m:sSubPr>
                      <m:e>
                        <m:r>
                          <a:rPr lang="de-DE" sz="1633" i="1">
                            <a:latin typeface="Cambria Math"/>
                          </a:rPr>
                          <m:t>  </m:t>
                        </m:r>
                        <m:r>
                          <a:rPr lang="de-DE" sz="1633" i="1">
                            <a:latin typeface="Cambria Math"/>
                          </a:rPr>
                          <m:t>𝑤</m:t>
                        </m:r>
                      </m:e>
                      <m:sub>
                        <m:r>
                          <a:rPr lang="de-DE" sz="1633" b="0" i="1" smtClean="0">
                            <a:latin typeface="Cambria Math" panose="02040503050406030204" pitchFamily="18" charset="0"/>
                          </a:rPr>
                          <m:t>𝑃𝑊</m:t>
                        </m:r>
                      </m:sub>
                    </m:sSub>
                    <m:r>
                      <a:rPr lang="de-DE" sz="1633" i="1">
                        <a:latin typeface="Cambria Math"/>
                      </a:rPr>
                      <m:t>=</m:t>
                    </m:r>
                    <m:sSub>
                      <m:sSubPr>
                        <m:ctrlPr>
                          <a:rPr lang="de-DE" sz="1633" i="1">
                            <a:latin typeface="Cambria Math" panose="02040503050406030204" pitchFamily="18" charset="0"/>
                          </a:rPr>
                        </m:ctrlPr>
                      </m:sSubPr>
                      <m:e>
                        <m:r>
                          <a:rPr lang="de-DE" sz="1633" i="1">
                            <a:latin typeface="Cambria Math"/>
                          </a:rPr>
                          <m:t>𝑤</m:t>
                        </m:r>
                      </m:e>
                      <m:sub>
                        <m:r>
                          <a:rPr lang="de-DE" sz="1633" b="0" i="1" smtClean="0">
                            <a:latin typeface="Cambria Math" panose="02040503050406030204" pitchFamily="18" charset="0"/>
                          </a:rPr>
                          <m:t>𝑃𝐾</m:t>
                        </m:r>
                      </m:sub>
                    </m:sSub>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5" name="TextBox 15"/>
              <p:cNvSpPr txBox="1">
                <a:spLocks noRot="1" noChangeAspect="1" noMove="1" noResize="1" noEditPoints="1" noAdjustHandles="1" noChangeArrowheads="1" noChangeShapeType="1" noTextEdit="1"/>
              </p:cNvSpPr>
              <p:nvPr/>
            </p:nvSpPr>
            <p:spPr>
              <a:xfrm>
                <a:off x="-7780" y="4778087"/>
                <a:ext cx="6754285" cy="343620"/>
              </a:xfrm>
              <a:prstGeom prst="rect">
                <a:avLst/>
              </a:prstGeom>
              <a:blipFill>
                <a:blip r:embed="rId3"/>
                <a:stretch>
                  <a:fillRect l="-542" t="-5357" b="-232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25"/>
              <p:cNvSpPr txBox="1"/>
              <p:nvPr/>
            </p:nvSpPr>
            <p:spPr>
              <a:xfrm>
                <a:off x="1198643" y="5548672"/>
                <a:ext cx="7490962" cy="48564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sym typeface="Wingdings" panose="05000000000000000000" pitchFamily="2" charset="2"/>
                  </a:rPr>
                  <a:t> </a:t>
                </a:r>
                <a14:m>
                  <m:oMath xmlns:m="http://schemas.openxmlformats.org/officeDocument/2006/math">
                    <m:f>
                      <m:fPr>
                        <m:ctrlPr>
                          <a:rPr lang="de-DE" sz="1633" i="1" smtClean="0">
                            <a:latin typeface="Cambria Math" panose="02040503050406030204" pitchFamily="18" charset="0"/>
                          </a:rPr>
                        </m:ctrlPr>
                      </m:fPr>
                      <m:num>
                        <m:sSub>
                          <m:sSubPr>
                            <m:ctrlPr>
                              <a:rPr lang="de-DE" sz="1633" i="1">
                                <a:latin typeface="Cambria Math" panose="02040503050406030204" pitchFamily="18" charset="0"/>
                              </a:rPr>
                            </m:ctrlPr>
                          </m:sSubPr>
                          <m:e>
                            <m:r>
                              <a:rPr lang="de-DE" sz="1633" i="1">
                                <a:latin typeface="Cambria Math"/>
                              </a:rPr>
                              <m:t>𝑝</m:t>
                            </m:r>
                          </m:e>
                          <m:sub>
                            <m:r>
                              <a:rPr lang="de-DE" sz="1633" b="0" i="1" smtClean="0">
                                <a:latin typeface="Cambria Math" panose="02040503050406030204" pitchFamily="18" charset="0"/>
                              </a:rPr>
                              <m:t>𝑃𝑊</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m:t>
                            </m:r>
                            <m:r>
                              <a:rPr lang="de-DE" sz="1600" b="0" i="1" smtClean="0">
                                <a:latin typeface="Cambria Math" panose="02040503050406030204" pitchFamily="18" charset="0"/>
                              </a:rPr>
                              <m:t>𝑊</m:t>
                            </m:r>
                          </m:sub>
                        </m:sSub>
                      </m:den>
                    </m:f>
                    <m:r>
                      <a:rPr lang="de-DE" sz="1633" i="1">
                        <a:latin typeface="Cambria Math"/>
                      </a:rPr>
                      <m:t>=</m:t>
                    </m:r>
                    <m:sSub>
                      <m:sSubPr>
                        <m:ctrlPr>
                          <a:rPr lang="de-DE" sz="1600" i="1">
                            <a:latin typeface="Cambria Math" panose="02040503050406030204" pitchFamily="18" charset="0"/>
                          </a:rPr>
                        </m:ctrlPr>
                      </m:sSubPr>
                      <m:e>
                        <m:r>
                          <a:rPr lang="de-DE" sz="1600" i="1">
                            <a:latin typeface="Cambria Math"/>
                          </a:rPr>
                          <m:t>𝑤</m:t>
                        </m:r>
                      </m:e>
                      <m:sub>
                        <m:r>
                          <a:rPr lang="de-DE" sz="1600" i="1">
                            <a:latin typeface="Cambria Math" panose="02040503050406030204" pitchFamily="18" charset="0"/>
                          </a:rPr>
                          <m:t>𝑃𝑊</m:t>
                        </m:r>
                      </m:sub>
                    </m:sSub>
                    <m:r>
                      <a:rPr lang="de-DE" sz="1600" b="0" i="1" smtClean="0">
                        <a:latin typeface="Cambria Math" panose="02040503050406030204" pitchFamily="18" charset="0"/>
                      </a:rPr>
                      <m:t>=</m:t>
                    </m:r>
                    <m:sSub>
                      <m:sSubPr>
                        <m:ctrlPr>
                          <a:rPr lang="de-DE" sz="1600" i="1">
                            <a:latin typeface="Cambria Math" panose="02040503050406030204" pitchFamily="18" charset="0"/>
                          </a:rPr>
                        </m:ctrlPr>
                      </m:sSubPr>
                      <m:e>
                        <m:r>
                          <a:rPr lang="de-DE" sz="1600" i="1">
                            <a:latin typeface="Cambria Math"/>
                          </a:rPr>
                          <m:t>𝑤</m:t>
                        </m:r>
                      </m:e>
                      <m:sub>
                        <m:r>
                          <a:rPr lang="de-DE" sz="1600" i="1">
                            <a:latin typeface="Cambria Math" panose="02040503050406030204" pitchFamily="18" charset="0"/>
                          </a:rPr>
                          <m:t>𝑃</m:t>
                        </m:r>
                        <m:r>
                          <a:rPr lang="de-DE" sz="1600" b="0" i="1" smtClean="0">
                            <a:latin typeface="Cambria Math" panose="02040503050406030204" pitchFamily="18" charset="0"/>
                          </a:rPr>
                          <m:t>𝐾</m:t>
                        </m:r>
                      </m:sub>
                    </m:sSub>
                    <m:r>
                      <a:rPr lang="de-DE" sz="1600" b="0" i="1" smtClean="0">
                        <a:latin typeface="Cambria Math" panose="02040503050406030204" pitchFamily="18" charset="0"/>
                      </a:rPr>
                      <m:t>=</m:t>
                    </m:r>
                    <m:f>
                      <m:fPr>
                        <m:ctrlPr>
                          <a:rPr lang="de-DE" sz="1633" i="1">
                            <a:latin typeface="Cambria Math" panose="02040503050406030204" pitchFamily="18" charset="0"/>
                          </a:rPr>
                        </m:ctrlPr>
                      </m:fPr>
                      <m:num>
                        <m:sSub>
                          <m:sSubPr>
                            <m:ctrlPr>
                              <a:rPr lang="de-DE" sz="1633" i="1">
                                <a:latin typeface="Cambria Math" panose="02040503050406030204" pitchFamily="18" charset="0"/>
                              </a:rPr>
                            </m:ctrlPr>
                          </m:sSubPr>
                          <m:e>
                            <m:r>
                              <a:rPr lang="de-DE" sz="1633" i="1">
                                <a:latin typeface="Cambria Math"/>
                              </a:rPr>
                              <m:t>𝑝</m:t>
                            </m:r>
                          </m:e>
                          <m:sub>
                            <m:r>
                              <a:rPr lang="de-DE" sz="1633" b="0" i="1" smtClean="0">
                                <a:latin typeface="Cambria Math" panose="02040503050406030204" pitchFamily="18" charset="0"/>
                              </a:rPr>
                              <m:t>𝑃𝐾</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𝑃𝐾</m:t>
                            </m:r>
                          </m:sub>
                        </m:sSub>
                      </m:den>
                    </m:f>
                  </m:oMath>
                </a14:m>
                <a:r>
                  <a:rPr lang="en-US" sz="1633" dirty="0">
                    <a:latin typeface="Times New Roman" panose="02020603050405020304" pitchFamily="18" charset="0"/>
                    <a:cs typeface="Times New Roman" panose="02020603050405020304" pitchFamily="18" charset="0"/>
                  </a:rPr>
                  <a:t>     oder   </a:t>
                </a:r>
                <a14:m>
                  <m:oMath xmlns:m="http://schemas.openxmlformats.org/officeDocument/2006/math">
                    <m:f>
                      <m:fPr>
                        <m:ctrlPr>
                          <a:rPr lang="en-US" sz="1633" i="1">
                            <a:latin typeface="Cambria Math" panose="02040503050406030204" pitchFamily="18" charset="0"/>
                          </a:rPr>
                        </m:ctrlPr>
                      </m:fPr>
                      <m:num>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𝑃𝑊</m:t>
                            </m:r>
                          </m:sub>
                        </m:sSub>
                      </m:num>
                      <m:den>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𝑃𝐾</m:t>
                            </m:r>
                          </m:sub>
                        </m:sSub>
                      </m:den>
                    </m:f>
                    <m:r>
                      <a:rPr lang="de-DE" sz="1633" i="1">
                        <a:latin typeface="Cambria Math"/>
                      </a:rPr>
                      <m:t>=</m:t>
                    </m:r>
                    <m:f>
                      <m:fPr>
                        <m:ctrlPr>
                          <a:rPr lang="de-DE" sz="1633" i="1">
                            <a:latin typeface="Cambria Math" panose="02040503050406030204" pitchFamily="18" charset="0"/>
                          </a:rPr>
                        </m:ctrlPr>
                      </m:fPr>
                      <m:num>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m:t>
                            </m:r>
                            <m:r>
                              <a:rPr lang="de-DE" sz="1600" b="0" i="1" smtClean="0">
                                <a:latin typeface="Cambria Math" panose="02040503050406030204" pitchFamily="18" charset="0"/>
                              </a:rPr>
                              <m:t>𝑊</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𝑃𝐾</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5</m:t>
                        </m:r>
                      </m:num>
                      <m:den>
                        <m:r>
                          <a:rPr lang="de-DE" sz="1633" i="1">
                            <a:latin typeface="Cambria Math" panose="02040503050406030204" pitchFamily="18" charset="0"/>
                          </a:rPr>
                          <m:t>1</m:t>
                        </m:r>
                      </m:den>
                    </m:f>
                  </m:oMath>
                </a14:m>
                <a:r>
                  <a:rPr lang="en-US" sz="1633" dirty="0">
                    <a:latin typeface="Times New Roman" panose="02020603050405020304" pitchFamily="18" charset="0"/>
                    <a:cs typeface="Times New Roman" panose="02020603050405020304" pitchFamily="18" charset="0"/>
                  </a:rPr>
                  <a:t>      und     </a:t>
                </a:r>
                <a14:m>
                  <m:oMath xmlns:m="http://schemas.openxmlformats.org/officeDocument/2006/math">
                    <m:f>
                      <m:fPr>
                        <m:ctrlPr>
                          <a:rPr lang="en-US" sz="1633" i="1">
                            <a:latin typeface="Cambria Math" panose="02040503050406030204" pitchFamily="18" charset="0"/>
                          </a:rPr>
                        </m:ctrlPr>
                      </m:fPr>
                      <m:num>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𝑈𝑊</m:t>
                            </m:r>
                          </m:sub>
                        </m:sSub>
                      </m:num>
                      <m:den>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𝑈𝐾</m:t>
                            </m:r>
                          </m:sub>
                        </m:sSub>
                      </m:den>
                    </m:f>
                    <m:r>
                      <a:rPr lang="de-DE" sz="1633" i="1">
                        <a:latin typeface="Cambria Math"/>
                      </a:rPr>
                      <m:t>=</m:t>
                    </m:r>
                    <m:f>
                      <m:fPr>
                        <m:ctrlPr>
                          <a:rPr lang="de-DE" sz="1633" i="1">
                            <a:latin typeface="Cambria Math" panose="02040503050406030204" pitchFamily="18" charset="0"/>
                          </a:rPr>
                        </m:ctrlPr>
                      </m:fPr>
                      <m:num>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𝑈𝑊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𝑈𝐾</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3</m:t>
                        </m:r>
                      </m:num>
                      <m:den>
                        <m:r>
                          <a:rPr lang="de-DE" sz="1633" i="1">
                            <a:latin typeface="Cambria Math" panose="02040503050406030204" pitchFamily="18" charset="0"/>
                          </a:rPr>
                          <m:t>2</m:t>
                        </m:r>
                      </m:den>
                    </m:f>
                  </m:oMath>
                </a14:m>
                <a:r>
                  <a:rPr lang="en-US" sz="1633" dirty="0">
                    <a:latin typeface="Times New Roman" panose="02020603050405020304" pitchFamily="18" charset="0"/>
                    <a:cs typeface="Times New Roman" panose="02020603050405020304" pitchFamily="18" charset="0"/>
                  </a:rPr>
                  <a:t> </a:t>
                </a:r>
              </a:p>
            </p:txBody>
          </p:sp>
        </mc:Choice>
        <mc:Fallback xmlns="">
          <p:sp>
            <p:nvSpPr>
              <p:cNvPr id="16" name="TextBox 25"/>
              <p:cNvSpPr txBox="1">
                <a:spLocks noRot="1" noChangeAspect="1" noMove="1" noResize="1" noEditPoints="1" noAdjustHandles="1" noChangeArrowheads="1" noChangeShapeType="1" noTextEdit="1"/>
              </p:cNvSpPr>
              <p:nvPr/>
            </p:nvSpPr>
            <p:spPr>
              <a:xfrm>
                <a:off x="1198643" y="5548672"/>
                <a:ext cx="7490962" cy="485646"/>
              </a:xfrm>
              <a:prstGeom prst="rect">
                <a:avLst/>
              </a:prstGeom>
              <a:blipFill>
                <a:blip r:embed="rId4"/>
                <a:stretch>
                  <a:fillRect l="-489"/>
                </a:stretch>
              </a:blipFill>
            </p:spPr>
            <p:txBody>
              <a:bodyPr/>
              <a:lstStyle/>
              <a:p>
                <a:r>
                  <a:rPr lang="de-DE">
                    <a:noFill/>
                  </a:rPr>
                  <a:t> </a:t>
                </a:r>
              </a:p>
            </p:txBody>
          </p:sp>
        </mc:Fallback>
      </mc:AlternateContent>
      <p:sp>
        <p:nvSpPr>
          <p:cNvPr id="17" name="TextBox 26"/>
          <p:cNvSpPr txBox="1"/>
          <p:nvPr/>
        </p:nvSpPr>
        <p:spPr>
          <a:xfrm>
            <a:off x="3002416" y="6190696"/>
            <a:ext cx="4825402"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sym typeface="Wingdings" panose="05000000000000000000" pitchFamily="2" charset="2"/>
              </a:rPr>
              <a:t> </a:t>
            </a:r>
            <a:r>
              <a:rPr lang="en-US" sz="1633" b="1">
                <a:latin typeface="Times New Roman" panose="02020603050405020304" pitchFamily="18" charset="0"/>
                <a:cs typeface="Times New Roman" panose="02020603050405020304" pitchFamily="18" charset="0"/>
                <a:sym typeface="Wingdings" panose="05000000000000000000" pitchFamily="2" charset="2"/>
              </a:rPr>
              <a:t>Die Preise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entsprechen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den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Opportunitätskosten</a:t>
            </a:r>
            <a:endParaRPr lang="en-US" sz="1633" b="1"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60676C59-7C7D-42D9-A4AB-EA0C75A45511}"/>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F134F8D2-7681-4CE7-A9D7-8EC32F697412}"/>
                  </a:ext>
                </a:extLst>
              </p:cNvPr>
              <p:cNvSpPr txBox="1"/>
              <p:nvPr/>
            </p:nvSpPr>
            <p:spPr>
              <a:xfrm>
                <a:off x="0" y="2263376"/>
                <a:ext cx="12192000" cy="923330"/>
              </a:xfrm>
              <a:prstGeom prst="rect">
                <a:avLst/>
              </a:prstGeom>
              <a:noFill/>
            </p:spPr>
            <p:txBody>
              <a:bodyPr wrap="square" rtlCol="0">
                <a:spAutoFit/>
              </a:bodyPr>
              <a:lstStyle/>
              <a:p>
                <a:r>
                  <a:rPr lang="de-DE" dirty="0"/>
                  <a:t>Aus der Gewinnoptimierung folgt im Allgemeinen (p: Preis, w: Lohn):</a:t>
                </a:r>
              </a:p>
              <a:p>
                <a:endParaRPr lang="de-DE" dirty="0"/>
              </a:p>
              <a:p>
                <a:r>
                  <a:rPr lang="de-DE" dirty="0"/>
                  <a:t>Gewinn = Umsatz – Kosten </a:t>
                </a:r>
                <a14:m>
                  <m:oMath xmlns:m="http://schemas.openxmlformats.org/officeDocument/2006/math">
                    <m:r>
                      <m:rPr>
                        <m:nor/>
                      </m:rPr>
                      <a:rPr lang="de-DE" i="1" dirty="0"/>
                      <m:t>py</m:t>
                    </m:r>
                    <m:r>
                      <m:rPr>
                        <m:nor/>
                      </m:rPr>
                      <a:rPr lang="de-DE" i="1" dirty="0"/>
                      <m:t>−</m:t>
                    </m:r>
                    <m:r>
                      <m:rPr>
                        <m:nor/>
                      </m:rPr>
                      <a:rPr lang="de-DE" i="1" dirty="0"/>
                      <m:t>wL</m:t>
                    </m:r>
                    <m:r>
                      <m:rPr>
                        <m:nor/>
                      </m:rPr>
                      <a:rPr lang="de-DE" i="1" dirty="0"/>
                      <m:t> = </m:t>
                    </m:r>
                    <m:r>
                      <m:rPr>
                        <m:nor/>
                      </m:rPr>
                      <a:rPr lang="de-DE" i="1" dirty="0"/>
                      <m:t>pL</m:t>
                    </m:r>
                    <m:r>
                      <m:rPr>
                        <m:nor/>
                      </m:rPr>
                      <a:rPr lang="de-DE" i="1" dirty="0"/>
                      <m:t>/</m:t>
                    </m:r>
                    <m:r>
                      <m:rPr>
                        <m:nor/>
                      </m:rPr>
                      <a:rPr lang="de-DE" i="1" dirty="0"/>
                      <m:t>a</m:t>
                    </m:r>
                    <m:r>
                      <m:rPr>
                        <m:nor/>
                      </m:rPr>
                      <a:rPr lang="de-DE" i="1" dirty="0"/>
                      <m:t>−</m:t>
                    </m:r>
                    <m:r>
                      <m:rPr>
                        <m:nor/>
                      </m:rPr>
                      <a:rPr lang="de-DE" i="1" dirty="0"/>
                      <m:t>wL</m:t>
                    </m:r>
                    <m:r>
                      <m:rPr>
                        <m:nor/>
                      </m:rPr>
                      <a:rPr lang="de-DE" i="1" dirty="0"/>
                      <m:t>⇒ </m:t>
                    </m:r>
                    <m:r>
                      <m:rPr>
                        <m:nor/>
                      </m:rPr>
                      <a:rPr lang="de-DE" i="1" dirty="0"/>
                      <m:t>p</m:t>
                    </m:r>
                    <m:r>
                      <m:rPr>
                        <m:nor/>
                      </m:rPr>
                      <a:rPr lang="de-DE" i="1" dirty="0"/>
                      <m:t>/</m:t>
                    </m:r>
                    <m:r>
                      <m:rPr>
                        <m:nor/>
                      </m:rPr>
                      <a:rPr lang="de-DE" i="1" dirty="0"/>
                      <m:t>a</m:t>
                    </m:r>
                    <m:r>
                      <m:rPr>
                        <m:nor/>
                      </m:rPr>
                      <a:rPr lang="de-DE" i="1" dirty="0"/>
                      <m:t>=</m:t>
                    </m:r>
                    <m:r>
                      <m:rPr>
                        <m:nor/>
                      </m:rPr>
                      <a:rPr lang="de-DE" i="1" dirty="0"/>
                      <m:t>w</m:t>
                    </m:r>
                  </m:oMath>
                </a14:m>
                <a:r>
                  <a:rPr lang="de-DE" dirty="0">
                    <a:latin typeface="Cambria Math" panose="02040503050406030204" pitchFamily="18" charset="0"/>
                    <a:ea typeface="Cambria Math" panose="02040503050406030204" pitchFamily="18" charset="0"/>
                  </a:rPr>
                  <a:t> im Gewinnoptimum (Wertgrenzprodukt=Faktorpreis, vgl. Mikro!)</a:t>
                </a:r>
                <a:endParaRPr lang="de-DE" dirty="0"/>
              </a:p>
            </p:txBody>
          </p:sp>
        </mc:Choice>
        <mc:Fallback xmlns="">
          <p:sp>
            <p:nvSpPr>
              <p:cNvPr id="2" name="Textfeld 1">
                <a:extLst>
                  <a:ext uri="{FF2B5EF4-FFF2-40B4-BE49-F238E27FC236}">
                    <a16:creationId xmlns:a16="http://schemas.microsoft.com/office/drawing/2014/main" id="{F134F8D2-7681-4CE7-A9D7-8EC32F697412}"/>
                  </a:ext>
                </a:extLst>
              </p:cNvPr>
              <p:cNvSpPr txBox="1">
                <a:spLocks noRot="1" noChangeAspect="1" noMove="1" noResize="1" noEditPoints="1" noAdjustHandles="1" noChangeArrowheads="1" noChangeShapeType="1" noTextEdit="1"/>
              </p:cNvSpPr>
              <p:nvPr/>
            </p:nvSpPr>
            <p:spPr>
              <a:xfrm>
                <a:off x="0" y="2263376"/>
                <a:ext cx="12192000" cy="923330"/>
              </a:xfrm>
              <a:prstGeom prst="rect">
                <a:avLst/>
              </a:prstGeom>
              <a:blipFill>
                <a:blip r:embed="rId5"/>
                <a:stretch>
                  <a:fillRect l="-400" t="-3289" b="-92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graphicFrame>
            <p:nvGraphicFramePr>
              <p:cNvPr id="26" name="Tabelle 25">
                <a:extLst>
                  <a:ext uri="{FF2B5EF4-FFF2-40B4-BE49-F238E27FC236}">
                    <a16:creationId xmlns:a16="http://schemas.microsoft.com/office/drawing/2014/main" id="{8F1DA21E-6988-4F59-9922-437B102DF9B0}"/>
                  </a:ext>
                </a:extLst>
              </p:cNvPr>
              <p:cNvGraphicFramePr>
                <a:graphicFrameLocks noGrp="1"/>
              </p:cNvGraphicFramePr>
              <p:nvPr/>
            </p:nvGraphicFramePr>
            <p:xfrm>
              <a:off x="2713704" y="931205"/>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a:t>Wein [L]</a:t>
                          </a:r>
                        </a:p>
                      </a:txBody>
                      <a:tcPr/>
                    </a:tc>
                    <a:tc>
                      <a:txBody>
                        <a:bodyPr/>
                        <a:lstStyle/>
                        <a:p>
                          <a:pPr algn="ctr"/>
                          <a:r>
                            <a:rPr lang="de-DE" dirty="0"/>
                            <a:t>Kleidung [Anzahl]</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6" name="Tabelle 25">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3404067849"/>
                  </p:ext>
                </p:extLst>
              </p:nvPr>
            </p:nvGraphicFramePr>
            <p:xfrm>
              <a:off x="2713704" y="931205"/>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6"/>
                          <a:stretch>
                            <a:fillRect l="-100000" t="-106452" r="-100265" b="-120968"/>
                          </a:stretch>
                        </a:blipFill>
                      </a:tcPr>
                    </a:tc>
                    <a:tc>
                      <a:txBody>
                        <a:bodyPr/>
                        <a:lstStyle/>
                        <a:p>
                          <a:endParaRPr lang="de-DE"/>
                        </a:p>
                      </a:txBody>
                      <a:tcPr>
                        <a:blipFill>
                          <a:blip r:embed="rId6"/>
                          <a:stretch>
                            <a:fillRect l="-200531" t="-106452" r="-531" b="-120968"/>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6"/>
                          <a:stretch>
                            <a:fillRect l="-100000" t="-209836" r="-100265" b="-22951"/>
                          </a:stretch>
                        </a:blipFill>
                      </a:tcPr>
                    </a:tc>
                    <a:tc>
                      <a:txBody>
                        <a:bodyPr/>
                        <a:lstStyle/>
                        <a:p>
                          <a:endParaRPr lang="de-DE"/>
                        </a:p>
                      </a:txBody>
                      <a:tcPr>
                        <a:blipFill>
                          <a:blip r:embed="rId6"/>
                          <a:stretch>
                            <a:fillRect l="-200531" t="-209836" r="-531" b="-22951"/>
                          </a:stretch>
                        </a:blipFill>
                      </a:tcPr>
                    </a:tc>
                    <a:extLst>
                      <a:ext uri="{0D108BD9-81ED-4DB2-BD59-A6C34878D82A}">
                        <a16:rowId xmlns:a16="http://schemas.microsoft.com/office/drawing/2014/main" val="3078704704"/>
                      </a:ext>
                    </a:extLst>
                  </a:tr>
                </a:tbl>
              </a:graphicData>
            </a:graphic>
          </p:graphicFrame>
        </mc:Fallback>
      </mc:AlternateContent>
      <p:sp>
        <p:nvSpPr>
          <p:cNvPr id="3" name="Rechteck 2"/>
          <p:cNvSpPr/>
          <p:nvPr/>
        </p:nvSpPr>
        <p:spPr>
          <a:xfrm>
            <a:off x="1788780" y="3603860"/>
            <a:ext cx="2226700" cy="369332"/>
          </a:xfrm>
          <a:prstGeom prst="rect">
            <a:avLst/>
          </a:prstGeom>
        </p:spPr>
        <p:txBody>
          <a:bodyPr wrap="none">
            <a:spAutoFit/>
          </a:bodyPr>
          <a:lstStyle/>
          <a:p>
            <a:r>
              <a:rPr lang="en-US" dirty="0" err="1">
                <a:latin typeface="Times New Roman" panose="02020603050405020304" pitchFamily="18" charset="0"/>
                <a:cs typeface="Times New Roman" panose="02020603050405020304" pitchFamily="18" charset="0"/>
                <a:sym typeface="Wingdings" panose="05000000000000000000" pitchFamily="2" charset="2"/>
              </a:rPr>
              <a:t>Lohn</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im</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Sektor</a:t>
            </a:r>
            <a:r>
              <a:rPr lang="en-US" dirty="0">
                <a:latin typeface="Times New Roman" panose="02020603050405020304" pitchFamily="18" charset="0"/>
                <a:cs typeface="Times New Roman" panose="02020603050405020304" pitchFamily="18" charset="0"/>
                <a:sym typeface="Wingdings" panose="05000000000000000000" pitchFamily="2" charset="2"/>
              </a:rPr>
              <a:t> Wein </a:t>
            </a:r>
            <a:endParaRPr lang="de-DE" dirty="0"/>
          </a:p>
        </p:txBody>
      </p:sp>
      <p:sp>
        <p:nvSpPr>
          <p:cNvPr id="4" name="Rechteck 3"/>
          <p:cNvSpPr/>
          <p:nvPr/>
        </p:nvSpPr>
        <p:spPr>
          <a:xfrm>
            <a:off x="1760521" y="4157558"/>
            <a:ext cx="2723536" cy="369332"/>
          </a:xfrm>
          <a:prstGeom prst="rect">
            <a:avLst/>
          </a:prstGeom>
        </p:spPr>
        <p:txBody>
          <a:bodyPr wrap="square">
            <a:spAutoFit/>
          </a:bodyPr>
          <a:lstStyle/>
          <a:p>
            <a:r>
              <a:rPr lang="en-US" dirty="0" err="1">
                <a:latin typeface="Times New Roman" panose="02020603050405020304" pitchFamily="18" charset="0"/>
                <a:cs typeface="Times New Roman" panose="02020603050405020304" pitchFamily="18" charset="0"/>
                <a:sym typeface="Wingdings" panose="05000000000000000000" pitchFamily="2" charset="2"/>
              </a:rPr>
              <a:t>Lohn</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im</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Sektor</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Kleidung</a:t>
            </a:r>
            <a:endParaRPr lang="de-DE" dirty="0"/>
          </a:p>
        </p:txBody>
      </p:sp>
      <mc:AlternateContent xmlns:mc="http://schemas.openxmlformats.org/markup-compatibility/2006" xmlns:a14="http://schemas.microsoft.com/office/drawing/2010/main">
        <mc:Choice Requires="a14">
          <p:sp>
            <p:nvSpPr>
              <p:cNvPr id="5" name="Rechteck 4"/>
              <p:cNvSpPr/>
              <p:nvPr/>
            </p:nvSpPr>
            <p:spPr>
              <a:xfrm>
                <a:off x="4777499" y="3459114"/>
                <a:ext cx="1403269" cy="6133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i="1" smtClean="0">
                              <a:latin typeface="Cambria Math" panose="02040503050406030204" pitchFamily="18" charset="0"/>
                            </a:rPr>
                          </m:ctrlPr>
                        </m:sSubPr>
                        <m:e>
                          <m:r>
                            <a:rPr lang="de-DE" i="1">
                              <a:latin typeface="Cambria Math"/>
                            </a:rPr>
                            <m:t>𝑤</m:t>
                          </m:r>
                        </m:e>
                        <m:sub>
                          <m:r>
                            <a:rPr lang="de-DE" b="0" i="1" smtClean="0">
                              <a:latin typeface="Cambria Math" panose="02040503050406030204" pitchFamily="18" charset="0"/>
                            </a:rPr>
                            <m:t>𝑃𝑊</m:t>
                          </m:r>
                        </m:sub>
                      </m:sSub>
                      <m:r>
                        <a:rPr lang="de-DE" i="1">
                          <a:latin typeface="Cambria Math"/>
                        </a:rPr>
                        <m:t>=</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𝑝</m:t>
                              </m:r>
                            </m:e>
                            <m:sub>
                              <m:r>
                                <a:rPr lang="de-DE" b="0" i="1" smtClean="0">
                                  <a:latin typeface="Cambria Math" panose="02040503050406030204" pitchFamily="18" charset="0"/>
                                </a:rPr>
                                <m:t>𝑃𝑊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𝑃𝑊</m:t>
                              </m:r>
                            </m:sub>
                          </m:sSub>
                        </m:den>
                      </m:f>
                    </m:oMath>
                  </m:oMathPara>
                </a14:m>
                <a:endParaRPr lang="de-DE" dirty="0"/>
              </a:p>
            </p:txBody>
          </p:sp>
        </mc:Choice>
        <mc:Fallback xmlns="">
          <p:sp>
            <p:nvSpPr>
              <p:cNvPr id="5" name="Rechteck 4"/>
              <p:cNvSpPr>
                <a:spLocks noRot="1" noChangeAspect="1" noMove="1" noResize="1" noEditPoints="1" noAdjustHandles="1" noChangeArrowheads="1" noChangeShapeType="1" noTextEdit="1"/>
              </p:cNvSpPr>
              <p:nvPr/>
            </p:nvSpPr>
            <p:spPr>
              <a:xfrm>
                <a:off x="4777499" y="3459114"/>
                <a:ext cx="1403269" cy="613309"/>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 name="Rechteck 6"/>
              <p:cNvSpPr/>
              <p:nvPr/>
            </p:nvSpPr>
            <p:spPr>
              <a:xfrm>
                <a:off x="4327388" y="4092101"/>
                <a:ext cx="1853380" cy="61202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DE" i="1" smtClean="0">
                              <a:latin typeface="Cambria Math" panose="02040503050406030204" pitchFamily="18" charset="0"/>
                            </a:rPr>
                          </m:ctrlPr>
                        </m:sSubPr>
                        <m:e>
                          <m:r>
                            <a:rPr lang="de-DE" i="1">
                              <a:latin typeface="Cambria Math" panose="02040503050406030204" pitchFamily="18" charset="0"/>
                            </a:rPr>
                            <m:t>          </m:t>
                          </m:r>
                          <m:r>
                            <a:rPr lang="de-DE" i="1">
                              <a:latin typeface="Cambria Math"/>
                            </a:rPr>
                            <m:t>𝑤</m:t>
                          </m:r>
                        </m:e>
                        <m:sub>
                          <m:r>
                            <a:rPr lang="de-DE" b="0" i="1" smtClean="0">
                              <a:latin typeface="Cambria Math" panose="02040503050406030204" pitchFamily="18" charset="0"/>
                            </a:rPr>
                            <m:t>𝑃𝐾</m:t>
                          </m:r>
                        </m:sub>
                      </m:sSub>
                      <m:r>
                        <a:rPr lang="de-DE" b="0" i="1" smtClean="0">
                          <a:latin typeface="Cambria Math" panose="02040503050406030204" pitchFamily="18" charset="0"/>
                        </a:rPr>
                        <m:t> </m:t>
                      </m:r>
                      <m:r>
                        <a:rPr lang="de-DE" i="1">
                          <a:latin typeface="Cambria Math"/>
                        </a:rPr>
                        <m:t>=</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𝑝</m:t>
                              </m:r>
                            </m:e>
                            <m:sub>
                              <m:r>
                                <a:rPr lang="de-DE" b="0" i="1" smtClean="0">
                                  <a:latin typeface="Cambria Math" panose="02040503050406030204" pitchFamily="18" charset="0"/>
                                </a:rPr>
                                <m:t>𝑃𝐾</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𝑃𝐾</m:t>
                              </m:r>
                            </m:sub>
                          </m:sSub>
                        </m:den>
                      </m:f>
                    </m:oMath>
                  </m:oMathPara>
                </a14:m>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4327388" y="4092101"/>
                <a:ext cx="1853380" cy="612027"/>
              </a:xfrm>
              <a:prstGeom prst="rect">
                <a:avLst/>
              </a:prstGeom>
              <a:blipFill>
                <a:blip r:embed="rId8"/>
                <a:stretch>
                  <a:fillRect/>
                </a:stretch>
              </a:blipFill>
            </p:spPr>
            <p:txBody>
              <a:bodyPr/>
              <a:lstStyle/>
              <a:p>
                <a:r>
                  <a:rPr lang="de-DE">
                    <a:noFill/>
                  </a:rPr>
                  <a:t> </a:t>
                </a:r>
              </a:p>
            </p:txBody>
          </p:sp>
        </mc:Fallback>
      </mc:AlternateContent>
      <p:sp>
        <p:nvSpPr>
          <p:cNvPr id="18" name="Rechteck 17">
            <a:extLst>
              <a:ext uri="{FF2B5EF4-FFF2-40B4-BE49-F238E27FC236}">
                <a16:creationId xmlns:a16="http://schemas.microsoft.com/office/drawing/2014/main" id="{0C402496-1D80-406C-90C8-69EA244F8280}"/>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7475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5" grpId="0"/>
      <p:bldP spid="16" grpId="0"/>
      <p:bldP spid="17" grpId="0"/>
      <p:bldP spid="2" grpId="0"/>
      <p:bldP spid="3" grpId="0"/>
      <p:bldP spid="4" grpId="0"/>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3814413" y="1196772"/>
            <a:ext cx="5005123" cy="50405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540" b="1" i="1" dirty="0">
                <a:latin typeface="Times New Roman" panose="02020603050405020304" pitchFamily="18" charset="0"/>
                <a:cs typeface="Times New Roman" panose="02020603050405020304" pitchFamily="18" charset="0"/>
              </a:rPr>
              <a:t>Interpretation der </a:t>
            </a:r>
            <a:r>
              <a:rPr lang="en-US" sz="2540" b="1" i="1" dirty="0" err="1">
                <a:latin typeface="Times New Roman" panose="02020603050405020304" pitchFamily="18" charset="0"/>
                <a:cs typeface="Times New Roman" panose="02020603050405020304" pitchFamily="18" charset="0"/>
              </a:rPr>
              <a:t>relativen</a:t>
            </a:r>
            <a:r>
              <a:rPr lang="en-US" sz="2540" b="1" i="1" dirty="0">
                <a:latin typeface="Times New Roman" panose="02020603050405020304" pitchFamily="18" charset="0"/>
                <a:cs typeface="Times New Roman" panose="02020603050405020304" pitchFamily="18" charset="0"/>
              </a:rPr>
              <a:t> </a:t>
            </a:r>
            <a:r>
              <a:rPr lang="en-US" sz="2540" b="1" i="1" dirty="0" err="1">
                <a:latin typeface="Times New Roman" panose="02020603050405020304" pitchFamily="18" charset="0"/>
                <a:cs typeface="Times New Roman" panose="02020603050405020304" pitchFamily="18" charset="0"/>
              </a:rPr>
              <a:t>Preise</a:t>
            </a:r>
            <a:r>
              <a:rPr lang="en-US" sz="2540" b="1" i="1" dirty="0">
                <a:latin typeface="Times New Roman" panose="02020603050405020304" pitchFamily="18" charset="0"/>
                <a:cs typeface="Times New Roman" panose="02020603050405020304" pitchFamily="18" charset="0"/>
              </a:rPr>
              <a:t>:</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7" name="TextBox 25"/>
          <p:cNvSpPr txBox="1"/>
          <p:nvPr/>
        </p:nvSpPr>
        <p:spPr>
          <a:xfrm>
            <a:off x="310387" y="4145312"/>
            <a:ext cx="9036496" cy="4832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b="1" dirty="0">
                <a:latin typeface="Times New Roman" panose="02020603050405020304" pitchFamily="18" charset="0"/>
                <a:cs typeface="Times New Roman" panose="02020603050405020304" pitchFamily="18" charset="0"/>
                <a:sym typeface="Wingdings" panose="05000000000000000000" pitchFamily="2" charset="2"/>
              </a:rPr>
              <a:t> Relative </a:t>
            </a:r>
            <a:r>
              <a:rPr lang="en-US" sz="2540" b="1" dirty="0" err="1">
                <a:latin typeface="Times New Roman" panose="02020603050405020304" pitchFamily="18" charset="0"/>
                <a:cs typeface="Times New Roman" panose="02020603050405020304" pitchFamily="18" charset="0"/>
                <a:sym typeface="Wingdings" panose="05000000000000000000" pitchFamily="2" charset="2"/>
              </a:rPr>
              <a:t>Preise</a:t>
            </a:r>
            <a:r>
              <a:rPr lang="en-US" sz="2540" b="1" dirty="0">
                <a:latin typeface="Times New Roman" panose="02020603050405020304" pitchFamily="18" charset="0"/>
                <a:cs typeface="Times New Roman" panose="02020603050405020304" pitchFamily="18" charset="0"/>
                <a:sym typeface="Wingdings" panose="05000000000000000000" pitchFamily="2" charset="2"/>
              </a:rPr>
              <a:t> = </a:t>
            </a:r>
            <a:r>
              <a:rPr lang="en-US" sz="2540" b="1" dirty="0" err="1">
                <a:latin typeface="Times New Roman" panose="02020603050405020304" pitchFamily="18" charset="0"/>
                <a:cs typeface="Times New Roman" panose="02020603050405020304" pitchFamily="18" charset="0"/>
                <a:sym typeface="Wingdings" panose="05000000000000000000" pitchFamily="2" charset="2"/>
              </a:rPr>
              <a:t>Austauschverhältnis</a:t>
            </a:r>
            <a:r>
              <a:rPr lang="en-US" sz="2540" b="1" dirty="0">
                <a:latin typeface="Times New Roman" panose="02020603050405020304" pitchFamily="18" charset="0"/>
                <a:cs typeface="Times New Roman" panose="02020603050405020304" pitchFamily="18" charset="0"/>
                <a:sym typeface="Wingdings" panose="05000000000000000000" pitchFamily="2" charset="2"/>
              </a:rPr>
              <a:t> der </a:t>
            </a:r>
            <a:r>
              <a:rPr lang="en-US" sz="2540" b="1" dirty="0" err="1">
                <a:latin typeface="Times New Roman" panose="02020603050405020304" pitchFamily="18" charset="0"/>
                <a:cs typeface="Times New Roman" panose="02020603050405020304" pitchFamily="18" charset="0"/>
                <a:sym typeface="Wingdings" panose="05000000000000000000" pitchFamily="2" charset="2"/>
              </a:rPr>
              <a:t>Güter</a:t>
            </a:r>
            <a:endParaRPr lang="en-US" sz="254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0E1B2743-FBFD-4AC1-866A-82B5EF5E2214}"/>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25"/>
              <p:cNvSpPr txBox="1"/>
              <p:nvPr/>
            </p:nvSpPr>
            <p:spPr>
              <a:xfrm>
                <a:off x="1847527" y="2043493"/>
                <a:ext cx="9454653" cy="6506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dirty="0">
                    <a:latin typeface="Times New Roman" panose="02020603050405020304" pitchFamily="18" charset="0"/>
                    <a:cs typeface="Times New Roman" panose="02020603050405020304" pitchFamily="18" charset="0"/>
                    <a:sym typeface="Wingdings" panose="05000000000000000000" pitchFamily="2" charset="2"/>
                  </a:rPr>
                  <a:t> 1 </a:t>
                </a:r>
                <a:r>
                  <a:rPr lang="de-DE" sz="2540" dirty="0">
                    <a:latin typeface="Times New Roman" panose="02020603050405020304" pitchFamily="18" charset="0"/>
                    <a:cs typeface="Times New Roman" panose="02020603050405020304" pitchFamily="18" charset="0"/>
                    <a:sym typeface="Wingdings" panose="05000000000000000000" pitchFamily="2" charset="2"/>
                  </a:rPr>
                  <a:t>L</a:t>
                </a:r>
                <a14:m>
                  <m:oMath xmlns:m="http://schemas.openxmlformats.org/officeDocument/2006/math">
                    <m:r>
                      <a:rPr lang="de-DE" sz="2540">
                        <a:latin typeface="Cambria Math" panose="02040503050406030204" pitchFamily="18" charset="0"/>
                        <a:sym typeface="Wingdings" panose="05000000000000000000" pitchFamily="2" charset="2"/>
                      </a:rPr>
                      <m:t>  </m:t>
                    </m:r>
                    <m:r>
                      <m:rPr>
                        <m:sty m:val="p"/>
                      </m:rPr>
                      <a:rPr lang="de-DE" sz="2540" i="1" smtClean="0">
                        <a:latin typeface="Cambria Math" panose="02040503050406030204" pitchFamily="18" charset="0"/>
                        <a:sym typeface="Wingdings" panose="05000000000000000000" pitchFamily="2" charset="2"/>
                      </a:rPr>
                      <m:t>Wein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kann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in</m:t>
                    </m:r>
                    <m:r>
                      <a:rPr lang="de-DE" sz="2540">
                        <a:latin typeface="Cambria Math" panose="02040503050406030204" pitchFamily="18" charset="0"/>
                        <a:sym typeface="Wingdings" panose="05000000000000000000" pitchFamily="2" charset="2"/>
                      </a:rPr>
                      <m:t> </m:t>
                    </m:r>
                    <m:r>
                      <m:rPr>
                        <m:sty m:val="p"/>
                      </m:rPr>
                      <a:rPr lang="de-DE" sz="2540" i="1" smtClean="0">
                        <a:latin typeface="Cambria Math" panose="02040503050406030204" pitchFamily="18" charset="0"/>
                        <a:sym typeface="Wingdings" panose="05000000000000000000" pitchFamily="2" charset="2"/>
                      </a:rPr>
                      <m:t>Portugal</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gegen</m:t>
                    </m:r>
                    <m:r>
                      <a:rPr lang="de-DE" sz="2540">
                        <a:latin typeface="Cambria Math" panose="02040503050406030204" pitchFamily="18" charset="0"/>
                        <a:sym typeface="Wingdings" panose="05000000000000000000" pitchFamily="2" charset="2"/>
                      </a:rPr>
                      <m:t> </m:t>
                    </m:r>
                    <m:f>
                      <m:fPr>
                        <m:ctrlPr>
                          <a:rPr lang="en-US" sz="2540" i="1">
                            <a:latin typeface="Cambria Math" panose="02040503050406030204" pitchFamily="18" charset="0"/>
                            <a:sym typeface="Wingdings" panose="05000000000000000000" pitchFamily="2" charset="2"/>
                          </a:rPr>
                        </m:ctrlPr>
                      </m:fPr>
                      <m:num>
                        <m:r>
                          <a:rPr lang="de-DE" sz="2540" i="1">
                            <a:latin typeface="Cambria Math" panose="02040503050406030204" pitchFamily="18" charset="0"/>
                            <a:sym typeface="Wingdings" panose="05000000000000000000" pitchFamily="2" charset="2"/>
                          </a:rPr>
                          <m:t>5</m:t>
                        </m:r>
                      </m:num>
                      <m:den>
                        <m:r>
                          <a:rPr lang="de-DE" sz="2540" i="1">
                            <a:latin typeface="Cambria Math" panose="02040503050406030204" pitchFamily="18" charset="0"/>
                            <a:sym typeface="Wingdings" panose="05000000000000000000" pitchFamily="2" charset="2"/>
                          </a:rPr>
                          <m:t>1</m:t>
                        </m:r>
                      </m:den>
                    </m:f>
                  </m:oMath>
                </a14:m>
                <a:r>
                  <a:rPr lang="en-US" sz="2540" dirty="0">
                    <a:latin typeface="Times New Roman" panose="02020603050405020304" pitchFamily="18" charset="0"/>
                    <a:cs typeface="Times New Roman" panose="02020603050405020304" pitchFamily="18" charset="0"/>
                  </a:rPr>
                  <a:t> Kleider eingetauscht </a:t>
                </a:r>
                <a:r>
                  <a:rPr lang="en-US" sz="2540" dirty="0" err="1">
                    <a:latin typeface="Times New Roman" panose="02020603050405020304" pitchFamily="18" charset="0"/>
                    <a:cs typeface="Times New Roman" panose="02020603050405020304" pitchFamily="18" charset="0"/>
                  </a:rPr>
                  <a:t>werden</a:t>
                </a:r>
                <a:endParaRPr lang="en-US" sz="2540" b="1" dirty="0">
                  <a:latin typeface="Times New Roman" panose="02020603050405020304" pitchFamily="18" charset="0"/>
                  <a:cs typeface="Times New Roman" panose="02020603050405020304" pitchFamily="18" charset="0"/>
                  <a:sym typeface="Wingdings" panose="05000000000000000000" pitchFamily="2" charset="2"/>
                </a:endParaRPr>
              </a:p>
            </p:txBody>
          </p:sp>
        </mc:Choice>
        <mc:Fallback xmlns="">
          <p:sp>
            <p:nvSpPr>
              <p:cNvPr id="5" name="TextBox 25"/>
              <p:cNvSpPr txBox="1">
                <a:spLocks noRot="1" noChangeAspect="1" noMove="1" noResize="1" noEditPoints="1" noAdjustHandles="1" noChangeArrowheads="1" noChangeShapeType="1" noTextEdit="1"/>
              </p:cNvSpPr>
              <p:nvPr/>
            </p:nvSpPr>
            <p:spPr>
              <a:xfrm>
                <a:off x="1847527" y="2043493"/>
                <a:ext cx="9454653" cy="650691"/>
              </a:xfrm>
              <a:prstGeom prst="rect">
                <a:avLst/>
              </a:prstGeom>
              <a:blipFill>
                <a:blip r:embed="rId3"/>
                <a:stretch>
                  <a:fillRect b="-84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 name="TextBox 25"/>
              <p:cNvSpPr txBox="1"/>
              <p:nvPr/>
            </p:nvSpPr>
            <p:spPr>
              <a:xfrm>
                <a:off x="1209144" y="2998347"/>
                <a:ext cx="10093036" cy="64511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dirty="0">
                    <a:latin typeface="Times New Roman" panose="02020603050405020304" pitchFamily="18" charset="0"/>
                    <a:cs typeface="Times New Roman" panose="02020603050405020304" pitchFamily="18" charset="0"/>
                    <a:sym typeface="Wingdings" panose="05000000000000000000" pitchFamily="2" charset="2"/>
                  </a:rPr>
                  <a:t> 1 </a:t>
                </a:r>
                <a:r>
                  <a:rPr lang="de-DE" sz="2540" dirty="0">
                    <a:latin typeface="Times New Roman" panose="02020603050405020304" pitchFamily="18" charset="0"/>
                    <a:cs typeface="Times New Roman" panose="02020603050405020304" pitchFamily="18" charset="0"/>
                    <a:sym typeface="Wingdings" panose="05000000000000000000" pitchFamily="2" charset="2"/>
                  </a:rPr>
                  <a:t>L</a:t>
                </a:r>
                <a14:m>
                  <m:oMath xmlns:m="http://schemas.openxmlformats.org/officeDocument/2006/math">
                    <m:r>
                      <a:rPr lang="de-DE" sz="2540">
                        <a:latin typeface="Cambria Math" panose="02040503050406030204" pitchFamily="18" charset="0"/>
                        <a:sym typeface="Wingdings" panose="05000000000000000000" pitchFamily="2" charset="2"/>
                      </a:rPr>
                      <m:t>  </m:t>
                    </m:r>
                    <m:r>
                      <m:rPr>
                        <m:sty m:val="p"/>
                      </m:rPr>
                      <a:rPr lang="de-DE" sz="2540" i="1" smtClean="0">
                        <a:latin typeface="Cambria Math" panose="02040503050406030204" pitchFamily="18" charset="0"/>
                        <a:sym typeface="Wingdings" panose="05000000000000000000" pitchFamily="2" charset="2"/>
                      </a:rPr>
                      <m:t>Wein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kann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in</m:t>
                    </m:r>
                    <m:r>
                      <a:rPr lang="de-DE" sz="2540">
                        <a:latin typeface="Cambria Math" panose="02040503050406030204" pitchFamily="18" charset="0"/>
                        <a:sym typeface="Wingdings" panose="05000000000000000000" pitchFamily="2" charset="2"/>
                      </a:rPr>
                      <m:t> </m:t>
                    </m:r>
                    <m:r>
                      <m:rPr>
                        <m:sty m:val="p"/>
                      </m:rPr>
                      <a:rPr lang="de-DE" sz="2540" b="0" i="1" smtClean="0">
                        <a:latin typeface="Cambria Math" panose="02040503050406030204" pitchFamily="18" charset="0"/>
                        <a:sym typeface="Wingdings" panose="05000000000000000000" pitchFamily="2" charset="2"/>
                      </a:rPr>
                      <m:t>UK</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gegen</m:t>
                    </m:r>
                    <m:r>
                      <a:rPr lang="de-DE" sz="2540">
                        <a:latin typeface="Cambria Math" panose="02040503050406030204" pitchFamily="18" charset="0"/>
                        <a:sym typeface="Wingdings" panose="05000000000000000000" pitchFamily="2" charset="2"/>
                      </a:rPr>
                      <m:t> </m:t>
                    </m:r>
                    <m:f>
                      <m:fPr>
                        <m:ctrlPr>
                          <a:rPr lang="en-US" sz="2540" i="1">
                            <a:latin typeface="Cambria Math" panose="02040503050406030204" pitchFamily="18" charset="0"/>
                            <a:sym typeface="Wingdings" panose="05000000000000000000" pitchFamily="2" charset="2"/>
                          </a:rPr>
                        </m:ctrlPr>
                      </m:fPr>
                      <m:num>
                        <m:r>
                          <a:rPr lang="de-DE" sz="2540" b="0" i="1" smtClean="0">
                            <a:latin typeface="Cambria Math" panose="02040503050406030204" pitchFamily="18" charset="0"/>
                            <a:sym typeface="Wingdings" panose="05000000000000000000" pitchFamily="2" charset="2"/>
                          </a:rPr>
                          <m:t>3</m:t>
                        </m:r>
                      </m:num>
                      <m:den>
                        <m:r>
                          <a:rPr lang="de-DE" sz="2540" b="0" i="1" smtClean="0">
                            <a:latin typeface="Cambria Math" panose="02040503050406030204" pitchFamily="18" charset="0"/>
                            <a:sym typeface="Wingdings" panose="05000000000000000000" pitchFamily="2" charset="2"/>
                          </a:rPr>
                          <m:t>2</m:t>
                        </m:r>
                      </m:den>
                    </m:f>
                  </m:oMath>
                </a14:m>
                <a:r>
                  <a:rPr lang="en-US" sz="2540" dirty="0">
                    <a:latin typeface="Times New Roman" panose="02020603050405020304" pitchFamily="18" charset="0"/>
                    <a:cs typeface="Times New Roman" panose="02020603050405020304" pitchFamily="18" charset="0"/>
                  </a:rPr>
                  <a:t> Kleider eingetauscht </a:t>
                </a:r>
                <a:r>
                  <a:rPr lang="en-US" sz="2540" dirty="0" err="1">
                    <a:latin typeface="Times New Roman" panose="02020603050405020304" pitchFamily="18" charset="0"/>
                    <a:cs typeface="Times New Roman" panose="02020603050405020304" pitchFamily="18" charset="0"/>
                  </a:rPr>
                  <a:t>werden</a:t>
                </a:r>
                <a:endParaRPr lang="en-US" sz="2540" b="1" dirty="0">
                  <a:latin typeface="Times New Roman" panose="02020603050405020304" pitchFamily="18" charset="0"/>
                  <a:cs typeface="Times New Roman" panose="02020603050405020304" pitchFamily="18" charset="0"/>
                  <a:sym typeface="Wingdings" panose="05000000000000000000" pitchFamily="2" charset="2"/>
                </a:endParaRPr>
              </a:p>
            </p:txBody>
          </p:sp>
        </mc:Choice>
        <mc:Fallback xmlns="">
          <p:sp>
            <p:nvSpPr>
              <p:cNvPr id="8" name="TextBox 25"/>
              <p:cNvSpPr txBox="1">
                <a:spLocks noRot="1" noChangeAspect="1" noMove="1" noResize="1" noEditPoints="1" noAdjustHandles="1" noChangeArrowheads="1" noChangeShapeType="1" noTextEdit="1"/>
              </p:cNvSpPr>
              <p:nvPr/>
            </p:nvSpPr>
            <p:spPr>
              <a:xfrm>
                <a:off x="1209144" y="2998347"/>
                <a:ext cx="10093036" cy="645113"/>
              </a:xfrm>
              <a:prstGeom prst="rect">
                <a:avLst/>
              </a:prstGeom>
              <a:blipFill>
                <a:blip r:embed="rId4"/>
                <a:stretch>
                  <a:fillRect b="-8491"/>
                </a:stretch>
              </a:blipFill>
            </p:spPr>
            <p:txBody>
              <a:bodyPr/>
              <a:lstStyle/>
              <a:p>
                <a:r>
                  <a:rPr lang="de-DE">
                    <a:noFill/>
                  </a:rPr>
                  <a:t> </a:t>
                </a:r>
              </a:p>
            </p:txBody>
          </p:sp>
        </mc:Fallback>
      </mc:AlternateContent>
      <p:sp>
        <p:nvSpPr>
          <p:cNvPr id="11" name="Rechteck 10">
            <a:extLst>
              <a:ext uri="{FF2B5EF4-FFF2-40B4-BE49-F238E27FC236}">
                <a16:creationId xmlns:a16="http://schemas.microsoft.com/office/drawing/2014/main" id="{1A32590A-CBD3-4190-AF01-26509D91FA78}"/>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54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5" grpId="0"/>
      <p:bldP spid="8"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2439</Words>
  <Application>Microsoft Office PowerPoint</Application>
  <PresentationFormat>Breitbild</PresentationFormat>
  <Paragraphs>435</Paragraphs>
  <Slides>34</Slides>
  <Notes>10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34</vt:i4>
      </vt:variant>
    </vt:vector>
  </HeadingPairs>
  <TitlesOfParts>
    <vt:vector size="41" baseType="lpstr">
      <vt:lpstr>Arial</vt:lpstr>
      <vt:lpstr>Calibri</vt:lpstr>
      <vt:lpstr>Calibri Light</vt:lpstr>
      <vt:lpstr>Cambria Math</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441</cp:revision>
  <dcterms:created xsi:type="dcterms:W3CDTF">2019-02-11T10:45:01Z</dcterms:created>
  <dcterms:modified xsi:type="dcterms:W3CDTF">2023-03-10T15:24:27Z</dcterms:modified>
</cp:coreProperties>
</file>