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1372" r:id="rId2"/>
    <p:sldId id="256" r:id="rId3"/>
    <p:sldId id="485" r:id="rId4"/>
    <p:sldId id="1026" r:id="rId5"/>
    <p:sldId id="1373" r:id="rId6"/>
    <p:sldId id="257" r:id="rId7"/>
    <p:sldId id="272" r:id="rId8"/>
    <p:sldId id="1030" r:id="rId9"/>
    <p:sldId id="261" r:id="rId10"/>
    <p:sldId id="488" r:id="rId11"/>
    <p:sldId id="1027" r:id="rId12"/>
    <p:sldId id="487" r:id="rId13"/>
    <p:sldId id="489" r:id="rId14"/>
    <p:sldId id="1028" r:id="rId15"/>
    <p:sldId id="1000" r:id="rId16"/>
    <p:sldId id="1400" r:id="rId17"/>
    <p:sldId id="258" r:id="rId18"/>
    <p:sldId id="266" r:id="rId19"/>
    <p:sldId id="267" r:id="rId20"/>
    <p:sldId id="268" r:id="rId21"/>
    <p:sldId id="269" r:id="rId22"/>
    <p:sldId id="277" r:id="rId23"/>
    <p:sldId id="271" r:id="rId24"/>
    <p:sldId id="270" r:id="rId25"/>
    <p:sldId id="260" r:id="rId26"/>
    <p:sldId id="273" r:id="rId27"/>
    <p:sldId id="274" r:id="rId28"/>
    <p:sldId id="278" r:id="rId29"/>
    <p:sldId id="899" r:id="rId30"/>
    <p:sldId id="900" r:id="rId31"/>
    <p:sldId id="901" r:id="rId32"/>
    <p:sldId id="902" r:id="rId33"/>
    <p:sldId id="903" r:id="rId34"/>
    <p:sldId id="904" r:id="rId35"/>
    <p:sldId id="905" r:id="rId36"/>
    <p:sldId id="906" r:id="rId37"/>
    <p:sldId id="907" r:id="rId3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0" autoAdjust="0"/>
    <p:restoredTop sz="94660"/>
  </p:normalViewPr>
  <p:slideViewPr>
    <p:cSldViewPr snapToGrid="0">
      <p:cViewPr varScale="1">
        <p:scale>
          <a:sx n="77" d="100"/>
          <a:sy n="77" d="100"/>
        </p:scale>
        <p:origin x="552" y="6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05.03.2023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05.03.2023</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05.03.2023</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05.03.2023</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05.03.2023</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05.03.2023</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05.03.2023</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05.03.2023</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05.03.2023</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05.03.2023</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05.03.2023</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05.03.2023</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05.03.2023</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4.emf"/></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www.trademap.org/Index.aspx" TargetMode="External"/><Relationship Id="rId3" Type="http://schemas.openxmlformats.org/officeDocument/2006/relationships/hyperlink" Target="https://comtrade.un.org/" TargetMode="External"/><Relationship Id="rId7" Type="http://schemas.openxmlformats.org/officeDocument/2006/relationships/hyperlink" Target="https://www.imf.org/en/Data" TargetMode="External"/><Relationship Id="rId2" Type="http://schemas.openxmlformats.org/officeDocument/2006/relationships/hyperlink" Target="https://data.wto.org/en" TargetMode="External"/><Relationship Id="rId1" Type="http://schemas.openxmlformats.org/officeDocument/2006/relationships/slideLayout" Target="../slideLayouts/slideLayout1.xml"/><Relationship Id="rId6" Type="http://schemas.openxmlformats.org/officeDocument/2006/relationships/hyperlink" Target="https://ec.europa.eu/eurostat/de/web/main/data/database" TargetMode="External"/><Relationship Id="rId5" Type="http://schemas.openxmlformats.org/officeDocument/2006/relationships/hyperlink" Target="https://www.bundesbank.de/de/statistiken" TargetMode="External"/><Relationship Id="rId4" Type="http://schemas.openxmlformats.org/officeDocument/2006/relationships/hyperlink" Target="https://www-genesis.destatis.de/genesis/onlin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bundesfinanzministerium.de/Datenportal/start.html" TargetMode="External"/><Relationship Id="rId2" Type="http://schemas.openxmlformats.org/officeDocument/2006/relationships/hyperlink" Target="https://www-genesis.destatis.de/genesis/online" TargetMode="External"/><Relationship Id="rId1" Type="http://schemas.openxmlformats.org/officeDocument/2006/relationships/slideLayout" Target="../slideLayouts/slideLayout1.xml"/><Relationship Id="rId6" Type="http://schemas.openxmlformats.org/officeDocument/2006/relationships/hyperlink" Target="https://data.oecd.org/" TargetMode="External"/><Relationship Id="rId5" Type="http://schemas.openxmlformats.org/officeDocument/2006/relationships/hyperlink" Target="https://ec.europa.eu/eurostat/de/data/database" TargetMode="External"/><Relationship Id="rId4" Type="http://schemas.openxmlformats.org/officeDocument/2006/relationships/hyperlink" Target="https://www.bundesbank.de/de/statistiken/oeffentliche-finanze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1384995"/>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Öffentliche Finanzen</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und</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Außenwirtschaft</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92751" y="25136"/>
            <a:ext cx="6545138" cy="567680"/>
          </a:xfrm>
          <a:prstGeom prst="rect">
            <a:avLst/>
          </a:prstGeom>
          <a:noFill/>
        </p:spPr>
        <p:txBody>
          <a:bodyPr wrap="square" rtlCol="0">
            <a:noAutofit/>
          </a:bodyPr>
          <a:lstStyle/>
          <a:p>
            <a:pPr algn="ctr"/>
            <a:r>
              <a:rPr lang="de-DE" sz="3200" dirty="0"/>
              <a:t>Welthandel und Weltproduktion (real)</a:t>
            </a:r>
          </a:p>
          <a:p>
            <a:endParaRPr lang="de-DE" sz="2400" dirty="0"/>
          </a:p>
        </p:txBody>
      </p:sp>
      <p:sp>
        <p:nvSpPr>
          <p:cNvPr id="8" name="Textfeld 7">
            <a:extLst>
              <a:ext uri="{FF2B5EF4-FFF2-40B4-BE49-F238E27FC236}">
                <a16:creationId xmlns:a16="http://schemas.microsoft.com/office/drawing/2014/main" id="{4EFE902C-4502-4719-BE52-6C2F9B3BFC6F}"/>
              </a:ext>
            </a:extLst>
          </p:cNvPr>
          <p:cNvSpPr txBox="1"/>
          <p:nvPr/>
        </p:nvSpPr>
        <p:spPr>
          <a:xfrm>
            <a:off x="-28486" y="4862765"/>
            <a:ext cx="4076344"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IMF, CPB, eigene Berechnungen</a:t>
            </a:r>
          </a:p>
        </p:txBody>
      </p:sp>
      <p:sp>
        <p:nvSpPr>
          <p:cNvPr id="22" name="Rechteck 21">
            <a:extLst>
              <a:ext uri="{FF2B5EF4-FFF2-40B4-BE49-F238E27FC236}">
                <a16:creationId xmlns:a16="http://schemas.microsoft.com/office/drawing/2014/main" id="{B2E8BBCF-E657-4DE6-91C1-741B93AC3F3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453391F2-9551-58FF-DF8D-BFBDC101624D}"/>
              </a:ext>
            </a:extLst>
          </p:cNvPr>
          <p:cNvPicPr>
            <a:picLocks noChangeAspect="1"/>
          </p:cNvPicPr>
          <p:nvPr/>
        </p:nvPicPr>
        <p:blipFill>
          <a:blip r:embed="rId2"/>
          <a:stretch>
            <a:fillRect/>
          </a:stretch>
        </p:blipFill>
        <p:spPr>
          <a:xfrm>
            <a:off x="0" y="468000"/>
            <a:ext cx="6866225" cy="4320000"/>
          </a:xfrm>
          <a:prstGeom prst="rect">
            <a:avLst/>
          </a:prstGeom>
        </p:spPr>
      </p:pic>
    </p:spTree>
    <p:extLst>
      <p:ext uri="{BB962C8B-B14F-4D97-AF65-F5344CB8AC3E}">
        <p14:creationId xmlns:p14="http://schemas.microsoft.com/office/powerpoint/2010/main" val="2038279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205099" y="0"/>
            <a:ext cx="11083895" cy="567680"/>
          </a:xfrm>
          <a:prstGeom prst="rect">
            <a:avLst/>
          </a:prstGeom>
          <a:noFill/>
        </p:spPr>
        <p:txBody>
          <a:bodyPr wrap="square" rtlCol="0">
            <a:noAutofit/>
          </a:bodyPr>
          <a:lstStyle/>
          <a:p>
            <a:pPr algn="ctr"/>
            <a:r>
              <a:rPr lang="de-DE" sz="3200" dirty="0"/>
              <a:t>Internationale Handelsverflechtungen im weltweiten Vergleich</a:t>
            </a:r>
          </a:p>
          <a:p>
            <a:endParaRPr lang="de-DE" sz="2400" dirty="0"/>
          </a:p>
        </p:txBody>
      </p:sp>
      <p:sp>
        <p:nvSpPr>
          <p:cNvPr id="8" name="Textfeld 7">
            <a:extLst>
              <a:ext uri="{FF2B5EF4-FFF2-40B4-BE49-F238E27FC236}">
                <a16:creationId xmlns:a16="http://schemas.microsoft.com/office/drawing/2014/main" id="{4EFE902C-4502-4719-BE52-6C2F9B3BFC6F}"/>
              </a:ext>
            </a:extLst>
          </p:cNvPr>
          <p:cNvSpPr txBox="1"/>
          <p:nvPr/>
        </p:nvSpPr>
        <p:spPr>
          <a:xfrm>
            <a:off x="18420" y="4128327"/>
            <a:ext cx="5660164" cy="360995"/>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World Bank, eigene Berechnungen</a:t>
            </a:r>
          </a:p>
        </p:txBody>
      </p:sp>
      <p:sp>
        <p:nvSpPr>
          <p:cNvPr id="22" name="Textfeld 21">
            <a:extLst>
              <a:ext uri="{FF2B5EF4-FFF2-40B4-BE49-F238E27FC236}">
                <a16:creationId xmlns:a16="http://schemas.microsoft.com/office/drawing/2014/main" id="{4EFE902C-4502-4719-BE52-6C2F9B3BFC6F}"/>
              </a:ext>
            </a:extLst>
          </p:cNvPr>
          <p:cNvSpPr txBox="1"/>
          <p:nvPr/>
        </p:nvSpPr>
        <p:spPr>
          <a:xfrm>
            <a:off x="59909" y="4520883"/>
            <a:ext cx="5660165" cy="36099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Offenheitsgrad: Summe aus Exporten und Importen in 	          Relation zum Bruttoinlandsprodukt</a:t>
            </a:r>
          </a:p>
        </p:txBody>
      </p:sp>
      <p:sp>
        <p:nvSpPr>
          <p:cNvPr id="13" name="Rechteck 12">
            <a:extLst>
              <a:ext uri="{FF2B5EF4-FFF2-40B4-BE49-F238E27FC236}">
                <a16:creationId xmlns:a16="http://schemas.microsoft.com/office/drawing/2014/main" id="{0F76F213-A884-4AA6-9B2B-15E87D3DE97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E3BF1367-504D-3659-D4AE-B836069C36AB}"/>
              </a:ext>
            </a:extLst>
          </p:cNvPr>
          <p:cNvPicPr>
            <a:picLocks noChangeAspect="1"/>
          </p:cNvPicPr>
          <p:nvPr/>
        </p:nvPicPr>
        <p:blipFill>
          <a:blip r:embed="rId2"/>
          <a:stretch>
            <a:fillRect/>
          </a:stretch>
        </p:blipFill>
        <p:spPr>
          <a:xfrm>
            <a:off x="0" y="473996"/>
            <a:ext cx="5234996" cy="3622769"/>
          </a:xfrm>
          <a:prstGeom prst="rect">
            <a:avLst/>
          </a:prstGeom>
        </p:spPr>
      </p:pic>
    </p:spTree>
    <p:extLst>
      <p:ext uri="{BB962C8B-B14F-4D97-AF65-F5344CB8AC3E}">
        <p14:creationId xmlns:p14="http://schemas.microsoft.com/office/powerpoint/2010/main" val="2232305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43653" y="-13447"/>
            <a:ext cx="8899494" cy="567680"/>
          </a:xfrm>
          <a:prstGeom prst="rect">
            <a:avLst/>
          </a:prstGeom>
          <a:noFill/>
        </p:spPr>
        <p:txBody>
          <a:bodyPr wrap="square" rtlCol="0">
            <a:noAutofit/>
          </a:bodyPr>
          <a:lstStyle/>
          <a:p>
            <a:pPr algn="ctr"/>
            <a:r>
              <a:rPr lang="de-DE" sz="3200" dirty="0"/>
              <a:t>Der Außenhandel Deutschlands </a:t>
            </a:r>
            <a:r>
              <a:rPr lang="de-DE" sz="3200" dirty="0" err="1"/>
              <a:t>vs</a:t>
            </a:r>
            <a:r>
              <a:rPr lang="de-DE" sz="3200" dirty="0"/>
              <a:t> Welthandel (real)</a:t>
            </a:r>
          </a:p>
        </p:txBody>
      </p:sp>
      <p:sp>
        <p:nvSpPr>
          <p:cNvPr id="11" name="Textfeld 10">
            <a:extLst>
              <a:ext uri="{FF2B5EF4-FFF2-40B4-BE49-F238E27FC236}">
                <a16:creationId xmlns:a16="http://schemas.microsoft.com/office/drawing/2014/main" id="{3C423D06-614E-4CCF-A19B-A8C947E20749}"/>
              </a:ext>
            </a:extLst>
          </p:cNvPr>
          <p:cNvSpPr txBox="1"/>
          <p:nvPr/>
        </p:nvSpPr>
        <p:spPr>
          <a:xfrm>
            <a:off x="0" y="5453759"/>
            <a:ext cx="1565506" cy="64633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 CPB</a:t>
            </a:r>
          </a:p>
        </p:txBody>
      </p:sp>
      <p:sp>
        <p:nvSpPr>
          <p:cNvPr id="22" name="Rechteck 21">
            <a:extLst>
              <a:ext uri="{FF2B5EF4-FFF2-40B4-BE49-F238E27FC236}">
                <a16:creationId xmlns:a16="http://schemas.microsoft.com/office/drawing/2014/main" id="{97136846-D6BF-416F-93B4-B9714268190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A7DDDCBC-A656-2697-851F-F81CBD471B3A}"/>
              </a:ext>
            </a:extLst>
          </p:cNvPr>
          <p:cNvPicPr>
            <a:picLocks noChangeAspect="1"/>
          </p:cNvPicPr>
          <p:nvPr/>
        </p:nvPicPr>
        <p:blipFill>
          <a:blip r:embed="rId2"/>
          <a:stretch>
            <a:fillRect/>
          </a:stretch>
        </p:blipFill>
        <p:spPr>
          <a:xfrm>
            <a:off x="0" y="642887"/>
            <a:ext cx="6566186" cy="4652320"/>
          </a:xfrm>
          <a:prstGeom prst="rect">
            <a:avLst/>
          </a:prstGeom>
        </p:spPr>
      </p:pic>
    </p:spTree>
    <p:extLst>
      <p:ext uri="{BB962C8B-B14F-4D97-AF65-F5344CB8AC3E}">
        <p14:creationId xmlns:p14="http://schemas.microsoft.com/office/powerpoint/2010/main" val="3969847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5801465" y="0"/>
            <a:ext cx="5950324" cy="370574"/>
          </a:xfrm>
          <a:prstGeom prst="rect">
            <a:avLst/>
          </a:prstGeom>
          <a:noFill/>
        </p:spPr>
        <p:txBody>
          <a:bodyPr wrap="square" rtlCol="0">
            <a:noAutofit/>
          </a:bodyPr>
          <a:lstStyle/>
          <a:p>
            <a:pPr algn="ctr"/>
            <a:r>
              <a:rPr lang="de-DE" sz="2000" dirty="0">
                <a:latin typeface="Times New Roman" panose="02020603050405020304" pitchFamily="18" charset="0"/>
                <a:cs typeface="Times New Roman" panose="02020603050405020304" pitchFamily="18" charset="0"/>
              </a:rPr>
              <a:t>Regionale Entwicklung des Außenhandels Deutschlands</a:t>
            </a:r>
          </a:p>
          <a:p>
            <a:endParaRPr lang="de-DE" sz="24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3C423D06-614E-4CCF-A19B-A8C947E20749}"/>
              </a:ext>
            </a:extLst>
          </p:cNvPr>
          <p:cNvSpPr txBox="1"/>
          <p:nvPr/>
        </p:nvSpPr>
        <p:spPr>
          <a:xfrm>
            <a:off x="8546" y="6295617"/>
            <a:ext cx="5405719" cy="538930"/>
          </a:xfrm>
          <a:prstGeom prst="rect">
            <a:avLst/>
          </a:prstGeom>
          <a:noFill/>
        </p:spPr>
        <p:txBody>
          <a:bodyPr wrap="square" rtlCol="0">
            <a:noAutofit/>
          </a:bodyPr>
          <a:lstStyle/>
          <a:p>
            <a:r>
              <a:rPr lang="de-DE" sz="1000" b="1" dirty="0">
                <a:latin typeface="Times New Roman" panose="02020603050405020304" pitchFamily="18" charset="0"/>
                <a:cs typeface="Times New Roman" panose="02020603050405020304" pitchFamily="18" charset="0"/>
              </a:rPr>
              <a:t>USMCA:</a:t>
            </a:r>
            <a:r>
              <a:rPr lang="de-DE" sz="1000" dirty="0">
                <a:latin typeface="Times New Roman" panose="02020603050405020304" pitchFamily="18" charset="0"/>
                <a:cs typeface="Times New Roman" panose="02020603050405020304" pitchFamily="18" charset="0"/>
              </a:rPr>
              <a:t> USA, Mexiko, Kanada; </a:t>
            </a:r>
            <a:r>
              <a:rPr lang="de-DE" sz="1000" b="1" dirty="0">
                <a:latin typeface="Times New Roman" panose="02020603050405020304" pitchFamily="18" charset="0"/>
                <a:cs typeface="Times New Roman" panose="02020603050405020304" pitchFamily="18" charset="0"/>
              </a:rPr>
              <a:t>BRICS:</a:t>
            </a:r>
            <a:r>
              <a:rPr lang="de-DE" sz="1000" dirty="0">
                <a:latin typeface="Times New Roman" panose="02020603050405020304" pitchFamily="18" charset="0"/>
                <a:cs typeface="Times New Roman" panose="02020603050405020304" pitchFamily="18" charset="0"/>
              </a:rPr>
              <a:t> Brasilien, </a:t>
            </a:r>
            <a:r>
              <a:rPr lang="de-DE" sz="1000" dirty="0" err="1">
                <a:latin typeface="Times New Roman" panose="02020603050405020304" pitchFamily="18" charset="0"/>
                <a:cs typeface="Times New Roman" panose="02020603050405020304" pitchFamily="18" charset="0"/>
              </a:rPr>
              <a:t>Rußland</a:t>
            </a:r>
            <a:r>
              <a:rPr lang="de-DE" sz="1000" dirty="0">
                <a:latin typeface="Times New Roman" panose="02020603050405020304" pitchFamily="18" charset="0"/>
                <a:cs typeface="Times New Roman" panose="02020603050405020304" pitchFamily="18" charset="0"/>
              </a:rPr>
              <a:t>, Portugal, China, Südafrika</a:t>
            </a:r>
          </a:p>
          <a:p>
            <a:r>
              <a:rPr lang="de-DE" sz="1000" b="1" dirty="0">
                <a:latin typeface="Times New Roman" panose="02020603050405020304" pitchFamily="18" charset="0"/>
                <a:cs typeface="Times New Roman" panose="02020603050405020304" pitchFamily="18" charset="0"/>
              </a:rPr>
              <a:t>EU-alt:</a:t>
            </a:r>
            <a:r>
              <a:rPr lang="de-DE" sz="1000" dirty="0">
                <a:latin typeface="Times New Roman" panose="02020603050405020304" pitchFamily="18" charset="0"/>
                <a:cs typeface="Times New Roman" panose="02020603050405020304" pitchFamily="18" charset="0"/>
              </a:rPr>
              <a:t> BEL, DNK, FIN, FRA, GRE, IRL, ITA, LUX, NDL, AUT, POR, SWE, ESP</a:t>
            </a:r>
          </a:p>
          <a:p>
            <a:r>
              <a:rPr lang="de-DE" sz="1000" b="1" dirty="0">
                <a:latin typeface="Times New Roman" panose="02020603050405020304" pitchFamily="18" charset="0"/>
                <a:cs typeface="Times New Roman" panose="02020603050405020304" pitchFamily="18" charset="0"/>
              </a:rPr>
              <a:t>EU-neu</a:t>
            </a:r>
            <a:r>
              <a:rPr lang="de-DE" sz="1000" dirty="0">
                <a:latin typeface="Times New Roman" panose="02020603050405020304" pitchFamily="18" charset="0"/>
                <a:cs typeface="Times New Roman" panose="02020603050405020304" pitchFamily="18" charset="0"/>
              </a:rPr>
              <a:t>: BUL, EST, CRO, LET, LIT, MLT, POL, ROM, SVL, SLO, CZE, HUN, CYP </a:t>
            </a:r>
          </a:p>
        </p:txBody>
      </p:sp>
      <p:sp>
        <p:nvSpPr>
          <p:cNvPr id="15" name="Rechteck 14">
            <a:extLst>
              <a:ext uri="{FF2B5EF4-FFF2-40B4-BE49-F238E27FC236}">
                <a16:creationId xmlns:a16="http://schemas.microsoft.com/office/drawing/2014/main" id="{E27161AB-F82C-4BE4-BB13-B334C805F49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59A1BC53-C532-4C4D-1B00-5C5F92C8DA15}"/>
              </a:ext>
            </a:extLst>
          </p:cNvPr>
          <p:cNvPicPr>
            <a:picLocks noChangeAspect="1"/>
          </p:cNvPicPr>
          <p:nvPr/>
        </p:nvPicPr>
        <p:blipFill>
          <a:blip r:embed="rId2"/>
          <a:stretch>
            <a:fillRect/>
          </a:stretch>
        </p:blipFill>
        <p:spPr>
          <a:xfrm>
            <a:off x="0" y="0"/>
            <a:ext cx="5175490" cy="3110800"/>
          </a:xfrm>
          <a:prstGeom prst="rect">
            <a:avLst/>
          </a:prstGeom>
        </p:spPr>
      </p:pic>
      <p:pic>
        <p:nvPicPr>
          <p:cNvPr id="3" name="Grafik 2">
            <a:extLst>
              <a:ext uri="{FF2B5EF4-FFF2-40B4-BE49-F238E27FC236}">
                <a16:creationId xmlns:a16="http://schemas.microsoft.com/office/drawing/2014/main" id="{BD363702-A171-693A-CEB0-9232CA468032}"/>
              </a:ext>
            </a:extLst>
          </p:cNvPr>
          <p:cNvPicPr>
            <a:picLocks noChangeAspect="1"/>
          </p:cNvPicPr>
          <p:nvPr/>
        </p:nvPicPr>
        <p:blipFill>
          <a:blip r:embed="rId3"/>
          <a:stretch>
            <a:fillRect/>
          </a:stretch>
        </p:blipFill>
        <p:spPr>
          <a:xfrm>
            <a:off x="8546" y="3110800"/>
            <a:ext cx="5166944" cy="3105664"/>
          </a:xfrm>
          <a:prstGeom prst="rect">
            <a:avLst/>
          </a:prstGeom>
        </p:spPr>
      </p:pic>
    </p:spTree>
    <p:extLst>
      <p:ext uri="{BB962C8B-B14F-4D97-AF65-F5344CB8AC3E}">
        <p14:creationId xmlns:p14="http://schemas.microsoft.com/office/powerpoint/2010/main" val="2954443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5681382" y="299332"/>
            <a:ext cx="6441142" cy="925964"/>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Internationale Verflechtungen der 20 größten Volkswirtschaften – gemessen </a:t>
            </a:r>
            <a:r>
              <a:rPr lang="de-DE" sz="2400" b="1">
                <a:latin typeface="Times New Roman" panose="02020603050405020304" pitchFamily="18" charset="0"/>
                <a:cs typeface="Times New Roman" panose="02020603050405020304" pitchFamily="18" charset="0"/>
              </a:rPr>
              <a:t>am BIP 2021</a:t>
            </a:r>
            <a:endParaRPr lang="de-DE" sz="2400" b="1" dirty="0">
              <a:latin typeface="Times New Roman" panose="02020603050405020304" pitchFamily="18" charset="0"/>
              <a:cs typeface="Times New Roman" panose="02020603050405020304" pitchFamily="18" charset="0"/>
            </a:endParaRPr>
          </a:p>
          <a:p>
            <a:endParaRPr lang="de-DE" sz="2400" dirty="0"/>
          </a:p>
        </p:txBody>
      </p:sp>
      <p:sp>
        <p:nvSpPr>
          <p:cNvPr id="12" name="Rechteck 11">
            <a:extLst>
              <a:ext uri="{FF2B5EF4-FFF2-40B4-BE49-F238E27FC236}">
                <a16:creationId xmlns:a16="http://schemas.microsoft.com/office/drawing/2014/main" id="{760FB35C-234B-4EEC-B6D6-33AA14D31AA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3D47E0CC-8712-7730-101E-1112D4C98F4C}"/>
              </a:ext>
            </a:extLst>
          </p:cNvPr>
          <p:cNvPicPr>
            <a:picLocks noChangeAspect="1"/>
          </p:cNvPicPr>
          <p:nvPr/>
        </p:nvPicPr>
        <p:blipFill>
          <a:blip r:embed="rId2"/>
          <a:stretch>
            <a:fillRect/>
          </a:stretch>
        </p:blipFill>
        <p:spPr>
          <a:xfrm>
            <a:off x="0" y="299332"/>
            <a:ext cx="5926082" cy="5935034"/>
          </a:xfrm>
          <a:prstGeom prst="rect">
            <a:avLst/>
          </a:prstGeom>
        </p:spPr>
      </p:pic>
      <p:sp>
        <p:nvSpPr>
          <p:cNvPr id="9" name="Textfeld 8">
            <a:extLst>
              <a:ext uri="{FF2B5EF4-FFF2-40B4-BE49-F238E27FC236}">
                <a16:creationId xmlns:a16="http://schemas.microsoft.com/office/drawing/2014/main" id="{DEF0FEA9-924F-BE53-74F4-C6D9755A416A}"/>
              </a:ext>
            </a:extLst>
          </p:cNvPr>
          <p:cNvSpPr txBox="1"/>
          <p:nvPr/>
        </p:nvSpPr>
        <p:spPr>
          <a:xfrm>
            <a:off x="-5542" y="6189336"/>
            <a:ext cx="4777047" cy="369332"/>
          </a:xfrm>
          <a:prstGeom prst="rect">
            <a:avLst/>
          </a:prstGeom>
          <a:noFill/>
        </p:spPr>
        <p:txBody>
          <a:bodyPr wrap="square">
            <a:spAutoFit/>
          </a:bodyPr>
          <a:lstStyle/>
          <a:p>
            <a:r>
              <a:rPr lang="de-DE"/>
              <a:t>*77% der Exporte sind regional nicht spezifiziert</a:t>
            </a:r>
          </a:p>
        </p:txBody>
      </p:sp>
    </p:spTree>
    <p:extLst>
      <p:ext uri="{BB962C8B-B14F-4D97-AF65-F5344CB8AC3E}">
        <p14:creationId xmlns:p14="http://schemas.microsoft.com/office/powerpoint/2010/main" val="1523319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122829" y="0"/>
            <a:ext cx="10219765" cy="567680"/>
          </a:xfrm>
          <a:prstGeom prst="rect">
            <a:avLst/>
          </a:prstGeom>
          <a:noFill/>
        </p:spPr>
        <p:txBody>
          <a:bodyPr wrap="square" rtlCol="0">
            <a:noAutofit/>
          </a:bodyPr>
          <a:lstStyle/>
          <a:p>
            <a:pPr algn="ctr"/>
            <a:r>
              <a:rPr lang="de-DE" sz="3200" dirty="0">
                <a:latin typeface="Times New Roman" panose="02020603050405020304" pitchFamily="18" charset="0"/>
                <a:cs typeface="Times New Roman" panose="02020603050405020304" pitchFamily="18" charset="0"/>
              </a:rPr>
              <a:t>Der Außenhandel Deutschlands nach </a:t>
            </a:r>
            <a:r>
              <a:rPr lang="de-DE" sz="3200">
                <a:latin typeface="Times New Roman" panose="02020603050405020304" pitchFamily="18" charset="0"/>
                <a:cs typeface="Times New Roman" panose="02020603050405020304" pitchFamily="18" charset="0"/>
              </a:rPr>
              <a:t>Ländern 2022</a:t>
            </a:r>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60000" y="99174"/>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sp>
        <p:nvSpPr>
          <p:cNvPr id="15" name="Rechteck 14">
            <a:extLst>
              <a:ext uri="{FF2B5EF4-FFF2-40B4-BE49-F238E27FC236}">
                <a16:creationId xmlns:a16="http://schemas.microsoft.com/office/drawing/2014/main" id="{83DCC37D-3153-4DDD-A6E2-543FF2BCC51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F93E6BD0-09D1-D5EF-BF42-99EDB14064E4}"/>
              </a:ext>
            </a:extLst>
          </p:cNvPr>
          <p:cNvPicPr>
            <a:picLocks noChangeAspect="1"/>
          </p:cNvPicPr>
          <p:nvPr/>
        </p:nvPicPr>
        <p:blipFill>
          <a:blip r:embed="rId2"/>
          <a:stretch>
            <a:fillRect/>
          </a:stretch>
        </p:blipFill>
        <p:spPr>
          <a:xfrm>
            <a:off x="209780" y="567679"/>
            <a:ext cx="7022293" cy="4720379"/>
          </a:xfrm>
          <a:prstGeom prst="rect">
            <a:avLst/>
          </a:prstGeom>
        </p:spPr>
      </p:pic>
    </p:spTree>
    <p:extLst>
      <p:ext uri="{BB962C8B-B14F-4D97-AF65-F5344CB8AC3E}">
        <p14:creationId xmlns:p14="http://schemas.microsoft.com/office/powerpoint/2010/main" val="2081875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122829" y="0"/>
            <a:ext cx="10219765" cy="567680"/>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Der Außenhandel Deutschlands </a:t>
            </a:r>
            <a:r>
              <a:rPr lang="de-DE" sz="2400">
                <a:latin typeface="Times New Roman" panose="02020603050405020304" pitchFamily="18" charset="0"/>
                <a:cs typeface="Times New Roman" panose="02020603050405020304" pitchFamily="18" charset="0"/>
              </a:rPr>
              <a:t>nach ausgewählten Ländern 2022</a:t>
            </a:r>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60000" y="99174"/>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sp>
        <p:nvSpPr>
          <p:cNvPr id="15" name="Rechteck 14">
            <a:extLst>
              <a:ext uri="{FF2B5EF4-FFF2-40B4-BE49-F238E27FC236}">
                <a16:creationId xmlns:a16="http://schemas.microsoft.com/office/drawing/2014/main" id="{83DCC37D-3153-4DDD-A6E2-543FF2BCC51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8E946C8D-C7E1-4CD8-BDFB-5DC7D221BC64}"/>
              </a:ext>
            </a:extLst>
          </p:cNvPr>
          <p:cNvPicPr>
            <a:picLocks noChangeAspect="1"/>
          </p:cNvPicPr>
          <p:nvPr/>
        </p:nvPicPr>
        <p:blipFill>
          <a:blip r:embed="rId2"/>
          <a:stretch>
            <a:fillRect/>
          </a:stretch>
        </p:blipFill>
        <p:spPr>
          <a:xfrm>
            <a:off x="359999" y="487744"/>
            <a:ext cx="6980483" cy="3204043"/>
          </a:xfrm>
          <a:prstGeom prst="rect">
            <a:avLst/>
          </a:prstGeom>
        </p:spPr>
      </p:pic>
      <p:pic>
        <p:nvPicPr>
          <p:cNvPr id="4" name="Grafik 3">
            <a:extLst>
              <a:ext uri="{FF2B5EF4-FFF2-40B4-BE49-F238E27FC236}">
                <a16:creationId xmlns:a16="http://schemas.microsoft.com/office/drawing/2014/main" id="{C4CA19EB-8EAB-DF81-1383-4BC9AA5C6CA0}"/>
              </a:ext>
            </a:extLst>
          </p:cNvPr>
          <p:cNvPicPr>
            <a:picLocks noChangeAspect="1"/>
          </p:cNvPicPr>
          <p:nvPr/>
        </p:nvPicPr>
        <p:blipFill>
          <a:blip r:embed="rId3"/>
          <a:stretch>
            <a:fillRect/>
          </a:stretch>
        </p:blipFill>
        <p:spPr>
          <a:xfrm>
            <a:off x="359999" y="3550939"/>
            <a:ext cx="6973667" cy="3207887"/>
          </a:xfrm>
          <a:prstGeom prst="rect">
            <a:avLst/>
          </a:prstGeom>
        </p:spPr>
      </p:pic>
    </p:spTree>
    <p:extLst>
      <p:ext uri="{BB962C8B-B14F-4D97-AF65-F5344CB8AC3E}">
        <p14:creationId xmlns:p14="http://schemas.microsoft.com/office/powerpoint/2010/main" val="3238147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Finanzwissenschaft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00627"/>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Den </a:t>
            </a:r>
            <a:r>
              <a:rPr lang="de-DE" sz="2400" b="1" dirty="0">
                <a:latin typeface="Times New Roman" panose="02020603050405020304" pitchFamily="18" charset="0"/>
                <a:cs typeface="Times New Roman" panose="02020603050405020304" pitchFamily="18" charset="0"/>
              </a:rPr>
              <a:t>Gegenstand</a:t>
            </a:r>
            <a:r>
              <a:rPr lang="de-DE" sz="2400" dirty="0">
                <a:latin typeface="Times New Roman" panose="02020603050405020304" pitchFamily="18" charset="0"/>
                <a:cs typeface="Times New Roman" panose="02020603050405020304" pitchFamily="18" charset="0"/>
              </a:rPr>
              <a:t> bilden die wirtschaftlichen Aktivitäten des Staates</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Gegenüberstellung der Einnahmen und Ausgaben des öffentlichen Sektors</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Zwei </a:t>
            </a:r>
            <a:r>
              <a:rPr lang="de-DE" sz="2400" b="1" dirty="0">
                <a:latin typeface="Times New Roman" panose="02020603050405020304" pitchFamily="18" charset="0"/>
                <a:cs typeface="Times New Roman" panose="02020603050405020304" pitchFamily="18" charset="0"/>
              </a:rPr>
              <a:t>grundsätzliche Fragen</a:t>
            </a:r>
            <a:r>
              <a:rPr lang="de-DE" sz="2400" dirty="0">
                <a:latin typeface="Times New Roman" panose="02020603050405020304" pitchFamily="18" charset="0"/>
                <a:cs typeface="Times New Roman" panose="02020603050405020304" pitchFamily="18" charset="0"/>
              </a:rPr>
              <a:t> sollen beantwortet werden:</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beeinflusst die Staatsaktivität die Wirtschaft als Ganzes (</a:t>
            </a:r>
            <a:r>
              <a:rPr lang="de-DE" sz="2400" b="1" dirty="0">
                <a:latin typeface="Times New Roman" panose="02020603050405020304" pitchFamily="18" charset="0"/>
                <a:cs typeface="Times New Roman" panose="02020603050405020304" pitchFamily="18" charset="0"/>
              </a:rPr>
              <a:t>positiv</a:t>
            </a:r>
            <a:r>
              <a:rPr lang="de-DE" sz="2400"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sollten die wirtschaftspolitischen Maßnahmen des Staates ausgestaltet sein unter der Berücksichtigung vorher formulierter Ziele (</a:t>
            </a:r>
            <a:r>
              <a:rPr lang="de-DE" sz="2400" b="1" dirty="0">
                <a:latin typeface="Times New Roman" panose="02020603050405020304" pitchFamily="18" charset="0"/>
                <a:cs typeface="Times New Roman" panose="02020603050405020304" pitchFamily="18" charset="0"/>
              </a:rPr>
              <a:t>normativ</a:t>
            </a:r>
            <a:r>
              <a:rPr lang="de-DE" sz="2400" dirty="0">
                <a:latin typeface="Times New Roman" panose="02020603050405020304" pitchFamily="18" charset="0"/>
                <a:cs typeface="Times New Roman" panose="02020603050405020304" pitchFamily="18" charset="0"/>
              </a:rPr>
              <a:t>)</a:t>
            </a:r>
          </a:p>
        </p:txBody>
      </p:sp>
      <p:sp>
        <p:nvSpPr>
          <p:cNvPr id="4" name="Rechteck 3">
            <a:extLst>
              <a:ext uri="{FF2B5EF4-FFF2-40B4-BE49-F238E27FC236}">
                <a16:creationId xmlns:a16="http://schemas.microsoft.com/office/drawing/2014/main" id="{996D4189-B612-4728-841D-56D844FA0D2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86646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Was ist der Staat?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63507" y="1246501"/>
            <a:ext cx="4398380" cy="48897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Gebietskörperschaften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Normengerüst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Sozialversicherungen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Öffentliche Unternehmen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Individuen</a:t>
            </a:r>
          </a:p>
          <a:p>
            <a:endParaRPr lang="de-DE" sz="2400" dirty="0">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0E04758F-FBD7-484C-8710-0FF59B8C70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02672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Gebietskörperschaften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6905" y="399587"/>
            <a:ext cx="12172951"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Union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Länder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Landkreise, Gemeinden und Gemeindeverbände/Verwaltungsgemeinschaften</a:t>
            </a:r>
          </a:p>
        </p:txBody>
      </p:sp>
      <p:sp>
        <p:nvSpPr>
          <p:cNvPr id="2" name="Rechteck 1"/>
          <p:cNvSpPr/>
          <p:nvPr/>
        </p:nvSpPr>
        <p:spPr>
          <a:xfrm>
            <a:off x="19049" y="1538344"/>
            <a:ext cx="11345637" cy="29130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a:extLst>
              <a:ext uri="{FF2B5EF4-FFF2-40B4-BE49-F238E27FC236}">
                <a16:creationId xmlns:a16="http://schemas.microsoft.com/office/drawing/2014/main" id="{C2A0021A-F574-4A47-9137-F8860F5B674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822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2447154"/>
            <a:ext cx="9149918" cy="2391377"/>
          </a:xfrm>
        </p:spPr>
        <p:txBody>
          <a:bodyPr>
            <a:noAutofit/>
          </a:bodyPr>
          <a:lstStyle/>
          <a:p>
            <a:r>
              <a:rPr lang="de-DE" dirty="0">
                <a:latin typeface="Times New Roman" panose="02020603050405020304" pitchFamily="18" charset="0"/>
                <a:cs typeface="Times New Roman" panose="02020603050405020304" pitchFamily="18" charset="0"/>
              </a:rPr>
              <a:t>Öffentliche Finanzen</a:t>
            </a:r>
            <a:br>
              <a:rPr lang="de-DE" dirty="0">
                <a:latin typeface="Times New Roman" panose="02020603050405020304" pitchFamily="18" charset="0"/>
                <a:cs typeface="Times New Roman" panose="02020603050405020304" pitchFamily="18" charset="0"/>
              </a:rPr>
            </a:br>
            <a:r>
              <a:rPr lang="de-DE" dirty="0">
                <a:latin typeface="Times New Roman" panose="02020603050405020304" pitchFamily="18" charset="0"/>
                <a:cs typeface="Times New Roman" panose="02020603050405020304" pitchFamily="18" charset="0"/>
              </a:rPr>
              <a:t>und</a:t>
            </a:r>
            <a:br>
              <a:rPr lang="de-DE" dirty="0">
                <a:latin typeface="Times New Roman" panose="02020603050405020304" pitchFamily="18" charset="0"/>
                <a:cs typeface="Times New Roman" panose="02020603050405020304" pitchFamily="18" charset="0"/>
              </a:rPr>
            </a:br>
            <a:r>
              <a:rPr lang="de-DE" dirty="0">
                <a:latin typeface="Times New Roman" panose="02020603050405020304" pitchFamily="18" charset="0"/>
                <a:cs typeface="Times New Roman" panose="02020603050405020304" pitchFamily="18" charset="0"/>
              </a:rPr>
              <a:t>Außenwirtschaft</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5474744"/>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5984836"/>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143098"/>
            <a:ext cx="2581275" cy="1771650"/>
          </a:xfrm>
          <a:prstGeom prst="rect">
            <a:avLst/>
          </a:prstGeom>
        </p:spPr>
      </p:pic>
      <p:sp>
        <p:nvSpPr>
          <p:cNvPr id="6" name="Rechteck 5">
            <a:extLst>
              <a:ext uri="{FF2B5EF4-FFF2-40B4-BE49-F238E27FC236}">
                <a16:creationId xmlns:a16="http://schemas.microsoft.com/office/drawing/2014/main" id="{CD144692-4744-42AD-9E55-64EE13273B8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Vertikale Staatsstruktur</a:t>
            </a:r>
          </a:p>
        </p:txBody>
      </p:sp>
      <p:sp>
        <p:nvSpPr>
          <p:cNvPr id="2" name="Gleichschenkliges Dreieck 1">
            <a:extLst>
              <a:ext uri="{FF2B5EF4-FFF2-40B4-BE49-F238E27FC236}">
                <a16:creationId xmlns:a16="http://schemas.microsoft.com/office/drawing/2014/main" id="{FFBAFC23-ED3D-4490-8F8D-DDB9EE56399C}"/>
              </a:ext>
            </a:extLst>
          </p:cNvPr>
          <p:cNvSpPr/>
          <p:nvPr/>
        </p:nvSpPr>
        <p:spPr>
          <a:xfrm>
            <a:off x="28867" y="636606"/>
            <a:ext cx="10800000" cy="5760000"/>
          </a:xfrm>
          <a:prstGeom prst="triangl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Times New Roman" panose="02020603050405020304" pitchFamily="18" charset="0"/>
              <a:cs typeface="Times New Roman" panose="02020603050405020304" pitchFamily="18" charset="0"/>
            </a:endParaRPr>
          </a:p>
        </p:txBody>
      </p:sp>
      <p:cxnSp>
        <p:nvCxnSpPr>
          <p:cNvPr id="4" name="Gerader Verbinder 3">
            <a:extLst>
              <a:ext uri="{FF2B5EF4-FFF2-40B4-BE49-F238E27FC236}">
                <a16:creationId xmlns:a16="http://schemas.microsoft.com/office/drawing/2014/main" id="{F2D5E643-50C9-429A-89B3-E24AE6A478FA}"/>
              </a:ext>
            </a:extLst>
          </p:cNvPr>
          <p:cNvCxnSpPr>
            <a:cxnSpLocks/>
          </p:cNvCxnSpPr>
          <p:nvPr/>
        </p:nvCxnSpPr>
        <p:spPr>
          <a:xfrm>
            <a:off x="2667897" y="3608615"/>
            <a:ext cx="3004457"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r Verbinder 6">
            <a:extLst>
              <a:ext uri="{FF2B5EF4-FFF2-40B4-BE49-F238E27FC236}">
                <a16:creationId xmlns:a16="http://schemas.microsoft.com/office/drawing/2014/main" id="{536F9793-6836-4591-8298-541F026FDD2B}"/>
              </a:ext>
            </a:extLst>
          </p:cNvPr>
          <p:cNvCxnSpPr/>
          <p:nvPr/>
        </p:nvCxnSpPr>
        <p:spPr>
          <a:xfrm>
            <a:off x="5672354" y="3608615"/>
            <a:ext cx="2661557" cy="2787991"/>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9D0FE0AA-A77F-4A11-B7AC-AAA70D7B0F21}"/>
              </a:ext>
            </a:extLst>
          </p:cNvPr>
          <p:cNvCxnSpPr>
            <a:cxnSpLocks/>
          </p:cNvCxnSpPr>
          <p:nvPr/>
        </p:nvCxnSpPr>
        <p:spPr>
          <a:xfrm>
            <a:off x="1954882" y="4381501"/>
            <a:ext cx="444006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6D141B98-B352-4FE3-A6D5-215065E6BE20}"/>
              </a:ext>
            </a:extLst>
          </p:cNvPr>
          <p:cNvCxnSpPr>
            <a:cxnSpLocks/>
          </p:cNvCxnSpPr>
          <p:nvPr/>
        </p:nvCxnSpPr>
        <p:spPr>
          <a:xfrm>
            <a:off x="5697913" y="4381501"/>
            <a:ext cx="0" cy="201510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2B31677-468F-4E84-AA30-DEFDFE354389}"/>
              </a:ext>
            </a:extLst>
          </p:cNvPr>
          <p:cNvSpPr txBox="1"/>
          <p:nvPr/>
        </p:nvSpPr>
        <p:spPr>
          <a:xfrm>
            <a:off x="2942196" y="3795003"/>
            <a:ext cx="2595582"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Regierungsbezirke (19)</a:t>
            </a:r>
          </a:p>
        </p:txBody>
      </p:sp>
      <p:cxnSp>
        <p:nvCxnSpPr>
          <p:cNvPr id="17" name="Gerader Verbinder 16">
            <a:extLst>
              <a:ext uri="{FF2B5EF4-FFF2-40B4-BE49-F238E27FC236}">
                <a16:creationId xmlns:a16="http://schemas.microsoft.com/office/drawing/2014/main" id="{C9D32A40-E22A-4EF6-AE08-54A4FF21C15E}"/>
              </a:ext>
            </a:extLst>
          </p:cNvPr>
          <p:cNvCxnSpPr>
            <a:cxnSpLocks/>
          </p:cNvCxnSpPr>
          <p:nvPr/>
        </p:nvCxnSpPr>
        <p:spPr>
          <a:xfrm>
            <a:off x="4243388" y="1932215"/>
            <a:ext cx="240868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3CA21539-8E6B-4B8F-BFF7-E96F050DA4F2}"/>
              </a:ext>
            </a:extLst>
          </p:cNvPr>
          <p:cNvSpPr txBox="1"/>
          <p:nvPr/>
        </p:nvSpPr>
        <p:spPr>
          <a:xfrm>
            <a:off x="4984899" y="1289972"/>
            <a:ext cx="740908"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a:t>
            </a:r>
          </a:p>
        </p:txBody>
      </p:sp>
      <p:sp>
        <p:nvSpPr>
          <p:cNvPr id="21" name="Textfeld 20">
            <a:extLst>
              <a:ext uri="{FF2B5EF4-FFF2-40B4-BE49-F238E27FC236}">
                <a16:creationId xmlns:a16="http://schemas.microsoft.com/office/drawing/2014/main" id="{9E52CBF3-95E0-4520-B312-7FF111403381}"/>
              </a:ext>
            </a:extLst>
          </p:cNvPr>
          <p:cNvSpPr txBox="1"/>
          <p:nvPr/>
        </p:nvSpPr>
        <p:spPr>
          <a:xfrm>
            <a:off x="3986680" y="2435620"/>
            <a:ext cx="302679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Bundes(</a:t>
            </a:r>
            <a:r>
              <a:rPr lang="de-DE" sz="2000" dirty="0" err="1">
                <a:latin typeface="Times New Roman" panose="02020603050405020304" pitchFamily="18" charset="0"/>
                <a:cs typeface="Times New Roman" panose="02020603050405020304" pitchFamily="18" charset="0"/>
              </a:rPr>
              <a:t>flächen</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länder</a:t>
            </a:r>
            <a:r>
              <a:rPr lang="de-DE" sz="2000" dirty="0">
                <a:latin typeface="Times New Roman" panose="02020603050405020304" pitchFamily="18" charset="0"/>
                <a:cs typeface="Times New Roman" panose="02020603050405020304" pitchFamily="18" charset="0"/>
              </a:rPr>
              <a:t> (13)</a:t>
            </a:r>
          </a:p>
        </p:txBody>
      </p:sp>
      <p:sp>
        <p:nvSpPr>
          <p:cNvPr id="22" name="Textfeld 21">
            <a:extLst>
              <a:ext uri="{FF2B5EF4-FFF2-40B4-BE49-F238E27FC236}">
                <a16:creationId xmlns:a16="http://schemas.microsoft.com/office/drawing/2014/main" id="{ACEE05F4-D379-4E1F-9849-0DAEBB80B2D7}"/>
              </a:ext>
            </a:extLst>
          </p:cNvPr>
          <p:cNvSpPr txBox="1"/>
          <p:nvPr/>
        </p:nvSpPr>
        <p:spPr>
          <a:xfrm>
            <a:off x="6600646" y="3995058"/>
            <a:ext cx="184871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Stadtstaaten (3)</a:t>
            </a:r>
          </a:p>
        </p:txBody>
      </p:sp>
      <p:cxnSp>
        <p:nvCxnSpPr>
          <p:cNvPr id="23" name="Gerader Verbinder 22">
            <a:extLst>
              <a:ext uri="{FF2B5EF4-FFF2-40B4-BE49-F238E27FC236}">
                <a16:creationId xmlns:a16="http://schemas.microsoft.com/office/drawing/2014/main" id="{2B51A4F3-A920-4A67-9452-AE72D3C0BF40}"/>
              </a:ext>
            </a:extLst>
          </p:cNvPr>
          <p:cNvCxnSpPr>
            <a:cxnSpLocks/>
          </p:cNvCxnSpPr>
          <p:nvPr/>
        </p:nvCxnSpPr>
        <p:spPr>
          <a:xfrm>
            <a:off x="1322910" y="5028106"/>
            <a:ext cx="437500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ED5AFC49-5EA4-4899-B595-20EB26E38986}"/>
              </a:ext>
            </a:extLst>
          </p:cNvPr>
          <p:cNvSpPr txBox="1"/>
          <p:nvPr/>
        </p:nvSpPr>
        <p:spPr>
          <a:xfrm>
            <a:off x="2630936" y="4490052"/>
            <a:ext cx="1941557"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Landkreise (294)</a:t>
            </a:r>
          </a:p>
        </p:txBody>
      </p:sp>
      <p:sp>
        <p:nvSpPr>
          <p:cNvPr id="26" name="Textfeld 25">
            <a:extLst>
              <a:ext uri="{FF2B5EF4-FFF2-40B4-BE49-F238E27FC236}">
                <a16:creationId xmlns:a16="http://schemas.microsoft.com/office/drawing/2014/main" id="{D5880181-15EE-4D85-90F4-543106B1BBC7}"/>
              </a:ext>
            </a:extLst>
          </p:cNvPr>
          <p:cNvSpPr txBox="1"/>
          <p:nvPr/>
        </p:nvSpPr>
        <p:spPr>
          <a:xfrm>
            <a:off x="496100" y="5205731"/>
            <a:ext cx="5307479" cy="1015663"/>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Gemeinden</a:t>
            </a:r>
          </a:p>
          <a:p>
            <a:pPr algn="ctr"/>
            <a:r>
              <a:rPr lang="de-DE" sz="2000" dirty="0">
                <a:latin typeface="Times New Roman" panose="02020603050405020304" pitchFamily="18" charset="0"/>
                <a:cs typeface="Times New Roman" panose="02020603050405020304" pitchFamily="18" charset="0"/>
              </a:rPr>
              <a:t>und</a:t>
            </a:r>
          </a:p>
          <a:p>
            <a:pPr algn="ctr"/>
            <a:r>
              <a:rPr lang="de-DE" sz="2000" dirty="0">
                <a:latin typeface="Times New Roman" panose="02020603050405020304" pitchFamily="18" charset="0"/>
                <a:cs typeface="Times New Roman" panose="02020603050405020304" pitchFamily="18" charset="0"/>
              </a:rPr>
              <a:t>Gemeindeverbände/Verwaltungsgemeinschaften</a:t>
            </a:r>
          </a:p>
        </p:txBody>
      </p:sp>
      <p:sp>
        <p:nvSpPr>
          <p:cNvPr id="28" name="Textfeld 27">
            <a:extLst>
              <a:ext uri="{FF2B5EF4-FFF2-40B4-BE49-F238E27FC236}">
                <a16:creationId xmlns:a16="http://schemas.microsoft.com/office/drawing/2014/main" id="{7A818C60-EDD7-4227-A8AE-11E1B960A262}"/>
              </a:ext>
            </a:extLst>
          </p:cNvPr>
          <p:cNvSpPr txBox="1"/>
          <p:nvPr/>
        </p:nvSpPr>
        <p:spPr>
          <a:xfrm>
            <a:off x="5814208" y="5181298"/>
            <a:ext cx="1461169" cy="707886"/>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Kreisfreie</a:t>
            </a:r>
          </a:p>
          <a:p>
            <a:pPr algn="ctr"/>
            <a:r>
              <a:rPr lang="de-DE" sz="2000" dirty="0">
                <a:latin typeface="Times New Roman" panose="02020603050405020304" pitchFamily="18" charset="0"/>
                <a:cs typeface="Times New Roman" panose="02020603050405020304" pitchFamily="18" charset="0"/>
              </a:rPr>
              <a:t>Städte (107)</a:t>
            </a:r>
          </a:p>
        </p:txBody>
      </p:sp>
      <p:sp>
        <p:nvSpPr>
          <p:cNvPr id="29" name="Rechteck 28">
            <a:extLst>
              <a:ext uri="{FF2B5EF4-FFF2-40B4-BE49-F238E27FC236}">
                <a16:creationId xmlns:a16="http://schemas.microsoft.com/office/drawing/2014/main" id="{4F176E3B-059A-4BC5-A5CA-0934D9109B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1080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Normengerüst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746519"/>
            <a:ext cx="9387069" cy="4889702"/>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AEUV/EUV + Richtlinien/EU-Verordnungen/(delegierte) Rechtsakte</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Verfassung – Grundgesetz</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Gesetze (BGB, HGB, GWB, …)</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Verordnungen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7" name="Rechteck 6">
            <a:extLst>
              <a:ext uri="{FF2B5EF4-FFF2-40B4-BE49-F238E27FC236}">
                <a16:creationId xmlns:a16="http://schemas.microsoft.com/office/drawing/2014/main" id="{030EA37F-54BE-4C3E-A169-A1C62C01E5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97766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Gesetzliche Sozialversicherungen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197334" y="1148112"/>
            <a:ext cx="4138843" cy="3750459"/>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Krankenversicherung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Unfallversicherung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Rentenversicherung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Arbeitslosenversicherung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Pflegeversicherung</a:t>
            </a:r>
          </a:p>
        </p:txBody>
      </p:sp>
      <p:sp>
        <p:nvSpPr>
          <p:cNvPr id="5" name="Rechteck 4">
            <a:extLst>
              <a:ext uri="{FF2B5EF4-FFF2-40B4-BE49-F238E27FC236}">
                <a16:creationId xmlns:a16="http://schemas.microsoft.com/office/drawing/2014/main" id="{A453309A-57A4-4B38-8B24-3C4E62DC2DA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77653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 Unternehmen</a:t>
            </a:r>
          </a:p>
        </p:txBody>
      </p:sp>
      <p:graphicFrame>
        <p:nvGraphicFramePr>
          <p:cNvPr id="2" name="Tabelle 1">
            <a:extLst>
              <a:ext uri="{FF2B5EF4-FFF2-40B4-BE49-F238E27FC236}">
                <a16:creationId xmlns:a16="http://schemas.microsoft.com/office/drawing/2014/main" id="{DCF737CB-0BA4-415C-BA1D-91FAA8B2DFFC}"/>
              </a:ext>
            </a:extLst>
          </p:cNvPr>
          <p:cNvGraphicFramePr>
            <a:graphicFrameLocks noGrp="1"/>
          </p:cNvGraphicFramePr>
          <p:nvPr/>
        </p:nvGraphicFramePr>
        <p:xfrm>
          <a:off x="106102" y="552450"/>
          <a:ext cx="8339036" cy="6300825"/>
        </p:xfrm>
        <a:graphic>
          <a:graphicData uri="http://schemas.openxmlformats.org/drawingml/2006/table">
            <a:tbl>
              <a:tblPr firstRow="1" bandRow="1">
                <a:tableStyleId>{5940675A-B579-460E-94D1-54222C63F5DA}</a:tableStyleId>
              </a:tblPr>
              <a:tblGrid>
                <a:gridCol w="4001562">
                  <a:extLst>
                    <a:ext uri="{9D8B030D-6E8A-4147-A177-3AD203B41FA5}">
                      <a16:colId xmlns:a16="http://schemas.microsoft.com/office/drawing/2014/main" val="1936885865"/>
                    </a:ext>
                  </a:extLst>
                </a:gridCol>
                <a:gridCol w="4337474">
                  <a:extLst>
                    <a:ext uri="{9D8B030D-6E8A-4147-A177-3AD203B41FA5}">
                      <a16:colId xmlns:a16="http://schemas.microsoft.com/office/drawing/2014/main" val="645321649"/>
                    </a:ext>
                  </a:extLst>
                </a:gridCol>
              </a:tblGrid>
              <a:tr h="445344">
                <a:tc>
                  <a:txBody>
                    <a:bodyPr/>
                    <a:lstStyle/>
                    <a:p>
                      <a:pPr algn="ctr"/>
                      <a:r>
                        <a:rPr lang="de-DE" b="1" dirty="0">
                          <a:latin typeface="Times New Roman" panose="02020603050405020304" pitchFamily="18" charset="0"/>
                          <a:cs typeface="Times New Roman" panose="02020603050405020304" pitchFamily="18" charset="0"/>
                        </a:rPr>
                        <a:t>Unternehmen</a:t>
                      </a:r>
                    </a:p>
                  </a:txBody>
                  <a:tcPr anchor="ctr"/>
                </a:tc>
                <a:tc>
                  <a:txBody>
                    <a:bodyPr/>
                    <a:lstStyle/>
                    <a:p>
                      <a:pPr algn="ctr"/>
                      <a:r>
                        <a:rPr lang="de-DE" b="1" dirty="0">
                          <a:latin typeface="Times New Roman" panose="02020603050405020304" pitchFamily="18" charset="0"/>
                          <a:cs typeface="Times New Roman" panose="02020603050405020304" pitchFamily="18" charset="0"/>
                        </a:rPr>
                        <a:t>Eigentümerstruktur (2020)</a:t>
                      </a:r>
                    </a:p>
                  </a:txBody>
                  <a:tcPr anchor="ctr"/>
                </a:tc>
                <a:extLst>
                  <a:ext uri="{0D108BD9-81ED-4DB2-BD59-A6C34878D82A}">
                    <a16:rowId xmlns:a16="http://schemas.microsoft.com/office/drawing/2014/main" val="2869551192"/>
                  </a:ext>
                </a:extLst>
              </a:tr>
              <a:tr h="838651">
                <a:tc>
                  <a:txBody>
                    <a:bodyPr/>
                    <a:lstStyle/>
                    <a:p>
                      <a:pPr algn="ctr"/>
                      <a:r>
                        <a:rPr lang="de-DE" sz="1700" dirty="0">
                          <a:latin typeface="Times New Roman" panose="02020603050405020304" pitchFamily="18" charset="0"/>
                          <a:cs typeface="Times New Roman" panose="02020603050405020304" pitchFamily="18" charset="0"/>
                        </a:rPr>
                        <a:t>Europäische Zentralbank (EZB)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des Kapitalschlüssels der Mitglieder Eurozone (marginale Anteile der übrigen EU-Mitglieder)</a:t>
                      </a:r>
                    </a:p>
                  </a:txBody>
                  <a:tcPr anchor="ctr"/>
                </a:tc>
                <a:extLst>
                  <a:ext uri="{0D108BD9-81ED-4DB2-BD59-A6C34878D82A}">
                    <a16:rowId xmlns:a16="http://schemas.microsoft.com/office/drawing/2014/main" val="2011410314"/>
                  </a:ext>
                </a:extLst>
              </a:tr>
              <a:tr h="808944">
                <a:tc>
                  <a:txBody>
                    <a:bodyPr/>
                    <a:lstStyle/>
                    <a:p>
                      <a:pPr algn="ctr"/>
                      <a:r>
                        <a:rPr lang="de-DE" sz="1700" dirty="0">
                          <a:latin typeface="Times New Roman" panose="02020603050405020304" pitchFamily="18" charset="0"/>
                          <a:cs typeface="Times New Roman" panose="02020603050405020304" pitchFamily="18" charset="0"/>
                        </a:rPr>
                        <a:t>Europäische Investitionsbank (EIB)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der wirtschaftlichen Leistungsfähigkeit (</a:t>
                      </a:r>
                      <a:r>
                        <a:rPr lang="de-DE" sz="1700" dirty="0">
                          <a:latin typeface="Times New Roman" panose="02020603050405020304" pitchFamily="18" charset="0"/>
                          <a:ea typeface="Cambria Math" panose="02040503050406030204" pitchFamily="18" charset="0"/>
                          <a:cs typeface="Times New Roman" panose="02020603050405020304" pitchFamily="18" charset="0"/>
                        </a:rPr>
                        <a:t>∽ BIP) </a:t>
                      </a:r>
                      <a:r>
                        <a:rPr lang="de-DE" sz="1700" dirty="0">
                          <a:latin typeface="Times New Roman" panose="02020603050405020304" pitchFamily="18" charset="0"/>
                          <a:cs typeface="Times New Roman" panose="02020603050405020304" pitchFamily="18" charset="0"/>
                        </a:rPr>
                        <a:t>der EU-Mitglieder</a:t>
                      </a:r>
                    </a:p>
                  </a:txBody>
                  <a:tcPr anchor="ctr"/>
                </a:tc>
                <a:extLst>
                  <a:ext uri="{0D108BD9-81ED-4DB2-BD59-A6C34878D82A}">
                    <a16:rowId xmlns:a16="http://schemas.microsoft.com/office/drawing/2014/main" val="2298848377"/>
                  </a:ext>
                </a:extLst>
              </a:tr>
              <a:tr h="588527">
                <a:tc>
                  <a:txBody>
                    <a:bodyPr/>
                    <a:lstStyle/>
                    <a:p>
                      <a:pPr algn="ctr"/>
                      <a:r>
                        <a:rPr lang="de-DE" sz="1700" dirty="0">
                          <a:latin typeface="Times New Roman" panose="02020603050405020304" pitchFamily="18" charset="0"/>
                          <a:cs typeface="Times New Roman" panose="02020603050405020304" pitchFamily="18" charset="0"/>
                        </a:rPr>
                        <a:t>Bundesbank</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Mittelbares Organ der öffentlichen Verwaltung (Bundesbankgesetz)</a:t>
                      </a:r>
                    </a:p>
                  </a:txBody>
                  <a:tcPr anchor="ctr"/>
                </a:tc>
                <a:extLst>
                  <a:ext uri="{0D108BD9-81ED-4DB2-BD59-A6C34878D82A}">
                    <a16:rowId xmlns:a16="http://schemas.microsoft.com/office/drawing/2014/main" val="3213012507"/>
                  </a:ext>
                </a:extLst>
              </a:tr>
              <a:tr h="445344">
                <a:tc>
                  <a:txBody>
                    <a:bodyPr/>
                    <a:lstStyle/>
                    <a:p>
                      <a:pPr algn="ctr"/>
                      <a:r>
                        <a:rPr lang="de-DE" sz="1700" dirty="0">
                          <a:latin typeface="Times New Roman" panose="02020603050405020304" pitchFamily="18" charset="0"/>
                          <a:cs typeface="Times New Roman" panose="02020603050405020304" pitchFamily="18" charset="0"/>
                        </a:rPr>
                        <a:t>Kreditanstalt für Wiederaufbau (KfW)</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20% Bund 80% Länder</a:t>
                      </a:r>
                    </a:p>
                  </a:txBody>
                  <a:tcPr anchor="ctr"/>
                </a:tc>
                <a:extLst>
                  <a:ext uri="{0D108BD9-81ED-4DB2-BD59-A6C34878D82A}">
                    <a16:rowId xmlns:a16="http://schemas.microsoft.com/office/drawing/2014/main" val="3756343486"/>
                  </a:ext>
                </a:extLst>
              </a:tr>
              <a:tr h="588527">
                <a:tc>
                  <a:txBody>
                    <a:bodyPr/>
                    <a:lstStyle/>
                    <a:p>
                      <a:pPr algn="ctr"/>
                      <a:r>
                        <a:rPr lang="de-DE" sz="1700" dirty="0">
                          <a:latin typeface="Times New Roman" panose="02020603050405020304" pitchFamily="18" charset="0"/>
                          <a:cs typeface="Times New Roman" panose="02020603050405020304" pitchFamily="18" charset="0"/>
                        </a:rPr>
                        <a:t>Landesbanken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Sparkassenverbände, Länder, Städte, Gemeinden, Landesbanken</a:t>
                      </a:r>
                    </a:p>
                  </a:txBody>
                  <a:tcPr anchor="ctr"/>
                </a:tc>
                <a:extLst>
                  <a:ext uri="{0D108BD9-81ED-4DB2-BD59-A6C34878D82A}">
                    <a16:rowId xmlns:a16="http://schemas.microsoft.com/office/drawing/2014/main" val="3184911534"/>
                  </a:ext>
                </a:extLst>
              </a:tr>
              <a:tr h="445344">
                <a:tc>
                  <a:txBody>
                    <a:bodyPr/>
                    <a:lstStyle/>
                    <a:p>
                      <a:pPr algn="ctr"/>
                      <a:r>
                        <a:rPr lang="de-DE" sz="1700" dirty="0">
                          <a:latin typeface="Times New Roman" panose="02020603050405020304" pitchFamily="18" charset="0"/>
                          <a:cs typeface="Times New Roman" panose="02020603050405020304" pitchFamily="18" charset="0"/>
                        </a:rPr>
                        <a:t>Sparkassen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Meist in kommunaler Trägerschaft</a:t>
                      </a:r>
                    </a:p>
                  </a:txBody>
                  <a:tcPr anchor="ctr"/>
                </a:tc>
                <a:extLst>
                  <a:ext uri="{0D108BD9-81ED-4DB2-BD59-A6C34878D82A}">
                    <a16:rowId xmlns:a16="http://schemas.microsoft.com/office/drawing/2014/main" val="1944387404"/>
                  </a:ext>
                </a:extLst>
              </a:tr>
              <a:tr h="588527">
                <a:tc>
                  <a:txBody>
                    <a:bodyPr/>
                    <a:lstStyle/>
                    <a:p>
                      <a:pPr algn="ctr"/>
                      <a:r>
                        <a:rPr lang="de-DE" sz="1700" dirty="0">
                          <a:latin typeface="Times New Roman" panose="02020603050405020304" pitchFamily="18" charset="0"/>
                          <a:cs typeface="Times New Roman" panose="02020603050405020304" pitchFamily="18" charset="0"/>
                        </a:rPr>
                        <a:t>Kommunale Versorgungsunternehmen (z.B. Energie, Wasser)</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Städte und Gemeinden</a:t>
                      </a:r>
                    </a:p>
                  </a:txBody>
                  <a:tcPr anchor="ctr"/>
                </a:tc>
                <a:extLst>
                  <a:ext uri="{0D108BD9-81ED-4DB2-BD59-A6C34878D82A}">
                    <a16:rowId xmlns:a16="http://schemas.microsoft.com/office/drawing/2014/main" val="59215630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Bahn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100% Bundesbesitz</a:t>
                      </a:r>
                    </a:p>
                  </a:txBody>
                  <a:tcPr anchor="ctr"/>
                </a:tc>
                <a:extLst>
                  <a:ext uri="{0D108BD9-81ED-4DB2-BD59-A6C34878D82A}">
                    <a16:rowId xmlns:a16="http://schemas.microsoft.com/office/drawing/2014/main" val="267464032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Post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20,55% KfW 70,4% Streubesitz</a:t>
                      </a:r>
                    </a:p>
                  </a:txBody>
                  <a:tcPr anchor="ctr"/>
                </a:tc>
                <a:extLst>
                  <a:ext uri="{0D108BD9-81ED-4DB2-BD59-A6C34878D82A}">
                    <a16:rowId xmlns:a16="http://schemas.microsoft.com/office/drawing/2014/main" val="2452759551"/>
                  </a:ext>
                </a:extLst>
              </a:tr>
              <a:tr h="567681">
                <a:tc>
                  <a:txBody>
                    <a:bodyPr/>
                    <a:lstStyle/>
                    <a:p>
                      <a:pPr algn="ctr"/>
                      <a:r>
                        <a:rPr lang="de-DE" sz="1700" dirty="0">
                          <a:latin typeface="Times New Roman" panose="02020603050405020304" pitchFamily="18" charset="0"/>
                          <a:cs typeface="Times New Roman" panose="02020603050405020304" pitchFamily="18" charset="0"/>
                        </a:rPr>
                        <a:t>Deutsche Telekom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17,4% KfW 14,5% Bund 68,1% Streubesitz</a:t>
                      </a:r>
                    </a:p>
                  </a:txBody>
                  <a:tcPr anchor="ctr"/>
                </a:tc>
                <a:extLst>
                  <a:ext uri="{0D108BD9-81ED-4DB2-BD59-A6C34878D82A}">
                    <a16:rowId xmlns:a16="http://schemas.microsoft.com/office/drawing/2014/main" val="2282533023"/>
                  </a:ext>
                </a:extLst>
              </a:tr>
            </a:tbl>
          </a:graphicData>
        </a:graphic>
      </p:graphicFrame>
      <p:sp>
        <p:nvSpPr>
          <p:cNvPr id="5" name="Rechteck 4">
            <a:extLst>
              <a:ext uri="{FF2B5EF4-FFF2-40B4-BE49-F238E27FC236}">
                <a16:creationId xmlns:a16="http://schemas.microsoft.com/office/drawing/2014/main" id="{6A37D4F5-A27F-4DE3-8AE3-1A4E86BCC0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90385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Individuen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681502" y="720134"/>
            <a:ext cx="7606882"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staatliche Akteure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Wähler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Mitglieder der Sozialversicherungen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Interessengruppen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Adressaten staatlichen Handelns</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Begünstigung oder Belastung durch Gesetze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Nutzung öffentlicher Einrichtungen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Abgaben – und Steuerzahlungen/Erhalt von Transfers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die staatlich handeln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Politiker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Öffentlicher Dienst</a:t>
            </a:r>
          </a:p>
        </p:txBody>
      </p:sp>
      <p:sp>
        <p:nvSpPr>
          <p:cNvPr id="5" name="Rechteck 4">
            <a:extLst>
              <a:ext uri="{FF2B5EF4-FFF2-40B4-BE49-F238E27FC236}">
                <a16:creationId xmlns:a16="http://schemas.microsoft.com/office/drawing/2014/main" id="{98FAC6E0-1F4F-4999-A060-49183541422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09480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2DE98AEB-8154-5A84-E162-B2080874E27C}"/>
              </a:ext>
            </a:extLst>
          </p:cNvPr>
          <p:cNvPicPr>
            <a:picLocks noChangeAspect="1"/>
          </p:cNvPicPr>
          <p:nvPr/>
        </p:nvPicPr>
        <p:blipFill>
          <a:blip r:embed="rId2"/>
          <a:stretch>
            <a:fillRect/>
          </a:stretch>
        </p:blipFill>
        <p:spPr>
          <a:xfrm>
            <a:off x="0" y="2880000"/>
            <a:ext cx="7728146" cy="3600000"/>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Einnahmen und Ausgaben des öffentlichen Sektors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349497"/>
            <a:ext cx="8048910" cy="427179"/>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Finanzstatistik, Rechnungsergebnisse der öffentlichen Haushalte, Vierteljährliche Kassenergebnisse des Öffentlichen 	Gesamthaushalts, Schulden des Öffentlichen Gesamthaushalts,</a:t>
            </a:r>
          </a:p>
          <a:p>
            <a:r>
              <a:rPr lang="de-DE" sz="1000" dirty="0">
                <a:latin typeface="Times New Roman" panose="02020603050405020304" pitchFamily="18" charset="0"/>
                <a:cs typeface="Times New Roman" panose="02020603050405020304" pitchFamily="18" charset="0"/>
              </a:rPr>
              <a:t>	Einnahmen und Ausgaben sind bereinigt und ergeben sich damit als die Summe der Einzelpositionen</a:t>
            </a:r>
          </a:p>
        </p:txBody>
      </p:sp>
      <p:sp>
        <p:nvSpPr>
          <p:cNvPr id="24" name="Rechteck 23">
            <a:extLst>
              <a:ext uri="{FF2B5EF4-FFF2-40B4-BE49-F238E27FC236}">
                <a16:creationId xmlns:a16="http://schemas.microsoft.com/office/drawing/2014/main" id="{F2A47D9E-1CA4-4B0B-A02A-09015E24A1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aphicFrame>
        <p:nvGraphicFramePr>
          <p:cNvPr id="3" name="Objekt 2">
            <a:extLst>
              <a:ext uri="{FF2B5EF4-FFF2-40B4-BE49-F238E27FC236}">
                <a16:creationId xmlns:a16="http://schemas.microsoft.com/office/drawing/2014/main" id="{0617B78C-5A5B-EE10-D706-50A9C8E4F19C}"/>
              </a:ext>
            </a:extLst>
          </p:cNvPr>
          <p:cNvGraphicFramePr>
            <a:graphicFrameLocks noChangeAspect="1"/>
          </p:cNvGraphicFramePr>
          <p:nvPr>
            <p:extLst>
              <p:ext uri="{D42A27DB-BD31-4B8C-83A1-F6EECF244321}">
                <p14:modId xmlns:p14="http://schemas.microsoft.com/office/powerpoint/2010/main" val="3328445265"/>
              </p:ext>
            </p:extLst>
          </p:nvPr>
        </p:nvGraphicFramePr>
        <p:xfrm>
          <a:off x="0" y="552450"/>
          <a:ext cx="8389994" cy="1449070"/>
        </p:xfrm>
        <a:graphic>
          <a:graphicData uri="http://schemas.openxmlformats.org/presentationml/2006/ole">
            <mc:AlternateContent xmlns:mc="http://schemas.openxmlformats.org/markup-compatibility/2006">
              <mc:Choice xmlns:v="urn:schemas-microsoft-com:vml" Requires="v">
                <p:oleObj name="Worksheet" r:id="rId3" imgW="4375310" imgH="755562" progId="Excel.Sheet.12">
                  <p:embed/>
                </p:oleObj>
              </mc:Choice>
              <mc:Fallback>
                <p:oleObj name="Worksheet" r:id="rId3" imgW="4375310" imgH="755562" progId="Excel.Sheet.12">
                  <p:embed/>
                  <p:pic>
                    <p:nvPicPr>
                      <p:cNvPr id="0" name=""/>
                      <p:cNvPicPr/>
                      <p:nvPr/>
                    </p:nvPicPr>
                    <p:blipFill>
                      <a:blip r:embed="rId4"/>
                      <a:stretch>
                        <a:fillRect/>
                      </a:stretch>
                    </p:blipFill>
                    <p:spPr>
                      <a:xfrm>
                        <a:off x="0" y="552450"/>
                        <a:ext cx="8389994" cy="1449070"/>
                      </a:xfrm>
                      <a:prstGeom prst="rect">
                        <a:avLst/>
                      </a:prstGeom>
                    </p:spPr>
                  </p:pic>
                </p:oleObj>
              </mc:Fallback>
            </mc:AlternateContent>
          </a:graphicData>
        </a:graphic>
      </p:graphicFrame>
    </p:spTree>
    <p:extLst>
      <p:ext uri="{BB962C8B-B14F-4D97-AF65-F5344CB8AC3E}">
        <p14:creationId xmlns:p14="http://schemas.microsoft.com/office/powerpoint/2010/main" val="3356607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7" name="Textfeld 6">
            <a:extLst>
              <a:ext uri="{FF2B5EF4-FFF2-40B4-BE49-F238E27FC236}">
                <a16:creationId xmlns:a16="http://schemas.microsoft.com/office/drawing/2014/main" id="{300E660F-7FF5-46BD-A65E-542C9FD0A2EE}"/>
              </a:ext>
            </a:extLst>
          </p:cNvPr>
          <p:cNvSpPr txBox="1"/>
          <p:nvPr/>
        </p:nvSpPr>
        <p:spPr>
          <a:xfrm>
            <a:off x="3900327" y="4025759"/>
            <a:ext cx="3806988" cy="738664"/>
          </a:xfrm>
          <a:prstGeom prst="rect">
            <a:avLst/>
          </a:prstGeom>
          <a:noFill/>
        </p:spPr>
        <p:txBody>
          <a:bodyPr wrap="square" rtlCol="0">
            <a:spAutoFit/>
          </a:bodyPr>
          <a:lstStyle/>
          <a:p>
            <a:r>
              <a:rPr lang="de-DE" sz="1400" dirty="0" err="1"/>
              <a:t>Schuldenstandsquote</a:t>
            </a:r>
            <a:r>
              <a:rPr lang="de-DE" sz="1400" dirty="0"/>
              <a:t> : Schulden des Staates in 	                    Relation</a:t>
            </a:r>
          </a:p>
          <a:p>
            <a:r>
              <a:rPr lang="de-DE" sz="1400" dirty="0"/>
              <a:t>	                    zum Bruttoinlandsprodukt</a:t>
            </a:r>
          </a:p>
        </p:txBody>
      </p:sp>
      <p:sp>
        <p:nvSpPr>
          <p:cNvPr id="16" name="Textfeld 15">
            <a:extLst>
              <a:ext uri="{FF2B5EF4-FFF2-40B4-BE49-F238E27FC236}">
                <a16:creationId xmlns:a16="http://schemas.microsoft.com/office/drawing/2014/main" id="{3A14F6E1-ABD0-460B-9542-70CC99632247}"/>
              </a:ext>
            </a:extLst>
          </p:cNvPr>
          <p:cNvSpPr txBox="1"/>
          <p:nvPr/>
        </p:nvSpPr>
        <p:spPr>
          <a:xfrm>
            <a:off x="171947" y="4618035"/>
            <a:ext cx="2672018" cy="253603"/>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Bundesbank</a:t>
            </a:r>
          </a:p>
        </p:txBody>
      </p:sp>
      <p:sp>
        <p:nvSpPr>
          <p:cNvPr id="24" name="Rechteck 23">
            <a:extLst>
              <a:ext uri="{FF2B5EF4-FFF2-40B4-BE49-F238E27FC236}">
                <a16:creationId xmlns:a16="http://schemas.microsoft.com/office/drawing/2014/main" id="{83AC1554-9BB4-4284-9960-68B42C4748A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01A3052F-7850-6041-A168-A8A50B1001FC}"/>
              </a:ext>
            </a:extLst>
          </p:cNvPr>
          <p:cNvPicPr>
            <a:picLocks noChangeAspect="1"/>
          </p:cNvPicPr>
          <p:nvPr/>
        </p:nvPicPr>
        <p:blipFill>
          <a:blip r:embed="rId2"/>
          <a:stretch>
            <a:fillRect/>
          </a:stretch>
        </p:blipFill>
        <p:spPr>
          <a:xfrm>
            <a:off x="0" y="540000"/>
            <a:ext cx="7929515" cy="3600000"/>
          </a:xfrm>
          <a:prstGeom prst="rect">
            <a:avLst/>
          </a:prstGeom>
        </p:spPr>
      </p:pic>
    </p:spTree>
    <p:extLst>
      <p:ext uri="{BB962C8B-B14F-4D97-AF65-F5344CB8AC3E}">
        <p14:creationId xmlns:p14="http://schemas.microsoft.com/office/powerpoint/2010/main" val="3507758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Ausgaben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262517" y="1076500"/>
            <a:ext cx="2307106"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Ausgaben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1007317" y="2912624"/>
            <a:ext cx="1962910"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Transferausgaben</a:t>
            </a:r>
          </a:p>
          <a:p>
            <a:pPr algn="ctr"/>
            <a:r>
              <a:rPr lang="de-DE" dirty="0">
                <a:latin typeface="Times New Roman" panose="02020603050405020304" pitchFamily="18" charset="0"/>
                <a:cs typeface="Times New Roman" panose="02020603050405020304" pitchFamily="18" charset="0"/>
              </a:rPr>
              <a:t>(Übertragungen)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4080459" y="2808207"/>
            <a:ext cx="4146584"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Leistungsausgaben</a:t>
            </a:r>
          </a:p>
          <a:p>
            <a:pPr algn="ctr"/>
            <a:r>
              <a:rPr lang="de-DE" dirty="0">
                <a:latin typeface="Times New Roman" panose="02020603050405020304" pitchFamily="18" charset="0"/>
                <a:cs typeface="Times New Roman" panose="02020603050405020304" pitchFamily="18" charset="0"/>
              </a:rPr>
              <a:t>(Realausgaben, Transformationsausgaben)</a:t>
            </a:r>
          </a:p>
        </p:txBody>
      </p:sp>
      <p:sp>
        <p:nvSpPr>
          <p:cNvPr id="7" name="Textfeld 6">
            <a:extLst>
              <a:ext uri="{FF2B5EF4-FFF2-40B4-BE49-F238E27FC236}">
                <a16:creationId xmlns:a16="http://schemas.microsoft.com/office/drawing/2014/main" id="{2C4502C4-2632-4C11-A358-F0B46A94593F}"/>
              </a:ext>
            </a:extLst>
          </p:cNvPr>
          <p:cNvSpPr txBox="1"/>
          <p:nvPr/>
        </p:nvSpPr>
        <p:spPr>
          <a:xfrm>
            <a:off x="8424768" y="1803159"/>
            <a:ext cx="3886871" cy="369332"/>
          </a:xfrm>
          <a:prstGeom prst="rect">
            <a:avLst/>
          </a:prstGeom>
          <a:noFill/>
        </p:spPr>
        <p:txBody>
          <a:bodyPr wrap="square" rtlCol="0">
            <a:spAutoFit/>
          </a:bodyPr>
          <a:lstStyle/>
          <a:p>
            <a:pPr algn="ctr"/>
            <a:r>
              <a:rPr lang="de-DE" b="1" dirty="0">
                <a:latin typeface="Times New Roman" panose="02020603050405020304" pitchFamily="18" charset="0"/>
                <a:cs typeface="Times New Roman" panose="02020603050405020304" pitchFamily="18" charset="0"/>
              </a:rPr>
              <a:t>Sonstige Ausgaben</a:t>
            </a:r>
          </a:p>
        </p:txBody>
      </p:sp>
      <p:sp>
        <p:nvSpPr>
          <p:cNvPr id="8" name="Textfeld 7">
            <a:extLst>
              <a:ext uri="{FF2B5EF4-FFF2-40B4-BE49-F238E27FC236}">
                <a16:creationId xmlns:a16="http://schemas.microsoft.com/office/drawing/2014/main" id="{07E77242-2CFC-4379-A0E4-407D846B9F87}"/>
              </a:ext>
            </a:extLst>
          </p:cNvPr>
          <p:cNvSpPr txBox="1"/>
          <p:nvPr/>
        </p:nvSpPr>
        <p:spPr>
          <a:xfrm>
            <a:off x="189447" y="4562512"/>
            <a:ext cx="1845377"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Unternehmen</a:t>
            </a:r>
          </a:p>
          <a:p>
            <a:pPr algn="ctr"/>
            <a:r>
              <a:rPr lang="de-DE" dirty="0">
                <a:latin typeface="Times New Roman" panose="02020603050405020304" pitchFamily="18" charset="0"/>
                <a:cs typeface="Times New Roman" panose="02020603050405020304" pitchFamily="18" charset="0"/>
              </a:rPr>
              <a:t>(Subventionen)</a:t>
            </a:r>
          </a:p>
        </p:txBody>
      </p:sp>
      <p:sp>
        <p:nvSpPr>
          <p:cNvPr id="9" name="Textfeld 8">
            <a:extLst>
              <a:ext uri="{FF2B5EF4-FFF2-40B4-BE49-F238E27FC236}">
                <a16:creationId xmlns:a16="http://schemas.microsoft.com/office/drawing/2014/main" id="{6C4FF9E2-712A-410D-A2F4-90608A69AEEA}"/>
              </a:ext>
            </a:extLst>
          </p:cNvPr>
          <p:cNvSpPr txBox="1"/>
          <p:nvPr/>
        </p:nvSpPr>
        <p:spPr>
          <a:xfrm>
            <a:off x="2312664" y="4610469"/>
            <a:ext cx="2249334"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private Haushalte</a:t>
            </a:r>
          </a:p>
        </p:txBody>
      </p:sp>
      <p:sp>
        <p:nvSpPr>
          <p:cNvPr id="12" name="Textfeld 11">
            <a:extLst>
              <a:ext uri="{FF2B5EF4-FFF2-40B4-BE49-F238E27FC236}">
                <a16:creationId xmlns:a16="http://schemas.microsoft.com/office/drawing/2014/main" id="{E68174A4-FBED-4FAC-ADF4-E9C76D7AFCAE}"/>
              </a:ext>
            </a:extLst>
          </p:cNvPr>
          <p:cNvSpPr txBox="1"/>
          <p:nvPr/>
        </p:nvSpPr>
        <p:spPr>
          <a:xfrm>
            <a:off x="4334939" y="4069882"/>
            <a:ext cx="1967205"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Personalausgaben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529987" y="4976532"/>
            <a:ext cx="2159617" cy="412595"/>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Sachausgaben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p:cNvCxnSpPr>
          <p:nvPr/>
        </p:nvCxnSpPr>
        <p:spPr>
          <a:xfrm flipH="1">
            <a:off x="1984520" y="1456052"/>
            <a:ext cx="2929472" cy="14686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6" idx="0"/>
          </p:cNvCxnSpPr>
          <p:nvPr/>
        </p:nvCxnSpPr>
        <p:spPr>
          <a:xfrm>
            <a:off x="5416070" y="1600512"/>
            <a:ext cx="737681" cy="120769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p:cNvCxnSpPr>
          <p:nvPr/>
        </p:nvCxnSpPr>
        <p:spPr>
          <a:xfrm>
            <a:off x="6016239" y="1529461"/>
            <a:ext cx="4351965" cy="27548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p:cNvCxnSpPr>
          <p:nvPr/>
        </p:nvCxnSpPr>
        <p:spPr>
          <a:xfrm flipH="1">
            <a:off x="5013064" y="3612982"/>
            <a:ext cx="1241715" cy="42113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327172" y="3554734"/>
            <a:ext cx="1372894" cy="148667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a:endCxn id="8" idx="0"/>
          </p:cNvCxnSpPr>
          <p:nvPr/>
        </p:nvCxnSpPr>
        <p:spPr>
          <a:xfrm flipH="1">
            <a:off x="1112136" y="3655461"/>
            <a:ext cx="732926" cy="90705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p:cNvCxnSpPr>
          <p:nvPr/>
        </p:nvCxnSpPr>
        <p:spPr>
          <a:xfrm>
            <a:off x="2328912" y="3627217"/>
            <a:ext cx="672649" cy="93696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22" name="Textfeld 21">
            <a:extLst>
              <a:ext uri="{FF2B5EF4-FFF2-40B4-BE49-F238E27FC236}">
                <a16:creationId xmlns:a16="http://schemas.microsoft.com/office/drawing/2014/main" id="{07E77242-2CFC-4379-A0E4-407D846B9F87}"/>
              </a:ext>
            </a:extLst>
          </p:cNvPr>
          <p:cNvSpPr txBox="1"/>
          <p:nvPr/>
        </p:nvSpPr>
        <p:spPr>
          <a:xfrm>
            <a:off x="189447" y="5116090"/>
            <a:ext cx="2121093" cy="923330"/>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z.B. Förderungen für</a:t>
            </a:r>
          </a:p>
          <a:p>
            <a:r>
              <a:rPr lang="de-DE" dirty="0">
                <a:latin typeface="Times New Roman" panose="02020603050405020304" pitchFamily="18" charset="0"/>
                <a:cs typeface="Times New Roman" panose="02020603050405020304" pitchFamily="18" charset="0"/>
              </a:rPr>
              <a:t>Solar- Windenergie-</a:t>
            </a:r>
          </a:p>
          <a:p>
            <a:r>
              <a:rPr lang="de-DE" dirty="0" err="1">
                <a:latin typeface="Times New Roman" panose="02020603050405020304" pitchFamily="18" charset="0"/>
                <a:cs typeface="Times New Roman" panose="02020603050405020304" pitchFamily="18" charset="0"/>
              </a:rPr>
              <a:t>erzeugung</a:t>
            </a:r>
            <a:endParaRPr lang="de-DE"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C4FF9E2-712A-410D-A2F4-90608A69AEEA}"/>
              </a:ext>
            </a:extLst>
          </p:cNvPr>
          <p:cNvSpPr txBox="1"/>
          <p:nvPr/>
        </p:nvSpPr>
        <p:spPr>
          <a:xfrm>
            <a:off x="2328912" y="4854228"/>
            <a:ext cx="2050561" cy="646331"/>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z.B. Sozialausgaben</a:t>
            </a:r>
          </a:p>
          <a:p>
            <a:r>
              <a:rPr lang="de-DE" dirty="0">
                <a:latin typeface="Times New Roman" panose="02020603050405020304" pitchFamily="18" charset="0"/>
                <a:cs typeface="Times New Roman" panose="02020603050405020304" pitchFamily="18" charset="0"/>
              </a:rPr>
              <a:t>E-Autoprämie</a:t>
            </a:r>
          </a:p>
        </p:txBody>
      </p:sp>
      <p:sp>
        <p:nvSpPr>
          <p:cNvPr id="25" name="Textfeld 24">
            <a:extLst>
              <a:ext uri="{FF2B5EF4-FFF2-40B4-BE49-F238E27FC236}">
                <a16:creationId xmlns:a16="http://schemas.microsoft.com/office/drawing/2014/main" id="{E68174A4-FBED-4FAC-ADF4-E9C76D7AFCAE}"/>
              </a:ext>
            </a:extLst>
          </p:cNvPr>
          <p:cNvSpPr txBox="1"/>
          <p:nvPr/>
        </p:nvSpPr>
        <p:spPr>
          <a:xfrm>
            <a:off x="4335605" y="4352724"/>
            <a:ext cx="2037737" cy="369332"/>
          </a:xfrm>
          <a:prstGeom prst="rect">
            <a:avLst/>
          </a:prstGeom>
          <a:noFill/>
        </p:spPr>
        <p:txBody>
          <a:bodyPr wrap="none" rtlCol="0">
            <a:spAutoFit/>
          </a:bodyPr>
          <a:lstStyle/>
          <a:p>
            <a:pPr algn="ctr"/>
            <a:r>
              <a:rPr lang="de-DE" dirty="0">
                <a:latin typeface="Times New Roman" panose="02020603050405020304" pitchFamily="18" charset="0"/>
                <a:cs typeface="Times New Roman" panose="02020603050405020304" pitchFamily="18" charset="0"/>
              </a:rPr>
              <a:t>z.B. </a:t>
            </a:r>
            <a:r>
              <a:rPr lang="de-DE" dirty="0" err="1">
                <a:latin typeface="Times New Roman" panose="02020603050405020304" pitchFamily="18" charset="0"/>
                <a:cs typeface="Times New Roman" panose="02020603050405020304" pitchFamily="18" charset="0"/>
              </a:rPr>
              <a:t>Staatsbedienste</a:t>
            </a:r>
            <a:endParaRPr lang="de-DE"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DBB1F9C1-A6BD-4BD5-9C2D-6BB5A8988580}"/>
              </a:ext>
            </a:extLst>
          </p:cNvPr>
          <p:cNvSpPr txBox="1"/>
          <p:nvPr/>
        </p:nvSpPr>
        <p:spPr>
          <a:xfrm>
            <a:off x="5013064" y="5284852"/>
            <a:ext cx="4217571" cy="98092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umfasst zum einen den Kauf von Sachleistungen und zum anderen  von Dritten erbrachte Dienstleistungen</a:t>
            </a:r>
          </a:p>
          <a:p>
            <a:r>
              <a:rPr lang="de-DE" dirty="0">
                <a:latin typeface="Times New Roman" panose="02020603050405020304" pitchFamily="18" charset="0"/>
                <a:cs typeface="Times New Roman" panose="02020603050405020304" pitchFamily="18" charset="0"/>
              </a:rPr>
              <a:t>(u.a. Mieten, Reinigungsleistungen, Bankdienstleistungen)</a:t>
            </a:r>
          </a:p>
        </p:txBody>
      </p:sp>
      <p:sp>
        <p:nvSpPr>
          <p:cNvPr id="30" name="Textfeld 29">
            <a:extLst>
              <a:ext uri="{FF2B5EF4-FFF2-40B4-BE49-F238E27FC236}">
                <a16:creationId xmlns:a16="http://schemas.microsoft.com/office/drawing/2014/main" id="{2C4502C4-2632-4C11-A358-F0B46A94593F}"/>
              </a:ext>
            </a:extLst>
          </p:cNvPr>
          <p:cNvSpPr txBox="1"/>
          <p:nvPr/>
        </p:nvSpPr>
        <p:spPr>
          <a:xfrm>
            <a:off x="8321040" y="2129056"/>
            <a:ext cx="3870960" cy="2031325"/>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z.B. Grundstückskäufe, Kreditvergabe,</a:t>
            </a:r>
          </a:p>
          <a:p>
            <a:r>
              <a:rPr lang="de-DE" dirty="0">
                <a:latin typeface="Times New Roman" panose="02020603050405020304" pitchFamily="18" charset="0"/>
                <a:cs typeface="Times New Roman" panose="02020603050405020304" pitchFamily="18" charset="0"/>
              </a:rPr>
              <a:t>Inanspruchnahme von Bürgschaften,</a:t>
            </a:r>
          </a:p>
          <a:p>
            <a:r>
              <a:rPr lang="de-DE" dirty="0">
                <a:latin typeface="Times New Roman" panose="02020603050405020304" pitchFamily="18" charset="0"/>
                <a:cs typeface="Times New Roman" panose="02020603050405020304" pitchFamily="18" charset="0"/>
              </a:rPr>
              <a:t>insb. im Zuge der </a:t>
            </a:r>
            <a:r>
              <a:rPr lang="de-DE" dirty="0" err="1">
                <a:latin typeface="Times New Roman" panose="02020603050405020304" pitchFamily="18" charset="0"/>
                <a:cs typeface="Times New Roman" panose="02020603050405020304" pitchFamily="18" charset="0"/>
              </a:rPr>
              <a:t>Coronakrise</a:t>
            </a:r>
            <a:r>
              <a:rPr lang="de-DE" dirty="0">
                <a:latin typeface="Times New Roman" panose="02020603050405020304" pitchFamily="18" charset="0"/>
                <a:cs typeface="Times New Roman" panose="02020603050405020304" pitchFamily="18" charset="0"/>
              </a:rPr>
              <a:t> ist Deutschland Bürgschaften im dreistelligem Milliardenbereich eingegangen, die aber bisher noch nicht in Anspruch genommen worden sind</a:t>
            </a:r>
          </a:p>
        </p:txBody>
      </p:sp>
      <p:sp>
        <p:nvSpPr>
          <p:cNvPr id="28" name="Rechteck 27">
            <a:extLst>
              <a:ext uri="{FF2B5EF4-FFF2-40B4-BE49-F238E27FC236}">
                <a16:creationId xmlns:a16="http://schemas.microsoft.com/office/drawing/2014/main" id="{0CEBA7F4-EB60-45EE-9B97-4AB994AD94B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99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5" grpId="0"/>
      <p:bldP spid="27" grpId="0"/>
      <p:bldP spid="3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Einnahmen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124020" y="1182808"/>
            <a:ext cx="248657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Einnahmen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5169245" y="2662757"/>
            <a:ext cx="1787670"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Zwangsabgaben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57323" y="2653664"/>
            <a:ext cx="1262709" cy="354688"/>
          </a:xfrm>
          <a:prstGeom prst="rect">
            <a:avLst/>
          </a:prstGeom>
          <a:noFill/>
        </p:spPr>
        <p:txBody>
          <a:bodyPr wrap="square" rtlCol="0">
            <a:noAutofit/>
          </a:bodyPr>
          <a:lstStyle/>
          <a:p>
            <a:r>
              <a:rPr lang="de-DE" b="1" dirty="0">
                <a:latin typeface="Times New Roman" panose="02020603050405020304" pitchFamily="18" charset="0"/>
                <a:cs typeface="Times New Roman" panose="02020603050405020304" pitchFamily="18" charset="0"/>
              </a:rPr>
              <a:t>Gebühren</a:t>
            </a:r>
          </a:p>
        </p:txBody>
      </p:sp>
      <p:sp>
        <p:nvSpPr>
          <p:cNvPr id="7" name="Textfeld 6">
            <a:extLst>
              <a:ext uri="{FF2B5EF4-FFF2-40B4-BE49-F238E27FC236}">
                <a16:creationId xmlns:a16="http://schemas.microsoft.com/office/drawing/2014/main" id="{2C4502C4-2632-4C11-A358-F0B46A94593F}"/>
              </a:ext>
            </a:extLst>
          </p:cNvPr>
          <p:cNvSpPr txBox="1"/>
          <p:nvPr/>
        </p:nvSpPr>
        <p:spPr>
          <a:xfrm>
            <a:off x="3032373" y="2461400"/>
            <a:ext cx="2492855" cy="1200329"/>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z.B. freiwillige Sozialversicherungs-beiträge, </a:t>
            </a:r>
            <a:r>
              <a:rPr lang="de-DE" dirty="0" err="1">
                <a:latin typeface="Times New Roman" panose="02020603050405020304" pitchFamily="18" charset="0"/>
                <a:cs typeface="Times New Roman" panose="02020603050405020304" pitchFamily="18" charset="0"/>
              </a:rPr>
              <a:t>Straßenan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liegerbeitrag</a:t>
            </a:r>
            <a:r>
              <a:rPr lang="de-DE" dirty="0">
                <a:latin typeface="Times New Roman" panose="02020603050405020304" pitchFamily="18" charset="0"/>
                <a:cs typeface="Times New Roman" panose="02020603050405020304" pitchFamily="18" charset="0"/>
              </a:rPr>
              <a:t> *</a:t>
            </a:r>
          </a:p>
        </p:txBody>
      </p:sp>
      <p:sp>
        <p:nvSpPr>
          <p:cNvPr id="8" name="Textfeld 7">
            <a:extLst>
              <a:ext uri="{FF2B5EF4-FFF2-40B4-BE49-F238E27FC236}">
                <a16:creationId xmlns:a16="http://schemas.microsoft.com/office/drawing/2014/main" id="{07E77242-2CFC-4379-A0E4-407D846B9F87}"/>
              </a:ext>
            </a:extLst>
          </p:cNvPr>
          <p:cNvSpPr txBox="1"/>
          <p:nvPr/>
        </p:nvSpPr>
        <p:spPr>
          <a:xfrm>
            <a:off x="4289640" y="3848753"/>
            <a:ext cx="95410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Steuern</a:t>
            </a:r>
          </a:p>
        </p:txBody>
      </p:sp>
      <p:sp>
        <p:nvSpPr>
          <p:cNvPr id="9" name="Textfeld 8">
            <a:extLst>
              <a:ext uri="{FF2B5EF4-FFF2-40B4-BE49-F238E27FC236}">
                <a16:creationId xmlns:a16="http://schemas.microsoft.com/office/drawing/2014/main" id="{6C4FF9E2-712A-410D-A2F4-90608A69AEEA}"/>
              </a:ext>
            </a:extLst>
          </p:cNvPr>
          <p:cNvSpPr txBox="1"/>
          <p:nvPr/>
        </p:nvSpPr>
        <p:spPr>
          <a:xfrm>
            <a:off x="3211225" y="4743013"/>
            <a:ext cx="1756574" cy="412509"/>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Faktorsteuern</a:t>
            </a:r>
          </a:p>
        </p:txBody>
      </p:sp>
      <p:sp>
        <p:nvSpPr>
          <p:cNvPr id="12" name="Textfeld 11">
            <a:extLst>
              <a:ext uri="{FF2B5EF4-FFF2-40B4-BE49-F238E27FC236}">
                <a16:creationId xmlns:a16="http://schemas.microsoft.com/office/drawing/2014/main" id="{E68174A4-FBED-4FAC-ADF4-E9C76D7AFCAE}"/>
              </a:ext>
            </a:extLst>
          </p:cNvPr>
          <p:cNvSpPr txBox="1"/>
          <p:nvPr/>
        </p:nvSpPr>
        <p:spPr>
          <a:xfrm>
            <a:off x="5655499" y="5056595"/>
            <a:ext cx="2804121" cy="416578"/>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Gütersteuern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231668" y="3336159"/>
            <a:ext cx="1656100" cy="375699"/>
          </a:xfrm>
          <a:prstGeom prst="rect">
            <a:avLst/>
          </a:prstGeom>
          <a:noFill/>
        </p:spPr>
        <p:txBody>
          <a:bodyPr wrap="square" rtlCol="0">
            <a:noAutofit/>
          </a:bodyPr>
          <a:lstStyle/>
          <a:p>
            <a:r>
              <a:rPr lang="de-DE" b="1" dirty="0">
                <a:latin typeface="Times New Roman" panose="02020603050405020304" pitchFamily="18" charset="0"/>
                <a:cs typeface="Times New Roman" panose="02020603050405020304" pitchFamily="18" charset="0"/>
              </a:rPr>
              <a:t>Sozialabgaben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a:endCxn id="6" idx="0"/>
          </p:cNvCxnSpPr>
          <p:nvPr/>
        </p:nvCxnSpPr>
        <p:spPr>
          <a:xfrm flipH="1">
            <a:off x="688678" y="1471547"/>
            <a:ext cx="3514836" cy="118211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19" idx="0"/>
          </p:cNvCxnSpPr>
          <p:nvPr/>
        </p:nvCxnSpPr>
        <p:spPr>
          <a:xfrm flipH="1">
            <a:off x="2168425" y="1762732"/>
            <a:ext cx="2353902" cy="89093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p:cNvCxnSpPr>
          <p:nvPr/>
        </p:nvCxnSpPr>
        <p:spPr>
          <a:xfrm>
            <a:off x="6539183" y="1500007"/>
            <a:ext cx="2327589" cy="43008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a:endCxn id="8" idx="0"/>
          </p:cNvCxnSpPr>
          <p:nvPr/>
        </p:nvCxnSpPr>
        <p:spPr>
          <a:xfrm flipH="1">
            <a:off x="4766694" y="3146933"/>
            <a:ext cx="758534" cy="70182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142824" y="3008351"/>
            <a:ext cx="814091" cy="25182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p:cNvCxnSpPr>
          <p:nvPr/>
        </p:nvCxnSpPr>
        <p:spPr>
          <a:xfrm flipH="1">
            <a:off x="4386056" y="4282749"/>
            <a:ext cx="94612" cy="5200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a:endCxn id="12" idx="0"/>
          </p:cNvCxnSpPr>
          <p:nvPr/>
        </p:nvCxnSpPr>
        <p:spPr>
          <a:xfrm>
            <a:off x="4700322" y="4240890"/>
            <a:ext cx="2357238" cy="81570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172122" y="535313"/>
            <a:ext cx="6956915"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19" name="Textfeld 18">
            <a:extLst>
              <a:ext uri="{FF2B5EF4-FFF2-40B4-BE49-F238E27FC236}">
                <a16:creationId xmlns:a16="http://schemas.microsoft.com/office/drawing/2014/main" id="{B6FB82D3-705B-4E66-97ED-4887A3B11AAF}"/>
              </a:ext>
            </a:extLst>
          </p:cNvPr>
          <p:cNvSpPr txBox="1"/>
          <p:nvPr/>
        </p:nvSpPr>
        <p:spPr>
          <a:xfrm>
            <a:off x="1133164" y="2653664"/>
            <a:ext cx="2070521" cy="378521"/>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Erwerbseinkünfte</a:t>
            </a:r>
          </a:p>
        </p:txBody>
      </p:sp>
      <p:sp>
        <p:nvSpPr>
          <p:cNvPr id="20" name="Textfeld 19">
            <a:extLst>
              <a:ext uri="{FF2B5EF4-FFF2-40B4-BE49-F238E27FC236}">
                <a16:creationId xmlns:a16="http://schemas.microsoft.com/office/drawing/2014/main" id="{F5663C4B-A0C5-4038-8D7C-6C8D5B061BBB}"/>
              </a:ext>
            </a:extLst>
          </p:cNvPr>
          <p:cNvSpPr txBox="1"/>
          <p:nvPr/>
        </p:nvSpPr>
        <p:spPr>
          <a:xfrm>
            <a:off x="7702044" y="1917431"/>
            <a:ext cx="2012931" cy="335182"/>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Öffentliche Schuld</a:t>
            </a:r>
          </a:p>
          <a:p>
            <a:pPr algn="ctr"/>
            <a:endParaRPr lang="de-DE"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8783E7E0-6E83-4329-AF4C-239842D7824D}"/>
              </a:ext>
            </a:extLst>
          </p:cNvPr>
          <p:cNvSpPr txBox="1"/>
          <p:nvPr/>
        </p:nvSpPr>
        <p:spPr>
          <a:xfrm>
            <a:off x="10213895" y="1659856"/>
            <a:ext cx="1935145"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Zuweisungen und</a:t>
            </a:r>
          </a:p>
          <a:p>
            <a:pPr algn="ctr"/>
            <a:r>
              <a:rPr lang="de-DE" b="1" dirty="0">
                <a:latin typeface="Times New Roman" panose="02020603050405020304" pitchFamily="18" charset="0"/>
                <a:cs typeface="Times New Roman" panose="02020603050405020304" pitchFamily="18" charset="0"/>
              </a:rPr>
              <a:t>Erstattungen</a:t>
            </a:r>
          </a:p>
        </p:txBody>
      </p:sp>
      <p:cxnSp>
        <p:nvCxnSpPr>
          <p:cNvPr id="28" name="Gerade Verbindung mit Pfeil 27">
            <a:extLst>
              <a:ext uri="{FF2B5EF4-FFF2-40B4-BE49-F238E27FC236}">
                <a16:creationId xmlns:a16="http://schemas.microsoft.com/office/drawing/2014/main" id="{100DF024-5CB7-4D6E-A819-240AC0E0C87E}"/>
              </a:ext>
            </a:extLst>
          </p:cNvPr>
          <p:cNvCxnSpPr>
            <a:cxnSpLocks/>
          </p:cNvCxnSpPr>
          <p:nvPr/>
        </p:nvCxnSpPr>
        <p:spPr>
          <a:xfrm flipH="1">
            <a:off x="4338039" y="1821649"/>
            <a:ext cx="333072" cy="38253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18F65DE9-F8B6-43D5-A6EB-077671F7B156}"/>
              </a:ext>
            </a:extLst>
          </p:cNvPr>
          <p:cNvCxnSpPr>
            <a:cxnSpLocks/>
            <a:endCxn id="5" idx="0"/>
          </p:cNvCxnSpPr>
          <p:nvPr/>
        </p:nvCxnSpPr>
        <p:spPr>
          <a:xfrm>
            <a:off x="5324659" y="1677814"/>
            <a:ext cx="738421" cy="984943"/>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36E1B709-04F7-4459-B70B-854BDE9CD58E}"/>
              </a:ext>
            </a:extLst>
          </p:cNvPr>
          <p:cNvCxnSpPr>
            <a:cxnSpLocks/>
          </p:cNvCxnSpPr>
          <p:nvPr/>
        </p:nvCxnSpPr>
        <p:spPr>
          <a:xfrm>
            <a:off x="6539183" y="1347438"/>
            <a:ext cx="4655178" cy="33037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2C4502C4-2632-4C11-A358-F0B46A94593F}"/>
              </a:ext>
            </a:extLst>
          </p:cNvPr>
          <p:cNvSpPr txBox="1"/>
          <p:nvPr/>
        </p:nvSpPr>
        <p:spPr>
          <a:xfrm>
            <a:off x="0" y="6112304"/>
            <a:ext cx="8638391" cy="646331"/>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 Achtung: Rundfunkbeitrag (GEZ) und Semesterbeitrag, sind von der Legaldefinition her eine Gebühr!</a:t>
            </a:r>
          </a:p>
        </p:txBody>
      </p:sp>
      <p:sp>
        <p:nvSpPr>
          <p:cNvPr id="63" name="Textfeld 62">
            <a:extLst>
              <a:ext uri="{FF2B5EF4-FFF2-40B4-BE49-F238E27FC236}">
                <a16:creationId xmlns:a16="http://schemas.microsoft.com/office/drawing/2014/main" id="{42F908D8-2828-4772-9441-5322A6247E33}"/>
              </a:ext>
            </a:extLst>
          </p:cNvPr>
          <p:cNvSpPr txBox="1"/>
          <p:nvPr/>
        </p:nvSpPr>
        <p:spPr>
          <a:xfrm>
            <a:off x="89887" y="2898146"/>
            <a:ext cx="1099583" cy="255019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Gebühr für Personal- </a:t>
            </a:r>
            <a:r>
              <a:rPr lang="de-DE" dirty="0" err="1">
                <a:latin typeface="Times New Roman" panose="02020603050405020304" pitchFamily="18" charset="0"/>
                <a:cs typeface="Times New Roman" panose="02020603050405020304" pitchFamily="18" charset="0"/>
              </a:rPr>
              <a:t>ausweis</a:t>
            </a:r>
            <a:r>
              <a:rPr lang="de-DE" dirty="0">
                <a:latin typeface="Times New Roman" panose="02020603050405020304" pitchFamily="18" charset="0"/>
                <a:cs typeface="Times New Roman" panose="02020603050405020304" pitchFamily="18" charset="0"/>
              </a:rPr>
              <a:t>,</a:t>
            </a:r>
          </a:p>
          <a:p>
            <a:r>
              <a:rPr lang="de-DE" dirty="0" err="1">
                <a:latin typeface="Times New Roman" panose="02020603050405020304" pitchFamily="18" charset="0"/>
                <a:cs typeface="Times New Roman" panose="02020603050405020304" pitchFamily="18" charset="0"/>
              </a:rPr>
              <a:t>Beurkun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dung</a:t>
            </a:r>
            <a:r>
              <a:rPr lang="de-DE" dirty="0">
                <a:latin typeface="Times New Roman" panose="02020603050405020304" pitchFamily="18" charset="0"/>
                <a:cs typeface="Times New Roman" panose="02020603050405020304" pitchFamily="18" charset="0"/>
              </a:rPr>
              <a:t>. Müll- abfuhr</a:t>
            </a:r>
          </a:p>
          <a:p>
            <a:endParaRPr lang="de-DE" dirty="0">
              <a:latin typeface="Times New Roman" panose="02020603050405020304" pitchFamily="18" charset="0"/>
              <a:cs typeface="Times New Roman" panose="02020603050405020304" pitchFamily="18" charset="0"/>
            </a:endParaRPr>
          </a:p>
        </p:txBody>
      </p:sp>
      <p:sp>
        <p:nvSpPr>
          <p:cNvPr id="67" name="Textfeld 66">
            <a:extLst>
              <a:ext uri="{FF2B5EF4-FFF2-40B4-BE49-F238E27FC236}">
                <a16:creationId xmlns:a16="http://schemas.microsoft.com/office/drawing/2014/main" id="{B6FB82D3-705B-4E66-97ED-4887A3B11AAF}"/>
              </a:ext>
            </a:extLst>
          </p:cNvPr>
          <p:cNvSpPr txBox="1"/>
          <p:nvPr/>
        </p:nvSpPr>
        <p:spPr>
          <a:xfrm>
            <a:off x="1211053" y="2888096"/>
            <a:ext cx="1826142" cy="285713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Gewinne aus öffentlichen Beteiligungen (siehe </a:t>
            </a:r>
            <a:r>
              <a:rPr lang="de-DE" dirty="0" err="1">
                <a:latin typeface="Times New Roman" panose="02020603050405020304" pitchFamily="18" charset="0"/>
                <a:cs typeface="Times New Roman" panose="02020603050405020304" pitchFamily="18" charset="0"/>
              </a:rPr>
              <a:t>öffentl</a:t>
            </a:r>
            <a:r>
              <a:rPr lang="de-DE" dirty="0">
                <a:latin typeface="Times New Roman" panose="02020603050405020304" pitchFamily="18" charset="0"/>
                <a:cs typeface="Times New Roman" panose="02020603050405020304" pitchFamily="18" charset="0"/>
              </a:rPr>
              <a:t>. Unternehmen). Insb. öffentliche Energieversorger oder Sparkassen auf kommunaler Ebene</a:t>
            </a:r>
          </a:p>
        </p:txBody>
      </p:sp>
      <p:sp>
        <p:nvSpPr>
          <p:cNvPr id="72" name="Textfeld 71">
            <a:extLst>
              <a:ext uri="{FF2B5EF4-FFF2-40B4-BE49-F238E27FC236}">
                <a16:creationId xmlns:a16="http://schemas.microsoft.com/office/drawing/2014/main" id="{2C4502C4-2632-4C11-A358-F0B46A94593F}"/>
              </a:ext>
            </a:extLst>
          </p:cNvPr>
          <p:cNvSpPr txBox="1"/>
          <p:nvPr/>
        </p:nvSpPr>
        <p:spPr>
          <a:xfrm>
            <a:off x="3749979" y="2205288"/>
            <a:ext cx="1053911" cy="369332"/>
          </a:xfrm>
          <a:prstGeom prst="rect">
            <a:avLst/>
          </a:prstGeom>
          <a:noFill/>
        </p:spPr>
        <p:txBody>
          <a:bodyPr wrap="square" rtlCol="0">
            <a:spAutoFit/>
          </a:bodyPr>
          <a:lstStyle/>
          <a:p>
            <a:pPr algn="ctr"/>
            <a:r>
              <a:rPr lang="de-DE" b="1" dirty="0">
                <a:latin typeface="Times New Roman" panose="02020603050405020304" pitchFamily="18" charset="0"/>
                <a:cs typeface="Times New Roman" panose="02020603050405020304" pitchFamily="18" charset="0"/>
              </a:rPr>
              <a:t>Beiträge</a:t>
            </a:r>
          </a:p>
        </p:txBody>
      </p:sp>
      <p:sp>
        <p:nvSpPr>
          <p:cNvPr id="74" name="Textfeld 73">
            <a:extLst>
              <a:ext uri="{FF2B5EF4-FFF2-40B4-BE49-F238E27FC236}">
                <a16:creationId xmlns:a16="http://schemas.microsoft.com/office/drawing/2014/main" id="{6C4FF9E2-712A-410D-A2F4-90608A69AEEA}"/>
              </a:ext>
            </a:extLst>
          </p:cNvPr>
          <p:cNvSpPr txBox="1"/>
          <p:nvPr/>
        </p:nvSpPr>
        <p:spPr>
          <a:xfrm>
            <a:off x="2839261" y="5013510"/>
            <a:ext cx="2937595" cy="9503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Kapitalertragssteuer, Einkommenssteuer. Allg. </a:t>
            </a:r>
          </a:p>
          <a:p>
            <a:r>
              <a:rPr lang="de-DE" dirty="0">
                <a:latin typeface="Times New Roman" panose="02020603050405020304" pitchFamily="18" charset="0"/>
                <a:cs typeface="Times New Roman" panose="02020603050405020304" pitchFamily="18" charset="0"/>
              </a:rPr>
              <a:t>Steuern auf Arbeit und Kapital</a:t>
            </a:r>
          </a:p>
        </p:txBody>
      </p:sp>
      <p:sp>
        <p:nvSpPr>
          <p:cNvPr id="75" name="Textfeld 74">
            <a:extLst>
              <a:ext uri="{FF2B5EF4-FFF2-40B4-BE49-F238E27FC236}">
                <a16:creationId xmlns:a16="http://schemas.microsoft.com/office/drawing/2014/main" id="{E68174A4-FBED-4FAC-ADF4-E9C76D7AFCAE}"/>
              </a:ext>
            </a:extLst>
          </p:cNvPr>
          <p:cNvSpPr txBox="1"/>
          <p:nvPr/>
        </p:nvSpPr>
        <p:spPr>
          <a:xfrm>
            <a:off x="5372208" y="5327092"/>
            <a:ext cx="3722046" cy="666044"/>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Umsatzsteuer/Mehrwertsteuer, Zölle, Vergnügungssteuer</a:t>
            </a:r>
          </a:p>
        </p:txBody>
      </p:sp>
      <p:sp>
        <p:nvSpPr>
          <p:cNvPr id="76" name="Textfeld 75">
            <a:extLst>
              <a:ext uri="{FF2B5EF4-FFF2-40B4-BE49-F238E27FC236}">
                <a16:creationId xmlns:a16="http://schemas.microsoft.com/office/drawing/2014/main" id="{DBB1F9C1-A6BD-4BD5-9C2D-6BB5A8988580}"/>
              </a:ext>
            </a:extLst>
          </p:cNvPr>
          <p:cNvSpPr txBox="1"/>
          <p:nvPr/>
        </p:nvSpPr>
        <p:spPr>
          <a:xfrm>
            <a:off x="6220244" y="3553694"/>
            <a:ext cx="3157904" cy="1249139"/>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Pflegeversicherung</a:t>
            </a:r>
          </a:p>
          <a:p>
            <a:r>
              <a:rPr lang="de-DE" dirty="0">
                <a:latin typeface="Times New Roman" panose="02020603050405020304" pitchFamily="18" charset="0"/>
                <a:cs typeface="Times New Roman" panose="02020603050405020304" pitchFamily="18" charset="0"/>
              </a:rPr>
              <a:t>Arbeitslosenversicherung, Krankenversicherung,</a:t>
            </a:r>
          </a:p>
          <a:p>
            <a:r>
              <a:rPr lang="de-DE" dirty="0">
                <a:latin typeface="Times New Roman" panose="02020603050405020304" pitchFamily="18" charset="0"/>
                <a:cs typeface="Times New Roman" panose="02020603050405020304" pitchFamily="18" charset="0"/>
              </a:rPr>
              <a:t>Rentenversicherung</a:t>
            </a:r>
          </a:p>
        </p:txBody>
      </p:sp>
      <p:sp>
        <p:nvSpPr>
          <p:cNvPr id="78" name="Textfeld 77">
            <a:extLst>
              <a:ext uri="{FF2B5EF4-FFF2-40B4-BE49-F238E27FC236}">
                <a16:creationId xmlns:a16="http://schemas.microsoft.com/office/drawing/2014/main" id="{F5663C4B-A0C5-4038-8D7C-6C8D5B061BBB}"/>
              </a:ext>
            </a:extLst>
          </p:cNvPr>
          <p:cNvSpPr txBox="1"/>
          <p:nvPr/>
        </p:nvSpPr>
        <p:spPr>
          <a:xfrm>
            <a:off x="7731402" y="2190425"/>
            <a:ext cx="2077119" cy="11927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Ausgabe von Staatsanleihen,</a:t>
            </a:r>
          </a:p>
          <a:p>
            <a:r>
              <a:rPr lang="de-DE" dirty="0">
                <a:latin typeface="Times New Roman" panose="02020603050405020304" pitchFamily="18" charset="0"/>
                <a:cs typeface="Times New Roman" panose="02020603050405020304" pitchFamily="18" charset="0"/>
              </a:rPr>
              <a:t>Kassenkredite auf kommunaler Ebene</a:t>
            </a:r>
          </a:p>
          <a:p>
            <a:pPr algn="ctr"/>
            <a:endParaRPr lang="de-DE" dirty="0">
              <a:latin typeface="Times New Roman" panose="02020603050405020304" pitchFamily="18" charset="0"/>
              <a:cs typeface="Times New Roman" panose="02020603050405020304" pitchFamily="18" charset="0"/>
            </a:endParaRPr>
          </a:p>
        </p:txBody>
      </p:sp>
      <p:sp>
        <p:nvSpPr>
          <p:cNvPr id="79" name="Textfeld 78">
            <a:extLst>
              <a:ext uri="{FF2B5EF4-FFF2-40B4-BE49-F238E27FC236}">
                <a16:creationId xmlns:a16="http://schemas.microsoft.com/office/drawing/2014/main" id="{F5663C4B-A0C5-4038-8D7C-6C8D5B061BBB}"/>
              </a:ext>
            </a:extLst>
          </p:cNvPr>
          <p:cNvSpPr txBox="1"/>
          <p:nvPr/>
        </p:nvSpPr>
        <p:spPr>
          <a:xfrm>
            <a:off x="10093943" y="2204186"/>
            <a:ext cx="2159326" cy="11927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Länderfinanz- </a:t>
            </a:r>
            <a:r>
              <a:rPr lang="de-DE" dirty="0" err="1">
                <a:latin typeface="Times New Roman" panose="02020603050405020304" pitchFamily="18" charset="0"/>
                <a:cs typeface="Times New Roman" panose="02020603050405020304" pitchFamily="18" charset="0"/>
              </a:rPr>
              <a:t>ausgleich</a:t>
            </a:r>
            <a:r>
              <a:rPr lang="de-DE" dirty="0">
                <a:latin typeface="Times New Roman" panose="02020603050405020304" pitchFamily="18" charset="0"/>
                <a:cs typeface="Times New Roman" panose="02020603050405020304" pitchFamily="18" charset="0"/>
              </a:rPr>
              <a:t>,</a:t>
            </a:r>
          </a:p>
          <a:p>
            <a:r>
              <a:rPr lang="de-DE" dirty="0">
                <a:latin typeface="Times New Roman" panose="02020603050405020304" pitchFamily="18" charset="0"/>
                <a:cs typeface="Times New Roman" panose="02020603050405020304" pitchFamily="18" charset="0"/>
              </a:rPr>
              <a:t>kommunaler Finanzausgleich</a:t>
            </a:r>
          </a:p>
          <a:p>
            <a:pPr algn="ctr"/>
            <a:endParaRPr lang="de-DE" dirty="0">
              <a:latin typeface="Times New Roman" panose="02020603050405020304" pitchFamily="18" charset="0"/>
              <a:cs typeface="Times New Roman" panose="02020603050405020304" pitchFamily="18" charset="0"/>
            </a:endParaRPr>
          </a:p>
        </p:txBody>
      </p:sp>
      <p:sp>
        <p:nvSpPr>
          <p:cNvPr id="35" name="Rechteck 34">
            <a:extLst>
              <a:ext uri="{FF2B5EF4-FFF2-40B4-BE49-F238E27FC236}">
                <a16:creationId xmlns:a16="http://schemas.microsoft.com/office/drawing/2014/main" id="{B463503C-7513-49D8-8D9E-1DA934B501C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6671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1" grpId="0"/>
      <p:bldP spid="63" grpId="0"/>
      <p:bldP spid="67" grpId="0"/>
      <p:bldP spid="74" grpId="0"/>
      <p:bldP spid="75" grpId="0"/>
      <p:bldP spid="76" grpId="0"/>
      <p:bldP spid="78" grpId="0"/>
      <p:bldP spid="7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Frage nach dem Umfang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70574"/>
            <a:ext cx="12172951" cy="1568424"/>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Minimal State</a:t>
            </a:r>
          </a:p>
          <a:p>
            <a:pPr algn="ct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ist auf die geringst mögliche Machtausübung beschränkt.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19049" y="2238998"/>
            <a:ext cx="12172951" cy="920368"/>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obliegt einzig die Gewährung der </a:t>
            </a:r>
            <a:r>
              <a:rPr lang="de-DE" sz="2400" b="1" dirty="0">
                <a:latin typeface="Times New Roman" panose="02020603050405020304" pitchFamily="18" charset="0"/>
                <a:cs typeface="Times New Roman" panose="02020603050405020304" pitchFamily="18" charset="0"/>
              </a:rPr>
              <a:t>äußeren und inneren Sicherheit</a:t>
            </a:r>
          </a:p>
          <a:p>
            <a:endParaRPr lang="en-US"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AA15B691-283D-4341-8E52-EBA1542B1340}"/>
              </a:ext>
            </a:extLst>
          </p:cNvPr>
          <p:cNvSpPr txBox="1"/>
          <p:nvPr/>
        </p:nvSpPr>
        <p:spPr>
          <a:xfrm>
            <a:off x="19049" y="2966544"/>
            <a:ext cx="12172951" cy="2126749"/>
          </a:xfrm>
          <a:prstGeom prst="rect">
            <a:avLst/>
          </a:prstGeom>
          <a:noFill/>
        </p:spPr>
        <p:txBody>
          <a:bodyPr wrap="square" rtlCol="0">
            <a:noAutofit/>
          </a:bodyPr>
          <a:lstStyle/>
          <a:p>
            <a:pPr lvl="1"/>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Robert Nozick (1974) </a:t>
            </a:r>
            <a:r>
              <a:rPr lang="de-DE" sz="2400" i="1" dirty="0">
                <a:latin typeface="Times New Roman" panose="02020603050405020304" pitchFamily="18" charset="0"/>
                <a:cs typeface="Times New Roman" panose="02020603050405020304" pitchFamily="18" charset="0"/>
              </a:rPr>
              <a:t>Anarchy, State, and Utopia </a:t>
            </a:r>
            <a:r>
              <a:rPr lang="de-DE" sz="2400" dirty="0">
                <a:latin typeface="Times New Roman" panose="02020603050405020304" pitchFamily="18" charset="0"/>
                <a:cs typeface="Times New Roman" panose="02020603050405020304" pitchFamily="18" charset="0"/>
              </a:rPr>
              <a:t>→ der Staat bildet sich aus dem Naturzustand (ähnlich wie bei </a:t>
            </a:r>
            <a:r>
              <a:rPr lang="en-US" sz="2400" dirty="0">
                <a:latin typeface="Times New Roman" panose="02020603050405020304" pitchFamily="18" charset="0"/>
                <a:cs typeface="Times New Roman" panose="02020603050405020304" pitchFamily="18" charset="0"/>
              </a:rPr>
              <a:t>John Locke (1689) </a:t>
            </a:r>
            <a:r>
              <a:rPr lang="en-US" sz="2400" i="1" dirty="0">
                <a:latin typeface="Times New Roman" panose="02020603050405020304" pitchFamily="18" charset="0"/>
                <a:cs typeface="Times New Roman" panose="02020603050405020304" pitchFamily="18" charset="0"/>
              </a:rPr>
              <a:t>Two Treatises of Government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a:t>
            </a:r>
            <a:r>
              <a:rPr lang="en-US" sz="2400" dirty="0">
                <a:latin typeface="Times New Roman" panose="02020603050405020304" pitchFamily="18" charset="0"/>
                <a:cs typeface="Times New Roman" panose="02020603050405020304" pitchFamily="18" charset="0"/>
              </a:rPr>
              <a:t> System </a:t>
            </a:r>
            <a:r>
              <a:rPr lang="en-US" sz="2400" dirty="0" err="1">
                <a:latin typeface="Times New Roman" panose="02020603050405020304" pitchFamily="18" charset="0"/>
                <a:cs typeface="Times New Roman" panose="02020603050405020304" pitchFamily="18" charset="0"/>
              </a:rPr>
              <a:t>aus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freiwilligen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Verträgen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p:txBody>
      </p:sp>
      <p:sp>
        <p:nvSpPr>
          <p:cNvPr id="7" name="Rechteck 6">
            <a:extLst>
              <a:ext uri="{FF2B5EF4-FFF2-40B4-BE49-F238E27FC236}">
                <a16:creationId xmlns:a16="http://schemas.microsoft.com/office/drawing/2014/main" id="{5A8B0B9C-1C2B-4299-8B9F-D2E4C78EBA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9017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a:t>
            </a:r>
            <a:r>
              <a:rPr lang="de-DE" sz="2400" dirty="0" err="1">
                <a:solidFill>
                  <a:srgbClr val="000000"/>
                </a:solidFill>
                <a:latin typeface="Arial"/>
                <a:ea typeface="Droid Sans Fallback"/>
              </a:rPr>
              <a:t>Paffrath</a:t>
            </a:r>
            <a:r>
              <a:rPr lang="de-DE" sz="2400" dirty="0">
                <a:solidFill>
                  <a:srgbClr val="000000"/>
                </a:solidFill>
                <a:latin typeface="Arial"/>
                <a:ea typeface="Droid Sans Fallback"/>
              </a:rPr>
              <a:t>-Straße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ED92A072-3B22-437A-B6C0-E5C23BEB72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Frage nach dem Umfang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67971"/>
            <a:ext cx="12172951" cy="6286502"/>
          </a:xfrm>
          <a:prstGeom prst="rect">
            <a:avLst/>
          </a:prstGeom>
          <a:noFill/>
        </p:spPr>
        <p:txBody>
          <a:bodyPr wrap="square" rtlCol="0">
            <a:noAutofit/>
          </a:bodyPr>
          <a:lstStyle/>
          <a:p>
            <a:pPr algn="ctr"/>
            <a:r>
              <a:rPr lang="en-US" sz="2400" b="1" dirty="0" err="1">
                <a:latin typeface="Times New Roman" panose="02020603050405020304" pitchFamily="18" charset="0"/>
                <a:cs typeface="Times New Roman" panose="02020603050405020304" pitchFamily="18" charset="0"/>
              </a:rPr>
              <a:t>Zunehmende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Staatsaktivität</a:t>
            </a:r>
            <a:endParaRPr lang="en-US" sz="2400"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err="1">
                <a:latin typeface="Times New Roman" panose="02020603050405020304" pitchFamily="18" charset="0"/>
                <a:cs typeface="Times New Roman" panose="02020603050405020304" pitchFamily="18" charset="0"/>
              </a:rPr>
              <a:t>Wagners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Gesetz</a:t>
            </a:r>
            <a:r>
              <a:rPr lang="en-US" dirty="0">
                <a:latin typeface="Times New Roman" panose="02020603050405020304" pitchFamily="18" charset="0"/>
                <a:cs typeface="Times New Roman" panose="02020603050405020304" pitchFamily="18" charset="0"/>
              </a:rPr>
              <a:t> der </a:t>
            </a:r>
            <a:r>
              <a:rPr lang="en-US" dirty="0" err="1">
                <a:latin typeface="Times New Roman" panose="02020603050405020304" pitchFamily="18" charset="0"/>
                <a:cs typeface="Times New Roman" panose="02020603050405020304" pitchFamily="18" charset="0"/>
              </a:rPr>
              <a:t>zunehmenden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Staatstätigkeit</a:t>
            </a:r>
            <a:r>
              <a:rPr lang="en-US" dirty="0">
                <a:latin typeface="Times New Roman" panose="02020603050405020304" pitchFamily="18" charset="0"/>
                <a:cs typeface="Times New Roman" panose="02020603050405020304" pitchFamily="18" charset="0"/>
              </a:rPr>
              <a:t> (Adolph Wagner 1892)</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Einkommenselastizität</a:t>
            </a:r>
            <a:r>
              <a:rPr lang="en-US" dirty="0">
                <a:latin typeface="Times New Roman" panose="02020603050405020304" pitchFamily="18" charset="0"/>
                <a:cs typeface="Times New Roman" panose="02020603050405020304" pitchFamily="18" charset="0"/>
              </a:rPr>
              <a:t> von </a:t>
            </a:r>
            <a:r>
              <a:rPr lang="en-US" dirty="0" err="1">
                <a:latin typeface="Times New Roman" panose="02020603050405020304" pitchFamily="18" charset="0"/>
                <a:cs typeface="Times New Roman" panose="02020603050405020304" pitchFamily="18" charset="0"/>
              </a:rPr>
              <a:t>öffentlichen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Gütern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größer</a:t>
            </a:r>
            <a:r>
              <a:rPr lang="en-US" dirty="0">
                <a:latin typeface="Times New Roman" panose="02020603050405020304" pitchFamily="18" charset="0"/>
                <a:cs typeface="Times New Roman" panose="02020603050405020304" pitchFamily="18" charset="0"/>
              </a:rPr>
              <a:t> 1.</a:t>
            </a: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Baumol's cost disease (Baumol 1967)</a:t>
            </a:r>
          </a:p>
          <a:p>
            <a:pPr marL="800100" lvl="1" indent="-34290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Die </a:t>
            </a:r>
            <a:r>
              <a:rPr lang="en-US" dirty="0" err="1">
                <a:latin typeface="Times New Roman" panose="02020603050405020304" pitchFamily="18" charset="0"/>
                <a:cs typeface="Times New Roman" panose="02020603050405020304" pitchFamily="18" charset="0"/>
              </a:rPr>
              <a:t>Produktivität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öffentlichen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Dienstleistungen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bleibt</a:t>
            </a:r>
            <a:r>
              <a:rPr lang="en-US" dirty="0">
                <a:latin typeface="Times New Roman" panose="02020603050405020304" pitchFamily="18" charset="0"/>
                <a:cs typeface="Times New Roman" panose="02020603050405020304" pitchFamily="18" charset="0"/>
              </a:rPr>
              <a:t> hinter dem </a:t>
            </a:r>
            <a:r>
              <a:rPr lang="en-US" dirty="0" err="1">
                <a:latin typeface="Times New Roman" panose="02020603050405020304" pitchFamily="18" charset="0"/>
                <a:cs typeface="Times New Roman" panose="02020603050405020304" pitchFamily="18" charset="0"/>
              </a:rPr>
              <a:t>privaten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Sektor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zurück</a:t>
            </a:r>
            <a:r>
              <a:rPr lang="en-US"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Ratchet effect </a:t>
            </a:r>
            <a:r>
              <a:rPr lang="en-US" dirty="0" err="1">
                <a:latin typeface="Times New Roman" panose="02020603050405020304" pitchFamily="18" charset="0"/>
                <a:cs typeface="Times New Roman" panose="02020603050405020304" pitchFamily="18" charset="0"/>
              </a:rPr>
              <a:t>Theorie</a:t>
            </a:r>
            <a:r>
              <a:rPr lang="en-US" dirty="0">
                <a:latin typeface="Times New Roman" panose="02020603050405020304" pitchFamily="18" charset="0"/>
                <a:cs typeface="Times New Roman" panose="02020603050405020304" pitchFamily="18" charset="0"/>
              </a:rPr>
              <a:t> (Peacock and Wiseman 1961) [</a:t>
            </a:r>
            <a:r>
              <a:rPr lang="en-US" dirty="0" err="1">
                <a:latin typeface="Times New Roman" panose="02020603050405020304" pitchFamily="18" charset="0"/>
                <a:cs typeface="Times New Roman" panose="02020603050405020304" pitchFamily="18" charset="0"/>
              </a:rPr>
              <a:t>Türklinkeneffekt</a:t>
            </a:r>
            <a:r>
              <a:rPr lang="en-US"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Kriege</a:t>
            </a:r>
            <a:r>
              <a:rPr lang="en-US" dirty="0">
                <a:latin typeface="Times New Roman" panose="02020603050405020304" pitchFamily="18" charset="0"/>
                <a:cs typeface="Times New Roman" panose="02020603050405020304" pitchFamily="18" charset="0"/>
              </a:rPr>
              <a:t> und </a:t>
            </a:r>
            <a:r>
              <a:rPr lang="en-US" dirty="0" err="1">
                <a:latin typeface="Times New Roman" panose="02020603050405020304" pitchFamily="18" charset="0"/>
                <a:cs typeface="Times New Roman" panose="02020603050405020304" pitchFamily="18" charset="0"/>
              </a:rPr>
              <a:t>Krisen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erhöhen</a:t>
            </a:r>
            <a:r>
              <a:rPr lang="en-US" dirty="0">
                <a:latin typeface="Times New Roman" panose="02020603050405020304" pitchFamily="18" charset="0"/>
                <a:cs typeface="Times New Roman" panose="02020603050405020304" pitchFamily="18" charset="0"/>
              </a:rPr>
              <a:t> die relative </a:t>
            </a:r>
            <a:r>
              <a:rPr lang="en-US" dirty="0" err="1">
                <a:latin typeface="Times New Roman" panose="02020603050405020304" pitchFamily="18" charset="0"/>
                <a:cs typeface="Times New Roman" panose="02020603050405020304" pitchFamily="18" charset="0"/>
              </a:rPr>
              <a:t>Staatstätigkeit</a:t>
            </a:r>
            <a:endParaRPr lang="en-US"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Später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wird</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staatliche</a:t>
            </a:r>
            <a:r>
              <a:rPr lang="en-US" dirty="0">
                <a:latin typeface="Times New Roman" panose="02020603050405020304" pitchFamily="18" charset="0"/>
                <a:cs typeface="Times New Roman" panose="02020603050405020304" pitchFamily="18" charset="0"/>
              </a:rPr>
              <a:t> Intervention </a:t>
            </a:r>
            <a:r>
              <a:rPr lang="en-US" dirty="0" err="1">
                <a:latin typeface="Times New Roman" panose="02020603050405020304" pitchFamily="18" charset="0"/>
                <a:cs typeface="Times New Roman" panose="02020603050405020304" pitchFamily="18" charset="0"/>
              </a:rPr>
              <a:t>nicht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zurückgenommen</a:t>
            </a: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Leviathan</a:t>
            </a:r>
            <a:r>
              <a:rPr lang="en-US" baseline="30000"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Theorie</a:t>
            </a:r>
            <a:r>
              <a:rPr lang="en-US" dirty="0">
                <a:latin typeface="Times New Roman" panose="02020603050405020304" pitchFamily="18" charset="0"/>
                <a:cs typeface="Times New Roman" panose="02020603050405020304" pitchFamily="18" charset="0"/>
              </a:rPr>
              <a:t> (Brennan and Buchanan 1980)</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Regierungen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werden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durch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eigennützige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kontrolliert</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die</a:t>
            </a:r>
            <a:r>
              <a:rPr lang="en-US" dirty="0">
                <a:latin typeface="Times New Roman" panose="02020603050405020304" pitchFamily="18" charset="0"/>
                <a:cs typeface="Times New Roman" panose="02020603050405020304" pitchFamily="18" charset="0"/>
              </a:rPr>
              <a:t> </a:t>
            </a:r>
          </a:p>
          <a:p>
            <a:pPr lvl="1"/>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Verwaltung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aufblähen</a:t>
            </a:r>
            <a:r>
              <a:rPr lang="en-US" dirty="0">
                <a:latin typeface="Times New Roman" panose="02020603050405020304" pitchFamily="18" charset="0"/>
                <a:cs typeface="Times New Roman" panose="02020603050405020304" pitchFamily="18" charset="0"/>
              </a:rPr>
              <a:t> </a:t>
            </a:r>
          </a:p>
          <a:p>
            <a:r>
              <a:rPr lang="de-DE" sz="2400" baseline="30000" dirty="0">
                <a:latin typeface="Times New Roman" panose="02020603050405020304" pitchFamily="18" charset="0"/>
                <a:cs typeface="Times New Roman" panose="02020603050405020304" pitchFamily="18" charset="0"/>
              </a:rPr>
              <a:t>			</a:t>
            </a: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p:txBody>
      </p:sp>
      <p:sp>
        <p:nvSpPr>
          <p:cNvPr id="9" name="Rechteck 8">
            <a:extLst>
              <a:ext uri="{FF2B5EF4-FFF2-40B4-BE49-F238E27FC236}">
                <a16:creationId xmlns:a16="http://schemas.microsoft.com/office/drawing/2014/main" id="{3B6ABF88-3830-48E8-AC4A-30330B950AB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207752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61802"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Säkulare Zunahme der Staatsquote?</a:t>
            </a:r>
          </a:p>
        </p:txBody>
      </p:sp>
      <p:sp>
        <p:nvSpPr>
          <p:cNvPr id="5" name="Textfeld 4">
            <a:extLst>
              <a:ext uri="{FF2B5EF4-FFF2-40B4-BE49-F238E27FC236}">
                <a16:creationId xmlns:a16="http://schemas.microsoft.com/office/drawing/2014/main" id="{5591608D-077C-4021-A1AB-97E33053C98C}"/>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err="1">
                <a:latin typeface="Times New Roman" panose="02020603050405020304" pitchFamily="18" charset="0"/>
                <a:cs typeface="Times New Roman" panose="02020603050405020304" pitchFamily="18" charset="0"/>
              </a:rPr>
              <a:t>Bozio</a:t>
            </a:r>
            <a:r>
              <a:rPr lang="fr-FR" sz="1000" dirty="0">
                <a:latin typeface="Times New Roman" panose="02020603050405020304" pitchFamily="18" charset="0"/>
                <a:cs typeface="Times New Roman" panose="02020603050405020304" pitchFamily="18" charset="0"/>
              </a:rPr>
              <a:t>, A. and Grenet, J. (2010), Economie des politiques publiques, La </a:t>
            </a:r>
            <a:r>
              <a:rPr lang="fr-FR" sz="1000" dirty="0" err="1">
                <a:latin typeface="Times New Roman" panose="02020603050405020304" pitchFamily="18" charset="0"/>
                <a:cs typeface="Times New Roman" panose="02020603050405020304" pitchFamily="18" charset="0"/>
              </a:rPr>
              <a:t>Decouverte</a:t>
            </a:r>
            <a:r>
              <a:rPr lang="fr-FR" sz="1000"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Reperes</a:t>
            </a:r>
            <a:r>
              <a:rPr lang="fr-FR" sz="1000" dirty="0">
                <a:latin typeface="Times New Roman" panose="02020603050405020304" pitchFamily="18" charset="0"/>
                <a:cs typeface="Times New Roman" panose="02020603050405020304" pitchFamily="18" charset="0"/>
              </a:rPr>
              <a:t>.</a:t>
            </a:r>
            <a:endParaRPr lang="de-DE" sz="1000" dirty="0">
              <a:latin typeface="Times New Roman" panose="02020603050405020304" pitchFamily="18" charset="0"/>
              <a:cs typeface="Times New Roman" panose="02020603050405020304" pitchFamily="18" charset="0"/>
            </a:endParaRPr>
          </a:p>
        </p:txBody>
      </p:sp>
      <p:pic>
        <p:nvPicPr>
          <p:cNvPr id="3" name="Grafik 2">
            <a:extLst>
              <a:ext uri="{FF2B5EF4-FFF2-40B4-BE49-F238E27FC236}">
                <a16:creationId xmlns:a16="http://schemas.microsoft.com/office/drawing/2014/main" id="{81AE55E4-7D1E-4B1B-9D6B-754735D06DE1}"/>
              </a:ext>
            </a:extLst>
          </p:cNvPr>
          <p:cNvPicPr>
            <a:picLocks noChangeAspect="1"/>
          </p:cNvPicPr>
          <p:nvPr/>
        </p:nvPicPr>
        <p:blipFill>
          <a:blip r:embed="rId2"/>
          <a:stretch>
            <a:fillRect/>
          </a:stretch>
        </p:blipFill>
        <p:spPr>
          <a:xfrm>
            <a:off x="581831" y="452795"/>
            <a:ext cx="8341414" cy="5885727"/>
          </a:xfrm>
          <a:prstGeom prst="rect">
            <a:avLst/>
          </a:prstGeom>
        </p:spPr>
      </p:pic>
      <p:sp>
        <p:nvSpPr>
          <p:cNvPr id="7" name="Textfeld 6">
            <a:extLst>
              <a:ext uri="{FF2B5EF4-FFF2-40B4-BE49-F238E27FC236}">
                <a16:creationId xmlns:a16="http://schemas.microsoft.com/office/drawing/2014/main" id="{6A3060A7-FB97-4707-A289-8208907A85D4}"/>
              </a:ext>
            </a:extLst>
          </p:cNvPr>
          <p:cNvSpPr txBox="1"/>
          <p:nvPr/>
        </p:nvSpPr>
        <p:spPr>
          <a:xfrm rot="16200000">
            <a:off x="-2489061" y="3073110"/>
            <a:ext cx="6001473" cy="417227"/>
          </a:xfrm>
          <a:prstGeom prst="rect">
            <a:avLst/>
          </a:prstGeom>
          <a:noFill/>
        </p:spPr>
        <p:txBody>
          <a:bodyPr wrap="square" rtlCol="0">
            <a:noAutofit/>
          </a:bodyPr>
          <a:lstStyle/>
          <a:p>
            <a:pPr algn="ctr"/>
            <a:r>
              <a:rPr lang="de-DE" sz="1600" dirty="0">
                <a:latin typeface="Times New Roman" panose="02020603050405020304" pitchFamily="18" charset="0"/>
                <a:cs typeface="Times New Roman" panose="02020603050405020304" pitchFamily="18" charset="0"/>
              </a:rPr>
              <a:t>Staatsausgaben  [% BIP]</a:t>
            </a:r>
          </a:p>
        </p:txBody>
      </p:sp>
      <p:sp>
        <p:nvSpPr>
          <p:cNvPr id="13" name="Rechteck 12">
            <a:extLst>
              <a:ext uri="{FF2B5EF4-FFF2-40B4-BE49-F238E27FC236}">
                <a16:creationId xmlns:a16="http://schemas.microsoft.com/office/drawing/2014/main" id="{D319C577-F303-4CEB-BCD3-445269C55AB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749193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61802"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der Staatsquote in Deutschland</a:t>
            </a:r>
          </a:p>
        </p:txBody>
      </p:sp>
      <p:sp>
        <p:nvSpPr>
          <p:cNvPr id="5" name="Textfeld 4">
            <a:extLst>
              <a:ext uri="{FF2B5EF4-FFF2-40B4-BE49-F238E27FC236}">
                <a16:creationId xmlns:a16="http://schemas.microsoft.com/office/drawing/2014/main" id="{5591608D-077C-4021-A1AB-97E33053C98C}"/>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sp>
        <p:nvSpPr>
          <p:cNvPr id="20" name="Rechteck 19">
            <a:extLst>
              <a:ext uri="{FF2B5EF4-FFF2-40B4-BE49-F238E27FC236}">
                <a16:creationId xmlns:a16="http://schemas.microsoft.com/office/drawing/2014/main" id="{3E695B2B-5075-4F6D-8DE4-807F026F14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31EF801F-29FA-D658-18EC-21BEBE00DB7F}"/>
              </a:ext>
            </a:extLst>
          </p:cNvPr>
          <p:cNvPicPr>
            <a:picLocks noChangeAspect="1"/>
          </p:cNvPicPr>
          <p:nvPr/>
        </p:nvPicPr>
        <p:blipFill>
          <a:blip r:embed="rId2"/>
          <a:stretch>
            <a:fillRect/>
          </a:stretch>
        </p:blipFill>
        <p:spPr>
          <a:xfrm>
            <a:off x="280851" y="552450"/>
            <a:ext cx="7716088" cy="4842510"/>
          </a:xfrm>
          <a:prstGeom prst="rect">
            <a:avLst/>
          </a:prstGeom>
        </p:spPr>
      </p:pic>
    </p:spTree>
    <p:extLst>
      <p:ext uri="{BB962C8B-B14F-4D97-AF65-F5344CB8AC3E}">
        <p14:creationId xmlns:p14="http://schemas.microsoft.com/office/powerpoint/2010/main" val="10493651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866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Staatsquoten </a:t>
            </a:r>
            <a:r>
              <a:rPr lang="de-DE" sz="2800">
                <a:latin typeface="Times New Roman" panose="02020603050405020304" pitchFamily="18" charset="0"/>
                <a:cs typeface="Times New Roman" panose="02020603050405020304" pitchFamily="18" charset="0"/>
              </a:rPr>
              <a:t>im Vergleich</a:t>
            </a:r>
            <a:endParaRPr lang="de-DE" sz="28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9CD008C-EF8A-4A79-9478-C7A04A637E64}"/>
              </a:ext>
            </a:extLst>
          </p:cNvPr>
          <p:cNvSpPr txBox="1"/>
          <p:nvPr/>
        </p:nvSpPr>
        <p:spPr>
          <a:xfrm>
            <a:off x="0" y="6548621"/>
            <a:ext cx="12172951" cy="268871"/>
          </a:xfrm>
          <a:prstGeom prst="rect">
            <a:avLst/>
          </a:prstGeom>
          <a:noFill/>
        </p:spPr>
        <p:txBody>
          <a:bodyPr wrap="square" rtlCol="0">
            <a:noAutofit/>
          </a:bodyPr>
          <a:lstStyle/>
          <a:p>
            <a:r>
              <a:rPr lang="de-DE" sz="1000">
                <a:latin typeface="Times New Roman" panose="02020603050405020304" pitchFamily="18" charset="0"/>
                <a:cs typeface="Times New Roman" panose="02020603050405020304" pitchFamily="18" charset="0"/>
              </a:rPr>
              <a:t>Quelle: Staatsausgaben/BIP</a:t>
            </a:r>
            <a:r>
              <a:rPr lang="de-DE" sz="1000"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C91FEE5B-A165-45EB-BA43-13658144984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A600CC66-BF66-E368-476D-A8FAF7B963E8}"/>
              </a:ext>
            </a:extLst>
          </p:cNvPr>
          <p:cNvPicPr>
            <a:picLocks noChangeAspect="1"/>
          </p:cNvPicPr>
          <p:nvPr/>
        </p:nvPicPr>
        <p:blipFill>
          <a:blip r:embed="rId2"/>
          <a:stretch>
            <a:fillRect/>
          </a:stretch>
        </p:blipFill>
        <p:spPr>
          <a:xfrm>
            <a:off x="0" y="551589"/>
            <a:ext cx="8251617" cy="4959749"/>
          </a:xfrm>
          <a:prstGeom prst="rect">
            <a:avLst/>
          </a:prstGeom>
        </p:spPr>
      </p:pic>
    </p:spTree>
    <p:extLst>
      <p:ext uri="{BB962C8B-B14F-4D97-AF65-F5344CB8AC3E}">
        <p14:creationId xmlns:p14="http://schemas.microsoft.com/office/powerpoint/2010/main" val="1986106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Funktionen des öffentlichen Sektors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4962857"/>
            <a:ext cx="8570932" cy="1506070"/>
          </a:xfrm>
          <a:prstGeom prst="rect">
            <a:avLst/>
          </a:prstGeom>
          <a:noFill/>
        </p:spPr>
        <p:txBody>
          <a:bodyPr wrap="square" rtlCol="0">
            <a:noAutofit/>
          </a:bodyPr>
          <a:lstStyle/>
          <a:p>
            <a:r>
              <a:rPr lang="de-DE" sz="2000" b="1" u="sng" dirty="0">
                <a:latin typeface="Times New Roman" panose="02020603050405020304" pitchFamily="18" charset="0"/>
                <a:cs typeface="Times New Roman" panose="02020603050405020304" pitchFamily="18" charset="0"/>
              </a:rPr>
              <a:t>Aktuell:</a:t>
            </a:r>
            <a:r>
              <a:rPr lang="de-DE" sz="2000" dirty="0">
                <a:latin typeface="Times New Roman" panose="02020603050405020304" pitchFamily="18" charset="0"/>
                <a:cs typeface="Times New Roman" panose="02020603050405020304" pitchFamily="18" charset="0"/>
              </a:rPr>
              <a:t> Herausbildung eines neuen Ziels → </a:t>
            </a:r>
            <a:r>
              <a:rPr lang="de-DE" sz="2000" b="1" dirty="0">
                <a:latin typeface="Times New Roman" panose="02020603050405020304" pitchFamily="18" charset="0"/>
                <a:cs typeface="Times New Roman" panose="02020603050405020304" pitchFamily="18" charset="0"/>
              </a:rPr>
              <a:t>stabile Umweltbedingungen </a:t>
            </a:r>
          </a:p>
          <a:p>
            <a:r>
              <a:rPr lang="de-DE" sz="2000" dirty="0">
                <a:latin typeface="Times New Roman" panose="02020603050405020304" pitchFamily="18" charset="0"/>
                <a:cs typeface="Times New Roman" panose="02020603050405020304" pitchFamily="18" charset="0"/>
              </a:rPr>
              <a:t>Welches letztlich alle drei anderen Funktionen hineinspielt, aber in letzter Zeit derart an Bedeutung gewinnt, dass man eine neue Funktion definieren kann</a:t>
            </a:r>
          </a:p>
          <a:p>
            <a:r>
              <a:rPr lang="de-DE" sz="2000" b="1" u="sng" dirty="0">
                <a:latin typeface="Times New Roman" panose="02020603050405020304" pitchFamily="18" charset="0"/>
                <a:cs typeface="Times New Roman" panose="02020603050405020304" pitchFamily="18" charset="0"/>
              </a:rPr>
              <a:t>Und ganz aktuell </a:t>
            </a:r>
            <a:r>
              <a:rPr lang="de-DE" sz="2000" dirty="0">
                <a:latin typeface="Times New Roman" panose="02020603050405020304" pitchFamily="18" charset="0"/>
                <a:cs typeface="Times New Roman" panose="02020603050405020304" pitchFamily="18" charset="0"/>
              </a:rPr>
              <a:t>kommt wieder die ganz originäre Aufgabe des Staates zur </a:t>
            </a:r>
            <a:r>
              <a:rPr lang="de-DE" sz="2000" b="1" dirty="0">
                <a:latin typeface="Times New Roman" panose="02020603050405020304" pitchFamily="18" charset="0"/>
                <a:cs typeface="Times New Roman" panose="02020603050405020304" pitchFamily="18" charset="0"/>
              </a:rPr>
              <a:t>Gewährleistung der äußeren Sicherheit </a:t>
            </a:r>
            <a:r>
              <a:rPr lang="de-DE" sz="2000" dirty="0">
                <a:latin typeface="Times New Roman" panose="02020603050405020304" pitchFamily="18" charset="0"/>
                <a:cs typeface="Times New Roman" panose="02020603050405020304" pitchFamily="18" charset="0"/>
              </a:rPr>
              <a:t>in den Fokus</a:t>
            </a:r>
          </a:p>
        </p:txBody>
      </p:sp>
      <p:sp>
        <p:nvSpPr>
          <p:cNvPr id="5" name="Textfeld 4">
            <a:extLst>
              <a:ext uri="{FF2B5EF4-FFF2-40B4-BE49-F238E27FC236}">
                <a16:creationId xmlns:a16="http://schemas.microsoft.com/office/drawing/2014/main" id="{AA15B691-283D-4341-8E52-EBA1542B1340}"/>
              </a:ext>
            </a:extLst>
          </p:cNvPr>
          <p:cNvSpPr txBox="1"/>
          <p:nvPr/>
        </p:nvSpPr>
        <p:spPr>
          <a:xfrm>
            <a:off x="493990" y="552450"/>
            <a:ext cx="10868627" cy="4455235"/>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Nach Richard </a:t>
            </a:r>
            <a:r>
              <a:rPr lang="de-DE" sz="2400" dirty="0" err="1">
                <a:latin typeface="Times New Roman" panose="02020603050405020304" pitchFamily="18" charset="0"/>
                <a:cs typeface="Times New Roman" panose="02020603050405020304" pitchFamily="18" charset="0"/>
              </a:rPr>
              <a:t>Musgrave</a:t>
            </a:r>
            <a:r>
              <a:rPr lang="de-DE" sz="2400" dirty="0">
                <a:latin typeface="Times New Roman" panose="02020603050405020304" pitchFamily="18" charset="0"/>
                <a:cs typeface="Times New Roman" panose="02020603050405020304" pitchFamily="18" charset="0"/>
              </a:rPr>
              <a:t> (1959)</a:t>
            </a:r>
          </a:p>
          <a:p>
            <a:pPr algn="ctr"/>
            <a:endParaRPr lang="de-DE" sz="2400" i="1" dirty="0">
              <a:latin typeface="Times New Roman" panose="02020603050405020304" pitchFamily="18" charset="0"/>
              <a:cs typeface="Times New Roman" panose="02020603050405020304" pitchFamily="18" charset="0"/>
            </a:endParaRPr>
          </a:p>
          <a:p>
            <a:pPr algn="ctr"/>
            <a:r>
              <a:rPr lang="de-DE" sz="2400" i="1" dirty="0">
                <a:latin typeface="Times New Roman" panose="02020603050405020304" pitchFamily="18" charset="0"/>
                <a:cs typeface="Times New Roman" panose="02020603050405020304" pitchFamily="18" charset="0"/>
              </a:rPr>
              <a:t>Theory </a:t>
            </a:r>
            <a:r>
              <a:rPr lang="de-DE" sz="2400" i="1" dirty="0" err="1">
                <a:latin typeface="Times New Roman" panose="02020603050405020304" pitchFamily="18" charset="0"/>
                <a:cs typeface="Times New Roman" panose="02020603050405020304" pitchFamily="18" charset="0"/>
              </a:rPr>
              <a:t>of</a:t>
            </a:r>
            <a:r>
              <a:rPr lang="de-DE" sz="2400" i="1" dirty="0">
                <a:latin typeface="Times New Roman" panose="02020603050405020304" pitchFamily="18" charset="0"/>
                <a:cs typeface="Times New Roman" panose="02020603050405020304" pitchFamily="18" charset="0"/>
              </a:rPr>
              <a:t> Public Finance</a:t>
            </a: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hat der Staat drei Kernaufgaben: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Allokationsfunktion</a:t>
            </a:r>
            <a:r>
              <a:rPr lang="de-DE" sz="2400" dirty="0">
                <a:latin typeface="Times New Roman" panose="02020603050405020304" pitchFamily="18" charset="0"/>
                <a:cs typeface="Times New Roman" panose="02020603050405020304" pitchFamily="18" charset="0"/>
              </a:rPr>
              <a:t>:	Allokation insbesondere öffentlicher Güter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Distributionsfunktion</a:t>
            </a:r>
            <a:r>
              <a:rPr lang="de-DE" sz="2400" dirty="0">
                <a:latin typeface="Times New Roman" panose="02020603050405020304" pitchFamily="18" charset="0"/>
                <a:cs typeface="Times New Roman" panose="02020603050405020304" pitchFamily="18" charset="0"/>
              </a:rPr>
              <a:t>:	Korrektur der Verteilung (Distribution) des Einkommens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Stabilisierungsfunktion</a:t>
            </a:r>
            <a:r>
              <a:rPr lang="de-DE" sz="2400" dirty="0">
                <a:latin typeface="Times New Roman" panose="02020603050405020304" pitchFamily="18" charset="0"/>
                <a:cs typeface="Times New Roman" panose="02020603050405020304" pitchFamily="18" charset="0"/>
              </a:rPr>
              <a:t>:	Stabilisierung der Konjunktur</a:t>
            </a:r>
          </a:p>
        </p:txBody>
      </p:sp>
      <p:sp>
        <p:nvSpPr>
          <p:cNvPr id="6" name="Rechteck 5">
            <a:extLst>
              <a:ext uri="{FF2B5EF4-FFF2-40B4-BE49-F238E27FC236}">
                <a16:creationId xmlns:a16="http://schemas.microsoft.com/office/drawing/2014/main" id="{AF170F1D-76EF-4589-BA6F-2AA704CD2C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6408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Allokationsfunktion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457471"/>
            <a:ext cx="12172951" cy="6286502"/>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Grundsätzlich:</a:t>
            </a:r>
          </a:p>
          <a:p>
            <a:pPr algn="ctr"/>
            <a:r>
              <a:rPr lang="de-DE" sz="2400" b="1" dirty="0">
                <a:latin typeface="Times New Roman" panose="02020603050405020304" pitchFamily="18" charset="0"/>
                <a:cs typeface="Times New Roman" panose="02020603050405020304" pitchFamily="18" charset="0"/>
              </a:rPr>
              <a:t>(kosten)effizienter Einsatz der Produktionsfaktoren zur Bereitstellung von</a:t>
            </a:r>
          </a:p>
          <a:p>
            <a:pPr algn="ctr"/>
            <a:r>
              <a:rPr lang="de-DE" sz="2400" b="1" dirty="0">
                <a:latin typeface="Times New Roman" panose="02020603050405020304" pitchFamily="18" charset="0"/>
                <a:cs typeface="Times New Roman" panose="02020603050405020304" pitchFamily="18" charset="0"/>
              </a:rPr>
              <a:t>Waren und Dienstleistungen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971550" lvl="1" indent="-514350">
              <a:buFont typeface="+mj-lt"/>
              <a:buAutoNum type="romanUcPeriod"/>
            </a:pPr>
            <a:r>
              <a:rPr lang="de-DE" sz="2400" dirty="0">
                <a:latin typeface="Times New Roman" panose="02020603050405020304" pitchFamily="18" charset="0"/>
                <a:cs typeface="Times New Roman" panose="02020603050405020304" pitchFamily="18" charset="0"/>
              </a:rPr>
              <a:t>Sicherstellung eines Marktumfelds, dass den </a:t>
            </a:r>
            <a:r>
              <a:rPr lang="de-DE" sz="2400" b="1" dirty="0">
                <a:latin typeface="Times New Roman" panose="02020603050405020304" pitchFamily="18" charset="0"/>
                <a:cs typeface="Times New Roman" panose="02020603050405020304" pitchFamily="18" charset="0"/>
              </a:rPr>
              <a:t>vollkommenen Wettbewerb</a:t>
            </a:r>
            <a:r>
              <a:rPr lang="de-DE" sz="2400" dirty="0">
                <a:latin typeface="Times New Roman" panose="02020603050405020304" pitchFamily="18" charset="0"/>
                <a:cs typeface="Times New Roman" panose="02020603050405020304" pitchFamily="18" charset="0"/>
              </a:rPr>
              <a:t> zum Ziel hat.</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 1 GWB Gesetz gegen Wettbewerbsbeschränkungen (Deutschland)</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Art. 101 AEUV (Europäischen Union)</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Vier Grundfreiheiten in der EU</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Warenverkehrsfreiheit (Art. 28-35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Personenfreizügigkeit (Art. 45/49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Dienstleistungsfreiheit (Art. 56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Kapitalverkehrsfreiheit (Art. 64 AEUV)</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971550" lvl="1" indent="-514350">
              <a:buFont typeface="+mj-lt"/>
              <a:buAutoNum type="romanUcPeriod" startAt="2"/>
            </a:pPr>
            <a:r>
              <a:rPr lang="de-DE" sz="2400" dirty="0">
                <a:latin typeface="Times New Roman" panose="02020603050405020304" pitchFamily="18" charset="0"/>
                <a:cs typeface="Times New Roman" panose="02020603050405020304" pitchFamily="18" charset="0"/>
              </a:rPr>
              <a:t>Bei </a:t>
            </a:r>
            <a:r>
              <a:rPr lang="de-DE" sz="2400" b="1" dirty="0">
                <a:latin typeface="Times New Roman" panose="02020603050405020304" pitchFamily="18" charset="0"/>
                <a:cs typeface="Times New Roman" panose="02020603050405020304" pitchFamily="18" charset="0"/>
              </a:rPr>
              <a:t>Marktversagen</a:t>
            </a:r>
            <a:r>
              <a:rPr lang="de-DE" sz="2400" dirty="0">
                <a:latin typeface="Times New Roman" panose="02020603050405020304" pitchFamily="18" charset="0"/>
                <a:cs typeface="Times New Roman" panose="02020603050405020304" pitchFamily="18" charset="0"/>
              </a:rPr>
              <a:t>, Sicherstellung der Bereitstellung der</a:t>
            </a:r>
          </a:p>
          <a:p>
            <a:pPr lvl="1"/>
            <a:r>
              <a:rPr lang="de-DE" sz="2400" dirty="0">
                <a:latin typeface="Times New Roman" panose="02020603050405020304" pitchFamily="18" charset="0"/>
                <a:cs typeface="Times New Roman" panose="02020603050405020304" pitchFamily="18" charset="0"/>
              </a:rPr>
              <a:t>       Güter und Dienstleistung in diesem Umfeld unter</a:t>
            </a:r>
          </a:p>
          <a:p>
            <a:pPr lvl="1"/>
            <a:r>
              <a:rPr lang="de-DE" sz="2400" dirty="0">
                <a:latin typeface="Times New Roman" panose="02020603050405020304" pitchFamily="18" charset="0"/>
                <a:cs typeface="Times New Roman" panose="02020603050405020304" pitchFamily="18" charset="0"/>
              </a:rPr>
              <a:t>       wohlfahrtsoptimierenden Gesichtspunkten. </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8" name="Rechteck 7">
            <a:extLst>
              <a:ext uri="{FF2B5EF4-FFF2-40B4-BE49-F238E27FC236}">
                <a16:creationId xmlns:a16="http://schemas.microsoft.com/office/drawing/2014/main" id="{987B7BFD-E747-47C9-B251-141CDB37E1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490848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Distributionsfunktion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Die Ressourcen und Einkommensverteilung aufgrund des Marktergebnisses wird im Allgemeinen als „ungerecht“ in der Gesellschaft empfunden.</a:t>
            </a: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Der Staat greift umverteilend ein: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Ziel ist die Herstellung </a:t>
            </a:r>
            <a:r>
              <a:rPr lang="de-DE" sz="2400" b="1" dirty="0">
                <a:latin typeface="Times New Roman" panose="02020603050405020304" pitchFamily="18" charset="0"/>
                <a:cs typeface="Times New Roman" panose="02020603050405020304" pitchFamily="18" charset="0"/>
              </a:rPr>
              <a:t>gleichwertiger Lebensverhältnisse </a:t>
            </a:r>
            <a:r>
              <a:rPr lang="de-DE" sz="2400" dirty="0">
                <a:latin typeface="Times New Roman" panose="02020603050405020304" pitchFamily="18" charset="0"/>
                <a:cs typeface="Times New Roman" panose="02020603050405020304" pitchFamily="18" charset="0"/>
              </a:rPr>
              <a:t>Art. 72 Satz </a:t>
            </a:r>
            <a:r>
              <a:rPr lang="de-DE" sz="2400">
                <a:latin typeface="Times New Roman" panose="02020603050405020304" pitchFamily="18" charset="0"/>
                <a:cs typeface="Times New Roman" panose="02020603050405020304" pitchFamily="18" charset="0"/>
              </a:rPr>
              <a:t>2 GG</a:t>
            </a:r>
          </a:p>
          <a:p>
            <a:pPr lvl="1"/>
            <a:endParaRPr lang="de-DE" sz="2400" dirty="0">
              <a:latin typeface="Times New Roman" panose="02020603050405020304" pitchFamily="18" charset="0"/>
              <a:cs typeface="Times New Roman" panose="02020603050405020304" pitchFamily="18" charset="0"/>
            </a:endParaRP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Länderfinanzausgleich Art. 106/107 GG</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Progressive Einkommenssteuer</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Transferzahlungen (z.B. Sozialleistungen,</a:t>
            </a:r>
          </a:p>
          <a:p>
            <a:pPr lvl="3"/>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BaföG</a:t>
            </a:r>
            <a:r>
              <a:rPr lang="de-DE" sz="2400" dirty="0">
                <a:latin typeface="Times New Roman" panose="02020603050405020304" pitchFamily="18" charset="0"/>
                <a:cs typeface="Times New Roman" panose="02020603050405020304" pitchFamily="18" charset="0"/>
              </a:rPr>
              <a:t>, Kindergeld)</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Sozialversicherungen</a:t>
            </a:r>
          </a:p>
          <a:p>
            <a:endParaRPr lang="de-DE" sz="2400" dirty="0">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916C339A-5827-4C2F-A35F-C3059BB341C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82666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Stabilisierungsfunktion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831668" y="888861"/>
            <a:ext cx="7048500" cy="544830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Magisches Viereck</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 1 </a:t>
            </a:r>
            <a:r>
              <a:rPr lang="de-DE" sz="2400" dirty="0" err="1">
                <a:latin typeface="Times New Roman" panose="02020603050405020304" pitchFamily="18" charset="0"/>
                <a:cs typeface="Times New Roman" panose="02020603050405020304" pitchFamily="18" charset="0"/>
              </a:rPr>
              <a:t>StabG</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Schuldenbremse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Art. 115 GG, Abs. 2</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Maastricht-Kriterien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AEUV Art. 126 Satz 2, Protokoll Nr. 12 Art. 1</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EU-Stabilitäts- und Wachstumspakt</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EU-Six-Pack</a:t>
            </a:r>
          </a:p>
          <a:p>
            <a:pPr marL="800100" lvl="1"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Schuldenbremse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Europäischer Fiskalpakt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D6A032E1-035D-41E9-A44B-9DA5126A71A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8080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 – Außenwirtschaft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88414" y="347256"/>
            <a:ext cx="10680887" cy="5832102"/>
          </a:xfrm>
          <a:prstGeom prst="rect">
            <a:avLst/>
          </a:prstGeom>
          <a:noFill/>
        </p:spPr>
        <p:txBody>
          <a:bodyPr wrap="square" rtlCol="0">
            <a:noAutofit/>
          </a:bodyPr>
          <a:lstStyle/>
          <a:p>
            <a:pPr marL="342900" indent="-342900">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Appleyard, D. und A. Field </a:t>
            </a:r>
            <a:r>
              <a:rPr lang="de-DE" sz="2000" b="1">
                <a:latin typeface="Times New Roman" panose="02020603050405020304" pitchFamily="18" charset="0"/>
                <a:cs typeface="Times New Roman" panose="02020603050405020304" pitchFamily="18" charset="0"/>
              </a:rPr>
              <a:t>International Economics</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Broll</a:t>
            </a:r>
            <a:r>
              <a:rPr lang="en-US" sz="2000" b="1" dirty="0">
                <a:latin typeface="Times New Roman" panose="02020603050405020304" pitchFamily="18" charset="0"/>
                <a:cs typeface="Times New Roman" panose="02020603050405020304" pitchFamily="18" charset="0"/>
              </a:rPr>
              <a:t> U., </a:t>
            </a:r>
            <a:r>
              <a:rPr lang="en-US" sz="2000" b="1" dirty="0" err="1">
                <a:latin typeface="Times New Roman" panose="02020603050405020304" pitchFamily="18" charset="0"/>
                <a:cs typeface="Times New Roman" panose="02020603050405020304" pitchFamily="18" charset="0"/>
              </a:rPr>
              <a:t>Einführung</a:t>
            </a:r>
            <a:r>
              <a:rPr lang="en-US" sz="2000" b="1" dirty="0">
                <a:latin typeface="Times New Roman" panose="02020603050405020304" pitchFamily="18" charset="0"/>
                <a:cs typeface="Times New Roman" panose="02020603050405020304" pitchFamily="18" charset="0"/>
              </a:rPr>
              <a:t> in die </a:t>
            </a:r>
            <a:r>
              <a:rPr lang="en-US" sz="2000" b="1" err="1">
                <a:latin typeface="Times New Roman" panose="02020603050405020304" pitchFamily="18" charset="0"/>
                <a:cs typeface="Times New Roman" panose="02020603050405020304" pitchFamily="18" charset="0"/>
              </a:rPr>
              <a:t>moneträre</a:t>
            </a:r>
            <a:r>
              <a:rPr lang="en-US" sz="2000" b="1">
                <a:latin typeface="Times New Roman" panose="02020603050405020304" pitchFamily="18" charset="0"/>
                <a:cs typeface="Times New Roman" panose="02020603050405020304" pitchFamily="18" charset="0"/>
              </a:rPr>
              <a:t> Außenwirtschaft</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Feenstra</a:t>
            </a:r>
            <a:r>
              <a:rPr lang="en-US" sz="2000" b="1" dirty="0">
                <a:latin typeface="Times New Roman" panose="02020603050405020304" pitchFamily="18" charset="0"/>
                <a:cs typeface="Times New Roman" panose="02020603050405020304" pitchFamily="18" charset="0"/>
              </a:rPr>
              <a:t>, R. und A Taylor, </a:t>
            </a:r>
            <a:r>
              <a:rPr lang="en-US" sz="2000" b="1">
                <a:latin typeface="Times New Roman" panose="02020603050405020304" pitchFamily="18" charset="0"/>
                <a:cs typeface="Times New Roman" panose="02020603050405020304" pitchFamily="18" charset="0"/>
              </a:rPr>
              <a:t>International Economics</a:t>
            </a:r>
            <a:endParaRPr lang="en-US"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a:latin typeface="Times New Roman" panose="02020603050405020304" pitchFamily="18" charset="0"/>
                <a:cs typeface="Times New Roman" panose="02020603050405020304" pitchFamily="18" charset="0"/>
              </a:rPr>
              <a:t>Gandolfo, G., Elements </a:t>
            </a:r>
            <a:r>
              <a:rPr lang="de-DE" sz="2000" b="1" dirty="0" err="1">
                <a:latin typeface="Times New Roman" panose="02020603050405020304" pitchFamily="18" charset="0"/>
                <a:cs typeface="Times New Roman" panose="02020603050405020304" pitchFamily="18" charset="0"/>
              </a:rPr>
              <a:t>of</a:t>
            </a:r>
            <a:r>
              <a:rPr lang="de-DE" sz="2000" b="1" dirty="0">
                <a:latin typeface="Times New Roman" panose="02020603050405020304" pitchFamily="18" charset="0"/>
                <a:cs typeface="Times New Roman" panose="02020603050405020304" pitchFamily="18" charset="0"/>
              </a:rPr>
              <a:t> </a:t>
            </a:r>
            <a:r>
              <a:rPr lang="de-DE" sz="2000" b="1">
                <a:latin typeface="Times New Roman" panose="02020603050405020304" pitchFamily="18" charset="0"/>
                <a:cs typeface="Times New Roman" panose="02020603050405020304" pitchFamily="18" charset="0"/>
              </a:rPr>
              <a:t>International Economics</a:t>
            </a:r>
          </a:p>
          <a:p>
            <a:pPr marL="342900" indent="-342900">
              <a:buFont typeface="Arial" panose="020B0604020202020204" pitchFamily="34" charset="0"/>
              <a:buChar char="•"/>
            </a:pPr>
            <a:r>
              <a:rPr lang="en-US" sz="2000" b="1">
                <a:latin typeface="Times New Roman" panose="02020603050405020304" pitchFamily="18" charset="0"/>
                <a:cs typeface="Times New Roman" panose="02020603050405020304" pitchFamily="18" charset="0"/>
              </a:rPr>
              <a:t>Gandolfo</a:t>
            </a:r>
            <a:r>
              <a:rPr lang="en-US" sz="2000" b="1" dirty="0">
                <a:latin typeface="Times New Roman" panose="02020603050405020304" pitchFamily="18" charset="0"/>
                <a:cs typeface="Times New Roman" panose="02020603050405020304" pitchFamily="18" charset="0"/>
              </a:rPr>
              <a:t>, G., International Finance and </a:t>
            </a:r>
            <a:r>
              <a:rPr lang="en-US" sz="2000" b="1">
                <a:latin typeface="Times New Roman" panose="02020603050405020304" pitchFamily="18" charset="0"/>
                <a:cs typeface="Times New Roman" panose="02020603050405020304" pitchFamily="18" charset="0"/>
              </a:rPr>
              <a:t>Open-Economy Macroeconomics</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a:latin typeface="Times New Roman" panose="02020603050405020304" pitchFamily="18" charset="0"/>
                <a:cs typeface="Times New Roman" panose="02020603050405020304" pitchFamily="18" charset="0"/>
              </a:rPr>
              <a:t>Lorz O. und H. Siebert</a:t>
            </a:r>
            <a:r>
              <a:rPr lang="de-DE" sz="2000" b="1">
                <a:latin typeface="Times New Roman" panose="02020603050405020304" pitchFamily="18" charset="0"/>
                <a:cs typeface="Times New Roman" panose="02020603050405020304" pitchFamily="18" charset="0"/>
              </a:rPr>
              <a:t>, Außenwirtschaft</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err="1">
                <a:latin typeface="Times New Roman" panose="02020603050405020304" pitchFamily="18" charset="0"/>
                <a:cs typeface="Times New Roman" panose="02020603050405020304" pitchFamily="18" charset="0"/>
              </a:rPr>
              <a:t>Krugman</a:t>
            </a:r>
            <a:r>
              <a:rPr lang="de-DE" sz="2000" b="1" dirty="0">
                <a:latin typeface="Times New Roman" panose="02020603050405020304" pitchFamily="18" charset="0"/>
                <a:cs typeface="Times New Roman" panose="02020603050405020304" pitchFamily="18" charset="0"/>
              </a:rPr>
              <a:t>, P., </a:t>
            </a:r>
            <a:r>
              <a:rPr lang="de-DE" sz="2000" b="1" dirty="0" err="1">
                <a:latin typeface="Times New Roman" panose="02020603050405020304" pitchFamily="18" charset="0"/>
                <a:cs typeface="Times New Roman" panose="02020603050405020304" pitchFamily="18" charset="0"/>
              </a:rPr>
              <a:t>Obstfeld</a:t>
            </a:r>
            <a:r>
              <a:rPr lang="de-DE" sz="2000" b="1" dirty="0">
                <a:latin typeface="Times New Roman" panose="02020603050405020304" pitchFamily="18" charset="0"/>
                <a:cs typeface="Times New Roman" panose="02020603050405020304" pitchFamily="18" charset="0"/>
              </a:rPr>
              <a:t>, M. und M. </a:t>
            </a:r>
            <a:r>
              <a:rPr lang="de-DE" sz="2000" b="1" dirty="0" err="1">
                <a:latin typeface="Times New Roman" panose="02020603050405020304" pitchFamily="18" charset="0"/>
                <a:cs typeface="Times New Roman" panose="02020603050405020304" pitchFamily="18" charset="0"/>
              </a:rPr>
              <a:t>Melitz</a:t>
            </a:r>
            <a:r>
              <a:rPr lang="de-DE" sz="2000" b="1" dirty="0">
                <a:latin typeface="Times New Roman" panose="02020603050405020304" pitchFamily="18" charset="0"/>
                <a:cs typeface="Times New Roman" panose="02020603050405020304" pitchFamily="18" charset="0"/>
              </a:rPr>
              <a:t>, </a:t>
            </a:r>
            <a:r>
              <a:rPr lang="de-DE" sz="2000" b="1">
                <a:latin typeface="Times New Roman" panose="02020603050405020304" pitchFamily="18" charset="0"/>
                <a:cs typeface="Times New Roman" panose="02020603050405020304" pitchFamily="18" charset="0"/>
              </a:rPr>
              <a:t>International Economics</a:t>
            </a:r>
            <a:endParaRPr lang="de-DE" sz="2000" dirty="0">
              <a:latin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3B5DD906-0E05-42F8-BAF0-6D3E2F517D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71743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Datenquellen zum Außenhandel</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579654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WTO</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3"/>
              </a:rPr>
              <a:t>UN </a:t>
            </a:r>
            <a:r>
              <a:rPr lang="de-DE" sz="2400" dirty="0" err="1">
                <a:latin typeface="Times New Roman" panose="02020603050405020304" pitchFamily="18" charset="0"/>
                <a:cs typeface="Times New Roman" panose="02020603050405020304" pitchFamily="18" charset="0"/>
                <a:hlinkClick r:id="rId3"/>
              </a:rPr>
              <a:t>Comtrade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Destatis → Genesis-Datenbank → </a:t>
            </a:r>
            <a:r>
              <a:rPr lang="de-DE" sz="2400" dirty="0" err="1">
                <a:latin typeface="Times New Roman" panose="02020603050405020304" pitchFamily="18" charset="0"/>
                <a:cs typeface="Times New Roman" panose="02020603050405020304" pitchFamily="18" charset="0"/>
                <a:hlinkClick r:id="rId4"/>
              </a:rPr>
              <a:t>Aussenhandel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5"/>
              </a:rPr>
              <a:t>Zahlungsbilanz/Wechselkurse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a:t>
            </a:r>
            <a:r>
              <a:rPr lang="de-DE" sz="2400" dirty="0">
                <a:latin typeface="Times New Roman" panose="02020603050405020304" pitchFamily="18" charset="0"/>
                <a:cs typeface="Times New Roman" panose="02020603050405020304" pitchFamily="18" charset="0"/>
                <a:hlinkClick r:id="rId6"/>
              </a:rPr>
              <a:t>Internationaler Handel</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7"/>
              </a:rPr>
              <a:t>IMF Data</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8"/>
              </a:rPr>
              <a:t>ITC</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B0ABB54-5A5F-47D6-B47B-FFA46D2A1B7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06621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 – Öffentliche Finanzen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Brümmerhoff, D., </a:t>
            </a:r>
            <a:r>
              <a:rPr lang="de-DE" sz="1900" b="1" dirty="0">
                <a:latin typeface="Times New Roman" panose="02020603050405020304" pitchFamily="18" charset="0"/>
                <a:cs typeface="Times New Roman" panose="02020603050405020304" pitchFamily="18" charset="0"/>
              </a:rPr>
              <a:t>Finanzwissenschaft</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Blankart</a:t>
            </a:r>
            <a:r>
              <a:rPr lang="de-DE" sz="1900" dirty="0">
                <a:latin typeface="Times New Roman" panose="02020603050405020304" pitchFamily="18" charset="0"/>
                <a:cs typeface="Times New Roman" panose="02020603050405020304" pitchFamily="18" charset="0"/>
              </a:rPr>
              <a:t>, B. , </a:t>
            </a:r>
            <a:r>
              <a:rPr lang="de-DE" sz="1900" b="1" dirty="0">
                <a:latin typeface="Times New Roman" panose="02020603050405020304" pitchFamily="18" charset="0"/>
                <a:cs typeface="Times New Roman" panose="02020603050405020304" pitchFamily="18" charset="0"/>
              </a:rPr>
              <a:t>Öffentliche Finanzen in der Demokratie</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err="1">
                <a:latin typeface="Times New Roman" panose="02020603050405020304" pitchFamily="18" charset="0"/>
                <a:cs typeface="Times New Roman" panose="02020603050405020304" pitchFamily="18" charset="0"/>
              </a:rPr>
              <a:t>Cansier</a:t>
            </a:r>
            <a:r>
              <a:rPr lang="en-US" sz="1900" dirty="0">
                <a:latin typeface="Times New Roman" panose="02020603050405020304" pitchFamily="18" charset="0"/>
                <a:cs typeface="Times New Roman" panose="02020603050405020304" pitchFamily="18" charset="0"/>
              </a:rPr>
              <a:t>, D. und Beyer, S. , </a:t>
            </a:r>
            <a:r>
              <a:rPr lang="en-US" sz="1900" b="1" dirty="0" err="1">
                <a:latin typeface="Times New Roman" panose="02020603050405020304" pitchFamily="18" charset="0"/>
                <a:cs typeface="Times New Roman" panose="02020603050405020304" pitchFamily="18" charset="0"/>
              </a:rPr>
              <a:t>Einführung</a:t>
            </a:r>
            <a:r>
              <a:rPr lang="en-US" sz="1900" b="1" dirty="0">
                <a:latin typeface="Times New Roman" panose="02020603050405020304" pitchFamily="18" charset="0"/>
                <a:cs typeface="Times New Roman" panose="02020603050405020304" pitchFamily="18" charset="0"/>
              </a:rPr>
              <a:t> in die </a:t>
            </a:r>
            <a:r>
              <a:rPr lang="en-US" sz="1900" b="1" dirty="0" err="1">
                <a:latin typeface="Times New Roman" panose="02020603050405020304" pitchFamily="18" charset="0"/>
                <a:cs typeface="Times New Roman" panose="02020603050405020304" pitchFamily="18" charset="0"/>
              </a:rPr>
              <a:t>Finanzwissenschaft</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Corneo</a:t>
            </a:r>
            <a:r>
              <a:rPr lang="de-DE" sz="1900" dirty="0">
                <a:latin typeface="Times New Roman" panose="02020603050405020304" pitchFamily="18" charset="0"/>
                <a:cs typeface="Times New Roman" panose="02020603050405020304" pitchFamily="18" charset="0"/>
              </a:rPr>
              <a:t>, G., </a:t>
            </a:r>
            <a:r>
              <a:rPr lang="de-DE" sz="1900" b="1" dirty="0">
                <a:latin typeface="Times New Roman" panose="02020603050405020304" pitchFamily="18" charset="0"/>
                <a:cs typeface="Times New Roman" panose="02020603050405020304" pitchFamily="18" charset="0"/>
              </a:rPr>
              <a:t>Öffentliche Finanzen: Ausgabenpolitik</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err="1">
                <a:latin typeface="Times New Roman" panose="02020603050405020304" pitchFamily="18" charset="0"/>
                <a:cs typeface="Times New Roman" panose="02020603050405020304" pitchFamily="18" charset="0"/>
              </a:rPr>
              <a:t>Hindriks</a:t>
            </a:r>
            <a:r>
              <a:rPr lang="en-US" sz="1900" dirty="0">
                <a:latin typeface="Times New Roman" panose="02020603050405020304" pitchFamily="18" charset="0"/>
                <a:cs typeface="Times New Roman" panose="02020603050405020304" pitchFamily="18" charset="0"/>
              </a:rPr>
              <a:t>, J. und G. Myles, </a:t>
            </a:r>
            <a:r>
              <a:rPr lang="en-US" sz="1900" b="1" dirty="0">
                <a:latin typeface="Times New Roman" panose="02020603050405020304" pitchFamily="18" charset="0"/>
                <a:cs typeface="Times New Roman" panose="02020603050405020304" pitchFamily="18" charset="0"/>
              </a:rPr>
              <a:t>Intermediate Public Economics</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Zimmermann H., Henke, K, und </a:t>
            </a:r>
            <a:r>
              <a:rPr lang="en-US" sz="1900" dirty="0" err="1">
                <a:latin typeface="Times New Roman" panose="02020603050405020304" pitchFamily="18" charset="0"/>
                <a:cs typeface="Times New Roman" panose="02020603050405020304" pitchFamily="18" charset="0"/>
              </a:rPr>
              <a:t>Broer</a:t>
            </a:r>
            <a:r>
              <a:rPr lang="en-US" sz="1900" dirty="0">
                <a:latin typeface="Times New Roman" panose="02020603050405020304" pitchFamily="18" charset="0"/>
                <a:cs typeface="Times New Roman" panose="02020603050405020304" pitchFamily="18" charset="0"/>
              </a:rPr>
              <a:t> M., </a:t>
            </a:r>
            <a:r>
              <a:rPr lang="en-US" sz="1900" b="1" dirty="0" err="1">
                <a:latin typeface="Times New Roman" panose="02020603050405020304" pitchFamily="18" charset="0"/>
                <a:cs typeface="Times New Roman" panose="02020603050405020304" pitchFamily="18" charset="0"/>
              </a:rPr>
              <a:t>Finanzwissenschaft</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Auerbach A., </a:t>
            </a:r>
            <a:r>
              <a:rPr lang="de-DE" sz="1900" dirty="0" err="1">
                <a:latin typeface="Times New Roman" panose="02020603050405020304" pitchFamily="18" charset="0"/>
                <a:cs typeface="Times New Roman" panose="02020603050405020304" pitchFamily="18" charset="0"/>
              </a:rPr>
              <a:t>Chetty</a:t>
            </a:r>
            <a:r>
              <a:rPr lang="de-DE" sz="1900" dirty="0">
                <a:latin typeface="Times New Roman" panose="02020603050405020304" pitchFamily="18" charset="0"/>
                <a:cs typeface="Times New Roman" panose="02020603050405020304" pitchFamily="18" charset="0"/>
              </a:rPr>
              <a:t> R., Feldstein M. und </a:t>
            </a:r>
            <a:r>
              <a:rPr lang="de-DE" sz="1900" dirty="0" err="1">
                <a:latin typeface="Times New Roman" panose="02020603050405020304" pitchFamily="18" charset="0"/>
                <a:cs typeface="Times New Roman" panose="02020603050405020304" pitchFamily="18" charset="0"/>
              </a:rPr>
              <a:t>Saez</a:t>
            </a:r>
            <a:r>
              <a:rPr lang="de-DE" sz="1900" dirty="0">
                <a:latin typeface="Times New Roman" panose="02020603050405020304" pitchFamily="18" charset="0"/>
                <a:cs typeface="Times New Roman" panose="02020603050405020304" pitchFamily="18" charset="0"/>
              </a:rPr>
              <a:t>, E., </a:t>
            </a:r>
            <a:r>
              <a:rPr lang="en-US" sz="1900" b="1" dirty="0">
                <a:latin typeface="Times New Roman" panose="02020603050405020304" pitchFamily="18" charset="0"/>
                <a:cs typeface="Times New Roman" panose="02020603050405020304" pitchFamily="18" charset="0"/>
              </a:rPr>
              <a:t>Handbook of public economics</a:t>
            </a:r>
            <a:r>
              <a:rPr lang="en-US" sz="1600" dirty="0">
                <a:latin typeface="Times New Roman" panose="02020603050405020304" pitchFamily="18" charset="0"/>
                <a:cs typeface="Times New Roman" panose="02020603050405020304" pitchFamily="18" charset="0"/>
              </a:rPr>
              <a:t>.</a:t>
            </a:r>
          </a:p>
        </p:txBody>
      </p:sp>
      <p:sp>
        <p:nvSpPr>
          <p:cNvPr id="14" name="Rechteck 13">
            <a:extLst>
              <a:ext uri="{FF2B5EF4-FFF2-40B4-BE49-F238E27FC236}">
                <a16:creationId xmlns:a16="http://schemas.microsoft.com/office/drawing/2014/main" id="{CBCC9AC0-5295-47AB-A539-C33E2A8F6B8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73368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Datenquellen zum öffentlichen Sektor </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559704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Statistisches Bundesamt  </a:t>
            </a:r>
            <a:r>
              <a:rPr lang="de-DE" sz="2400">
                <a:latin typeface="Times New Roman" panose="02020603050405020304" pitchFamily="18" charset="0"/>
                <a:cs typeface="Times New Roman" panose="02020603050405020304" pitchFamily="18" charset="0"/>
                <a:hlinkClick r:id="rId2"/>
              </a:rPr>
              <a:t>→ Genesis Online</a:t>
            </a:r>
            <a:r>
              <a:rPr lang="de-DE" sz="240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(Finanzen und Steuern)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Bundesfinanzministerium → Service → </a:t>
            </a:r>
            <a:r>
              <a:rPr lang="de-DE" sz="2400" dirty="0">
                <a:latin typeface="Times New Roman" panose="02020603050405020304" pitchFamily="18" charset="0"/>
                <a:cs typeface="Times New Roman" panose="02020603050405020304" pitchFamily="18" charset="0"/>
                <a:hlinkClick r:id="rId3"/>
              </a:rPr>
              <a:t>Datenportal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4"/>
              </a:rPr>
              <a:t>Öffentliche Finanzen</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Wirtschaft und Finanzen → </a:t>
            </a:r>
            <a:r>
              <a:rPr lang="de-DE" sz="2400" dirty="0">
                <a:latin typeface="Times New Roman" panose="02020603050405020304" pitchFamily="18" charset="0"/>
                <a:cs typeface="Times New Roman" panose="02020603050405020304" pitchFamily="18" charset="0"/>
                <a:hlinkClick r:id="rId5"/>
              </a:rPr>
              <a:t>Sektor Staat</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OECD → </a:t>
            </a:r>
            <a:r>
              <a:rPr lang="de-DE" sz="2400" dirty="0">
                <a:latin typeface="Times New Roman" panose="02020603050405020304" pitchFamily="18" charset="0"/>
                <a:cs typeface="Times New Roman" panose="02020603050405020304" pitchFamily="18" charset="0"/>
                <a:hlinkClick r:id="rId6"/>
              </a:rPr>
              <a:t>Data</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B0ABB54-5A5F-47D6-B47B-FFA46D2A1B7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5185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591142" y="645637"/>
            <a:ext cx="7961188" cy="6001558"/>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Ich gehöre allerdings noch zu den Dozenten, die nicht die vorgefertigten Foliensätze der Verlage verwenden und </a:t>
            </a:r>
            <a:r>
              <a:rPr lang="de-DE" sz="2000" b="1" dirty="0">
                <a:latin typeface="Times New Roman" panose="02020603050405020304" pitchFamily="18" charset="0"/>
                <a:cs typeface="Times New Roman" panose="02020603050405020304" pitchFamily="18" charset="0"/>
              </a:rPr>
              <a:t>den Krugman</a:t>
            </a:r>
            <a:r>
              <a:rPr lang="de-DE" sz="2000" dirty="0">
                <a:latin typeface="Times New Roman" panose="02020603050405020304" pitchFamily="18" charset="0"/>
                <a:cs typeface="Times New Roman" panose="02020603050405020304" pitchFamily="18" charset="0"/>
              </a:rPr>
              <a:t> (in Finanzwissenschaft hat sich bisher noch nicht solch ein </a:t>
            </a:r>
            <a:r>
              <a:rPr lang="de-DE" sz="2000" dirty="0" err="1">
                <a:latin typeface="Times New Roman" panose="02020603050405020304" pitchFamily="18" charset="0"/>
                <a:cs typeface="Times New Roman" panose="02020603050405020304" pitchFamily="18" charset="0"/>
              </a:rPr>
              <a:t>Wwerk</a:t>
            </a:r>
            <a:r>
              <a:rPr lang="de-DE" sz="2000" dirty="0">
                <a:latin typeface="Times New Roman" panose="02020603050405020304" pitchFamily="18" charset="0"/>
                <a:cs typeface="Times New Roman" panose="02020603050405020304" pitchFamily="18" charset="0"/>
              </a:rPr>
              <a:t> herausgebildet!) 1:1 nachbeten, das können Sie auch alleine, sondern gestalte noch meine eigenen Vorlesungsinhalte. Trotzdem werden Sie natürlich viele Inhalte meiner Vorlesung insbesondere in den Standardlehrbüchern wiederfinden, aber an der einen oder anderen Stelle etwas anders dargestellt.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Für die Prüfung am Ende des Semesters gilt, dass nur die Inhalte dieser Vorlesung/Übung prüfungsrelevant sind.</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Tutorium ist vorlesungsbegleitend und muss nicht zwingend zur Prüfungsvorbereitung besucht werden. Die Inhalte des Tutoriums werden aber auch allgemein zur Verfügung gestellt.</a:t>
            </a:r>
          </a:p>
        </p:txBody>
      </p:sp>
      <p:sp>
        <p:nvSpPr>
          <p:cNvPr id="4" name="Rechteck 3">
            <a:extLst>
              <a:ext uri="{FF2B5EF4-FFF2-40B4-BE49-F238E27FC236}">
                <a16:creationId xmlns:a16="http://schemas.microsoft.com/office/drawing/2014/main" id="{E6900AA1-7F62-4763-A471-C79C13E07C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94976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B0F35BEA-CB47-4C5D-98A3-9C3243FE0824}"/>
              </a:ext>
            </a:extLst>
          </p:cNvPr>
          <p:cNvSpPr txBox="1"/>
          <p:nvPr/>
        </p:nvSpPr>
        <p:spPr>
          <a:xfrm>
            <a:off x="0" y="0"/>
            <a:ext cx="7265439" cy="567680"/>
          </a:xfrm>
          <a:prstGeom prst="rect">
            <a:avLst/>
          </a:prstGeom>
          <a:noFill/>
        </p:spPr>
        <p:txBody>
          <a:bodyPr wrap="square" rtlCol="0">
            <a:noAutofit/>
          </a:bodyPr>
          <a:lstStyle/>
          <a:p>
            <a:pPr algn="ctr"/>
            <a:r>
              <a:rPr lang="de-DE" sz="3000" b="1" dirty="0">
                <a:latin typeface="Times New Roman" panose="02020603050405020304" pitchFamily="18" charset="0"/>
                <a:cs typeface="Times New Roman" panose="02020603050405020304" pitchFamily="18" charset="0"/>
              </a:rPr>
              <a:t>Welthandel und Weltproduktion (nominal)</a:t>
            </a:r>
          </a:p>
          <a:p>
            <a:endParaRPr lang="de-DE" sz="24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4EFE902C-4502-4719-BE52-6C2F9B3BFC6F}"/>
              </a:ext>
            </a:extLst>
          </p:cNvPr>
          <p:cNvSpPr txBox="1"/>
          <p:nvPr/>
        </p:nvSpPr>
        <p:spPr>
          <a:xfrm>
            <a:off x="66176" y="4430218"/>
            <a:ext cx="1018309" cy="465782"/>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a:t>
            </a:r>
          </a:p>
          <a:p>
            <a:r>
              <a:rPr lang="de-DE" sz="1000" dirty="0">
                <a:latin typeface="Times New Roman" panose="02020603050405020304" pitchFamily="18" charset="0"/>
                <a:cs typeface="Times New Roman" panose="02020603050405020304" pitchFamily="18" charset="0"/>
              </a:rPr>
              <a:t>World Bank</a:t>
            </a:r>
          </a:p>
        </p:txBody>
      </p:sp>
      <p:sp>
        <p:nvSpPr>
          <p:cNvPr id="14" name="Rechteck 13">
            <a:extLst>
              <a:ext uri="{FF2B5EF4-FFF2-40B4-BE49-F238E27FC236}">
                <a16:creationId xmlns:a16="http://schemas.microsoft.com/office/drawing/2014/main" id="{6297DE65-0B01-45A0-8054-1A668150523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6" name="Grafik 5">
            <a:extLst>
              <a:ext uri="{FF2B5EF4-FFF2-40B4-BE49-F238E27FC236}">
                <a16:creationId xmlns:a16="http://schemas.microsoft.com/office/drawing/2014/main" id="{FAD02097-72E9-E25D-944D-3997E7EE5473}"/>
              </a:ext>
            </a:extLst>
          </p:cNvPr>
          <p:cNvPicPr>
            <a:picLocks noChangeAspect="1"/>
          </p:cNvPicPr>
          <p:nvPr/>
        </p:nvPicPr>
        <p:blipFill>
          <a:blip r:embed="rId2"/>
          <a:stretch>
            <a:fillRect/>
          </a:stretch>
        </p:blipFill>
        <p:spPr>
          <a:xfrm>
            <a:off x="0" y="468000"/>
            <a:ext cx="6484716" cy="3960000"/>
          </a:xfrm>
          <a:prstGeom prst="rect">
            <a:avLst/>
          </a:prstGeom>
        </p:spPr>
      </p:pic>
    </p:spTree>
    <p:extLst>
      <p:ext uri="{BB962C8B-B14F-4D97-AF65-F5344CB8AC3E}">
        <p14:creationId xmlns:p14="http://schemas.microsoft.com/office/powerpoint/2010/main" val="391230575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1802</Words>
  <Application>Microsoft Office PowerPoint</Application>
  <PresentationFormat>Breitbild</PresentationFormat>
  <Paragraphs>379</Paragraphs>
  <Slides>37</Slides>
  <Notes>1</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37</vt:i4>
      </vt:variant>
    </vt:vector>
  </HeadingPairs>
  <TitlesOfParts>
    <vt:vector size="46" baseType="lpstr">
      <vt:lpstr>Arial</vt:lpstr>
      <vt:lpstr>Calibri</vt:lpstr>
      <vt:lpstr>Calibri Light</vt:lpstr>
      <vt:lpstr>Sparkasse Rg</vt:lpstr>
      <vt:lpstr>Symbol</vt:lpstr>
      <vt:lpstr>Times New Roman</vt:lpstr>
      <vt:lpstr>Wingdings</vt:lpstr>
      <vt:lpstr>Office</vt:lpstr>
      <vt:lpstr>Worksheet</vt:lpstr>
      <vt:lpstr>PowerPoint-Präsentation</vt:lpstr>
      <vt:lpstr>Öffentliche Finanzen und Außenwirtschaft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439</cp:revision>
  <dcterms:created xsi:type="dcterms:W3CDTF">2019-02-11T10:45:01Z</dcterms:created>
  <dcterms:modified xsi:type="dcterms:W3CDTF">2023-03-05T10:16:23Z</dcterms:modified>
</cp:coreProperties>
</file>