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1372" r:id="rId2"/>
    <p:sldId id="256" r:id="rId3"/>
    <p:sldId id="485" r:id="rId4"/>
    <p:sldId id="1026" r:id="rId5"/>
    <p:sldId id="1373" r:id="rId6"/>
    <p:sldId id="257" r:id="rId7"/>
    <p:sldId id="272" r:id="rId8"/>
    <p:sldId id="1030" r:id="rId9"/>
    <p:sldId id="261" r:id="rId10"/>
    <p:sldId id="488" r:id="rId11"/>
    <p:sldId id="1027" r:id="rId12"/>
    <p:sldId id="487" r:id="rId13"/>
    <p:sldId id="489" r:id="rId14"/>
    <p:sldId id="1028" r:id="rId15"/>
    <p:sldId id="1000" r:id="rId16"/>
    <p:sldId id="1400" r:id="rId17"/>
    <p:sldId id="258" r:id="rId18"/>
    <p:sldId id="266" r:id="rId19"/>
    <p:sldId id="267" r:id="rId20"/>
    <p:sldId id="268" r:id="rId21"/>
    <p:sldId id="269" r:id="rId22"/>
    <p:sldId id="277" r:id="rId23"/>
    <p:sldId id="271" r:id="rId24"/>
    <p:sldId id="270" r:id="rId25"/>
    <p:sldId id="260" r:id="rId26"/>
    <p:sldId id="273" r:id="rId27"/>
    <p:sldId id="274" r:id="rId28"/>
    <p:sldId id="278" r:id="rId29"/>
    <p:sldId id="899" r:id="rId30"/>
    <p:sldId id="900" r:id="rId31"/>
    <p:sldId id="901" r:id="rId32"/>
    <p:sldId id="902" r:id="rId33"/>
    <p:sldId id="903" r:id="rId34"/>
    <p:sldId id="904" r:id="rId35"/>
    <p:sldId id="905" r:id="rId36"/>
    <p:sldId id="906" r:id="rId37"/>
    <p:sldId id="907"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77" d="100"/>
          <a:sy n="77" d="100"/>
        </p:scale>
        <p:origin x="552"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05.03.2023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05.03.2023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05.03.2023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05.03.2023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05.03.2023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05.03.2023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05.03.2023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05.03.2023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05.03.2023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05.03.2023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05.03.2023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05.03.2023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05.03.2023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4.emf"/></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trademap.org/Index.aspx" TargetMode="External"/><Relationship Id="rId3" Type="http://schemas.openxmlformats.org/officeDocument/2006/relationships/hyperlink" Target="https://comtrade.un.org/" TargetMode="External"/><Relationship Id="rId7" Type="http://schemas.openxmlformats.org/officeDocument/2006/relationships/hyperlink" Target="https://www.imf.org/en/Data" TargetMode="External"/><Relationship Id="rId2" Type="http://schemas.openxmlformats.org/officeDocument/2006/relationships/hyperlink" Target="https://data.wto.org/en" TargetMode="External"/><Relationship Id="rId1" Type="http://schemas.openxmlformats.org/officeDocument/2006/relationships/slideLayout" Target="../slideLayouts/slideLayout1.xml"/><Relationship Id="rId6" Type="http://schemas.openxmlformats.org/officeDocument/2006/relationships/hyperlink" Target="https://ec.europa.eu/eurostat/de/web/main/data/database" TargetMode="External"/><Relationship Id="rId5" Type="http://schemas.openxmlformats.org/officeDocument/2006/relationships/hyperlink" Target="https://www.bundesbank.de/de/statistiken" TargetMode="External"/><Relationship Id="rId4" Type="http://schemas.openxmlformats.org/officeDocument/2006/relationships/hyperlink" Target="https://www-genesis.destatis.de/genesis/onlin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1384995"/>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Öffentliche Finanzen</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und</a:t>
            </a:r>
            <a:br>
              <a:rPr lang="de-DE" sz="2800" dirty="0">
                <a:latin typeface="Times New Roman" panose="02020603050405020304" pitchFamily="18" charset="0"/>
                <a:cs typeface="Times New Roman" panose="02020603050405020304" pitchFamily="18" charset="0"/>
              </a:rPr>
            </a:br>
            <a:r>
              <a:rPr lang="de-DE" sz="2800" dirty="0">
                <a:latin typeface="Times New Roman" panose="02020603050405020304" pitchFamily="18" charset="0"/>
                <a:cs typeface="Times New Roman" panose="02020603050405020304" pitchFamily="18" charset="0"/>
              </a:rPr>
              <a:t>Außenwirtschaft</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92751" y="25136"/>
            <a:ext cx="6545138" cy="567680"/>
          </a:xfrm>
          <a:prstGeom prst="rect">
            <a:avLst/>
          </a:prstGeom>
          <a:noFill/>
        </p:spPr>
        <p:txBody>
          <a:bodyPr wrap="square" rtlCol="0">
            <a:noAutofit/>
          </a:bodyPr>
          <a:lstStyle/>
          <a:p>
            <a:pPr algn="ctr"/>
            <a:r>
              <a:rPr lang="de-DE" sz="3200" dirty="0"/>
              <a:t>Welthandel und Weltproduktion (real)</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28486" y="4862765"/>
            <a:ext cx="4076344"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IMF, CPB, eigene Berechnungen</a:t>
            </a:r>
          </a:p>
        </p:txBody>
      </p:sp>
      <p:sp>
        <p:nvSpPr>
          <p:cNvPr id="22" name="Rechteck 21">
            <a:extLst>
              <a:ext uri="{FF2B5EF4-FFF2-40B4-BE49-F238E27FC236}">
                <a16:creationId xmlns:a16="http://schemas.microsoft.com/office/drawing/2014/main" id="{B2E8BBCF-E657-4DE6-91C1-741B93AC3F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53391F2-9551-58FF-DF8D-BFBDC101624D}"/>
              </a:ext>
            </a:extLst>
          </p:cNvPr>
          <p:cNvPicPr>
            <a:picLocks noChangeAspect="1"/>
          </p:cNvPicPr>
          <p:nvPr/>
        </p:nvPicPr>
        <p:blipFill>
          <a:blip r:embed="rId2"/>
          <a:stretch>
            <a:fillRect/>
          </a:stretch>
        </p:blipFill>
        <p:spPr>
          <a:xfrm>
            <a:off x="0" y="468000"/>
            <a:ext cx="6866225" cy="4320000"/>
          </a:xfrm>
          <a:prstGeom prst="rect">
            <a:avLst/>
          </a:prstGeom>
        </p:spPr>
      </p:pic>
    </p:spTree>
    <p:extLst>
      <p:ext uri="{BB962C8B-B14F-4D97-AF65-F5344CB8AC3E}">
        <p14:creationId xmlns:p14="http://schemas.microsoft.com/office/powerpoint/2010/main" val="2038279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205099" y="0"/>
            <a:ext cx="11083895" cy="567680"/>
          </a:xfrm>
          <a:prstGeom prst="rect">
            <a:avLst/>
          </a:prstGeom>
          <a:noFill/>
        </p:spPr>
        <p:txBody>
          <a:bodyPr wrap="square" rtlCol="0">
            <a:noAutofit/>
          </a:bodyPr>
          <a:lstStyle/>
          <a:p>
            <a:pPr algn="ctr"/>
            <a:r>
              <a:rPr lang="de-DE" sz="3200" dirty="0"/>
              <a:t>Internationale Handelsverflechtungen im weltweiten Vergleich</a:t>
            </a:r>
          </a:p>
          <a:p>
            <a:endParaRPr lang="de-DE" sz="2400" dirty="0"/>
          </a:p>
        </p:txBody>
      </p:sp>
      <p:sp>
        <p:nvSpPr>
          <p:cNvPr id="8" name="Textfeld 7">
            <a:extLst>
              <a:ext uri="{FF2B5EF4-FFF2-40B4-BE49-F238E27FC236}">
                <a16:creationId xmlns:a16="http://schemas.microsoft.com/office/drawing/2014/main" id="{4EFE902C-4502-4719-BE52-6C2F9B3BFC6F}"/>
              </a:ext>
            </a:extLst>
          </p:cNvPr>
          <p:cNvSpPr txBox="1"/>
          <p:nvPr/>
        </p:nvSpPr>
        <p:spPr>
          <a:xfrm>
            <a:off x="18420" y="4128327"/>
            <a:ext cx="5660164" cy="360995"/>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World Bank, eigene Berechnungen</a:t>
            </a:r>
          </a:p>
        </p:txBody>
      </p:sp>
      <p:sp>
        <p:nvSpPr>
          <p:cNvPr id="22" name="Textfeld 21">
            <a:extLst>
              <a:ext uri="{FF2B5EF4-FFF2-40B4-BE49-F238E27FC236}">
                <a16:creationId xmlns:a16="http://schemas.microsoft.com/office/drawing/2014/main" id="{4EFE902C-4502-4719-BE52-6C2F9B3BFC6F}"/>
              </a:ext>
            </a:extLst>
          </p:cNvPr>
          <p:cNvSpPr txBox="1"/>
          <p:nvPr/>
        </p:nvSpPr>
        <p:spPr>
          <a:xfrm>
            <a:off x="59909" y="4520883"/>
            <a:ext cx="5660165" cy="360995"/>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Offenheitsgrad: Summe aus Exporten und Importen in 	          Relation zum Bruttoinlandsprodukt</a:t>
            </a:r>
          </a:p>
        </p:txBody>
      </p:sp>
      <p:sp>
        <p:nvSpPr>
          <p:cNvPr id="13" name="Rechteck 12">
            <a:extLst>
              <a:ext uri="{FF2B5EF4-FFF2-40B4-BE49-F238E27FC236}">
                <a16:creationId xmlns:a16="http://schemas.microsoft.com/office/drawing/2014/main" id="{0F76F213-A884-4AA6-9B2B-15E87D3DE97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E3BF1367-504D-3659-D4AE-B836069C36AB}"/>
              </a:ext>
            </a:extLst>
          </p:cNvPr>
          <p:cNvPicPr>
            <a:picLocks noChangeAspect="1"/>
          </p:cNvPicPr>
          <p:nvPr/>
        </p:nvPicPr>
        <p:blipFill>
          <a:blip r:embed="rId2"/>
          <a:stretch>
            <a:fillRect/>
          </a:stretch>
        </p:blipFill>
        <p:spPr>
          <a:xfrm>
            <a:off x="0" y="473996"/>
            <a:ext cx="5234996" cy="3622769"/>
          </a:xfrm>
          <a:prstGeom prst="rect">
            <a:avLst/>
          </a:prstGeom>
        </p:spPr>
      </p:pic>
    </p:spTree>
    <p:extLst>
      <p:ext uri="{BB962C8B-B14F-4D97-AF65-F5344CB8AC3E}">
        <p14:creationId xmlns:p14="http://schemas.microsoft.com/office/powerpoint/2010/main" val="223230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43653" y="-13447"/>
            <a:ext cx="8899494" cy="567680"/>
          </a:xfrm>
          <a:prstGeom prst="rect">
            <a:avLst/>
          </a:prstGeom>
          <a:noFill/>
        </p:spPr>
        <p:txBody>
          <a:bodyPr wrap="square" rtlCol="0">
            <a:noAutofit/>
          </a:bodyPr>
          <a:lstStyle/>
          <a:p>
            <a:pPr algn="ctr"/>
            <a:r>
              <a:rPr lang="de-DE" sz="3200" dirty="0"/>
              <a:t>Der Außenhandel Deutschlands </a:t>
            </a:r>
            <a:r>
              <a:rPr lang="de-DE" sz="3200" dirty="0" err="1"/>
              <a:t>vs</a:t>
            </a:r>
            <a:r>
              <a:rPr lang="de-DE" sz="3200" dirty="0"/>
              <a:t> Welthandel (real)</a:t>
            </a:r>
          </a:p>
        </p:txBody>
      </p:sp>
      <p:sp>
        <p:nvSpPr>
          <p:cNvPr id="11" name="Textfeld 10">
            <a:extLst>
              <a:ext uri="{FF2B5EF4-FFF2-40B4-BE49-F238E27FC236}">
                <a16:creationId xmlns:a16="http://schemas.microsoft.com/office/drawing/2014/main" id="{3C423D06-614E-4CCF-A19B-A8C947E20749}"/>
              </a:ext>
            </a:extLst>
          </p:cNvPr>
          <p:cNvSpPr txBox="1"/>
          <p:nvPr/>
        </p:nvSpPr>
        <p:spPr>
          <a:xfrm>
            <a:off x="0" y="5453759"/>
            <a:ext cx="1565506" cy="6463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 CPB</a:t>
            </a:r>
          </a:p>
        </p:txBody>
      </p:sp>
      <p:sp>
        <p:nvSpPr>
          <p:cNvPr id="22" name="Rechteck 21">
            <a:extLst>
              <a:ext uri="{FF2B5EF4-FFF2-40B4-BE49-F238E27FC236}">
                <a16:creationId xmlns:a16="http://schemas.microsoft.com/office/drawing/2014/main" id="{97136846-D6BF-416F-93B4-B971426819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7DDDCBC-A656-2697-851F-F81CBD471B3A}"/>
              </a:ext>
            </a:extLst>
          </p:cNvPr>
          <p:cNvPicPr>
            <a:picLocks noChangeAspect="1"/>
          </p:cNvPicPr>
          <p:nvPr/>
        </p:nvPicPr>
        <p:blipFill>
          <a:blip r:embed="rId2"/>
          <a:stretch>
            <a:fillRect/>
          </a:stretch>
        </p:blipFill>
        <p:spPr>
          <a:xfrm>
            <a:off x="0" y="642887"/>
            <a:ext cx="6566186" cy="4652320"/>
          </a:xfrm>
          <a:prstGeom prst="rect">
            <a:avLst/>
          </a:prstGeom>
        </p:spPr>
      </p:pic>
    </p:spTree>
    <p:extLst>
      <p:ext uri="{BB962C8B-B14F-4D97-AF65-F5344CB8AC3E}">
        <p14:creationId xmlns:p14="http://schemas.microsoft.com/office/powerpoint/2010/main" val="396984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801465" y="0"/>
            <a:ext cx="5950324" cy="370574"/>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Regionale Entwicklung des Außenhandels Deutschlands</a:t>
            </a:r>
          </a:p>
          <a:p>
            <a:endParaRPr lang="de-DE" sz="24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3C423D06-614E-4CCF-A19B-A8C947E20749}"/>
              </a:ext>
            </a:extLst>
          </p:cNvPr>
          <p:cNvSpPr txBox="1"/>
          <p:nvPr/>
        </p:nvSpPr>
        <p:spPr>
          <a:xfrm>
            <a:off x="8546" y="6295617"/>
            <a:ext cx="5405719" cy="538930"/>
          </a:xfrm>
          <a:prstGeom prst="rect">
            <a:avLst/>
          </a:prstGeom>
          <a:noFill/>
        </p:spPr>
        <p:txBody>
          <a:bodyPr wrap="square" rtlCol="0">
            <a:noAutofit/>
          </a:bodyPr>
          <a:lstStyle/>
          <a:p>
            <a:r>
              <a:rPr lang="de-DE" sz="1000" b="1" dirty="0">
                <a:latin typeface="Times New Roman" panose="02020603050405020304" pitchFamily="18" charset="0"/>
                <a:cs typeface="Times New Roman" panose="02020603050405020304" pitchFamily="18" charset="0"/>
              </a:rPr>
              <a:t>USMCA:</a:t>
            </a:r>
            <a:r>
              <a:rPr lang="de-DE" sz="1000" dirty="0">
                <a:latin typeface="Times New Roman" panose="02020603050405020304" pitchFamily="18" charset="0"/>
                <a:cs typeface="Times New Roman" panose="02020603050405020304" pitchFamily="18" charset="0"/>
              </a:rPr>
              <a:t> USA, Mexiko, Kanada; </a:t>
            </a:r>
            <a:r>
              <a:rPr lang="de-DE" sz="1000" b="1" dirty="0">
                <a:latin typeface="Times New Roman" panose="02020603050405020304" pitchFamily="18" charset="0"/>
                <a:cs typeface="Times New Roman" panose="02020603050405020304" pitchFamily="18" charset="0"/>
              </a:rPr>
              <a:t>BRICS:</a:t>
            </a:r>
            <a:r>
              <a:rPr lang="de-DE" sz="1000" dirty="0">
                <a:latin typeface="Times New Roman" panose="02020603050405020304" pitchFamily="18" charset="0"/>
                <a:cs typeface="Times New Roman" panose="02020603050405020304" pitchFamily="18" charset="0"/>
              </a:rPr>
              <a:t> Brasilien, </a:t>
            </a:r>
            <a:r>
              <a:rPr lang="de-DE" sz="1000" dirty="0" err="1">
                <a:latin typeface="Times New Roman" panose="02020603050405020304" pitchFamily="18" charset="0"/>
                <a:cs typeface="Times New Roman" panose="02020603050405020304" pitchFamily="18" charset="0"/>
              </a:rPr>
              <a:t>Rußland</a:t>
            </a:r>
            <a:r>
              <a:rPr lang="de-DE" sz="1000" dirty="0">
                <a:latin typeface="Times New Roman" panose="02020603050405020304" pitchFamily="18" charset="0"/>
                <a:cs typeface="Times New Roman" panose="02020603050405020304" pitchFamily="18" charset="0"/>
              </a:rPr>
              <a:t>, Portugal, China, Südafrika</a:t>
            </a:r>
          </a:p>
          <a:p>
            <a:r>
              <a:rPr lang="de-DE" sz="1000" b="1" dirty="0">
                <a:latin typeface="Times New Roman" panose="02020603050405020304" pitchFamily="18" charset="0"/>
                <a:cs typeface="Times New Roman" panose="02020603050405020304" pitchFamily="18" charset="0"/>
              </a:rPr>
              <a:t>EU-alt:</a:t>
            </a:r>
            <a:r>
              <a:rPr lang="de-DE" sz="1000" dirty="0">
                <a:latin typeface="Times New Roman" panose="02020603050405020304" pitchFamily="18" charset="0"/>
                <a:cs typeface="Times New Roman" panose="02020603050405020304" pitchFamily="18" charset="0"/>
              </a:rPr>
              <a:t> BEL, DNK, FIN, FRA, GRE, IRL, ITA, LUX, NDL, AUT, POR, SWE, ESP</a:t>
            </a:r>
          </a:p>
          <a:p>
            <a:r>
              <a:rPr lang="de-DE" sz="1000" b="1" dirty="0">
                <a:latin typeface="Times New Roman" panose="02020603050405020304" pitchFamily="18" charset="0"/>
                <a:cs typeface="Times New Roman" panose="02020603050405020304" pitchFamily="18" charset="0"/>
              </a:rPr>
              <a:t>EU-neu</a:t>
            </a:r>
            <a:r>
              <a:rPr lang="de-DE" sz="1000" dirty="0">
                <a:latin typeface="Times New Roman" panose="02020603050405020304" pitchFamily="18" charset="0"/>
                <a:cs typeface="Times New Roman" panose="02020603050405020304" pitchFamily="18" charset="0"/>
              </a:rPr>
              <a:t>: BUL, EST, CRO, LET, LIT, MLT, POL, ROM, SVL, SLO, CZE, HUN, CYP </a:t>
            </a:r>
          </a:p>
        </p:txBody>
      </p:sp>
      <p:sp>
        <p:nvSpPr>
          <p:cNvPr id="15" name="Rechteck 14">
            <a:extLst>
              <a:ext uri="{FF2B5EF4-FFF2-40B4-BE49-F238E27FC236}">
                <a16:creationId xmlns:a16="http://schemas.microsoft.com/office/drawing/2014/main" id="{E27161AB-F82C-4BE4-BB13-B334C805F49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9A1BC53-C532-4C4D-1B00-5C5F92C8DA15}"/>
              </a:ext>
            </a:extLst>
          </p:cNvPr>
          <p:cNvPicPr>
            <a:picLocks noChangeAspect="1"/>
          </p:cNvPicPr>
          <p:nvPr/>
        </p:nvPicPr>
        <p:blipFill>
          <a:blip r:embed="rId2"/>
          <a:stretch>
            <a:fillRect/>
          </a:stretch>
        </p:blipFill>
        <p:spPr>
          <a:xfrm>
            <a:off x="0" y="0"/>
            <a:ext cx="5175490" cy="3110800"/>
          </a:xfrm>
          <a:prstGeom prst="rect">
            <a:avLst/>
          </a:prstGeom>
        </p:spPr>
      </p:pic>
      <p:pic>
        <p:nvPicPr>
          <p:cNvPr id="3" name="Grafik 2">
            <a:extLst>
              <a:ext uri="{FF2B5EF4-FFF2-40B4-BE49-F238E27FC236}">
                <a16:creationId xmlns:a16="http://schemas.microsoft.com/office/drawing/2014/main" id="{BD363702-A171-693A-CEB0-9232CA468032}"/>
              </a:ext>
            </a:extLst>
          </p:cNvPr>
          <p:cNvPicPr>
            <a:picLocks noChangeAspect="1"/>
          </p:cNvPicPr>
          <p:nvPr/>
        </p:nvPicPr>
        <p:blipFill>
          <a:blip r:embed="rId3"/>
          <a:stretch>
            <a:fillRect/>
          </a:stretch>
        </p:blipFill>
        <p:spPr>
          <a:xfrm>
            <a:off x="8546" y="3110800"/>
            <a:ext cx="5166944" cy="3105664"/>
          </a:xfrm>
          <a:prstGeom prst="rect">
            <a:avLst/>
          </a:prstGeom>
        </p:spPr>
      </p:pic>
    </p:spTree>
    <p:extLst>
      <p:ext uri="{BB962C8B-B14F-4D97-AF65-F5344CB8AC3E}">
        <p14:creationId xmlns:p14="http://schemas.microsoft.com/office/powerpoint/2010/main" val="295444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5681382" y="299332"/>
            <a:ext cx="6441142" cy="92596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Internationale Verflechtungen der 20 größten Volkswirtschaften – gemessen </a:t>
            </a:r>
            <a:r>
              <a:rPr lang="de-DE" sz="2400" b="1">
                <a:latin typeface="Times New Roman" panose="02020603050405020304" pitchFamily="18" charset="0"/>
                <a:cs typeface="Times New Roman" panose="02020603050405020304" pitchFamily="18" charset="0"/>
              </a:rPr>
              <a:t>am BIP 2021</a:t>
            </a:r>
            <a:endParaRPr lang="de-DE" sz="2400" b="1" dirty="0">
              <a:latin typeface="Times New Roman" panose="02020603050405020304" pitchFamily="18" charset="0"/>
              <a:cs typeface="Times New Roman" panose="02020603050405020304" pitchFamily="18" charset="0"/>
            </a:endParaRPr>
          </a:p>
          <a:p>
            <a:endParaRPr lang="de-DE" sz="2400" dirty="0"/>
          </a:p>
        </p:txBody>
      </p:sp>
      <p:sp>
        <p:nvSpPr>
          <p:cNvPr id="12" name="Rechteck 11">
            <a:extLst>
              <a:ext uri="{FF2B5EF4-FFF2-40B4-BE49-F238E27FC236}">
                <a16:creationId xmlns:a16="http://schemas.microsoft.com/office/drawing/2014/main" id="{760FB35C-234B-4EEC-B6D6-33AA14D31A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3D47E0CC-8712-7730-101E-1112D4C98F4C}"/>
              </a:ext>
            </a:extLst>
          </p:cNvPr>
          <p:cNvPicPr>
            <a:picLocks noChangeAspect="1"/>
          </p:cNvPicPr>
          <p:nvPr/>
        </p:nvPicPr>
        <p:blipFill>
          <a:blip r:embed="rId2"/>
          <a:stretch>
            <a:fillRect/>
          </a:stretch>
        </p:blipFill>
        <p:spPr>
          <a:xfrm>
            <a:off x="0" y="299332"/>
            <a:ext cx="5926082" cy="5935034"/>
          </a:xfrm>
          <a:prstGeom prst="rect">
            <a:avLst/>
          </a:prstGeom>
        </p:spPr>
      </p:pic>
      <p:sp>
        <p:nvSpPr>
          <p:cNvPr id="9" name="Textfeld 8">
            <a:extLst>
              <a:ext uri="{FF2B5EF4-FFF2-40B4-BE49-F238E27FC236}">
                <a16:creationId xmlns:a16="http://schemas.microsoft.com/office/drawing/2014/main" id="{DEF0FEA9-924F-BE53-74F4-C6D9755A416A}"/>
              </a:ext>
            </a:extLst>
          </p:cNvPr>
          <p:cNvSpPr txBox="1"/>
          <p:nvPr/>
        </p:nvSpPr>
        <p:spPr>
          <a:xfrm>
            <a:off x="-5542" y="6189336"/>
            <a:ext cx="4777047" cy="369332"/>
          </a:xfrm>
          <a:prstGeom prst="rect">
            <a:avLst/>
          </a:prstGeom>
          <a:noFill/>
        </p:spPr>
        <p:txBody>
          <a:bodyPr wrap="square">
            <a:spAutoFit/>
          </a:bodyPr>
          <a:lstStyle/>
          <a:p>
            <a:r>
              <a:rPr lang="de-DE"/>
              <a:t>*77% der Exporte sind regional nicht spezifiziert</a:t>
            </a:r>
          </a:p>
        </p:txBody>
      </p:sp>
    </p:spTree>
    <p:extLst>
      <p:ext uri="{BB962C8B-B14F-4D97-AF65-F5344CB8AC3E}">
        <p14:creationId xmlns:p14="http://schemas.microsoft.com/office/powerpoint/2010/main" val="1523319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3200" dirty="0">
                <a:latin typeface="Times New Roman" panose="02020603050405020304" pitchFamily="18" charset="0"/>
                <a:cs typeface="Times New Roman" panose="02020603050405020304" pitchFamily="18" charset="0"/>
              </a:rPr>
              <a:t>Der Außenhandel Deutschlands nach </a:t>
            </a:r>
            <a:r>
              <a:rPr lang="de-DE" sz="3200">
                <a:latin typeface="Times New Roman" panose="02020603050405020304" pitchFamily="18" charset="0"/>
                <a:cs typeface="Times New Roman" panose="02020603050405020304" pitchFamily="18" charset="0"/>
              </a:rPr>
              <a:t>Ländern 2022</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15" name="Rechteck 14">
            <a:extLst>
              <a:ext uri="{FF2B5EF4-FFF2-40B4-BE49-F238E27FC236}">
                <a16:creationId xmlns:a16="http://schemas.microsoft.com/office/drawing/2014/main" id="{83DCC37D-3153-4DDD-A6E2-543FF2BCC51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F93E6BD0-09D1-D5EF-BF42-99EDB14064E4}"/>
              </a:ext>
            </a:extLst>
          </p:cNvPr>
          <p:cNvPicPr>
            <a:picLocks noChangeAspect="1"/>
          </p:cNvPicPr>
          <p:nvPr/>
        </p:nvPicPr>
        <p:blipFill>
          <a:blip r:embed="rId2"/>
          <a:stretch>
            <a:fillRect/>
          </a:stretch>
        </p:blipFill>
        <p:spPr>
          <a:xfrm>
            <a:off x="209780" y="567679"/>
            <a:ext cx="7022293" cy="4720379"/>
          </a:xfrm>
          <a:prstGeom prst="rect">
            <a:avLst/>
          </a:prstGeom>
        </p:spPr>
      </p:pic>
    </p:spTree>
    <p:extLst>
      <p:ext uri="{BB962C8B-B14F-4D97-AF65-F5344CB8AC3E}">
        <p14:creationId xmlns:p14="http://schemas.microsoft.com/office/powerpoint/2010/main" val="2081875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9808947-CEF8-43EC-BF62-5E76F31F3A12}"/>
              </a:ext>
            </a:extLst>
          </p:cNvPr>
          <p:cNvSpPr txBox="1"/>
          <p:nvPr/>
        </p:nvSpPr>
        <p:spPr>
          <a:xfrm>
            <a:off x="1122829" y="0"/>
            <a:ext cx="10219765" cy="567680"/>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Der Außenhandel Deutschlands </a:t>
            </a:r>
            <a:r>
              <a:rPr lang="de-DE" sz="2400">
                <a:latin typeface="Times New Roman" panose="02020603050405020304" pitchFamily="18" charset="0"/>
                <a:cs typeface="Times New Roman" panose="02020603050405020304" pitchFamily="18" charset="0"/>
              </a:rPr>
              <a:t>nach ausgewählten Ländern 2022</a:t>
            </a:r>
            <a:endParaRPr lang="de-DE"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57E4A691-383D-4399-B93E-2A38241FA9F4}"/>
              </a:ext>
            </a:extLst>
          </p:cNvPr>
          <p:cNvSpPr txBox="1"/>
          <p:nvPr/>
        </p:nvSpPr>
        <p:spPr>
          <a:xfrm>
            <a:off x="360000" y="99174"/>
            <a:ext cx="1661545" cy="369332"/>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Quelle: Destatis</a:t>
            </a:r>
          </a:p>
        </p:txBody>
      </p:sp>
      <p:sp>
        <p:nvSpPr>
          <p:cNvPr id="15" name="Rechteck 14">
            <a:extLst>
              <a:ext uri="{FF2B5EF4-FFF2-40B4-BE49-F238E27FC236}">
                <a16:creationId xmlns:a16="http://schemas.microsoft.com/office/drawing/2014/main" id="{83DCC37D-3153-4DDD-A6E2-543FF2BCC51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8E946C8D-C7E1-4CD8-BDFB-5DC7D221BC64}"/>
              </a:ext>
            </a:extLst>
          </p:cNvPr>
          <p:cNvPicPr>
            <a:picLocks noChangeAspect="1"/>
          </p:cNvPicPr>
          <p:nvPr/>
        </p:nvPicPr>
        <p:blipFill>
          <a:blip r:embed="rId2"/>
          <a:stretch>
            <a:fillRect/>
          </a:stretch>
        </p:blipFill>
        <p:spPr>
          <a:xfrm>
            <a:off x="359999" y="487744"/>
            <a:ext cx="6980483" cy="3204043"/>
          </a:xfrm>
          <a:prstGeom prst="rect">
            <a:avLst/>
          </a:prstGeom>
        </p:spPr>
      </p:pic>
      <p:pic>
        <p:nvPicPr>
          <p:cNvPr id="4" name="Grafik 3">
            <a:extLst>
              <a:ext uri="{FF2B5EF4-FFF2-40B4-BE49-F238E27FC236}">
                <a16:creationId xmlns:a16="http://schemas.microsoft.com/office/drawing/2014/main" id="{C4CA19EB-8EAB-DF81-1383-4BC9AA5C6CA0}"/>
              </a:ext>
            </a:extLst>
          </p:cNvPr>
          <p:cNvPicPr>
            <a:picLocks noChangeAspect="1"/>
          </p:cNvPicPr>
          <p:nvPr/>
        </p:nvPicPr>
        <p:blipFill>
          <a:blip r:embed="rId3"/>
          <a:stretch>
            <a:fillRect/>
          </a:stretch>
        </p:blipFill>
        <p:spPr>
          <a:xfrm>
            <a:off x="359999" y="3550939"/>
            <a:ext cx="6973667" cy="3207887"/>
          </a:xfrm>
          <a:prstGeom prst="rect">
            <a:avLst/>
          </a:prstGeom>
        </p:spPr>
      </p:pic>
    </p:spTree>
    <p:extLst>
      <p:ext uri="{BB962C8B-B14F-4D97-AF65-F5344CB8AC3E}">
        <p14:creationId xmlns:p14="http://schemas.microsoft.com/office/powerpoint/2010/main" val="323814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0062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
        <p:nvSpPr>
          <p:cNvPr id="4" name="Rechteck 3">
            <a:extLst>
              <a:ext uri="{FF2B5EF4-FFF2-40B4-BE49-F238E27FC236}">
                <a16:creationId xmlns:a16="http://schemas.microsoft.com/office/drawing/2014/main" id="{996D4189-B612-4728-841D-56D844FA0D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86646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0E04758F-FBD7-484C-8710-0FF59B8C70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2672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6905" y="399587"/>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2" name="Rechteck 1"/>
          <p:cNvSpPr/>
          <p:nvPr/>
        </p:nvSpPr>
        <p:spPr>
          <a:xfrm>
            <a:off x="19049" y="1538344"/>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a16="http://schemas.microsoft.com/office/drawing/2014/main" id="{C2A0021A-F574-4A47-9137-F8860F5B674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2447154"/>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und</a:t>
            </a:r>
            <a:br>
              <a:rPr lang="de-DE" dirty="0">
                <a:latin typeface="Times New Roman" panose="02020603050405020304" pitchFamily="18" charset="0"/>
                <a:cs typeface="Times New Roman" panose="02020603050405020304" pitchFamily="18" charset="0"/>
              </a:rPr>
            </a:br>
            <a:r>
              <a:rPr lang="de-DE" dirty="0">
                <a:latin typeface="Times New Roman" panose="02020603050405020304" pitchFamily="18" charset="0"/>
                <a:cs typeface="Times New Roman" panose="02020603050405020304" pitchFamily="18" charset="0"/>
              </a:rPr>
              <a:t>Außenwirtschaft</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5474744"/>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5984836"/>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143098"/>
            <a:ext cx="2581275" cy="1771650"/>
          </a:xfrm>
          <a:prstGeom prst="rect">
            <a:avLst/>
          </a:prstGeom>
        </p:spPr>
      </p:pic>
      <p:sp>
        <p:nvSpPr>
          <p:cNvPr id="6" name="Rechteck 5">
            <a:extLst>
              <a:ext uri="{FF2B5EF4-FFF2-40B4-BE49-F238E27FC236}">
                <a16:creationId xmlns:a16="http://schemas.microsoft.com/office/drawing/2014/main" id="{CD144692-4744-42AD-9E55-64EE13273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28867"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2667897"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5672354"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1954882"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5697913"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2942196"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4243388"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4984899"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3986680"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6600646"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1322910"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2630936"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496100"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5814208"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29" name="Rechteck 28">
            <a:extLst>
              <a:ext uri="{FF2B5EF4-FFF2-40B4-BE49-F238E27FC236}">
                <a16:creationId xmlns:a16="http://schemas.microsoft.com/office/drawing/2014/main" id="{4F176E3B-059A-4BC5-A5CA-0934D9109B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1080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030EA37F-54BE-4C3E-A169-A1C62C01E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97766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5" name="Rechteck 4">
            <a:extLst>
              <a:ext uri="{FF2B5EF4-FFF2-40B4-BE49-F238E27FC236}">
                <a16:creationId xmlns:a16="http://schemas.microsoft.com/office/drawing/2014/main" id="{A453309A-57A4-4B38-8B24-3C4E62DC2DA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7765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(2020)</a:t>
                      </a: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20,55% 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5" name="Rechteck 4">
            <a:extLst>
              <a:ext uri="{FF2B5EF4-FFF2-40B4-BE49-F238E27FC236}">
                <a16:creationId xmlns:a16="http://schemas.microsoft.com/office/drawing/2014/main" id="{6A37D4F5-A27F-4DE3-8AE3-1A4E86BCC0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038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5" name="Rechteck 4">
            <a:extLst>
              <a:ext uri="{FF2B5EF4-FFF2-40B4-BE49-F238E27FC236}">
                <a16:creationId xmlns:a16="http://schemas.microsoft.com/office/drawing/2014/main" id="{98FAC6E0-1F4F-4999-A060-49183541422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9480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DE98AEB-8154-5A84-E162-B2080874E27C}"/>
              </a:ext>
            </a:extLst>
          </p:cNvPr>
          <p:cNvPicPr>
            <a:picLocks noChangeAspect="1"/>
          </p:cNvPicPr>
          <p:nvPr/>
        </p:nvPicPr>
        <p:blipFill>
          <a:blip r:embed="rId2"/>
          <a:stretch>
            <a:fillRect/>
          </a:stretch>
        </p:blipFill>
        <p:spPr>
          <a:xfrm>
            <a:off x="0" y="2880000"/>
            <a:ext cx="7728146" cy="360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349497"/>
            <a:ext cx="8048910"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sp>
        <p:nvSpPr>
          <p:cNvPr id="24" name="Rechteck 23">
            <a:extLst>
              <a:ext uri="{FF2B5EF4-FFF2-40B4-BE49-F238E27FC236}">
                <a16:creationId xmlns:a16="http://schemas.microsoft.com/office/drawing/2014/main" id="{F2A47D9E-1CA4-4B0B-A02A-09015E24A1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3" name="Objekt 2">
            <a:extLst>
              <a:ext uri="{FF2B5EF4-FFF2-40B4-BE49-F238E27FC236}">
                <a16:creationId xmlns:a16="http://schemas.microsoft.com/office/drawing/2014/main" id="{0617B78C-5A5B-EE10-D706-50A9C8E4F19C}"/>
              </a:ext>
            </a:extLst>
          </p:cNvPr>
          <p:cNvGraphicFramePr>
            <a:graphicFrameLocks noChangeAspect="1"/>
          </p:cNvGraphicFramePr>
          <p:nvPr>
            <p:extLst>
              <p:ext uri="{D42A27DB-BD31-4B8C-83A1-F6EECF244321}">
                <p14:modId xmlns:p14="http://schemas.microsoft.com/office/powerpoint/2010/main" val="3328445265"/>
              </p:ext>
            </p:extLst>
          </p:nvPr>
        </p:nvGraphicFramePr>
        <p:xfrm>
          <a:off x="0" y="552450"/>
          <a:ext cx="8389994" cy="1449070"/>
        </p:xfrm>
        <a:graphic>
          <a:graphicData uri="http://schemas.openxmlformats.org/presentationml/2006/ole">
            <mc:AlternateContent xmlns:mc="http://schemas.openxmlformats.org/markup-compatibility/2006">
              <mc:Choice xmlns:v="urn:schemas-microsoft-com:vml" Requires="v">
                <p:oleObj name="Worksheet" r:id="rId3" imgW="4375310" imgH="755562" progId="Excel.Sheet.12">
                  <p:embed/>
                </p:oleObj>
              </mc:Choice>
              <mc:Fallback>
                <p:oleObj name="Worksheet" r:id="rId3" imgW="4375310" imgH="755562" progId="Excel.Sheet.12">
                  <p:embed/>
                  <p:pic>
                    <p:nvPicPr>
                      <p:cNvPr id="0" name=""/>
                      <p:cNvPicPr/>
                      <p:nvPr/>
                    </p:nvPicPr>
                    <p:blipFill>
                      <a:blip r:embed="rId4"/>
                      <a:stretch>
                        <a:fillRect/>
                      </a:stretch>
                    </p:blipFill>
                    <p:spPr>
                      <a:xfrm>
                        <a:off x="0" y="552450"/>
                        <a:ext cx="8389994" cy="1449070"/>
                      </a:xfrm>
                      <a:prstGeom prst="rect">
                        <a:avLst/>
                      </a:prstGeom>
                    </p:spPr>
                  </p:pic>
                </p:oleObj>
              </mc:Fallback>
            </mc:AlternateContent>
          </a:graphicData>
        </a:graphic>
      </p:graphicFrame>
    </p:spTree>
    <p:extLst>
      <p:ext uri="{BB962C8B-B14F-4D97-AF65-F5344CB8AC3E}">
        <p14:creationId xmlns:p14="http://schemas.microsoft.com/office/powerpoint/2010/main" val="3356607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Relation</a:t>
            </a:r>
          </a:p>
          <a:p>
            <a:r>
              <a:rPr lang="de-DE" sz="1400" dirty="0"/>
              <a:t>	                    zum Bruttoinlandsprodukt</a:t>
            </a:r>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
        <p:nvSpPr>
          <p:cNvPr id="24" name="Rechteck 23">
            <a:extLst>
              <a:ext uri="{FF2B5EF4-FFF2-40B4-BE49-F238E27FC236}">
                <a16:creationId xmlns:a16="http://schemas.microsoft.com/office/drawing/2014/main" id="{83AC1554-9BB4-4284-9960-68B42C4748A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01A3052F-7850-6041-A168-A8A50B1001FC}"/>
              </a:ext>
            </a:extLst>
          </p:cNvPr>
          <p:cNvPicPr>
            <a:picLocks noChangeAspect="1"/>
          </p:cNvPicPr>
          <p:nvPr/>
        </p:nvPicPr>
        <p:blipFill>
          <a:blip r:embed="rId2"/>
          <a:stretch>
            <a:fillRect/>
          </a:stretch>
        </p:blipFill>
        <p:spPr>
          <a:xfrm>
            <a:off x="0" y="540000"/>
            <a:ext cx="7929515" cy="3600000"/>
          </a:xfrm>
          <a:prstGeom prst="rect">
            <a:avLst/>
          </a:prstGeom>
        </p:spPr>
      </p:pic>
    </p:spTree>
    <p:extLst>
      <p:ext uri="{BB962C8B-B14F-4D97-AF65-F5344CB8AC3E}">
        <p14:creationId xmlns:p14="http://schemas.microsoft.com/office/powerpoint/2010/main" val="3507758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8" y="1803159"/>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Ausgaben</a:t>
            </a: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Haushalte</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4334939" y="4069882"/>
            <a:ext cx="1967205"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529987" y="4976532"/>
            <a:ext cx="2159617" cy="412595"/>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016239" y="1529461"/>
            <a:ext cx="4351965" cy="27548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p:cNvCxnSpPr>
          <p:nvPr/>
        </p:nvCxnSpPr>
        <p:spPr>
          <a:xfrm flipH="1">
            <a:off x="5013064" y="3612982"/>
            <a:ext cx="1241715" cy="42113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327172" y="3554734"/>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Förderungen für</a:t>
            </a:r>
          </a:p>
          <a:p>
            <a:r>
              <a:rPr lang="de-DE" dirty="0">
                <a:latin typeface="Times New Roman" panose="02020603050405020304" pitchFamily="18" charset="0"/>
                <a:cs typeface="Times New Roman" panose="02020603050405020304" pitchFamily="18" charset="0"/>
              </a:rPr>
              <a:t>Solar- Windenergie-</a:t>
            </a:r>
          </a:p>
          <a:p>
            <a:r>
              <a:rPr lang="de-DE" dirty="0" err="1">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z.B. Sozialausgaben</a:t>
            </a:r>
          </a:p>
          <a:p>
            <a:r>
              <a:rPr lang="de-DE" dirty="0">
                <a:latin typeface="Times New Roman" panose="02020603050405020304" pitchFamily="18" charset="0"/>
                <a:cs typeface="Times New Roman" panose="02020603050405020304" pitchFamily="18" charset="0"/>
              </a:rPr>
              <a:t>E-Autoprämie</a:t>
            </a:r>
          </a:p>
        </p:txBody>
      </p:sp>
      <p:sp>
        <p:nvSpPr>
          <p:cNvPr id="25" name="Textfeld 24">
            <a:extLst>
              <a:ext uri="{FF2B5EF4-FFF2-40B4-BE49-F238E27FC236}">
                <a16:creationId xmlns:a16="http://schemas.microsoft.com/office/drawing/2014/main" id="{E68174A4-FBED-4FAC-ADF4-E9C76D7AFCAE}"/>
              </a:ext>
            </a:extLst>
          </p:cNvPr>
          <p:cNvSpPr txBox="1"/>
          <p:nvPr/>
        </p:nvSpPr>
        <p:spPr>
          <a:xfrm>
            <a:off x="4335605" y="4352724"/>
            <a:ext cx="2037737" cy="369332"/>
          </a:xfrm>
          <a:prstGeom prst="rect">
            <a:avLst/>
          </a:prstGeom>
          <a:noFill/>
        </p:spPr>
        <p:txBody>
          <a:bodyPr wrap="none" rtlCol="0">
            <a:spAutoFit/>
          </a:bodyPr>
          <a:lstStyle/>
          <a:p>
            <a:pPr algn="ctr"/>
            <a:r>
              <a:rPr lang="de-DE" dirty="0">
                <a:latin typeface="Times New Roman" panose="02020603050405020304" pitchFamily="18" charset="0"/>
                <a:cs typeface="Times New Roman" panose="02020603050405020304" pitchFamily="18" charset="0"/>
              </a:rPr>
              <a:t>z.B. </a:t>
            </a:r>
            <a:r>
              <a:rPr lang="de-DE" dirty="0" err="1">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013064" y="5284852"/>
            <a:ext cx="4217571" cy="98092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umfasst zum einen den Kauf von Sachleistungen und zum anderen  von Dritten erbrachte Dienstleistungen</a:t>
            </a:r>
          </a:p>
          <a:p>
            <a:r>
              <a:rPr lang="de-DE" dirty="0">
                <a:latin typeface="Times New Roman" panose="02020603050405020304" pitchFamily="18" charset="0"/>
                <a:cs typeface="Times New Roman" panose="02020603050405020304" pitchFamily="18" charset="0"/>
              </a:rPr>
              <a:t>(u.a. Mieten, Reinigungsleistungen, Bankdienstleistungen)</a:t>
            </a: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0" y="2129056"/>
            <a:ext cx="3870960" cy="2031325"/>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Grundstückskäufe, Kreditvergabe,</a:t>
            </a:r>
          </a:p>
          <a:p>
            <a:r>
              <a:rPr lang="de-DE" dirty="0">
                <a:latin typeface="Times New Roman" panose="02020603050405020304" pitchFamily="18" charset="0"/>
                <a:cs typeface="Times New Roman" panose="02020603050405020304" pitchFamily="18" charset="0"/>
              </a:rPr>
              <a:t>Inanspruchnahme von Bürgschaften,</a:t>
            </a:r>
          </a:p>
          <a:p>
            <a:r>
              <a:rPr lang="de-DE" dirty="0">
                <a:latin typeface="Times New Roman" panose="02020603050405020304" pitchFamily="18" charset="0"/>
                <a:cs typeface="Times New Roman" panose="02020603050405020304" pitchFamily="18" charset="0"/>
              </a:rPr>
              <a:t>insb. im Zuge der </a:t>
            </a:r>
            <a:r>
              <a:rPr lang="de-DE" dirty="0" err="1">
                <a:latin typeface="Times New Roman" panose="02020603050405020304" pitchFamily="18" charset="0"/>
                <a:cs typeface="Times New Roman" panose="02020603050405020304" pitchFamily="18" charset="0"/>
              </a:rPr>
              <a:t>Coronakrise</a:t>
            </a:r>
            <a:r>
              <a:rPr lang="de-DE" dirty="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p>
        </p:txBody>
      </p:sp>
      <p:sp>
        <p:nvSpPr>
          <p:cNvPr id="28" name="Rechteck 27">
            <a:extLst>
              <a:ext uri="{FF2B5EF4-FFF2-40B4-BE49-F238E27FC236}">
                <a16:creationId xmlns:a16="http://schemas.microsoft.com/office/drawing/2014/main" id="{0CEBA7F4-EB60-45EE-9B97-4AB994AD94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24020" y="1182808"/>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Gebühren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z.B. freiwillige Sozialversicherungs-beiträge, </a:t>
            </a:r>
            <a:r>
              <a:rPr lang="de-DE" dirty="0" err="1">
                <a:latin typeface="Times New Roman" panose="02020603050405020304" pitchFamily="18" charset="0"/>
                <a:cs typeface="Times New Roman" panose="02020603050405020304" pitchFamily="18" charset="0"/>
              </a:rPr>
              <a:t>Straßenan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liegerbeitrag</a:t>
            </a:r>
            <a:r>
              <a:rPr lang="de-DE" dirty="0">
                <a:latin typeface="Times New Roman" panose="02020603050405020304" pitchFamily="18" charset="0"/>
                <a:cs typeface="Times New Roman" panose="02020603050405020304" pitchFamily="18" charset="0"/>
              </a:rPr>
              <a:t> *</a:t>
            </a: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655499" y="5056595"/>
            <a:ext cx="2804121" cy="416578"/>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700322" y="4240890"/>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172122" y="535313"/>
            <a:ext cx="6956915"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0" y="6112304"/>
            <a:ext cx="8638391" cy="646331"/>
          </a:xfrm>
          <a:prstGeom prst="rect">
            <a:avLst/>
          </a:prstGeom>
          <a:noFill/>
        </p:spPr>
        <p:txBody>
          <a:bodyPr wrap="square" rtlCol="0">
            <a:spAutoFit/>
          </a:bodyPr>
          <a:lstStyle/>
          <a:p>
            <a:r>
              <a:rPr lang="de-DE" dirty="0">
                <a:latin typeface="Times New Roman" panose="02020603050405020304" pitchFamily="18" charset="0"/>
                <a:cs typeface="Times New Roman" panose="02020603050405020304" pitchFamily="18" charset="0"/>
              </a:rPr>
              <a:t>* Achtung: Rundfunkbeitrag (GEZ) und Semesterbeitrag, sind von der Legaldefinition her eine Gebühr!</a:t>
            </a: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Gebühr für Personal- </a:t>
            </a:r>
            <a:r>
              <a:rPr lang="de-DE" dirty="0" err="1">
                <a:latin typeface="Times New Roman" panose="02020603050405020304" pitchFamily="18" charset="0"/>
                <a:cs typeface="Times New Roman" panose="02020603050405020304" pitchFamily="18" charset="0"/>
              </a:rPr>
              <a:t>ausweis</a:t>
            </a:r>
            <a:r>
              <a:rPr lang="de-DE" dirty="0">
                <a:latin typeface="Times New Roman" panose="02020603050405020304" pitchFamily="18" charset="0"/>
                <a:cs typeface="Times New Roman" panose="02020603050405020304" pitchFamily="18" charset="0"/>
              </a:rPr>
              <a:t>,</a:t>
            </a:r>
          </a:p>
          <a:p>
            <a:r>
              <a:rPr lang="de-DE" dirty="0" err="1">
                <a:latin typeface="Times New Roman" panose="02020603050405020304" pitchFamily="18" charset="0"/>
                <a:cs typeface="Times New Roman" panose="02020603050405020304" pitchFamily="18" charset="0"/>
              </a:rPr>
              <a:t>Beurkun</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dung</a:t>
            </a:r>
            <a:r>
              <a:rPr lang="de-DE" dirty="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Gewinne aus öffentlichen Beteiligungen (siehe </a:t>
            </a:r>
            <a:r>
              <a:rPr lang="de-DE" dirty="0" err="1">
                <a:latin typeface="Times New Roman" panose="02020603050405020304" pitchFamily="18" charset="0"/>
                <a:cs typeface="Times New Roman" panose="02020603050405020304" pitchFamily="18" charset="0"/>
              </a:rPr>
              <a:t>öffentl</a:t>
            </a:r>
            <a:r>
              <a:rPr lang="de-DE" dirty="0">
                <a:latin typeface="Times New Roman" panose="02020603050405020304" pitchFamily="18" charset="0"/>
                <a:cs typeface="Times New Roman" panose="02020603050405020304" pitchFamily="18" charset="0"/>
              </a:rPr>
              <a:t>. Unternehmen). Insb. öffentliche Energieversorger oder Sparkassen auf kommunaler Ebene</a:t>
            </a: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2937595" cy="9503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Kapitalertragssteuer, Einkommenssteuer. Allg. </a:t>
            </a:r>
          </a:p>
          <a:p>
            <a:r>
              <a:rPr lang="de-DE" dirty="0">
                <a:latin typeface="Times New Roman" panose="02020603050405020304" pitchFamily="18" charset="0"/>
                <a:cs typeface="Times New Roman" panose="02020603050405020304" pitchFamily="18" charset="0"/>
              </a:rPr>
              <a:t>Steuern auf Arbeit und Kapital</a:t>
            </a:r>
          </a:p>
        </p:txBody>
      </p:sp>
      <p:sp>
        <p:nvSpPr>
          <p:cNvPr id="75" name="Textfeld 74">
            <a:extLst>
              <a:ext uri="{FF2B5EF4-FFF2-40B4-BE49-F238E27FC236}">
                <a16:creationId xmlns:a16="http://schemas.microsoft.com/office/drawing/2014/main" id="{E68174A4-FBED-4FAC-ADF4-E9C76D7AFCAE}"/>
              </a:ext>
            </a:extLst>
          </p:cNvPr>
          <p:cNvSpPr txBox="1"/>
          <p:nvPr/>
        </p:nvSpPr>
        <p:spPr>
          <a:xfrm>
            <a:off x="5372208" y="5327092"/>
            <a:ext cx="3722046" cy="666044"/>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Umsatzsteuer/Mehrwertsteuer, Zölle, Vergnügungssteuer</a:t>
            </a: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Pflegeversicherung</a:t>
            </a:r>
          </a:p>
          <a:p>
            <a:r>
              <a:rPr lang="de-DE" dirty="0">
                <a:latin typeface="Times New Roman" panose="02020603050405020304" pitchFamily="18" charset="0"/>
                <a:cs typeface="Times New Roman" panose="02020603050405020304" pitchFamily="18" charset="0"/>
              </a:rPr>
              <a:t>Arbeitslosenversicherung, Krankenversicherung,</a:t>
            </a:r>
          </a:p>
          <a:p>
            <a:r>
              <a:rPr lang="de-DE" dirty="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Ausgabe von Staatsanleihen,</a:t>
            </a:r>
          </a:p>
          <a:p>
            <a:r>
              <a:rPr lang="de-DE" dirty="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z.B. Länderfinanz- </a:t>
            </a:r>
            <a:r>
              <a:rPr lang="de-DE" dirty="0" err="1">
                <a:latin typeface="Times New Roman" panose="02020603050405020304" pitchFamily="18" charset="0"/>
                <a:cs typeface="Times New Roman" panose="02020603050405020304" pitchFamily="18" charset="0"/>
              </a:rPr>
              <a:t>ausgleich</a:t>
            </a:r>
            <a:r>
              <a:rPr lang="de-DE" dirty="0">
                <a:latin typeface="Times New Roman" panose="02020603050405020304" pitchFamily="18" charset="0"/>
                <a:cs typeface="Times New Roman" panose="02020603050405020304" pitchFamily="18" charset="0"/>
              </a:rPr>
              <a:t>,</a:t>
            </a:r>
          </a:p>
          <a:p>
            <a:r>
              <a:rPr lang="de-DE" dirty="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
        <p:nvSpPr>
          <p:cNvPr id="35" name="Rechteck 34">
            <a:extLst>
              <a:ext uri="{FF2B5EF4-FFF2-40B4-BE49-F238E27FC236}">
                <a16:creationId xmlns:a16="http://schemas.microsoft.com/office/drawing/2014/main" id="{B463503C-7513-49D8-8D9E-1DA934B501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70574"/>
            <a:ext cx="12172951" cy="1568424"/>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Minimal State</a:t>
            </a:r>
          </a:p>
          <a:p>
            <a:pPr algn="ct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Staat ist auf die geringst mögliche Machtausübung beschränkt.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19049" y="2238998"/>
            <a:ext cx="12172951" cy="920368"/>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obliegt einzig die Gewährung der </a:t>
            </a:r>
            <a:r>
              <a:rPr lang="de-DE" sz="2400" b="1" dirty="0">
                <a:latin typeface="Times New Roman" panose="02020603050405020304" pitchFamily="18" charset="0"/>
                <a:cs typeface="Times New Roman" panose="02020603050405020304" pitchFamily="18" charset="0"/>
              </a:rPr>
              <a:t>äußeren und inneren Sicherheit</a:t>
            </a:r>
          </a:p>
          <a:p>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19049" y="2966544"/>
            <a:ext cx="12172951" cy="2126749"/>
          </a:xfrm>
          <a:prstGeom prst="rect">
            <a:avLst/>
          </a:prstGeom>
          <a:noFill/>
        </p:spPr>
        <p:txBody>
          <a:bodyPr wrap="square" rtlCol="0">
            <a:noAutofit/>
          </a:bodyPr>
          <a:lstStyle/>
          <a:p>
            <a:pPr lvl="1"/>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Robert Nozick (1974) </a:t>
            </a:r>
            <a:r>
              <a:rPr lang="de-DE" sz="2400" i="1" dirty="0">
                <a:latin typeface="Times New Roman" panose="02020603050405020304" pitchFamily="18" charset="0"/>
                <a:cs typeface="Times New Roman" panose="02020603050405020304" pitchFamily="18" charset="0"/>
              </a:rPr>
              <a:t>Anarchy, State, and Utopia </a:t>
            </a:r>
            <a:r>
              <a:rPr lang="de-DE" sz="2400" dirty="0">
                <a:latin typeface="Times New Roman" panose="02020603050405020304" pitchFamily="18" charset="0"/>
                <a:cs typeface="Times New Roman" panose="02020603050405020304" pitchFamily="18" charset="0"/>
              </a:rPr>
              <a:t>→ der Staat bildet sich aus dem Naturzustand (ähnlich wie bei </a:t>
            </a:r>
            <a:r>
              <a:rPr lang="en-US" sz="2400" dirty="0">
                <a:latin typeface="Times New Roman" panose="02020603050405020304" pitchFamily="18" charset="0"/>
                <a:cs typeface="Times New Roman" panose="02020603050405020304" pitchFamily="18" charset="0"/>
              </a:rPr>
              <a:t>John Locke (1689) </a:t>
            </a:r>
            <a:r>
              <a:rPr lang="en-US" sz="2400" i="1" dirty="0">
                <a:latin typeface="Times New Roman" panose="02020603050405020304" pitchFamily="18" charset="0"/>
                <a:cs typeface="Times New Roman" panose="02020603050405020304" pitchFamily="18" charset="0"/>
              </a:rPr>
              <a:t>Two Treatises of Government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a:t>
            </a:r>
            <a:r>
              <a:rPr lang="en-US" sz="2400" dirty="0">
                <a:latin typeface="Times New Roman" panose="02020603050405020304" pitchFamily="18" charset="0"/>
                <a:cs typeface="Times New Roman" panose="02020603050405020304" pitchFamily="18" charset="0"/>
              </a:rPr>
              <a:t> System </a:t>
            </a:r>
            <a:r>
              <a:rPr lang="en-US" sz="2400" dirty="0" err="1">
                <a:latin typeface="Times New Roman" panose="02020603050405020304" pitchFamily="18" charset="0"/>
                <a:cs typeface="Times New Roman" panose="02020603050405020304" pitchFamily="18" charset="0"/>
              </a:rPr>
              <a:t>aus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freiwilligen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Verträgen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5A8B0B9C-1C2B-4299-8B9F-D2E4C78EBA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901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a:t>
            </a:r>
            <a:r>
              <a:rPr lang="de-DE" sz="2400" dirty="0" err="1">
                <a:solidFill>
                  <a:srgbClr val="000000"/>
                </a:solidFill>
                <a:latin typeface="Arial"/>
                <a:ea typeface="Droid Sans Fallback"/>
              </a:rPr>
              <a:t>Paffrath</a:t>
            </a:r>
            <a:r>
              <a:rPr lang="de-DE" sz="2400" dirty="0">
                <a:solidFill>
                  <a:srgbClr val="000000"/>
                </a:solidFill>
                <a:latin typeface="Arial"/>
                <a:ea typeface="Droid Sans Fallback"/>
              </a:rPr>
              <a:t>-Straße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ED92A072-3B22-437A-B6C0-E5C23BEB72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Frage nach dem Umfang der Staatstätigkeit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67971"/>
            <a:ext cx="12172951" cy="6286502"/>
          </a:xfrm>
          <a:prstGeom prst="rect">
            <a:avLst/>
          </a:prstGeom>
          <a:noFill/>
        </p:spPr>
        <p:txBody>
          <a:bodyPr wrap="square" rtlCol="0">
            <a:noAutofit/>
          </a:bodyPr>
          <a:lstStyle/>
          <a:p>
            <a:pPr algn="ctr"/>
            <a:r>
              <a:rPr lang="en-US" sz="2400" b="1" dirty="0" err="1">
                <a:latin typeface="Times New Roman" panose="02020603050405020304" pitchFamily="18" charset="0"/>
                <a:cs typeface="Times New Roman" panose="02020603050405020304" pitchFamily="18" charset="0"/>
              </a:rPr>
              <a:t>Zunehmende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Staatsaktivität</a:t>
            </a:r>
            <a:endParaRPr lang="en-US" sz="24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Wagners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Gesetz</a:t>
            </a:r>
            <a:r>
              <a:rPr lang="en-US" dirty="0">
                <a:latin typeface="Times New Roman" panose="02020603050405020304" pitchFamily="18" charset="0"/>
                <a:cs typeface="Times New Roman" panose="02020603050405020304" pitchFamily="18" charset="0"/>
              </a:rPr>
              <a:t> der </a:t>
            </a:r>
            <a:r>
              <a:rPr lang="en-US" dirty="0" err="1">
                <a:latin typeface="Times New Roman" panose="02020603050405020304" pitchFamily="18" charset="0"/>
                <a:cs typeface="Times New Roman" panose="02020603050405020304" pitchFamily="18" charset="0"/>
              </a:rPr>
              <a:t>zunehmenden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Staatstätigkeit</a:t>
            </a:r>
            <a:r>
              <a:rPr lang="en-US" dirty="0">
                <a:latin typeface="Times New Roman" panose="02020603050405020304" pitchFamily="18" charset="0"/>
                <a:cs typeface="Times New Roman" panose="02020603050405020304" pitchFamily="18" charset="0"/>
              </a:rPr>
              <a:t> (Adolph Wagner 1892)</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Einkommenselastizität</a:t>
            </a:r>
            <a:r>
              <a:rPr lang="en-US" dirty="0">
                <a:latin typeface="Times New Roman" panose="02020603050405020304" pitchFamily="18" charset="0"/>
                <a:cs typeface="Times New Roman" panose="02020603050405020304" pitchFamily="18" charset="0"/>
              </a:rPr>
              <a:t> von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Gütern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größer</a:t>
            </a:r>
            <a:r>
              <a:rPr lang="en-US" dirty="0">
                <a:latin typeface="Times New Roman" panose="02020603050405020304" pitchFamily="18" charset="0"/>
                <a:cs typeface="Times New Roman" panose="02020603050405020304" pitchFamily="18" charset="0"/>
              </a:rPr>
              <a:t> 1.</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Baumol's cost disease (Baumol 1967)</a:t>
            </a:r>
          </a:p>
          <a:p>
            <a:pPr marL="800100" lvl="1" indent="-342900">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Die </a:t>
            </a:r>
            <a:r>
              <a:rPr lang="en-US" dirty="0" err="1">
                <a:latin typeface="Times New Roman" panose="02020603050405020304" pitchFamily="18" charset="0"/>
                <a:cs typeface="Times New Roman" panose="02020603050405020304" pitchFamily="18" charset="0"/>
              </a:rPr>
              <a:t>Produktivität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öffentlichen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Dienstleistungen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bleibt</a:t>
            </a:r>
            <a:r>
              <a:rPr lang="en-US" dirty="0">
                <a:latin typeface="Times New Roman" panose="02020603050405020304" pitchFamily="18" charset="0"/>
                <a:cs typeface="Times New Roman" panose="02020603050405020304" pitchFamily="18" charset="0"/>
              </a:rPr>
              <a:t> hinter dem </a:t>
            </a:r>
            <a:r>
              <a:rPr lang="en-US" dirty="0" err="1">
                <a:latin typeface="Times New Roman" panose="02020603050405020304" pitchFamily="18" charset="0"/>
                <a:cs typeface="Times New Roman" panose="02020603050405020304" pitchFamily="18" charset="0"/>
              </a:rPr>
              <a:t>privaten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Ratchet effect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(Peacock and Wiseman 1961) [</a:t>
            </a:r>
            <a:r>
              <a:rPr lang="en-US" dirty="0" err="1">
                <a:latin typeface="Times New Roman" panose="02020603050405020304" pitchFamily="18" charset="0"/>
                <a:cs typeface="Times New Roman" panose="02020603050405020304" pitchFamily="18" charset="0"/>
              </a:rPr>
              <a:t>Türklinkeneffekt</a:t>
            </a:r>
            <a:r>
              <a:rPr lang="en-US"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Kriege</a:t>
            </a:r>
            <a:r>
              <a:rPr lang="en-US" dirty="0">
                <a:latin typeface="Times New Roman" panose="02020603050405020304" pitchFamily="18" charset="0"/>
                <a:cs typeface="Times New Roman" panose="02020603050405020304" pitchFamily="18" charset="0"/>
              </a:rPr>
              <a:t> und </a:t>
            </a:r>
            <a:r>
              <a:rPr lang="en-US" dirty="0" err="1">
                <a:latin typeface="Times New Roman" panose="02020603050405020304" pitchFamily="18" charset="0"/>
                <a:cs typeface="Times New Roman" panose="02020603050405020304" pitchFamily="18" charset="0"/>
              </a:rPr>
              <a:t>Krisen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erhöhen</a:t>
            </a:r>
            <a:r>
              <a:rPr lang="en-US" dirty="0">
                <a:latin typeface="Times New Roman" panose="02020603050405020304" pitchFamily="18" charset="0"/>
                <a:cs typeface="Times New Roman" panose="02020603050405020304" pitchFamily="18" charset="0"/>
              </a:rPr>
              <a:t> die relative </a:t>
            </a:r>
            <a:r>
              <a:rPr lang="en-US" dirty="0" err="1">
                <a:latin typeface="Times New Roman" panose="02020603050405020304" pitchFamily="18" charset="0"/>
                <a:cs typeface="Times New Roman" panose="02020603050405020304" pitchFamily="18" charset="0"/>
              </a:rPr>
              <a:t>Staatstätigkeit</a:t>
            </a:r>
            <a:endParaRPr lang="en-US"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Später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wird</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staatliche</a:t>
            </a:r>
            <a:r>
              <a:rPr lang="en-US" dirty="0">
                <a:latin typeface="Times New Roman" panose="02020603050405020304" pitchFamily="18" charset="0"/>
                <a:cs typeface="Times New Roman" panose="02020603050405020304" pitchFamily="18" charset="0"/>
              </a:rPr>
              <a:t> Intervention </a:t>
            </a:r>
            <a:r>
              <a:rPr lang="en-US" dirty="0" err="1">
                <a:latin typeface="Times New Roman" panose="02020603050405020304" pitchFamily="18" charset="0"/>
                <a:cs typeface="Times New Roman" panose="02020603050405020304" pitchFamily="18" charset="0"/>
              </a:rPr>
              <a:t>nicht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zurückgenommen</a:t>
            </a: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Leviathan</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Theorie</a:t>
            </a:r>
            <a:r>
              <a:rPr lang="en-US" dirty="0">
                <a:latin typeface="Times New Roman" panose="02020603050405020304" pitchFamily="18" charset="0"/>
                <a:cs typeface="Times New Roman" panose="02020603050405020304" pitchFamily="18" charset="0"/>
              </a:rPr>
              <a:t> (Brennan and Buchanan 1980)</a:t>
            </a:r>
          </a:p>
          <a:p>
            <a:pPr marL="800100" lvl="1" indent="-34290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Regierungen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werden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durch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eigennützige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kontrolliert</a:t>
            </a:r>
            <a:r>
              <a:rPr lang="en-US" dirty="0">
                <a:latin typeface="Times New Roman" panose="02020603050405020304" pitchFamily="18" charset="0"/>
                <a:cs typeface="Times New Roman" panose="02020603050405020304" pitchFamily="18" charset="0"/>
              </a:rPr>
              <a:t>, die </a:t>
            </a:r>
            <a:r>
              <a:rPr lang="en-US" dirty="0" err="1">
                <a:latin typeface="Times New Roman" panose="02020603050405020304" pitchFamily="18" charset="0"/>
                <a:cs typeface="Times New Roman" panose="02020603050405020304" pitchFamily="18" charset="0"/>
              </a:rPr>
              <a:t>die</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Verwaltung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aufblähen</a:t>
            </a:r>
            <a:r>
              <a:rPr lang="en-US" dirty="0">
                <a:latin typeface="Times New Roman" panose="02020603050405020304" pitchFamily="18" charset="0"/>
                <a:cs typeface="Times New Roman" panose="02020603050405020304" pitchFamily="18" charset="0"/>
              </a:rPr>
              <a:t> </a:t>
            </a:r>
          </a:p>
          <a:p>
            <a:r>
              <a:rPr lang="de-DE" sz="2400" baseline="30000" dirty="0">
                <a:latin typeface="Times New Roman" panose="02020603050405020304" pitchFamily="18" charset="0"/>
                <a:cs typeface="Times New Roman" panose="02020603050405020304" pitchFamily="18" charset="0"/>
              </a:rPr>
              <a:t>			</a:t>
            </a: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a:p>
            <a:endParaRPr lang="de-DE" sz="2400" baseline="30000"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3B6ABF88-3830-48E8-AC4A-30330B950A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20775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Säkulare Zunahme der Staatsquote?</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err="1">
                <a:latin typeface="Times New Roman" panose="02020603050405020304" pitchFamily="18" charset="0"/>
                <a:cs typeface="Times New Roman" panose="02020603050405020304" pitchFamily="18" charset="0"/>
              </a:rPr>
              <a:t>Bozio</a:t>
            </a:r>
            <a:r>
              <a:rPr lang="fr-FR" sz="1000" dirty="0">
                <a:latin typeface="Times New Roman" panose="02020603050405020304" pitchFamily="18" charset="0"/>
                <a:cs typeface="Times New Roman" panose="02020603050405020304" pitchFamily="18" charset="0"/>
              </a:rPr>
              <a:t>, A. and Grenet, J. (2010), Economie des politiques publiques, La </a:t>
            </a:r>
            <a:r>
              <a:rPr lang="fr-FR" sz="1000" dirty="0" err="1">
                <a:latin typeface="Times New Roman" panose="02020603050405020304" pitchFamily="18" charset="0"/>
                <a:cs typeface="Times New Roman" panose="02020603050405020304" pitchFamily="18" charset="0"/>
              </a:rPr>
              <a:t>Decouverte</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Reperes</a:t>
            </a:r>
            <a:r>
              <a:rPr lang="fr-FR" sz="1000" dirty="0">
                <a:latin typeface="Times New Roman" panose="02020603050405020304" pitchFamily="18" charset="0"/>
                <a:cs typeface="Times New Roman" panose="02020603050405020304" pitchFamily="18" charset="0"/>
              </a:rPr>
              <a:t>.</a:t>
            </a:r>
            <a:endParaRPr lang="de-DE" sz="1000" dirty="0">
              <a:latin typeface="Times New Roman" panose="02020603050405020304" pitchFamily="18" charset="0"/>
              <a:cs typeface="Times New Roman" panose="02020603050405020304" pitchFamily="18" charset="0"/>
            </a:endParaRPr>
          </a:p>
        </p:txBody>
      </p:sp>
      <p:pic>
        <p:nvPicPr>
          <p:cNvPr id="3" name="Grafik 2">
            <a:extLst>
              <a:ext uri="{FF2B5EF4-FFF2-40B4-BE49-F238E27FC236}">
                <a16:creationId xmlns:a16="http://schemas.microsoft.com/office/drawing/2014/main" id="{81AE55E4-7D1E-4B1B-9D6B-754735D06DE1}"/>
              </a:ext>
            </a:extLst>
          </p:cNvPr>
          <p:cNvPicPr>
            <a:picLocks noChangeAspect="1"/>
          </p:cNvPicPr>
          <p:nvPr/>
        </p:nvPicPr>
        <p:blipFill>
          <a:blip r:embed="rId2"/>
          <a:stretch>
            <a:fillRect/>
          </a:stretch>
        </p:blipFill>
        <p:spPr>
          <a:xfrm>
            <a:off x="581831" y="452795"/>
            <a:ext cx="8341414" cy="5885727"/>
          </a:xfrm>
          <a:prstGeom prst="rect">
            <a:avLst/>
          </a:prstGeom>
        </p:spPr>
      </p:pic>
      <p:sp>
        <p:nvSpPr>
          <p:cNvPr id="7" name="Textfeld 6">
            <a:extLst>
              <a:ext uri="{FF2B5EF4-FFF2-40B4-BE49-F238E27FC236}">
                <a16:creationId xmlns:a16="http://schemas.microsoft.com/office/drawing/2014/main" id="{6A3060A7-FB97-4707-A289-8208907A85D4}"/>
              </a:ext>
            </a:extLst>
          </p:cNvPr>
          <p:cNvSpPr txBox="1"/>
          <p:nvPr/>
        </p:nvSpPr>
        <p:spPr>
          <a:xfrm rot="16200000">
            <a:off x="-2489061" y="3073110"/>
            <a:ext cx="6001473" cy="417227"/>
          </a:xfrm>
          <a:prstGeom prst="rect">
            <a:avLst/>
          </a:prstGeom>
          <a:noFill/>
        </p:spPr>
        <p:txBody>
          <a:bodyPr wrap="square" rtlCol="0">
            <a:noAutofit/>
          </a:bodyPr>
          <a:lstStyle/>
          <a:p>
            <a:pPr algn="ctr"/>
            <a:r>
              <a:rPr lang="de-DE" sz="1600" dirty="0">
                <a:latin typeface="Times New Roman" panose="02020603050405020304" pitchFamily="18" charset="0"/>
                <a:cs typeface="Times New Roman" panose="02020603050405020304" pitchFamily="18" charset="0"/>
              </a:rPr>
              <a:t>Staatsausgaben  [% BIP]</a:t>
            </a:r>
          </a:p>
        </p:txBody>
      </p:sp>
      <p:sp>
        <p:nvSpPr>
          <p:cNvPr id="13" name="Rechteck 12">
            <a:extLst>
              <a:ext uri="{FF2B5EF4-FFF2-40B4-BE49-F238E27FC236}">
                <a16:creationId xmlns:a16="http://schemas.microsoft.com/office/drawing/2014/main" id="{D319C577-F303-4CEB-BCD3-445269C55AB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74919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61802"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der Staatsquote in Deutschland</a:t>
            </a:r>
          </a:p>
        </p:txBody>
      </p:sp>
      <p:sp>
        <p:nvSpPr>
          <p:cNvPr id="5" name="Textfeld 4">
            <a:extLst>
              <a:ext uri="{FF2B5EF4-FFF2-40B4-BE49-F238E27FC236}">
                <a16:creationId xmlns:a16="http://schemas.microsoft.com/office/drawing/2014/main" id="{5591608D-077C-4021-A1AB-97E33053C98C}"/>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20" name="Rechteck 19">
            <a:extLst>
              <a:ext uri="{FF2B5EF4-FFF2-40B4-BE49-F238E27FC236}">
                <a16:creationId xmlns:a16="http://schemas.microsoft.com/office/drawing/2014/main" id="{3E695B2B-5075-4F6D-8DE4-807F026F14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31EF801F-29FA-D658-18EC-21BEBE00DB7F}"/>
              </a:ext>
            </a:extLst>
          </p:cNvPr>
          <p:cNvPicPr>
            <a:picLocks noChangeAspect="1"/>
          </p:cNvPicPr>
          <p:nvPr/>
        </p:nvPicPr>
        <p:blipFill>
          <a:blip r:embed="rId2"/>
          <a:stretch>
            <a:fillRect/>
          </a:stretch>
        </p:blipFill>
        <p:spPr>
          <a:xfrm>
            <a:off x="280851" y="552450"/>
            <a:ext cx="7716088" cy="4842510"/>
          </a:xfrm>
          <a:prstGeom prst="rect">
            <a:avLst/>
          </a:prstGeom>
        </p:spPr>
      </p:pic>
    </p:spTree>
    <p:extLst>
      <p:ext uri="{BB962C8B-B14F-4D97-AF65-F5344CB8AC3E}">
        <p14:creationId xmlns:p14="http://schemas.microsoft.com/office/powerpoint/2010/main" val="1049365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8663"/>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Staatsquoten </a:t>
            </a:r>
            <a:r>
              <a:rPr lang="de-DE" sz="2800">
                <a:latin typeface="Times New Roman" panose="02020603050405020304" pitchFamily="18" charset="0"/>
                <a:cs typeface="Times New Roman" panose="02020603050405020304" pitchFamily="18" charset="0"/>
              </a:rPr>
              <a:t>im Vergleich</a:t>
            </a:r>
            <a:endParaRPr lang="de-DE" sz="28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9CD008C-EF8A-4A79-9478-C7A04A637E64}"/>
              </a:ext>
            </a:extLst>
          </p:cNvPr>
          <p:cNvSpPr txBox="1"/>
          <p:nvPr/>
        </p:nvSpPr>
        <p:spPr>
          <a:xfrm>
            <a:off x="0" y="6548621"/>
            <a:ext cx="12172951" cy="268871"/>
          </a:xfrm>
          <a:prstGeom prst="rect">
            <a:avLst/>
          </a:prstGeom>
          <a:noFill/>
        </p:spPr>
        <p:txBody>
          <a:bodyPr wrap="square" rtlCol="0">
            <a:noAutofit/>
          </a:bodyPr>
          <a:lstStyle/>
          <a:p>
            <a:r>
              <a:rPr lang="de-DE" sz="1000">
                <a:latin typeface="Times New Roman" panose="02020603050405020304" pitchFamily="18" charset="0"/>
                <a:cs typeface="Times New Roman" panose="02020603050405020304" pitchFamily="18" charset="0"/>
              </a:rPr>
              <a:t>Quelle: Staatsausgaben/BIP</a:t>
            </a:r>
            <a:r>
              <a:rPr lang="de-DE" sz="1000"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Eurostat</a:t>
            </a:r>
            <a:endParaRPr lang="de-DE" sz="1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C91FEE5B-A165-45EB-BA43-1365814498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A600CC66-BF66-E368-476D-A8FAF7B963E8}"/>
              </a:ext>
            </a:extLst>
          </p:cNvPr>
          <p:cNvPicPr>
            <a:picLocks noChangeAspect="1"/>
          </p:cNvPicPr>
          <p:nvPr/>
        </p:nvPicPr>
        <p:blipFill>
          <a:blip r:embed="rId2"/>
          <a:stretch>
            <a:fillRect/>
          </a:stretch>
        </p:blipFill>
        <p:spPr>
          <a:xfrm>
            <a:off x="0" y="551589"/>
            <a:ext cx="8251617" cy="4959749"/>
          </a:xfrm>
          <a:prstGeom prst="rect">
            <a:avLst/>
          </a:prstGeom>
        </p:spPr>
      </p:pic>
    </p:spTree>
    <p:extLst>
      <p:ext uri="{BB962C8B-B14F-4D97-AF65-F5344CB8AC3E}">
        <p14:creationId xmlns:p14="http://schemas.microsoft.com/office/powerpoint/2010/main" val="1986106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Funktionen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962857"/>
            <a:ext cx="8570932" cy="1506070"/>
          </a:xfrm>
          <a:prstGeom prst="rect">
            <a:avLst/>
          </a:prstGeom>
          <a:noFill/>
        </p:spPr>
        <p:txBody>
          <a:bodyPr wrap="square" rtlCol="0">
            <a:noAutofit/>
          </a:bodyPr>
          <a:lstStyle/>
          <a:p>
            <a:r>
              <a:rPr lang="de-DE" sz="2000" b="1" u="sng" dirty="0">
                <a:latin typeface="Times New Roman" panose="02020603050405020304" pitchFamily="18" charset="0"/>
                <a:cs typeface="Times New Roman" panose="02020603050405020304" pitchFamily="18" charset="0"/>
              </a:rPr>
              <a:t>Aktuell:</a:t>
            </a:r>
            <a:r>
              <a:rPr lang="de-DE" sz="2000" dirty="0">
                <a:latin typeface="Times New Roman" panose="02020603050405020304" pitchFamily="18" charset="0"/>
                <a:cs typeface="Times New Roman" panose="02020603050405020304" pitchFamily="18" charset="0"/>
              </a:rPr>
              <a:t> Herausbildung eines neuen Ziels → </a:t>
            </a:r>
            <a:r>
              <a:rPr lang="de-DE" sz="2000" b="1" dirty="0">
                <a:latin typeface="Times New Roman" panose="02020603050405020304" pitchFamily="18" charset="0"/>
                <a:cs typeface="Times New Roman" panose="02020603050405020304" pitchFamily="18" charset="0"/>
              </a:rPr>
              <a:t>stabile Umweltbedingungen </a:t>
            </a:r>
          </a:p>
          <a:p>
            <a:r>
              <a:rPr lang="de-DE" sz="2000" dirty="0">
                <a:latin typeface="Times New Roman" panose="02020603050405020304" pitchFamily="18" charset="0"/>
                <a:cs typeface="Times New Roman" panose="02020603050405020304" pitchFamily="18" charset="0"/>
              </a:rPr>
              <a:t>Welches letztlich alle drei anderen Funktionen hineinspielt, aber in letzter Zeit derart an Bedeutung gewinnt, dass man eine neue Funktion definieren kann</a:t>
            </a:r>
          </a:p>
          <a:p>
            <a:r>
              <a:rPr lang="de-DE" sz="2000" b="1" u="sng" dirty="0">
                <a:latin typeface="Times New Roman" panose="02020603050405020304" pitchFamily="18" charset="0"/>
                <a:cs typeface="Times New Roman" panose="02020603050405020304" pitchFamily="18" charset="0"/>
              </a:rPr>
              <a:t>Und ganz aktuell </a:t>
            </a:r>
            <a:r>
              <a:rPr lang="de-DE" sz="2000" dirty="0">
                <a:latin typeface="Times New Roman" panose="02020603050405020304" pitchFamily="18" charset="0"/>
                <a:cs typeface="Times New Roman" panose="02020603050405020304" pitchFamily="18" charset="0"/>
              </a:rPr>
              <a:t>kommt wieder die ganz originäre Aufgabe des Staates zur </a:t>
            </a:r>
            <a:r>
              <a:rPr lang="de-DE" sz="2000" b="1" dirty="0">
                <a:latin typeface="Times New Roman" panose="02020603050405020304" pitchFamily="18" charset="0"/>
                <a:cs typeface="Times New Roman" panose="02020603050405020304" pitchFamily="18" charset="0"/>
              </a:rPr>
              <a:t>Gewährleistung der äußeren Sicherheit </a:t>
            </a:r>
            <a:r>
              <a:rPr lang="de-DE" sz="2000" dirty="0">
                <a:latin typeface="Times New Roman" panose="02020603050405020304" pitchFamily="18" charset="0"/>
                <a:cs typeface="Times New Roman" panose="02020603050405020304" pitchFamily="18" charset="0"/>
              </a:rPr>
              <a:t>in den Fokus</a:t>
            </a:r>
          </a:p>
        </p:txBody>
      </p:sp>
      <p:sp>
        <p:nvSpPr>
          <p:cNvPr id="5" name="Textfeld 4">
            <a:extLst>
              <a:ext uri="{FF2B5EF4-FFF2-40B4-BE49-F238E27FC236}">
                <a16:creationId xmlns:a16="http://schemas.microsoft.com/office/drawing/2014/main" id="{AA15B691-283D-4341-8E52-EBA1542B1340}"/>
              </a:ext>
            </a:extLst>
          </p:cNvPr>
          <p:cNvSpPr txBox="1"/>
          <p:nvPr/>
        </p:nvSpPr>
        <p:spPr>
          <a:xfrm>
            <a:off x="493990" y="552450"/>
            <a:ext cx="10868627" cy="4455235"/>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Nach Richard </a:t>
            </a:r>
            <a:r>
              <a:rPr lang="de-DE" sz="2400" dirty="0" err="1">
                <a:latin typeface="Times New Roman" panose="02020603050405020304" pitchFamily="18" charset="0"/>
                <a:cs typeface="Times New Roman" panose="02020603050405020304" pitchFamily="18" charset="0"/>
              </a:rPr>
              <a:t>Musgrave</a:t>
            </a:r>
            <a:r>
              <a:rPr lang="de-DE" sz="2400" dirty="0">
                <a:latin typeface="Times New Roman" panose="02020603050405020304" pitchFamily="18" charset="0"/>
                <a:cs typeface="Times New Roman" panose="02020603050405020304" pitchFamily="18" charset="0"/>
              </a:rPr>
              <a:t> (1959)</a:t>
            </a:r>
          </a:p>
          <a:p>
            <a:pPr algn="ctr"/>
            <a:endParaRPr lang="de-DE" sz="2400" i="1" dirty="0">
              <a:latin typeface="Times New Roman" panose="02020603050405020304" pitchFamily="18" charset="0"/>
              <a:cs typeface="Times New Roman" panose="02020603050405020304" pitchFamily="18" charset="0"/>
            </a:endParaRPr>
          </a:p>
          <a:p>
            <a:pPr algn="ctr"/>
            <a:r>
              <a:rPr lang="de-DE" sz="2400" i="1" dirty="0">
                <a:latin typeface="Times New Roman" panose="02020603050405020304" pitchFamily="18" charset="0"/>
                <a:cs typeface="Times New Roman" panose="02020603050405020304" pitchFamily="18" charset="0"/>
              </a:rPr>
              <a:t>Theory </a:t>
            </a:r>
            <a:r>
              <a:rPr lang="de-DE" sz="2400" i="1" dirty="0" err="1">
                <a:latin typeface="Times New Roman" panose="02020603050405020304" pitchFamily="18" charset="0"/>
                <a:cs typeface="Times New Roman" panose="02020603050405020304" pitchFamily="18" charset="0"/>
              </a:rPr>
              <a:t>of</a:t>
            </a:r>
            <a:r>
              <a:rPr lang="de-DE" sz="2400" i="1" dirty="0">
                <a:latin typeface="Times New Roman" panose="02020603050405020304" pitchFamily="18" charset="0"/>
                <a:cs typeface="Times New Roman" panose="02020603050405020304" pitchFamily="18" charset="0"/>
              </a:rPr>
              <a:t> Public Finance</a:t>
            </a:r>
          </a:p>
          <a:p>
            <a:pPr algn="ctr"/>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hat der Staat drei Kernaufgaben: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Allokationsfunktion</a:t>
            </a:r>
            <a:r>
              <a:rPr lang="de-DE" sz="2400" dirty="0">
                <a:latin typeface="Times New Roman" panose="02020603050405020304" pitchFamily="18" charset="0"/>
                <a:cs typeface="Times New Roman" panose="02020603050405020304" pitchFamily="18" charset="0"/>
              </a:rPr>
              <a:t>:	Allokation insbesondere öffentlicher Güter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Distributionsfunktion</a:t>
            </a:r>
            <a:r>
              <a:rPr lang="de-DE" sz="2400" dirty="0">
                <a:latin typeface="Times New Roman" panose="02020603050405020304" pitchFamily="18" charset="0"/>
                <a:cs typeface="Times New Roman" panose="02020603050405020304" pitchFamily="18" charset="0"/>
              </a:rPr>
              <a:t>:	Korrektur der Verteilung (Distribution) des Einkommens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b="1" dirty="0">
                <a:latin typeface="Times New Roman" panose="02020603050405020304" pitchFamily="18" charset="0"/>
                <a:cs typeface="Times New Roman" panose="02020603050405020304" pitchFamily="18" charset="0"/>
              </a:rPr>
              <a:t>Stabilisierungsfunktion</a:t>
            </a:r>
            <a:r>
              <a:rPr lang="de-DE" sz="2400" dirty="0">
                <a:latin typeface="Times New Roman" panose="02020603050405020304" pitchFamily="18" charset="0"/>
                <a:cs typeface="Times New Roman" panose="02020603050405020304" pitchFamily="18" charset="0"/>
              </a:rPr>
              <a:t>:	Stabilisierung der Konjunktur</a:t>
            </a:r>
          </a:p>
        </p:txBody>
      </p:sp>
      <p:sp>
        <p:nvSpPr>
          <p:cNvPr id="6" name="Rechteck 5">
            <a:extLst>
              <a:ext uri="{FF2B5EF4-FFF2-40B4-BE49-F238E27FC236}">
                <a16:creationId xmlns:a16="http://schemas.microsoft.com/office/drawing/2014/main" id="{AF170F1D-76EF-4589-BA6F-2AA704CD2C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6408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Allokationsfunktion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57471"/>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Grundsätzlich:</a:t>
            </a:r>
          </a:p>
          <a:p>
            <a:pPr algn="ctr"/>
            <a:r>
              <a:rPr lang="de-DE" sz="2400" b="1" dirty="0">
                <a:latin typeface="Times New Roman" panose="02020603050405020304" pitchFamily="18" charset="0"/>
                <a:cs typeface="Times New Roman" panose="02020603050405020304" pitchFamily="18" charset="0"/>
              </a:rPr>
              <a:t>(kosten)effizienter Einsatz der Produktionsfaktoren zur Bereitstellung von</a:t>
            </a:r>
          </a:p>
          <a:p>
            <a:pPr algn="ctr"/>
            <a:r>
              <a:rPr lang="de-DE" sz="2400" b="1" dirty="0">
                <a:latin typeface="Times New Roman" panose="02020603050405020304" pitchFamily="18" charset="0"/>
                <a:cs typeface="Times New Roman" panose="02020603050405020304" pitchFamily="18" charset="0"/>
              </a:rPr>
              <a:t>Waren und Dienstleistungen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a:pPr>
            <a:r>
              <a:rPr lang="de-DE" sz="2400" dirty="0">
                <a:latin typeface="Times New Roman" panose="02020603050405020304" pitchFamily="18" charset="0"/>
                <a:cs typeface="Times New Roman" panose="02020603050405020304" pitchFamily="18" charset="0"/>
              </a:rPr>
              <a:t>Sicherstellung eines Marktumfelds, dass den </a:t>
            </a:r>
            <a:r>
              <a:rPr lang="de-DE" sz="2400" b="1" dirty="0">
                <a:latin typeface="Times New Roman" panose="02020603050405020304" pitchFamily="18" charset="0"/>
                <a:cs typeface="Times New Roman" panose="02020603050405020304" pitchFamily="18" charset="0"/>
              </a:rPr>
              <a:t>vollkommenen Wettbewerb</a:t>
            </a:r>
            <a:r>
              <a:rPr lang="de-DE" sz="2400" dirty="0">
                <a:latin typeface="Times New Roman" panose="02020603050405020304" pitchFamily="18" charset="0"/>
                <a:cs typeface="Times New Roman" panose="02020603050405020304" pitchFamily="18" charset="0"/>
              </a:rPr>
              <a:t> zum Ziel hat.</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 1 GWB Gesetz gegen Wettbewerbsbeschränkungen (Deutschland)</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Art. 101 AEUV (Europäischen Union)</a:t>
            </a:r>
          </a:p>
          <a:p>
            <a:pPr marL="1257300" lvl="2"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Vier Grundfreiheiten in der EU</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Warenverkehrsfreiheit (Art. 28-35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Personenfreizügigkeit (Art. 45/49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Dienstleistungsfreiheit (Art. 56 AEUV)</a:t>
            </a:r>
          </a:p>
          <a:p>
            <a:pPr marL="2171700" lvl="4"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Kapitalverkehrsfreiheit (Art. 64 AEUV)</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971550" lvl="1" indent="-514350">
              <a:buFont typeface="+mj-lt"/>
              <a:buAutoNum type="romanUcPeriod" startAt="2"/>
            </a:pPr>
            <a:r>
              <a:rPr lang="de-DE" sz="2400" dirty="0">
                <a:latin typeface="Times New Roman" panose="02020603050405020304" pitchFamily="18" charset="0"/>
                <a:cs typeface="Times New Roman" panose="02020603050405020304" pitchFamily="18" charset="0"/>
              </a:rPr>
              <a:t>Bei </a:t>
            </a:r>
            <a:r>
              <a:rPr lang="de-DE" sz="2400" b="1" dirty="0">
                <a:latin typeface="Times New Roman" panose="02020603050405020304" pitchFamily="18" charset="0"/>
                <a:cs typeface="Times New Roman" panose="02020603050405020304" pitchFamily="18" charset="0"/>
              </a:rPr>
              <a:t>Marktversagen</a:t>
            </a:r>
            <a:r>
              <a:rPr lang="de-DE" sz="2400" dirty="0">
                <a:latin typeface="Times New Roman" panose="02020603050405020304" pitchFamily="18" charset="0"/>
                <a:cs typeface="Times New Roman" panose="02020603050405020304" pitchFamily="18" charset="0"/>
              </a:rPr>
              <a:t>, Sicherstellung der Bereitstellung der</a:t>
            </a:r>
          </a:p>
          <a:p>
            <a:pPr lvl="1"/>
            <a:r>
              <a:rPr lang="de-DE" sz="2400" dirty="0">
                <a:latin typeface="Times New Roman" panose="02020603050405020304" pitchFamily="18" charset="0"/>
                <a:cs typeface="Times New Roman" panose="02020603050405020304" pitchFamily="18" charset="0"/>
              </a:rPr>
              <a:t>       Güter und Dienstleistung in diesem Umfeld unter</a:t>
            </a:r>
          </a:p>
          <a:p>
            <a:pPr lvl="1"/>
            <a:r>
              <a:rPr lang="de-DE" sz="2400" dirty="0">
                <a:latin typeface="Times New Roman" panose="02020603050405020304" pitchFamily="18" charset="0"/>
                <a:cs typeface="Times New Roman" panose="02020603050405020304" pitchFamily="18" charset="0"/>
              </a:rPr>
              <a:t>       wohlfahrtsoptimierenden Gesichtspunkten.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8" name="Rechteck 7">
            <a:extLst>
              <a:ext uri="{FF2B5EF4-FFF2-40B4-BE49-F238E27FC236}">
                <a16:creationId xmlns:a16="http://schemas.microsoft.com/office/drawing/2014/main" id="{987B7BFD-E747-47C9-B251-141CDB37E1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49084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Distributionsfunktion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algn="ctr"/>
            <a:r>
              <a:rPr lang="de-DE" sz="2400" b="1" dirty="0">
                <a:latin typeface="Times New Roman" panose="02020603050405020304" pitchFamily="18" charset="0"/>
                <a:cs typeface="Times New Roman" panose="02020603050405020304" pitchFamily="18" charset="0"/>
              </a:rPr>
              <a:t>Die Ressourcen und Einkommensverteilung aufgrund des Marktergebnisses wird im Allgemeinen als „ungerecht“ in der Gesellschaft empfunden.</a:t>
            </a:r>
          </a:p>
          <a:p>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Staat greift umverteilend ein:</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Ziel ist die Herstellung </a:t>
            </a:r>
            <a:r>
              <a:rPr lang="de-DE" sz="2400" b="1" dirty="0">
                <a:latin typeface="Times New Roman" panose="02020603050405020304" pitchFamily="18" charset="0"/>
                <a:cs typeface="Times New Roman" panose="02020603050405020304" pitchFamily="18" charset="0"/>
              </a:rPr>
              <a:t>gleichwertiger Lebensverhältnisse </a:t>
            </a:r>
            <a:r>
              <a:rPr lang="de-DE" sz="2400" dirty="0">
                <a:latin typeface="Times New Roman" panose="02020603050405020304" pitchFamily="18" charset="0"/>
                <a:cs typeface="Times New Roman" panose="02020603050405020304" pitchFamily="18" charset="0"/>
              </a:rPr>
              <a:t>Art. 72 Satz </a:t>
            </a:r>
            <a:r>
              <a:rPr lang="de-DE" sz="2400">
                <a:latin typeface="Times New Roman" panose="02020603050405020304" pitchFamily="18" charset="0"/>
                <a:cs typeface="Times New Roman" panose="02020603050405020304" pitchFamily="18" charset="0"/>
              </a:rPr>
              <a:t>2 GG</a:t>
            </a:r>
          </a:p>
          <a:p>
            <a:pPr lvl="1"/>
            <a:endParaRPr lang="de-DE" sz="2400" dirty="0">
              <a:latin typeface="Times New Roman" panose="02020603050405020304" pitchFamily="18" charset="0"/>
              <a:cs typeface="Times New Roman" panose="02020603050405020304" pitchFamily="18" charset="0"/>
            </a:endParaRP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Länderfinanzausgleich Art. 106/107 GG</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Progressive Einkommenssteuer</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Transferzahlungen (z.B. Sozialleistungen,</a:t>
            </a:r>
          </a:p>
          <a:p>
            <a:pPr lvl="3"/>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BaföG</a:t>
            </a:r>
            <a:r>
              <a:rPr lang="de-DE" sz="2400" dirty="0">
                <a:latin typeface="Times New Roman" panose="02020603050405020304" pitchFamily="18" charset="0"/>
                <a:cs typeface="Times New Roman" panose="02020603050405020304" pitchFamily="18" charset="0"/>
              </a:rPr>
              <a:t>, Kindergeld)</a:t>
            </a:r>
          </a:p>
          <a:p>
            <a:pPr marL="1714500" lvl="3"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Sozialversicherungen</a:t>
            </a: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916C339A-5827-4C2F-A35F-C3059BB341C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266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Stabilisierungsfunktion</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31668" y="888861"/>
            <a:ext cx="7048500" cy="544830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Magisches Viereck</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 1 </a:t>
            </a:r>
            <a:r>
              <a:rPr lang="de-DE" sz="2400" dirty="0" err="1">
                <a:latin typeface="Times New Roman" panose="02020603050405020304" pitchFamily="18" charset="0"/>
                <a:cs typeface="Times New Roman" panose="02020603050405020304" pitchFamily="18" charset="0"/>
              </a:rPr>
              <a:t>StabG</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Art. 115 GG, Abs.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Maastricht-Kriterien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AEUV Art. 126 Satz 2, Protokoll Nr. 12 Art. 1</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EU-Stabilitäts- und Wachstumspakt</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EU-Six-Pack</a:t>
            </a: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Schuldenbremse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Europäischer Fiskalpakt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D6A032E1-035D-41E9-A44B-9DA5126A71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808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Außenwirtschaft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88414" y="347256"/>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Appleyard, D. und A. Field </a:t>
            </a:r>
            <a:r>
              <a:rPr lang="de-DE" sz="2000" b="1">
                <a:latin typeface="Times New Roman" panose="02020603050405020304" pitchFamily="18" charset="0"/>
                <a:cs typeface="Times New Roman" panose="02020603050405020304" pitchFamily="18" charset="0"/>
              </a:rPr>
              <a:t>International 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Broll</a:t>
            </a:r>
            <a:r>
              <a:rPr lang="en-US" sz="2000" b="1" dirty="0">
                <a:latin typeface="Times New Roman" panose="02020603050405020304" pitchFamily="18" charset="0"/>
                <a:cs typeface="Times New Roman" panose="02020603050405020304" pitchFamily="18" charset="0"/>
              </a:rPr>
              <a:t> U., </a:t>
            </a:r>
            <a:r>
              <a:rPr lang="en-US" sz="2000" b="1" dirty="0" err="1">
                <a:latin typeface="Times New Roman" panose="02020603050405020304" pitchFamily="18" charset="0"/>
                <a:cs typeface="Times New Roman" panose="02020603050405020304" pitchFamily="18" charset="0"/>
              </a:rPr>
              <a:t>Einführung</a:t>
            </a:r>
            <a:r>
              <a:rPr lang="en-US" sz="2000" b="1" dirty="0">
                <a:latin typeface="Times New Roman" panose="02020603050405020304" pitchFamily="18" charset="0"/>
                <a:cs typeface="Times New Roman" panose="02020603050405020304" pitchFamily="18" charset="0"/>
              </a:rPr>
              <a:t> in die </a:t>
            </a:r>
            <a:r>
              <a:rPr lang="en-US" sz="2000" b="1" err="1">
                <a:latin typeface="Times New Roman" panose="02020603050405020304" pitchFamily="18" charset="0"/>
                <a:cs typeface="Times New Roman" panose="02020603050405020304" pitchFamily="18" charset="0"/>
              </a:rPr>
              <a:t>moneträre</a:t>
            </a:r>
            <a:r>
              <a:rPr lang="en-US"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Feenstra</a:t>
            </a:r>
            <a:r>
              <a:rPr lang="en-US" sz="2000" b="1" dirty="0">
                <a:latin typeface="Times New Roman" panose="02020603050405020304" pitchFamily="18" charset="0"/>
                <a:cs typeface="Times New Roman" panose="02020603050405020304" pitchFamily="18" charset="0"/>
              </a:rPr>
              <a:t>, R. und A Taylor, </a:t>
            </a:r>
            <a:r>
              <a:rPr lang="en-US" sz="2000" b="1">
                <a:latin typeface="Times New Roman" panose="02020603050405020304" pitchFamily="18" charset="0"/>
                <a:cs typeface="Times New Roman" panose="02020603050405020304" pitchFamily="18" charset="0"/>
              </a:rPr>
              <a:t>International Economics</a:t>
            </a:r>
            <a:endParaRPr lang="en-US"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Gandolfo, G., Elements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p>
          <a:p>
            <a:pPr marL="342900" indent="-342900">
              <a:buFont typeface="Arial" panose="020B0604020202020204" pitchFamily="34" charset="0"/>
              <a:buChar char="•"/>
            </a:pPr>
            <a:r>
              <a:rPr lang="en-US" sz="2000" b="1">
                <a:latin typeface="Times New Roman" panose="02020603050405020304" pitchFamily="18" charset="0"/>
                <a:cs typeface="Times New Roman" panose="02020603050405020304" pitchFamily="18" charset="0"/>
              </a:rPr>
              <a:t>Gandolfo</a:t>
            </a:r>
            <a:r>
              <a:rPr lang="en-US" sz="2000" b="1" dirty="0">
                <a:latin typeface="Times New Roman" panose="02020603050405020304" pitchFamily="18" charset="0"/>
                <a:cs typeface="Times New Roman" panose="02020603050405020304" pitchFamily="18" charset="0"/>
              </a:rPr>
              <a:t>, G., International Finance and </a:t>
            </a:r>
            <a:r>
              <a:rPr lang="en-US" sz="2000" b="1">
                <a:latin typeface="Times New Roman" panose="02020603050405020304" pitchFamily="18" charset="0"/>
                <a:cs typeface="Times New Roman" panose="02020603050405020304" pitchFamily="18" charset="0"/>
              </a:rPr>
              <a:t>Open-Economy Macroeconomics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Lorz O. und H. Siebert</a:t>
            </a:r>
            <a:r>
              <a:rPr lang="de-DE" sz="2000" b="1">
                <a:latin typeface="Times New Roman" panose="02020603050405020304" pitchFamily="18" charset="0"/>
                <a:cs typeface="Times New Roman" panose="02020603050405020304" pitchFamily="18" charset="0"/>
              </a:rPr>
              <a:t>, Außenwirtschaft</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err="1">
                <a:latin typeface="Times New Roman" panose="02020603050405020304" pitchFamily="18" charset="0"/>
                <a:cs typeface="Times New Roman" panose="02020603050405020304" pitchFamily="18" charset="0"/>
              </a:rPr>
              <a:t>Krugman</a:t>
            </a:r>
            <a:r>
              <a:rPr lang="de-DE" sz="2000" b="1" dirty="0">
                <a:latin typeface="Times New Roman" panose="02020603050405020304" pitchFamily="18" charset="0"/>
                <a:cs typeface="Times New Roman" panose="02020603050405020304" pitchFamily="18" charset="0"/>
              </a:rPr>
              <a:t>, P., </a:t>
            </a:r>
            <a:r>
              <a:rPr lang="de-DE" sz="2000" b="1" dirty="0" err="1">
                <a:latin typeface="Times New Roman" panose="02020603050405020304" pitchFamily="18" charset="0"/>
                <a:cs typeface="Times New Roman" panose="02020603050405020304" pitchFamily="18" charset="0"/>
              </a:rPr>
              <a:t>Obstfeld</a:t>
            </a:r>
            <a:r>
              <a:rPr lang="de-DE" sz="2000" b="1" dirty="0">
                <a:latin typeface="Times New Roman" panose="02020603050405020304" pitchFamily="18" charset="0"/>
                <a:cs typeface="Times New Roman" panose="02020603050405020304" pitchFamily="18" charset="0"/>
              </a:rPr>
              <a:t>, M. und M. </a:t>
            </a:r>
            <a:r>
              <a:rPr lang="de-DE" sz="2000" b="1" dirty="0" err="1">
                <a:latin typeface="Times New Roman" panose="02020603050405020304" pitchFamily="18" charset="0"/>
                <a:cs typeface="Times New Roman" panose="02020603050405020304" pitchFamily="18" charset="0"/>
              </a:rPr>
              <a:t>Melitz</a:t>
            </a:r>
            <a:r>
              <a:rPr lang="de-DE" sz="2000" b="1" dirty="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International Economics</a:t>
            </a:r>
            <a:endParaRPr lang="de-DE" sz="2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B5DD906-0E05-42F8-BAF0-6D3E2F517D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1743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Datenquellen zum Außenhandel</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57965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3"/>
              </a:rPr>
              <a:t>UN </a:t>
            </a:r>
            <a:r>
              <a:rPr lang="de-DE" sz="2400" dirty="0" err="1">
                <a:latin typeface="Times New Roman" panose="02020603050405020304" pitchFamily="18" charset="0"/>
                <a:cs typeface="Times New Roman" panose="02020603050405020304" pitchFamily="18" charset="0"/>
                <a:hlinkClick r:id="rId3"/>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Genesis-Datenbank → </a:t>
            </a:r>
            <a:r>
              <a:rPr lang="de-DE" sz="2400" dirty="0" err="1">
                <a:latin typeface="Times New Roman" panose="02020603050405020304" pitchFamily="18" charset="0"/>
                <a:cs typeface="Times New Roman" panose="02020603050405020304" pitchFamily="18" charset="0"/>
                <a:hlinkClick r:id="rId4"/>
              </a:rPr>
              <a:t>Aussenhandel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5"/>
              </a:rPr>
              <a:t>Zahlungsbilanz/Wechselkurse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6"/>
              </a:rPr>
              <a:t>Internationaler Handel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7"/>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8"/>
              </a:rPr>
              <a:t>ITC</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662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 – Öffentliche Finanzen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Brümmerhoff, D., </a:t>
            </a:r>
            <a:r>
              <a:rPr lang="de-DE" sz="1900" b="1" dirty="0">
                <a:latin typeface="Times New Roman" panose="02020603050405020304" pitchFamily="18" charset="0"/>
                <a:cs typeface="Times New Roman" panose="02020603050405020304" pitchFamily="18" charset="0"/>
              </a:rPr>
              <a:t>Finanzwissenschaft</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Blankart</a:t>
            </a:r>
            <a:r>
              <a:rPr lang="de-DE" sz="1900" dirty="0">
                <a:latin typeface="Times New Roman" panose="02020603050405020304" pitchFamily="18" charset="0"/>
                <a:cs typeface="Times New Roman" panose="02020603050405020304" pitchFamily="18" charset="0"/>
              </a:rPr>
              <a:t>, B. , </a:t>
            </a:r>
            <a:r>
              <a:rPr lang="de-DE" sz="1900" b="1" dirty="0">
                <a:latin typeface="Times New Roman" panose="02020603050405020304" pitchFamily="18" charset="0"/>
                <a:cs typeface="Times New Roman" panose="02020603050405020304" pitchFamily="18" charset="0"/>
              </a:rPr>
              <a:t>Öffentliche Finanzen in der Demokratie</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Cansier</a:t>
            </a:r>
            <a:r>
              <a:rPr lang="en-US" sz="1900" dirty="0">
                <a:latin typeface="Times New Roman" panose="02020603050405020304" pitchFamily="18" charset="0"/>
                <a:cs typeface="Times New Roman" panose="02020603050405020304" pitchFamily="18" charset="0"/>
              </a:rPr>
              <a:t>, D. und Beyer, S. , </a:t>
            </a:r>
            <a:r>
              <a:rPr lang="en-US" sz="1900" b="1" dirty="0" err="1">
                <a:latin typeface="Times New Roman" panose="02020603050405020304" pitchFamily="18" charset="0"/>
                <a:cs typeface="Times New Roman" panose="02020603050405020304" pitchFamily="18" charset="0"/>
              </a:rPr>
              <a:t>Einführung</a:t>
            </a:r>
            <a:r>
              <a:rPr lang="en-US" sz="1900" b="1" dirty="0">
                <a:latin typeface="Times New Roman" panose="02020603050405020304" pitchFamily="18" charset="0"/>
                <a:cs typeface="Times New Roman" panose="02020603050405020304" pitchFamily="18" charset="0"/>
              </a:rPr>
              <a:t> in die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err="1">
                <a:latin typeface="Times New Roman" panose="02020603050405020304" pitchFamily="18" charset="0"/>
                <a:cs typeface="Times New Roman" panose="02020603050405020304" pitchFamily="18" charset="0"/>
              </a:rPr>
              <a:t>Corneo</a:t>
            </a:r>
            <a:r>
              <a:rPr lang="de-DE" sz="1900" dirty="0">
                <a:latin typeface="Times New Roman" panose="02020603050405020304" pitchFamily="18" charset="0"/>
                <a:cs typeface="Times New Roman" panose="02020603050405020304" pitchFamily="18" charset="0"/>
              </a:rPr>
              <a:t>, G., </a:t>
            </a:r>
            <a:r>
              <a:rPr lang="de-DE" sz="1900" b="1" dirty="0">
                <a:latin typeface="Times New Roman" panose="02020603050405020304" pitchFamily="18" charset="0"/>
                <a:cs typeface="Times New Roman" panose="02020603050405020304" pitchFamily="18" charset="0"/>
              </a:rPr>
              <a:t>Öffentliche Finanzen: Ausgabenpolitik</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err="1">
                <a:latin typeface="Times New Roman" panose="02020603050405020304" pitchFamily="18" charset="0"/>
                <a:cs typeface="Times New Roman" panose="02020603050405020304" pitchFamily="18" charset="0"/>
              </a:rPr>
              <a:t>Hindriks</a:t>
            </a:r>
            <a:r>
              <a:rPr lang="en-US" sz="1900" dirty="0">
                <a:latin typeface="Times New Roman" panose="02020603050405020304" pitchFamily="18" charset="0"/>
                <a:cs typeface="Times New Roman" panose="02020603050405020304" pitchFamily="18" charset="0"/>
              </a:rPr>
              <a:t>, J. und G. Myles, </a:t>
            </a:r>
            <a:r>
              <a:rPr lang="en-US" sz="1900" b="1" dirty="0">
                <a:latin typeface="Times New Roman" panose="02020603050405020304" pitchFamily="18" charset="0"/>
                <a:cs typeface="Times New Roman" panose="02020603050405020304" pitchFamily="18" charset="0"/>
              </a:rPr>
              <a:t>Intermediate Public Economics</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Zimmermann H., Henke, K, und </a:t>
            </a:r>
            <a:r>
              <a:rPr lang="en-US" sz="1900" dirty="0" err="1">
                <a:latin typeface="Times New Roman" panose="02020603050405020304" pitchFamily="18" charset="0"/>
                <a:cs typeface="Times New Roman" panose="02020603050405020304" pitchFamily="18" charset="0"/>
              </a:rPr>
              <a:t>Broer</a:t>
            </a:r>
            <a:r>
              <a:rPr lang="en-US" sz="1900" dirty="0">
                <a:latin typeface="Times New Roman" panose="02020603050405020304" pitchFamily="18" charset="0"/>
                <a:cs typeface="Times New Roman" panose="02020603050405020304" pitchFamily="18" charset="0"/>
              </a:rPr>
              <a:t> M., </a:t>
            </a:r>
            <a:r>
              <a:rPr lang="en-US" sz="1900" b="1" dirty="0" err="1">
                <a:latin typeface="Times New Roman" panose="02020603050405020304" pitchFamily="18" charset="0"/>
                <a:cs typeface="Times New Roman" panose="02020603050405020304" pitchFamily="18" charset="0"/>
              </a:rPr>
              <a:t>Finanzwissenschaft</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Auerbach A., </a:t>
            </a:r>
            <a:r>
              <a:rPr lang="de-DE" sz="1900" dirty="0" err="1">
                <a:latin typeface="Times New Roman" panose="02020603050405020304" pitchFamily="18" charset="0"/>
                <a:cs typeface="Times New Roman" panose="02020603050405020304" pitchFamily="18" charset="0"/>
              </a:rPr>
              <a:t>Chetty</a:t>
            </a:r>
            <a:r>
              <a:rPr lang="de-DE" sz="1900" dirty="0">
                <a:latin typeface="Times New Roman" panose="02020603050405020304" pitchFamily="18" charset="0"/>
                <a:cs typeface="Times New Roman" panose="02020603050405020304" pitchFamily="18" charset="0"/>
              </a:rPr>
              <a:t> R., Feldstein M. und </a:t>
            </a:r>
            <a:r>
              <a:rPr lang="de-DE" sz="1900" dirty="0" err="1">
                <a:latin typeface="Times New Roman" panose="02020603050405020304" pitchFamily="18" charset="0"/>
                <a:cs typeface="Times New Roman" panose="02020603050405020304" pitchFamily="18" charset="0"/>
              </a:rPr>
              <a:t>Saez</a:t>
            </a:r>
            <a:r>
              <a:rPr lang="de-DE" sz="1900" dirty="0">
                <a:latin typeface="Times New Roman" panose="02020603050405020304" pitchFamily="18" charset="0"/>
                <a:cs typeface="Times New Roman" panose="02020603050405020304" pitchFamily="18" charset="0"/>
              </a:rPr>
              <a:t>, E., </a:t>
            </a:r>
            <a:r>
              <a:rPr lang="en-US" sz="19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a:t>
            </a:r>
          </a:p>
        </p:txBody>
      </p:sp>
      <p:sp>
        <p:nvSpPr>
          <p:cNvPr id="14" name="Rechteck 13">
            <a:extLst>
              <a:ext uri="{FF2B5EF4-FFF2-40B4-BE49-F238E27FC236}">
                <a16:creationId xmlns:a16="http://schemas.microsoft.com/office/drawing/2014/main" id="{CBCC9AC0-5295-47AB-A539-C33E2A8F6B8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336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5597041"/>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Statistisches Bundesamt  </a:t>
            </a:r>
            <a:r>
              <a:rPr lang="de-DE" sz="2400">
                <a:latin typeface="Times New Roman" panose="02020603050405020304" pitchFamily="18" charset="0"/>
                <a:cs typeface="Times New Roman" panose="02020603050405020304" pitchFamily="18" charset="0"/>
                <a:hlinkClick r:id="rId2"/>
              </a:rPr>
              <a:t>→ Genesis Online</a:t>
            </a:r>
            <a:r>
              <a:rPr lang="de-DE" sz="240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(Finanzen und Steuern)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a:t>
            </a:r>
            <a:r>
              <a:rPr lang="de-DE" sz="2400" dirty="0">
                <a:latin typeface="Times New Roman" panose="02020603050405020304" pitchFamily="18" charset="0"/>
                <a:cs typeface="Times New Roman" panose="02020603050405020304" pitchFamily="18" charset="0"/>
                <a:hlinkClick r:id="rId3"/>
              </a:rPr>
              <a:t>Datenportal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a:t>
            </a:r>
            <a:r>
              <a:rPr lang="de-DE" sz="2400" dirty="0">
                <a:latin typeface="Times New Roman" panose="02020603050405020304" pitchFamily="18" charset="0"/>
                <a:cs typeface="Times New Roman" panose="02020603050405020304" pitchFamily="18" charset="0"/>
                <a:hlinkClick r:id="rId4"/>
              </a:rPr>
              <a:t>Öffentliche 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a:t>
            </a:r>
            <a:r>
              <a:rPr lang="de-DE" sz="2400" dirty="0">
                <a:latin typeface="Times New Roman" panose="02020603050405020304" pitchFamily="18" charset="0"/>
                <a:cs typeface="Times New Roman" panose="02020603050405020304" pitchFamily="18" charset="0"/>
                <a:hlinkClick r:id="rId5"/>
              </a:rPr>
              <a:t>Sektor Staat</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a:t>
            </a:r>
            <a:r>
              <a:rPr lang="de-DE" sz="2400" dirty="0">
                <a:latin typeface="Times New Roman" panose="02020603050405020304" pitchFamily="18" charset="0"/>
                <a:cs typeface="Times New Roman" panose="02020603050405020304" pitchFamily="18" charset="0"/>
                <a:hlinkClick r:id="rId6"/>
              </a:rPr>
              <a:t>Data</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5185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591142" y="645637"/>
            <a:ext cx="7961188" cy="6001558"/>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Ich gehöre allerdings noch zu den Dozenten, die nicht die vorgefertigten Foliensätze der Verlage verwenden und </a:t>
            </a:r>
            <a:r>
              <a:rPr lang="de-DE" sz="2000" b="1" dirty="0">
                <a:latin typeface="Times New Roman" panose="02020603050405020304" pitchFamily="18" charset="0"/>
                <a:cs typeface="Times New Roman" panose="02020603050405020304" pitchFamily="18" charset="0"/>
              </a:rPr>
              <a:t>den Krugman</a:t>
            </a:r>
            <a:r>
              <a:rPr lang="de-DE" sz="2000" dirty="0">
                <a:latin typeface="Times New Roman" panose="02020603050405020304" pitchFamily="18" charset="0"/>
                <a:cs typeface="Times New Roman" panose="02020603050405020304" pitchFamily="18" charset="0"/>
              </a:rPr>
              <a:t> (in Finanzwissenschaft hat sich bisher noch nicht solch ein </a:t>
            </a:r>
            <a:r>
              <a:rPr lang="de-DE" sz="2000" dirty="0" err="1">
                <a:latin typeface="Times New Roman" panose="02020603050405020304" pitchFamily="18" charset="0"/>
                <a:cs typeface="Times New Roman" panose="02020603050405020304" pitchFamily="18" charset="0"/>
              </a:rPr>
              <a:t>Wwerk</a:t>
            </a:r>
            <a:r>
              <a:rPr lang="de-DE" sz="2000" dirty="0">
                <a:latin typeface="Times New Roman" panose="02020603050405020304" pitchFamily="18" charset="0"/>
                <a:cs typeface="Times New Roman" panose="02020603050405020304" pitchFamily="18" charset="0"/>
              </a:rPr>
              <a:t> herausgebildet!) 1:1 nachbeten, das können Sie auch alleine, sondern gestalte noch meine eigenen Vorlesungsinhalte. Trotzdem werden Sie natürlich viele Inhalte meiner Vorlesung insbesondere in den Standardlehrbüchern wiederfinden, aber an der einen oder anderen Stelle etwas anders dargestellt.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Für die Prüfung am Ende des Semesters gilt, dass nur die Inhalte dieser Vorlesung/Übung prüfungsrelevant sind.</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Tutorium ist vorlesungsbegleitend und muss nicht zwingend zur Prüfungsvorbereitung besucht werden. Die Inhalte des Tutoriums werden aber auch allgemein zur Verfügung gestellt.</a:t>
            </a:r>
          </a:p>
        </p:txBody>
      </p:sp>
      <p:sp>
        <p:nvSpPr>
          <p:cNvPr id="4" name="Rechteck 3">
            <a:extLst>
              <a:ext uri="{FF2B5EF4-FFF2-40B4-BE49-F238E27FC236}">
                <a16:creationId xmlns:a16="http://schemas.microsoft.com/office/drawing/2014/main" id="{E6900AA1-7F62-4763-A471-C79C13E07C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9497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0F35BEA-CB47-4C5D-98A3-9C3243FE0824}"/>
              </a:ext>
            </a:extLst>
          </p:cNvPr>
          <p:cNvSpPr txBox="1"/>
          <p:nvPr/>
        </p:nvSpPr>
        <p:spPr>
          <a:xfrm>
            <a:off x="0" y="0"/>
            <a:ext cx="7265439" cy="567680"/>
          </a:xfrm>
          <a:prstGeom prst="rect">
            <a:avLst/>
          </a:prstGeom>
          <a:noFill/>
        </p:spPr>
        <p:txBody>
          <a:bodyPr wrap="square" rtlCol="0">
            <a:noAutofit/>
          </a:bodyPr>
          <a:lstStyle/>
          <a:p>
            <a:pPr algn="ctr"/>
            <a:r>
              <a:rPr lang="de-DE" sz="3000" b="1" dirty="0">
                <a:latin typeface="Times New Roman" panose="02020603050405020304" pitchFamily="18" charset="0"/>
                <a:cs typeface="Times New Roman" panose="02020603050405020304" pitchFamily="18" charset="0"/>
              </a:rPr>
              <a:t>Welthandel und Weltproduktion (nominal)</a:t>
            </a:r>
          </a:p>
          <a:p>
            <a:endParaRPr lang="de-DE"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4EFE902C-4502-4719-BE52-6C2F9B3BFC6F}"/>
              </a:ext>
            </a:extLst>
          </p:cNvPr>
          <p:cNvSpPr txBox="1"/>
          <p:nvPr/>
        </p:nvSpPr>
        <p:spPr>
          <a:xfrm>
            <a:off x="66176" y="4430218"/>
            <a:ext cx="1018309" cy="465782"/>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a:t>
            </a:r>
          </a:p>
          <a:p>
            <a:r>
              <a:rPr lang="de-DE" sz="1000" dirty="0">
                <a:latin typeface="Times New Roman" panose="02020603050405020304" pitchFamily="18" charset="0"/>
                <a:cs typeface="Times New Roman" panose="02020603050405020304" pitchFamily="18" charset="0"/>
              </a:rPr>
              <a:t>World Bank</a:t>
            </a:r>
          </a:p>
        </p:txBody>
      </p:sp>
      <p:sp>
        <p:nvSpPr>
          <p:cNvPr id="14" name="Rechteck 13">
            <a:extLst>
              <a:ext uri="{FF2B5EF4-FFF2-40B4-BE49-F238E27FC236}">
                <a16:creationId xmlns:a16="http://schemas.microsoft.com/office/drawing/2014/main" id="{6297DE65-0B01-45A0-8054-1A668150523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6" name="Grafik 5">
            <a:extLst>
              <a:ext uri="{FF2B5EF4-FFF2-40B4-BE49-F238E27FC236}">
                <a16:creationId xmlns:a16="http://schemas.microsoft.com/office/drawing/2014/main" id="{FAD02097-72E9-E25D-944D-3997E7EE5473}"/>
              </a:ext>
            </a:extLst>
          </p:cNvPr>
          <p:cNvPicPr>
            <a:picLocks noChangeAspect="1"/>
          </p:cNvPicPr>
          <p:nvPr/>
        </p:nvPicPr>
        <p:blipFill>
          <a:blip r:embed="rId2"/>
          <a:stretch>
            <a:fillRect/>
          </a:stretch>
        </p:blipFill>
        <p:spPr>
          <a:xfrm>
            <a:off x="0" y="468000"/>
            <a:ext cx="6484716" cy="3960000"/>
          </a:xfrm>
          <a:prstGeom prst="rect">
            <a:avLst/>
          </a:prstGeom>
        </p:spPr>
      </p:pic>
    </p:spTree>
    <p:extLst>
      <p:ext uri="{BB962C8B-B14F-4D97-AF65-F5344CB8AC3E}">
        <p14:creationId xmlns:p14="http://schemas.microsoft.com/office/powerpoint/2010/main" val="39123057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1802</Words>
  <Application>Microsoft Office PowerPoint</Application>
  <PresentationFormat>Breitbild</PresentationFormat>
  <Paragraphs>379</Paragraphs>
  <Slides>37</Slides>
  <Notes>1</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37</vt:i4>
      </vt:variant>
    </vt:vector>
  </HeadingPairs>
  <TitlesOfParts>
    <vt:vector size="46" baseType="lpstr">
      <vt:lpstr>Arial</vt:lpstr>
      <vt:lpstr>Calibri</vt:lpstr>
      <vt:lpstr>Calibri Light</vt:lpstr>
      <vt:lpstr>Sparkasse Rg</vt:lpstr>
      <vt:lpstr>Symbol</vt:lpstr>
      <vt:lpstr>Times New Roman</vt:lpstr>
      <vt:lpstr>Wingdings</vt:lpstr>
      <vt:lpstr>Office</vt:lpstr>
      <vt:lpstr>Worksheet</vt:lpstr>
      <vt:lpstr>PowerPoint-Präsentation</vt:lpstr>
      <vt:lpstr>Öffentliche Finanzen und Außenwirtschaft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439</cp:revision>
  <dcterms:created xsi:type="dcterms:W3CDTF">2019-02-11T10:45:01Z</dcterms:created>
  <dcterms:modified xsi:type="dcterms:W3CDTF">2023-03-05T10:16:23Z</dcterms:modified>
</cp:coreProperties>
</file>