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1076" r:id="rId2"/>
    <p:sldId id="1077" r:id="rId3"/>
    <p:sldId id="1078" r:id="rId4"/>
    <p:sldId id="1079" r:id="rId5"/>
    <p:sldId id="1080" r:id="rId6"/>
    <p:sldId id="1081" r:id="rId7"/>
    <p:sldId id="1082" r:id="rId8"/>
    <p:sldId id="1083" r:id="rId9"/>
    <p:sldId id="1084" r:id="rId10"/>
    <p:sldId id="1085" r:id="rId11"/>
    <p:sldId id="1086" r:id="rId12"/>
    <p:sldId id="1087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5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657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1565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5572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3980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805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695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1034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7907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1809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8988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5258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3667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21.04.2022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21.04.2022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21.04.2022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21.04.2022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21.04.2022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21.04.2022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0.png"/><Relationship Id="rId3" Type="http://schemas.openxmlformats.org/officeDocument/2006/relationships/image" Target="../media/image1100.png"/><Relationship Id="rId7" Type="http://schemas.openxmlformats.org/officeDocument/2006/relationships/image" Target="../media/image5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1.png"/><Relationship Id="rId5" Type="http://schemas.openxmlformats.org/officeDocument/2006/relationships/image" Target="../media/image311.png"/><Relationship Id="rId4" Type="http://schemas.openxmlformats.org/officeDocument/2006/relationships/image" Target="../media/image210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0.png"/><Relationship Id="rId13" Type="http://schemas.openxmlformats.org/officeDocument/2006/relationships/image" Target="../media/image840.png"/><Relationship Id="rId3" Type="http://schemas.openxmlformats.org/officeDocument/2006/relationships/image" Target="../media/image821.png"/><Relationship Id="rId7" Type="http://schemas.openxmlformats.org/officeDocument/2006/relationships/image" Target="../media/image900.png"/><Relationship Id="rId12" Type="http://schemas.openxmlformats.org/officeDocument/2006/relationships/image" Target="../media/image8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20.png"/><Relationship Id="rId11" Type="http://schemas.openxmlformats.org/officeDocument/2006/relationships/image" Target="../media/image130.png"/><Relationship Id="rId5" Type="http://schemas.openxmlformats.org/officeDocument/2006/relationships/image" Target="../media/image2100.png"/><Relationship Id="rId10" Type="http://schemas.openxmlformats.org/officeDocument/2006/relationships/image" Target="../media/image120.png"/><Relationship Id="rId4" Type="http://schemas.openxmlformats.org/officeDocument/2006/relationships/image" Target="../media/image1100.png"/><Relationship Id="rId9" Type="http://schemas.openxmlformats.org/officeDocument/2006/relationships/image" Target="../media/image11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100.png"/><Relationship Id="rId7" Type="http://schemas.openxmlformats.org/officeDocument/2006/relationships/image" Target="../media/image1110.png"/><Relationship Id="rId12" Type="http://schemas.openxmlformats.org/officeDocument/2006/relationships/image" Target="../media/image9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60.png"/><Relationship Id="rId11" Type="http://schemas.openxmlformats.org/officeDocument/2006/relationships/image" Target="../media/image96.png"/><Relationship Id="rId5" Type="http://schemas.openxmlformats.org/officeDocument/2006/relationships/image" Target="../media/image900.png"/><Relationship Id="rId10" Type="http://schemas.openxmlformats.org/officeDocument/2006/relationships/image" Target="../media/image95.png"/><Relationship Id="rId4" Type="http://schemas.openxmlformats.org/officeDocument/2006/relationships/image" Target="../media/image2100.png"/><Relationship Id="rId9" Type="http://schemas.openxmlformats.org/officeDocument/2006/relationships/image" Target="../media/image1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Instrumente</a:t>
            </a:r>
            <a:r>
              <a:rPr lang="en-US" sz="3991" dirty="0">
                <a:solidFill>
                  <a:sysClr val="windowText" lastClr="000000"/>
                </a:solidFill>
              </a:rPr>
              <a:t> der </a:t>
            </a:r>
            <a:r>
              <a:rPr lang="en-US" sz="3991" dirty="0" err="1">
                <a:solidFill>
                  <a:sysClr val="windowText" lastClr="000000"/>
                </a:solidFill>
              </a:rPr>
              <a:t>Handelspolitik</a:t>
            </a:r>
            <a:endParaRPr lang="en-US" sz="3991" dirty="0">
              <a:solidFill>
                <a:sysClr val="windowText" lastClr="0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142637" y="2938062"/>
            <a:ext cx="6596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Das Land ist so klein gegenüber dem Weltmarkt, dass das eigene Angebot und die Nachfrage keinen Einfluss auf den Weltmarkt haben. </a:t>
            </a:r>
            <a:r>
              <a:rPr lang="de-DE" sz="1400"/>
              <a:t>Der Weltmarktpreis </a:t>
            </a:r>
            <a:r>
              <a:rPr lang="de-DE" sz="1400" dirty="0"/>
              <a:t>ist als externer Parameter anzusehen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459986" y="2144415"/>
            <a:ext cx="6596726" cy="232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3" dirty="0"/>
              <a:t>Zölle und Quoten</a:t>
            </a:r>
          </a:p>
          <a:p>
            <a:endParaRPr lang="de-DE" sz="2903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903" dirty="0"/>
              <a:t>Kleines Land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endParaRPr lang="de-DE" sz="2903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903" dirty="0"/>
              <a:t>Allgemeines Handelsmodell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167714" y="3807789"/>
            <a:ext cx="4471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Diesmal ist das Land ist so groß, dass sich durch den Marktzutritt auch die aggregierte Nachfrage und das aggregierte Angebot auch dem Weltmarkt ändern, also auch </a:t>
            </a:r>
            <a:r>
              <a:rPr lang="de-DE" sz="1400"/>
              <a:t>der Weltmarktpreis </a:t>
            </a:r>
            <a:r>
              <a:rPr lang="de-DE" sz="1400" dirty="0"/>
              <a:t>beeinflusst wird.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FED0A9A-508B-44A1-BAF2-72BA9AA4AD47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14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7564" y="40262"/>
            <a:ext cx="6266291" cy="469773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>
                <a:solidFill>
                  <a:sysClr val="windowText" lastClr="000000"/>
                </a:solidFill>
              </a:rPr>
              <a:t>Gleichgewicht</a:t>
            </a:r>
            <a:r>
              <a:rPr lang="en-US" sz="2400" dirty="0">
                <a:solidFill>
                  <a:sysClr val="windowText" lastClr="000000"/>
                </a:solidFill>
              </a:rPr>
              <a:t> auf </a:t>
            </a:r>
            <a:r>
              <a:rPr lang="en-US" sz="2400" dirty="0" err="1">
                <a:solidFill>
                  <a:sysClr val="windowText" lastClr="000000"/>
                </a:solidFill>
              </a:rPr>
              <a:t>dem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Weltmarkt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  <p:grpSp>
        <p:nvGrpSpPr>
          <p:cNvPr id="6" name="Group 33"/>
          <p:cNvGrpSpPr/>
          <p:nvPr/>
        </p:nvGrpSpPr>
        <p:grpSpPr>
          <a:xfrm>
            <a:off x="84921" y="426251"/>
            <a:ext cx="2946105" cy="4523939"/>
            <a:chOff x="180519" y="1124744"/>
            <a:chExt cx="3924474" cy="4987329"/>
          </a:xfrm>
        </p:grpSpPr>
        <p:grpSp>
          <p:nvGrpSpPr>
            <p:cNvPr id="7" name="Group 15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15" name="Straight Arrow Connector 9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1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17"/>
            <p:cNvCxnSpPr/>
            <p:nvPr/>
          </p:nvCxnSpPr>
          <p:spPr>
            <a:xfrm flipV="1">
              <a:off x="1043608" y="2060848"/>
              <a:ext cx="1548172" cy="32717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9"/>
            <p:cNvCxnSpPr/>
            <p:nvPr/>
          </p:nvCxnSpPr>
          <p:spPr>
            <a:xfrm>
              <a:off x="1691680" y="2060848"/>
              <a:ext cx="1304452" cy="30870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25"/>
            <p:cNvSpPr txBox="1"/>
            <p:nvPr/>
          </p:nvSpPr>
          <p:spPr>
            <a:xfrm>
              <a:off x="904984" y="1124744"/>
              <a:ext cx="1287184" cy="40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A</a:t>
              </a:r>
            </a:p>
          </p:txBody>
        </p:sp>
        <p:sp>
          <p:nvSpPr>
            <p:cNvPr id="11" name="TextBox 26"/>
            <p:cNvSpPr txBox="1"/>
            <p:nvPr/>
          </p:nvSpPr>
          <p:spPr>
            <a:xfrm>
              <a:off x="180519" y="1532697"/>
              <a:ext cx="1220837" cy="393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>
                  <a:latin typeface="Arial" panose="020B0604020202020204" pitchFamily="34" charset="0"/>
                  <a:cs typeface="Arial" panose="020B0604020202020204" pitchFamily="34" charset="0"/>
                </a:rPr>
                <a:t>Preis, 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" name="TextBox 27"/>
            <p:cNvSpPr txBox="1"/>
            <p:nvPr/>
          </p:nvSpPr>
          <p:spPr>
            <a:xfrm>
              <a:off x="2417152" y="5733256"/>
              <a:ext cx="1414084" cy="378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Menge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</a:p>
          </p:txBody>
        </p:sp>
        <p:sp>
          <p:nvSpPr>
            <p:cNvPr id="13" name="TextBox 28"/>
            <p:cNvSpPr txBox="1"/>
            <p:nvPr/>
          </p:nvSpPr>
          <p:spPr>
            <a:xfrm>
              <a:off x="2139261" y="1699900"/>
              <a:ext cx="162755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Angebot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, S</a:t>
              </a:r>
            </a:p>
          </p:txBody>
        </p:sp>
        <p:sp>
          <p:nvSpPr>
            <p:cNvPr id="14" name="TextBox 29"/>
            <p:cNvSpPr txBox="1"/>
            <p:nvPr/>
          </p:nvSpPr>
          <p:spPr>
            <a:xfrm>
              <a:off x="2291660" y="5147900"/>
              <a:ext cx="1813333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Nachfrage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D</a:t>
              </a:r>
            </a:p>
          </p:txBody>
        </p:sp>
      </p:grpSp>
      <p:grpSp>
        <p:nvGrpSpPr>
          <p:cNvPr id="17" name="Group 31"/>
          <p:cNvGrpSpPr/>
          <p:nvPr/>
        </p:nvGrpSpPr>
        <p:grpSpPr>
          <a:xfrm>
            <a:off x="3241476" y="1144742"/>
            <a:ext cx="2286113" cy="3396510"/>
            <a:chOff x="798001" y="1628800"/>
            <a:chExt cx="3987902" cy="3960440"/>
          </a:xfrm>
        </p:grpSpPr>
        <p:cxnSp>
          <p:nvCxnSpPr>
            <p:cNvPr id="18" name="Straight Arrow Connector 51"/>
            <p:cNvCxnSpPr/>
            <p:nvPr/>
          </p:nvCxnSpPr>
          <p:spPr>
            <a:xfrm flipV="1">
              <a:off x="798001" y="1628800"/>
              <a:ext cx="0" cy="3960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52"/>
            <p:cNvCxnSpPr/>
            <p:nvPr/>
          </p:nvCxnSpPr>
          <p:spPr>
            <a:xfrm>
              <a:off x="825463" y="5589240"/>
              <a:ext cx="39604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45"/>
          <p:cNvCxnSpPr/>
          <p:nvPr/>
        </p:nvCxnSpPr>
        <p:spPr>
          <a:xfrm>
            <a:off x="3265382" y="2189823"/>
            <a:ext cx="1545307" cy="20532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6"/>
          <p:cNvSpPr txBox="1"/>
          <p:nvPr/>
        </p:nvSpPr>
        <p:spPr>
          <a:xfrm>
            <a:off x="3428592" y="426250"/>
            <a:ext cx="1321812" cy="37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14" b="1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endParaRPr lang="en-US" sz="18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50"/>
          <p:cNvSpPr txBox="1"/>
          <p:nvPr/>
        </p:nvSpPr>
        <p:spPr>
          <a:xfrm>
            <a:off x="4351874" y="4206236"/>
            <a:ext cx="59926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W-D</a:t>
            </a:r>
          </a:p>
        </p:txBody>
      </p:sp>
      <p:grpSp>
        <p:nvGrpSpPr>
          <p:cNvPr id="33" name="Group 71"/>
          <p:cNvGrpSpPr/>
          <p:nvPr/>
        </p:nvGrpSpPr>
        <p:grpSpPr>
          <a:xfrm>
            <a:off x="5764537" y="426250"/>
            <a:ext cx="2270370" cy="4115002"/>
            <a:chOff x="611560" y="1124744"/>
            <a:chExt cx="3024336" cy="4536504"/>
          </a:xfrm>
        </p:grpSpPr>
        <p:grpSp>
          <p:nvGrpSpPr>
            <p:cNvPr id="34" name="Group 73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42" name="Straight Arrow Connector 84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85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74"/>
            <p:cNvCxnSpPr/>
            <p:nvPr/>
          </p:nvCxnSpPr>
          <p:spPr>
            <a:xfrm flipV="1">
              <a:off x="1601054" y="2132856"/>
              <a:ext cx="1366433" cy="31590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75"/>
            <p:cNvCxnSpPr/>
            <p:nvPr/>
          </p:nvCxnSpPr>
          <p:spPr>
            <a:xfrm>
              <a:off x="1079001" y="2276872"/>
              <a:ext cx="1634490" cy="2871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76"/>
            <p:cNvSpPr txBox="1"/>
            <p:nvPr/>
          </p:nvSpPr>
          <p:spPr>
            <a:xfrm>
              <a:off x="904984" y="1124744"/>
              <a:ext cx="1298716" cy="409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B</a:t>
              </a:r>
            </a:p>
          </p:txBody>
        </p:sp>
        <p:sp>
          <p:nvSpPr>
            <p:cNvPr id="40" name="TextBox 82"/>
            <p:cNvSpPr txBox="1"/>
            <p:nvPr/>
          </p:nvSpPr>
          <p:spPr>
            <a:xfrm>
              <a:off x="2748586" y="1815589"/>
              <a:ext cx="54066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S*</a:t>
              </a:r>
            </a:p>
          </p:txBody>
        </p:sp>
        <p:sp>
          <p:nvSpPr>
            <p:cNvPr id="41" name="TextBox 83"/>
            <p:cNvSpPr txBox="1"/>
            <p:nvPr/>
          </p:nvSpPr>
          <p:spPr>
            <a:xfrm>
              <a:off x="2721174" y="5085184"/>
              <a:ext cx="55561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D*</a:t>
              </a:r>
            </a:p>
          </p:txBody>
        </p:sp>
      </p:grpSp>
      <p:sp>
        <p:nvSpPr>
          <p:cNvPr id="44" name="TextBox 26">
            <a:extLst>
              <a:ext uri="{FF2B5EF4-FFF2-40B4-BE49-F238E27FC236}">
                <a16:creationId xmlns:a16="http://schemas.microsoft.com/office/drawing/2014/main" id="{6FC2DDF3-D236-4CC7-9735-A63CAA0C0ECF}"/>
              </a:ext>
            </a:extLst>
          </p:cNvPr>
          <p:cNvSpPr txBox="1"/>
          <p:nvPr/>
        </p:nvSpPr>
        <p:spPr>
          <a:xfrm>
            <a:off x="2847170" y="818425"/>
            <a:ext cx="8694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Preis,P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E382F0CC-26B7-44C1-9147-9F36EF689382}"/>
              </a:ext>
            </a:extLst>
          </p:cNvPr>
          <p:cNvSpPr txBox="1"/>
          <p:nvPr/>
        </p:nvSpPr>
        <p:spPr>
          <a:xfrm>
            <a:off x="5320422" y="818426"/>
            <a:ext cx="916483" cy="35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6" name="TextBox 27">
            <a:extLst>
              <a:ext uri="{FF2B5EF4-FFF2-40B4-BE49-F238E27FC236}">
                <a16:creationId xmlns:a16="http://schemas.microsoft.com/office/drawing/2014/main" id="{8BB81CB2-CA5F-4F81-A0E3-20E8403E7E9D}"/>
              </a:ext>
            </a:extLst>
          </p:cNvPr>
          <p:cNvSpPr txBox="1"/>
          <p:nvPr/>
        </p:nvSpPr>
        <p:spPr>
          <a:xfrm>
            <a:off x="4599286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sp>
        <p:nvSpPr>
          <p:cNvPr id="47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6975550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49" name="Straight Connector 32"/>
          <p:cNvCxnSpPr/>
          <p:nvPr/>
        </p:nvCxnSpPr>
        <p:spPr>
          <a:xfrm flipV="1">
            <a:off x="3236609" y="1317712"/>
            <a:ext cx="1478397" cy="182889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7667897" y="1748864"/>
            <a:ext cx="4524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Weltmarktgleichgewicht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ergibt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Schnittpunkt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Angebotskurve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W-A und der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Nachfragekurve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W-D auf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gemeinsamen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Markt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50"/>
          <p:cNvSpPr txBox="1"/>
          <p:nvPr/>
        </p:nvSpPr>
        <p:spPr>
          <a:xfrm>
            <a:off x="4472474" y="975438"/>
            <a:ext cx="58804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W-A</a:t>
            </a:r>
          </a:p>
        </p:txBody>
      </p:sp>
      <p:cxnSp>
        <p:nvCxnSpPr>
          <p:cNvPr id="77" name="Straight Connector 64"/>
          <p:cNvCxnSpPr>
            <a:stCxn id="85" idx="3"/>
          </p:cNvCxnSpPr>
          <p:nvPr/>
        </p:nvCxnSpPr>
        <p:spPr>
          <a:xfrm>
            <a:off x="510784" y="2636231"/>
            <a:ext cx="6509457" cy="29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64"/>
          <p:cNvCxnSpPr/>
          <p:nvPr/>
        </p:nvCxnSpPr>
        <p:spPr>
          <a:xfrm>
            <a:off x="3622125" y="2673348"/>
            <a:ext cx="13658" cy="186561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/>
              <p:nvPr/>
            </p:nvSpPr>
            <p:spPr>
              <a:xfrm>
                <a:off x="3413388" y="4548263"/>
                <a:ext cx="528543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4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388" y="4548263"/>
                <a:ext cx="528543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71"/>
              <p:cNvSpPr txBox="1"/>
              <p:nvPr/>
            </p:nvSpPr>
            <p:spPr>
              <a:xfrm>
                <a:off x="-18807" y="2497731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5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807" y="2497731"/>
                <a:ext cx="5295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Flowchart: Connector 2"/>
          <p:cNvSpPr/>
          <p:nvPr/>
        </p:nvSpPr>
        <p:spPr>
          <a:xfrm>
            <a:off x="3545023" y="2581108"/>
            <a:ext cx="165888" cy="165888"/>
          </a:xfrm>
          <a:prstGeom prst="flowChartConnector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07" name="TextBox 29"/>
          <p:cNvSpPr txBox="1"/>
          <p:nvPr/>
        </p:nvSpPr>
        <p:spPr>
          <a:xfrm>
            <a:off x="1266630" y="2718742"/>
            <a:ext cx="5341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Importe</a:t>
            </a:r>
            <a:endParaRPr lang="en-US" sz="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29"/>
          <p:cNvSpPr txBox="1"/>
          <p:nvPr/>
        </p:nvSpPr>
        <p:spPr>
          <a:xfrm>
            <a:off x="6574729" y="2300751"/>
            <a:ext cx="5405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Exporte</a:t>
            </a:r>
            <a:endParaRPr lang="en-US" sz="8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Straight Connector 65"/>
          <p:cNvCxnSpPr/>
          <p:nvPr/>
        </p:nvCxnSpPr>
        <p:spPr>
          <a:xfrm flipV="1">
            <a:off x="1351756" y="2642186"/>
            <a:ext cx="358700" cy="776"/>
          </a:xfrm>
          <a:prstGeom prst="line">
            <a:avLst/>
          </a:prstGeom>
          <a:ln w="508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77"/>
          <p:cNvCxnSpPr/>
          <p:nvPr/>
        </p:nvCxnSpPr>
        <p:spPr>
          <a:xfrm flipV="1">
            <a:off x="6679293" y="2662960"/>
            <a:ext cx="366115" cy="11433"/>
          </a:xfrm>
          <a:prstGeom prst="line">
            <a:avLst/>
          </a:prstGeom>
          <a:ln w="508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71"/>
              <p:cNvSpPr txBox="1"/>
              <p:nvPr/>
            </p:nvSpPr>
            <p:spPr>
              <a:xfrm>
                <a:off x="2857657" y="2387831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5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657" y="2387831"/>
                <a:ext cx="5295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71"/>
              <p:cNvSpPr txBox="1"/>
              <p:nvPr/>
            </p:nvSpPr>
            <p:spPr>
              <a:xfrm>
                <a:off x="5397538" y="2393189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6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538" y="2393189"/>
                <a:ext cx="5295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/>
              <p:nvPr/>
            </p:nvSpPr>
            <p:spPr>
              <a:xfrm>
                <a:off x="7664785" y="2467320"/>
                <a:ext cx="45241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Das Gut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wird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also </a:t>
                </a:r>
                <a:r>
                  <a:rPr lang="en-US" sz="1400" err="1">
                    <a:latin typeface="Arial" panose="020B0604020202020204" pitchFamily="34" charset="0"/>
                    <a:cs typeface="Arial" panose="020B0604020202020204" pitchFamily="34" charset="0"/>
                  </a:rPr>
                  <a:t>zum</a:t>
                </a:r>
                <a:r>
                  <a:rPr lang="en-US" sz="1400">
                    <a:latin typeface="Arial" panose="020B0604020202020204" pitchFamily="34" charset="0"/>
                    <a:cs typeface="Arial" panose="020B0604020202020204" pitchFamily="34" charset="0"/>
                  </a:rPr>
                  <a:t> Preis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de-DE" sz="1400" i="1">
                            <a:latin typeface="Cambria Math"/>
                            <a:cs typeface="Arial" panose="020B0604020202020204" pitchFamily="34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gehandelt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und auf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Weltmarkt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wird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die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Menge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i="1">
                            <a:latin typeface="Cambria Math"/>
                            <a:cs typeface="Arial" panose="020B0604020202020204" pitchFamily="34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getauscht </a:t>
                </a:r>
                <a:endParaRPr lang="en-US" sz="14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7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785" y="2467320"/>
                <a:ext cx="4524103" cy="523220"/>
              </a:xfrm>
              <a:prstGeom prst="rect">
                <a:avLst/>
              </a:prstGeom>
              <a:blipFill>
                <a:blip r:embed="rId5"/>
                <a:stretch>
                  <a:fillRect l="-404" t="-2326" b="-104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/>
              <p:nvPr/>
            </p:nvSpPr>
            <p:spPr>
              <a:xfrm>
                <a:off x="7667901" y="3061367"/>
                <a:ext cx="45241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Die Menge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i="1">
                            <a:latin typeface="Cambria Math"/>
                            <a:cs typeface="Arial" panose="020B0604020202020204" pitchFamily="34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entspricht natürlich den Exporten aus Land B </a:t>
                </a:r>
                <a:endParaRPr lang="en-US" sz="14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8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901" y="3061367"/>
                <a:ext cx="4524103" cy="523220"/>
              </a:xfrm>
              <a:prstGeom prst="rect">
                <a:avLst/>
              </a:prstGeom>
              <a:blipFill>
                <a:blip r:embed="rId6"/>
                <a:stretch>
                  <a:fillRect l="-404" t="-2326" b="-1162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7664784" y="3516803"/>
            <a:ext cx="4524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und den Importen nach Land A 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/>
              <p:nvPr/>
            </p:nvSpPr>
            <p:spPr>
              <a:xfrm>
                <a:off x="1257284" y="2861067"/>
                <a:ext cx="528543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1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284" y="2861067"/>
                <a:ext cx="528543" cy="3436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/>
              <p:nvPr/>
            </p:nvSpPr>
            <p:spPr>
              <a:xfrm>
                <a:off x="6615469" y="2036799"/>
                <a:ext cx="528543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2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469" y="2036799"/>
                <a:ext cx="528543" cy="343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hteck 51">
            <a:extLst>
              <a:ext uri="{FF2B5EF4-FFF2-40B4-BE49-F238E27FC236}">
                <a16:creationId xmlns:a16="http://schemas.microsoft.com/office/drawing/2014/main" id="{9D0B7C66-ED5C-4B41-96D9-A1959C7564B1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46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84" grpId="0"/>
      <p:bldP spid="85" grpId="0"/>
      <p:bldP spid="86" grpId="0" animBg="1"/>
      <p:bldP spid="107" grpId="0"/>
      <p:bldP spid="108" grpId="0"/>
      <p:bldP spid="115" grpId="0"/>
      <p:bldP spid="116" grpId="0"/>
      <p:bldP spid="117" grpId="0"/>
      <p:bldP spid="118" grpId="0"/>
      <p:bldP spid="120" grpId="0"/>
      <p:bldP spid="121" grpId="0"/>
      <p:bldP spid="1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7564" y="40262"/>
            <a:ext cx="6266291" cy="469773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>
                <a:solidFill>
                  <a:sysClr val="windowText" lastClr="000000"/>
                </a:solidFill>
              </a:rPr>
              <a:t>Wirkung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eines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Zolls</a:t>
            </a:r>
            <a:r>
              <a:rPr lang="en-US" sz="2400" dirty="0">
                <a:solidFill>
                  <a:sysClr val="windowText" lastClr="000000"/>
                </a:solidFill>
              </a:rPr>
              <a:t> auf </a:t>
            </a:r>
            <a:r>
              <a:rPr lang="en-US" sz="2400" dirty="0" err="1">
                <a:solidFill>
                  <a:sysClr val="windowText" lastClr="000000"/>
                </a:solidFill>
              </a:rPr>
              <a:t>dem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Weltmarkt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  <p:grpSp>
        <p:nvGrpSpPr>
          <p:cNvPr id="6" name="Group 33"/>
          <p:cNvGrpSpPr/>
          <p:nvPr/>
        </p:nvGrpSpPr>
        <p:grpSpPr>
          <a:xfrm>
            <a:off x="84921" y="426251"/>
            <a:ext cx="2946105" cy="4523939"/>
            <a:chOff x="180519" y="1124744"/>
            <a:chExt cx="3924474" cy="4987329"/>
          </a:xfrm>
        </p:grpSpPr>
        <p:grpSp>
          <p:nvGrpSpPr>
            <p:cNvPr id="7" name="Group 15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15" name="Straight Arrow Connector 9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1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17"/>
            <p:cNvCxnSpPr/>
            <p:nvPr/>
          </p:nvCxnSpPr>
          <p:spPr>
            <a:xfrm flipV="1">
              <a:off x="1043608" y="2060848"/>
              <a:ext cx="1548172" cy="32717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9"/>
            <p:cNvCxnSpPr/>
            <p:nvPr/>
          </p:nvCxnSpPr>
          <p:spPr>
            <a:xfrm>
              <a:off x="1691680" y="2060848"/>
              <a:ext cx="1304452" cy="30870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25"/>
            <p:cNvSpPr txBox="1"/>
            <p:nvPr/>
          </p:nvSpPr>
          <p:spPr>
            <a:xfrm>
              <a:off x="904984" y="1124744"/>
              <a:ext cx="1287184" cy="40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A</a:t>
              </a:r>
            </a:p>
          </p:txBody>
        </p:sp>
        <p:sp>
          <p:nvSpPr>
            <p:cNvPr id="11" name="TextBox 26"/>
            <p:cNvSpPr txBox="1"/>
            <p:nvPr/>
          </p:nvSpPr>
          <p:spPr>
            <a:xfrm>
              <a:off x="180519" y="1532697"/>
              <a:ext cx="1220837" cy="393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>
                  <a:latin typeface="Arial" panose="020B0604020202020204" pitchFamily="34" charset="0"/>
                  <a:cs typeface="Arial" panose="020B0604020202020204" pitchFamily="34" charset="0"/>
                </a:rPr>
                <a:t>Preis, 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" name="TextBox 27"/>
            <p:cNvSpPr txBox="1"/>
            <p:nvPr/>
          </p:nvSpPr>
          <p:spPr>
            <a:xfrm>
              <a:off x="2417152" y="5733256"/>
              <a:ext cx="1414084" cy="378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Menge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</a:p>
          </p:txBody>
        </p:sp>
        <p:sp>
          <p:nvSpPr>
            <p:cNvPr id="13" name="TextBox 28"/>
            <p:cNvSpPr txBox="1"/>
            <p:nvPr/>
          </p:nvSpPr>
          <p:spPr>
            <a:xfrm>
              <a:off x="2139261" y="1699900"/>
              <a:ext cx="162755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Angebot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, S</a:t>
              </a:r>
            </a:p>
          </p:txBody>
        </p:sp>
        <p:sp>
          <p:nvSpPr>
            <p:cNvPr id="14" name="TextBox 29"/>
            <p:cNvSpPr txBox="1"/>
            <p:nvPr/>
          </p:nvSpPr>
          <p:spPr>
            <a:xfrm>
              <a:off x="2291660" y="5147900"/>
              <a:ext cx="1813333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Nachfrage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D</a:t>
              </a:r>
            </a:p>
          </p:txBody>
        </p:sp>
      </p:grpSp>
      <p:grpSp>
        <p:nvGrpSpPr>
          <p:cNvPr id="17" name="Group 31"/>
          <p:cNvGrpSpPr/>
          <p:nvPr/>
        </p:nvGrpSpPr>
        <p:grpSpPr>
          <a:xfrm>
            <a:off x="3241476" y="1144742"/>
            <a:ext cx="2286113" cy="3396510"/>
            <a:chOff x="798001" y="1628800"/>
            <a:chExt cx="3987902" cy="3960440"/>
          </a:xfrm>
        </p:grpSpPr>
        <p:cxnSp>
          <p:nvCxnSpPr>
            <p:cNvPr id="18" name="Straight Arrow Connector 51"/>
            <p:cNvCxnSpPr/>
            <p:nvPr/>
          </p:nvCxnSpPr>
          <p:spPr>
            <a:xfrm flipV="1">
              <a:off x="798001" y="1628800"/>
              <a:ext cx="0" cy="3960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52"/>
            <p:cNvCxnSpPr/>
            <p:nvPr/>
          </p:nvCxnSpPr>
          <p:spPr>
            <a:xfrm>
              <a:off x="825463" y="5589240"/>
              <a:ext cx="39604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45"/>
          <p:cNvCxnSpPr/>
          <p:nvPr/>
        </p:nvCxnSpPr>
        <p:spPr>
          <a:xfrm>
            <a:off x="3265382" y="2189823"/>
            <a:ext cx="1545307" cy="20532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6"/>
          <p:cNvSpPr txBox="1"/>
          <p:nvPr/>
        </p:nvSpPr>
        <p:spPr>
          <a:xfrm>
            <a:off x="3428592" y="426250"/>
            <a:ext cx="1321812" cy="37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14" b="1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endParaRPr lang="en-US" sz="18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50"/>
          <p:cNvSpPr txBox="1"/>
          <p:nvPr/>
        </p:nvSpPr>
        <p:spPr>
          <a:xfrm>
            <a:off x="4351874" y="4206236"/>
            <a:ext cx="59926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W-D</a:t>
            </a:r>
          </a:p>
        </p:txBody>
      </p:sp>
      <p:grpSp>
        <p:nvGrpSpPr>
          <p:cNvPr id="33" name="Group 71"/>
          <p:cNvGrpSpPr/>
          <p:nvPr/>
        </p:nvGrpSpPr>
        <p:grpSpPr>
          <a:xfrm>
            <a:off x="5764537" y="426250"/>
            <a:ext cx="2270370" cy="4115002"/>
            <a:chOff x="611560" y="1124744"/>
            <a:chExt cx="3024336" cy="4536504"/>
          </a:xfrm>
        </p:grpSpPr>
        <p:grpSp>
          <p:nvGrpSpPr>
            <p:cNvPr id="34" name="Group 73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42" name="Straight Arrow Connector 84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85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74"/>
            <p:cNvCxnSpPr/>
            <p:nvPr/>
          </p:nvCxnSpPr>
          <p:spPr>
            <a:xfrm flipV="1">
              <a:off x="1601054" y="2132856"/>
              <a:ext cx="1366433" cy="31590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75"/>
            <p:cNvCxnSpPr/>
            <p:nvPr/>
          </p:nvCxnSpPr>
          <p:spPr>
            <a:xfrm>
              <a:off x="1079001" y="2276872"/>
              <a:ext cx="1634490" cy="2871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76"/>
            <p:cNvSpPr txBox="1"/>
            <p:nvPr/>
          </p:nvSpPr>
          <p:spPr>
            <a:xfrm>
              <a:off x="904984" y="1124744"/>
              <a:ext cx="1298716" cy="409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B</a:t>
              </a:r>
            </a:p>
          </p:txBody>
        </p:sp>
        <p:sp>
          <p:nvSpPr>
            <p:cNvPr id="40" name="TextBox 82"/>
            <p:cNvSpPr txBox="1"/>
            <p:nvPr/>
          </p:nvSpPr>
          <p:spPr>
            <a:xfrm>
              <a:off x="2748586" y="1815589"/>
              <a:ext cx="54066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S*</a:t>
              </a:r>
            </a:p>
          </p:txBody>
        </p:sp>
        <p:sp>
          <p:nvSpPr>
            <p:cNvPr id="41" name="TextBox 83"/>
            <p:cNvSpPr txBox="1"/>
            <p:nvPr/>
          </p:nvSpPr>
          <p:spPr>
            <a:xfrm>
              <a:off x="2545898" y="5169772"/>
              <a:ext cx="55561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D*</a:t>
              </a:r>
            </a:p>
          </p:txBody>
        </p:sp>
      </p:grpSp>
      <p:sp>
        <p:nvSpPr>
          <p:cNvPr id="44" name="TextBox 26">
            <a:extLst>
              <a:ext uri="{FF2B5EF4-FFF2-40B4-BE49-F238E27FC236}">
                <a16:creationId xmlns:a16="http://schemas.microsoft.com/office/drawing/2014/main" id="{6FC2DDF3-D236-4CC7-9735-A63CAA0C0ECF}"/>
              </a:ext>
            </a:extLst>
          </p:cNvPr>
          <p:cNvSpPr txBox="1"/>
          <p:nvPr/>
        </p:nvSpPr>
        <p:spPr>
          <a:xfrm>
            <a:off x="2847170" y="818425"/>
            <a:ext cx="8694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Preis,P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E382F0CC-26B7-44C1-9147-9F36EF689382}"/>
              </a:ext>
            </a:extLst>
          </p:cNvPr>
          <p:cNvSpPr txBox="1"/>
          <p:nvPr/>
        </p:nvSpPr>
        <p:spPr>
          <a:xfrm>
            <a:off x="5320422" y="818426"/>
            <a:ext cx="916483" cy="35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6" name="TextBox 27">
            <a:extLst>
              <a:ext uri="{FF2B5EF4-FFF2-40B4-BE49-F238E27FC236}">
                <a16:creationId xmlns:a16="http://schemas.microsoft.com/office/drawing/2014/main" id="{8BB81CB2-CA5F-4F81-A0E3-20E8403E7E9D}"/>
              </a:ext>
            </a:extLst>
          </p:cNvPr>
          <p:cNvSpPr txBox="1"/>
          <p:nvPr/>
        </p:nvSpPr>
        <p:spPr>
          <a:xfrm>
            <a:off x="4599286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sp>
        <p:nvSpPr>
          <p:cNvPr id="47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6975550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49" name="Straight Connector 32"/>
          <p:cNvCxnSpPr/>
          <p:nvPr/>
        </p:nvCxnSpPr>
        <p:spPr>
          <a:xfrm flipV="1">
            <a:off x="3236609" y="1317712"/>
            <a:ext cx="1478397" cy="182889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/>
              <p:nvPr/>
            </p:nvSpPr>
            <p:spPr>
              <a:xfrm>
                <a:off x="7756455" y="314242"/>
                <a:ext cx="4432431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Führt das Land A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einen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Importzoll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pro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Mengeneinheit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von t auf das Gut x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ein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 so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verteuert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sich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für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die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Konsumenten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in Land A </a:t>
                </a:r>
                <a:r>
                  <a:rPr lang="en-US" sz="1400">
                    <a:latin typeface="Arial" panose="020B0604020202020204" pitchFamily="34" charset="0"/>
                    <a:cs typeface="Arial" panose="020B0604020202020204" pitchFamily="34" charset="0"/>
                  </a:rPr>
                  <a:t>der Preis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gegenüber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de-DE" sz="1400" i="1">
                            <a:latin typeface="Cambria Math"/>
                            <a:cs typeface="Arial" panose="020B0604020202020204" pitchFamily="34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allerdings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können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die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Exporteure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aus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Land B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gleichzeitig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bedingt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durch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den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Nachfragerückgang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ebenfalls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nicht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mehr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>
                    <a:latin typeface="Arial" panose="020B0604020202020204" pitchFamily="34" charset="0"/>
                    <a:cs typeface="Arial" panose="020B0604020202020204" pitchFamily="34" charset="0"/>
                  </a:rPr>
                  <a:t>den Preis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de-DE" sz="1400" i="1">
                            <a:latin typeface="Cambria Math"/>
                            <a:cs typeface="Arial" panose="020B0604020202020204" pitchFamily="34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verlangen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 Der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Zoll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t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schiebt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sich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damit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äquivalent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zum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Steuerkeil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aus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der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Mikroökonomie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zwischen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das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Angebot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W-A und die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Nachfrage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W-D auf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Weltmarkt</a:t>
                </a:r>
                <a:endParaRPr lang="en-US" sz="14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4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6455" y="314242"/>
                <a:ext cx="4432431" cy="2031325"/>
              </a:xfrm>
              <a:prstGeom prst="rect">
                <a:avLst/>
              </a:prstGeom>
              <a:blipFill>
                <a:blip r:embed="rId3"/>
                <a:stretch>
                  <a:fillRect l="-413" t="-601" r="-1100" b="-210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TextBox 50"/>
          <p:cNvSpPr txBox="1"/>
          <p:nvPr/>
        </p:nvSpPr>
        <p:spPr>
          <a:xfrm>
            <a:off x="4472474" y="975438"/>
            <a:ext cx="58804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W-A</a:t>
            </a:r>
          </a:p>
        </p:txBody>
      </p:sp>
      <p:cxnSp>
        <p:nvCxnSpPr>
          <p:cNvPr id="77" name="Straight Connector 64"/>
          <p:cNvCxnSpPr>
            <a:stCxn id="85" idx="3"/>
          </p:cNvCxnSpPr>
          <p:nvPr/>
        </p:nvCxnSpPr>
        <p:spPr>
          <a:xfrm>
            <a:off x="510784" y="2636231"/>
            <a:ext cx="6509457" cy="29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64"/>
          <p:cNvCxnSpPr/>
          <p:nvPr/>
        </p:nvCxnSpPr>
        <p:spPr>
          <a:xfrm>
            <a:off x="3622125" y="2673348"/>
            <a:ext cx="13658" cy="186561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/>
              <p:nvPr/>
            </p:nvSpPr>
            <p:spPr>
              <a:xfrm>
                <a:off x="3413388" y="4548263"/>
                <a:ext cx="528543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4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388" y="4548263"/>
                <a:ext cx="528543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71"/>
              <p:cNvSpPr txBox="1"/>
              <p:nvPr/>
            </p:nvSpPr>
            <p:spPr>
              <a:xfrm>
                <a:off x="-18807" y="2497731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5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807" y="2497731"/>
                <a:ext cx="52959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Flowchart: Connector 2"/>
          <p:cNvSpPr/>
          <p:nvPr/>
        </p:nvSpPr>
        <p:spPr>
          <a:xfrm>
            <a:off x="3545023" y="2581108"/>
            <a:ext cx="165888" cy="165888"/>
          </a:xfrm>
          <a:prstGeom prst="flowChartConnector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07" name="TextBox 29"/>
          <p:cNvSpPr txBox="1"/>
          <p:nvPr/>
        </p:nvSpPr>
        <p:spPr>
          <a:xfrm>
            <a:off x="1266630" y="2718742"/>
            <a:ext cx="5341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Importe</a:t>
            </a:r>
            <a:endParaRPr lang="en-US" sz="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29"/>
          <p:cNvSpPr txBox="1"/>
          <p:nvPr/>
        </p:nvSpPr>
        <p:spPr>
          <a:xfrm>
            <a:off x="6574729" y="2356731"/>
            <a:ext cx="5405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Exporte</a:t>
            </a:r>
            <a:endParaRPr lang="en-US" sz="8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71"/>
              <p:cNvSpPr txBox="1"/>
              <p:nvPr/>
            </p:nvSpPr>
            <p:spPr>
              <a:xfrm>
                <a:off x="2857657" y="2387831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5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657" y="2387831"/>
                <a:ext cx="52959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71"/>
              <p:cNvSpPr txBox="1"/>
              <p:nvPr/>
            </p:nvSpPr>
            <p:spPr>
              <a:xfrm>
                <a:off x="5397538" y="2393189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6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538" y="2393189"/>
                <a:ext cx="52959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/>
              <p:nvPr/>
            </p:nvSpPr>
            <p:spPr>
              <a:xfrm>
                <a:off x="7734362" y="2410293"/>
                <a:ext cx="4524103" cy="525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Die auf dem Weltmarkt gehandelte Menge geht damit auf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sz="1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zurück</a:t>
                </a:r>
                <a:endParaRPr lang="en-US" sz="14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7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4362" y="2410293"/>
                <a:ext cx="4524103" cy="525721"/>
              </a:xfrm>
              <a:prstGeom prst="rect">
                <a:avLst/>
              </a:prstGeom>
              <a:blipFill>
                <a:blip r:embed="rId6"/>
                <a:stretch>
                  <a:fillRect l="-404" t="-1149" b="-114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64"/>
          <p:cNvCxnSpPr/>
          <p:nvPr/>
        </p:nvCxnSpPr>
        <p:spPr>
          <a:xfrm>
            <a:off x="3386841" y="2355665"/>
            <a:ext cx="3689" cy="574481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/>
          <p:cNvSpPr/>
          <p:nvPr/>
        </p:nvSpPr>
        <p:spPr>
          <a:xfrm>
            <a:off x="2762139" y="2315642"/>
            <a:ext cx="248786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dirty="0"/>
          </a:p>
        </p:txBody>
      </p:sp>
      <p:cxnSp>
        <p:nvCxnSpPr>
          <p:cNvPr id="58" name="Straight Connector 64"/>
          <p:cNvCxnSpPr>
            <a:endCxn id="26" idx="0"/>
          </p:cNvCxnSpPr>
          <p:nvPr/>
        </p:nvCxnSpPr>
        <p:spPr>
          <a:xfrm>
            <a:off x="3388867" y="2956368"/>
            <a:ext cx="11753" cy="159862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eck 25"/>
              <p:cNvSpPr/>
              <p:nvPr/>
            </p:nvSpPr>
            <p:spPr>
              <a:xfrm>
                <a:off x="3143562" y="4554997"/>
                <a:ext cx="514115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562" y="4554997"/>
                <a:ext cx="514115" cy="3415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Gerade Verbindung mit Pfeil 28"/>
          <p:cNvCxnSpPr/>
          <p:nvPr/>
        </p:nvCxnSpPr>
        <p:spPr>
          <a:xfrm flipH="1">
            <a:off x="3403711" y="4466256"/>
            <a:ext cx="1935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4"/>
          <p:cNvCxnSpPr/>
          <p:nvPr/>
        </p:nvCxnSpPr>
        <p:spPr>
          <a:xfrm>
            <a:off x="3224169" y="2925298"/>
            <a:ext cx="3738941" cy="146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4"/>
          <p:cNvCxnSpPr/>
          <p:nvPr/>
        </p:nvCxnSpPr>
        <p:spPr>
          <a:xfrm flipV="1">
            <a:off x="409425" y="2355665"/>
            <a:ext cx="2977416" cy="1290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hteck 37"/>
              <p:cNvSpPr/>
              <p:nvPr/>
            </p:nvSpPr>
            <p:spPr>
              <a:xfrm>
                <a:off x="-12297" y="2172203"/>
                <a:ext cx="494686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38" name="Rechtec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297" y="2172203"/>
                <a:ext cx="494686" cy="3415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hteck 38"/>
              <p:cNvSpPr/>
              <p:nvPr/>
            </p:nvSpPr>
            <p:spPr>
              <a:xfrm>
                <a:off x="5330035" y="2923638"/>
                <a:ext cx="513217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035" y="2923638"/>
                <a:ext cx="513217" cy="3415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hteck 47"/>
              <p:cNvSpPr/>
              <p:nvPr/>
            </p:nvSpPr>
            <p:spPr>
              <a:xfrm>
                <a:off x="6577857" y="2061335"/>
                <a:ext cx="514115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48" name="Rechtec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857" y="2061335"/>
                <a:ext cx="514115" cy="3415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Connector 77"/>
          <p:cNvCxnSpPr/>
          <p:nvPr/>
        </p:nvCxnSpPr>
        <p:spPr>
          <a:xfrm flipH="1">
            <a:off x="1437721" y="2366912"/>
            <a:ext cx="178972" cy="580"/>
          </a:xfrm>
          <a:prstGeom prst="line">
            <a:avLst/>
          </a:prstGeom>
          <a:ln w="508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hteck 81"/>
              <p:cNvSpPr/>
              <p:nvPr/>
            </p:nvSpPr>
            <p:spPr>
              <a:xfrm>
                <a:off x="1287406" y="2873096"/>
                <a:ext cx="514115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82" name="Rechteck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406" y="2873096"/>
                <a:ext cx="514115" cy="3415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4" name="Straight Connector 77"/>
          <p:cNvCxnSpPr/>
          <p:nvPr/>
        </p:nvCxnSpPr>
        <p:spPr>
          <a:xfrm flipH="1">
            <a:off x="6796601" y="2923638"/>
            <a:ext cx="178972" cy="580"/>
          </a:xfrm>
          <a:prstGeom prst="line">
            <a:avLst/>
          </a:prstGeom>
          <a:ln w="508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/>
              <p:nvPr/>
            </p:nvSpPr>
            <p:spPr>
              <a:xfrm>
                <a:off x="7679518" y="2938533"/>
                <a:ext cx="4524103" cy="741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Die Konsumenten aus Land A müssen nun </a:t>
                </a:r>
                <a:r>
                  <a:rPr lang="de-DE" sz="1400">
                    <a:latin typeface="Arial" panose="020B0604020202020204" pitchFamily="34" charset="0"/>
                    <a:cs typeface="Arial" panose="020B0604020202020204" pitchFamily="34" charset="0"/>
                  </a:rPr>
                  <a:t>den Preis </a:t>
                </a:r>
                <a:r>
                  <a:rPr lang="en-US" sz="140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bezahlen und die Überschussnachfrage geht auf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zurück</a:t>
                </a:r>
                <a:endParaRPr lang="en-US" sz="14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3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9518" y="2938533"/>
                <a:ext cx="4524103" cy="741165"/>
              </a:xfrm>
              <a:prstGeom prst="rect">
                <a:avLst/>
              </a:prstGeom>
              <a:blipFill>
                <a:blip r:embed="rId12"/>
                <a:stretch>
                  <a:fillRect l="-404" t="-1639"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/>
              <p:nvPr/>
            </p:nvSpPr>
            <p:spPr>
              <a:xfrm>
                <a:off x="7676413" y="3644545"/>
                <a:ext cx="4524103" cy="743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Die Produzenten aus Land B können nur noch </a:t>
                </a:r>
                <a:r>
                  <a:rPr lang="de-DE" sz="1400">
                    <a:latin typeface="Arial" panose="020B0604020202020204" pitchFamily="34" charset="0"/>
                    <a:cs typeface="Arial" panose="020B0604020202020204" pitchFamily="34" charset="0"/>
                  </a:rPr>
                  <a:t>zum Preis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verkaufen und das Überschussangebot geht auf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zurück.</a:t>
                </a:r>
                <a:endParaRPr lang="en-US" sz="14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8" name="TextBox 27">
                <a:extLst>
                  <a:ext uri="{FF2B5EF4-FFF2-40B4-BE49-F238E27FC236}">
                    <a16:creationId xmlns:a16="http://schemas.microsoft.com/office/drawing/2014/main" id="{95BBF87B-AC85-4F0E-A2FC-83EFA38E6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413" y="3644545"/>
                <a:ext cx="4524103" cy="743665"/>
              </a:xfrm>
              <a:prstGeom prst="rect">
                <a:avLst/>
              </a:prstGeom>
              <a:blipFill>
                <a:blip r:embed="rId13"/>
                <a:stretch>
                  <a:fillRect l="-404" t="-1639" b="-73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Geschweifte Klammer links 21"/>
          <p:cNvSpPr/>
          <p:nvPr/>
        </p:nvSpPr>
        <p:spPr>
          <a:xfrm>
            <a:off x="2839148" y="2368105"/>
            <a:ext cx="341683" cy="572902"/>
          </a:xfrm>
          <a:prstGeom prst="lef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9A596FB1-A51A-4A8A-B2CA-69F579D86FC9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83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107" grpId="0"/>
      <p:bldP spid="108" grpId="0"/>
      <p:bldP spid="117" grpId="0"/>
      <p:bldP spid="23" grpId="0"/>
      <p:bldP spid="26" grpId="0"/>
      <p:bldP spid="38" grpId="0"/>
      <p:bldP spid="39" grpId="0"/>
      <p:bldP spid="48" grpId="0"/>
      <p:bldP spid="82" grpId="0"/>
      <p:bldP spid="83" grpId="0"/>
      <p:bldP spid="88" grpId="0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749366" y="14139"/>
            <a:ext cx="6266291" cy="469773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>
                <a:solidFill>
                  <a:sysClr val="windowText" lastClr="000000"/>
                </a:solidFill>
              </a:rPr>
              <a:t>Wirkung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eines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Zolls</a:t>
            </a:r>
            <a:r>
              <a:rPr lang="en-US" sz="2400" dirty="0">
                <a:solidFill>
                  <a:sysClr val="windowText" lastClr="000000"/>
                </a:solidFill>
              </a:rPr>
              <a:t> auf </a:t>
            </a:r>
            <a:r>
              <a:rPr lang="en-US" sz="2400" dirty="0" err="1">
                <a:solidFill>
                  <a:sysClr val="windowText" lastClr="000000"/>
                </a:solidFill>
              </a:rPr>
              <a:t>dem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Weltmarkt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  <p:grpSp>
        <p:nvGrpSpPr>
          <p:cNvPr id="6" name="Group 33"/>
          <p:cNvGrpSpPr/>
          <p:nvPr/>
        </p:nvGrpSpPr>
        <p:grpSpPr>
          <a:xfrm>
            <a:off x="84921" y="426251"/>
            <a:ext cx="2946105" cy="4523939"/>
            <a:chOff x="180519" y="1124744"/>
            <a:chExt cx="3924474" cy="4987329"/>
          </a:xfrm>
        </p:grpSpPr>
        <p:grpSp>
          <p:nvGrpSpPr>
            <p:cNvPr id="7" name="Group 15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15" name="Straight Arrow Connector 9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1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17"/>
            <p:cNvCxnSpPr/>
            <p:nvPr/>
          </p:nvCxnSpPr>
          <p:spPr>
            <a:xfrm flipV="1">
              <a:off x="1043608" y="2060848"/>
              <a:ext cx="1548172" cy="32717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9"/>
            <p:cNvCxnSpPr/>
            <p:nvPr/>
          </p:nvCxnSpPr>
          <p:spPr>
            <a:xfrm>
              <a:off x="1691680" y="2060848"/>
              <a:ext cx="1304452" cy="30870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25"/>
            <p:cNvSpPr txBox="1"/>
            <p:nvPr/>
          </p:nvSpPr>
          <p:spPr>
            <a:xfrm>
              <a:off x="904984" y="1124744"/>
              <a:ext cx="1287184" cy="40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A</a:t>
              </a:r>
            </a:p>
          </p:txBody>
        </p:sp>
        <p:sp>
          <p:nvSpPr>
            <p:cNvPr id="11" name="TextBox 26"/>
            <p:cNvSpPr txBox="1"/>
            <p:nvPr/>
          </p:nvSpPr>
          <p:spPr>
            <a:xfrm>
              <a:off x="180519" y="1532697"/>
              <a:ext cx="1220837" cy="393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>
                  <a:latin typeface="Arial" panose="020B0604020202020204" pitchFamily="34" charset="0"/>
                  <a:cs typeface="Arial" panose="020B0604020202020204" pitchFamily="34" charset="0"/>
                </a:rPr>
                <a:t>Preis, 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" name="TextBox 27"/>
            <p:cNvSpPr txBox="1"/>
            <p:nvPr/>
          </p:nvSpPr>
          <p:spPr>
            <a:xfrm>
              <a:off x="2417152" y="5733256"/>
              <a:ext cx="1414084" cy="378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Menge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</a:p>
          </p:txBody>
        </p:sp>
        <p:sp>
          <p:nvSpPr>
            <p:cNvPr id="13" name="TextBox 28"/>
            <p:cNvSpPr txBox="1"/>
            <p:nvPr/>
          </p:nvSpPr>
          <p:spPr>
            <a:xfrm>
              <a:off x="2139261" y="1699900"/>
              <a:ext cx="162755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Angebot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, S</a:t>
              </a:r>
            </a:p>
          </p:txBody>
        </p:sp>
        <p:sp>
          <p:nvSpPr>
            <p:cNvPr id="14" name="TextBox 29"/>
            <p:cNvSpPr txBox="1"/>
            <p:nvPr/>
          </p:nvSpPr>
          <p:spPr>
            <a:xfrm>
              <a:off x="2291660" y="5147900"/>
              <a:ext cx="1813333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Nachfrage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D</a:t>
              </a:r>
            </a:p>
          </p:txBody>
        </p:sp>
      </p:grpSp>
      <p:grpSp>
        <p:nvGrpSpPr>
          <p:cNvPr id="17" name="Group 31"/>
          <p:cNvGrpSpPr/>
          <p:nvPr/>
        </p:nvGrpSpPr>
        <p:grpSpPr>
          <a:xfrm>
            <a:off x="3241476" y="1144742"/>
            <a:ext cx="2286113" cy="3396510"/>
            <a:chOff x="798001" y="1628800"/>
            <a:chExt cx="3987902" cy="3960440"/>
          </a:xfrm>
        </p:grpSpPr>
        <p:cxnSp>
          <p:nvCxnSpPr>
            <p:cNvPr id="18" name="Straight Arrow Connector 51"/>
            <p:cNvCxnSpPr/>
            <p:nvPr/>
          </p:nvCxnSpPr>
          <p:spPr>
            <a:xfrm flipV="1">
              <a:off x="798001" y="1628800"/>
              <a:ext cx="0" cy="3960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52"/>
            <p:cNvCxnSpPr/>
            <p:nvPr/>
          </p:nvCxnSpPr>
          <p:spPr>
            <a:xfrm>
              <a:off x="825463" y="5589240"/>
              <a:ext cx="39604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45"/>
          <p:cNvCxnSpPr/>
          <p:nvPr/>
        </p:nvCxnSpPr>
        <p:spPr>
          <a:xfrm>
            <a:off x="3265382" y="2189823"/>
            <a:ext cx="1545307" cy="20532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6"/>
          <p:cNvSpPr txBox="1"/>
          <p:nvPr/>
        </p:nvSpPr>
        <p:spPr>
          <a:xfrm>
            <a:off x="3428592" y="426250"/>
            <a:ext cx="1321812" cy="37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14" b="1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endParaRPr lang="en-US" sz="18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50"/>
          <p:cNvSpPr txBox="1"/>
          <p:nvPr/>
        </p:nvSpPr>
        <p:spPr>
          <a:xfrm>
            <a:off x="4351874" y="4206236"/>
            <a:ext cx="59926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W-D</a:t>
            </a:r>
          </a:p>
        </p:txBody>
      </p:sp>
      <p:grpSp>
        <p:nvGrpSpPr>
          <p:cNvPr id="33" name="Group 71"/>
          <p:cNvGrpSpPr/>
          <p:nvPr/>
        </p:nvGrpSpPr>
        <p:grpSpPr>
          <a:xfrm>
            <a:off x="5764537" y="426250"/>
            <a:ext cx="2270370" cy="4115002"/>
            <a:chOff x="611560" y="1124744"/>
            <a:chExt cx="3024336" cy="4536504"/>
          </a:xfrm>
        </p:grpSpPr>
        <p:grpSp>
          <p:nvGrpSpPr>
            <p:cNvPr id="34" name="Group 73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42" name="Straight Arrow Connector 84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85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74"/>
            <p:cNvCxnSpPr/>
            <p:nvPr/>
          </p:nvCxnSpPr>
          <p:spPr>
            <a:xfrm flipV="1">
              <a:off x="1601054" y="2132856"/>
              <a:ext cx="1366433" cy="31590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75"/>
            <p:cNvCxnSpPr/>
            <p:nvPr/>
          </p:nvCxnSpPr>
          <p:spPr>
            <a:xfrm>
              <a:off x="1079001" y="2276872"/>
              <a:ext cx="1634490" cy="2871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76"/>
            <p:cNvSpPr txBox="1"/>
            <p:nvPr/>
          </p:nvSpPr>
          <p:spPr>
            <a:xfrm>
              <a:off x="904984" y="1124744"/>
              <a:ext cx="1298716" cy="409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B</a:t>
              </a:r>
            </a:p>
          </p:txBody>
        </p:sp>
        <p:sp>
          <p:nvSpPr>
            <p:cNvPr id="40" name="TextBox 82"/>
            <p:cNvSpPr txBox="1"/>
            <p:nvPr/>
          </p:nvSpPr>
          <p:spPr>
            <a:xfrm>
              <a:off x="2748586" y="1815589"/>
              <a:ext cx="54066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S*</a:t>
              </a:r>
            </a:p>
          </p:txBody>
        </p:sp>
        <p:sp>
          <p:nvSpPr>
            <p:cNvPr id="41" name="TextBox 83"/>
            <p:cNvSpPr txBox="1"/>
            <p:nvPr/>
          </p:nvSpPr>
          <p:spPr>
            <a:xfrm>
              <a:off x="2721174" y="5085184"/>
              <a:ext cx="55561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D*</a:t>
              </a:r>
            </a:p>
          </p:txBody>
        </p:sp>
      </p:grpSp>
      <p:sp>
        <p:nvSpPr>
          <p:cNvPr id="44" name="TextBox 26">
            <a:extLst>
              <a:ext uri="{FF2B5EF4-FFF2-40B4-BE49-F238E27FC236}">
                <a16:creationId xmlns:a16="http://schemas.microsoft.com/office/drawing/2014/main" id="{6FC2DDF3-D236-4CC7-9735-A63CAA0C0ECF}"/>
              </a:ext>
            </a:extLst>
          </p:cNvPr>
          <p:cNvSpPr txBox="1"/>
          <p:nvPr/>
        </p:nvSpPr>
        <p:spPr>
          <a:xfrm>
            <a:off x="2847170" y="818425"/>
            <a:ext cx="8694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Preis,P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E382F0CC-26B7-44C1-9147-9F36EF689382}"/>
              </a:ext>
            </a:extLst>
          </p:cNvPr>
          <p:cNvSpPr txBox="1"/>
          <p:nvPr/>
        </p:nvSpPr>
        <p:spPr>
          <a:xfrm>
            <a:off x="5320422" y="818426"/>
            <a:ext cx="916483" cy="35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6" name="TextBox 27">
            <a:extLst>
              <a:ext uri="{FF2B5EF4-FFF2-40B4-BE49-F238E27FC236}">
                <a16:creationId xmlns:a16="http://schemas.microsoft.com/office/drawing/2014/main" id="{8BB81CB2-CA5F-4F81-A0E3-20E8403E7E9D}"/>
              </a:ext>
            </a:extLst>
          </p:cNvPr>
          <p:cNvSpPr txBox="1"/>
          <p:nvPr/>
        </p:nvSpPr>
        <p:spPr>
          <a:xfrm>
            <a:off x="4599286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sp>
        <p:nvSpPr>
          <p:cNvPr id="47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6975550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49" name="Straight Connector 32"/>
          <p:cNvCxnSpPr/>
          <p:nvPr/>
        </p:nvCxnSpPr>
        <p:spPr>
          <a:xfrm flipV="1">
            <a:off x="3236609" y="1317712"/>
            <a:ext cx="1478397" cy="182889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50"/>
          <p:cNvSpPr txBox="1"/>
          <p:nvPr/>
        </p:nvSpPr>
        <p:spPr>
          <a:xfrm>
            <a:off x="4472474" y="975438"/>
            <a:ext cx="58804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W-A</a:t>
            </a:r>
          </a:p>
        </p:txBody>
      </p:sp>
      <p:cxnSp>
        <p:nvCxnSpPr>
          <p:cNvPr id="77" name="Straight Connector 64"/>
          <p:cNvCxnSpPr>
            <a:stCxn id="85" idx="3"/>
          </p:cNvCxnSpPr>
          <p:nvPr/>
        </p:nvCxnSpPr>
        <p:spPr>
          <a:xfrm>
            <a:off x="510784" y="2636231"/>
            <a:ext cx="6509457" cy="29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64"/>
          <p:cNvCxnSpPr/>
          <p:nvPr/>
        </p:nvCxnSpPr>
        <p:spPr>
          <a:xfrm>
            <a:off x="3622125" y="2673348"/>
            <a:ext cx="13658" cy="186561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/>
              <p:nvPr/>
            </p:nvSpPr>
            <p:spPr>
              <a:xfrm>
                <a:off x="3413388" y="4548263"/>
                <a:ext cx="528543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4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388" y="4548263"/>
                <a:ext cx="528543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71"/>
              <p:cNvSpPr txBox="1"/>
              <p:nvPr/>
            </p:nvSpPr>
            <p:spPr>
              <a:xfrm>
                <a:off x="-18807" y="2497731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5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807" y="2497731"/>
                <a:ext cx="5295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Flowchart: Connector 2"/>
          <p:cNvSpPr/>
          <p:nvPr/>
        </p:nvSpPr>
        <p:spPr>
          <a:xfrm>
            <a:off x="3545023" y="2581108"/>
            <a:ext cx="165888" cy="165888"/>
          </a:xfrm>
          <a:prstGeom prst="flowChartConnector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07" name="TextBox 29"/>
          <p:cNvSpPr txBox="1"/>
          <p:nvPr/>
        </p:nvSpPr>
        <p:spPr>
          <a:xfrm>
            <a:off x="1266630" y="2718742"/>
            <a:ext cx="5341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Importe</a:t>
            </a:r>
            <a:endParaRPr lang="en-US" sz="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29"/>
          <p:cNvSpPr txBox="1"/>
          <p:nvPr/>
        </p:nvSpPr>
        <p:spPr>
          <a:xfrm>
            <a:off x="6574729" y="2356731"/>
            <a:ext cx="5405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Exporte</a:t>
            </a:r>
            <a:endParaRPr lang="en-US" sz="8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71"/>
              <p:cNvSpPr txBox="1"/>
              <p:nvPr/>
            </p:nvSpPr>
            <p:spPr>
              <a:xfrm>
                <a:off x="2857657" y="2387831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5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657" y="2387831"/>
                <a:ext cx="5295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71"/>
              <p:cNvSpPr txBox="1"/>
              <p:nvPr/>
            </p:nvSpPr>
            <p:spPr>
              <a:xfrm>
                <a:off x="5397538" y="2393189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6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538" y="2393189"/>
                <a:ext cx="5295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64"/>
          <p:cNvCxnSpPr/>
          <p:nvPr/>
        </p:nvCxnSpPr>
        <p:spPr>
          <a:xfrm>
            <a:off x="3386841" y="2355665"/>
            <a:ext cx="3689" cy="574481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/>
          <p:cNvSpPr/>
          <p:nvPr/>
        </p:nvSpPr>
        <p:spPr>
          <a:xfrm>
            <a:off x="2762139" y="2315642"/>
            <a:ext cx="248786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dirty="0"/>
          </a:p>
        </p:txBody>
      </p:sp>
      <p:cxnSp>
        <p:nvCxnSpPr>
          <p:cNvPr id="58" name="Straight Connector 64"/>
          <p:cNvCxnSpPr>
            <a:endCxn id="26" idx="0"/>
          </p:cNvCxnSpPr>
          <p:nvPr/>
        </p:nvCxnSpPr>
        <p:spPr>
          <a:xfrm>
            <a:off x="3388867" y="2956368"/>
            <a:ext cx="11753" cy="159862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eck 25"/>
              <p:cNvSpPr/>
              <p:nvPr/>
            </p:nvSpPr>
            <p:spPr>
              <a:xfrm>
                <a:off x="3143562" y="4554997"/>
                <a:ext cx="514115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562" y="4554997"/>
                <a:ext cx="514115" cy="3415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Gerade Verbindung mit Pfeil 28"/>
          <p:cNvCxnSpPr/>
          <p:nvPr/>
        </p:nvCxnSpPr>
        <p:spPr>
          <a:xfrm flipH="1">
            <a:off x="3403711" y="4466256"/>
            <a:ext cx="1935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4"/>
          <p:cNvCxnSpPr/>
          <p:nvPr/>
        </p:nvCxnSpPr>
        <p:spPr>
          <a:xfrm>
            <a:off x="3224169" y="2925298"/>
            <a:ext cx="3738941" cy="146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4"/>
          <p:cNvCxnSpPr/>
          <p:nvPr/>
        </p:nvCxnSpPr>
        <p:spPr>
          <a:xfrm>
            <a:off x="409425" y="2368574"/>
            <a:ext cx="3003963" cy="39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hteck 37"/>
              <p:cNvSpPr/>
              <p:nvPr/>
            </p:nvSpPr>
            <p:spPr>
              <a:xfrm>
                <a:off x="-12297" y="2172203"/>
                <a:ext cx="494686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38" name="Rechtec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297" y="2172203"/>
                <a:ext cx="494686" cy="3415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hteck 38"/>
              <p:cNvSpPr/>
              <p:nvPr/>
            </p:nvSpPr>
            <p:spPr>
              <a:xfrm>
                <a:off x="5330035" y="2923638"/>
                <a:ext cx="513217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035" y="2923638"/>
                <a:ext cx="513217" cy="3415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hteck 47"/>
              <p:cNvSpPr/>
              <p:nvPr/>
            </p:nvSpPr>
            <p:spPr>
              <a:xfrm>
                <a:off x="6577857" y="2061335"/>
                <a:ext cx="514115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48" name="Rechtec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857" y="2061335"/>
                <a:ext cx="514115" cy="3415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Connector 77"/>
          <p:cNvCxnSpPr/>
          <p:nvPr/>
        </p:nvCxnSpPr>
        <p:spPr>
          <a:xfrm flipH="1">
            <a:off x="1437721" y="2366912"/>
            <a:ext cx="178972" cy="580"/>
          </a:xfrm>
          <a:prstGeom prst="line">
            <a:avLst/>
          </a:prstGeom>
          <a:ln w="508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hteck 81"/>
              <p:cNvSpPr/>
              <p:nvPr/>
            </p:nvSpPr>
            <p:spPr>
              <a:xfrm>
                <a:off x="1287406" y="2873096"/>
                <a:ext cx="514115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82" name="Rechteck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406" y="2873096"/>
                <a:ext cx="514115" cy="3415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4" name="Straight Connector 77"/>
          <p:cNvCxnSpPr/>
          <p:nvPr/>
        </p:nvCxnSpPr>
        <p:spPr>
          <a:xfrm flipH="1">
            <a:off x="6796601" y="2923638"/>
            <a:ext cx="178972" cy="580"/>
          </a:xfrm>
          <a:prstGeom prst="line">
            <a:avLst/>
          </a:prstGeom>
          <a:ln w="508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58702" y="4737623"/>
                <a:ext cx="1825051" cy="372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de-DE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</m:sSubSup>
                    <m:r>
                      <a:rPr lang="de-DE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de-DE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de-DE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bSup>
                    <m:r>
                      <a:rPr lang="de-DE" i="1" dirty="0">
                        <a:latin typeface="Cambria Math"/>
                      </a:rPr>
                      <m:t>+</m:t>
                    </m:r>
                    <m:r>
                      <a:rPr lang="de-DE" i="1" dirty="0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2" y="4737623"/>
                <a:ext cx="1825051" cy="372538"/>
              </a:xfrm>
              <a:prstGeom prst="rect">
                <a:avLst/>
              </a:prstGeom>
              <a:blipFill>
                <a:blip r:embed="rId10"/>
                <a:stretch>
                  <a:fillRect l="-2341" b="-213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13540" y="5104796"/>
            <a:ext cx="8327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Der Preisanstieg in Land A ist damit geringer als der Zoll t ebenso, wie die Preisreduktion in Land B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12574" y="5459218"/>
                <a:ext cx="4146648" cy="310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Das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Welthandelsvolumen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sinkt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i="1">
                            <a:latin typeface="Cambria Math"/>
                            <a:cs typeface="Arial" panose="020B0604020202020204" pitchFamily="34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auf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</m:sSubSup>
                  </m:oMath>
                </a14:m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4" y="5459218"/>
                <a:ext cx="4146648" cy="310278"/>
              </a:xfrm>
              <a:prstGeom prst="rect">
                <a:avLst/>
              </a:prstGeom>
              <a:blipFill>
                <a:blip r:embed="rId11"/>
                <a:stretch>
                  <a:fillRect l="-147" t="-2000" b="-2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hteck 24"/>
          <p:cNvSpPr/>
          <p:nvPr/>
        </p:nvSpPr>
        <p:spPr>
          <a:xfrm>
            <a:off x="13491" y="5831091"/>
            <a:ext cx="117940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Preise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Importland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steigen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Heimische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Produzenten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(A)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gewinnen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Konsumenten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(A)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verlieren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8202" y="6189347"/>
            <a:ext cx="101911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Preise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Exportland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sinken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Produzenten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(B)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verlieren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Konsumenten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(B)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gewinnen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eck 27"/>
              <p:cNvSpPr/>
              <p:nvPr/>
            </p:nvSpPr>
            <p:spPr>
              <a:xfrm>
                <a:off x="23961" y="6541642"/>
                <a:ext cx="3481209" cy="310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Land A hat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Zolleinnnahmen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von </a:t>
                </a:r>
                <a14:m>
                  <m:oMath xmlns:m="http://schemas.openxmlformats.org/officeDocument/2006/math">
                    <m:r>
                      <a:rPr lang="de-DE" sz="1400" i="1">
                        <a:latin typeface="Cambria Math"/>
                        <a:cs typeface="Arial" panose="020B0604020202020204" pitchFamily="34" charset="0"/>
                      </a:rPr>
                      <m:t>𝑡</m:t>
                    </m:r>
                    <m:r>
                      <a:rPr lang="de-DE" sz="1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∙</m:t>
                    </m:r>
                    <m:sSubSup>
                      <m:sSubSupPr>
                        <m:ctrlPr>
                          <a:rPr lang="en-US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</m:sSubSup>
                  </m:oMath>
                </a14:m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1" y="6541642"/>
                <a:ext cx="3481209" cy="310278"/>
              </a:xfrm>
              <a:prstGeom prst="rect">
                <a:avLst/>
              </a:prstGeom>
              <a:blipFill>
                <a:blip r:embed="rId12"/>
                <a:stretch>
                  <a:fillRect l="-350" t="-1961" b="-215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Geschweifte Klammer links 21"/>
          <p:cNvSpPr/>
          <p:nvPr/>
        </p:nvSpPr>
        <p:spPr>
          <a:xfrm>
            <a:off x="2839148" y="2368105"/>
            <a:ext cx="341683" cy="572902"/>
          </a:xfrm>
          <a:prstGeom prst="lef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73E6A153-3889-4931-9E08-46658FE04D33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31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5" grpId="0"/>
      <p:bldP spid="5" grpId="0"/>
      <p:bldP spid="25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Zölle</a:t>
            </a:r>
            <a:r>
              <a:rPr lang="en-US" sz="3991" dirty="0">
                <a:solidFill>
                  <a:sysClr val="windowText" lastClr="000000"/>
                </a:solidFill>
              </a:rPr>
              <a:t> und </a:t>
            </a:r>
            <a:r>
              <a:rPr lang="en-US" sz="3991" dirty="0" err="1">
                <a:solidFill>
                  <a:sysClr val="windowText" lastClr="000000"/>
                </a:solidFill>
              </a:rPr>
              <a:t>Quoten</a:t>
            </a:r>
            <a:r>
              <a:rPr lang="en-US" sz="3991" dirty="0">
                <a:solidFill>
                  <a:sysClr val="windowText" lastClr="000000"/>
                </a:solidFill>
              </a:rPr>
              <a:t> in </a:t>
            </a:r>
            <a:r>
              <a:rPr lang="en-US" sz="3991" dirty="0" err="1">
                <a:solidFill>
                  <a:sysClr val="windowText" lastClr="000000"/>
                </a:solidFill>
              </a:rPr>
              <a:t>einem</a:t>
            </a:r>
            <a:r>
              <a:rPr lang="en-US" sz="3991" dirty="0">
                <a:solidFill>
                  <a:sysClr val="windowText" lastClr="000000"/>
                </a:solidFill>
              </a:rPr>
              <a:t> </a:t>
            </a:r>
            <a:r>
              <a:rPr lang="en-US" sz="3991" dirty="0" err="1">
                <a:solidFill>
                  <a:sysClr val="windowText" lastClr="000000"/>
                </a:solidFill>
              </a:rPr>
              <a:t>kleinen</a:t>
            </a:r>
            <a:r>
              <a:rPr lang="en-US" sz="3991" dirty="0">
                <a:solidFill>
                  <a:sysClr val="windowText" lastClr="000000"/>
                </a:solidFill>
              </a:rPr>
              <a:t> Land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102241" y="1227246"/>
            <a:ext cx="8108895" cy="4112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3" u="sng" dirty="0"/>
              <a:t>Annahmen:</a:t>
            </a:r>
          </a:p>
          <a:p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903" dirty="0"/>
              <a:t>Kleines Land relativ zum Weltmarkt</a:t>
            </a:r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903" dirty="0"/>
              <a:t>Normale Nachfrage- und Angebotsstruktur auf dem Heimatmarkt</a:t>
            </a:r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903" dirty="0"/>
              <a:t>Vollkommen preiselastisches Angebot auf dem Weltmarkt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5854F45-3F9C-49D6-BEEF-3217B24CBDA3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265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leichschenkliges Dreieck 32"/>
          <p:cNvSpPr/>
          <p:nvPr/>
        </p:nvSpPr>
        <p:spPr>
          <a:xfrm>
            <a:off x="1387978" y="984964"/>
            <a:ext cx="2397317" cy="1466893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KS</a:t>
            </a:r>
          </a:p>
        </p:txBody>
      </p:sp>
      <p:sp>
        <p:nvSpPr>
          <p:cNvPr id="34" name="Gleichschenkliges Dreieck 33"/>
          <p:cNvSpPr/>
          <p:nvPr/>
        </p:nvSpPr>
        <p:spPr>
          <a:xfrm flipV="1">
            <a:off x="1362304" y="2435193"/>
            <a:ext cx="2429779" cy="1610159"/>
          </a:xfrm>
          <a:prstGeom prst="triangle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1530514" y="277551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PS</a:t>
            </a:r>
          </a:p>
        </p:txBody>
      </p:sp>
      <p:sp>
        <p:nvSpPr>
          <p:cNvPr id="42" name="Gleichschenkliges Dreieck 41"/>
          <p:cNvSpPr/>
          <p:nvPr/>
        </p:nvSpPr>
        <p:spPr>
          <a:xfrm>
            <a:off x="1391118" y="984320"/>
            <a:ext cx="3859755" cy="2370850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5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1988907" y="1997687"/>
            <a:ext cx="498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 err="1"/>
              <a:t>KS</a:t>
            </a:r>
            <a:r>
              <a:rPr lang="de-DE" sz="145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de-DE" sz="145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04850" y="26285"/>
            <a:ext cx="3876207" cy="50483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Zoll</a:t>
            </a:r>
            <a:r>
              <a:rPr lang="en-US" sz="2800" dirty="0">
                <a:solidFill>
                  <a:sysClr val="windowText" lastClr="000000"/>
                </a:solidFill>
              </a:rPr>
              <a:t>: </a:t>
            </a:r>
            <a:r>
              <a:rPr lang="en-US" sz="2800" dirty="0" err="1">
                <a:solidFill>
                  <a:sysClr val="windowText" lastClr="000000"/>
                </a:solidFill>
              </a:rPr>
              <a:t>kleines</a:t>
            </a:r>
            <a:r>
              <a:rPr lang="en-US" sz="2800" dirty="0">
                <a:solidFill>
                  <a:sysClr val="windowText" lastClr="000000"/>
                </a:solidFill>
              </a:rPr>
              <a:t> Land</a:t>
            </a:r>
          </a:p>
        </p:txBody>
      </p:sp>
      <p:cxnSp>
        <p:nvCxnSpPr>
          <p:cNvPr id="6" name="Straight Arrow Connector 6"/>
          <p:cNvCxnSpPr/>
          <p:nvPr/>
        </p:nvCxnSpPr>
        <p:spPr>
          <a:xfrm flipV="1">
            <a:off x="1365468" y="621307"/>
            <a:ext cx="0" cy="38553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7"/>
          <p:cNvCxnSpPr/>
          <p:nvPr/>
        </p:nvCxnSpPr>
        <p:spPr>
          <a:xfrm>
            <a:off x="1365469" y="4476617"/>
            <a:ext cx="52849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2"/>
          <p:cNvSpPr txBox="1"/>
          <p:nvPr/>
        </p:nvSpPr>
        <p:spPr>
          <a:xfrm>
            <a:off x="268304" y="737272"/>
            <a:ext cx="899839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>
                <a:latin typeface="Arial" panose="020B0604020202020204" pitchFamily="34" charset="0"/>
                <a:cs typeface="Arial" panose="020B0604020202020204" pitchFamily="34" charset="0"/>
              </a:rPr>
              <a:t>Preis 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5768892" y="4618395"/>
            <a:ext cx="901209" cy="315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10" name="Straight Connector 8"/>
          <p:cNvCxnSpPr/>
          <p:nvPr/>
        </p:nvCxnSpPr>
        <p:spPr>
          <a:xfrm flipV="1">
            <a:off x="1365469" y="986346"/>
            <a:ext cx="4566481" cy="309836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9"/>
          <p:cNvCxnSpPr/>
          <p:nvPr/>
        </p:nvCxnSpPr>
        <p:spPr>
          <a:xfrm>
            <a:off x="1377745" y="986345"/>
            <a:ext cx="5338014" cy="32290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1824897" y="958157"/>
            <a:ext cx="10526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Nachfrage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442305" y="614537"/>
            <a:ext cx="90909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Angebot</a:t>
            </a:r>
          </a:p>
        </p:txBody>
      </p:sp>
      <p:sp>
        <p:nvSpPr>
          <p:cNvPr id="16" name="TextBox 12"/>
          <p:cNvSpPr txBox="1"/>
          <p:nvPr/>
        </p:nvSpPr>
        <p:spPr>
          <a:xfrm>
            <a:off x="-3494" y="3198753"/>
            <a:ext cx="1416596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Weltmarkpreis</a:t>
            </a:r>
            <a:r>
              <a:rPr lang="en-US" sz="145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20" name="TextBox 12"/>
          <p:cNvSpPr txBox="1"/>
          <p:nvPr/>
        </p:nvSpPr>
        <p:spPr>
          <a:xfrm>
            <a:off x="415757" y="2557660"/>
            <a:ext cx="958916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+t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Zoll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2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18"/>
          <p:cNvCxnSpPr/>
          <p:nvPr/>
        </p:nvCxnSpPr>
        <p:spPr>
          <a:xfrm>
            <a:off x="3417461" y="2704698"/>
            <a:ext cx="0" cy="17719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18"/>
          <p:cNvCxnSpPr/>
          <p:nvPr/>
        </p:nvCxnSpPr>
        <p:spPr>
          <a:xfrm>
            <a:off x="4201271" y="2704698"/>
            <a:ext cx="0" cy="17719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5853256" y="21904"/>
            <a:ext cx="6338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Ausgangspunkt ist das Marktgleichgewicht (p</a:t>
            </a:r>
            <a:r>
              <a:rPr lang="de-DE" sz="1400" baseline="30000" dirty="0"/>
              <a:t>*</a:t>
            </a:r>
            <a:r>
              <a:rPr lang="de-DE" sz="1400" dirty="0"/>
              <a:t>,x</a:t>
            </a:r>
            <a:r>
              <a:rPr lang="de-DE" sz="1400" baseline="30000" dirty="0"/>
              <a:t>*</a:t>
            </a:r>
            <a:r>
              <a:rPr lang="de-DE" sz="1400" dirty="0"/>
              <a:t>) unter Autarkie in dem kleinen Land</a:t>
            </a:r>
          </a:p>
        </p:txBody>
      </p:sp>
      <p:cxnSp>
        <p:nvCxnSpPr>
          <p:cNvPr id="23" name="Straight Connector 18"/>
          <p:cNvCxnSpPr/>
          <p:nvPr/>
        </p:nvCxnSpPr>
        <p:spPr>
          <a:xfrm flipH="1">
            <a:off x="1364336" y="2436575"/>
            <a:ext cx="2424675" cy="439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8"/>
          <p:cNvCxnSpPr/>
          <p:nvPr/>
        </p:nvCxnSpPr>
        <p:spPr>
          <a:xfrm>
            <a:off x="3797877" y="2463392"/>
            <a:ext cx="13575" cy="201391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eck 17"/>
          <p:cNvSpPr/>
          <p:nvPr/>
        </p:nvSpPr>
        <p:spPr>
          <a:xfrm>
            <a:off x="1025352" y="2253527"/>
            <a:ext cx="336952" cy="3154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5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0" baseline="30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450" baseline="30000" dirty="0"/>
          </a:p>
        </p:txBody>
      </p:sp>
      <p:sp>
        <p:nvSpPr>
          <p:cNvPr id="30" name="Rechteck 29"/>
          <p:cNvSpPr/>
          <p:nvPr/>
        </p:nvSpPr>
        <p:spPr>
          <a:xfrm>
            <a:off x="3649877" y="4478000"/>
            <a:ext cx="325730" cy="3154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5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450" baseline="30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450" baseline="30000" dirty="0"/>
          </a:p>
        </p:txBody>
      </p:sp>
      <p:sp>
        <p:nvSpPr>
          <p:cNvPr id="31" name="Textfeld 30"/>
          <p:cNvSpPr txBox="1"/>
          <p:nvPr/>
        </p:nvSpPr>
        <p:spPr>
          <a:xfrm>
            <a:off x="6492777" y="261601"/>
            <a:ext cx="5774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Die Wohlfahrt gemessen in der Summe aus Konsumenten- und Produzenten- </a:t>
            </a:r>
            <a:r>
              <a:rPr lang="de-DE" sz="1400" dirty="0" err="1"/>
              <a:t>rente</a:t>
            </a:r>
            <a:r>
              <a:rPr lang="de-DE" sz="1400" dirty="0"/>
              <a:t> ergibt sich zu den Dreiecken KS und PS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492777" y="723353"/>
            <a:ext cx="55415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Öffnet sich das Land für den Weltmarkt und liegt </a:t>
            </a:r>
            <a:r>
              <a:rPr lang="de-DE" sz="1400"/>
              <a:t>der Weltmarktpreis </a:t>
            </a:r>
            <a:r>
              <a:rPr lang="de-DE" sz="1400" dirty="0" err="1"/>
              <a:t>p</a:t>
            </a:r>
            <a:r>
              <a:rPr lang="de-DE" sz="1400" baseline="-25000" dirty="0" err="1"/>
              <a:t>w</a:t>
            </a:r>
            <a:r>
              <a:rPr lang="de-DE" sz="1400" dirty="0"/>
              <a:t> unter </a:t>
            </a:r>
            <a:r>
              <a:rPr lang="de-DE" sz="1400"/>
              <a:t>dem Gleichgewichtspreis </a:t>
            </a:r>
            <a:r>
              <a:rPr lang="de-DE" sz="1400" dirty="0"/>
              <a:t>p</a:t>
            </a:r>
            <a:r>
              <a:rPr lang="de-DE" sz="1400" baseline="30000" dirty="0"/>
              <a:t>*</a:t>
            </a:r>
            <a:r>
              <a:rPr lang="de-DE" sz="1400" dirty="0"/>
              <a:t>, so knickt die relevante Angebotskurve für das kleine Land ab </a:t>
            </a:r>
            <a:r>
              <a:rPr lang="de-DE" sz="1400"/>
              <a:t>dem Preis </a:t>
            </a:r>
            <a:r>
              <a:rPr lang="de-DE" sz="1400" dirty="0" err="1"/>
              <a:t>p</a:t>
            </a:r>
            <a:r>
              <a:rPr lang="de-DE" sz="1400" baseline="-25000" dirty="0" err="1"/>
              <a:t>w</a:t>
            </a:r>
            <a:r>
              <a:rPr lang="de-DE" sz="1400" dirty="0"/>
              <a:t> horizontal ab.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6492777" y="1367406"/>
            <a:ext cx="5541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Durch den </a:t>
            </a:r>
            <a:r>
              <a:rPr lang="de-DE" sz="1400"/>
              <a:t>niedrigeren Preis </a:t>
            </a:r>
            <a:r>
              <a:rPr lang="de-DE" sz="1400" dirty="0"/>
              <a:t>steigt die Konsumentenrente auf </a:t>
            </a:r>
            <a:r>
              <a:rPr lang="de-DE" sz="1400" dirty="0" err="1"/>
              <a:t>KS</a:t>
            </a:r>
            <a:r>
              <a:rPr lang="de-DE" sz="1400" baseline="-25000" dirty="0" err="1"/>
              <a:t>w</a:t>
            </a:r>
            <a:r>
              <a:rPr lang="de-DE" sz="1400" dirty="0"/>
              <a:t>.</a:t>
            </a:r>
          </a:p>
        </p:txBody>
      </p:sp>
      <p:sp>
        <p:nvSpPr>
          <p:cNvPr id="43" name="TextBox 12"/>
          <p:cNvSpPr txBox="1"/>
          <p:nvPr/>
        </p:nvSpPr>
        <p:spPr>
          <a:xfrm>
            <a:off x="6202482" y="3193617"/>
            <a:ext cx="441519" cy="325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12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492777" y="1540421"/>
            <a:ext cx="55415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Gleichzeitig sinkt aber die Produzentenrente auf </a:t>
            </a:r>
            <a:r>
              <a:rPr lang="de-DE" sz="1400" dirty="0" err="1"/>
              <a:t>PS</a:t>
            </a:r>
            <a:r>
              <a:rPr lang="de-DE" sz="1400" baseline="-25000" dirty="0" err="1"/>
              <a:t>w</a:t>
            </a:r>
            <a:r>
              <a:rPr lang="de-DE" sz="1400" dirty="0"/>
              <a:t>, denn gegenüber dem </a:t>
            </a:r>
            <a:r>
              <a:rPr lang="de-DE" sz="1400"/>
              <a:t>günstigeren Angebotspreis </a:t>
            </a:r>
            <a:r>
              <a:rPr lang="de-DE" sz="1400" dirty="0"/>
              <a:t>auf dem Weltmarkt sind viele heimische Unternehmen nicht mehr konkurrenzfähig</a:t>
            </a:r>
          </a:p>
        </p:txBody>
      </p:sp>
      <p:sp>
        <p:nvSpPr>
          <p:cNvPr id="46" name="Rechteck 45"/>
          <p:cNvSpPr/>
          <p:nvPr/>
        </p:nvSpPr>
        <p:spPr>
          <a:xfrm>
            <a:off x="1432567" y="3393069"/>
            <a:ext cx="517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PS</a:t>
            </a:r>
            <a:r>
              <a:rPr lang="de-DE" baseline="-25000" dirty="0" err="1"/>
              <a:t>w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6521533" y="2182353"/>
            <a:ext cx="554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Insgesamt gewinnt aber das kleine Land durch die Öffnung, denn</a:t>
            </a:r>
          </a:p>
          <a:p>
            <a:r>
              <a:rPr lang="de-DE" sz="1400" dirty="0" err="1"/>
              <a:t>KS</a:t>
            </a:r>
            <a:r>
              <a:rPr lang="de-DE" sz="1400" baseline="-25000" dirty="0" err="1"/>
              <a:t>w</a:t>
            </a:r>
            <a:r>
              <a:rPr lang="de-DE" sz="1400" dirty="0" err="1"/>
              <a:t>+PS</a:t>
            </a:r>
            <a:r>
              <a:rPr lang="de-DE" sz="1400" baseline="-25000" dirty="0" err="1"/>
              <a:t>w</a:t>
            </a:r>
            <a:r>
              <a:rPr lang="de-DE" sz="1400" dirty="0"/>
              <a:t> &gt;KS+PS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6542316" y="2653409"/>
            <a:ext cx="5649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Führt das Land jetzt einen Zoll t pro Mengeneinheit x ein, so verschiebt sich dadurch der horizontale Teil der Angebotskurve um den Zoll t nach oben</a:t>
            </a:r>
          </a:p>
        </p:txBody>
      </p:sp>
      <p:cxnSp>
        <p:nvCxnSpPr>
          <p:cNvPr id="49" name="Straight Connector 18"/>
          <p:cNvCxnSpPr/>
          <p:nvPr/>
        </p:nvCxnSpPr>
        <p:spPr>
          <a:xfrm flipH="1" flipV="1">
            <a:off x="3373672" y="2698219"/>
            <a:ext cx="2653375" cy="738"/>
          </a:xfrm>
          <a:prstGeom prst="line">
            <a:avLst/>
          </a:prstGeom>
          <a:ln w="444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12"/>
          <p:cNvSpPr txBox="1"/>
          <p:nvPr/>
        </p:nvSpPr>
        <p:spPr>
          <a:xfrm>
            <a:off x="5711314" y="2394101"/>
            <a:ext cx="706050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de-DE" sz="1600" baseline="30000" dirty="0"/>
              <a:t>t</a:t>
            </a:r>
            <a:endParaRPr lang="en-US" sz="12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6535387" y="3131392"/>
            <a:ext cx="564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Damit steigt der Absatz der heimischen Unternehmen wieder, da sie nur noch mit </a:t>
            </a:r>
            <a:r>
              <a:rPr lang="de-DE" sz="1400"/>
              <a:t>dem Preis </a:t>
            </a:r>
            <a:r>
              <a:rPr lang="de-DE" sz="1400" dirty="0" err="1"/>
              <a:t>p</a:t>
            </a:r>
            <a:r>
              <a:rPr lang="de-DE" sz="1400" baseline="-25000" dirty="0" err="1"/>
              <a:t>w</a:t>
            </a:r>
            <a:r>
              <a:rPr lang="de-DE" sz="1400" dirty="0" err="1"/>
              <a:t>+t</a:t>
            </a:r>
            <a:r>
              <a:rPr lang="de-DE" sz="1400" dirty="0"/>
              <a:t> konkurrieren müssen und die Produzentenrente steigt um A auf </a:t>
            </a:r>
            <a:r>
              <a:rPr lang="de-DE" sz="1400" dirty="0" err="1"/>
              <a:t>PS</a:t>
            </a:r>
            <a:r>
              <a:rPr lang="de-DE" sz="1400" baseline="-25000" dirty="0" err="1"/>
              <a:t>w</a:t>
            </a:r>
            <a:r>
              <a:rPr lang="de-DE" sz="1400" baseline="30000" dirty="0" err="1"/>
              <a:t>t</a:t>
            </a:r>
            <a:r>
              <a:rPr lang="de-DE" sz="1400" dirty="0"/>
              <a:t>= </a:t>
            </a:r>
            <a:r>
              <a:rPr lang="de-DE" sz="1400" dirty="0" err="1"/>
              <a:t>PS</a:t>
            </a:r>
            <a:r>
              <a:rPr lang="de-DE" sz="1400" baseline="-25000" dirty="0" err="1"/>
              <a:t>w</a:t>
            </a:r>
            <a:r>
              <a:rPr lang="de-DE" sz="1400" dirty="0" err="1"/>
              <a:t>+A</a:t>
            </a:r>
            <a:endParaRPr lang="de-DE" sz="1400" dirty="0"/>
          </a:p>
        </p:txBody>
      </p:sp>
      <p:sp>
        <p:nvSpPr>
          <p:cNvPr id="59" name="Freihandform 58"/>
          <p:cNvSpPr/>
          <p:nvPr/>
        </p:nvSpPr>
        <p:spPr>
          <a:xfrm>
            <a:off x="1377262" y="2708572"/>
            <a:ext cx="1960418" cy="637309"/>
          </a:xfrm>
          <a:custGeom>
            <a:avLst/>
            <a:gdLst>
              <a:gd name="connsiteX0" fmla="*/ 0 w 1960418"/>
              <a:gd name="connsiteY0" fmla="*/ 0 h 637309"/>
              <a:gd name="connsiteX1" fmla="*/ 1960418 w 1960418"/>
              <a:gd name="connsiteY1" fmla="*/ 0 h 637309"/>
              <a:gd name="connsiteX2" fmla="*/ 1032164 w 1960418"/>
              <a:gd name="connsiteY2" fmla="*/ 637309 h 637309"/>
              <a:gd name="connsiteX3" fmla="*/ 6927 w 1960418"/>
              <a:gd name="connsiteY3" fmla="*/ 630381 h 637309"/>
              <a:gd name="connsiteX4" fmla="*/ 0 w 1960418"/>
              <a:gd name="connsiteY4" fmla="*/ 0 h 637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0418" h="637309">
                <a:moveTo>
                  <a:pt x="0" y="0"/>
                </a:moveTo>
                <a:lnTo>
                  <a:pt x="1960418" y="0"/>
                </a:lnTo>
                <a:lnTo>
                  <a:pt x="1032164" y="637309"/>
                </a:lnTo>
                <a:lnTo>
                  <a:pt x="6927" y="630381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/>
          <p:cNvSpPr txBox="1"/>
          <p:nvPr/>
        </p:nvSpPr>
        <p:spPr>
          <a:xfrm>
            <a:off x="1848593" y="2892494"/>
            <a:ext cx="30649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6684519" y="3802551"/>
            <a:ext cx="5500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Umgekehrt sinkt aber für die Konsumenten, die jetzt den </a:t>
            </a:r>
            <a:r>
              <a:rPr lang="de-DE" sz="1400"/>
              <a:t>höheren Preis </a:t>
            </a:r>
            <a:r>
              <a:rPr lang="de-DE" sz="1400" dirty="0" err="1"/>
              <a:t>p</a:t>
            </a:r>
            <a:r>
              <a:rPr lang="de-DE" sz="1400" baseline="-25000" dirty="0" err="1"/>
              <a:t>w</a:t>
            </a:r>
            <a:r>
              <a:rPr lang="de-DE" sz="1400" dirty="0" err="1"/>
              <a:t>+t</a:t>
            </a:r>
            <a:r>
              <a:rPr lang="de-DE" sz="1400" dirty="0"/>
              <a:t> bezahlen müssen, die Konsumentenrente  um A+B+C+D auf </a:t>
            </a:r>
          </a:p>
          <a:p>
            <a:r>
              <a:rPr lang="de-DE" sz="1400" dirty="0" err="1"/>
              <a:t>KS</a:t>
            </a:r>
            <a:r>
              <a:rPr lang="de-DE" sz="1400" baseline="-25000" dirty="0" err="1"/>
              <a:t>w</a:t>
            </a:r>
            <a:r>
              <a:rPr lang="de-DE" sz="1400" baseline="30000" dirty="0" err="1"/>
              <a:t>t</a:t>
            </a:r>
            <a:r>
              <a:rPr lang="de-DE" sz="1400" dirty="0"/>
              <a:t>= </a:t>
            </a:r>
            <a:r>
              <a:rPr lang="de-DE" sz="1400" dirty="0" err="1"/>
              <a:t>KS</a:t>
            </a:r>
            <a:r>
              <a:rPr lang="de-DE" sz="1400" baseline="-25000" dirty="0" err="1"/>
              <a:t>w</a:t>
            </a:r>
            <a:r>
              <a:rPr lang="de-DE" sz="1400" dirty="0"/>
              <a:t>-(A+B+C+D)</a:t>
            </a:r>
          </a:p>
        </p:txBody>
      </p:sp>
      <p:sp>
        <p:nvSpPr>
          <p:cNvPr id="63" name="Freihandform 62"/>
          <p:cNvSpPr/>
          <p:nvPr/>
        </p:nvSpPr>
        <p:spPr>
          <a:xfrm>
            <a:off x="4184073" y="2687782"/>
            <a:ext cx="1120626" cy="700248"/>
          </a:xfrm>
          <a:custGeom>
            <a:avLst/>
            <a:gdLst>
              <a:gd name="connsiteX0" fmla="*/ 1087582 w 1087582"/>
              <a:gd name="connsiteY0" fmla="*/ 651163 h 651163"/>
              <a:gd name="connsiteX1" fmla="*/ 13854 w 1087582"/>
              <a:gd name="connsiteY1" fmla="*/ 630382 h 651163"/>
              <a:gd name="connsiteX2" fmla="*/ 0 w 1087582"/>
              <a:gd name="connsiteY2" fmla="*/ 0 h 651163"/>
              <a:gd name="connsiteX3" fmla="*/ 1087582 w 1087582"/>
              <a:gd name="connsiteY3" fmla="*/ 651163 h 651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7582" h="651163">
                <a:moveTo>
                  <a:pt x="1087582" y="651163"/>
                </a:moveTo>
                <a:lnTo>
                  <a:pt x="13854" y="630382"/>
                </a:lnTo>
                <a:lnTo>
                  <a:pt x="0" y="0"/>
                </a:lnTo>
                <a:lnTo>
                  <a:pt x="1087582" y="651163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4313553" y="2951797"/>
            <a:ext cx="31290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D</a:t>
            </a:r>
          </a:p>
        </p:txBody>
      </p:sp>
      <p:sp>
        <p:nvSpPr>
          <p:cNvPr id="66" name="Rechteck 65"/>
          <p:cNvSpPr/>
          <p:nvPr/>
        </p:nvSpPr>
        <p:spPr>
          <a:xfrm>
            <a:off x="3390310" y="2706080"/>
            <a:ext cx="793763" cy="65528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3666314" y="2946547"/>
            <a:ext cx="29687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</a:t>
            </a:r>
          </a:p>
        </p:txBody>
      </p:sp>
      <p:sp>
        <p:nvSpPr>
          <p:cNvPr id="67" name="Rechtwinkliges Dreieck 66"/>
          <p:cNvSpPr/>
          <p:nvPr/>
        </p:nvSpPr>
        <p:spPr>
          <a:xfrm flipH="1">
            <a:off x="2522813" y="2705389"/>
            <a:ext cx="862023" cy="645422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/>
          <p:cNvSpPr txBox="1"/>
          <p:nvPr/>
        </p:nvSpPr>
        <p:spPr>
          <a:xfrm>
            <a:off x="3035806" y="2953504"/>
            <a:ext cx="2984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B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6704178" y="4495978"/>
            <a:ext cx="5500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Der Verlust wird allerdings teilweise durch die Zolleinnahmen kompensiert, denn auf die verbliebenen Importe IM muss jetzt der Zoll t pro Einheit gezahlt werden. Damit ergeben sich insgesamt Zolleinnahmen in Höhe von C.</a:t>
            </a:r>
          </a:p>
        </p:txBody>
      </p:sp>
      <p:sp>
        <p:nvSpPr>
          <p:cNvPr id="70" name="Geschweifte Klammer links 69"/>
          <p:cNvSpPr/>
          <p:nvPr/>
        </p:nvSpPr>
        <p:spPr>
          <a:xfrm rot="16200000">
            <a:off x="3589806" y="4305817"/>
            <a:ext cx="373198" cy="849735"/>
          </a:xfrm>
          <a:prstGeom prst="leftBrace">
            <a:avLst>
              <a:gd name="adj1" fmla="val 8333"/>
              <a:gd name="adj2" fmla="val 5244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TextBox 15"/>
          <p:cNvSpPr txBox="1"/>
          <p:nvPr/>
        </p:nvSpPr>
        <p:spPr>
          <a:xfrm>
            <a:off x="3655298" y="5033164"/>
            <a:ext cx="391454" cy="315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</a:p>
        </p:txBody>
      </p:sp>
      <p:sp>
        <p:nvSpPr>
          <p:cNvPr id="72" name="Rechteck 71"/>
          <p:cNvSpPr/>
          <p:nvPr/>
        </p:nvSpPr>
        <p:spPr>
          <a:xfrm>
            <a:off x="3390309" y="2713007"/>
            <a:ext cx="793763" cy="65528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Textfeld 72"/>
          <p:cNvSpPr txBox="1"/>
          <p:nvPr/>
        </p:nvSpPr>
        <p:spPr>
          <a:xfrm>
            <a:off x="3666313" y="2953474"/>
            <a:ext cx="296876" cy="3436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DE" sz="1633" dirty="0"/>
              <a:t>C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44403" y="5352457"/>
            <a:ext cx="9207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Insgesamt ergibt sich damit folgende Wohlfahrtsänderung ausgehend von der Situation mit Freihandel für das kleine Land: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98399" y="5704194"/>
            <a:ext cx="26863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Die Produzentenrente steigt um </a:t>
            </a:r>
            <a:r>
              <a:rPr lang="de-DE" sz="1400" b="1" dirty="0"/>
              <a:t>A</a:t>
            </a:r>
            <a:endParaRPr lang="de-DE" sz="1400" dirty="0"/>
          </a:p>
        </p:txBody>
      </p:sp>
      <p:sp>
        <p:nvSpPr>
          <p:cNvPr id="76" name="Textfeld 75"/>
          <p:cNvSpPr txBox="1"/>
          <p:nvPr/>
        </p:nvSpPr>
        <p:spPr>
          <a:xfrm>
            <a:off x="2840889" y="5704194"/>
            <a:ext cx="3296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Die Konsumentenrente sinkt um </a:t>
            </a:r>
            <a:r>
              <a:rPr lang="de-DE" sz="1400" b="1" dirty="0"/>
              <a:t>A+B+C+D</a:t>
            </a:r>
            <a:endParaRPr lang="de-DE" sz="1400" dirty="0"/>
          </a:p>
        </p:txBody>
      </p:sp>
      <p:sp>
        <p:nvSpPr>
          <p:cNvPr id="77" name="Textfeld 76"/>
          <p:cNvSpPr txBox="1"/>
          <p:nvPr/>
        </p:nvSpPr>
        <p:spPr>
          <a:xfrm>
            <a:off x="6103642" y="5690339"/>
            <a:ext cx="3296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Die Zolleinnahmen ergeben sich zu  </a:t>
            </a:r>
            <a:r>
              <a:rPr lang="de-DE" sz="1400" b="1" dirty="0"/>
              <a:t>C</a:t>
            </a:r>
            <a:endParaRPr lang="de-DE" sz="1400" dirty="0"/>
          </a:p>
        </p:txBody>
      </p:sp>
      <p:sp>
        <p:nvSpPr>
          <p:cNvPr id="78" name="Textfeld 77"/>
          <p:cNvSpPr txBox="1"/>
          <p:nvPr/>
        </p:nvSpPr>
        <p:spPr>
          <a:xfrm>
            <a:off x="96475" y="6055931"/>
            <a:ext cx="644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∆W=</a:t>
            </a:r>
            <a:endParaRPr lang="de-DE" sz="1400" dirty="0"/>
          </a:p>
        </p:txBody>
      </p:sp>
      <p:sp>
        <p:nvSpPr>
          <p:cNvPr id="79" name="Textfeld 78"/>
          <p:cNvSpPr txBox="1"/>
          <p:nvPr/>
        </p:nvSpPr>
        <p:spPr>
          <a:xfrm>
            <a:off x="512111" y="6055931"/>
            <a:ext cx="229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A</a:t>
            </a:r>
            <a:endParaRPr lang="de-DE" sz="1400" dirty="0"/>
          </a:p>
        </p:txBody>
      </p:sp>
      <p:sp>
        <p:nvSpPr>
          <p:cNvPr id="80" name="Textfeld 79"/>
          <p:cNvSpPr txBox="1"/>
          <p:nvPr/>
        </p:nvSpPr>
        <p:spPr>
          <a:xfrm>
            <a:off x="730387" y="6053452"/>
            <a:ext cx="1219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–  (A+B+C+D)</a:t>
            </a:r>
            <a:endParaRPr lang="de-DE" sz="1400" dirty="0"/>
          </a:p>
        </p:txBody>
      </p:sp>
      <p:sp>
        <p:nvSpPr>
          <p:cNvPr id="81" name="Textfeld 80"/>
          <p:cNvSpPr txBox="1"/>
          <p:nvPr/>
        </p:nvSpPr>
        <p:spPr>
          <a:xfrm>
            <a:off x="1735057" y="6053452"/>
            <a:ext cx="1073246" cy="317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+  C</a:t>
            </a:r>
            <a:endParaRPr lang="de-DE" sz="1400" dirty="0"/>
          </a:p>
        </p:txBody>
      </p:sp>
      <p:sp>
        <p:nvSpPr>
          <p:cNvPr id="82" name="Textfeld 81"/>
          <p:cNvSpPr txBox="1"/>
          <p:nvPr/>
        </p:nvSpPr>
        <p:spPr>
          <a:xfrm>
            <a:off x="2077677" y="6055937"/>
            <a:ext cx="877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= –(C+D)  </a:t>
            </a:r>
            <a:endParaRPr lang="de-DE" sz="1400" dirty="0"/>
          </a:p>
        </p:txBody>
      </p:sp>
      <p:sp>
        <p:nvSpPr>
          <p:cNvPr id="83" name="Textfeld 82"/>
          <p:cNvSpPr txBox="1"/>
          <p:nvPr/>
        </p:nvSpPr>
        <p:spPr>
          <a:xfrm>
            <a:off x="3009282" y="6052112"/>
            <a:ext cx="9207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Insgesamt sinkt damit Wohlfahrt um die Fläche </a:t>
            </a:r>
            <a:r>
              <a:rPr lang="de-DE" sz="1400" b="1" dirty="0"/>
              <a:t>C+D</a:t>
            </a:r>
            <a:endParaRPr lang="de-DE" sz="1400" dirty="0"/>
          </a:p>
        </p:txBody>
      </p:sp>
      <p:cxnSp>
        <p:nvCxnSpPr>
          <p:cNvPr id="37" name="Straight Connector 18"/>
          <p:cNvCxnSpPr/>
          <p:nvPr/>
        </p:nvCxnSpPr>
        <p:spPr>
          <a:xfrm flipH="1">
            <a:off x="2448877" y="3356552"/>
            <a:ext cx="3763743" cy="0"/>
          </a:xfrm>
          <a:prstGeom prst="line">
            <a:avLst/>
          </a:prstGeom>
          <a:ln w="444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18"/>
          <p:cNvCxnSpPr/>
          <p:nvPr/>
        </p:nvCxnSpPr>
        <p:spPr>
          <a:xfrm flipH="1">
            <a:off x="1374176" y="3342698"/>
            <a:ext cx="1067774" cy="728161"/>
          </a:xfrm>
          <a:prstGeom prst="line">
            <a:avLst/>
          </a:prstGeom>
          <a:ln w="444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18"/>
          <p:cNvCxnSpPr/>
          <p:nvPr/>
        </p:nvCxnSpPr>
        <p:spPr>
          <a:xfrm flipH="1">
            <a:off x="1361610" y="2702240"/>
            <a:ext cx="2028700" cy="1387922"/>
          </a:xfrm>
          <a:prstGeom prst="line">
            <a:avLst/>
          </a:prstGeom>
          <a:ln w="444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18"/>
          <p:cNvCxnSpPr>
            <a:stCxn id="59" idx="2"/>
          </p:cNvCxnSpPr>
          <p:nvPr/>
        </p:nvCxnSpPr>
        <p:spPr>
          <a:xfrm flipH="1" flipV="1">
            <a:off x="1361611" y="3339824"/>
            <a:ext cx="1047815" cy="6057"/>
          </a:xfrm>
          <a:prstGeom prst="line">
            <a:avLst/>
          </a:prstGeom>
          <a:ln w="444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18"/>
          <p:cNvCxnSpPr/>
          <p:nvPr/>
        </p:nvCxnSpPr>
        <p:spPr>
          <a:xfrm flipH="1">
            <a:off x="1372186" y="2698588"/>
            <a:ext cx="1948809" cy="12808"/>
          </a:xfrm>
          <a:prstGeom prst="line">
            <a:avLst/>
          </a:prstGeom>
          <a:ln w="444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feld 64"/>
          <p:cNvSpPr txBox="1"/>
          <p:nvPr/>
        </p:nvSpPr>
        <p:spPr>
          <a:xfrm>
            <a:off x="20041" y="6376113"/>
            <a:ext cx="12088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Das Prinzip dieser Wohlfahrtsbetrachtung ist identisch mit der Betrachtung der Wohlfahrtseffekte durch Einführung einer Steuer in einem Land. Einziger Unterschied ist, dass bei der Steuer meist keine „abgeknickte“ Angebotskurve betrachtet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876B7D8B-FD1B-4CF4-98ED-73CD8B40AAE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94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42" grpId="0" animBg="1"/>
      <p:bldP spid="44" grpId="0"/>
      <p:bldP spid="16" grpId="0"/>
      <p:bldP spid="20" grpId="0"/>
      <p:bldP spid="22" grpId="0"/>
      <p:bldP spid="18" grpId="0"/>
      <p:bldP spid="30" grpId="0"/>
      <p:bldP spid="31" grpId="0"/>
      <p:bldP spid="36" grpId="0"/>
      <p:bldP spid="41" grpId="0"/>
      <p:bldP spid="43" grpId="0"/>
      <p:bldP spid="45" grpId="0"/>
      <p:bldP spid="46" grpId="0"/>
      <p:bldP spid="47" grpId="0"/>
      <p:bldP spid="48" grpId="0"/>
      <p:bldP spid="51" grpId="0"/>
      <p:bldP spid="57" grpId="0"/>
      <p:bldP spid="59" grpId="0" animBg="1"/>
      <p:bldP spid="25" grpId="0"/>
      <p:bldP spid="60" grpId="0"/>
      <p:bldP spid="63" grpId="0" animBg="1"/>
      <p:bldP spid="28" grpId="0"/>
      <p:bldP spid="66" grpId="0" animBg="1"/>
      <p:bldP spid="27" grpId="0"/>
      <p:bldP spid="67" grpId="0" animBg="1"/>
      <p:bldP spid="26" grpId="0"/>
      <p:bldP spid="68" grpId="0"/>
      <p:bldP spid="70" grpId="0" animBg="1"/>
      <p:bldP spid="71" grpId="0"/>
      <p:bldP spid="72" grpId="0" animBg="1"/>
      <p:bldP spid="73" grpId="0" animBg="1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Zoll</a:t>
            </a:r>
            <a:r>
              <a:rPr lang="en-US" sz="3991" dirty="0">
                <a:solidFill>
                  <a:sysClr val="windowText" lastClr="000000"/>
                </a:solidFill>
              </a:rPr>
              <a:t>: </a:t>
            </a:r>
            <a:r>
              <a:rPr lang="en-US" sz="3991" dirty="0" err="1">
                <a:solidFill>
                  <a:sysClr val="windowText" lastClr="000000"/>
                </a:solidFill>
              </a:rPr>
              <a:t>kleines</a:t>
            </a:r>
            <a:r>
              <a:rPr lang="en-US" sz="3991" dirty="0">
                <a:solidFill>
                  <a:sysClr val="windowText" lastClr="000000"/>
                </a:solidFill>
              </a:rPr>
              <a:t> Land (</a:t>
            </a:r>
            <a:r>
              <a:rPr lang="en-US" sz="3991" dirty="0" err="1">
                <a:solidFill>
                  <a:sysClr val="windowText" lastClr="000000"/>
                </a:solidFill>
              </a:rPr>
              <a:t>Zusammenassung</a:t>
            </a:r>
            <a:r>
              <a:rPr lang="en-US" sz="3991" dirty="0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857917" y="851657"/>
            <a:ext cx="438203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u="sng" dirty="0"/>
              <a:t>Effekte:</a:t>
            </a:r>
          </a:p>
          <a:p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A: Produzentenrente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A+B+C+D: Konsumentenrente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C: Zolleinnahmen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↑</a:t>
            </a:r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>
              <a:latin typeface="Arial Unicode MS"/>
              <a:ea typeface="Arial Unicode MS"/>
              <a:cs typeface="Arial Unicode MS"/>
            </a:endParaRPr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B + D: Wohlfahrtseffekt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04602" y="1449218"/>
            <a:ext cx="7707554" cy="4126766"/>
            <a:chOff x="1767750" y="1600110"/>
            <a:chExt cx="7548528" cy="4166669"/>
          </a:xfrm>
        </p:grpSpPr>
        <p:cxnSp>
          <p:nvCxnSpPr>
            <p:cNvPr id="8" name="Straight Arrow Connector 6"/>
            <p:cNvCxnSpPr/>
            <p:nvPr/>
          </p:nvCxnSpPr>
          <p:spPr>
            <a:xfrm flipV="1">
              <a:off x="3227102" y="1606880"/>
              <a:ext cx="0" cy="385531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uppieren 1"/>
            <p:cNvGrpSpPr/>
            <p:nvPr/>
          </p:nvGrpSpPr>
          <p:grpSpPr>
            <a:xfrm>
              <a:off x="1767750" y="1600110"/>
              <a:ext cx="7548528" cy="4166669"/>
              <a:chOff x="1767750" y="1600110"/>
              <a:chExt cx="7568610" cy="4335414"/>
            </a:xfrm>
          </p:grpSpPr>
          <p:cxnSp>
            <p:nvCxnSpPr>
              <p:cNvPr id="9" name="Straight Arrow Connector 7"/>
              <p:cNvCxnSpPr/>
              <p:nvPr/>
            </p:nvCxnSpPr>
            <p:spPr>
              <a:xfrm>
                <a:off x="3227103" y="5462190"/>
                <a:ext cx="528497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12"/>
              <p:cNvSpPr txBox="1"/>
              <p:nvPr/>
            </p:nvSpPr>
            <p:spPr>
              <a:xfrm>
                <a:off x="2420315" y="1722845"/>
                <a:ext cx="609462" cy="5388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51">
                    <a:latin typeface="Arial" panose="020B0604020202020204" pitchFamily="34" charset="0"/>
                    <a:cs typeface="Arial" panose="020B0604020202020204" pitchFamily="34" charset="0"/>
                  </a:rPr>
                  <a:t>Preis</a:t>
                </a:r>
                <a:endParaRPr lang="en-US" sz="145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11" name="TextBox 15"/>
              <p:cNvSpPr txBox="1"/>
              <p:nvPr/>
            </p:nvSpPr>
            <p:spPr>
              <a:xfrm>
                <a:off x="7630526" y="5603968"/>
                <a:ext cx="914870" cy="331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5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Menge</a:t>
                </a:r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 X</a:t>
                </a:r>
              </a:p>
            </p:txBody>
          </p:sp>
          <p:cxnSp>
            <p:nvCxnSpPr>
              <p:cNvPr id="12" name="Straight Connector 8"/>
              <p:cNvCxnSpPr/>
              <p:nvPr/>
            </p:nvCxnSpPr>
            <p:spPr>
              <a:xfrm flipV="1">
                <a:off x="3227103" y="1971919"/>
                <a:ext cx="4566481" cy="3098367"/>
              </a:xfrm>
              <a:prstGeom prst="line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9"/>
              <p:cNvCxnSpPr/>
              <p:nvPr/>
            </p:nvCxnSpPr>
            <p:spPr>
              <a:xfrm>
                <a:off x="3239379" y="1971918"/>
                <a:ext cx="5338014" cy="32290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feld 13"/>
              <p:cNvSpPr txBox="1"/>
              <p:nvPr/>
            </p:nvSpPr>
            <p:spPr>
              <a:xfrm>
                <a:off x="8283700" y="4670032"/>
                <a:ext cx="105266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Nachfrage</a:t>
                </a:r>
              </a:p>
            </p:txBody>
          </p:sp>
          <p:sp>
            <p:nvSpPr>
              <p:cNvPr id="15" name="Textfeld 14"/>
              <p:cNvSpPr txBox="1"/>
              <p:nvPr/>
            </p:nvSpPr>
            <p:spPr>
              <a:xfrm>
                <a:off x="7303939" y="1600110"/>
                <a:ext cx="909095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Angebot</a:t>
                </a:r>
              </a:p>
            </p:txBody>
          </p:sp>
          <p:cxnSp>
            <p:nvCxnSpPr>
              <p:cNvPr id="16" name="Straight Connector 18"/>
              <p:cNvCxnSpPr/>
              <p:nvPr/>
            </p:nvCxnSpPr>
            <p:spPr>
              <a:xfrm flipH="1">
                <a:off x="3227103" y="4343445"/>
                <a:ext cx="456648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2"/>
              <p:cNvSpPr txBox="1"/>
              <p:nvPr/>
            </p:nvSpPr>
            <p:spPr>
              <a:xfrm>
                <a:off x="1767750" y="4164052"/>
                <a:ext cx="1549232" cy="315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Weltmarkpreis</a:t>
                </a:r>
                <a:r>
                  <a:rPr lang="en-US" sz="1451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145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w</a:t>
                </a:r>
              </a:p>
            </p:txBody>
          </p:sp>
          <p:cxnSp>
            <p:nvCxnSpPr>
              <p:cNvPr id="18" name="Straight Connector 18"/>
              <p:cNvCxnSpPr/>
              <p:nvPr/>
            </p:nvCxnSpPr>
            <p:spPr>
              <a:xfrm flipH="1">
                <a:off x="3254254" y="3690270"/>
                <a:ext cx="456648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2"/>
              <p:cNvSpPr txBox="1"/>
              <p:nvPr/>
            </p:nvSpPr>
            <p:spPr>
              <a:xfrm>
                <a:off x="2207568" y="3494319"/>
                <a:ext cx="958916" cy="315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5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145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w</a:t>
                </a:r>
                <a:r>
                  <a:rPr lang="en-US" sz="145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+t</a:t>
                </a:r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1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Zoll</a:t>
                </a:r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2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0" name="Straight Connector 18"/>
              <p:cNvCxnSpPr/>
              <p:nvPr/>
            </p:nvCxnSpPr>
            <p:spPr>
              <a:xfrm>
                <a:off x="5279095" y="3690271"/>
                <a:ext cx="0" cy="177192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18"/>
              <p:cNvCxnSpPr/>
              <p:nvPr/>
            </p:nvCxnSpPr>
            <p:spPr>
              <a:xfrm>
                <a:off x="6062905" y="3690271"/>
                <a:ext cx="0" cy="177192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feld 21"/>
              <p:cNvSpPr txBox="1"/>
              <p:nvPr/>
            </p:nvSpPr>
            <p:spPr>
              <a:xfrm>
                <a:off x="3815184" y="3877794"/>
                <a:ext cx="306494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A</a:t>
                </a: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4925582" y="3951540"/>
                <a:ext cx="29848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B</a:t>
                </a:r>
              </a:p>
            </p:txBody>
          </p:sp>
          <p:sp>
            <p:nvSpPr>
              <p:cNvPr id="24" name="Textfeld 23"/>
              <p:cNvSpPr txBox="1"/>
              <p:nvPr/>
            </p:nvSpPr>
            <p:spPr>
              <a:xfrm>
                <a:off x="5540365" y="3951540"/>
                <a:ext cx="296876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C</a:t>
                </a:r>
              </a:p>
            </p:txBody>
          </p:sp>
          <p:sp>
            <p:nvSpPr>
              <p:cNvPr id="25" name="Textfeld 24"/>
              <p:cNvSpPr txBox="1"/>
              <p:nvPr/>
            </p:nvSpPr>
            <p:spPr>
              <a:xfrm>
                <a:off x="6231932" y="3943111"/>
                <a:ext cx="312906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D</a:t>
                </a:r>
              </a:p>
            </p:txBody>
          </p:sp>
        </p:grpSp>
      </p:grpSp>
      <p:sp>
        <p:nvSpPr>
          <p:cNvPr id="26" name="TextBox 15"/>
          <p:cNvSpPr txBox="1"/>
          <p:nvPr/>
        </p:nvSpPr>
        <p:spPr>
          <a:xfrm>
            <a:off x="3901910" y="5182874"/>
            <a:ext cx="391454" cy="315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E4F2E97F-2EA3-4D42-A641-ED59BE21D874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43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8035" y="53547"/>
            <a:ext cx="7464960" cy="64048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Importquote</a:t>
            </a:r>
            <a:r>
              <a:rPr lang="en-US" sz="3991" dirty="0">
                <a:solidFill>
                  <a:sysClr val="windowText" lastClr="000000"/>
                </a:solidFill>
              </a:rPr>
              <a:t>: </a:t>
            </a:r>
            <a:r>
              <a:rPr lang="en-US" sz="3991" dirty="0" err="1">
                <a:solidFill>
                  <a:sysClr val="windowText" lastClr="000000"/>
                </a:solidFill>
              </a:rPr>
              <a:t>Kleines</a:t>
            </a:r>
            <a:r>
              <a:rPr lang="en-US" sz="3991" dirty="0">
                <a:solidFill>
                  <a:sysClr val="windowText" lastClr="000000"/>
                </a:solidFill>
              </a:rPr>
              <a:t> Land</a:t>
            </a:r>
          </a:p>
        </p:txBody>
      </p:sp>
      <p:cxnSp>
        <p:nvCxnSpPr>
          <p:cNvPr id="6" name="Straight Arrow Connector 6"/>
          <p:cNvCxnSpPr/>
          <p:nvPr/>
        </p:nvCxnSpPr>
        <p:spPr>
          <a:xfrm flipV="1">
            <a:off x="689232" y="1043664"/>
            <a:ext cx="0" cy="38553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7"/>
          <p:cNvCxnSpPr/>
          <p:nvPr/>
        </p:nvCxnSpPr>
        <p:spPr>
          <a:xfrm>
            <a:off x="689233" y="4898974"/>
            <a:ext cx="52849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2"/>
          <p:cNvSpPr txBox="1"/>
          <p:nvPr/>
        </p:nvSpPr>
        <p:spPr>
          <a:xfrm>
            <a:off x="20903" y="1159629"/>
            <a:ext cx="695480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5573270" y="4941377"/>
            <a:ext cx="492328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10" name="Straight Connector 8"/>
          <p:cNvCxnSpPr/>
          <p:nvPr/>
        </p:nvCxnSpPr>
        <p:spPr>
          <a:xfrm flipV="1">
            <a:off x="689233" y="1408703"/>
            <a:ext cx="4566481" cy="3098367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9"/>
          <p:cNvCxnSpPr/>
          <p:nvPr/>
        </p:nvCxnSpPr>
        <p:spPr>
          <a:xfrm>
            <a:off x="701509" y="1408702"/>
            <a:ext cx="5338014" cy="32290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5745831" y="4106816"/>
            <a:ext cx="122899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Nachfrage D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4766069" y="1036894"/>
            <a:ext cx="105336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Angebot S</a:t>
            </a:r>
          </a:p>
        </p:txBody>
      </p:sp>
      <p:cxnSp>
        <p:nvCxnSpPr>
          <p:cNvPr id="14" name="Straight Connector 18"/>
          <p:cNvCxnSpPr/>
          <p:nvPr/>
        </p:nvCxnSpPr>
        <p:spPr>
          <a:xfrm flipH="1">
            <a:off x="689234" y="3780189"/>
            <a:ext cx="3882766" cy="4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2"/>
          <p:cNvSpPr txBox="1"/>
          <p:nvPr/>
        </p:nvSpPr>
        <p:spPr>
          <a:xfrm>
            <a:off x="219905" y="3625435"/>
            <a:ext cx="476599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cxnSp>
        <p:nvCxnSpPr>
          <p:cNvPr id="17" name="Straight Connector 18"/>
          <p:cNvCxnSpPr/>
          <p:nvPr/>
        </p:nvCxnSpPr>
        <p:spPr>
          <a:xfrm flipH="1">
            <a:off x="716383" y="3192371"/>
            <a:ext cx="287397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8"/>
          <p:cNvCxnSpPr/>
          <p:nvPr/>
        </p:nvCxnSpPr>
        <p:spPr>
          <a:xfrm>
            <a:off x="2668638" y="3192373"/>
            <a:ext cx="7271" cy="17066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18"/>
          <p:cNvCxnSpPr/>
          <p:nvPr/>
        </p:nvCxnSpPr>
        <p:spPr>
          <a:xfrm>
            <a:off x="3590353" y="3192373"/>
            <a:ext cx="0" cy="17066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77314" y="3314578"/>
            <a:ext cx="30649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2387712" y="3388324"/>
            <a:ext cx="2984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B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3180246" y="3445213"/>
            <a:ext cx="41870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C``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694062" y="3379895"/>
            <a:ext cx="31290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D</a:t>
            </a:r>
          </a:p>
        </p:txBody>
      </p:sp>
      <p:cxnSp>
        <p:nvCxnSpPr>
          <p:cNvPr id="23" name="Straight Connector 8"/>
          <p:cNvCxnSpPr/>
          <p:nvPr/>
        </p:nvCxnSpPr>
        <p:spPr>
          <a:xfrm flipV="1">
            <a:off x="2675908" y="1546943"/>
            <a:ext cx="3331192" cy="225620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2741225" y="3257689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C`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713505" y="1167529"/>
            <a:ext cx="111427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Angebot S`</a:t>
            </a:r>
          </a:p>
        </p:txBody>
      </p:sp>
      <p:sp>
        <p:nvSpPr>
          <p:cNvPr id="32" name="TextBox 15">
            <a:extLst>
              <a:ext uri="{FF2B5EF4-FFF2-40B4-BE49-F238E27FC236}">
                <a16:creationId xmlns:a16="http://schemas.microsoft.com/office/drawing/2014/main" id="{105B11F8-7E8E-47DB-A804-ED92D979D5DC}"/>
              </a:ext>
            </a:extLst>
          </p:cNvPr>
          <p:cNvSpPr txBox="1"/>
          <p:nvPr/>
        </p:nvSpPr>
        <p:spPr>
          <a:xfrm>
            <a:off x="1448984" y="5217004"/>
            <a:ext cx="1504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Importquote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Q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81AA15C0-090E-4EED-AC2E-6F5DA9BF436F}"/>
              </a:ext>
            </a:extLst>
          </p:cNvPr>
          <p:cNvSpPr txBox="1"/>
          <p:nvPr/>
        </p:nvSpPr>
        <p:spPr>
          <a:xfrm rot="16200000">
            <a:off x="2119931" y="4624990"/>
            <a:ext cx="45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{</a:t>
            </a:r>
          </a:p>
        </p:txBody>
      </p:sp>
      <p:cxnSp>
        <p:nvCxnSpPr>
          <p:cNvPr id="34" name="Straight Connector 18"/>
          <p:cNvCxnSpPr/>
          <p:nvPr/>
        </p:nvCxnSpPr>
        <p:spPr>
          <a:xfrm flipH="1">
            <a:off x="1788018" y="3780189"/>
            <a:ext cx="17908" cy="11187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15"/>
          <p:cNvSpPr txBox="1"/>
          <p:nvPr/>
        </p:nvSpPr>
        <p:spPr>
          <a:xfrm>
            <a:off x="6854287" y="476199"/>
            <a:ext cx="5240525" cy="762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Erhebt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kleine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keinen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Zoll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sondern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kontigentiert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importierte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auf Q, so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verschiebt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dies 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Angebotskurve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en-US" sz="1451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51">
                <a:latin typeface="Arial" panose="020B0604020202020204" pitchFamily="34" charset="0"/>
                <a:cs typeface="Arial" panose="020B0604020202020204" pitchFamily="34" charset="0"/>
              </a:rPr>
              <a:t> Weltmarktpreis 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um Q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rechts</a:t>
            </a:r>
            <a:endParaRPr lang="en-US" sz="145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4287078" y="2156420"/>
            <a:ext cx="62947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15"/>
          <p:cNvSpPr txBox="1"/>
          <p:nvPr/>
        </p:nvSpPr>
        <p:spPr>
          <a:xfrm>
            <a:off x="6827784" y="1214369"/>
            <a:ext cx="5240525" cy="538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neue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Angebotskurve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S`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schneidet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>
                <a:latin typeface="Arial" panose="020B0604020202020204" pitchFamily="34" charset="0"/>
                <a:cs typeface="Arial" panose="020B0604020202020204" pitchFamily="34" charset="0"/>
              </a:rPr>
              <a:t>in Preis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45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145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nun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Inland das Gut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verkauft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endParaRPr lang="en-US" sz="145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77979" y="2962700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de-DE" dirty="0"/>
          </a:p>
        </p:txBody>
      </p:sp>
      <p:sp>
        <p:nvSpPr>
          <p:cNvPr id="37" name="TextBox 15"/>
          <p:cNvSpPr txBox="1"/>
          <p:nvPr/>
        </p:nvSpPr>
        <p:spPr>
          <a:xfrm>
            <a:off x="6827784" y="1723309"/>
            <a:ext cx="5240525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Damit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steigt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Produzentenrente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wieder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um A</a:t>
            </a:r>
          </a:p>
        </p:txBody>
      </p:sp>
      <p:sp>
        <p:nvSpPr>
          <p:cNvPr id="38" name="TextBox 15"/>
          <p:cNvSpPr txBox="1"/>
          <p:nvPr/>
        </p:nvSpPr>
        <p:spPr>
          <a:xfrm>
            <a:off x="6852831" y="2032945"/>
            <a:ext cx="5190430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Während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Konsumentenrente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um A+B+C`+C``+D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sinkt</a:t>
            </a:r>
            <a:endParaRPr lang="en-US" sz="145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1AA15C0-090E-4EED-AC2E-6F5DA9BF436F}"/>
              </a:ext>
            </a:extLst>
          </p:cNvPr>
          <p:cNvSpPr txBox="1"/>
          <p:nvPr/>
        </p:nvSpPr>
        <p:spPr>
          <a:xfrm rot="16200000">
            <a:off x="3080714" y="4611740"/>
            <a:ext cx="45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{</a:t>
            </a:r>
          </a:p>
        </p:txBody>
      </p:sp>
      <p:sp>
        <p:nvSpPr>
          <p:cNvPr id="43" name="TextBox 15">
            <a:extLst>
              <a:ext uri="{FF2B5EF4-FFF2-40B4-BE49-F238E27FC236}">
                <a16:creationId xmlns:a16="http://schemas.microsoft.com/office/drawing/2014/main" id="{105B11F8-7E8E-47DB-A804-ED92D979D5DC}"/>
              </a:ext>
            </a:extLst>
          </p:cNvPr>
          <p:cNvSpPr txBox="1"/>
          <p:nvPr/>
        </p:nvSpPr>
        <p:spPr>
          <a:xfrm>
            <a:off x="2972473" y="5233812"/>
            <a:ext cx="638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</a:p>
        </p:txBody>
      </p:sp>
      <p:sp>
        <p:nvSpPr>
          <p:cNvPr id="44" name="TextBox 15"/>
          <p:cNvSpPr txBox="1"/>
          <p:nvPr/>
        </p:nvSpPr>
        <p:spPr>
          <a:xfrm>
            <a:off x="6738730" y="2324491"/>
            <a:ext cx="5453269" cy="1655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importierte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IM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z.B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. von den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Importeuren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auf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sz="1451">
                <a:latin typeface="Arial" panose="020B0604020202020204" pitchFamily="34" charset="0"/>
                <a:cs typeface="Arial" panose="020B0604020202020204" pitchFamily="34" charset="0"/>
              </a:rPr>
              <a:t> Preis 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eingekauft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und auf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heimischen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Markt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sz="1451">
                <a:latin typeface="Arial" panose="020B0604020202020204" pitchFamily="34" charset="0"/>
                <a:cs typeface="Arial" panose="020B0604020202020204" pitchFamily="34" charset="0"/>
              </a:rPr>
              <a:t> Preis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45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145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verkauft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oder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kleine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Recht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Q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einzuführen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Differenz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45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145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– 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Gebühr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von den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Importeuren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verlangen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Somit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letztlich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Fläche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C`+C`` auf 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oder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andere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Weise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kleine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vereinnahmt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5" name="TextBox 15"/>
          <p:cNvSpPr txBox="1"/>
          <p:nvPr/>
        </p:nvSpPr>
        <p:spPr>
          <a:xfrm>
            <a:off x="6969535" y="3941034"/>
            <a:ext cx="5125277" cy="762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Damit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insgesamt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wieder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Wohlfahrtsädnderung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Einführung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Importquote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von:</a:t>
            </a:r>
          </a:p>
        </p:txBody>
      </p:sp>
      <p:sp>
        <p:nvSpPr>
          <p:cNvPr id="47" name="TextBox 15"/>
          <p:cNvSpPr txBox="1"/>
          <p:nvPr/>
        </p:nvSpPr>
        <p:spPr>
          <a:xfrm>
            <a:off x="6890021" y="4610268"/>
            <a:ext cx="5125277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Zunahme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Prozentenrente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um A</a:t>
            </a:r>
          </a:p>
        </p:txBody>
      </p:sp>
      <p:sp>
        <p:nvSpPr>
          <p:cNvPr id="48" name="TextBox 15"/>
          <p:cNvSpPr txBox="1"/>
          <p:nvPr/>
        </p:nvSpPr>
        <p:spPr>
          <a:xfrm>
            <a:off x="6911910" y="4873446"/>
            <a:ext cx="5125277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Abnahme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Konsumentenrente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um A+B+C`+C``+B</a:t>
            </a:r>
          </a:p>
        </p:txBody>
      </p:sp>
      <p:sp>
        <p:nvSpPr>
          <p:cNvPr id="50" name="TextBox 15"/>
          <p:cNvSpPr txBox="1"/>
          <p:nvPr/>
        </p:nvSpPr>
        <p:spPr>
          <a:xfrm>
            <a:off x="6933799" y="5164296"/>
            <a:ext cx="5125277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Importgebühr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C`+C``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85644" y="6053452"/>
            <a:ext cx="644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∆W=</a:t>
            </a:r>
            <a:endParaRPr lang="de-DE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730387" y="6053452"/>
            <a:ext cx="1219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–  (A+B+C+D)</a:t>
            </a:r>
            <a:endParaRPr lang="de-DE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2302560" y="6053452"/>
            <a:ext cx="877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= –(C+D)  </a:t>
            </a:r>
            <a:endParaRPr lang="de-DE" sz="1400" dirty="0"/>
          </a:p>
        </p:txBody>
      </p:sp>
      <p:sp>
        <p:nvSpPr>
          <p:cNvPr id="55" name="Textfeld 54"/>
          <p:cNvSpPr txBox="1"/>
          <p:nvPr/>
        </p:nvSpPr>
        <p:spPr>
          <a:xfrm>
            <a:off x="3009282" y="6052112"/>
            <a:ext cx="9207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Insgesamt sinkt damit Wohlfahrt um die Fläche </a:t>
            </a:r>
            <a:r>
              <a:rPr lang="de-DE" sz="1400" b="1" dirty="0"/>
              <a:t>C+D</a:t>
            </a:r>
            <a:endParaRPr lang="de-DE" sz="1400" dirty="0"/>
          </a:p>
        </p:txBody>
      </p:sp>
      <p:sp>
        <p:nvSpPr>
          <p:cNvPr id="56" name="Textfeld 55"/>
          <p:cNvSpPr txBox="1"/>
          <p:nvPr/>
        </p:nvSpPr>
        <p:spPr>
          <a:xfrm>
            <a:off x="512111" y="6055931"/>
            <a:ext cx="229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A</a:t>
            </a:r>
            <a:endParaRPr lang="de-DE" sz="1400" dirty="0"/>
          </a:p>
        </p:txBody>
      </p:sp>
      <p:sp>
        <p:nvSpPr>
          <p:cNvPr id="57" name="Textfeld 56"/>
          <p:cNvSpPr txBox="1"/>
          <p:nvPr/>
        </p:nvSpPr>
        <p:spPr>
          <a:xfrm>
            <a:off x="1759924" y="6036429"/>
            <a:ext cx="1073246" cy="317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+ </a:t>
            </a:r>
            <a:r>
              <a:rPr lang="en-US" sz="1400" b="1" dirty="0"/>
              <a:t>C`+C`</a:t>
            </a:r>
            <a:r>
              <a:rPr lang="de-DE" sz="1400" b="1" dirty="0"/>
              <a:t>`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C333B2D8-194D-473A-9516-4600A399952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60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5" grpId="0"/>
      <p:bldP spid="36" grpId="0"/>
      <p:bldP spid="22" grpId="0"/>
      <p:bldP spid="37" grpId="0"/>
      <p:bldP spid="38" grpId="0"/>
      <p:bldP spid="41" grpId="0"/>
      <p:bldP spid="43" grpId="0"/>
      <p:bldP spid="44" grpId="0"/>
      <p:bldP spid="45" grpId="0"/>
      <p:bldP spid="47" grpId="0"/>
      <p:bldP spid="48" grpId="0"/>
      <p:bldP spid="50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Importquote</a:t>
            </a:r>
            <a:r>
              <a:rPr lang="en-US" sz="3991" dirty="0">
                <a:solidFill>
                  <a:sysClr val="windowText" lastClr="000000"/>
                </a:solidFill>
              </a:rPr>
              <a:t>: </a:t>
            </a:r>
            <a:r>
              <a:rPr lang="en-US" sz="3991" dirty="0" err="1">
                <a:solidFill>
                  <a:sysClr val="windowText" lastClr="000000"/>
                </a:solidFill>
              </a:rPr>
              <a:t>Kleines</a:t>
            </a:r>
            <a:r>
              <a:rPr lang="en-US" sz="3991" dirty="0">
                <a:solidFill>
                  <a:sysClr val="windowText" lastClr="000000"/>
                </a:solidFill>
              </a:rPr>
              <a:t> Land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445215" y="1043664"/>
            <a:ext cx="4526880" cy="36168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u="sng" dirty="0"/>
              <a:t>Effekte:</a:t>
            </a:r>
          </a:p>
          <a:p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000" dirty="0"/>
              <a:t>A: Produzentenrente </a:t>
            </a:r>
            <a:r>
              <a:rPr lang="de-DE" sz="2000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000" dirty="0"/>
              <a:t>A+B+C`+C``+D: Konsumentenrente </a:t>
            </a:r>
            <a:r>
              <a:rPr lang="de-DE" sz="20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000" dirty="0"/>
              <a:t>C`+C``: Quotenrente der Produzenten </a:t>
            </a:r>
            <a:r>
              <a:rPr lang="de-DE" sz="2000" dirty="0">
                <a:latin typeface="Arial Unicode MS"/>
                <a:ea typeface="Arial Unicode MS"/>
                <a:cs typeface="Arial Unicode MS"/>
              </a:rPr>
              <a:t>↑</a:t>
            </a:r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000" dirty="0">
              <a:latin typeface="Arial Unicode MS"/>
              <a:ea typeface="Arial Unicode MS"/>
              <a:cs typeface="Arial Unicode MS"/>
            </a:endParaRPr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000" dirty="0"/>
              <a:t>B + D: Wohlfahrtseffekt </a:t>
            </a:r>
            <a:r>
              <a:rPr lang="de-DE" sz="20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89232" y="1043664"/>
            <a:ext cx="0" cy="38553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89233" y="4898974"/>
            <a:ext cx="52849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2"/>
          <p:cNvSpPr txBox="1"/>
          <p:nvPr/>
        </p:nvSpPr>
        <p:spPr>
          <a:xfrm>
            <a:off x="20903" y="1159629"/>
            <a:ext cx="695480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10" name="TextBox 15"/>
          <p:cNvSpPr txBox="1"/>
          <p:nvPr/>
        </p:nvSpPr>
        <p:spPr>
          <a:xfrm>
            <a:off x="5573270" y="4941377"/>
            <a:ext cx="492328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11" name="Straight Connector 8"/>
          <p:cNvCxnSpPr/>
          <p:nvPr/>
        </p:nvCxnSpPr>
        <p:spPr>
          <a:xfrm flipV="1">
            <a:off x="689233" y="1408703"/>
            <a:ext cx="4566481" cy="3098367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9"/>
          <p:cNvCxnSpPr/>
          <p:nvPr/>
        </p:nvCxnSpPr>
        <p:spPr>
          <a:xfrm>
            <a:off x="701509" y="1408702"/>
            <a:ext cx="5338014" cy="32290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5745831" y="4106816"/>
            <a:ext cx="122899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Nachfrage D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4766069" y="1036894"/>
            <a:ext cx="105336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Angebot S</a:t>
            </a:r>
          </a:p>
        </p:txBody>
      </p:sp>
      <p:cxnSp>
        <p:nvCxnSpPr>
          <p:cNvPr id="15" name="Straight Connector 18"/>
          <p:cNvCxnSpPr/>
          <p:nvPr/>
        </p:nvCxnSpPr>
        <p:spPr>
          <a:xfrm flipH="1">
            <a:off x="689233" y="3780229"/>
            <a:ext cx="456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2"/>
          <p:cNvSpPr txBox="1"/>
          <p:nvPr/>
        </p:nvSpPr>
        <p:spPr>
          <a:xfrm>
            <a:off x="219905" y="3625435"/>
            <a:ext cx="476599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cxnSp>
        <p:nvCxnSpPr>
          <p:cNvPr id="17" name="Straight Connector 18"/>
          <p:cNvCxnSpPr/>
          <p:nvPr/>
        </p:nvCxnSpPr>
        <p:spPr>
          <a:xfrm flipH="1">
            <a:off x="716383" y="3192371"/>
            <a:ext cx="287397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8"/>
          <p:cNvCxnSpPr/>
          <p:nvPr/>
        </p:nvCxnSpPr>
        <p:spPr>
          <a:xfrm>
            <a:off x="2668638" y="3192373"/>
            <a:ext cx="7271" cy="17066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90353" y="3192373"/>
            <a:ext cx="0" cy="17066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1277314" y="3314578"/>
            <a:ext cx="30649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387712" y="3388324"/>
            <a:ext cx="2984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B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180246" y="3445213"/>
            <a:ext cx="41870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C``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694062" y="3379895"/>
            <a:ext cx="31290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D</a:t>
            </a:r>
          </a:p>
        </p:txBody>
      </p:sp>
      <p:cxnSp>
        <p:nvCxnSpPr>
          <p:cNvPr id="24" name="Straight Connector 8"/>
          <p:cNvCxnSpPr/>
          <p:nvPr/>
        </p:nvCxnSpPr>
        <p:spPr>
          <a:xfrm flipV="1">
            <a:off x="2675908" y="1546943"/>
            <a:ext cx="3331192" cy="225620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2741225" y="3257689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C`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5713505" y="1167529"/>
            <a:ext cx="111427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Angebot S`</a:t>
            </a:r>
          </a:p>
        </p:txBody>
      </p:sp>
      <p:sp>
        <p:nvSpPr>
          <p:cNvPr id="27" name="TextBox 15">
            <a:extLst>
              <a:ext uri="{FF2B5EF4-FFF2-40B4-BE49-F238E27FC236}">
                <a16:creationId xmlns:a16="http://schemas.microsoft.com/office/drawing/2014/main" id="{105B11F8-7E8E-47DB-A804-ED92D979D5DC}"/>
              </a:ext>
            </a:extLst>
          </p:cNvPr>
          <p:cNvSpPr txBox="1"/>
          <p:nvPr/>
        </p:nvSpPr>
        <p:spPr>
          <a:xfrm>
            <a:off x="1448984" y="5217004"/>
            <a:ext cx="1504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Importquote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Q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81AA15C0-090E-4EED-AC2E-6F5DA9BF436F}"/>
              </a:ext>
            </a:extLst>
          </p:cNvPr>
          <p:cNvSpPr txBox="1"/>
          <p:nvPr/>
        </p:nvSpPr>
        <p:spPr>
          <a:xfrm rot="16200000">
            <a:off x="2119931" y="4624990"/>
            <a:ext cx="45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{</a:t>
            </a:r>
          </a:p>
        </p:txBody>
      </p:sp>
      <p:cxnSp>
        <p:nvCxnSpPr>
          <p:cNvPr id="29" name="Straight Connector 18"/>
          <p:cNvCxnSpPr/>
          <p:nvPr/>
        </p:nvCxnSpPr>
        <p:spPr>
          <a:xfrm flipH="1">
            <a:off x="1788018" y="3780189"/>
            <a:ext cx="17908" cy="11187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4287078" y="2156420"/>
            <a:ext cx="62947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177979" y="2962700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1AA15C0-090E-4EED-AC2E-6F5DA9BF436F}"/>
              </a:ext>
            </a:extLst>
          </p:cNvPr>
          <p:cNvSpPr txBox="1"/>
          <p:nvPr/>
        </p:nvSpPr>
        <p:spPr>
          <a:xfrm rot="16200000">
            <a:off x="3080714" y="4611740"/>
            <a:ext cx="45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{</a:t>
            </a:r>
          </a:p>
        </p:txBody>
      </p:sp>
      <p:sp>
        <p:nvSpPr>
          <p:cNvPr id="33" name="TextBox 15">
            <a:extLst>
              <a:ext uri="{FF2B5EF4-FFF2-40B4-BE49-F238E27FC236}">
                <a16:creationId xmlns:a16="http://schemas.microsoft.com/office/drawing/2014/main" id="{105B11F8-7E8E-47DB-A804-ED92D979D5DC}"/>
              </a:ext>
            </a:extLst>
          </p:cNvPr>
          <p:cNvSpPr txBox="1"/>
          <p:nvPr/>
        </p:nvSpPr>
        <p:spPr>
          <a:xfrm>
            <a:off x="2972473" y="5233812"/>
            <a:ext cx="638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692BF68E-8952-4E84-BE41-60DB5C3460D0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271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Unterschiede</a:t>
            </a:r>
            <a:r>
              <a:rPr lang="en-US" sz="3991" dirty="0">
                <a:solidFill>
                  <a:sysClr val="windowText" lastClr="000000"/>
                </a:solidFill>
              </a:rPr>
              <a:t> </a:t>
            </a:r>
            <a:r>
              <a:rPr lang="en-US" sz="3991" dirty="0" err="1">
                <a:solidFill>
                  <a:sysClr val="windowText" lastClr="000000"/>
                </a:solidFill>
              </a:rPr>
              <a:t>zwischen</a:t>
            </a:r>
            <a:r>
              <a:rPr lang="en-US" sz="3991" dirty="0">
                <a:solidFill>
                  <a:sysClr val="windowText" lastClr="000000"/>
                </a:solidFill>
              </a:rPr>
              <a:t> </a:t>
            </a:r>
            <a:r>
              <a:rPr lang="en-US" sz="3991" dirty="0" err="1">
                <a:solidFill>
                  <a:sysClr val="windowText" lastClr="000000"/>
                </a:solidFill>
              </a:rPr>
              <a:t>Zoll</a:t>
            </a:r>
            <a:r>
              <a:rPr lang="en-US" sz="3991" dirty="0">
                <a:solidFill>
                  <a:sysClr val="windowText" lastClr="000000"/>
                </a:solidFill>
              </a:rPr>
              <a:t> und Quote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" y="809791"/>
            <a:ext cx="12192000" cy="32632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Im allgemeinen sind damit die Wirkungen von Zoll und Quote gleich, in den praktischen Auswirkungen unterscheiden sie sich aber:</a:t>
            </a:r>
          </a:p>
          <a:p>
            <a:endParaRPr lang="de-DE" sz="2200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200" dirty="0" err="1"/>
              <a:t>Rent</a:t>
            </a:r>
            <a:r>
              <a:rPr lang="de-DE" sz="2200" dirty="0"/>
              <a:t> </a:t>
            </a:r>
            <a:r>
              <a:rPr lang="de-DE" sz="2200" dirty="0" err="1"/>
              <a:t>seeking</a:t>
            </a:r>
            <a:r>
              <a:rPr lang="de-DE" sz="2200" dirty="0"/>
              <a:t>: Lobbyausgaben, um ein Einfuhrkontingent zu erhalten bindet Ressourcen, während bei einem Zoll alle Markteilnehmer direkt mit dem Aufschlag kalkulieren können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200" dirty="0"/>
              <a:t>Eine </a:t>
            </a:r>
            <a:r>
              <a:rPr lang="de-DE" sz="2200" b="1" dirty="0"/>
              <a:t>Quote</a:t>
            </a:r>
            <a:r>
              <a:rPr lang="de-DE" sz="2200" dirty="0"/>
              <a:t> hat direkten Einfluss auf die </a:t>
            </a:r>
            <a:r>
              <a:rPr lang="de-DE" sz="2200" b="1" dirty="0"/>
              <a:t>Menge</a:t>
            </a:r>
            <a:r>
              <a:rPr lang="de-DE" sz="2200" dirty="0"/>
              <a:t>, während bei einem Zoll der Effekt nur abgeschätzt werden kann, aufgrund einer im Prinzip unbekannten Nachfragestruktur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200" dirty="0"/>
              <a:t>Der </a:t>
            </a:r>
            <a:r>
              <a:rPr lang="de-DE" sz="2200" b="1" dirty="0"/>
              <a:t>Zoll</a:t>
            </a:r>
            <a:r>
              <a:rPr lang="de-DE" sz="2200" dirty="0"/>
              <a:t> hat einen direkten </a:t>
            </a:r>
            <a:r>
              <a:rPr lang="de-DE" sz="2200" b="1" dirty="0"/>
              <a:t>Preiseffekt</a:t>
            </a:r>
            <a:r>
              <a:rPr lang="de-DE" sz="2200" dirty="0"/>
              <a:t>, während der Preis durch eine Quote nur indirekt beeinflusst wird.</a:t>
            </a:r>
          </a:p>
          <a:p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B2D7F7F-522F-49E6-A4DA-EBDD113472BD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623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Allgemeines</a:t>
            </a:r>
            <a:r>
              <a:rPr lang="en-US" sz="3991" dirty="0">
                <a:solidFill>
                  <a:sysClr val="windowText" lastClr="000000"/>
                </a:solidFill>
              </a:rPr>
              <a:t> </a:t>
            </a:r>
            <a:r>
              <a:rPr lang="en-US" sz="3991" dirty="0" err="1">
                <a:solidFill>
                  <a:sysClr val="windowText" lastClr="000000"/>
                </a:solidFill>
              </a:rPr>
              <a:t>Handelsmodell</a:t>
            </a:r>
            <a:endParaRPr lang="en-US" sz="3991" dirty="0">
              <a:solidFill>
                <a:sysClr val="windowText" lastClr="0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6461" y="1106441"/>
            <a:ext cx="10254341" cy="3407502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Nachfragestruktur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Größe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endParaRPr lang="en-US" alt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Vereinfachend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zwei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Länder A, B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betrachtet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Ausgangspunkt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höherer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Gutes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Land A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Land B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Fall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ohne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Handelsbeziehungen</a:t>
            </a:r>
            <a:endParaRPr lang="en-US" alt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2177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587C4AA-5F33-4750-8E92-7B38E29DCBC8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171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78"/>
          <p:cNvCxnSpPr/>
          <p:nvPr/>
        </p:nvCxnSpPr>
        <p:spPr>
          <a:xfrm flipV="1">
            <a:off x="3221876" y="2504379"/>
            <a:ext cx="3873444" cy="1199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9"/>
          <p:cNvCxnSpPr/>
          <p:nvPr/>
        </p:nvCxnSpPr>
        <p:spPr>
          <a:xfrm flipV="1">
            <a:off x="478457" y="3686998"/>
            <a:ext cx="2763019" cy="774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927564" y="40262"/>
            <a:ext cx="6266291" cy="469773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>
                <a:solidFill>
                  <a:sysClr val="windowText" lastClr="000000"/>
                </a:solidFill>
              </a:rPr>
              <a:t>Angebot</a:t>
            </a:r>
            <a:r>
              <a:rPr lang="en-US" sz="2400" dirty="0">
                <a:solidFill>
                  <a:sysClr val="windowText" lastClr="000000"/>
                </a:solidFill>
              </a:rPr>
              <a:t> und </a:t>
            </a:r>
            <a:r>
              <a:rPr lang="en-US" sz="2400" dirty="0" err="1">
                <a:solidFill>
                  <a:sysClr val="windowText" lastClr="000000"/>
                </a:solidFill>
              </a:rPr>
              <a:t>Nachfrage</a:t>
            </a:r>
            <a:r>
              <a:rPr lang="en-US" sz="2400" dirty="0">
                <a:solidFill>
                  <a:sysClr val="windowText" lastClr="000000"/>
                </a:solidFill>
              </a:rPr>
              <a:t> auf </a:t>
            </a:r>
            <a:r>
              <a:rPr lang="en-US" sz="2400" dirty="0" err="1">
                <a:solidFill>
                  <a:sysClr val="windowText" lastClr="000000"/>
                </a:solidFill>
              </a:rPr>
              <a:t>dem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Weltmarkt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  <p:grpSp>
        <p:nvGrpSpPr>
          <p:cNvPr id="6" name="Group 33"/>
          <p:cNvGrpSpPr/>
          <p:nvPr/>
        </p:nvGrpSpPr>
        <p:grpSpPr>
          <a:xfrm>
            <a:off x="84921" y="426251"/>
            <a:ext cx="2946105" cy="4523939"/>
            <a:chOff x="180519" y="1124744"/>
            <a:chExt cx="3924474" cy="4987329"/>
          </a:xfrm>
        </p:grpSpPr>
        <p:grpSp>
          <p:nvGrpSpPr>
            <p:cNvPr id="7" name="Group 15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15" name="Straight Arrow Connector 9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1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17"/>
            <p:cNvCxnSpPr/>
            <p:nvPr/>
          </p:nvCxnSpPr>
          <p:spPr>
            <a:xfrm flipV="1">
              <a:off x="1043608" y="2060848"/>
              <a:ext cx="1548172" cy="32717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9"/>
            <p:cNvCxnSpPr/>
            <p:nvPr/>
          </p:nvCxnSpPr>
          <p:spPr>
            <a:xfrm>
              <a:off x="1691680" y="2060848"/>
              <a:ext cx="1304452" cy="30870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25"/>
            <p:cNvSpPr txBox="1"/>
            <p:nvPr/>
          </p:nvSpPr>
          <p:spPr>
            <a:xfrm>
              <a:off x="904984" y="1124744"/>
              <a:ext cx="1287184" cy="40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A</a:t>
              </a:r>
            </a:p>
          </p:txBody>
        </p:sp>
        <p:sp>
          <p:nvSpPr>
            <p:cNvPr id="11" name="TextBox 26"/>
            <p:cNvSpPr txBox="1"/>
            <p:nvPr/>
          </p:nvSpPr>
          <p:spPr>
            <a:xfrm>
              <a:off x="180519" y="1532697"/>
              <a:ext cx="1220837" cy="393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>
                  <a:latin typeface="Arial" panose="020B0604020202020204" pitchFamily="34" charset="0"/>
                  <a:cs typeface="Arial" panose="020B0604020202020204" pitchFamily="34" charset="0"/>
                </a:rPr>
                <a:t>Preis, 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" name="TextBox 27"/>
            <p:cNvSpPr txBox="1"/>
            <p:nvPr/>
          </p:nvSpPr>
          <p:spPr>
            <a:xfrm>
              <a:off x="2417152" y="5733256"/>
              <a:ext cx="1414084" cy="378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Menge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</a:p>
          </p:txBody>
        </p:sp>
        <p:sp>
          <p:nvSpPr>
            <p:cNvPr id="13" name="TextBox 28"/>
            <p:cNvSpPr txBox="1"/>
            <p:nvPr/>
          </p:nvSpPr>
          <p:spPr>
            <a:xfrm>
              <a:off x="2139261" y="1699900"/>
              <a:ext cx="162755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Angebot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, S</a:t>
              </a:r>
            </a:p>
          </p:txBody>
        </p:sp>
        <p:sp>
          <p:nvSpPr>
            <p:cNvPr id="14" name="TextBox 29"/>
            <p:cNvSpPr txBox="1"/>
            <p:nvPr/>
          </p:nvSpPr>
          <p:spPr>
            <a:xfrm>
              <a:off x="2291660" y="5147900"/>
              <a:ext cx="1813333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Nachfrage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D</a:t>
              </a:r>
            </a:p>
          </p:txBody>
        </p:sp>
      </p:grpSp>
      <p:grpSp>
        <p:nvGrpSpPr>
          <p:cNvPr id="17" name="Group 31"/>
          <p:cNvGrpSpPr/>
          <p:nvPr/>
        </p:nvGrpSpPr>
        <p:grpSpPr>
          <a:xfrm>
            <a:off x="3241476" y="1144742"/>
            <a:ext cx="2286113" cy="3396510"/>
            <a:chOff x="798001" y="1628800"/>
            <a:chExt cx="3987902" cy="3960440"/>
          </a:xfrm>
        </p:grpSpPr>
        <p:cxnSp>
          <p:nvCxnSpPr>
            <p:cNvPr id="18" name="Straight Arrow Connector 51"/>
            <p:cNvCxnSpPr/>
            <p:nvPr/>
          </p:nvCxnSpPr>
          <p:spPr>
            <a:xfrm flipV="1">
              <a:off x="798001" y="1628800"/>
              <a:ext cx="0" cy="3960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52"/>
            <p:cNvCxnSpPr/>
            <p:nvPr/>
          </p:nvCxnSpPr>
          <p:spPr>
            <a:xfrm>
              <a:off x="825463" y="5589240"/>
              <a:ext cx="39604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45"/>
          <p:cNvCxnSpPr/>
          <p:nvPr/>
        </p:nvCxnSpPr>
        <p:spPr>
          <a:xfrm>
            <a:off x="3265382" y="2189823"/>
            <a:ext cx="1545307" cy="20532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6"/>
          <p:cNvSpPr txBox="1"/>
          <p:nvPr/>
        </p:nvSpPr>
        <p:spPr>
          <a:xfrm>
            <a:off x="3428592" y="426250"/>
            <a:ext cx="1321812" cy="37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14" b="1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endParaRPr lang="en-US" sz="18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50"/>
          <p:cNvSpPr txBox="1"/>
          <p:nvPr/>
        </p:nvSpPr>
        <p:spPr>
          <a:xfrm>
            <a:off x="4351874" y="4206236"/>
            <a:ext cx="59926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W-D</a:t>
            </a:r>
          </a:p>
        </p:txBody>
      </p:sp>
      <p:cxnSp>
        <p:nvCxnSpPr>
          <p:cNvPr id="25" name="Straight Connector 7"/>
          <p:cNvCxnSpPr/>
          <p:nvPr/>
        </p:nvCxnSpPr>
        <p:spPr>
          <a:xfrm flipV="1">
            <a:off x="408504" y="2189822"/>
            <a:ext cx="2808652" cy="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64"/>
          <p:cNvCxnSpPr>
            <a:stCxn id="59" idx="3"/>
          </p:cNvCxnSpPr>
          <p:nvPr/>
        </p:nvCxnSpPr>
        <p:spPr>
          <a:xfrm>
            <a:off x="438956" y="2825537"/>
            <a:ext cx="2799286" cy="174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5"/>
          <p:cNvCxnSpPr/>
          <p:nvPr/>
        </p:nvCxnSpPr>
        <p:spPr>
          <a:xfrm>
            <a:off x="1281951" y="2842997"/>
            <a:ext cx="482010" cy="0"/>
          </a:xfrm>
          <a:prstGeom prst="line">
            <a:avLst/>
          </a:prstGeom>
          <a:ln w="508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6"/>
          <p:cNvCxnSpPr/>
          <p:nvPr/>
        </p:nvCxnSpPr>
        <p:spPr>
          <a:xfrm>
            <a:off x="3280662" y="2842997"/>
            <a:ext cx="475148" cy="0"/>
          </a:xfrm>
          <a:prstGeom prst="line">
            <a:avLst/>
          </a:prstGeom>
          <a:ln w="508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7"/>
          <p:cNvCxnSpPr/>
          <p:nvPr/>
        </p:nvCxnSpPr>
        <p:spPr>
          <a:xfrm>
            <a:off x="981488" y="3692124"/>
            <a:ext cx="1110397" cy="0"/>
          </a:xfrm>
          <a:prstGeom prst="line">
            <a:avLst/>
          </a:prstGeom>
          <a:ln w="508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8"/>
          <p:cNvCxnSpPr/>
          <p:nvPr/>
        </p:nvCxnSpPr>
        <p:spPr>
          <a:xfrm>
            <a:off x="3267601" y="3692124"/>
            <a:ext cx="1110397" cy="0"/>
          </a:xfrm>
          <a:prstGeom prst="line">
            <a:avLst/>
          </a:prstGeom>
          <a:ln w="508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Connector 2"/>
          <p:cNvSpPr/>
          <p:nvPr/>
        </p:nvSpPr>
        <p:spPr>
          <a:xfrm>
            <a:off x="3176158" y="2124504"/>
            <a:ext cx="165888" cy="165888"/>
          </a:xfrm>
          <a:prstGeom prst="flowChartConnector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grpSp>
        <p:nvGrpSpPr>
          <p:cNvPr id="33" name="Group 71"/>
          <p:cNvGrpSpPr/>
          <p:nvPr/>
        </p:nvGrpSpPr>
        <p:grpSpPr>
          <a:xfrm>
            <a:off x="5764537" y="426250"/>
            <a:ext cx="2270370" cy="4115002"/>
            <a:chOff x="611560" y="1124744"/>
            <a:chExt cx="3024336" cy="4536504"/>
          </a:xfrm>
        </p:grpSpPr>
        <p:grpSp>
          <p:nvGrpSpPr>
            <p:cNvPr id="34" name="Group 73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42" name="Straight Arrow Connector 84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85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74"/>
            <p:cNvCxnSpPr/>
            <p:nvPr/>
          </p:nvCxnSpPr>
          <p:spPr>
            <a:xfrm flipV="1">
              <a:off x="1601054" y="2132856"/>
              <a:ext cx="1366433" cy="31590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75"/>
            <p:cNvCxnSpPr/>
            <p:nvPr/>
          </p:nvCxnSpPr>
          <p:spPr>
            <a:xfrm>
              <a:off x="1079001" y="2276872"/>
              <a:ext cx="1634490" cy="2871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76"/>
            <p:cNvSpPr txBox="1"/>
            <p:nvPr/>
          </p:nvSpPr>
          <p:spPr>
            <a:xfrm>
              <a:off x="904984" y="1124744"/>
              <a:ext cx="1298716" cy="409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B</a:t>
              </a:r>
            </a:p>
          </p:txBody>
        </p:sp>
        <p:sp>
          <p:nvSpPr>
            <p:cNvPr id="40" name="TextBox 82"/>
            <p:cNvSpPr txBox="1"/>
            <p:nvPr/>
          </p:nvSpPr>
          <p:spPr>
            <a:xfrm>
              <a:off x="2748586" y="1815589"/>
              <a:ext cx="54066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S*</a:t>
              </a:r>
            </a:p>
          </p:txBody>
        </p:sp>
        <p:sp>
          <p:nvSpPr>
            <p:cNvPr id="41" name="TextBox 83"/>
            <p:cNvSpPr txBox="1"/>
            <p:nvPr/>
          </p:nvSpPr>
          <p:spPr>
            <a:xfrm>
              <a:off x="2721174" y="5085184"/>
              <a:ext cx="55561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D*</a:t>
              </a:r>
            </a:p>
          </p:txBody>
        </p:sp>
      </p:grpSp>
      <p:sp>
        <p:nvSpPr>
          <p:cNvPr id="44" name="TextBox 26">
            <a:extLst>
              <a:ext uri="{FF2B5EF4-FFF2-40B4-BE49-F238E27FC236}">
                <a16:creationId xmlns:a16="http://schemas.microsoft.com/office/drawing/2014/main" id="{6FC2DDF3-D236-4CC7-9735-A63CAA0C0ECF}"/>
              </a:ext>
            </a:extLst>
          </p:cNvPr>
          <p:cNvSpPr txBox="1"/>
          <p:nvPr/>
        </p:nvSpPr>
        <p:spPr>
          <a:xfrm>
            <a:off x="2847170" y="818425"/>
            <a:ext cx="8694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Preis,P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E382F0CC-26B7-44C1-9147-9F36EF689382}"/>
              </a:ext>
            </a:extLst>
          </p:cNvPr>
          <p:cNvSpPr txBox="1"/>
          <p:nvPr/>
        </p:nvSpPr>
        <p:spPr>
          <a:xfrm>
            <a:off x="5320422" y="818426"/>
            <a:ext cx="916483" cy="35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6" name="TextBox 27">
            <a:extLst>
              <a:ext uri="{FF2B5EF4-FFF2-40B4-BE49-F238E27FC236}">
                <a16:creationId xmlns:a16="http://schemas.microsoft.com/office/drawing/2014/main" id="{8BB81CB2-CA5F-4F81-A0E3-20E8403E7E9D}"/>
              </a:ext>
            </a:extLst>
          </p:cNvPr>
          <p:cNvSpPr txBox="1"/>
          <p:nvPr/>
        </p:nvSpPr>
        <p:spPr>
          <a:xfrm>
            <a:off x="4599286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sp>
        <p:nvSpPr>
          <p:cNvPr id="47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6975550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48" name="Straight Connector 77"/>
          <p:cNvCxnSpPr/>
          <p:nvPr/>
        </p:nvCxnSpPr>
        <p:spPr>
          <a:xfrm>
            <a:off x="6603286" y="2497852"/>
            <a:ext cx="492034" cy="10226"/>
          </a:xfrm>
          <a:prstGeom prst="line">
            <a:avLst/>
          </a:prstGeom>
          <a:ln w="508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32"/>
          <p:cNvCxnSpPr/>
          <p:nvPr/>
        </p:nvCxnSpPr>
        <p:spPr>
          <a:xfrm flipV="1">
            <a:off x="3236609" y="1317712"/>
            <a:ext cx="1478397" cy="182889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owchart: Connector 70"/>
          <p:cNvSpPr/>
          <p:nvPr/>
        </p:nvSpPr>
        <p:spPr>
          <a:xfrm>
            <a:off x="3169524" y="3078825"/>
            <a:ext cx="165888" cy="165888"/>
          </a:xfrm>
          <a:prstGeom prst="flowChartConnector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cxnSp>
        <p:nvCxnSpPr>
          <p:cNvPr id="54" name="Straight Connector 78"/>
          <p:cNvCxnSpPr/>
          <p:nvPr/>
        </p:nvCxnSpPr>
        <p:spPr>
          <a:xfrm flipV="1">
            <a:off x="3247696" y="3146954"/>
            <a:ext cx="3646566" cy="1721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hteck 57"/>
          <p:cNvSpPr/>
          <p:nvPr/>
        </p:nvSpPr>
        <p:spPr>
          <a:xfrm>
            <a:off x="32855" y="1979024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59" name="Rechteck 58"/>
          <p:cNvSpPr/>
          <p:nvPr/>
        </p:nvSpPr>
        <p:spPr>
          <a:xfrm>
            <a:off x="15442" y="2640871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0" name="Rechteck 59"/>
          <p:cNvSpPr/>
          <p:nvPr/>
        </p:nvSpPr>
        <p:spPr>
          <a:xfrm>
            <a:off x="36538" y="3510073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4" name="Rechteck 63"/>
          <p:cNvSpPr/>
          <p:nvPr/>
        </p:nvSpPr>
        <p:spPr>
          <a:xfrm>
            <a:off x="5312089" y="3174868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cxnSp>
        <p:nvCxnSpPr>
          <p:cNvPr id="81" name="Straight Connector 77"/>
          <p:cNvCxnSpPr/>
          <p:nvPr/>
        </p:nvCxnSpPr>
        <p:spPr>
          <a:xfrm>
            <a:off x="3235270" y="2500037"/>
            <a:ext cx="492034" cy="10226"/>
          </a:xfrm>
          <a:prstGeom prst="line">
            <a:avLst/>
          </a:prstGeom>
          <a:ln w="508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78"/>
          <p:cNvCxnSpPr/>
          <p:nvPr/>
        </p:nvCxnSpPr>
        <p:spPr>
          <a:xfrm>
            <a:off x="3225734" y="1698283"/>
            <a:ext cx="4159143" cy="1797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77"/>
          <p:cNvCxnSpPr/>
          <p:nvPr/>
        </p:nvCxnSpPr>
        <p:spPr>
          <a:xfrm>
            <a:off x="6273830" y="1707879"/>
            <a:ext cx="1111047" cy="12075"/>
          </a:xfrm>
          <a:prstGeom prst="line">
            <a:avLst/>
          </a:prstGeom>
          <a:ln w="508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77"/>
          <p:cNvCxnSpPr/>
          <p:nvPr/>
        </p:nvCxnSpPr>
        <p:spPr>
          <a:xfrm>
            <a:off x="3278098" y="1690465"/>
            <a:ext cx="1111047" cy="12075"/>
          </a:xfrm>
          <a:prstGeom prst="line">
            <a:avLst/>
          </a:prstGeom>
          <a:ln w="508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hteck 87"/>
          <p:cNvSpPr/>
          <p:nvPr/>
        </p:nvSpPr>
        <p:spPr>
          <a:xfrm>
            <a:off x="5325854" y="2500037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89" name="Rechteck 88"/>
          <p:cNvSpPr/>
          <p:nvPr/>
        </p:nvSpPr>
        <p:spPr>
          <a:xfrm>
            <a:off x="5323573" y="1707449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90" name="TextBox 29"/>
          <p:cNvSpPr txBox="1"/>
          <p:nvPr/>
        </p:nvSpPr>
        <p:spPr>
          <a:xfrm>
            <a:off x="1146026" y="2902255"/>
            <a:ext cx="761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Überschuss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29"/>
          <p:cNvSpPr txBox="1"/>
          <p:nvPr/>
        </p:nvSpPr>
        <p:spPr>
          <a:xfrm>
            <a:off x="1128709" y="3694739"/>
            <a:ext cx="761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Überschuss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29"/>
          <p:cNvSpPr txBox="1"/>
          <p:nvPr/>
        </p:nvSpPr>
        <p:spPr>
          <a:xfrm>
            <a:off x="6438496" y="1290743"/>
            <a:ext cx="761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Überschuss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angebot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Box 29"/>
          <p:cNvSpPr txBox="1"/>
          <p:nvPr/>
        </p:nvSpPr>
        <p:spPr>
          <a:xfrm>
            <a:off x="6473575" y="2051001"/>
            <a:ext cx="761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Überschuss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angebot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7667897" y="56918"/>
            <a:ext cx="4524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Ausgangspunkt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beiden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Marktgleichgewichte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 den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Ländern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 und 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den Gleichgewichtspreisen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und 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&gt; 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95" name="Flowchart: Connector 2"/>
          <p:cNvSpPr/>
          <p:nvPr/>
        </p:nvSpPr>
        <p:spPr>
          <a:xfrm>
            <a:off x="1440359" y="2093404"/>
            <a:ext cx="165888" cy="165888"/>
          </a:xfrm>
          <a:prstGeom prst="flowChartConnector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96" name="Flowchart: Connector 70"/>
          <p:cNvSpPr/>
          <p:nvPr/>
        </p:nvSpPr>
        <p:spPr>
          <a:xfrm>
            <a:off x="6799476" y="3087432"/>
            <a:ext cx="165888" cy="165888"/>
          </a:xfrm>
          <a:prstGeom prst="flowChartConnector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97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7631220" y="721356"/>
            <a:ext cx="4524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stellt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die Situation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wenn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beide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Länder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gegenseitig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Grenzen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öffnen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7631219" y="1167245"/>
            <a:ext cx="45241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Nachfrageüberhang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der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 Land 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err="1">
                <a:latin typeface="Arial" panose="020B0604020202020204" pitchFamily="34" charset="0"/>
                <a:cs typeface="Arial" panose="020B0604020202020204" pitchFamily="34" charset="0"/>
              </a:rPr>
              <a:t>einem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Preis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kleiner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ergibt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möglicherweise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auf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gemeinsamen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Markt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befriedigt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7639930" y="1862178"/>
            <a:ext cx="22747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Betrachte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den Preis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7661703" y="2079889"/>
            <a:ext cx="4530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ergibt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Überschussnachfrage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die auf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relevant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7609452" y="2517499"/>
            <a:ext cx="22747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Betrachte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den Preis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7631225" y="2735210"/>
            <a:ext cx="4530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ergibt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höhere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Überschussnachfrage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die auf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relevant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7659530" y="3188052"/>
            <a:ext cx="45302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Dieses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Procedere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führen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err="1"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Preise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kleiner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erhalten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so 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Nachfragekurve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W-D 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abgeleitet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Angebots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Nachfragestruktur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 Land A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-14873" y="4938047"/>
            <a:ext cx="12206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gleichen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Argumentation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folgend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konstruieren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Angebot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auf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Ab </a:t>
            </a:r>
            <a:r>
              <a:rPr lang="en-US" sz="1400" err="1">
                <a:latin typeface="Arial" panose="020B0604020202020204" pitchFamily="34" charset="0"/>
                <a:cs typeface="Arial" panose="020B0604020202020204" pitchFamily="34" charset="0"/>
              </a:rPr>
              <a:t>einem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Preis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größer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ergibt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 Land 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Angebotsüberhang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der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möglicherweise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auf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gemeinsamen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Markt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befriedigt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-14873" y="5432241"/>
            <a:ext cx="2431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Betrachte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den Preis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106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2250281" y="5431109"/>
            <a:ext cx="6149136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ergibt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Überschussangebot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das auf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relevant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-57823" y="5961137"/>
            <a:ext cx="12213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Dieses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Procedere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führen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err="1"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Preise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größer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erhalten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so 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Angebotskurve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W-A 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abgeleitet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Angebots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Nachfragestruktur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 Land B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50"/>
          <p:cNvSpPr txBox="1"/>
          <p:nvPr/>
        </p:nvSpPr>
        <p:spPr>
          <a:xfrm>
            <a:off x="4472474" y="975438"/>
            <a:ext cx="58804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W-A</a:t>
            </a:r>
          </a:p>
        </p:txBody>
      </p:sp>
      <p:sp>
        <p:nvSpPr>
          <p:cNvPr id="111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-25754" y="5676078"/>
            <a:ext cx="2431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Betrachte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den Preis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112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2239399" y="5674946"/>
            <a:ext cx="7165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ergibt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höheres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Überschussangebot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das auf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relevant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 animBg="1"/>
      <p:bldP spid="52" grpId="0" animBg="1"/>
      <p:bldP spid="58" grpId="0"/>
      <p:bldP spid="59" grpId="0"/>
      <p:bldP spid="60" grpId="0"/>
      <p:bldP spid="64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 animBg="1"/>
      <p:bldP spid="96" grpId="0" animBg="1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9" grpId="0"/>
      <p:bldP spid="110" grpId="0"/>
      <p:bldP spid="111" grpId="0"/>
      <p:bldP spid="11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1664</Words>
  <Application>Microsoft Office PowerPoint</Application>
  <PresentationFormat>Breitbild</PresentationFormat>
  <Paragraphs>291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Arial Unicode MS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429</cp:revision>
  <dcterms:created xsi:type="dcterms:W3CDTF">2019-02-11T10:45:01Z</dcterms:created>
  <dcterms:modified xsi:type="dcterms:W3CDTF">2022-04-21T18:45:17Z</dcterms:modified>
</cp:coreProperties>
</file>