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1160" r:id="rId2"/>
    <p:sldId id="1161" r:id="rId3"/>
    <p:sldId id="1162" r:id="rId4"/>
    <p:sldId id="1163" r:id="rId5"/>
    <p:sldId id="1164" r:id="rId6"/>
    <p:sldId id="1165" r:id="rId7"/>
    <p:sldId id="1166" r:id="rId8"/>
    <p:sldId id="1167" r:id="rId9"/>
    <p:sldId id="1168" r:id="rId10"/>
    <p:sldId id="1169" r:id="rId11"/>
    <p:sldId id="1170" r:id="rId12"/>
    <p:sldId id="1171" r:id="rId13"/>
    <p:sldId id="1172" r:id="rId14"/>
    <p:sldId id="1173" r:id="rId15"/>
    <p:sldId id="1174" r:id="rId16"/>
    <p:sldId id="1175" r:id="rId17"/>
    <p:sldId id="1176" r:id="rId18"/>
    <p:sldId id="1177"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63" d="100"/>
          <a:sy n="63" d="100"/>
        </p:scale>
        <p:origin x="10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18.04.2022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7242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9679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94165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50806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6569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8909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40506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7588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399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8849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146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6172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68998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85456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30565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1989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871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45076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18.04.2022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18.04.2022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18.04.2022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18.04.2022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18.04.2022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18.04.2022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18.04.2022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18.04.2022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18.04.2022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18.04.2022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18.04.2022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18.04.2022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rademap.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118.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17.png"/><Relationship Id="rId5" Type="http://schemas.openxmlformats.org/officeDocument/2006/relationships/image" Target="../media/image116.png"/><Relationship Id="rId4" Type="http://schemas.openxmlformats.org/officeDocument/2006/relationships/image" Target="../media/image1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demap.org/(X(1)S(mhpk2vvy1c1cp4rg4eotbsap))/Country_SelProductCountry_TS.aspx?nvpm=1%7c842%7c%7c%7c%7cTOTAL%7c%7c%7c2%7c1%7c1%7c1%7c2%7c1%7c2%7c1%7c1%7c1"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s://appsso.eurostat.ec.europa.eu/nui/show.do?dataset=nama_10_gdp&amp;lang=de" TargetMode="External"/><Relationship Id="rId4" Type="http://schemas.openxmlformats.org/officeDocument/2006/relationships/hyperlink" Target="https://www.trademap.org/(X(1)S(mhpk2vvy1c1cp4rg4eotbsap))/Country_SelProductCountry_TS.aspx?nvpm=1%7c842%7c%7c%7c%7cTOTAL%7c%7c%7c2%7c1%7c1%7c2%7c2%7c1%7c2%7c1%7c1%7c1"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1938720" y="249482"/>
            <a:ext cx="7464960" cy="145381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b="1" dirty="0">
                <a:solidFill>
                  <a:sysClr val="windowText" lastClr="000000"/>
                </a:solidFill>
                <a:latin typeface="Times New Roman" panose="02020603050405020304" pitchFamily="18" charset="0"/>
                <a:cs typeface="Times New Roman" panose="02020603050405020304" pitchFamily="18" charset="0"/>
              </a:rPr>
              <a:t>Das </a:t>
            </a:r>
            <a:r>
              <a:rPr lang="en-US" sz="2903" b="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2903" b="1" dirty="0">
                <a:solidFill>
                  <a:sysClr val="windowText" lastClr="000000"/>
                </a:solidFill>
                <a:latin typeface="Times New Roman" panose="02020603050405020304" pitchFamily="18" charset="0"/>
                <a:cs typeface="Times New Roman" panose="02020603050405020304" pitchFamily="18" charset="0"/>
              </a:rPr>
              <a:t>: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Wer</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handelt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mit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wem</a:t>
            </a:r>
            <a:r>
              <a:rPr lang="en-US" sz="2903" dirty="0">
                <a:solidFill>
                  <a:sysClr val="windowText" lastClr="000000"/>
                </a:solidFill>
                <a:latin typeface="Times New Roman" panose="02020603050405020304" pitchFamily="18" charset="0"/>
                <a:cs typeface="Times New Roman" panose="02020603050405020304" pitchFamily="18" charset="0"/>
              </a:rPr>
              <a:t> und von </a:t>
            </a:r>
            <a:r>
              <a:rPr lang="en-US" sz="2903" dirty="0" err="1">
                <a:solidFill>
                  <a:sysClr val="windowText" lastClr="000000"/>
                </a:solidFill>
                <a:latin typeface="Times New Roman" panose="02020603050405020304" pitchFamily="18" charset="0"/>
                <a:cs typeface="Times New Roman" panose="02020603050405020304" pitchFamily="18" charset="0"/>
              </a:rPr>
              <a:t>welchen</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Größen</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hängen</a:t>
            </a:r>
            <a:r>
              <a:rPr lang="en-US" sz="2903" dirty="0">
                <a:solidFill>
                  <a:sysClr val="windowText" lastClr="000000"/>
                </a:solidFill>
                <a:latin typeface="Times New Roman" panose="02020603050405020304" pitchFamily="18" charset="0"/>
                <a:cs typeface="Times New Roman" panose="02020603050405020304" pitchFamily="18" charset="0"/>
              </a:rPr>
              <a:t> die </a:t>
            </a:r>
            <a:r>
              <a:rPr lang="en-US" sz="2903" dirty="0" err="1">
                <a:solidFill>
                  <a:sysClr val="windowText" lastClr="000000"/>
                </a:solidFill>
                <a:latin typeface="Times New Roman" panose="02020603050405020304" pitchFamily="18" charset="0"/>
                <a:cs typeface="Times New Roman" panose="02020603050405020304" pitchFamily="18" charset="0"/>
              </a:rPr>
              <a:t>Handelsvolumina</a:t>
            </a:r>
            <a:r>
              <a:rPr lang="en-US" sz="2903" dirty="0">
                <a:solidFill>
                  <a:sysClr val="windowText" lastClr="000000"/>
                </a:solidFill>
                <a:latin typeface="Times New Roman" panose="02020603050405020304" pitchFamily="18" charset="0"/>
                <a:cs typeface="Times New Roman" panose="02020603050405020304" pitchFamily="18" charset="0"/>
              </a:rPr>
              <a:t> ab?</a:t>
            </a:r>
          </a:p>
        </p:txBody>
      </p:sp>
      <p:sp>
        <p:nvSpPr>
          <p:cNvPr id="6" name="Rectangle 3"/>
          <p:cNvSpPr txBox="1">
            <a:spLocks noChangeArrowheads="1"/>
          </p:cNvSpPr>
          <p:nvPr/>
        </p:nvSpPr>
        <p:spPr>
          <a:xfrm>
            <a:off x="2270037" y="1825668"/>
            <a:ext cx="7955703" cy="4145760"/>
          </a:xfrm>
          <a:prstGeom prst="rect">
            <a:avLst/>
          </a:prstGeom>
          <a:noFill/>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177" dirty="0" err="1">
                <a:latin typeface="Times New Roman" panose="02020603050405020304" pitchFamily="18" charset="0"/>
                <a:cs typeface="Times New Roman" panose="02020603050405020304" pitchFamily="18" charset="0"/>
              </a:rPr>
              <a:t>Suchen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Sie</a:t>
            </a:r>
            <a:r>
              <a:rPr lang="en-US" altLang="en-US" sz="2177" dirty="0">
                <a:latin typeface="Times New Roman" panose="02020603050405020304" pitchFamily="18" charset="0"/>
                <a:cs typeface="Times New Roman" panose="02020603050405020304" pitchFamily="18" charset="0"/>
              </a:rPr>
              <a:t> die </a:t>
            </a:r>
            <a:r>
              <a:rPr lang="en-US" altLang="en-US" sz="2177" dirty="0" err="1">
                <a:latin typeface="Times New Roman" panose="02020603050405020304" pitchFamily="18" charset="0"/>
                <a:cs typeface="Times New Roman" panose="02020603050405020304" pitchFamily="18" charset="0"/>
              </a:rPr>
              <a:t>Daten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den </a:t>
            </a:r>
            <a:r>
              <a:rPr lang="en-US" altLang="en-US" sz="2177" dirty="0" err="1">
                <a:latin typeface="Times New Roman" panose="02020603050405020304" pitchFamily="18" charset="0"/>
                <a:cs typeface="Times New Roman" panose="02020603050405020304" pitchFamily="18" charset="0"/>
              </a:rPr>
              <a:t>Exporten</a:t>
            </a:r>
            <a:r>
              <a:rPr lang="en-US" altLang="en-US" sz="2177" dirty="0">
                <a:latin typeface="Times New Roman" panose="02020603050405020304" pitchFamily="18" charset="0"/>
                <a:cs typeface="Times New Roman" panose="02020603050405020304" pitchFamily="18" charset="0"/>
              </a:rPr>
              <a:t> und </a:t>
            </a:r>
            <a:r>
              <a:rPr lang="en-US" altLang="en-US" sz="2177" dirty="0" err="1">
                <a:latin typeface="Times New Roman" panose="02020603050405020304" pitchFamily="18" charset="0"/>
                <a:cs typeface="Times New Roman" panose="02020603050405020304" pitchFamily="18" charset="0"/>
              </a:rPr>
              <a:t>Importen</a:t>
            </a:r>
            <a:r>
              <a:rPr lang="en-US" altLang="en-US" sz="2177" dirty="0">
                <a:latin typeface="Times New Roman" panose="02020603050405020304" pitchFamily="18" charset="0"/>
                <a:cs typeface="Times New Roman" panose="02020603050405020304" pitchFamily="18" charset="0"/>
              </a:rPr>
              <a:t> der 20 </a:t>
            </a:r>
            <a:r>
              <a:rPr lang="en-US" altLang="en-US" sz="2177" dirty="0" err="1">
                <a:latin typeface="Times New Roman" panose="02020603050405020304" pitchFamily="18" charset="0"/>
                <a:cs typeface="Times New Roman" panose="02020603050405020304" pitchFamily="18" charset="0"/>
              </a:rPr>
              <a:t>größten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Handelspartner</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Länder</a:t>
            </a:r>
            <a:r>
              <a:rPr lang="en-US" altLang="en-US" sz="2177" dirty="0">
                <a:latin typeface="Times New Roman" panose="02020603050405020304" pitchFamily="18" charset="0"/>
                <a:cs typeface="Times New Roman" panose="02020603050405020304" pitchFamily="18" charset="0"/>
              </a:rPr>
              <a:t>) der USA </a:t>
            </a:r>
            <a:r>
              <a:rPr lang="en-US" altLang="en-US" sz="2177" dirty="0" err="1">
                <a:latin typeface="Times New Roman" panose="02020603050405020304" pitchFamily="18" charset="0"/>
                <a:cs typeface="Times New Roman" panose="02020603050405020304" pitchFamily="18" charset="0"/>
              </a:rPr>
              <a:t>gemessen</a:t>
            </a:r>
            <a:r>
              <a:rPr lang="en-US" altLang="en-US" sz="2177" dirty="0">
                <a:latin typeface="Times New Roman" panose="02020603050405020304" pitchFamily="18" charset="0"/>
                <a:cs typeface="Times New Roman" panose="02020603050405020304" pitchFamily="18" charset="0"/>
              </a:rPr>
              <a:t> in US-Dollar</a:t>
            </a:r>
          </a:p>
          <a:p>
            <a:pPr>
              <a:spcBef>
                <a:spcPct val="50000"/>
              </a:spcBef>
            </a:pPr>
            <a:endParaRPr lang="en-US" altLang="en-US" sz="2177" dirty="0">
              <a:latin typeface="Times New Roman" panose="02020603050405020304" pitchFamily="18" charset="0"/>
              <a:cs typeface="Times New Roman" panose="02020603050405020304" pitchFamily="18" charset="0"/>
            </a:endParaRPr>
          </a:p>
          <a:p>
            <a:pPr>
              <a:spcBef>
                <a:spcPct val="50000"/>
              </a:spcBef>
            </a:pPr>
            <a:r>
              <a:rPr lang="en-US" altLang="en-US" sz="2177" dirty="0" err="1">
                <a:latin typeface="Times New Roman" panose="02020603050405020304" pitchFamily="18" charset="0"/>
                <a:cs typeface="Times New Roman" panose="02020603050405020304" pitchFamily="18" charset="0"/>
              </a:rPr>
              <a:t>Eine</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relativ</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einfach</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verendende</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Datenbank</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internationalen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Handelsbeziehungen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findet</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sich</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bei</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International Trade Center </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einer</a:t>
            </a:r>
            <a:r>
              <a:rPr lang="en-US" altLang="en-US" sz="2177" dirty="0">
                <a:latin typeface="Times New Roman" panose="02020603050405020304" pitchFamily="18" charset="0"/>
                <a:cs typeface="Times New Roman" panose="02020603050405020304" pitchFamily="18" charset="0"/>
              </a:rPr>
              <a:t> Institution auf Initiative von WTO/UNCTAD</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a:latin typeface="Times New Roman" panose="02020603050405020304" pitchFamily="18" charset="0"/>
                <a:cs typeface="Times New Roman" panose="02020603050405020304" pitchFamily="18" charset="0"/>
                <a:hlinkClick r:id="rId3"/>
              </a:rPr>
              <a:t>https://www.trademap.org</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endParaRPr lang="en-US" altLang="en-US" sz="2177"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72036943-52A5-445E-A8AB-565D328CCAA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6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strips(downRigh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strips(downRigh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37057" y="1"/>
            <a:ext cx="8517886" cy="477520"/>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000"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000" dirty="0">
                <a:solidFill>
                  <a:sysClr val="windowText" lastClr="000000"/>
                </a:solidFill>
                <a:latin typeface="Times New Roman" panose="02020603050405020304" pitchFamily="18" charset="0"/>
                <a:cs typeface="Times New Roman" panose="02020603050405020304" pitchFamily="18" charset="0"/>
              </a:rPr>
              <a:t> – </a:t>
            </a:r>
            <a:r>
              <a:rPr lang="en-US" sz="3000"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000"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0" y="568961"/>
            <a:ext cx="8803021" cy="5766473"/>
          </a:xfrm>
          <a:prstGeom prst="rect">
            <a:avLst/>
          </a:prstGeom>
          <a:noFill/>
        </p:spPr>
        <p:txBody>
          <a:bodyPr wrap="square" rtlCol="0">
            <a:noAutofit/>
          </a:bodyPr>
          <a:lstStyle/>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Abstand: </a:t>
            </a:r>
            <a:r>
              <a:rPr lang="de-DE" sz="2000" dirty="0">
                <a:latin typeface="Times New Roman" panose="02020603050405020304" pitchFamily="18" charset="0"/>
                <a:cs typeface="Times New Roman" panose="02020603050405020304" pitchFamily="18" charset="0"/>
              </a:rPr>
              <a:t>Bezogen auf die Strecke zwischen den Märkten hat einen Einfluss auf die Transportkosten und damit auf Ex- und Importkosten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Kulturelle Affinität: </a:t>
            </a:r>
            <a:r>
              <a:rPr lang="de-DE" sz="2000" dirty="0">
                <a:latin typeface="Times New Roman" panose="02020603050405020304" pitchFamily="18" charset="0"/>
                <a:cs typeface="Times New Roman" panose="02020603050405020304" pitchFamily="18" charset="0"/>
              </a:rPr>
              <a:t>Falls sich zwei Länder kulturell sehr nahe stehen, impliziert dies sehr wahrscheinlich auch eine große ökonomische Nähe und führt damit zu engen Handelsbeziehungen.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Geographie: </a:t>
            </a:r>
            <a:r>
              <a:rPr lang="de-DE" sz="2000" dirty="0">
                <a:latin typeface="Times New Roman" panose="02020603050405020304" pitchFamily="18" charset="0"/>
                <a:cs typeface="Times New Roman" panose="02020603050405020304" pitchFamily="18" charset="0"/>
              </a:rPr>
              <a:t>Seehäfen, Flussverbindungen zu anderen Ländern fördern den Handel. Natürliche Barrieren wie Gebirge hindern Handelsbeziehungen.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Grenzen: </a:t>
            </a:r>
            <a:r>
              <a:rPr lang="de-DE" sz="2000" dirty="0">
                <a:latin typeface="Times New Roman" panose="02020603050405020304" pitchFamily="18" charset="0"/>
                <a:cs typeface="Times New Roman" panose="02020603050405020304" pitchFamily="18" charset="0"/>
              </a:rPr>
              <a:t>Grenzüberschreitender Handel zieht normalerweise viele Formalitäten nach sich, die Kosten verursachen. Zudem können zusätzliche Kosten über Zölle oder Quoten entstehen. Außerdem gehen Grenzen häufig mit einer anderen Sprache einher, was ebenso zu Handelshemmnissen führen kann.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Multinationale Unternehmen: </a:t>
            </a:r>
            <a:r>
              <a:rPr lang="de-DE" sz="2000" dirty="0">
                <a:latin typeface="Times New Roman" panose="02020603050405020304" pitchFamily="18" charset="0"/>
                <a:cs typeface="Times New Roman" panose="02020603050405020304" pitchFamily="18" charset="0"/>
              </a:rPr>
              <a:t>Unternehmen mit Sitzen in mehreren Ländern werden tendenziell mehr Güter und Dienstleistungen zwischen ihren Einheiten austauschen.</a:t>
            </a:r>
          </a:p>
          <a:p>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3254D4B5-FFBE-4C46-A417-E101522C92C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9707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5642"/>
            <a:ext cx="8837435"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Erklärungen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Fallbeispiel</a:t>
            </a:r>
            <a:r>
              <a:rPr lang="en-US" altLang="en-US" sz="3991" dirty="0">
                <a:solidFill>
                  <a:sysClr val="windowText" lastClr="000000"/>
                </a:solidFill>
                <a:latin typeface="Times New Roman" panose="02020603050405020304" pitchFamily="18" charset="0"/>
                <a:cs typeface="Times New Roman" panose="02020603050405020304" pitchFamily="18" charset="0"/>
              </a:rPr>
              <a:t> Eurozone-USA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C97BE7E5-13C7-4960-BB36-B36EB362C61B}"/>
              </a:ext>
            </a:extLst>
          </p:cNvPr>
          <p:cNvSpPr txBox="1"/>
          <p:nvPr/>
        </p:nvSpPr>
        <p:spPr>
          <a:xfrm>
            <a:off x="0" y="715456"/>
            <a:ext cx="12157587" cy="814396"/>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Mit dem erweiterten Distanzbegriff lassen sich die deutlichen beobachteten Abweichungen von </a:t>
            </a:r>
            <a:r>
              <a:rPr lang="de-DE" sz="2200" dirty="0" err="1">
                <a:latin typeface="Times New Roman" panose="02020603050405020304" pitchFamily="18" charset="0"/>
                <a:cs typeface="Times New Roman" panose="02020603050405020304" pitchFamily="18" charset="0"/>
              </a:rPr>
              <a:t>von</a:t>
            </a:r>
            <a:r>
              <a:rPr lang="de-DE" sz="2200" dirty="0">
                <a:latin typeface="Times New Roman" panose="02020603050405020304" pitchFamily="18" charset="0"/>
                <a:cs typeface="Times New Roman" panose="02020603050405020304" pitchFamily="18" charset="0"/>
              </a:rPr>
              <a:t> der Einflussgröße ökonomische Größe erklären:</a:t>
            </a:r>
          </a:p>
        </p:txBody>
      </p:sp>
      <p:sp>
        <p:nvSpPr>
          <p:cNvPr id="6" name="Textfeld 5">
            <a:extLst>
              <a:ext uri="{FF2B5EF4-FFF2-40B4-BE49-F238E27FC236}">
                <a16:creationId xmlns:a16="http://schemas.microsoft.com/office/drawing/2014/main" id="{C97BE7E5-13C7-4960-BB36-B36EB362C61B}"/>
              </a:ext>
            </a:extLst>
          </p:cNvPr>
          <p:cNvSpPr txBox="1"/>
          <p:nvPr/>
        </p:nvSpPr>
        <p:spPr>
          <a:xfrm>
            <a:off x="34413" y="1529852"/>
            <a:ext cx="12157587" cy="144380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Zwischen Irland (im 19. Jh. eines der Haupteinwanderungsländer der USA) bestehen traditionell enge Beziehungen. Insbesondere wird in beiden Ländern die gleiche </a:t>
            </a:r>
            <a:r>
              <a:rPr lang="de-DE" sz="2200" dirty="0" err="1">
                <a:latin typeface="Times New Roman" panose="02020603050405020304" pitchFamily="18" charset="0"/>
                <a:cs typeface="Times New Roman" panose="02020603050405020304" pitchFamily="18" charset="0"/>
              </a:rPr>
              <a:t>Sparache</a:t>
            </a:r>
            <a:r>
              <a:rPr lang="de-DE" sz="2200" dirty="0">
                <a:latin typeface="Times New Roman" panose="02020603050405020304" pitchFamily="18" charset="0"/>
                <a:cs typeface="Times New Roman" panose="02020603050405020304" pitchFamily="18" charset="0"/>
              </a:rPr>
              <a:t> gesprochen. In der Dimension „</a:t>
            </a:r>
            <a:r>
              <a:rPr lang="de-DE" sz="2200" b="1" dirty="0">
                <a:latin typeface="Times New Roman" panose="02020603050405020304" pitchFamily="18" charset="0"/>
                <a:cs typeface="Times New Roman" panose="02020603050405020304" pitchFamily="18" charset="0"/>
              </a:rPr>
              <a:t>kulturelle Affinität</a:t>
            </a:r>
            <a:r>
              <a:rPr lang="de-DE" sz="2200" dirty="0">
                <a:latin typeface="Times New Roman" panose="02020603050405020304" pitchFamily="18" charset="0"/>
                <a:cs typeface="Times New Roman" panose="02020603050405020304" pitchFamily="18" charset="0"/>
              </a:rPr>
              <a:t>“ liegt damit nur eine geringe Distanz vor</a:t>
            </a:r>
          </a:p>
        </p:txBody>
      </p:sp>
      <p:sp>
        <p:nvSpPr>
          <p:cNvPr id="8" name="Textfeld 7">
            <a:extLst>
              <a:ext uri="{FF2B5EF4-FFF2-40B4-BE49-F238E27FC236}">
                <a16:creationId xmlns:a16="http://schemas.microsoft.com/office/drawing/2014/main" id="{C97BE7E5-13C7-4960-BB36-B36EB362C61B}"/>
              </a:ext>
            </a:extLst>
          </p:cNvPr>
          <p:cNvSpPr txBox="1"/>
          <p:nvPr/>
        </p:nvSpPr>
        <p:spPr>
          <a:xfrm>
            <a:off x="0" y="2660283"/>
            <a:ext cx="12157587" cy="1774723"/>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Niederlande haben mit Rotterdam den mit Abstand größten  Hafen Europas und bilden damit so etwas wie den Brückenkopf für Festlandeuropa in den Handelsbeziehungen mit den USA. Ähnliches gilt für Belgien, die mit Antwerpen ebenfalls einen bedeutenden Hafen besitzen. Zudem sind Belgien und die Niederlande Nachbarländer, so dass sie in punkto Handelsbeziehungen gegenseitig in der Dimension „</a:t>
            </a:r>
            <a:r>
              <a:rPr lang="de-DE" sz="2200" b="1" dirty="0">
                <a:latin typeface="Times New Roman" panose="02020603050405020304" pitchFamily="18" charset="0"/>
                <a:cs typeface="Times New Roman" panose="02020603050405020304" pitchFamily="18" charset="0"/>
              </a:rPr>
              <a:t>Geographie</a:t>
            </a:r>
            <a:r>
              <a:rPr lang="de-DE" sz="2200" dirty="0">
                <a:latin typeface="Times New Roman" panose="02020603050405020304" pitchFamily="18" charset="0"/>
                <a:cs typeface="Times New Roman" panose="02020603050405020304" pitchFamily="18" charset="0"/>
              </a:rPr>
              <a:t>“ von einander profitieren können.</a:t>
            </a:r>
          </a:p>
        </p:txBody>
      </p:sp>
      <p:sp>
        <p:nvSpPr>
          <p:cNvPr id="9" name="Textfeld 8">
            <a:extLst>
              <a:ext uri="{FF2B5EF4-FFF2-40B4-BE49-F238E27FC236}">
                <a16:creationId xmlns:a16="http://schemas.microsoft.com/office/drawing/2014/main" id="{C97BE7E5-13C7-4960-BB36-B36EB362C61B}"/>
              </a:ext>
            </a:extLst>
          </p:cNvPr>
          <p:cNvSpPr txBox="1"/>
          <p:nvPr/>
        </p:nvSpPr>
        <p:spPr>
          <a:xfrm>
            <a:off x="34412" y="4368107"/>
            <a:ext cx="8845427" cy="85540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Beides sind damit innerhalb des Gravitationsmodells Erklärungen für die relativ großen Handelsvolumina der „kleinen“ Länder NLD, BEL, IRL vergleichen mit ITA und ESP</a:t>
            </a:r>
          </a:p>
        </p:txBody>
      </p:sp>
      <p:sp>
        <p:nvSpPr>
          <p:cNvPr id="10" name="Textfeld 9">
            <a:extLst>
              <a:ext uri="{FF2B5EF4-FFF2-40B4-BE49-F238E27FC236}">
                <a16:creationId xmlns:a16="http://schemas.microsoft.com/office/drawing/2014/main" id="{C97BE7E5-13C7-4960-BB36-B36EB362C61B}"/>
              </a:ext>
            </a:extLst>
          </p:cNvPr>
          <p:cNvSpPr txBox="1"/>
          <p:nvPr/>
        </p:nvSpPr>
        <p:spPr>
          <a:xfrm>
            <a:off x="412954" y="5771536"/>
            <a:ext cx="11582401" cy="85540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	</a:t>
            </a:r>
            <a:r>
              <a:rPr lang="de-DE" sz="1600" dirty="0">
                <a:latin typeface="Times New Roman" panose="02020603050405020304" pitchFamily="18" charset="0"/>
                <a:cs typeface="Times New Roman" panose="02020603050405020304" pitchFamily="18" charset="0"/>
              </a:rPr>
              <a:t>In punkto Seehäfen versucht gerade unsere Region bzw. Niedersachsen und Bremen als Eigner über den </a:t>
            </a:r>
            <a:r>
              <a:rPr lang="de-DE" sz="1600" dirty="0" err="1">
                <a:latin typeface="Times New Roman" panose="02020603050405020304" pitchFamily="18" charset="0"/>
                <a:cs typeface="Times New Roman" panose="02020603050405020304" pitchFamily="18" charset="0"/>
              </a:rPr>
              <a:t>JadeWeserPort</a:t>
            </a:r>
            <a:r>
              <a:rPr lang="de-DE" sz="1600" dirty="0">
                <a:latin typeface="Times New Roman" panose="02020603050405020304" pitchFamily="18" charset="0"/>
                <a:cs typeface="Times New Roman" panose="02020603050405020304" pitchFamily="18" charset="0"/>
              </a:rPr>
              <a:t> eine 	größere Bedeutung in den Handelsbeziehungen Deutschlands zu erlangen. Die </a:t>
            </a:r>
            <a:r>
              <a:rPr lang="de-DE" sz="1600" dirty="0" err="1">
                <a:latin typeface="Times New Roman" panose="02020603050405020304" pitchFamily="18" charset="0"/>
                <a:cs typeface="Times New Roman" panose="02020603050405020304" pitchFamily="18" charset="0"/>
              </a:rPr>
              <a:t>Umschlangvolumina</a:t>
            </a:r>
            <a:r>
              <a:rPr lang="de-DE" sz="1600" dirty="0">
                <a:latin typeface="Times New Roman" panose="02020603050405020304" pitchFamily="18" charset="0"/>
                <a:cs typeface="Times New Roman" panose="02020603050405020304" pitchFamily="18" charset="0"/>
              </a:rPr>
              <a:t> des JWP bleiben aber 	immer noch weit hinter </a:t>
            </a:r>
            <a:r>
              <a:rPr lang="de-DE" sz="1600" dirty="0" err="1">
                <a:latin typeface="Times New Roman" panose="02020603050405020304" pitchFamily="18" charset="0"/>
                <a:cs typeface="Times New Roman" panose="02020603050405020304" pitchFamily="18" charset="0"/>
              </a:rPr>
              <a:t>Rotterdem</a:t>
            </a:r>
            <a:r>
              <a:rPr lang="de-DE" sz="1600" dirty="0">
                <a:latin typeface="Times New Roman" panose="02020603050405020304" pitchFamily="18" charset="0"/>
                <a:cs typeface="Times New Roman" panose="02020603050405020304" pitchFamily="18" charset="0"/>
              </a:rPr>
              <a:t>/Antwerpen/Hamburg zurück. </a:t>
            </a:r>
            <a:r>
              <a:rPr lang="de-DE" sz="2200" dirty="0">
                <a:latin typeface="Times New Roman" panose="02020603050405020304" pitchFamily="18" charset="0"/>
                <a:cs typeface="Times New Roman" panose="02020603050405020304" pitchFamily="18" charset="0"/>
              </a:rPr>
              <a:t> </a:t>
            </a:r>
          </a:p>
        </p:txBody>
      </p:sp>
      <p:sp>
        <p:nvSpPr>
          <p:cNvPr id="11" name="Rechteck 10">
            <a:extLst>
              <a:ext uri="{FF2B5EF4-FFF2-40B4-BE49-F238E27FC236}">
                <a16:creationId xmlns:a16="http://schemas.microsoft.com/office/drawing/2014/main" id="{051934FD-A872-4D11-9F4F-9B9933C3699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9788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41949" y="44625"/>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Warum</a:t>
            </a:r>
            <a:r>
              <a:rPr lang="en-US" sz="3991" dirty="0">
                <a:solidFill>
                  <a:sysClr val="windowText" lastClr="000000"/>
                </a:solidFill>
                <a:latin typeface="Times New Roman" panose="02020603050405020304" pitchFamily="18" charset="0"/>
                <a:cs typeface="Times New Roman" panose="02020603050405020304" pitchFamily="18" charset="0"/>
              </a:rPr>
              <a:t> </a:t>
            </a:r>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a:t>
            </a:r>
          </a:p>
        </p:txBody>
      </p:sp>
      <p:pic>
        <p:nvPicPr>
          <p:cNvPr id="9" name="Grafik 8">
            <a:extLst>
              <a:ext uri="{FF2B5EF4-FFF2-40B4-BE49-F238E27FC236}">
                <a16:creationId xmlns:a16="http://schemas.microsoft.com/office/drawing/2014/main" id="{2E43B139-E680-49CD-BA26-EF58CD702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5236" y="685110"/>
            <a:ext cx="6886700" cy="1557931"/>
          </a:xfrm>
          <a:prstGeom prst="rect">
            <a:avLst/>
          </a:prstGeom>
        </p:spPr>
      </p:pic>
      <mc:AlternateContent xmlns:mc="http://schemas.openxmlformats.org/markup-compatibility/2006" xmlns:a14="http://schemas.microsoft.com/office/drawing/2010/main">
        <mc:Choice Requires="a14">
          <p:sp>
            <p:nvSpPr>
              <p:cNvPr id="2" name="Rechteck 1"/>
              <p:cNvSpPr/>
              <p:nvPr/>
            </p:nvSpPr>
            <p:spPr>
              <a:xfrm>
                <a:off x="8708534" y="2274749"/>
                <a:ext cx="3252019" cy="1961563"/>
              </a:xfrm>
              <a:prstGeom prst="rect">
                <a:avLst/>
              </a:prstGeom>
              <a:ln>
                <a:solidFill>
                  <a:schemeClr val="tx1"/>
                </a:solidFill>
              </a:ln>
            </p:spPr>
            <p:txBody>
              <a:bodyPr wrap="square">
                <a:spAutoFit/>
              </a:bodyPr>
              <a:lstStyle/>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a:rPr>
                      <m:t>=</m:t>
                    </m:r>
                    <m:r>
                      <a:rPr lang="de-DE" i="1">
                        <a:latin typeface="Cambria Math"/>
                      </a:rPr>
                      <m:t>𝐶</m:t>
                    </m:r>
                    <m:f>
                      <m:fPr>
                        <m:ctrlPr>
                          <a:rPr lang="de-DE" i="1">
                            <a:latin typeface="Cambria Math" panose="02040503050406030204" pitchFamily="18" charset="0"/>
                          </a:rPr>
                        </m:ctrlPr>
                      </m:fPr>
                      <m:num>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𝐴</m:t>
                                </m:r>
                              </m:sub>
                            </m:sSub>
                            <m:r>
                              <a:rPr lang="de-DE" i="1">
                                <a:latin typeface="Cambria Math"/>
                              </a:rPr>
                              <m:t>)</m:t>
                            </m:r>
                          </m:e>
                          <m:sup>
                            <m:r>
                              <m:rPr>
                                <m:sty m:val="p"/>
                              </m:rPr>
                              <a:rPr lang="el-GR" i="1">
                                <a:latin typeface="Cambria Math"/>
                              </a:rPr>
                              <m:t>α</m:t>
                            </m:r>
                          </m:sup>
                        </m:sSup>
                        <m:r>
                          <a:rPr lang="de-DE" i="1">
                            <a:latin typeface="Cambria Math"/>
                            <a:ea typeface="Cambria Math"/>
                          </a:rPr>
                          <m:t>×</m:t>
                        </m:r>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𝐵</m:t>
                                </m:r>
                              </m:sub>
                            </m:sSub>
                            <m:r>
                              <a:rPr lang="de-DE" i="1">
                                <a:latin typeface="Cambria Math"/>
                              </a:rPr>
                              <m:t>)</m:t>
                            </m:r>
                          </m:e>
                          <m:sup>
                            <m:r>
                              <m:rPr>
                                <m:sty m:val="p"/>
                              </m:rPr>
                              <a:rPr lang="el-GR" i="1">
                                <a:latin typeface="Cambria Math"/>
                              </a:rPr>
                              <m:t>β</m:t>
                            </m:r>
                          </m:sup>
                        </m:sSup>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r>
                              <a:rPr lang="de-DE" i="1">
                                <a:latin typeface="Cambria Math"/>
                              </a:rPr>
                              <m:t>)</m:t>
                            </m:r>
                          </m:e>
                          <m:sup>
                            <m:r>
                              <m:rPr>
                                <m:sty m:val="p"/>
                              </m:rPr>
                              <a:rPr lang="el-GR" i="1">
                                <a:latin typeface="Cambria Math"/>
                              </a:rPr>
                              <m:t>γ</m:t>
                            </m:r>
                          </m:sup>
                        </m:sSup>
                      </m:den>
                    </m:f>
                  </m:oMath>
                </a14:m>
                <a:r>
                  <a:rPr lang="de-DE" dirty="0">
                    <a:latin typeface="Times New Roman" panose="02020603050405020304" pitchFamily="18" charset="0"/>
                    <a:cs typeface="Times New Roman" panose="02020603050405020304" pitchFamily="18" charset="0"/>
                  </a:rPr>
                  <a:t>  </a:t>
                </a:r>
              </a:p>
              <a:p>
                <a:pPr algn="ct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Handelsvolumen</a:t>
                </a:r>
              </a:p>
              <a:p>
                <a14:m>
                  <m:oMath xmlns:m="http://schemas.openxmlformats.org/officeDocument/2006/math">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Distanz</a:t>
                </a:r>
              </a:p>
              <a:p>
                <a14:m>
                  <m:oMath xmlns:m="http://schemas.openxmlformats.org/officeDocument/2006/math">
                    <m:r>
                      <a:rPr lang="de-DE" i="1">
                        <a:latin typeface="Cambria Math"/>
                      </a:rPr>
                      <m:t>𝐶</m:t>
                    </m:r>
                  </m:oMath>
                </a14:m>
                <a:r>
                  <a:rPr lang="de-DE" dirty="0">
                    <a:latin typeface="Times New Roman" panose="02020603050405020304" pitchFamily="18" charset="0"/>
                    <a:cs typeface="Times New Roman" panose="02020603050405020304" pitchFamily="18" charset="0"/>
                  </a:rPr>
                  <a:t>&gt;0: Konstante</a:t>
                </a:r>
              </a:p>
              <a:p>
                <a:r>
                  <a:rPr lang="de-DE" dirty="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β</a:t>
                </a:r>
                <a:r>
                  <a:rPr lang="de-DE"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γ</a:t>
                </a:r>
                <a:r>
                  <a:rPr lang="de-DE" dirty="0">
                    <a:latin typeface="Times New Roman" panose="02020603050405020304" pitchFamily="18" charset="0"/>
                    <a:cs typeface="Times New Roman" panose="02020603050405020304" pitchFamily="18" charset="0"/>
                  </a:rPr>
                  <a:t>&gt;0: Handelselastizitäten</a:t>
                </a:r>
              </a:p>
            </p:txBody>
          </p:sp>
        </mc:Choice>
        <mc:Fallback xmlns="">
          <p:sp>
            <p:nvSpPr>
              <p:cNvPr id="2" name="Rechteck 1"/>
              <p:cNvSpPr>
                <a:spLocks noRot="1" noChangeAspect="1" noMove="1" noResize="1" noEditPoints="1" noAdjustHandles="1" noChangeArrowheads="1" noChangeShapeType="1" noTextEdit="1"/>
              </p:cNvSpPr>
              <p:nvPr/>
            </p:nvSpPr>
            <p:spPr>
              <a:xfrm>
                <a:off x="8708534" y="2274749"/>
                <a:ext cx="3252019" cy="1961563"/>
              </a:xfrm>
              <a:prstGeom prst="rect">
                <a:avLst/>
              </a:prstGeom>
              <a:blipFill>
                <a:blip r:embed="rId4"/>
                <a:stretch>
                  <a:fillRect l="-1495" b="-3704"/>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p:cNvSpPr/>
              <p:nvPr/>
            </p:nvSpPr>
            <p:spPr>
              <a:xfrm>
                <a:off x="422784" y="2314157"/>
                <a:ext cx="4444180" cy="1906356"/>
              </a:xfrm>
              <a:prstGeom prst="rect">
                <a:avLst/>
              </a:prstGeom>
              <a:ln>
                <a:solidFill>
                  <a:schemeClr val="tx1"/>
                </a:solidFill>
              </a:ln>
            </p:spPr>
            <p:txBody>
              <a:bodyPr wrap="square">
                <a:spAutoFit/>
              </a:bodyPr>
              <a:lstStyle/>
              <a:p>
                <a14:m>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𝐹</m:t>
                        </m:r>
                      </m:e>
                      <m:sub>
                        <m:r>
                          <a:rPr lang="de-DE" i="1">
                            <a:latin typeface="Cambria Math"/>
                          </a:rPr>
                          <m:t>𝐴𝐵</m:t>
                        </m:r>
                      </m:sub>
                    </m:sSub>
                    <m:r>
                      <a:rPr lang="de-DE" i="1">
                        <a:latin typeface="Cambria Math"/>
                      </a:rPr>
                      <m:t>=</m:t>
                    </m:r>
                    <m:r>
                      <a:rPr lang="de-DE" b="0" i="1" smtClean="0">
                        <a:latin typeface="Cambria Math" panose="02040503050406030204" pitchFamily="18" charset="0"/>
                      </a:rPr>
                      <m:t>𝐺</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𝐴</m:t>
                            </m:r>
                          </m:sub>
                        </m:sSub>
                        <m:r>
                          <a:rPr lang="de-DE" i="1">
                            <a:latin typeface="Cambria Math"/>
                            <a:ea typeface="Cambria Math"/>
                          </a:rPr>
                          <m:t>×</m:t>
                        </m:r>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𝐵</m:t>
                            </m:r>
                          </m:sub>
                        </m:sSub>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panose="02040503050406030204" pitchFamily="18" charset="0"/>
                                  </a:rPr>
                                  <m:t>𝑅</m:t>
                                </m:r>
                              </m:e>
                              <m:sub>
                                <m:r>
                                  <a:rPr lang="de-DE" i="1">
                                    <a:latin typeface="Cambria Math"/>
                                  </a:rPr>
                                  <m:t>𝐴𝐵</m:t>
                                </m:r>
                              </m:sub>
                            </m:sSub>
                            <m:r>
                              <a:rPr lang="de-DE" i="1">
                                <a:latin typeface="Cambria Math"/>
                              </a:rPr>
                              <m:t>)</m:t>
                            </m:r>
                          </m:e>
                          <m:sup>
                            <m:r>
                              <a:rPr lang="de-DE" i="1">
                                <a:latin typeface="Cambria Math" panose="02040503050406030204" pitchFamily="18" charset="0"/>
                              </a:rPr>
                              <m:t>2</m:t>
                            </m:r>
                          </m:sup>
                        </m:sSup>
                      </m:den>
                    </m:f>
                  </m:oMath>
                </a14:m>
                <a:r>
                  <a:rPr lang="de-DE" dirty="0">
                    <a:latin typeface="Times New Roman" panose="02020603050405020304" pitchFamily="18" charset="0"/>
                    <a:cs typeface="Times New Roman" panose="02020603050405020304" pitchFamily="18" charset="0"/>
                  </a:rPr>
                  <a:t> (Gravitationsgesetz)</a:t>
                </a:r>
              </a:p>
              <a:p>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𝐹</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Kraft zwischen zwei Massen (Planeten)</a:t>
                </a: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𝑅</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Allgemeiner Abstand</a:t>
                </a:r>
              </a:p>
              <a:p>
                <a14:m>
                  <m:oMath xmlns:m="http://schemas.openxmlformats.org/officeDocument/2006/math">
                    <m:r>
                      <a:rPr lang="de-DE" b="0" i="1" smtClean="0">
                        <a:latin typeface="Cambria Math" panose="02040503050406030204" pitchFamily="18" charset="0"/>
                        <a:cs typeface="Times New Roman" panose="02020603050405020304" pitchFamily="18" charset="0"/>
                      </a:rPr>
                      <m:t>𝐺</m:t>
                    </m:r>
                  </m:oMath>
                </a14:m>
                <a:r>
                  <a:rPr lang="de-DE" dirty="0">
                    <a:latin typeface="Times New Roman" panose="02020603050405020304" pitchFamily="18" charset="0"/>
                    <a:cs typeface="Times New Roman" panose="02020603050405020304" pitchFamily="18" charset="0"/>
                  </a:rPr>
                  <a:t>&gt;0: Gravitationskonstante</a:t>
                </a:r>
              </a:p>
              <a:p>
                <a:pPr algn="ct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422784" y="2314157"/>
                <a:ext cx="4444180" cy="1906356"/>
              </a:xfrm>
              <a:prstGeom prst="rect">
                <a:avLst/>
              </a:prstGeom>
              <a:blipFill>
                <a:blip r:embed="rId5"/>
                <a:stretch>
                  <a:fillRect/>
                </a:stretch>
              </a:blipFill>
              <a:ln>
                <a:solidFill>
                  <a:schemeClr val="tx1"/>
                </a:solidFill>
              </a:ln>
            </p:spPr>
            <p:txBody>
              <a:bodyPr/>
              <a:lstStyle/>
              <a:p>
                <a:r>
                  <a:rPr lang="de-DE">
                    <a:noFill/>
                  </a:rPr>
                  <a:t> </a:t>
                </a:r>
              </a:p>
            </p:txBody>
          </p:sp>
        </mc:Fallback>
      </mc:AlternateContent>
      <p:sp>
        <p:nvSpPr>
          <p:cNvPr id="10" name="Textfeld 9">
            <a:extLst>
              <a:ext uri="{FF2B5EF4-FFF2-40B4-BE49-F238E27FC236}">
                <a16:creationId xmlns:a16="http://schemas.microsoft.com/office/drawing/2014/main" id="{C97BE7E5-13C7-4960-BB36-B36EB362C61B}"/>
              </a:ext>
            </a:extLst>
          </p:cNvPr>
          <p:cNvSpPr txBox="1"/>
          <p:nvPr/>
        </p:nvSpPr>
        <p:spPr>
          <a:xfrm>
            <a:off x="34413" y="4314352"/>
            <a:ext cx="11872452" cy="330728"/>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Für eine quantitative Abschätzung der identifizierten Bestimmungsparameter „Größe“ und „Distanz“. Benötigt man einen funktionalen Zusammenhang. </a:t>
            </a:r>
          </a:p>
        </p:txBody>
      </p:sp>
      <p:sp>
        <p:nvSpPr>
          <p:cNvPr id="11" name="Textfeld 10">
            <a:extLst>
              <a:ext uri="{FF2B5EF4-FFF2-40B4-BE49-F238E27FC236}">
                <a16:creationId xmlns:a16="http://schemas.microsoft.com/office/drawing/2014/main" id="{C97BE7E5-13C7-4960-BB36-B36EB362C61B}"/>
              </a:ext>
            </a:extLst>
          </p:cNvPr>
          <p:cNvSpPr txBox="1"/>
          <p:nvPr/>
        </p:nvSpPr>
        <p:spPr>
          <a:xfrm>
            <a:off x="34413" y="4645080"/>
            <a:ext cx="11872452" cy="758680"/>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Für die „</a:t>
            </a:r>
            <a:r>
              <a:rPr lang="de-DE" sz="1400" b="1" dirty="0">
                <a:latin typeface="Times New Roman" panose="02020603050405020304" pitchFamily="18" charset="0"/>
                <a:cs typeface="Times New Roman" panose="02020603050405020304" pitchFamily="18" charset="0"/>
              </a:rPr>
              <a:t>Größe</a:t>
            </a:r>
            <a:r>
              <a:rPr lang="de-DE" sz="1400" dirty="0">
                <a:latin typeface="Times New Roman" panose="02020603050405020304" pitchFamily="18" charset="0"/>
                <a:cs typeface="Times New Roman" panose="02020603050405020304" pitchFamily="18" charset="0"/>
              </a:rPr>
              <a:t>“ bietet sich das Produkt der BIPs der Handelspartner an, denn ceteris paribus nimmt damit das Handelsvolumen bei steigendem BIP zu. Das Produkt hat aber gegenüber der Summe den Vorteil, dass das Handelsvolumen nicht von einem Partner dominiert wird (z.B. Handel zwischen LUX und USA, bei der Summe aus beiden BIPs würde das BIP von LUX nicht ins Gewicht fallen.)  </a:t>
            </a:r>
          </a:p>
        </p:txBody>
      </p:sp>
      <p:sp>
        <p:nvSpPr>
          <p:cNvPr id="12" name="Textfeld 11">
            <a:extLst>
              <a:ext uri="{FF2B5EF4-FFF2-40B4-BE49-F238E27FC236}">
                <a16:creationId xmlns:a16="http://schemas.microsoft.com/office/drawing/2014/main" id="{C97BE7E5-13C7-4960-BB36-B36EB362C61B}"/>
              </a:ext>
            </a:extLst>
          </p:cNvPr>
          <p:cNvSpPr txBox="1"/>
          <p:nvPr/>
        </p:nvSpPr>
        <p:spPr>
          <a:xfrm>
            <a:off x="34413" y="5355148"/>
            <a:ext cx="11872452" cy="758680"/>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Für die negative Abhängigkeit von der „</a:t>
            </a:r>
            <a:r>
              <a:rPr lang="de-DE" sz="1400" b="1" dirty="0">
                <a:latin typeface="Times New Roman" panose="02020603050405020304" pitchFamily="18" charset="0"/>
                <a:cs typeface="Times New Roman" panose="02020603050405020304" pitchFamily="18" charset="0"/>
              </a:rPr>
              <a:t>Distanz</a:t>
            </a:r>
            <a:r>
              <a:rPr lang="de-DE" sz="1400" dirty="0">
                <a:latin typeface="Times New Roman" panose="02020603050405020304" pitchFamily="18" charset="0"/>
                <a:cs typeface="Times New Roman" panose="02020603050405020304" pitchFamily="18" charset="0"/>
              </a:rPr>
              <a:t>“ teilt man dann durch die „</a:t>
            </a:r>
            <a:r>
              <a:rPr lang="de-DE" sz="1400" b="1" dirty="0">
                <a:latin typeface="Times New Roman" panose="02020603050405020304" pitchFamily="18" charset="0"/>
                <a:cs typeface="Times New Roman" panose="02020603050405020304" pitchFamily="18" charset="0"/>
              </a:rPr>
              <a:t>Distanz</a:t>
            </a:r>
            <a:r>
              <a:rPr lang="de-DE" sz="1400" dirty="0">
                <a:latin typeface="Times New Roman" panose="02020603050405020304" pitchFamily="18" charset="0"/>
                <a:cs typeface="Times New Roman" panose="02020603050405020304" pitchFamily="18" charset="0"/>
              </a:rPr>
              <a:t>“, den dadurch erhält man einfach die „negative“ Abhängigkeit zwischen Handelsvolumen und „</a:t>
            </a:r>
            <a:r>
              <a:rPr lang="de-DE" sz="1400" b="1" dirty="0">
                <a:latin typeface="Times New Roman" panose="02020603050405020304" pitchFamily="18" charset="0"/>
                <a:cs typeface="Times New Roman" panose="02020603050405020304" pitchFamily="18" charset="0"/>
              </a:rPr>
              <a:t>Distanz</a:t>
            </a:r>
            <a:r>
              <a:rPr lang="de-DE" sz="1400" dirty="0">
                <a:latin typeface="Times New Roman" panose="02020603050405020304" pitchFamily="18" charset="0"/>
                <a:cs typeface="Times New Roman" panose="02020603050405020304" pitchFamily="18" charset="0"/>
              </a:rPr>
              <a:t>“. Gegenüber der Differenz hat dies wiederum den Vorteil, dass man bzgl. dem Produkt aus dem BIP kein Dimensionsproblem hat. Zudem hätte man bei der Differenz das Problem, dass die Differenz negativ werden kann.</a:t>
            </a: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C97BE7E5-13C7-4960-BB36-B36EB362C61B}"/>
                  </a:ext>
                </a:extLst>
              </p:cNvPr>
              <p:cNvSpPr txBox="1"/>
              <p:nvPr/>
            </p:nvSpPr>
            <p:spPr>
              <a:xfrm>
                <a:off x="34413" y="6068075"/>
                <a:ext cx="11872452" cy="454521"/>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Die Parameter α,</a:t>
                </a:r>
                <a:r>
                  <a:rPr lang="el-GR" sz="1400" dirty="0">
                    <a:latin typeface="Times New Roman" panose="02020603050405020304" pitchFamily="18" charset="0"/>
                    <a:cs typeface="Times New Roman" panose="02020603050405020304" pitchFamily="18" charset="0"/>
                  </a:rPr>
                  <a:t>β</a:t>
                </a:r>
                <a:r>
                  <a:rPr lang="de-DE" sz="1400" dirty="0">
                    <a:latin typeface="Times New Roman" panose="02020603050405020304" pitchFamily="18" charset="0"/>
                    <a:cs typeface="Times New Roman" panose="02020603050405020304" pitchFamily="18" charset="0"/>
                  </a:rPr>
                  <a:t>,</a:t>
                </a:r>
                <a:r>
                  <a:rPr lang="el-GR" sz="1400" dirty="0">
                    <a:latin typeface="Times New Roman" panose="02020603050405020304" pitchFamily="18" charset="0"/>
                    <a:cs typeface="Times New Roman" panose="02020603050405020304" pitchFamily="18" charset="0"/>
                  </a:rPr>
                  <a:t>γ</a:t>
                </a:r>
                <a:r>
                  <a:rPr lang="de-DE" sz="1400" dirty="0">
                    <a:latin typeface="Times New Roman" panose="02020603050405020304" pitchFamily="18" charset="0"/>
                    <a:cs typeface="Times New Roman" panose="02020603050405020304" pitchFamily="18" charset="0"/>
                  </a:rPr>
                  <a:t> werden als Regressionsparameter eingeführt, die sich zudem ökonomisch sinnvoll als Elastizitäten (siehe Mathevorlesung) interpretieren lassen. </a:t>
                </a:r>
                <a14:m>
                  <m:oMath xmlns:m="http://schemas.openxmlformats.org/officeDocument/2006/math">
                    <m:r>
                      <a:rPr lang="de-DE" sz="1400" i="1">
                        <a:latin typeface="Cambria Math"/>
                      </a:rPr>
                      <m:t>𝐶</m:t>
                    </m:r>
                  </m:oMath>
                </a14:m>
                <a:r>
                  <a:rPr lang="de-DE" sz="1400" dirty="0">
                    <a:latin typeface="Times New Roman" panose="02020603050405020304" pitchFamily="18" charset="0"/>
                    <a:cs typeface="Times New Roman" panose="02020603050405020304" pitchFamily="18" charset="0"/>
                  </a:rPr>
                  <a:t> ist ein allgemeiner Fitparameter, über den auch letztlich die Dimension Euro für das Handelsvolumen aus der Kombination „Größe“ und „Distanz“ erreicht wird  </a:t>
                </a:r>
              </a:p>
            </p:txBody>
          </p:sp>
        </mc:Choice>
        <mc:Fallback xmlns="">
          <p:sp>
            <p:nvSpPr>
              <p:cNvPr id="13" name="Textfeld 12">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34413" y="6068075"/>
                <a:ext cx="11872452" cy="454521"/>
              </a:xfrm>
              <a:prstGeom prst="rect">
                <a:avLst/>
              </a:prstGeom>
              <a:blipFill>
                <a:blip r:embed="rId6"/>
                <a:stretch>
                  <a:fillRect l="-154" t="-1333" b="-74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C97BE7E5-13C7-4960-BB36-B36EB362C61B}"/>
                  </a:ext>
                </a:extLst>
              </p:cNvPr>
              <p:cNvSpPr txBox="1"/>
              <p:nvPr/>
            </p:nvSpPr>
            <p:spPr>
              <a:xfrm>
                <a:off x="5153136" y="2721258"/>
                <a:ext cx="3269226" cy="1092154"/>
              </a:xfrm>
              <a:prstGeom prst="rect">
                <a:avLst/>
              </a:prstGeom>
              <a:noFill/>
              <a:ln>
                <a:solidFill>
                  <a:srgbClr val="FF0000"/>
                </a:solidFill>
              </a:ln>
            </p:spPr>
            <p:txBody>
              <a:bodyPr wrap="square" rtlCol="0">
                <a:noAutofit/>
              </a:bodyPr>
              <a:lstStyle/>
              <a:p>
                <a:pPr algn="ctr"/>
                <a:r>
                  <a:rPr lang="de-DE" sz="1400" b="1" dirty="0">
                    <a:latin typeface="Times New Roman" panose="02020603050405020304" pitchFamily="18" charset="0"/>
                    <a:cs typeface="Times New Roman" panose="02020603050405020304" pitchFamily="18" charset="0"/>
                  </a:rPr>
                  <a:t>Konzeptionell entspricht das Handelsmodell dem Gravitationsmodell von Newton, welches die Ellipsenbahnen unseres Sonnensystems erklärt mit α=</a:t>
                </a:r>
                <a:r>
                  <a:rPr lang="el-GR" sz="1400" b="1" dirty="0">
                    <a:latin typeface="Times New Roman" panose="02020603050405020304" pitchFamily="18" charset="0"/>
                    <a:cs typeface="Times New Roman" panose="02020603050405020304" pitchFamily="18" charset="0"/>
                  </a:rPr>
                  <a:t>β</a:t>
                </a:r>
                <a:r>
                  <a:rPr lang="de-DE" sz="1400" b="1" dirty="0">
                    <a:latin typeface="Times New Roman" panose="02020603050405020304" pitchFamily="18" charset="0"/>
                    <a:cs typeface="Times New Roman" panose="02020603050405020304" pitchFamily="18" charset="0"/>
                  </a:rPr>
                  <a:t>=1, </a:t>
                </a:r>
                <a:r>
                  <a:rPr lang="el-GR" sz="1400" b="1" dirty="0">
                    <a:latin typeface="Times New Roman" panose="02020603050405020304" pitchFamily="18" charset="0"/>
                    <a:cs typeface="Times New Roman" panose="02020603050405020304" pitchFamily="18" charset="0"/>
                  </a:rPr>
                  <a:t>γ</a:t>
                </a:r>
                <a:r>
                  <a:rPr lang="de-DE" sz="1400" b="1" dirty="0">
                    <a:latin typeface="Times New Roman" panose="02020603050405020304" pitchFamily="18" charset="0"/>
                    <a:cs typeface="Times New Roman" panose="02020603050405020304" pitchFamily="18" charset="0"/>
                  </a:rPr>
                  <a:t>=2 und </a:t>
                </a:r>
                <a14:m>
                  <m:oMath xmlns:m="http://schemas.openxmlformats.org/officeDocument/2006/math">
                    <m:r>
                      <a:rPr lang="de-DE" sz="1400" b="1" i="1">
                        <a:latin typeface="Cambria Math"/>
                      </a:rPr>
                      <m:t>𝑪</m:t>
                    </m:r>
                    <m:r>
                      <a:rPr lang="de-DE" sz="1400" b="1" i="1" smtClean="0">
                        <a:latin typeface="Cambria Math" panose="02040503050406030204" pitchFamily="18" charset="0"/>
                      </a:rPr>
                      <m:t>=</m:t>
                    </m:r>
                    <m:r>
                      <a:rPr lang="de-DE" sz="1400" b="1" i="1" smtClean="0">
                        <a:latin typeface="Cambria Math" panose="02040503050406030204" pitchFamily="18" charset="0"/>
                      </a:rPr>
                      <m:t>𝑮</m:t>
                    </m:r>
                  </m:oMath>
                </a14:m>
                <a:endParaRPr lang="de-DE" sz="1400" b="1" dirty="0">
                  <a:latin typeface="Times New Roman" panose="02020603050405020304" pitchFamily="18" charset="0"/>
                  <a:cs typeface="Times New Roman" panose="02020603050405020304" pitchFamily="18" charset="0"/>
                </a:endParaRPr>
              </a:p>
            </p:txBody>
          </p:sp>
        </mc:Choice>
        <mc:Fallback xmlns="">
          <p:sp>
            <p:nvSpPr>
              <p:cNvPr id="14" name="Textfeld 13">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5153136" y="2721258"/>
                <a:ext cx="3269226" cy="1092154"/>
              </a:xfrm>
              <a:prstGeom prst="rect">
                <a:avLst/>
              </a:prstGeom>
              <a:blipFill>
                <a:blip r:embed="rId7"/>
                <a:stretch>
                  <a:fillRect r="-1484" b="-10989"/>
                </a:stretch>
              </a:blipFill>
              <a:ln>
                <a:solidFill>
                  <a:srgbClr val="FF0000"/>
                </a:solidFill>
              </a:ln>
            </p:spPr>
            <p:txBody>
              <a:bodyPr/>
              <a:lstStyle/>
              <a:p>
                <a:r>
                  <a:rPr lang="de-DE">
                    <a:noFill/>
                  </a:rPr>
                  <a:t> </a:t>
                </a:r>
              </a:p>
            </p:txBody>
          </p:sp>
        </mc:Fallback>
      </mc:AlternateContent>
      <p:sp>
        <p:nvSpPr>
          <p:cNvPr id="15" name="Rechteck 14">
            <a:extLst>
              <a:ext uri="{FF2B5EF4-FFF2-40B4-BE49-F238E27FC236}">
                <a16:creationId xmlns:a16="http://schemas.microsoft.com/office/drawing/2014/main" id="{8E16DD5D-C132-4F12-A5C7-830FC614900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24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p:bldP spid="11" grpId="0"/>
      <p:bldP spid="12" grpId="0"/>
      <p:bldP spid="13"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Distanzeffekt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502194" y="2102974"/>
            <a:ext cx="9159830" cy="1572555"/>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r>
              <a:rPr lang="en-US" altLang="en-US" sz="2903" dirty="0" err="1">
                <a:solidFill>
                  <a:sysClr val="windowText" lastClr="000000"/>
                </a:solidFill>
                <a:latin typeface="Times New Roman" panose="02020603050405020304" pitchFamily="18" charset="0"/>
                <a:cs typeface="Times New Roman" panose="02020603050405020304" pitchFamily="18" charset="0"/>
              </a:rPr>
              <a:t>Schätzungen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903" dirty="0">
                <a:solidFill>
                  <a:sysClr val="windowText" lastClr="000000"/>
                </a:solidFill>
                <a:latin typeface="Times New Roman" panose="02020603050405020304" pitchFamily="18" charset="0"/>
                <a:cs typeface="Times New Roman" panose="02020603050405020304" pitchFamily="18" charset="0"/>
              </a:rPr>
              <a:t> des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Gravitationsmodells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gehen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davon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dass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im</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Allgemeineneine</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903" dirty="0">
                <a:solidFill>
                  <a:sysClr val="windowText" lastClr="000000"/>
                </a:solidFill>
                <a:latin typeface="Times New Roman" panose="02020603050405020304" pitchFamily="18" charset="0"/>
                <a:cs typeface="Times New Roman" panose="02020603050405020304" pitchFamily="18" charset="0"/>
              </a:rPr>
              <a:t> der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Distanz</a:t>
            </a:r>
            <a:r>
              <a:rPr lang="en-US" altLang="en-US" sz="2903" dirty="0">
                <a:solidFill>
                  <a:sysClr val="windowText" lastClr="000000"/>
                </a:solidFill>
                <a:latin typeface="Times New Roman" panose="02020603050405020304" pitchFamily="18" charset="0"/>
                <a:cs typeface="Times New Roman" panose="02020603050405020304" pitchFamily="18" charset="0"/>
              </a:rPr>
              <a:t> um 1% das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Handelsvolumen</a:t>
            </a:r>
            <a:r>
              <a:rPr lang="en-US" altLang="en-US" sz="2903" dirty="0">
                <a:solidFill>
                  <a:sysClr val="windowText" lastClr="000000"/>
                </a:solidFill>
                <a:latin typeface="Times New Roman" panose="02020603050405020304" pitchFamily="18" charset="0"/>
                <a:cs typeface="Times New Roman" panose="02020603050405020304" pitchFamily="18" charset="0"/>
              </a:rPr>
              <a:t> um 0.7% to 1% </a:t>
            </a:r>
            <a:r>
              <a:rPr lang="en-US" altLang="en-US" sz="2903" dirty="0" err="1">
                <a:solidFill>
                  <a:sysClr val="windowText" lastClr="000000"/>
                </a:solidFill>
                <a:latin typeface="Times New Roman" panose="02020603050405020304" pitchFamily="18" charset="0"/>
                <a:cs typeface="Times New Roman" panose="02020603050405020304" pitchFamily="18" charset="0"/>
              </a:rPr>
              <a:t>senkt</a:t>
            </a:r>
            <a:r>
              <a:rPr lang="en-US" altLang="en-US" sz="2903" dirty="0">
                <a:solidFill>
                  <a:sysClr val="windowText" lastClr="000000"/>
                </a:solidFill>
                <a:latin typeface="Times New Roman" panose="02020603050405020304" pitchFamily="18" charset="0"/>
                <a:cs typeface="Times New Roman" panose="02020603050405020304" pitchFamily="18" charset="0"/>
              </a:rPr>
              <a:t>.</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D6736E1-37D2-449B-8CA9-B3FFB2A5288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1526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938720" y="1451881"/>
            <a:ext cx="7464960" cy="4105440"/>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versuchen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Formalitäten</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Handelsbarrieren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wie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Zölle</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Quoten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abzubauen</a:t>
            </a:r>
            <a:endParaRPr lang="en-US" altLang="en-US" sz="2177" dirty="0">
              <a:solidFill>
                <a:sysClr val="windowText" lastClr="000000"/>
              </a:solidFill>
              <a:latin typeface="Times New Roman" panose="02020603050405020304" pitchFamily="18" charset="0"/>
              <a:cs typeface="Times New Roman" panose="02020603050405020304" pitchFamily="18" charset="0"/>
            </a:endParaRPr>
          </a:p>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dem </a:t>
            </a:r>
            <a:r>
              <a:rPr lang="en-US" altLang="en-US" sz="2177"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kann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abgeschätzt</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werden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ob</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tatsächlich</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zu</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einer</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signifikanten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177" dirty="0">
                <a:solidFill>
                  <a:sysClr val="windowText" lastClr="000000"/>
                </a:solidFill>
                <a:latin typeface="Times New Roman" panose="02020603050405020304" pitchFamily="18" charset="0"/>
                <a:cs typeface="Times New Roman" panose="02020603050405020304" pitchFamily="18" charset="0"/>
              </a:rPr>
              <a:t> der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Handelsbeziehung</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verglíchen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der Situation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ohne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führt</a:t>
            </a:r>
            <a:r>
              <a:rPr lang="en-US" altLang="en-US" sz="2177" dirty="0">
                <a:solidFill>
                  <a:sysClr val="windowText" lastClr="000000"/>
                </a:solidFill>
                <a:latin typeface="Times New Roman" panose="02020603050405020304" pitchFamily="18" charset="0"/>
                <a:cs typeface="Times New Roman" panose="02020603050405020304" pitchFamily="18" charset="0"/>
              </a:rPr>
              <a:t>.</a:t>
            </a:r>
            <a:endParaRPr lang="en-US" sz="2177"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996391C-01BE-4BA6-B64C-3A29EC96793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40317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4440" y="104702"/>
            <a:ext cx="7464960" cy="98938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latin typeface="Times New Roman" panose="02020603050405020304" pitchFamily="18" charset="0"/>
                <a:cs typeface="Times New Roman" panose="02020603050405020304" pitchFamily="18" charset="0"/>
              </a:rPr>
              <a:t>Grenzen</a:t>
            </a:r>
            <a:r>
              <a:rPr lang="en-US" sz="2800" dirty="0">
                <a:solidFill>
                  <a:sysClr val="windowText" lastClr="000000"/>
                </a:solidFill>
                <a:latin typeface="Times New Roman" panose="02020603050405020304" pitchFamily="18" charset="0"/>
                <a:cs typeface="Times New Roman" panose="02020603050405020304" pitchFamily="18" charset="0"/>
              </a:rPr>
              <a:t> und </a:t>
            </a:r>
            <a:r>
              <a:rPr lang="en-US" sz="2800" dirty="0" err="1">
                <a:solidFill>
                  <a:sysClr val="windowText" lastClr="000000"/>
                </a:solidFill>
                <a:latin typeface="Times New Roman" panose="02020603050405020304" pitchFamily="18" charset="0"/>
                <a:cs typeface="Times New Roman" panose="02020603050405020304" pitchFamily="18" charset="0"/>
              </a:rPr>
              <a:t>Handelsabkommen</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Beispiel</a:t>
            </a:r>
            <a:r>
              <a:rPr lang="en-US" sz="2903" dirty="0">
                <a:solidFill>
                  <a:sysClr val="windowText" lastClr="000000"/>
                </a:solidFill>
                <a:latin typeface="Times New Roman" panose="02020603050405020304" pitchFamily="18" charset="0"/>
                <a:cs typeface="Times New Roman" panose="02020603050405020304" pitchFamily="18" charset="0"/>
              </a:rPr>
              <a:t>: NAFTA/USMCA</a:t>
            </a:r>
          </a:p>
        </p:txBody>
      </p:sp>
      <p:sp>
        <p:nvSpPr>
          <p:cNvPr id="6" name="Content Placeholder 2"/>
          <p:cNvSpPr txBox="1">
            <a:spLocks/>
          </p:cNvSpPr>
          <p:nvPr/>
        </p:nvSpPr>
        <p:spPr>
          <a:xfrm>
            <a:off x="0" y="1169941"/>
            <a:ext cx="12245340" cy="3226524"/>
          </a:xfrm>
          <a:prstGeom prst="rect">
            <a:avLst/>
          </a:prstGeom>
        </p:spPr>
        <p:txBody>
          <a:bodyPr wrap="square">
            <a:sp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26" indent="-414726">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1994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unterzeichneten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2400" dirty="0">
                <a:solidFill>
                  <a:sysClr val="windowText" lastClr="000000"/>
                </a:solidFill>
                <a:latin typeface="Times New Roman" panose="02020603050405020304" pitchFamily="18" charset="0"/>
                <a:cs typeface="Times New Roman" panose="02020603050405020304" pitchFamily="18" charset="0"/>
              </a:rPr>
              <a:t> and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die USA das North American Free Trade Agreement (NAFTA).</a:t>
            </a:r>
          </a:p>
          <a:p>
            <a:pPr marL="800100" lvl="1" indent="-342900">
              <a:spcBef>
                <a:spcPct val="50000"/>
              </a:spcBef>
              <a:buFont typeface="Wingdings" panose="05000000000000000000" pitchFamily="2" charset="2"/>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Trump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bezeichnete</a:t>
            </a:r>
            <a:r>
              <a:rPr lang="en-US" altLang="en-US" sz="2400" dirty="0">
                <a:solidFill>
                  <a:sysClr val="windowText" lastClr="000000"/>
                </a:solidFill>
                <a:latin typeface="Times New Roman" panose="02020603050405020304" pitchFamily="18" charset="0"/>
                <a:cs typeface="Times New Roman" panose="02020603050405020304" pitchFamily="18" charset="0"/>
              </a:rPr>
              <a:t> NAFTA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240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schlechtesten</a:t>
            </a:r>
            <a:r>
              <a:rPr lang="en-US" altLang="en-US" sz="2400" dirty="0">
                <a:solidFill>
                  <a:sysClr val="windowText" lastClr="000000"/>
                </a:solidFill>
                <a:latin typeface="Times New Roman" panose="02020603050405020304" pitchFamily="18" charset="0"/>
                <a:cs typeface="Times New Roman" panose="02020603050405020304" pitchFamily="18" charset="0"/>
              </a:rPr>
              <a:t> Deal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aller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Zeiten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Daraufhin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wurde</a:t>
            </a:r>
            <a:r>
              <a:rPr lang="en-US" altLang="en-US" sz="2400" dirty="0">
                <a:solidFill>
                  <a:sysClr val="windowText" lastClr="000000"/>
                </a:solidFill>
                <a:latin typeface="Times New Roman" panose="02020603050405020304" pitchFamily="18" charset="0"/>
                <a:cs typeface="Times New Roman" panose="02020603050405020304" pitchFamily="18" charset="0"/>
              </a:rPr>
              <a:t> 2017/2018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neu</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verhandelt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seit</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Dezember</a:t>
            </a:r>
            <a:r>
              <a:rPr lang="en-US" altLang="en-US" sz="2400" dirty="0">
                <a:solidFill>
                  <a:sysClr val="windowText" lastClr="000000"/>
                </a:solidFill>
                <a:latin typeface="Times New Roman" panose="02020603050405020304" pitchFamily="18" charset="0"/>
                <a:cs typeface="Times New Roman" panose="02020603050405020304" pitchFamily="18" charset="0"/>
              </a:rPr>
              <a:t> 2019 hat das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Kürzel</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drei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USMCA das NFTA-</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abgelöst</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pPr marL="1257300" lvl="2" indent="-342900">
              <a:spcBef>
                <a:spcPct val="50000"/>
              </a:spcBef>
              <a:buFont typeface="Wingdings" panose="05000000000000000000" pitchFamily="2" charset="2"/>
              <a:buChar char="Ø"/>
            </a:pPr>
            <a:r>
              <a:rPr lang="en-US" altLang="en-US" sz="2400" dirty="0" err="1">
                <a:solidFill>
                  <a:sysClr val="windowText" lastClr="000000"/>
                </a:solidFill>
                <a:latin typeface="Times New Roman" panose="02020603050405020304" pitchFamily="18" charset="0"/>
                <a:cs typeface="Times New Roman" panose="02020603050405020304" pitchFamily="18" charset="0"/>
              </a:rPr>
              <a:t>Entgegen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anderer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Ankündigungen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kann</a:t>
            </a:r>
            <a:r>
              <a:rPr lang="en-US" altLang="en-US" sz="2400" dirty="0">
                <a:solidFill>
                  <a:sysClr val="windowText" lastClr="000000"/>
                </a:solidFill>
                <a:latin typeface="Times New Roman" panose="02020603050405020304" pitchFamily="18" charset="0"/>
                <a:cs typeface="Times New Roman" panose="02020603050405020304" pitchFamily="18" charset="0"/>
              </a:rPr>
              <a:t> USMCA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nur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marginale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Anpassung</a:t>
            </a:r>
            <a:r>
              <a:rPr lang="en-US" altLang="en-US" sz="2400" dirty="0">
                <a:solidFill>
                  <a:sysClr val="windowText" lastClr="000000"/>
                </a:solidFill>
                <a:latin typeface="Times New Roman" panose="02020603050405020304" pitchFamily="18" charset="0"/>
                <a:cs typeface="Times New Roman" panose="02020603050405020304" pitchFamily="18" charset="0"/>
              </a:rPr>
              <a:t> 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vorausgehenden</a:t>
            </a:r>
            <a:r>
              <a:rPr lang="en-US" altLang="en-US" sz="2400" dirty="0">
                <a:solidFill>
                  <a:sysClr val="windowText" lastClr="000000"/>
                </a:solidFill>
                <a:latin typeface="Times New Roman" panose="02020603050405020304" pitchFamily="18" charset="0"/>
                <a:cs typeface="Times New Roman" panose="02020603050405020304" pitchFamily="18" charset="0"/>
              </a:rPr>
              <a:t> NAFTA-</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angesehen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werden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A6929D0-E1F1-4343-B9A8-3FC5F574F9F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62B97E79-6514-4240-A47E-209AF74268B7}"/>
              </a:ext>
            </a:extLst>
          </p:cNvPr>
          <p:cNvSpPr txBox="1"/>
          <p:nvPr/>
        </p:nvSpPr>
        <p:spPr>
          <a:xfrm>
            <a:off x="-1" y="4236762"/>
            <a:ext cx="8689605" cy="2677656"/>
          </a:xfrm>
          <a:prstGeom prst="rect">
            <a:avLst/>
          </a:prstGeom>
          <a:noFill/>
        </p:spPr>
        <p:txBody>
          <a:bodyPr wrap="square">
            <a:spAutoFit/>
          </a:bodyPr>
          <a:lstStyle/>
          <a:p>
            <a:pPr marL="1714500" lvl="3" indent="-342900">
              <a:spcBef>
                <a:spcPct val="50000"/>
              </a:spcBef>
              <a:buFont typeface="Symbol" panose="05050102010706020507" pitchFamily="18" charset="2"/>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Leichte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Modifozierungen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Bereich</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Automobilproduktion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Anpassungen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geistigem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Eigentum</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414726" indent="-414726">
              <a:spcBef>
                <a:spcPct val="50000"/>
              </a:spcBef>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400" dirty="0">
                <a:solidFill>
                  <a:sysClr val="windowText" lastClr="000000"/>
                </a:solidFill>
                <a:latin typeface="Times New Roman" panose="02020603050405020304" pitchFamily="18" charset="0"/>
                <a:cs typeface="Times New Roman" panose="02020603050405020304" pitchFamily="18" charset="0"/>
              </a:rPr>
              <a:t> von USMCA/NAFTA und 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geringen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physischen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Abstands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der Handel in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dieser</a:t>
            </a:r>
            <a:r>
              <a:rPr lang="en-US" altLang="en-US" sz="2400" dirty="0">
                <a:solidFill>
                  <a:sysClr val="windowText" lastClr="000000"/>
                </a:solidFill>
                <a:latin typeface="Times New Roman" panose="02020603050405020304" pitchFamily="18" charset="0"/>
                <a:cs typeface="Times New Roman" panose="02020603050405020304" pitchFamily="18" charset="0"/>
              </a:rPr>
              <a:t> Region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viel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ausgeprägter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USA und den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5522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116806" y="1739913"/>
            <a:ext cx="7464960" cy="16890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Obwohl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den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besteht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beide</a:t>
            </a:r>
            <a:r>
              <a:rPr lang="en-US" altLang="en-US" sz="2400" dirty="0">
                <a:solidFill>
                  <a:sysClr val="windowText" lastClr="000000"/>
                </a:solidFill>
                <a:latin typeface="Times New Roman" panose="02020603050405020304" pitchFamily="18" charset="0"/>
                <a:cs typeface="Times New Roman" panose="02020603050405020304" pitchFamily="18" charset="0"/>
              </a:rPr>
              <a:t> Länder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über</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Sprache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sehr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stehen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formale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Landesgrenze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weiterhin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deutliches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Handelshemmnis</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5ACE351-6AB6-4E00-9C20-110854D7B5F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6867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latin typeface="Times New Roman" panose="02020603050405020304" pitchFamily="18" charset="0"/>
                <a:cs typeface="Times New Roman" panose="02020603050405020304" pitchFamily="18" charset="0"/>
              </a:rPr>
              <a:t>17</a:t>
            </a:fld>
            <a:endParaRPr lang="de-DE"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938720" y="171474"/>
            <a:ext cx="7464960" cy="640485"/>
          </a:xfrm>
          <a:prstGeom prst="rect">
            <a:avLst/>
          </a:prstGeom>
        </p:spPr>
        <p:txBody>
          <a:bodyPr>
            <a:normAutofit fontScale="525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British Columbia, </a:t>
            </a:r>
            <a:r>
              <a:rPr lang="en-US" altLang="en-US" sz="3991" dirty="0" err="1">
                <a:solidFill>
                  <a:sysClr val="windowText" lastClr="000000"/>
                </a:solidFill>
                <a:latin typeface="Times New Roman" panose="02020603050405020304" pitchFamily="18" charset="0"/>
                <a:cs typeface="Times New Roman" panose="02020603050405020304" pitchFamily="18" charset="0"/>
              </a:rPr>
              <a:t>kanadischen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Provinzen</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Bundesstaaten</a:t>
            </a:r>
            <a:r>
              <a:rPr lang="en-US" altLang="en-US" sz="3991" dirty="0">
                <a:solidFill>
                  <a:sysClr val="windowText" lastClr="000000"/>
                </a:solidFill>
                <a:latin typeface="Times New Roman" panose="02020603050405020304" pitchFamily="18" charset="0"/>
                <a:cs typeface="Times New Roman" panose="02020603050405020304" pitchFamily="18" charset="0"/>
              </a:rPr>
              <a:t> der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8" name="Picture 12" descr="fig02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040" y="1451881"/>
            <a:ext cx="5875200" cy="4305600"/>
          </a:xfrm>
          <a:prstGeom prst="rect">
            <a:avLst/>
          </a:prstGeom>
          <a:noFill/>
          <a:extLst>
            <a:ext uri="{909E8E84-426E-40DD-AFC4-6F175D3DCCD1}">
              <a14:hiddenFill xmlns:a14="http://schemas.microsoft.com/office/drawing/2010/main">
                <a:solidFill>
                  <a:srgbClr val="FFFFFF"/>
                </a:solidFill>
              </a14:hiddenFill>
            </a:ext>
          </a:extLst>
        </p:spPr>
      </p:pic>
      <p:sp>
        <p:nvSpPr>
          <p:cNvPr id="3" name="Ellipse 2"/>
          <p:cNvSpPr/>
          <p:nvPr/>
        </p:nvSpPr>
        <p:spPr>
          <a:xfrm>
            <a:off x="4267111" y="3604681"/>
            <a:ext cx="653175" cy="804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770D2634-19B0-42E0-A6F3-636D1C0A72B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196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03512" y="171474"/>
            <a:ext cx="7853648"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Handel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a:t>
            </a:r>
            <a:r>
              <a:rPr lang="en-US" altLang="en-US" sz="2400" dirty="0">
                <a:solidFill>
                  <a:sysClr val="windowText" lastClr="000000"/>
                </a:solidFill>
                <a:latin typeface="Times New Roman" panose="02020603050405020304" pitchFamily="18" charset="0"/>
                <a:cs typeface="Times New Roman" panose="02020603050405020304" pitchFamily="18" charset="0"/>
              </a:rPr>
              <a:t> British Columbia in Relation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zum</a:t>
            </a:r>
            <a:r>
              <a:rPr lang="en-US" altLang="en-US" sz="2400" dirty="0">
                <a:solidFill>
                  <a:sysClr val="windowText" lastClr="000000"/>
                </a:solidFill>
                <a:latin typeface="Times New Roman" panose="02020603050405020304" pitchFamily="18" charset="0"/>
                <a:cs typeface="Times New Roman" panose="02020603050405020304" pitchFamily="18" charset="0"/>
              </a:rPr>
              <a:t> BIP (2009)</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pic>
        <p:nvPicPr>
          <p:cNvPr id="6" name="Picture 1" descr="tbl02_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3960" y="739506"/>
            <a:ext cx="7603200" cy="272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feld 2">
            <a:extLst>
              <a:ext uri="{FF2B5EF4-FFF2-40B4-BE49-F238E27FC236}">
                <a16:creationId xmlns:a16="http://schemas.microsoft.com/office/drawing/2014/main" id="{FE4FD525-DE48-4339-902E-3C63CFF45941}"/>
              </a:ext>
            </a:extLst>
          </p:cNvPr>
          <p:cNvSpPr txBox="1"/>
          <p:nvPr/>
        </p:nvSpPr>
        <p:spPr>
          <a:xfrm>
            <a:off x="3995192" y="3426319"/>
            <a:ext cx="3652218"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Interpretieren Sie die Daten</a:t>
            </a:r>
          </a:p>
        </p:txBody>
      </p:sp>
      <p:sp>
        <p:nvSpPr>
          <p:cNvPr id="7" name="Textfeld 6">
            <a:extLst>
              <a:ext uri="{FF2B5EF4-FFF2-40B4-BE49-F238E27FC236}">
                <a16:creationId xmlns:a16="http://schemas.microsoft.com/office/drawing/2014/main" id="{FE4FD525-DE48-4339-902E-3C63CFF45941}"/>
              </a:ext>
            </a:extLst>
          </p:cNvPr>
          <p:cNvSpPr txBox="1"/>
          <p:nvPr/>
        </p:nvSpPr>
        <p:spPr>
          <a:xfrm>
            <a:off x="346569" y="3834102"/>
            <a:ext cx="7629076"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Zwischen den USA und Kanada bestehen relativ geringe kulturelle Unterschiede</a:t>
            </a:r>
          </a:p>
        </p:txBody>
      </p:sp>
      <p:sp>
        <p:nvSpPr>
          <p:cNvPr id="8" name="Textfeld 7">
            <a:extLst>
              <a:ext uri="{FF2B5EF4-FFF2-40B4-BE49-F238E27FC236}">
                <a16:creationId xmlns:a16="http://schemas.microsoft.com/office/drawing/2014/main" id="{FE4FD525-DE48-4339-902E-3C63CFF45941}"/>
              </a:ext>
            </a:extLst>
          </p:cNvPr>
          <p:cNvSpPr txBox="1"/>
          <p:nvPr/>
        </p:nvSpPr>
        <p:spPr>
          <a:xfrm>
            <a:off x="346569" y="4203434"/>
            <a:ext cx="11274881" cy="808146"/>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Die Bundesstaaten und Provinzen sind so gewählt, dass sie in den Dimensionen Abstand und Geographie eine ähnliche Distanz zu British Columbia aufweisen </a:t>
            </a:r>
          </a:p>
        </p:txBody>
      </p:sp>
      <p:sp>
        <p:nvSpPr>
          <p:cNvPr id="9" name="Textfeld 8">
            <a:extLst>
              <a:ext uri="{FF2B5EF4-FFF2-40B4-BE49-F238E27FC236}">
                <a16:creationId xmlns:a16="http://schemas.microsoft.com/office/drawing/2014/main" id="{FE4FD525-DE48-4339-902E-3C63CFF45941}"/>
              </a:ext>
            </a:extLst>
          </p:cNvPr>
          <p:cNvSpPr txBox="1"/>
          <p:nvPr/>
        </p:nvSpPr>
        <p:spPr>
          <a:xfrm>
            <a:off x="346569" y="4786139"/>
            <a:ext cx="11274881" cy="46120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Die großen nordamerikanischen multinationalen Unternehmen sind in Kanada und den USA jeweils ähnlich engagiert</a:t>
            </a:r>
          </a:p>
        </p:txBody>
      </p:sp>
      <p:sp>
        <p:nvSpPr>
          <p:cNvPr id="10" name="Textfeld 9">
            <a:extLst>
              <a:ext uri="{FF2B5EF4-FFF2-40B4-BE49-F238E27FC236}">
                <a16:creationId xmlns:a16="http://schemas.microsoft.com/office/drawing/2014/main" id="{FE4FD525-DE48-4339-902E-3C63CFF45941}"/>
              </a:ext>
            </a:extLst>
          </p:cNvPr>
          <p:cNvSpPr txBox="1"/>
          <p:nvPr/>
        </p:nvSpPr>
        <p:spPr>
          <a:xfrm>
            <a:off x="346569" y="5150307"/>
            <a:ext cx="11274881" cy="602161"/>
          </a:xfrm>
          <a:prstGeom prst="rect">
            <a:avLst/>
          </a:prstGeom>
          <a:noFill/>
        </p:spPr>
        <p:txBody>
          <a:bodyPr wrap="square" rtlCol="0">
            <a:noAutofit/>
          </a:bodyPr>
          <a:lstStyle/>
          <a:p>
            <a:pPr marL="285750"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Der einzig verbliebene relevante Unterschied ist damit der Umstand, dass zwischen Kanada und den USA trotz Handelsabkommen weiterhin eine nationale Grenze existiert</a:t>
            </a:r>
          </a:p>
        </p:txBody>
      </p:sp>
      <p:sp>
        <p:nvSpPr>
          <p:cNvPr id="11" name="Textfeld 10">
            <a:extLst>
              <a:ext uri="{FF2B5EF4-FFF2-40B4-BE49-F238E27FC236}">
                <a16:creationId xmlns:a16="http://schemas.microsoft.com/office/drawing/2014/main" id="{FE4FD525-DE48-4339-902E-3C63CFF45941}"/>
              </a:ext>
            </a:extLst>
          </p:cNvPr>
          <p:cNvSpPr txBox="1"/>
          <p:nvPr/>
        </p:nvSpPr>
        <p:spPr>
          <a:xfrm>
            <a:off x="659373" y="5710633"/>
            <a:ext cx="9941925" cy="602161"/>
          </a:xfrm>
          <a:prstGeom prst="rect">
            <a:avLst/>
          </a:prstGeom>
          <a:noFill/>
        </p:spPr>
        <p:txBody>
          <a:bodyPr wrap="square" rtlCol="0">
            <a:noAutofit/>
          </a:bodyPr>
          <a:lstStyle/>
          <a:p>
            <a:pPr marL="285750"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Dieser Unterschied lässt sich in den Daten wiederfinden: die jeweils vergleichbaren Bundesstaaten der USA haben einen deutlich kleineren Handelsanteil  als die zugehörigen kanadischen Provinzen </a:t>
            </a:r>
          </a:p>
        </p:txBody>
      </p:sp>
      <p:sp>
        <p:nvSpPr>
          <p:cNvPr id="12" name="Textfeld 11">
            <a:extLst>
              <a:ext uri="{FF2B5EF4-FFF2-40B4-BE49-F238E27FC236}">
                <a16:creationId xmlns:a16="http://schemas.microsoft.com/office/drawing/2014/main" id="{FE4FD525-DE48-4339-902E-3C63CFF45941}"/>
              </a:ext>
            </a:extLst>
          </p:cNvPr>
          <p:cNvSpPr txBox="1"/>
          <p:nvPr/>
        </p:nvSpPr>
        <p:spPr>
          <a:xfrm>
            <a:off x="972177" y="6272636"/>
            <a:ext cx="9941925" cy="424106"/>
          </a:xfrm>
          <a:prstGeom prst="rect">
            <a:avLst/>
          </a:prstGeom>
          <a:noFill/>
        </p:spPr>
        <p:txBody>
          <a:bodyPr wrap="square" rtlCol="0">
            <a:noAutofit/>
          </a:bodyPr>
          <a:lstStyle/>
          <a:p>
            <a:pPr marL="285750"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Der Unterschied bewegt sich in etwa zwischen einem Faktor von 2 und 10</a:t>
            </a:r>
          </a:p>
        </p:txBody>
      </p:sp>
      <p:sp>
        <p:nvSpPr>
          <p:cNvPr id="2" name="Textfeld 1"/>
          <p:cNvSpPr txBox="1"/>
          <p:nvPr/>
        </p:nvSpPr>
        <p:spPr>
          <a:xfrm>
            <a:off x="5378823" y="1679388"/>
            <a:ext cx="300082" cy="369332"/>
          </a:xfrm>
          <a:prstGeom prst="rect">
            <a:avLst/>
          </a:prstGeom>
          <a:noFill/>
        </p:spPr>
        <p:txBody>
          <a:bodyPr wrap="none" rtlCol="0">
            <a:spAutoFit/>
          </a:bodyPr>
          <a:lstStyle/>
          <a:p>
            <a:r>
              <a:rPr lang="de-DE" dirty="0">
                <a:solidFill>
                  <a:srgbClr val="FF0000"/>
                </a:solidFill>
              </a:rPr>
              <a:t>&gt;</a:t>
            </a:r>
          </a:p>
        </p:txBody>
      </p:sp>
      <p:sp>
        <p:nvSpPr>
          <p:cNvPr id="13" name="Textfeld 12"/>
          <p:cNvSpPr txBox="1"/>
          <p:nvPr/>
        </p:nvSpPr>
        <p:spPr>
          <a:xfrm>
            <a:off x="5374105" y="1425359"/>
            <a:ext cx="300082" cy="369332"/>
          </a:xfrm>
          <a:prstGeom prst="rect">
            <a:avLst/>
          </a:prstGeom>
          <a:noFill/>
        </p:spPr>
        <p:txBody>
          <a:bodyPr wrap="none" rtlCol="0">
            <a:spAutoFit/>
          </a:bodyPr>
          <a:lstStyle/>
          <a:p>
            <a:r>
              <a:rPr lang="de-DE" dirty="0">
                <a:solidFill>
                  <a:srgbClr val="FF0000"/>
                </a:solidFill>
              </a:rPr>
              <a:t>&gt;</a:t>
            </a:r>
          </a:p>
        </p:txBody>
      </p:sp>
      <p:sp>
        <p:nvSpPr>
          <p:cNvPr id="14" name="Textfeld 13"/>
          <p:cNvSpPr txBox="1"/>
          <p:nvPr/>
        </p:nvSpPr>
        <p:spPr>
          <a:xfrm>
            <a:off x="5374105" y="1951922"/>
            <a:ext cx="300082" cy="369332"/>
          </a:xfrm>
          <a:prstGeom prst="rect">
            <a:avLst/>
          </a:prstGeom>
          <a:noFill/>
        </p:spPr>
        <p:txBody>
          <a:bodyPr wrap="none" rtlCol="0">
            <a:spAutoFit/>
          </a:bodyPr>
          <a:lstStyle/>
          <a:p>
            <a:r>
              <a:rPr lang="de-DE" dirty="0">
                <a:solidFill>
                  <a:srgbClr val="FF0000"/>
                </a:solidFill>
              </a:rPr>
              <a:t>&gt;</a:t>
            </a:r>
          </a:p>
        </p:txBody>
      </p:sp>
      <p:sp>
        <p:nvSpPr>
          <p:cNvPr id="15" name="Textfeld 14"/>
          <p:cNvSpPr txBox="1"/>
          <p:nvPr/>
        </p:nvSpPr>
        <p:spPr>
          <a:xfrm>
            <a:off x="5369387" y="2212006"/>
            <a:ext cx="300082" cy="369332"/>
          </a:xfrm>
          <a:prstGeom prst="rect">
            <a:avLst/>
          </a:prstGeom>
          <a:noFill/>
        </p:spPr>
        <p:txBody>
          <a:bodyPr wrap="none" rtlCol="0">
            <a:spAutoFit/>
          </a:bodyPr>
          <a:lstStyle/>
          <a:p>
            <a:r>
              <a:rPr lang="de-DE" dirty="0">
                <a:solidFill>
                  <a:srgbClr val="FF0000"/>
                </a:solidFill>
              </a:rPr>
              <a:t>&gt;</a:t>
            </a:r>
          </a:p>
        </p:txBody>
      </p:sp>
      <p:sp>
        <p:nvSpPr>
          <p:cNvPr id="16" name="Textfeld 15"/>
          <p:cNvSpPr txBox="1"/>
          <p:nvPr/>
        </p:nvSpPr>
        <p:spPr>
          <a:xfrm>
            <a:off x="5369387" y="2704620"/>
            <a:ext cx="300082" cy="369332"/>
          </a:xfrm>
          <a:prstGeom prst="rect">
            <a:avLst/>
          </a:prstGeom>
          <a:noFill/>
        </p:spPr>
        <p:txBody>
          <a:bodyPr wrap="none" rtlCol="0">
            <a:spAutoFit/>
          </a:bodyPr>
          <a:lstStyle/>
          <a:p>
            <a:r>
              <a:rPr lang="de-DE" dirty="0">
                <a:solidFill>
                  <a:srgbClr val="FF0000"/>
                </a:solidFill>
              </a:rPr>
              <a:t>&gt;</a:t>
            </a:r>
          </a:p>
        </p:txBody>
      </p:sp>
      <p:sp>
        <p:nvSpPr>
          <p:cNvPr id="17" name="Textfeld 16"/>
          <p:cNvSpPr txBox="1"/>
          <p:nvPr/>
        </p:nvSpPr>
        <p:spPr>
          <a:xfrm>
            <a:off x="5378823" y="2444673"/>
            <a:ext cx="300082" cy="369332"/>
          </a:xfrm>
          <a:prstGeom prst="rect">
            <a:avLst/>
          </a:prstGeom>
          <a:noFill/>
        </p:spPr>
        <p:txBody>
          <a:bodyPr wrap="none" rtlCol="0">
            <a:spAutoFit/>
          </a:bodyPr>
          <a:lstStyle/>
          <a:p>
            <a:r>
              <a:rPr lang="de-DE" dirty="0">
                <a:solidFill>
                  <a:srgbClr val="FF0000"/>
                </a:solidFill>
              </a:rPr>
              <a:t>&gt;</a:t>
            </a:r>
          </a:p>
        </p:txBody>
      </p:sp>
      <p:sp>
        <p:nvSpPr>
          <p:cNvPr id="18" name="Rechteck 17">
            <a:extLst>
              <a:ext uri="{FF2B5EF4-FFF2-40B4-BE49-F238E27FC236}">
                <a16:creationId xmlns:a16="http://schemas.microsoft.com/office/drawing/2014/main" id="{E94984A0-75B2-4274-82E3-B291F96DDFD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3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p:cNvPicPr>
            <a:picLocks noChangeAspect="1"/>
          </p:cNvPicPr>
          <p:nvPr/>
        </p:nvPicPr>
        <p:blipFill>
          <a:blip r:embed="rId3"/>
          <a:stretch>
            <a:fillRect/>
          </a:stretch>
        </p:blipFill>
        <p:spPr>
          <a:xfrm>
            <a:off x="309600" y="806400"/>
            <a:ext cx="8142164" cy="5040000"/>
          </a:xfrm>
          <a:prstGeom prst="rect">
            <a:avLst/>
          </a:prstGeom>
        </p:spPr>
      </p:pic>
      <p:sp>
        <p:nvSpPr>
          <p:cNvPr id="4" name="Titel 1"/>
          <p:cNvSpPr txBox="1">
            <a:spLocks/>
          </p:cNvSpPr>
          <p:nvPr/>
        </p:nvSpPr>
        <p:spPr>
          <a:xfrm>
            <a:off x="661382" y="164199"/>
            <a:ext cx="7464960" cy="299199"/>
          </a:xfrm>
          <a:prstGeom prst="rect">
            <a:avLst/>
          </a:prstGeom>
        </p:spPr>
        <p:txBody>
          <a:bodyPr>
            <a:normAutofit fontScale="25000" lnSpcReduction="20000"/>
          </a:bodyPr>
          <a:lstStyle>
            <a:lvl1pPr algn="ctr" rtl="0" hangingPunct="0">
              <a:tabLst/>
              <a:defRPr lang="de-DE" sz="4400" b="0" i="0" u="none" strike="noStrike" kern="1200">
                <a:ln>
                  <a:noFill/>
                </a:ln>
                <a:latin typeface="Arial" pitchFamily="18"/>
              </a:defRPr>
            </a:lvl1pPr>
          </a:lstStyle>
          <a:p>
            <a:r>
              <a:rPr lang="en-US" altLang="en-US" sz="11611" dirty="0" err="1">
                <a:solidFill>
                  <a:sysClr val="windowText" lastClr="000000"/>
                </a:solidFill>
                <a:latin typeface="Times New Roman" panose="02020603050405020304" pitchFamily="18" charset="0"/>
                <a:cs typeface="Times New Roman" panose="02020603050405020304" pitchFamily="18" charset="0"/>
              </a:rPr>
              <a:t>Haupthandelspartner</a:t>
            </a:r>
            <a:r>
              <a:rPr lang="en-US" altLang="en-US" sz="11611" dirty="0">
                <a:solidFill>
                  <a:sysClr val="windowText" lastClr="000000"/>
                </a:solidFill>
                <a:latin typeface="Times New Roman" panose="02020603050405020304" pitchFamily="18" charset="0"/>
                <a:cs typeface="Times New Roman" panose="02020603050405020304" pitchFamily="18" charset="0"/>
              </a:rPr>
              <a:t> der USA (2019, </a:t>
            </a:r>
            <a:r>
              <a:rPr lang="en-US" altLang="en-US" sz="11611"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11611" dirty="0">
                <a:solidFill>
                  <a:sysClr val="windowText" lastClr="000000"/>
                </a:solidFill>
                <a:latin typeface="Times New Roman" panose="02020603050405020304" pitchFamily="18" charset="0"/>
                <a:cs typeface="Times New Roman" panose="02020603050405020304" pitchFamily="18" charset="0"/>
              </a:rPr>
              <a:t>)</a:t>
            </a:r>
          </a:p>
          <a:p>
            <a:br>
              <a:rPr lang="en-US" altLang="en-US" sz="11611" dirty="0">
                <a:solidFill>
                  <a:sysClr val="windowText" lastClr="000000"/>
                </a:solidFill>
                <a:latin typeface="Times New Roman" panose="02020603050405020304" pitchFamily="18" charset="0"/>
                <a:cs typeface="Times New Roman" panose="02020603050405020304" pitchFamily="18" charset="0"/>
              </a:rPr>
            </a:br>
            <a:endParaRPr lang="en-US" sz="1161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2699490" y="5617969"/>
            <a:ext cx="594387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1938722" y="6107017"/>
            <a:ext cx="11897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ITC</a:t>
            </a:r>
          </a:p>
        </p:txBody>
      </p:sp>
      <p:sp>
        <p:nvSpPr>
          <p:cNvPr id="9" name="Content Placeholder 2"/>
          <p:cNvSpPr txBox="1">
            <a:spLocks/>
          </p:cNvSpPr>
          <p:nvPr/>
        </p:nvSpPr>
        <p:spPr>
          <a:xfrm>
            <a:off x="8477212" y="39487"/>
            <a:ext cx="3714787" cy="52272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a:solidFill>
                  <a:sysClr val="windowText" lastClr="000000"/>
                </a:solidFill>
                <a:latin typeface="Times New Roman" panose="02020603050405020304" pitchFamily="18" charset="0"/>
                <a:cs typeface="Times New Roman" panose="02020603050405020304" pitchFamily="18" charset="0"/>
              </a:rPr>
              <a:t>Was </a:t>
            </a:r>
            <a:r>
              <a:rPr lang="en-US" altLang="en-US" sz="1400" dirty="0" err="1">
                <a:solidFill>
                  <a:sysClr val="windowText" lastClr="000000"/>
                </a:solidFill>
                <a:latin typeface="Times New Roman" panose="02020603050405020304" pitchFamily="18" charset="0"/>
                <a:cs typeface="Times New Roman" panose="02020603050405020304" pitchFamily="18" charset="0"/>
              </a:rPr>
              <a:t>fällt</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1400" dirty="0">
                <a:solidFill>
                  <a:sysClr val="windowText" lastClr="000000"/>
                </a:solidFill>
                <a:latin typeface="Times New Roman" panose="02020603050405020304" pitchFamily="18" charset="0"/>
                <a:cs typeface="Times New Roman" panose="02020603050405020304" pitchFamily="18" charset="0"/>
              </a:rPr>
              <a:t> der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Betrachtung</a:t>
            </a:r>
            <a:r>
              <a:rPr lang="en-US" altLang="en-US" sz="1400" dirty="0">
                <a:solidFill>
                  <a:sysClr val="windowText" lastClr="000000"/>
                </a:solidFill>
                <a:latin typeface="Times New Roman" panose="02020603050405020304" pitchFamily="18" charset="0"/>
                <a:cs typeface="Times New Roman" panose="02020603050405020304" pitchFamily="18" charset="0"/>
              </a:rPr>
              <a:t> der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a:solidFill>
                  <a:sysClr val="windowText" lastClr="000000"/>
                </a:solidFill>
                <a:latin typeface="Times New Roman" panose="02020603050405020304" pitchFamily="18" charset="0"/>
                <a:cs typeface="Times New Roman" panose="02020603050405020304" pitchFamily="18" charset="0"/>
              </a:rPr>
              <a:t> der USA auf?</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10" name="Content Placeholder 2"/>
          <p:cNvSpPr txBox="1">
            <a:spLocks/>
          </p:cNvSpPr>
          <p:nvPr/>
        </p:nvSpPr>
        <p:spPr>
          <a:xfrm>
            <a:off x="8477213" y="807018"/>
            <a:ext cx="3714786" cy="519758"/>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a:solidFill>
                  <a:sysClr val="windowText" lastClr="000000"/>
                </a:solidFill>
                <a:latin typeface="Times New Roman" panose="02020603050405020304" pitchFamily="18" charset="0"/>
                <a:cs typeface="Times New Roman" panose="02020603050405020304" pitchFamily="18" charset="0"/>
              </a:rPr>
              <a:t>Es</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gibt</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eine</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Konzentration</a:t>
            </a:r>
            <a:r>
              <a:rPr lang="en-US" altLang="en-US" sz="1400" dirty="0">
                <a:solidFill>
                  <a:sysClr val="windowText" lastClr="000000"/>
                </a:solidFill>
                <a:latin typeface="Times New Roman" panose="02020603050405020304" pitchFamily="18" charset="0"/>
                <a:cs typeface="Times New Roman" panose="02020603050405020304" pitchFamily="18" charset="0"/>
              </a:rPr>
              <a:t> auf relative </a:t>
            </a:r>
            <a:r>
              <a:rPr lang="en-US" altLang="en-US" sz="1400" dirty="0" err="1">
                <a:solidFill>
                  <a:sysClr val="windowText" lastClr="000000"/>
                </a:solidFill>
                <a:latin typeface="Times New Roman" panose="02020603050405020304" pitchFamily="18" charset="0"/>
                <a:cs typeface="Times New Roman" panose="02020603050405020304" pitchFamily="18" charset="0"/>
              </a:rPr>
              <a:t>wenige</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a:solidFill>
                  <a:sysClr val="windowText" lastClr="000000"/>
                </a:solidFill>
                <a:latin typeface="Times New Roman" panose="02020603050405020304" pitchFamily="18" charset="0"/>
                <a:cs typeface="Times New Roman" panose="02020603050405020304" pitchFamily="18" charset="0"/>
              </a:rPr>
              <a:t>:</a:t>
            </a:r>
          </a:p>
        </p:txBody>
      </p:sp>
      <p:sp>
        <p:nvSpPr>
          <p:cNvPr id="11" name="Content Placeholder 2"/>
          <p:cNvSpPr txBox="1">
            <a:spLocks/>
          </p:cNvSpPr>
          <p:nvPr/>
        </p:nvSpPr>
        <p:spPr>
          <a:xfrm>
            <a:off x="8477212" y="1477300"/>
            <a:ext cx="3714787" cy="78778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a:solidFill>
                  <a:sysClr val="windowText" lastClr="000000"/>
                </a:solidFill>
                <a:latin typeface="Times New Roman" panose="02020603050405020304" pitchFamily="18" charset="0"/>
                <a:cs typeface="Times New Roman" panose="02020603050405020304" pitchFamily="18" charset="0"/>
              </a:rPr>
              <a:t>die 5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machen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sowohl</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1400" dirty="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a:solidFill>
                  <a:sysClr val="windowText" lastClr="000000"/>
                </a:solidFill>
                <a:latin typeface="Times New Roman" panose="02020603050405020304" pitchFamily="18" charset="0"/>
                <a:cs typeface="Times New Roman" panose="02020603050405020304" pitchFamily="18" charset="0"/>
              </a:rPr>
              <a:t>Exporten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auch</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1400" dirty="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a:solidFill>
                  <a:sysClr val="windowText" lastClr="000000"/>
                </a:solidFill>
                <a:latin typeface="Times New Roman" panose="02020603050405020304" pitchFamily="18" charset="0"/>
                <a:cs typeface="Times New Roman" panose="02020603050405020304" pitchFamily="18" charset="0"/>
              </a:rPr>
              <a:t>Importen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rund</a:t>
            </a:r>
            <a:r>
              <a:rPr lang="en-US" altLang="en-US" sz="1400" dirty="0">
                <a:solidFill>
                  <a:sysClr val="windowText" lastClr="000000"/>
                </a:solidFill>
                <a:latin typeface="Times New Roman" panose="02020603050405020304" pitchFamily="18" charset="0"/>
                <a:cs typeface="Times New Roman" panose="02020603050405020304" pitchFamily="18" charset="0"/>
              </a:rPr>
              <a:t> die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Hälfte</a:t>
            </a:r>
            <a:r>
              <a:rPr lang="en-US" altLang="en-US" sz="1400" dirty="0">
                <a:solidFill>
                  <a:sysClr val="windowText" lastClr="000000"/>
                </a:solidFill>
                <a:latin typeface="Times New Roman" panose="02020603050405020304" pitchFamily="18" charset="0"/>
                <a:cs typeface="Times New Roman" panose="02020603050405020304" pitchFamily="18" charset="0"/>
              </a:rPr>
              <a:t> des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gesamten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Handelsvolumens</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aus.</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6" name="Rechteck 5"/>
          <p:cNvSpPr/>
          <p:nvPr/>
        </p:nvSpPr>
        <p:spPr>
          <a:xfrm>
            <a:off x="388471" y="4022165"/>
            <a:ext cx="848658" cy="105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447133" y="2916518"/>
            <a:ext cx="848658" cy="7551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p:cNvSpPr/>
          <p:nvPr/>
        </p:nvSpPr>
        <p:spPr>
          <a:xfrm>
            <a:off x="4448776" y="1971730"/>
            <a:ext cx="848658" cy="4009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423229" y="1816848"/>
            <a:ext cx="848658" cy="3225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447133" y="1478193"/>
            <a:ext cx="848658" cy="1676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4462173" y="4353740"/>
            <a:ext cx="848658" cy="726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p:cNvSpPr/>
          <p:nvPr/>
        </p:nvSpPr>
        <p:spPr>
          <a:xfrm>
            <a:off x="4448776" y="2903198"/>
            <a:ext cx="848658" cy="1780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4462173" y="3279088"/>
            <a:ext cx="848658" cy="924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582754" y="4555313"/>
            <a:ext cx="758092" cy="3870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4631108" y="4715873"/>
            <a:ext cx="758092" cy="3870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Content Placeholder 2"/>
          <p:cNvSpPr txBox="1">
            <a:spLocks/>
          </p:cNvSpPr>
          <p:nvPr/>
        </p:nvSpPr>
        <p:spPr>
          <a:xfrm>
            <a:off x="8477211" y="2451453"/>
            <a:ext cx="3714787" cy="1356064"/>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a:solidFill>
                  <a:sysClr val="windowText" lastClr="000000"/>
                </a:solidFill>
                <a:latin typeface="Times New Roman" panose="02020603050405020304" pitchFamily="18" charset="0"/>
                <a:cs typeface="Times New Roman" panose="02020603050405020304" pitchFamily="18" charset="0"/>
              </a:rPr>
              <a:t>Die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sind</a:t>
            </a:r>
            <a:r>
              <a:rPr lang="en-US" altLang="en-US" sz="1400" dirty="0">
                <a:solidFill>
                  <a:sysClr val="windowText" lastClr="000000"/>
                </a:solidFill>
                <a:latin typeface="Times New Roman" panose="02020603050405020304" pitchFamily="18" charset="0"/>
                <a:cs typeface="Times New Roman" panose="02020603050405020304" pitchFamily="18" charset="0"/>
              </a:rPr>
              <a:t> relative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groß</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Unter</a:t>
            </a:r>
            <a:r>
              <a:rPr lang="en-US" altLang="en-US" sz="1400" dirty="0">
                <a:solidFill>
                  <a:sysClr val="windowText" lastClr="000000"/>
                </a:solidFill>
                <a:latin typeface="Times New Roman" panose="02020603050405020304" pitchFamily="18" charset="0"/>
                <a:cs typeface="Times New Roman" panose="02020603050405020304" pitchFamily="18" charset="0"/>
              </a:rPr>
              <a:t> den 20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Handeslparternern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befinden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1400" dirty="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a:solidFill>
                  <a:sysClr val="windowText" lastClr="000000"/>
                </a:solidFill>
                <a:latin typeface="Times New Roman" panose="02020603050405020304" pitchFamily="18" charset="0"/>
                <a:cs typeface="Times New Roman" panose="02020603050405020304" pitchFamily="18" charset="0"/>
              </a:rPr>
              <a:t>Importen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1400" dirty="0">
                <a:solidFill>
                  <a:sysClr val="windowText" lastClr="000000"/>
                </a:solidFill>
                <a:latin typeface="Times New Roman" panose="02020603050405020304" pitchFamily="18" charset="0"/>
                <a:cs typeface="Times New Roman" panose="02020603050405020304" pitchFamily="18" charset="0"/>
              </a:rPr>
              <a:t> am BIP 13 der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a:solidFill>
                  <a:sysClr val="windowText" lastClr="000000"/>
                </a:solidFill>
                <a:latin typeface="Times New Roman" panose="02020603050405020304" pitchFamily="18" charset="0"/>
                <a:cs typeface="Times New Roman" panose="02020603050405020304" pitchFamily="18" charset="0"/>
              </a:rPr>
              <a:t> der Welt und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1400" dirty="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a:solidFill>
                  <a:sysClr val="windowText" lastClr="000000"/>
                </a:solidFill>
                <a:latin typeface="Times New Roman" panose="02020603050405020304" pitchFamily="18" charset="0"/>
                <a:cs typeface="Times New Roman" panose="02020603050405020304" pitchFamily="18" charset="0"/>
              </a:rPr>
              <a:t>Exporten</a:t>
            </a:r>
            <a:r>
              <a:rPr lang="en-US" altLang="en-US" sz="1400" dirty="0">
                <a:solidFill>
                  <a:sysClr val="windowText" lastClr="000000"/>
                </a:solidFill>
                <a:latin typeface="Times New Roman" panose="02020603050405020304" pitchFamily="18" charset="0"/>
                <a:cs typeface="Times New Roman" panose="02020603050405020304" pitchFamily="18" charset="0"/>
              </a:rPr>
              <a:t> 12 der 20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a:solidFill>
                  <a:sysClr val="windowText" lastClr="000000"/>
                </a:solidFill>
                <a:latin typeface="Times New Roman" panose="02020603050405020304" pitchFamily="18" charset="0"/>
                <a:cs typeface="Times New Roman" panose="02020603050405020304" pitchFamily="18" charset="0"/>
              </a:rPr>
              <a:t> der Welt.</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3" name="Content Placeholder 2"/>
          <p:cNvSpPr txBox="1">
            <a:spLocks/>
          </p:cNvSpPr>
          <p:nvPr/>
        </p:nvSpPr>
        <p:spPr>
          <a:xfrm>
            <a:off x="8477213" y="3863501"/>
            <a:ext cx="3714787" cy="1356064"/>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a:solidFill>
                  <a:sysClr val="windowText" lastClr="000000"/>
                </a:solidFill>
                <a:latin typeface="Times New Roman" panose="02020603050405020304" pitchFamily="18" charset="0"/>
                <a:cs typeface="Times New Roman" panose="02020603050405020304" pitchFamily="18" charset="0"/>
              </a:rPr>
              <a:t>Unter</a:t>
            </a:r>
            <a:r>
              <a:rPr lang="en-US" altLang="en-US" sz="1400" dirty="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a:solidFill>
                  <a:sysClr val="windowText" lastClr="000000"/>
                </a:solidFill>
                <a:latin typeface="Times New Roman" panose="02020603050405020304" pitchFamily="18" charset="0"/>
                <a:cs typeface="Times New Roman" panose="02020603050405020304" pitchFamily="18" charset="0"/>
              </a:rPr>
              <a:t>drei</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a:solidFill>
                  <a:sysClr val="windowText" lastClr="000000"/>
                </a:solidFill>
                <a:latin typeface="Times New Roman" panose="02020603050405020304" pitchFamily="18" charset="0"/>
                <a:cs typeface="Times New Roman" panose="02020603050405020304" pitchFamily="18" charset="0"/>
              </a:rPr>
              <a:t> der USA </a:t>
            </a:r>
            <a:r>
              <a:rPr lang="en-US" altLang="en-US" sz="1400" dirty="0" err="1">
                <a:solidFill>
                  <a:sysClr val="windowText" lastClr="000000"/>
                </a:solidFill>
                <a:latin typeface="Times New Roman" panose="02020603050405020304" pitchFamily="18" charset="0"/>
                <a:cs typeface="Times New Roman" panose="02020603050405020304" pitchFamily="18" charset="0"/>
              </a:rPr>
              <a:t>finden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mit</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1400" dirty="0">
                <a:solidFill>
                  <a:sysClr val="windowText" lastClr="000000"/>
                </a:solidFill>
                <a:latin typeface="Times New Roman" panose="02020603050405020304" pitchFamily="18" charset="0"/>
                <a:cs typeface="Times New Roman" panose="02020603050405020304" pitchFamily="18" charset="0"/>
              </a:rPr>
              <a:t> und </a:t>
            </a:r>
            <a:r>
              <a:rPr lang="en-US" altLang="en-US" sz="1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zwei</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1400" dirty="0">
                <a:solidFill>
                  <a:sysClr val="windowText" lastClr="000000"/>
                </a:solidFill>
                <a:latin typeface="Times New Roman" panose="02020603050405020304" pitchFamily="18" charset="0"/>
                <a:cs typeface="Times New Roman" panose="02020603050405020304" pitchFamily="18" charset="0"/>
              </a:rPr>
              <a:t>, die </a:t>
            </a:r>
            <a:r>
              <a:rPr lang="en-US" altLang="en-US" sz="1400" dirty="0" err="1">
                <a:solidFill>
                  <a:sysClr val="windowText" lastClr="000000"/>
                </a:solidFill>
                <a:latin typeface="Times New Roman" panose="02020603050405020304" pitchFamily="18" charset="0"/>
                <a:cs typeface="Times New Roman" panose="02020603050405020304" pitchFamily="18" charset="0"/>
              </a:rPr>
              <a:t>zwar</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unter</a:t>
            </a:r>
            <a:r>
              <a:rPr lang="en-US" altLang="en-US" sz="1400" dirty="0">
                <a:solidFill>
                  <a:sysClr val="windowText" lastClr="000000"/>
                </a:solidFill>
                <a:latin typeface="Times New Roman" panose="02020603050405020304" pitchFamily="18" charset="0"/>
                <a:cs typeface="Times New Roman" panose="02020603050405020304" pitchFamily="18" charset="0"/>
              </a:rPr>
              <a:t> den 20 </a:t>
            </a:r>
            <a:r>
              <a:rPr lang="en-US" altLang="en-US" sz="1400" dirty="0" err="1">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sind</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hier</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aber</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nur</a:t>
            </a:r>
            <a:r>
              <a:rPr lang="en-US" altLang="en-US" sz="1400" dirty="0">
                <a:solidFill>
                  <a:sysClr val="windowText" lastClr="000000"/>
                </a:solidFill>
                <a:latin typeface="Times New Roman" panose="02020603050405020304" pitchFamily="18" charset="0"/>
                <a:cs typeface="Times New Roman" panose="02020603050405020304" pitchFamily="18" charset="0"/>
              </a:rPr>
              <a:t> auf </a:t>
            </a:r>
            <a:r>
              <a:rPr lang="en-US" altLang="en-US" sz="1400" dirty="0" err="1">
                <a:solidFill>
                  <a:sysClr val="windowText" lastClr="000000"/>
                </a:solidFill>
                <a:latin typeface="Times New Roman" panose="02020603050405020304" pitchFamily="18" charset="0"/>
                <a:cs typeface="Times New Roman" panose="02020603050405020304" pitchFamily="18" charset="0"/>
              </a:rPr>
              <a:t>Platz</a:t>
            </a:r>
            <a:r>
              <a:rPr lang="en-US" altLang="en-US" sz="1400" dirty="0">
                <a:solidFill>
                  <a:sysClr val="windowText" lastClr="000000"/>
                </a:solidFill>
                <a:latin typeface="Times New Roman" panose="02020603050405020304" pitchFamily="18" charset="0"/>
                <a:cs typeface="Times New Roman" panose="02020603050405020304" pitchFamily="18" charset="0"/>
              </a:rPr>
              <a:t> 10 </a:t>
            </a:r>
            <a:r>
              <a:rPr lang="en-US" altLang="en-US" sz="1400" dirty="0" err="1">
                <a:solidFill>
                  <a:sysClr val="windowText" lastClr="000000"/>
                </a:solidFill>
                <a:latin typeface="Times New Roman" panose="02020603050405020304" pitchFamily="18" charset="0"/>
                <a:cs typeface="Times New Roman" panose="02020603050405020304" pitchFamily="18" charset="0"/>
              </a:rPr>
              <a:t>bzw</a:t>
            </a:r>
            <a:r>
              <a:rPr lang="en-US" altLang="en-US" sz="1400" dirty="0">
                <a:solidFill>
                  <a:sysClr val="windowText" lastClr="000000"/>
                </a:solidFill>
                <a:latin typeface="Times New Roman" panose="02020603050405020304" pitchFamily="18" charset="0"/>
                <a:cs typeface="Times New Roman" panose="02020603050405020304" pitchFamily="18" charset="0"/>
              </a:rPr>
              <a:t>. 15 </a:t>
            </a:r>
            <a:r>
              <a:rPr lang="en-US" altLang="en-US" sz="1400" dirty="0" err="1">
                <a:solidFill>
                  <a:sysClr val="windowText" lastClr="000000"/>
                </a:solidFill>
                <a:latin typeface="Times New Roman" panose="02020603050405020304" pitchFamily="18" charset="0"/>
                <a:cs typeface="Times New Roman" panose="02020603050405020304" pitchFamily="18" charset="0"/>
              </a:rPr>
              <a:t>rangieren</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Wie</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1400" dirty="0">
                <a:solidFill>
                  <a:sysClr val="windowText" lastClr="000000"/>
                </a:solidFill>
                <a:latin typeface="Times New Roman" panose="02020603050405020304" pitchFamily="18" charset="0"/>
                <a:cs typeface="Times New Roman" panose="02020603050405020304" pitchFamily="18" charset="0"/>
              </a:rPr>
              <a:t> dies </a:t>
            </a:r>
            <a:r>
              <a:rPr lang="en-US" altLang="en-US" sz="1400" dirty="0" err="1">
                <a:solidFill>
                  <a:sysClr val="windowText" lastClr="000000"/>
                </a:solidFill>
                <a:latin typeface="Times New Roman" panose="02020603050405020304" pitchFamily="18" charset="0"/>
                <a:cs typeface="Times New Roman" panose="02020603050405020304" pitchFamily="18" charset="0"/>
              </a:rPr>
              <a:t>zu</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erklären</a:t>
            </a:r>
            <a:r>
              <a:rPr lang="en-US" altLang="en-US" sz="1400" dirty="0">
                <a:solidFill>
                  <a:sysClr val="windowText" lastClr="000000"/>
                </a:solidFill>
                <a:latin typeface="Times New Roman" panose="02020603050405020304" pitchFamily="18" charset="0"/>
                <a:cs typeface="Times New Roman" panose="02020603050405020304" pitchFamily="18" charset="0"/>
              </a:rPr>
              <a:t>?</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4" name="Content Placeholder 2"/>
          <p:cNvSpPr txBox="1">
            <a:spLocks/>
          </p:cNvSpPr>
          <p:nvPr/>
        </p:nvSpPr>
        <p:spPr>
          <a:xfrm>
            <a:off x="8449857" y="5176424"/>
            <a:ext cx="3714787" cy="58111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a:solidFill>
                  <a:sysClr val="windowText" lastClr="000000"/>
                </a:solidFill>
                <a:latin typeface="Times New Roman" panose="02020603050405020304" pitchFamily="18" charset="0"/>
                <a:cs typeface="Times New Roman" panose="02020603050405020304" pitchFamily="18" charset="0"/>
              </a:rPr>
              <a:t>Sowohl</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auch</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sind</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direkte</a:t>
            </a:r>
            <a:r>
              <a:rPr lang="en-US" altLang="en-US" sz="1400" dirty="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Nachbarn</a:t>
            </a:r>
            <a:r>
              <a:rPr lang="en-US" altLang="en-US" sz="1400" dirty="0">
                <a:solidFill>
                  <a:sysClr val="windowText" lastClr="000000"/>
                </a:solidFill>
                <a:latin typeface="Times New Roman" panose="02020603050405020304" pitchFamily="18" charset="0"/>
                <a:cs typeface="Times New Roman" panose="02020603050405020304" pitchFamily="18" charset="0"/>
              </a:rPr>
              <a:t> der USA.</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6" name="Textfeld 25"/>
          <p:cNvSpPr txBox="1"/>
          <p:nvPr/>
        </p:nvSpPr>
        <p:spPr>
          <a:xfrm>
            <a:off x="2905379" y="4255994"/>
            <a:ext cx="583814" cy="369332"/>
          </a:xfrm>
          <a:prstGeom prst="rect">
            <a:avLst/>
          </a:prstGeom>
          <a:noFill/>
        </p:spPr>
        <p:txBody>
          <a:bodyPr wrap="none" rtlCol="0">
            <a:spAutoFit/>
          </a:bodyPr>
          <a:lstStyle/>
          <a:p>
            <a:r>
              <a:rPr lang="de-DE" dirty="0">
                <a:solidFill>
                  <a:srgbClr val="FF0000"/>
                </a:solidFill>
              </a:rPr>
              <a:t>56%</a:t>
            </a:r>
          </a:p>
        </p:txBody>
      </p:sp>
      <p:sp>
        <p:nvSpPr>
          <p:cNvPr id="27" name="Textfeld 26"/>
          <p:cNvSpPr txBox="1"/>
          <p:nvPr/>
        </p:nvSpPr>
        <p:spPr>
          <a:xfrm>
            <a:off x="6480056" y="4356867"/>
            <a:ext cx="583814" cy="369332"/>
          </a:xfrm>
          <a:prstGeom prst="rect">
            <a:avLst/>
          </a:prstGeom>
          <a:noFill/>
        </p:spPr>
        <p:txBody>
          <a:bodyPr wrap="none" rtlCol="0">
            <a:spAutoFit/>
          </a:bodyPr>
          <a:lstStyle/>
          <a:p>
            <a:r>
              <a:rPr lang="de-DE" dirty="0">
                <a:solidFill>
                  <a:srgbClr val="FF0000"/>
                </a:solidFill>
              </a:rPr>
              <a:t>49%</a:t>
            </a:r>
          </a:p>
        </p:txBody>
      </p:sp>
      <p:sp>
        <p:nvSpPr>
          <p:cNvPr id="25" name="Rechteck 24">
            <a:extLst>
              <a:ext uri="{FF2B5EF4-FFF2-40B4-BE49-F238E27FC236}">
                <a16:creationId xmlns:a16="http://schemas.microsoft.com/office/drawing/2014/main" id="{4815DE0D-1F95-41ED-BB29-AE2E3C2474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3257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36934" y="1478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73723" y="1124744"/>
            <a:ext cx="10519508"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deskriptiv</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empirischen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Befund</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regionalen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Aufteilung</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internationalen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Handelsströme</a:t>
            </a:r>
            <a:r>
              <a:rPr lang="en-US" altLang="en-US" sz="2400" dirty="0">
                <a:solidFill>
                  <a:sysClr val="windowText" lastClr="000000"/>
                </a:solidFill>
                <a:latin typeface="Times New Roman" panose="02020603050405020304" pitchFamily="18" charset="0"/>
                <a:cs typeface="Times New Roman" panose="02020603050405020304" pitchFamily="18" charset="0"/>
              </a:rPr>
              <a:t> der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lassen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Zusammenhänge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ablesen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geringer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Abstand</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Handeslpartnern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9AB5373F-F4BC-4E92-AE88-CB5B684DFFB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919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15901" y="111579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a:solidFill>
                  <a:sysClr val="windowText" lastClr="000000"/>
                </a:solidFill>
                <a:latin typeface="Times New Roman" panose="02020603050405020304" pitchFamily="18" charset="0"/>
                <a:cs typeface="Times New Roman" panose="02020603050405020304" pitchFamily="18" charset="0"/>
              </a:rPr>
              <a:t>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Erklärung</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Abhängigkeit</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Handelsvolumina</a:t>
            </a:r>
            <a:r>
              <a:rPr lang="en-US" altLang="en-US" sz="2400" dirty="0">
                <a:solidFill>
                  <a:sysClr val="windowText" lastClr="000000"/>
                </a:solidFill>
                <a:latin typeface="Times New Roman" panose="02020603050405020304" pitchFamily="18" charset="0"/>
                <a:cs typeface="Times New Roman" panose="02020603050405020304" pitchFamily="18" charset="0"/>
              </a:rPr>
              <a:t> von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theoretisch</a:t>
            </a:r>
            <a:r>
              <a:rPr lang="en-US" altLang="en-US" sz="2400" dirty="0">
                <a:solidFill>
                  <a:sysClr val="windowText" lastClr="000000"/>
                </a:solidFill>
                <a:latin typeface="Times New Roman" panose="02020603050405020304" pitchFamily="18" charset="0"/>
                <a:cs typeface="Times New Roman" panose="02020603050405020304" pitchFamily="18" charset="0"/>
              </a:rPr>
              <a:t> von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Angebots</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Nachfrageseite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motiviert</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weren</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produzieren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anbieten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generieren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Einkommen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nachfragen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D0E0C69C-710D-4CEE-858C-A03CC36D783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3488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923302" y="1107479"/>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de-DE" altLang="en-US" sz="2400" dirty="0">
                <a:solidFill>
                  <a:sysClr val="windowText" lastClr="000000"/>
                </a:solidFill>
                <a:latin typeface="Times New Roman" panose="02020603050405020304" pitchFamily="18" charset="0"/>
                <a:cs typeface="Times New Roman" panose="02020603050405020304" pitchFamily="18" charset="0"/>
              </a:rPr>
              <a:t>Bezogen auf die Strecke zwischen zwei Märkten, die sich in unterschiedlichen Ländern befinden, bedeutet ein größerer Abstand auch höhere Transportkosten und damit auf Ex- und Importkosten</a:t>
            </a:r>
          </a:p>
          <a:p>
            <a:pPr marL="342900" indent="-342900">
              <a:spcBef>
                <a:spcPct val="50000"/>
              </a:spcBef>
              <a:buFont typeface="Wingdings" panose="05000000000000000000" pitchFamily="2" charset="2"/>
              <a:buChar char="Ø"/>
            </a:pPr>
            <a:r>
              <a:rPr lang="de-DE" altLang="en-US" sz="2400" dirty="0">
                <a:solidFill>
                  <a:sysClr val="windowText" lastClr="000000"/>
                </a:solidFill>
                <a:latin typeface="Times New Roman" panose="02020603050405020304" pitchFamily="18" charset="0"/>
                <a:cs typeface="Times New Roman" panose="02020603050405020304" pitchFamily="18" charset="0"/>
              </a:rPr>
              <a:t>Generell werden diese höheren Kosten sich in eine Reduktion der Handelsvolumina übertragen</a:t>
            </a:r>
          </a:p>
          <a:p>
            <a:pPr marL="342900" indent="-342900">
              <a:spcBef>
                <a:spcPct val="50000"/>
              </a:spcBef>
              <a:buFont typeface="Wingdings" panose="05000000000000000000" pitchFamily="2" charset="2"/>
              <a:buChar char="Ø"/>
            </a:pPr>
            <a:r>
              <a:rPr lang="de-DE" altLang="en-US" sz="2400" dirty="0">
                <a:solidFill>
                  <a:sysClr val="windowText" lastClr="000000"/>
                </a:solidFill>
                <a:latin typeface="Times New Roman" panose="02020603050405020304" pitchFamily="18" charset="0"/>
                <a:cs typeface="Times New Roman" panose="02020603050405020304" pitchFamily="18" charset="0"/>
              </a:rPr>
              <a:t>Damit ergibt sich ein umgekehrt proportionaler Zusammenhang zwischen Abstand und Handelsvolumen</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591F114-557E-43C7-8F5C-3BC7718ECD2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8785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924" y="184164"/>
            <a:ext cx="9182572"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Fallstudie</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2400" dirty="0">
                <a:solidFill>
                  <a:sysClr val="windowText" lastClr="000000"/>
                </a:solidFill>
                <a:latin typeface="Times New Roman" panose="02020603050405020304" pitchFamily="18" charset="0"/>
                <a:cs typeface="Times New Roman" panose="02020603050405020304" pitchFamily="18" charset="0"/>
              </a:rPr>
              <a:t> USA-EU</a:t>
            </a:r>
          </a:p>
          <a:p>
            <a:pPr marL="342900" indent="-342900" algn="l">
              <a:buFont typeface="Arial" panose="020B0604020202020204" pitchFamily="34" charset="0"/>
              <a:buChar char="•"/>
            </a:pPr>
            <a:r>
              <a:rPr lang="en-US" sz="2400" dirty="0" err="1">
                <a:solidFill>
                  <a:sysClr val="windowText" lastClr="000000"/>
                </a:solidFill>
                <a:latin typeface="Times New Roman" panose="02020603050405020304" pitchFamily="18" charset="0"/>
                <a:cs typeface="Times New Roman" panose="02020603050405020304" pitchFamily="18" charset="0"/>
              </a:rPr>
              <a:t>Volumen</a:t>
            </a:r>
            <a:r>
              <a:rPr lang="en-US" sz="2400" dirty="0">
                <a:solidFill>
                  <a:sysClr val="windowText" lastClr="000000"/>
                </a:solidFill>
                <a:latin typeface="Times New Roman" panose="02020603050405020304" pitchFamily="18" charset="0"/>
                <a:cs typeface="Times New Roman" panose="02020603050405020304" pitchFamily="18" charset="0"/>
              </a:rPr>
              <a:t> der </a:t>
            </a:r>
            <a:r>
              <a:rPr lang="en-US" sz="2400" dirty="0" err="1">
                <a:solidFill>
                  <a:sysClr val="windowText" lastClr="000000"/>
                </a:solidFill>
                <a:latin typeface="Times New Roman" panose="02020603050405020304" pitchFamily="18" charset="0"/>
                <a:cs typeface="Times New Roman" panose="02020603050405020304" pitchFamily="18" charset="0"/>
              </a:rPr>
              <a:t>Handelsvolumina</a:t>
            </a:r>
            <a:r>
              <a:rPr lang="en-US" sz="2400" dirty="0">
                <a:solidFill>
                  <a:sysClr val="windowText" lastClr="000000"/>
                </a:solidFill>
                <a:latin typeface="Times New Roman" panose="02020603050405020304" pitchFamily="18" charset="0"/>
                <a:cs typeface="Times New Roman" panose="02020603050405020304" pitchFamily="18" charset="0"/>
              </a:rPr>
              <a:t> USA-CA und USA-MEX vs USA-EU</a:t>
            </a:r>
          </a:p>
        </p:txBody>
      </p:sp>
      <p:sp>
        <p:nvSpPr>
          <p:cNvPr id="3" name="Textfeld 2"/>
          <p:cNvSpPr txBox="1"/>
          <p:nvPr/>
        </p:nvSpPr>
        <p:spPr>
          <a:xfrm>
            <a:off x="583781" y="5643727"/>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r>
              <a:rPr lang="de-DE" sz="1633" dirty="0">
                <a:latin typeface="Times New Roman" panose="02020603050405020304" pitchFamily="18" charset="0"/>
                <a:cs typeface="Times New Roman" panose="02020603050405020304" pitchFamily="18" charset="0"/>
              </a:rPr>
              <a:t> (2019)</a:t>
            </a:r>
          </a:p>
        </p:txBody>
      </p:sp>
      <p:sp>
        <p:nvSpPr>
          <p:cNvPr id="10" name="Textfeld 9">
            <a:extLst>
              <a:ext uri="{FF2B5EF4-FFF2-40B4-BE49-F238E27FC236}">
                <a16:creationId xmlns:a16="http://schemas.microsoft.com/office/drawing/2014/main" id="{70ABDD23-FFB0-4FC7-A0A4-D7C69934B6E7}"/>
              </a:ext>
            </a:extLst>
          </p:cNvPr>
          <p:cNvSpPr txBox="1"/>
          <p:nvPr/>
        </p:nvSpPr>
        <p:spPr>
          <a:xfrm>
            <a:off x="583781" y="5032210"/>
            <a:ext cx="7560841"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a:t>
            </a:r>
          </a:p>
        </p:txBody>
      </p:sp>
      <p:sp>
        <p:nvSpPr>
          <p:cNvPr id="8" name="Title 1"/>
          <p:cNvSpPr txBox="1">
            <a:spLocks/>
          </p:cNvSpPr>
          <p:nvPr/>
        </p:nvSpPr>
        <p:spPr>
          <a:xfrm>
            <a:off x="242924" y="2053645"/>
            <a:ext cx="8752726"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2" name="Textfeld 1"/>
          <p:cNvSpPr txBox="1"/>
          <p:nvPr/>
        </p:nvSpPr>
        <p:spPr>
          <a:xfrm>
            <a:off x="583781" y="4137595"/>
            <a:ext cx="4216282" cy="369332"/>
          </a:xfrm>
          <a:prstGeom prst="rect">
            <a:avLst/>
          </a:prstGeom>
          <a:noFill/>
        </p:spPr>
        <p:txBody>
          <a:bodyPr wrap="none" rtlCol="0">
            <a:spAutoFit/>
          </a:bodyPr>
          <a:lstStyle/>
          <a:p>
            <a:r>
              <a:rPr lang="de-DE" dirty="0"/>
              <a:t>US-Handelsdaten: ITC </a:t>
            </a:r>
            <a:r>
              <a:rPr lang="de-DE" dirty="0">
                <a:hlinkClick r:id="rId3"/>
              </a:rPr>
              <a:t>Importe</a:t>
            </a:r>
            <a:r>
              <a:rPr lang="de-DE" dirty="0"/>
              <a:t> und </a:t>
            </a:r>
            <a:r>
              <a:rPr lang="de-DE" dirty="0">
                <a:hlinkClick r:id="rId4"/>
              </a:rPr>
              <a:t>Exporte</a:t>
            </a:r>
            <a:endParaRPr lang="de-DE" dirty="0"/>
          </a:p>
        </p:txBody>
      </p:sp>
      <p:sp>
        <p:nvSpPr>
          <p:cNvPr id="9" name="Textfeld 8"/>
          <p:cNvSpPr txBox="1"/>
          <p:nvPr/>
        </p:nvSpPr>
        <p:spPr>
          <a:xfrm>
            <a:off x="583781" y="4506927"/>
            <a:ext cx="2325701" cy="369332"/>
          </a:xfrm>
          <a:prstGeom prst="rect">
            <a:avLst/>
          </a:prstGeom>
          <a:noFill/>
        </p:spPr>
        <p:txBody>
          <a:bodyPr wrap="none" rtlCol="0">
            <a:spAutoFit/>
          </a:bodyPr>
          <a:lstStyle/>
          <a:p>
            <a:r>
              <a:rPr lang="de-DE" dirty="0"/>
              <a:t>Eurozone-BIP: </a:t>
            </a:r>
            <a:r>
              <a:rPr lang="de-DE" dirty="0" err="1">
                <a:hlinkClick r:id="rId5"/>
              </a:rPr>
              <a:t>Eurostat</a:t>
            </a:r>
            <a:endParaRPr lang="de-DE" dirty="0"/>
          </a:p>
        </p:txBody>
      </p:sp>
      <p:sp>
        <p:nvSpPr>
          <p:cNvPr id="11" name="Rechteck 10">
            <a:extLst>
              <a:ext uri="{FF2B5EF4-FFF2-40B4-BE49-F238E27FC236}">
                <a16:creationId xmlns:a16="http://schemas.microsoft.com/office/drawing/2014/main" id="{CCA33B01-E00A-48B4-9D3F-7100CA261E6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2678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746496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9094963" y="5385163"/>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r>
              <a:rPr lang="de-DE" sz="1633" dirty="0">
                <a:latin typeface="Times New Roman" panose="02020603050405020304" pitchFamily="18" charset="0"/>
                <a:cs typeface="Times New Roman" panose="02020603050405020304" pitchFamily="18" charset="0"/>
              </a:rPr>
              <a:t> (2019)</a:t>
            </a:r>
          </a:p>
        </p:txBody>
      </p:sp>
      <p:sp>
        <p:nvSpPr>
          <p:cNvPr id="10" name="Textfeld 9">
            <a:extLst>
              <a:ext uri="{FF2B5EF4-FFF2-40B4-BE49-F238E27FC236}">
                <a16:creationId xmlns:a16="http://schemas.microsoft.com/office/drawing/2014/main" id="{70ABDD23-FFB0-4FC7-A0A4-D7C69934B6E7}"/>
              </a:ext>
            </a:extLst>
          </p:cNvPr>
          <p:cNvSpPr txBox="1"/>
          <p:nvPr/>
        </p:nvSpPr>
        <p:spPr>
          <a:xfrm>
            <a:off x="693271" y="6308195"/>
            <a:ext cx="11030937"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 Daten verfügbar durch </a:t>
            </a:r>
            <a:r>
              <a:rPr lang="de-DE" dirty="0" err="1">
                <a:latin typeface="Times New Roman" panose="02020603050405020304" pitchFamily="18" charset="0"/>
                <a:cs typeface="Times New Roman" panose="02020603050405020304" pitchFamily="18" charset="0"/>
              </a:rPr>
              <a:t>Doppelelklick</a:t>
            </a:r>
            <a:endParaRPr lang="de-DE" dirty="0">
              <a:latin typeface="Times New Roman" panose="02020603050405020304" pitchFamily="18" charset="0"/>
              <a:cs typeface="Times New Roman" panose="02020603050405020304" pitchFamily="18" charset="0"/>
            </a:endParaRPr>
          </a:p>
        </p:txBody>
      </p:sp>
      <p:graphicFrame>
        <p:nvGraphicFramePr>
          <p:cNvPr id="2" name="Objekt 1"/>
          <p:cNvGraphicFramePr>
            <a:graphicFrameLocks noChangeAspect="1"/>
          </p:cNvGraphicFramePr>
          <p:nvPr/>
        </p:nvGraphicFramePr>
        <p:xfrm>
          <a:off x="246063" y="523875"/>
          <a:ext cx="8329612" cy="5629275"/>
        </p:xfrm>
        <a:graphic>
          <a:graphicData uri="http://schemas.openxmlformats.org/presentationml/2006/ole">
            <mc:AlternateContent xmlns:mc="http://schemas.openxmlformats.org/markup-compatibility/2006">
              <mc:Choice xmlns:v="urn:schemas-microsoft-com:vml" Requires="v">
                <p:oleObj spid="_x0000_s1027" name="Arbeitsblatt" r:id="rId4" imgW="8329690" imgH="5629110" progId="Excel.Sheet.12">
                  <p:embed/>
                </p:oleObj>
              </mc:Choice>
              <mc:Fallback>
                <p:oleObj name="Arbeitsblatt" r:id="rId4" imgW="8329690" imgH="5629110" progId="Excel.Sheet.12">
                  <p:embed/>
                  <p:pic>
                    <p:nvPicPr>
                      <p:cNvPr id="2" name="Objekt 1"/>
                      <p:cNvPicPr/>
                      <p:nvPr/>
                    </p:nvPicPr>
                    <p:blipFill>
                      <a:blip r:embed="rId5"/>
                      <a:stretch>
                        <a:fillRect/>
                      </a:stretch>
                    </p:blipFill>
                    <p:spPr>
                      <a:xfrm>
                        <a:off x="246063" y="523875"/>
                        <a:ext cx="8329612" cy="5629275"/>
                      </a:xfrm>
                      <a:prstGeom prst="rect">
                        <a:avLst/>
                      </a:prstGeom>
                    </p:spPr>
                  </p:pic>
                </p:oleObj>
              </mc:Fallback>
            </mc:AlternateContent>
          </a:graphicData>
        </a:graphic>
      </p:graphicFrame>
      <p:sp>
        <p:nvSpPr>
          <p:cNvPr id="8" name="Rechteck 7">
            <a:extLst>
              <a:ext uri="{FF2B5EF4-FFF2-40B4-BE49-F238E27FC236}">
                <a16:creationId xmlns:a16="http://schemas.microsoft.com/office/drawing/2014/main" id="{03038BE8-9778-4844-98CB-332413DCED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551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827208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 (2019)</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29740" y="142558"/>
            <a:ext cx="201850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endParaRPr lang="de-DE" sz="1633" dirty="0">
              <a:latin typeface="Times New Roman" panose="02020603050405020304" pitchFamily="18" charset="0"/>
              <a:cs typeface="Times New Roman" panose="02020603050405020304" pitchFamily="18" charset="0"/>
            </a:endParaRPr>
          </a:p>
        </p:txBody>
      </p:sp>
      <p:pic>
        <p:nvPicPr>
          <p:cNvPr id="6" name="Grafik 5"/>
          <p:cNvPicPr>
            <a:picLocks noChangeAspect="1"/>
          </p:cNvPicPr>
          <p:nvPr/>
        </p:nvPicPr>
        <p:blipFill>
          <a:blip r:embed="rId3"/>
          <a:stretch>
            <a:fillRect/>
          </a:stretch>
        </p:blipFill>
        <p:spPr>
          <a:xfrm>
            <a:off x="139257" y="602645"/>
            <a:ext cx="7636341" cy="4589929"/>
          </a:xfrm>
          <a:prstGeom prst="rect">
            <a:avLst/>
          </a:prstGeom>
        </p:spPr>
      </p:pic>
      <p:sp>
        <p:nvSpPr>
          <p:cNvPr id="8" name="Textfeld 7"/>
          <p:cNvSpPr txBox="1"/>
          <p:nvPr/>
        </p:nvSpPr>
        <p:spPr>
          <a:xfrm>
            <a:off x="7818466" y="571784"/>
            <a:ext cx="1457771" cy="369332"/>
          </a:xfrm>
          <a:prstGeom prst="rect">
            <a:avLst/>
          </a:prstGeom>
          <a:noFill/>
        </p:spPr>
        <p:txBody>
          <a:bodyPr wrap="none" rtlCol="0">
            <a:spAutoFit/>
          </a:bodyPr>
          <a:lstStyle/>
          <a:p>
            <a:r>
              <a:rPr lang="de-DE" dirty="0"/>
              <a:t>Was fällt auf?</a:t>
            </a:r>
          </a:p>
        </p:txBody>
      </p:sp>
      <p:sp>
        <p:nvSpPr>
          <p:cNvPr id="9" name="Textfeld 8"/>
          <p:cNvSpPr txBox="1"/>
          <p:nvPr/>
        </p:nvSpPr>
        <p:spPr>
          <a:xfrm>
            <a:off x="7775601" y="1009314"/>
            <a:ext cx="4416400" cy="1219909"/>
          </a:xfrm>
          <a:prstGeom prst="rect">
            <a:avLst/>
          </a:prstGeom>
          <a:noFill/>
        </p:spPr>
        <p:txBody>
          <a:bodyPr wrap="square" rtlCol="0">
            <a:noAutofit/>
          </a:bodyPr>
          <a:lstStyle/>
          <a:p>
            <a:r>
              <a:rPr lang="de-DE" dirty="0"/>
              <a:t>Tatsächlich haben auch die 3 relativ größten</a:t>
            </a:r>
          </a:p>
          <a:p>
            <a:r>
              <a:rPr lang="de-DE" dirty="0"/>
              <a:t>Länder GER, FRA , ITA auch die relativ größten Anteile in den Handelsbeziehungen zwischen den USA und der Eurozone</a:t>
            </a:r>
          </a:p>
        </p:txBody>
      </p:sp>
      <p:sp>
        <p:nvSpPr>
          <p:cNvPr id="10" name="Textfeld 9"/>
          <p:cNvSpPr txBox="1"/>
          <p:nvPr/>
        </p:nvSpPr>
        <p:spPr>
          <a:xfrm>
            <a:off x="7790549" y="2273331"/>
            <a:ext cx="4416400" cy="1219909"/>
          </a:xfrm>
          <a:prstGeom prst="rect">
            <a:avLst/>
          </a:prstGeom>
          <a:noFill/>
        </p:spPr>
        <p:txBody>
          <a:bodyPr wrap="square" rtlCol="0">
            <a:noAutofit/>
          </a:bodyPr>
          <a:lstStyle/>
          <a:p>
            <a:r>
              <a:rPr lang="de-DE" dirty="0"/>
              <a:t>Tatsächlich haben auch die 3 relativ größten</a:t>
            </a:r>
          </a:p>
          <a:p>
            <a:r>
              <a:rPr lang="de-DE" dirty="0"/>
              <a:t>Länder </a:t>
            </a:r>
            <a:r>
              <a:rPr lang="de-DE" dirty="0">
                <a:solidFill>
                  <a:srgbClr val="FF0000"/>
                </a:solidFill>
              </a:rPr>
              <a:t>GER, FRA , ITA </a:t>
            </a:r>
            <a:r>
              <a:rPr lang="de-DE" dirty="0"/>
              <a:t>auch die relativ größten Anteile in den Handelsbeziehungen zwischen den USA und der Eurozone.</a:t>
            </a:r>
          </a:p>
        </p:txBody>
      </p:sp>
      <p:sp>
        <p:nvSpPr>
          <p:cNvPr id="11" name="Ellipse 10"/>
          <p:cNvSpPr/>
          <p:nvPr/>
        </p:nvSpPr>
        <p:spPr>
          <a:xfrm>
            <a:off x="5445398" y="1069788"/>
            <a:ext cx="1511214" cy="6265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022165" y="2644588"/>
            <a:ext cx="1183341" cy="6265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39247" y="2866657"/>
            <a:ext cx="782918" cy="7491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7775600" y="3537348"/>
            <a:ext cx="4416400" cy="1219909"/>
          </a:xfrm>
          <a:prstGeom prst="rect">
            <a:avLst/>
          </a:prstGeom>
          <a:noFill/>
        </p:spPr>
        <p:txBody>
          <a:bodyPr wrap="square" rtlCol="0">
            <a:noAutofit/>
          </a:bodyPr>
          <a:lstStyle/>
          <a:p>
            <a:r>
              <a:rPr lang="de-DE" dirty="0"/>
              <a:t>Damit bestätigt sich die schon vorher gemachte Beobachtung, dass die Größe eines Landes positiv mit dem </a:t>
            </a:r>
            <a:r>
              <a:rPr lang="de-DE" dirty="0" err="1"/>
              <a:t>Handeslvolumen</a:t>
            </a:r>
            <a:r>
              <a:rPr lang="de-DE" dirty="0"/>
              <a:t> korreliert ist.</a:t>
            </a:r>
          </a:p>
        </p:txBody>
      </p:sp>
      <p:sp>
        <p:nvSpPr>
          <p:cNvPr id="15" name="Textfeld 14"/>
          <p:cNvSpPr txBox="1"/>
          <p:nvPr/>
        </p:nvSpPr>
        <p:spPr>
          <a:xfrm>
            <a:off x="7775599" y="4704737"/>
            <a:ext cx="4416400" cy="487837"/>
          </a:xfrm>
          <a:prstGeom prst="rect">
            <a:avLst/>
          </a:prstGeom>
          <a:noFill/>
        </p:spPr>
        <p:txBody>
          <a:bodyPr wrap="square" rtlCol="0">
            <a:noAutofit/>
          </a:bodyPr>
          <a:lstStyle/>
          <a:p>
            <a:r>
              <a:rPr lang="de-DE" dirty="0"/>
              <a:t>Was fällt in der weiteren Rangfolge auf?</a:t>
            </a:r>
          </a:p>
        </p:txBody>
      </p:sp>
      <p:sp>
        <p:nvSpPr>
          <p:cNvPr id="16" name="Textfeld 15"/>
          <p:cNvSpPr txBox="1"/>
          <p:nvPr/>
        </p:nvSpPr>
        <p:spPr>
          <a:xfrm>
            <a:off x="139260" y="5235463"/>
            <a:ext cx="11957116" cy="340996"/>
          </a:xfrm>
          <a:prstGeom prst="rect">
            <a:avLst/>
          </a:prstGeom>
          <a:noFill/>
        </p:spPr>
        <p:txBody>
          <a:bodyPr wrap="square" rtlCol="0">
            <a:noAutofit/>
          </a:bodyPr>
          <a:lstStyle/>
          <a:p>
            <a:r>
              <a:rPr lang="de-DE" sz="1600" dirty="0">
                <a:solidFill>
                  <a:srgbClr val="00B050"/>
                </a:solidFill>
              </a:rPr>
              <a:t>Italien und die Niederlande</a:t>
            </a:r>
            <a:r>
              <a:rPr lang="de-DE" sz="1600" dirty="0"/>
              <a:t>, welche bezogen auf das BIP deutlich kleiner sind, haben ungefähr das gleiche Handelsvolumen mit den USA.</a:t>
            </a:r>
          </a:p>
        </p:txBody>
      </p:sp>
      <p:sp>
        <p:nvSpPr>
          <p:cNvPr id="17" name="Textfeld 16"/>
          <p:cNvSpPr txBox="1"/>
          <p:nvPr/>
        </p:nvSpPr>
        <p:spPr>
          <a:xfrm>
            <a:off x="96202" y="5532544"/>
            <a:ext cx="11957116" cy="576767"/>
          </a:xfrm>
          <a:prstGeom prst="rect">
            <a:avLst/>
          </a:prstGeom>
          <a:noFill/>
        </p:spPr>
        <p:txBody>
          <a:bodyPr wrap="square" rtlCol="0">
            <a:noAutofit/>
          </a:bodyPr>
          <a:lstStyle/>
          <a:p>
            <a:r>
              <a:rPr lang="de-DE" sz="1600" dirty="0">
                <a:solidFill>
                  <a:srgbClr val="FFC000"/>
                </a:solidFill>
              </a:rPr>
              <a:t>Spanien</a:t>
            </a:r>
            <a:r>
              <a:rPr lang="de-DE" sz="1600" dirty="0"/>
              <a:t>, dessen relative BIP-Größe über 10% liegt, hat mit 5% einen deutlich geringeren Handelsanteil, als die kleineren Länder </a:t>
            </a:r>
            <a:r>
              <a:rPr lang="de-DE" sz="1600" dirty="0">
                <a:solidFill>
                  <a:srgbClr val="FFC000"/>
                </a:solidFill>
              </a:rPr>
              <a:t>Niederlande Belgien und Irland</a:t>
            </a:r>
            <a:r>
              <a:rPr lang="de-DE" sz="1600" dirty="0"/>
              <a:t>. </a:t>
            </a:r>
          </a:p>
        </p:txBody>
      </p:sp>
      <p:sp>
        <p:nvSpPr>
          <p:cNvPr id="18" name="Textfeld 17"/>
          <p:cNvSpPr txBox="1"/>
          <p:nvPr/>
        </p:nvSpPr>
        <p:spPr>
          <a:xfrm>
            <a:off x="96202" y="6447458"/>
            <a:ext cx="11957116" cy="282589"/>
          </a:xfrm>
          <a:prstGeom prst="rect">
            <a:avLst/>
          </a:prstGeom>
          <a:noFill/>
        </p:spPr>
        <p:txBody>
          <a:bodyPr wrap="square" rtlCol="0">
            <a:noAutofit/>
          </a:bodyPr>
          <a:lstStyle/>
          <a:p>
            <a:r>
              <a:rPr lang="de-DE" sz="1600" dirty="0"/>
              <a:t>Woran könnte das liegen?</a:t>
            </a:r>
          </a:p>
        </p:txBody>
      </p:sp>
      <p:sp>
        <p:nvSpPr>
          <p:cNvPr id="19" name="Rechteck 18"/>
          <p:cNvSpPr/>
          <p:nvPr/>
        </p:nvSpPr>
        <p:spPr>
          <a:xfrm>
            <a:off x="3388659" y="2957879"/>
            <a:ext cx="568771" cy="558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1931714" y="2978918"/>
            <a:ext cx="568771" cy="558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Gleichschenkliges Dreieck 20"/>
          <p:cNvSpPr/>
          <p:nvPr/>
        </p:nvSpPr>
        <p:spPr>
          <a:xfrm>
            <a:off x="2557930" y="3798846"/>
            <a:ext cx="591671" cy="562413"/>
          </a:xfrm>
          <a:prstGeom prst="triangl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Gleichschenkliges Dreieck 21"/>
          <p:cNvSpPr/>
          <p:nvPr/>
        </p:nvSpPr>
        <p:spPr>
          <a:xfrm>
            <a:off x="1099671" y="2644588"/>
            <a:ext cx="1535953" cy="1175959"/>
          </a:xfrm>
          <a:prstGeom prst="triangl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96202" y="5968166"/>
            <a:ext cx="11957116" cy="479292"/>
          </a:xfrm>
          <a:prstGeom prst="rect">
            <a:avLst/>
          </a:prstGeom>
          <a:noFill/>
        </p:spPr>
        <p:txBody>
          <a:bodyPr wrap="square" rtlCol="0">
            <a:noAutofit/>
          </a:bodyPr>
          <a:lstStyle/>
          <a:p>
            <a:r>
              <a:rPr lang="de-DE" sz="1600" dirty="0"/>
              <a:t>Insbesondere hat </a:t>
            </a:r>
            <a:r>
              <a:rPr lang="de-DE" sz="1600" dirty="0">
                <a:solidFill>
                  <a:srgbClr val="FFC000"/>
                </a:solidFill>
              </a:rPr>
              <a:t>Irland</a:t>
            </a:r>
            <a:r>
              <a:rPr lang="de-DE" sz="1600" dirty="0"/>
              <a:t>, welches mit 3%-BIP-Anteil an der Eurozone mehr als dreimal so klein ist wie </a:t>
            </a:r>
            <a:r>
              <a:rPr lang="de-DE" sz="1600" dirty="0">
                <a:solidFill>
                  <a:srgbClr val="FFC000"/>
                </a:solidFill>
              </a:rPr>
              <a:t>Spanien,</a:t>
            </a:r>
            <a:r>
              <a:rPr lang="de-DE" sz="1600" dirty="0"/>
              <a:t> hat mit einem Handelsanteil von über 10% ein doppelt so großes Handelsvolumen wie </a:t>
            </a:r>
            <a:r>
              <a:rPr lang="de-DE" sz="1600" dirty="0">
                <a:solidFill>
                  <a:srgbClr val="FFC000"/>
                </a:solidFill>
              </a:rPr>
              <a:t>Spanien.</a:t>
            </a:r>
          </a:p>
        </p:txBody>
      </p:sp>
      <p:sp>
        <p:nvSpPr>
          <p:cNvPr id="24" name="Rechteck 23">
            <a:extLst>
              <a:ext uri="{FF2B5EF4-FFF2-40B4-BE49-F238E27FC236}">
                <a16:creationId xmlns:a16="http://schemas.microsoft.com/office/drawing/2014/main" id="{75465BC0-D84C-4780-8B17-A4341E16A7E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5" name="Textfeld 24">
            <a:extLst>
              <a:ext uri="{FF2B5EF4-FFF2-40B4-BE49-F238E27FC236}">
                <a16:creationId xmlns:a16="http://schemas.microsoft.com/office/drawing/2014/main" id="{3E054AE1-6004-4B68-BA1C-44E00F251CF7}"/>
              </a:ext>
            </a:extLst>
          </p:cNvPr>
          <p:cNvSpPr txBox="1"/>
          <p:nvPr/>
        </p:nvSpPr>
        <p:spPr>
          <a:xfrm rot="16200000">
            <a:off x="-1334714" y="2312946"/>
            <a:ext cx="2982897" cy="369332"/>
          </a:xfrm>
          <a:prstGeom prst="rect">
            <a:avLst/>
          </a:prstGeom>
          <a:noFill/>
        </p:spPr>
        <p:txBody>
          <a:bodyPr wrap="square" rtlCol="0">
            <a:spAutoFit/>
          </a:bodyPr>
          <a:lstStyle/>
          <a:p>
            <a:r>
              <a:rPr lang="de-DE" dirty="0"/>
              <a:t>Anteil am US-Handel der EU</a:t>
            </a:r>
          </a:p>
        </p:txBody>
      </p:sp>
      <p:sp>
        <p:nvSpPr>
          <p:cNvPr id="26" name="Textfeld 25">
            <a:extLst>
              <a:ext uri="{FF2B5EF4-FFF2-40B4-BE49-F238E27FC236}">
                <a16:creationId xmlns:a16="http://schemas.microsoft.com/office/drawing/2014/main" id="{9560FD43-362E-4BBB-A0E4-ACEEAC782FCD}"/>
              </a:ext>
            </a:extLst>
          </p:cNvPr>
          <p:cNvSpPr txBox="1"/>
          <p:nvPr/>
        </p:nvSpPr>
        <p:spPr>
          <a:xfrm>
            <a:off x="2891097" y="4959240"/>
            <a:ext cx="2982897" cy="369332"/>
          </a:xfrm>
          <a:prstGeom prst="rect">
            <a:avLst/>
          </a:prstGeom>
          <a:noFill/>
        </p:spPr>
        <p:txBody>
          <a:bodyPr wrap="square" rtlCol="0">
            <a:spAutoFit/>
          </a:bodyPr>
          <a:lstStyle/>
          <a:p>
            <a:r>
              <a:rPr lang="de-DE" dirty="0"/>
              <a:t>Anteil am BIP der EU</a:t>
            </a:r>
          </a:p>
        </p:txBody>
      </p:sp>
    </p:spTree>
    <p:extLst>
      <p:ext uri="{BB962C8B-B14F-4D97-AF65-F5344CB8AC3E}">
        <p14:creationId xmlns:p14="http://schemas.microsoft.com/office/powerpoint/2010/main" val="383912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12" grpId="0" animBg="1"/>
      <p:bldP spid="13" grpId="0" animBg="1"/>
      <p:bldP spid="14" grpId="0"/>
      <p:bldP spid="15" grpId="0"/>
      <p:bldP spid="16" grpId="0"/>
      <p:bldP spid="17" grpId="0"/>
      <p:bldP spid="18" grpId="0"/>
      <p:bldP spid="19" grpId="0" animBg="1"/>
      <p:bldP spid="20" grpId="0" animBg="1"/>
      <p:bldP spid="21" grpId="0" animBg="1"/>
      <p:bldP spid="2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818850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 – </a:t>
            </a:r>
            <a:r>
              <a:rPr lang="en-US" sz="3991"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991"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206478" y="873847"/>
            <a:ext cx="8483127" cy="541935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Der Abstand oder die Strecke zwischen Handelspartnern wird sich, wie schon am Beispiel der USA (Handelsvolumina mit Kanada und Mexiko) im Allgemeinen auf das Handelsvolumen auswirken. </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Ein </a:t>
            </a:r>
            <a:r>
              <a:rPr lang="de-DE" sz="2000" b="1" dirty="0">
                <a:latin typeface="Times New Roman" panose="02020603050405020304" pitchFamily="18" charset="0"/>
                <a:cs typeface="Times New Roman" panose="02020603050405020304" pitchFamily="18" charset="0"/>
              </a:rPr>
              <a:t>Distanzbegriff</a:t>
            </a:r>
            <a:r>
              <a:rPr lang="de-DE" sz="2000" dirty="0">
                <a:latin typeface="Times New Roman" panose="02020603050405020304" pitchFamily="18" charset="0"/>
                <a:cs typeface="Times New Roman" panose="02020603050405020304" pitchFamily="18" charset="0"/>
              </a:rPr>
              <a:t>, der sich nur auf den Abstand/Strecke in Kilometern </a:t>
            </a:r>
            <a:r>
              <a:rPr lang="de-DE" sz="2000" dirty="0" err="1">
                <a:latin typeface="Times New Roman" panose="02020603050405020304" pitchFamily="18" charset="0"/>
                <a:cs typeface="Times New Roman" panose="02020603050405020304" pitchFamily="18" charset="0"/>
              </a:rPr>
              <a:t>bemißt</a:t>
            </a:r>
            <a:r>
              <a:rPr lang="de-DE" sz="2000" dirty="0">
                <a:latin typeface="Times New Roman" panose="02020603050405020304" pitchFamily="18" charset="0"/>
                <a:cs typeface="Times New Roman" panose="02020603050405020304" pitchFamily="18" charset="0"/>
              </a:rPr>
              <a:t> greift allerdings zu kurz, wie sich am Beispiel der Eurozone-USA-Handelsbeziehungen ablesen lässt.</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Denn dann sollte bei einem Vergleich von ITA, ESP, NLD, BEL, IRL vornehmlich die ökonomische Größe der Länder entscheidend sein, denn alle Länder sind in Kilometer alle in etwas gleich weit von den USA entfernt.</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Die ökonomische Distanz wird daher weiter gefasst und man unterscheidet im Allgemeinen 5 Dimensionen:</a:t>
            </a:r>
          </a:p>
          <a:p>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Abstand, Kulturelle Affinität, Geographie, Grenzen, Multinationale Unternehmen</a:t>
            </a:r>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48CD096-20D8-4C9B-BD17-8F103567AEF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007364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1812</Words>
  <Application>Microsoft Office PowerPoint</Application>
  <PresentationFormat>Breitbild</PresentationFormat>
  <Paragraphs>132</Paragraphs>
  <Slides>18</Slides>
  <Notes>18</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7" baseType="lpstr">
      <vt:lpstr>Arial</vt:lpstr>
      <vt:lpstr>Calibri</vt:lpstr>
      <vt:lpstr>Calibri Light</vt:lpstr>
      <vt:lpstr>Cambria Math</vt:lpstr>
      <vt:lpstr>Symbol</vt:lpstr>
      <vt:lpstr>Times New Roman</vt:lpstr>
      <vt:lpstr>Wingdings</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427</cp:revision>
  <dcterms:created xsi:type="dcterms:W3CDTF">2019-02-11T10:45:01Z</dcterms:created>
  <dcterms:modified xsi:type="dcterms:W3CDTF">2022-04-18T12:35:20Z</dcterms:modified>
</cp:coreProperties>
</file>