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57" r:id="rId2"/>
    <p:sldId id="858" r:id="rId3"/>
    <p:sldId id="859" r:id="rId4"/>
    <p:sldId id="860" r:id="rId5"/>
    <p:sldId id="922" r:id="rId6"/>
    <p:sldId id="923" r:id="rId7"/>
    <p:sldId id="1201" r:id="rId8"/>
    <p:sldId id="1228" r:id="rId9"/>
    <p:sldId id="1227" r:id="rId10"/>
    <p:sldId id="861" r:id="rId11"/>
    <p:sldId id="862" r:id="rId12"/>
    <p:sldId id="863" r:id="rId13"/>
    <p:sldId id="864" r:id="rId14"/>
    <p:sldId id="865" r:id="rId15"/>
    <p:sldId id="866" r:id="rId16"/>
    <p:sldId id="867" r:id="rId17"/>
    <p:sldId id="868" r:id="rId18"/>
    <p:sldId id="869" r:id="rId19"/>
    <p:sldId id="87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1.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11.04.2022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11.04.2022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11.04.2022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11.04.2022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11.04.2022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11.04.2022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11.04.2022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11.04.2022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11.04.2022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11.04.2022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11.04.2022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11.04.2022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4" name="Rechteck 3"/>
          <p:cNvSpPr/>
          <p:nvPr/>
        </p:nvSpPr>
        <p:spPr>
          <a:xfrm>
            <a:off x="7786088" y="849394"/>
            <a:ext cx="4363934" cy="744863"/>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d.h. weder in der Angebotsfunktion (Kosten der Produzenten) noch in den Nachfragefunktionen der Konsumenten finden sich diese Auswirkungen wieder</a:t>
            </a:r>
          </a:p>
        </p:txBody>
      </p:sp>
      <p:sp>
        <p:nvSpPr>
          <p:cNvPr id="5" name="Rechteck 4"/>
          <p:cNvSpPr/>
          <p:nvPr/>
        </p:nvSpPr>
        <p:spPr>
          <a:xfrm>
            <a:off x="8054386" y="3011284"/>
            <a:ext cx="4095636" cy="744863"/>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Es fehlen Informationen im Markt und es kann nicht mehr entschieden werden, ob eine </a:t>
            </a:r>
            <a:r>
              <a:rPr lang="de-DE" sz="1400" dirty="0" err="1">
                <a:latin typeface="Times New Roman" panose="02020603050405020304" pitchFamily="18" charset="0"/>
                <a:cs typeface="Times New Roman" panose="02020603050405020304" pitchFamily="18" charset="0"/>
              </a:rPr>
              <a:t>pareto</a:t>
            </a:r>
            <a:r>
              <a:rPr lang="de-DE" sz="1400" dirty="0">
                <a:latin typeface="Times New Roman" panose="02020603050405020304" pitchFamily="18" charset="0"/>
                <a:cs typeface="Times New Roman" panose="02020603050405020304" pitchFamily="18" charset="0"/>
              </a:rPr>
              <a:t>-effiziente Allokation erreicht wird</a:t>
            </a:r>
          </a:p>
        </p:txBody>
      </p:sp>
      <p:sp>
        <p:nvSpPr>
          <p:cNvPr id="7" name="Rechteck 6"/>
          <p:cNvSpPr/>
          <p:nvPr/>
        </p:nvSpPr>
        <p:spPr>
          <a:xfrm>
            <a:off x="3011498" y="4520470"/>
            <a:ext cx="9180502" cy="652704"/>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z. B. Impfungen: Sind ca. 95% aller Leute gegen Masern geimpft, können sich auch Kinder von Impfverweigerern nicht mehr anstecken und müssen im Zweifel nicht auf die Intensivstation, was wiederum die Kosten im Gesundheitssystem senkt </a:t>
            </a:r>
          </a:p>
        </p:txBody>
      </p:sp>
      <p:sp>
        <p:nvSpPr>
          <p:cNvPr id="8" name="Rechteck 7"/>
          <p:cNvSpPr/>
          <p:nvPr/>
        </p:nvSpPr>
        <p:spPr>
          <a:xfrm>
            <a:off x="3309551" y="5288721"/>
            <a:ext cx="8840471" cy="744863"/>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z. B. Verschmutzung: Packen wir alles in Plastik, kommt auch relativ viel europäischer Müll in die Nordsee. Das Plastik wiederum wird an die Strände des Wattenmeers gespült, was wiederum die Attraktivität der Region senkt und damit die ansässige Tourismusindustrie schädigt.</a:t>
            </a:r>
          </a:p>
        </p:txBody>
      </p:sp>
      <p:sp>
        <p:nvSpPr>
          <p:cNvPr id="9" name="Rechteck 8"/>
          <p:cNvSpPr/>
          <p:nvPr/>
        </p:nvSpPr>
        <p:spPr>
          <a:xfrm>
            <a:off x="3309550" y="6033584"/>
            <a:ext cx="8840471" cy="530503"/>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Auf die Frage beim Metzger, warum die Wurst in Plastik verpackt werden muss, erhält man die Antwort, dass dies die Kunden verlangen würden. Der negative Effekt auf den Tourismus ist allerdings im Preis der Wurst nicht enthalten.</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0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856391" y="2363323"/>
            <a:ext cx="4361707" cy="343620"/>
          </a:xfrm>
          <a:prstGeom prst="rect">
            <a:avLst/>
          </a:prstGeom>
          <a:noFill/>
        </p:spPr>
        <p:txBody>
          <a:bodyPr wrap="none" rtlCol="0">
            <a:spAutoFit/>
          </a:bodyPr>
          <a:lstStyle/>
          <a:p>
            <a:r>
              <a:rPr lang="de-DE" sz="1633" dirty="0"/>
              <a:t>Privates Angebot = Grenzkosten der Produzenten</a:t>
            </a:r>
          </a:p>
        </p:txBody>
      </p: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998219" y="1219154"/>
            <a:ext cx="4223031" cy="1067243"/>
          </a:xfrm>
          <a:prstGeom prst="rect">
            <a:avLst/>
          </a:prstGeom>
          <a:noFill/>
        </p:spPr>
        <p:txBody>
          <a:bodyPr wrap="square" rtlCol="0">
            <a:noAutofit/>
          </a:bodyPr>
          <a:lstStyle/>
          <a:p>
            <a:r>
              <a:rPr lang="de-DE" sz="1633" dirty="0"/>
              <a:t>Gesellschaftliche Kosten liegen höher, da mit jeder zusätzlich produzierten Einheit ein zusätzlicher Schaden (Grenzschaden) entsteht</a:t>
            </a:r>
          </a:p>
          <a:p>
            <a:r>
              <a:rPr lang="de-DE" sz="1633" dirty="0"/>
              <a:t>A</a:t>
            </a:r>
            <a:r>
              <a:rPr lang="de-DE" sz="1633" baseline="30000" dirty="0"/>
              <a:t>S</a:t>
            </a:r>
            <a:r>
              <a:rPr lang="de-DE" sz="1633" dirty="0"/>
              <a:t>: gesellschaftliche </a:t>
            </a:r>
            <a:r>
              <a:rPr lang="de-DE" sz="1633" dirty="0" err="1"/>
              <a:t>Angebitsfunktion</a:t>
            </a:r>
            <a:endParaRPr lang="de-DE" sz="1633" dirty="0"/>
          </a:p>
        </p:txBody>
      </p: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19" name="Gerader Verbinder 18"/>
          <p:cNvCxnSpPr/>
          <p:nvPr/>
        </p:nvCxnSpPr>
        <p:spPr>
          <a:xfrm>
            <a:off x="5580883" y="2440743"/>
            <a:ext cx="7357" cy="883845"/>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Gerade Verbindung mit Pfeil 20"/>
          <p:cNvCxnSpPr/>
          <p:nvPr/>
        </p:nvCxnSpPr>
        <p:spPr>
          <a:xfrm flipH="1" flipV="1">
            <a:off x="5902036" y="3345252"/>
            <a:ext cx="1502401" cy="3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929980" y="1202206"/>
            <a:ext cx="1713482" cy="343620"/>
          </a:xfrm>
          <a:prstGeom prst="rect">
            <a:avLst/>
          </a:prstGeom>
          <a:noFill/>
        </p:spPr>
        <p:txBody>
          <a:bodyPr wrap="none" rtlCol="0">
            <a:spAutoFit/>
          </a:bodyPr>
          <a:lstStyle/>
          <a:p>
            <a:r>
              <a:rPr lang="de-DE" sz="1633" dirty="0"/>
              <a:t>Soziales Optimum</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556837" y="3353060"/>
            <a:ext cx="2585836" cy="343620"/>
          </a:xfrm>
          <a:prstGeom prst="rect">
            <a:avLst/>
          </a:prstGeom>
          <a:noFill/>
        </p:spPr>
        <p:txBody>
          <a:bodyPr wrap="none" rtlCol="0">
            <a:spAutoFit/>
          </a:bodyPr>
          <a:lstStyle/>
          <a:p>
            <a:r>
              <a:rPr lang="de-DE" sz="1633" dirty="0"/>
              <a:t>Privates Marktgleichgewicht</a:t>
            </a:r>
          </a:p>
        </p:txBody>
      </p:sp>
      <p:cxnSp>
        <p:nvCxnSpPr>
          <p:cNvPr id="28" name="Gerader Verbinder 27"/>
          <p:cNvCxnSpPr/>
          <p:nvPr/>
        </p:nvCxnSpPr>
        <p:spPr>
          <a:xfrm flipH="1">
            <a:off x="5455565" y="2497454"/>
            <a:ext cx="6928" cy="733698"/>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Gerader Verbinder 29"/>
          <p:cNvCxnSpPr/>
          <p:nvPr/>
        </p:nvCxnSpPr>
        <p:spPr>
          <a:xfrm>
            <a:off x="5269749" y="2590800"/>
            <a:ext cx="1168" cy="453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Gerader Verbinder 32"/>
          <p:cNvCxnSpPr/>
          <p:nvPr/>
        </p:nvCxnSpPr>
        <p:spPr>
          <a:xfrm>
            <a:off x="5117349" y="2639291"/>
            <a:ext cx="474" cy="308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Gerade Verbindung mit Pfeil 38"/>
          <p:cNvCxnSpPr/>
          <p:nvPr/>
        </p:nvCxnSpPr>
        <p:spPr>
          <a:xfrm flipV="1">
            <a:off x="3393504" y="2943413"/>
            <a:ext cx="1893524" cy="2459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4812076" y="2746716"/>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4655764" y="5087776"/>
            <a:ext cx="340158" cy="343620"/>
          </a:xfrm>
          <a:prstGeom prst="rect">
            <a:avLst/>
          </a:prstGeom>
          <a:noFill/>
        </p:spPr>
        <p:txBody>
          <a:bodyPr wrap="none" rtlCol="0">
            <a:spAutoFit/>
          </a:bodyPr>
          <a:lstStyle/>
          <a:p>
            <a:r>
              <a:rPr lang="de-DE" sz="1633" dirty="0" err="1"/>
              <a:t>x</a:t>
            </a:r>
            <a:r>
              <a:rPr lang="de-DE" sz="1633" baseline="30000" dirty="0" err="1"/>
              <a:t>S</a:t>
            </a:r>
            <a:endParaRPr lang="de-DE" sz="1633" baseline="30000" dirty="0"/>
          </a:p>
        </p:txBody>
      </p: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48" name="Textfeld 47"/>
          <p:cNvSpPr txBox="1"/>
          <p:nvPr/>
        </p:nvSpPr>
        <p:spPr>
          <a:xfrm>
            <a:off x="2159804" y="5400373"/>
            <a:ext cx="10032195" cy="1140867"/>
          </a:xfrm>
          <a:prstGeom prst="rect">
            <a:avLst/>
          </a:prstGeom>
          <a:noFill/>
        </p:spPr>
        <p:txBody>
          <a:bodyPr wrap="square" rtlCol="0">
            <a:noAutofit/>
          </a:bodyPr>
          <a:lstStyle/>
          <a:p>
            <a:r>
              <a:rPr lang="de-DE" sz="1633" dirty="0"/>
              <a:t>Jede Einheit, die über dem sozialen Optimum produziert wird verursacht einen zusätzlichen Schaden. Die Differenz zwischen Nachfragekurve und sozialer </a:t>
            </a:r>
            <a:r>
              <a:rPr lang="de-DE" sz="1633" dirty="0" err="1"/>
              <a:t>Angebotsurve</a:t>
            </a:r>
            <a:r>
              <a:rPr lang="de-DE" sz="1633" dirty="0"/>
              <a:t>  A</a:t>
            </a:r>
            <a:r>
              <a:rPr lang="de-DE" sz="1633" baseline="30000" dirty="0"/>
              <a:t>S</a:t>
            </a:r>
            <a:r>
              <a:rPr lang="de-DE" sz="1633" dirty="0"/>
              <a:t> bedeutet damit einen Wohlfahrtsverlust. Das rot schraffierte Dreieck repräsentiert damit den aggregierten Wohlfahrtsverlust für die Gesellschaft bei Produktion im Marktgleichgewicht x</a:t>
            </a:r>
            <a:r>
              <a:rPr lang="de-DE" sz="1633" baseline="30000" dirty="0"/>
              <a:t>* </a:t>
            </a:r>
            <a:r>
              <a:rPr lang="de-DE" sz="1633" dirty="0"/>
              <a:t>. Der Marktpreis p</a:t>
            </a:r>
            <a:r>
              <a:rPr lang="de-DE" sz="1633" baseline="30000" dirty="0"/>
              <a:t>*</a:t>
            </a:r>
            <a:r>
              <a:rPr lang="de-DE" sz="1633" dirty="0"/>
              <a:t> ist damit zu gering, um in eine wohlfahrtsoptimale Allokation zu erreichen.</a:t>
            </a:r>
            <a:endParaRPr lang="de-DE" sz="1633" baseline="30000" dirty="0"/>
          </a:p>
          <a:p>
            <a:r>
              <a:rPr lang="de-DE" sz="1633" dirty="0"/>
              <a:t> </a:t>
            </a:r>
          </a:p>
        </p:txBody>
      </p:sp>
      <p:cxnSp>
        <p:nvCxnSpPr>
          <p:cNvPr id="50" name="Gerader Verbinder 49"/>
          <p:cNvCxnSpPr/>
          <p:nvPr/>
        </p:nvCxnSpPr>
        <p:spPr>
          <a:xfrm flipV="1">
            <a:off x="2810434" y="3339326"/>
            <a:ext cx="2797541" cy="1265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flipH="1">
            <a:off x="2796163" y="2731226"/>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2451792" y="2603216"/>
            <a:ext cx="359394" cy="343620"/>
          </a:xfrm>
          <a:prstGeom prst="rect">
            <a:avLst/>
          </a:prstGeom>
          <a:noFill/>
        </p:spPr>
        <p:txBody>
          <a:bodyPr wrap="none" rtlCol="0">
            <a:spAutoFit/>
          </a:bodyPr>
          <a:lstStyle/>
          <a:p>
            <a:r>
              <a:rPr lang="de-DE" sz="1633" dirty="0" err="1"/>
              <a:t>p</a:t>
            </a:r>
            <a:r>
              <a:rPr lang="de-DE" sz="1633" baseline="30000" dirty="0" err="1"/>
              <a:t>S</a:t>
            </a:r>
            <a:endParaRPr lang="de-DE" sz="1633" baseline="30000" dirty="0"/>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46" grpId="0"/>
      <p:bldP spid="48"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175901" y="963783"/>
            <a:ext cx="4361707" cy="343620"/>
          </a:xfrm>
          <a:prstGeom prst="rect">
            <a:avLst/>
          </a:prstGeom>
          <a:noFill/>
        </p:spPr>
        <p:txBody>
          <a:bodyPr wrap="none" rtlCol="0">
            <a:spAutoFit/>
          </a:bodyPr>
          <a:lstStyle/>
          <a:p>
            <a:r>
              <a:rPr lang="de-DE" sz="1633" dirty="0"/>
              <a:t>Privates Angebot = Grenzkosten der Produzenten</a:t>
            </a:r>
          </a:p>
        </p:txBody>
      </p: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811673" y="2113953"/>
            <a:ext cx="4223031" cy="834196"/>
          </a:xfrm>
          <a:prstGeom prst="rect">
            <a:avLst/>
          </a:prstGeom>
          <a:noFill/>
        </p:spPr>
        <p:txBody>
          <a:bodyPr wrap="square" rtlCol="0">
            <a:noAutofit/>
          </a:bodyPr>
          <a:lstStyle/>
          <a:p>
            <a:r>
              <a:rPr lang="de-DE" sz="1633" dirty="0"/>
              <a:t>Mit jeder zusätzlich produzierten Einheit geht ein zusätzlicher Gewinn für die Gesellschaft einher und die aggregierte soziale Angebotsfunktion liegt damit unterhalb der privaten Angebotsfunktion</a:t>
            </a:r>
          </a:p>
        </p:txBody>
      </p: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19" name="Gerader Verbinder 18"/>
          <p:cNvCxnSpPr/>
          <p:nvPr/>
        </p:nvCxnSpPr>
        <p:spPr>
          <a:xfrm flipH="1">
            <a:off x="4846880" y="2768239"/>
            <a:ext cx="15291" cy="736523"/>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Gerade Verbindung mit Pfeil 20"/>
          <p:cNvCxnSpPr>
            <a:stCxn id="22" idx="1"/>
          </p:cNvCxnSpPr>
          <p:nvPr/>
        </p:nvCxnSpPr>
        <p:spPr>
          <a:xfrm flipH="1" flipV="1">
            <a:off x="5782572" y="3365914"/>
            <a:ext cx="1779302" cy="26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7561874" y="3461983"/>
            <a:ext cx="1713482" cy="343620"/>
          </a:xfrm>
          <a:prstGeom prst="rect">
            <a:avLst/>
          </a:prstGeom>
          <a:noFill/>
        </p:spPr>
        <p:txBody>
          <a:bodyPr wrap="none" rtlCol="0">
            <a:spAutoFit/>
          </a:bodyPr>
          <a:lstStyle/>
          <a:p>
            <a:r>
              <a:rPr lang="de-DE" sz="1633" dirty="0"/>
              <a:t>Soziales Optimum</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86721" y="1482431"/>
            <a:ext cx="2585836" cy="343620"/>
          </a:xfrm>
          <a:prstGeom prst="rect">
            <a:avLst/>
          </a:prstGeom>
          <a:noFill/>
        </p:spPr>
        <p:txBody>
          <a:bodyPr wrap="none" rtlCol="0">
            <a:spAutoFit/>
          </a:bodyPr>
          <a:lstStyle/>
          <a:p>
            <a:r>
              <a:rPr lang="de-DE" sz="1633" dirty="0"/>
              <a:t>Privates Marktgleichgewicht</a:t>
            </a:r>
          </a:p>
        </p:txBody>
      </p:sp>
      <p:cxnSp>
        <p:nvCxnSpPr>
          <p:cNvPr id="28" name="Gerader Verbinder 27"/>
          <p:cNvCxnSpPr/>
          <p:nvPr/>
        </p:nvCxnSpPr>
        <p:spPr>
          <a:xfrm flipH="1">
            <a:off x="5033304" y="2907631"/>
            <a:ext cx="6928" cy="578232"/>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Gerader Verbinder 29"/>
          <p:cNvCxnSpPr/>
          <p:nvPr/>
        </p:nvCxnSpPr>
        <p:spPr>
          <a:xfrm>
            <a:off x="5174181" y="3040579"/>
            <a:ext cx="1168" cy="453950"/>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Gerader Verbinder 32"/>
          <p:cNvCxnSpPr/>
          <p:nvPr/>
        </p:nvCxnSpPr>
        <p:spPr>
          <a:xfrm>
            <a:off x="5280855" y="3083758"/>
            <a:ext cx="474" cy="308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Gerade Verbindung mit Pfeil 38"/>
          <p:cNvCxnSpPr/>
          <p:nvPr/>
        </p:nvCxnSpPr>
        <p:spPr>
          <a:xfrm flipV="1">
            <a:off x="3393504" y="3257814"/>
            <a:ext cx="1649970" cy="2145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4812076"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5580883" y="3324588"/>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5455565" y="5049331"/>
            <a:ext cx="340158" cy="343620"/>
          </a:xfrm>
          <a:prstGeom prst="rect">
            <a:avLst/>
          </a:prstGeom>
          <a:noFill/>
        </p:spPr>
        <p:txBody>
          <a:bodyPr wrap="none" rtlCol="0">
            <a:spAutoFit/>
          </a:bodyPr>
          <a:lstStyle/>
          <a:p>
            <a:r>
              <a:rPr lang="de-DE" sz="1633" dirty="0" err="1"/>
              <a:t>x</a:t>
            </a:r>
            <a:r>
              <a:rPr lang="de-DE" sz="1633" baseline="30000" dirty="0" err="1"/>
              <a:t>S</a:t>
            </a:r>
            <a:endParaRPr lang="de-DE" sz="1633" baseline="30000" dirty="0"/>
          </a:p>
        </p:txBody>
      </p: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sp>
        <p:nvSpPr>
          <p:cNvPr id="48" name="Textfeld 47"/>
          <p:cNvSpPr txBox="1"/>
          <p:nvPr/>
        </p:nvSpPr>
        <p:spPr>
          <a:xfrm>
            <a:off x="1357746" y="5400373"/>
            <a:ext cx="10834254" cy="1140867"/>
          </a:xfrm>
          <a:prstGeom prst="rect">
            <a:avLst/>
          </a:prstGeom>
          <a:noFill/>
        </p:spPr>
        <p:txBody>
          <a:bodyPr wrap="square" rtlCol="0">
            <a:noAutofit/>
          </a:bodyPr>
          <a:lstStyle/>
          <a:p>
            <a:r>
              <a:rPr lang="de-DE" sz="1633" dirty="0"/>
              <a:t>Jede Einheit, die weniger als im sozialen Optimum produziert wird, verursacht einen zusätzlichen Verlust für die Gesellschaft. Die Differenz zwischen Nachfragekurve und sozialer </a:t>
            </a:r>
            <a:r>
              <a:rPr lang="de-DE" sz="1633" dirty="0" err="1"/>
              <a:t>Angebotsurve</a:t>
            </a:r>
            <a:r>
              <a:rPr lang="de-DE" sz="1633" dirty="0"/>
              <a:t>  A</a:t>
            </a:r>
            <a:r>
              <a:rPr lang="de-DE" sz="1633" baseline="30000" dirty="0"/>
              <a:t>S</a:t>
            </a:r>
            <a:r>
              <a:rPr lang="de-DE" sz="1633" dirty="0"/>
              <a:t> bedeutet damit wiederum einen Wohlfahrtsverlust. Das rot schraffierte Dreieck repräsentiert damit den aggregierten Wohlfahrtsverlust für die Gesellschaft bei Produktion im Marktgleichgewicht x</a:t>
            </a:r>
            <a:r>
              <a:rPr lang="de-DE" sz="1633" baseline="30000" dirty="0"/>
              <a:t>* </a:t>
            </a:r>
            <a:r>
              <a:rPr lang="de-DE" sz="1633" dirty="0"/>
              <a:t>. Der Marktpreis p</a:t>
            </a:r>
            <a:r>
              <a:rPr lang="de-DE" sz="1633" baseline="30000" dirty="0"/>
              <a:t>*</a:t>
            </a:r>
            <a:r>
              <a:rPr lang="de-DE" sz="1633" dirty="0"/>
              <a:t> ist damit zu hoch, um in eine wohlfahrtsoptimale Allokation zu erreichen</a:t>
            </a:r>
            <a:endParaRPr lang="de-DE" sz="1633" baseline="30000" dirty="0"/>
          </a:p>
          <a:p>
            <a:r>
              <a:rPr lang="de-DE" sz="1633" dirty="0"/>
              <a:t> </a:t>
            </a:r>
          </a:p>
        </p:txBody>
      </p:sp>
      <p:cxnSp>
        <p:nvCxnSpPr>
          <p:cNvPr id="50" name="Gerader Verbinder 49"/>
          <p:cNvCxnSpPr/>
          <p:nvPr/>
        </p:nvCxnSpPr>
        <p:spPr>
          <a:xfrm flipV="1">
            <a:off x="2761796" y="3317868"/>
            <a:ext cx="2797541" cy="1265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2431935" y="3135016"/>
            <a:ext cx="359394" cy="343620"/>
          </a:xfrm>
          <a:prstGeom prst="rect">
            <a:avLst/>
          </a:prstGeom>
          <a:noFill/>
        </p:spPr>
        <p:txBody>
          <a:bodyPr wrap="none" rtlCol="0">
            <a:spAutoFit/>
          </a:bodyPr>
          <a:lstStyle/>
          <a:p>
            <a:r>
              <a:rPr lang="de-DE" sz="1633" dirty="0" err="1"/>
              <a:t>p</a:t>
            </a:r>
            <a:r>
              <a:rPr lang="de-DE" sz="1633" baseline="30000" dirty="0" err="1"/>
              <a:t>S</a:t>
            </a:r>
            <a:endParaRPr lang="de-DE" sz="1633" baseline="30000" dirty="0"/>
          </a:p>
        </p:txBody>
      </p: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48"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87458" y="1052231"/>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sp>
        <p:nvSpPr>
          <p:cNvPr id="2" name="Rechteck 1"/>
          <p:cNvSpPr/>
          <p:nvPr/>
        </p:nvSpPr>
        <p:spPr>
          <a:xfrm>
            <a:off x="7756842" y="355156"/>
            <a:ext cx="1707519" cy="369332"/>
          </a:xfrm>
          <a:prstGeom prst="rect">
            <a:avLst/>
          </a:prstGeom>
        </p:spPr>
        <p:txBody>
          <a:bodyPr wrap="none">
            <a:spAutoFit/>
          </a:bodyPr>
          <a:lstStyle/>
          <a:p>
            <a:pPr algn="ctr"/>
            <a:r>
              <a:rPr lang="de-DE" dirty="0">
                <a:latin typeface="Times New Roman" panose="02020603050405020304" pitchFamily="18" charset="0"/>
                <a:cs typeface="Times New Roman" panose="02020603050405020304" pitchFamily="18" charset="0"/>
              </a:rPr>
              <a:t>Angebot: p=2+x</a:t>
            </a:r>
          </a:p>
        </p:txBody>
      </p:sp>
      <p:cxnSp>
        <p:nvCxnSpPr>
          <p:cNvPr id="4" name="Gerader Verbinder 3"/>
          <p:cNvCxnSpPr/>
          <p:nvPr/>
        </p:nvCxnSpPr>
        <p:spPr>
          <a:xfrm>
            <a:off x="2798403" y="1420090"/>
            <a:ext cx="3636000" cy="3600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2421193" y="1271135"/>
            <a:ext cx="396262" cy="343620"/>
          </a:xfrm>
          <a:prstGeom prst="rect">
            <a:avLst/>
          </a:prstGeom>
          <a:noFill/>
        </p:spPr>
        <p:txBody>
          <a:bodyPr wrap="none" rtlCol="0">
            <a:spAutoFit/>
          </a:bodyPr>
          <a:lstStyle/>
          <a:p>
            <a:r>
              <a:rPr lang="de-DE" sz="1633" dirty="0"/>
              <a:t>20</a:t>
            </a:r>
          </a:p>
        </p:txBody>
      </p:sp>
      <p:sp>
        <p:nvSpPr>
          <p:cNvPr id="12" name="Textfeld 11"/>
          <p:cNvSpPr txBox="1"/>
          <p:nvPr/>
        </p:nvSpPr>
        <p:spPr>
          <a:xfrm>
            <a:off x="6304515" y="5048536"/>
            <a:ext cx="396262" cy="343620"/>
          </a:xfrm>
          <a:prstGeom prst="rect">
            <a:avLst/>
          </a:prstGeom>
          <a:noFill/>
        </p:spPr>
        <p:txBody>
          <a:bodyPr wrap="none" rtlCol="0">
            <a:spAutoFit/>
          </a:bodyPr>
          <a:lstStyle/>
          <a:p>
            <a:r>
              <a:rPr lang="de-DE" sz="1633" dirty="0"/>
              <a:t>20</a:t>
            </a:r>
          </a:p>
        </p:txBody>
      </p:sp>
      <p:sp>
        <p:nvSpPr>
          <p:cNvPr id="5" name="Rechteck 4"/>
          <p:cNvSpPr/>
          <p:nvPr/>
        </p:nvSpPr>
        <p:spPr>
          <a:xfrm>
            <a:off x="7469905" y="770443"/>
            <a:ext cx="1994457" cy="369332"/>
          </a:xfrm>
          <a:prstGeom prst="rect">
            <a:avLst/>
          </a:prstGeom>
        </p:spPr>
        <p:txBody>
          <a:bodyPr wrap="none">
            <a:spAutoFit/>
          </a:bodyPr>
          <a:lstStyle/>
          <a:p>
            <a:pPr algn="ctr"/>
            <a:r>
              <a:rPr lang="de-DE" dirty="0">
                <a:latin typeface="Times New Roman" panose="02020603050405020304" pitchFamily="18" charset="0"/>
                <a:cs typeface="Times New Roman" panose="02020603050405020304" pitchFamily="18" charset="0"/>
              </a:rPr>
              <a:t>Nachfrage:  p=20-x</a:t>
            </a:r>
          </a:p>
        </p:txBody>
      </p:sp>
      <p:cxnSp>
        <p:nvCxnSpPr>
          <p:cNvPr id="13" name="Gerader Verbinder 12"/>
          <p:cNvCxnSpPr/>
          <p:nvPr/>
        </p:nvCxnSpPr>
        <p:spPr>
          <a:xfrm flipV="1">
            <a:off x="2798401" y="1905666"/>
            <a:ext cx="3470781" cy="277506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868278" y="4239782"/>
            <a:ext cx="319318" cy="343620"/>
          </a:xfrm>
          <a:prstGeom prst="rect">
            <a:avLst/>
          </a:prstGeom>
          <a:noFill/>
        </p:spPr>
        <p:txBody>
          <a:bodyPr wrap="none" rtlCol="0">
            <a:spAutoFit/>
          </a:bodyPr>
          <a:lstStyle/>
          <a:p>
            <a:r>
              <a:rPr lang="de-DE" sz="1633" dirty="0"/>
              <a:t>N</a:t>
            </a:r>
          </a:p>
        </p:txBody>
      </p:sp>
      <p:sp>
        <p:nvSpPr>
          <p:cNvPr id="16" name="Textfeld 15"/>
          <p:cNvSpPr txBox="1"/>
          <p:nvPr/>
        </p:nvSpPr>
        <p:spPr>
          <a:xfrm>
            <a:off x="6258193" y="1595816"/>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671290" y="1271910"/>
            <a:ext cx="4100866" cy="343620"/>
          </a:xfrm>
          <a:prstGeom prst="rect">
            <a:avLst/>
          </a:prstGeom>
          <a:noFill/>
        </p:spPr>
        <p:txBody>
          <a:bodyPr wrap="none" rtlCol="0">
            <a:spAutoFit/>
          </a:bodyPr>
          <a:lstStyle/>
          <a:p>
            <a:r>
              <a:rPr lang="de-DE" sz="1633" dirty="0"/>
              <a:t>„A=N“ → x*=9 und p*=11 Marktgleichgewicht</a:t>
            </a:r>
          </a:p>
        </p:txBody>
      </p:sp>
      <p:sp>
        <p:nvSpPr>
          <p:cNvPr id="18" name="Rechteck 17"/>
          <p:cNvSpPr/>
          <p:nvPr/>
        </p:nvSpPr>
        <p:spPr>
          <a:xfrm>
            <a:off x="6633607" y="1793620"/>
            <a:ext cx="5186100" cy="369332"/>
          </a:xfrm>
          <a:prstGeom prst="rect">
            <a:avLst/>
          </a:prstGeom>
        </p:spPr>
        <p:txBody>
          <a:bodyPr wrap="none">
            <a:spAutoFit/>
          </a:bodyPr>
          <a:lstStyle/>
          <a:p>
            <a:pPr algn="ctr"/>
            <a:r>
              <a:rPr lang="de-DE" dirty="0">
                <a:latin typeface="Times New Roman" panose="02020603050405020304" pitchFamily="18" charset="0"/>
                <a:cs typeface="Times New Roman" panose="02020603050405020304" pitchFamily="18" charset="0"/>
              </a:rPr>
              <a:t>Soziales Angebot: p=2+x+Grenzschaden=2+x+4=6+x</a:t>
            </a:r>
          </a:p>
        </p:txBody>
      </p:sp>
      <p:sp>
        <p:nvSpPr>
          <p:cNvPr id="19" name="Textfeld 18"/>
          <p:cNvSpPr txBox="1"/>
          <p:nvPr/>
        </p:nvSpPr>
        <p:spPr>
          <a:xfrm>
            <a:off x="6119208" y="982961"/>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0" name="Gerader Verbinder 19"/>
          <p:cNvCxnSpPr/>
          <p:nvPr/>
        </p:nvCxnSpPr>
        <p:spPr>
          <a:xfrm flipV="1">
            <a:off x="2791473" y="1268359"/>
            <a:ext cx="3470781" cy="277506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253488" y="2269375"/>
            <a:ext cx="4134810" cy="343620"/>
          </a:xfrm>
          <a:prstGeom prst="rect">
            <a:avLst/>
          </a:prstGeom>
          <a:noFill/>
        </p:spPr>
        <p:txBody>
          <a:bodyPr wrap="square" rtlCol="0">
            <a:spAutoFit/>
          </a:bodyPr>
          <a:lstStyle/>
          <a:p>
            <a:r>
              <a:rPr lang="de-DE" sz="1633" dirty="0"/>
              <a:t>„A</a:t>
            </a:r>
            <a:r>
              <a:rPr lang="de-DE" sz="1633" baseline="30000" dirty="0"/>
              <a:t>S</a:t>
            </a:r>
            <a:r>
              <a:rPr lang="de-DE" sz="1633" dirty="0"/>
              <a:t>=N“ → </a:t>
            </a:r>
            <a:r>
              <a:rPr lang="de-DE" sz="1633" dirty="0" err="1"/>
              <a:t>x</a:t>
            </a:r>
            <a:r>
              <a:rPr lang="de-DE" sz="1633" baseline="30000" dirty="0" err="1"/>
              <a:t>S</a:t>
            </a:r>
            <a:r>
              <a:rPr lang="de-DE" sz="1633" dirty="0"/>
              <a:t>=7 und </a:t>
            </a:r>
            <a:r>
              <a:rPr lang="de-DE" sz="1633" dirty="0" err="1"/>
              <a:t>p</a:t>
            </a:r>
            <a:r>
              <a:rPr lang="de-DE" sz="1633" baseline="30000" dirty="0" err="1"/>
              <a:t>S</a:t>
            </a:r>
            <a:r>
              <a:rPr lang="de-DE" sz="1633" dirty="0"/>
              <a:t>=13 soziales Optimum</a:t>
            </a:r>
          </a:p>
        </p:txBody>
      </p:sp>
      <p:sp>
        <p:nvSpPr>
          <p:cNvPr id="22" name="Textfeld 21"/>
          <p:cNvSpPr txBox="1"/>
          <p:nvPr/>
        </p:nvSpPr>
        <p:spPr>
          <a:xfrm>
            <a:off x="7155422" y="2832148"/>
            <a:ext cx="5032748" cy="594906"/>
          </a:xfrm>
          <a:prstGeom prst="rect">
            <a:avLst/>
          </a:prstGeom>
          <a:noFill/>
        </p:spPr>
        <p:txBody>
          <a:bodyPr wrap="square" rtlCol="0">
            <a:spAutoFit/>
          </a:bodyPr>
          <a:lstStyle/>
          <a:p>
            <a:r>
              <a:rPr lang="de-DE" sz="1633" dirty="0"/>
              <a:t>Wohlfahrtsverlust:</a:t>
            </a:r>
          </a:p>
          <a:p>
            <a:r>
              <a:rPr lang="de-DE" sz="1633" dirty="0"/>
              <a:t>∆W=(x*-</a:t>
            </a:r>
            <a:r>
              <a:rPr lang="de-DE" sz="1633" dirty="0" err="1"/>
              <a:t>x</a:t>
            </a:r>
            <a:r>
              <a:rPr lang="de-DE" sz="1633" baseline="30000" dirty="0" err="1"/>
              <a:t>S</a:t>
            </a:r>
            <a:r>
              <a:rPr lang="de-DE" sz="1633" dirty="0"/>
              <a:t>)∙Grenzschaden/2=(9-7) ∙ 4/2=4</a:t>
            </a:r>
          </a:p>
        </p:txBody>
      </p:sp>
      <p:cxnSp>
        <p:nvCxnSpPr>
          <p:cNvPr id="23" name="Gerader Verbinder 22"/>
          <p:cNvCxnSpPr/>
          <p:nvPr/>
        </p:nvCxnSpPr>
        <p:spPr>
          <a:xfrm flipH="1">
            <a:off x="4629780" y="2579173"/>
            <a:ext cx="4245" cy="586511"/>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Gerader Verbinder 23"/>
          <p:cNvCxnSpPr/>
          <p:nvPr/>
        </p:nvCxnSpPr>
        <p:spPr>
          <a:xfrm flipH="1">
            <a:off x="4522185" y="2669760"/>
            <a:ext cx="2301" cy="424886"/>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Gerader Verbinder 24"/>
          <p:cNvCxnSpPr/>
          <p:nvPr/>
        </p:nvCxnSpPr>
        <p:spPr>
          <a:xfrm>
            <a:off x="4403904" y="2727869"/>
            <a:ext cx="474" cy="308667"/>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Gerader Verbinder 37"/>
          <p:cNvCxnSpPr/>
          <p:nvPr/>
        </p:nvCxnSpPr>
        <p:spPr>
          <a:xfrm>
            <a:off x="4227407" y="2907085"/>
            <a:ext cx="20352" cy="21102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4643755" y="3307232"/>
            <a:ext cx="28193" cy="17101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114817" y="5076841"/>
            <a:ext cx="340158" cy="343620"/>
          </a:xfrm>
          <a:prstGeom prst="rect">
            <a:avLst/>
          </a:prstGeom>
          <a:noFill/>
        </p:spPr>
        <p:txBody>
          <a:bodyPr wrap="none" rtlCol="0">
            <a:spAutoFit/>
          </a:bodyPr>
          <a:lstStyle/>
          <a:p>
            <a:r>
              <a:rPr lang="de-DE" sz="1633" dirty="0" err="1"/>
              <a:t>x</a:t>
            </a:r>
            <a:r>
              <a:rPr lang="de-DE" sz="1633" baseline="30000" dirty="0" err="1"/>
              <a:t>S</a:t>
            </a:r>
            <a:endParaRPr lang="de-DE" sz="1633" baseline="30000" dirty="0"/>
          </a:p>
        </p:txBody>
      </p:sp>
      <p:sp>
        <p:nvSpPr>
          <p:cNvPr id="41" name="Textfeld 40"/>
          <p:cNvSpPr txBox="1"/>
          <p:nvPr/>
        </p:nvSpPr>
        <p:spPr>
          <a:xfrm>
            <a:off x="4564353" y="5049443"/>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42" name="Gerader Verbinder 41"/>
          <p:cNvCxnSpPr/>
          <p:nvPr/>
        </p:nvCxnSpPr>
        <p:spPr>
          <a:xfrm flipV="1">
            <a:off x="2806769" y="3241549"/>
            <a:ext cx="1836986" cy="864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a:off x="2811186" y="2882203"/>
            <a:ext cx="1436573" cy="339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2437675" y="2716287"/>
            <a:ext cx="359394" cy="343620"/>
          </a:xfrm>
          <a:prstGeom prst="rect">
            <a:avLst/>
          </a:prstGeom>
          <a:noFill/>
        </p:spPr>
        <p:txBody>
          <a:bodyPr wrap="none" rtlCol="0">
            <a:spAutoFit/>
          </a:bodyPr>
          <a:lstStyle/>
          <a:p>
            <a:r>
              <a:rPr lang="de-DE" sz="1633" dirty="0" err="1"/>
              <a:t>p</a:t>
            </a:r>
            <a:r>
              <a:rPr lang="de-DE" sz="1633" baseline="30000" dirty="0" err="1"/>
              <a:t>S</a:t>
            </a:r>
            <a:endParaRPr lang="de-DE" sz="1633" baseline="30000" dirty="0"/>
          </a:p>
        </p:txBody>
      </p:sp>
      <p:sp>
        <p:nvSpPr>
          <p:cNvPr id="45" name="Textfeld 44"/>
          <p:cNvSpPr txBox="1"/>
          <p:nvPr/>
        </p:nvSpPr>
        <p:spPr>
          <a:xfrm>
            <a:off x="2444151" y="3060353"/>
            <a:ext cx="364202" cy="343620"/>
          </a:xfrm>
          <a:prstGeom prst="rect">
            <a:avLst/>
          </a:prstGeom>
          <a:noFill/>
        </p:spPr>
        <p:txBody>
          <a:bodyPr wrap="none" rtlCol="0">
            <a:spAutoFit/>
          </a:bodyPr>
          <a:lstStyle/>
          <a:p>
            <a:r>
              <a:rPr lang="de-DE" sz="1633" dirty="0"/>
              <a:t>p</a:t>
            </a:r>
            <a:r>
              <a:rPr lang="de-DE" sz="1633" baseline="30000" dirty="0"/>
              <a:t>*</a:t>
            </a:r>
          </a:p>
        </p:txBody>
      </p:sp>
      <p:cxnSp>
        <p:nvCxnSpPr>
          <p:cNvPr id="57" name="Gerade Verbindung mit Pfeil 56"/>
          <p:cNvCxnSpPr>
            <a:stCxn id="22" idx="1"/>
          </p:cNvCxnSpPr>
          <p:nvPr/>
        </p:nvCxnSpPr>
        <p:spPr>
          <a:xfrm flipH="1" flipV="1">
            <a:off x="4560523" y="2878409"/>
            <a:ext cx="2594899" cy="251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7613373" y="3497116"/>
            <a:ext cx="2472065" cy="343620"/>
          </a:xfrm>
          <a:prstGeom prst="rect">
            <a:avLst/>
          </a:prstGeom>
          <a:noFill/>
        </p:spPr>
        <p:txBody>
          <a:bodyPr wrap="square" rtlCol="0">
            <a:spAutoFit/>
          </a:bodyPr>
          <a:lstStyle/>
          <a:p>
            <a:r>
              <a:rPr lang="de-DE" sz="1633" dirty="0"/>
              <a:t>Marktgleichgewicht</a:t>
            </a:r>
          </a:p>
        </p:txBody>
      </p:sp>
      <p:cxnSp>
        <p:nvCxnSpPr>
          <p:cNvPr id="36" name="Gerade Verbindung mit Pfeil 35"/>
          <p:cNvCxnSpPr/>
          <p:nvPr/>
        </p:nvCxnSpPr>
        <p:spPr>
          <a:xfrm flipH="1" flipV="1">
            <a:off x="4823871" y="3263835"/>
            <a:ext cx="2789502" cy="426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3986127" y="1395851"/>
            <a:ext cx="197116" cy="1183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3258076" y="982961"/>
            <a:ext cx="1713482" cy="343620"/>
          </a:xfrm>
          <a:prstGeom prst="rect">
            <a:avLst/>
          </a:prstGeom>
          <a:noFill/>
        </p:spPr>
        <p:txBody>
          <a:bodyPr wrap="none" rtlCol="0">
            <a:spAutoFit/>
          </a:bodyPr>
          <a:lstStyle/>
          <a:p>
            <a:r>
              <a:rPr lang="de-DE" sz="1633" dirty="0"/>
              <a:t>Soziales Optimum</a:t>
            </a:r>
          </a:p>
        </p:txBody>
      </p:sp>
      <p:sp>
        <p:nvSpPr>
          <p:cNvPr id="47" name="Textfeld 46"/>
          <p:cNvSpPr txBox="1"/>
          <p:nvPr/>
        </p:nvSpPr>
        <p:spPr>
          <a:xfrm>
            <a:off x="2398675" y="4510059"/>
            <a:ext cx="290464" cy="343620"/>
          </a:xfrm>
          <a:prstGeom prst="rect">
            <a:avLst/>
          </a:prstGeom>
          <a:noFill/>
        </p:spPr>
        <p:txBody>
          <a:bodyPr wrap="none" rtlCol="0">
            <a:spAutoFit/>
          </a:bodyPr>
          <a:lstStyle/>
          <a:p>
            <a:r>
              <a:rPr lang="de-DE" sz="1633" dirty="0"/>
              <a:t>2</a:t>
            </a:r>
          </a:p>
        </p:txBody>
      </p:sp>
      <p:sp>
        <p:nvSpPr>
          <p:cNvPr id="48" name="Textfeld 47"/>
          <p:cNvSpPr txBox="1"/>
          <p:nvPr/>
        </p:nvSpPr>
        <p:spPr>
          <a:xfrm>
            <a:off x="2365439" y="3870528"/>
            <a:ext cx="290464" cy="343620"/>
          </a:xfrm>
          <a:prstGeom prst="rect">
            <a:avLst/>
          </a:prstGeom>
          <a:noFill/>
        </p:spPr>
        <p:txBody>
          <a:bodyPr wrap="none" rtlCol="0">
            <a:spAutoFit/>
          </a:bodyPr>
          <a:lstStyle/>
          <a:p>
            <a:r>
              <a:rPr lang="de-DE" sz="1633" dirty="0"/>
              <a:t>6</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5" grpId="0"/>
      <p:bldP spid="15" grpId="0"/>
      <p:bldP spid="16" grpId="0"/>
      <p:bldP spid="17" grpId="0"/>
      <p:bldP spid="18" grpId="0"/>
      <p:bldP spid="19" grpId="0"/>
      <p:bldP spid="21" grpId="0"/>
      <p:bldP spid="22" grpId="0"/>
      <p:bldP spid="40" grpId="0"/>
      <p:bldP spid="41" grpId="0"/>
      <p:bldP spid="44" grpId="0"/>
      <p:bldP spid="45" grpId="0"/>
      <p:bldP spid="3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4" name="Textfeld 3"/>
          <p:cNvSpPr txBox="1"/>
          <p:nvPr/>
        </p:nvSpPr>
        <p:spPr>
          <a:xfrm>
            <a:off x="6864927" y="4233876"/>
            <a:ext cx="5327074" cy="343620"/>
          </a:xfrm>
          <a:prstGeom prst="rect">
            <a:avLst/>
          </a:prstGeom>
          <a:noFill/>
        </p:spPr>
        <p:txBody>
          <a:bodyPr wrap="square" rtlCol="0">
            <a:spAutoFit/>
          </a:bodyPr>
          <a:lstStyle/>
          <a:p>
            <a:r>
              <a:rPr lang="de-DE" sz="1633" dirty="0"/>
              <a:t>Letztlich wird damit das Recht auf Verschmutzung handelbar. </a:t>
            </a:r>
          </a:p>
        </p:txBody>
      </p:sp>
      <p:sp>
        <p:nvSpPr>
          <p:cNvPr id="5" name="Textfeld 4"/>
          <p:cNvSpPr txBox="1"/>
          <p:nvPr/>
        </p:nvSpPr>
        <p:spPr>
          <a:xfrm>
            <a:off x="6864927" y="4577496"/>
            <a:ext cx="5237017" cy="594906"/>
          </a:xfrm>
          <a:prstGeom prst="rect">
            <a:avLst/>
          </a:prstGeom>
          <a:noFill/>
        </p:spPr>
        <p:txBody>
          <a:bodyPr wrap="square" rtlCol="0">
            <a:spAutoFit/>
          </a:bodyPr>
          <a:lstStyle/>
          <a:p>
            <a:r>
              <a:rPr lang="de-DE" sz="1633" dirty="0"/>
              <a:t>Liegt das Recht beim </a:t>
            </a:r>
            <a:r>
              <a:rPr lang="de-DE" sz="1633" dirty="0" err="1"/>
              <a:t>Verschmutzer</a:t>
            </a:r>
            <a:r>
              <a:rPr lang="de-DE" sz="1633" dirty="0"/>
              <a:t>, kann der Beeinträchtigte dafür bezahlen, dass nicht verschmutzt wird</a:t>
            </a:r>
          </a:p>
        </p:txBody>
      </p:sp>
      <p:sp>
        <p:nvSpPr>
          <p:cNvPr id="7" name="Textfeld 6"/>
          <p:cNvSpPr txBox="1"/>
          <p:nvPr/>
        </p:nvSpPr>
        <p:spPr>
          <a:xfrm>
            <a:off x="8007928" y="5101995"/>
            <a:ext cx="3858491" cy="846194"/>
          </a:xfrm>
          <a:prstGeom prst="rect">
            <a:avLst/>
          </a:prstGeom>
          <a:noFill/>
        </p:spPr>
        <p:txBody>
          <a:bodyPr wrap="square" rtlCol="0">
            <a:spAutoFit/>
          </a:bodyPr>
          <a:lstStyle/>
          <a:p>
            <a:r>
              <a:rPr lang="de-DE" sz="1633" dirty="0"/>
              <a:t>Liegt das Recht beim Geschädigten, kann dieser eine Entschädigung dafür verlangen, wenn verschmutzt wird</a:t>
            </a:r>
          </a:p>
        </p:txBody>
      </p:sp>
      <p:sp>
        <p:nvSpPr>
          <p:cNvPr id="8" name="Textfeld 7"/>
          <p:cNvSpPr txBox="1"/>
          <p:nvPr/>
        </p:nvSpPr>
        <p:spPr>
          <a:xfrm>
            <a:off x="8007928" y="5834171"/>
            <a:ext cx="4194464" cy="846194"/>
          </a:xfrm>
          <a:prstGeom prst="rect">
            <a:avLst/>
          </a:prstGeom>
          <a:noFill/>
        </p:spPr>
        <p:txBody>
          <a:bodyPr wrap="square" rtlCol="0">
            <a:spAutoFit/>
          </a:bodyPr>
          <a:lstStyle/>
          <a:p>
            <a:r>
              <a:rPr lang="de-DE" sz="1633" dirty="0"/>
              <a:t>Beides ist ein Marktprozess und führt, wenn alle Informationen vorhanden sind, zu einem </a:t>
            </a:r>
            <a:r>
              <a:rPr lang="de-DE" sz="1633" dirty="0" err="1"/>
              <a:t>pareto</a:t>
            </a:r>
            <a:r>
              <a:rPr lang="de-DE" sz="1633" dirty="0"/>
              <a:t>-effizienten Verschmutzungsniveau</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12187680" cy="605381"/>
          </a:xfrm>
          <a:prstGeom prst="rect">
            <a:avLst/>
          </a:prstGeom>
        </p:spPr>
        <p:txBody>
          <a:bodyPr wrap="square">
            <a:noAutofit/>
          </a:bodyPr>
          <a:lstStyle/>
          <a:p>
            <a:r>
              <a:rPr lang="de-DE"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r>
              <a:rPr lang="de-DE"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11940066" cy="923330"/>
          </a:xfrm>
          <a:prstGeom prst="rect">
            <a:avLst/>
          </a:prstGeom>
        </p:spPr>
        <p:txBody>
          <a:bodyPr wrap="square">
            <a:spAutoFit/>
          </a:bodyPr>
          <a:lstStyle/>
          <a:p>
            <a:r>
              <a:rPr lang="de-DE"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12162708" cy="646331"/>
          </a:xfrm>
          <a:prstGeom prst="rect">
            <a:avLst/>
          </a:prstGeom>
        </p:spPr>
        <p:txBody>
          <a:bodyPr wrap="square">
            <a:spAutoFit/>
          </a:bodyPr>
          <a:lstStyle/>
          <a:p>
            <a:r>
              <a:rPr lang="de-DE" dirty="0">
                <a:latin typeface="Times New Roman" panose="02020603050405020304" pitchFamily="18" charset="0"/>
                <a:cs typeface="Times New Roman" panose="02020603050405020304" pitchFamily="18" charset="0"/>
              </a:rPr>
              <a:t>Liegen die Zahlungen Höhe der Fläche (A-z*- </a:t>
            </a:r>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r>
              <a:rPr lang="de-DE" dirty="0">
                <a:latin typeface="Times New Roman" panose="02020603050405020304" pitchFamily="18" charset="0"/>
                <a:cs typeface="Times New Roman" panose="02020603050405020304" pitchFamily="18" charset="0"/>
              </a:rPr>
              <a:t>), wird der Verursacher dies annehmen und es wird ein </a:t>
            </a:r>
            <a:r>
              <a:rPr lang="de-DE" dirty="0" err="1">
                <a:latin typeface="Times New Roman" panose="02020603050405020304" pitchFamily="18" charset="0"/>
                <a:cs typeface="Times New Roman" panose="02020603050405020304" pitchFamily="18" charset="0"/>
              </a:rPr>
              <a:t>pareto</a:t>
            </a:r>
            <a:r>
              <a:rPr lang="de-DE"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3" name="Textfeld 12"/>
          <p:cNvSpPr txBox="1"/>
          <p:nvPr/>
        </p:nvSpPr>
        <p:spPr>
          <a:xfrm>
            <a:off x="292729" y="5550689"/>
            <a:ext cx="11196335" cy="343620"/>
          </a:xfrm>
          <a:prstGeom prst="rect">
            <a:avLst/>
          </a:prstGeom>
          <a:noFill/>
        </p:spPr>
        <p:txBody>
          <a:bodyPr wrap="none" rtlCol="0">
            <a:spAutoFit/>
          </a:bodyPr>
          <a:lstStyle/>
          <a:p>
            <a:r>
              <a:rPr lang="de-DE" sz="1633" dirty="0"/>
              <a:t>Für diese Maßnahmen müssen allerdings sehr viel Informationen insbesondere über die Präferenzen in der Gesellschaft vorliegen</a:t>
            </a:r>
          </a:p>
        </p:txBody>
      </p:sp>
      <p:sp>
        <p:nvSpPr>
          <p:cNvPr id="14" name="Textfeld 13"/>
          <p:cNvSpPr txBox="1"/>
          <p:nvPr/>
        </p:nvSpPr>
        <p:spPr>
          <a:xfrm>
            <a:off x="71501" y="5748674"/>
            <a:ext cx="11899271" cy="594906"/>
          </a:xfrm>
          <a:prstGeom prst="rect">
            <a:avLst/>
          </a:prstGeom>
          <a:noFill/>
        </p:spPr>
        <p:txBody>
          <a:bodyPr wrap="square" rtlCol="0">
            <a:spAutoFit/>
          </a:bodyPr>
          <a:lstStyle/>
          <a:p>
            <a:r>
              <a:rPr lang="de-DE" sz="1633" dirty="0"/>
              <a:t>Dieser Informationsprozess wird in demokratischen Gesellschaften meist über Wahlen durchgeführt, so dass sich diese Maßnahmen</a:t>
            </a:r>
          </a:p>
          <a:p>
            <a:r>
              <a:rPr lang="de-DE" sz="1633" dirty="0"/>
              <a:t>häufig in der Zeit ändern! Vgl. Atomausstieg unter Rot-Grün, quasi Rücknahme durch nächste Regierung, Wiederaufgriff nach Fukushima,… </a:t>
            </a:r>
          </a:p>
        </p:txBody>
      </p:sp>
      <p:sp>
        <p:nvSpPr>
          <p:cNvPr id="15" name="Textfeld 14"/>
          <p:cNvSpPr txBox="1"/>
          <p:nvPr/>
        </p:nvSpPr>
        <p:spPr>
          <a:xfrm>
            <a:off x="71502" y="6281589"/>
            <a:ext cx="11899271" cy="343620"/>
          </a:xfrm>
          <a:prstGeom prst="rect">
            <a:avLst/>
          </a:prstGeom>
          <a:noFill/>
        </p:spPr>
        <p:txBody>
          <a:bodyPr wrap="square" rtlCol="0">
            <a:spAutoFit/>
          </a:bodyPr>
          <a:lstStyle/>
          <a:p>
            <a:r>
              <a:rPr lang="de-DE" sz="1633" dirty="0"/>
              <a:t>Bzgl. der Emission von Treibhausgasen scheint die US-amerikanische Gesellschaft eine andere Präferenz zu haben als die Europäische!</a:t>
            </a:r>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4" name="Textfeld 3"/>
          <p:cNvSpPr txBox="1"/>
          <p:nvPr/>
        </p:nvSpPr>
        <p:spPr>
          <a:xfrm>
            <a:off x="3817406" y="3346605"/>
            <a:ext cx="8439683" cy="594906"/>
          </a:xfrm>
          <a:prstGeom prst="rect">
            <a:avLst/>
          </a:prstGeom>
          <a:noFill/>
        </p:spPr>
        <p:txBody>
          <a:bodyPr wrap="none" rtlCol="0">
            <a:spAutoFit/>
          </a:bodyPr>
          <a:lstStyle/>
          <a:p>
            <a:r>
              <a:rPr lang="de-DE" sz="1633" dirty="0"/>
              <a:t>Verpflichtende Masernimpfung seit letztem Jahr, Corona kommt wohl nicht oder erst, wenn es zu</a:t>
            </a:r>
          </a:p>
          <a:p>
            <a:r>
              <a:rPr lang="de-DE" sz="1633" dirty="0"/>
              <a:t>spät ist</a:t>
            </a:r>
          </a:p>
        </p:txBody>
      </p:sp>
      <p:sp>
        <p:nvSpPr>
          <p:cNvPr id="5" name="Textfeld 4"/>
          <p:cNvSpPr txBox="1"/>
          <p:nvPr/>
        </p:nvSpPr>
        <p:spPr>
          <a:xfrm>
            <a:off x="0" y="5739254"/>
            <a:ext cx="12144546" cy="343620"/>
          </a:xfrm>
          <a:prstGeom prst="rect">
            <a:avLst/>
          </a:prstGeom>
          <a:noFill/>
        </p:spPr>
        <p:txBody>
          <a:bodyPr wrap="square" rtlCol="0">
            <a:noAutofit/>
          </a:bodyPr>
          <a:lstStyle/>
          <a:p>
            <a:r>
              <a:rPr lang="de-DE" sz="1600" dirty="0"/>
              <a:t>Die Einschränkungen durch die </a:t>
            </a:r>
            <a:r>
              <a:rPr lang="de-DE" sz="1600" dirty="0" err="1"/>
              <a:t>Coronakrise</a:t>
            </a:r>
            <a:r>
              <a:rPr lang="de-DE" sz="1600" dirty="0"/>
              <a:t> sind letztlich auch ein Markteingriff um die ansonsten entstehenden externen Kosten zu reduzieren</a:t>
            </a:r>
          </a:p>
        </p:txBody>
      </p:sp>
      <p:sp>
        <p:nvSpPr>
          <p:cNvPr id="7" name="Textfeld 6"/>
          <p:cNvSpPr txBox="1"/>
          <p:nvPr/>
        </p:nvSpPr>
        <p:spPr>
          <a:xfrm>
            <a:off x="-10951" y="6069747"/>
            <a:ext cx="11914162" cy="608143"/>
          </a:xfrm>
          <a:prstGeom prst="rect">
            <a:avLst/>
          </a:prstGeom>
          <a:noFill/>
        </p:spPr>
        <p:txBody>
          <a:bodyPr wrap="square" rtlCol="0">
            <a:noAutofit/>
          </a:bodyPr>
          <a:lstStyle/>
          <a:p>
            <a:r>
              <a:rPr lang="de-DE" sz="1600" dirty="0"/>
              <a:t>Die Politik orientiert sich aber an den Präferenzen der Gesellschaft: So scheint die schwedische Gesellschaft eine höhere Todeszahl pro Kopf zu tolerieren als Deutschland und in den USA wird in manchen Bundesstaaten (z.B. Texas), das Sterberisiko als ein rein privates Risiko angesehen </a:t>
            </a:r>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5" name="Rechteck 4"/>
          <p:cNvSpPr/>
          <p:nvPr/>
        </p:nvSpPr>
        <p:spPr>
          <a:xfrm>
            <a:off x="3268324" y="1346156"/>
            <a:ext cx="2623654" cy="3123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Allgemeine Klimadiskussion</a:t>
            </a:r>
          </a:p>
        </p:txBody>
      </p:sp>
      <p:sp>
        <p:nvSpPr>
          <p:cNvPr id="7" name="Rechteck 6"/>
          <p:cNvSpPr/>
          <p:nvPr/>
        </p:nvSpPr>
        <p:spPr>
          <a:xfrm>
            <a:off x="2177179" y="3771401"/>
            <a:ext cx="3990201" cy="881166"/>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a:t>
            </a:r>
            <a:r>
              <a:rPr lang="de-DE" sz="1400" dirty="0" err="1">
                <a:latin typeface="Times New Roman" panose="02020603050405020304" pitchFamily="18" charset="0"/>
                <a:cs typeface="Times New Roman" panose="02020603050405020304" pitchFamily="18" charset="0"/>
              </a:rPr>
              <a:t>makroökonomsichen</a:t>
            </a:r>
            <a:r>
              <a:rPr lang="de-DE" sz="1400" dirty="0">
                <a:latin typeface="Times New Roman" panose="02020603050405020304" pitchFamily="18" charset="0"/>
                <a:cs typeface="Times New Roman" panose="02020603050405020304" pitchFamily="18" charset="0"/>
              </a:rPr>
              <a:t> Untersuchungen kann gezeigt werden, dass bei einer relativ hohen Ein- </a:t>
            </a:r>
            <a:r>
              <a:rPr lang="de-DE" sz="1400" dirty="0" err="1">
                <a:latin typeface="Times New Roman" panose="02020603050405020304" pitchFamily="18" charset="0"/>
                <a:cs typeface="Times New Roman" panose="02020603050405020304" pitchFamily="18" charset="0"/>
              </a:rPr>
              <a:t>kommensspreizung</a:t>
            </a:r>
            <a:r>
              <a:rPr lang="de-DE" sz="1400" dirty="0">
                <a:latin typeface="Times New Roman" panose="02020603050405020304" pitchFamily="18" charset="0"/>
                <a:cs typeface="Times New Roman" panose="02020603050405020304" pitchFamily="18" charset="0"/>
              </a:rPr>
              <a:t>, die Verbrechensrate relativ hoch ist, was wieder gesellschaftliche Kosten verursacht</a:t>
            </a:r>
          </a:p>
        </p:txBody>
      </p:sp>
      <p:sp>
        <p:nvSpPr>
          <p:cNvPr id="8" name="Rechteck 7"/>
          <p:cNvSpPr/>
          <p:nvPr/>
        </p:nvSpPr>
        <p:spPr>
          <a:xfrm>
            <a:off x="2343037" y="2071442"/>
            <a:ext cx="3842365" cy="756738"/>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Führte letztlich zum Rauchverbot in Gaststätten, da insbesondere die Kosten im Gesundheits- </a:t>
            </a:r>
            <a:r>
              <a:rPr lang="de-DE" sz="1400" dirty="0" err="1">
                <a:latin typeface="Times New Roman" panose="02020603050405020304" pitchFamily="18" charset="0"/>
                <a:cs typeface="Times New Roman" panose="02020603050405020304" pitchFamily="18" charset="0"/>
              </a:rPr>
              <a:t>system</a:t>
            </a:r>
            <a:r>
              <a:rPr lang="de-DE" sz="1400" dirty="0">
                <a:latin typeface="Times New Roman" panose="02020603050405020304" pitchFamily="18" charset="0"/>
                <a:cs typeface="Times New Roman" panose="02020603050405020304" pitchFamily="18" charset="0"/>
              </a:rPr>
              <a:t> nicht im Zigarettenpreis einbezogen waren</a:t>
            </a:r>
          </a:p>
        </p:txBody>
      </p:sp>
      <p:sp>
        <p:nvSpPr>
          <p:cNvPr id="9" name="Rechteck 8"/>
          <p:cNvSpPr/>
          <p:nvPr/>
        </p:nvSpPr>
        <p:spPr>
          <a:xfrm>
            <a:off x="1135243" y="2924668"/>
            <a:ext cx="4960757" cy="756738"/>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Klassischer Konflikt zwischen Studierenden, die gerne laut Musik hören, und den älteren Menschen in der unteren Wohnung, die gerne ihre Ruhe haben</a:t>
            </a:r>
          </a:p>
        </p:txBody>
      </p:sp>
      <p:sp>
        <p:nvSpPr>
          <p:cNvPr id="10" name="Rechteck 9"/>
          <p:cNvSpPr/>
          <p:nvPr/>
        </p:nvSpPr>
        <p:spPr>
          <a:xfrm>
            <a:off x="7868755" y="732261"/>
            <a:ext cx="4286286" cy="872869"/>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Siehe vorher! Naja, und unsere fehlende Herdenimmunität ist leider auf die Impfweigerungen von ca. 10 </a:t>
            </a:r>
            <a:r>
              <a:rPr lang="de-DE" sz="1400" dirty="0" err="1">
                <a:latin typeface="Times New Roman" panose="02020603050405020304" pitchFamily="18" charset="0"/>
                <a:cs typeface="Times New Roman" panose="02020603050405020304" pitchFamily="18" charset="0"/>
              </a:rPr>
              <a:t>Mio</a:t>
            </a:r>
            <a:r>
              <a:rPr lang="de-DE" sz="1400" dirty="0">
                <a:latin typeface="Times New Roman" panose="02020603050405020304" pitchFamily="18" charset="0"/>
                <a:cs typeface="Times New Roman" panose="02020603050405020304" pitchFamily="18" charset="0"/>
              </a:rPr>
              <a:t> Erwachsenen in Deutschland zurückzuführen, so dass wir im Herbst über neuerliche Einschränkungen nicht Überrascht sein dürfen wieder mit Einschränkungen für alle rechnen müssen </a:t>
            </a:r>
          </a:p>
        </p:txBody>
      </p:sp>
      <p:sp>
        <p:nvSpPr>
          <p:cNvPr id="11" name="Rechteck 10"/>
          <p:cNvSpPr/>
          <p:nvPr/>
        </p:nvSpPr>
        <p:spPr>
          <a:xfrm>
            <a:off x="7885863" y="1972971"/>
            <a:ext cx="4301651" cy="882674"/>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Grundlagenforschung hat oft Jahrzehnte keine marktreife Anwendung. Aber ohne das Paper über stimulierte Emission (1916, Einstein) Kein erster Laser 1950/60er</a:t>
            </a:r>
          </a:p>
        </p:txBody>
      </p:sp>
      <p:sp>
        <p:nvSpPr>
          <p:cNvPr id="12" name="Rechteck 11"/>
          <p:cNvSpPr/>
          <p:nvPr/>
        </p:nvSpPr>
        <p:spPr>
          <a:xfrm>
            <a:off x="6185402" y="2886826"/>
            <a:ext cx="5969639" cy="505610"/>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einem schönen Stadtensemble  steigt automatisch auch der Preis nicht renovierter Häuser</a:t>
            </a:r>
          </a:p>
        </p:txBody>
      </p:sp>
      <p:sp>
        <p:nvSpPr>
          <p:cNvPr id="13" name="Rechteck 12"/>
          <p:cNvSpPr/>
          <p:nvPr/>
        </p:nvSpPr>
        <p:spPr>
          <a:xfrm>
            <a:off x="7426590" y="3520279"/>
            <a:ext cx="4352982" cy="747224"/>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In einer gut ausgebildeten Gesellschaft, ist die Wahrscheinlichkeit von Innovationen hoch und damit  auch die Wahrscheinlichkeit für attraktive Arbeitsplätze</a:t>
            </a:r>
          </a:p>
        </p:txBody>
      </p:sp>
      <p:sp>
        <p:nvSpPr>
          <p:cNvPr id="14" name="Rechteck 13"/>
          <p:cNvSpPr/>
          <p:nvPr/>
        </p:nvSpPr>
        <p:spPr>
          <a:xfrm>
            <a:off x="6132959" y="5129748"/>
            <a:ext cx="6234710" cy="675923"/>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Die Produktion von Honig durch einen Imker wirkt sich damit positiv auch auf die Produktionsbedingungen in der Landwirtschaft aus. Umgekehrt schränkt der Anbau von Monokulturen die Produktionsbedingungen von Imkern ein </a:t>
            </a:r>
          </a:p>
        </p:txBody>
      </p:sp>
      <p:sp>
        <p:nvSpPr>
          <p:cNvPr id="15" name="Rechteck 14"/>
          <p:cNvSpPr/>
          <p:nvPr/>
        </p:nvSpPr>
        <p:spPr>
          <a:xfrm>
            <a:off x="8167807" y="4265385"/>
            <a:ext cx="3987233" cy="718601"/>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Bienen sind der wichtigste Produktionsfaktor bei der Bestäubung in der Landwirtschaft</a:t>
            </a:r>
          </a:p>
        </p:txBody>
      </p:sp>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29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5" name="Rechteck 14"/>
          <p:cNvSpPr/>
          <p:nvPr/>
        </p:nvSpPr>
        <p:spPr>
          <a:xfrm>
            <a:off x="7786089" y="2214072"/>
            <a:ext cx="4405911" cy="1318241"/>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Die globale Temperatur hat sich wissenschaftlich unstrittig aufgrund der Emissionen des Menschen seit dem 2. Weltkrieg signifikant erhöht. Jegliche Leugnung ist gleichzusetzen mit der Aussage, dass ein Apfel auch auf den Baum springen kann. Quantenmechanisch ist letzteres zwar möglich, aber eben extrem unwahrscheinlich </a:t>
            </a:r>
            <a:r>
              <a:rPr lang="de-DE" sz="1400" dirty="0">
                <a:latin typeface="Times New Roman" panose="02020603050405020304" pitchFamily="18" charset="0"/>
                <a:cs typeface="Times New Roman" panose="02020603050405020304" pitchFamily="18" charset="0"/>
                <a:sym typeface="Wingdings" panose="05000000000000000000" pitchFamily="2" charset="2"/>
              </a:rPr>
              <a:t></a:t>
            </a:r>
            <a:endParaRPr lang="de-DE" sz="1400"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02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0" name="Rechteck 9"/>
          <p:cNvSpPr/>
          <p:nvPr/>
        </p:nvSpPr>
        <p:spPr>
          <a:xfrm>
            <a:off x="7786089" y="26039"/>
            <a:ext cx="4405911" cy="6831959"/>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Für Deutschland ergibt sich in den letzten 100 Jahren ein Anstieg von ca. 1,5 Grad Celsius</a:t>
            </a:r>
          </a:p>
          <a:p>
            <a:endParaRPr lang="de-DE"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Daraus ergeben sich negative externe Effekte durch Extremwetterereignisse und aktuell durch stark gehäufte trockene Jahre</a:t>
            </a:r>
          </a:p>
          <a:p>
            <a:endParaRPr lang="de-DE"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Die „</a:t>
            </a:r>
            <a:r>
              <a:rPr lang="de-DE" sz="1400" dirty="0" err="1">
                <a:latin typeface="Times New Roman" panose="02020603050405020304" pitchFamily="18" charset="0"/>
                <a:cs typeface="Times New Roman" panose="02020603050405020304" pitchFamily="18" charset="0"/>
              </a:rPr>
              <a:t>Einpreisung</a:t>
            </a:r>
            <a:r>
              <a:rPr lang="de-DE" sz="1400" dirty="0">
                <a:latin typeface="Times New Roman" panose="02020603050405020304" pitchFamily="18" charset="0"/>
                <a:cs typeface="Times New Roman" panose="02020603050405020304" pitchFamily="18" charset="0"/>
              </a:rPr>
              <a:t>“ dieser Effekte ist derzeit in der aktuellen Diskussion zum einen durch die Coronakrise in den Hintergrund gerückt. Die neue Regierung wollte dies erst in den Vordergrund rücken, dann kam es aber zu dem Überfall durch Russland auf die Ukraine.</a:t>
            </a:r>
          </a:p>
          <a:p>
            <a:endParaRPr lang="de-DE"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Letzteres hat nun 2 Implikationen: Zum einen bekommen wir vor Augen geführt, welch negative Effekte überraschenderweise eine singuläre Rohstoffabhängigkeit von einer Diktatur haben kann, was tatsächlich zu einer Umsteuerung weg von fossilen Energieträgern führt. Zum anderen muss diese Abhängigkeit jetzt derart schnell aufgelöst werden, so dass es kurz- bis mittelfristig wahrscheinlich zu einer verstärkten CO2-Emmission kommen wird ()</a:t>
            </a:r>
          </a:p>
          <a:p>
            <a:endParaRPr lang="de-DE" sz="1400" dirty="0">
              <a:latin typeface="Times New Roman" panose="02020603050405020304" pitchFamily="18" charset="0"/>
              <a:cs typeface="Times New Roman" panose="02020603050405020304" pitchFamily="18" charset="0"/>
            </a:endParaRPr>
          </a:p>
          <a:p>
            <a:r>
              <a:rPr lang="de-DE" sz="1400" dirty="0">
                <a:latin typeface="Times New Roman" panose="02020603050405020304" pitchFamily="18" charset="0"/>
                <a:cs typeface="Times New Roman" panose="02020603050405020304" pitchFamily="18" charset="0"/>
              </a:rPr>
              <a:t>Letztlich ist aber jetzt klar, dass die „</a:t>
            </a:r>
            <a:r>
              <a:rPr lang="de-DE" sz="1400" dirty="0" err="1">
                <a:latin typeface="Times New Roman" panose="02020603050405020304" pitchFamily="18" charset="0"/>
                <a:cs typeface="Times New Roman" panose="02020603050405020304" pitchFamily="18" charset="0"/>
              </a:rPr>
              <a:t>Einpreisung</a:t>
            </a:r>
            <a:r>
              <a:rPr lang="de-DE" sz="1400" dirty="0">
                <a:latin typeface="Times New Roman" panose="02020603050405020304" pitchFamily="18" charset="0"/>
                <a:cs typeface="Times New Roman" panose="02020603050405020304" pitchFamily="18" charset="0"/>
              </a:rPr>
              <a:t>“ der externen Effekte ausgelöst durch die Verbrennung fossiler Energieträger jetzt durch ökonomischen Druck von statten gehen wird. Es stellt sich nur die Frage, wie dies vorgenommen werden soll, was letztlich eine politische Entscheidung ist. Im Folgenden werden einige Lösungsmöglichkeiten dargestellt.</a:t>
            </a:r>
          </a:p>
        </p:txBody>
      </p: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859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Breitbild</PresentationFormat>
  <Paragraphs>704</Paragraphs>
  <Slides>19</Slides>
  <Notes>19</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19</vt:i4>
      </vt:variant>
    </vt:vector>
  </HeadingPairs>
  <TitlesOfParts>
    <vt:vector size="31" baseType="lpstr">
      <vt:lpstr>Arial</vt:lpstr>
      <vt:lpstr>Calibri</vt:lpstr>
      <vt:lpstr>Calibri Light</vt:lpstr>
      <vt:lpstr>Cambria</vt:lpstr>
      <vt:lpstr>Meta Offc</vt:lpstr>
      <vt:lpstr>Meta Serif Offc</vt:lpstr>
      <vt:lpstr>Meta Serif Offc Book</vt:lpstr>
      <vt:lpstr>MetaCompPro-Normal</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425</cp:revision>
  <dcterms:created xsi:type="dcterms:W3CDTF">2019-02-11T10:45:01Z</dcterms:created>
  <dcterms:modified xsi:type="dcterms:W3CDTF">2022-04-11T15:27:21Z</dcterms:modified>
</cp:coreProperties>
</file>