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852" r:id="rId2"/>
    <p:sldId id="1092" r:id="rId3"/>
    <p:sldId id="853" r:id="rId4"/>
    <p:sldId id="854" r:id="rId5"/>
    <p:sldId id="855" r:id="rId6"/>
    <p:sldId id="1088" r:id="rId7"/>
    <p:sldId id="1089" r:id="rId8"/>
    <p:sldId id="1090" r:id="rId9"/>
    <p:sldId id="1091" r:id="rId10"/>
    <p:sldId id="1093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5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8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88DB8-530C-4269-8329-B8EA10861C27}" type="datetimeFigureOut">
              <a:rPr lang="de-DE" smtClean="0"/>
              <a:t>26.03.2022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/>
          <a:lstStyle/>
          <a:p>
            <a:pPr lvl="0"/>
            <a:fld id="{6A093425-080A-46A4-920F-8358302A23DE}" type="slidenum">
              <a:t>1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44538"/>
            <a:ext cx="6618287" cy="3724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904891" y="4717406"/>
            <a:ext cx="4990405" cy="4465446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02010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/>
          <a:lstStyle/>
          <a:p>
            <a:pPr lvl="0"/>
            <a:fld id="{6A093425-080A-46A4-920F-8358302A23DE}" type="slidenum">
              <a:t>10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44538"/>
            <a:ext cx="6618287" cy="3724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904891" y="4717406"/>
            <a:ext cx="4990405" cy="4465446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6513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595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/>
          <a:lstStyle/>
          <a:p>
            <a:pPr lvl="0"/>
            <a:fld id="{6A093425-080A-46A4-920F-8358302A23DE}" type="slidenum">
              <a:t>3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44538"/>
            <a:ext cx="6618287" cy="3724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904891" y="4717406"/>
            <a:ext cx="4990405" cy="4465446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3673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/>
          <a:lstStyle/>
          <a:p>
            <a:pPr lvl="0"/>
            <a:fld id="{6A093425-080A-46A4-920F-8358302A23DE}" type="slidenum">
              <a:t>4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44538"/>
            <a:ext cx="6618287" cy="3724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904891" y="4717406"/>
            <a:ext cx="4990405" cy="4465446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5380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2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/>
          <a:lstStyle/>
          <a:p>
            <a:pPr lvl="0"/>
            <a:fld id="{6A093425-080A-46A4-920F-8358302A23DE}" type="slidenum">
              <a:t>5</a:t>
            </a:fld>
            <a:endParaRPr lang="de-DE"/>
          </a:p>
        </p:txBody>
      </p:sp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44538"/>
            <a:ext cx="6618287" cy="3724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904891" y="4717406"/>
            <a:ext cx="4990405" cy="4465446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249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7902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3113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4645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5112" cy="3722687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5068"/>
            <a:ext cx="5438050" cy="307777"/>
          </a:xfrm>
        </p:spPr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0231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1A4-8FFF-4BFB-90C9-FC24F5E6DCA6}" type="datetime1">
              <a:rPr lang="de-DE" smtClean="0"/>
              <a:t>26.03.2022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224E-D163-457A-82D1-D92A750C1CC3}" type="datetime1">
              <a:rPr lang="de-DE" smtClean="0"/>
              <a:t>26.03.2022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B4B2-FA34-4BF0-B75E-975C258D12B6}" type="datetime1">
              <a:rPr lang="de-DE" smtClean="0"/>
              <a:t>26.03.2022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76A-BEE6-49D0-91FF-E09CB16D9188}" type="datetime1">
              <a:rPr lang="de-DE" smtClean="0"/>
              <a:t>26.03.2022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F584-F1B5-4C5C-802A-C88B9ABFDAC1}" type="datetime1">
              <a:rPr lang="de-DE" smtClean="0"/>
              <a:t>26.03.2022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7E3F-C99D-4F7A-B9BF-3D4AD8B01801}" type="datetime1">
              <a:rPr lang="de-DE" smtClean="0"/>
              <a:t>26.03.2022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BC1-A306-442D-9E8E-CCD47A24BC39}" type="datetime1">
              <a:rPr lang="de-DE" smtClean="0"/>
              <a:t>26.03.2022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0AF1-C575-4C63-B2E4-2F9A4D8AF6FD}" type="datetime1">
              <a:rPr lang="de-DE" smtClean="0"/>
              <a:t>26.03.2022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CFDE-4171-468A-8ECB-9DD48FB7C024}" type="datetime1">
              <a:rPr lang="de-DE" smtClean="0"/>
              <a:t>26.03.2022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3E57-014D-4E4B-B56F-66D884F50570}" type="datetime1">
              <a:rPr lang="de-DE" smtClean="0"/>
              <a:t>26.03.2022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44EC-1717-4AC2-9F9C-14F02B911630}" type="datetime1">
              <a:rPr lang="de-DE" smtClean="0"/>
              <a:t>26.03.2022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248A-B1E1-44F8-AED8-AFF90FB38D03}" type="datetime1">
              <a:rPr lang="de-DE" smtClean="0"/>
              <a:t>26.03.2022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rbsc.princeton.edu/sites/default/files/Non-Cooperative_Games_Nash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00.png"/><Relationship Id="rId4" Type="http://schemas.openxmlformats.org/officeDocument/2006/relationships/hyperlink" Target="http://www.u.arizona.edu/~mwalker/econ519/Nash_Eqm_ProcNAS_1950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time_continue=22&amp;v=wA4KS546rZo&amp;feature=emb_logo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S0qjK3TWZE8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 1"/>
          <p:cNvSpPr/>
          <p:nvPr/>
        </p:nvSpPr>
        <p:spPr>
          <a:xfrm>
            <a:off x="2989791" y="38334"/>
            <a:ext cx="5522863" cy="46384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1">
            <a:spAutoFit/>
          </a:bodyPr>
          <a:lstStyle/>
          <a:p>
            <a:pPr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4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Private Bereitstellung öffentlicher Güter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553C6D68-4AF8-419E-985A-33DE40224F2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627630" y="1673912"/>
          <a:ext cx="7964423" cy="2688336"/>
        </p:xfrm>
        <a:graphic>
          <a:graphicData uri="http://schemas.openxmlformats.org/drawingml/2006/table">
            <a:tbl>
              <a:tblPr/>
              <a:tblGrid>
                <a:gridCol w="2342477">
                  <a:extLst>
                    <a:ext uri="{9D8B030D-6E8A-4147-A177-3AD203B41FA5}">
                      <a16:colId xmlns:a16="http://schemas.microsoft.com/office/drawing/2014/main" val="932862767"/>
                    </a:ext>
                  </a:extLst>
                </a:gridCol>
                <a:gridCol w="1873982">
                  <a:extLst>
                    <a:ext uri="{9D8B030D-6E8A-4147-A177-3AD203B41FA5}">
                      <a16:colId xmlns:a16="http://schemas.microsoft.com/office/drawing/2014/main" val="4104949968"/>
                    </a:ext>
                  </a:extLst>
                </a:gridCol>
                <a:gridCol w="1873982">
                  <a:extLst>
                    <a:ext uri="{9D8B030D-6E8A-4147-A177-3AD203B41FA5}">
                      <a16:colId xmlns:a16="http://schemas.microsoft.com/office/drawing/2014/main" val="3008034983"/>
                    </a:ext>
                  </a:extLst>
                </a:gridCol>
                <a:gridCol w="1873982">
                  <a:extLst>
                    <a:ext uri="{9D8B030D-6E8A-4147-A177-3AD203B41FA5}">
                      <a16:colId xmlns:a16="http://schemas.microsoft.com/office/drawing/2014/main" val="1869618123"/>
                    </a:ext>
                  </a:extLst>
                </a:gridCol>
              </a:tblGrid>
              <a:tr h="67208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Auszahlung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991224"/>
                  </a:ext>
                </a:extLst>
              </a:tr>
              <a:tr h="672084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755131"/>
                  </a:ext>
                </a:extLst>
              </a:tr>
              <a:tr h="6720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1;1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-1;3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832090"/>
                  </a:ext>
                </a:extLst>
              </a:tr>
              <a:tr h="67208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3;-1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0;0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350439"/>
                  </a:ext>
                </a:extLst>
              </a:tr>
            </a:tbl>
          </a:graphicData>
        </a:graphic>
      </p:graphicFrame>
      <p:sp>
        <p:nvSpPr>
          <p:cNvPr id="7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77061" y="4506211"/>
            <a:ext cx="11790063" cy="216758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Egal was Haushalt B macht, nicht zahlen ergibt für A immer eine höhere Auszahlung</a:t>
            </a:r>
          </a:p>
          <a:p>
            <a:pPr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		→ </a:t>
            </a:r>
            <a:r>
              <a:rPr lang="de-DE" sz="20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nicht zahlen</a:t>
            </a: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 ist dominante Strategie für A</a:t>
            </a:r>
          </a:p>
          <a:p>
            <a:pPr marL="342900" indent="-342900">
              <a:buFont typeface="Wingdings" panose="05000000000000000000" pitchFamily="2" charset="2"/>
              <a:buChar char="Ø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Genauso ergibt nicht zahlen für B immer eine höhere Auszahlung, egal was A macht</a:t>
            </a:r>
          </a:p>
          <a:p>
            <a:pPr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		→ </a:t>
            </a:r>
            <a:r>
              <a:rPr lang="de-DE" sz="20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nicht zahlen</a:t>
            </a: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 ist dominante Strategie für B</a:t>
            </a:r>
          </a:p>
          <a:p>
            <a:pPr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2000" dirty="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algn="ctr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Spielen beide ihre dominante Strategie, so wird das öffentliche Gut nicht bereitgestellt, obwohl beide bei einer Teilung der Kosten sich mit einem Netto-Nutzen von jeweils 1 besser stellen könnten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/>
              <p:cNvSpPr/>
              <p:nvPr/>
            </p:nvSpPr>
            <p:spPr>
              <a:xfrm>
                <a:off x="0" y="502180"/>
                <a:ext cx="11867124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Der Nutzen aus der Bereitstellung eines öffentlichen Gutes sei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d>
                      <m:dPr>
                        <m:ctrlP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  <m: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d>
                    <m:r>
                      <a:rPr lang="de-DE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=3=</m:t>
                    </m:r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d>
                      <m:dPr>
                        <m:ctrlP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d>
                  </m:oMath>
                </a14:m>
                <a:endParaRPr lang="de-DE" sz="20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Die Kosten der Bereitstellung sind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0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c</m:t>
                    </m:r>
                    <m:d>
                      <m:dPr>
                        <m:ctrlP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d>
                    <m:r>
                      <a:rPr lang="de-DE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endParaRPr lang="de-DE" sz="20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Zahlt nur einer, trägt er die vollen Kosten, zahlen beide, werden die Kosten geteilt</a:t>
                </a:r>
              </a:p>
            </p:txBody>
          </p:sp>
        </mc:Choice>
        <mc:Fallback xmlns=""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2180"/>
                <a:ext cx="11867124" cy="1015663"/>
              </a:xfrm>
              <a:prstGeom prst="rect">
                <a:avLst/>
              </a:prstGeom>
              <a:blipFill>
                <a:blip r:embed="rId3"/>
                <a:stretch>
                  <a:fillRect l="-462" t="-2994" b="-95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6839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 1"/>
          <p:cNvSpPr/>
          <p:nvPr/>
        </p:nvSpPr>
        <p:spPr>
          <a:xfrm>
            <a:off x="0" y="24473"/>
            <a:ext cx="12192000" cy="89685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algn="ctr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4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Nash-Gleichgewicht</a:t>
            </a:r>
          </a:p>
          <a:p>
            <a:pPr algn="ctr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14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  <a:hlinkClick r:id="rId3"/>
              </a:rPr>
              <a:t>Dissertation</a:t>
            </a:r>
            <a:endParaRPr lang="de-DE" sz="1400" dirty="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algn="ctr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en-US" sz="14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  <a:hlinkClick r:id="rId4"/>
              </a:rPr>
              <a:t>Nash, John F. (1950) </a:t>
            </a:r>
            <a:r>
              <a:rPr lang="de-DE" sz="14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  <a:hlinkClick r:id="rId4"/>
              </a:rPr>
              <a:t>Equilibrium Points in n-Person Games,</a:t>
            </a:r>
            <a:r>
              <a:rPr lang="en-US" sz="14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  <a:hlinkClick r:id="rId4"/>
              </a:rPr>
              <a:t> PNAS January 1, 1950 36 (1) 48-49</a:t>
            </a:r>
            <a:endParaRPr lang="de-DE" sz="1400" dirty="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Freihandform 2"/>
              <p:cNvSpPr/>
              <p:nvPr/>
            </p:nvSpPr>
            <p:spPr>
              <a:xfrm>
                <a:off x="0" y="921327"/>
                <a:ext cx="12192000" cy="390119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6800" rIns="90000" bIns="46800" anchor="t" anchorCtr="0" compatLnSpc="1">
                <a:noAutofit/>
              </a:bodyPr>
              <a:lstStyle/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4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Ein Nash-Gleichgewicht ist eine Strategiekombination s*=(s</a:t>
                </a:r>
                <a:r>
                  <a:rPr lang="de-DE" sz="24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4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*,s</a:t>
                </a:r>
                <a:r>
                  <a:rPr lang="de-DE" sz="24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-i</a:t>
                </a:r>
                <a:r>
                  <a:rPr lang="de-DE" sz="24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*), bei der es sich für keinen Spieler auszahlt, alleine von seiner Strategie abzuweichen.</a:t>
                </a: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4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b="1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Formale Definition:</a:t>
                </a: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Gegeben sei ein Normalformspiel G = {N,S,U} (N={1,2,…,n}Menge der Spieler ,S= 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1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⨯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2</a:t>
                </a:r>
                <a:r>
                  <a:rPr lang="de-DE" sz="22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⨯ 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…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⨯</m:t>
                    </m:r>
                  </m:oMath>
                </a14:m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n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Strategieraum, U: S→</a:t>
                </a:r>
                <a:r>
                  <a:rPr lang="de-DE" sz="22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2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DE" sz="2200" baseline="30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n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Nutzenfunktion mit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U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Nutzenfkt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. des Spielers i)</a:t>
                </a: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2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Das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Strategienprofil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s* ∈ S bildet ein Nash‑Gleichgewicht, falls für jeden Spieler i die Strategie 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 ∈ 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die beste Antwort auf die Strategien seiner Gegenspieler 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‑i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 ∈ 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-i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ist, das heißt, falls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U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(s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*,s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-i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*)</a:t>
                </a:r>
                <a:r>
                  <a:rPr lang="de-DE" sz="22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Lohit Hindi" pitchFamily="2"/>
                  </a:rPr>
                  <a:t>≥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U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(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,s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-i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*) für alle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∈S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i = 1, ..., n.</a:t>
                </a: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2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 algn="ctr"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 löst damit folgendes Maximierungsproblem:</a:t>
                </a: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2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 algn="ctr"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                     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max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  {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U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 (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,s</a:t>
                </a:r>
                <a:r>
                  <a:rPr lang="de-DE" sz="2200" baseline="-25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-i</a:t>
                </a:r>
                <a:r>
                  <a:rPr lang="de-DE" sz="22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*)}</a:t>
                </a:r>
              </a:p>
              <a:p>
                <a:pPr algn="ctr"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r>
                  <a:rPr lang="de-DE" sz="22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∈S</a:t>
                </a:r>
                <a:r>
                  <a:rPr lang="de-DE" sz="2200" baseline="-25000" dirty="0" err="1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i</a:t>
                </a:r>
                <a:endParaRPr lang="de-DE" sz="22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2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400" baseline="-250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endParaRPr lang="de-DE" sz="2400" baseline="-250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</p:txBody>
          </p:sp>
        </mc:Choice>
        <mc:Fallback xmlns="">
          <p:sp>
            <p:nvSpPr>
              <p:cNvPr id="3" name="Freihandform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21327"/>
                <a:ext cx="12192000" cy="3901198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blipFill>
                <a:blip r:embed="rId5"/>
                <a:stretch>
                  <a:fillRect l="-800" t="-1250" r="-1250" b="-36875"/>
                </a:stretch>
              </a:blipFill>
              <a:ln>
                <a:noFill/>
                <a:prstDash val="solid"/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4012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2241863" y="1665243"/>
            <a:ext cx="718567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/>
              <a:t>Ein Nash-Gleichgewicht ist eine Kombination von Strategien, in der jeder Spieler eine Strategie wählt, mit der kein Spieler einen Anreiz hat, von seiner gewählten Strategie als einziger abzuweichen.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38284" y="249147"/>
            <a:ext cx="7465744" cy="64055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2" dirty="0" err="1">
                <a:solidFill>
                  <a:sysClr val="windowText" lastClr="000000"/>
                </a:solidFill>
              </a:rPr>
              <a:t>Spieltheorie</a:t>
            </a:r>
            <a:r>
              <a:rPr lang="en-US" sz="3992" dirty="0">
                <a:solidFill>
                  <a:sysClr val="windowText" lastClr="000000"/>
                </a:solidFill>
              </a:rPr>
              <a:t> – Nash </a:t>
            </a:r>
            <a:r>
              <a:rPr lang="en-US" sz="3992" dirty="0" err="1">
                <a:solidFill>
                  <a:sysClr val="windowText" lastClr="000000"/>
                </a:solidFill>
              </a:rPr>
              <a:t>Gleichgewicht</a:t>
            </a:r>
            <a:endParaRPr lang="en-US" sz="3992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724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 1"/>
          <p:cNvSpPr/>
          <p:nvPr/>
        </p:nvSpPr>
        <p:spPr>
          <a:xfrm>
            <a:off x="2989791" y="38334"/>
            <a:ext cx="5522863" cy="46384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1">
            <a:spAutoFit/>
          </a:bodyPr>
          <a:lstStyle/>
          <a:p>
            <a:pPr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4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Spieltheorie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553C6D68-4AF8-419E-985A-33DE40224F2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1440000"/>
          <a:ext cx="6100156" cy="1525530"/>
        </p:xfrm>
        <a:graphic>
          <a:graphicData uri="http://schemas.openxmlformats.org/drawingml/2006/table">
            <a:tbl>
              <a:tblPr/>
              <a:tblGrid>
                <a:gridCol w="1563329">
                  <a:extLst>
                    <a:ext uri="{9D8B030D-6E8A-4147-A177-3AD203B41FA5}">
                      <a16:colId xmlns:a16="http://schemas.microsoft.com/office/drawing/2014/main" val="932862767"/>
                    </a:ext>
                  </a:extLst>
                </a:gridCol>
                <a:gridCol w="1666165">
                  <a:extLst>
                    <a:ext uri="{9D8B030D-6E8A-4147-A177-3AD203B41FA5}">
                      <a16:colId xmlns:a16="http://schemas.microsoft.com/office/drawing/2014/main" val="4104949968"/>
                    </a:ext>
                  </a:extLst>
                </a:gridCol>
                <a:gridCol w="1435331">
                  <a:extLst>
                    <a:ext uri="{9D8B030D-6E8A-4147-A177-3AD203B41FA5}">
                      <a16:colId xmlns:a16="http://schemas.microsoft.com/office/drawing/2014/main" val="3008034983"/>
                    </a:ext>
                  </a:extLst>
                </a:gridCol>
                <a:gridCol w="1435331">
                  <a:extLst>
                    <a:ext uri="{9D8B030D-6E8A-4147-A177-3AD203B41FA5}">
                      <a16:colId xmlns:a16="http://schemas.microsoft.com/office/drawing/2014/main" val="1869618123"/>
                    </a:ext>
                  </a:extLst>
                </a:gridCol>
              </a:tblGrid>
              <a:tr h="33263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Auszahlung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991224"/>
                  </a:ext>
                </a:extLst>
              </a:tr>
              <a:tr h="332636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755131"/>
                  </a:ext>
                </a:extLst>
              </a:tr>
              <a:tr h="3326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2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2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832090"/>
                  </a:ext>
                </a:extLst>
              </a:tr>
              <a:tr h="33263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2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2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350439"/>
                  </a:ext>
                </a:extLst>
              </a:tr>
            </a:tbl>
          </a:graphicData>
        </a:graphic>
      </p:graphicFrame>
      <p:sp>
        <p:nvSpPr>
          <p:cNvPr id="7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6100156" y="1351706"/>
            <a:ext cx="5997503" cy="3670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Bestimmung der Auszahlungsmatrix: zahlen beide nicht -&gt; keine Bereitstellung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/>
              <p:cNvSpPr/>
              <p:nvPr/>
            </p:nvSpPr>
            <p:spPr>
              <a:xfrm>
                <a:off x="0" y="502180"/>
                <a:ext cx="11867124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Der Nutzen aus der Bereitstellung eines öffentlichen Gutes sei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d>
                      <m:dPr>
                        <m:ctrlP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  <m: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d>
                    <m:r>
                      <a:rPr lang="de-DE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=3=</m:t>
                    </m:r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e>
                      <m:sub>
                        <m: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d>
                      <m:dPr>
                        <m:ctrlP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d>
                  </m:oMath>
                </a14:m>
                <a:endParaRPr lang="de-DE" sz="20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Die Kosten der Bereitstellung sind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000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c</m:t>
                    </m:r>
                    <m:d>
                      <m:dPr>
                        <m:ctrlPr>
                          <a:rPr lang="de-DE" sz="20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  <m:r>
                          <a:rPr lang="de-DE" sz="20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d>
                    <m:r>
                      <a:rPr lang="de-DE" sz="20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</m:t>
                    </m:r>
                  </m:oMath>
                </a14:m>
                <a:endParaRPr lang="de-DE" sz="2000" dirty="0">
                  <a:solidFill>
                    <a:srgbClr val="000000"/>
                  </a:solidFill>
                  <a:latin typeface="Times New Roman" pitchFamily="18"/>
                  <a:ea typeface="Droid Sans Fallback" pitchFamily="2"/>
                  <a:cs typeface="Lohit Hindi" pitchFamily="2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  <a:tabLst>
                    <a:tab pos="0" algn="l"/>
                    <a:tab pos="448919" algn="l"/>
                    <a:tab pos="898199" algn="l"/>
                    <a:tab pos="1347480" algn="l"/>
                    <a:tab pos="1796760" algn="l"/>
                    <a:tab pos="2246040" algn="l"/>
                    <a:tab pos="2695320" algn="l"/>
                    <a:tab pos="3144600" algn="l"/>
                    <a:tab pos="3593880" algn="l"/>
                    <a:tab pos="4043159" algn="l"/>
                    <a:tab pos="4492440" algn="l"/>
                    <a:tab pos="4941719" algn="l"/>
                    <a:tab pos="5391000" algn="l"/>
                    <a:tab pos="5840280" algn="l"/>
                    <a:tab pos="6289560" algn="l"/>
                    <a:tab pos="6738840" algn="l"/>
                    <a:tab pos="7188120" algn="l"/>
                    <a:tab pos="7637400" algn="l"/>
                    <a:tab pos="8086679" algn="l"/>
                    <a:tab pos="8535960" algn="l"/>
                    <a:tab pos="8985240" algn="l"/>
                  </a:tabLst>
                </a:pPr>
                <a:r>
                  <a:rPr lang="de-DE" sz="2000" dirty="0">
                    <a:solidFill>
                      <a:srgbClr val="000000"/>
                    </a:solidFill>
                    <a:latin typeface="Times New Roman" pitchFamily="18"/>
                    <a:ea typeface="Droid Sans Fallback" pitchFamily="2"/>
                    <a:cs typeface="Lohit Hindi" pitchFamily="2"/>
                  </a:rPr>
                  <a:t>Zahlt nur einer, trägt er die vollen Kosten, zahlen beide, werden die Kosten geteilt</a:t>
                </a:r>
              </a:p>
            </p:txBody>
          </p:sp>
        </mc:Choice>
        <mc:Fallback xmlns="">
          <p:sp>
            <p:nvSpPr>
              <p:cNvPr id="3" name="Rechtec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02180"/>
                <a:ext cx="11867124" cy="1015663"/>
              </a:xfrm>
              <a:prstGeom prst="rect">
                <a:avLst/>
              </a:prstGeom>
              <a:blipFill>
                <a:blip r:embed="rId3"/>
                <a:stretch>
                  <a:fillRect l="-462" t="-2994" b="-958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6090324" y="1607342"/>
            <a:ext cx="5997503" cy="3670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Zahlt nur A, so muss Sie die vollen Kosten von 4 übernehmen -&gt; das öffentliche Gut wird bereitgestellt -&gt; A hat dann einen Auszahlung von 3-4=-1 und B von 3-0=3 </a:t>
            </a:r>
          </a:p>
        </p:txBody>
      </p:sp>
      <p:graphicFrame>
        <p:nvGraphicFramePr>
          <p:cNvPr id="14" name="Tabelle 13">
            <a:extLst>
              <a:ext uri="{FF2B5EF4-FFF2-40B4-BE49-F238E27FC236}">
                <a16:creationId xmlns:a16="http://schemas.microsoft.com/office/drawing/2014/main" id="{553C6D68-4AF8-419E-985A-33DE40224F2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1440000"/>
          <a:ext cx="6100156" cy="1525530"/>
        </p:xfrm>
        <a:graphic>
          <a:graphicData uri="http://schemas.openxmlformats.org/drawingml/2006/table">
            <a:tbl>
              <a:tblPr/>
              <a:tblGrid>
                <a:gridCol w="1563329">
                  <a:extLst>
                    <a:ext uri="{9D8B030D-6E8A-4147-A177-3AD203B41FA5}">
                      <a16:colId xmlns:a16="http://schemas.microsoft.com/office/drawing/2014/main" val="932862767"/>
                    </a:ext>
                  </a:extLst>
                </a:gridCol>
                <a:gridCol w="1666165">
                  <a:extLst>
                    <a:ext uri="{9D8B030D-6E8A-4147-A177-3AD203B41FA5}">
                      <a16:colId xmlns:a16="http://schemas.microsoft.com/office/drawing/2014/main" val="4104949968"/>
                    </a:ext>
                  </a:extLst>
                </a:gridCol>
                <a:gridCol w="1435331">
                  <a:extLst>
                    <a:ext uri="{9D8B030D-6E8A-4147-A177-3AD203B41FA5}">
                      <a16:colId xmlns:a16="http://schemas.microsoft.com/office/drawing/2014/main" val="3008034983"/>
                    </a:ext>
                  </a:extLst>
                </a:gridCol>
                <a:gridCol w="1435331">
                  <a:extLst>
                    <a:ext uri="{9D8B030D-6E8A-4147-A177-3AD203B41FA5}">
                      <a16:colId xmlns:a16="http://schemas.microsoft.com/office/drawing/2014/main" val="1869618123"/>
                    </a:ext>
                  </a:extLst>
                </a:gridCol>
              </a:tblGrid>
              <a:tr h="33263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Auszahlung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991224"/>
                  </a:ext>
                </a:extLst>
              </a:tr>
              <a:tr h="332636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755131"/>
                  </a:ext>
                </a:extLst>
              </a:tr>
              <a:tr h="3326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2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2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832090"/>
                  </a:ext>
                </a:extLst>
              </a:tr>
              <a:tr h="33263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2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0;0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350439"/>
                  </a:ext>
                </a:extLst>
              </a:tr>
            </a:tbl>
          </a:graphicData>
        </a:graphic>
      </p:graphicFrame>
      <p:graphicFrame>
        <p:nvGraphicFramePr>
          <p:cNvPr id="15" name="Tabelle 14">
            <a:extLst>
              <a:ext uri="{FF2B5EF4-FFF2-40B4-BE49-F238E27FC236}">
                <a16:creationId xmlns:a16="http://schemas.microsoft.com/office/drawing/2014/main" id="{553C6D68-4AF8-419E-985A-33DE40224F2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15840000"/>
          <a:ext cx="6100156" cy="1525530"/>
        </p:xfrm>
        <a:graphic>
          <a:graphicData uri="http://schemas.openxmlformats.org/drawingml/2006/table">
            <a:tbl>
              <a:tblPr/>
              <a:tblGrid>
                <a:gridCol w="1563329">
                  <a:extLst>
                    <a:ext uri="{9D8B030D-6E8A-4147-A177-3AD203B41FA5}">
                      <a16:colId xmlns:a16="http://schemas.microsoft.com/office/drawing/2014/main" val="932862767"/>
                    </a:ext>
                  </a:extLst>
                </a:gridCol>
                <a:gridCol w="1666165">
                  <a:extLst>
                    <a:ext uri="{9D8B030D-6E8A-4147-A177-3AD203B41FA5}">
                      <a16:colId xmlns:a16="http://schemas.microsoft.com/office/drawing/2014/main" val="4104949968"/>
                    </a:ext>
                  </a:extLst>
                </a:gridCol>
                <a:gridCol w="1435331">
                  <a:extLst>
                    <a:ext uri="{9D8B030D-6E8A-4147-A177-3AD203B41FA5}">
                      <a16:colId xmlns:a16="http://schemas.microsoft.com/office/drawing/2014/main" val="3008034983"/>
                    </a:ext>
                  </a:extLst>
                </a:gridCol>
                <a:gridCol w="1435331">
                  <a:extLst>
                    <a:ext uri="{9D8B030D-6E8A-4147-A177-3AD203B41FA5}">
                      <a16:colId xmlns:a16="http://schemas.microsoft.com/office/drawing/2014/main" val="1869618123"/>
                    </a:ext>
                  </a:extLst>
                </a:gridCol>
              </a:tblGrid>
              <a:tr h="33263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Auszahlung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991224"/>
                  </a:ext>
                </a:extLst>
              </a:tr>
              <a:tr h="332636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755131"/>
                  </a:ext>
                </a:extLst>
              </a:tr>
              <a:tr h="3326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2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2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832090"/>
                  </a:ext>
                </a:extLst>
              </a:tr>
              <a:tr h="33263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2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0;0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350439"/>
                  </a:ext>
                </a:extLst>
              </a:tr>
            </a:tbl>
          </a:graphicData>
        </a:graphic>
      </p:graphicFrame>
      <p:graphicFrame>
        <p:nvGraphicFramePr>
          <p:cNvPr id="16" name="Tabelle 15">
            <a:extLst>
              <a:ext uri="{FF2B5EF4-FFF2-40B4-BE49-F238E27FC236}">
                <a16:creationId xmlns:a16="http://schemas.microsoft.com/office/drawing/2014/main" id="{553C6D68-4AF8-419E-985A-33DE40224F2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1440000"/>
          <a:ext cx="6100156" cy="1525530"/>
        </p:xfrm>
        <a:graphic>
          <a:graphicData uri="http://schemas.openxmlformats.org/drawingml/2006/table">
            <a:tbl>
              <a:tblPr/>
              <a:tblGrid>
                <a:gridCol w="1563329">
                  <a:extLst>
                    <a:ext uri="{9D8B030D-6E8A-4147-A177-3AD203B41FA5}">
                      <a16:colId xmlns:a16="http://schemas.microsoft.com/office/drawing/2014/main" val="932862767"/>
                    </a:ext>
                  </a:extLst>
                </a:gridCol>
                <a:gridCol w="1666165">
                  <a:extLst>
                    <a:ext uri="{9D8B030D-6E8A-4147-A177-3AD203B41FA5}">
                      <a16:colId xmlns:a16="http://schemas.microsoft.com/office/drawing/2014/main" val="4104949968"/>
                    </a:ext>
                  </a:extLst>
                </a:gridCol>
                <a:gridCol w="1435331">
                  <a:extLst>
                    <a:ext uri="{9D8B030D-6E8A-4147-A177-3AD203B41FA5}">
                      <a16:colId xmlns:a16="http://schemas.microsoft.com/office/drawing/2014/main" val="3008034983"/>
                    </a:ext>
                  </a:extLst>
                </a:gridCol>
                <a:gridCol w="1435331">
                  <a:extLst>
                    <a:ext uri="{9D8B030D-6E8A-4147-A177-3AD203B41FA5}">
                      <a16:colId xmlns:a16="http://schemas.microsoft.com/office/drawing/2014/main" val="1869618123"/>
                    </a:ext>
                  </a:extLst>
                </a:gridCol>
              </a:tblGrid>
              <a:tr h="33263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Auszahlung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991224"/>
                  </a:ext>
                </a:extLst>
              </a:tr>
              <a:tr h="332636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755131"/>
                  </a:ext>
                </a:extLst>
              </a:tr>
              <a:tr h="3326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2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-1;3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832090"/>
                  </a:ext>
                </a:extLst>
              </a:tr>
              <a:tr h="33263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2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0;0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350439"/>
                  </a:ext>
                </a:extLst>
              </a:tr>
            </a:tbl>
          </a:graphicData>
        </a:graphic>
      </p:graphicFrame>
      <p:sp>
        <p:nvSpPr>
          <p:cNvPr id="17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6095243" y="2076834"/>
            <a:ext cx="5997503" cy="3670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Zahlt nur B, gilt das Umgekehrte</a:t>
            </a:r>
          </a:p>
        </p:txBody>
      </p:sp>
      <p:graphicFrame>
        <p:nvGraphicFramePr>
          <p:cNvPr id="18" name="Tabelle 17">
            <a:extLst>
              <a:ext uri="{FF2B5EF4-FFF2-40B4-BE49-F238E27FC236}">
                <a16:creationId xmlns:a16="http://schemas.microsoft.com/office/drawing/2014/main" id="{553C6D68-4AF8-419E-985A-33DE40224F2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1440000"/>
          <a:ext cx="6100156" cy="1525530"/>
        </p:xfrm>
        <a:graphic>
          <a:graphicData uri="http://schemas.openxmlformats.org/drawingml/2006/table">
            <a:tbl>
              <a:tblPr/>
              <a:tblGrid>
                <a:gridCol w="1563329">
                  <a:extLst>
                    <a:ext uri="{9D8B030D-6E8A-4147-A177-3AD203B41FA5}">
                      <a16:colId xmlns:a16="http://schemas.microsoft.com/office/drawing/2014/main" val="932862767"/>
                    </a:ext>
                  </a:extLst>
                </a:gridCol>
                <a:gridCol w="1666165">
                  <a:extLst>
                    <a:ext uri="{9D8B030D-6E8A-4147-A177-3AD203B41FA5}">
                      <a16:colId xmlns:a16="http://schemas.microsoft.com/office/drawing/2014/main" val="4104949968"/>
                    </a:ext>
                  </a:extLst>
                </a:gridCol>
                <a:gridCol w="1435331">
                  <a:extLst>
                    <a:ext uri="{9D8B030D-6E8A-4147-A177-3AD203B41FA5}">
                      <a16:colId xmlns:a16="http://schemas.microsoft.com/office/drawing/2014/main" val="3008034983"/>
                    </a:ext>
                  </a:extLst>
                </a:gridCol>
                <a:gridCol w="1435331">
                  <a:extLst>
                    <a:ext uri="{9D8B030D-6E8A-4147-A177-3AD203B41FA5}">
                      <a16:colId xmlns:a16="http://schemas.microsoft.com/office/drawing/2014/main" val="1869618123"/>
                    </a:ext>
                  </a:extLst>
                </a:gridCol>
              </a:tblGrid>
              <a:tr h="33263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Auszahlung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991224"/>
                  </a:ext>
                </a:extLst>
              </a:tr>
              <a:tr h="332636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755131"/>
                  </a:ext>
                </a:extLst>
              </a:tr>
              <a:tr h="3326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e-DE" sz="2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-1;3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832090"/>
                  </a:ext>
                </a:extLst>
              </a:tr>
              <a:tr h="33263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3;-1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0;0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350439"/>
                  </a:ext>
                </a:extLst>
              </a:tr>
            </a:tbl>
          </a:graphicData>
        </a:graphic>
      </p:graphicFrame>
      <p:sp>
        <p:nvSpPr>
          <p:cNvPr id="19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6122285" y="2354596"/>
            <a:ext cx="5997503" cy="3670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fontAlgn="ctr"/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Zahlen beiden, so werden die Kosten geteilt -&gt; jeder zahlt 2 -&gt; A und B haben dann jeweils eine Auszahlung von 3-2=1</a:t>
            </a:r>
          </a:p>
        </p:txBody>
      </p:sp>
      <p:graphicFrame>
        <p:nvGraphicFramePr>
          <p:cNvPr id="20" name="Tabelle 19">
            <a:extLst>
              <a:ext uri="{FF2B5EF4-FFF2-40B4-BE49-F238E27FC236}">
                <a16:creationId xmlns:a16="http://schemas.microsoft.com/office/drawing/2014/main" id="{553C6D68-4AF8-419E-985A-33DE40224F2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1440000"/>
          <a:ext cx="6100156" cy="1525530"/>
        </p:xfrm>
        <a:graphic>
          <a:graphicData uri="http://schemas.openxmlformats.org/drawingml/2006/table">
            <a:tbl>
              <a:tblPr/>
              <a:tblGrid>
                <a:gridCol w="1563329">
                  <a:extLst>
                    <a:ext uri="{9D8B030D-6E8A-4147-A177-3AD203B41FA5}">
                      <a16:colId xmlns:a16="http://schemas.microsoft.com/office/drawing/2014/main" val="932862767"/>
                    </a:ext>
                  </a:extLst>
                </a:gridCol>
                <a:gridCol w="1666165">
                  <a:extLst>
                    <a:ext uri="{9D8B030D-6E8A-4147-A177-3AD203B41FA5}">
                      <a16:colId xmlns:a16="http://schemas.microsoft.com/office/drawing/2014/main" val="4104949968"/>
                    </a:ext>
                  </a:extLst>
                </a:gridCol>
                <a:gridCol w="1435331">
                  <a:extLst>
                    <a:ext uri="{9D8B030D-6E8A-4147-A177-3AD203B41FA5}">
                      <a16:colId xmlns:a16="http://schemas.microsoft.com/office/drawing/2014/main" val="3008034983"/>
                    </a:ext>
                  </a:extLst>
                </a:gridCol>
                <a:gridCol w="1435331">
                  <a:extLst>
                    <a:ext uri="{9D8B030D-6E8A-4147-A177-3AD203B41FA5}">
                      <a16:colId xmlns:a16="http://schemas.microsoft.com/office/drawing/2014/main" val="1869618123"/>
                    </a:ext>
                  </a:extLst>
                </a:gridCol>
              </a:tblGrid>
              <a:tr h="33263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Auszahlung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991224"/>
                  </a:ext>
                </a:extLst>
              </a:tr>
              <a:tr h="332636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755131"/>
                  </a:ext>
                </a:extLst>
              </a:tr>
              <a:tr h="3326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1;1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-1;3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832090"/>
                  </a:ext>
                </a:extLst>
              </a:tr>
              <a:tr h="33263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3;-1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0;0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350439"/>
                  </a:ext>
                </a:extLst>
              </a:tr>
            </a:tbl>
          </a:graphicData>
        </a:graphic>
      </p:graphicFrame>
      <p:sp>
        <p:nvSpPr>
          <p:cNvPr id="21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0" y="3007862"/>
            <a:ext cx="4483510" cy="3670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fontAlgn="ctr"/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Angenommen A zahlt: Was ist die optimale Antwort für B?</a:t>
            </a:r>
          </a:p>
        </p:txBody>
      </p:sp>
      <p:sp>
        <p:nvSpPr>
          <p:cNvPr id="22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4340942" y="2990459"/>
            <a:ext cx="6292645" cy="3670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fontAlgn="ctr"/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In der Matrix ist nur die 1. Zeile relevant und B vergleicht 3 (zahlt nicht) mit 1 (zahlt)</a:t>
            </a:r>
          </a:p>
        </p:txBody>
      </p:sp>
      <p:sp>
        <p:nvSpPr>
          <p:cNvPr id="23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10522974" y="2990458"/>
            <a:ext cx="1669026" cy="3670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fontAlgn="ctr"/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-&gt; </a:t>
            </a:r>
            <a:r>
              <a:rPr lang="de-DE" sz="1300" dirty="0">
                <a:solidFill>
                  <a:srgbClr val="FF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B zahlt nicht</a:t>
            </a:r>
          </a:p>
        </p:txBody>
      </p:sp>
      <p:graphicFrame>
        <p:nvGraphicFramePr>
          <p:cNvPr id="24" name="Tabelle 23">
            <a:extLst>
              <a:ext uri="{FF2B5EF4-FFF2-40B4-BE49-F238E27FC236}">
                <a16:creationId xmlns:a16="http://schemas.microsoft.com/office/drawing/2014/main" id="{553C6D68-4AF8-419E-985A-33DE40224F2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1440000"/>
          <a:ext cx="6100156" cy="1525530"/>
        </p:xfrm>
        <a:graphic>
          <a:graphicData uri="http://schemas.openxmlformats.org/drawingml/2006/table">
            <a:tbl>
              <a:tblPr/>
              <a:tblGrid>
                <a:gridCol w="1563329">
                  <a:extLst>
                    <a:ext uri="{9D8B030D-6E8A-4147-A177-3AD203B41FA5}">
                      <a16:colId xmlns:a16="http://schemas.microsoft.com/office/drawing/2014/main" val="932862767"/>
                    </a:ext>
                  </a:extLst>
                </a:gridCol>
                <a:gridCol w="1666165">
                  <a:extLst>
                    <a:ext uri="{9D8B030D-6E8A-4147-A177-3AD203B41FA5}">
                      <a16:colId xmlns:a16="http://schemas.microsoft.com/office/drawing/2014/main" val="4104949968"/>
                    </a:ext>
                  </a:extLst>
                </a:gridCol>
                <a:gridCol w="1435331">
                  <a:extLst>
                    <a:ext uri="{9D8B030D-6E8A-4147-A177-3AD203B41FA5}">
                      <a16:colId xmlns:a16="http://schemas.microsoft.com/office/drawing/2014/main" val="3008034983"/>
                    </a:ext>
                  </a:extLst>
                </a:gridCol>
                <a:gridCol w="1435331">
                  <a:extLst>
                    <a:ext uri="{9D8B030D-6E8A-4147-A177-3AD203B41FA5}">
                      <a16:colId xmlns:a16="http://schemas.microsoft.com/office/drawing/2014/main" val="1869618123"/>
                    </a:ext>
                  </a:extLst>
                </a:gridCol>
              </a:tblGrid>
              <a:tr h="33263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Auszahlung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991224"/>
                  </a:ext>
                </a:extLst>
              </a:tr>
              <a:tr h="332636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755131"/>
                  </a:ext>
                </a:extLst>
              </a:tr>
              <a:tr h="3326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1;1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-1;</a:t>
                      </a:r>
                      <a:r>
                        <a:rPr lang="de-DE" sz="23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832090"/>
                  </a:ext>
                </a:extLst>
              </a:tr>
              <a:tr h="33263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3;-1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0;0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350439"/>
                  </a:ext>
                </a:extLst>
              </a:tr>
            </a:tbl>
          </a:graphicData>
        </a:graphic>
      </p:graphicFrame>
      <p:sp>
        <p:nvSpPr>
          <p:cNvPr id="25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-2347" y="3373159"/>
            <a:ext cx="2182840" cy="3670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fontAlgn="ctr"/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Angenommen A zahlt nicht:</a:t>
            </a:r>
          </a:p>
        </p:txBody>
      </p:sp>
      <p:sp>
        <p:nvSpPr>
          <p:cNvPr id="26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2180493" y="3332774"/>
            <a:ext cx="6414867" cy="3670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fontAlgn="ctr"/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In der Matrix ist nur die 2. Zeile relevant und B vergleicht 0 (zahlt nicht) mit -1 (zahlt)</a:t>
            </a:r>
          </a:p>
        </p:txBody>
      </p:sp>
      <p:sp>
        <p:nvSpPr>
          <p:cNvPr id="27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10520627" y="3332774"/>
            <a:ext cx="1669026" cy="3670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fontAlgn="ctr"/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-&gt; </a:t>
            </a:r>
            <a:r>
              <a:rPr lang="de-DE" sz="1300" dirty="0">
                <a:solidFill>
                  <a:srgbClr val="FF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B zahlt nicht</a:t>
            </a:r>
          </a:p>
        </p:txBody>
      </p:sp>
      <p:graphicFrame>
        <p:nvGraphicFramePr>
          <p:cNvPr id="28" name="Tabelle 27">
            <a:extLst>
              <a:ext uri="{FF2B5EF4-FFF2-40B4-BE49-F238E27FC236}">
                <a16:creationId xmlns:a16="http://schemas.microsoft.com/office/drawing/2014/main" id="{553C6D68-4AF8-419E-985A-33DE40224F2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1440000"/>
          <a:ext cx="6100156" cy="1525530"/>
        </p:xfrm>
        <a:graphic>
          <a:graphicData uri="http://schemas.openxmlformats.org/drawingml/2006/table">
            <a:tbl>
              <a:tblPr/>
              <a:tblGrid>
                <a:gridCol w="1563329">
                  <a:extLst>
                    <a:ext uri="{9D8B030D-6E8A-4147-A177-3AD203B41FA5}">
                      <a16:colId xmlns:a16="http://schemas.microsoft.com/office/drawing/2014/main" val="932862767"/>
                    </a:ext>
                  </a:extLst>
                </a:gridCol>
                <a:gridCol w="1666165">
                  <a:extLst>
                    <a:ext uri="{9D8B030D-6E8A-4147-A177-3AD203B41FA5}">
                      <a16:colId xmlns:a16="http://schemas.microsoft.com/office/drawing/2014/main" val="4104949968"/>
                    </a:ext>
                  </a:extLst>
                </a:gridCol>
                <a:gridCol w="1435331">
                  <a:extLst>
                    <a:ext uri="{9D8B030D-6E8A-4147-A177-3AD203B41FA5}">
                      <a16:colId xmlns:a16="http://schemas.microsoft.com/office/drawing/2014/main" val="3008034983"/>
                    </a:ext>
                  </a:extLst>
                </a:gridCol>
                <a:gridCol w="1435331">
                  <a:extLst>
                    <a:ext uri="{9D8B030D-6E8A-4147-A177-3AD203B41FA5}">
                      <a16:colId xmlns:a16="http://schemas.microsoft.com/office/drawing/2014/main" val="1869618123"/>
                    </a:ext>
                  </a:extLst>
                </a:gridCol>
              </a:tblGrid>
              <a:tr h="33263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Auszahlung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991224"/>
                  </a:ext>
                </a:extLst>
              </a:tr>
              <a:tr h="332636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755131"/>
                  </a:ext>
                </a:extLst>
              </a:tr>
              <a:tr h="3326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1;1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-1;</a:t>
                      </a:r>
                      <a:r>
                        <a:rPr lang="de-DE" sz="23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832090"/>
                  </a:ext>
                </a:extLst>
              </a:tr>
              <a:tr h="33263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3;-1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0;</a:t>
                      </a:r>
                      <a:r>
                        <a:rPr lang="de-DE" sz="23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350439"/>
                  </a:ext>
                </a:extLst>
              </a:tr>
            </a:tbl>
          </a:graphicData>
        </a:graphic>
      </p:graphicFrame>
      <p:sp>
        <p:nvSpPr>
          <p:cNvPr id="29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11720" y="3795190"/>
            <a:ext cx="4483510" cy="3670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fontAlgn="ctr"/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Angenommen B zahlt: Was ist die optimale Antwort für A?</a:t>
            </a:r>
          </a:p>
        </p:txBody>
      </p:sp>
      <p:sp>
        <p:nvSpPr>
          <p:cNvPr id="30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4269546" y="3777787"/>
            <a:ext cx="6375762" cy="3670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fontAlgn="ctr"/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In der Matrix ist nur die 1. Spalte relevant und A vergleicht 3 (zahlt nicht) mit 1 (zahlt)</a:t>
            </a:r>
          </a:p>
        </p:txBody>
      </p:sp>
      <p:sp>
        <p:nvSpPr>
          <p:cNvPr id="31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10534694" y="3777786"/>
            <a:ext cx="1669026" cy="3670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fontAlgn="ctr"/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-&gt; </a:t>
            </a:r>
            <a:r>
              <a:rPr lang="de-DE" sz="1300" dirty="0">
                <a:solidFill>
                  <a:srgbClr val="FF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A zahlt nicht</a:t>
            </a:r>
          </a:p>
        </p:txBody>
      </p:sp>
      <p:graphicFrame>
        <p:nvGraphicFramePr>
          <p:cNvPr id="32" name="Tabelle 31">
            <a:extLst>
              <a:ext uri="{FF2B5EF4-FFF2-40B4-BE49-F238E27FC236}">
                <a16:creationId xmlns:a16="http://schemas.microsoft.com/office/drawing/2014/main" id="{553C6D68-4AF8-419E-985A-33DE40224F2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1440000"/>
          <a:ext cx="6100156" cy="1525530"/>
        </p:xfrm>
        <a:graphic>
          <a:graphicData uri="http://schemas.openxmlformats.org/drawingml/2006/table">
            <a:tbl>
              <a:tblPr/>
              <a:tblGrid>
                <a:gridCol w="1563329">
                  <a:extLst>
                    <a:ext uri="{9D8B030D-6E8A-4147-A177-3AD203B41FA5}">
                      <a16:colId xmlns:a16="http://schemas.microsoft.com/office/drawing/2014/main" val="932862767"/>
                    </a:ext>
                  </a:extLst>
                </a:gridCol>
                <a:gridCol w="1666165">
                  <a:extLst>
                    <a:ext uri="{9D8B030D-6E8A-4147-A177-3AD203B41FA5}">
                      <a16:colId xmlns:a16="http://schemas.microsoft.com/office/drawing/2014/main" val="4104949968"/>
                    </a:ext>
                  </a:extLst>
                </a:gridCol>
                <a:gridCol w="1435331">
                  <a:extLst>
                    <a:ext uri="{9D8B030D-6E8A-4147-A177-3AD203B41FA5}">
                      <a16:colId xmlns:a16="http://schemas.microsoft.com/office/drawing/2014/main" val="3008034983"/>
                    </a:ext>
                  </a:extLst>
                </a:gridCol>
                <a:gridCol w="1435331">
                  <a:extLst>
                    <a:ext uri="{9D8B030D-6E8A-4147-A177-3AD203B41FA5}">
                      <a16:colId xmlns:a16="http://schemas.microsoft.com/office/drawing/2014/main" val="1869618123"/>
                    </a:ext>
                  </a:extLst>
                </a:gridCol>
              </a:tblGrid>
              <a:tr h="33263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Auszahlung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991224"/>
                  </a:ext>
                </a:extLst>
              </a:tr>
              <a:tr h="332636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755131"/>
                  </a:ext>
                </a:extLst>
              </a:tr>
              <a:tr h="3326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1;1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-1;</a:t>
                      </a:r>
                      <a:r>
                        <a:rPr lang="de-DE" sz="23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832090"/>
                  </a:ext>
                </a:extLst>
              </a:tr>
              <a:tr h="33263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;-1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0;</a:t>
                      </a:r>
                      <a:r>
                        <a:rPr lang="de-DE" sz="23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350439"/>
                  </a:ext>
                </a:extLst>
              </a:tr>
            </a:tbl>
          </a:graphicData>
        </a:graphic>
      </p:graphicFrame>
      <p:sp>
        <p:nvSpPr>
          <p:cNvPr id="33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-11729" y="4137505"/>
            <a:ext cx="2192222" cy="3670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fontAlgn="ctr"/>
            <a:r>
              <a:rPr lang="de-DE" sz="14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Angenommen B zahlt nicht:</a:t>
            </a:r>
          </a:p>
        </p:txBody>
      </p:sp>
      <p:sp>
        <p:nvSpPr>
          <p:cNvPr id="34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2180492" y="4137504"/>
            <a:ext cx="6499273" cy="3670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fontAlgn="ctr"/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In der Matrix ist nur die 2. Spalte relevant und A vergleicht 0 (zahlt nicht) mit -1 (zahlt)</a:t>
            </a:r>
          </a:p>
        </p:txBody>
      </p:sp>
      <p:sp>
        <p:nvSpPr>
          <p:cNvPr id="35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10511245" y="4120101"/>
            <a:ext cx="1669026" cy="3670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fontAlgn="ctr"/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-&gt; </a:t>
            </a:r>
            <a:r>
              <a:rPr lang="de-DE" sz="1300" dirty="0">
                <a:solidFill>
                  <a:srgbClr val="FF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A zahlt nicht</a:t>
            </a:r>
          </a:p>
        </p:txBody>
      </p:sp>
      <p:graphicFrame>
        <p:nvGraphicFramePr>
          <p:cNvPr id="36" name="Tabelle 35">
            <a:extLst>
              <a:ext uri="{FF2B5EF4-FFF2-40B4-BE49-F238E27FC236}">
                <a16:creationId xmlns:a16="http://schemas.microsoft.com/office/drawing/2014/main" id="{553C6D68-4AF8-419E-985A-33DE40224F2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0" y="1440000"/>
          <a:ext cx="6100156" cy="1525530"/>
        </p:xfrm>
        <a:graphic>
          <a:graphicData uri="http://schemas.openxmlformats.org/drawingml/2006/table">
            <a:tbl>
              <a:tblPr/>
              <a:tblGrid>
                <a:gridCol w="1563329">
                  <a:extLst>
                    <a:ext uri="{9D8B030D-6E8A-4147-A177-3AD203B41FA5}">
                      <a16:colId xmlns:a16="http://schemas.microsoft.com/office/drawing/2014/main" val="932862767"/>
                    </a:ext>
                  </a:extLst>
                </a:gridCol>
                <a:gridCol w="1666165">
                  <a:extLst>
                    <a:ext uri="{9D8B030D-6E8A-4147-A177-3AD203B41FA5}">
                      <a16:colId xmlns:a16="http://schemas.microsoft.com/office/drawing/2014/main" val="4104949968"/>
                    </a:ext>
                  </a:extLst>
                </a:gridCol>
                <a:gridCol w="1435331">
                  <a:extLst>
                    <a:ext uri="{9D8B030D-6E8A-4147-A177-3AD203B41FA5}">
                      <a16:colId xmlns:a16="http://schemas.microsoft.com/office/drawing/2014/main" val="3008034983"/>
                    </a:ext>
                  </a:extLst>
                </a:gridCol>
                <a:gridCol w="1435331">
                  <a:extLst>
                    <a:ext uri="{9D8B030D-6E8A-4147-A177-3AD203B41FA5}">
                      <a16:colId xmlns:a16="http://schemas.microsoft.com/office/drawing/2014/main" val="1869618123"/>
                    </a:ext>
                  </a:extLst>
                </a:gridCol>
              </a:tblGrid>
              <a:tr h="33263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Auszahlung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8991224"/>
                  </a:ext>
                </a:extLst>
              </a:tr>
              <a:tr h="332636"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755131"/>
                  </a:ext>
                </a:extLst>
              </a:tr>
              <a:tr h="33263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7620" marR="7620" marT="50292" marB="5029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1;1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-1;</a:t>
                      </a:r>
                      <a:r>
                        <a:rPr lang="de-DE" sz="23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832090"/>
                  </a:ext>
                </a:extLst>
              </a:tr>
              <a:tr h="332636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zahlt nicht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;-1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23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de-DE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de-DE" sz="23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" marR="7620" marT="76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350439"/>
                  </a:ext>
                </a:extLst>
              </a:tr>
            </a:tbl>
          </a:graphicData>
        </a:graphic>
      </p:graphicFrame>
      <p:sp>
        <p:nvSpPr>
          <p:cNvPr id="37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919086" y="4599920"/>
            <a:ext cx="7809918" cy="3670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fontAlgn="ctr"/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-&gt; Egal wie sich die jeweils andere entscheidet, für beide ist nicht zu zahlen jeweils die optimale Antwort </a:t>
            </a:r>
            <a:endParaRPr lang="de-DE" sz="1300" dirty="0">
              <a:solidFill>
                <a:srgbClr val="FF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38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1165271" y="4886159"/>
            <a:ext cx="11164055" cy="3670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fontAlgn="ctr"/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-&gt; (nicht zahlen, nicht zahlen) ist damit Nash-Gleichgewicht und das öffentliche Gut wird nicht bereit gestellt</a:t>
            </a:r>
            <a:endParaRPr lang="de-DE" sz="1300" dirty="0">
              <a:solidFill>
                <a:srgbClr val="FF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39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1448965" y="5309479"/>
            <a:ext cx="10418159" cy="3670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fontAlgn="ctr"/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Vergleichen wir (nicht zahlen, nicht zahlen) mit der kooperativen Lösung, wenn sich beide für (</a:t>
            </a:r>
            <a:r>
              <a:rPr lang="de-DE" sz="1300" dirty="0" err="1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zahlen,zahlen</a:t>
            </a:r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) entscheiden </a:t>
            </a:r>
            <a:endParaRPr lang="de-DE" sz="1300" dirty="0">
              <a:solidFill>
                <a:srgbClr val="FF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40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1404415" y="5623660"/>
            <a:ext cx="10418159" cy="3670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fontAlgn="ctr"/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-&gt; Beide würden sich besser stellen, denn bei (</a:t>
            </a:r>
            <a:r>
              <a:rPr lang="de-DE" sz="1300" dirty="0" err="1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zahlen,zahlen</a:t>
            </a:r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) ist Auszahlung 1&gt;0 jeweils größer als bei (nicht zahlen, nicht zahlen) </a:t>
            </a:r>
            <a:endParaRPr lang="de-DE" sz="1300" dirty="0">
              <a:solidFill>
                <a:srgbClr val="FF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41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1669668" y="5937841"/>
            <a:ext cx="10418159" cy="3670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fontAlgn="ctr"/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-&gt; Rein aus dem egoistischen Optimierungskalkül wird also keine </a:t>
            </a:r>
            <a:r>
              <a:rPr lang="de-DE" sz="1300" dirty="0" err="1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pareto</a:t>
            </a:r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-effiziente Allokation erreicht </a:t>
            </a:r>
            <a:endParaRPr lang="de-DE" sz="1300" dirty="0">
              <a:solidFill>
                <a:srgbClr val="FF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</p:txBody>
      </p:sp>
      <p:sp>
        <p:nvSpPr>
          <p:cNvPr id="42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1857238" y="6278327"/>
            <a:ext cx="10323034" cy="3670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fontAlgn="ctr"/>
            <a:r>
              <a:rPr lang="de-DE" sz="13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-&gt; denn (1,1) ist eine Pareto-Verbesserung gegenüber (0,0) </a:t>
            </a:r>
            <a:endParaRPr lang="de-DE" sz="1300" dirty="0">
              <a:solidFill>
                <a:srgbClr val="FF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72100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7" grpId="0"/>
      <p:bldP spid="19" grpId="0"/>
      <p:bldP spid="21" grpId="0"/>
      <p:bldP spid="22" grpId="0"/>
      <p:bldP spid="23" grpId="0"/>
      <p:bldP spid="25" grpId="0"/>
      <p:bldP spid="26" grpId="0"/>
      <p:bldP spid="27" grpId="0"/>
      <p:bldP spid="29" grpId="0"/>
      <p:bldP spid="30" grpId="0"/>
      <p:bldP spid="31" grpId="0"/>
      <p:bldP spid="33" grpId="0"/>
      <p:bldP spid="34" grpId="0"/>
      <p:bldP spid="35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 1"/>
          <p:cNvSpPr/>
          <p:nvPr/>
        </p:nvSpPr>
        <p:spPr>
          <a:xfrm>
            <a:off x="3128947" y="110939"/>
            <a:ext cx="7552944" cy="46384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1">
            <a:spAutoFit/>
          </a:bodyPr>
          <a:lstStyle/>
          <a:p>
            <a:pPr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4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Gefangenendilemma – Allgemeine Beispiele</a:t>
            </a:r>
          </a:p>
        </p:txBody>
      </p:sp>
      <p:sp>
        <p:nvSpPr>
          <p:cNvPr id="7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347371" y="660421"/>
            <a:ext cx="10861147" cy="547143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Handelsstreit zwischen Ländern</a:t>
            </a:r>
          </a:p>
          <a:p>
            <a:pPr marL="914400" lvl="1" indent="-4572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Schottet sich das eine Land ab, </a:t>
            </a:r>
            <a:r>
              <a:rPr lang="de-DE" sz="2000" dirty="0" err="1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muß</a:t>
            </a: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 auch das andere Land dies tun</a:t>
            </a:r>
          </a:p>
          <a:p>
            <a:pPr marL="914400" lvl="1" indent="-4572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Öffnet sich das andere Land, führt eigene Abschottung zur Besserstellung</a:t>
            </a:r>
          </a:p>
          <a:p>
            <a:pPr marL="1257300" lvl="2" indent="-342900">
              <a:buFont typeface="Wingdings" panose="05000000000000000000" pitchFamily="2" charset="2"/>
              <a:buChar char="Ø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Abschottung ist dominante Strategie 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b="1" dirty="0">
                <a:solidFill>
                  <a:srgbClr val="000000"/>
                </a:solidFill>
                <a:latin typeface="Times New Roman" pitchFamily="18"/>
              </a:rPr>
              <a:t>Länder, die in einem Rüstungswettlauf sind</a:t>
            </a:r>
          </a:p>
          <a:p>
            <a:pPr marL="800100" lvl="1" indent="-3429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Wenn der andere aufrüstet, muss man auch selbst aufrüsten</a:t>
            </a:r>
          </a:p>
          <a:p>
            <a:pPr marL="800100" lvl="1" indent="-3429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rüstet der andere nicht auf, führt Aufrüstung zur Überlegenheit</a:t>
            </a:r>
          </a:p>
          <a:p>
            <a:pPr marL="1257300" lvl="2" indent="-342900">
              <a:buFont typeface="Wingdings" panose="05000000000000000000" pitchFamily="2" charset="2"/>
              <a:buChar char="Ø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Aufrüstung ist dominante Strategie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Unternehmen, die Werbung treiben</a:t>
            </a:r>
          </a:p>
          <a:p>
            <a:pPr marL="800100" lvl="1" indent="-3429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Alle wären besser dran, wenn alle nicht werben (geringere Kosten), aber durch Werbung erhöhe ich meinen Marktanteil</a:t>
            </a:r>
          </a:p>
          <a:p>
            <a:pPr marL="800100" lvl="1" indent="-3429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Wenn alle anderen werben, muss ich werben, um im Markt zu bleiben</a:t>
            </a:r>
          </a:p>
          <a:p>
            <a:pPr marL="1257300" lvl="2" indent="-342900">
              <a:buFont typeface="Arial" panose="020B0604020202020204" pitchFamily="34" charset="0"/>
              <a:buChar char="•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Werben ist </a:t>
            </a:r>
            <a:r>
              <a:rPr lang="de-DE" sz="2000" dirty="0" err="1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dominate</a:t>
            </a: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 Strategie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Umstellung auf schadstoffarme Autos</a:t>
            </a:r>
          </a:p>
          <a:p>
            <a:pPr marL="800100" lvl="1" indent="-3429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Stellen alle anderen ihre Autos um, sinkt der </a:t>
            </a:r>
            <a:r>
              <a:rPr lang="de-DE" sz="2000" dirty="0" err="1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Schadstoffausstoss</a:t>
            </a: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 so stark, dass meine Umstellung keine Relevanz mehr hätte</a:t>
            </a:r>
          </a:p>
          <a:p>
            <a:pPr marL="800100" lvl="1" indent="-3429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Stellen alle anderen nicht um, hilft meine Umstellung nicht</a:t>
            </a:r>
          </a:p>
          <a:p>
            <a:pPr marL="1257300" lvl="2" indent="-342900">
              <a:buFont typeface="Wingdings" panose="05000000000000000000" pitchFamily="2" charset="2"/>
              <a:buChar char="Ø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Nicht umstellen ist dominante Strategie</a:t>
            </a:r>
          </a:p>
        </p:txBody>
      </p:sp>
    </p:spTree>
    <p:extLst>
      <p:ext uri="{BB962C8B-B14F-4D97-AF65-F5344CB8AC3E}">
        <p14:creationId xmlns:p14="http://schemas.microsoft.com/office/powerpoint/2010/main" val="556499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 1"/>
          <p:cNvSpPr/>
          <p:nvPr/>
        </p:nvSpPr>
        <p:spPr>
          <a:xfrm>
            <a:off x="3128947" y="110939"/>
            <a:ext cx="7552944" cy="46384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ctr" anchorCtr="0" compatLnSpc="1">
            <a:spAutoFit/>
          </a:bodyPr>
          <a:lstStyle/>
          <a:p>
            <a:pPr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400" b="1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Gefangenendilemma – Allgemeine Beispiele</a:t>
            </a:r>
          </a:p>
        </p:txBody>
      </p:sp>
      <p:sp>
        <p:nvSpPr>
          <p:cNvPr id="7" name="Freihandform 2">
            <a:extLst>
              <a:ext uri="{FF2B5EF4-FFF2-40B4-BE49-F238E27FC236}">
                <a16:creationId xmlns:a16="http://schemas.microsoft.com/office/drawing/2014/main" id="{9F241527-9942-425D-A0D0-E76F7DE2E473}"/>
              </a:ext>
            </a:extLst>
          </p:cNvPr>
          <p:cNvSpPr/>
          <p:nvPr/>
        </p:nvSpPr>
        <p:spPr>
          <a:xfrm>
            <a:off x="347371" y="660421"/>
            <a:ext cx="11134646" cy="547143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noAutofit/>
          </a:bodyPr>
          <a:lstStyle/>
          <a:p>
            <a:pPr lvl="2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2000" dirty="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lvl="2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2000" dirty="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b="1" dirty="0">
                <a:solidFill>
                  <a:srgbClr val="000000"/>
                </a:solidFill>
                <a:latin typeface="Times New Roman" pitchFamily="18"/>
              </a:rPr>
              <a:t>Klopapier</a:t>
            </a:r>
          </a:p>
          <a:p>
            <a:pPr marL="800100" lvl="1" indent="-342900">
              <a:buFont typeface="Wingdings" panose="05000000000000000000" pitchFamily="2" charset="2"/>
              <a:buChar char="§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Schleppt der eine 24 Packen Klopapier aus dem Supermarkt, wird sein Nachbar, aus Angst sich nicht mehr den Hintern abputzen zu können dies auch tun.</a:t>
            </a:r>
          </a:p>
          <a:p>
            <a:pPr marL="1257300" lvl="2" indent="-342900">
              <a:buFont typeface="Wingdings" panose="05000000000000000000" pitchFamily="2" charset="2"/>
              <a:buChar char="Ø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Beide sitzen bis Ende des Jahres auf einem Haufen Klopapier und können nicht mehr durch Ihren Flur laufen</a:t>
            </a:r>
          </a:p>
          <a:p>
            <a:pPr marL="1257300" lvl="2" indent="-342900">
              <a:buFont typeface="Wingdings" panose="05000000000000000000" pitchFamily="2" charset="2"/>
              <a:buChar char="Ø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hlinkClick r:id="rId3"/>
              </a:rPr>
              <a:t>https://www.youtube.com/watch?time_continue=22&amp;v=wA4KS546rZo&amp;feature=emb_logo</a:t>
            </a:r>
            <a:endParaRPr lang="de-DE" sz="2000" dirty="0"/>
          </a:p>
          <a:p>
            <a:pPr marL="1257300" lvl="2" indent="-342900">
              <a:buFont typeface="Wingdings" panose="05000000000000000000" pitchFamily="2" charset="2"/>
              <a:buChar char="Ø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Eine hervorragendes Anwendungsbeispiel, wie man mit dem spieltheoretischen Verständnis des Gefangenendilemmas Geld verdienen kann, findet sich  bei der englischen </a:t>
            </a:r>
            <a:r>
              <a:rPr lang="de-DE" sz="2000" dirty="0" err="1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Gameschow</a:t>
            </a: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 Golden Balls</a:t>
            </a:r>
          </a:p>
          <a:p>
            <a:pPr lvl="2"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</a:rPr>
              <a:t>		</a:t>
            </a:r>
            <a:r>
              <a:rPr lang="de-DE" sz="2000" dirty="0">
                <a:solidFill>
                  <a:srgbClr val="000000"/>
                </a:solidFill>
                <a:latin typeface="Times New Roman" pitchFamily="18"/>
                <a:ea typeface="Droid Sans Fallback" pitchFamily="2"/>
                <a:cs typeface="Lohit Hindi" pitchFamily="2"/>
                <a:hlinkClick r:id="rId4"/>
              </a:rPr>
              <a:t>https://www.youtube.com/watch?v=S0qjK3TWZE8</a:t>
            </a:r>
            <a:endParaRPr lang="de-DE" sz="2000" dirty="0">
              <a:solidFill>
                <a:srgbClr val="000000"/>
              </a:solidFill>
              <a:latin typeface="Times New Roman" pitchFamily="18"/>
              <a:ea typeface="Droid Sans Fallback" pitchFamily="2"/>
              <a:cs typeface="Lohit 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787344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284" y="249147"/>
            <a:ext cx="7465744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200" dirty="0" err="1">
                <a:solidFill>
                  <a:sysClr val="windowText" lastClr="000000"/>
                </a:solidFill>
              </a:rPr>
              <a:t>Handelspolitik</a:t>
            </a:r>
            <a:r>
              <a:rPr lang="en-US" sz="3200" dirty="0">
                <a:solidFill>
                  <a:sysClr val="windowText" lastClr="000000"/>
                </a:solidFill>
              </a:rPr>
              <a:t> – </a:t>
            </a:r>
            <a:r>
              <a:rPr lang="en-US" sz="3200" dirty="0" err="1">
                <a:solidFill>
                  <a:sysClr val="windowText" lastClr="000000"/>
                </a:solidFill>
              </a:rPr>
              <a:t>Internationaler</a:t>
            </a:r>
            <a:r>
              <a:rPr lang="en-US" sz="3200" dirty="0">
                <a:solidFill>
                  <a:sysClr val="windowText" lastClr="000000"/>
                </a:solidFill>
              </a:rPr>
              <a:t> Ansatz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938284" y="1870778"/>
            <a:ext cx="7465744" cy="4105872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>
              <a:spcBef>
                <a:spcPct val="50000"/>
              </a:spcBef>
            </a:pP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Verhandlungen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können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Exporteure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dazu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mobilisieren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Freihandel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unterstützen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falls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ausgehen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dass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dadurch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ihre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Absatzmärkte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vergrößern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derartige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Politik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einer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Abschottungspolitik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Importrestriktionen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Lobbygruppen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177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entgegenwirken</a:t>
            </a:r>
            <a:r>
              <a:rPr lang="en-US" altLang="en-US" sz="2177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177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823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284" y="249147"/>
            <a:ext cx="7465744" cy="640552"/>
          </a:xfrm>
          <a:prstGeom prst="rect">
            <a:avLst/>
          </a:prstGeom>
        </p:spPr>
        <p:txBody>
          <a:bodyPr>
            <a:noAutofit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200" dirty="0" err="1">
                <a:solidFill>
                  <a:sysClr val="windowText" lastClr="000000"/>
                </a:solidFill>
              </a:rPr>
              <a:t>Handelspolitik</a:t>
            </a:r>
            <a:r>
              <a:rPr lang="en-US" sz="3200" dirty="0">
                <a:solidFill>
                  <a:sysClr val="windowText" lastClr="000000"/>
                </a:solidFill>
              </a:rPr>
              <a:t> – </a:t>
            </a:r>
            <a:r>
              <a:rPr lang="en-US" sz="3200" dirty="0" err="1">
                <a:solidFill>
                  <a:sysClr val="windowText" lastClr="000000"/>
                </a:solidFill>
              </a:rPr>
              <a:t>Internationaler</a:t>
            </a:r>
            <a:r>
              <a:rPr lang="en-US" sz="3200" dirty="0">
                <a:solidFill>
                  <a:sysClr val="windowText" lastClr="000000"/>
                </a:solidFill>
              </a:rPr>
              <a:t> Ansatz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481083" y="1228647"/>
            <a:ext cx="8588467" cy="474840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 marL="414772" indent="-41477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Internationale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Verhandlungen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können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Handelskriege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verhindern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welchen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 Länder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gegenseitig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Handelsbeschränkungen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behindern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14772" indent="-414772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Handelskrieg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entstehen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wenn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jedes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Land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Anreiz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hat,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Restriktionen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einzuführen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hat,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was das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andere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Land </a:t>
            </a:r>
            <a:r>
              <a:rPr lang="en-US" altLang="en-US" sz="2722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macht</a:t>
            </a:r>
            <a:r>
              <a:rPr lang="en-US" altLang="en-US" sz="2722" i="1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sz="2722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56828" lvl="2" indent="-457200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Dies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dem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Ergebnis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führen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dass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jedes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Land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Restriktionen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einführt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obwohl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Interesse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aller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Länder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wäre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die Situation des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Freihandels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erreichen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56828" lvl="2" indent="-457200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endParaRPr lang="en-US" altLang="en-US" sz="2540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14028" lvl="3" indent="-457200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Handelspartner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benötigen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Abkommen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welches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Handelsbeschränkungen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540" kern="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verhindert</a:t>
            </a:r>
            <a:r>
              <a:rPr lang="en-US" altLang="en-US" sz="254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411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284" y="249147"/>
            <a:ext cx="7465744" cy="640552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2" dirty="0" err="1">
                <a:solidFill>
                  <a:sysClr val="windowText" lastClr="000000"/>
                </a:solidFill>
              </a:rPr>
              <a:t>Beispiel</a:t>
            </a:r>
            <a:r>
              <a:rPr lang="en-US" sz="3992" dirty="0">
                <a:solidFill>
                  <a:sysClr val="windowText" lastClr="000000"/>
                </a:solidFill>
              </a:rPr>
              <a:t>: </a:t>
            </a:r>
            <a:r>
              <a:rPr lang="en-US" sz="3992" dirty="0" err="1">
                <a:solidFill>
                  <a:sysClr val="windowText" lastClr="000000"/>
                </a:solidFill>
              </a:rPr>
              <a:t>Gefangenendilemma</a:t>
            </a:r>
            <a:r>
              <a:rPr lang="en-US" sz="3992" dirty="0">
                <a:solidFill>
                  <a:sysClr val="windowText" lastClr="000000"/>
                </a:solidFill>
              </a:rPr>
              <a:t> und </a:t>
            </a:r>
            <a:r>
              <a:rPr lang="en-US" sz="3992" dirty="0" err="1">
                <a:solidFill>
                  <a:sysClr val="windowText" lastClr="000000"/>
                </a:solidFill>
              </a:rPr>
              <a:t>Handelskrieg</a:t>
            </a:r>
            <a:endParaRPr lang="en-US" sz="3992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6" name="Table 9"/>
          <p:cNvGraphicFramePr>
            <a:graphicFrameLocks noGrp="1"/>
          </p:cNvGraphicFramePr>
          <p:nvPr>
            <p:extLst/>
          </p:nvPr>
        </p:nvGraphicFramePr>
        <p:xfrm>
          <a:off x="2143641" y="2089732"/>
          <a:ext cx="7000359" cy="2262158"/>
        </p:xfrm>
        <a:graphic>
          <a:graphicData uri="http://schemas.openxmlformats.org/drawingml/2006/table">
            <a:tbl>
              <a:tblPr firstRow="1" firstCol="1" bandRow="1"/>
              <a:tblGrid>
                <a:gridCol w="55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0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4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6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8568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Europäische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Union</a:t>
                      </a:r>
                    </a:p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USA</a:t>
                      </a:r>
                    </a:p>
                  </a:txBody>
                  <a:tcPr marL="62215" marR="62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Freihandel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Abschottung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79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2215" marR="62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Freihandel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(-10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$,20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179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2215" marR="62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Abschottung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(20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$,-10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(-5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$,-5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2016840" y="1637947"/>
            <a:ext cx="4319304" cy="307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953" tIns="41476" rIns="82953" bIns="41476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829544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52" b="1" i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Auszahlungsmatrix</a:t>
            </a:r>
            <a:r>
              <a:rPr lang="en-US" altLang="en-US" sz="1452" b="1" i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 (USA, </a:t>
            </a:r>
            <a:r>
              <a:rPr lang="en-US" altLang="en-US" sz="1452" b="1" i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Europäische</a:t>
            </a:r>
            <a:r>
              <a:rPr lang="en-US" altLang="en-US" sz="1452" b="1" i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Union)</a:t>
            </a:r>
            <a:endParaRPr lang="en-US" altLang="en-US" sz="145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3237724" y="4577319"/>
            <a:ext cx="537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Bestimmen Sie das Nash-Gleichgewicht</a:t>
            </a:r>
          </a:p>
        </p:txBody>
      </p:sp>
    </p:spTree>
    <p:extLst>
      <p:ext uri="{BB962C8B-B14F-4D97-AF65-F5344CB8AC3E}">
        <p14:creationId xmlns:p14="http://schemas.microsoft.com/office/powerpoint/2010/main" val="520795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284" y="249147"/>
            <a:ext cx="7465744" cy="640552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2" dirty="0" err="1">
                <a:solidFill>
                  <a:sysClr val="windowText" lastClr="000000"/>
                </a:solidFill>
              </a:rPr>
              <a:t>Beispiel</a:t>
            </a:r>
            <a:r>
              <a:rPr lang="en-US" sz="3992" dirty="0">
                <a:solidFill>
                  <a:sysClr val="windowText" lastClr="000000"/>
                </a:solidFill>
              </a:rPr>
              <a:t>: </a:t>
            </a:r>
            <a:r>
              <a:rPr lang="en-US" sz="3992" dirty="0" err="1">
                <a:solidFill>
                  <a:sysClr val="windowText" lastClr="000000"/>
                </a:solidFill>
              </a:rPr>
              <a:t>Gefangenendilemma</a:t>
            </a:r>
            <a:r>
              <a:rPr lang="en-US" sz="3992" dirty="0">
                <a:solidFill>
                  <a:sysClr val="windowText" lastClr="000000"/>
                </a:solidFill>
              </a:rPr>
              <a:t> und </a:t>
            </a:r>
            <a:r>
              <a:rPr lang="en-US" sz="3992" dirty="0" err="1">
                <a:solidFill>
                  <a:sysClr val="windowText" lastClr="000000"/>
                </a:solidFill>
              </a:rPr>
              <a:t>Handelskrieg</a:t>
            </a:r>
            <a:endParaRPr lang="en-US" sz="3992" dirty="0">
              <a:solidFill>
                <a:sysClr val="windowText" lastClr="000000"/>
              </a:solidFill>
            </a:endParaRPr>
          </a:p>
        </p:txBody>
      </p:sp>
      <p:graphicFrame>
        <p:nvGraphicFramePr>
          <p:cNvPr id="6" name="Table 9"/>
          <p:cNvGraphicFramePr>
            <a:graphicFrameLocks noGrp="1"/>
          </p:cNvGraphicFramePr>
          <p:nvPr>
            <p:extLst/>
          </p:nvPr>
        </p:nvGraphicFramePr>
        <p:xfrm>
          <a:off x="184218" y="1075808"/>
          <a:ext cx="7000359" cy="2262158"/>
        </p:xfrm>
        <a:graphic>
          <a:graphicData uri="http://schemas.openxmlformats.org/drawingml/2006/table">
            <a:tbl>
              <a:tblPr firstRow="1" firstCol="1" bandRow="1"/>
              <a:tblGrid>
                <a:gridCol w="558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0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4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6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8568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               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Europäische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Union</a:t>
                      </a:r>
                    </a:p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USA</a:t>
                      </a:r>
                    </a:p>
                  </a:txBody>
                  <a:tcPr marL="62215" marR="62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Freihandel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Abschottung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79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2215" marR="62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Freihandel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(-10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$,20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179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2215" marR="622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Abschottung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(20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$,-10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(-5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$,-5 </a:t>
                      </a:r>
                      <a:r>
                        <a:rPr lang="en-US" sz="1400" b="1" i="1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en-US" sz="1400" b="1" i="1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. $)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2215" marR="622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7417" y="624023"/>
            <a:ext cx="4319304" cy="307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2953" tIns="41476" rIns="82953" bIns="41476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829544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52" b="1" i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Auszahlungsmatrix</a:t>
            </a:r>
            <a:r>
              <a:rPr lang="en-US" altLang="en-US" sz="1452" b="1" i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 (USA, </a:t>
            </a:r>
            <a:r>
              <a:rPr lang="en-US" altLang="en-US" sz="1452" b="1" i="1" dirty="0" err="1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Europäische</a:t>
            </a:r>
            <a:r>
              <a:rPr lang="en-US" altLang="en-US" sz="1452" b="1" i="1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Union)</a:t>
            </a:r>
            <a:endParaRPr lang="en-US" altLang="en-US" sz="145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57417" y="3401661"/>
            <a:ext cx="9490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Vergleichen Sie mit der Herleitung aus den Öffentlichen Finanzen!!!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35643" y="3738926"/>
            <a:ext cx="2921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Gegeben die USA machen Freihandel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2812341" y="3738926"/>
            <a:ext cx="76030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→ EU vergleicht die eigenen Auszahlungen in der ersten Zeile für Freihandel (10) und Abschottung (20)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10259848" y="3738926"/>
            <a:ext cx="1546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→ EU Abschottung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35643" y="4034394"/>
            <a:ext cx="2943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Gegeben die USA schotten sich ab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2668555" y="4034394"/>
            <a:ext cx="7768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→ EU vergleicht die eigenen Auszahlungen in der zweiten Zeile für Freihandel (-10) und Abschottung (-5)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10281622" y="4034394"/>
            <a:ext cx="15464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→ EU Abschottung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-14111" y="4388955"/>
            <a:ext cx="2921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Gegeben die EU macht Freihandel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2522385" y="4393552"/>
            <a:ext cx="78432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→ USA vergleicht die eigenen Auszahlungen in der ersten Spalte für Freihandel (10) und Abschottung (20)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10210093" y="4393552"/>
            <a:ext cx="17548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→ USA Abschottung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20093" y="4684423"/>
            <a:ext cx="2943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Gegeben die EU schottet sich ab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2441519" y="4689020"/>
            <a:ext cx="79458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→ USA vergleicht die eigenen Auszahlungen in der zweiten Spalte für Freihandel (-10) und Abschottung (-5)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10231868" y="4659532"/>
            <a:ext cx="17330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→ USA Abschottung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20093" y="5065488"/>
            <a:ext cx="75377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Damit ist für bei Blöcke Abschotten die beste Strategie egal, welche Strategie die andere Seite wählt! 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23205" y="5367175"/>
            <a:ext cx="69934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(Abschotten, Abschotten) mit den Auszahlungen (-5,-5) ist damit Nash-Gleichgewicht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35643" y="5674952"/>
            <a:ext cx="12147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Vergleicht man das Nash-Gleichgewicht mit der kooperativen Lösung (Freihandel, Freihandel) und den Auszahlungen (10,10), so stellt die Freihandelslösung für beide Seiten eine höhere Auszahlung dar (vgl. </a:t>
            </a:r>
            <a:r>
              <a:rPr lang="de-DE" sz="1400" dirty="0" err="1"/>
              <a:t>Paretoverbesserung</a:t>
            </a:r>
            <a:r>
              <a:rPr lang="de-DE" sz="1400" dirty="0"/>
              <a:t> in den öffentlichen Finanzen!)</a:t>
            </a:r>
          </a:p>
        </p:txBody>
      </p:sp>
      <p:sp>
        <p:nvSpPr>
          <p:cNvPr id="2" name="Ellipse 1"/>
          <p:cNvSpPr/>
          <p:nvPr/>
        </p:nvSpPr>
        <p:spPr>
          <a:xfrm>
            <a:off x="5337110" y="2656114"/>
            <a:ext cx="1903445" cy="5598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2F90F0BA-846A-4C1C-BA7B-3403FB2E3D0C}"/>
              </a:ext>
            </a:extLst>
          </p:cNvPr>
          <p:cNvSpPr txBox="1"/>
          <p:nvPr/>
        </p:nvSpPr>
        <p:spPr>
          <a:xfrm>
            <a:off x="7618326" y="2527567"/>
            <a:ext cx="1740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Nash-Gleichgewicht</a:t>
            </a:r>
          </a:p>
        </p:txBody>
      </p:sp>
      <p:cxnSp>
        <p:nvCxnSpPr>
          <p:cNvPr id="25" name="Gerade Verbindung mit Pfeil 24"/>
          <p:cNvCxnSpPr/>
          <p:nvPr/>
        </p:nvCxnSpPr>
        <p:spPr>
          <a:xfrm flipH="1">
            <a:off x="7240556" y="2681455"/>
            <a:ext cx="510073" cy="1177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922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" grpId="0" animBg="1"/>
      <p:bldP spid="24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1589</Words>
  <Application>Microsoft Office PowerPoint</Application>
  <PresentationFormat>Breitbild</PresentationFormat>
  <Paragraphs>247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Droid Sans Fallback</vt:lpstr>
      <vt:lpstr>Lohit Hindi</vt:lpstr>
      <vt:lpstr>Times New Roman</vt:lpstr>
      <vt:lpstr>Verdana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bjk</cp:lastModifiedBy>
  <cp:revision>422</cp:revision>
  <dcterms:created xsi:type="dcterms:W3CDTF">2019-02-11T10:45:01Z</dcterms:created>
  <dcterms:modified xsi:type="dcterms:W3CDTF">2022-03-26T11:24:18Z</dcterms:modified>
</cp:coreProperties>
</file>