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1032" r:id="rId2"/>
    <p:sldId id="1033" r:id="rId3"/>
    <p:sldId id="1034" r:id="rId4"/>
    <p:sldId id="1035" r:id="rId5"/>
    <p:sldId id="1036" r:id="rId6"/>
    <p:sldId id="1037" r:id="rId7"/>
    <p:sldId id="1038" r:id="rId8"/>
    <p:sldId id="1039" r:id="rId9"/>
    <p:sldId id="1040" r:id="rId10"/>
    <p:sldId id="1112" r:id="rId11"/>
    <p:sldId id="1042" r:id="rId12"/>
    <p:sldId id="1113" r:id="rId13"/>
    <p:sldId id="1044" r:id="rId14"/>
    <p:sldId id="1045" r:id="rId15"/>
    <p:sldId id="1046" r:id="rId16"/>
    <p:sldId id="1047" r:id="rId17"/>
    <p:sldId id="574" r:id="rId18"/>
    <p:sldId id="1050" r:id="rId19"/>
    <p:sldId id="843" r:id="rId20"/>
    <p:sldId id="844" r:id="rId21"/>
    <p:sldId id="845" r:id="rId22"/>
    <p:sldId id="846" r:id="rId23"/>
    <p:sldId id="847" r:id="rId24"/>
    <p:sldId id="848" r:id="rId25"/>
    <p:sldId id="849" r:id="rId26"/>
    <p:sldId id="850" r:id="rId27"/>
    <p:sldId id="851" r:id="rId28"/>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50" autoAdjust="0"/>
    <p:restoredTop sz="94660"/>
  </p:normalViewPr>
  <p:slideViewPr>
    <p:cSldViewPr snapToGrid="0">
      <p:cViewPr varScale="1">
        <p:scale>
          <a:sx n="97" d="100"/>
          <a:sy n="97" d="100"/>
        </p:scale>
        <p:origin x="210" y="5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20.03.2022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4655927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7015733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9747439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1358041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9155749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0526722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0932853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8831629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664415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2889190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2840417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5039273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34045132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5512313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220639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8187187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1511107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8599469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8661403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790131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2D84D1A4-8FFF-4BFB-90C9-FC24F5E6DCA6}" type="datetime1">
              <a:rPr lang="de-DE" smtClean="0"/>
              <a:t>20.03.2022</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9CCD224E-D163-457A-82D1-D92A750C1CC3}" type="datetime1">
              <a:rPr lang="de-DE" smtClean="0"/>
              <a:t>20.03.2022</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D497B4B2-FA34-4BF0-B75E-975C258D12B6}" type="datetime1">
              <a:rPr lang="de-DE" smtClean="0"/>
              <a:t>20.03.2022</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F810476A-BEE6-49D0-91FF-E09CB16D9188}" type="datetime1">
              <a:rPr lang="de-DE" smtClean="0"/>
              <a:t>20.03.2022</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EEA9F584-F1B5-4C5C-802A-C88B9ABFDAC1}" type="datetime1">
              <a:rPr lang="de-DE" smtClean="0"/>
              <a:t>20.03.2022</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8CFA7E3F-C99D-4F7A-B9BF-3D4AD8B01801}" type="datetime1">
              <a:rPr lang="de-DE" smtClean="0"/>
              <a:t>20.03.2022</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2C2EFBC1-A306-442D-9E8E-CCD47A24BC39}" type="datetime1">
              <a:rPr lang="de-DE" smtClean="0"/>
              <a:t>20.03.2022</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24EE0AF1-C575-4C63-B2E4-2F9A4D8AF6FD}" type="datetime1">
              <a:rPr lang="de-DE" smtClean="0"/>
              <a:t>20.03.2022</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CD7BCFDE-4171-468A-8ECB-9DD48FB7C024}" type="datetime1">
              <a:rPr lang="de-DE" smtClean="0"/>
              <a:t>20.03.2022</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A2BA3E57-014D-4E4B-B56F-66D884F50570}" type="datetime1">
              <a:rPr lang="de-DE" smtClean="0"/>
              <a:t>20.03.2022</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7A2444EC-1717-4AC2-9F9C-14F02B911630}" type="datetime1">
              <a:rPr lang="de-DE" smtClean="0"/>
              <a:t>20.03.2022</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73248A-B1E1-44F8-AED8-AFF90FB38D03}" type="datetime1">
              <a:rPr lang="de-DE" smtClean="0"/>
              <a:t>20.03.2022</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image" Target="NULL"/><Relationship Id="rId3" Type="http://schemas.openxmlformats.org/officeDocument/2006/relationships/image" Target="NULL"/><Relationship Id="rId7" Type="http://schemas.openxmlformats.org/officeDocument/2006/relationships/image" Target="NULL"/><Relationship Id="rId12" Type="http://schemas.openxmlformats.org/officeDocument/2006/relationships/image" Target="NUL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NULL"/><Relationship Id="rId11" Type="http://schemas.openxmlformats.org/officeDocument/2006/relationships/image" Target="NULL"/><Relationship Id="rId5" Type="http://schemas.openxmlformats.org/officeDocument/2006/relationships/image" Target="NULL"/><Relationship Id="rId10" Type="http://schemas.openxmlformats.org/officeDocument/2006/relationships/image" Target="NULL"/><Relationship Id="rId4" Type="http://schemas.openxmlformats.org/officeDocument/2006/relationships/image" Target="NULL"/><Relationship Id="rId9" Type="http://schemas.openxmlformats.org/officeDocument/2006/relationships/image" Target="NULL"/></Relationships>
</file>

<file path=ppt/slides/_rels/slide11.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image" Target="NULL"/><Relationship Id="rId4" Type="http://schemas.openxmlformats.org/officeDocument/2006/relationships/image" Target="NULL"/></Relationships>
</file>

<file path=ppt/slides/_rels/slide12.xml.rels><?xml version="1.0" encoding="UTF-8" standalone="yes"?>
<Relationships xmlns="http://schemas.openxmlformats.org/package/2006/relationships"><Relationship Id="rId8" Type="http://schemas.openxmlformats.org/officeDocument/2006/relationships/image" Target="NULL"/><Relationship Id="rId3" Type="http://schemas.openxmlformats.org/officeDocument/2006/relationships/image" Target="NULL"/><Relationship Id="rId7" Type="http://schemas.openxmlformats.org/officeDocument/2006/relationships/image" Target="NULL"/><Relationship Id="rId12" Type="http://schemas.openxmlformats.org/officeDocument/2006/relationships/image" Target="NULL"/><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NULL"/><Relationship Id="rId11" Type="http://schemas.openxmlformats.org/officeDocument/2006/relationships/image" Target="NULL"/><Relationship Id="rId5" Type="http://schemas.openxmlformats.org/officeDocument/2006/relationships/image" Target="NULL"/><Relationship Id="rId10" Type="http://schemas.openxmlformats.org/officeDocument/2006/relationships/image" Target="NULL"/><Relationship Id="rId4" Type="http://schemas.openxmlformats.org/officeDocument/2006/relationships/image" Target="NULL"/><Relationship Id="rId9" Type="http://schemas.openxmlformats.org/officeDocument/2006/relationships/image" Target="NULL"/></Relationships>
</file>

<file path=ppt/slides/_rels/slide13.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hyperlink" Target="https://www.youtube.com/watch?v=002HcSoycxA" TargetMode="External"/><Relationship Id="rId5" Type="http://schemas.openxmlformats.org/officeDocument/2006/relationships/hyperlink" Target="http://www.bernhardkoester.de/video/inhalt.html" TargetMode="External"/><Relationship Id="rId4" Type="http://schemas.openxmlformats.org/officeDocument/2006/relationships/image" Target="NUL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NUL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17.xml"/><Relationship Id="rId1" Type="http://schemas.openxmlformats.org/officeDocument/2006/relationships/slideLayout" Target="../slideLayouts/slideLayout7.xml"/><Relationship Id="rId6" Type="http://schemas.openxmlformats.org/officeDocument/2006/relationships/image" Target="NULL"/><Relationship Id="rId5" Type="http://schemas.openxmlformats.org/officeDocument/2006/relationships/image" Target="NULL"/><Relationship Id="rId4" Type="http://schemas.openxmlformats.org/officeDocument/2006/relationships/image" Target="NUL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NUL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www.nobelprize.org/prizes/economic-sciences/1972/hicks/biographical/" TargetMode="External"/><Relationship Id="rId2" Type="http://schemas.openxmlformats.org/officeDocument/2006/relationships/hyperlink" Target="https://www.nobelprize.org/prizes/economic-sciences/1970/samuelson/biographical/" TargetMode="External"/><Relationship Id="rId1" Type="http://schemas.openxmlformats.org/officeDocument/2006/relationships/slideLayout" Target="../slideLayouts/slideLayout1.xml"/><Relationship Id="rId4" Type="http://schemas.openxmlformats.org/officeDocument/2006/relationships/hyperlink" Target="https://www.cambridge.org/core/journals/macroeconomic-dynamics/article/an-interview-with-paul-a-samuelson/27D1B2FC3BDBD93E211E5210A2D911CD"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NUL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www.bernhardkoester.de/vorlesungen/OF_AW_Jade_SoSe_2022/samuelson.pdf" TargetMode="External"/><Relationship Id="rId2" Type="http://schemas.openxmlformats.org/officeDocument/2006/relationships/hyperlink" Target="https://www.ses.unam.mx/docencia/2007II/Lecturas/Mod3_Samuelson.pdf" TargetMode="External"/><Relationship Id="rId1" Type="http://schemas.openxmlformats.org/officeDocument/2006/relationships/slideLayout" Target="../slideLayouts/slideLayout1.xml"/><Relationship Id="rId4" Type="http://schemas.openxmlformats.org/officeDocument/2006/relationships/image" Target="../media/image107.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NULL"/><Relationship Id="rId13" Type="http://schemas.openxmlformats.org/officeDocument/2006/relationships/image" Target="NULL"/><Relationship Id="rId3" Type="http://schemas.openxmlformats.org/officeDocument/2006/relationships/image" Target="NULL"/><Relationship Id="rId7" Type="http://schemas.openxmlformats.org/officeDocument/2006/relationships/image" Target="NULL"/><Relationship Id="rId12" Type="http://schemas.openxmlformats.org/officeDocument/2006/relationships/image" Target="NUL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NULL"/><Relationship Id="rId11" Type="http://schemas.openxmlformats.org/officeDocument/2006/relationships/image" Target="NULL"/><Relationship Id="rId5" Type="http://schemas.openxmlformats.org/officeDocument/2006/relationships/image" Target="NULL"/><Relationship Id="rId10" Type="http://schemas.openxmlformats.org/officeDocument/2006/relationships/image" Target="NULL"/><Relationship Id="rId4" Type="http://schemas.openxmlformats.org/officeDocument/2006/relationships/image" Target="NULL"/><Relationship Id="rId9" Type="http://schemas.openxmlformats.org/officeDocument/2006/relationships/image" Target="NUL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NULL"/></Relationships>
</file>

<file path=ppt/slides/_rels/slide7.xml.rels><?xml version="1.0" encoding="UTF-8" standalone="yes"?>
<Relationships xmlns="http://schemas.openxmlformats.org/package/2006/relationships"><Relationship Id="rId26" Type="http://schemas.openxmlformats.org/officeDocument/2006/relationships/image" Target="../media/image3.png"/><Relationship Id="rId34" Type="http://schemas.openxmlformats.org/officeDocument/2006/relationships/image" Target="../media/image11.png"/><Relationship Id="rId7" Type="http://schemas.openxmlformats.org/officeDocument/2006/relationships/image" Target="../media/image2.png"/><Relationship Id="rId25" Type="http://schemas.openxmlformats.org/officeDocument/2006/relationships/image" Target="NULL"/><Relationship Id="rId12" Type="http://schemas.openxmlformats.org/officeDocument/2006/relationships/image" Target="NULL"/><Relationship Id="rId33" Type="http://schemas.openxmlformats.org/officeDocument/2006/relationships/image" Target="../media/image10.png"/><Relationship Id="rId29"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image" Target="../media/image1.png"/><Relationship Id="rId24" Type="http://schemas.openxmlformats.org/officeDocument/2006/relationships/image" Target="NULL"/><Relationship Id="rId11" Type="http://schemas.openxmlformats.org/officeDocument/2006/relationships/image" Target="NULL"/><Relationship Id="rId32" Type="http://schemas.openxmlformats.org/officeDocument/2006/relationships/image" Target="../media/image9.png"/><Relationship Id="rId37" Type="http://schemas.openxmlformats.org/officeDocument/2006/relationships/image" Target="../media/image14.png"/><Relationship Id="rId5" Type="http://schemas.openxmlformats.org/officeDocument/2006/relationships/image" Target="NULL"/><Relationship Id="rId28" Type="http://schemas.openxmlformats.org/officeDocument/2006/relationships/image" Target="../media/image5.png"/><Relationship Id="rId36" Type="http://schemas.openxmlformats.org/officeDocument/2006/relationships/image" Target="../media/image13.png"/><Relationship Id="rId31" Type="http://schemas.openxmlformats.org/officeDocument/2006/relationships/image" Target="../media/image8.png"/><Relationship Id="rId4" Type="http://schemas.openxmlformats.org/officeDocument/2006/relationships/image" Target="NULL"/><Relationship Id="rId27" Type="http://schemas.openxmlformats.org/officeDocument/2006/relationships/image" Target="../media/image4.png"/><Relationship Id="rId30" Type="http://schemas.openxmlformats.org/officeDocument/2006/relationships/image" Target="../media/image7.png"/><Relationship Id="rId35" Type="http://schemas.openxmlformats.org/officeDocument/2006/relationships/image" Target="../media/image12.png"/></Relationships>
</file>

<file path=ppt/slides/_rels/slide8.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NULL"/><Relationship Id="rId5" Type="http://schemas.openxmlformats.org/officeDocument/2006/relationships/image" Target="NULL"/><Relationship Id="rId4" Type="http://schemas.openxmlformats.org/officeDocument/2006/relationships/image" Target="NULL"/></Relationships>
</file>

<file path=ppt/slides/_rels/slide9.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NUL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249482"/>
            <a:ext cx="7464960" cy="640485"/>
          </a:xfrm>
          <a:prstGeom prst="rect">
            <a:avLst/>
          </a:prstGeom>
        </p:spPr>
        <p:txBody>
          <a:bodyPr>
            <a:normAutofit fontScale="97500"/>
          </a:bodyPr>
          <a:lstStyle>
            <a:lvl1pPr algn="ctr" rtl="0" hangingPunct="0">
              <a:tabLst/>
              <a:defRPr lang="de-DE" sz="4400" b="0" i="0" u="none" strike="noStrike" kern="1200">
                <a:ln>
                  <a:noFill/>
                </a:ln>
                <a:latin typeface="Arial" pitchFamily="18"/>
              </a:defRPr>
            </a:lvl1pPr>
          </a:lstStyle>
          <a:p>
            <a:pPr algn="l" hangingPunct="1">
              <a:spcBef>
                <a:spcPct val="0"/>
              </a:spcBef>
            </a:pPr>
            <a:r>
              <a:rPr lang="en-US" sz="2700" b="1" dirty="0">
                <a:latin typeface="Times New Roman" panose="02020603050405020304" pitchFamily="18" charset="0"/>
                <a:ea typeface="+mj-ea"/>
                <a:cs typeface="Times New Roman" panose="02020603050405020304" pitchFamily="18" charset="0"/>
              </a:rPr>
              <a:t>Modell: </a:t>
            </a:r>
            <a:r>
              <a:rPr lang="en-US" sz="2700" b="1" dirty="0" err="1">
                <a:latin typeface="Times New Roman" panose="02020603050405020304" pitchFamily="18" charset="0"/>
                <a:ea typeface="+mj-ea"/>
                <a:cs typeface="Times New Roman" panose="02020603050405020304" pitchFamily="18" charset="0"/>
              </a:rPr>
              <a:t>Spezifische</a:t>
            </a:r>
            <a:r>
              <a:rPr lang="en-US" sz="2700" b="1" dirty="0">
                <a:latin typeface="Times New Roman" panose="02020603050405020304" pitchFamily="18" charset="0"/>
                <a:ea typeface="+mj-ea"/>
                <a:cs typeface="Times New Roman" panose="02020603050405020304" pitchFamily="18" charset="0"/>
              </a:rPr>
              <a:t> </a:t>
            </a:r>
            <a:r>
              <a:rPr lang="en-US" sz="2700" b="1" dirty="0" err="1">
                <a:latin typeface="Times New Roman" panose="02020603050405020304" pitchFamily="18" charset="0"/>
                <a:ea typeface="+mj-ea"/>
                <a:cs typeface="Times New Roman" panose="02020603050405020304" pitchFamily="18" charset="0"/>
              </a:rPr>
              <a:t>Faktoren</a:t>
            </a:r>
            <a:endParaRPr lang="en-US" sz="2700" b="1" dirty="0">
              <a:latin typeface="Times New Roman" panose="02020603050405020304" pitchFamily="18" charset="0"/>
              <a:ea typeface="+mj-ea"/>
              <a:cs typeface="Times New Roman" panose="02020603050405020304" pitchFamily="18" charset="0"/>
            </a:endParaRPr>
          </a:p>
        </p:txBody>
      </p:sp>
      <p:sp>
        <p:nvSpPr>
          <p:cNvPr id="6" name="Content Placeholder 2"/>
          <p:cNvSpPr txBox="1">
            <a:spLocks/>
          </p:cNvSpPr>
          <p:nvPr/>
        </p:nvSpPr>
        <p:spPr>
          <a:xfrm>
            <a:off x="2231440" y="784601"/>
            <a:ext cx="8021840" cy="4105440"/>
          </a:xfrm>
          <a:prstGeom prst="rect">
            <a:avLst/>
          </a:prstGeom>
        </p:spPr>
        <p:txBody>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fontAlgn="base">
              <a:spcAft>
                <a:spcPct val="0"/>
              </a:spcAft>
              <a:defRPr/>
            </a:pPr>
            <a:endParaRPr lang="en-US" altLang="en-US" sz="2400" b="1" kern="0" dirty="0">
              <a:solidFill>
                <a:srgbClr val="000000"/>
              </a:solidFill>
              <a:latin typeface="Arial" panose="020B0604020202020204" pitchFamily="34" charset="0"/>
              <a:cs typeface="Arial" panose="020B0604020202020204" pitchFamily="34" charset="0"/>
            </a:endParaRPr>
          </a:p>
          <a:p>
            <a:pPr marL="311045" indent="-311045" fontAlgn="base">
              <a:spcAft>
                <a:spcPct val="0"/>
              </a:spcAft>
              <a:buFont typeface="Arial" panose="020B0604020202020204" pitchFamily="34" charset="0"/>
              <a:buChar char="•"/>
              <a:defRPr/>
            </a:pPr>
            <a:r>
              <a:rPr lang="en-US" altLang="en-US" sz="2400" kern="0" dirty="0" err="1">
                <a:solidFill>
                  <a:srgbClr val="000000"/>
                </a:solidFill>
                <a:latin typeface="Arial" panose="020B0604020202020204" pitchFamily="34" charset="0"/>
                <a:cs typeface="Arial" panose="020B0604020202020204" pitchFamily="34" charset="0"/>
              </a:rPr>
              <a:t>Wenn</a:t>
            </a:r>
            <a:r>
              <a:rPr lang="en-US" altLang="en-US" sz="2400" kern="0" dirty="0">
                <a:solidFill>
                  <a:srgbClr val="000000"/>
                </a:solidFill>
                <a:latin typeface="Arial" panose="020B0604020202020204" pitchFamily="34" charset="0"/>
                <a:cs typeface="Arial" panose="020B0604020202020204" pitchFamily="34" charset="0"/>
              </a:rPr>
              <a:t> Handel </a:t>
            </a:r>
            <a:r>
              <a:rPr lang="en-US" altLang="en-US" sz="2400" kern="0" dirty="0" err="1">
                <a:solidFill>
                  <a:srgbClr val="000000"/>
                </a:solidFill>
                <a:latin typeface="Arial" panose="020B0604020202020204" pitchFamily="34" charset="0"/>
                <a:cs typeface="Arial" panose="020B0604020202020204" pitchFamily="34" charset="0"/>
              </a:rPr>
              <a:t>grundsätzlich</a:t>
            </a:r>
            <a:r>
              <a:rPr lang="en-US" altLang="en-US" sz="2400" kern="0" dirty="0">
                <a:solidFill>
                  <a:srgbClr val="000000"/>
                </a:solidFill>
                <a:latin typeface="Arial" panose="020B0604020202020204" pitchFamily="34" charset="0"/>
                <a:cs typeface="Arial" panose="020B0604020202020204" pitchFamily="34" charset="0"/>
              </a:rPr>
              <a:t> gut </a:t>
            </a:r>
            <a:r>
              <a:rPr lang="en-US" altLang="en-US" sz="2400" kern="0" dirty="0" err="1">
                <a:solidFill>
                  <a:srgbClr val="000000"/>
                </a:solidFill>
                <a:latin typeface="Arial" panose="020B0604020202020204" pitchFamily="34" charset="0"/>
                <a:cs typeface="Arial" panose="020B0604020202020204" pitchFamily="34" charset="0"/>
              </a:rPr>
              <a:t>für</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eine</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Volkswirtschaft</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ist</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warum</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gibt</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es</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dann</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soviel</a:t>
            </a:r>
            <a:r>
              <a:rPr lang="en-US" altLang="en-US" sz="2400" kern="0" dirty="0">
                <a:solidFill>
                  <a:srgbClr val="000000"/>
                </a:solidFill>
                <a:latin typeface="Arial" panose="020B0604020202020204" pitchFamily="34" charset="0"/>
                <a:cs typeface="Arial" panose="020B0604020202020204" pitchFamily="34" charset="0"/>
              </a:rPr>
              <a:t> Opposition </a:t>
            </a:r>
            <a:r>
              <a:rPr lang="en-US" altLang="en-US" sz="2400" kern="0" dirty="0" err="1">
                <a:solidFill>
                  <a:srgbClr val="000000"/>
                </a:solidFill>
                <a:latin typeface="Arial" panose="020B0604020202020204" pitchFamily="34" charset="0"/>
                <a:cs typeface="Arial" panose="020B0604020202020204" pitchFamily="34" charset="0"/>
              </a:rPr>
              <a:t>gegenüber</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einer</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Öffnung</a:t>
            </a:r>
            <a:r>
              <a:rPr lang="en-US" altLang="en-US" sz="2400" kern="0" dirty="0">
                <a:solidFill>
                  <a:srgbClr val="000000"/>
                </a:solidFill>
                <a:latin typeface="Arial" panose="020B0604020202020204" pitchFamily="34" charset="0"/>
                <a:cs typeface="Arial" panose="020B0604020202020204" pitchFamily="34" charset="0"/>
              </a:rPr>
              <a:t>?</a:t>
            </a:r>
          </a:p>
          <a:p>
            <a:pPr fontAlgn="base">
              <a:spcAft>
                <a:spcPct val="0"/>
              </a:spcAft>
              <a:defRPr/>
            </a:pPr>
            <a:endParaRPr lang="en-US" altLang="en-US" sz="2400" kern="0" dirty="0">
              <a:solidFill>
                <a:srgbClr val="000000"/>
              </a:solidFill>
              <a:latin typeface="Arial" panose="020B0604020202020204" pitchFamily="34" charset="0"/>
              <a:cs typeface="Arial" panose="020B0604020202020204" pitchFamily="34" charset="0"/>
            </a:endParaRPr>
          </a:p>
          <a:p>
            <a:pPr marL="800100" lvl="1" indent="-342900" fontAlgn="base">
              <a:spcAft>
                <a:spcPct val="0"/>
              </a:spcAft>
              <a:buFont typeface="Wingdings" panose="05000000000000000000" pitchFamily="2" charset="2"/>
              <a:buChar char="Ø"/>
              <a:defRPr/>
            </a:pPr>
            <a:r>
              <a:rPr lang="en-US" altLang="en-US" sz="2400" kern="0" dirty="0">
                <a:solidFill>
                  <a:srgbClr val="000000"/>
                </a:solidFill>
                <a:latin typeface="Arial" panose="020B0604020202020204" pitchFamily="34" charset="0"/>
                <a:cs typeface="Arial" panose="020B0604020202020204" pitchFamily="34" charset="0"/>
              </a:rPr>
              <a:t>Handel </a:t>
            </a:r>
            <a:r>
              <a:rPr lang="en-US" altLang="en-US" sz="2400" kern="0" dirty="0" err="1">
                <a:solidFill>
                  <a:srgbClr val="000000"/>
                </a:solidFill>
                <a:latin typeface="Arial" panose="020B0604020202020204" pitchFamily="34" charset="0"/>
                <a:cs typeface="Arial" panose="020B0604020202020204" pitchFamily="34" charset="0"/>
              </a:rPr>
              <a:t>beeinflusst</a:t>
            </a:r>
            <a:r>
              <a:rPr lang="en-US" altLang="en-US" sz="2400" kern="0" dirty="0">
                <a:solidFill>
                  <a:srgbClr val="000000"/>
                </a:solidFill>
                <a:latin typeface="Arial" panose="020B0604020202020204" pitchFamily="34" charset="0"/>
                <a:cs typeface="Arial" panose="020B0604020202020204" pitchFamily="34" charset="0"/>
              </a:rPr>
              <a:t> die </a:t>
            </a:r>
            <a:r>
              <a:rPr lang="en-US" altLang="en-US" sz="2400" kern="0" dirty="0" err="1">
                <a:solidFill>
                  <a:srgbClr val="000000"/>
                </a:solidFill>
                <a:latin typeface="Arial" panose="020B0604020202020204" pitchFamily="34" charset="0"/>
                <a:cs typeface="Arial" panose="020B0604020202020204" pitchFamily="34" charset="0"/>
              </a:rPr>
              <a:t>Einkommensverteilung</a:t>
            </a:r>
            <a:endParaRPr lang="en-US" altLang="en-US" sz="2400" kern="0" dirty="0">
              <a:solidFill>
                <a:srgbClr val="000000"/>
              </a:solidFill>
              <a:latin typeface="Arial" panose="020B0604020202020204" pitchFamily="34" charset="0"/>
              <a:cs typeface="Arial" panose="020B0604020202020204" pitchFamily="34" charset="0"/>
            </a:endParaRPr>
          </a:p>
          <a:p>
            <a:pPr marL="800100" lvl="1" indent="-342900" fontAlgn="base">
              <a:spcAft>
                <a:spcPct val="0"/>
              </a:spcAft>
              <a:buFont typeface="Wingdings" panose="05000000000000000000" pitchFamily="2" charset="2"/>
              <a:buChar char="Ø"/>
              <a:defRPr/>
            </a:pPr>
            <a:endParaRPr lang="en-US" altLang="en-US" sz="2400" kern="0" dirty="0">
              <a:solidFill>
                <a:srgbClr val="000000"/>
              </a:solidFill>
              <a:latin typeface="Arial" panose="020B0604020202020204" pitchFamily="34" charset="0"/>
              <a:cs typeface="Arial" panose="020B0604020202020204" pitchFamily="34" charset="0"/>
            </a:endParaRPr>
          </a:p>
          <a:p>
            <a:pPr marL="311045" indent="-311045" fontAlgn="base">
              <a:spcAft>
                <a:spcPct val="0"/>
              </a:spcAft>
              <a:buFont typeface="Arial" panose="020B0604020202020204" pitchFamily="34" charset="0"/>
              <a:buChar char="•"/>
              <a:defRPr/>
            </a:pPr>
            <a:r>
              <a:rPr lang="en-US" altLang="en-US" sz="2400" kern="0" dirty="0" err="1">
                <a:solidFill>
                  <a:srgbClr val="000000"/>
                </a:solidFill>
                <a:latin typeface="Arial" panose="020B0604020202020204" pitchFamily="34" charset="0"/>
                <a:cs typeface="Arial" panose="020B0604020202020204" pitchFamily="34" charset="0"/>
              </a:rPr>
              <a:t>Hauptgründe</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für</a:t>
            </a:r>
            <a:r>
              <a:rPr lang="en-US" altLang="en-US" sz="2400" kern="0" dirty="0">
                <a:solidFill>
                  <a:srgbClr val="000000"/>
                </a:solidFill>
                <a:latin typeface="Arial" panose="020B0604020202020204" pitchFamily="34" charset="0"/>
                <a:cs typeface="Arial" panose="020B0604020202020204" pitchFamily="34" charset="0"/>
              </a:rPr>
              <a:t> den </a:t>
            </a:r>
            <a:r>
              <a:rPr lang="en-US" altLang="en-US" sz="2400" kern="0" dirty="0" err="1">
                <a:solidFill>
                  <a:srgbClr val="000000"/>
                </a:solidFill>
                <a:latin typeface="Arial" panose="020B0604020202020204" pitchFamily="34" charset="0"/>
                <a:cs typeface="Arial" panose="020B0604020202020204" pitchFamily="34" charset="0"/>
              </a:rPr>
              <a:t>Einkommenseffekt</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durch</a:t>
            </a:r>
            <a:r>
              <a:rPr lang="en-US" altLang="en-US" sz="2400" kern="0" dirty="0">
                <a:solidFill>
                  <a:srgbClr val="000000"/>
                </a:solidFill>
                <a:latin typeface="Arial" panose="020B0604020202020204" pitchFamily="34" charset="0"/>
                <a:cs typeface="Arial" panose="020B0604020202020204" pitchFamily="34" charset="0"/>
              </a:rPr>
              <a:t> Handel:</a:t>
            </a:r>
          </a:p>
          <a:p>
            <a:pPr fontAlgn="base">
              <a:spcAft>
                <a:spcPct val="0"/>
              </a:spcAft>
              <a:defRPr/>
            </a:pPr>
            <a:endParaRPr lang="en-US" altLang="en-US" sz="2400" kern="0" dirty="0">
              <a:solidFill>
                <a:srgbClr val="000000"/>
              </a:solidFill>
              <a:latin typeface="Arial" panose="020B0604020202020204" pitchFamily="34" charset="0"/>
              <a:cs typeface="Arial" panose="020B0604020202020204" pitchFamily="34" charset="0"/>
            </a:endParaRPr>
          </a:p>
          <a:p>
            <a:pPr marL="757626" lvl="2" indent="-342900" fontAlgn="base">
              <a:spcAft>
                <a:spcPct val="0"/>
              </a:spcAft>
              <a:buFont typeface="Wingdings" panose="05000000000000000000" pitchFamily="2" charset="2"/>
              <a:buChar char="Ø"/>
              <a:defRPr/>
            </a:pPr>
            <a:r>
              <a:rPr lang="en-US" altLang="en-US" sz="2400" kern="0" dirty="0" err="1">
                <a:solidFill>
                  <a:srgbClr val="000000"/>
                </a:solidFill>
                <a:latin typeface="Arial" panose="020B0604020202020204" pitchFamily="34" charset="0"/>
                <a:cs typeface="Arial" panose="020B0604020202020204" pitchFamily="34" charset="0"/>
              </a:rPr>
              <a:t>Produktionsfaktoren</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können</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nicht</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kostenfrei</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zwischen</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Sektoren</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ausgetauscht</a:t>
            </a:r>
            <a:r>
              <a:rPr lang="en-US" altLang="en-US" sz="2400" kern="0" dirty="0">
                <a:solidFill>
                  <a:srgbClr val="000000"/>
                </a:solidFill>
                <a:latin typeface="Arial" panose="020B0604020202020204" pitchFamily="34" charset="0"/>
                <a:cs typeface="Arial" panose="020B0604020202020204" pitchFamily="34" charset="0"/>
              </a:rPr>
              <a:t> warden</a:t>
            </a:r>
          </a:p>
          <a:p>
            <a:pPr marL="757626" lvl="2" indent="-342900" fontAlgn="base">
              <a:spcAft>
                <a:spcPct val="0"/>
              </a:spcAft>
              <a:buFont typeface="Wingdings" panose="05000000000000000000" pitchFamily="2" charset="2"/>
              <a:buChar char="Ø"/>
              <a:defRPr/>
            </a:pPr>
            <a:endParaRPr lang="en-US" altLang="en-US" sz="2400" kern="0" dirty="0">
              <a:solidFill>
                <a:srgbClr val="000000"/>
              </a:solidFill>
              <a:latin typeface="Arial" panose="020B0604020202020204" pitchFamily="34" charset="0"/>
              <a:cs typeface="Arial" panose="020B0604020202020204" pitchFamily="34" charset="0"/>
            </a:endParaRPr>
          </a:p>
          <a:p>
            <a:pPr marL="757626" lvl="2" indent="-342900" fontAlgn="base">
              <a:spcAft>
                <a:spcPct val="0"/>
              </a:spcAft>
              <a:buFont typeface="Wingdings" panose="05000000000000000000" pitchFamily="2" charset="2"/>
              <a:buChar char="Ø"/>
              <a:defRPr/>
            </a:pPr>
            <a:r>
              <a:rPr lang="en-US" altLang="en-US" sz="2400" kern="0" dirty="0" err="1">
                <a:solidFill>
                  <a:srgbClr val="000000"/>
                </a:solidFill>
                <a:latin typeface="Arial" panose="020B0604020202020204" pitchFamily="34" charset="0"/>
                <a:cs typeface="Arial" panose="020B0604020202020204" pitchFamily="34" charset="0"/>
              </a:rPr>
              <a:t>Industriesektoren</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unterscheiden</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sich</a:t>
            </a:r>
            <a:r>
              <a:rPr lang="en-US" altLang="en-US" sz="2400" kern="0" dirty="0">
                <a:solidFill>
                  <a:srgbClr val="000000"/>
                </a:solidFill>
                <a:latin typeface="Arial" panose="020B0604020202020204" pitchFamily="34" charset="0"/>
                <a:cs typeface="Arial" panose="020B0604020202020204" pitchFamily="34" charset="0"/>
              </a:rPr>
              <a:t> in </a:t>
            </a:r>
            <a:r>
              <a:rPr lang="en-US" altLang="en-US" sz="2400" kern="0" dirty="0" err="1">
                <a:solidFill>
                  <a:srgbClr val="000000"/>
                </a:solidFill>
                <a:latin typeface="Arial" panose="020B0604020202020204" pitchFamily="34" charset="0"/>
                <a:cs typeface="Arial" panose="020B0604020202020204" pitchFamily="34" charset="0"/>
              </a:rPr>
              <a:t>Ihrer</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Nachfrage</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nach</a:t>
            </a:r>
            <a:r>
              <a:rPr lang="en-US" altLang="en-US" sz="2400" kern="0" dirty="0">
                <a:solidFill>
                  <a:srgbClr val="000000"/>
                </a:solidFill>
                <a:latin typeface="Arial" panose="020B0604020202020204" pitchFamily="34" charset="0"/>
                <a:cs typeface="Arial" panose="020B0604020202020204" pitchFamily="34" charset="0"/>
              </a:rPr>
              <a:t> </a:t>
            </a:r>
            <a:r>
              <a:rPr lang="en-US" altLang="en-US" sz="2400" kern="0" dirty="0" err="1">
                <a:solidFill>
                  <a:srgbClr val="000000"/>
                </a:solidFill>
                <a:latin typeface="Arial" panose="020B0604020202020204" pitchFamily="34" charset="0"/>
                <a:cs typeface="Arial" panose="020B0604020202020204" pitchFamily="34" charset="0"/>
              </a:rPr>
              <a:t>Produktionsfaktoren</a:t>
            </a:r>
            <a:endParaRPr lang="en-US" altLang="en-US" sz="2400" kern="0" dirty="0">
              <a:solidFill>
                <a:srgbClr val="000000"/>
              </a:solidFill>
              <a:latin typeface="Arial" panose="020B0604020202020204" pitchFamily="34" charset="0"/>
              <a:cs typeface="Arial" panose="020B0604020202020204" pitchFamily="34" charset="0"/>
            </a:endParaRPr>
          </a:p>
          <a:p>
            <a:endParaRPr lang="en-US" sz="2903" dirty="0">
              <a:solidFill>
                <a:sysClr val="windowText" lastClr="000000"/>
              </a:solidFill>
              <a:latin typeface="Arial" panose="020B0604020202020204" pitchFamily="34" charset="0"/>
              <a:cs typeface="Arial" panose="020B0604020202020204" pitchFamily="34" charset="0"/>
            </a:endParaRPr>
          </a:p>
        </p:txBody>
      </p:sp>
      <p:sp>
        <p:nvSpPr>
          <p:cNvPr id="3" name="Textfeld 2">
            <a:extLst>
              <a:ext uri="{FF2B5EF4-FFF2-40B4-BE49-F238E27FC236}">
                <a16:creationId xmlns:a16="http://schemas.microsoft.com/office/drawing/2014/main" id="{3FB3BFF3-A7CB-49D9-AABA-35E08320A24F}"/>
              </a:ext>
            </a:extLst>
          </p:cNvPr>
          <p:cNvSpPr txBox="1"/>
          <p:nvPr/>
        </p:nvSpPr>
        <p:spPr>
          <a:xfrm>
            <a:off x="2495600" y="4869160"/>
            <a:ext cx="7272808" cy="801380"/>
          </a:xfrm>
          <a:prstGeom prst="rect">
            <a:avLst/>
          </a:prstGeom>
          <a:noFill/>
        </p:spPr>
        <p:txBody>
          <a:bodyPr wrap="square" rtlCol="0">
            <a:noAutofit/>
          </a:bodyPr>
          <a:lstStyle/>
          <a:p>
            <a:endParaRPr lang="de-DE" dirty="0"/>
          </a:p>
        </p:txBody>
      </p:sp>
    </p:spTree>
    <p:extLst>
      <p:ext uri="{BB962C8B-B14F-4D97-AF65-F5344CB8AC3E}">
        <p14:creationId xmlns:p14="http://schemas.microsoft.com/office/powerpoint/2010/main" val="24879904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0" name="Textfeld 49">
                <a:extLst>
                  <a:ext uri="{FF2B5EF4-FFF2-40B4-BE49-F238E27FC236}">
                    <a16:creationId xmlns:a16="http://schemas.microsoft.com/office/drawing/2014/main" id="{AC295E5F-81DA-4333-8E8E-760B9DD427A5}"/>
                  </a:ext>
                </a:extLst>
              </p:cNvPr>
              <p:cNvSpPr txBox="1"/>
              <p:nvPr/>
            </p:nvSpPr>
            <p:spPr>
              <a:xfrm>
                <a:off x="5353878" y="1217399"/>
                <a:ext cx="6904383" cy="583429"/>
              </a:xfrm>
              <a:prstGeom prst="rect">
                <a:avLst/>
              </a:prstGeom>
              <a:noFill/>
            </p:spPr>
            <p:txBody>
              <a:bodyPr wrap="square" rtlCol="0">
                <a:spAutoFit/>
              </a:bodyPr>
              <a:lstStyle/>
              <a:p>
                <a14:m>
                  <m:oMath xmlns:m="http://schemas.openxmlformats.org/officeDocument/2006/math">
                    <m:r>
                      <a:rPr lang="de-DE" sz="2000" i="1" smtClean="0">
                        <a:latin typeface="Cambria Math" panose="02040503050406030204" pitchFamily="18" charset="0"/>
                      </a:rPr>
                      <m:t>𝑑𝐺</m:t>
                    </m:r>
                    <m:r>
                      <a:rPr lang="de-DE" sz="2000" b="0" i="1" smtClean="0">
                        <a:latin typeface="Cambria Math" panose="02040503050406030204" pitchFamily="18" charset="0"/>
                      </a:rPr>
                      <m:t>=</m:t>
                    </m:r>
                    <m:f>
                      <m:fPr>
                        <m:ctrlPr>
                          <a:rPr lang="de-DE" sz="2000" i="1">
                            <a:latin typeface="Cambria Math" panose="02040503050406030204" pitchFamily="18" charset="0"/>
                          </a:rPr>
                        </m:ctrlPr>
                      </m:fPr>
                      <m:num>
                        <m:r>
                          <a:rPr lang="de-DE" sz="2000" i="1" smtClean="0">
                            <a:latin typeface="Cambria Math" panose="02040503050406030204" pitchFamily="18" charset="0"/>
                            <a:ea typeface="Cambria Math" panose="02040503050406030204" pitchFamily="18" charset="0"/>
                          </a:rPr>
                          <m:t>𝜕</m:t>
                        </m:r>
                        <m:r>
                          <a:rPr lang="de-DE" sz="2000" i="1">
                            <a:latin typeface="Cambria Math" panose="02040503050406030204" pitchFamily="18" charset="0"/>
                          </a:rPr>
                          <m:t>𝐺</m:t>
                        </m:r>
                      </m:num>
                      <m:den>
                        <m:r>
                          <a:rPr lang="de-DE" sz="2000" i="1">
                            <a:latin typeface="Cambria Math" panose="02040503050406030204" pitchFamily="18" charset="0"/>
                            <a:ea typeface="Cambria Math" panose="02040503050406030204" pitchFamily="18" charset="0"/>
                          </a:rPr>
                          <m:t>𝜕</m:t>
                        </m:r>
                        <m:sSub>
                          <m:sSubPr>
                            <m:ctrlPr>
                              <a:rPr lang="de-DE" sz="2000" i="1" smtClean="0">
                                <a:latin typeface="Cambria Math" panose="02040503050406030204" pitchFamily="18" charset="0"/>
                              </a:rPr>
                            </m:ctrlPr>
                          </m:sSubPr>
                          <m:e>
                            <m:r>
                              <a:rPr lang="de-DE" sz="2000" i="1">
                                <a:latin typeface="Cambria Math" panose="02040503050406030204" pitchFamily="18" charset="0"/>
                              </a:rPr>
                              <m:t>𝐿</m:t>
                            </m:r>
                          </m:e>
                          <m:sub>
                            <m:r>
                              <a:rPr lang="de-DE" sz="2000" i="1">
                                <a:latin typeface="Cambria Math" panose="02040503050406030204" pitchFamily="18" charset="0"/>
                              </a:rPr>
                              <m:t>𝐺</m:t>
                            </m:r>
                          </m:sub>
                        </m:sSub>
                      </m:den>
                    </m:f>
                    <m:sSub>
                      <m:sSubPr>
                        <m:ctrlPr>
                          <a:rPr lang="de-DE" sz="2000" i="1">
                            <a:latin typeface="Cambria Math" panose="02040503050406030204" pitchFamily="18" charset="0"/>
                          </a:rPr>
                        </m:ctrlPr>
                      </m:sSubPr>
                      <m:e>
                        <m:r>
                          <a:rPr lang="de-DE" sz="2000" b="0" i="1" smtClean="0">
                            <a:latin typeface="Cambria Math" panose="02040503050406030204" pitchFamily="18" charset="0"/>
                          </a:rPr>
                          <m:t>𝑑</m:t>
                        </m:r>
                        <m:r>
                          <a:rPr lang="de-DE" sz="2000" i="1">
                            <a:latin typeface="Cambria Math" panose="02040503050406030204" pitchFamily="18" charset="0"/>
                          </a:rPr>
                          <m:t>𝐿</m:t>
                        </m:r>
                      </m:e>
                      <m:sub>
                        <m:r>
                          <a:rPr lang="de-DE" sz="2000" i="1">
                            <a:latin typeface="Cambria Math" panose="02040503050406030204" pitchFamily="18" charset="0"/>
                          </a:rPr>
                          <m:t>𝐺</m:t>
                        </m:r>
                      </m:sub>
                    </m:sSub>
                    <m:r>
                      <a:rPr lang="de-DE" sz="2000" i="1">
                        <a:latin typeface="Cambria Math" panose="02040503050406030204" pitchFamily="18" charset="0"/>
                      </a:rPr>
                      <m:t>=</m:t>
                    </m:r>
                    <m:sSub>
                      <m:sSubPr>
                        <m:ctrlPr>
                          <a:rPr lang="de-DE" sz="2000" i="1">
                            <a:latin typeface="Cambria Math" panose="02040503050406030204" pitchFamily="18" charset="0"/>
                          </a:rPr>
                        </m:ctrlPr>
                      </m:sSubPr>
                      <m:e>
                        <m:r>
                          <a:rPr lang="de-DE" sz="2000" i="1">
                            <a:latin typeface="Cambria Math" panose="02040503050406030204" pitchFamily="18" charset="0"/>
                          </a:rPr>
                          <m:t>𝐺𝑃𝐿</m:t>
                        </m:r>
                      </m:e>
                      <m:sub>
                        <m:r>
                          <a:rPr lang="de-DE" sz="2000" i="1">
                            <a:latin typeface="Cambria Math" panose="02040503050406030204" pitchFamily="18" charset="0"/>
                          </a:rPr>
                          <m:t>𝐺</m:t>
                        </m:r>
                      </m:sub>
                    </m:sSub>
                    <m:r>
                      <a:rPr lang="de-DE" sz="2000" i="1" smtClean="0">
                        <a:latin typeface="Cambria Math" panose="02040503050406030204" pitchFamily="18" charset="0"/>
                        <a:ea typeface="Cambria Math" panose="02040503050406030204" pitchFamily="18" charset="0"/>
                      </a:rPr>
                      <m:t>∙</m:t>
                    </m:r>
                    <m:sSub>
                      <m:sSubPr>
                        <m:ctrlPr>
                          <a:rPr lang="de-DE" sz="2000" i="1">
                            <a:latin typeface="Cambria Math" panose="02040503050406030204" pitchFamily="18" charset="0"/>
                          </a:rPr>
                        </m:ctrlPr>
                      </m:sSubPr>
                      <m:e>
                        <m:r>
                          <a:rPr lang="de-DE" sz="2000" i="1">
                            <a:latin typeface="Cambria Math" panose="02040503050406030204" pitchFamily="18" charset="0"/>
                          </a:rPr>
                          <m:t>𝑑𝐿</m:t>
                        </m:r>
                      </m:e>
                      <m:sub>
                        <m:r>
                          <a:rPr lang="de-DE" sz="2000" i="1">
                            <a:latin typeface="Cambria Math" panose="02040503050406030204" pitchFamily="18" charset="0"/>
                          </a:rPr>
                          <m:t>𝐺</m:t>
                        </m:r>
                      </m:sub>
                    </m:sSub>
                  </m:oMath>
                </a14:m>
                <a:r>
                  <a:rPr lang="de-DE" sz="2000" dirty="0">
                    <a:ea typeface="Cambria Math" panose="02040503050406030204" pitchFamily="18" charset="0"/>
                  </a:rPr>
                  <a:t> und </a:t>
                </a:r>
                <a14:m>
                  <m:oMath xmlns:m="http://schemas.openxmlformats.org/officeDocument/2006/math">
                    <m:r>
                      <a:rPr lang="de-DE" sz="2000" i="1">
                        <a:latin typeface="Cambria Math" panose="02040503050406030204" pitchFamily="18" charset="0"/>
                      </a:rPr>
                      <m:t>𝑑</m:t>
                    </m:r>
                    <m:r>
                      <a:rPr lang="de-DE" sz="2000" b="0" i="1" smtClean="0">
                        <a:latin typeface="Cambria Math" panose="02040503050406030204" pitchFamily="18" charset="0"/>
                      </a:rPr>
                      <m:t>𝑀</m:t>
                    </m:r>
                    <m:r>
                      <a:rPr lang="de-DE" sz="2000" i="1">
                        <a:latin typeface="Cambria Math" panose="02040503050406030204" pitchFamily="18" charset="0"/>
                      </a:rPr>
                      <m:t>=</m:t>
                    </m:r>
                    <m:f>
                      <m:fPr>
                        <m:ctrlPr>
                          <a:rPr lang="de-DE" sz="2000" i="1">
                            <a:latin typeface="Cambria Math" panose="02040503050406030204" pitchFamily="18" charset="0"/>
                          </a:rPr>
                        </m:ctrlPr>
                      </m:fPr>
                      <m:num>
                        <m:r>
                          <a:rPr lang="de-DE" sz="2000" i="1">
                            <a:latin typeface="Cambria Math" panose="02040503050406030204" pitchFamily="18" charset="0"/>
                            <a:ea typeface="Cambria Math" panose="02040503050406030204" pitchFamily="18" charset="0"/>
                          </a:rPr>
                          <m:t>𝜕</m:t>
                        </m:r>
                        <m:r>
                          <a:rPr lang="de-DE" sz="2000" b="0" i="1" smtClean="0">
                            <a:latin typeface="Cambria Math" panose="02040503050406030204" pitchFamily="18" charset="0"/>
                            <a:ea typeface="Cambria Math" panose="02040503050406030204" pitchFamily="18" charset="0"/>
                          </a:rPr>
                          <m:t>𝑀</m:t>
                        </m:r>
                      </m:num>
                      <m:den>
                        <m:r>
                          <a:rPr lang="de-DE" sz="2000" i="1">
                            <a:latin typeface="Cambria Math" panose="02040503050406030204" pitchFamily="18" charset="0"/>
                            <a:ea typeface="Cambria Math" panose="02040503050406030204" pitchFamily="18" charset="0"/>
                          </a:rPr>
                          <m:t>𝜕</m:t>
                        </m:r>
                        <m:sSub>
                          <m:sSubPr>
                            <m:ctrlPr>
                              <a:rPr lang="de-DE" sz="2000" i="1">
                                <a:latin typeface="Cambria Math" panose="02040503050406030204" pitchFamily="18" charset="0"/>
                              </a:rPr>
                            </m:ctrlPr>
                          </m:sSubPr>
                          <m:e>
                            <m:r>
                              <a:rPr lang="de-DE" sz="2000" i="1">
                                <a:latin typeface="Cambria Math" panose="02040503050406030204" pitchFamily="18" charset="0"/>
                              </a:rPr>
                              <m:t>𝐿</m:t>
                            </m:r>
                          </m:e>
                          <m:sub>
                            <m:r>
                              <a:rPr lang="de-DE" sz="2000" b="0" i="1" smtClean="0">
                                <a:latin typeface="Cambria Math" panose="02040503050406030204" pitchFamily="18" charset="0"/>
                              </a:rPr>
                              <m:t>𝑀</m:t>
                            </m:r>
                          </m:sub>
                        </m:sSub>
                      </m:den>
                    </m:f>
                    <m:sSub>
                      <m:sSubPr>
                        <m:ctrlPr>
                          <a:rPr lang="de-DE" sz="2000" i="1">
                            <a:latin typeface="Cambria Math" panose="02040503050406030204" pitchFamily="18" charset="0"/>
                          </a:rPr>
                        </m:ctrlPr>
                      </m:sSubPr>
                      <m:e>
                        <m:r>
                          <a:rPr lang="de-DE" sz="2000" i="1">
                            <a:latin typeface="Cambria Math" panose="02040503050406030204" pitchFamily="18" charset="0"/>
                          </a:rPr>
                          <m:t>𝑑𝐿</m:t>
                        </m:r>
                      </m:e>
                      <m:sub>
                        <m:r>
                          <a:rPr lang="de-DE" sz="2000" b="0" i="1" smtClean="0">
                            <a:latin typeface="Cambria Math" panose="02040503050406030204" pitchFamily="18" charset="0"/>
                          </a:rPr>
                          <m:t>𝑀</m:t>
                        </m:r>
                      </m:sub>
                    </m:sSub>
                    <m:r>
                      <a:rPr lang="de-DE" sz="2000" i="1">
                        <a:latin typeface="Cambria Math" panose="02040503050406030204" pitchFamily="18" charset="0"/>
                      </a:rPr>
                      <m:t>=</m:t>
                    </m:r>
                    <m:sSub>
                      <m:sSubPr>
                        <m:ctrlPr>
                          <a:rPr lang="de-DE" sz="2000" i="1">
                            <a:latin typeface="Cambria Math" panose="02040503050406030204" pitchFamily="18" charset="0"/>
                          </a:rPr>
                        </m:ctrlPr>
                      </m:sSubPr>
                      <m:e>
                        <m:r>
                          <a:rPr lang="de-DE" sz="2000" i="1">
                            <a:latin typeface="Cambria Math" panose="02040503050406030204" pitchFamily="18" charset="0"/>
                          </a:rPr>
                          <m:t>𝐺𝑃𝐿</m:t>
                        </m:r>
                      </m:e>
                      <m:sub>
                        <m:r>
                          <a:rPr lang="de-DE" sz="2000" b="0" i="1" smtClean="0">
                            <a:latin typeface="Cambria Math" panose="02040503050406030204" pitchFamily="18" charset="0"/>
                          </a:rPr>
                          <m:t>𝑀</m:t>
                        </m:r>
                      </m:sub>
                    </m:sSub>
                    <m:r>
                      <a:rPr lang="de-DE" sz="2000" i="1">
                        <a:latin typeface="Cambria Math" panose="02040503050406030204" pitchFamily="18" charset="0"/>
                        <a:ea typeface="Cambria Math" panose="02040503050406030204" pitchFamily="18" charset="0"/>
                      </a:rPr>
                      <m:t>∙</m:t>
                    </m:r>
                    <m:sSub>
                      <m:sSubPr>
                        <m:ctrlPr>
                          <a:rPr lang="de-DE" sz="2000" i="1">
                            <a:latin typeface="Cambria Math" panose="02040503050406030204" pitchFamily="18" charset="0"/>
                          </a:rPr>
                        </m:ctrlPr>
                      </m:sSubPr>
                      <m:e>
                        <m:r>
                          <a:rPr lang="de-DE" sz="2000" i="1">
                            <a:latin typeface="Cambria Math" panose="02040503050406030204" pitchFamily="18" charset="0"/>
                          </a:rPr>
                          <m:t>𝑑𝐿</m:t>
                        </m:r>
                      </m:e>
                      <m:sub>
                        <m:r>
                          <a:rPr lang="de-DE" sz="2000" b="0" i="1" smtClean="0">
                            <a:latin typeface="Cambria Math" panose="02040503050406030204" pitchFamily="18" charset="0"/>
                          </a:rPr>
                          <m:t>𝑀</m:t>
                        </m:r>
                      </m:sub>
                    </m:sSub>
                  </m:oMath>
                </a14:m>
                <a:endParaRPr lang="de-DE" sz="2000" dirty="0">
                  <a:ea typeface="Cambria Math" panose="02040503050406030204" pitchFamily="18" charset="0"/>
                </a:endParaRPr>
              </a:p>
            </p:txBody>
          </p:sp>
        </mc:Choice>
        <mc:Fallback xmlns="">
          <p:sp>
            <p:nvSpPr>
              <p:cNvPr id="50" name="Textfeld 49">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5353878" y="1217399"/>
                <a:ext cx="6904383" cy="583429"/>
              </a:xfrm>
              <a:prstGeom prst="rect">
                <a:avLst/>
              </a:prstGeom>
              <a:blipFill>
                <a:blip r:embed="rId3"/>
                <a:stretch>
                  <a:fillRect b="-1053"/>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1" name="Textfeld 50">
                <a:extLst>
                  <a:ext uri="{FF2B5EF4-FFF2-40B4-BE49-F238E27FC236}">
                    <a16:creationId xmlns:a16="http://schemas.microsoft.com/office/drawing/2014/main" id="{AC295E5F-81DA-4333-8E8E-760B9DD427A5}"/>
                  </a:ext>
                </a:extLst>
              </p:cNvPr>
              <p:cNvSpPr txBox="1"/>
              <p:nvPr/>
            </p:nvSpPr>
            <p:spPr>
              <a:xfrm>
                <a:off x="8428389" y="720610"/>
                <a:ext cx="2418515" cy="400110"/>
              </a:xfrm>
              <a:prstGeom prst="rect">
                <a:avLst/>
              </a:prstGeom>
              <a:noFill/>
            </p:spPr>
            <p:txBody>
              <a:bodyPr wrap="square" rtlCol="0">
                <a:spAutoFit/>
              </a:bodyPr>
              <a:lstStyle/>
              <a:p>
                <a14:m>
                  <m:oMath xmlns:m="http://schemas.openxmlformats.org/officeDocument/2006/math">
                    <m:sSub>
                      <m:sSubPr>
                        <m:ctrlPr>
                          <a:rPr lang="de-DE" sz="2000" i="1" smtClean="0">
                            <a:latin typeface="Cambria Math" panose="02040503050406030204" pitchFamily="18" charset="0"/>
                          </a:rPr>
                        </m:ctrlPr>
                      </m:sSubPr>
                      <m:e>
                        <m:r>
                          <a:rPr lang="de-DE" sz="2000" b="0" i="1" smtClean="0">
                            <a:latin typeface="Cambria Math" panose="02040503050406030204" pitchFamily="18" charset="0"/>
                          </a:rPr>
                          <m:t>𝐺</m:t>
                        </m:r>
                        <m:r>
                          <a:rPr lang="de-DE" sz="2000" b="0" i="1" smtClean="0">
                            <a:latin typeface="Cambria Math" panose="02040503050406030204" pitchFamily="18" charset="0"/>
                          </a:rPr>
                          <m:t>(</m:t>
                        </m:r>
                        <m:r>
                          <a:rPr lang="de-DE" sz="2000" i="1">
                            <a:latin typeface="Cambria Math" panose="02040503050406030204" pitchFamily="18" charset="0"/>
                          </a:rPr>
                          <m:t>𝐿</m:t>
                        </m:r>
                      </m:e>
                      <m:sub>
                        <m:r>
                          <a:rPr lang="de-DE" sz="2000" i="1">
                            <a:latin typeface="Cambria Math" panose="02040503050406030204" pitchFamily="18" charset="0"/>
                          </a:rPr>
                          <m:t>𝐺</m:t>
                        </m:r>
                      </m:sub>
                    </m:sSub>
                    <m:r>
                      <a:rPr lang="de-DE" sz="2000" b="0" i="1" smtClean="0">
                        <a:latin typeface="Cambria Math" panose="02040503050406030204" pitchFamily="18" charset="0"/>
                      </a:rPr>
                      <m:t>)</m:t>
                    </m:r>
                  </m:oMath>
                </a14:m>
                <a:r>
                  <a:rPr lang="de-DE" sz="2000" dirty="0">
                    <a:ea typeface="Cambria Math" panose="02040503050406030204" pitchFamily="18" charset="0"/>
                  </a:rPr>
                  <a:t>	und </a:t>
                </a:r>
                <a:r>
                  <a:rPr lang="de-DE" sz="2000" dirty="0"/>
                  <a:t> </a:t>
                </a:r>
                <a14:m>
                  <m:oMath xmlns:m="http://schemas.openxmlformats.org/officeDocument/2006/math">
                    <m:r>
                      <a:rPr lang="de-DE" sz="2000" i="1">
                        <a:latin typeface="Cambria Math" panose="02040503050406030204" pitchFamily="18" charset="0"/>
                      </a:rPr>
                      <m:t>𝑀</m:t>
                    </m:r>
                    <m:r>
                      <a:rPr lang="de-DE" sz="2000" i="1">
                        <a:latin typeface="Cambria Math" panose="02040503050406030204" pitchFamily="18" charset="0"/>
                      </a:rPr>
                      <m:t>(</m:t>
                    </m:r>
                    <m:sSub>
                      <m:sSubPr>
                        <m:ctrlPr>
                          <a:rPr lang="de-DE" sz="2000" i="1">
                            <a:latin typeface="Cambria Math" panose="02040503050406030204" pitchFamily="18" charset="0"/>
                          </a:rPr>
                        </m:ctrlPr>
                      </m:sSubPr>
                      <m:e>
                        <m:r>
                          <a:rPr lang="de-DE" sz="2000" i="1">
                            <a:latin typeface="Cambria Math" panose="02040503050406030204" pitchFamily="18" charset="0"/>
                          </a:rPr>
                          <m:t>𝐿</m:t>
                        </m:r>
                      </m:e>
                      <m:sub>
                        <m:r>
                          <a:rPr lang="de-DE" sz="2000" i="1">
                            <a:latin typeface="Cambria Math" panose="02040503050406030204" pitchFamily="18" charset="0"/>
                          </a:rPr>
                          <m:t>𝑀</m:t>
                        </m:r>
                      </m:sub>
                    </m:sSub>
                    <m:r>
                      <a:rPr lang="de-DE" sz="2000" i="1">
                        <a:latin typeface="Cambria Math" panose="02040503050406030204" pitchFamily="18" charset="0"/>
                      </a:rPr>
                      <m:t>)</m:t>
                    </m:r>
                  </m:oMath>
                </a14:m>
                <a:endParaRPr lang="de-DE" sz="2000" dirty="0">
                  <a:ea typeface="Cambria Math" panose="02040503050406030204" pitchFamily="18" charset="0"/>
                </a:endParaRPr>
              </a:p>
            </p:txBody>
          </p:sp>
        </mc:Choice>
        <mc:Fallback xmlns="">
          <p:sp>
            <p:nvSpPr>
              <p:cNvPr id="51" name="Textfeld 50">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8428389" y="720610"/>
                <a:ext cx="2418515" cy="400110"/>
              </a:xfrm>
              <a:prstGeom prst="rect">
                <a:avLst/>
              </a:prstGeom>
              <a:blipFill>
                <a:blip r:embed="rId4"/>
                <a:stretch>
                  <a:fillRect t="-7576" b="-25758"/>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2" name="Textfeld 51">
                <a:extLst>
                  <a:ext uri="{FF2B5EF4-FFF2-40B4-BE49-F238E27FC236}">
                    <a16:creationId xmlns:a16="http://schemas.microsoft.com/office/drawing/2014/main" id="{AC295E5F-81DA-4333-8E8E-760B9DD427A5}"/>
                  </a:ext>
                </a:extLst>
              </p:cNvPr>
              <p:cNvSpPr txBox="1"/>
              <p:nvPr/>
            </p:nvSpPr>
            <p:spPr>
              <a:xfrm>
                <a:off x="470460" y="720610"/>
                <a:ext cx="8017557" cy="400110"/>
              </a:xfrm>
              <a:prstGeom prst="rect">
                <a:avLst/>
              </a:prstGeom>
              <a:noFill/>
            </p:spPr>
            <p:txBody>
              <a:bodyPr wrap="square" rtlCol="0">
                <a:spAutoFit/>
              </a:bodyPr>
              <a:lstStyle/>
              <a:p>
                <a14:m>
                  <m:oMath xmlns:m="http://schemas.openxmlformats.org/officeDocument/2006/math">
                    <m:r>
                      <a:rPr lang="de-DE" sz="2000" i="1" smtClean="0">
                        <a:latin typeface="Cambria Math" panose="02040503050406030204" pitchFamily="18" charset="0"/>
                      </a:rPr>
                      <m:t>𝐺</m:t>
                    </m:r>
                  </m:oMath>
                </a14:m>
                <a:r>
                  <a:rPr lang="de-DE" sz="2000" dirty="0"/>
                  <a:t> und </a:t>
                </a:r>
                <a14:m>
                  <m:oMath xmlns:m="http://schemas.openxmlformats.org/officeDocument/2006/math">
                    <m:r>
                      <a:rPr lang="de-DE" sz="2000" b="0" i="1" smtClean="0">
                        <a:latin typeface="Cambria Math" panose="02040503050406030204" pitchFamily="18" charset="0"/>
                      </a:rPr>
                      <m:t>𝑀</m:t>
                    </m:r>
                  </m:oMath>
                </a14:m>
                <a:r>
                  <a:rPr lang="de-DE" sz="2000" dirty="0"/>
                  <a:t> sind beides Funktionen des jeweiligen Arbeitseinsatzes </a:t>
                </a:r>
                <a14:m>
                  <m:oMath xmlns:m="http://schemas.openxmlformats.org/officeDocument/2006/math">
                    <m:sSub>
                      <m:sSubPr>
                        <m:ctrlPr>
                          <a:rPr lang="de-DE" sz="2000" i="1">
                            <a:latin typeface="Cambria Math" panose="02040503050406030204" pitchFamily="18" charset="0"/>
                          </a:rPr>
                        </m:ctrlPr>
                      </m:sSubPr>
                      <m:e>
                        <m:r>
                          <a:rPr lang="de-DE" sz="2000" i="1">
                            <a:latin typeface="Cambria Math" panose="02040503050406030204" pitchFamily="18" charset="0"/>
                          </a:rPr>
                          <m:t>𝐿</m:t>
                        </m:r>
                      </m:e>
                      <m:sub>
                        <m:r>
                          <a:rPr lang="de-DE" sz="2000" i="1">
                            <a:latin typeface="Cambria Math" panose="02040503050406030204" pitchFamily="18" charset="0"/>
                          </a:rPr>
                          <m:t>𝐺</m:t>
                        </m:r>
                      </m:sub>
                    </m:sSub>
                  </m:oMath>
                </a14:m>
                <a:r>
                  <a:rPr lang="de-DE" sz="2000" dirty="0">
                    <a:ea typeface="Cambria Math" panose="02040503050406030204" pitchFamily="18" charset="0"/>
                  </a:rPr>
                  <a:t> und </a:t>
                </a:r>
                <a14:m>
                  <m:oMath xmlns:m="http://schemas.openxmlformats.org/officeDocument/2006/math">
                    <m:sSub>
                      <m:sSubPr>
                        <m:ctrlPr>
                          <a:rPr lang="de-DE" sz="2000" i="1">
                            <a:latin typeface="Cambria Math" panose="02040503050406030204" pitchFamily="18" charset="0"/>
                          </a:rPr>
                        </m:ctrlPr>
                      </m:sSubPr>
                      <m:e>
                        <m:r>
                          <a:rPr lang="de-DE" sz="2000" i="1">
                            <a:latin typeface="Cambria Math" panose="02040503050406030204" pitchFamily="18" charset="0"/>
                          </a:rPr>
                          <m:t>𝐿</m:t>
                        </m:r>
                      </m:e>
                      <m:sub>
                        <m:r>
                          <a:rPr lang="de-DE" sz="2000" b="0" i="1" smtClean="0">
                            <a:latin typeface="Cambria Math" panose="02040503050406030204" pitchFamily="18" charset="0"/>
                          </a:rPr>
                          <m:t>𝑀</m:t>
                        </m:r>
                      </m:sub>
                    </m:sSub>
                  </m:oMath>
                </a14:m>
                <a:endParaRPr lang="de-DE" sz="2000" dirty="0">
                  <a:ea typeface="Cambria Math" panose="02040503050406030204" pitchFamily="18" charset="0"/>
                </a:endParaRPr>
              </a:p>
            </p:txBody>
          </p:sp>
        </mc:Choice>
        <mc:Fallback xmlns="">
          <p:sp>
            <p:nvSpPr>
              <p:cNvPr id="52" name="Textfeld 51">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470460" y="720610"/>
                <a:ext cx="8017557" cy="400110"/>
              </a:xfrm>
              <a:prstGeom prst="rect">
                <a:avLst/>
              </a:prstGeom>
              <a:blipFill>
                <a:blip r:embed="rId5"/>
                <a:stretch>
                  <a:fillRect t="-7576" b="-25758"/>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3" name="Textfeld 52">
                <a:extLst>
                  <a:ext uri="{FF2B5EF4-FFF2-40B4-BE49-F238E27FC236}">
                    <a16:creationId xmlns:a16="http://schemas.microsoft.com/office/drawing/2014/main" id="{AC295E5F-81DA-4333-8E8E-760B9DD427A5}"/>
                  </a:ext>
                </a:extLst>
              </p:cNvPr>
              <p:cNvSpPr txBox="1"/>
              <p:nvPr/>
            </p:nvSpPr>
            <p:spPr>
              <a:xfrm>
                <a:off x="46391" y="1309059"/>
                <a:ext cx="5426757" cy="400110"/>
              </a:xfrm>
              <a:prstGeom prst="rect">
                <a:avLst/>
              </a:prstGeom>
              <a:noFill/>
            </p:spPr>
            <p:txBody>
              <a:bodyPr wrap="square" rtlCol="0">
                <a:spAutoFit/>
              </a:bodyPr>
              <a:lstStyle/>
              <a:p>
                <a:r>
                  <a:rPr lang="de-DE" sz="2000" dirty="0"/>
                  <a:t>Die Änderungen </a:t>
                </a:r>
                <a14:m>
                  <m:oMath xmlns:m="http://schemas.openxmlformats.org/officeDocument/2006/math">
                    <m:r>
                      <m:rPr>
                        <m:sty m:val="p"/>
                      </m:rPr>
                      <a:rPr lang="de-DE" sz="2000" b="0" i="0" smtClean="0">
                        <a:latin typeface="Cambria Math" panose="02040503050406030204" pitchFamily="18" charset="0"/>
                      </a:rPr>
                      <m:t>d</m:t>
                    </m:r>
                    <m:r>
                      <a:rPr lang="de-DE" sz="2000" i="1">
                        <a:latin typeface="Cambria Math" panose="02040503050406030204" pitchFamily="18" charset="0"/>
                      </a:rPr>
                      <m:t>𝐺</m:t>
                    </m:r>
                  </m:oMath>
                </a14:m>
                <a:r>
                  <a:rPr lang="de-DE" sz="2000" dirty="0"/>
                  <a:t> und </a:t>
                </a:r>
                <a14:m>
                  <m:oMath xmlns:m="http://schemas.openxmlformats.org/officeDocument/2006/math">
                    <m:r>
                      <m:rPr>
                        <m:sty m:val="p"/>
                      </m:rPr>
                      <a:rPr lang="de-DE" sz="2000" b="0" i="0" smtClean="0">
                        <a:latin typeface="Cambria Math" panose="02040503050406030204" pitchFamily="18" charset="0"/>
                      </a:rPr>
                      <m:t>d</m:t>
                    </m:r>
                    <m:r>
                      <a:rPr lang="de-DE" sz="2000" i="1">
                        <a:latin typeface="Cambria Math" panose="02040503050406030204" pitchFamily="18" charset="0"/>
                      </a:rPr>
                      <m:t>𝑀</m:t>
                    </m:r>
                  </m:oMath>
                </a14:m>
                <a:r>
                  <a:rPr lang="de-DE" sz="2000" dirty="0"/>
                  <a:t> ergeben sich dann zu</a:t>
                </a:r>
                <a:endParaRPr lang="de-DE" sz="2000" dirty="0">
                  <a:ea typeface="Cambria Math" panose="02040503050406030204" pitchFamily="18" charset="0"/>
                </a:endParaRPr>
              </a:p>
            </p:txBody>
          </p:sp>
        </mc:Choice>
        <mc:Fallback xmlns="">
          <p:sp>
            <p:nvSpPr>
              <p:cNvPr id="53" name="Textfeld 52">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46391" y="1309059"/>
                <a:ext cx="5426757" cy="400110"/>
              </a:xfrm>
              <a:prstGeom prst="rect">
                <a:avLst/>
              </a:prstGeom>
              <a:blipFill>
                <a:blip r:embed="rId6"/>
                <a:stretch>
                  <a:fillRect l="-1236" t="-9231" b="-27692"/>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5" name="Textfeld 54">
                <a:extLst>
                  <a:ext uri="{FF2B5EF4-FFF2-40B4-BE49-F238E27FC236}">
                    <a16:creationId xmlns:a16="http://schemas.microsoft.com/office/drawing/2014/main" id="{AC295E5F-81DA-4333-8E8E-760B9DD427A5}"/>
                  </a:ext>
                </a:extLst>
              </p:cNvPr>
              <p:cNvSpPr txBox="1"/>
              <p:nvPr/>
            </p:nvSpPr>
            <p:spPr>
              <a:xfrm>
                <a:off x="2577556" y="65576"/>
                <a:ext cx="6957383" cy="578363"/>
              </a:xfrm>
              <a:prstGeom prst="rect">
                <a:avLst/>
              </a:prstGeom>
              <a:noFill/>
            </p:spPr>
            <p:txBody>
              <a:bodyPr wrap="square" rtlCol="0">
                <a:spAutoFit/>
              </a:bodyPr>
              <a:lstStyle/>
              <a:p>
                <a:r>
                  <a:rPr lang="de-DE" sz="2000" b="1" dirty="0"/>
                  <a:t>Ableitung des Zusammenhangs </a:t>
                </a:r>
                <a14:m>
                  <m:oMath xmlns:m="http://schemas.openxmlformats.org/officeDocument/2006/math">
                    <m:f>
                      <m:fPr>
                        <m:ctrlPr>
                          <a:rPr lang="de-DE" sz="2000" b="1" i="1">
                            <a:latin typeface="Cambria Math" panose="02040503050406030204" pitchFamily="18" charset="0"/>
                          </a:rPr>
                        </m:ctrlPr>
                      </m:fPr>
                      <m:num>
                        <m:r>
                          <a:rPr lang="de-DE" sz="2000" b="1" i="1">
                            <a:latin typeface="Cambria Math" panose="02040503050406030204" pitchFamily="18" charset="0"/>
                          </a:rPr>
                          <m:t>𝒅𝑮</m:t>
                        </m:r>
                      </m:num>
                      <m:den>
                        <m:r>
                          <a:rPr lang="de-DE" sz="2000" b="1" i="1">
                            <a:latin typeface="Cambria Math" panose="02040503050406030204" pitchFamily="18" charset="0"/>
                          </a:rPr>
                          <m:t>𝒅𝑴</m:t>
                        </m:r>
                      </m:den>
                    </m:f>
                    <m:r>
                      <a:rPr lang="de-DE" sz="2000" b="1" i="1">
                        <a:latin typeface="Cambria Math" panose="02040503050406030204" pitchFamily="18" charset="0"/>
                      </a:rPr>
                      <m:t>=−</m:t>
                    </m:r>
                    <m:f>
                      <m:fPr>
                        <m:ctrlPr>
                          <a:rPr lang="de-DE" sz="2000" b="1" i="1">
                            <a:latin typeface="Cambria Math" panose="02040503050406030204" pitchFamily="18" charset="0"/>
                          </a:rPr>
                        </m:ctrlPr>
                      </m:fPr>
                      <m:num>
                        <m:sSub>
                          <m:sSubPr>
                            <m:ctrlPr>
                              <a:rPr lang="de-DE" sz="2000" b="1" i="1" smtClean="0">
                                <a:latin typeface="Cambria Math" panose="02040503050406030204" pitchFamily="18" charset="0"/>
                              </a:rPr>
                            </m:ctrlPr>
                          </m:sSubPr>
                          <m:e>
                            <m:r>
                              <a:rPr lang="de-DE" sz="2000" b="1" i="1" smtClean="0">
                                <a:latin typeface="Cambria Math" panose="02040503050406030204" pitchFamily="18" charset="0"/>
                              </a:rPr>
                              <m:t>𝑮𝑷𝑳</m:t>
                            </m:r>
                          </m:e>
                          <m:sub>
                            <m:r>
                              <a:rPr lang="de-DE" sz="2000" b="1" i="1" smtClean="0">
                                <a:latin typeface="Cambria Math" panose="02040503050406030204" pitchFamily="18" charset="0"/>
                              </a:rPr>
                              <m:t>𝑮</m:t>
                            </m:r>
                          </m:sub>
                        </m:sSub>
                      </m:num>
                      <m:den>
                        <m:sSub>
                          <m:sSubPr>
                            <m:ctrlPr>
                              <a:rPr lang="de-DE" sz="2000" b="1" i="1">
                                <a:latin typeface="Cambria Math" panose="02040503050406030204" pitchFamily="18" charset="0"/>
                              </a:rPr>
                            </m:ctrlPr>
                          </m:sSubPr>
                          <m:e>
                            <m:r>
                              <a:rPr lang="de-DE" sz="2000" b="1" i="1">
                                <a:latin typeface="Cambria Math" panose="02040503050406030204" pitchFamily="18" charset="0"/>
                              </a:rPr>
                              <m:t>𝑮𝑷𝑳</m:t>
                            </m:r>
                          </m:e>
                          <m:sub>
                            <m:r>
                              <a:rPr lang="de-DE" sz="2000" b="1" i="1" smtClean="0">
                                <a:latin typeface="Cambria Math" panose="02040503050406030204" pitchFamily="18" charset="0"/>
                              </a:rPr>
                              <m:t>𝑴</m:t>
                            </m:r>
                          </m:sub>
                        </m:sSub>
                      </m:den>
                    </m:f>
                    <m:r>
                      <a:rPr lang="de-DE" sz="2000" b="1" i="1" smtClean="0">
                        <a:latin typeface="Cambria Math" panose="02040503050406030204" pitchFamily="18" charset="0"/>
                      </a:rPr>
                      <m:t>&lt;</m:t>
                    </m:r>
                    <m:r>
                      <a:rPr lang="de-DE" sz="2000" b="1" i="1" smtClean="0">
                        <a:latin typeface="Cambria Math" panose="02040503050406030204" pitchFamily="18" charset="0"/>
                      </a:rPr>
                      <m:t>𝟎</m:t>
                    </m:r>
                  </m:oMath>
                </a14:m>
                <a:r>
                  <a:rPr lang="de-DE" sz="2000" b="1" dirty="0">
                    <a:ea typeface="Cambria Math" panose="02040503050406030204" pitchFamily="18" charset="0"/>
                  </a:rPr>
                  <a:t> </a:t>
                </a:r>
                <a:r>
                  <a:rPr lang="de-DE" sz="2000" b="1" dirty="0"/>
                  <a:t> </a:t>
                </a:r>
                <a14:m>
                  <m:oMath xmlns:m="http://schemas.openxmlformats.org/officeDocument/2006/math">
                    <m:acc>
                      <m:accPr>
                        <m:chr m:val="̅"/>
                        <m:ctrlPr>
                          <a:rPr lang="de-DE" sz="2000" b="1" i="1">
                            <a:latin typeface="Cambria Math" panose="02040503050406030204" pitchFamily="18" charset="0"/>
                          </a:rPr>
                        </m:ctrlPr>
                      </m:accPr>
                      <m:e>
                        <m:r>
                          <a:rPr lang="de-DE" sz="2000" b="1" i="1">
                            <a:latin typeface="Cambria Math" panose="02040503050406030204" pitchFamily="18" charset="0"/>
                          </a:rPr>
                          <m:t>𝑳</m:t>
                        </m:r>
                      </m:e>
                    </m:acc>
                    <m:r>
                      <a:rPr lang="de-DE" sz="2000" b="1" i="1" smtClean="0">
                        <a:latin typeface="Cambria Math" panose="02040503050406030204" pitchFamily="18" charset="0"/>
                      </a:rPr>
                      <m:t>=</m:t>
                    </m:r>
                    <m:sSub>
                      <m:sSubPr>
                        <m:ctrlPr>
                          <a:rPr lang="de-DE" sz="2000" b="1" i="1">
                            <a:latin typeface="Cambria Math" panose="02040503050406030204" pitchFamily="18" charset="0"/>
                          </a:rPr>
                        </m:ctrlPr>
                      </m:sSubPr>
                      <m:e>
                        <m:r>
                          <a:rPr lang="de-DE" sz="2000" b="1" i="1">
                            <a:latin typeface="Cambria Math" panose="02040503050406030204" pitchFamily="18" charset="0"/>
                          </a:rPr>
                          <m:t>𝑳</m:t>
                        </m:r>
                      </m:e>
                      <m:sub>
                        <m:r>
                          <a:rPr lang="de-DE" sz="2000" b="1" i="1">
                            <a:latin typeface="Cambria Math" panose="02040503050406030204" pitchFamily="18" charset="0"/>
                          </a:rPr>
                          <m:t>𝑮</m:t>
                        </m:r>
                      </m:sub>
                    </m:sSub>
                    <m:r>
                      <a:rPr lang="de-DE" sz="2000" b="1" i="1" smtClean="0">
                        <a:latin typeface="Cambria Math" panose="02040503050406030204" pitchFamily="18" charset="0"/>
                      </a:rPr>
                      <m:t>+</m:t>
                    </m:r>
                    <m:sSub>
                      <m:sSubPr>
                        <m:ctrlPr>
                          <a:rPr lang="de-DE" sz="2000" b="1" i="1">
                            <a:latin typeface="Cambria Math" panose="02040503050406030204" pitchFamily="18" charset="0"/>
                          </a:rPr>
                        </m:ctrlPr>
                      </m:sSubPr>
                      <m:e>
                        <m:r>
                          <a:rPr lang="de-DE" sz="2000" b="1" i="1">
                            <a:latin typeface="Cambria Math" panose="02040503050406030204" pitchFamily="18" charset="0"/>
                          </a:rPr>
                          <m:t>𝑳</m:t>
                        </m:r>
                      </m:e>
                      <m:sub>
                        <m:r>
                          <a:rPr lang="de-DE" sz="2000" b="1" i="1" smtClean="0">
                            <a:latin typeface="Cambria Math" panose="02040503050406030204" pitchFamily="18" charset="0"/>
                          </a:rPr>
                          <m:t>𝑴</m:t>
                        </m:r>
                      </m:sub>
                    </m:sSub>
                  </m:oMath>
                </a14:m>
                <a:endParaRPr lang="de-DE" sz="2000" b="1" dirty="0">
                  <a:ea typeface="Cambria Math" panose="02040503050406030204" pitchFamily="18" charset="0"/>
                </a:endParaRPr>
              </a:p>
            </p:txBody>
          </p:sp>
        </mc:Choice>
        <mc:Fallback xmlns="">
          <p:sp>
            <p:nvSpPr>
              <p:cNvPr id="55" name="Textfeld 54">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2577556" y="65576"/>
                <a:ext cx="6957383" cy="578363"/>
              </a:xfrm>
              <a:prstGeom prst="rect">
                <a:avLst/>
              </a:prstGeom>
              <a:blipFill>
                <a:blip r:embed="rId7"/>
                <a:stretch>
                  <a:fillRect l="-964" b="-1053"/>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6" name="Textfeld 55">
                <a:extLst>
                  <a:ext uri="{FF2B5EF4-FFF2-40B4-BE49-F238E27FC236}">
                    <a16:creationId xmlns:a16="http://schemas.microsoft.com/office/drawing/2014/main" id="{AC295E5F-81DA-4333-8E8E-760B9DD427A5}"/>
                  </a:ext>
                </a:extLst>
              </p:cNvPr>
              <p:cNvSpPr txBox="1"/>
              <p:nvPr/>
            </p:nvSpPr>
            <p:spPr>
              <a:xfrm>
                <a:off x="46391" y="2180389"/>
                <a:ext cx="3783496" cy="400110"/>
              </a:xfrm>
              <a:prstGeom prst="rect">
                <a:avLst/>
              </a:prstGeom>
              <a:noFill/>
            </p:spPr>
            <p:txBody>
              <a:bodyPr wrap="square" rtlCol="0">
                <a:spAutoFit/>
              </a:bodyPr>
              <a:lstStyle/>
              <a:p>
                <a:r>
                  <a:rPr lang="de-DE" sz="2000" dirty="0"/>
                  <a:t>Teilt man </a:t>
                </a:r>
                <a14:m>
                  <m:oMath xmlns:m="http://schemas.openxmlformats.org/officeDocument/2006/math">
                    <m:r>
                      <a:rPr lang="de-DE" sz="2000" i="1">
                        <a:latin typeface="Cambria Math" panose="02040503050406030204" pitchFamily="18" charset="0"/>
                      </a:rPr>
                      <m:t>𝑑𝐺</m:t>
                    </m:r>
                  </m:oMath>
                </a14:m>
                <a:r>
                  <a:rPr lang="de-DE" sz="2000" dirty="0"/>
                  <a:t> durch </a:t>
                </a:r>
                <a14:m>
                  <m:oMath xmlns:m="http://schemas.openxmlformats.org/officeDocument/2006/math">
                    <m:r>
                      <a:rPr lang="de-DE" sz="2000" i="1">
                        <a:latin typeface="Cambria Math" panose="02040503050406030204" pitchFamily="18" charset="0"/>
                      </a:rPr>
                      <m:t>𝑑</m:t>
                    </m:r>
                    <m:r>
                      <a:rPr lang="de-DE" sz="2000" b="0" i="1" smtClean="0">
                        <a:latin typeface="Cambria Math" panose="02040503050406030204" pitchFamily="18" charset="0"/>
                      </a:rPr>
                      <m:t>𝑀</m:t>
                    </m:r>
                  </m:oMath>
                </a14:m>
                <a:r>
                  <a:rPr lang="de-DE" sz="2000" dirty="0"/>
                  <a:t> erhält man</a:t>
                </a:r>
                <a:endParaRPr lang="de-DE" sz="2000" dirty="0">
                  <a:ea typeface="Cambria Math" panose="02040503050406030204" pitchFamily="18" charset="0"/>
                </a:endParaRPr>
              </a:p>
            </p:txBody>
          </p:sp>
        </mc:Choice>
        <mc:Fallback xmlns="">
          <p:sp>
            <p:nvSpPr>
              <p:cNvPr id="56" name="Textfeld 55">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46391" y="2180389"/>
                <a:ext cx="3783496" cy="400110"/>
              </a:xfrm>
              <a:prstGeom prst="rect">
                <a:avLst/>
              </a:prstGeom>
              <a:blipFill>
                <a:blip r:embed="rId8"/>
                <a:stretch>
                  <a:fillRect l="-1774" t="-9231" r="-1613" b="-27692"/>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7" name="Textfeld 56">
                <a:extLst>
                  <a:ext uri="{FF2B5EF4-FFF2-40B4-BE49-F238E27FC236}">
                    <a16:creationId xmlns:a16="http://schemas.microsoft.com/office/drawing/2014/main" id="{AC295E5F-81DA-4333-8E8E-760B9DD427A5}"/>
                  </a:ext>
                </a:extLst>
              </p:cNvPr>
              <p:cNvSpPr txBox="1"/>
              <p:nvPr/>
            </p:nvSpPr>
            <p:spPr>
              <a:xfrm>
                <a:off x="3829887" y="2057804"/>
                <a:ext cx="3366052" cy="72699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de-DE" sz="2000" i="1" smtClean="0">
                              <a:latin typeface="Cambria Math" panose="02040503050406030204" pitchFamily="18" charset="0"/>
                            </a:rPr>
                          </m:ctrlPr>
                        </m:fPr>
                        <m:num>
                          <m:r>
                            <a:rPr lang="de-DE" sz="2000" b="0" i="1" smtClean="0">
                              <a:latin typeface="Cambria Math" panose="02040503050406030204" pitchFamily="18" charset="0"/>
                            </a:rPr>
                            <m:t>𝑑</m:t>
                          </m:r>
                          <m:r>
                            <a:rPr lang="de-DE" sz="2000" i="1">
                              <a:latin typeface="Cambria Math" panose="02040503050406030204" pitchFamily="18" charset="0"/>
                            </a:rPr>
                            <m:t>𝐺</m:t>
                          </m:r>
                        </m:num>
                        <m:den>
                          <m:r>
                            <a:rPr lang="de-DE" sz="2000" b="0" i="1" smtClean="0">
                              <a:latin typeface="Cambria Math" panose="02040503050406030204" pitchFamily="18" charset="0"/>
                            </a:rPr>
                            <m:t>𝑑𝑀</m:t>
                          </m:r>
                        </m:den>
                      </m:f>
                      <m:r>
                        <a:rPr lang="de-DE" sz="2000" b="0" i="1" smtClean="0">
                          <a:latin typeface="Cambria Math" panose="02040503050406030204" pitchFamily="18" charset="0"/>
                        </a:rPr>
                        <m:t>=</m:t>
                      </m:r>
                      <m:f>
                        <m:fPr>
                          <m:ctrlPr>
                            <a:rPr lang="de-DE" sz="2000" i="1">
                              <a:latin typeface="Cambria Math" panose="02040503050406030204" pitchFamily="18" charset="0"/>
                            </a:rPr>
                          </m:ctrlPr>
                        </m:fPr>
                        <m:num>
                          <m:sSub>
                            <m:sSubPr>
                              <m:ctrlPr>
                                <a:rPr lang="de-DE" sz="2000" i="1">
                                  <a:latin typeface="Cambria Math" panose="02040503050406030204" pitchFamily="18" charset="0"/>
                                </a:rPr>
                              </m:ctrlPr>
                            </m:sSubPr>
                            <m:e>
                              <m:r>
                                <a:rPr lang="de-DE" sz="2000" i="1">
                                  <a:latin typeface="Cambria Math" panose="02040503050406030204" pitchFamily="18" charset="0"/>
                                </a:rPr>
                                <m:t>𝐺𝑃𝐿</m:t>
                              </m:r>
                            </m:e>
                            <m:sub>
                              <m:r>
                                <a:rPr lang="de-DE" sz="2000" i="1">
                                  <a:latin typeface="Cambria Math" panose="02040503050406030204" pitchFamily="18" charset="0"/>
                                </a:rPr>
                                <m:t>𝐺</m:t>
                              </m:r>
                            </m:sub>
                          </m:sSub>
                        </m:num>
                        <m:den>
                          <m:sSub>
                            <m:sSubPr>
                              <m:ctrlPr>
                                <a:rPr lang="de-DE" sz="2000" i="1">
                                  <a:latin typeface="Cambria Math" panose="02040503050406030204" pitchFamily="18" charset="0"/>
                                </a:rPr>
                              </m:ctrlPr>
                            </m:sSubPr>
                            <m:e>
                              <m:r>
                                <a:rPr lang="de-DE" sz="2000" i="1">
                                  <a:latin typeface="Cambria Math" panose="02040503050406030204" pitchFamily="18" charset="0"/>
                                </a:rPr>
                                <m:t>𝐺𝑃𝐿</m:t>
                              </m:r>
                            </m:e>
                            <m:sub>
                              <m:r>
                                <a:rPr lang="de-DE" sz="2000" b="0" i="1" smtClean="0">
                                  <a:latin typeface="Cambria Math" panose="02040503050406030204" pitchFamily="18" charset="0"/>
                                </a:rPr>
                                <m:t>𝑀</m:t>
                              </m:r>
                            </m:sub>
                          </m:sSub>
                        </m:den>
                      </m:f>
                      <m:r>
                        <a:rPr lang="de-DE" sz="2000" i="1">
                          <a:latin typeface="Cambria Math" panose="02040503050406030204" pitchFamily="18" charset="0"/>
                          <a:ea typeface="Cambria Math" panose="02040503050406030204" pitchFamily="18" charset="0"/>
                        </a:rPr>
                        <m:t>∙</m:t>
                      </m:r>
                      <m:f>
                        <m:fPr>
                          <m:ctrlPr>
                            <a:rPr lang="de-DE" sz="2000" i="1">
                              <a:latin typeface="Cambria Math" panose="02040503050406030204" pitchFamily="18" charset="0"/>
                            </a:rPr>
                          </m:ctrlPr>
                        </m:fPr>
                        <m:num>
                          <m:sSub>
                            <m:sSubPr>
                              <m:ctrlPr>
                                <a:rPr lang="de-DE" sz="2000" i="1">
                                  <a:latin typeface="Cambria Math" panose="02040503050406030204" pitchFamily="18" charset="0"/>
                                </a:rPr>
                              </m:ctrlPr>
                            </m:sSubPr>
                            <m:e>
                              <m:r>
                                <a:rPr lang="de-DE" sz="2000" b="0" i="1" smtClean="0">
                                  <a:latin typeface="Cambria Math" panose="02040503050406030204" pitchFamily="18" charset="0"/>
                                </a:rPr>
                                <m:t>𝑑</m:t>
                              </m:r>
                              <m:r>
                                <a:rPr lang="de-DE" sz="2000" i="1">
                                  <a:latin typeface="Cambria Math" panose="02040503050406030204" pitchFamily="18" charset="0"/>
                                </a:rPr>
                                <m:t>𝐿</m:t>
                              </m:r>
                            </m:e>
                            <m:sub>
                              <m:r>
                                <a:rPr lang="de-DE" sz="2000" i="1">
                                  <a:latin typeface="Cambria Math" panose="02040503050406030204" pitchFamily="18" charset="0"/>
                                </a:rPr>
                                <m:t>𝐺</m:t>
                              </m:r>
                            </m:sub>
                          </m:sSub>
                        </m:num>
                        <m:den>
                          <m:sSub>
                            <m:sSubPr>
                              <m:ctrlPr>
                                <a:rPr lang="de-DE" sz="2000" i="1">
                                  <a:latin typeface="Cambria Math" panose="02040503050406030204" pitchFamily="18" charset="0"/>
                                </a:rPr>
                              </m:ctrlPr>
                            </m:sSubPr>
                            <m:e>
                              <m:r>
                                <a:rPr lang="de-DE" sz="2000" b="0" i="1" smtClean="0">
                                  <a:latin typeface="Cambria Math" panose="02040503050406030204" pitchFamily="18" charset="0"/>
                                </a:rPr>
                                <m:t>𝑑</m:t>
                              </m:r>
                              <m:r>
                                <a:rPr lang="de-DE" sz="2000" i="1">
                                  <a:latin typeface="Cambria Math" panose="02040503050406030204" pitchFamily="18" charset="0"/>
                                </a:rPr>
                                <m:t>𝐿</m:t>
                              </m:r>
                            </m:e>
                            <m:sub>
                              <m:r>
                                <a:rPr lang="de-DE" sz="2000" i="1">
                                  <a:latin typeface="Cambria Math" panose="02040503050406030204" pitchFamily="18" charset="0"/>
                                </a:rPr>
                                <m:t>𝑀</m:t>
                              </m:r>
                            </m:sub>
                          </m:sSub>
                        </m:den>
                      </m:f>
                      <m:r>
                        <a:rPr lang="de-DE" sz="2000" b="0" i="1" smtClean="0">
                          <a:latin typeface="Cambria Math" panose="02040503050406030204" pitchFamily="18" charset="0"/>
                        </a:rPr>
                        <m:t>        (1)</m:t>
                      </m:r>
                    </m:oMath>
                  </m:oMathPara>
                </a14:m>
                <a:endParaRPr lang="de-DE" sz="2000" dirty="0">
                  <a:ea typeface="Cambria Math" panose="02040503050406030204" pitchFamily="18" charset="0"/>
                </a:endParaRPr>
              </a:p>
            </p:txBody>
          </p:sp>
        </mc:Choice>
        <mc:Fallback xmlns="">
          <p:sp>
            <p:nvSpPr>
              <p:cNvPr id="57" name="Textfeld 56">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3829887" y="2057804"/>
                <a:ext cx="3366052" cy="726994"/>
              </a:xfrm>
              <a:prstGeom prst="rect">
                <a:avLst/>
              </a:prstGeom>
              <a:blipFill>
                <a:blip r:embed="rId9"/>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8" name="Textfeld 57">
                <a:extLst>
                  <a:ext uri="{FF2B5EF4-FFF2-40B4-BE49-F238E27FC236}">
                    <a16:creationId xmlns:a16="http://schemas.microsoft.com/office/drawing/2014/main" id="{AC295E5F-81DA-4333-8E8E-760B9DD427A5}"/>
                  </a:ext>
                </a:extLst>
              </p:cNvPr>
              <p:cNvSpPr txBox="1"/>
              <p:nvPr/>
            </p:nvSpPr>
            <p:spPr>
              <a:xfrm>
                <a:off x="99401" y="3041774"/>
                <a:ext cx="6354408" cy="400110"/>
              </a:xfrm>
              <a:prstGeom prst="rect">
                <a:avLst/>
              </a:prstGeom>
              <a:noFill/>
            </p:spPr>
            <p:txBody>
              <a:bodyPr wrap="square" rtlCol="0">
                <a:spAutoFit/>
              </a:bodyPr>
              <a:lstStyle/>
              <a:p>
                <a:r>
                  <a:rPr lang="de-DE" sz="2000" dirty="0"/>
                  <a:t>Aus der Ressourcenbeschränkung </a:t>
                </a:r>
                <a14:m>
                  <m:oMath xmlns:m="http://schemas.openxmlformats.org/officeDocument/2006/math">
                    <m:acc>
                      <m:accPr>
                        <m:chr m:val="̅"/>
                        <m:ctrlPr>
                          <a:rPr lang="de-DE" sz="2000" i="1">
                            <a:latin typeface="Cambria Math" panose="02040503050406030204" pitchFamily="18" charset="0"/>
                          </a:rPr>
                        </m:ctrlPr>
                      </m:accPr>
                      <m:e>
                        <m:r>
                          <a:rPr lang="de-DE" sz="2000" b="0" i="1">
                            <a:latin typeface="Cambria Math" panose="02040503050406030204" pitchFamily="18" charset="0"/>
                          </a:rPr>
                          <m:t>𝐿</m:t>
                        </m:r>
                      </m:e>
                    </m:acc>
                    <m:r>
                      <a:rPr lang="de-DE" sz="2000" b="0" i="1">
                        <a:latin typeface="Cambria Math" panose="02040503050406030204" pitchFamily="18" charset="0"/>
                      </a:rPr>
                      <m:t>=</m:t>
                    </m:r>
                    <m:sSub>
                      <m:sSubPr>
                        <m:ctrlPr>
                          <a:rPr lang="de-DE" sz="2000" i="1">
                            <a:latin typeface="Cambria Math" panose="02040503050406030204" pitchFamily="18" charset="0"/>
                          </a:rPr>
                        </m:ctrlPr>
                      </m:sSubPr>
                      <m:e>
                        <m:r>
                          <a:rPr lang="de-DE" sz="2000" b="0" i="1">
                            <a:latin typeface="Cambria Math" panose="02040503050406030204" pitchFamily="18" charset="0"/>
                          </a:rPr>
                          <m:t>𝐿</m:t>
                        </m:r>
                      </m:e>
                      <m:sub>
                        <m:r>
                          <a:rPr lang="de-DE" sz="2000" b="0" i="1">
                            <a:latin typeface="Cambria Math" panose="02040503050406030204" pitchFamily="18" charset="0"/>
                          </a:rPr>
                          <m:t>𝐺</m:t>
                        </m:r>
                      </m:sub>
                    </m:sSub>
                    <m:r>
                      <a:rPr lang="de-DE" sz="2000" b="0" i="1">
                        <a:latin typeface="Cambria Math" panose="02040503050406030204" pitchFamily="18" charset="0"/>
                      </a:rPr>
                      <m:t>+</m:t>
                    </m:r>
                    <m:sSub>
                      <m:sSubPr>
                        <m:ctrlPr>
                          <a:rPr lang="de-DE" sz="2000" i="1">
                            <a:latin typeface="Cambria Math" panose="02040503050406030204" pitchFamily="18" charset="0"/>
                          </a:rPr>
                        </m:ctrlPr>
                      </m:sSubPr>
                      <m:e>
                        <m:r>
                          <a:rPr lang="de-DE" sz="2000" b="0" i="1">
                            <a:latin typeface="Cambria Math" panose="02040503050406030204" pitchFamily="18" charset="0"/>
                          </a:rPr>
                          <m:t>𝐿</m:t>
                        </m:r>
                      </m:e>
                      <m:sub>
                        <m:r>
                          <a:rPr lang="de-DE" sz="2000" b="0" i="1">
                            <a:latin typeface="Cambria Math" panose="02040503050406030204" pitchFamily="18" charset="0"/>
                          </a:rPr>
                          <m:t>𝑀</m:t>
                        </m:r>
                      </m:sub>
                    </m:sSub>
                  </m:oMath>
                </a14:m>
                <a:r>
                  <a:rPr lang="de-DE" sz="2000" dirty="0">
                    <a:ea typeface="Cambria Math" panose="02040503050406030204" pitchFamily="18" charset="0"/>
                  </a:rPr>
                  <a:t> folgt aber</a:t>
                </a:r>
              </a:p>
            </p:txBody>
          </p:sp>
        </mc:Choice>
        <mc:Fallback xmlns="">
          <p:sp>
            <p:nvSpPr>
              <p:cNvPr id="58" name="Textfeld 57">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99401" y="3041774"/>
                <a:ext cx="6354408" cy="400110"/>
              </a:xfrm>
              <a:prstGeom prst="rect">
                <a:avLst/>
              </a:prstGeom>
              <a:blipFill>
                <a:blip r:embed="rId10"/>
                <a:stretch>
                  <a:fillRect l="-959" t="-9091" b="-25758"/>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9" name="Textfeld 58">
                <a:extLst>
                  <a:ext uri="{FF2B5EF4-FFF2-40B4-BE49-F238E27FC236}">
                    <a16:creationId xmlns:a16="http://schemas.microsoft.com/office/drawing/2014/main" id="{AC295E5F-81DA-4333-8E8E-760B9DD427A5}"/>
                  </a:ext>
                </a:extLst>
              </p:cNvPr>
              <p:cNvSpPr txBox="1"/>
              <p:nvPr/>
            </p:nvSpPr>
            <p:spPr>
              <a:xfrm>
                <a:off x="6142391" y="2899146"/>
                <a:ext cx="5983347" cy="72699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de-DE" sz="2000" b="0" i="0" smtClean="0">
                          <a:latin typeface="Cambria Math" panose="02040503050406030204" pitchFamily="18" charset="0"/>
                        </a:rPr>
                        <m:t>d</m:t>
                      </m:r>
                      <m:acc>
                        <m:accPr>
                          <m:chr m:val="̅"/>
                          <m:ctrlPr>
                            <a:rPr lang="de-DE" sz="2000" i="1">
                              <a:latin typeface="Cambria Math" panose="02040503050406030204" pitchFamily="18" charset="0"/>
                            </a:rPr>
                          </m:ctrlPr>
                        </m:accPr>
                        <m:e>
                          <m:r>
                            <a:rPr lang="de-DE" sz="2000" b="0" i="1">
                              <a:latin typeface="Cambria Math" panose="02040503050406030204" pitchFamily="18" charset="0"/>
                            </a:rPr>
                            <m:t>𝐿</m:t>
                          </m:r>
                        </m:e>
                      </m:acc>
                      <m:r>
                        <a:rPr lang="de-DE" sz="2000" b="0" i="1">
                          <a:latin typeface="Cambria Math" panose="02040503050406030204" pitchFamily="18" charset="0"/>
                        </a:rPr>
                        <m:t>=</m:t>
                      </m:r>
                      <m:sSub>
                        <m:sSubPr>
                          <m:ctrlPr>
                            <a:rPr lang="de-DE" sz="2000" i="1">
                              <a:latin typeface="Cambria Math" panose="02040503050406030204" pitchFamily="18" charset="0"/>
                            </a:rPr>
                          </m:ctrlPr>
                        </m:sSubPr>
                        <m:e>
                          <m:r>
                            <a:rPr lang="de-DE" sz="2000" b="0" i="1" smtClean="0">
                              <a:latin typeface="Cambria Math" panose="02040503050406030204" pitchFamily="18" charset="0"/>
                            </a:rPr>
                            <m:t>0=</m:t>
                          </m:r>
                          <m:r>
                            <a:rPr lang="de-DE" sz="2000" b="0" i="1" smtClean="0">
                              <a:latin typeface="Cambria Math" panose="02040503050406030204" pitchFamily="18" charset="0"/>
                            </a:rPr>
                            <m:t>𝑑𝐿</m:t>
                          </m:r>
                        </m:e>
                        <m:sub>
                          <m:r>
                            <a:rPr lang="de-DE" sz="2000" b="0" i="1">
                              <a:latin typeface="Cambria Math" panose="02040503050406030204" pitchFamily="18" charset="0"/>
                            </a:rPr>
                            <m:t>𝐺</m:t>
                          </m:r>
                        </m:sub>
                      </m:sSub>
                      <m:r>
                        <a:rPr lang="de-DE" sz="2000" b="0" i="1">
                          <a:latin typeface="Cambria Math" panose="02040503050406030204" pitchFamily="18" charset="0"/>
                        </a:rPr>
                        <m:t>+</m:t>
                      </m:r>
                      <m:r>
                        <a:rPr lang="de-DE" sz="2000" b="0" i="1" smtClean="0">
                          <a:latin typeface="Cambria Math" panose="02040503050406030204" pitchFamily="18" charset="0"/>
                        </a:rPr>
                        <m:t>𝑑</m:t>
                      </m:r>
                      <m:sSub>
                        <m:sSubPr>
                          <m:ctrlPr>
                            <a:rPr lang="de-DE" sz="2000" i="1">
                              <a:latin typeface="Cambria Math" panose="02040503050406030204" pitchFamily="18" charset="0"/>
                            </a:rPr>
                          </m:ctrlPr>
                        </m:sSubPr>
                        <m:e>
                          <m:r>
                            <a:rPr lang="de-DE" sz="2000" b="0" i="1">
                              <a:latin typeface="Cambria Math" panose="02040503050406030204" pitchFamily="18" charset="0"/>
                            </a:rPr>
                            <m:t>𝐿</m:t>
                          </m:r>
                        </m:e>
                        <m:sub>
                          <m:r>
                            <a:rPr lang="de-DE" sz="2000" b="0" i="1">
                              <a:latin typeface="Cambria Math" panose="02040503050406030204" pitchFamily="18" charset="0"/>
                            </a:rPr>
                            <m:t>𝑀</m:t>
                          </m:r>
                        </m:sub>
                      </m:sSub>
                      <m:r>
                        <a:rPr lang="de-DE" sz="2000" i="1" smtClean="0">
                          <a:latin typeface="Cambria Math" panose="02040503050406030204" pitchFamily="18" charset="0"/>
                          <a:ea typeface="Cambria Math" panose="02040503050406030204" pitchFamily="18" charset="0"/>
                        </a:rPr>
                        <m:t>→</m:t>
                      </m:r>
                      <m:sSub>
                        <m:sSubPr>
                          <m:ctrlPr>
                            <a:rPr lang="de-DE" sz="2000" i="1">
                              <a:latin typeface="Cambria Math" panose="02040503050406030204" pitchFamily="18" charset="0"/>
                            </a:rPr>
                          </m:ctrlPr>
                        </m:sSubPr>
                        <m:e>
                          <m:r>
                            <a:rPr lang="de-DE" sz="2000" b="0" i="1" smtClean="0">
                              <a:latin typeface="Cambria Math" panose="02040503050406030204" pitchFamily="18" charset="0"/>
                            </a:rPr>
                            <m:t>−</m:t>
                          </m:r>
                          <m:r>
                            <a:rPr lang="de-DE" sz="2000" i="1">
                              <a:latin typeface="Cambria Math" panose="02040503050406030204" pitchFamily="18" charset="0"/>
                            </a:rPr>
                            <m:t>𝑑𝐿</m:t>
                          </m:r>
                        </m:e>
                        <m:sub>
                          <m:r>
                            <a:rPr lang="de-DE" sz="2000" i="1">
                              <a:latin typeface="Cambria Math" panose="02040503050406030204" pitchFamily="18" charset="0"/>
                            </a:rPr>
                            <m:t>𝐺</m:t>
                          </m:r>
                        </m:sub>
                      </m:sSub>
                      <m:r>
                        <a:rPr lang="de-DE" sz="2000" b="0" i="1" smtClean="0">
                          <a:latin typeface="Cambria Math" panose="02040503050406030204" pitchFamily="18" charset="0"/>
                        </a:rPr>
                        <m:t>=</m:t>
                      </m:r>
                      <m:r>
                        <a:rPr lang="de-DE" sz="2000" i="1">
                          <a:latin typeface="Cambria Math" panose="02040503050406030204" pitchFamily="18" charset="0"/>
                        </a:rPr>
                        <m:t>𝑑</m:t>
                      </m:r>
                      <m:sSub>
                        <m:sSubPr>
                          <m:ctrlPr>
                            <a:rPr lang="de-DE" sz="2000" i="1">
                              <a:latin typeface="Cambria Math" panose="02040503050406030204" pitchFamily="18" charset="0"/>
                            </a:rPr>
                          </m:ctrlPr>
                        </m:sSubPr>
                        <m:e>
                          <m:r>
                            <a:rPr lang="de-DE" sz="2000" i="1">
                              <a:latin typeface="Cambria Math" panose="02040503050406030204" pitchFamily="18" charset="0"/>
                            </a:rPr>
                            <m:t>𝐿</m:t>
                          </m:r>
                        </m:e>
                        <m:sub>
                          <m:r>
                            <a:rPr lang="de-DE" sz="2000" i="1">
                              <a:latin typeface="Cambria Math" panose="02040503050406030204" pitchFamily="18" charset="0"/>
                            </a:rPr>
                            <m:t>𝑀</m:t>
                          </m:r>
                        </m:sub>
                      </m:sSub>
                      <m:r>
                        <a:rPr lang="de-DE" sz="2000" i="1">
                          <a:latin typeface="Cambria Math" panose="02040503050406030204" pitchFamily="18" charset="0"/>
                          <a:ea typeface="Cambria Math" panose="02040503050406030204" pitchFamily="18" charset="0"/>
                        </a:rPr>
                        <m:t>→</m:t>
                      </m:r>
                      <m:f>
                        <m:fPr>
                          <m:ctrlPr>
                            <a:rPr lang="de-DE" sz="2000" i="1">
                              <a:latin typeface="Cambria Math" panose="02040503050406030204" pitchFamily="18" charset="0"/>
                            </a:rPr>
                          </m:ctrlPr>
                        </m:fPr>
                        <m:num>
                          <m:sSub>
                            <m:sSubPr>
                              <m:ctrlPr>
                                <a:rPr lang="de-DE" sz="2000" i="1">
                                  <a:latin typeface="Cambria Math" panose="02040503050406030204" pitchFamily="18" charset="0"/>
                                </a:rPr>
                              </m:ctrlPr>
                            </m:sSubPr>
                            <m:e>
                              <m:r>
                                <a:rPr lang="de-DE" sz="2000" i="1">
                                  <a:latin typeface="Cambria Math" panose="02040503050406030204" pitchFamily="18" charset="0"/>
                                </a:rPr>
                                <m:t>𝑑𝐿</m:t>
                              </m:r>
                            </m:e>
                            <m:sub>
                              <m:r>
                                <a:rPr lang="de-DE" sz="2000" i="1">
                                  <a:latin typeface="Cambria Math" panose="02040503050406030204" pitchFamily="18" charset="0"/>
                                </a:rPr>
                                <m:t>𝐺</m:t>
                              </m:r>
                            </m:sub>
                          </m:sSub>
                        </m:num>
                        <m:den>
                          <m:sSub>
                            <m:sSubPr>
                              <m:ctrlPr>
                                <a:rPr lang="de-DE" sz="2000" i="1">
                                  <a:latin typeface="Cambria Math" panose="02040503050406030204" pitchFamily="18" charset="0"/>
                                </a:rPr>
                              </m:ctrlPr>
                            </m:sSubPr>
                            <m:e>
                              <m:r>
                                <a:rPr lang="de-DE" sz="2000" i="1">
                                  <a:latin typeface="Cambria Math" panose="02040503050406030204" pitchFamily="18" charset="0"/>
                                </a:rPr>
                                <m:t>𝑑𝐿</m:t>
                              </m:r>
                            </m:e>
                            <m:sub>
                              <m:r>
                                <a:rPr lang="de-DE" sz="2000" i="1">
                                  <a:latin typeface="Cambria Math" panose="02040503050406030204" pitchFamily="18" charset="0"/>
                                </a:rPr>
                                <m:t>𝑀</m:t>
                              </m:r>
                            </m:sub>
                          </m:sSub>
                        </m:den>
                      </m:f>
                      <m:r>
                        <a:rPr lang="de-DE" sz="2000" b="0" i="1" smtClean="0">
                          <a:latin typeface="Cambria Math" panose="02040503050406030204" pitchFamily="18" charset="0"/>
                        </a:rPr>
                        <m:t>=−1</m:t>
                      </m:r>
                    </m:oMath>
                  </m:oMathPara>
                </a14:m>
                <a:endParaRPr lang="de-DE" sz="2000" dirty="0">
                  <a:ea typeface="Cambria Math" panose="02040503050406030204" pitchFamily="18" charset="0"/>
                </a:endParaRPr>
              </a:p>
            </p:txBody>
          </p:sp>
        </mc:Choice>
        <mc:Fallback xmlns="">
          <p:sp>
            <p:nvSpPr>
              <p:cNvPr id="59" name="Textfeld 58">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6142391" y="2899146"/>
                <a:ext cx="5983347" cy="726994"/>
              </a:xfrm>
              <a:prstGeom prst="rect">
                <a:avLst/>
              </a:prstGeom>
              <a:blipFill>
                <a:blip r:embed="rId11"/>
                <a:stretch>
                  <a:fillRect/>
                </a:stretch>
              </a:blipFill>
            </p:spPr>
            <p:txBody>
              <a:bodyPr/>
              <a:lstStyle/>
              <a:p>
                <a:r>
                  <a:rPr lang="de-DE">
                    <a:noFill/>
                  </a:rPr>
                  <a:t> </a:t>
                </a:r>
              </a:p>
            </p:txBody>
          </p:sp>
        </mc:Fallback>
      </mc:AlternateContent>
      <p:sp>
        <p:nvSpPr>
          <p:cNvPr id="60" name="Textfeld 59">
            <a:extLst>
              <a:ext uri="{FF2B5EF4-FFF2-40B4-BE49-F238E27FC236}">
                <a16:creationId xmlns:a16="http://schemas.microsoft.com/office/drawing/2014/main" id="{AC295E5F-81DA-4333-8E8E-760B9DD427A5}"/>
              </a:ext>
            </a:extLst>
          </p:cNvPr>
          <p:cNvSpPr txBox="1"/>
          <p:nvPr/>
        </p:nvSpPr>
        <p:spPr>
          <a:xfrm>
            <a:off x="59647" y="3887360"/>
            <a:ext cx="2020944" cy="400110"/>
          </a:xfrm>
          <a:prstGeom prst="rect">
            <a:avLst/>
          </a:prstGeom>
          <a:noFill/>
        </p:spPr>
        <p:txBody>
          <a:bodyPr wrap="square" rtlCol="0">
            <a:spAutoFit/>
          </a:bodyPr>
          <a:lstStyle/>
          <a:p>
            <a:r>
              <a:rPr lang="de-DE" sz="2000" dirty="0"/>
              <a:t>Für (1) folgt dann</a:t>
            </a:r>
            <a:endParaRPr lang="de-DE" sz="2000" dirty="0">
              <a:ea typeface="Cambria Math" panose="02040503050406030204" pitchFamily="18" charset="0"/>
            </a:endParaRPr>
          </a:p>
        </p:txBody>
      </p:sp>
      <mc:AlternateContent xmlns:mc="http://schemas.openxmlformats.org/markup-compatibility/2006" xmlns:a14="http://schemas.microsoft.com/office/drawing/2010/main">
        <mc:Choice Requires="a14">
          <p:sp>
            <p:nvSpPr>
              <p:cNvPr id="61" name="Textfeld 60">
                <a:extLst>
                  <a:ext uri="{FF2B5EF4-FFF2-40B4-BE49-F238E27FC236}">
                    <a16:creationId xmlns:a16="http://schemas.microsoft.com/office/drawing/2014/main" id="{AC295E5F-81DA-4333-8E8E-760B9DD427A5}"/>
                  </a:ext>
                </a:extLst>
              </p:cNvPr>
              <p:cNvSpPr txBox="1"/>
              <p:nvPr/>
            </p:nvSpPr>
            <p:spPr>
              <a:xfrm>
                <a:off x="1987826" y="3723918"/>
                <a:ext cx="3366052" cy="72699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de-DE" sz="2000" i="1" smtClean="0">
                              <a:latin typeface="Cambria Math" panose="02040503050406030204" pitchFamily="18" charset="0"/>
                            </a:rPr>
                          </m:ctrlPr>
                        </m:fPr>
                        <m:num>
                          <m:r>
                            <a:rPr lang="de-DE" sz="2000" b="0" i="1" smtClean="0">
                              <a:latin typeface="Cambria Math" panose="02040503050406030204" pitchFamily="18" charset="0"/>
                            </a:rPr>
                            <m:t>𝑑</m:t>
                          </m:r>
                          <m:r>
                            <a:rPr lang="de-DE" sz="2000" i="1">
                              <a:latin typeface="Cambria Math" panose="02040503050406030204" pitchFamily="18" charset="0"/>
                            </a:rPr>
                            <m:t>𝐺</m:t>
                          </m:r>
                        </m:num>
                        <m:den>
                          <m:r>
                            <a:rPr lang="de-DE" sz="2000" b="0" i="1" smtClean="0">
                              <a:latin typeface="Cambria Math" panose="02040503050406030204" pitchFamily="18" charset="0"/>
                            </a:rPr>
                            <m:t>𝑑𝑀</m:t>
                          </m:r>
                        </m:den>
                      </m:f>
                      <m:r>
                        <a:rPr lang="de-DE" sz="2000" b="0" i="1" smtClean="0">
                          <a:latin typeface="Cambria Math" panose="02040503050406030204" pitchFamily="18" charset="0"/>
                        </a:rPr>
                        <m:t>=−</m:t>
                      </m:r>
                      <m:f>
                        <m:fPr>
                          <m:ctrlPr>
                            <a:rPr lang="de-DE" sz="2000" i="1">
                              <a:latin typeface="Cambria Math" panose="02040503050406030204" pitchFamily="18" charset="0"/>
                            </a:rPr>
                          </m:ctrlPr>
                        </m:fPr>
                        <m:num>
                          <m:sSub>
                            <m:sSubPr>
                              <m:ctrlPr>
                                <a:rPr lang="de-DE" sz="2000" i="1">
                                  <a:latin typeface="Cambria Math" panose="02040503050406030204" pitchFamily="18" charset="0"/>
                                </a:rPr>
                              </m:ctrlPr>
                            </m:sSubPr>
                            <m:e>
                              <m:r>
                                <a:rPr lang="de-DE" sz="2000" i="1">
                                  <a:latin typeface="Cambria Math" panose="02040503050406030204" pitchFamily="18" charset="0"/>
                                </a:rPr>
                                <m:t>𝐺𝑃𝐿</m:t>
                              </m:r>
                            </m:e>
                            <m:sub>
                              <m:r>
                                <a:rPr lang="de-DE" sz="2000" i="1">
                                  <a:latin typeface="Cambria Math" panose="02040503050406030204" pitchFamily="18" charset="0"/>
                                </a:rPr>
                                <m:t>𝐺</m:t>
                              </m:r>
                            </m:sub>
                          </m:sSub>
                        </m:num>
                        <m:den>
                          <m:sSub>
                            <m:sSubPr>
                              <m:ctrlPr>
                                <a:rPr lang="de-DE" sz="2000" i="1">
                                  <a:latin typeface="Cambria Math" panose="02040503050406030204" pitchFamily="18" charset="0"/>
                                </a:rPr>
                              </m:ctrlPr>
                            </m:sSubPr>
                            <m:e>
                              <m:r>
                                <a:rPr lang="de-DE" sz="2000" i="1">
                                  <a:latin typeface="Cambria Math" panose="02040503050406030204" pitchFamily="18" charset="0"/>
                                </a:rPr>
                                <m:t>𝐺𝑃𝐿</m:t>
                              </m:r>
                            </m:e>
                            <m:sub>
                              <m:r>
                                <a:rPr lang="de-DE" sz="2000" b="0" i="1" smtClean="0">
                                  <a:latin typeface="Cambria Math" panose="02040503050406030204" pitchFamily="18" charset="0"/>
                                </a:rPr>
                                <m:t>𝑀</m:t>
                              </m:r>
                            </m:sub>
                          </m:sSub>
                        </m:den>
                      </m:f>
                      <m:r>
                        <a:rPr lang="de-DE" sz="2000" b="0" i="1" smtClean="0">
                          <a:latin typeface="Cambria Math" panose="02040503050406030204" pitchFamily="18" charset="0"/>
                        </a:rPr>
                        <m:t>       (2)</m:t>
                      </m:r>
                    </m:oMath>
                  </m:oMathPara>
                </a14:m>
                <a:endParaRPr lang="de-DE" sz="2000" dirty="0">
                  <a:ea typeface="Cambria Math" panose="02040503050406030204" pitchFamily="18" charset="0"/>
                </a:endParaRPr>
              </a:p>
            </p:txBody>
          </p:sp>
        </mc:Choice>
        <mc:Fallback xmlns="">
          <p:sp>
            <p:nvSpPr>
              <p:cNvPr id="61" name="Textfeld 60">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1987826" y="3723918"/>
                <a:ext cx="3366052" cy="726994"/>
              </a:xfrm>
              <a:prstGeom prst="rect">
                <a:avLst/>
              </a:prstGeom>
              <a:blipFill>
                <a:blip r:embed="rId12"/>
                <a:stretch>
                  <a:fillRect/>
                </a:stretch>
              </a:blipFill>
            </p:spPr>
            <p:txBody>
              <a:bodyPr/>
              <a:lstStyle/>
              <a:p>
                <a:r>
                  <a:rPr lang="de-DE">
                    <a:noFill/>
                  </a:rPr>
                  <a:t> </a:t>
                </a:r>
              </a:p>
            </p:txBody>
          </p:sp>
        </mc:Fallback>
      </mc:AlternateContent>
      <p:sp>
        <p:nvSpPr>
          <p:cNvPr id="62" name="Textfeld 61">
            <a:extLst>
              <a:ext uri="{FF2B5EF4-FFF2-40B4-BE49-F238E27FC236}">
                <a16:creationId xmlns:a16="http://schemas.microsoft.com/office/drawing/2014/main" id="{AC295E5F-81DA-4333-8E8E-760B9DD427A5}"/>
              </a:ext>
            </a:extLst>
          </p:cNvPr>
          <p:cNvSpPr txBox="1"/>
          <p:nvPr/>
        </p:nvSpPr>
        <p:spPr>
          <a:xfrm>
            <a:off x="59647" y="4510212"/>
            <a:ext cx="11211332" cy="1323439"/>
          </a:xfrm>
          <a:prstGeom prst="rect">
            <a:avLst/>
          </a:prstGeom>
          <a:noFill/>
        </p:spPr>
        <p:txBody>
          <a:bodyPr wrap="square" rtlCol="0">
            <a:spAutoFit/>
          </a:bodyPr>
          <a:lstStyle/>
          <a:p>
            <a:r>
              <a:rPr lang="de-DE" sz="2000" dirty="0"/>
              <a:t>Da, wie aus der neoklassischen Produktionsfunktion abgeleitet, beide Grenzprodukte der Arbeit positiv sind je mehr Arbeitsinput desto mehr Output!) folgt wieder wie schon vorher grafisch abgeleitet die negative Steigung der Transformationskurve. Die Steigung der Transformationskurve bedeutet damit wieder, ausgehend von einem bestimmten Punkt:</a:t>
            </a:r>
            <a:endParaRPr lang="de-DE" sz="2000" dirty="0">
              <a:ea typeface="Cambria Math" panose="02040503050406030204" pitchFamily="18" charset="0"/>
            </a:endParaRPr>
          </a:p>
        </p:txBody>
      </p:sp>
      <p:sp>
        <p:nvSpPr>
          <p:cNvPr id="63" name="Textfeld 62">
            <a:extLst>
              <a:ext uri="{FF2B5EF4-FFF2-40B4-BE49-F238E27FC236}">
                <a16:creationId xmlns:a16="http://schemas.microsoft.com/office/drawing/2014/main" id="{AC295E5F-81DA-4333-8E8E-760B9DD427A5}"/>
              </a:ext>
            </a:extLst>
          </p:cNvPr>
          <p:cNvSpPr txBox="1"/>
          <p:nvPr/>
        </p:nvSpPr>
        <p:spPr>
          <a:xfrm>
            <a:off x="53021" y="5855792"/>
            <a:ext cx="11211332" cy="1015663"/>
          </a:xfrm>
          <a:prstGeom prst="rect">
            <a:avLst/>
          </a:prstGeom>
          <a:noFill/>
        </p:spPr>
        <p:txBody>
          <a:bodyPr wrap="square" rtlCol="0">
            <a:spAutoFit/>
          </a:bodyPr>
          <a:lstStyle/>
          <a:p>
            <a:r>
              <a:rPr lang="de-DE" sz="2000" dirty="0"/>
              <a:t>Auf wie viel von G muss man verzichten, wenn man eine zusätzliche Einheit von M produzieren möchte (im Hintergrund heißt das, dass Arbeiterinnen aus dem Sektor G in den Sektor M wechseln). Letztlich ist dies wieder nichts anderes als die Anwendung des Opportunitätskostenprinzips (vgl. </a:t>
            </a:r>
            <a:r>
              <a:rPr lang="de-DE" sz="2000" dirty="0" err="1"/>
              <a:t>Ricardomodell</a:t>
            </a:r>
            <a:r>
              <a:rPr lang="de-DE" sz="2000" dirty="0"/>
              <a:t>)</a:t>
            </a:r>
            <a:endParaRPr lang="de-DE" sz="2000" dirty="0">
              <a:ea typeface="Cambria Math" panose="02040503050406030204" pitchFamily="18" charset="0"/>
            </a:endParaRPr>
          </a:p>
        </p:txBody>
      </p:sp>
    </p:spTree>
    <p:extLst>
      <p:ext uri="{BB962C8B-B14F-4D97-AF65-F5344CB8AC3E}">
        <p14:creationId xmlns:p14="http://schemas.microsoft.com/office/powerpoint/2010/main" val="2666236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p:bldP spid="51" grpId="0"/>
      <p:bldP spid="52" grpId="0"/>
      <p:bldP spid="53" grpId="0"/>
      <p:bldP spid="56" grpId="0"/>
      <p:bldP spid="57" grpId="0"/>
      <p:bldP spid="58" grpId="0"/>
      <p:bldP spid="59" grpId="0"/>
      <p:bldP spid="60" grpId="0"/>
      <p:bldP spid="61" grpId="0"/>
      <p:bldP spid="62" grpId="0"/>
      <p:bldP spid="6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249482"/>
            <a:ext cx="7464960" cy="640485"/>
          </a:xfrm>
          <a:prstGeom prst="rect">
            <a:avLst/>
          </a:prstGeom>
        </p:spPr>
        <p:txBody>
          <a:bodyPr>
            <a:normAutofit fontScale="97500"/>
          </a:bodyPr>
          <a:lstStyle>
            <a:lvl1pPr algn="ctr" rtl="0" hangingPunct="0">
              <a:tabLst/>
              <a:defRPr lang="de-DE" sz="4400" b="0" i="0" u="none" strike="noStrike" kern="1200">
                <a:ln>
                  <a:noFill/>
                </a:ln>
                <a:latin typeface="Arial" pitchFamily="18"/>
              </a:defRPr>
            </a:lvl1pPr>
          </a:lstStyle>
          <a:p>
            <a:r>
              <a:rPr lang="en-US" sz="2631" dirty="0" err="1">
                <a:solidFill>
                  <a:sysClr val="windowText" lastClr="000000"/>
                </a:solidFill>
              </a:rPr>
              <a:t>Arbeitsmarkt</a:t>
            </a:r>
            <a:endParaRPr lang="en-US" sz="2631" dirty="0">
              <a:solidFill>
                <a:sysClr val="windowText" lastClr="000000"/>
              </a:solidFill>
            </a:endParaRPr>
          </a:p>
        </p:txBody>
      </p:sp>
      <p:cxnSp>
        <p:nvCxnSpPr>
          <p:cNvPr id="7" name="Gerade Verbindung mit Pfeil 6">
            <a:extLst>
              <a:ext uri="{FF2B5EF4-FFF2-40B4-BE49-F238E27FC236}">
                <a16:creationId xmlns:a16="http://schemas.microsoft.com/office/drawing/2014/main" id="{BA800690-216E-4FFE-B74A-3F480F160225}"/>
              </a:ext>
            </a:extLst>
          </p:cNvPr>
          <p:cNvCxnSpPr/>
          <p:nvPr/>
        </p:nvCxnSpPr>
        <p:spPr>
          <a:xfrm flipV="1">
            <a:off x="1369875" y="889966"/>
            <a:ext cx="0" cy="367240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Gerade Verbindung mit Pfeil 7">
            <a:extLst>
              <a:ext uri="{FF2B5EF4-FFF2-40B4-BE49-F238E27FC236}">
                <a16:creationId xmlns:a16="http://schemas.microsoft.com/office/drawing/2014/main" id="{F6C83955-1540-4E27-938D-3A5266E03546}"/>
              </a:ext>
            </a:extLst>
          </p:cNvPr>
          <p:cNvCxnSpPr>
            <a:cxnSpLocks/>
          </p:cNvCxnSpPr>
          <p:nvPr/>
        </p:nvCxnSpPr>
        <p:spPr>
          <a:xfrm>
            <a:off x="1369875" y="4562374"/>
            <a:ext cx="525189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Textfeld 8">
            <a:extLst>
              <a:ext uri="{FF2B5EF4-FFF2-40B4-BE49-F238E27FC236}">
                <a16:creationId xmlns:a16="http://schemas.microsoft.com/office/drawing/2014/main" id="{D8A76E19-92E1-477C-81AF-342D4C547969}"/>
              </a:ext>
            </a:extLst>
          </p:cNvPr>
          <p:cNvSpPr txBox="1"/>
          <p:nvPr/>
        </p:nvSpPr>
        <p:spPr>
          <a:xfrm flipH="1">
            <a:off x="73731" y="1052764"/>
            <a:ext cx="1368148" cy="923330"/>
          </a:xfrm>
          <a:prstGeom prst="rect">
            <a:avLst/>
          </a:prstGeom>
          <a:noFill/>
        </p:spPr>
        <p:txBody>
          <a:bodyPr wrap="square" rtlCol="0">
            <a:spAutoFit/>
          </a:bodyPr>
          <a:lstStyle/>
          <a:p>
            <a:r>
              <a:rPr lang="de-DE" dirty="0"/>
              <a:t>Wertgrenz-produkt,</a:t>
            </a:r>
          </a:p>
          <a:p>
            <a:r>
              <a:rPr lang="de-DE" dirty="0"/>
              <a:t>Lohnsatz</a:t>
            </a:r>
          </a:p>
        </p:txBody>
      </p:sp>
      <p:sp>
        <p:nvSpPr>
          <p:cNvPr id="10" name="Textfeld 9">
            <a:extLst>
              <a:ext uri="{FF2B5EF4-FFF2-40B4-BE49-F238E27FC236}">
                <a16:creationId xmlns:a16="http://schemas.microsoft.com/office/drawing/2014/main" id="{E0570F9B-F66B-4DBF-9573-1CBC8359498B}"/>
              </a:ext>
            </a:extLst>
          </p:cNvPr>
          <p:cNvSpPr txBox="1"/>
          <p:nvPr/>
        </p:nvSpPr>
        <p:spPr>
          <a:xfrm flipH="1">
            <a:off x="6482449" y="4509120"/>
            <a:ext cx="576059" cy="369332"/>
          </a:xfrm>
          <a:prstGeom prst="rect">
            <a:avLst/>
          </a:prstGeom>
          <a:noFill/>
        </p:spPr>
        <p:txBody>
          <a:bodyPr wrap="square" rtlCol="0">
            <a:spAutoFit/>
          </a:bodyPr>
          <a:lstStyle/>
          <a:p>
            <a:r>
              <a:rPr lang="de-DE" dirty="0"/>
              <a:t>L</a:t>
            </a:r>
            <a:r>
              <a:rPr lang="de-DE" baseline="-25000" dirty="0"/>
              <a:t>G</a:t>
            </a:r>
            <a:endParaRPr lang="de-DE" dirty="0"/>
          </a:p>
        </p:txBody>
      </p:sp>
      <p:cxnSp>
        <p:nvCxnSpPr>
          <p:cNvPr id="13" name="Gerade Verbindung mit Pfeil 12">
            <a:extLst>
              <a:ext uri="{FF2B5EF4-FFF2-40B4-BE49-F238E27FC236}">
                <a16:creationId xmlns:a16="http://schemas.microsoft.com/office/drawing/2014/main" id="{E04ABFA5-E952-485F-ABFE-68893EA6C222}"/>
              </a:ext>
            </a:extLst>
          </p:cNvPr>
          <p:cNvCxnSpPr/>
          <p:nvPr/>
        </p:nvCxnSpPr>
        <p:spPr>
          <a:xfrm flipV="1">
            <a:off x="6338427" y="889966"/>
            <a:ext cx="0" cy="367240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Gerade Verbindung mit Pfeil 13">
            <a:extLst>
              <a:ext uri="{FF2B5EF4-FFF2-40B4-BE49-F238E27FC236}">
                <a16:creationId xmlns:a16="http://schemas.microsoft.com/office/drawing/2014/main" id="{6D3C6D04-596F-409E-A806-A6EB2F10FC83}"/>
              </a:ext>
            </a:extLst>
          </p:cNvPr>
          <p:cNvCxnSpPr>
            <a:cxnSpLocks/>
          </p:cNvCxnSpPr>
          <p:nvPr/>
        </p:nvCxnSpPr>
        <p:spPr>
          <a:xfrm flipH="1">
            <a:off x="1081843" y="4562374"/>
            <a:ext cx="1088504"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Textfeld 14">
            <a:extLst>
              <a:ext uri="{FF2B5EF4-FFF2-40B4-BE49-F238E27FC236}">
                <a16:creationId xmlns:a16="http://schemas.microsoft.com/office/drawing/2014/main" id="{02D111B7-0529-4780-B1DE-7D2B4473D683}"/>
              </a:ext>
            </a:extLst>
          </p:cNvPr>
          <p:cNvSpPr txBox="1"/>
          <p:nvPr/>
        </p:nvSpPr>
        <p:spPr>
          <a:xfrm flipH="1">
            <a:off x="6410437" y="980728"/>
            <a:ext cx="1363457" cy="923330"/>
          </a:xfrm>
          <a:prstGeom prst="rect">
            <a:avLst/>
          </a:prstGeom>
          <a:noFill/>
        </p:spPr>
        <p:txBody>
          <a:bodyPr wrap="square" rtlCol="0">
            <a:spAutoFit/>
          </a:bodyPr>
          <a:lstStyle/>
          <a:p>
            <a:r>
              <a:rPr lang="de-DE" dirty="0"/>
              <a:t>Wertgrenz-produkt,</a:t>
            </a:r>
          </a:p>
          <a:p>
            <a:r>
              <a:rPr lang="de-DE" dirty="0"/>
              <a:t>Lohnsatz</a:t>
            </a:r>
          </a:p>
        </p:txBody>
      </p:sp>
      <p:sp>
        <p:nvSpPr>
          <p:cNvPr id="16" name="Textfeld 15">
            <a:extLst>
              <a:ext uri="{FF2B5EF4-FFF2-40B4-BE49-F238E27FC236}">
                <a16:creationId xmlns:a16="http://schemas.microsoft.com/office/drawing/2014/main" id="{93CDF5C6-01AA-492C-B4B1-0B523A8A0746}"/>
              </a:ext>
            </a:extLst>
          </p:cNvPr>
          <p:cNvSpPr txBox="1"/>
          <p:nvPr/>
        </p:nvSpPr>
        <p:spPr>
          <a:xfrm flipH="1">
            <a:off x="994825" y="4516293"/>
            <a:ext cx="576059" cy="369332"/>
          </a:xfrm>
          <a:prstGeom prst="rect">
            <a:avLst/>
          </a:prstGeom>
          <a:noFill/>
        </p:spPr>
        <p:txBody>
          <a:bodyPr wrap="square" rtlCol="0">
            <a:spAutoFit/>
          </a:bodyPr>
          <a:lstStyle/>
          <a:p>
            <a:r>
              <a:rPr lang="de-DE" dirty="0"/>
              <a:t>L</a:t>
            </a:r>
            <a:r>
              <a:rPr lang="de-DE" baseline="-25000" dirty="0"/>
              <a:t>M</a:t>
            </a:r>
            <a:endParaRPr lang="de-DE" dirty="0"/>
          </a:p>
        </p:txBody>
      </p:sp>
      <mc:AlternateContent xmlns:mc="http://schemas.openxmlformats.org/markup-compatibility/2006" xmlns:a14="http://schemas.microsoft.com/office/drawing/2010/main">
        <mc:Choice Requires="a14">
          <p:sp>
            <p:nvSpPr>
              <p:cNvPr id="17" name="Textfeld 16">
                <a:extLst>
                  <a:ext uri="{FF2B5EF4-FFF2-40B4-BE49-F238E27FC236}">
                    <a16:creationId xmlns:a16="http://schemas.microsoft.com/office/drawing/2014/main" id="{1D868D14-F4AF-43C2-8DBB-1BE1CA6BFAA6}"/>
                  </a:ext>
                </a:extLst>
              </p:cNvPr>
              <p:cNvSpPr txBox="1"/>
              <p:nvPr/>
            </p:nvSpPr>
            <p:spPr>
              <a:xfrm>
                <a:off x="0" y="5026794"/>
                <a:ext cx="11954107" cy="1421158"/>
              </a:xfrm>
              <a:prstGeom prst="rect">
                <a:avLst/>
              </a:prstGeom>
              <a:noFill/>
            </p:spPr>
            <p:txBody>
              <a:bodyPr wrap="square" rtlCol="0">
                <a:spAutoFit/>
              </a:bodyPr>
              <a:lstStyle/>
              <a:p>
                <a:pPr algn="ctr"/>
                <a:r>
                  <a:rPr lang="de-DE" sz="2400" dirty="0"/>
                  <a:t>Aus der Mobilität des Faktors Arbeit und Gewinnmaximierung folgt ein einheitlicher Lohnsatz →</a:t>
                </a:r>
              </a:p>
              <a:p>
                <a:pPr algn="ctr"/>
                <a14:m>
                  <m:oMath xmlns:m="http://schemas.openxmlformats.org/officeDocument/2006/math">
                    <m:f>
                      <m:fPr>
                        <m:ctrlPr>
                          <a:rPr lang="de-DE" sz="2400" i="1">
                            <a:latin typeface="Cambria Math" panose="02040503050406030204" pitchFamily="18" charset="0"/>
                          </a:rPr>
                        </m:ctrlPr>
                      </m:fPr>
                      <m:num>
                        <m:r>
                          <a:rPr lang="de-DE" sz="2400" i="1">
                            <a:latin typeface="Cambria Math" panose="02040503050406030204" pitchFamily="18" charset="0"/>
                          </a:rPr>
                          <m:t>𝑑𝐺</m:t>
                        </m:r>
                      </m:num>
                      <m:den>
                        <m:r>
                          <a:rPr lang="de-DE" sz="2400" i="1">
                            <a:latin typeface="Cambria Math" panose="02040503050406030204" pitchFamily="18" charset="0"/>
                          </a:rPr>
                          <m:t>𝑑𝑀</m:t>
                        </m:r>
                      </m:den>
                    </m:f>
                    <m:r>
                      <a:rPr lang="de-DE" sz="2400" i="1">
                        <a:latin typeface="Cambria Math" panose="02040503050406030204" pitchFamily="18" charset="0"/>
                      </a:rPr>
                      <m:t>=−</m:t>
                    </m:r>
                    <m:f>
                      <m:fPr>
                        <m:ctrlPr>
                          <a:rPr lang="de-DE" sz="2400" i="1">
                            <a:latin typeface="Cambria Math" panose="02040503050406030204" pitchFamily="18" charset="0"/>
                            <a:ea typeface="Cambria Math" panose="02040503050406030204" pitchFamily="18" charset="0"/>
                          </a:rPr>
                        </m:ctrlPr>
                      </m:fPr>
                      <m:num>
                        <m:r>
                          <m:rPr>
                            <m:nor/>
                          </m:rPr>
                          <a:rPr lang="de-DE" sz="2400">
                            <a:latin typeface="Cambria Math" panose="02040503050406030204" pitchFamily="18" charset="0"/>
                            <a:ea typeface="Cambria Math" panose="02040503050406030204" pitchFamily="18" charset="0"/>
                          </a:rPr>
                          <m:t>GP</m:t>
                        </m:r>
                        <m:r>
                          <m:rPr>
                            <m:nor/>
                          </m:rPr>
                          <a:rPr lang="de-DE" sz="2400" dirty="0">
                            <a:latin typeface="Cambria Math" panose="02040503050406030204" pitchFamily="18" charset="0"/>
                            <a:ea typeface="Cambria Math" panose="02040503050406030204" pitchFamily="18" charset="0"/>
                          </a:rPr>
                          <m:t>L</m:t>
                        </m:r>
                        <m:r>
                          <m:rPr>
                            <m:nor/>
                          </m:rPr>
                          <a:rPr lang="de-DE" sz="2400" baseline="-25000" dirty="0">
                            <a:latin typeface="Cambria Math" panose="02040503050406030204" pitchFamily="18" charset="0"/>
                            <a:ea typeface="Cambria Math" panose="02040503050406030204" pitchFamily="18" charset="0"/>
                          </a:rPr>
                          <m:t>G</m:t>
                        </m:r>
                      </m:num>
                      <m:den>
                        <m:r>
                          <m:rPr>
                            <m:nor/>
                          </m:rPr>
                          <a:rPr lang="de-DE" sz="2400">
                            <a:latin typeface="Cambria Math" panose="02040503050406030204" pitchFamily="18" charset="0"/>
                            <a:ea typeface="Cambria Math" panose="02040503050406030204" pitchFamily="18" charset="0"/>
                          </a:rPr>
                          <m:t>GP</m:t>
                        </m:r>
                        <m:r>
                          <m:rPr>
                            <m:nor/>
                          </m:rPr>
                          <a:rPr lang="de-DE" sz="2400" dirty="0">
                            <a:latin typeface="Cambria Math" panose="02040503050406030204" pitchFamily="18" charset="0"/>
                            <a:ea typeface="Cambria Math" panose="02040503050406030204" pitchFamily="18" charset="0"/>
                          </a:rPr>
                          <m:t>L</m:t>
                        </m:r>
                        <m:r>
                          <m:rPr>
                            <m:nor/>
                          </m:rPr>
                          <a:rPr lang="de-DE" sz="2400" baseline="-25000" dirty="0">
                            <a:latin typeface="Cambria Math" panose="02040503050406030204" pitchFamily="18" charset="0"/>
                            <a:ea typeface="Cambria Math" panose="02040503050406030204" pitchFamily="18" charset="0"/>
                          </a:rPr>
                          <m:t>M</m:t>
                        </m:r>
                      </m:den>
                    </m:f>
                    <m:r>
                      <a:rPr lang="de-DE" sz="2400" i="1">
                        <a:latin typeface="Cambria Math" panose="02040503050406030204" pitchFamily="18" charset="0"/>
                        <a:ea typeface="Cambria Math" panose="02040503050406030204" pitchFamily="18" charset="0"/>
                      </a:rPr>
                      <m:t>=−</m:t>
                    </m:r>
                    <m:f>
                      <m:fPr>
                        <m:ctrlPr>
                          <a:rPr lang="de-DE" sz="2400" i="1">
                            <a:latin typeface="Cambria Math" panose="02040503050406030204" pitchFamily="18" charset="0"/>
                          </a:rPr>
                        </m:ctrlPr>
                      </m:fPr>
                      <m:num>
                        <m:r>
                          <m:rPr>
                            <m:nor/>
                          </m:rPr>
                          <a:rPr lang="de-DE" sz="2400" dirty="0"/>
                          <m:t>P</m:t>
                        </m:r>
                        <m:r>
                          <m:rPr>
                            <m:nor/>
                          </m:rPr>
                          <a:rPr lang="de-DE" sz="2400" baseline="-25000" dirty="0"/>
                          <m:t>M</m:t>
                        </m:r>
                      </m:num>
                      <m:den>
                        <m:r>
                          <m:rPr>
                            <m:nor/>
                          </m:rPr>
                          <a:rPr lang="de-DE" sz="2400" dirty="0"/>
                          <m:t>P</m:t>
                        </m:r>
                        <m:r>
                          <m:rPr>
                            <m:nor/>
                          </m:rPr>
                          <a:rPr lang="de-DE" sz="2400" baseline="-25000" dirty="0"/>
                          <m:t>G</m:t>
                        </m:r>
                      </m:den>
                    </m:f>
                  </m:oMath>
                </a14:m>
                <a:r>
                  <a:rPr lang="de-DE" sz="2400" dirty="0">
                    <a:ea typeface="Cambria Math" panose="02040503050406030204" pitchFamily="18" charset="0"/>
                  </a:rPr>
                  <a:t>		Steigung der Transformationskurve = </a:t>
                </a:r>
                <a:r>
                  <a:rPr lang="de-DE" sz="2400">
                    <a:ea typeface="Cambria Math" panose="02040503050406030204" pitchFamily="18" charset="0"/>
                  </a:rPr>
                  <a:t>negatives Preisverhältnis</a:t>
                </a:r>
                <a:endParaRPr lang="de-DE" sz="2400" dirty="0">
                  <a:ea typeface="Cambria Math" panose="02040503050406030204" pitchFamily="18" charset="0"/>
                </a:endParaRPr>
              </a:p>
            </p:txBody>
          </p:sp>
        </mc:Choice>
        <mc:Fallback xmlns="">
          <p:sp>
            <p:nvSpPr>
              <p:cNvPr id="17" name="Textfeld 16">
                <a:extLst>
                  <a:ext uri="{FF2B5EF4-FFF2-40B4-BE49-F238E27FC236}">
                    <a16:creationId xmlns:a16="http://schemas.microsoft.com/office/drawing/2014/main" id="{1D868D14-F4AF-43C2-8DBB-1BE1CA6BFAA6}"/>
                  </a:ext>
                </a:extLst>
              </p:cNvPr>
              <p:cNvSpPr txBox="1">
                <a:spLocks noRot="1" noChangeAspect="1" noMove="1" noResize="1" noEditPoints="1" noAdjustHandles="1" noChangeArrowheads="1" noChangeShapeType="1" noTextEdit="1"/>
              </p:cNvSpPr>
              <p:nvPr/>
            </p:nvSpPr>
            <p:spPr>
              <a:xfrm>
                <a:off x="0" y="5026794"/>
                <a:ext cx="11954107" cy="1421158"/>
              </a:xfrm>
              <a:prstGeom prst="rect">
                <a:avLst/>
              </a:prstGeom>
              <a:blipFill>
                <a:blip r:embed="rId3"/>
                <a:stretch>
                  <a:fillRect t="-3433" r="-204" b="-3433"/>
                </a:stretch>
              </a:blipFill>
            </p:spPr>
            <p:txBody>
              <a:bodyPr/>
              <a:lstStyle/>
              <a:p>
                <a:r>
                  <a:rPr lang="de-DE">
                    <a:noFill/>
                  </a:rPr>
                  <a:t> </a:t>
                </a:r>
              </a:p>
            </p:txBody>
          </p:sp>
        </mc:Fallback>
      </mc:AlternateContent>
      <p:sp>
        <p:nvSpPr>
          <p:cNvPr id="18" name="Freihandform: Form 17">
            <a:extLst>
              <a:ext uri="{FF2B5EF4-FFF2-40B4-BE49-F238E27FC236}">
                <a16:creationId xmlns:a16="http://schemas.microsoft.com/office/drawing/2014/main" id="{834CAF1B-C63B-42D2-86A9-DAA764F8F8B5}"/>
              </a:ext>
            </a:extLst>
          </p:cNvPr>
          <p:cNvSpPr/>
          <p:nvPr/>
        </p:nvSpPr>
        <p:spPr>
          <a:xfrm>
            <a:off x="1688729" y="980728"/>
            <a:ext cx="4046220" cy="3006090"/>
          </a:xfrm>
          <a:custGeom>
            <a:avLst/>
            <a:gdLst>
              <a:gd name="connsiteX0" fmla="*/ 0 w 4046220"/>
              <a:gd name="connsiteY0" fmla="*/ 0 h 3006090"/>
              <a:gd name="connsiteX1" fmla="*/ 994410 w 4046220"/>
              <a:gd name="connsiteY1" fmla="*/ 2080260 h 3006090"/>
              <a:gd name="connsiteX2" fmla="*/ 4046220 w 4046220"/>
              <a:gd name="connsiteY2" fmla="*/ 3006090 h 3006090"/>
            </a:gdLst>
            <a:ahLst/>
            <a:cxnLst>
              <a:cxn ang="0">
                <a:pos x="connsiteX0" y="connsiteY0"/>
              </a:cxn>
              <a:cxn ang="0">
                <a:pos x="connsiteX1" y="connsiteY1"/>
              </a:cxn>
              <a:cxn ang="0">
                <a:pos x="connsiteX2" y="connsiteY2"/>
              </a:cxn>
            </a:cxnLst>
            <a:rect l="l" t="t" r="r" b="b"/>
            <a:pathLst>
              <a:path w="4046220" h="3006090">
                <a:moveTo>
                  <a:pt x="0" y="0"/>
                </a:moveTo>
                <a:cubicBezTo>
                  <a:pt x="160020" y="789622"/>
                  <a:pt x="320040" y="1579245"/>
                  <a:pt x="994410" y="2080260"/>
                </a:cubicBezTo>
                <a:cubicBezTo>
                  <a:pt x="1668780" y="2581275"/>
                  <a:pt x="2857500" y="2793682"/>
                  <a:pt x="4046220" y="300609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Rechteck 1">
            <a:extLst>
              <a:ext uri="{FF2B5EF4-FFF2-40B4-BE49-F238E27FC236}">
                <a16:creationId xmlns:a16="http://schemas.microsoft.com/office/drawing/2014/main" id="{32745F81-A155-4C41-B4C1-372A8019F13F}"/>
              </a:ext>
            </a:extLst>
          </p:cNvPr>
          <p:cNvSpPr/>
          <p:nvPr/>
        </p:nvSpPr>
        <p:spPr>
          <a:xfrm>
            <a:off x="1726473" y="1118683"/>
            <a:ext cx="1024127" cy="369332"/>
          </a:xfrm>
          <a:prstGeom prst="rect">
            <a:avLst/>
          </a:prstGeom>
        </p:spPr>
        <p:txBody>
          <a:bodyPr wrap="none">
            <a:spAutoFit/>
          </a:bodyPr>
          <a:lstStyle/>
          <a:p>
            <a:r>
              <a:rPr lang="de-DE" dirty="0"/>
              <a:t>P</a:t>
            </a:r>
            <a:r>
              <a:rPr lang="de-DE" baseline="-25000" dirty="0"/>
              <a:t>G</a:t>
            </a:r>
            <a:r>
              <a:rPr lang="de-DE" dirty="0"/>
              <a:t>* GPL</a:t>
            </a:r>
            <a:r>
              <a:rPr lang="de-DE" baseline="-25000" dirty="0"/>
              <a:t>G</a:t>
            </a:r>
          </a:p>
        </p:txBody>
      </p:sp>
      <p:sp>
        <p:nvSpPr>
          <p:cNvPr id="6" name="Freihandform: Form 5">
            <a:extLst>
              <a:ext uri="{FF2B5EF4-FFF2-40B4-BE49-F238E27FC236}">
                <a16:creationId xmlns:a16="http://schemas.microsoft.com/office/drawing/2014/main" id="{8E9C2E9E-58AD-45F7-80AE-EF7F1983F67D}"/>
              </a:ext>
            </a:extLst>
          </p:cNvPr>
          <p:cNvSpPr/>
          <p:nvPr/>
        </p:nvSpPr>
        <p:spPr>
          <a:xfrm>
            <a:off x="2408819" y="960120"/>
            <a:ext cx="3577590" cy="3268980"/>
          </a:xfrm>
          <a:custGeom>
            <a:avLst/>
            <a:gdLst>
              <a:gd name="connsiteX0" fmla="*/ 3577590 w 3577590"/>
              <a:gd name="connsiteY0" fmla="*/ 0 h 3268980"/>
              <a:gd name="connsiteX1" fmla="*/ 2194560 w 3577590"/>
              <a:gd name="connsiteY1" fmla="*/ 2137410 h 3268980"/>
              <a:gd name="connsiteX2" fmla="*/ 22860 w 3577590"/>
              <a:gd name="connsiteY2" fmla="*/ 3257550 h 3268980"/>
              <a:gd name="connsiteX3" fmla="*/ 22860 w 3577590"/>
              <a:gd name="connsiteY3" fmla="*/ 3257550 h 3268980"/>
              <a:gd name="connsiteX4" fmla="*/ 0 w 3577590"/>
              <a:gd name="connsiteY4" fmla="*/ 3268980 h 32689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7590" h="3268980">
                <a:moveTo>
                  <a:pt x="3577590" y="0"/>
                </a:moveTo>
                <a:cubicBezTo>
                  <a:pt x="3182302" y="797242"/>
                  <a:pt x="2787015" y="1594485"/>
                  <a:pt x="2194560" y="2137410"/>
                </a:cubicBezTo>
                <a:cubicBezTo>
                  <a:pt x="1602105" y="2680335"/>
                  <a:pt x="22860" y="3257550"/>
                  <a:pt x="22860" y="3257550"/>
                </a:cubicBezTo>
                <a:lnTo>
                  <a:pt x="22860" y="3257550"/>
                </a:lnTo>
                <a:lnTo>
                  <a:pt x="0" y="3268980"/>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Rechteck 10">
            <a:extLst>
              <a:ext uri="{FF2B5EF4-FFF2-40B4-BE49-F238E27FC236}">
                <a16:creationId xmlns:a16="http://schemas.microsoft.com/office/drawing/2014/main" id="{2DECAC22-0C77-4874-A0FB-D41FC3E0F1AD}"/>
              </a:ext>
            </a:extLst>
          </p:cNvPr>
          <p:cNvSpPr/>
          <p:nvPr/>
        </p:nvSpPr>
        <p:spPr>
          <a:xfrm>
            <a:off x="4902956" y="789364"/>
            <a:ext cx="1043876" cy="369332"/>
          </a:xfrm>
          <a:prstGeom prst="rect">
            <a:avLst/>
          </a:prstGeom>
        </p:spPr>
        <p:txBody>
          <a:bodyPr wrap="none">
            <a:spAutoFit/>
          </a:bodyPr>
          <a:lstStyle/>
          <a:p>
            <a:r>
              <a:rPr lang="de-DE" dirty="0"/>
              <a:t>P</a:t>
            </a:r>
            <a:r>
              <a:rPr lang="de-DE" baseline="-25000" dirty="0"/>
              <a:t>M</a:t>
            </a:r>
            <a:r>
              <a:rPr lang="de-DE" dirty="0"/>
              <a:t>*GPL</a:t>
            </a:r>
            <a:r>
              <a:rPr lang="de-DE" baseline="-25000" dirty="0"/>
              <a:t>M</a:t>
            </a:r>
          </a:p>
        </p:txBody>
      </p:sp>
      <p:cxnSp>
        <p:nvCxnSpPr>
          <p:cNvPr id="19" name="Gerader Verbinder 18">
            <a:extLst>
              <a:ext uri="{FF2B5EF4-FFF2-40B4-BE49-F238E27FC236}">
                <a16:creationId xmlns:a16="http://schemas.microsoft.com/office/drawing/2014/main" id="{724D0FBE-C7E5-4A78-9B8F-DBCC03CF179A}"/>
              </a:ext>
            </a:extLst>
          </p:cNvPr>
          <p:cNvCxnSpPr>
            <a:cxnSpLocks/>
          </p:cNvCxnSpPr>
          <p:nvPr/>
        </p:nvCxnSpPr>
        <p:spPr>
          <a:xfrm flipH="1">
            <a:off x="1369875" y="3573016"/>
            <a:ext cx="2448272" cy="0"/>
          </a:xfrm>
          <a:prstGeom prst="line">
            <a:avLst/>
          </a:prstGeom>
        </p:spPr>
        <p:style>
          <a:lnRef idx="1">
            <a:schemeClr val="accent1"/>
          </a:lnRef>
          <a:fillRef idx="0">
            <a:schemeClr val="accent1"/>
          </a:fillRef>
          <a:effectRef idx="0">
            <a:schemeClr val="accent1"/>
          </a:effectRef>
          <a:fontRef idx="minor">
            <a:schemeClr val="tx1"/>
          </a:fontRef>
        </p:style>
      </p:cxnSp>
      <p:sp>
        <p:nvSpPr>
          <p:cNvPr id="21" name="Rechteck 20">
            <a:extLst>
              <a:ext uri="{FF2B5EF4-FFF2-40B4-BE49-F238E27FC236}">
                <a16:creationId xmlns:a16="http://schemas.microsoft.com/office/drawing/2014/main" id="{AEDE035B-534C-4052-8684-20AEEC30CB0D}"/>
              </a:ext>
            </a:extLst>
          </p:cNvPr>
          <p:cNvSpPr/>
          <p:nvPr/>
        </p:nvSpPr>
        <p:spPr>
          <a:xfrm>
            <a:off x="865819" y="3347700"/>
            <a:ext cx="465192" cy="369332"/>
          </a:xfrm>
          <a:prstGeom prst="rect">
            <a:avLst/>
          </a:prstGeom>
        </p:spPr>
        <p:txBody>
          <a:bodyPr wrap="none">
            <a:spAutoFit/>
          </a:bodyPr>
          <a:lstStyle/>
          <a:p>
            <a:r>
              <a:rPr lang="de-DE" dirty="0"/>
              <a:t>w*</a:t>
            </a:r>
            <a:endParaRPr lang="de-DE" baseline="-25000" dirty="0"/>
          </a:p>
        </p:txBody>
      </p:sp>
      <p:cxnSp>
        <p:nvCxnSpPr>
          <p:cNvPr id="23" name="Gerader Verbinder 22">
            <a:extLst>
              <a:ext uri="{FF2B5EF4-FFF2-40B4-BE49-F238E27FC236}">
                <a16:creationId xmlns:a16="http://schemas.microsoft.com/office/drawing/2014/main" id="{EBD40D49-C50C-4AC4-B9AE-BEF864829A09}"/>
              </a:ext>
            </a:extLst>
          </p:cNvPr>
          <p:cNvCxnSpPr>
            <a:cxnSpLocks/>
          </p:cNvCxnSpPr>
          <p:nvPr/>
        </p:nvCxnSpPr>
        <p:spPr>
          <a:xfrm flipH="1">
            <a:off x="1369875" y="4797152"/>
            <a:ext cx="216024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Gerader Verbinder 23">
            <a:extLst>
              <a:ext uri="{FF2B5EF4-FFF2-40B4-BE49-F238E27FC236}">
                <a16:creationId xmlns:a16="http://schemas.microsoft.com/office/drawing/2014/main" id="{021E1939-F060-4849-90BD-D5B9B91DD1EA}"/>
              </a:ext>
            </a:extLst>
          </p:cNvPr>
          <p:cNvCxnSpPr>
            <a:cxnSpLocks/>
          </p:cNvCxnSpPr>
          <p:nvPr/>
        </p:nvCxnSpPr>
        <p:spPr>
          <a:xfrm flipH="1">
            <a:off x="4106179" y="4797152"/>
            <a:ext cx="223224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Gerader Verbinder 27">
            <a:extLst>
              <a:ext uri="{FF2B5EF4-FFF2-40B4-BE49-F238E27FC236}">
                <a16:creationId xmlns:a16="http://schemas.microsoft.com/office/drawing/2014/main" id="{8259D62C-F502-4EA8-B9CA-751335475120}"/>
              </a:ext>
            </a:extLst>
          </p:cNvPr>
          <p:cNvCxnSpPr/>
          <p:nvPr/>
        </p:nvCxnSpPr>
        <p:spPr>
          <a:xfrm>
            <a:off x="6338427" y="4653136"/>
            <a:ext cx="0"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Gerader Verbinder 28">
            <a:extLst>
              <a:ext uri="{FF2B5EF4-FFF2-40B4-BE49-F238E27FC236}">
                <a16:creationId xmlns:a16="http://schemas.microsoft.com/office/drawing/2014/main" id="{FDB5A31C-83B4-4108-8C3C-0A53058AF4D9}"/>
              </a:ext>
            </a:extLst>
          </p:cNvPr>
          <p:cNvCxnSpPr/>
          <p:nvPr/>
        </p:nvCxnSpPr>
        <p:spPr>
          <a:xfrm>
            <a:off x="1369875" y="4653136"/>
            <a:ext cx="0" cy="288032"/>
          </a:xfrm>
          <a:prstGeom prst="line">
            <a:avLst/>
          </a:prstGeom>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0" name="Rechteck 29">
                <a:extLst>
                  <a:ext uri="{FF2B5EF4-FFF2-40B4-BE49-F238E27FC236}">
                    <a16:creationId xmlns:a16="http://schemas.microsoft.com/office/drawing/2014/main" id="{46C3B3F4-820A-4D5D-A3FE-6DB13DCD7B47}"/>
                  </a:ext>
                </a:extLst>
              </p:cNvPr>
              <p:cNvSpPr/>
              <p:nvPr/>
            </p:nvSpPr>
            <p:spPr>
              <a:xfrm>
                <a:off x="3617135" y="4643844"/>
                <a:ext cx="417037"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acc>
                        <m:accPr>
                          <m:chr m:val="̅"/>
                          <m:ctrlPr>
                            <a:rPr lang="de-DE" i="1">
                              <a:latin typeface="Cambria Math" panose="02040503050406030204" pitchFamily="18" charset="0"/>
                            </a:rPr>
                          </m:ctrlPr>
                        </m:accPr>
                        <m:e>
                          <m:r>
                            <a:rPr lang="de-DE" i="1">
                              <a:latin typeface="Cambria Math" panose="02040503050406030204" pitchFamily="18" charset="0"/>
                            </a:rPr>
                            <m:t>𝐿</m:t>
                          </m:r>
                        </m:e>
                      </m:acc>
                      <m:r>
                        <a:rPr lang="de-DE" i="1">
                          <a:latin typeface="Cambria Math" panose="02040503050406030204" pitchFamily="18" charset="0"/>
                        </a:rPr>
                        <m:t> </m:t>
                      </m:r>
                    </m:oMath>
                  </m:oMathPara>
                </a14:m>
                <a:endParaRPr lang="de-DE" dirty="0"/>
              </a:p>
            </p:txBody>
          </p:sp>
        </mc:Choice>
        <mc:Fallback xmlns="">
          <p:sp>
            <p:nvSpPr>
              <p:cNvPr id="30" name="Rechteck 29">
                <a:extLst>
                  <a:ext uri="{FF2B5EF4-FFF2-40B4-BE49-F238E27FC236}">
                    <a16:creationId xmlns:a16="http://schemas.microsoft.com/office/drawing/2014/main" id="{46C3B3F4-820A-4D5D-A3FE-6DB13DCD7B47}"/>
                  </a:ext>
                </a:extLst>
              </p:cNvPr>
              <p:cNvSpPr>
                <a:spLocks noRot="1" noChangeAspect="1" noMove="1" noResize="1" noEditPoints="1" noAdjustHandles="1" noChangeArrowheads="1" noChangeShapeType="1" noTextEdit="1"/>
              </p:cNvSpPr>
              <p:nvPr/>
            </p:nvSpPr>
            <p:spPr>
              <a:xfrm>
                <a:off x="3617135" y="4643844"/>
                <a:ext cx="417037" cy="369332"/>
              </a:xfrm>
              <a:prstGeom prst="rect">
                <a:avLst/>
              </a:prstGeom>
              <a:blipFill>
                <a:blip r:embed="rId4"/>
                <a:stretch>
                  <a:fillRect/>
                </a:stretch>
              </a:blipFill>
            </p:spPr>
            <p:txBody>
              <a:bodyPr/>
              <a:lstStyle/>
              <a:p>
                <a:r>
                  <a:rPr lang="de-DE">
                    <a:noFill/>
                  </a:rPr>
                  <a:t> </a:t>
                </a:r>
              </a:p>
            </p:txBody>
          </p:sp>
        </mc:Fallback>
      </mc:AlternateContent>
      <p:sp>
        <p:nvSpPr>
          <p:cNvPr id="25" name="Textfeld 24">
            <a:extLst>
              <a:ext uri="{FF2B5EF4-FFF2-40B4-BE49-F238E27FC236}">
                <a16:creationId xmlns:a16="http://schemas.microsoft.com/office/drawing/2014/main" id="{AB62B75A-7654-4324-94C9-289FFE47A635}"/>
              </a:ext>
            </a:extLst>
          </p:cNvPr>
          <p:cNvSpPr txBox="1"/>
          <p:nvPr/>
        </p:nvSpPr>
        <p:spPr>
          <a:xfrm>
            <a:off x="7595863" y="179329"/>
            <a:ext cx="4041688" cy="598334"/>
          </a:xfrm>
          <a:prstGeom prst="rect">
            <a:avLst/>
          </a:prstGeom>
          <a:noFill/>
        </p:spPr>
        <p:txBody>
          <a:bodyPr wrap="square" rtlCol="0">
            <a:noAutofit/>
          </a:bodyPr>
          <a:lstStyle/>
          <a:p>
            <a:r>
              <a:rPr lang="de-DE" sz="1000" dirty="0"/>
              <a:t>Die Arbeitsnachfrage ergibt sich aus der Gewinnoptimierung aus der Bedingung </a:t>
            </a:r>
          </a:p>
          <a:p>
            <a:r>
              <a:rPr lang="de-DE" sz="1000" dirty="0"/>
              <a:t>	</a:t>
            </a:r>
            <a:r>
              <a:rPr lang="de-DE" sz="1000" b="1" dirty="0"/>
              <a:t>Wertgrenzprodukt=Lohn</a:t>
            </a:r>
          </a:p>
        </p:txBody>
      </p:sp>
      <p:sp>
        <p:nvSpPr>
          <p:cNvPr id="26" name="Textfeld 25">
            <a:extLst>
              <a:ext uri="{FF2B5EF4-FFF2-40B4-BE49-F238E27FC236}">
                <a16:creationId xmlns:a16="http://schemas.microsoft.com/office/drawing/2014/main" id="{AB62B75A-7654-4324-94C9-289FFE47A635}"/>
              </a:ext>
            </a:extLst>
          </p:cNvPr>
          <p:cNvSpPr txBox="1"/>
          <p:nvPr/>
        </p:nvSpPr>
        <p:spPr>
          <a:xfrm>
            <a:off x="7516973" y="745898"/>
            <a:ext cx="4041688" cy="598334"/>
          </a:xfrm>
          <a:prstGeom prst="rect">
            <a:avLst/>
          </a:prstGeom>
          <a:noFill/>
        </p:spPr>
        <p:txBody>
          <a:bodyPr wrap="square" rtlCol="0">
            <a:noAutofit/>
          </a:bodyPr>
          <a:lstStyle/>
          <a:p>
            <a:r>
              <a:rPr lang="de-DE" sz="1000" dirty="0"/>
              <a:t>Damit können wir die Arbeitsnachfragekurve gemäß der vorherigen Folie einzeichnen, indem wir das Grenzprodukt der Arbeit in der Landwirtschaft mit </a:t>
            </a:r>
            <a:r>
              <a:rPr lang="de-DE" sz="1000"/>
              <a:t>dem Preis </a:t>
            </a:r>
            <a:r>
              <a:rPr lang="de-DE" sz="1000" dirty="0"/>
              <a:t>für Getreide multiplizieren</a:t>
            </a:r>
          </a:p>
        </p:txBody>
      </p:sp>
      <p:sp>
        <p:nvSpPr>
          <p:cNvPr id="27" name="Textfeld 26">
            <a:extLst>
              <a:ext uri="{FF2B5EF4-FFF2-40B4-BE49-F238E27FC236}">
                <a16:creationId xmlns:a16="http://schemas.microsoft.com/office/drawing/2014/main" id="{AB62B75A-7654-4324-94C9-289FFE47A635}"/>
              </a:ext>
            </a:extLst>
          </p:cNvPr>
          <p:cNvSpPr txBox="1"/>
          <p:nvPr/>
        </p:nvSpPr>
        <p:spPr>
          <a:xfrm>
            <a:off x="7516973" y="1429858"/>
            <a:ext cx="4041688" cy="598334"/>
          </a:xfrm>
          <a:prstGeom prst="rect">
            <a:avLst/>
          </a:prstGeom>
          <a:noFill/>
        </p:spPr>
        <p:txBody>
          <a:bodyPr wrap="square" rtlCol="0">
            <a:noAutofit/>
          </a:bodyPr>
          <a:lstStyle/>
          <a:p>
            <a:r>
              <a:rPr lang="de-DE" sz="1000" dirty="0"/>
              <a:t>Gleiches können wir mit dem Industriesektor machen. Allerdings gilt, dass jeder Arbeiter in der Landwirtschaft nicht im Industriesektor arbeiten kann. </a:t>
            </a:r>
          </a:p>
        </p:txBody>
      </p:sp>
      <mc:AlternateContent xmlns:mc="http://schemas.openxmlformats.org/markup-compatibility/2006" xmlns:a14="http://schemas.microsoft.com/office/drawing/2010/main">
        <mc:Choice Requires="a14">
          <p:sp>
            <p:nvSpPr>
              <p:cNvPr id="31" name="Textfeld 30">
                <a:extLst>
                  <a:ext uri="{FF2B5EF4-FFF2-40B4-BE49-F238E27FC236}">
                    <a16:creationId xmlns:a16="http://schemas.microsoft.com/office/drawing/2014/main" id="{AB62B75A-7654-4324-94C9-289FFE47A635}"/>
                  </a:ext>
                </a:extLst>
              </p:cNvPr>
              <p:cNvSpPr txBox="1"/>
              <p:nvPr/>
            </p:nvSpPr>
            <p:spPr>
              <a:xfrm>
                <a:off x="7518767" y="2039457"/>
                <a:ext cx="4041688" cy="453154"/>
              </a:xfrm>
              <a:prstGeom prst="rect">
                <a:avLst/>
              </a:prstGeom>
              <a:noFill/>
            </p:spPr>
            <p:txBody>
              <a:bodyPr wrap="square" rtlCol="0">
                <a:noAutofit/>
              </a:bodyPr>
              <a:lstStyle/>
              <a:p>
                <a:r>
                  <a:rPr lang="de-DE" sz="1000" dirty="0"/>
                  <a:t>Sind also </a:t>
                </a:r>
                <a14:m>
                  <m:oMath xmlns:m="http://schemas.openxmlformats.org/officeDocument/2006/math">
                    <m:acc>
                      <m:accPr>
                        <m:chr m:val="̅"/>
                        <m:ctrlPr>
                          <a:rPr lang="de-DE" sz="1000" i="1">
                            <a:latin typeface="Cambria Math" panose="02040503050406030204" pitchFamily="18" charset="0"/>
                          </a:rPr>
                        </m:ctrlPr>
                      </m:accPr>
                      <m:e>
                        <m:r>
                          <a:rPr lang="de-DE" sz="1000" i="1">
                            <a:latin typeface="Cambria Math" panose="02040503050406030204" pitchFamily="18" charset="0"/>
                          </a:rPr>
                          <m:t>𝐿</m:t>
                        </m:r>
                      </m:e>
                    </m:acc>
                    <m:r>
                      <a:rPr lang="de-DE" sz="1000" i="1">
                        <a:latin typeface="Cambria Math" panose="02040503050406030204" pitchFamily="18" charset="0"/>
                      </a:rPr>
                      <m:t> </m:t>
                    </m:r>
                  </m:oMath>
                </a14:m>
                <a:r>
                  <a:rPr lang="de-DE" sz="1000" dirty="0"/>
                  <a:t>Arbeiter in der Landwirtschaft beschäftigt, arbeitet niemand im Industriesektor, und damit markiert dieser Punkt den Nullpunkt für den Arbeitsmarkt im Industriesektor (vgl. </a:t>
                </a:r>
                <a:r>
                  <a:rPr lang="de-DE" sz="1000" dirty="0" err="1"/>
                  <a:t>Edgeworthbox</a:t>
                </a:r>
                <a:r>
                  <a:rPr lang="de-DE" sz="1000" dirty="0"/>
                  <a:t> aus den öffentlichen Finanzen)</a:t>
                </a:r>
              </a:p>
              <a:p>
                <a:endParaRPr lang="de-DE" sz="1000" dirty="0"/>
              </a:p>
            </p:txBody>
          </p:sp>
        </mc:Choice>
        <mc:Fallback xmlns="">
          <p:sp>
            <p:nvSpPr>
              <p:cNvPr id="31" name="Textfeld 30">
                <a:extLst>
                  <a:ext uri="{FF2B5EF4-FFF2-40B4-BE49-F238E27FC236}">
                    <a16:creationId xmlns:a16="http://schemas.microsoft.com/office/drawing/2014/main" id="{AB62B75A-7654-4324-94C9-289FFE47A635}"/>
                  </a:ext>
                </a:extLst>
              </p:cNvPr>
              <p:cNvSpPr txBox="1">
                <a:spLocks noRot="1" noChangeAspect="1" noMove="1" noResize="1" noEditPoints="1" noAdjustHandles="1" noChangeArrowheads="1" noChangeShapeType="1" noTextEdit="1"/>
              </p:cNvSpPr>
              <p:nvPr/>
            </p:nvSpPr>
            <p:spPr>
              <a:xfrm>
                <a:off x="7518767" y="2039457"/>
                <a:ext cx="4041688" cy="453154"/>
              </a:xfrm>
              <a:prstGeom prst="rect">
                <a:avLst/>
              </a:prstGeom>
              <a:blipFill>
                <a:blip r:embed="rId5"/>
                <a:stretch>
                  <a:fillRect b="-63514"/>
                </a:stretch>
              </a:blipFill>
            </p:spPr>
            <p:txBody>
              <a:bodyPr/>
              <a:lstStyle/>
              <a:p>
                <a:r>
                  <a:rPr lang="de-DE">
                    <a:noFill/>
                  </a:rPr>
                  <a:t> </a:t>
                </a:r>
              </a:p>
            </p:txBody>
          </p:sp>
        </mc:Fallback>
      </mc:AlternateContent>
      <p:sp>
        <p:nvSpPr>
          <p:cNvPr id="32" name="Textfeld 31">
            <a:extLst>
              <a:ext uri="{FF2B5EF4-FFF2-40B4-BE49-F238E27FC236}">
                <a16:creationId xmlns:a16="http://schemas.microsoft.com/office/drawing/2014/main" id="{AB62B75A-7654-4324-94C9-289FFE47A635}"/>
              </a:ext>
            </a:extLst>
          </p:cNvPr>
          <p:cNvSpPr txBox="1"/>
          <p:nvPr/>
        </p:nvSpPr>
        <p:spPr>
          <a:xfrm>
            <a:off x="7509803" y="2666886"/>
            <a:ext cx="4041688" cy="453154"/>
          </a:xfrm>
          <a:prstGeom prst="rect">
            <a:avLst/>
          </a:prstGeom>
          <a:noFill/>
        </p:spPr>
        <p:txBody>
          <a:bodyPr wrap="square" rtlCol="0">
            <a:noAutofit/>
          </a:bodyPr>
          <a:lstStyle/>
          <a:p>
            <a:r>
              <a:rPr lang="de-DE" sz="1000" dirty="0"/>
              <a:t>Die Arbeit  für den Industriesektor wird dann nach links abgetragen, bis alle Arbeiter im Industriesektor arbeiten</a:t>
            </a:r>
          </a:p>
          <a:p>
            <a:endParaRPr lang="de-DE" sz="1000" dirty="0"/>
          </a:p>
        </p:txBody>
      </p:sp>
      <p:sp>
        <p:nvSpPr>
          <p:cNvPr id="33" name="Textfeld 32">
            <a:extLst>
              <a:ext uri="{FF2B5EF4-FFF2-40B4-BE49-F238E27FC236}">
                <a16:creationId xmlns:a16="http://schemas.microsoft.com/office/drawing/2014/main" id="{AB62B75A-7654-4324-94C9-289FFE47A635}"/>
              </a:ext>
            </a:extLst>
          </p:cNvPr>
          <p:cNvSpPr txBox="1"/>
          <p:nvPr/>
        </p:nvSpPr>
        <p:spPr>
          <a:xfrm>
            <a:off x="7516973" y="3008295"/>
            <a:ext cx="4041688" cy="453154"/>
          </a:xfrm>
          <a:prstGeom prst="rect">
            <a:avLst/>
          </a:prstGeom>
          <a:noFill/>
        </p:spPr>
        <p:txBody>
          <a:bodyPr wrap="square" rtlCol="0">
            <a:noAutofit/>
          </a:bodyPr>
          <a:lstStyle/>
          <a:p>
            <a:r>
              <a:rPr lang="de-DE" sz="1000" dirty="0"/>
              <a:t>Die Arbeitsnachfragekurve im Industriesektor (Wertgrenzprodukt der Arbeit) fällt damit gerade in die andere Richtung</a:t>
            </a:r>
          </a:p>
          <a:p>
            <a:endParaRPr lang="de-DE" sz="1000" dirty="0"/>
          </a:p>
        </p:txBody>
      </p:sp>
      <p:sp>
        <p:nvSpPr>
          <p:cNvPr id="34" name="Textfeld 33">
            <a:extLst>
              <a:ext uri="{FF2B5EF4-FFF2-40B4-BE49-F238E27FC236}">
                <a16:creationId xmlns:a16="http://schemas.microsoft.com/office/drawing/2014/main" id="{AB62B75A-7654-4324-94C9-289FFE47A635}"/>
              </a:ext>
            </a:extLst>
          </p:cNvPr>
          <p:cNvSpPr txBox="1"/>
          <p:nvPr/>
        </p:nvSpPr>
        <p:spPr>
          <a:xfrm>
            <a:off x="7524143" y="3388251"/>
            <a:ext cx="4041688" cy="453154"/>
          </a:xfrm>
          <a:prstGeom prst="rect">
            <a:avLst/>
          </a:prstGeom>
          <a:noFill/>
        </p:spPr>
        <p:txBody>
          <a:bodyPr wrap="square" rtlCol="0">
            <a:noAutofit/>
          </a:bodyPr>
          <a:lstStyle/>
          <a:p>
            <a:r>
              <a:rPr lang="de-DE" sz="1000" dirty="0"/>
              <a:t>Im Schnittpunkt beider Kurven ergibt sich dann der Lohn im Gleichgewicht und die gewinnoptimalen Arbeitsmengen in beiden Sektoren</a:t>
            </a:r>
          </a:p>
          <a:p>
            <a:endParaRPr lang="de-DE" sz="1000" dirty="0"/>
          </a:p>
        </p:txBody>
      </p:sp>
      <p:sp>
        <p:nvSpPr>
          <p:cNvPr id="35" name="Textfeld 34">
            <a:extLst>
              <a:ext uri="{FF2B5EF4-FFF2-40B4-BE49-F238E27FC236}">
                <a16:creationId xmlns:a16="http://schemas.microsoft.com/office/drawing/2014/main" id="{E0570F9B-F66B-4DBF-9573-1CBC8359498B}"/>
              </a:ext>
            </a:extLst>
          </p:cNvPr>
          <p:cNvSpPr txBox="1"/>
          <p:nvPr/>
        </p:nvSpPr>
        <p:spPr>
          <a:xfrm flipH="1">
            <a:off x="4461811" y="4516293"/>
            <a:ext cx="576059" cy="369332"/>
          </a:xfrm>
          <a:prstGeom prst="rect">
            <a:avLst/>
          </a:prstGeom>
          <a:noFill/>
        </p:spPr>
        <p:txBody>
          <a:bodyPr wrap="square" rtlCol="0">
            <a:spAutoFit/>
          </a:bodyPr>
          <a:lstStyle/>
          <a:p>
            <a:r>
              <a:rPr lang="de-DE" dirty="0"/>
              <a:t>L*</a:t>
            </a:r>
            <a:r>
              <a:rPr lang="de-DE" baseline="-25000" dirty="0"/>
              <a:t>G</a:t>
            </a:r>
            <a:endParaRPr lang="de-DE" dirty="0"/>
          </a:p>
        </p:txBody>
      </p:sp>
      <p:sp>
        <p:nvSpPr>
          <p:cNvPr id="36" name="Textfeld 35">
            <a:extLst>
              <a:ext uri="{FF2B5EF4-FFF2-40B4-BE49-F238E27FC236}">
                <a16:creationId xmlns:a16="http://schemas.microsoft.com/office/drawing/2014/main" id="{93CDF5C6-01AA-492C-B4B1-0B523A8A0746}"/>
              </a:ext>
            </a:extLst>
          </p:cNvPr>
          <p:cNvSpPr txBox="1"/>
          <p:nvPr/>
        </p:nvSpPr>
        <p:spPr>
          <a:xfrm flipH="1">
            <a:off x="2042279" y="4505531"/>
            <a:ext cx="576059" cy="369332"/>
          </a:xfrm>
          <a:prstGeom prst="rect">
            <a:avLst/>
          </a:prstGeom>
          <a:noFill/>
        </p:spPr>
        <p:txBody>
          <a:bodyPr wrap="square" rtlCol="0">
            <a:spAutoFit/>
          </a:bodyPr>
          <a:lstStyle/>
          <a:p>
            <a:r>
              <a:rPr lang="de-DE" dirty="0"/>
              <a:t>L*</a:t>
            </a:r>
            <a:r>
              <a:rPr lang="de-DE" baseline="-25000" dirty="0"/>
              <a:t>M</a:t>
            </a:r>
            <a:endParaRPr lang="de-DE" dirty="0"/>
          </a:p>
        </p:txBody>
      </p:sp>
      <p:cxnSp>
        <p:nvCxnSpPr>
          <p:cNvPr id="37" name="Gerader Verbinder 36">
            <a:extLst>
              <a:ext uri="{FF2B5EF4-FFF2-40B4-BE49-F238E27FC236}">
                <a16:creationId xmlns:a16="http://schemas.microsoft.com/office/drawing/2014/main" id="{724D0FBE-C7E5-4A78-9B8F-DBCC03CF179A}"/>
              </a:ext>
            </a:extLst>
          </p:cNvPr>
          <p:cNvCxnSpPr>
            <a:cxnSpLocks/>
          </p:cNvCxnSpPr>
          <p:nvPr/>
        </p:nvCxnSpPr>
        <p:spPr>
          <a:xfrm flipH="1" flipV="1">
            <a:off x="3848773" y="3573016"/>
            <a:ext cx="13220" cy="98935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5366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1"/>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4"/>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0"/>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9"/>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8"/>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3"/>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2"/>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6"/>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1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3"/>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1"/>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6"/>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4"/>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35"/>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36"/>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21"/>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19"/>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37"/>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5" grpId="0"/>
      <p:bldP spid="16" grpId="0"/>
      <p:bldP spid="17" grpId="0"/>
      <p:bldP spid="18" grpId="0" animBg="1"/>
      <p:bldP spid="2" grpId="0"/>
      <p:bldP spid="6" grpId="0" animBg="1"/>
      <p:bldP spid="11" grpId="0"/>
      <p:bldP spid="21" grpId="0"/>
      <p:bldP spid="30" grpId="0"/>
      <p:bldP spid="25" grpId="0"/>
      <p:bldP spid="26" grpId="0"/>
      <p:bldP spid="27" grpId="0"/>
      <p:bldP spid="31" grpId="0"/>
      <p:bldP spid="32" grpId="0"/>
      <p:bldP spid="33" grpId="0"/>
      <p:bldP spid="34" grpId="0"/>
      <p:bldP spid="35" grpId="0"/>
      <p:bldP spid="3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feld 10">
            <a:extLst>
              <a:ext uri="{FF2B5EF4-FFF2-40B4-BE49-F238E27FC236}">
                <a16:creationId xmlns:a16="http://schemas.microsoft.com/office/drawing/2014/main" id="{AC295E5F-81DA-4333-8E8E-760B9DD427A5}"/>
              </a:ext>
            </a:extLst>
          </p:cNvPr>
          <p:cNvSpPr txBox="1"/>
          <p:nvPr/>
        </p:nvSpPr>
        <p:spPr>
          <a:xfrm>
            <a:off x="556599" y="89061"/>
            <a:ext cx="5115331" cy="400110"/>
          </a:xfrm>
          <a:prstGeom prst="rect">
            <a:avLst/>
          </a:prstGeom>
          <a:noFill/>
        </p:spPr>
        <p:txBody>
          <a:bodyPr wrap="square" rtlCol="0">
            <a:spAutoFit/>
          </a:bodyPr>
          <a:lstStyle/>
          <a:p>
            <a:r>
              <a:rPr lang="de-DE" sz="2000" b="1" dirty="0"/>
              <a:t>Ableitung des Gleichgewichts am Arbeitsmarkt</a:t>
            </a:r>
            <a:endParaRPr lang="de-DE" sz="2000" b="1" dirty="0">
              <a:ea typeface="Cambria Math" panose="02040503050406030204" pitchFamily="18" charset="0"/>
            </a:endParaRPr>
          </a:p>
        </p:txBody>
      </p:sp>
      <mc:AlternateContent xmlns:mc="http://schemas.openxmlformats.org/markup-compatibility/2006" xmlns:a14="http://schemas.microsoft.com/office/drawing/2010/main">
        <mc:Choice Requires="a14">
          <p:sp>
            <p:nvSpPr>
              <p:cNvPr id="13" name="Textfeld 12">
                <a:extLst>
                  <a:ext uri="{FF2B5EF4-FFF2-40B4-BE49-F238E27FC236}">
                    <a16:creationId xmlns:a16="http://schemas.microsoft.com/office/drawing/2014/main" id="{AC295E5F-81DA-4333-8E8E-760B9DD427A5}"/>
                  </a:ext>
                </a:extLst>
              </p:cNvPr>
              <p:cNvSpPr txBox="1"/>
              <p:nvPr/>
            </p:nvSpPr>
            <p:spPr>
              <a:xfrm>
                <a:off x="5751451" y="262011"/>
                <a:ext cx="3279905" cy="707886"/>
              </a:xfrm>
              <a:prstGeom prst="rect">
                <a:avLst/>
              </a:prstGeom>
              <a:noFill/>
            </p:spPr>
            <p:txBody>
              <a:bodyPr wrap="square" rtlCol="0">
                <a:spAutoFit/>
              </a:bodyPr>
              <a:lstStyle/>
              <a:p>
                <a:r>
                  <a:rPr lang="de-DE" sz="2000" dirty="0"/>
                  <a:t>Umsatz=(Preis </a:t>
                </a:r>
                <a14:m>
                  <m:oMath xmlns:m="http://schemas.openxmlformats.org/officeDocument/2006/math">
                    <m:sSub>
                      <m:sSubPr>
                        <m:ctrlPr>
                          <a:rPr lang="de-DE" sz="2000" i="1">
                            <a:latin typeface="Cambria Math" panose="02040503050406030204" pitchFamily="18" charset="0"/>
                          </a:rPr>
                        </m:ctrlPr>
                      </m:sSubPr>
                      <m:e>
                        <m:r>
                          <a:rPr lang="de-DE" sz="2000" i="1">
                            <a:latin typeface="Cambria Math" panose="02040503050406030204" pitchFamily="18" charset="0"/>
                          </a:rPr>
                          <m:t>𝑝</m:t>
                        </m:r>
                      </m:e>
                      <m:sub>
                        <m:r>
                          <a:rPr lang="de-DE" sz="2000" i="1">
                            <a:latin typeface="Cambria Math" panose="02040503050406030204" pitchFamily="18" charset="0"/>
                          </a:rPr>
                          <m:t>𝑀</m:t>
                        </m:r>
                      </m:sub>
                    </m:sSub>
                  </m:oMath>
                </a14:m>
                <a:r>
                  <a:rPr lang="de-DE" sz="2000" dirty="0"/>
                  <a:t> mal Menge </a:t>
                </a:r>
                <a14:m>
                  <m:oMath xmlns:m="http://schemas.openxmlformats.org/officeDocument/2006/math">
                    <m:r>
                      <a:rPr lang="de-DE" sz="2000" i="1">
                        <a:latin typeface="Cambria Math" panose="02040503050406030204" pitchFamily="18" charset="0"/>
                      </a:rPr>
                      <m:t>𝑀</m:t>
                    </m:r>
                  </m:oMath>
                </a14:m>
                <a:r>
                  <a:rPr lang="de-DE" sz="2000" dirty="0"/>
                  <a:t>)</a:t>
                </a:r>
                <a:endParaRPr lang="de-DE" sz="2000" dirty="0">
                  <a:ea typeface="Cambria Math" panose="02040503050406030204" pitchFamily="18" charset="0"/>
                </a:endParaRPr>
              </a:p>
            </p:txBody>
          </p:sp>
        </mc:Choice>
        <mc:Fallback xmlns="">
          <p:sp>
            <p:nvSpPr>
              <p:cNvPr id="13" name="Textfeld 12">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5751451" y="262011"/>
                <a:ext cx="3279905" cy="707886"/>
              </a:xfrm>
              <a:prstGeom prst="rect">
                <a:avLst/>
              </a:prstGeom>
              <a:blipFill>
                <a:blip r:embed="rId3"/>
                <a:stretch>
                  <a:fillRect l="-1855" t="-5172" r="-1299" b="-14655"/>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4" name="Textfeld 13">
                <a:extLst>
                  <a:ext uri="{FF2B5EF4-FFF2-40B4-BE49-F238E27FC236}">
                    <a16:creationId xmlns:a16="http://schemas.microsoft.com/office/drawing/2014/main" id="{AC295E5F-81DA-4333-8E8E-760B9DD427A5}"/>
                  </a:ext>
                </a:extLst>
              </p:cNvPr>
              <p:cNvSpPr txBox="1"/>
              <p:nvPr/>
            </p:nvSpPr>
            <p:spPr>
              <a:xfrm>
                <a:off x="0" y="3071645"/>
                <a:ext cx="12105853" cy="572208"/>
              </a:xfrm>
              <a:prstGeom prst="rect">
                <a:avLst/>
              </a:prstGeom>
              <a:noFill/>
            </p:spPr>
            <p:txBody>
              <a:bodyPr wrap="square" rtlCol="0">
                <a:spAutoFit/>
              </a:bodyPr>
              <a:lstStyle/>
              <a:p>
                <a:r>
                  <a:rPr lang="de-DE" sz="2000" dirty="0"/>
                  <a:t> Aus der notwendigen Bedingung für das Gewinnoptimum </a:t>
                </a:r>
                <a14:m>
                  <m:oMath xmlns:m="http://schemas.openxmlformats.org/officeDocument/2006/math">
                    <m:f>
                      <m:fPr>
                        <m:ctrlPr>
                          <a:rPr lang="de-DE" sz="2000" i="1" smtClean="0">
                            <a:latin typeface="Cambria Math" panose="02040503050406030204" pitchFamily="18" charset="0"/>
                          </a:rPr>
                        </m:ctrlPr>
                      </m:fPr>
                      <m:num>
                        <m:r>
                          <a:rPr lang="de-DE" sz="2000" b="0" i="1" smtClean="0">
                            <a:latin typeface="Cambria Math" panose="02040503050406030204" pitchFamily="18" charset="0"/>
                          </a:rPr>
                          <m:t>𝑑</m:t>
                        </m:r>
                        <m:sSub>
                          <m:sSubPr>
                            <m:ctrlPr>
                              <a:rPr lang="de-DE" sz="2000" i="1">
                                <a:latin typeface="Cambria Math" panose="02040503050406030204" pitchFamily="18" charset="0"/>
                              </a:rPr>
                            </m:ctrlPr>
                          </m:sSubPr>
                          <m:e>
                            <m:r>
                              <a:rPr lang="de-DE" sz="2000" i="1">
                                <a:latin typeface="Cambria Math" panose="02040503050406030204" pitchFamily="18" charset="0"/>
                                <a:ea typeface="Cambria Math" panose="02040503050406030204" pitchFamily="18" charset="0"/>
                              </a:rPr>
                              <m:t>𝜋</m:t>
                            </m:r>
                          </m:e>
                          <m:sub>
                            <m:r>
                              <a:rPr lang="de-DE" sz="2000" i="1">
                                <a:latin typeface="Cambria Math" panose="02040503050406030204" pitchFamily="18" charset="0"/>
                              </a:rPr>
                              <m:t>𝑀</m:t>
                            </m:r>
                          </m:sub>
                        </m:sSub>
                      </m:num>
                      <m:den>
                        <m:r>
                          <a:rPr lang="de-DE" sz="2000" b="0" i="1" smtClean="0">
                            <a:latin typeface="Cambria Math" panose="02040503050406030204" pitchFamily="18" charset="0"/>
                          </a:rPr>
                          <m:t>𝑑</m:t>
                        </m:r>
                        <m:sSub>
                          <m:sSubPr>
                            <m:ctrlPr>
                              <a:rPr lang="de-DE" sz="2000" i="1">
                                <a:latin typeface="Cambria Math" panose="02040503050406030204" pitchFamily="18" charset="0"/>
                              </a:rPr>
                            </m:ctrlPr>
                          </m:sSubPr>
                          <m:e>
                            <m:r>
                              <a:rPr lang="de-DE" sz="2000" b="0" i="1" smtClean="0">
                                <a:latin typeface="Cambria Math" panose="02040503050406030204" pitchFamily="18" charset="0"/>
                              </a:rPr>
                              <m:t>𝐿</m:t>
                            </m:r>
                          </m:e>
                          <m:sub>
                            <m:r>
                              <a:rPr lang="de-DE" sz="2000" i="1">
                                <a:latin typeface="Cambria Math" panose="02040503050406030204" pitchFamily="18" charset="0"/>
                              </a:rPr>
                              <m:t>𝑀</m:t>
                            </m:r>
                          </m:sub>
                        </m:sSub>
                      </m:den>
                    </m:f>
                    <m:r>
                      <a:rPr lang="de-DE" sz="2000" b="0" i="1" smtClean="0">
                        <a:latin typeface="Cambria Math" panose="02040503050406030204" pitchFamily="18" charset="0"/>
                      </a:rPr>
                      <m:t>=0 </m:t>
                    </m:r>
                  </m:oMath>
                </a14:m>
                <a:r>
                  <a:rPr lang="de-DE" sz="2000" dirty="0"/>
                  <a:t>folgt die allgemeine Optimalitätsbedingung:</a:t>
                </a:r>
                <a:endParaRPr lang="de-DE" sz="2000" dirty="0">
                  <a:ea typeface="Cambria Math" panose="02040503050406030204" pitchFamily="18" charset="0"/>
                </a:endParaRPr>
              </a:p>
            </p:txBody>
          </p:sp>
        </mc:Choice>
        <mc:Fallback xmlns="">
          <p:sp>
            <p:nvSpPr>
              <p:cNvPr id="14" name="Textfeld 13">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0" y="3071645"/>
                <a:ext cx="12105853" cy="572208"/>
              </a:xfrm>
              <a:prstGeom prst="rect">
                <a:avLst/>
              </a:prstGeom>
              <a:blipFill>
                <a:blip r:embed="rId4"/>
                <a:stretch>
                  <a:fillRect l="-50" b="-1064"/>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5" name="Textfeld 14">
                <a:extLst>
                  <a:ext uri="{FF2B5EF4-FFF2-40B4-BE49-F238E27FC236}">
                    <a16:creationId xmlns:a16="http://schemas.microsoft.com/office/drawing/2014/main" id="{AC295E5F-81DA-4333-8E8E-760B9DD427A5}"/>
                  </a:ext>
                </a:extLst>
              </p:cNvPr>
              <p:cNvSpPr txBox="1"/>
              <p:nvPr/>
            </p:nvSpPr>
            <p:spPr>
              <a:xfrm>
                <a:off x="7944686" y="1807599"/>
                <a:ext cx="4247314" cy="1015663"/>
              </a:xfrm>
              <a:prstGeom prst="rect">
                <a:avLst/>
              </a:prstGeom>
              <a:noFill/>
            </p:spPr>
            <p:txBody>
              <a:bodyPr wrap="square" rtlCol="0">
                <a:spAutoFit/>
              </a:bodyPr>
              <a:lstStyle/>
              <a:p>
                <a:r>
                  <a:rPr lang="de-DE" sz="2000" dirty="0"/>
                  <a:t>Kosten= Lohn </a:t>
                </a:r>
                <a14:m>
                  <m:oMath xmlns:m="http://schemas.openxmlformats.org/officeDocument/2006/math">
                    <m:r>
                      <a:rPr lang="de-DE" sz="2000" i="1">
                        <a:latin typeface="Cambria Math" panose="02040503050406030204" pitchFamily="18" charset="0"/>
                      </a:rPr>
                      <m:t>𝑤</m:t>
                    </m:r>
                    <m:r>
                      <a:rPr lang="de-DE" sz="2000" i="1">
                        <a:latin typeface="Cambria Math" panose="02040503050406030204" pitchFamily="18" charset="0"/>
                      </a:rPr>
                      <m:t> </m:t>
                    </m:r>
                  </m:oMath>
                </a14:m>
                <a:r>
                  <a:rPr lang="de-DE" sz="2000" dirty="0"/>
                  <a:t>mal Arbeitseinsatz </a:t>
                </a:r>
                <a14:m>
                  <m:oMath xmlns:m="http://schemas.openxmlformats.org/officeDocument/2006/math">
                    <m:sSub>
                      <m:sSubPr>
                        <m:ctrlPr>
                          <a:rPr lang="de-DE" sz="2000" i="1">
                            <a:latin typeface="Cambria Math" panose="02040503050406030204" pitchFamily="18" charset="0"/>
                          </a:rPr>
                        </m:ctrlPr>
                      </m:sSubPr>
                      <m:e>
                        <m:r>
                          <a:rPr lang="de-DE" sz="2000" i="1">
                            <a:latin typeface="Cambria Math" panose="02040503050406030204" pitchFamily="18" charset="0"/>
                          </a:rPr>
                          <m:t>𝐿</m:t>
                        </m:r>
                      </m:e>
                      <m:sub>
                        <m:r>
                          <a:rPr lang="de-DE" sz="2000" i="1">
                            <a:latin typeface="Cambria Math" panose="02040503050406030204" pitchFamily="18" charset="0"/>
                          </a:rPr>
                          <m:t>𝑀</m:t>
                        </m:r>
                      </m:sub>
                    </m:sSub>
                    <m:r>
                      <a:rPr lang="de-DE" sz="2000" i="1">
                        <a:latin typeface="Cambria Math" panose="02040503050406030204" pitchFamily="18" charset="0"/>
                      </a:rPr>
                      <m:t> </m:t>
                    </m:r>
                  </m:oMath>
                </a14:m>
                <a:r>
                  <a:rPr lang="de-DE" sz="2000" dirty="0"/>
                  <a:t>     		plus</a:t>
                </a:r>
              </a:p>
              <a:p>
                <a:r>
                  <a:rPr lang="de-DE" sz="2000" dirty="0"/>
                  <a:t>	Zins </a:t>
                </a:r>
                <a14:m>
                  <m:oMath xmlns:m="http://schemas.openxmlformats.org/officeDocument/2006/math">
                    <m:r>
                      <a:rPr lang="de-DE" sz="2000" i="1">
                        <a:latin typeface="Cambria Math" panose="02040503050406030204" pitchFamily="18" charset="0"/>
                      </a:rPr>
                      <m:t>𝑟</m:t>
                    </m:r>
                  </m:oMath>
                </a14:m>
                <a:r>
                  <a:rPr lang="de-DE" sz="2000" dirty="0"/>
                  <a:t> mal Kapitaleinsatz </a:t>
                </a:r>
                <a14:m>
                  <m:oMath xmlns:m="http://schemas.openxmlformats.org/officeDocument/2006/math">
                    <m:sSub>
                      <m:sSubPr>
                        <m:ctrlPr>
                          <a:rPr lang="de-DE" sz="2000" i="1">
                            <a:latin typeface="Cambria Math" panose="02040503050406030204" pitchFamily="18" charset="0"/>
                          </a:rPr>
                        </m:ctrlPr>
                      </m:sSubPr>
                      <m:e>
                        <m:r>
                          <a:rPr lang="de-DE" sz="2000" i="1">
                            <a:latin typeface="Cambria Math" panose="02040503050406030204" pitchFamily="18" charset="0"/>
                          </a:rPr>
                          <m:t>𝐾</m:t>
                        </m:r>
                      </m:e>
                      <m:sub>
                        <m:r>
                          <a:rPr lang="de-DE" sz="2000" i="1">
                            <a:latin typeface="Cambria Math" panose="02040503050406030204" pitchFamily="18" charset="0"/>
                          </a:rPr>
                          <m:t>𝑀</m:t>
                        </m:r>
                      </m:sub>
                    </m:sSub>
                  </m:oMath>
                </a14:m>
                <a:endParaRPr lang="de-DE" sz="2000" dirty="0">
                  <a:ea typeface="Cambria Math" panose="02040503050406030204" pitchFamily="18" charset="0"/>
                </a:endParaRPr>
              </a:p>
            </p:txBody>
          </p:sp>
        </mc:Choice>
        <mc:Fallback xmlns="">
          <p:sp>
            <p:nvSpPr>
              <p:cNvPr id="15" name="Textfeld 14">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7944686" y="1807599"/>
                <a:ext cx="4247314" cy="1015663"/>
              </a:xfrm>
              <a:prstGeom prst="rect">
                <a:avLst/>
              </a:prstGeom>
              <a:blipFill>
                <a:blip r:embed="rId5"/>
                <a:stretch>
                  <a:fillRect l="-1435" t="-3614" b="-10241"/>
                </a:stretch>
              </a:blipFill>
            </p:spPr>
            <p:txBody>
              <a:bodyPr/>
              <a:lstStyle/>
              <a:p>
                <a:r>
                  <a:rPr lang="de-DE">
                    <a:noFill/>
                  </a:rPr>
                  <a:t> </a:t>
                </a:r>
              </a:p>
            </p:txBody>
          </p:sp>
        </mc:Fallback>
      </mc:AlternateContent>
      <p:cxnSp>
        <p:nvCxnSpPr>
          <p:cNvPr id="3" name="Gerade Verbindung mit Pfeil 2"/>
          <p:cNvCxnSpPr/>
          <p:nvPr/>
        </p:nvCxnSpPr>
        <p:spPr>
          <a:xfrm>
            <a:off x="6440558" y="615977"/>
            <a:ext cx="629477" cy="50219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9" name="Gerade Verbindung mit Pfeil 18"/>
          <p:cNvCxnSpPr/>
          <p:nvPr/>
        </p:nvCxnSpPr>
        <p:spPr>
          <a:xfrm flipV="1">
            <a:off x="8302495" y="1577009"/>
            <a:ext cx="728861" cy="31918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21" name="Textfeld 20">
                <a:extLst>
                  <a:ext uri="{FF2B5EF4-FFF2-40B4-BE49-F238E27FC236}">
                    <a16:creationId xmlns:a16="http://schemas.microsoft.com/office/drawing/2014/main" id="{AC295E5F-81DA-4333-8E8E-760B9DD427A5}"/>
                  </a:ext>
                </a:extLst>
              </p:cNvPr>
              <p:cNvSpPr txBox="1"/>
              <p:nvPr/>
            </p:nvSpPr>
            <p:spPr>
              <a:xfrm>
                <a:off x="72887" y="1736599"/>
                <a:ext cx="7619999" cy="1323439"/>
              </a:xfrm>
              <a:prstGeom prst="rect">
                <a:avLst/>
              </a:prstGeom>
              <a:noFill/>
            </p:spPr>
            <p:txBody>
              <a:bodyPr wrap="square" rtlCol="0">
                <a:spAutoFit/>
              </a:bodyPr>
              <a:lstStyle/>
              <a:p>
                <a:r>
                  <a:rPr lang="de-DE" sz="2000" dirty="0"/>
                  <a:t>Da der Kapitaleinsatz in diesem Modell spezifisch ist, kann er als konstant angenommen werden und somit sind die Kapitalkosten </a:t>
                </a:r>
                <a14:m>
                  <m:oMath xmlns:m="http://schemas.openxmlformats.org/officeDocument/2006/math">
                    <m:r>
                      <a:rPr lang="de-DE" sz="2000" b="0" i="1" smtClean="0">
                        <a:latin typeface="Cambria Math" panose="02040503050406030204" pitchFamily="18" charset="0"/>
                      </a:rPr>
                      <m:t>𝑟</m:t>
                    </m:r>
                    <m:sSub>
                      <m:sSubPr>
                        <m:ctrlPr>
                          <a:rPr lang="de-DE" sz="2000" i="1">
                            <a:latin typeface="Cambria Math" panose="02040503050406030204" pitchFamily="18" charset="0"/>
                          </a:rPr>
                        </m:ctrlPr>
                      </m:sSubPr>
                      <m:e>
                        <m:r>
                          <a:rPr lang="de-DE" sz="2000" b="0" i="1" smtClean="0">
                            <a:latin typeface="Cambria Math" panose="02040503050406030204" pitchFamily="18" charset="0"/>
                          </a:rPr>
                          <m:t>𝐾</m:t>
                        </m:r>
                      </m:e>
                      <m:sub>
                        <m:r>
                          <a:rPr lang="de-DE" sz="2000" i="1">
                            <a:latin typeface="Cambria Math" panose="02040503050406030204" pitchFamily="18" charset="0"/>
                          </a:rPr>
                          <m:t>𝑀</m:t>
                        </m:r>
                      </m:sub>
                    </m:sSub>
                  </m:oMath>
                </a14:m>
                <a:r>
                  <a:rPr lang="de-DE" sz="2000" dirty="0">
                    <a:ea typeface="Cambria Math" panose="02040503050406030204" pitchFamily="18" charset="0"/>
                  </a:rPr>
                  <a:t> als Fixkosten anzusehen. Die Gewinnoptimierung erfolgt dann nur bzgl. des Inputfaktors Arbeit </a:t>
                </a:r>
                <a14:m>
                  <m:oMath xmlns:m="http://schemas.openxmlformats.org/officeDocument/2006/math">
                    <m:sSub>
                      <m:sSubPr>
                        <m:ctrlPr>
                          <a:rPr lang="de-DE" sz="2000" i="1">
                            <a:latin typeface="Cambria Math" panose="02040503050406030204" pitchFamily="18" charset="0"/>
                          </a:rPr>
                        </m:ctrlPr>
                      </m:sSubPr>
                      <m:e>
                        <m:r>
                          <a:rPr lang="de-DE" sz="2000" i="1">
                            <a:latin typeface="Cambria Math" panose="02040503050406030204" pitchFamily="18" charset="0"/>
                          </a:rPr>
                          <m:t>𝐿</m:t>
                        </m:r>
                      </m:e>
                      <m:sub>
                        <m:r>
                          <a:rPr lang="de-DE" sz="2000" i="1">
                            <a:latin typeface="Cambria Math" panose="02040503050406030204" pitchFamily="18" charset="0"/>
                          </a:rPr>
                          <m:t>𝑀</m:t>
                        </m:r>
                      </m:sub>
                    </m:sSub>
                  </m:oMath>
                </a14:m>
                <a:r>
                  <a:rPr lang="de-DE" sz="2000" dirty="0">
                    <a:ea typeface="Cambria Math" panose="02040503050406030204" pitchFamily="18" charset="0"/>
                  </a:rPr>
                  <a:t>.</a:t>
                </a:r>
              </a:p>
            </p:txBody>
          </p:sp>
        </mc:Choice>
        <mc:Fallback xmlns="">
          <p:sp>
            <p:nvSpPr>
              <p:cNvPr id="21" name="Textfeld 20">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72887" y="1736599"/>
                <a:ext cx="7619999" cy="1323439"/>
              </a:xfrm>
              <a:prstGeom prst="rect">
                <a:avLst/>
              </a:prstGeom>
              <a:blipFill>
                <a:blip r:embed="rId6"/>
                <a:stretch>
                  <a:fillRect l="-880" t="-2765" b="-7373"/>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2" name="Textfeld 21">
                <a:extLst>
                  <a:ext uri="{FF2B5EF4-FFF2-40B4-BE49-F238E27FC236}">
                    <a16:creationId xmlns:a16="http://schemas.microsoft.com/office/drawing/2014/main" id="{AC295E5F-81DA-4333-8E8E-760B9DD427A5}"/>
                  </a:ext>
                </a:extLst>
              </p:cNvPr>
              <p:cNvSpPr txBox="1"/>
              <p:nvPr/>
            </p:nvSpPr>
            <p:spPr>
              <a:xfrm>
                <a:off x="152400" y="1207434"/>
                <a:ext cx="12105853" cy="400110"/>
              </a:xfrm>
              <a:prstGeom prst="rect">
                <a:avLst/>
              </a:prstGeom>
              <a:noFill/>
            </p:spPr>
            <p:txBody>
              <a:bodyPr wrap="square" rtlCol="0">
                <a:spAutoFit/>
              </a:bodyPr>
              <a:lstStyle/>
              <a:p>
                <a:r>
                  <a:rPr lang="de-DE" sz="2000" dirty="0"/>
                  <a:t>Der Gewinn </a:t>
                </a:r>
                <a14:m>
                  <m:oMath xmlns:m="http://schemas.openxmlformats.org/officeDocument/2006/math">
                    <m:sSub>
                      <m:sSubPr>
                        <m:ctrlPr>
                          <a:rPr lang="de-DE" sz="2000" i="1" smtClean="0">
                            <a:latin typeface="Cambria Math" panose="02040503050406030204" pitchFamily="18" charset="0"/>
                          </a:rPr>
                        </m:ctrlPr>
                      </m:sSubPr>
                      <m:e>
                        <m:r>
                          <a:rPr lang="de-DE" sz="2000" i="1" smtClean="0">
                            <a:latin typeface="Cambria Math" panose="02040503050406030204" pitchFamily="18" charset="0"/>
                            <a:ea typeface="Cambria Math" panose="02040503050406030204" pitchFamily="18" charset="0"/>
                          </a:rPr>
                          <m:t>𝜋</m:t>
                        </m:r>
                      </m:e>
                      <m:sub>
                        <m:r>
                          <a:rPr lang="de-DE" sz="2000" b="0" i="1" smtClean="0">
                            <a:latin typeface="Cambria Math" panose="02040503050406030204" pitchFamily="18" charset="0"/>
                          </a:rPr>
                          <m:t>𝑀</m:t>
                        </m:r>
                      </m:sub>
                    </m:sSub>
                  </m:oMath>
                </a14:m>
                <a:r>
                  <a:rPr lang="de-DE" sz="2000" dirty="0"/>
                  <a:t> im Maschinensektor </a:t>
                </a:r>
                <a14:m>
                  <m:oMath xmlns:m="http://schemas.openxmlformats.org/officeDocument/2006/math">
                    <m:r>
                      <a:rPr lang="de-DE" sz="2000" b="0" i="1" smtClean="0">
                        <a:latin typeface="Cambria Math" panose="02040503050406030204" pitchFamily="18" charset="0"/>
                      </a:rPr>
                      <m:t>𝑀</m:t>
                    </m:r>
                  </m:oMath>
                </a14:m>
                <a:r>
                  <a:rPr lang="de-DE" sz="2000" dirty="0"/>
                  <a:t> ist gegeben als </a:t>
                </a:r>
                <a14:m>
                  <m:oMath xmlns:m="http://schemas.openxmlformats.org/officeDocument/2006/math">
                    <m:sSub>
                      <m:sSubPr>
                        <m:ctrlPr>
                          <a:rPr lang="de-DE" sz="2000" i="1">
                            <a:latin typeface="Cambria Math" panose="02040503050406030204" pitchFamily="18" charset="0"/>
                          </a:rPr>
                        </m:ctrlPr>
                      </m:sSubPr>
                      <m:e>
                        <m:r>
                          <a:rPr lang="de-DE" sz="2000" i="1">
                            <a:latin typeface="Cambria Math" panose="02040503050406030204" pitchFamily="18" charset="0"/>
                            <a:ea typeface="Cambria Math" panose="02040503050406030204" pitchFamily="18" charset="0"/>
                          </a:rPr>
                          <m:t>𝜋</m:t>
                        </m:r>
                      </m:e>
                      <m:sub>
                        <m:r>
                          <a:rPr lang="de-DE" sz="2000" i="1">
                            <a:latin typeface="Cambria Math" panose="02040503050406030204" pitchFamily="18" charset="0"/>
                          </a:rPr>
                          <m:t>𝑀</m:t>
                        </m:r>
                      </m:sub>
                    </m:sSub>
                    <m:r>
                      <a:rPr lang="de-DE" sz="2000" b="0" i="1" smtClean="0">
                        <a:latin typeface="Cambria Math" panose="02040503050406030204" pitchFamily="18" charset="0"/>
                      </a:rPr>
                      <m:t>=</m:t>
                    </m:r>
                    <m:sSub>
                      <m:sSubPr>
                        <m:ctrlPr>
                          <a:rPr lang="de-DE" sz="2000" i="1">
                            <a:latin typeface="Cambria Math" panose="02040503050406030204" pitchFamily="18" charset="0"/>
                          </a:rPr>
                        </m:ctrlPr>
                      </m:sSubPr>
                      <m:e>
                        <m:r>
                          <a:rPr lang="de-DE" sz="2000" b="0" i="1" smtClean="0">
                            <a:latin typeface="Cambria Math" panose="02040503050406030204" pitchFamily="18" charset="0"/>
                          </a:rPr>
                          <m:t>𝑝</m:t>
                        </m:r>
                      </m:e>
                      <m:sub>
                        <m:r>
                          <a:rPr lang="de-DE" sz="2000" i="1">
                            <a:latin typeface="Cambria Math" panose="02040503050406030204" pitchFamily="18" charset="0"/>
                          </a:rPr>
                          <m:t>𝑀</m:t>
                        </m:r>
                      </m:sub>
                    </m:sSub>
                    <m:r>
                      <a:rPr lang="de-DE" sz="2000" b="0" i="1" smtClean="0">
                        <a:latin typeface="Cambria Math" panose="02040503050406030204" pitchFamily="18" charset="0"/>
                      </a:rPr>
                      <m:t>𝑀</m:t>
                    </m:r>
                    <m:d>
                      <m:dPr>
                        <m:ctrlPr>
                          <a:rPr lang="de-DE" sz="2000" b="0" i="1" smtClean="0">
                            <a:latin typeface="Cambria Math" panose="02040503050406030204" pitchFamily="18" charset="0"/>
                          </a:rPr>
                        </m:ctrlPr>
                      </m:dPr>
                      <m:e>
                        <m:sSub>
                          <m:sSubPr>
                            <m:ctrlPr>
                              <a:rPr lang="de-DE" sz="2000" i="1">
                                <a:latin typeface="Cambria Math" panose="02040503050406030204" pitchFamily="18" charset="0"/>
                              </a:rPr>
                            </m:ctrlPr>
                          </m:sSubPr>
                          <m:e>
                            <m:r>
                              <a:rPr lang="de-DE" sz="2000" b="0" i="1" smtClean="0">
                                <a:latin typeface="Cambria Math" panose="02040503050406030204" pitchFamily="18" charset="0"/>
                              </a:rPr>
                              <m:t>𝐿</m:t>
                            </m:r>
                          </m:e>
                          <m:sub>
                            <m:r>
                              <a:rPr lang="de-DE" sz="2000" i="1">
                                <a:latin typeface="Cambria Math" panose="02040503050406030204" pitchFamily="18" charset="0"/>
                              </a:rPr>
                              <m:t>𝑀</m:t>
                            </m:r>
                          </m:sub>
                        </m:sSub>
                        <m:r>
                          <a:rPr lang="de-DE" sz="2000" b="0" i="1" smtClean="0">
                            <a:latin typeface="Cambria Math" panose="02040503050406030204" pitchFamily="18" charset="0"/>
                          </a:rPr>
                          <m:t>,</m:t>
                        </m:r>
                        <m:sSub>
                          <m:sSubPr>
                            <m:ctrlPr>
                              <a:rPr lang="de-DE" sz="2000" i="1">
                                <a:latin typeface="Cambria Math" panose="02040503050406030204" pitchFamily="18" charset="0"/>
                              </a:rPr>
                            </m:ctrlPr>
                          </m:sSubPr>
                          <m:e>
                            <m:r>
                              <a:rPr lang="de-DE" sz="2000" b="0" i="1" smtClean="0">
                                <a:latin typeface="Cambria Math" panose="02040503050406030204" pitchFamily="18" charset="0"/>
                              </a:rPr>
                              <m:t>𝐾</m:t>
                            </m:r>
                          </m:e>
                          <m:sub>
                            <m:r>
                              <a:rPr lang="de-DE" sz="2000" i="1">
                                <a:latin typeface="Cambria Math" panose="02040503050406030204" pitchFamily="18" charset="0"/>
                              </a:rPr>
                              <m:t>𝑀</m:t>
                            </m:r>
                          </m:sub>
                        </m:sSub>
                      </m:e>
                    </m:d>
                    <m:r>
                      <a:rPr lang="de-DE" sz="2000" b="0" i="1" smtClean="0">
                        <a:latin typeface="Cambria Math" panose="02040503050406030204" pitchFamily="18" charset="0"/>
                      </a:rPr>
                      <m:t>−(</m:t>
                    </m:r>
                    <m:r>
                      <a:rPr lang="de-DE" sz="2000" b="0" i="1" smtClean="0">
                        <a:latin typeface="Cambria Math" panose="02040503050406030204" pitchFamily="18" charset="0"/>
                      </a:rPr>
                      <m:t>𝑤</m:t>
                    </m:r>
                    <m:sSub>
                      <m:sSubPr>
                        <m:ctrlPr>
                          <a:rPr lang="de-DE" sz="2000" i="1">
                            <a:latin typeface="Cambria Math" panose="02040503050406030204" pitchFamily="18" charset="0"/>
                          </a:rPr>
                        </m:ctrlPr>
                      </m:sSubPr>
                      <m:e>
                        <m:r>
                          <a:rPr lang="de-DE" sz="2000" i="1">
                            <a:latin typeface="Cambria Math" panose="02040503050406030204" pitchFamily="18" charset="0"/>
                          </a:rPr>
                          <m:t>𝐿</m:t>
                        </m:r>
                      </m:e>
                      <m:sub>
                        <m:r>
                          <a:rPr lang="de-DE" sz="2000" i="1">
                            <a:latin typeface="Cambria Math" panose="02040503050406030204" pitchFamily="18" charset="0"/>
                          </a:rPr>
                          <m:t>𝑀</m:t>
                        </m:r>
                      </m:sub>
                    </m:sSub>
                    <m:r>
                      <a:rPr lang="de-DE" sz="2000" b="0" i="1" smtClean="0">
                        <a:latin typeface="Cambria Math" panose="02040503050406030204" pitchFamily="18" charset="0"/>
                      </a:rPr>
                      <m:t>+</m:t>
                    </m:r>
                    <m:r>
                      <a:rPr lang="de-DE" sz="2000" b="0" i="1" smtClean="0">
                        <a:latin typeface="Cambria Math" panose="02040503050406030204" pitchFamily="18" charset="0"/>
                      </a:rPr>
                      <m:t>𝑟</m:t>
                    </m:r>
                    <m:sSub>
                      <m:sSubPr>
                        <m:ctrlPr>
                          <a:rPr lang="de-DE" sz="2000" i="1">
                            <a:latin typeface="Cambria Math" panose="02040503050406030204" pitchFamily="18" charset="0"/>
                          </a:rPr>
                        </m:ctrlPr>
                      </m:sSubPr>
                      <m:e>
                        <m:r>
                          <a:rPr lang="de-DE" sz="2000" b="0" i="1" smtClean="0">
                            <a:latin typeface="Cambria Math" panose="02040503050406030204" pitchFamily="18" charset="0"/>
                          </a:rPr>
                          <m:t>𝐾</m:t>
                        </m:r>
                      </m:e>
                      <m:sub>
                        <m:r>
                          <a:rPr lang="de-DE" sz="2000" i="1">
                            <a:latin typeface="Cambria Math" panose="02040503050406030204" pitchFamily="18" charset="0"/>
                          </a:rPr>
                          <m:t>𝑀</m:t>
                        </m:r>
                      </m:sub>
                    </m:sSub>
                    <m:r>
                      <a:rPr lang="de-DE" sz="2000" b="0" i="1" smtClean="0">
                        <a:latin typeface="Cambria Math" panose="02040503050406030204" pitchFamily="18" charset="0"/>
                      </a:rPr>
                      <m:t>)</m:t>
                    </m:r>
                  </m:oMath>
                </a14:m>
                <a:endParaRPr lang="de-DE" sz="2000" dirty="0">
                  <a:ea typeface="Cambria Math" panose="02040503050406030204" pitchFamily="18" charset="0"/>
                </a:endParaRPr>
              </a:p>
            </p:txBody>
          </p:sp>
        </mc:Choice>
        <mc:Fallback xmlns="">
          <p:sp>
            <p:nvSpPr>
              <p:cNvPr id="22" name="Textfeld 21">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152400" y="1207434"/>
                <a:ext cx="12105853" cy="400110"/>
              </a:xfrm>
              <a:prstGeom prst="rect">
                <a:avLst/>
              </a:prstGeom>
              <a:blipFill>
                <a:blip r:embed="rId7"/>
                <a:stretch>
                  <a:fillRect l="-504" t="-7576" b="-25758"/>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3" name="Textfeld 22">
                <a:extLst>
                  <a:ext uri="{FF2B5EF4-FFF2-40B4-BE49-F238E27FC236}">
                    <a16:creationId xmlns:a16="http://schemas.microsoft.com/office/drawing/2014/main" id="{AC295E5F-81DA-4333-8E8E-760B9DD427A5}"/>
                  </a:ext>
                </a:extLst>
              </p:cNvPr>
              <p:cNvSpPr txBox="1"/>
              <p:nvPr/>
            </p:nvSpPr>
            <p:spPr>
              <a:xfrm>
                <a:off x="2928731" y="3552200"/>
                <a:ext cx="8580782" cy="581441"/>
              </a:xfrm>
              <a:prstGeom prst="rect">
                <a:avLst/>
              </a:prstGeom>
              <a:noFill/>
            </p:spPr>
            <p:txBody>
              <a:bodyPr wrap="square" rtlCol="0">
                <a:spAutoFit/>
              </a:bodyPr>
              <a:lstStyle/>
              <a:p>
                <a14:m>
                  <m:oMath xmlns:m="http://schemas.openxmlformats.org/officeDocument/2006/math">
                    <m:f>
                      <m:fPr>
                        <m:ctrlPr>
                          <a:rPr lang="de-DE" sz="2000" i="1" smtClean="0">
                            <a:latin typeface="Cambria Math" panose="02040503050406030204" pitchFamily="18" charset="0"/>
                          </a:rPr>
                        </m:ctrlPr>
                      </m:fPr>
                      <m:num>
                        <m:r>
                          <a:rPr lang="de-DE" sz="2000" b="0" i="1" smtClean="0">
                            <a:latin typeface="Cambria Math" panose="02040503050406030204" pitchFamily="18" charset="0"/>
                          </a:rPr>
                          <m:t>𝑑</m:t>
                        </m:r>
                        <m:sSub>
                          <m:sSubPr>
                            <m:ctrlPr>
                              <a:rPr lang="de-DE" sz="2000" i="1">
                                <a:latin typeface="Cambria Math" panose="02040503050406030204" pitchFamily="18" charset="0"/>
                              </a:rPr>
                            </m:ctrlPr>
                          </m:sSubPr>
                          <m:e>
                            <m:r>
                              <a:rPr lang="de-DE" sz="2000" i="1">
                                <a:latin typeface="Cambria Math" panose="02040503050406030204" pitchFamily="18" charset="0"/>
                                <a:ea typeface="Cambria Math" panose="02040503050406030204" pitchFamily="18" charset="0"/>
                              </a:rPr>
                              <m:t>𝜋</m:t>
                            </m:r>
                          </m:e>
                          <m:sub>
                            <m:r>
                              <a:rPr lang="de-DE" sz="2000" i="1">
                                <a:latin typeface="Cambria Math" panose="02040503050406030204" pitchFamily="18" charset="0"/>
                              </a:rPr>
                              <m:t>𝑀</m:t>
                            </m:r>
                          </m:sub>
                        </m:sSub>
                      </m:num>
                      <m:den>
                        <m:r>
                          <a:rPr lang="de-DE" sz="2000" b="0" i="1" smtClean="0">
                            <a:latin typeface="Cambria Math" panose="02040503050406030204" pitchFamily="18" charset="0"/>
                          </a:rPr>
                          <m:t>𝑑</m:t>
                        </m:r>
                        <m:sSub>
                          <m:sSubPr>
                            <m:ctrlPr>
                              <a:rPr lang="de-DE" sz="2000" i="1">
                                <a:latin typeface="Cambria Math" panose="02040503050406030204" pitchFamily="18" charset="0"/>
                              </a:rPr>
                            </m:ctrlPr>
                          </m:sSubPr>
                          <m:e>
                            <m:r>
                              <a:rPr lang="de-DE" sz="2000" b="0" i="1" smtClean="0">
                                <a:latin typeface="Cambria Math" panose="02040503050406030204" pitchFamily="18" charset="0"/>
                              </a:rPr>
                              <m:t>𝐿</m:t>
                            </m:r>
                          </m:e>
                          <m:sub>
                            <m:r>
                              <a:rPr lang="de-DE" sz="2000" i="1">
                                <a:latin typeface="Cambria Math" panose="02040503050406030204" pitchFamily="18" charset="0"/>
                              </a:rPr>
                              <m:t>𝑀</m:t>
                            </m:r>
                          </m:sub>
                        </m:sSub>
                      </m:den>
                    </m:f>
                    <m:r>
                      <a:rPr lang="de-DE" sz="2000" b="0" i="1" smtClean="0">
                        <a:latin typeface="Cambria Math" panose="02040503050406030204" pitchFamily="18" charset="0"/>
                      </a:rPr>
                      <m:t>=</m:t>
                    </m:r>
                    <m:sSub>
                      <m:sSubPr>
                        <m:ctrlPr>
                          <a:rPr lang="de-DE" sz="2000" i="1">
                            <a:latin typeface="Cambria Math" panose="02040503050406030204" pitchFamily="18" charset="0"/>
                          </a:rPr>
                        </m:ctrlPr>
                      </m:sSubPr>
                      <m:e>
                        <m:r>
                          <a:rPr lang="de-DE" sz="2000" i="1">
                            <a:latin typeface="Cambria Math" panose="02040503050406030204" pitchFamily="18" charset="0"/>
                          </a:rPr>
                          <m:t>𝑝</m:t>
                        </m:r>
                      </m:e>
                      <m:sub>
                        <m:r>
                          <a:rPr lang="de-DE" sz="2000" i="1">
                            <a:latin typeface="Cambria Math" panose="02040503050406030204" pitchFamily="18" charset="0"/>
                          </a:rPr>
                          <m:t>𝑀</m:t>
                        </m:r>
                      </m:sub>
                    </m:sSub>
                    <m:f>
                      <m:fPr>
                        <m:ctrlPr>
                          <a:rPr lang="de-DE" sz="2000" i="1">
                            <a:latin typeface="Cambria Math" panose="02040503050406030204" pitchFamily="18" charset="0"/>
                          </a:rPr>
                        </m:ctrlPr>
                      </m:fPr>
                      <m:num>
                        <m:r>
                          <a:rPr lang="de-DE" sz="2000" i="1" smtClean="0">
                            <a:latin typeface="Cambria Math" panose="02040503050406030204" pitchFamily="18" charset="0"/>
                            <a:ea typeface="Cambria Math" panose="02040503050406030204" pitchFamily="18" charset="0"/>
                          </a:rPr>
                          <m:t>𝜕</m:t>
                        </m:r>
                        <m:r>
                          <a:rPr lang="de-DE" sz="2000" b="0" i="1" smtClean="0">
                            <a:latin typeface="Cambria Math" panose="02040503050406030204" pitchFamily="18" charset="0"/>
                          </a:rPr>
                          <m:t>𝑀</m:t>
                        </m:r>
                      </m:num>
                      <m:den>
                        <m:r>
                          <a:rPr lang="de-DE" sz="2000" i="1">
                            <a:latin typeface="Cambria Math" panose="02040503050406030204" pitchFamily="18" charset="0"/>
                            <a:ea typeface="Cambria Math" panose="02040503050406030204" pitchFamily="18" charset="0"/>
                          </a:rPr>
                          <m:t>𝜕</m:t>
                        </m:r>
                        <m:sSub>
                          <m:sSubPr>
                            <m:ctrlPr>
                              <a:rPr lang="de-DE" sz="2000" i="1">
                                <a:latin typeface="Cambria Math" panose="02040503050406030204" pitchFamily="18" charset="0"/>
                              </a:rPr>
                            </m:ctrlPr>
                          </m:sSubPr>
                          <m:e>
                            <m:r>
                              <a:rPr lang="de-DE" sz="2000" i="1">
                                <a:latin typeface="Cambria Math" panose="02040503050406030204" pitchFamily="18" charset="0"/>
                              </a:rPr>
                              <m:t>𝐿</m:t>
                            </m:r>
                          </m:e>
                          <m:sub>
                            <m:r>
                              <a:rPr lang="de-DE" sz="2000" i="1">
                                <a:latin typeface="Cambria Math" panose="02040503050406030204" pitchFamily="18" charset="0"/>
                              </a:rPr>
                              <m:t>𝑀</m:t>
                            </m:r>
                          </m:sub>
                        </m:sSub>
                      </m:den>
                    </m:f>
                    <m:r>
                      <a:rPr lang="de-DE" sz="2000" b="0" i="1" smtClean="0">
                        <a:latin typeface="Cambria Math" panose="02040503050406030204" pitchFamily="18" charset="0"/>
                      </a:rPr>
                      <m:t>−</m:t>
                    </m:r>
                    <m:r>
                      <a:rPr lang="de-DE" sz="2000" i="1">
                        <a:latin typeface="Cambria Math" panose="02040503050406030204" pitchFamily="18" charset="0"/>
                      </a:rPr>
                      <m:t>𝑤</m:t>
                    </m:r>
                    <m:r>
                      <a:rPr lang="de-DE" sz="2000" b="0" i="1" smtClean="0">
                        <a:latin typeface="Cambria Math" panose="02040503050406030204" pitchFamily="18" charset="0"/>
                      </a:rPr>
                      <m:t>=0</m:t>
                    </m:r>
                  </m:oMath>
                </a14:m>
                <a:r>
                  <a:rPr lang="de-DE" sz="2000" dirty="0">
                    <a:ea typeface="Cambria Math" panose="02040503050406030204" pitchFamily="18" charset="0"/>
                  </a:rPr>
                  <a:t> bzw. 	</a:t>
                </a:r>
                <a14:m>
                  <m:oMath xmlns:m="http://schemas.openxmlformats.org/officeDocument/2006/math">
                    <m:sSub>
                      <m:sSubPr>
                        <m:ctrlPr>
                          <a:rPr lang="de-DE" sz="2000" i="1">
                            <a:latin typeface="Cambria Math" panose="02040503050406030204" pitchFamily="18" charset="0"/>
                          </a:rPr>
                        </m:ctrlPr>
                      </m:sSubPr>
                      <m:e>
                        <m:r>
                          <a:rPr lang="de-DE" sz="2000" i="1">
                            <a:latin typeface="Cambria Math" panose="02040503050406030204" pitchFamily="18" charset="0"/>
                          </a:rPr>
                          <m:t>𝑝</m:t>
                        </m:r>
                      </m:e>
                      <m:sub>
                        <m:r>
                          <a:rPr lang="de-DE" sz="2000" i="1">
                            <a:latin typeface="Cambria Math" panose="02040503050406030204" pitchFamily="18" charset="0"/>
                          </a:rPr>
                          <m:t>𝑀</m:t>
                        </m:r>
                      </m:sub>
                    </m:sSub>
                    <m:f>
                      <m:fPr>
                        <m:ctrlPr>
                          <a:rPr lang="de-DE" sz="2000" i="1">
                            <a:latin typeface="Cambria Math" panose="02040503050406030204" pitchFamily="18" charset="0"/>
                          </a:rPr>
                        </m:ctrlPr>
                      </m:fPr>
                      <m:num>
                        <m:r>
                          <a:rPr lang="de-DE" sz="2000" i="1">
                            <a:latin typeface="Cambria Math" panose="02040503050406030204" pitchFamily="18" charset="0"/>
                            <a:ea typeface="Cambria Math" panose="02040503050406030204" pitchFamily="18" charset="0"/>
                          </a:rPr>
                          <m:t>𝜕</m:t>
                        </m:r>
                        <m:r>
                          <a:rPr lang="de-DE" sz="2000" i="1">
                            <a:latin typeface="Cambria Math" panose="02040503050406030204" pitchFamily="18" charset="0"/>
                          </a:rPr>
                          <m:t>𝑀</m:t>
                        </m:r>
                      </m:num>
                      <m:den>
                        <m:r>
                          <a:rPr lang="de-DE" sz="2000" i="1">
                            <a:latin typeface="Cambria Math" panose="02040503050406030204" pitchFamily="18" charset="0"/>
                            <a:ea typeface="Cambria Math" panose="02040503050406030204" pitchFamily="18" charset="0"/>
                          </a:rPr>
                          <m:t>𝜕</m:t>
                        </m:r>
                        <m:sSub>
                          <m:sSubPr>
                            <m:ctrlPr>
                              <a:rPr lang="de-DE" sz="2000" i="1">
                                <a:latin typeface="Cambria Math" panose="02040503050406030204" pitchFamily="18" charset="0"/>
                              </a:rPr>
                            </m:ctrlPr>
                          </m:sSubPr>
                          <m:e>
                            <m:r>
                              <a:rPr lang="de-DE" sz="2000" i="1">
                                <a:latin typeface="Cambria Math" panose="02040503050406030204" pitchFamily="18" charset="0"/>
                              </a:rPr>
                              <m:t>𝐿</m:t>
                            </m:r>
                          </m:e>
                          <m:sub>
                            <m:r>
                              <a:rPr lang="de-DE" sz="2000" i="1">
                                <a:latin typeface="Cambria Math" panose="02040503050406030204" pitchFamily="18" charset="0"/>
                              </a:rPr>
                              <m:t>𝑀</m:t>
                            </m:r>
                          </m:sub>
                        </m:sSub>
                      </m:den>
                    </m:f>
                    <m:r>
                      <a:rPr lang="de-DE" sz="2000" b="0" i="1" smtClean="0">
                        <a:latin typeface="Cambria Math" panose="02040503050406030204" pitchFamily="18" charset="0"/>
                      </a:rPr>
                      <m:t>        </m:t>
                    </m:r>
                    <m:r>
                      <a:rPr lang="de-DE" sz="2000" i="1">
                        <a:latin typeface="Cambria Math" panose="02040503050406030204" pitchFamily="18" charset="0"/>
                      </a:rPr>
                      <m:t>=</m:t>
                    </m:r>
                    <m:sSub>
                      <m:sSubPr>
                        <m:ctrlPr>
                          <a:rPr lang="de-DE" sz="2000" i="1">
                            <a:latin typeface="Cambria Math" panose="02040503050406030204" pitchFamily="18" charset="0"/>
                          </a:rPr>
                        </m:ctrlPr>
                      </m:sSubPr>
                      <m:e>
                        <m:r>
                          <a:rPr lang="de-DE" sz="2000" b="0" i="1" smtClean="0">
                            <a:latin typeface="Cambria Math" panose="02040503050406030204" pitchFamily="18" charset="0"/>
                          </a:rPr>
                          <m:t>            </m:t>
                        </m:r>
                        <m:r>
                          <a:rPr lang="de-DE" sz="2000" i="1">
                            <a:latin typeface="Cambria Math" panose="02040503050406030204" pitchFamily="18" charset="0"/>
                          </a:rPr>
                          <m:t>𝑝</m:t>
                        </m:r>
                      </m:e>
                      <m:sub>
                        <m:r>
                          <a:rPr lang="de-DE" sz="2000" i="1">
                            <a:latin typeface="Cambria Math" panose="02040503050406030204" pitchFamily="18" charset="0"/>
                          </a:rPr>
                          <m:t>𝑀</m:t>
                        </m:r>
                      </m:sub>
                    </m:sSub>
                    <m:r>
                      <a:rPr lang="de-DE" sz="2000" b="0" i="1" smtClean="0">
                        <a:latin typeface="Cambria Math" panose="02040503050406030204" pitchFamily="18" charset="0"/>
                      </a:rPr>
                      <m:t>𝐺𝑃</m:t>
                    </m:r>
                    <m:sSub>
                      <m:sSubPr>
                        <m:ctrlPr>
                          <a:rPr lang="de-DE" sz="2000" i="1">
                            <a:latin typeface="Cambria Math" panose="02040503050406030204" pitchFamily="18" charset="0"/>
                          </a:rPr>
                        </m:ctrlPr>
                      </m:sSubPr>
                      <m:e>
                        <m:r>
                          <a:rPr lang="de-DE" sz="2000" i="1">
                            <a:latin typeface="Cambria Math" panose="02040503050406030204" pitchFamily="18" charset="0"/>
                          </a:rPr>
                          <m:t>𝐿</m:t>
                        </m:r>
                      </m:e>
                      <m:sub>
                        <m:r>
                          <a:rPr lang="de-DE" sz="2000" i="1">
                            <a:latin typeface="Cambria Math" panose="02040503050406030204" pitchFamily="18" charset="0"/>
                          </a:rPr>
                          <m:t>𝑀</m:t>
                        </m:r>
                      </m:sub>
                    </m:sSub>
                    <m:r>
                      <a:rPr lang="de-DE" sz="2000" b="0" i="1" smtClean="0">
                        <a:latin typeface="Cambria Math" panose="02040503050406030204" pitchFamily="18" charset="0"/>
                      </a:rPr>
                      <m:t>=</m:t>
                    </m:r>
                    <m:r>
                      <a:rPr lang="de-DE" sz="2000" b="0" i="1" smtClean="0">
                        <a:latin typeface="Cambria Math" panose="02040503050406030204" pitchFamily="18" charset="0"/>
                      </a:rPr>
                      <m:t>𝑤</m:t>
                    </m:r>
                    <m:r>
                      <a:rPr lang="de-DE" sz="2000" b="0" i="1" smtClean="0">
                        <a:latin typeface="Cambria Math" panose="02040503050406030204" pitchFamily="18" charset="0"/>
                      </a:rPr>
                      <m:t>   (1)</m:t>
                    </m:r>
                  </m:oMath>
                </a14:m>
                <a:r>
                  <a:rPr lang="de-DE" sz="2000" dirty="0">
                    <a:ea typeface="Cambria Math" panose="02040503050406030204" pitchFamily="18" charset="0"/>
                  </a:rPr>
                  <a:t> </a:t>
                </a:r>
              </a:p>
            </p:txBody>
          </p:sp>
        </mc:Choice>
        <mc:Fallback xmlns="">
          <p:sp>
            <p:nvSpPr>
              <p:cNvPr id="23" name="Textfeld 22">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2928731" y="3552200"/>
                <a:ext cx="8580782" cy="581441"/>
              </a:xfrm>
              <a:prstGeom prst="rect">
                <a:avLst/>
              </a:prstGeom>
              <a:blipFill>
                <a:blip r:embed="rId8"/>
                <a:stretch>
                  <a:fillRect b="-1053"/>
                </a:stretch>
              </a:blipFill>
            </p:spPr>
            <p:txBody>
              <a:bodyPr/>
              <a:lstStyle/>
              <a:p>
                <a:r>
                  <a:rPr lang="de-DE">
                    <a:noFill/>
                  </a:rPr>
                  <a:t> </a:t>
                </a:r>
              </a:p>
            </p:txBody>
          </p:sp>
        </mc:Fallback>
      </mc:AlternateContent>
      <p:sp>
        <p:nvSpPr>
          <p:cNvPr id="24" name="Textfeld 23">
            <a:extLst>
              <a:ext uri="{FF2B5EF4-FFF2-40B4-BE49-F238E27FC236}">
                <a16:creationId xmlns:a16="http://schemas.microsoft.com/office/drawing/2014/main" id="{AC295E5F-81DA-4333-8E8E-760B9DD427A5}"/>
              </a:ext>
            </a:extLst>
          </p:cNvPr>
          <p:cNvSpPr txBox="1"/>
          <p:nvPr/>
        </p:nvSpPr>
        <p:spPr>
          <a:xfrm>
            <a:off x="7563684" y="4254235"/>
            <a:ext cx="4091606" cy="400110"/>
          </a:xfrm>
          <a:prstGeom prst="rect">
            <a:avLst/>
          </a:prstGeom>
          <a:noFill/>
        </p:spPr>
        <p:txBody>
          <a:bodyPr wrap="square" rtlCol="0">
            <a:spAutoFit/>
          </a:bodyPr>
          <a:lstStyle/>
          <a:p>
            <a:r>
              <a:rPr lang="de-DE" sz="2000" dirty="0"/>
              <a:t>Wertgrenzprodukt der Arbeit = Lohn</a:t>
            </a:r>
            <a:endParaRPr lang="de-DE" sz="2000" dirty="0">
              <a:ea typeface="Cambria Math" panose="02040503050406030204" pitchFamily="18" charset="0"/>
            </a:endParaRPr>
          </a:p>
        </p:txBody>
      </p:sp>
      <p:cxnSp>
        <p:nvCxnSpPr>
          <p:cNvPr id="25" name="Gerade Verbindung mit Pfeil 24"/>
          <p:cNvCxnSpPr/>
          <p:nvPr/>
        </p:nvCxnSpPr>
        <p:spPr>
          <a:xfrm flipH="1" flipV="1">
            <a:off x="9972263" y="4055167"/>
            <a:ext cx="735497" cy="27960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0" name="Textfeld 29">
            <a:extLst>
              <a:ext uri="{FF2B5EF4-FFF2-40B4-BE49-F238E27FC236}">
                <a16:creationId xmlns:a16="http://schemas.microsoft.com/office/drawing/2014/main" id="{AC295E5F-81DA-4333-8E8E-760B9DD427A5}"/>
              </a:ext>
            </a:extLst>
          </p:cNvPr>
          <p:cNvSpPr txBox="1"/>
          <p:nvPr/>
        </p:nvSpPr>
        <p:spPr>
          <a:xfrm>
            <a:off x="152398" y="4447184"/>
            <a:ext cx="5075583" cy="400110"/>
          </a:xfrm>
          <a:prstGeom prst="rect">
            <a:avLst/>
          </a:prstGeom>
          <a:noFill/>
        </p:spPr>
        <p:txBody>
          <a:bodyPr wrap="square" rtlCol="0">
            <a:spAutoFit/>
          </a:bodyPr>
          <a:lstStyle/>
          <a:p>
            <a:r>
              <a:rPr lang="de-DE" sz="2000" dirty="0"/>
              <a:t>Gleiches gilt natürlich für den Agrarsektor G:</a:t>
            </a:r>
            <a:endParaRPr lang="de-DE" sz="2000" dirty="0">
              <a:ea typeface="Cambria Math" panose="02040503050406030204" pitchFamily="18" charset="0"/>
            </a:endParaRPr>
          </a:p>
        </p:txBody>
      </p:sp>
      <mc:AlternateContent xmlns:mc="http://schemas.openxmlformats.org/markup-compatibility/2006" xmlns:a14="http://schemas.microsoft.com/office/drawing/2010/main">
        <mc:Choice Requires="a14">
          <p:sp>
            <p:nvSpPr>
              <p:cNvPr id="31" name="Textfeld 30">
                <a:extLst>
                  <a:ext uri="{FF2B5EF4-FFF2-40B4-BE49-F238E27FC236}">
                    <a16:creationId xmlns:a16="http://schemas.microsoft.com/office/drawing/2014/main" id="{AC295E5F-81DA-4333-8E8E-760B9DD427A5}"/>
                  </a:ext>
                </a:extLst>
              </p:cNvPr>
              <p:cNvSpPr txBox="1"/>
              <p:nvPr/>
            </p:nvSpPr>
            <p:spPr>
              <a:xfrm>
                <a:off x="4194321" y="4428852"/>
                <a:ext cx="3114260" cy="400110"/>
              </a:xfrm>
              <a:prstGeom prst="rect">
                <a:avLst/>
              </a:prstGeom>
              <a:noFill/>
            </p:spPr>
            <p:txBody>
              <a:bodyPr wrap="square" rtlCol="0">
                <a:spAutoFit/>
              </a:bodyPr>
              <a:lstStyle/>
              <a:p>
                <a14:m>
                  <m:oMath xmlns:m="http://schemas.openxmlformats.org/officeDocument/2006/math">
                    <m:sSub>
                      <m:sSubPr>
                        <m:ctrlPr>
                          <a:rPr lang="de-DE" sz="2000" i="1" smtClean="0">
                            <a:latin typeface="Cambria Math" panose="02040503050406030204" pitchFamily="18" charset="0"/>
                          </a:rPr>
                        </m:ctrlPr>
                      </m:sSubPr>
                      <m:e>
                        <m:r>
                          <a:rPr lang="de-DE" sz="2000" b="0" i="1" smtClean="0">
                            <a:latin typeface="Cambria Math" panose="02040503050406030204" pitchFamily="18" charset="0"/>
                          </a:rPr>
                          <m:t>            </m:t>
                        </m:r>
                        <m:r>
                          <a:rPr lang="de-DE" sz="2000" i="1">
                            <a:latin typeface="Cambria Math" panose="02040503050406030204" pitchFamily="18" charset="0"/>
                          </a:rPr>
                          <m:t>𝑝</m:t>
                        </m:r>
                      </m:e>
                      <m:sub>
                        <m:r>
                          <a:rPr lang="de-DE" sz="2000" b="0" i="1" smtClean="0">
                            <a:latin typeface="Cambria Math" panose="02040503050406030204" pitchFamily="18" charset="0"/>
                          </a:rPr>
                          <m:t>𝐺</m:t>
                        </m:r>
                      </m:sub>
                    </m:sSub>
                    <m:r>
                      <a:rPr lang="de-DE" sz="2000" b="0" i="1" smtClean="0">
                        <a:latin typeface="Cambria Math" panose="02040503050406030204" pitchFamily="18" charset="0"/>
                      </a:rPr>
                      <m:t>𝐺𝑃</m:t>
                    </m:r>
                    <m:sSub>
                      <m:sSubPr>
                        <m:ctrlPr>
                          <a:rPr lang="de-DE" sz="2000" i="1">
                            <a:latin typeface="Cambria Math" panose="02040503050406030204" pitchFamily="18" charset="0"/>
                          </a:rPr>
                        </m:ctrlPr>
                      </m:sSubPr>
                      <m:e>
                        <m:r>
                          <a:rPr lang="de-DE" sz="2000" i="1">
                            <a:latin typeface="Cambria Math" panose="02040503050406030204" pitchFamily="18" charset="0"/>
                          </a:rPr>
                          <m:t>𝐿</m:t>
                        </m:r>
                      </m:e>
                      <m:sub>
                        <m:r>
                          <a:rPr lang="de-DE" sz="2000" b="0" i="1" smtClean="0">
                            <a:latin typeface="Cambria Math" panose="02040503050406030204" pitchFamily="18" charset="0"/>
                          </a:rPr>
                          <m:t>𝐺</m:t>
                        </m:r>
                      </m:sub>
                    </m:sSub>
                    <m:r>
                      <a:rPr lang="de-DE" sz="2000" b="0" i="1" smtClean="0">
                        <a:latin typeface="Cambria Math" panose="02040503050406030204" pitchFamily="18" charset="0"/>
                      </a:rPr>
                      <m:t>=</m:t>
                    </m:r>
                    <m:r>
                      <a:rPr lang="de-DE" sz="2000" b="0" i="1" smtClean="0">
                        <a:latin typeface="Cambria Math" panose="02040503050406030204" pitchFamily="18" charset="0"/>
                      </a:rPr>
                      <m:t>𝑤</m:t>
                    </m:r>
                    <m:r>
                      <a:rPr lang="de-DE" sz="2000" b="0" i="1" smtClean="0">
                        <a:latin typeface="Cambria Math" panose="02040503050406030204" pitchFamily="18" charset="0"/>
                      </a:rPr>
                      <m:t>   (2)</m:t>
                    </m:r>
                  </m:oMath>
                </a14:m>
                <a:r>
                  <a:rPr lang="de-DE" sz="2000" dirty="0">
                    <a:ea typeface="Cambria Math" panose="02040503050406030204" pitchFamily="18" charset="0"/>
                  </a:rPr>
                  <a:t> </a:t>
                </a:r>
              </a:p>
            </p:txBody>
          </p:sp>
        </mc:Choice>
        <mc:Fallback xmlns="">
          <p:sp>
            <p:nvSpPr>
              <p:cNvPr id="31" name="Textfeld 30">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4194321" y="4428852"/>
                <a:ext cx="3114260" cy="400110"/>
              </a:xfrm>
              <a:prstGeom prst="rect">
                <a:avLst/>
              </a:prstGeom>
              <a:blipFill>
                <a:blip r:embed="rId9"/>
                <a:stretch>
                  <a:fillRect b="-15385"/>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32" name="Textfeld 31">
                <a:extLst>
                  <a:ext uri="{FF2B5EF4-FFF2-40B4-BE49-F238E27FC236}">
                    <a16:creationId xmlns:a16="http://schemas.microsoft.com/office/drawing/2014/main" id="{AC295E5F-81DA-4333-8E8E-760B9DD427A5}"/>
                  </a:ext>
                </a:extLst>
              </p:cNvPr>
              <p:cNvSpPr txBox="1"/>
              <p:nvPr/>
            </p:nvSpPr>
            <p:spPr>
              <a:xfrm>
                <a:off x="66253" y="4852798"/>
                <a:ext cx="12192000" cy="923330"/>
              </a:xfrm>
              <a:prstGeom prst="rect">
                <a:avLst/>
              </a:prstGeom>
              <a:noFill/>
            </p:spPr>
            <p:txBody>
              <a:bodyPr wrap="square" rtlCol="0">
                <a:spAutoFit/>
              </a:bodyPr>
              <a:lstStyle/>
              <a:p>
                <a:r>
                  <a:rPr lang="de-DE" dirty="0"/>
                  <a:t>Genau wie im </a:t>
                </a:r>
                <a:r>
                  <a:rPr lang="de-DE" dirty="0" err="1"/>
                  <a:t>Ricardomodell</a:t>
                </a:r>
                <a:r>
                  <a:rPr lang="de-DE" dirty="0"/>
                  <a:t> muss auch hier der Lohn </a:t>
                </a:r>
                <a14:m>
                  <m:oMath xmlns:m="http://schemas.openxmlformats.org/officeDocument/2006/math">
                    <m:r>
                      <a:rPr lang="de-DE" i="1">
                        <a:latin typeface="Cambria Math" panose="02040503050406030204" pitchFamily="18" charset="0"/>
                      </a:rPr>
                      <m:t>𝑤</m:t>
                    </m:r>
                  </m:oMath>
                </a14:m>
                <a:r>
                  <a:rPr lang="de-DE" dirty="0">
                    <a:ea typeface="Cambria Math" panose="02040503050406030204" pitchFamily="18" charset="0"/>
                  </a:rPr>
                  <a:t> in beiden Sektoren gleich sein, da die Arbeit flexibel ist, und bei Lohn- unterschieden die Arbeiterinnen automatisch in den Sektor wechseln würden, wo der höhere Lohn gezahlt wird. Damit folgt aus (1) und (2), dass die Wertgrenzprodukte in beiden Sektoren ebenfalls gleich sein müssen.</a:t>
                </a:r>
              </a:p>
            </p:txBody>
          </p:sp>
        </mc:Choice>
        <mc:Fallback xmlns="">
          <p:sp>
            <p:nvSpPr>
              <p:cNvPr id="32" name="Textfeld 31">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66253" y="4852798"/>
                <a:ext cx="12192000" cy="923330"/>
              </a:xfrm>
              <a:prstGeom prst="rect">
                <a:avLst/>
              </a:prstGeom>
              <a:blipFill>
                <a:blip r:embed="rId10"/>
                <a:stretch>
                  <a:fillRect l="-450" t="-3289" b="-921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33" name="Textfeld 32">
                <a:extLst>
                  <a:ext uri="{FF2B5EF4-FFF2-40B4-BE49-F238E27FC236}">
                    <a16:creationId xmlns:a16="http://schemas.microsoft.com/office/drawing/2014/main" id="{AC295E5F-81DA-4333-8E8E-760B9DD427A5}"/>
                  </a:ext>
                </a:extLst>
              </p:cNvPr>
              <p:cNvSpPr txBox="1"/>
              <p:nvPr/>
            </p:nvSpPr>
            <p:spPr>
              <a:xfrm>
                <a:off x="0" y="5840953"/>
                <a:ext cx="4744278" cy="584199"/>
              </a:xfrm>
              <a:prstGeom prst="rect">
                <a:avLst/>
              </a:prstGeom>
              <a:noFill/>
            </p:spPr>
            <p:txBody>
              <a:bodyPr wrap="square" rtlCol="0">
                <a:spAutoFit/>
              </a:bodyPr>
              <a:lstStyle/>
              <a:p>
                <a14:m>
                  <m:oMath xmlns:m="http://schemas.openxmlformats.org/officeDocument/2006/math">
                    <m:sSub>
                      <m:sSubPr>
                        <m:ctrlPr>
                          <a:rPr lang="de-DE" sz="2000" i="1" smtClean="0">
                            <a:latin typeface="Cambria Math" panose="02040503050406030204" pitchFamily="18" charset="0"/>
                          </a:rPr>
                        </m:ctrlPr>
                      </m:sSubPr>
                      <m:e>
                        <m:r>
                          <a:rPr lang="de-DE" sz="2000" i="1">
                            <a:latin typeface="Cambria Math" panose="02040503050406030204" pitchFamily="18" charset="0"/>
                          </a:rPr>
                          <m:t>𝑝</m:t>
                        </m:r>
                      </m:e>
                      <m:sub>
                        <m:r>
                          <a:rPr lang="de-DE" sz="2000" i="1">
                            <a:latin typeface="Cambria Math" panose="02040503050406030204" pitchFamily="18" charset="0"/>
                          </a:rPr>
                          <m:t>𝑀</m:t>
                        </m:r>
                      </m:sub>
                    </m:sSub>
                    <m:r>
                      <a:rPr lang="de-DE" sz="2000" b="0" i="1" smtClean="0">
                        <a:latin typeface="Cambria Math" panose="02040503050406030204" pitchFamily="18" charset="0"/>
                      </a:rPr>
                      <m:t>𝐺𝑃</m:t>
                    </m:r>
                    <m:sSub>
                      <m:sSubPr>
                        <m:ctrlPr>
                          <a:rPr lang="de-DE" sz="2000" i="1">
                            <a:latin typeface="Cambria Math" panose="02040503050406030204" pitchFamily="18" charset="0"/>
                          </a:rPr>
                        </m:ctrlPr>
                      </m:sSubPr>
                      <m:e>
                        <m:r>
                          <a:rPr lang="de-DE" sz="2000" i="1">
                            <a:latin typeface="Cambria Math" panose="02040503050406030204" pitchFamily="18" charset="0"/>
                          </a:rPr>
                          <m:t>𝐿</m:t>
                        </m:r>
                      </m:e>
                      <m:sub>
                        <m:r>
                          <a:rPr lang="de-DE" sz="2000" i="1">
                            <a:latin typeface="Cambria Math" panose="02040503050406030204" pitchFamily="18" charset="0"/>
                          </a:rPr>
                          <m:t>𝑀</m:t>
                        </m:r>
                      </m:sub>
                    </m:sSub>
                    <m:r>
                      <a:rPr lang="de-DE" sz="2000" b="0" i="1" smtClean="0">
                        <a:latin typeface="Cambria Math" panose="02040503050406030204" pitchFamily="18" charset="0"/>
                      </a:rPr>
                      <m:t>=</m:t>
                    </m:r>
                    <m:sSub>
                      <m:sSubPr>
                        <m:ctrlPr>
                          <a:rPr lang="de-DE" sz="2000" i="1">
                            <a:latin typeface="Cambria Math" panose="02040503050406030204" pitchFamily="18" charset="0"/>
                          </a:rPr>
                        </m:ctrlPr>
                      </m:sSubPr>
                      <m:e>
                        <m:r>
                          <a:rPr lang="de-DE" sz="2000" i="1">
                            <a:latin typeface="Cambria Math" panose="02040503050406030204" pitchFamily="18" charset="0"/>
                          </a:rPr>
                          <m:t>𝑝</m:t>
                        </m:r>
                      </m:e>
                      <m:sub>
                        <m:r>
                          <a:rPr lang="de-DE" sz="2000" b="0" i="1" smtClean="0">
                            <a:latin typeface="Cambria Math" panose="02040503050406030204" pitchFamily="18" charset="0"/>
                          </a:rPr>
                          <m:t>𝐺</m:t>
                        </m:r>
                      </m:sub>
                    </m:sSub>
                    <m:r>
                      <a:rPr lang="de-DE" sz="2000" i="1">
                        <a:latin typeface="Cambria Math" panose="02040503050406030204" pitchFamily="18" charset="0"/>
                      </a:rPr>
                      <m:t>𝐺𝑃</m:t>
                    </m:r>
                    <m:sSub>
                      <m:sSubPr>
                        <m:ctrlPr>
                          <a:rPr lang="de-DE" sz="2000" i="1">
                            <a:latin typeface="Cambria Math" panose="02040503050406030204" pitchFamily="18" charset="0"/>
                          </a:rPr>
                        </m:ctrlPr>
                      </m:sSubPr>
                      <m:e>
                        <m:r>
                          <a:rPr lang="de-DE" sz="2000" i="1">
                            <a:latin typeface="Cambria Math" panose="02040503050406030204" pitchFamily="18" charset="0"/>
                          </a:rPr>
                          <m:t>𝐿</m:t>
                        </m:r>
                      </m:e>
                      <m:sub>
                        <m:r>
                          <a:rPr lang="de-DE" sz="2000" b="0" i="1" smtClean="0">
                            <a:latin typeface="Cambria Math" panose="02040503050406030204" pitchFamily="18" charset="0"/>
                          </a:rPr>
                          <m:t>𝐺</m:t>
                        </m:r>
                      </m:sub>
                    </m:sSub>
                    <m:r>
                      <a:rPr lang="de-DE" sz="2000" i="1" smtClean="0">
                        <a:latin typeface="Cambria Math" panose="02040503050406030204" pitchFamily="18" charset="0"/>
                        <a:ea typeface="Cambria Math" panose="02040503050406030204" pitchFamily="18" charset="0"/>
                      </a:rPr>
                      <m:t>→</m:t>
                    </m:r>
                  </m:oMath>
                </a14:m>
                <a:r>
                  <a:rPr lang="de-DE" sz="2000" dirty="0">
                    <a:ea typeface="Cambria Math" panose="02040503050406030204" pitchFamily="18" charset="0"/>
                  </a:rPr>
                  <a:t> </a:t>
                </a:r>
                <a14:m>
                  <m:oMath xmlns:m="http://schemas.openxmlformats.org/officeDocument/2006/math">
                    <m:f>
                      <m:fPr>
                        <m:ctrlPr>
                          <a:rPr lang="de-DE" sz="2000" i="1">
                            <a:latin typeface="Cambria Math" panose="02040503050406030204" pitchFamily="18" charset="0"/>
                          </a:rPr>
                        </m:ctrlPr>
                      </m:fPr>
                      <m:num>
                        <m:sSub>
                          <m:sSubPr>
                            <m:ctrlPr>
                              <a:rPr lang="de-DE" sz="2000" i="1">
                                <a:latin typeface="Cambria Math" panose="02040503050406030204" pitchFamily="18" charset="0"/>
                              </a:rPr>
                            </m:ctrlPr>
                          </m:sSubPr>
                          <m:e>
                            <m:r>
                              <a:rPr lang="de-DE" sz="2000" b="0" i="1" smtClean="0">
                                <a:latin typeface="Cambria Math" panose="02040503050406030204" pitchFamily="18" charset="0"/>
                              </a:rPr>
                              <m:t>𝑝</m:t>
                            </m:r>
                          </m:e>
                          <m:sub>
                            <m:r>
                              <a:rPr lang="de-DE" sz="2000" b="0" i="1" smtClean="0">
                                <a:latin typeface="Cambria Math" panose="02040503050406030204" pitchFamily="18" charset="0"/>
                                <a:ea typeface="Cambria Math" panose="02040503050406030204" pitchFamily="18" charset="0"/>
                              </a:rPr>
                              <m:t>𝑀</m:t>
                            </m:r>
                          </m:sub>
                        </m:sSub>
                      </m:num>
                      <m:den>
                        <m:sSub>
                          <m:sSubPr>
                            <m:ctrlPr>
                              <a:rPr lang="de-DE" sz="2000" i="1">
                                <a:latin typeface="Cambria Math" panose="02040503050406030204" pitchFamily="18" charset="0"/>
                              </a:rPr>
                            </m:ctrlPr>
                          </m:sSubPr>
                          <m:e>
                            <m:r>
                              <a:rPr lang="de-DE" sz="2000" i="1">
                                <a:latin typeface="Cambria Math" panose="02040503050406030204" pitchFamily="18" charset="0"/>
                              </a:rPr>
                              <m:t>𝑝</m:t>
                            </m:r>
                          </m:e>
                          <m:sub>
                            <m:r>
                              <a:rPr lang="de-DE" sz="2000" b="0" i="1" smtClean="0">
                                <a:latin typeface="Cambria Math" panose="02040503050406030204" pitchFamily="18" charset="0"/>
                              </a:rPr>
                              <m:t>𝐺</m:t>
                            </m:r>
                          </m:sub>
                        </m:sSub>
                      </m:den>
                    </m:f>
                    <m:r>
                      <a:rPr lang="de-DE" sz="2000" b="0" i="1" smtClean="0">
                        <a:latin typeface="Cambria Math" panose="02040503050406030204" pitchFamily="18" charset="0"/>
                      </a:rPr>
                      <m:t>=</m:t>
                    </m:r>
                    <m:f>
                      <m:fPr>
                        <m:ctrlPr>
                          <a:rPr lang="de-DE" sz="2000" i="1">
                            <a:latin typeface="Cambria Math" panose="02040503050406030204" pitchFamily="18" charset="0"/>
                          </a:rPr>
                        </m:ctrlPr>
                      </m:fPr>
                      <m:num>
                        <m:r>
                          <a:rPr lang="de-DE" sz="2000" i="1">
                            <a:latin typeface="Cambria Math" panose="02040503050406030204" pitchFamily="18" charset="0"/>
                          </a:rPr>
                          <m:t>𝐺𝑃</m:t>
                        </m:r>
                        <m:sSub>
                          <m:sSubPr>
                            <m:ctrlPr>
                              <a:rPr lang="de-DE" sz="2000" i="1">
                                <a:latin typeface="Cambria Math" panose="02040503050406030204" pitchFamily="18" charset="0"/>
                              </a:rPr>
                            </m:ctrlPr>
                          </m:sSubPr>
                          <m:e>
                            <m:r>
                              <a:rPr lang="de-DE" sz="2000" i="1">
                                <a:latin typeface="Cambria Math" panose="02040503050406030204" pitchFamily="18" charset="0"/>
                              </a:rPr>
                              <m:t>𝐿</m:t>
                            </m:r>
                          </m:e>
                          <m:sub>
                            <m:r>
                              <a:rPr lang="de-DE" sz="2000" b="0" i="1" smtClean="0">
                                <a:latin typeface="Cambria Math" panose="02040503050406030204" pitchFamily="18" charset="0"/>
                              </a:rPr>
                              <m:t>𝐺</m:t>
                            </m:r>
                          </m:sub>
                        </m:sSub>
                      </m:num>
                      <m:den>
                        <m:r>
                          <a:rPr lang="de-DE" sz="2000" i="1">
                            <a:latin typeface="Cambria Math" panose="02040503050406030204" pitchFamily="18" charset="0"/>
                          </a:rPr>
                          <m:t>𝐺𝑃</m:t>
                        </m:r>
                        <m:sSub>
                          <m:sSubPr>
                            <m:ctrlPr>
                              <a:rPr lang="de-DE" sz="2000" i="1">
                                <a:latin typeface="Cambria Math" panose="02040503050406030204" pitchFamily="18" charset="0"/>
                              </a:rPr>
                            </m:ctrlPr>
                          </m:sSubPr>
                          <m:e>
                            <m:r>
                              <a:rPr lang="de-DE" sz="2000" i="1">
                                <a:latin typeface="Cambria Math" panose="02040503050406030204" pitchFamily="18" charset="0"/>
                              </a:rPr>
                              <m:t>𝐿</m:t>
                            </m:r>
                          </m:e>
                          <m:sub>
                            <m:r>
                              <a:rPr lang="de-DE" sz="2000" b="0" i="1" smtClean="0">
                                <a:latin typeface="Cambria Math" panose="02040503050406030204" pitchFamily="18" charset="0"/>
                              </a:rPr>
                              <m:t>𝑀</m:t>
                            </m:r>
                          </m:sub>
                        </m:sSub>
                      </m:den>
                    </m:f>
                    <m:r>
                      <a:rPr lang="de-DE" sz="2000" b="0" i="1" smtClean="0">
                        <a:latin typeface="Cambria Math" panose="02040503050406030204" pitchFamily="18" charset="0"/>
                      </a:rPr>
                      <m:t>=−</m:t>
                    </m:r>
                    <m:f>
                      <m:fPr>
                        <m:ctrlPr>
                          <a:rPr lang="de-DE" sz="2000" i="1">
                            <a:latin typeface="Cambria Math" panose="02040503050406030204" pitchFamily="18" charset="0"/>
                          </a:rPr>
                        </m:ctrlPr>
                      </m:fPr>
                      <m:num>
                        <m:r>
                          <a:rPr lang="de-DE" sz="2000" b="0" i="1" smtClean="0">
                            <a:latin typeface="Cambria Math" panose="02040503050406030204" pitchFamily="18" charset="0"/>
                          </a:rPr>
                          <m:t>𝑑𝐺</m:t>
                        </m:r>
                      </m:num>
                      <m:den>
                        <m:r>
                          <a:rPr lang="de-DE" sz="2000" b="0" i="1" smtClean="0">
                            <a:latin typeface="Cambria Math" panose="02040503050406030204" pitchFamily="18" charset="0"/>
                          </a:rPr>
                          <m:t>𝑑𝑀</m:t>
                        </m:r>
                      </m:den>
                    </m:f>
                  </m:oMath>
                </a14:m>
                <a:endParaRPr lang="de-DE" sz="2000" dirty="0">
                  <a:ea typeface="Cambria Math" panose="02040503050406030204" pitchFamily="18" charset="0"/>
                </a:endParaRPr>
              </a:p>
            </p:txBody>
          </p:sp>
        </mc:Choice>
        <mc:Fallback xmlns="">
          <p:sp>
            <p:nvSpPr>
              <p:cNvPr id="33" name="Textfeld 32">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0" y="5840953"/>
                <a:ext cx="4744278" cy="584199"/>
              </a:xfrm>
              <a:prstGeom prst="rect">
                <a:avLst/>
              </a:prstGeom>
              <a:blipFill>
                <a:blip r:embed="rId11"/>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34" name="Textfeld 33">
                <a:extLst>
                  <a:ext uri="{FF2B5EF4-FFF2-40B4-BE49-F238E27FC236}">
                    <a16:creationId xmlns:a16="http://schemas.microsoft.com/office/drawing/2014/main" id="{AC295E5F-81DA-4333-8E8E-760B9DD427A5}"/>
                  </a:ext>
                </a:extLst>
              </p:cNvPr>
              <p:cNvSpPr txBox="1"/>
              <p:nvPr/>
            </p:nvSpPr>
            <p:spPr>
              <a:xfrm>
                <a:off x="5022584" y="5805044"/>
                <a:ext cx="7156166" cy="896464"/>
              </a:xfrm>
              <a:prstGeom prst="rect">
                <a:avLst/>
              </a:prstGeom>
              <a:noFill/>
            </p:spPr>
            <p:txBody>
              <a:bodyPr wrap="square" rtlCol="0">
                <a:spAutoFit/>
              </a:bodyPr>
              <a:lstStyle/>
              <a:p>
                <a:r>
                  <a:rPr lang="de-DE" dirty="0"/>
                  <a:t>Insgesamt folgt damit, dass im Gewinnoptimum das Preisverhältnis </a:t>
                </a:r>
                <a14:m>
                  <m:oMath xmlns:m="http://schemas.openxmlformats.org/officeDocument/2006/math">
                    <m:f>
                      <m:fPr>
                        <m:ctrlPr>
                          <a:rPr lang="de-DE" i="1">
                            <a:latin typeface="Cambria Math" panose="02040503050406030204" pitchFamily="18" charset="0"/>
                          </a:rPr>
                        </m:ctrlPr>
                      </m:fPr>
                      <m:num>
                        <m:sSub>
                          <m:sSubPr>
                            <m:ctrlPr>
                              <a:rPr lang="de-DE" i="1">
                                <a:latin typeface="Cambria Math" panose="02040503050406030204" pitchFamily="18" charset="0"/>
                              </a:rPr>
                            </m:ctrlPr>
                          </m:sSubPr>
                          <m:e>
                            <m:r>
                              <a:rPr lang="de-DE" i="1">
                                <a:latin typeface="Cambria Math" panose="02040503050406030204" pitchFamily="18" charset="0"/>
                              </a:rPr>
                              <m:t>𝑝</m:t>
                            </m:r>
                          </m:e>
                          <m:sub>
                            <m:r>
                              <a:rPr lang="de-DE" i="1">
                                <a:latin typeface="Cambria Math" panose="02040503050406030204" pitchFamily="18" charset="0"/>
                                <a:ea typeface="Cambria Math" panose="02040503050406030204" pitchFamily="18" charset="0"/>
                              </a:rPr>
                              <m:t>𝑀</m:t>
                            </m:r>
                          </m:sub>
                        </m:sSub>
                      </m:num>
                      <m:den>
                        <m:sSub>
                          <m:sSubPr>
                            <m:ctrlPr>
                              <a:rPr lang="de-DE" i="1">
                                <a:latin typeface="Cambria Math" panose="02040503050406030204" pitchFamily="18" charset="0"/>
                              </a:rPr>
                            </m:ctrlPr>
                          </m:sSubPr>
                          <m:e>
                            <m:r>
                              <a:rPr lang="de-DE" i="1">
                                <a:latin typeface="Cambria Math" panose="02040503050406030204" pitchFamily="18" charset="0"/>
                              </a:rPr>
                              <m:t>𝑝</m:t>
                            </m:r>
                          </m:e>
                          <m:sub>
                            <m:r>
                              <a:rPr lang="de-DE" i="1">
                                <a:latin typeface="Cambria Math" panose="02040503050406030204" pitchFamily="18" charset="0"/>
                              </a:rPr>
                              <m:t>𝐺</m:t>
                            </m:r>
                          </m:sub>
                        </m:sSub>
                      </m:den>
                    </m:f>
                  </m:oMath>
                </a14:m>
                <a:r>
                  <a:rPr lang="de-DE" dirty="0"/>
                  <a:t> gerade der Steigung der Transformationskurve </a:t>
                </a:r>
                <a14:m>
                  <m:oMath xmlns:m="http://schemas.openxmlformats.org/officeDocument/2006/math">
                    <m:r>
                      <a:rPr lang="de-DE" i="1">
                        <a:latin typeface="Cambria Math" panose="02040503050406030204" pitchFamily="18" charset="0"/>
                      </a:rPr>
                      <m:t>−</m:t>
                    </m:r>
                    <m:f>
                      <m:fPr>
                        <m:ctrlPr>
                          <a:rPr lang="de-DE" i="1">
                            <a:latin typeface="Cambria Math" panose="02040503050406030204" pitchFamily="18" charset="0"/>
                          </a:rPr>
                        </m:ctrlPr>
                      </m:fPr>
                      <m:num>
                        <m:r>
                          <a:rPr lang="de-DE" i="1">
                            <a:latin typeface="Cambria Math" panose="02040503050406030204" pitchFamily="18" charset="0"/>
                          </a:rPr>
                          <m:t>𝑑𝐺</m:t>
                        </m:r>
                      </m:num>
                      <m:den>
                        <m:r>
                          <a:rPr lang="de-DE" i="1">
                            <a:latin typeface="Cambria Math" panose="02040503050406030204" pitchFamily="18" charset="0"/>
                          </a:rPr>
                          <m:t>𝑑𝑀</m:t>
                        </m:r>
                      </m:den>
                    </m:f>
                  </m:oMath>
                </a14:m>
                <a:r>
                  <a:rPr lang="de-DE" dirty="0">
                    <a:ea typeface="Cambria Math" panose="02040503050406030204" pitchFamily="18" charset="0"/>
                  </a:rPr>
                  <a:t> entsprechen muss</a:t>
                </a:r>
              </a:p>
            </p:txBody>
          </p:sp>
        </mc:Choice>
        <mc:Fallback xmlns="">
          <p:sp>
            <p:nvSpPr>
              <p:cNvPr id="34" name="Textfeld 33">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5022584" y="5805044"/>
                <a:ext cx="7156166" cy="896464"/>
              </a:xfrm>
              <a:prstGeom prst="rect">
                <a:avLst/>
              </a:prstGeom>
              <a:blipFill>
                <a:blip r:embed="rId12"/>
                <a:stretch>
                  <a:fillRect l="-767" b="-4082"/>
                </a:stretch>
              </a:blipFill>
            </p:spPr>
            <p:txBody>
              <a:bodyPr/>
              <a:lstStyle/>
              <a:p>
                <a:r>
                  <a:rPr lang="de-DE">
                    <a:noFill/>
                  </a:rPr>
                  <a:t> </a:t>
                </a:r>
              </a:p>
            </p:txBody>
          </p:sp>
        </mc:Fallback>
      </mc:AlternateContent>
      <p:cxnSp>
        <p:nvCxnSpPr>
          <p:cNvPr id="35" name="Gerade Verbindung mit Pfeil 34"/>
          <p:cNvCxnSpPr>
            <a:stCxn id="34" idx="1"/>
          </p:cNvCxnSpPr>
          <p:nvPr/>
        </p:nvCxnSpPr>
        <p:spPr>
          <a:xfrm flipH="1" flipV="1">
            <a:off x="4618383" y="6163177"/>
            <a:ext cx="404201" cy="9009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23101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4"/>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0"/>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1"/>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2"/>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3"/>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35"/>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21" grpId="0"/>
      <p:bldP spid="22" grpId="0"/>
      <p:bldP spid="23" grpId="0"/>
      <p:bldP spid="24" grpId="0"/>
      <p:bldP spid="30" grpId="0"/>
      <p:bldP spid="31" grpId="0"/>
      <p:bldP spid="32" grpId="0"/>
      <p:bldP spid="33" grpId="0"/>
      <p:bldP spid="3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 name="Gerader Verbinder 19">
            <a:extLst>
              <a:ext uri="{FF2B5EF4-FFF2-40B4-BE49-F238E27FC236}">
                <a16:creationId xmlns:a16="http://schemas.microsoft.com/office/drawing/2014/main" id="{A8B28F62-6724-4A74-A82E-A8A17E779B87}"/>
              </a:ext>
            </a:extLst>
          </p:cNvPr>
          <p:cNvCxnSpPr>
            <a:cxnSpLocks/>
          </p:cNvCxnSpPr>
          <p:nvPr/>
        </p:nvCxnSpPr>
        <p:spPr>
          <a:xfrm>
            <a:off x="3316706" y="2857582"/>
            <a:ext cx="1843191" cy="0"/>
          </a:xfrm>
          <a:prstGeom prst="line">
            <a:avLst/>
          </a:prstGeom>
        </p:spPr>
        <p:style>
          <a:lnRef idx="1">
            <a:schemeClr val="accent1"/>
          </a:lnRef>
          <a:fillRef idx="0">
            <a:schemeClr val="accent1"/>
          </a:fillRef>
          <a:effectRef idx="0">
            <a:schemeClr val="accent1"/>
          </a:effectRef>
          <a:fontRef idx="minor">
            <a:schemeClr val="tx1"/>
          </a:fontRef>
        </p:style>
      </p:cxnSp>
      <p:sp>
        <p:nvSpPr>
          <p:cNvPr id="4" name="Title 1"/>
          <p:cNvSpPr txBox="1">
            <a:spLocks/>
          </p:cNvSpPr>
          <p:nvPr/>
        </p:nvSpPr>
        <p:spPr>
          <a:xfrm>
            <a:off x="0" y="444501"/>
            <a:ext cx="7464960" cy="399362"/>
          </a:xfrm>
          <a:prstGeom prst="rect">
            <a:avLst/>
          </a:prstGeom>
        </p:spPr>
        <p:txBody>
          <a:bodyPr>
            <a:normAutofit fontScale="97500"/>
          </a:bodyPr>
          <a:lstStyle>
            <a:lvl1pPr algn="ctr" rtl="0" hangingPunct="0">
              <a:tabLst/>
              <a:defRPr lang="de-DE" sz="4400" b="0" i="0" u="none" strike="noStrike" kern="1200">
                <a:ln>
                  <a:noFill/>
                </a:ln>
                <a:latin typeface="Arial" pitchFamily="18"/>
              </a:defRPr>
            </a:lvl1pPr>
          </a:lstStyle>
          <a:p>
            <a:r>
              <a:rPr lang="en-US" sz="2000" dirty="0" err="1">
                <a:solidFill>
                  <a:sysClr val="windowText" lastClr="000000"/>
                </a:solidFill>
              </a:rPr>
              <a:t>Produktions</a:t>
            </a:r>
            <a:r>
              <a:rPr lang="en-US" sz="2000" dirty="0">
                <a:solidFill>
                  <a:sysClr val="windowText" lastClr="000000"/>
                </a:solidFill>
              </a:rPr>
              <a:t>- und </a:t>
            </a:r>
            <a:r>
              <a:rPr lang="en-US" sz="2000" dirty="0" err="1">
                <a:solidFill>
                  <a:sysClr val="windowText" lastClr="000000"/>
                </a:solidFill>
              </a:rPr>
              <a:t>Konsumpunkt</a:t>
            </a:r>
            <a:r>
              <a:rPr lang="en-US" sz="2000" dirty="0">
                <a:solidFill>
                  <a:sysClr val="windowText" lastClr="000000"/>
                </a:solidFill>
              </a:rPr>
              <a:t> </a:t>
            </a:r>
            <a:r>
              <a:rPr lang="en-US" sz="2000" dirty="0" err="1">
                <a:solidFill>
                  <a:sysClr val="windowText" lastClr="000000"/>
                </a:solidFill>
              </a:rPr>
              <a:t>bei</a:t>
            </a:r>
            <a:r>
              <a:rPr lang="en-US" sz="2000" dirty="0">
                <a:solidFill>
                  <a:sysClr val="windowText" lastClr="000000"/>
                </a:solidFill>
              </a:rPr>
              <a:t> </a:t>
            </a:r>
            <a:r>
              <a:rPr lang="en-US" sz="2000" dirty="0" err="1">
                <a:solidFill>
                  <a:sysClr val="windowText" lastClr="000000"/>
                </a:solidFill>
              </a:rPr>
              <a:t>Autarkie</a:t>
            </a:r>
            <a:endParaRPr lang="en-US" sz="2000" dirty="0">
              <a:solidFill>
                <a:sysClr val="windowText" lastClr="000000"/>
              </a:solidFill>
            </a:endParaRPr>
          </a:p>
        </p:txBody>
      </p:sp>
      <p:grpSp>
        <p:nvGrpSpPr>
          <p:cNvPr id="2" name="Gruppieren 1">
            <a:extLst>
              <a:ext uri="{FF2B5EF4-FFF2-40B4-BE49-F238E27FC236}">
                <a16:creationId xmlns:a16="http://schemas.microsoft.com/office/drawing/2014/main" id="{F8D98D77-4D4F-4202-9DCE-16098244D090}"/>
              </a:ext>
            </a:extLst>
          </p:cNvPr>
          <p:cNvGrpSpPr/>
          <p:nvPr/>
        </p:nvGrpSpPr>
        <p:grpSpPr>
          <a:xfrm>
            <a:off x="2969307" y="1134298"/>
            <a:ext cx="6508723" cy="4442744"/>
            <a:chOff x="4003966" y="1102346"/>
            <a:chExt cx="3875714" cy="2701248"/>
          </a:xfrm>
        </p:grpSpPr>
        <p:cxnSp>
          <p:nvCxnSpPr>
            <p:cNvPr id="6" name="Gerade Verbindung mit Pfeil 5">
              <a:extLst>
                <a:ext uri="{FF2B5EF4-FFF2-40B4-BE49-F238E27FC236}">
                  <a16:creationId xmlns:a16="http://schemas.microsoft.com/office/drawing/2014/main" id="{BDE4D4F5-6555-4F23-AF47-7C68178B3B6D}"/>
                </a:ext>
              </a:extLst>
            </p:cNvPr>
            <p:cNvCxnSpPr/>
            <p:nvPr/>
          </p:nvCxnSpPr>
          <p:spPr>
            <a:xfrm flipV="1">
              <a:off x="4211960" y="1196752"/>
              <a:ext cx="0" cy="237626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Gerade Verbindung mit Pfeil 6">
              <a:extLst>
                <a:ext uri="{FF2B5EF4-FFF2-40B4-BE49-F238E27FC236}">
                  <a16:creationId xmlns:a16="http://schemas.microsoft.com/office/drawing/2014/main" id="{8C8D97A7-83DE-4667-8946-E6BDC61A613E}"/>
                </a:ext>
              </a:extLst>
            </p:cNvPr>
            <p:cNvCxnSpPr>
              <a:cxnSpLocks/>
            </p:cNvCxnSpPr>
            <p:nvPr/>
          </p:nvCxnSpPr>
          <p:spPr>
            <a:xfrm>
              <a:off x="4211960" y="3573016"/>
              <a:ext cx="3667720"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feld 7">
              <a:extLst>
                <a:ext uri="{FF2B5EF4-FFF2-40B4-BE49-F238E27FC236}">
                  <a16:creationId xmlns:a16="http://schemas.microsoft.com/office/drawing/2014/main" id="{AB5F8A5F-0800-4F24-90FD-4935FF4989EC}"/>
                </a:ext>
              </a:extLst>
            </p:cNvPr>
            <p:cNvSpPr txBox="1"/>
            <p:nvPr/>
          </p:nvSpPr>
          <p:spPr>
            <a:xfrm flipH="1">
              <a:off x="4003966" y="1102346"/>
              <a:ext cx="216024" cy="224559"/>
            </a:xfrm>
            <a:prstGeom prst="rect">
              <a:avLst/>
            </a:prstGeom>
            <a:noFill/>
          </p:spPr>
          <p:txBody>
            <a:bodyPr wrap="square" rtlCol="0">
              <a:spAutoFit/>
            </a:bodyPr>
            <a:lstStyle/>
            <a:p>
              <a:r>
                <a:rPr lang="de-DE" dirty="0"/>
                <a:t>G</a:t>
              </a:r>
            </a:p>
          </p:txBody>
        </p:sp>
        <p:sp>
          <p:nvSpPr>
            <p:cNvPr id="9" name="Textfeld 8">
              <a:extLst>
                <a:ext uri="{FF2B5EF4-FFF2-40B4-BE49-F238E27FC236}">
                  <a16:creationId xmlns:a16="http://schemas.microsoft.com/office/drawing/2014/main" id="{54EDBB72-1DDB-43DA-BE1B-79DE0B2FA8FF}"/>
                </a:ext>
              </a:extLst>
            </p:cNvPr>
            <p:cNvSpPr txBox="1"/>
            <p:nvPr/>
          </p:nvSpPr>
          <p:spPr>
            <a:xfrm flipH="1">
              <a:off x="7622044" y="3579035"/>
              <a:ext cx="216024" cy="224559"/>
            </a:xfrm>
            <a:prstGeom prst="rect">
              <a:avLst/>
            </a:prstGeom>
            <a:noFill/>
          </p:spPr>
          <p:txBody>
            <a:bodyPr wrap="square" rtlCol="0">
              <a:spAutoFit/>
            </a:bodyPr>
            <a:lstStyle/>
            <a:p>
              <a:r>
                <a:rPr lang="de-DE" dirty="0"/>
                <a:t>M</a:t>
              </a:r>
            </a:p>
          </p:txBody>
        </p:sp>
      </p:grpSp>
      <p:sp>
        <p:nvSpPr>
          <p:cNvPr id="10" name="Freihandform: Form 9">
            <a:extLst>
              <a:ext uri="{FF2B5EF4-FFF2-40B4-BE49-F238E27FC236}">
                <a16:creationId xmlns:a16="http://schemas.microsoft.com/office/drawing/2014/main" id="{FFD67BEF-C424-446C-B7D7-D788849E9332}"/>
              </a:ext>
            </a:extLst>
          </p:cNvPr>
          <p:cNvSpPr/>
          <p:nvPr/>
        </p:nvSpPr>
        <p:spPr>
          <a:xfrm>
            <a:off x="3316706" y="2201780"/>
            <a:ext cx="3224463" cy="2995863"/>
          </a:xfrm>
          <a:custGeom>
            <a:avLst/>
            <a:gdLst>
              <a:gd name="connsiteX0" fmla="*/ 0 w 3224463"/>
              <a:gd name="connsiteY0" fmla="*/ 0 h 2995863"/>
              <a:gd name="connsiteX1" fmla="*/ 2249906 w 3224463"/>
              <a:gd name="connsiteY1" fmla="*/ 986589 h 2995863"/>
              <a:gd name="connsiteX2" fmla="*/ 3224463 w 3224463"/>
              <a:gd name="connsiteY2" fmla="*/ 2995863 h 2995863"/>
            </a:gdLst>
            <a:ahLst/>
            <a:cxnLst>
              <a:cxn ang="0">
                <a:pos x="connsiteX0" y="connsiteY0"/>
              </a:cxn>
              <a:cxn ang="0">
                <a:pos x="connsiteX1" y="connsiteY1"/>
              </a:cxn>
              <a:cxn ang="0">
                <a:pos x="connsiteX2" y="connsiteY2"/>
              </a:cxn>
            </a:cxnLst>
            <a:rect l="l" t="t" r="r" b="b"/>
            <a:pathLst>
              <a:path w="3224463" h="2995863">
                <a:moveTo>
                  <a:pt x="0" y="0"/>
                </a:moveTo>
                <a:cubicBezTo>
                  <a:pt x="856248" y="243639"/>
                  <a:pt x="1712496" y="487279"/>
                  <a:pt x="2249906" y="986589"/>
                </a:cubicBezTo>
                <a:cubicBezTo>
                  <a:pt x="2787316" y="1485899"/>
                  <a:pt x="3005889" y="2240881"/>
                  <a:pt x="3224463" y="299586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2" name="Gerader Verbinder 11">
            <a:extLst>
              <a:ext uri="{FF2B5EF4-FFF2-40B4-BE49-F238E27FC236}">
                <a16:creationId xmlns:a16="http://schemas.microsoft.com/office/drawing/2014/main" id="{83842A7B-F8B6-4F2F-A431-BDFE78DB6EB7}"/>
              </a:ext>
            </a:extLst>
          </p:cNvPr>
          <p:cNvCxnSpPr>
            <a:cxnSpLocks/>
          </p:cNvCxnSpPr>
          <p:nvPr/>
        </p:nvCxnSpPr>
        <p:spPr>
          <a:xfrm>
            <a:off x="3276449" y="1658899"/>
            <a:ext cx="5470455" cy="353874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Textfeld 13">
            <a:extLst>
              <a:ext uri="{FF2B5EF4-FFF2-40B4-BE49-F238E27FC236}">
                <a16:creationId xmlns:a16="http://schemas.microsoft.com/office/drawing/2014/main" id="{CD74BE2E-EB26-42E6-87A3-B69858D5C16A}"/>
              </a:ext>
            </a:extLst>
          </p:cNvPr>
          <p:cNvSpPr txBox="1"/>
          <p:nvPr/>
        </p:nvSpPr>
        <p:spPr>
          <a:xfrm>
            <a:off x="4975623" y="2667165"/>
            <a:ext cx="324128" cy="369332"/>
          </a:xfrm>
          <a:prstGeom prst="rect">
            <a:avLst/>
          </a:prstGeom>
          <a:noFill/>
        </p:spPr>
        <p:txBody>
          <a:bodyPr wrap="none" rtlCol="0">
            <a:spAutoFit/>
          </a:bodyPr>
          <a:lstStyle/>
          <a:p>
            <a:r>
              <a:rPr lang="de-DE" dirty="0"/>
              <a:t>●</a:t>
            </a:r>
          </a:p>
        </p:txBody>
      </p:sp>
      <mc:AlternateContent xmlns:mc="http://schemas.openxmlformats.org/markup-compatibility/2006" xmlns:a14="http://schemas.microsoft.com/office/drawing/2010/main">
        <mc:Choice Requires="a14">
          <p:sp>
            <p:nvSpPr>
              <p:cNvPr id="15" name="Rechteck 14">
                <a:extLst>
                  <a:ext uri="{FF2B5EF4-FFF2-40B4-BE49-F238E27FC236}">
                    <a16:creationId xmlns:a16="http://schemas.microsoft.com/office/drawing/2014/main" id="{F3B6BC3C-6981-49A6-99D8-C126C8F5BF81}"/>
                  </a:ext>
                </a:extLst>
              </p:cNvPr>
              <p:cNvSpPr/>
              <p:nvPr/>
            </p:nvSpPr>
            <p:spPr>
              <a:xfrm>
                <a:off x="3768225" y="1556505"/>
                <a:ext cx="699230" cy="60247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i="1">
                          <a:latin typeface="Cambria Math" panose="02040503050406030204" pitchFamily="18" charset="0"/>
                          <a:ea typeface="Cambria Math" panose="02040503050406030204" pitchFamily="18" charset="0"/>
                        </a:rPr>
                        <m:t>−</m:t>
                      </m:r>
                      <m:f>
                        <m:fPr>
                          <m:ctrlPr>
                            <a:rPr lang="de-DE" i="1">
                              <a:latin typeface="Cambria Math" panose="02040503050406030204" pitchFamily="18" charset="0"/>
                            </a:rPr>
                          </m:ctrlPr>
                        </m:fPr>
                        <m:num>
                          <m:r>
                            <m:rPr>
                              <m:nor/>
                            </m:rPr>
                            <a:rPr lang="de-DE" dirty="0"/>
                            <m:t>P</m:t>
                          </m:r>
                          <m:r>
                            <m:rPr>
                              <m:nor/>
                            </m:rPr>
                            <a:rPr lang="de-DE" baseline="-25000" dirty="0"/>
                            <m:t>M</m:t>
                          </m:r>
                        </m:num>
                        <m:den>
                          <m:r>
                            <m:rPr>
                              <m:nor/>
                            </m:rPr>
                            <a:rPr lang="de-DE" dirty="0"/>
                            <m:t>P</m:t>
                          </m:r>
                          <m:r>
                            <m:rPr>
                              <m:nor/>
                            </m:rPr>
                            <a:rPr lang="de-DE" baseline="-25000" dirty="0"/>
                            <m:t>G</m:t>
                          </m:r>
                        </m:den>
                      </m:f>
                    </m:oMath>
                  </m:oMathPara>
                </a14:m>
                <a:endParaRPr lang="de-DE" dirty="0"/>
              </a:p>
            </p:txBody>
          </p:sp>
        </mc:Choice>
        <mc:Fallback xmlns="">
          <p:sp>
            <p:nvSpPr>
              <p:cNvPr id="15" name="Rechteck 14">
                <a:extLst>
                  <a:ext uri="{FF2B5EF4-FFF2-40B4-BE49-F238E27FC236}">
                    <a16:creationId xmlns:a16="http://schemas.microsoft.com/office/drawing/2014/main" id="{F3B6BC3C-6981-49A6-99D8-C126C8F5BF81}"/>
                  </a:ext>
                </a:extLst>
              </p:cNvPr>
              <p:cNvSpPr>
                <a:spLocks noRot="1" noChangeAspect="1" noMove="1" noResize="1" noEditPoints="1" noAdjustHandles="1" noChangeArrowheads="1" noChangeShapeType="1" noTextEdit="1"/>
              </p:cNvSpPr>
              <p:nvPr/>
            </p:nvSpPr>
            <p:spPr>
              <a:xfrm>
                <a:off x="3768225" y="1556505"/>
                <a:ext cx="699230" cy="602473"/>
              </a:xfrm>
              <a:prstGeom prst="rect">
                <a:avLst/>
              </a:prstGeom>
              <a:blipFill>
                <a:blip r:embed="rId3"/>
                <a:stretch>
                  <a:fillRect b="-1010"/>
                </a:stretch>
              </a:blipFill>
            </p:spPr>
            <p:txBody>
              <a:bodyPr/>
              <a:lstStyle/>
              <a:p>
                <a:r>
                  <a:rPr lang="de-DE">
                    <a:noFill/>
                  </a:rPr>
                  <a:t> </a:t>
                </a:r>
              </a:p>
            </p:txBody>
          </p:sp>
        </mc:Fallback>
      </mc:AlternateContent>
      <p:cxnSp>
        <p:nvCxnSpPr>
          <p:cNvPr id="17" name="Gerade Verbindung mit Pfeil 16">
            <a:extLst>
              <a:ext uri="{FF2B5EF4-FFF2-40B4-BE49-F238E27FC236}">
                <a16:creationId xmlns:a16="http://schemas.microsoft.com/office/drawing/2014/main" id="{F49CEB0F-D62F-41F7-B3E4-358823A7343B}"/>
              </a:ext>
            </a:extLst>
          </p:cNvPr>
          <p:cNvCxnSpPr>
            <a:endCxn id="14" idx="0"/>
          </p:cNvCxnSpPr>
          <p:nvPr/>
        </p:nvCxnSpPr>
        <p:spPr>
          <a:xfrm>
            <a:off x="4284754" y="876648"/>
            <a:ext cx="852933" cy="17905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Textfeld 17">
            <a:extLst>
              <a:ext uri="{FF2B5EF4-FFF2-40B4-BE49-F238E27FC236}">
                <a16:creationId xmlns:a16="http://schemas.microsoft.com/office/drawing/2014/main" id="{EA482EEC-2196-4E73-A3F5-DF32F40D0315}"/>
              </a:ext>
            </a:extLst>
          </p:cNvPr>
          <p:cNvSpPr txBox="1"/>
          <p:nvPr/>
        </p:nvSpPr>
        <p:spPr>
          <a:xfrm>
            <a:off x="1099936" y="5424814"/>
            <a:ext cx="7831888" cy="461665"/>
          </a:xfrm>
          <a:prstGeom prst="rect">
            <a:avLst/>
          </a:prstGeom>
          <a:noFill/>
        </p:spPr>
        <p:txBody>
          <a:bodyPr wrap="none" rtlCol="0">
            <a:spAutoFit/>
          </a:bodyPr>
          <a:lstStyle/>
          <a:p>
            <a:r>
              <a:rPr lang="de-DE" sz="2400" dirty="0"/>
              <a:t>→	Das Preisverhältnis bestimmt die Aufteilung der Güter</a:t>
            </a:r>
          </a:p>
        </p:txBody>
      </p:sp>
      <p:cxnSp>
        <p:nvCxnSpPr>
          <p:cNvPr id="23" name="Gerader Verbinder 22">
            <a:extLst>
              <a:ext uri="{FF2B5EF4-FFF2-40B4-BE49-F238E27FC236}">
                <a16:creationId xmlns:a16="http://schemas.microsoft.com/office/drawing/2014/main" id="{1E3A8517-0071-46F3-A6CE-CB7153DE9620}"/>
              </a:ext>
            </a:extLst>
          </p:cNvPr>
          <p:cNvCxnSpPr>
            <a:cxnSpLocks/>
          </p:cNvCxnSpPr>
          <p:nvPr/>
        </p:nvCxnSpPr>
        <p:spPr>
          <a:xfrm flipH="1" flipV="1">
            <a:off x="5130880" y="2852936"/>
            <a:ext cx="29017" cy="2344706"/>
          </a:xfrm>
          <a:prstGeom prst="line">
            <a:avLst/>
          </a:prstGeom>
        </p:spPr>
        <p:style>
          <a:lnRef idx="1">
            <a:schemeClr val="accent1"/>
          </a:lnRef>
          <a:fillRef idx="0">
            <a:schemeClr val="accent1"/>
          </a:fillRef>
          <a:effectRef idx="0">
            <a:schemeClr val="accent1"/>
          </a:effectRef>
          <a:fontRef idx="minor">
            <a:schemeClr val="tx1"/>
          </a:fontRef>
        </p:style>
      </p:cxnSp>
      <p:sp>
        <p:nvSpPr>
          <p:cNvPr id="19" name="Title 1">
            <a:extLst>
              <a:ext uri="{FF2B5EF4-FFF2-40B4-BE49-F238E27FC236}">
                <a16:creationId xmlns:a16="http://schemas.microsoft.com/office/drawing/2014/main" id="{5CC21B54-6F0F-443B-BB1E-0CDF32B635AD}"/>
              </a:ext>
            </a:extLst>
          </p:cNvPr>
          <p:cNvSpPr txBox="1">
            <a:spLocks/>
          </p:cNvSpPr>
          <p:nvPr/>
        </p:nvSpPr>
        <p:spPr>
          <a:xfrm>
            <a:off x="1030584" y="1881537"/>
            <a:ext cx="2272638" cy="640485"/>
          </a:xfrm>
          <a:prstGeom prst="rect">
            <a:avLst/>
          </a:prstGeom>
        </p:spPr>
        <p:txBody>
          <a:bodyPr>
            <a:normAutofit fontScale="82500" lnSpcReduction="20000"/>
          </a:bodyPr>
          <a:lstStyle>
            <a:lvl1pPr algn="ctr" rtl="0" hangingPunct="0">
              <a:tabLst/>
              <a:defRPr lang="de-DE" sz="4400" b="0" i="0" u="none" strike="noStrike" kern="1200">
                <a:ln>
                  <a:noFill/>
                </a:ln>
                <a:latin typeface="Arial" pitchFamily="18"/>
              </a:defRPr>
            </a:lvl1pPr>
          </a:lstStyle>
          <a:p>
            <a:pPr algn="l"/>
            <a:r>
              <a:rPr lang="en-US" sz="2631" dirty="0" err="1">
                <a:solidFill>
                  <a:sysClr val="windowText" lastClr="000000"/>
                </a:solidFill>
              </a:rPr>
              <a:t>Einkommen</a:t>
            </a:r>
            <a:endParaRPr lang="en-US" sz="2631" dirty="0">
              <a:solidFill>
                <a:sysClr val="windowText" lastClr="000000"/>
              </a:solidFill>
            </a:endParaRPr>
          </a:p>
          <a:p>
            <a:pPr algn="l"/>
            <a:r>
              <a:rPr lang="en-US" sz="2631" dirty="0" err="1">
                <a:solidFill>
                  <a:sysClr val="windowText" lastClr="000000"/>
                </a:solidFill>
              </a:rPr>
              <a:t>gemessen</a:t>
            </a:r>
            <a:r>
              <a:rPr lang="en-US" sz="2631" dirty="0">
                <a:solidFill>
                  <a:sysClr val="windowText" lastClr="000000"/>
                </a:solidFill>
              </a:rPr>
              <a:t> in G</a:t>
            </a:r>
          </a:p>
        </p:txBody>
      </p:sp>
      <p:cxnSp>
        <p:nvCxnSpPr>
          <p:cNvPr id="21" name="Gerade Verbindung mit Pfeil 20">
            <a:extLst>
              <a:ext uri="{FF2B5EF4-FFF2-40B4-BE49-F238E27FC236}">
                <a16:creationId xmlns:a16="http://schemas.microsoft.com/office/drawing/2014/main" id="{C38FE784-4DEC-4E3F-9F66-3F16D7AAB1DA}"/>
              </a:ext>
            </a:extLst>
          </p:cNvPr>
          <p:cNvCxnSpPr>
            <a:cxnSpLocks/>
          </p:cNvCxnSpPr>
          <p:nvPr/>
        </p:nvCxnSpPr>
        <p:spPr>
          <a:xfrm flipV="1">
            <a:off x="2663455" y="1675265"/>
            <a:ext cx="525258" cy="3794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Title 1">
            <a:extLst>
              <a:ext uri="{FF2B5EF4-FFF2-40B4-BE49-F238E27FC236}">
                <a16:creationId xmlns:a16="http://schemas.microsoft.com/office/drawing/2014/main" id="{7BA2E78E-2A95-4EB2-ACBF-1659E3BC6BFE}"/>
              </a:ext>
            </a:extLst>
          </p:cNvPr>
          <p:cNvSpPr txBox="1">
            <a:spLocks/>
          </p:cNvSpPr>
          <p:nvPr/>
        </p:nvSpPr>
        <p:spPr>
          <a:xfrm>
            <a:off x="9699616" y="4201914"/>
            <a:ext cx="2272638" cy="640485"/>
          </a:xfrm>
          <a:prstGeom prst="rect">
            <a:avLst/>
          </a:prstGeom>
        </p:spPr>
        <p:txBody>
          <a:bodyPr>
            <a:normAutofit fontScale="82500" lnSpcReduction="20000"/>
          </a:bodyPr>
          <a:lstStyle>
            <a:lvl1pPr algn="ctr" rtl="0" hangingPunct="0">
              <a:tabLst/>
              <a:defRPr lang="de-DE" sz="4400" b="0" i="0" u="none" strike="noStrike" kern="1200">
                <a:ln>
                  <a:noFill/>
                </a:ln>
                <a:latin typeface="Arial" pitchFamily="18"/>
              </a:defRPr>
            </a:lvl1pPr>
          </a:lstStyle>
          <a:p>
            <a:pPr algn="l"/>
            <a:r>
              <a:rPr lang="en-US" sz="2631" dirty="0" err="1">
                <a:solidFill>
                  <a:sysClr val="windowText" lastClr="000000"/>
                </a:solidFill>
              </a:rPr>
              <a:t>Einkommen</a:t>
            </a:r>
            <a:endParaRPr lang="en-US" sz="2631" dirty="0">
              <a:solidFill>
                <a:sysClr val="windowText" lastClr="000000"/>
              </a:solidFill>
            </a:endParaRPr>
          </a:p>
          <a:p>
            <a:pPr algn="l"/>
            <a:r>
              <a:rPr lang="en-US" sz="2631" dirty="0" err="1">
                <a:solidFill>
                  <a:sysClr val="windowText" lastClr="000000"/>
                </a:solidFill>
              </a:rPr>
              <a:t>gemessen</a:t>
            </a:r>
            <a:r>
              <a:rPr lang="en-US" sz="2631" dirty="0">
                <a:solidFill>
                  <a:sysClr val="windowText" lastClr="000000"/>
                </a:solidFill>
              </a:rPr>
              <a:t> in M</a:t>
            </a:r>
          </a:p>
        </p:txBody>
      </p:sp>
      <p:cxnSp>
        <p:nvCxnSpPr>
          <p:cNvPr id="24" name="Gerade Verbindung mit Pfeil 23">
            <a:extLst>
              <a:ext uri="{FF2B5EF4-FFF2-40B4-BE49-F238E27FC236}">
                <a16:creationId xmlns:a16="http://schemas.microsoft.com/office/drawing/2014/main" id="{F2C49B1B-F42F-4D4A-BCB0-4881BA78C29B}"/>
              </a:ext>
            </a:extLst>
          </p:cNvPr>
          <p:cNvCxnSpPr>
            <a:cxnSpLocks/>
          </p:cNvCxnSpPr>
          <p:nvPr/>
        </p:nvCxnSpPr>
        <p:spPr>
          <a:xfrm flipH="1">
            <a:off x="8902161" y="4291349"/>
            <a:ext cx="847293" cy="8170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Textfeld 24">
            <a:extLst>
              <a:ext uri="{FF2B5EF4-FFF2-40B4-BE49-F238E27FC236}">
                <a16:creationId xmlns:a16="http://schemas.microsoft.com/office/drawing/2014/main" id="{AB62B75A-7654-4324-94C9-289FFE47A635}"/>
              </a:ext>
            </a:extLst>
          </p:cNvPr>
          <p:cNvSpPr txBox="1"/>
          <p:nvPr/>
        </p:nvSpPr>
        <p:spPr>
          <a:xfrm>
            <a:off x="6267528" y="2399421"/>
            <a:ext cx="5924472" cy="521280"/>
          </a:xfrm>
          <a:prstGeom prst="rect">
            <a:avLst/>
          </a:prstGeom>
          <a:noFill/>
        </p:spPr>
        <p:txBody>
          <a:bodyPr wrap="square" rtlCol="0">
            <a:noAutofit/>
          </a:bodyPr>
          <a:lstStyle/>
          <a:p>
            <a:r>
              <a:rPr lang="de-DE" sz="1000" dirty="0"/>
              <a:t>Letztlich machen wir wieder das Gleiche, wie bei Ricardo und schieben bei gegebener Transformationskurve die Einkommensgerade soweit wie möglich nach außen</a:t>
            </a:r>
          </a:p>
          <a:p>
            <a:endParaRPr lang="de-DE" sz="1000" dirty="0"/>
          </a:p>
        </p:txBody>
      </p:sp>
      <mc:AlternateContent xmlns:mc="http://schemas.openxmlformats.org/markup-compatibility/2006" xmlns:a14="http://schemas.microsoft.com/office/drawing/2010/main">
        <mc:Choice Requires="a14">
          <p:sp>
            <p:nvSpPr>
              <p:cNvPr id="26" name="Textfeld 25">
                <a:extLst>
                  <a:ext uri="{FF2B5EF4-FFF2-40B4-BE49-F238E27FC236}">
                    <a16:creationId xmlns:a16="http://schemas.microsoft.com/office/drawing/2014/main" id="{AB62B75A-7654-4324-94C9-289FFE47A635}"/>
                  </a:ext>
                </a:extLst>
              </p:cNvPr>
              <p:cNvSpPr txBox="1"/>
              <p:nvPr/>
            </p:nvSpPr>
            <p:spPr>
              <a:xfrm>
                <a:off x="6541169" y="746261"/>
                <a:ext cx="5633796" cy="1620488"/>
              </a:xfrm>
              <a:prstGeom prst="rect">
                <a:avLst/>
              </a:prstGeom>
              <a:noFill/>
            </p:spPr>
            <p:txBody>
              <a:bodyPr wrap="square" rtlCol="0">
                <a:noAutofit/>
              </a:bodyPr>
              <a:lstStyle/>
              <a:p>
                <a:r>
                  <a:rPr lang="de-DE" sz="1000" dirty="0"/>
                  <a:t>Aus den gewinnoptimalen Arbeitsmengen L*</a:t>
                </a:r>
                <a:r>
                  <a:rPr lang="de-DE" sz="1000" baseline="-25000" dirty="0"/>
                  <a:t>M</a:t>
                </a:r>
                <a:r>
                  <a:rPr lang="de-DE" sz="1000" dirty="0"/>
                  <a:t> und L*</a:t>
                </a:r>
                <a:r>
                  <a:rPr lang="de-DE" sz="1000" baseline="-25000" dirty="0"/>
                  <a:t>G</a:t>
                </a:r>
                <a:r>
                  <a:rPr lang="de-DE" sz="1000" dirty="0"/>
                  <a:t> oder Bedingung</a:t>
                </a:r>
              </a:p>
              <a:p>
                <a:endParaRPr lang="de-DE" sz="1000" dirty="0"/>
              </a:p>
              <a:p>
                <a:pPr/>
                <a14:m>
                  <m:oMathPara xmlns:m="http://schemas.openxmlformats.org/officeDocument/2006/math">
                    <m:oMathParaPr>
                      <m:jc m:val="centerGroup"/>
                    </m:oMathParaPr>
                    <m:oMath xmlns:m="http://schemas.openxmlformats.org/officeDocument/2006/math">
                      <m:f>
                        <m:fPr>
                          <m:ctrlPr>
                            <a:rPr lang="de-DE" sz="1000" i="1">
                              <a:latin typeface="Cambria Math" panose="02040503050406030204" pitchFamily="18" charset="0"/>
                            </a:rPr>
                          </m:ctrlPr>
                        </m:fPr>
                        <m:num>
                          <m:r>
                            <a:rPr lang="de-DE" sz="1000" i="1">
                              <a:latin typeface="Cambria Math" panose="02040503050406030204" pitchFamily="18" charset="0"/>
                            </a:rPr>
                            <m:t>𝑑𝐺</m:t>
                          </m:r>
                        </m:num>
                        <m:den>
                          <m:r>
                            <a:rPr lang="de-DE" sz="1000" i="1">
                              <a:latin typeface="Cambria Math" panose="02040503050406030204" pitchFamily="18" charset="0"/>
                            </a:rPr>
                            <m:t>𝑑𝑀</m:t>
                          </m:r>
                        </m:den>
                      </m:f>
                      <m:r>
                        <a:rPr lang="de-DE" sz="1000" i="1">
                          <a:latin typeface="Cambria Math" panose="02040503050406030204" pitchFamily="18" charset="0"/>
                        </a:rPr>
                        <m:t>=−</m:t>
                      </m:r>
                      <m:f>
                        <m:fPr>
                          <m:ctrlPr>
                            <a:rPr lang="de-DE" sz="1000" i="1">
                              <a:latin typeface="Cambria Math" panose="02040503050406030204" pitchFamily="18" charset="0"/>
                              <a:ea typeface="Cambria Math" panose="02040503050406030204" pitchFamily="18" charset="0"/>
                            </a:rPr>
                          </m:ctrlPr>
                        </m:fPr>
                        <m:num>
                          <m:r>
                            <m:rPr>
                              <m:nor/>
                            </m:rPr>
                            <a:rPr lang="de-DE" sz="1000">
                              <a:latin typeface="Cambria Math" panose="02040503050406030204" pitchFamily="18" charset="0"/>
                              <a:ea typeface="Cambria Math" panose="02040503050406030204" pitchFamily="18" charset="0"/>
                            </a:rPr>
                            <m:t>GP</m:t>
                          </m:r>
                          <m:r>
                            <m:rPr>
                              <m:nor/>
                            </m:rPr>
                            <a:rPr lang="de-DE" sz="1000" dirty="0">
                              <a:latin typeface="Cambria Math" panose="02040503050406030204" pitchFamily="18" charset="0"/>
                              <a:ea typeface="Cambria Math" panose="02040503050406030204" pitchFamily="18" charset="0"/>
                            </a:rPr>
                            <m:t>L</m:t>
                          </m:r>
                          <m:r>
                            <m:rPr>
                              <m:nor/>
                            </m:rPr>
                            <a:rPr lang="de-DE" sz="1000" baseline="-25000" dirty="0">
                              <a:latin typeface="Cambria Math" panose="02040503050406030204" pitchFamily="18" charset="0"/>
                              <a:ea typeface="Cambria Math" panose="02040503050406030204" pitchFamily="18" charset="0"/>
                            </a:rPr>
                            <m:t>G</m:t>
                          </m:r>
                        </m:num>
                        <m:den>
                          <m:r>
                            <m:rPr>
                              <m:nor/>
                            </m:rPr>
                            <a:rPr lang="de-DE" sz="1000">
                              <a:latin typeface="Cambria Math" panose="02040503050406030204" pitchFamily="18" charset="0"/>
                              <a:ea typeface="Cambria Math" panose="02040503050406030204" pitchFamily="18" charset="0"/>
                            </a:rPr>
                            <m:t>GP</m:t>
                          </m:r>
                          <m:r>
                            <m:rPr>
                              <m:nor/>
                            </m:rPr>
                            <a:rPr lang="de-DE" sz="1000" dirty="0">
                              <a:latin typeface="Cambria Math" panose="02040503050406030204" pitchFamily="18" charset="0"/>
                              <a:ea typeface="Cambria Math" panose="02040503050406030204" pitchFamily="18" charset="0"/>
                            </a:rPr>
                            <m:t>L</m:t>
                          </m:r>
                          <m:r>
                            <m:rPr>
                              <m:nor/>
                            </m:rPr>
                            <a:rPr lang="de-DE" sz="1000" baseline="-25000" dirty="0">
                              <a:latin typeface="Cambria Math" panose="02040503050406030204" pitchFamily="18" charset="0"/>
                              <a:ea typeface="Cambria Math" panose="02040503050406030204" pitchFamily="18" charset="0"/>
                            </a:rPr>
                            <m:t>M</m:t>
                          </m:r>
                        </m:den>
                      </m:f>
                      <m:r>
                        <a:rPr lang="de-DE" sz="1000" i="1">
                          <a:latin typeface="Cambria Math" panose="02040503050406030204" pitchFamily="18" charset="0"/>
                          <a:ea typeface="Cambria Math" panose="02040503050406030204" pitchFamily="18" charset="0"/>
                        </a:rPr>
                        <m:t>=−</m:t>
                      </m:r>
                      <m:f>
                        <m:fPr>
                          <m:ctrlPr>
                            <a:rPr lang="de-DE" sz="1000" i="1">
                              <a:latin typeface="Cambria Math" panose="02040503050406030204" pitchFamily="18" charset="0"/>
                            </a:rPr>
                          </m:ctrlPr>
                        </m:fPr>
                        <m:num>
                          <m:r>
                            <m:rPr>
                              <m:nor/>
                            </m:rPr>
                            <a:rPr lang="de-DE" sz="1000" dirty="0"/>
                            <m:t>P</m:t>
                          </m:r>
                          <m:r>
                            <m:rPr>
                              <m:nor/>
                            </m:rPr>
                            <a:rPr lang="de-DE" sz="1000" baseline="-25000" dirty="0"/>
                            <m:t>M</m:t>
                          </m:r>
                        </m:num>
                        <m:den>
                          <m:r>
                            <m:rPr>
                              <m:nor/>
                            </m:rPr>
                            <a:rPr lang="de-DE" sz="1000" dirty="0"/>
                            <m:t>P</m:t>
                          </m:r>
                          <m:r>
                            <m:rPr>
                              <m:nor/>
                            </m:rPr>
                            <a:rPr lang="de-DE" sz="1000" baseline="-25000" dirty="0"/>
                            <m:t>G</m:t>
                          </m:r>
                        </m:den>
                      </m:f>
                    </m:oMath>
                  </m:oMathPara>
                </a14:m>
                <a:endParaRPr lang="de-DE" sz="1000" dirty="0"/>
              </a:p>
              <a:p>
                <a:endParaRPr lang="de-DE" sz="1000" dirty="0"/>
              </a:p>
              <a:p>
                <a:r>
                  <a:rPr lang="de-DE" sz="1000" dirty="0"/>
                  <a:t>Steigung der Transformationskurve = </a:t>
                </a:r>
                <a:r>
                  <a:rPr lang="de-DE" sz="1000"/>
                  <a:t>|Preisverhältbis</a:t>
                </a:r>
                <a:r>
                  <a:rPr lang="de-DE" sz="1000" dirty="0"/>
                  <a:t>|</a:t>
                </a:r>
              </a:p>
              <a:p>
                <a:endParaRPr lang="de-DE" sz="1000" dirty="0"/>
              </a:p>
              <a:p>
                <a:r>
                  <a:rPr lang="de-DE" sz="1000" dirty="0"/>
                  <a:t>(Vergleiche wieder mit der Mikro und der Bedingung Steigung der </a:t>
                </a:r>
                <a:r>
                  <a:rPr lang="de-DE" sz="1000" dirty="0" err="1"/>
                  <a:t>indiffernezkurve</a:t>
                </a:r>
                <a:r>
                  <a:rPr lang="de-DE" sz="1000" dirty="0"/>
                  <a:t> = </a:t>
                </a:r>
                <a:r>
                  <a:rPr lang="de-DE" sz="1000"/>
                  <a:t>|Preisverhältbis</a:t>
                </a:r>
                <a:r>
                  <a:rPr lang="de-DE" sz="1000" dirty="0"/>
                  <a:t>|)</a:t>
                </a:r>
              </a:p>
              <a:p>
                <a:endParaRPr lang="de-DE" sz="1000" dirty="0"/>
              </a:p>
              <a:p>
                <a:r>
                  <a:rPr lang="de-DE" sz="1000" dirty="0"/>
                  <a:t>Kann damit der optimale Produktionspunkt eines Landes ohne Handel bestimmt werden</a:t>
                </a:r>
              </a:p>
              <a:p>
                <a:endParaRPr lang="de-DE" sz="1000" dirty="0"/>
              </a:p>
            </p:txBody>
          </p:sp>
        </mc:Choice>
        <mc:Fallback xmlns="">
          <p:sp>
            <p:nvSpPr>
              <p:cNvPr id="26" name="Textfeld 25">
                <a:extLst>
                  <a:ext uri="{FF2B5EF4-FFF2-40B4-BE49-F238E27FC236}">
                    <a16:creationId xmlns:a16="http://schemas.microsoft.com/office/drawing/2014/main" id="{AB62B75A-7654-4324-94C9-289FFE47A635}"/>
                  </a:ext>
                </a:extLst>
              </p:cNvPr>
              <p:cNvSpPr txBox="1">
                <a:spLocks noRot="1" noChangeAspect="1" noMove="1" noResize="1" noEditPoints="1" noAdjustHandles="1" noChangeArrowheads="1" noChangeShapeType="1" noTextEdit="1"/>
              </p:cNvSpPr>
              <p:nvPr/>
            </p:nvSpPr>
            <p:spPr>
              <a:xfrm>
                <a:off x="6541169" y="746261"/>
                <a:ext cx="5633796" cy="1620488"/>
              </a:xfrm>
              <a:prstGeom prst="rect">
                <a:avLst/>
              </a:prstGeom>
              <a:blipFill>
                <a:blip r:embed="rId4"/>
                <a:stretch>
                  <a:fillRect b="-1128"/>
                </a:stretch>
              </a:blipFill>
            </p:spPr>
            <p:txBody>
              <a:bodyPr/>
              <a:lstStyle/>
              <a:p>
                <a:r>
                  <a:rPr lang="de-DE">
                    <a:noFill/>
                  </a:rPr>
                  <a:t> </a:t>
                </a:r>
              </a:p>
            </p:txBody>
          </p:sp>
        </mc:Fallback>
      </mc:AlternateContent>
      <p:sp>
        <p:nvSpPr>
          <p:cNvPr id="27" name="Textfeld 26">
            <a:extLst>
              <a:ext uri="{FF2B5EF4-FFF2-40B4-BE49-F238E27FC236}">
                <a16:creationId xmlns:a16="http://schemas.microsoft.com/office/drawing/2014/main" id="{AB62B75A-7654-4324-94C9-289FFE47A635}"/>
              </a:ext>
            </a:extLst>
          </p:cNvPr>
          <p:cNvSpPr txBox="1"/>
          <p:nvPr/>
        </p:nvSpPr>
        <p:spPr>
          <a:xfrm>
            <a:off x="6669162" y="2837022"/>
            <a:ext cx="4969733" cy="521280"/>
          </a:xfrm>
          <a:prstGeom prst="rect">
            <a:avLst/>
          </a:prstGeom>
          <a:noFill/>
        </p:spPr>
        <p:txBody>
          <a:bodyPr wrap="square" rtlCol="0">
            <a:noAutofit/>
          </a:bodyPr>
          <a:lstStyle/>
          <a:p>
            <a:r>
              <a:rPr lang="de-DE" sz="1000" dirty="0"/>
              <a:t>Da wir bisher aber nur das Land alleine betrachten, heißt das, dass der Produktionspunkt auch gleichzeitig der Konsumpunkt ist, denn ohne Handel kann nur das konsumiert werden, was man selbst produziert hat </a:t>
            </a:r>
          </a:p>
          <a:p>
            <a:endParaRPr lang="de-DE" sz="1000" dirty="0"/>
          </a:p>
        </p:txBody>
      </p:sp>
      <p:sp>
        <p:nvSpPr>
          <p:cNvPr id="29" name="Title 1"/>
          <p:cNvSpPr txBox="1">
            <a:spLocks/>
          </p:cNvSpPr>
          <p:nvPr/>
        </p:nvSpPr>
        <p:spPr>
          <a:xfrm>
            <a:off x="2097195" y="19567"/>
            <a:ext cx="7464960" cy="640485"/>
          </a:xfrm>
          <a:prstGeom prst="rect">
            <a:avLst/>
          </a:prstGeom>
        </p:spPr>
        <p:txBody>
          <a:bodyPr>
            <a:normAutofit fontScale="97500"/>
          </a:bodyPr>
          <a:lstStyle>
            <a:lvl1pPr algn="ctr" rtl="0" hangingPunct="0">
              <a:tabLst/>
              <a:defRPr lang="de-DE" sz="4400" b="0" i="0" u="none" strike="noStrike" kern="1200">
                <a:ln>
                  <a:noFill/>
                </a:ln>
                <a:latin typeface="Arial" pitchFamily="18"/>
              </a:defRPr>
            </a:lvl1pPr>
          </a:lstStyle>
          <a:p>
            <a:r>
              <a:rPr lang="en-US" sz="2631" dirty="0">
                <a:solidFill>
                  <a:sysClr val="windowText" lastClr="000000"/>
                </a:solidFill>
              </a:rPr>
              <a:t>Land </a:t>
            </a:r>
            <a:r>
              <a:rPr lang="en-US" sz="2631" dirty="0" err="1">
                <a:solidFill>
                  <a:sysClr val="windowText" lastClr="000000"/>
                </a:solidFill>
              </a:rPr>
              <a:t>unter</a:t>
            </a:r>
            <a:r>
              <a:rPr lang="en-US" sz="2631" dirty="0">
                <a:solidFill>
                  <a:sysClr val="windowText" lastClr="000000"/>
                </a:solidFill>
              </a:rPr>
              <a:t> </a:t>
            </a:r>
            <a:r>
              <a:rPr lang="en-US" sz="2631" dirty="0" err="1">
                <a:solidFill>
                  <a:sysClr val="windowText" lastClr="000000"/>
                </a:solidFill>
              </a:rPr>
              <a:t>Autarkie</a:t>
            </a:r>
            <a:endParaRPr lang="en-US" sz="2631" dirty="0">
              <a:solidFill>
                <a:sysClr val="windowText" lastClr="000000"/>
              </a:solidFill>
            </a:endParaRPr>
          </a:p>
        </p:txBody>
      </p:sp>
      <p:sp>
        <p:nvSpPr>
          <p:cNvPr id="28" name="Textfeld 27">
            <a:extLst>
              <a:ext uri="{FF2B5EF4-FFF2-40B4-BE49-F238E27FC236}">
                <a16:creationId xmlns:a16="http://schemas.microsoft.com/office/drawing/2014/main" id="{EA482EEC-2196-4E73-A3F5-DF32F40D0315}"/>
              </a:ext>
            </a:extLst>
          </p:cNvPr>
          <p:cNvSpPr txBox="1"/>
          <p:nvPr/>
        </p:nvSpPr>
        <p:spPr>
          <a:xfrm>
            <a:off x="636933" y="5921210"/>
            <a:ext cx="9543382" cy="646331"/>
          </a:xfrm>
          <a:prstGeom prst="rect">
            <a:avLst/>
          </a:prstGeom>
          <a:noFill/>
        </p:spPr>
        <p:txBody>
          <a:bodyPr wrap="none"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dirty="0"/>
              <a:t>Siehe auch allgemeines Video zur Optimierung (</a:t>
            </a:r>
            <a:r>
              <a:rPr lang="de-DE" dirty="0">
                <a:hlinkClick r:id="rId5"/>
              </a:rPr>
              <a:t>http://www.bernhardkoester.de/video/inhalt.html</a:t>
            </a:r>
            <a:r>
              <a:rPr lang="de-DE" dirty="0"/>
              <a:t>):</a:t>
            </a:r>
          </a:p>
          <a:p>
            <a:r>
              <a:rPr lang="de-DE" dirty="0"/>
              <a:t>bzw.	</a:t>
            </a:r>
            <a:r>
              <a:rPr lang="de-DE" dirty="0">
                <a:hlinkClick r:id="rId6"/>
              </a:rPr>
              <a:t>https://www.youtube.com/watch?v=002HcSoycxA</a:t>
            </a:r>
            <a:endParaRPr lang="de-DE" dirty="0"/>
          </a:p>
        </p:txBody>
      </p:sp>
    </p:spTree>
    <p:extLst>
      <p:ext uri="{BB962C8B-B14F-4D97-AF65-F5344CB8AC3E}">
        <p14:creationId xmlns:p14="http://schemas.microsoft.com/office/powerpoint/2010/main" val="1939989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8" grpId="0"/>
      <p:bldP spid="25" grpId="0"/>
      <p:bldP spid="26" grpId="0"/>
      <p:bldP spid="2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249482"/>
            <a:ext cx="7464960" cy="640485"/>
          </a:xfrm>
          <a:prstGeom prst="rect">
            <a:avLst/>
          </a:prstGeom>
        </p:spPr>
        <p:txBody>
          <a:bodyPr>
            <a:normAutofit fontScale="97500"/>
          </a:bodyPr>
          <a:lstStyle>
            <a:lvl1pPr algn="ctr" rtl="0" hangingPunct="0">
              <a:tabLst/>
              <a:defRPr lang="de-DE" sz="4400" b="0" i="0" u="none" strike="noStrike" kern="1200">
                <a:ln>
                  <a:noFill/>
                </a:ln>
                <a:latin typeface="Arial" pitchFamily="18"/>
              </a:defRPr>
            </a:lvl1pPr>
          </a:lstStyle>
          <a:p>
            <a:r>
              <a:rPr lang="en-US" sz="2631">
                <a:solidFill>
                  <a:sysClr val="windowText" lastClr="000000"/>
                </a:solidFill>
              </a:rPr>
              <a:t>Preisanstieg </a:t>
            </a:r>
            <a:r>
              <a:rPr lang="en-US" sz="2631" dirty="0">
                <a:solidFill>
                  <a:sysClr val="windowText" lastClr="000000"/>
                </a:solidFill>
              </a:rPr>
              <a:t>des </a:t>
            </a:r>
            <a:r>
              <a:rPr lang="en-US" sz="2631" dirty="0" err="1">
                <a:solidFill>
                  <a:sysClr val="windowText" lastClr="000000"/>
                </a:solidFill>
              </a:rPr>
              <a:t>einen</a:t>
            </a:r>
            <a:r>
              <a:rPr lang="en-US" sz="2631" dirty="0">
                <a:solidFill>
                  <a:sysClr val="windowText" lastClr="000000"/>
                </a:solidFill>
              </a:rPr>
              <a:t> </a:t>
            </a:r>
            <a:r>
              <a:rPr lang="en-US" sz="2631" dirty="0" err="1">
                <a:solidFill>
                  <a:sysClr val="windowText" lastClr="000000"/>
                </a:solidFill>
              </a:rPr>
              <a:t>Gutes</a:t>
            </a:r>
            <a:r>
              <a:rPr lang="en-US" sz="2631" dirty="0">
                <a:solidFill>
                  <a:sysClr val="windowText" lastClr="000000"/>
                </a:solidFill>
              </a:rPr>
              <a:t> M</a:t>
            </a:r>
          </a:p>
        </p:txBody>
      </p:sp>
      <p:cxnSp>
        <p:nvCxnSpPr>
          <p:cNvPr id="10" name="Gerade Verbindung mit Pfeil 9">
            <a:extLst>
              <a:ext uri="{FF2B5EF4-FFF2-40B4-BE49-F238E27FC236}">
                <a16:creationId xmlns:a16="http://schemas.microsoft.com/office/drawing/2014/main" id="{3940E059-BC20-47D6-8C06-9A371A7BD9B3}"/>
              </a:ext>
            </a:extLst>
          </p:cNvPr>
          <p:cNvCxnSpPr/>
          <p:nvPr/>
        </p:nvCxnSpPr>
        <p:spPr>
          <a:xfrm flipV="1">
            <a:off x="2999656" y="889966"/>
            <a:ext cx="0" cy="367240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Gerade Verbindung mit Pfeil 10">
            <a:extLst>
              <a:ext uri="{FF2B5EF4-FFF2-40B4-BE49-F238E27FC236}">
                <a16:creationId xmlns:a16="http://schemas.microsoft.com/office/drawing/2014/main" id="{43E2E20E-CAE4-4956-A17C-35D6CF8F5AA1}"/>
              </a:ext>
            </a:extLst>
          </p:cNvPr>
          <p:cNvCxnSpPr>
            <a:cxnSpLocks/>
          </p:cNvCxnSpPr>
          <p:nvPr/>
        </p:nvCxnSpPr>
        <p:spPr>
          <a:xfrm>
            <a:off x="2999656" y="4562374"/>
            <a:ext cx="525189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Textfeld 11">
            <a:extLst>
              <a:ext uri="{FF2B5EF4-FFF2-40B4-BE49-F238E27FC236}">
                <a16:creationId xmlns:a16="http://schemas.microsoft.com/office/drawing/2014/main" id="{B996E664-45FD-4C1E-A44E-A72F2419D670}"/>
              </a:ext>
            </a:extLst>
          </p:cNvPr>
          <p:cNvSpPr txBox="1"/>
          <p:nvPr/>
        </p:nvSpPr>
        <p:spPr>
          <a:xfrm flipH="1">
            <a:off x="128640" y="1052765"/>
            <a:ext cx="2943020" cy="646331"/>
          </a:xfrm>
          <a:prstGeom prst="rect">
            <a:avLst/>
          </a:prstGeom>
          <a:noFill/>
        </p:spPr>
        <p:txBody>
          <a:bodyPr wrap="square" rtlCol="0">
            <a:spAutoFit/>
          </a:bodyPr>
          <a:lstStyle/>
          <a:p>
            <a:r>
              <a:rPr lang="de-DE" dirty="0"/>
              <a:t>P</a:t>
            </a:r>
            <a:r>
              <a:rPr lang="de-DE" baseline="-25000" dirty="0"/>
              <a:t>G</a:t>
            </a:r>
            <a:r>
              <a:rPr lang="de-DE" dirty="0"/>
              <a:t>* GPL</a:t>
            </a:r>
            <a:r>
              <a:rPr lang="de-DE" baseline="-25000" dirty="0"/>
              <a:t>G </a:t>
            </a:r>
            <a:r>
              <a:rPr lang="de-DE" dirty="0"/>
              <a:t>=Wertgrenzprodukt</a:t>
            </a:r>
          </a:p>
          <a:p>
            <a:r>
              <a:rPr lang="de-DE" dirty="0"/>
              <a:t>W=Lohnsatz</a:t>
            </a:r>
          </a:p>
        </p:txBody>
      </p:sp>
      <p:cxnSp>
        <p:nvCxnSpPr>
          <p:cNvPr id="14" name="Gerade Verbindung mit Pfeil 13">
            <a:extLst>
              <a:ext uri="{FF2B5EF4-FFF2-40B4-BE49-F238E27FC236}">
                <a16:creationId xmlns:a16="http://schemas.microsoft.com/office/drawing/2014/main" id="{DBBA5383-AE0E-432A-BD35-9B6DCBCC5998}"/>
              </a:ext>
            </a:extLst>
          </p:cNvPr>
          <p:cNvCxnSpPr/>
          <p:nvPr/>
        </p:nvCxnSpPr>
        <p:spPr>
          <a:xfrm flipV="1">
            <a:off x="7968208" y="889966"/>
            <a:ext cx="0" cy="367240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Gerade Verbindung mit Pfeil 14">
            <a:extLst>
              <a:ext uri="{FF2B5EF4-FFF2-40B4-BE49-F238E27FC236}">
                <a16:creationId xmlns:a16="http://schemas.microsoft.com/office/drawing/2014/main" id="{3C2806A1-EC64-459F-873C-3FFA86755A56}"/>
              </a:ext>
            </a:extLst>
          </p:cNvPr>
          <p:cNvCxnSpPr>
            <a:cxnSpLocks/>
          </p:cNvCxnSpPr>
          <p:nvPr/>
        </p:nvCxnSpPr>
        <p:spPr>
          <a:xfrm flipH="1">
            <a:off x="2711624" y="4562374"/>
            <a:ext cx="1088504"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Textfeld 15">
            <a:extLst>
              <a:ext uri="{FF2B5EF4-FFF2-40B4-BE49-F238E27FC236}">
                <a16:creationId xmlns:a16="http://schemas.microsoft.com/office/drawing/2014/main" id="{4CB80D15-788F-43E0-9430-577477BDD845}"/>
              </a:ext>
            </a:extLst>
          </p:cNvPr>
          <p:cNvSpPr txBox="1"/>
          <p:nvPr/>
        </p:nvSpPr>
        <p:spPr>
          <a:xfrm flipH="1">
            <a:off x="8040217" y="980729"/>
            <a:ext cx="3398645" cy="646331"/>
          </a:xfrm>
          <a:prstGeom prst="rect">
            <a:avLst/>
          </a:prstGeom>
          <a:noFill/>
        </p:spPr>
        <p:txBody>
          <a:bodyPr wrap="square" rtlCol="0">
            <a:spAutoFit/>
          </a:bodyPr>
          <a:lstStyle/>
          <a:p>
            <a:r>
              <a:rPr lang="de-DE" dirty="0"/>
              <a:t>P</a:t>
            </a:r>
            <a:r>
              <a:rPr lang="de-DE" baseline="-25000" dirty="0"/>
              <a:t>M</a:t>
            </a:r>
            <a:r>
              <a:rPr lang="de-DE" dirty="0"/>
              <a:t>*GPL</a:t>
            </a:r>
            <a:r>
              <a:rPr lang="de-DE" baseline="-25000" dirty="0"/>
              <a:t>M </a:t>
            </a:r>
            <a:r>
              <a:rPr lang="de-DE" dirty="0"/>
              <a:t>=Wertgrenzprodukt</a:t>
            </a:r>
          </a:p>
          <a:p>
            <a:r>
              <a:rPr lang="de-DE" dirty="0"/>
              <a:t>w =Lohnsatz</a:t>
            </a:r>
          </a:p>
        </p:txBody>
      </p:sp>
      <p:sp>
        <p:nvSpPr>
          <p:cNvPr id="18" name="Textfeld 17">
            <a:extLst>
              <a:ext uri="{FF2B5EF4-FFF2-40B4-BE49-F238E27FC236}">
                <a16:creationId xmlns:a16="http://schemas.microsoft.com/office/drawing/2014/main" id="{B5F4E884-4553-4D38-AA63-95D029B08FD5}"/>
              </a:ext>
            </a:extLst>
          </p:cNvPr>
          <p:cNvSpPr txBox="1"/>
          <p:nvPr/>
        </p:nvSpPr>
        <p:spPr>
          <a:xfrm>
            <a:off x="187842" y="6038281"/>
            <a:ext cx="11643447" cy="830997"/>
          </a:xfrm>
          <a:prstGeom prst="rect">
            <a:avLst/>
          </a:prstGeom>
          <a:noFill/>
        </p:spPr>
        <p:txBody>
          <a:bodyPr wrap="square" rtlCol="0">
            <a:spAutoFit/>
          </a:bodyPr>
          <a:lstStyle/>
          <a:p>
            <a:r>
              <a:rPr lang="de-DE" sz="1600"/>
              <a:t>Der Preisanstieg </a:t>
            </a:r>
            <a:r>
              <a:rPr lang="de-DE" sz="1600" dirty="0"/>
              <a:t>bei Maschinen erhöht die Nachfrage nach Arbeit im Sektor der Maschinen und die Produktion dort wird ausgeweitet:</a:t>
            </a:r>
          </a:p>
          <a:p>
            <a:r>
              <a:rPr lang="de-DE" sz="1600" dirty="0"/>
              <a:t>→ dies senkt den Arbeitseinsatz bei Getreide und die Produktion in diesem Sektor sinkt </a:t>
            </a:r>
          </a:p>
          <a:p>
            <a:r>
              <a:rPr lang="de-DE" sz="1600" dirty="0"/>
              <a:t>→ Der Anstieg des Lohnsatzes fällt allerdings </a:t>
            </a:r>
            <a:r>
              <a:rPr lang="de-DE" sz="1600" b="1" dirty="0"/>
              <a:t>relativ</a:t>
            </a:r>
            <a:r>
              <a:rPr lang="de-DE" sz="1600" dirty="0"/>
              <a:t> geringer aus, als </a:t>
            </a:r>
            <a:r>
              <a:rPr lang="de-DE" sz="1600"/>
              <a:t>der Preisanstieg </a:t>
            </a:r>
            <a:r>
              <a:rPr lang="de-DE" sz="1600" dirty="0"/>
              <a:t>bei Maschinen </a:t>
            </a:r>
          </a:p>
        </p:txBody>
      </p:sp>
      <p:sp>
        <p:nvSpPr>
          <p:cNvPr id="19" name="Freihandform: Form 18">
            <a:extLst>
              <a:ext uri="{FF2B5EF4-FFF2-40B4-BE49-F238E27FC236}">
                <a16:creationId xmlns:a16="http://schemas.microsoft.com/office/drawing/2014/main" id="{ABBF5D43-83D4-47AE-AD9D-01DD3BAB89AE}"/>
              </a:ext>
            </a:extLst>
          </p:cNvPr>
          <p:cNvSpPr/>
          <p:nvPr/>
        </p:nvSpPr>
        <p:spPr>
          <a:xfrm>
            <a:off x="3318510" y="980728"/>
            <a:ext cx="4046220" cy="3006090"/>
          </a:xfrm>
          <a:custGeom>
            <a:avLst/>
            <a:gdLst>
              <a:gd name="connsiteX0" fmla="*/ 0 w 4046220"/>
              <a:gd name="connsiteY0" fmla="*/ 0 h 3006090"/>
              <a:gd name="connsiteX1" fmla="*/ 994410 w 4046220"/>
              <a:gd name="connsiteY1" fmla="*/ 2080260 h 3006090"/>
              <a:gd name="connsiteX2" fmla="*/ 4046220 w 4046220"/>
              <a:gd name="connsiteY2" fmla="*/ 3006090 h 3006090"/>
            </a:gdLst>
            <a:ahLst/>
            <a:cxnLst>
              <a:cxn ang="0">
                <a:pos x="connsiteX0" y="connsiteY0"/>
              </a:cxn>
              <a:cxn ang="0">
                <a:pos x="connsiteX1" y="connsiteY1"/>
              </a:cxn>
              <a:cxn ang="0">
                <a:pos x="connsiteX2" y="connsiteY2"/>
              </a:cxn>
            </a:cxnLst>
            <a:rect l="l" t="t" r="r" b="b"/>
            <a:pathLst>
              <a:path w="4046220" h="3006090">
                <a:moveTo>
                  <a:pt x="0" y="0"/>
                </a:moveTo>
                <a:cubicBezTo>
                  <a:pt x="160020" y="789622"/>
                  <a:pt x="320040" y="1579245"/>
                  <a:pt x="994410" y="2080260"/>
                </a:cubicBezTo>
                <a:cubicBezTo>
                  <a:pt x="1668780" y="2581275"/>
                  <a:pt x="2857500" y="2793682"/>
                  <a:pt x="4046220" y="300609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hteck 19">
            <a:extLst>
              <a:ext uri="{FF2B5EF4-FFF2-40B4-BE49-F238E27FC236}">
                <a16:creationId xmlns:a16="http://schemas.microsoft.com/office/drawing/2014/main" id="{0639F7BD-91C2-4FD8-9840-A1DC2815BAAF}"/>
              </a:ext>
            </a:extLst>
          </p:cNvPr>
          <p:cNvSpPr/>
          <p:nvPr/>
        </p:nvSpPr>
        <p:spPr>
          <a:xfrm>
            <a:off x="3356254" y="1118683"/>
            <a:ext cx="1024127" cy="369332"/>
          </a:xfrm>
          <a:prstGeom prst="rect">
            <a:avLst/>
          </a:prstGeom>
        </p:spPr>
        <p:txBody>
          <a:bodyPr wrap="none">
            <a:spAutoFit/>
          </a:bodyPr>
          <a:lstStyle/>
          <a:p>
            <a:r>
              <a:rPr lang="de-DE" dirty="0"/>
              <a:t>P</a:t>
            </a:r>
            <a:r>
              <a:rPr lang="de-DE" baseline="-25000" dirty="0"/>
              <a:t>G</a:t>
            </a:r>
            <a:r>
              <a:rPr lang="de-DE" dirty="0"/>
              <a:t>* GPL</a:t>
            </a:r>
            <a:r>
              <a:rPr lang="de-DE" baseline="-25000" dirty="0"/>
              <a:t>G</a:t>
            </a:r>
          </a:p>
        </p:txBody>
      </p:sp>
      <p:sp>
        <p:nvSpPr>
          <p:cNvPr id="21" name="Freihandform: Form 20">
            <a:extLst>
              <a:ext uri="{FF2B5EF4-FFF2-40B4-BE49-F238E27FC236}">
                <a16:creationId xmlns:a16="http://schemas.microsoft.com/office/drawing/2014/main" id="{C772E8ED-3629-46C9-9FA2-7BB8D928B372}"/>
              </a:ext>
            </a:extLst>
          </p:cNvPr>
          <p:cNvSpPr/>
          <p:nvPr/>
        </p:nvSpPr>
        <p:spPr>
          <a:xfrm>
            <a:off x="4038600" y="960120"/>
            <a:ext cx="3577590" cy="3268980"/>
          </a:xfrm>
          <a:custGeom>
            <a:avLst/>
            <a:gdLst>
              <a:gd name="connsiteX0" fmla="*/ 3577590 w 3577590"/>
              <a:gd name="connsiteY0" fmla="*/ 0 h 3268980"/>
              <a:gd name="connsiteX1" fmla="*/ 2194560 w 3577590"/>
              <a:gd name="connsiteY1" fmla="*/ 2137410 h 3268980"/>
              <a:gd name="connsiteX2" fmla="*/ 22860 w 3577590"/>
              <a:gd name="connsiteY2" fmla="*/ 3257550 h 3268980"/>
              <a:gd name="connsiteX3" fmla="*/ 22860 w 3577590"/>
              <a:gd name="connsiteY3" fmla="*/ 3257550 h 3268980"/>
              <a:gd name="connsiteX4" fmla="*/ 0 w 3577590"/>
              <a:gd name="connsiteY4" fmla="*/ 3268980 h 32689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7590" h="3268980">
                <a:moveTo>
                  <a:pt x="3577590" y="0"/>
                </a:moveTo>
                <a:cubicBezTo>
                  <a:pt x="3182302" y="797242"/>
                  <a:pt x="2787015" y="1594485"/>
                  <a:pt x="2194560" y="2137410"/>
                </a:cubicBezTo>
                <a:cubicBezTo>
                  <a:pt x="1602105" y="2680335"/>
                  <a:pt x="22860" y="3257550"/>
                  <a:pt x="22860" y="3257550"/>
                </a:cubicBezTo>
                <a:lnTo>
                  <a:pt x="22860" y="3257550"/>
                </a:lnTo>
                <a:lnTo>
                  <a:pt x="0" y="3268980"/>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Rechteck 21">
            <a:extLst>
              <a:ext uri="{FF2B5EF4-FFF2-40B4-BE49-F238E27FC236}">
                <a16:creationId xmlns:a16="http://schemas.microsoft.com/office/drawing/2014/main" id="{C94D7996-F0F5-4EB5-A3B8-66D640CAFBD3}"/>
              </a:ext>
            </a:extLst>
          </p:cNvPr>
          <p:cNvSpPr/>
          <p:nvPr/>
        </p:nvSpPr>
        <p:spPr>
          <a:xfrm>
            <a:off x="6532737" y="789364"/>
            <a:ext cx="1043876" cy="369332"/>
          </a:xfrm>
          <a:prstGeom prst="rect">
            <a:avLst/>
          </a:prstGeom>
        </p:spPr>
        <p:txBody>
          <a:bodyPr wrap="none">
            <a:spAutoFit/>
          </a:bodyPr>
          <a:lstStyle/>
          <a:p>
            <a:r>
              <a:rPr lang="de-DE" dirty="0"/>
              <a:t>P</a:t>
            </a:r>
            <a:r>
              <a:rPr lang="de-DE" baseline="-25000" dirty="0"/>
              <a:t>M</a:t>
            </a:r>
            <a:r>
              <a:rPr lang="de-DE" dirty="0"/>
              <a:t>*GPL</a:t>
            </a:r>
            <a:r>
              <a:rPr lang="de-DE" baseline="-25000" dirty="0"/>
              <a:t>M</a:t>
            </a:r>
          </a:p>
        </p:txBody>
      </p:sp>
      <p:sp>
        <p:nvSpPr>
          <p:cNvPr id="23" name="Freihandform: Form 22">
            <a:extLst>
              <a:ext uri="{FF2B5EF4-FFF2-40B4-BE49-F238E27FC236}">
                <a16:creationId xmlns:a16="http://schemas.microsoft.com/office/drawing/2014/main" id="{67251BA6-24E9-44C3-866F-BDE47F397C96}"/>
              </a:ext>
            </a:extLst>
          </p:cNvPr>
          <p:cNvSpPr/>
          <p:nvPr/>
        </p:nvSpPr>
        <p:spPr>
          <a:xfrm>
            <a:off x="3950317" y="942073"/>
            <a:ext cx="2520000" cy="2880000"/>
          </a:xfrm>
          <a:custGeom>
            <a:avLst/>
            <a:gdLst>
              <a:gd name="connsiteX0" fmla="*/ 3577590 w 3577590"/>
              <a:gd name="connsiteY0" fmla="*/ 0 h 3268980"/>
              <a:gd name="connsiteX1" fmla="*/ 2194560 w 3577590"/>
              <a:gd name="connsiteY1" fmla="*/ 2137410 h 3268980"/>
              <a:gd name="connsiteX2" fmla="*/ 22860 w 3577590"/>
              <a:gd name="connsiteY2" fmla="*/ 3257550 h 3268980"/>
              <a:gd name="connsiteX3" fmla="*/ 22860 w 3577590"/>
              <a:gd name="connsiteY3" fmla="*/ 3257550 h 3268980"/>
              <a:gd name="connsiteX4" fmla="*/ 0 w 3577590"/>
              <a:gd name="connsiteY4" fmla="*/ 3268980 h 32689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7590" h="3268980">
                <a:moveTo>
                  <a:pt x="3577590" y="0"/>
                </a:moveTo>
                <a:cubicBezTo>
                  <a:pt x="3182302" y="797242"/>
                  <a:pt x="2787015" y="1594485"/>
                  <a:pt x="2194560" y="2137410"/>
                </a:cubicBezTo>
                <a:cubicBezTo>
                  <a:pt x="1602105" y="2680335"/>
                  <a:pt x="22860" y="3257550"/>
                  <a:pt x="22860" y="3257550"/>
                </a:cubicBezTo>
                <a:lnTo>
                  <a:pt x="22860" y="3257550"/>
                </a:lnTo>
                <a:lnTo>
                  <a:pt x="0" y="3268980"/>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4" name="Gerader Verbinder 23">
            <a:extLst>
              <a:ext uri="{FF2B5EF4-FFF2-40B4-BE49-F238E27FC236}">
                <a16:creationId xmlns:a16="http://schemas.microsoft.com/office/drawing/2014/main" id="{33E0EA9C-15FB-4325-810A-B6E60E642904}"/>
              </a:ext>
            </a:extLst>
          </p:cNvPr>
          <p:cNvCxnSpPr>
            <a:cxnSpLocks/>
          </p:cNvCxnSpPr>
          <p:nvPr/>
        </p:nvCxnSpPr>
        <p:spPr>
          <a:xfrm flipH="1">
            <a:off x="2999656" y="3596230"/>
            <a:ext cx="4968552" cy="3714"/>
          </a:xfrm>
          <a:prstGeom prst="line">
            <a:avLst/>
          </a:prstGeom>
        </p:spPr>
        <p:style>
          <a:lnRef idx="1">
            <a:schemeClr val="accent1"/>
          </a:lnRef>
          <a:fillRef idx="0">
            <a:schemeClr val="accent1"/>
          </a:fillRef>
          <a:effectRef idx="0">
            <a:schemeClr val="accent1"/>
          </a:effectRef>
          <a:fontRef idx="minor">
            <a:schemeClr val="tx1"/>
          </a:fontRef>
        </p:style>
      </p:cxnSp>
      <p:sp>
        <p:nvSpPr>
          <p:cNvPr id="25" name="Rechteck 24">
            <a:extLst>
              <a:ext uri="{FF2B5EF4-FFF2-40B4-BE49-F238E27FC236}">
                <a16:creationId xmlns:a16="http://schemas.microsoft.com/office/drawing/2014/main" id="{4E5783B4-00B1-460A-B460-D2A5BD242158}"/>
              </a:ext>
            </a:extLst>
          </p:cNvPr>
          <p:cNvSpPr/>
          <p:nvPr/>
        </p:nvSpPr>
        <p:spPr>
          <a:xfrm>
            <a:off x="2495600" y="3347700"/>
            <a:ext cx="465192" cy="369332"/>
          </a:xfrm>
          <a:prstGeom prst="rect">
            <a:avLst/>
          </a:prstGeom>
        </p:spPr>
        <p:txBody>
          <a:bodyPr wrap="none">
            <a:spAutoFit/>
          </a:bodyPr>
          <a:lstStyle/>
          <a:p>
            <a:r>
              <a:rPr lang="de-DE" dirty="0"/>
              <a:t>w*</a:t>
            </a:r>
            <a:endParaRPr lang="de-DE" baseline="-25000" dirty="0"/>
          </a:p>
        </p:txBody>
      </p:sp>
      <p:cxnSp>
        <p:nvCxnSpPr>
          <p:cNvPr id="26" name="Gerader Verbinder 25">
            <a:extLst>
              <a:ext uri="{FF2B5EF4-FFF2-40B4-BE49-F238E27FC236}">
                <a16:creationId xmlns:a16="http://schemas.microsoft.com/office/drawing/2014/main" id="{C36C913E-5F92-4547-B762-789061FC9CEB}"/>
              </a:ext>
            </a:extLst>
          </p:cNvPr>
          <p:cNvCxnSpPr>
            <a:cxnSpLocks/>
          </p:cNvCxnSpPr>
          <p:nvPr/>
        </p:nvCxnSpPr>
        <p:spPr>
          <a:xfrm flipH="1" flipV="1">
            <a:off x="2999656" y="3347700"/>
            <a:ext cx="1800200" cy="9292"/>
          </a:xfrm>
          <a:prstGeom prst="line">
            <a:avLst/>
          </a:prstGeom>
        </p:spPr>
        <p:style>
          <a:lnRef idx="1">
            <a:schemeClr val="accent1"/>
          </a:lnRef>
          <a:fillRef idx="0">
            <a:schemeClr val="accent1"/>
          </a:fillRef>
          <a:effectRef idx="0">
            <a:schemeClr val="accent1"/>
          </a:effectRef>
          <a:fontRef idx="minor">
            <a:schemeClr val="tx1"/>
          </a:fontRef>
        </p:style>
      </p:cxnSp>
      <p:sp>
        <p:nvSpPr>
          <p:cNvPr id="27" name="Rechteck 26">
            <a:extLst>
              <a:ext uri="{FF2B5EF4-FFF2-40B4-BE49-F238E27FC236}">
                <a16:creationId xmlns:a16="http://schemas.microsoft.com/office/drawing/2014/main" id="{33A433A6-6A77-49A4-8991-8D3464B44939}"/>
              </a:ext>
            </a:extLst>
          </p:cNvPr>
          <p:cNvSpPr/>
          <p:nvPr/>
        </p:nvSpPr>
        <p:spPr>
          <a:xfrm>
            <a:off x="2495600" y="3131676"/>
            <a:ext cx="522900" cy="369332"/>
          </a:xfrm>
          <a:prstGeom prst="rect">
            <a:avLst/>
          </a:prstGeom>
        </p:spPr>
        <p:txBody>
          <a:bodyPr wrap="none">
            <a:spAutoFit/>
          </a:bodyPr>
          <a:lstStyle/>
          <a:p>
            <a:r>
              <a:rPr lang="de-DE" dirty="0"/>
              <a:t>w*‘</a:t>
            </a:r>
            <a:endParaRPr lang="de-DE" baseline="-25000" dirty="0"/>
          </a:p>
        </p:txBody>
      </p:sp>
      <p:sp>
        <p:nvSpPr>
          <p:cNvPr id="28" name="Rechteck 27">
            <a:extLst>
              <a:ext uri="{FF2B5EF4-FFF2-40B4-BE49-F238E27FC236}">
                <a16:creationId xmlns:a16="http://schemas.microsoft.com/office/drawing/2014/main" id="{61696E40-28BD-4053-856C-D628C7B514BB}"/>
              </a:ext>
            </a:extLst>
          </p:cNvPr>
          <p:cNvSpPr/>
          <p:nvPr/>
        </p:nvSpPr>
        <p:spPr>
          <a:xfrm>
            <a:off x="5375920" y="764704"/>
            <a:ext cx="1095172" cy="369332"/>
          </a:xfrm>
          <a:prstGeom prst="rect">
            <a:avLst/>
          </a:prstGeom>
        </p:spPr>
        <p:txBody>
          <a:bodyPr wrap="none">
            <a:spAutoFit/>
          </a:bodyPr>
          <a:lstStyle/>
          <a:p>
            <a:r>
              <a:rPr lang="de-DE" dirty="0"/>
              <a:t>P‘</a:t>
            </a:r>
            <a:r>
              <a:rPr lang="de-DE" baseline="-25000" dirty="0"/>
              <a:t>M</a:t>
            </a:r>
            <a:r>
              <a:rPr lang="de-DE" dirty="0"/>
              <a:t>*GPL</a:t>
            </a:r>
            <a:r>
              <a:rPr lang="de-DE" baseline="-25000" dirty="0"/>
              <a:t>M</a:t>
            </a:r>
          </a:p>
        </p:txBody>
      </p:sp>
      <p:sp>
        <p:nvSpPr>
          <p:cNvPr id="31" name="Textfeld 30">
            <a:extLst>
              <a:ext uri="{FF2B5EF4-FFF2-40B4-BE49-F238E27FC236}">
                <a16:creationId xmlns:a16="http://schemas.microsoft.com/office/drawing/2014/main" id="{F37178C7-1959-4F46-AD2C-DA61655AB896}"/>
              </a:ext>
            </a:extLst>
          </p:cNvPr>
          <p:cNvSpPr txBox="1"/>
          <p:nvPr/>
        </p:nvSpPr>
        <p:spPr>
          <a:xfrm flipH="1">
            <a:off x="8112230" y="4509120"/>
            <a:ext cx="576059" cy="369332"/>
          </a:xfrm>
          <a:prstGeom prst="rect">
            <a:avLst/>
          </a:prstGeom>
          <a:noFill/>
        </p:spPr>
        <p:txBody>
          <a:bodyPr wrap="square" rtlCol="0">
            <a:spAutoFit/>
          </a:bodyPr>
          <a:lstStyle/>
          <a:p>
            <a:r>
              <a:rPr lang="de-DE" dirty="0"/>
              <a:t>L</a:t>
            </a:r>
            <a:r>
              <a:rPr lang="de-DE" baseline="-25000" dirty="0"/>
              <a:t>G</a:t>
            </a:r>
            <a:endParaRPr lang="de-DE" dirty="0"/>
          </a:p>
        </p:txBody>
      </p:sp>
      <p:sp>
        <p:nvSpPr>
          <p:cNvPr id="32" name="Textfeld 31">
            <a:extLst>
              <a:ext uri="{FF2B5EF4-FFF2-40B4-BE49-F238E27FC236}">
                <a16:creationId xmlns:a16="http://schemas.microsoft.com/office/drawing/2014/main" id="{08A64668-0246-44D7-837E-67BA4C42611E}"/>
              </a:ext>
            </a:extLst>
          </p:cNvPr>
          <p:cNvSpPr txBox="1"/>
          <p:nvPr/>
        </p:nvSpPr>
        <p:spPr>
          <a:xfrm flipH="1">
            <a:off x="2567609" y="4509120"/>
            <a:ext cx="576059" cy="369332"/>
          </a:xfrm>
          <a:prstGeom prst="rect">
            <a:avLst/>
          </a:prstGeom>
          <a:noFill/>
        </p:spPr>
        <p:txBody>
          <a:bodyPr wrap="square" rtlCol="0">
            <a:spAutoFit/>
          </a:bodyPr>
          <a:lstStyle/>
          <a:p>
            <a:r>
              <a:rPr lang="de-DE" dirty="0"/>
              <a:t>L</a:t>
            </a:r>
            <a:r>
              <a:rPr lang="de-DE" baseline="-25000" dirty="0"/>
              <a:t>M</a:t>
            </a:r>
            <a:endParaRPr lang="de-DE" dirty="0"/>
          </a:p>
        </p:txBody>
      </p:sp>
      <p:sp>
        <p:nvSpPr>
          <p:cNvPr id="29" name="Rectangle 12">
            <a:extLst>
              <a:ext uri="{FF2B5EF4-FFF2-40B4-BE49-F238E27FC236}">
                <a16:creationId xmlns:a16="http://schemas.microsoft.com/office/drawing/2014/main" id="{C5279C6D-BCE6-4254-93B2-8AF9C9BED943}"/>
              </a:ext>
            </a:extLst>
          </p:cNvPr>
          <p:cNvSpPr/>
          <p:nvPr/>
        </p:nvSpPr>
        <p:spPr>
          <a:xfrm>
            <a:off x="367989" y="3219631"/>
            <a:ext cx="2455600" cy="343620"/>
          </a:xfrm>
          <a:prstGeom prst="rect">
            <a:avLst/>
          </a:prstGeom>
        </p:spPr>
        <p:txBody>
          <a:bodyPr wrap="square">
            <a:spAutoFit/>
          </a:bodyPr>
          <a:lstStyle/>
          <a:p>
            <a:r>
              <a:rPr lang="de-DE" sz="1600" dirty="0">
                <a:ea typeface="Cambria Math" panose="02040503050406030204" pitchFamily="18" charset="0"/>
              </a:rPr>
              <a:t>Änderung des Lohnsatzes</a:t>
            </a:r>
            <a:endParaRPr lang="en-US" sz="1600" dirty="0"/>
          </a:p>
        </p:txBody>
      </p:sp>
      <p:cxnSp>
        <p:nvCxnSpPr>
          <p:cNvPr id="33" name="Gerader Verbinder 32">
            <a:extLst>
              <a:ext uri="{FF2B5EF4-FFF2-40B4-BE49-F238E27FC236}">
                <a16:creationId xmlns:a16="http://schemas.microsoft.com/office/drawing/2014/main" id="{F753D45F-BE9A-4EE3-838A-E5113CF670EF}"/>
              </a:ext>
            </a:extLst>
          </p:cNvPr>
          <p:cNvCxnSpPr>
            <a:cxnSpLocks/>
            <a:endCxn id="23" idx="1"/>
          </p:cNvCxnSpPr>
          <p:nvPr/>
        </p:nvCxnSpPr>
        <p:spPr>
          <a:xfrm flipV="1">
            <a:off x="5480549" y="2825150"/>
            <a:ext cx="15583" cy="1737223"/>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Gerader Verbinder 33">
            <a:extLst>
              <a:ext uri="{FF2B5EF4-FFF2-40B4-BE49-F238E27FC236}">
                <a16:creationId xmlns:a16="http://schemas.microsoft.com/office/drawing/2014/main" id="{915EF558-D90E-43B8-948A-9EEDC400B538}"/>
              </a:ext>
            </a:extLst>
          </p:cNvPr>
          <p:cNvCxnSpPr>
            <a:cxnSpLocks/>
          </p:cNvCxnSpPr>
          <p:nvPr/>
        </p:nvCxnSpPr>
        <p:spPr>
          <a:xfrm flipH="1">
            <a:off x="5481324" y="2810285"/>
            <a:ext cx="2466318" cy="28374"/>
          </a:xfrm>
          <a:prstGeom prst="line">
            <a:avLst/>
          </a:prstGeom>
        </p:spPr>
        <p:style>
          <a:lnRef idx="1">
            <a:schemeClr val="accent1"/>
          </a:lnRef>
          <a:fillRef idx="0">
            <a:schemeClr val="accent1"/>
          </a:fillRef>
          <a:effectRef idx="0">
            <a:schemeClr val="accent1"/>
          </a:effectRef>
          <a:fontRef idx="minor">
            <a:schemeClr val="tx1"/>
          </a:fontRef>
        </p:style>
      </p:cxnSp>
      <p:sp>
        <p:nvSpPr>
          <p:cNvPr id="35" name="Rectangle 12">
            <a:extLst>
              <a:ext uri="{FF2B5EF4-FFF2-40B4-BE49-F238E27FC236}">
                <a16:creationId xmlns:a16="http://schemas.microsoft.com/office/drawing/2014/main" id="{CB0F5D5D-C80D-4510-958D-2A1584CD3602}"/>
              </a:ext>
            </a:extLst>
          </p:cNvPr>
          <p:cNvSpPr/>
          <p:nvPr/>
        </p:nvSpPr>
        <p:spPr>
          <a:xfrm>
            <a:off x="7958792" y="3004080"/>
            <a:ext cx="3237031" cy="830997"/>
          </a:xfrm>
          <a:prstGeom prst="rect">
            <a:avLst/>
          </a:prstGeom>
        </p:spPr>
        <p:txBody>
          <a:bodyPr wrap="square">
            <a:spAutoFit/>
          </a:bodyPr>
          <a:lstStyle/>
          <a:p>
            <a:r>
              <a:rPr lang="de-DE" sz="1600" dirty="0">
                <a:ea typeface="Cambria Math" panose="02040503050406030204" pitchFamily="18" charset="0"/>
              </a:rPr>
              <a:t>Änderung des Wertgrenzprodukts</a:t>
            </a:r>
          </a:p>
          <a:p>
            <a:pPr algn="ctr"/>
            <a:r>
              <a:rPr lang="de-DE" sz="1600" dirty="0">
                <a:ea typeface="Cambria Math" panose="02040503050406030204" pitchFamily="18" charset="0"/>
              </a:rPr>
              <a:t>=</a:t>
            </a:r>
          </a:p>
          <a:p>
            <a:pPr algn="ctr"/>
            <a:r>
              <a:rPr lang="de-DE" sz="1600">
                <a:ea typeface="Cambria Math" panose="02040503050406030204" pitchFamily="18" charset="0"/>
              </a:rPr>
              <a:t>Absolute Preisänderung</a:t>
            </a:r>
            <a:endParaRPr lang="en-US" sz="1600" dirty="0"/>
          </a:p>
        </p:txBody>
      </p:sp>
      <p:cxnSp>
        <p:nvCxnSpPr>
          <p:cNvPr id="36" name="Gerader Verbinder 35">
            <a:extLst>
              <a:ext uri="{FF2B5EF4-FFF2-40B4-BE49-F238E27FC236}">
                <a16:creationId xmlns:a16="http://schemas.microsoft.com/office/drawing/2014/main" id="{8EF7B4CF-72B1-485C-AD1E-10BDE6310F50}"/>
              </a:ext>
            </a:extLst>
          </p:cNvPr>
          <p:cNvCxnSpPr>
            <a:cxnSpLocks/>
          </p:cNvCxnSpPr>
          <p:nvPr/>
        </p:nvCxnSpPr>
        <p:spPr>
          <a:xfrm flipH="1" flipV="1">
            <a:off x="4822782" y="3346913"/>
            <a:ext cx="5286" cy="1215460"/>
          </a:xfrm>
          <a:prstGeom prst="line">
            <a:avLst/>
          </a:prstGeom>
        </p:spPr>
        <p:style>
          <a:lnRef idx="1">
            <a:schemeClr val="accent1"/>
          </a:lnRef>
          <a:fillRef idx="0">
            <a:schemeClr val="accent1"/>
          </a:fillRef>
          <a:effectRef idx="0">
            <a:schemeClr val="accent1"/>
          </a:effectRef>
          <a:fontRef idx="minor">
            <a:schemeClr val="tx1"/>
          </a:fontRef>
        </p:style>
      </p:cxnSp>
      <p:sp>
        <p:nvSpPr>
          <p:cNvPr id="17" name="Rechteck 16">
            <a:extLst>
              <a:ext uri="{FF2B5EF4-FFF2-40B4-BE49-F238E27FC236}">
                <a16:creationId xmlns:a16="http://schemas.microsoft.com/office/drawing/2014/main" id="{CA7B56E4-8A86-42AB-AC1D-CB11613069A6}"/>
              </a:ext>
            </a:extLst>
          </p:cNvPr>
          <p:cNvSpPr/>
          <p:nvPr/>
        </p:nvSpPr>
        <p:spPr>
          <a:xfrm>
            <a:off x="5339324" y="4555233"/>
            <a:ext cx="397866" cy="369332"/>
          </a:xfrm>
          <a:prstGeom prst="rect">
            <a:avLst/>
          </a:prstGeom>
        </p:spPr>
        <p:txBody>
          <a:bodyPr wrap="none">
            <a:spAutoFit/>
          </a:bodyPr>
          <a:lstStyle/>
          <a:p>
            <a:r>
              <a:rPr lang="de-DE" dirty="0"/>
              <a:t>L*</a:t>
            </a:r>
          </a:p>
        </p:txBody>
      </p:sp>
      <p:sp>
        <p:nvSpPr>
          <p:cNvPr id="37" name="Rechteck 36">
            <a:extLst>
              <a:ext uri="{FF2B5EF4-FFF2-40B4-BE49-F238E27FC236}">
                <a16:creationId xmlns:a16="http://schemas.microsoft.com/office/drawing/2014/main" id="{9C8962DD-501D-4258-9380-8D8E0E40BED4}"/>
              </a:ext>
            </a:extLst>
          </p:cNvPr>
          <p:cNvSpPr/>
          <p:nvPr/>
        </p:nvSpPr>
        <p:spPr>
          <a:xfrm>
            <a:off x="4655377" y="4562670"/>
            <a:ext cx="465192" cy="369332"/>
          </a:xfrm>
          <a:prstGeom prst="rect">
            <a:avLst/>
          </a:prstGeom>
        </p:spPr>
        <p:txBody>
          <a:bodyPr wrap="none">
            <a:spAutoFit/>
          </a:bodyPr>
          <a:lstStyle/>
          <a:p>
            <a:r>
              <a:rPr lang="de-DE" dirty="0"/>
              <a:t>L*´</a:t>
            </a:r>
          </a:p>
        </p:txBody>
      </p:sp>
      <p:sp>
        <p:nvSpPr>
          <p:cNvPr id="30" name="Textfeld 29">
            <a:extLst>
              <a:ext uri="{FF2B5EF4-FFF2-40B4-BE49-F238E27FC236}">
                <a16:creationId xmlns:a16="http://schemas.microsoft.com/office/drawing/2014/main" id="{AB62B75A-7654-4324-94C9-289FFE47A635}"/>
              </a:ext>
            </a:extLst>
          </p:cNvPr>
          <p:cNvSpPr txBox="1"/>
          <p:nvPr/>
        </p:nvSpPr>
        <p:spPr>
          <a:xfrm>
            <a:off x="10733" y="5064833"/>
            <a:ext cx="12181267" cy="289628"/>
          </a:xfrm>
          <a:prstGeom prst="rect">
            <a:avLst/>
          </a:prstGeom>
          <a:noFill/>
        </p:spPr>
        <p:txBody>
          <a:bodyPr wrap="square" rtlCol="0">
            <a:noAutofit/>
          </a:bodyPr>
          <a:lstStyle/>
          <a:p>
            <a:r>
              <a:rPr lang="de-DE" sz="1000"/>
              <a:t>Der Preisanstieg </a:t>
            </a:r>
            <a:r>
              <a:rPr lang="de-DE" sz="1000" dirty="0"/>
              <a:t>des Gutes M P‘</a:t>
            </a:r>
            <a:r>
              <a:rPr lang="de-DE" sz="1000" baseline="-25000" dirty="0"/>
              <a:t>M</a:t>
            </a:r>
            <a:r>
              <a:rPr lang="de-DE" sz="1000" dirty="0"/>
              <a:t> &gt;P</a:t>
            </a:r>
            <a:r>
              <a:rPr lang="de-DE" sz="1000" baseline="-25000" dirty="0"/>
              <a:t>M</a:t>
            </a:r>
            <a:r>
              <a:rPr lang="de-DE" sz="1000" dirty="0"/>
              <a:t> führt zu einer erhöhten Arbeitsnachfrage im Industriesektor. Die Arbeitsnachfragekurve verschiebt sich nach oben</a:t>
            </a:r>
          </a:p>
        </p:txBody>
      </p:sp>
      <p:sp>
        <p:nvSpPr>
          <p:cNvPr id="38" name="Textfeld 37">
            <a:extLst>
              <a:ext uri="{FF2B5EF4-FFF2-40B4-BE49-F238E27FC236}">
                <a16:creationId xmlns:a16="http://schemas.microsoft.com/office/drawing/2014/main" id="{AB62B75A-7654-4324-94C9-289FFE47A635}"/>
              </a:ext>
            </a:extLst>
          </p:cNvPr>
          <p:cNvSpPr txBox="1"/>
          <p:nvPr/>
        </p:nvSpPr>
        <p:spPr>
          <a:xfrm>
            <a:off x="-9794" y="5253621"/>
            <a:ext cx="12181267" cy="289628"/>
          </a:xfrm>
          <a:prstGeom prst="rect">
            <a:avLst/>
          </a:prstGeom>
          <a:noFill/>
        </p:spPr>
        <p:txBody>
          <a:bodyPr wrap="square" rtlCol="0">
            <a:noAutofit/>
          </a:bodyPr>
          <a:lstStyle/>
          <a:p>
            <a:r>
              <a:rPr lang="de-DE" sz="1000" dirty="0"/>
              <a:t>Achtung! Keine Parallelverschiebung, denn </a:t>
            </a:r>
            <a:r>
              <a:rPr lang="de-DE" sz="1000"/>
              <a:t>der Preis </a:t>
            </a:r>
            <a:r>
              <a:rPr lang="de-DE" sz="1000" dirty="0"/>
              <a:t>ist ein Proportionalitätsfaktor. „Große“ Werte werden also umso mehr nach oben geschoben!</a:t>
            </a:r>
          </a:p>
        </p:txBody>
      </p:sp>
      <p:sp>
        <p:nvSpPr>
          <p:cNvPr id="39" name="Textfeld 38">
            <a:extLst>
              <a:ext uri="{FF2B5EF4-FFF2-40B4-BE49-F238E27FC236}">
                <a16:creationId xmlns:a16="http://schemas.microsoft.com/office/drawing/2014/main" id="{AB62B75A-7654-4324-94C9-289FFE47A635}"/>
              </a:ext>
            </a:extLst>
          </p:cNvPr>
          <p:cNvSpPr txBox="1"/>
          <p:nvPr/>
        </p:nvSpPr>
        <p:spPr>
          <a:xfrm>
            <a:off x="-8805" y="5455475"/>
            <a:ext cx="12181267" cy="289628"/>
          </a:xfrm>
          <a:prstGeom prst="rect">
            <a:avLst/>
          </a:prstGeom>
          <a:noFill/>
        </p:spPr>
        <p:txBody>
          <a:bodyPr wrap="square" rtlCol="0">
            <a:noAutofit/>
          </a:bodyPr>
          <a:lstStyle/>
          <a:p>
            <a:r>
              <a:rPr lang="de-DE" sz="1000" dirty="0"/>
              <a:t>Es ergibt sich damit ein neuer Schnittpunkt der beiden Arbeitsnachfragekurven</a:t>
            </a:r>
          </a:p>
        </p:txBody>
      </p:sp>
      <p:sp>
        <p:nvSpPr>
          <p:cNvPr id="40" name="Textfeld 39">
            <a:extLst>
              <a:ext uri="{FF2B5EF4-FFF2-40B4-BE49-F238E27FC236}">
                <a16:creationId xmlns:a16="http://schemas.microsoft.com/office/drawing/2014/main" id="{AB62B75A-7654-4324-94C9-289FFE47A635}"/>
              </a:ext>
            </a:extLst>
          </p:cNvPr>
          <p:cNvSpPr txBox="1"/>
          <p:nvPr/>
        </p:nvSpPr>
        <p:spPr>
          <a:xfrm>
            <a:off x="-3608" y="5647539"/>
            <a:ext cx="12181267" cy="289628"/>
          </a:xfrm>
          <a:prstGeom prst="rect">
            <a:avLst/>
          </a:prstGeom>
          <a:noFill/>
        </p:spPr>
        <p:txBody>
          <a:bodyPr wrap="square" rtlCol="0">
            <a:noAutofit/>
          </a:bodyPr>
          <a:lstStyle/>
          <a:p>
            <a:r>
              <a:rPr lang="de-DE" sz="1000" dirty="0"/>
              <a:t>Der Lohn steigt, die Arbeitsmenge im Industriesektor wird ausgeweitet und spiegelbildlich in der Landwirtschaft reduziert</a:t>
            </a:r>
          </a:p>
        </p:txBody>
      </p:sp>
      <p:sp>
        <p:nvSpPr>
          <p:cNvPr id="41" name="Textfeld 40">
            <a:extLst>
              <a:ext uri="{FF2B5EF4-FFF2-40B4-BE49-F238E27FC236}">
                <a16:creationId xmlns:a16="http://schemas.microsoft.com/office/drawing/2014/main" id="{AB62B75A-7654-4324-94C9-289FFE47A635}"/>
              </a:ext>
            </a:extLst>
          </p:cNvPr>
          <p:cNvSpPr txBox="1"/>
          <p:nvPr/>
        </p:nvSpPr>
        <p:spPr>
          <a:xfrm>
            <a:off x="3561" y="5837588"/>
            <a:ext cx="12181267" cy="289628"/>
          </a:xfrm>
          <a:prstGeom prst="rect">
            <a:avLst/>
          </a:prstGeom>
          <a:noFill/>
        </p:spPr>
        <p:txBody>
          <a:bodyPr wrap="square" rtlCol="0">
            <a:noAutofit/>
          </a:bodyPr>
          <a:lstStyle/>
          <a:p>
            <a:r>
              <a:rPr lang="de-DE" sz="1000" dirty="0"/>
              <a:t>Aber: Die Steigerung des Lohnsatzes fällt geringer aus, als die </a:t>
            </a:r>
            <a:r>
              <a:rPr lang="de-DE" sz="1000"/>
              <a:t>ursprüngliche Preisänderung </a:t>
            </a:r>
            <a:r>
              <a:rPr lang="de-DE" sz="1000" dirty="0"/>
              <a:t>im Industriesektor</a:t>
            </a:r>
          </a:p>
        </p:txBody>
      </p:sp>
    </p:spTree>
    <p:extLst>
      <p:ext uri="{BB962C8B-B14F-4D97-AF65-F5344CB8AC3E}">
        <p14:creationId xmlns:p14="http://schemas.microsoft.com/office/powerpoint/2010/main" val="177975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40"/>
                                        </p:tgtEl>
                                        <p:attrNameLst>
                                          <p:attrName>style.visibility</p:attrName>
                                        </p:attrNameLst>
                                      </p:cBhvr>
                                      <p:to>
                                        <p:strVal val="visible"/>
                                      </p:to>
                                    </p:set>
                                    <p:animEffect transition="in" filter="fade">
                                      <p:cBhvr>
                                        <p:cTn id="29" dur="500"/>
                                        <p:tgtEl>
                                          <p:spTgt spid="40"/>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29"/>
                                        </p:tgtEl>
                                        <p:attrNameLst>
                                          <p:attrName>style.visibility</p:attrName>
                                        </p:attrNameLst>
                                      </p:cBhvr>
                                      <p:to>
                                        <p:strVal val="visible"/>
                                      </p:to>
                                    </p:set>
                                    <p:animEffect transition="in" filter="fade">
                                      <p:cBhvr>
                                        <p:cTn id="32" dur="500"/>
                                        <p:tgtEl>
                                          <p:spTgt spid="29"/>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27"/>
                                        </p:tgtEl>
                                        <p:attrNameLst>
                                          <p:attrName>style.visibility</p:attrName>
                                        </p:attrNameLst>
                                      </p:cBhvr>
                                      <p:to>
                                        <p:strVal val="visible"/>
                                      </p:to>
                                    </p:set>
                                    <p:animEffect transition="in" filter="fade">
                                      <p:cBhvr>
                                        <p:cTn id="35" dur="500"/>
                                        <p:tgtEl>
                                          <p:spTgt spid="27"/>
                                        </p:tgtEl>
                                      </p:cBhvr>
                                    </p:animEffect>
                                  </p:childTnLst>
                                </p:cTn>
                              </p:par>
                              <p:par>
                                <p:cTn id="36" presetID="1" presetClass="entr" presetSubtype="0" fill="hold" nodeType="withEffect">
                                  <p:stCondLst>
                                    <p:cond delay="0"/>
                                  </p:stCondLst>
                                  <p:childTnLst>
                                    <p:set>
                                      <p:cBhvr>
                                        <p:cTn id="37" dur="1" fill="hold">
                                          <p:stCondLst>
                                            <p:cond delay="0"/>
                                          </p:stCondLst>
                                        </p:cTn>
                                        <p:tgtEl>
                                          <p:spTgt spid="26"/>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1"/>
                                        </p:tgtEl>
                                        <p:attrNameLst>
                                          <p:attrName>style.visibility</p:attrName>
                                        </p:attrNameLst>
                                      </p:cBhvr>
                                      <p:to>
                                        <p:strVal val="visible"/>
                                      </p:to>
                                    </p:set>
                                    <p:animEffect transition="in" filter="fade">
                                      <p:cBhvr>
                                        <p:cTn id="42" dur="500"/>
                                        <p:tgtEl>
                                          <p:spTgt spid="41"/>
                                        </p:tgtEl>
                                      </p:cBhvr>
                                    </p:animEffect>
                                  </p:childTnLst>
                                </p:cTn>
                              </p:par>
                              <p:par>
                                <p:cTn id="43" presetID="1" presetClass="entr" presetSubtype="0" fill="hold" grpId="0" nodeType="withEffect">
                                  <p:stCondLst>
                                    <p:cond delay="0"/>
                                  </p:stCondLst>
                                  <p:childTnLst>
                                    <p:set>
                                      <p:cBhvr>
                                        <p:cTn id="44" dur="1" fill="hold">
                                          <p:stCondLst>
                                            <p:cond delay="0"/>
                                          </p:stCondLst>
                                        </p:cTn>
                                        <p:tgtEl>
                                          <p:spTgt spid="35"/>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3" grpId="0" animBg="1"/>
      <p:bldP spid="27" grpId="0"/>
      <p:bldP spid="28" grpId="0"/>
      <p:bldP spid="29" grpId="0"/>
      <p:bldP spid="35" grpId="0"/>
      <p:bldP spid="37" grpId="0"/>
      <p:bldP spid="30" grpId="0"/>
      <p:bldP spid="38" grpId="0"/>
      <p:bldP spid="39" grpId="0"/>
      <p:bldP spid="40" grpId="0"/>
      <p:bldP spid="4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249482"/>
            <a:ext cx="7464960" cy="640485"/>
          </a:xfrm>
          <a:prstGeom prst="rect">
            <a:avLst/>
          </a:prstGeom>
        </p:spPr>
        <p:txBody>
          <a:bodyPr>
            <a:normAutofit fontScale="97500"/>
          </a:bodyPr>
          <a:lstStyle>
            <a:lvl1pPr algn="ctr" rtl="0" hangingPunct="0">
              <a:tabLst/>
              <a:defRPr lang="de-DE" sz="4400" b="0" i="0" u="none" strike="noStrike" kern="1200">
                <a:ln>
                  <a:noFill/>
                </a:ln>
                <a:latin typeface="Arial" pitchFamily="18"/>
              </a:defRPr>
            </a:lvl1pPr>
          </a:lstStyle>
          <a:p>
            <a:r>
              <a:rPr lang="en-US" sz="2631" dirty="0" err="1">
                <a:solidFill>
                  <a:sysClr val="windowText" lastClr="000000"/>
                </a:solidFill>
              </a:rPr>
              <a:t>Einkommensverteilung</a:t>
            </a:r>
            <a:r>
              <a:rPr lang="en-US" sz="2631" dirty="0">
                <a:solidFill>
                  <a:sysClr val="windowText" lastClr="000000"/>
                </a:solidFill>
              </a:rPr>
              <a:t> </a:t>
            </a:r>
            <a:r>
              <a:rPr lang="en-US" sz="2631" dirty="0" err="1">
                <a:solidFill>
                  <a:sysClr val="windowText" lastClr="000000"/>
                </a:solidFill>
              </a:rPr>
              <a:t>nach</a:t>
            </a:r>
            <a:r>
              <a:rPr lang="en-US" sz="2631" dirty="0">
                <a:solidFill>
                  <a:sysClr val="windowText" lastClr="000000"/>
                </a:solidFill>
              </a:rPr>
              <a:t> </a:t>
            </a:r>
            <a:r>
              <a:rPr lang="en-US" sz="2631">
                <a:solidFill>
                  <a:sysClr val="windowText" lastClr="000000"/>
                </a:solidFill>
              </a:rPr>
              <a:t>der Preisänderung</a:t>
            </a:r>
            <a:endParaRPr lang="en-US" sz="2631" dirty="0">
              <a:solidFill>
                <a:sysClr val="windowText" lastClr="000000"/>
              </a:solidFill>
            </a:endParaRPr>
          </a:p>
        </p:txBody>
      </p:sp>
      <p:sp>
        <p:nvSpPr>
          <p:cNvPr id="6" name="Textfeld 5">
            <a:extLst>
              <a:ext uri="{FF2B5EF4-FFF2-40B4-BE49-F238E27FC236}">
                <a16:creationId xmlns:a16="http://schemas.microsoft.com/office/drawing/2014/main" id="{07E277B9-BD12-4678-B902-5A0CDD9C235F}"/>
              </a:ext>
            </a:extLst>
          </p:cNvPr>
          <p:cNvSpPr txBox="1"/>
          <p:nvPr/>
        </p:nvSpPr>
        <p:spPr>
          <a:xfrm>
            <a:off x="1752600" y="883947"/>
            <a:ext cx="8930268" cy="5139869"/>
          </a:xfrm>
          <a:prstGeom prst="rect">
            <a:avLst/>
          </a:prstGeom>
          <a:noFill/>
        </p:spPr>
        <p:txBody>
          <a:bodyPr wrap="square" rtlCol="0">
            <a:spAutoFit/>
          </a:bodyPr>
          <a:lstStyle/>
          <a:p>
            <a:r>
              <a:rPr lang="de-DE" sz="2200" b="1" u="sng" dirty="0"/>
              <a:t>Kapitalbesitzer im Maschinensektor</a:t>
            </a:r>
            <a:r>
              <a:rPr lang="de-DE" sz="2200" b="1" dirty="0"/>
              <a:t>: </a:t>
            </a:r>
            <a:r>
              <a:rPr lang="de-DE" sz="2200"/>
              <a:t>Die Güterpreise </a:t>
            </a:r>
            <a:r>
              <a:rPr lang="de-DE" sz="2200" dirty="0"/>
              <a:t>steigen nominal und auch relativ zum Lohnsatz und relativ zum Getreidesektor. Damit steigt insgesamt das Einkommen in diesem Sektor</a:t>
            </a:r>
          </a:p>
          <a:p>
            <a:r>
              <a:rPr lang="de-DE" sz="2200" dirty="0"/>
              <a:t>→ </a:t>
            </a:r>
            <a:r>
              <a:rPr lang="de-DE" sz="2200" b="1" dirty="0"/>
              <a:t>Besserstellung</a:t>
            </a:r>
          </a:p>
          <a:p>
            <a:endParaRPr lang="de-DE" sz="2200" dirty="0"/>
          </a:p>
          <a:p>
            <a:r>
              <a:rPr lang="de-DE" sz="2200" b="1" u="sng" dirty="0"/>
              <a:t>Kapitalbesitzer im Getreidesektor</a:t>
            </a:r>
            <a:r>
              <a:rPr lang="de-DE" sz="2200" b="1" dirty="0"/>
              <a:t>: </a:t>
            </a:r>
            <a:r>
              <a:rPr lang="de-DE" sz="2200"/>
              <a:t>Die Güterpreise </a:t>
            </a:r>
            <a:r>
              <a:rPr lang="de-DE" sz="2200" dirty="0"/>
              <a:t>bleiben nominal unverändert, aber sie sinken relativ zum Lohnsatz und relativ zum Maschinensektor. Damit sinkt insgesamt das Einkommen in diesem Sektor</a:t>
            </a:r>
          </a:p>
          <a:p>
            <a:r>
              <a:rPr lang="de-DE" sz="2200" dirty="0"/>
              <a:t>→ </a:t>
            </a:r>
            <a:r>
              <a:rPr lang="de-DE" sz="2200" b="1" dirty="0"/>
              <a:t>Schlechterstellung</a:t>
            </a:r>
          </a:p>
          <a:p>
            <a:endParaRPr lang="de-DE" sz="2200" dirty="0"/>
          </a:p>
          <a:p>
            <a:r>
              <a:rPr lang="de-DE" sz="2200" b="1" dirty="0"/>
              <a:t>Arbeiter:</a:t>
            </a:r>
            <a:r>
              <a:rPr lang="de-DE" sz="2200" dirty="0"/>
              <a:t> Die Löhne steigen zwar nominal. Relativ zum Maschinensektor aber fallen sie, während sie relativ zum Getreidesektor steigen.</a:t>
            </a:r>
          </a:p>
          <a:p>
            <a:r>
              <a:rPr lang="de-DE" sz="2200" dirty="0"/>
              <a:t>→ </a:t>
            </a:r>
            <a:r>
              <a:rPr lang="de-DE" sz="2200" b="1" dirty="0"/>
              <a:t>Besser- oder Schlechterstellung hängt von den Präferenzen ab</a:t>
            </a:r>
          </a:p>
          <a:p>
            <a:endParaRPr lang="de-DE" sz="2200" dirty="0"/>
          </a:p>
          <a:p>
            <a:endParaRPr lang="de-DE" sz="2000" dirty="0"/>
          </a:p>
        </p:txBody>
      </p:sp>
    </p:spTree>
    <p:extLst>
      <p:ext uri="{BB962C8B-B14F-4D97-AF65-F5344CB8AC3E}">
        <p14:creationId xmlns:p14="http://schemas.microsoft.com/office/powerpoint/2010/main" val="18039149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122682"/>
            <a:ext cx="8721846" cy="449797"/>
          </a:xfrm>
          <a:prstGeom prst="rect">
            <a:avLst/>
          </a:prstGeom>
        </p:spPr>
        <p:txBody>
          <a:bodyPr>
            <a:normAutofit fontScale="82500" lnSpcReduction="10000"/>
          </a:bodyPr>
          <a:lstStyle>
            <a:lvl1pPr algn="ctr" rtl="0" hangingPunct="0">
              <a:tabLst/>
              <a:defRPr lang="de-DE" sz="4400" b="0" i="0" u="none" strike="noStrike" kern="1200">
                <a:ln>
                  <a:noFill/>
                </a:ln>
                <a:latin typeface="Arial" pitchFamily="18"/>
              </a:defRPr>
            </a:lvl1pPr>
          </a:lstStyle>
          <a:p>
            <a:r>
              <a:rPr lang="en-US" sz="2631" dirty="0" err="1">
                <a:solidFill>
                  <a:sysClr val="windowText" lastClr="000000"/>
                </a:solidFill>
              </a:rPr>
              <a:t>Produktion</a:t>
            </a:r>
            <a:r>
              <a:rPr lang="en-US" sz="2631" dirty="0">
                <a:solidFill>
                  <a:sysClr val="windowText" lastClr="000000"/>
                </a:solidFill>
              </a:rPr>
              <a:t> und </a:t>
            </a:r>
            <a:r>
              <a:rPr lang="en-US" sz="2631" dirty="0" err="1">
                <a:solidFill>
                  <a:sysClr val="windowText" lastClr="000000"/>
                </a:solidFill>
              </a:rPr>
              <a:t>Konsum</a:t>
            </a:r>
            <a:r>
              <a:rPr lang="en-US" sz="2631" dirty="0">
                <a:solidFill>
                  <a:sysClr val="windowText" lastClr="000000"/>
                </a:solidFill>
              </a:rPr>
              <a:t> </a:t>
            </a:r>
            <a:r>
              <a:rPr lang="en-US" sz="2631" dirty="0" err="1">
                <a:solidFill>
                  <a:sysClr val="windowText" lastClr="000000"/>
                </a:solidFill>
              </a:rPr>
              <a:t>Außenhandel</a:t>
            </a:r>
            <a:r>
              <a:rPr lang="en-US" sz="2631" dirty="0">
                <a:solidFill>
                  <a:sysClr val="windowText" lastClr="000000"/>
                </a:solidFill>
              </a:rPr>
              <a:t> </a:t>
            </a:r>
            <a:r>
              <a:rPr lang="en-US" sz="2631" dirty="0" err="1">
                <a:solidFill>
                  <a:sysClr val="windowText" lastClr="000000"/>
                </a:solidFill>
              </a:rPr>
              <a:t>nach</a:t>
            </a:r>
            <a:r>
              <a:rPr lang="en-US" sz="2631" dirty="0">
                <a:solidFill>
                  <a:sysClr val="windowText" lastClr="000000"/>
                </a:solidFill>
              </a:rPr>
              <a:t> </a:t>
            </a:r>
            <a:r>
              <a:rPr lang="en-US" sz="2631" err="1">
                <a:solidFill>
                  <a:sysClr val="windowText" lastClr="000000"/>
                </a:solidFill>
              </a:rPr>
              <a:t>dem</a:t>
            </a:r>
            <a:r>
              <a:rPr lang="en-US" sz="2631">
                <a:solidFill>
                  <a:sysClr val="windowText" lastClr="000000"/>
                </a:solidFill>
              </a:rPr>
              <a:t> Preisanstieg </a:t>
            </a:r>
            <a:r>
              <a:rPr lang="en-US" sz="2631" dirty="0">
                <a:solidFill>
                  <a:sysClr val="windowText" lastClr="000000"/>
                </a:solidFill>
              </a:rPr>
              <a:t>von M</a:t>
            </a:r>
          </a:p>
        </p:txBody>
      </p:sp>
      <p:grpSp>
        <p:nvGrpSpPr>
          <p:cNvPr id="17" name="Gruppieren 16">
            <a:extLst>
              <a:ext uri="{FF2B5EF4-FFF2-40B4-BE49-F238E27FC236}">
                <a16:creationId xmlns:a16="http://schemas.microsoft.com/office/drawing/2014/main" id="{96760369-09BB-4A7D-91B4-68E784638C33}"/>
              </a:ext>
            </a:extLst>
          </p:cNvPr>
          <p:cNvGrpSpPr/>
          <p:nvPr/>
        </p:nvGrpSpPr>
        <p:grpSpPr>
          <a:xfrm>
            <a:off x="2692418" y="1289567"/>
            <a:ext cx="6486978" cy="4304022"/>
            <a:chOff x="4016915" y="1196752"/>
            <a:chExt cx="3862765" cy="2616903"/>
          </a:xfrm>
        </p:grpSpPr>
        <p:cxnSp>
          <p:nvCxnSpPr>
            <p:cNvPr id="18" name="Gerade Verbindung mit Pfeil 17">
              <a:extLst>
                <a:ext uri="{FF2B5EF4-FFF2-40B4-BE49-F238E27FC236}">
                  <a16:creationId xmlns:a16="http://schemas.microsoft.com/office/drawing/2014/main" id="{DE75726A-4309-49D8-B635-366159185D90}"/>
                </a:ext>
              </a:extLst>
            </p:cNvPr>
            <p:cNvCxnSpPr/>
            <p:nvPr/>
          </p:nvCxnSpPr>
          <p:spPr>
            <a:xfrm flipV="1">
              <a:off x="4211960" y="1196752"/>
              <a:ext cx="0" cy="237626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Gerade Verbindung mit Pfeil 18">
              <a:extLst>
                <a:ext uri="{FF2B5EF4-FFF2-40B4-BE49-F238E27FC236}">
                  <a16:creationId xmlns:a16="http://schemas.microsoft.com/office/drawing/2014/main" id="{7C252169-E35C-403B-941C-9CCEB70B6BEC}"/>
                </a:ext>
              </a:extLst>
            </p:cNvPr>
            <p:cNvCxnSpPr>
              <a:cxnSpLocks/>
            </p:cNvCxnSpPr>
            <p:nvPr/>
          </p:nvCxnSpPr>
          <p:spPr>
            <a:xfrm>
              <a:off x="4211960" y="3573016"/>
              <a:ext cx="3667720"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Textfeld 19">
              <a:extLst>
                <a:ext uri="{FF2B5EF4-FFF2-40B4-BE49-F238E27FC236}">
                  <a16:creationId xmlns:a16="http://schemas.microsoft.com/office/drawing/2014/main" id="{D560060F-89E2-497E-B645-7F8891A9BDA6}"/>
                </a:ext>
              </a:extLst>
            </p:cNvPr>
            <p:cNvSpPr txBox="1"/>
            <p:nvPr/>
          </p:nvSpPr>
          <p:spPr>
            <a:xfrm flipH="1">
              <a:off x="4016915" y="1228012"/>
              <a:ext cx="216024" cy="224559"/>
            </a:xfrm>
            <a:prstGeom prst="rect">
              <a:avLst/>
            </a:prstGeom>
            <a:noFill/>
          </p:spPr>
          <p:txBody>
            <a:bodyPr wrap="square" rtlCol="0">
              <a:spAutoFit/>
            </a:bodyPr>
            <a:lstStyle/>
            <a:p>
              <a:r>
                <a:rPr lang="de-DE" dirty="0"/>
                <a:t>G</a:t>
              </a:r>
            </a:p>
          </p:txBody>
        </p:sp>
        <p:sp>
          <p:nvSpPr>
            <p:cNvPr id="21" name="Textfeld 20">
              <a:extLst>
                <a:ext uri="{FF2B5EF4-FFF2-40B4-BE49-F238E27FC236}">
                  <a16:creationId xmlns:a16="http://schemas.microsoft.com/office/drawing/2014/main" id="{CE164BB6-400C-466D-B392-BF97AB606C98}"/>
                </a:ext>
              </a:extLst>
            </p:cNvPr>
            <p:cNvSpPr txBox="1"/>
            <p:nvPr/>
          </p:nvSpPr>
          <p:spPr>
            <a:xfrm flipH="1">
              <a:off x="7663656" y="3589096"/>
              <a:ext cx="216024" cy="224559"/>
            </a:xfrm>
            <a:prstGeom prst="rect">
              <a:avLst/>
            </a:prstGeom>
            <a:noFill/>
          </p:spPr>
          <p:txBody>
            <a:bodyPr wrap="square" rtlCol="0">
              <a:spAutoFit/>
            </a:bodyPr>
            <a:lstStyle/>
            <a:p>
              <a:r>
                <a:rPr lang="de-DE" dirty="0"/>
                <a:t>M</a:t>
              </a:r>
            </a:p>
          </p:txBody>
        </p:sp>
      </p:grpSp>
      <p:sp>
        <p:nvSpPr>
          <p:cNvPr id="9" name="Freihandform: Form 8">
            <a:extLst>
              <a:ext uri="{FF2B5EF4-FFF2-40B4-BE49-F238E27FC236}">
                <a16:creationId xmlns:a16="http://schemas.microsoft.com/office/drawing/2014/main" id="{FA46ED26-B858-4292-925B-1DEE7ED8C959}"/>
              </a:ext>
            </a:extLst>
          </p:cNvPr>
          <p:cNvSpPr/>
          <p:nvPr/>
        </p:nvSpPr>
        <p:spPr>
          <a:xfrm>
            <a:off x="2999657" y="2201780"/>
            <a:ext cx="3224463" cy="2995863"/>
          </a:xfrm>
          <a:custGeom>
            <a:avLst/>
            <a:gdLst>
              <a:gd name="connsiteX0" fmla="*/ 0 w 3224463"/>
              <a:gd name="connsiteY0" fmla="*/ 0 h 2995863"/>
              <a:gd name="connsiteX1" fmla="*/ 2249906 w 3224463"/>
              <a:gd name="connsiteY1" fmla="*/ 986589 h 2995863"/>
              <a:gd name="connsiteX2" fmla="*/ 3224463 w 3224463"/>
              <a:gd name="connsiteY2" fmla="*/ 2995863 h 2995863"/>
            </a:gdLst>
            <a:ahLst/>
            <a:cxnLst>
              <a:cxn ang="0">
                <a:pos x="connsiteX0" y="connsiteY0"/>
              </a:cxn>
              <a:cxn ang="0">
                <a:pos x="connsiteX1" y="connsiteY1"/>
              </a:cxn>
              <a:cxn ang="0">
                <a:pos x="connsiteX2" y="connsiteY2"/>
              </a:cxn>
            </a:cxnLst>
            <a:rect l="l" t="t" r="r" b="b"/>
            <a:pathLst>
              <a:path w="3224463" h="2995863">
                <a:moveTo>
                  <a:pt x="0" y="0"/>
                </a:moveTo>
                <a:cubicBezTo>
                  <a:pt x="856248" y="243639"/>
                  <a:pt x="1712496" y="487279"/>
                  <a:pt x="2249906" y="986589"/>
                </a:cubicBezTo>
                <a:cubicBezTo>
                  <a:pt x="2787316" y="1485899"/>
                  <a:pt x="3005889" y="2240881"/>
                  <a:pt x="3224463" y="299586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0" name="Gerader Verbinder 9">
            <a:extLst>
              <a:ext uri="{FF2B5EF4-FFF2-40B4-BE49-F238E27FC236}">
                <a16:creationId xmlns:a16="http://schemas.microsoft.com/office/drawing/2014/main" id="{EC432E8F-AFBF-4D87-B2EB-69E8003AE8AC}"/>
              </a:ext>
            </a:extLst>
          </p:cNvPr>
          <p:cNvCxnSpPr>
            <a:cxnSpLocks/>
          </p:cNvCxnSpPr>
          <p:nvPr/>
        </p:nvCxnSpPr>
        <p:spPr>
          <a:xfrm>
            <a:off x="3402687" y="1988840"/>
            <a:ext cx="2232248" cy="136815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1" name="Rechteck 10">
                <a:extLst>
                  <a:ext uri="{FF2B5EF4-FFF2-40B4-BE49-F238E27FC236}">
                    <a16:creationId xmlns:a16="http://schemas.microsoft.com/office/drawing/2014/main" id="{E3B5C445-33B9-4BC3-825E-A44EF38FDC76}"/>
                  </a:ext>
                </a:extLst>
              </p:cNvPr>
              <p:cNvSpPr/>
              <p:nvPr/>
            </p:nvSpPr>
            <p:spPr>
              <a:xfrm>
                <a:off x="3451176" y="1556505"/>
                <a:ext cx="699230" cy="60247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i="1">
                          <a:latin typeface="Cambria Math" panose="02040503050406030204" pitchFamily="18" charset="0"/>
                          <a:ea typeface="Cambria Math" panose="02040503050406030204" pitchFamily="18" charset="0"/>
                        </a:rPr>
                        <m:t>−</m:t>
                      </m:r>
                      <m:f>
                        <m:fPr>
                          <m:ctrlPr>
                            <a:rPr lang="de-DE" i="1">
                              <a:latin typeface="Cambria Math" panose="02040503050406030204" pitchFamily="18" charset="0"/>
                            </a:rPr>
                          </m:ctrlPr>
                        </m:fPr>
                        <m:num>
                          <m:r>
                            <m:rPr>
                              <m:nor/>
                            </m:rPr>
                            <a:rPr lang="de-DE" dirty="0"/>
                            <m:t>P</m:t>
                          </m:r>
                          <m:r>
                            <m:rPr>
                              <m:nor/>
                            </m:rPr>
                            <a:rPr lang="de-DE" baseline="-25000" dirty="0"/>
                            <m:t>M</m:t>
                          </m:r>
                        </m:num>
                        <m:den>
                          <m:r>
                            <m:rPr>
                              <m:nor/>
                            </m:rPr>
                            <a:rPr lang="de-DE" dirty="0"/>
                            <m:t>P</m:t>
                          </m:r>
                          <m:r>
                            <m:rPr>
                              <m:nor/>
                            </m:rPr>
                            <a:rPr lang="de-DE" baseline="-25000" dirty="0"/>
                            <m:t>G</m:t>
                          </m:r>
                        </m:den>
                      </m:f>
                    </m:oMath>
                  </m:oMathPara>
                </a14:m>
                <a:endParaRPr lang="de-DE" dirty="0"/>
              </a:p>
            </p:txBody>
          </p:sp>
        </mc:Choice>
        <mc:Fallback xmlns="">
          <p:sp>
            <p:nvSpPr>
              <p:cNvPr id="11" name="Rechteck 10">
                <a:extLst>
                  <a:ext uri="{FF2B5EF4-FFF2-40B4-BE49-F238E27FC236}">
                    <a16:creationId xmlns:a16="http://schemas.microsoft.com/office/drawing/2014/main" id="{E3B5C445-33B9-4BC3-825E-A44EF38FDC76}"/>
                  </a:ext>
                </a:extLst>
              </p:cNvPr>
              <p:cNvSpPr>
                <a:spLocks noRot="1" noChangeAspect="1" noMove="1" noResize="1" noEditPoints="1" noAdjustHandles="1" noChangeArrowheads="1" noChangeShapeType="1" noTextEdit="1"/>
              </p:cNvSpPr>
              <p:nvPr/>
            </p:nvSpPr>
            <p:spPr>
              <a:xfrm>
                <a:off x="3451176" y="1556505"/>
                <a:ext cx="699230" cy="602473"/>
              </a:xfrm>
              <a:prstGeom prst="rect">
                <a:avLst/>
              </a:prstGeom>
              <a:blipFill>
                <a:blip r:embed="rId3"/>
                <a:stretch>
                  <a:fillRect b="-1010"/>
                </a:stretch>
              </a:blipFill>
            </p:spPr>
            <p:txBody>
              <a:bodyPr/>
              <a:lstStyle/>
              <a:p>
                <a:r>
                  <a:rPr lang="de-DE">
                    <a:noFill/>
                  </a:rPr>
                  <a:t> </a:t>
                </a:r>
              </a:p>
            </p:txBody>
          </p:sp>
        </mc:Fallback>
      </mc:AlternateContent>
      <p:cxnSp>
        <p:nvCxnSpPr>
          <p:cNvPr id="12" name="Gerader Verbinder 11">
            <a:extLst>
              <a:ext uri="{FF2B5EF4-FFF2-40B4-BE49-F238E27FC236}">
                <a16:creationId xmlns:a16="http://schemas.microsoft.com/office/drawing/2014/main" id="{436ED30E-75D3-4AD3-A5DA-FDB7B6FFDFFD}"/>
              </a:ext>
            </a:extLst>
          </p:cNvPr>
          <p:cNvCxnSpPr>
            <a:cxnSpLocks/>
          </p:cNvCxnSpPr>
          <p:nvPr/>
        </p:nvCxnSpPr>
        <p:spPr>
          <a:xfrm>
            <a:off x="4460044" y="1119180"/>
            <a:ext cx="1907897" cy="410423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2" name="Rechteck 21">
                <a:extLst>
                  <a:ext uri="{FF2B5EF4-FFF2-40B4-BE49-F238E27FC236}">
                    <a16:creationId xmlns:a16="http://schemas.microsoft.com/office/drawing/2014/main" id="{6C38AC9C-7A11-4BD0-A8CC-44C100D7FEF7}"/>
                  </a:ext>
                </a:extLst>
              </p:cNvPr>
              <p:cNvSpPr/>
              <p:nvPr/>
            </p:nvSpPr>
            <p:spPr>
              <a:xfrm>
                <a:off x="5674465" y="3392242"/>
                <a:ext cx="750526" cy="61407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i="1">
                          <a:latin typeface="Cambria Math" panose="02040503050406030204" pitchFamily="18" charset="0"/>
                          <a:ea typeface="Cambria Math" panose="02040503050406030204" pitchFamily="18" charset="0"/>
                        </a:rPr>
                        <m:t>−</m:t>
                      </m:r>
                      <m:f>
                        <m:fPr>
                          <m:ctrlPr>
                            <a:rPr lang="de-DE" i="1">
                              <a:latin typeface="Cambria Math" panose="02040503050406030204" pitchFamily="18" charset="0"/>
                            </a:rPr>
                          </m:ctrlPr>
                        </m:fPr>
                        <m:num>
                          <m:r>
                            <m:rPr>
                              <m:nor/>
                            </m:rPr>
                            <a:rPr lang="de-DE" dirty="0"/>
                            <m:t>P</m:t>
                          </m:r>
                          <m:r>
                            <m:rPr>
                              <m:nor/>
                            </m:rPr>
                            <a:rPr lang="de-DE" dirty="0"/>
                            <m:t>′</m:t>
                          </m:r>
                          <m:r>
                            <m:rPr>
                              <m:nor/>
                            </m:rPr>
                            <a:rPr lang="de-DE" baseline="-25000" dirty="0"/>
                            <m:t>M</m:t>
                          </m:r>
                        </m:num>
                        <m:den>
                          <m:r>
                            <m:rPr>
                              <m:nor/>
                            </m:rPr>
                            <a:rPr lang="de-DE" dirty="0"/>
                            <m:t>P</m:t>
                          </m:r>
                          <m:r>
                            <m:rPr>
                              <m:nor/>
                            </m:rPr>
                            <a:rPr lang="de-DE" baseline="-25000" dirty="0"/>
                            <m:t>G</m:t>
                          </m:r>
                        </m:den>
                      </m:f>
                    </m:oMath>
                  </m:oMathPara>
                </a14:m>
                <a:endParaRPr lang="de-DE" dirty="0"/>
              </a:p>
            </p:txBody>
          </p:sp>
        </mc:Choice>
        <mc:Fallback xmlns="">
          <p:sp>
            <p:nvSpPr>
              <p:cNvPr id="22" name="Rechteck 21">
                <a:extLst>
                  <a:ext uri="{FF2B5EF4-FFF2-40B4-BE49-F238E27FC236}">
                    <a16:creationId xmlns:a16="http://schemas.microsoft.com/office/drawing/2014/main" id="{6C38AC9C-7A11-4BD0-A8CC-44C100D7FEF7}"/>
                  </a:ext>
                </a:extLst>
              </p:cNvPr>
              <p:cNvSpPr>
                <a:spLocks noRot="1" noChangeAspect="1" noMove="1" noResize="1" noEditPoints="1" noAdjustHandles="1" noChangeArrowheads="1" noChangeShapeType="1" noTextEdit="1"/>
              </p:cNvSpPr>
              <p:nvPr/>
            </p:nvSpPr>
            <p:spPr>
              <a:xfrm>
                <a:off x="5674465" y="3392242"/>
                <a:ext cx="750526" cy="614079"/>
              </a:xfrm>
              <a:prstGeom prst="rect">
                <a:avLst/>
              </a:prstGeom>
              <a:blipFill>
                <a:blip r:embed="rId4"/>
                <a:stretch>
                  <a:fillRect/>
                </a:stretch>
              </a:blipFill>
            </p:spPr>
            <p:txBody>
              <a:bodyPr/>
              <a:lstStyle/>
              <a:p>
                <a:r>
                  <a:rPr lang="de-DE">
                    <a:noFill/>
                  </a:rPr>
                  <a:t> </a:t>
                </a:r>
              </a:p>
            </p:txBody>
          </p:sp>
        </mc:Fallback>
      </mc:AlternateContent>
      <p:sp>
        <p:nvSpPr>
          <p:cNvPr id="15" name="Textfeld 14">
            <a:extLst>
              <a:ext uri="{FF2B5EF4-FFF2-40B4-BE49-F238E27FC236}">
                <a16:creationId xmlns:a16="http://schemas.microsoft.com/office/drawing/2014/main" id="{24DDB0AE-3AC4-493A-A126-9F4A955CFEB2}"/>
              </a:ext>
            </a:extLst>
          </p:cNvPr>
          <p:cNvSpPr txBox="1"/>
          <p:nvPr/>
        </p:nvSpPr>
        <p:spPr>
          <a:xfrm>
            <a:off x="22757" y="1331898"/>
            <a:ext cx="2747547" cy="369332"/>
          </a:xfrm>
          <a:prstGeom prst="rect">
            <a:avLst/>
          </a:prstGeom>
          <a:noFill/>
        </p:spPr>
        <p:txBody>
          <a:bodyPr wrap="none" rtlCol="0">
            <a:spAutoFit/>
          </a:bodyPr>
          <a:lstStyle/>
          <a:p>
            <a:r>
              <a:rPr lang="de-DE"/>
              <a:t>Preisverhältnis </a:t>
            </a:r>
            <a:r>
              <a:rPr lang="de-DE" dirty="0"/>
              <a:t>bei Autarkie</a:t>
            </a:r>
          </a:p>
        </p:txBody>
      </p:sp>
      <p:sp>
        <p:nvSpPr>
          <p:cNvPr id="26" name="Textfeld 25">
            <a:extLst>
              <a:ext uri="{FF2B5EF4-FFF2-40B4-BE49-F238E27FC236}">
                <a16:creationId xmlns:a16="http://schemas.microsoft.com/office/drawing/2014/main" id="{5F8D2EB1-986E-449A-8D6D-027AAAE118BA}"/>
              </a:ext>
            </a:extLst>
          </p:cNvPr>
          <p:cNvSpPr txBox="1"/>
          <p:nvPr/>
        </p:nvSpPr>
        <p:spPr>
          <a:xfrm>
            <a:off x="8269423" y="3429903"/>
            <a:ext cx="2957156" cy="369332"/>
          </a:xfrm>
          <a:prstGeom prst="rect">
            <a:avLst/>
          </a:prstGeom>
          <a:noFill/>
        </p:spPr>
        <p:txBody>
          <a:bodyPr wrap="none" rtlCol="0">
            <a:spAutoFit/>
          </a:bodyPr>
          <a:lstStyle/>
          <a:p>
            <a:r>
              <a:rPr lang="de-DE"/>
              <a:t>Preisverhältnis </a:t>
            </a:r>
            <a:r>
              <a:rPr lang="de-DE" dirty="0"/>
              <a:t>am Weltmarkt</a:t>
            </a:r>
          </a:p>
        </p:txBody>
      </p:sp>
      <p:cxnSp>
        <p:nvCxnSpPr>
          <p:cNvPr id="28" name="Gerade Verbindung mit Pfeil 27">
            <a:extLst>
              <a:ext uri="{FF2B5EF4-FFF2-40B4-BE49-F238E27FC236}">
                <a16:creationId xmlns:a16="http://schemas.microsoft.com/office/drawing/2014/main" id="{B0595867-1035-47FC-BA11-D69A0B354617}"/>
              </a:ext>
            </a:extLst>
          </p:cNvPr>
          <p:cNvCxnSpPr>
            <a:cxnSpLocks/>
            <a:endCxn id="11" idx="1"/>
          </p:cNvCxnSpPr>
          <p:nvPr/>
        </p:nvCxnSpPr>
        <p:spPr>
          <a:xfrm>
            <a:off x="2398266" y="1758531"/>
            <a:ext cx="1052910" cy="992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Gerade Verbindung mit Pfeil 30">
            <a:extLst>
              <a:ext uri="{FF2B5EF4-FFF2-40B4-BE49-F238E27FC236}">
                <a16:creationId xmlns:a16="http://schemas.microsoft.com/office/drawing/2014/main" id="{D9A04536-00C6-428A-BEB6-1B3A0716C7B2}"/>
              </a:ext>
            </a:extLst>
          </p:cNvPr>
          <p:cNvCxnSpPr>
            <a:cxnSpLocks/>
            <a:endCxn id="22" idx="3"/>
          </p:cNvCxnSpPr>
          <p:nvPr/>
        </p:nvCxnSpPr>
        <p:spPr>
          <a:xfrm flipH="1">
            <a:off x="6424991" y="3614569"/>
            <a:ext cx="1885291" cy="847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3" name="Textfeld 32">
            <a:extLst>
              <a:ext uri="{FF2B5EF4-FFF2-40B4-BE49-F238E27FC236}">
                <a16:creationId xmlns:a16="http://schemas.microsoft.com/office/drawing/2014/main" id="{5F790758-7E06-4A38-BC3B-D9951CA4B4C7}"/>
              </a:ext>
            </a:extLst>
          </p:cNvPr>
          <p:cNvSpPr txBox="1"/>
          <p:nvPr/>
        </p:nvSpPr>
        <p:spPr>
          <a:xfrm>
            <a:off x="6744072" y="4211796"/>
            <a:ext cx="3685624" cy="369332"/>
          </a:xfrm>
          <a:prstGeom prst="rect">
            <a:avLst/>
          </a:prstGeom>
          <a:noFill/>
        </p:spPr>
        <p:txBody>
          <a:bodyPr wrap="none" rtlCol="0">
            <a:spAutoFit/>
          </a:bodyPr>
          <a:lstStyle/>
          <a:p>
            <a:r>
              <a:rPr lang="de-DE" dirty="0"/>
              <a:t>Einkommensgerade bei Außenhandel</a:t>
            </a:r>
          </a:p>
        </p:txBody>
      </p:sp>
      <p:cxnSp>
        <p:nvCxnSpPr>
          <p:cNvPr id="34" name="Gerade Verbindung mit Pfeil 33">
            <a:extLst>
              <a:ext uri="{FF2B5EF4-FFF2-40B4-BE49-F238E27FC236}">
                <a16:creationId xmlns:a16="http://schemas.microsoft.com/office/drawing/2014/main" id="{4AE9E1F6-34B0-4E19-ACE1-6215EBCDBCFC}"/>
              </a:ext>
            </a:extLst>
          </p:cNvPr>
          <p:cNvCxnSpPr>
            <a:cxnSpLocks/>
          </p:cNvCxnSpPr>
          <p:nvPr/>
        </p:nvCxnSpPr>
        <p:spPr>
          <a:xfrm flipH="1">
            <a:off x="6348516" y="4540505"/>
            <a:ext cx="577033" cy="1010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6" name="Textfeld 35">
            <a:extLst>
              <a:ext uri="{FF2B5EF4-FFF2-40B4-BE49-F238E27FC236}">
                <a16:creationId xmlns:a16="http://schemas.microsoft.com/office/drawing/2014/main" id="{7783DDDC-6660-4008-89D1-A0F8422D7D04}"/>
              </a:ext>
            </a:extLst>
          </p:cNvPr>
          <p:cNvSpPr txBox="1"/>
          <p:nvPr/>
        </p:nvSpPr>
        <p:spPr>
          <a:xfrm>
            <a:off x="4710790" y="2672916"/>
            <a:ext cx="324128" cy="369332"/>
          </a:xfrm>
          <a:prstGeom prst="rect">
            <a:avLst/>
          </a:prstGeom>
          <a:noFill/>
        </p:spPr>
        <p:txBody>
          <a:bodyPr wrap="none" rtlCol="0">
            <a:spAutoFit/>
          </a:bodyPr>
          <a:lstStyle/>
          <a:p>
            <a:r>
              <a:rPr lang="de-DE" dirty="0"/>
              <a:t>●</a:t>
            </a:r>
          </a:p>
        </p:txBody>
      </p:sp>
      <p:sp>
        <p:nvSpPr>
          <p:cNvPr id="37" name="Textfeld 36">
            <a:extLst>
              <a:ext uri="{FF2B5EF4-FFF2-40B4-BE49-F238E27FC236}">
                <a16:creationId xmlns:a16="http://schemas.microsoft.com/office/drawing/2014/main" id="{BB7A91A8-181A-4640-BF9C-0659D11B2925}"/>
              </a:ext>
            </a:extLst>
          </p:cNvPr>
          <p:cNvSpPr txBox="1"/>
          <p:nvPr/>
        </p:nvSpPr>
        <p:spPr>
          <a:xfrm>
            <a:off x="5617945" y="3743032"/>
            <a:ext cx="306895" cy="369332"/>
          </a:xfrm>
          <a:prstGeom prst="rect">
            <a:avLst/>
          </a:prstGeom>
          <a:noFill/>
        </p:spPr>
        <p:txBody>
          <a:bodyPr wrap="square" rtlCol="0">
            <a:spAutoFit/>
          </a:bodyPr>
          <a:lstStyle/>
          <a:p>
            <a:r>
              <a:rPr lang="de-DE" dirty="0"/>
              <a:t>●</a:t>
            </a:r>
          </a:p>
        </p:txBody>
      </p:sp>
      <p:cxnSp>
        <p:nvCxnSpPr>
          <p:cNvPr id="38" name="Gerade Verbindung mit Pfeil 37">
            <a:extLst>
              <a:ext uri="{FF2B5EF4-FFF2-40B4-BE49-F238E27FC236}">
                <a16:creationId xmlns:a16="http://schemas.microsoft.com/office/drawing/2014/main" id="{0D363774-8CC0-4B16-9677-64492E0C3B73}"/>
              </a:ext>
            </a:extLst>
          </p:cNvPr>
          <p:cNvCxnSpPr>
            <a:cxnSpLocks/>
          </p:cNvCxnSpPr>
          <p:nvPr/>
        </p:nvCxnSpPr>
        <p:spPr>
          <a:xfrm flipV="1">
            <a:off x="5160828" y="4158373"/>
            <a:ext cx="529364" cy="13390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1" name="Textfeld 40">
            <a:extLst>
              <a:ext uri="{FF2B5EF4-FFF2-40B4-BE49-F238E27FC236}">
                <a16:creationId xmlns:a16="http://schemas.microsoft.com/office/drawing/2014/main" id="{D4482A76-5D3F-4FF3-BDAC-2624FF135919}"/>
              </a:ext>
            </a:extLst>
          </p:cNvPr>
          <p:cNvSpPr txBox="1"/>
          <p:nvPr/>
        </p:nvSpPr>
        <p:spPr>
          <a:xfrm>
            <a:off x="3356149" y="5497437"/>
            <a:ext cx="3511282" cy="369332"/>
          </a:xfrm>
          <a:prstGeom prst="rect">
            <a:avLst/>
          </a:prstGeom>
          <a:noFill/>
        </p:spPr>
        <p:txBody>
          <a:bodyPr wrap="none" rtlCol="0">
            <a:spAutoFit/>
          </a:bodyPr>
          <a:lstStyle/>
          <a:p>
            <a:r>
              <a:rPr lang="de-DE" dirty="0"/>
              <a:t>Produktionspunkt bei Außenhandel</a:t>
            </a:r>
          </a:p>
        </p:txBody>
      </p:sp>
      <p:cxnSp>
        <p:nvCxnSpPr>
          <p:cNvPr id="43" name="Gerader Verbinder 42">
            <a:extLst>
              <a:ext uri="{FF2B5EF4-FFF2-40B4-BE49-F238E27FC236}">
                <a16:creationId xmlns:a16="http://schemas.microsoft.com/office/drawing/2014/main" id="{A147B3CD-9750-4A24-B9CF-46B83D0E31C7}"/>
              </a:ext>
            </a:extLst>
          </p:cNvPr>
          <p:cNvCxnSpPr/>
          <p:nvPr/>
        </p:nvCxnSpPr>
        <p:spPr>
          <a:xfrm>
            <a:off x="4872854" y="2878757"/>
            <a:ext cx="1871218" cy="2487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4" name="Gerader Verbinder 43">
            <a:extLst>
              <a:ext uri="{FF2B5EF4-FFF2-40B4-BE49-F238E27FC236}">
                <a16:creationId xmlns:a16="http://schemas.microsoft.com/office/drawing/2014/main" id="{7A0FB0D5-46EA-4DDC-BD81-FB455100B18D}"/>
              </a:ext>
            </a:extLst>
          </p:cNvPr>
          <p:cNvCxnSpPr>
            <a:cxnSpLocks/>
          </p:cNvCxnSpPr>
          <p:nvPr/>
        </p:nvCxnSpPr>
        <p:spPr>
          <a:xfrm flipV="1">
            <a:off x="4871864" y="1337242"/>
            <a:ext cx="0" cy="151569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 name="Gerader Verbinder 2">
            <a:extLst>
              <a:ext uri="{FF2B5EF4-FFF2-40B4-BE49-F238E27FC236}">
                <a16:creationId xmlns:a16="http://schemas.microsoft.com/office/drawing/2014/main" id="{B8FDCD1C-9632-46A2-8B28-DFDB42EA9B9C}"/>
              </a:ext>
            </a:extLst>
          </p:cNvPr>
          <p:cNvCxnSpPr>
            <a:cxnSpLocks/>
          </p:cNvCxnSpPr>
          <p:nvPr/>
        </p:nvCxnSpPr>
        <p:spPr>
          <a:xfrm>
            <a:off x="4896901" y="2617433"/>
            <a:ext cx="283218" cy="22986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Gerader Verbinder 31">
            <a:extLst>
              <a:ext uri="{FF2B5EF4-FFF2-40B4-BE49-F238E27FC236}">
                <a16:creationId xmlns:a16="http://schemas.microsoft.com/office/drawing/2014/main" id="{AEEFC7EF-BB6C-4895-ACF6-76B241750F6E}"/>
              </a:ext>
            </a:extLst>
          </p:cNvPr>
          <p:cNvCxnSpPr>
            <a:cxnSpLocks/>
          </p:cNvCxnSpPr>
          <p:nvPr/>
        </p:nvCxnSpPr>
        <p:spPr>
          <a:xfrm>
            <a:off x="4877235" y="2407071"/>
            <a:ext cx="540400" cy="4402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Gerader Verbinder 34">
            <a:extLst>
              <a:ext uri="{FF2B5EF4-FFF2-40B4-BE49-F238E27FC236}">
                <a16:creationId xmlns:a16="http://schemas.microsoft.com/office/drawing/2014/main" id="{C9958AD7-31C9-4578-9568-FE9D379D4E71}"/>
              </a:ext>
            </a:extLst>
          </p:cNvPr>
          <p:cNvCxnSpPr>
            <a:cxnSpLocks/>
          </p:cNvCxnSpPr>
          <p:nvPr/>
        </p:nvCxnSpPr>
        <p:spPr>
          <a:xfrm>
            <a:off x="4896901" y="2176011"/>
            <a:ext cx="860914" cy="65732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Gerader Verbinder 38">
            <a:extLst>
              <a:ext uri="{FF2B5EF4-FFF2-40B4-BE49-F238E27FC236}">
                <a16:creationId xmlns:a16="http://schemas.microsoft.com/office/drawing/2014/main" id="{91389D5F-DC0F-4DC6-B548-579CDA0135A6}"/>
              </a:ext>
            </a:extLst>
          </p:cNvPr>
          <p:cNvCxnSpPr>
            <a:cxnSpLocks/>
          </p:cNvCxnSpPr>
          <p:nvPr/>
        </p:nvCxnSpPr>
        <p:spPr>
          <a:xfrm>
            <a:off x="4897627" y="1929562"/>
            <a:ext cx="1190629" cy="9138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Gerader Verbinder 39">
            <a:extLst>
              <a:ext uri="{FF2B5EF4-FFF2-40B4-BE49-F238E27FC236}">
                <a16:creationId xmlns:a16="http://schemas.microsoft.com/office/drawing/2014/main" id="{50C655F3-1AF2-4019-905E-5BBDF9BF36B6}"/>
              </a:ext>
            </a:extLst>
          </p:cNvPr>
          <p:cNvCxnSpPr>
            <a:cxnSpLocks/>
          </p:cNvCxnSpPr>
          <p:nvPr/>
        </p:nvCxnSpPr>
        <p:spPr>
          <a:xfrm>
            <a:off x="4886437" y="1626630"/>
            <a:ext cx="1498757" cy="12168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Gerader Verbinder 41">
            <a:extLst>
              <a:ext uri="{FF2B5EF4-FFF2-40B4-BE49-F238E27FC236}">
                <a16:creationId xmlns:a16="http://schemas.microsoft.com/office/drawing/2014/main" id="{A8AB1F71-D5E7-4A5A-9DEF-8AE2D7D8764A}"/>
              </a:ext>
            </a:extLst>
          </p:cNvPr>
          <p:cNvCxnSpPr>
            <a:cxnSpLocks/>
          </p:cNvCxnSpPr>
          <p:nvPr/>
        </p:nvCxnSpPr>
        <p:spPr>
          <a:xfrm>
            <a:off x="4921821" y="1395854"/>
            <a:ext cx="1784186" cy="14374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Textfeld 44">
            <a:extLst>
              <a:ext uri="{FF2B5EF4-FFF2-40B4-BE49-F238E27FC236}">
                <a16:creationId xmlns:a16="http://schemas.microsoft.com/office/drawing/2014/main" id="{AC769A9F-5086-4431-99F0-B85A2761B253}"/>
              </a:ext>
            </a:extLst>
          </p:cNvPr>
          <p:cNvSpPr txBox="1"/>
          <p:nvPr/>
        </p:nvSpPr>
        <p:spPr>
          <a:xfrm>
            <a:off x="907032" y="2991811"/>
            <a:ext cx="3045193" cy="369332"/>
          </a:xfrm>
          <a:prstGeom prst="rect">
            <a:avLst/>
          </a:prstGeom>
          <a:noFill/>
        </p:spPr>
        <p:txBody>
          <a:bodyPr wrap="none" rtlCol="0">
            <a:spAutoFit/>
          </a:bodyPr>
          <a:lstStyle/>
          <a:p>
            <a:r>
              <a:rPr lang="de-DE" dirty="0"/>
              <a:t>Produktionspunkt bei Autarkie</a:t>
            </a:r>
          </a:p>
        </p:txBody>
      </p:sp>
      <p:cxnSp>
        <p:nvCxnSpPr>
          <p:cNvPr id="46" name="Gerade Verbindung mit Pfeil 45">
            <a:extLst>
              <a:ext uri="{FF2B5EF4-FFF2-40B4-BE49-F238E27FC236}">
                <a16:creationId xmlns:a16="http://schemas.microsoft.com/office/drawing/2014/main" id="{6150C9C1-095A-499A-B454-387CEB1DD253}"/>
              </a:ext>
            </a:extLst>
          </p:cNvPr>
          <p:cNvCxnSpPr>
            <a:cxnSpLocks/>
            <a:stCxn id="45" idx="3"/>
          </p:cNvCxnSpPr>
          <p:nvPr/>
        </p:nvCxnSpPr>
        <p:spPr>
          <a:xfrm flipV="1">
            <a:off x="3952225" y="2928985"/>
            <a:ext cx="820350" cy="2474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Gleichschenkliges Dreieck 6">
            <a:extLst>
              <a:ext uri="{FF2B5EF4-FFF2-40B4-BE49-F238E27FC236}">
                <a16:creationId xmlns:a16="http://schemas.microsoft.com/office/drawing/2014/main" id="{E06BB9C2-6A79-4068-A9D2-6643B3B9B884}"/>
              </a:ext>
            </a:extLst>
          </p:cNvPr>
          <p:cNvSpPr/>
          <p:nvPr/>
        </p:nvSpPr>
        <p:spPr>
          <a:xfrm>
            <a:off x="4892502" y="2100380"/>
            <a:ext cx="347332" cy="766066"/>
          </a:xfrm>
          <a:prstGeom prst="triangle">
            <a:avLst>
              <a:gd name="adj" fmla="val 280"/>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47" name="Gerader Verbinder 46">
            <a:extLst>
              <a:ext uri="{FF2B5EF4-FFF2-40B4-BE49-F238E27FC236}">
                <a16:creationId xmlns:a16="http://schemas.microsoft.com/office/drawing/2014/main" id="{04685B58-EC6E-437B-BB5C-88EA2174E482}"/>
              </a:ext>
            </a:extLst>
          </p:cNvPr>
          <p:cNvCxnSpPr>
            <a:cxnSpLocks/>
          </p:cNvCxnSpPr>
          <p:nvPr/>
        </p:nvCxnSpPr>
        <p:spPr>
          <a:xfrm flipH="1">
            <a:off x="3347143" y="1311163"/>
            <a:ext cx="1091686" cy="42599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9" name="Gerader Verbinder 48">
            <a:extLst>
              <a:ext uri="{FF2B5EF4-FFF2-40B4-BE49-F238E27FC236}">
                <a16:creationId xmlns:a16="http://schemas.microsoft.com/office/drawing/2014/main" id="{B2CEBCA0-BBCF-480D-9FBA-8A60CE591E59}"/>
              </a:ext>
            </a:extLst>
          </p:cNvPr>
          <p:cNvCxnSpPr>
            <a:cxnSpLocks/>
          </p:cNvCxnSpPr>
          <p:nvPr/>
        </p:nvCxnSpPr>
        <p:spPr>
          <a:xfrm flipH="1">
            <a:off x="3229534" y="2082995"/>
            <a:ext cx="1420687" cy="589351"/>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0" name="Gerader Verbinder 49">
            <a:extLst>
              <a:ext uri="{FF2B5EF4-FFF2-40B4-BE49-F238E27FC236}">
                <a16:creationId xmlns:a16="http://schemas.microsoft.com/office/drawing/2014/main" id="{16D02352-4166-4362-80DC-8A0A88E6EB7C}"/>
              </a:ext>
            </a:extLst>
          </p:cNvPr>
          <p:cNvCxnSpPr>
            <a:cxnSpLocks/>
          </p:cNvCxnSpPr>
          <p:nvPr/>
        </p:nvCxnSpPr>
        <p:spPr>
          <a:xfrm flipH="1">
            <a:off x="3294201" y="3046554"/>
            <a:ext cx="1891871" cy="701596"/>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2" name="Gerader Verbinder 51">
            <a:extLst>
              <a:ext uri="{FF2B5EF4-FFF2-40B4-BE49-F238E27FC236}">
                <a16:creationId xmlns:a16="http://schemas.microsoft.com/office/drawing/2014/main" id="{729F8826-1DC0-44BA-9A5C-E05AFDCFC44B}"/>
              </a:ext>
            </a:extLst>
          </p:cNvPr>
          <p:cNvCxnSpPr>
            <a:cxnSpLocks/>
          </p:cNvCxnSpPr>
          <p:nvPr/>
        </p:nvCxnSpPr>
        <p:spPr>
          <a:xfrm flipH="1">
            <a:off x="3202790" y="3803633"/>
            <a:ext cx="2327406" cy="903048"/>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3" name="Gerader Verbinder 52">
            <a:extLst>
              <a:ext uri="{FF2B5EF4-FFF2-40B4-BE49-F238E27FC236}">
                <a16:creationId xmlns:a16="http://schemas.microsoft.com/office/drawing/2014/main" id="{D259AFD8-3DAC-4F46-BE88-A4762B5AE6A1}"/>
              </a:ext>
            </a:extLst>
          </p:cNvPr>
          <p:cNvCxnSpPr>
            <a:cxnSpLocks/>
          </p:cNvCxnSpPr>
          <p:nvPr/>
        </p:nvCxnSpPr>
        <p:spPr>
          <a:xfrm flipH="1">
            <a:off x="4792470" y="4511558"/>
            <a:ext cx="1091686" cy="42599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4" name="Gerade Verbindung mit Pfeil 53">
            <a:extLst>
              <a:ext uri="{FF2B5EF4-FFF2-40B4-BE49-F238E27FC236}">
                <a16:creationId xmlns:a16="http://schemas.microsoft.com/office/drawing/2014/main" id="{841ACFCB-7CFE-4C21-8072-088F48F39076}"/>
              </a:ext>
            </a:extLst>
          </p:cNvPr>
          <p:cNvCxnSpPr>
            <a:cxnSpLocks/>
          </p:cNvCxnSpPr>
          <p:nvPr/>
        </p:nvCxnSpPr>
        <p:spPr>
          <a:xfrm flipV="1">
            <a:off x="2463634" y="3936293"/>
            <a:ext cx="892515" cy="634499"/>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56" name="Textfeld 55">
            <a:extLst>
              <a:ext uri="{FF2B5EF4-FFF2-40B4-BE49-F238E27FC236}">
                <a16:creationId xmlns:a16="http://schemas.microsoft.com/office/drawing/2014/main" id="{500A53A6-32FB-4258-9655-220D6789E204}"/>
              </a:ext>
            </a:extLst>
          </p:cNvPr>
          <p:cNvSpPr txBox="1"/>
          <p:nvPr/>
        </p:nvSpPr>
        <p:spPr>
          <a:xfrm>
            <a:off x="27045" y="4515808"/>
            <a:ext cx="3142592" cy="2031325"/>
          </a:xfrm>
          <a:prstGeom prst="rect">
            <a:avLst/>
          </a:prstGeom>
          <a:noFill/>
        </p:spPr>
        <p:txBody>
          <a:bodyPr wrap="none" rtlCol="0">
            <a:spAutoFit/>
          </a:bodyPr>
          <a:lstStyle/>
          <a:p>
            <a:r>
              <a:rPr lang="de-DE" dirty="0">
                <a:solidFill>
                  <a:schemeClr val="accent2"/>
                </a:solidFill>
              </a:rPr>
              <a:t>Da bei Handel Konsum und</a:t>
            </a:r>
          </a:p>
          <a:p>
            <a:r>
              <a:rPr lang="de-DE" dirty="0">
                <a:solidFill>
                  <a:schemeClr val="accent2"/>
                </a:solidFill>
              </a:rPr>
              <a:t>Produktionspunkt auseinander-</a:t>
            </a:r>
          </a:p>
          <a:p>
            <a:r>
              <a:rPr lang="de-DE" dirty="0">
                <a:solidFill>
                  <a:schemeClr val="accent2"/>
                </a:solidFill>
              </a:rPr>
              <a:t>fallen können, stellt die gelb</a:t>
            </a:r>
          </a:p>
          <a:p>
            <a:r>
              <a:rPr lang="de-DE" dirty="0">
                <a:solidFill>
                  <a:schemeClr val="accent2"/>
                </a:solidFill>
              </a:rPr>
              <a:t>schraffierte Fläche die</a:t>
            </a:r>
          </a:p>
          <a:p>
            <a:r>
              <a:rPr lang="de-DE" dirty="0">
                <a:solidFill>
                  <a:schemeClr val="accent2"/>
                </a:solidFill>
              </a:rPr>
              <a:t>Konsummöglichkeitsmenge</a:t>
            </a:r>
          </a:p>
          <a:p>
            <a:r>
              <a:rPr lang="de-DE" dirty="0">
                <a:solidFill>
                  <a:schemeClr val="accent2"/>
                </a:solidFill>
              </a:rPr>
              <a:t>nach Aufnahme von Handels-</a:t>
            </a:r>
          </a:p>
          <a:p>
            <a:r>
              <a:rPr lang="de-DE" dirty="0" err="1">
                <a:solidFill>
                  <a:schemeClr val="accent2"/>
                </a:solidFill>
              </a:rPr>
              <a:t>beziehungen</a:t>
            </a:r>
            <a:r>
              <a:rPr lang="de-DE" dirty="0">
                <a:solidFill>
                  <a:schemeClr val="accent2"/>
                </a:solidFill>
              </a:rPr>
              <a:t> dar.</a:t>
            </a:r>
          </a:p>
        </p:txBody>
      </p:sp>
      <p:sp>
        <p:nvSpPr>
          <p:cNvPr id="55" name="Textfeld 54">
            <a:extLst>
              <a:ext uri="{FF2B5EF4-FFF2-40B4-BE49-F238E27FC236}">
                <a16:creationId xmlns:a16="http://schemas.microsoft.com/office/drawing/2014/main" id="{AB62B75A-7654-4324-94C9-289FFE47A635}"/>
              </a:ext>
            </a:extLst>
          </p:cNvPr>
          <p:cNvSpPr txBox="1"/>
          <p:nvPr/>
        </p:nvSpPr>
        <p:spPr>
          <a:xfrm>
            <a:off x="5417635" y="519828"/>
            <a:ext cx="6761984" cy="388059"/>
          </a:xfrm>
          <a:prstGeom prst="rect">
            <a:avLst/>
          </a:prstGeom>
          <a:noFill/>
        </p:spPr>
        <p:txBody>
          <a:bodyPr wrap="square" rtlCol="0">
            <a:noAutofit/>
          </a:bodyPr>
          <a:lstStyle/>
          <a:p>
            <a:r>
              <a:rPr lang="de-DE" sz="1000" dirty="0"/>
              <a:t>Alle Güterbündel, bei denen das Land genau soviel Getreide konsumieren kann, wie bei Autarkie, aber mehr Maschinen würden eine Besserstellung bedeuten </a:t>
            </a:r>
          </a:p>
        </p:txBody>
      </p:sp>
      <p:sp>
        <p:nvSpPr>
          <p:cNvPr id="57" name="Textfeld 56">
            <a:extLst>
              <a:ext uri="{FF2B5EF4-FFF2-40B4-BE49-F238E27FC236}">
                <a16:creationId xmlns:a16="http://schemas.microsoft.com/office/drawing/2014/main" id="{AB62B75A-7654-4324-94C9-289FFE47A635}"/>
              </a:ext>
            </a:extLst>
          </p:cNvPr>
          <p:cNvSpPr txBox="1"/>
          <p:nvPr/>
        </p:nvSpPr>
        <p:spPr>
          <a:xfrm>
            <a:off x="5419431" y="838971"/>
            <a:ext cx="6761984" cy="264465"/>
          </a:xfrm>
          <a:prstGeom prst="rect">
            <a:avLst/>
          </a:prstGeom>
          <a:noFill/>
        </p:spPr>
        <p:txBody>
          <a:bodyPr wrap="square" rtlCol="0">
            <a:noAutofit/>
          </a:bodyPr>
          <a:lstStyle/>
          <a:p>
            <a:r>
              <a:rPr lang="de-DE" sz="1000" dirty="0"/>
              <a:t>Genauso bedeutet ein Güterbündel mit genau soviel Maschinen wie bei Autarkie, aber mehr Getreide eine Besserstellung</a:t>
            </a:r>
          </a:p>
        </p:txBody>
      </p:sp>
      <p:sp>
        <p:nvSpPr>
          <p:cNvPr id="58" name="Textfeld 57">
            <a:extLst>
              <a:ext uri="{FF2B5EF4-FFF2-40B4-BE49-F238E27FC236}">
                <a16:creationId xmlns:a16="http://schemas.microsoft.com/office/drawing/2014/main" id="{AB62B75A-7654-4324-94C9-289FFE47A635}"/>
              </a:ext>
            </a:extLst>
          </p:cNvPr>
          <p:cNvSpPr txBox="1"/>
          <p:nvPr/>
        </p:nvSpPr>
        <p:spPr>
          <a:xfrm>
            <a:off x="5417635" y="1053789"/>
            <a:ext cx="6761984" cy="264465"/>
          </a:xfrm>
          <a:prstGeom prst="rect">
            <a:avLst/>
          </a:prstGeom>
          <a:noFill/>
        </p:spPr>
        <p:txBody>
          <a:bodyPr wrap="square" rtlCol="0">
            <a:noAutofit/>
          </a:bodyPr>
          <a:lstStyle/>
          <a:p>
            <a:r>
              <a:rPr lang="de-DE" sz="1000" dirty="0"/>
              <a:t>Und natürlich auch Güterbündel mit mehr Maschinen </a:t>
            </a:r>
            <a:r>
              <a:rPr lang="de-DE" sz="1000" b="1" dirty="0"/>
              <a:t>und</a:t>
            </a:r>
            <a:r>
              <a:rPr lang="de-DE" sz="1000" dirty="0"/>
              <a:t> mehr Getreide.</a:t>
            </a:r>
          </a:p>
        </p:txBody>
      </p:sp>
      <p:sp>
        <p:nvSpPr>
          <p:cNvPr id="59" name="Textfeld 58">
            <a:extLst>
              <a:ext uri="{FF2B5EF4-FFF2-40B4-BE49-F238E27FC236}">
                <a16:creationId xmlns:a16="http://schemas.microsoft.com/office/drawing/2014/main" id="{AB62B75A-7654-4324-94C9-289FFE47A635}"/>
              </a:ext>
            </a:extLst>
          </p:cNvPr>
          <p:cNvSpPr txBox="1"/>
          <p:nvPr/>
        </p:nvSpPr>
        <p:spPr>
          <a:xfrm>
            <a:off x="5415839" y="1266962"/>
            <a:ext cx="6761984" cy="264465"/>
          </a:xfrm>
          <a:prstGeom prst="rect">
            <a:avLst/>
          </a:prstGeom>
          <a:noFill/>
        </p:spPr>
        <p:txBody>
          <a:bodyPr wrap="square" rtlCol="0">
            <a:noAutofit/>
          </a:bodyPr>
          <a:lstStyle/>
          <a:p>
            <a:r>
              <a:rPr lang="de-DE" sz="1000" dirty="0"/>
              <a:t>Alle Güterbündel im schraffierten Bereich bedeuten also eine Besserstellung</a:t>
            </a:r>
          </a:p>
        </p:txBody>
      </p:sp>
      <p:sp>
        <p:nvSpPr>
          <p:cNvPr id="60" name="Textfeld 59">
            <a:extLst>
              <a:ext uri="{FF2B5EF4-FFF2-40B4-BE49-F238E27FC236}">
                <a16:creationId xmlns:a16="http://schemas.microsoft.com/office/drawing/2014/main" id="{AB62B75A-7654-4324-94C9-289FFE47A635}"/>
              </a:ext>
            </a:extLst>
          </p:cNvPr>
          <p:cNvSpPr txBox="1"/>
          <p:nvPr/>
        </p:nvSpPr>
        <p:spPr>
          <a:xfrm>
            <a:off x="5884156" y="1535549"/>
            <a:ext cx="6154814" cy="530062"/>
          </a:xfrm>
          <a:prstGeom prst="rect">
            <a:avLst/>
          </a:prstGeom>
          <a:noFill/>
        </p:spPr>
        <p:txBody>
          <a:bodyPr wrap="square" rtlCol="0">
            <a:noAutofit/>
          </a:bodyPr>
          <a:lstStyle/>
          <a:p>
            <a:r>
              <a:rPr lang="de-DE" sz="1000" dirty="0"/>
              <a:t>Liegt nun </a:t>
            </a:r>
            <a:r>
              <a:rPr lang="de-DE" sz="1000"/>
              <a:t>der Preis </a:t>
            </a:r>
            <a:r>
              <a:rPr lang="de-DE" sz="1000" dirty="0"/>
              <a:t>für Maschinen am Weltmarkt höher als zu Hause, wird die Einkommensgerade steiler und die Optimalitätsbedingung </a:t>
            </a:r>
            <a:r>
              <a:rPr lang="de-DE" sz="1000"/>
              <a:t>|Preisverhältnis</a:t>
            </a:r>
            <a:r>
              <a:rPr lang="de-DE" sz="1000" dirty="0"/>
              <a:t>|=Steigung der Transformationskurve führt, wie vorher erläutert zu einer Ausweitung der Maschinenproduktion und einer Einschränkung der Getreideproduktion</a:t>
            </a:r>
          </a:p>
        </p:txBody>
      </p:sp>
      <p:sp>
        <p:nvSpPr>
          <p:cNvPr id="61" name="Textfeld 60">
            <a:extLst>
              <a:ext uri="{FF2B5EF4-FFF2-40B4-BE49-F238E27FC236}">
                <a16:creationId xmlns:a16="http://schemas.microsoft.com/office/drawing/2014/main" id="{AB62B75A-7654-4324-94C9-289FFE47A635}"/>
              </a:ext>
            </a:extLst>
          </p:cNvPr>
          <p:cNvSpPr txBox="1"/>
          <p:nvPr/>
        </p:nvSpPr>
        <p:spPr>
          <a:xfrm>
            <a:off x="6706007" y="2081603"/>
            <a:ext cx="5421614" cy="530062"/>
          </a:xfrm>
          <a:prstGeom prst="rect">
            <a:avLst/>
          </a:prstGeom>
          <a:noFill/>
        </p:spPr>
        <p:txBody>
          <a:bodyPr wrap="square" rtlCol="0">
            <a:noAutofit/>
          </a:bodyPr>
          <a:lstStyle/>
          <a:p>
            <a:r>
              <a:rPr lang="de-DE" sz="1000" dirty="0"/>
              <a:t>Da das Land jetzt aber Handel betreibt, muss es nicht mehr auch das konsumieren, was es produziert. Vielmehr können wir jetzt die gleiche Überlegung wie in der Mikro machen, dass das Land sich jetzt alle Güterbündel leisten kann, die unterhalb der Einkommensgeraden liegen</a:t>
            </a:r>
          </a:p>
        </p:txBody>
      </p:sp>
      <p:sp>
        <p:nvSpPr>
          <p:cNvPr id="62" name="Textfeld 61">
            <a:extLst>
              <a:ext uri="{FF2B5EF4-FFF2-40B4-BE49-F238E27FC236}">
                <a16:creationId xmlns:a16="http://schemas.microsoft.com/office/drawing/2014/main" id="{AB62B75A-7654-4324-94C9-289FFE47A635}"/>
              </a:ext>
            </a:extLst>
          </p:cNvPr>
          <p:cNvSpPr txBox="1"/>
          <p:nvPr/>
        </p:nvSpPr>
        <p:spPr>
          <a:xfrm>
            <a:off x="6867431" y="2608603"/>
            <a:ext cx="5333593" cy="530062"/>
          </a:xfrm>
          <a:prstGeom prst="rect">
            <a:avLst/>
          </a:prstGeom>
          <a:noFill/>
        </p:spPr>
        <p:txBody>
          <a:bodyPr wrap="square" rtlCol="0">
            <a:noAutofit/>
          </a:bodyPr>
          <a:lstStyle/>
          <a:p>
            <a:r>
              <a:rPr lang="de-DE" sz="1000" dirty="0"/>
              <a:t>Das grüne Dreieck repräsentiert damit Konsummöglichkeiten, bei denen sich das Land als ganzes besser stellt, als im </a:t>
            </a:r>
            <a:r>
              <a:rPr lang="de-DE" sz="1000" dirty="0" err="1"/>
              <a:t>Optimalpunkt</a:t>
            </a:r>
            <a:r>
              <a:rPr lang="de-DE" sz="1000" dirty="0"/>
              <a:t> der Autarkie.</a:t>
            </a:r>
          </a:p>
          <a:p>
            <a:r>
              <a:rPr lang="de-DE" sz="1000" dirty="0"/>
              <a:t>Wie benötigen wir für dieses Ergebnis keine Modellierung der Konsumnachfrageseite, bis auf die Annahme „mehr ist immer besser“</a:t>
            </a:r>
          </a:p>
        </p:txBody>
      </p:sp>
      <p:sp>
        <p:nvSpPr>
          <p:cNvPr id="63" name="Textfeld 62">
            <a:extLst>
              <a:ext uri="{FF2B5EF4-FFF2-40B4-BE49-F238E27FC236}">
                <a16:creationId xmlns:a16="http://schemas.microsoft.com/office/drawing/2014/main" id="{AB62B75A-7654-4324-94C9-289FFE47A635}"/>
              </a:ext>
            </a:extLst>
          </p:cNvPr>
          <p:cNvSpPr txBox="1"/>
          <p:nvPr/>
        </p:nvSpPr>
        <p:spPr>
          <a:xfrm>
            <a:off x="2873809" y="5780620"/>
            <a:ext cx="9253812" cy="897188"/>
          </a:xfrm>
          <a:prstGeom prst="rect">
            <a:avLst/>
          </a:prstGeom>
          <a:noFill/>
        </p:spPr>
        <p:txBody>
          <a:bodyPr wrap="square" rtlCol="0">
            <a:noAutofit/>
          </a:bodyPr>
          <a:lstStyle/>
          <a:p>
            <a:r>
              <a:rPr lang="de-DE" sz="1000" dirty="0"/>
              <a:t>Vorher wurde festgestellt, dass bei Öffnung des Landes sich der entwickelnde Exportsektor besser stellt, während der Importsektor verliert, und bei den Arbeiter ist das Ergebnis ambivalent, da eine Besser- oder Schlechterstellung von den hier nicht modellierten Präferenzen abhängt. Das obige Ergebnis zeigt nun aber, dass der Einkommensgewinn des Landes insgesamt so groß ist, dass die „Gewinner“ einen Teil ihres Gewinns abgeben können, ohne dass es zu einer Schlechterstellung kommt und sie damit die „Verlierer“ derart kompensieren können, dass diese ebenfalls besser gestellt sind, gegenüber der Situation ohne Handel!</a:t>
            </a:r>
          </a:p>
          <a:p>
            <a:r>
              <a:rPr lang="de-DE" sz="1000" dirty="0"/>
              <a:t>Aber diese Umverteilung ist nur eine Möglichkeit und in der Praxis muss es nicht dazu kommen. Das Ergebnis pro Außenhandel ist hier also etwas</a:t>
            </a:r>
          </a:p>
          <a:p>
            <a:r>
              <a:rPr lang="de-DE" sz="1000" dirty="0"/>
              <a:t>schwächer, als bei Ricardo, da bei Ricardo nach dem Tausch alle automatisch besser gestellt sind.</a:t>
            </a:r>
          </a:p>
        </p:txBody>
      </p:sp>
    </p:spTree>
    <p:extLst>
      <p:ext uri="{BB962C8B-B14F-4D97-AF65-F5344CB8AC3E}">
        <p14:creationId xmlns:p14="http://schemas.microsoft.com/office/powerpoint/2010/main" val="2068625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2"/>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5"/>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9"/>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0"/>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4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5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60"/>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2"/>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31"/>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6"/>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12"/>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3"/>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34"/>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41"/>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38"/>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37"/>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61"/>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0"/>
                                          </p:stCondLst>
                                        </p:cTn>
                                        <p:tgtEl>
                                          <p:spTgt spid="53"/>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52"/>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50"/>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49"/>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47"/>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56"/>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54"/>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62"/>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7"/>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6" grpId="0"/>
      <p:bldP spid="33" grpId="0"/>
      <p:bldP spid="37" grpId="0"/>
      <p:bldP spid="41" grpId="0"/>
      <p:bldP spid="7" grpId="0" animBg="1"/>
      <p:bldP spid="56" grpId="0"/>
      <p:bldP spid="55" grpId="0"/>
      <p:bldP spid="57" grpId="0"/>
      <p:bldP spid="58" grpId="0"/>
      <p:bldP spid="59" grpId="0"/>
      <p:bldP spid="60" grpId="0"/>
      <p:bldP spid="61" grpId="0"/>
      <p:bldP spid="62" grpId="0"/>
      <p:bldP spid="6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135560" y="136526"/>
            <a:ext cx="746496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rPr>
              <a:t>Ergebnisse</a:t>
            </a:r>
            <a:r>
              <a:rPr lang="en-US" sz="2800" dirty="0">
                <a:solidFill>
                  <a:sysClr val="windowText" lastClr="000000"/>
                </a:solidFill>
              </a:rPr>
              <a:t> des </a:t>
            </a:r>
            <a:r>
              <a:rPr lang="en-US" sz="2800" dirty="0" err="1">
                <a:solidFill>
                  <a:sysClr val="windowText" lastClr="000000"/>
                </a:solidFill>
              </a:rPr>
              <a:t>Modells</a:t>
            </a:r>
            <a:r>
              <a:rPr lang="en-US" sz="2800" dirty="0">
                <a:solidFill>
                  <a:sysClr val="windowText" lastClr="000000"/>
                </a:solidFill>
              </a:rPr>
              <a:t> </a:t>
            </a:r>
            <a:r>
              <a:rPr lang="en-US" sz="2800" dirty="0" err="1">
                <a:solidFill>
                  <a:sysClr val="windowText" lastClr="000000"/>
                </a:solidFill>
              </a:rPr>
              <a:t>spezifischer</a:t>
            </a:r>
            <a:r>
              <a:rPr lang="en-US" sz="2800" dirty="0">
                <a:solidFill>
                  <a:sysClr val="windowText" lastClr="000000"/>
                </a:solidFill>
              </a:rPr>
              <a:t> </a:t>
            </a:r>
            <a:r>
              <a:rPr lang="en-US" sz="2800" dirty="0" err="1">
                <a:solidFill>
                  <a:sysClr val="windowText" lastClr="000000"/>
                </a:solidFill>
              </a:rPr>
              <a:t>Faktoren</a:t>
            </a:r>
            <a:r>
              <a:rPr lang="en-US" sz="2800" dirty="0">
                <a:solidFill>
                  <a:sysClr val="windowText" lastClr="000000"/>
                </a:solidFill>
              </a:rPr>
              <a:t> </a:t>
            </a:r>
            <a:r>
              <a:rPr lang="en-US" sz="2800" dirty="0" err="1">
                <a:solidFill>
                  <a:sysClr val="windowText" lastClr="000000"/>
                </a:solidFill>
              </a:rPr>
              <a:t>bei</a:t>
            </a:r>
            <a:r>
              <a:rPr lang="en-US" sz="2800" dirty="0">
                <a:solidFill>
                  <a:sysClr val="windowText" lastClr="000000"/>
                </a:solidFill>
              </a:rPr>
              <a:t> </a:t>
            </a:r>
            <a:r>
              <a:rPr lang="en-US" sz="2800" dirty="0" err="1">
                <a:solidFill>
                  <a:sysClr val="windowText" lastClr="000000"/>
                </a:solidFill>
              </a:rPr>
              <a:t>Außenhandel</a:t>
            </a:r>
            <a:endParaRPr lang="en-US" sz="2800" dirty="0">
              <a:solidFill>
                <a:sysClr val="windowText" lastClr="000000"/>
              </a:solidFill>
            </a:endParaRPr>
          </a:p>
        </p:txBody>
      </p:sp>
      <p:sp>
        <p:nvSpPr>
          <p:cNvPr id="9" name="Textfeld 8">
            <a:extLst>
              <a:ext uri="{FF2B5EF4-FFF2-40B4-BE49-F238E27FC236}">
                <a16:creationId xmlns:a16="http://schemas.microsoft.com/office/drawing/2014/main" id="{EA66E258-8245-4EE8-9B19-BB1BAC4D268E}"/>
              </a:ext>
            </a:extLst>
          </p:cNvPr>
          <p:cNvSpPr txBox="1"/>
          <p:nvPr/>
        </p:nvSpPr>
        <p:spPr>
          <a:xfrm>
            <a:off x="1092820" y="1197620"/>
            <a:ext cx="9272340" cy="4832092"/>
          </a:xfrm>
          <a:prstGeom prst="rect">
            <a:avLst/>
          </a:prstGeom>
          <a:noFill/>
        </p:spPr>
        <p:txBody>
          <a:bodyPr wrap="square" rtlCol="0">
            <a:spAutoFit/>
          </a:bodyPr>
          <a:lstStyle/>
          <a:p>
            <a:pPr marL="342900" indent="-342900">
              <a:buFont typeface="Arial" panose="020B0604020202020204" pitchFamily="34" charset="0"/>
              <a:buChar char="•"/>
            </a:pPr>
            <a:r>
              <a:rPr lang="de-DE" sz="2400" b="1" dirty="0"/>
              <a:t>Exportsektor gewinnt </a:t>
            </a:r>
          </a:p>
          <a:p>
            <a:pPr marL="342900" indent="-342900">
              <a:buFont typeface="Arial" panose="020B0604020202020204" pitchFamily="34" charset="0"/>
              <a:buChar char="•"/>
            </a:pPr>
            <a:endParaRPr lang="de-DE" sz="2400" b="1" dirty="0"/>
          </a:p>
          <a:p>
            <a:pPr marL="342900" indent="-342900">
              <a:buFont typeface="Arial" panose="020B0604020202020204" pitchFamily="34" charset="0"/>
              <a:buChar char="•"/>
            </a:pPr>
            <a:r>
              <a:rPr lang="de-DE" sz="2400" b="1" dirty="0"/>
              <a:t>Importsektor verliert</a:t>
            </a:r>
          </a:p>
          <a:p>
            <a:pPr marL="342900" indent="-342900">
              <a:buFont typeface="Arial" panose="020B0604020202020204" pitchFamily="34" charset="0"/>
              <a:buChar char="•"/>
            </a:pPr>
            <a:endParaRPr lang="de-DE" sz="2400" b="1" dirty="0"/>
          </a:p>
          <a:p>
            <a:pPr marL="342900" indent="-342900">
              <a:buFont typeface="Arial" panose="020B0604020202020204" pitchFamily="34" charset="0"/>
              <a:buChar char="•"/>
            </a:pPr>
            <a:r>
              <a:rPr lang="de-DE" sz="2400" b="1" dirty="0"/>
              <a:t>Die Auswirkungen auf den mobilen Faktor sind ambivalent</a:t>
            </a:r>
          </a:p>
          <a:p>
            <a:endParaRPr lang="de-DE" sz="2400" b="1" dirty="0"/>
          </a:p>
          <a:p>
            <a:pPr algn="ctr"/>
            <a:r>
              <a:rPr lang="de-DE" sz="2400" b="1" u="sng" dirty="0"/>
              <a:t>ABER:</a:t>
            </a:r>
          </a:p>
          <a:p>
            <a:pPr algn="ctr"/>
            <a:endParaRPr lang="de-DE" sz="2400" b="1" dirty="0"/>
          </a:p>
          <a:p>
            <a:pPr algn="ctr"/>
            <a:r>
              <a:rPr lang="de-DE" sz="2400" b="1" u="sng" dirty="0"/>
              <a:t>Insgesamt</a:t>
            </a:r>
            <a:r>
              <a:rPr lang="de-DE" sz="2400" b="1" dirty="0"/>
              <a:t> gewinnt das Land!</a:t>
            </a:r>
          </a:p>
          <a:p>
            <a:pPr algn="ctr"/>
            <a:endParaRPr lang="de-DE" sz="2400" b="1" dirty="0"/>
          </a:p>
          <a:p>
            <a:pPr algn="ctr"/>
            <a:r>
              <a:rPr lang="de-DE" sz="2400" b="1" dirty="0"/>
              <a:t>→ es existiert ein Umverteilungsmechanismus, so dass alle Sektoren besser gestellt werden können gegenüber der Situation ohne Handel</a:t>
            </a:r>
            <a:endParaRPr lang="de-DE" sz="2400" dirty="0"/>
          </a:p>
          <a:p>
            <a:endParaRPr lang="de-DE" sz="2000" dirty="0"/>
          </a:p>
        </p:txBody>
      </p:sp>
      <p:sp>
        <p:nvSpPr>
          <p:cNvPr id="5" name="Textfeld 4">
            <a:extLst>
              <a:ext uri="{FF2B5EF4-FFF2-40B4-BE49-F238E27FC236}">
                <a16:creationId xmlns:a16="http://schemas.microsoft.com/office/drawing/2014/main" id="{AB62B75A-7654-4324-94C9-289FFE47A635}"/>
              </a:ext>
            </a:extLst>
          </p:cNvPr>
          <p:cNvSpPr txBox="1"/>
          <p:nvPr/>
        </p:nvSpPr>
        <p:spPr>
          <a:xfrm>
            <a:off x="-40258" y="5711609"/>
            <a:ext cx="12232257" cy="1022746"/>
          </a:xfrm>
          <a:prstGeom prst="rect">
            <a:avLst/>
          </a:prstGeom>
          <a:noFill/>
        </p:spPr>
        <p:txBody>
          <a:bodyPr wrap="square" rtlCol="0">
            <a:noAutofit/>
          </a:bodyPr>
          <a:lstStyle/>
          <a:p>
            <a:r>
              <a:rPr lang="de-DE" sz="1000" dirty="0"/>
              <a:t>In Einführungsveranstaltungen wird an dieser Stelle abgebrochen, denn das Ergebnis ist in sich logisch und plausibel. Allerdings werden an dieser Stelle individuelle Nutzen durch die Umverteilung miteinander verglichen und in den 1930/40er Jahren konnten Hicks, </a:t>
            </a:r>
            <a:r>
              <a:rPr lang="de-DE" sz="1000" dirty="0" err="1"/>
              <a:t>Kaldor</a:t>
            </a:r>
            <a:r>
              <a:rPr lang="de-DE" sz="1000" dirty="0"/>
              <a:t> und </a:t>
            </a:r>
            <a:r>
              <a:rPr lang="de-DE" sz="1000" dirty="0" err="1"/>
              <a:t>Scitovski</a:t>
            </a:r>
            <a:r>
              <a:rPr lang="de-DE" sz="1000" dirty="0"/>
              <a:t> zeigen, dass die Richtung der Verbesserung nicht eindeutig ist. Wer sich dafür interessiert hat, kann hier nachlesen.</a:t>
            </a:r>
          </a:p>
          <a:p>
            <a:r>
              <a:rPr lang="en-US" sz="1000" dirty="0"/>
              <a:t>Hicks, John R. (1939) The foundations of welfare economics, Economic Journal, Band 49, </a:t>
            </a:r>
            <a:r>
              <a:rPr lang="en-US" sz="1000" dirty="0" err="1"/>
              <a:t>Nr</a:t>
            </a:r>
            <a:r>
              <a:rPr lang="en-US" sz="1000" dirty="0"/>
              <a:t>. 196</a:t>
            </a:r>
          </a:p>
          <a:p>
            <a:r>
              <a:rPr lang="en-US" sz="1000" dirty="0" err="1"/>
              <a:t>Kaldor</a:t>
            </a:r>
            <a:r>
              <a:rPr lang="en-US" sz="1000" dirty="0"/>
              <a:t>, Nicholas (1939) Welfare Propositions of economics and interpersonal comparisons of utility, Economic Journal. Band 49, </a:t>
            </a:r>
            <a:r>
              <a:rPr lang="en-US" sz="1000" dirty="0" err="1"/>
              <a:t>Nr</a:t>
            </a:r>
            <a:r>
              <a:rPr lang="en-US" sz="1000" dirty="0"/>
              <a:t>. 195</a:t>
            </a:r>
          </a:p>
          <a:p>
            <a:r>
              <a:rPr lang="en-US" sz="1000" dirty="0" err="1"/>
              <a:t>Scitovsky</a:t>
            </a:r>
            <a:r>
              <a:rPr lang="en-US" sz="1000" dirty="0"/>
              <a:t>, T. (1941) A note on welfare propositions in economics. In: Review of Economic Studies</a:t>
            </a:r>
          </a:p>
          <a:p>
            <a:r>
              <a:rPr lang="en-US" sz="1000" dirty="0" err="1"/>
              <a:t>Hört</a:t>
            </a:r>
            <a:r>
              <a:rPr lang="en-US" sz="1000" dirty="0"/>
              <a:t> </a:t>
            </a:r>
            <a:r>
              <a:rPr lang="en-US" sz="1000" dirty="0" err="1"/>
              <a:t>sich</a:t>
            </a:r>
            <a:r>
              <a:rPr lang="en-US" sz="1000" dirty="0"/>
              <a:t> </a:t>
            </a:r>
            <a:r>
              <a:rPr lang="en-US" sz="1000" dirty="0" err="1"/>
              <a:t>erst</a:t>
            </a:r>
            <a:r>
              <a:rPr lang="en-US" sz="1000" dirty="0"/>
              <a:t> </a:t>
            </a:r>
            <a:r>
              <a:rPr lang="en-US" sz="1000" dirty="0" err="1"/>
              <a:t>einmal</a:t>
            </a:r>
            <a:r>
              <a:rPr lang="en-US" sz="1000" dirty="0"/>
              <a:t> </a:t>
            </a:r>
            <a:r>
              <a:rPr lang="en-US" sz="1000" dirty="0" err="1"/>
              <a:t>sehr</a:t>
            </a:r>
            <a:r>
              <a:rPr lang="en-US" sz="1000" dirty="0"/>
              <a:t> </a:t>
            </a:r>
            <a:r>
              <a:rPr lang="en-US" sz="1000" dirty="0" err="1"/>
              <a:t>theoretisch</a:t>
            </a:r>
            <a:r>
              <a:rPr lang="en-US" sz="1000" dirty="0"/>
              <a:t> an, hat </a:t>
            </a:r>
            <a:r>
              <a:rPr lang="en-US" sz="1000" dirty="0" err="1"/>
              <a:t>aber</a:t>
            </a:r>
            <a:r>
              <a:rPr lang="en-US" sz="1000" dirty="0"/>
              <a:t> </a:t>
            </a:r>
            <a:r>
              <a:rPr lang="en-US" sz="1000" dirty="0" err="1"/>
              <a:t>enorme</a:t>
            </a:r>
            <a:r>
              <a:rPr lang="en-US" sz="1000" dirty="0"/>
              <a:t> </a:t>
            </a:r>
            <a:r>
              <a:rPr lang="en-US" sz="1000" dirty="0" err="1"/>
              <a:t>praktische</a:t>
            </a:r>
            <a:r>
              <a:rPr lang="en-US" sz="1000" dirty="0"/>
              <a:t> </a:t>
            </a:r>
            <a:r>
              <a:rPr lang="en-US" sz="1000" dirty="0" err="1"/>
              <a:t>Konsequenzen</a:t>
            </a:r>
            <a:r>
              <a:rPr lang="en-US" sz="1000" dirty="0"/>
              <a:t>. </a:t>
            </a:r>
            <a:r>
              <a:rPr lang="en-US" sz="1000" dirty="0" err="1"/>
              <a:t>Letztlich</a:t>
            </a:r>
            <a:r>
              <a:rPr lang="en-US" sz="1000" dirty="0"/>
              <a:t> </a:t>
            </a:r>
            <a:r>
              <a:rPr lang="en-US" sz="1000" dirty="0" err="1"/>
              <a:t>bedeutet</a:t>
            </a:r>
            <a:r>
              <a:rPr lang="en-US" sz="1000" dirty="0"/>
              <a:t> </a:t>
            </a:r>
            <a:r>
              <a:rPr lang="en-US" sz="1000" dirty="0" err="1"/>
              <a:t>dieser</a:t>
            </a:r>
            <a:r>
              <a:rPr lang="en-US" sz="1000" dirty="0"/>
              <a:t> </a:t>
            </a:r>
            <a:r>
              <a:rPr lang="en-US" sz="1000" dirty="0" err="1"/>
              <a:t>fundamentale</a:t>
            </a:r>
            <a:r>
              <a:rPr lang="en-US" sz="1000" dirty="0"/>
              <a:t> </a:t>
            </a:r>
            <a:r>
              <a:rPr lang="en-US" sz="1000" dirty="0" err="1"/>
              <a:t>Befund</a:t>
            </a:r>
            <a:r>
              <a:rPr lang="en-US" sz="1000" dirty="0"/>
              <a:t>, </a:t>
            </a:r>
            <a:r>
              <a:rPr lang="en-US" sz="1000" dirty="0" err="1"/>
              <a:t>dass</a:t>
            </a:r>
            <a:r>
              <a:rPr lang="en-US" sz="1000" dirty="0"/>
              <a:t> das </a:t>
            </a:r>
            <a:r>
              <a:rPr lang="en-US" sz="1000" dirty="0" err="1"/>
              <a:t>Ergebnis</a:t>
            </a:r>
            <a:r>
              <a:rPr lang="en-US" sz="1000" dirty="0"/>
              <a:t> </a:t>
            </a:r>
            <a:r>
              <a:rPr lang="en-US" sz="1000" dirty="0" err="1"/>
              <a:t>einer</a:t>
            </a:r>
            <a:r>
              <a:rPr lang="en-US" sz="1000" dirty="0"/>
              <a:t> </a:t>
            </a:r>
            <a:r>
              <a:rPr lang="en-US" sz="1000" dirty="0" err="1"/>
              <a:t>staatlichen</a:t>
            </a:r>
            <a:r>
              <a:rPr lang="en-US" sz="1000" dirty="0"/>
              <a:t> </a:t>
            </a:r>
            <a:r>
              <a:rPr lang="en-US" sz="1000" dirty="0" err="1"/>
              <a:t>Maßnahme</a:t>
            </a:r>
            <a:r>
              <a:rPr lang="en-US" sz="1000" dirty="0"/>
              <a:t> </a:t>
            </a:r>
            <a:r>
              <a:rPr lang="en-US" sz="1000" dirty="0" err="1"/>
              <a:t>nach</a:t>
            </a:r>
            <a:r>
              <a:rPr lang="en-US" sz="1000" dirty="0"/>
              <a:t> </a:t>
            </a:r>
            <a:r>
              <a:rPr lang="en-US" sz="1000" dirty="0" err="1"/>
              <a:t>einer</a:t>
            </a:r>
            <a:r>
              <a:rPr lang="en-US" sz="1000" dirty="0"/>
              <a:t> </a:t>
            </a:r>
            <a:r>
              <a:rPr lang="en-US" sz="1000" dirty="0" err="1"/>
              <a:t>sorgfältigen</a:t>
            </a:r>
            <a:r>
              <a:rPr lang="en-US" sz="1000" dirty="0"/>
              <a:t> </a:t>
            </a:r>
            <a:r>
              <a:rPr lang="en-US" sz="1000" dirty="0" err="1"/>
              <a:t>Kosten-Nutzen-Analyse</a:t>
            </a:r>
            <a:r>
              <a:rPr lang="en-US" sz="1000" dirty="0"/>
              <a:t> </a:t>
            </a:r>
            <a:r>
              <a:rPr lang="en-US" sz="1000" dirty="0" err="1"/>
              <a:t>nicht</a:t>
            </a:r>
            <a:r>
              <a:rPr lang="en-US" sz="1000" dirty="0"/>
              <a:t> </a:t>
            </a:r>
            <a:r>
              <a:rPr lang="en-US" sz="1000" dirty="0" err="1"/>
              <a:t>zu</a:t>
            </a:r>
            <a:r>
              <a:rPr lang="en-US" sz="1000" dirty="0"/>
              <a:t> </a:t>
            </a:r>
            <a:r>
              <a:rPr lang="en-US" sz="1000" dirty="0" err="1"/>
              <a:t>einer</a:t>
            </a:r>
            <a:r>
              <a:rPr lang="en-US" sz="1000" dirty="0"/>
              <a:t> die </a:t>
            </a:r>
            <a:r>
              <a:rPr lang="en-US" sz="1000" dirty="0" err="1"/>
              <a:t>Gesellschaft</a:t>
            </a:r>
            <a:r>
              <a:rPr lang="en-US" sz="1000" dirty="0"/>
              <a:t> </a:t>
            </a:r>
            <a:r>
              <a:rPr lang="en-US" sz="1000" dirty="0" err="1"/>
              <a:t>zufriedenstellenden</a:t>
            </a:r>
            <a:r>
              <a:rPr lang="en-US" sz="1000" dirty="0"/>
              <a:t> Situation </a:t>
            </a:r>
            <a:r>
              <a:rPr lang="en-US" sz="1000" dirty="0" err="1"/>
              <a:t>führen</a:t>
            </a:r>
            <a:r>
              <a:rPr lang="en-US" sz="1000" dirty="0"/>
              <a:t> muss. </a:t>
            </a:r>
            <a:endParaRPr lang="de-DE" sz="1000" dirty="0"/>
          </a:p>
        </p:txBody>
      </p:sp>
    </p:spTree>
    <p:extLst>
      <p:ext uri="{BB962C8B-B14F-4D97-AF65-F5344CB8AC3E}">
        <p14:creationId xmlns:p14="http://schemas.microsoft.com/office/powerpoint/2010/main" val="3418542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0" y="-27384"/>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rPr>
              <a:t>Gründe</a:t>
            </a:r>
            <a:r>
              <a:rPr lang="en-US" sz="2800" dirty="0">
                <a:solidFill>
                  <a:sysClr val="windowText" lastClr="000000"/>
                </a:solidFill>
              </a:rPr>
              <a:t> </a:t>
            </a:r>
            <a:r>
              <a:rPr lang="en-US" sz="2800" dirty="0" err="1">
                <a:solidFill>
                  <a:sysClr val="windowText" lastClr="000000"/>
                </a:solidFill>
              </a:rPr>
              <a:t>für</a:t>
            </a:r>
            <a:r>
              <a:rPr lang="en-US" sz="2800" dirty="0">
                <a:solidFill>
                  <a:sysClr val="windowText" lastClr="000000"/>
                </a:solidFill>
              </a:rPr>
              <a:t> </a:t>
            </a:r>
            <a:r>
              <a:rPr lang="en-US" sz="2800" dirty="0" err="1">
                <a:solidFill>
                  <a:sysClr val="windowText" lastClr="000000"/>
                </a:solidFill>
              </a:rPr>
              <a:t>Außenhandel</a:t>
            </a:r>
            <a:r>
              <a:rPr lang="en-US" sz="2800" dirty="0">
                <a:solidFill>
                  <a:sysClr val="windowText" lastClr="000000"/>
                </a:solidFill>
              </a:rPr>
              <a:t> (</a:t>
            </a:r>
            <a:r>
              <a:rPr lang="en-US" sz="2800" dirty="0" err="1">
                <a:solidFill>
                  <a:sysClr val="windowText" lastClr="000000"/>
                </a:solidFill>
              </a:rPr>
              <a:t>klassisch</a:t>
            </a:r>
            <a:r>
              <a:rPr lang="en-US" sz="2800" dirty="0">
                <a:solidFill>
                  <a:sysClr val="windowText" lastClr="000000"/>
                </a:solidFill>
              </a:rPr>
              <a:t>)</a:t>
            </a:r>
          </a:p>
        </p:txBody>
      </p:sp>
      <p:sp>
        <p:nvSpPr>
          <p:cNvPr id="9" name="Textfeld 8">
            <a:extLst>
              <a:ext uri="{FF2B5EF4-FFF2-40B4-BE49-F238E27FC236}">
                <a16:creationId xmlns:a16="http://schemas.microsoft.com/office/drawing/2014/main" id="{EA66E258-8245-4EE8-9B19-BB1BAC4D268E}"/>
              </a:ext>
            </a:extLst>
          </p:cNvPr>
          <p:cNvSpPr txBox="1"/>
          <p:nvPr/>
        </p:nvSpPr>
        <p:spPr>
          <a:xfrm>
            <a:off x="34962" y="467252"/>
            <a:ext cx="7350162" cy="6310065"/>
          </a:xfrm>
          <a:prstGeom prst="rect">
            <a:avLst/>
          </a:prstGeom>
          <a:noFill/>
        </p:spPr>
        <p:txBody>
          <a:bodyPr wrap="square" rtlCol="0">
            <a:noAutofit/>
          </a:bodyPr>
          <a:lstStyle/>
          <a:p>
            <a:r>
              <a:rPr lang="de-DE" sz="2000" b="1" u="sng" dirty="0"/>
              <a:t>Ricardo:</a:t>
            </a:r>
          </a:p>
          <a:p>
            <a:pPr marL="342900" indent="-342900">
              <a:buFont typeface="Arial" panose="020B0604020202020204" pitchFamily="34" charset="0"/>
              <a:buChar char="•"/>
            </a:pPr>
            <a:r>
              <a:rPr lang="de-DE" sz="2000" dirty="0"/>
              <a:t>Unterschiedliche komparative Kosten</a:t>
            </a:r>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r>
              <a:rPr lang="de-DE" sz="2000" dirty="0"/>
              <a:t>Lineare </a:t>
            </a:r>
            <a:r>
              <a:rPr lang="de-DE" sz="2000" dirty="0" err="1"/>
              <a:t>Produktionsfunktion:Y</a:t>
            </a:r>
            <a:r>
              <a:rPr lang="de-DE" sz="2000" dirty="0"/>
              <a:t>=</a:t>
            </a:r>
            <a:r>
              <a:rPr lang="de-DE" sz="2000" dirty="0" err="1"/>
              <a:t>aL</a:t>
            </a:r>
            <a:endParaRPr lang="de-DE" sz="2000" dirty="0"/>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r>
              <a:rPr lang="de-DE" sz="2000" dirty="0"/>
              <a:t>konstante Skalenerträge 2L↑ → 2Y↑</a:t>
            </a:r>
          </a:p>
          <a:p>
            <a:endParaRPr lang="de-DE" sz="2000" dirty="0"/>
          </a:p>
          <a:p>
            <a:r>
              <a:rPr lang="de-DE" sz="2000" b="1" u="sng" dirty="0"/>
              <a:t>Spezifische Faktoren:</a:t>
            </a:r>
          </a:p>
          <a:p>
            <a:pPr marL="342900" indent="-342900">
              <a:buFont typeface="Arial" panose="020B0604020202020204" pitchFamily="34" charset="0"/>
              <a:buChar char="•"/>
            </a:pPr>
            <a:r>
              <a:rPr lang="de-DE" sz="2000" dirty="0"/>
              <a:t>Neoklassische Produktionsfunktion Y=F(K,L)</a:t>
            </a:r>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r>
              <a:rPr lang="de-DE" sz="2000" dirty="0"/>
              <a:t>konstante Skalenerträge 2L↑, 2K↑ → 2Y↑</a:t>
            </a:r>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r>
              <a:rPr lang="de-DE" sz="2000" dirty="0"/>
              <a:t>Unterschiedliches Verhältnis der </a:t>
            </a:r>
            <a:r>
              <a:rPr lang="de-DE" sz="2000" dirty="0" err="1"/>
              <a:t>relaivenGrenzproduktivitäten</a:t>
            </a:r>
            <a:r>
              <a:rPr lang="de-DE" sz="2000" dirty="0"/>
              <a:t> der Produktionsfaktoren</a:t>
            </a:r>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endParaRPr lang="de-DE" sz="2000" dirty="0"/>
          </a:p>
          <a:p>
            <a:endParaRPr lang="de-DE" sz="2000" b="1" dirty="0"/>
          </a:p>
          <a:p>
            <a:r>
              <a:rPr lang="de-DE" sz="2000" b="1" dirty="0"/>
              <a:t>→ Es kommt zu Außenhandel, weil die Länder unterschiedlich sind!</a:t>
            </a:r>
          </a:p>
          <a:p>
            <a:endParaRPr lang="de-DE" sz="2400" dirty="0"/>
          </a:p>
          <a:p>
            <a:endParaRPr lang="de-DE" sz="2000" dirty="0"/>
          </a:p>
        </p:txBody>
      </p:sp>
      <p:sp>
        <p:nvSpPr>
          <p:cNvPr id="6" name="Textfeld 5">
            <a:extLst>
              <a:ext uri="{FF2B5EF4-FFF2-40B4-BE49-F238E27FC236}">
                <a16:creationId xmlns:a16="http://schemas.microsoft.com/office/drawing/2014/main" id="{EA66E258-8245-4EE8-9B19-BB1BAC4D268E}"/>
              </a:ext>
            </a:extLst>
          </p:cNvPr>
          <p:cNvSpPr txBox="1"/>
          <p:nvPr/>
        </p:nvSpPr>
        <p:spPr>
          <a:xfrm>
            <a:off x="4177552" y="427236"/>
            <a:ext cx="7076739" cy="371730"/>
          </a:xfrm>
          <a:prstGeom prst="rect">
            <a:avLst/>
          </a:prstGeom>
          <a:noFill/>
        </p:spPr>
        <p:txBody>
          <a:bodyPr wrap="square" rtlCol="0">
            <a:noAutofit/>
          </a:bodyPr>
          <a:lstStyle/>
          <a:p>
            <a:r>
              <a:rPr lang="de-DE" sz="1400" dirty="0"/>
              <a:t>Für eine Einheit des Gutes A muss Land 1 weniger Einheiten des Gutes B aufgeben als Land 2. </a:t>
            </a:r>
          </a:p>
          <a:p>
            <a:endParaRPr lang="de-DE" sz="2400" dirty="0"/>
          </a:p>
          <a:p>
            <a:endParaRPr lang="de-DE" sz="2000" dirty="0"/>
          </a:p>
        </p:txBody>
      </p:sp>
      <p:sp>
        <p:nvSpPr>
          <p:cNvPr id="7" name="Textfeld 6">
            <a:extLst>
              <a:ext uri="{FF2B5EF4-FFF2-40B4-BE49-F238E27FC236}">
                <a16:creationId xmlns:a16="http://schemas.microsoft.com/office/drawing/2014/main" id="{EA66E258-8245-4EE8-9B19-BB1BAC4D268E}"/>
              </a:ext>
            </a:extLst>
          </p:cNvPr>
          <p:cNvSpPr txBox="1"/>
          <p:nvPr/>
        </p:nvSpPr>
        <p:spPr>
          <a:xfrm>
            <a:off x="4285380" y="659974"/>
            <a:ext cx="7076739" cy="371730"/>
          </a:xfrm>
          <a:prstGeom prst="rect">
            <a:avLst/>
          </a:prstGeom>
          <a:noFill/>
        </p:spPr>
        <p:txBody>
          <a:bodyPr wrap="square" rtlCol="0">
            <a:noAutofit/>
          </a:bodyPr>
          <a:lstStyle/>
          <a:p>
            <a:r>
              <a:rPr lang="de-DE" sz="1400" dirty="0"/>
              <a:t>→ Land 1 hat damit einen komparativen Vorteil in der Produktion von Gut A </a:t>
            </a:r>
          </a:p>
          <a:p>
            <a:endParaRPr lang="de-DE" sz="2400" dirty="0"/>
          </a:p>
          <a:p>
            <a:endParaRPr lang="de-DE" sz="2000" dirty="0"/>
          </a:p>
        </p:txBody>
      </p:sp>
      <p:sp>
        <p:nvSpPr>
          <p:cNvPr id="8" name="Textfeld 7">
            <a:extLst>
              <a:ext uri="{FF2B5EF4-FFF2-40B4-BE49-F238E27FC236}">
                <a16:creationId xmlns:a16="http://schemas.microsoft.com/office/drawing/2014/main" id="{EA66E258-8245-4EE8-9B19-BB1BAC4D268E}"/>
              </a:ext>
            </a:extLst>
          </p:cNvPr>
          <p:cNvSpPr txBox="1"/>
          <p:nvPr/>
        </p:nvSpPr>
        <p:spPr>
          <a:xfrm>
            <a:off x="4262247" y="856981"/>
            <a:ext cx="7777780" cy="371730"/>
          </a:xfrm>
          <a:prstGeom prst="rect">
            <a:avLst/>
          </a:prstGeom>
          <a:noFill/>
        </p:spPr>
        <p:txBody>
          <a:bodyPr wrap="square" rtlCol="0">
            <a:noAutofit/>
          </a:bodyPr>
          <a:lstStyle/>
          <a:p>
            <a:r>
              <a:rPr lang="de-DE" sz="1400" dirty="0"/>
              <a:t>→ Für Land 2 gilt das umgekehrte und hat damit eine komparativen Vorteil in der Produktion von Gut B</a:t>
            </a:r>
          </a:p>
          <a:p>
            <a:endParaRPr lang="de-DE" sz="2400" dirty="0"/>
          </a:p>
          <a:p>
            <a:endParaRPr lang="de-DE" sz="2000" dirty="0"/>
          </a:p>
        </p:txBody>
      </p:sp>
      <p:sp>
        <p:nvSpPr>
          <p:cNvPr id="10" name="Textfeld 9">
            <a:extLst>
              <a:ext uri="{FF2B5EF4-FFF2-40B4-BE49-F238E27FC236}">
                <a16:creationId xmlns:a16="http://schemas.microsoft.com/office/drawing/2014/main" id="{EA66E258-8245-4EE8-9B19-BB1BAC4D268E}"/>
              </a:ext>
            </a:extLst>
          </p:cNvPr>
          <p:cNvSpPr txBox="1"/>
          <p:nvPr/>
        </p:nvSpPr>
        <p:spPr>
          <a:xfrm>
            <a:off x="3955226" y="1208076"/>
            <a:ext cx="8236773" cy="371730"/>
          </a:xfrm>
          <a:prstGeom prst="rect">
            <a:avLst/>
          </a:prstGeom>
          <a:noFill/>
        </p:spPr>
        <p:txBody>
          <a:bodyPr wrap="square" rtlCol="0">
            <a:noAutofit/>
          </a:bodyPr>
          <a:lstStyle/>
          <a:p>
            <a:r>
              <a:rPr lang="de-DE" sz="1400" dirty="0"/>
              <a:t>Die komparativen Vorteile übersetzen sich in der Produktionsfunktion in das Verhältnis der </a:t>
            </a:r>
            <a:r>
              <a:rPr lang="de-DE" sz="1400" dirty="0" err="1"/>
              <a:t>Arbeitsproduktivitäten</a:t>
            </a:r>
            <a:r>
              <a:rPr lang="de-DE" sz="1400" dirty="0"/>
              <a:t> a=Y/L=Output/Arbeitsinput der beiden Güter in dem jeweiligen Land</a:t>
            </a:r>
          </a:p>
          <a:p>
            <a:endParaRPr lang="de-DE" sz="2400" dirty="0"/>
          </a:p>
          <a:p>
            <a:endParaRPr lang="de-DE" sz="2000" dirty="0"/>
          </a:p>
        </p:txBody>
      </p:sp>
      <p:sp>
        <p:nvSpPr>
          <p:cNvPr id="11" name="Textfeld 10">
            <a:extLst>
              <a:ext uri="{FF2B5EF4-FFF2-40B4-BE49-F238E27FC236}">
                <a16:creationId xmlns:a16="http://schemas.microsoft.com/office/drawing/2014/main" id="{EA66E258-8245-4EE8-9B19-BB1BAC4D268E}"/>
              </a:ext>
            </a:extLst>
          </p:cNvPr>
          <p:cNvSpPr txBox="1"/>
          <p:nvPr/>
        </p:nvSpPr>
        <p:spPr>
          <a:xfrm>
            <a:off x="4177552" y="1674540"/>
            <a:ext cx="8014447" cy="470060"/>
          </a:xfrm>
          <a:prstGeom prst="rect">
            <a:avLst/>
          </a:prstGeom>
          <a:noFill/>
        </p:spPr>
        <p:txBody>
          <a:bodyPr wrap="square" rtlCol="0">
            <a:noAutofit/>
          </a:bodyPr>
          <a:lstStyle/>
          <a:p>
            <a:r>
              <a:rPr lang="de-DE" sz="1400" dirty="0"/>
              <a:t>Gibt es nur einen Produktionsfaktor (Arbeit) und ist die Produktionstechnologie linear, so hat diese Technologie auch konstante Skalenerträge: Eine Verdopplung der Arbeit bedeutet auch eine Verdopplung des Outputs:</a:t>
            </a:r>
          </a:p>
        </p:txBody>
      </p:sp>
      <p:sp>
        <p:nvSpPr>
          <p:cNvPr id="12" name="Textfeld 11">
            <a:extLst>
              <a:ext uri="{FF2B5EF4-FFF2-40B4-BE49-F238E27FC236}">
                <a16:creationId xmlns:a16="http://schemas.microsoft.com/office/drawing/2014/main" id="{EA66E258-8245-4EE8-9B19-BB1BAC4D268E}"/>
              </a:ext>
            </a:extLst>
          </p:cNvPr>
          <p:cNvSpPr txBox="1"/>
          <p:nvPr/>
        </p:nvSpPr>
        <p:spPr>
          <a:xfrm>
            <a:off x="5212081" y="2144600"/>
            <a:ext cx="6352389" cy="342555"/>
          </a:xfrm>
          <a:prstGeom prst="rect">
            <a:avLst/>
          </a:prstGeom>
          <a:noFill/>
        </p:spPr>
        <p:txBody>
          <a:bodyPr wrap="square" rtlCol="0">
            <a:noAutofit/>
          </a:bodyPr>
          <a:lstStyle/>
          <a:p>
            <a:r>
              <a:rPr lang="de-DE" sz="1400" dirty="0"/>
              <a:t>→ a∙2∙L=2∙Y</a:t>
            </a:r>
          </a:p>
          <a:p>
            <a:endParaRPr lang="de-DE" sz="2400" dirty="0"/>
          </a:p>
          <a:p>
            <a:endParaRPr lang="de-DE" sz="2000" dirty="0"/>
          </a:p>
        </p:txBody>
      </p:sp>
      <p:sp>
        <p:nvSpPr>
          <p:cNvPr id="13" name="Textfeld 12">
            <a:extLst>
              <a:ext uri="{FF2B5EF4-FFF2-40B4-BE49-F238E27FC236}">
                <a16:creationId xmlns:a16="http://schemas.microsoft.com/office/drawing/2014/main" id="{EA66E258-8245-4EE8-9B19-BB1BAC4D268E}"/>
              </a:ext>
            </a:extLst>
          </p:cNvPr>
          <p:cNvSpPr txBox="1"/>
          <p:nvPr/>
        </p:nvSpPr>
        <p:spPr>
          <a:xfrm>
            <a:off x="4863770" y="2488495"/>
            <a:ext cx="3184710" cy="342555"/>
          </a:xfrm>
          <a:prstGeom prst="rect">
            <a:avLst/>
          </a:prstGeom>
          <a:noFill/>
        </p:spPr>
        <p:txBody>
          <a:bodyPr wrap="square" rtlCol="0">
            <a:noAutofit/>
          </a:bodyPr>
          <a:lstStyle/>
          <a:p>
            <a:r>
              <a:rPr lang="de-DE" sz="1400" dirty="0"/>
              <a:t>Positive abnehmende Grenzproduktivität</a:t>
            </a:r>
          </a:p>
          <a:p>
            <a:endParaRPr lang="de-DE" sz="2400" dirty="0"/>
          </a:p>
          <a:p>
            <a:endParaRPr lang="de-DE" sz="2000" dirty="0"/>
          </a:p>
        </p:txBody>
      </p:sp>
      <p:sp>
        <p:nvSpPr>
          <p:cNvPr id="15" name="Textfeld 14">
            <a:extLst>
              <a:ext uri="{FF2B5EF4-FFF2-40B4-BE49-F238E27FC236}">
                <a16:creationId xmlns:a16="http://schemas.microsoft.com/office/drawing/2014/main" id="{EA66E258-8245-4EE8-9B19-BB1BAC4D268E}"/>
              </a:ext>
            </a:extLst>
          </p:cNvPr>
          <p:cNvSpPr txBox="1"/>
          <p:nvPr/>
        </p:nvSpPr>
        <p:spPr>
          <a:xfrm>
            <a:off x="7902388" y="2492323"/>
            <a:ext cx="3699734" cy="342555"/>
          </a:xfrm>
          <a:prstGeom prst="rect">
            <a:avLst/>
          </a:prstGeom>
          <a:noFill/>
        </p:spPr>
        <p:txBody>
          <a:bodyPr wrap="square" rtlCol="0">
            <a:noAutofit/>
          </a:bodyPr>
          <a:lstStyle/>
          <a:p>
            <a:r>
              <a:rPr lang="de-DE" sz="1400" dirty="0"/>
              <a:t>→ „rechtsgekrümmte Produktionsfunktion“</a:t>
            </a:r>
          </a:p>
          <a:p>
            <a:endParaRPr lang="de-DE" sz="2400" dirty="0"/>
          </a:p>
          <a:p>
            <a:endParaRPr lang="de-DE" sz="2000" dirty="0"/>
          </a:p>
        </p:txBody>
      </p:sp>
      <p:grpSp>
        <p:nvGrpSpPr>
          <p:cNvPr id="23" name="Gruppieren 22"/>
          <p:cNvGrpSpPr/>
          <p:nvPr/>
        </p:nvGrpSpPr>
        <p:grpSpPr>
          <a:xfrm>
            <a:off x="10587896" y="2712910"/>
            <a:ext cx="1531128" cy="627632"/>
            <a:chOff x="9646288" y="2780451"/>
            <a:chExt cx="2472736" cy="1388314"/>
          </a:xfrm>
        </p:grpSpPr>
        <p:cxnSp>
          <p:nvCxnSpPr>
            <p:cNvPr id="16" name="Gerade Verbindung mit Pfeil 15">
              <a:extLst>
                <a:ext uri="{FF2B5EF4-FFF2-40B4-BE49-F238E27FC236}">
                  <a16:creationId xmlns:a16="http://schemas.microsoft.com/office/drawing/2014/main" id="{781F9AB2-68A5-4D55-B184-2C50F211CB27}"/>
                </a:ext>
              </a:extLst>
            </p:cNvPr>
            <p:cNvCxnSpPr>
              <a:cxnSpLocks/>
            </p:cNvCxnSpPr>
            <p:nvPr/>
          </p:nvCxnSpPr>
          <p:spPr>
            <a:xfrm flipV="1">
              <a:off x="10058105" y="2872620"/>
              <a:ext cx="14426" cy="129614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Gerade Verbindung mit Pfeil 16">
              <a:extLst>
                <a:ext uri="{FF2B5EF4-FFF2-40B4-BE49-F238E27FC236}">
                  <a16:creationId xmlns:a16="http://schemas.microsoft.com/office/drawing/2014/main" id="{27AE0667-A05C-4D48-84A6-FC7DD9F5003D}"/>
                </a:ext>
              </a:extLst>
            </p:cNvPr>
            <p:cNvCxnSpPr>
              <a:cxnSpLocks/>
            </p:cNvCxnSpPr>
            <p:nvPr/>
          </p:nvCxnSpPr>
          <p:spPr>
            <a:xfrm flipV="1">
              <a:off x="10058105" y="4152361"/>
              <a:ext cx="2060919" cy="1640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Textfeld 17">
              <a:extLst>
                <a:ext uri="{FF2B5EF4-FFF2-40B4-BE49-F238E27FC236}">
                  <a16:creationId xmlns:a16="http://schemas.microsoft.com/office/drawing/2014/main" id="{70345ED2-9722-4517-84E9-CD6DC98B6CC1}"/>
                </a:ext>
              </a:extLst>
            </p:cNvPr>
            <p:cNvSpPr txBox="1"/>
            <p:nvPr/>
          </p:nvSpPr>
          <p:spPr>
            <a:xfrm>
              <a:off x="9646288" y="2780451"/>
              <a:ext cx="306574" cy="369331"/>
            </a:xfrm>
            <a:prstGeom prst="rect">
              <a:avLst/>
            </a:prstGeom>
            <a:noFill/>
          </p:spPr>
          <p:txBody>
            <a:bodyPr wrap="square" rtlCol="0">
              <a:spAutoFit/>
            </a:bodyPr>
            <a:lstStyle/>
            <a:p>
              <a:r>
                <a:rPr lang="de-DE" dirty="0"/>
                <a:t>Y</a:t>
              </a:r>
            </a:p>
          </p:txBody>
        </p:sp>
        <p:sp>
          <p:nvSpPr>
            <p:cNvPr id="19" name="Freihandform: Form 153">
              <a:extLst>
                <a:ext uri="{FF2B5EF4-FFF2-40B4-BE49-F238E27FC236}">
                  <a16:creationId xmlns:a16="http://schemas.microsoft.com/office/drawing/2014/main" id="{DE494F09-B34B-46B6-B481-C9E48EAAD568}"/>
                </a:ext>
              </a:extLst>
            </p:cNvPr>
            <p:cNvSpPr/>
            <p:nvPr/>
          </p:nvSpPr>
          <p:spPr>
            <a:xfrm>
              <a:off x="10086076" y="3193463"/>
              <a:ext cx="1621129" cy="962526"/>
            </a:xfrm>
            <a:custGeom>
              <a:avLst/>
              <a:gdLst>
                <a:gd name="connsiteX0" fmla="*/ 0 w 1612232"/>
                <a:gd name="connsiteY0" fmla="*/ 962526 h 962526"/>
                <a:gd name="connsiteX1" fmla="*/ 577516 w 1612232"/>
                <a:gd name="connsiteY1" fmla="*/ 324852 h 962526"/>
                <a:gd name="connsiteX2" fmla="*/ 1612232 w 1612232"/>
                <a:gd name="connsiteY2" fmla="*/ 0 h 962526"/>
              </a:gdLst>
              <a:ahLst/>
              <a:cxnLst>
                <a:cxn ang="0">
                  <a:pos x="connsiteX0" y="connsiteY0"/>
                </a:cxn>
                <a:cxn ang="0">
                  <a:pos x="connsiteX1" y="connsiteY1"/>
                </a:cxn>
                <a:cxn ang="0">
                  <a:pos x="connsiteX2" y="connsiteY2"/>
                </a:cxn>
              </a:cxnLst>
              <a:rect l="l" t="t" r="r" b="b"/>
              <a:pathLst>
                <a:path w="1612232" h="962526">
                  <a:moveTo>
                    <a:pt x="0" y="962526"/>
                  </a:moveTo>
                  <a:cubicBezTo>
                    <a:pt x="154405" y="723899"/>
                    <a:pt x="308811" y="485273"/>
                    <a:pt x="577516" y="324852"/>
                  </a:cubicBezTo>
                  <a:cubicBezTo>
                    <a:pt x="846221" y="164431"/>
                    <a:pt x="1229226" y="82215"/>
                    <a:pt x="1612232"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22" name="Textfeld 21">
            <a:extLst>
              <a:ext uri="{FF2B5EF4-FFF2-40B4-BE49-F238E27FC236}">
                <a16:creationId xmlns:a16="http://schemas.microsoft.com/office/drawing/2014/main" id="{70345ED2-9722-4517-84E9-CD6DC98B6CC1}"/>
              </a:ext>
            </a:extLst>
          </p:cNvPr>
          <p:cNvSpPr txBox="1"/>
          <p:nvPr/>
        </p:nvSpPr>
        <p:spPr>
          <a:xfrm>
            <a:off x="11808419" y="3333126"/>
            <a:ext cx="306575" cy="369332"/>
          </a:xfrm>
          <a:prstGeom prst="rect">
            <a:avLst/>
          </a:prstGeom>
          <a:noFill/>
        </p:spPr>
        <p:txBody>
          <a:bodyPr wrap="square" rtlCol="0">
            <a:spAutoFit/>
          </a:bodyPr>
          <a:lstStyle/>
          <a:p>
            <a:r>
              <a:rPr lang="de-DE" dirty="0"/>
              <a:t>L</a:t>
            </a:r>
          </a:p>
        </p:txBody>
      </p:sp>
      <p:sp>
        <p:nvSpPr>
          <p:cNvPr id="24" name="Textfeld 23">
            <a:extLst>
              <a:ext uri="{FF2B5EF4-FFF2-40B4-BE49-F238E27FC236}">
                <a16:creationId xmlns:a16="http://schemas.microsoft.com/office/drawing/2014/main" id="{EA66E258-8245-4EE8-9B19-BB1BAC4D268E}"/>
              </a:ext>
            </a:extLst>
          </p:cNvPr>
          <p:cNvSpPr txBox="1"/>
          <p:nvPr/>
        </p:nvSpPr>
        <p:spPr>
          <a:xfrm>
            <a:off x="5437991" y="2776486"/>
            <a:ext cx="5230009" cy="342555"/>
          </a:xfrm>
          <a:prstGeom prst="rect">
            <a:avLst/>
          </a:prstGeom>
          <a:noFill/>
        </p:spPr>
        <p:txBody>
          <a:bodyPr wrap="square" rtlCol="0">
            <a:noAutofit/>
          </a:bodyPr>
          <a:lstStyle/>
          <a:p>
            <a:r>
              <a:rPr lang="de-DE" sz="1400" dirty="0"/>
              <a:t>→ „je mehr Input, desto weniger Output kommt pro Einheit dazu!“</a:t>
            </a:r>
          </a:p>
          <a:p>
            <a:endParaRPr lang="de-DE" sz="2400" dirty="0"/>
          </a:p>
          <a:p>
            <a:endParaRPr lang="de-DE" sz="2000" dirty="0"/>
          </a:p>
        </p:txBody>
      </p:sp>
      <mc:AlternateContent xmlns:mc="http://schemas.openxmlformats.org/markup-compatibility/2006" xmlns:a14="http://schemas.microsoft.com/office/drawing/2010/main">
        <mc:Choice Requires="a14">
          <p:sp>
            <p:nvSpPr>
              <p:cNvPr id="25" name="Textfeld 24">
                <a:extLst>
                  <a:ext uri="{FF2B5EF4-FFF2-40B4-BE49-F238E27FC236}">
                    <a16:creationId xmlns:a16="http://schemas.microsoft.com/office/drawing/2014/main" id="{EA66E258-8245-4EE8-9B19-BB1BAC4D268E}"/>
                  </a:ext>
                </a:extLst>
              </p:cNvPr>
              <p:cNvSpPr txBox="1"/>
              <p:nvPr/>
            </p:nvSpPr>
            <p:spPr>
              <a:xfrm>
                <a:off x="5056574" y="3086384"/>
                <a:ext cx="5753737" cy="342555"/>
              </a:xfrm>
              <a:prstGeom prst="rect">
                <a:avLst/>
              </a:prstGeom>
              <a:noFill/>
            </p:spPr>
            <p:txBody>
              <a:bodyPr wrap="square" rtlCol="0">
                <a:noAutofit/>
              </a:bodyPr>
              <a:lstStyle/>
              <a:p>
                <a:r>
                  <a:rPr lang="de-DE" sz="1400" dirty="0"/>
                  <a:t>Beispiel: Cobb-Douglas-Produktionsfunktion: </a:t>
                </a:r>
                <a14:m>
                  <m:oMath xmlns:m="http://schemas.openxmlformats.org/officeDocument/2006/math">
                    <m:r>
                      <m:rPr>
                        <m:sty m:val="p"/>
                      </m:rPr>
                      <a:rPr lang="de-DE" sz="1400" b="0" i="0" smtClean="0">
                        <a:latin typeface="Cambria Math" panose="02040503050406030204" pitchFamily="18" charset="0"/>
                      </a:rPr>
                      <m:t>Y</m:t>
                    </m:r>
                    <m:r>
                      <a:rPr lang="de-DE" sz="1400" b="0" i="0" smtClean="0">
                        <a:latin typeface="Cambria Math" panose="02040503050406030204" pitchFamily="18" charset="0"/>
                      </a:rPr>
                      <m:t>=</m:t>
                    </m:r>
                    <m:sSup>
                      <m:sSupPr>
                        <m:ctrlPr>
                          <a:rPr lang="de-DE" sz="1400" i="1" smtClean="0">
                            <a:latin typeface="Cambria Math" panose="02040503050406030204" pitchFamily="18" charset="0"/>
                          </a:rPr>
                        </m:ctrlPr>
                      </m:sSupPr>
                      <m:e>
                        <m:r>
                          <a:rPr lang="de-DE" sz="1400" b="0" i="1" smtClean="0">
                            <a:latin typeface="Cambria Math" panose="02040503050406030204" pitchFamily="18" charset="0"/>
                          </a:rPr>
                          <m:t>𝐾</m:t>
                        </m:r>
                      </m:e>
                      <m:sup>
                        <m:r>
                          <a:rPr lang="de-DE" sz="1400" b="0" i="1" smtClean="0">
                            <a:latin typeface="Cambria Math" panose="02040503050406030204" pitchFamily="18" charset="0"/>
                          </a:rPr>
                          <m:t>𝑎</m:t>
                        </m:r>
                      </m:sup>
                    </m:sSup>
                    <m:sSup>
                      <m:sSupPr>
                        <m:ctrlPr>
                          <a:rPr lang="de-DE" sz="1400" i="1" smtClean="0">
                            <a:latin typeface="Cambria Math" panose="02040503050406030204" pitchFamily="18" charset="0"/>
                          </a:rPr>
                        </m:ctrlPr>
                      </m:sSupPr>
                      <m:e>
                        <m:r>
                          <a:rPr lang="de-DE" sz="1400" b="0" i="1" smtClean="0">
                            <a:latin typeface="Cambria Math" panose="02040503050406030204" pitchFamily="18" charset="0"/>
                          </a:rPr>
                          <m:t>𝐿</m:t>
                        </m:r>
                      </m:e>
                      <m:sup>
                        <m:r>
                          <a:rPr lang="de-DE" sz="1400" b="0" i="1" smtClean="0">
                            <a:latin typeface="Cambria Math" panose="02040503050406030204" pitchFamily="18" charset="0"/>
                          </a:rPr>
                          <m:t>1−</m:t>
                        </m:r>
                        <m:r>
                          <a:rPr lang="de-DE" sz="1400" b="0" i="1" smtClean="0">
                            <a:latin typeface="Cambria Math" panose="02040503050406030204" pitchFamily="18" charset="0"/>
                          </a:rPr>
                          <m:t>𝑎</m:t>
                        </m:r>
                      </m:sup>
                    </m:sSup>
                  </m:oMath>
                </a14:m>
                <a:r>
                  <a:rPr lang="de-DE" sz="1400" dirty="0"/>
                  <a:t> mit </a:t>
                </a:r>
                <a14:m>
                  <m:oMath xmlns:m="http://schemas.openxmlformats.org/officeDocument/2006/math">
                    <m:r>
                      <a:rPr lang="de-DE" sz="1400" b="0" i="0" smtClean="0">
                        <a:latin typeface="Cambria Math" panose="02040503050406030204" pitchFamily="18" charset="0"/>
                      </a:rPr>
                      <m:t>0&lt; </m:t>
                    </m:r>
                    <m:r>
                      <a:rPr lang="de-DE" sz="1400" b="0" i="1" smtClean="0">
                        <a:latin typeface="Cambria Math" panose="02040503050406030204" pitchFamily="18" charset="0"/>
                      </a:rPr>
                      <m:t>𝑎</m:t>
                    </m:r>
                    <m:r>
                      <a:rPr lang="de-DE" sz="1400" b="0" i="1" smtClean="0">
                        <a:latin typeface="Cambria Math" panose="02040503050406030204" pitchFamily="18" charset="0"/>
                      </a:rPr>
                      <m:t>&lt;1</m:t>
                    </m:r>
                  </m:oMath>
                </a14:m>
                <a:endParaRPr lang="de-DE" sz="1400" dirty="0"/>
              </a:p>
              <a:p>
                <a:endParaRPr lang="de-DE" sz="2400" dirty="0"/>
              </a:p>
              <a:p>
                <a:endParaRPr lang="de-DE" sz="2000" dirty="0"/>
              </a:p>
            </p:txBody>
          </p:sp>
        </mc:Choice>
        <mc:Fallback xmlns="">
          <p:sp>
            <p:nvSpPr>
              <p:cNvPr id="25" name="Textfeld 24">
                <a:extLst>
                  <a:ext uri="{FF2B5EF4-FFF2-40B4-BE49-F238E27FC236}">
                    <a16:creationId xmlns:a16="http://schemas.microsoft.com/office/drawing/2014/main" id="{EA66E258-8245-4EE8-9B19-BB1BAC4D268E}"/>
                  </a:ext>
                </a:extLst>
              </p:cNvPr>
              <p:cNvSpPr txBox="1">
                <a:spLocks noRot="1" noChangeAspect="1" noMove="1" noResize="1" noEditPoints="1" noAdjustHandles="1" noChangeArrowheads="1" noChangeShapeType="1" noTextEdit="1"/>
              </p:cNvSpPr>
              <p:nvPr/>
            </p:nvSpPr>
            <p:spPr>
              <a:xfrm>
                <a:off x="5056574" y="3086384"/>
                <a:ext cx="5753737" cy="342555"/>
              </a:xfrm>
              <a:prstGeom prst="rect">
                <a:avLst/>
              </a:prstGeom>
              <a:blipFill>
                <a:blip r:embed="rId3"/>
                <a:stretch>
                  <a:fillRect l="-318" b="-10714"/>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6" name="Textfeld 25">
                <a:extLst>
                  <a:ext uri="{FF2B5EF4-FFF2-40B4-BE49-F238E27FC236}">
                    <a16:creationId xmlns:a16="http://schemas.microsoft.com/office/drawing/2014/main" id="{EA66E258-8245-4EE8-9B19-BB1BAC4D268E}"/>
                  </a:ext>
                </a:extLst>
              </p:cNvPr>
              <p:cNvSpPr txBox="1"/>
              <p:nvPr/>
            </p:nvSpPr>
            <p:spPr>
              <a:xfrm>
                <a:off x="3297401" y="4675357"/>
                <a:ext cx="1694147" cy="342555"/>
              </a:xfrm>
              <a:prstGeom prst="rect">
                <a:avLst/>
              </a:prstGeom>
              <a:noFill/>
            </p:spPr>
            <p:txBody>
              <a:bodyPr wrap="square" rtlCol="0">
                <a:noAutofit/>
              </a:bodyPr>
              <a:lstStyle/>
              <a:p>
                <a:r>
                  <a:rPr lang="de-DE" sz="1400" dirty="0"/>
                  <a:t>Land 1: </a:t>
                </a:r>
                <a14:m>
                  <m:oMath xmlns:m="http://schemas.openxmlformats.org/officeDocument/2006/math">
                    <m:r>
                      <m:rPr>
                        <m:sty m:val="p"/>
                      </m:rPr>
                      <a:rPr lang="de-DE" sz="1400" b="0" i="0" smtClean="0">
                        <a:latin typeface="Cambria Math" panose="02040503050406030204" pitchFamily="18" charset="0"/>
                      </a:rPr>
                      <m:t>Y</m:t>
                    </m:r>
                    <m:r>
                      <a:rPr lang="de-DE" sz="1400" b="0" i="0" smtClean="0">
                        <a:latin typeface="Cambria Math" panose="02040503050406030204" pitchFamily="18" charset="0"/>
                      </a:rPr>
                      <m:t>=</m:t>
                    </m:r>
                    <m:sSup>
                      <m:sSupPr>
                        <m:ctrlPr>
                          <a:rPr lang="de-DE" sz="1400" i="1" smtClean="0">
                            <a:latin typeface="Cambria Math" panose="02040503050406030204" pitchFamily="18" charset="0"/>
                          </a:rPr>
                        </m:ctrlPr>
                      </m:sSupPr>
                      <m:e>
                        <m:r>
                          <a:rPr lang="de-DE" sz="1400" b="0" i="1" smtClean="0">
                            <a:latin typeface="Cambria Math" panose="02040503050406030204" pitchFamily="18" charset="0"/>
                          </a:rPr>
                          <m:t>𝐾</m:t>
                        </m:r>
                      </m:e>
                      <m:sup>
                        <m:r>
                          <a:rPr lang="de-DE" sz="1400" b="0" i="1" smtClean="0">
                            <a:latin typeface="Cambria Math" panose="02040503050406030204" pitchFamily="18" charset="0"/>
                          </a:rPr>
                          <m:t>0,5</m:t>
                        </m:r>
                      </m:sup>
                    </m:sSup>
                    <m:sSup>
                      <m:sSupPr>
                        <m:ctrlPr>
                          <a:rPr lang="de-DE" sz="1400" i="1" smtClean="0">
                            <a:latin typeface="Cambria Math" panose="02040503050406030204" pitchFamily="18" charset="0"/>
                          </a:rPr>
                        </m:ctrlPr>
                      </m:sSupPr>
                      <m:e>
                        <m:r>
                          <a:rPr lang="de-DE" sz="1400" b="0" i="1" smtClean="0">
                            <a:latin typeface="Cambria Math" panose="02040503050406030204" pitchFamily="18" charset="0"/>
                          </a:rPr>
                          <m:t>𝐿</m:t>
                        </m:r>
                      </m:e>
                      <m:sup>
                        <m:r>
                          <a:rPr lang="de-DE" sz="1400" b="0" i="1" smtClean="0">
                            <a:latin typeface="Cambria Math" panose="02040503050406030204" pitchFamily="18" charset="0"/>
                          </a:rPr>
                          <m:t>0,5</m:t>
                        </m:r>
                      </m:sup>
                    </m:sSup>
                  </m:oMath>
                </a14:m>
                <a:endParaRPr lang="de-DE" sz="1400" dirty="0"/>
              </a:p>
              <a:p>
                <a:endParaRPr lang="de-DE" sz="2400" dirty="0"/>
              </a:p>
              <a:p>
                <a:endParaRPr lang="de-DE" sz="2000" dirty="0"/>
              </a:p>
            </p:txBody>
          </p:sp>
        </mc:Choice>
        <mc:Fallback xmlns="">
          <p:sp>
            <p:nvSpPr>
              <p:cNvPr id="26" name="Textfeld 25">
                <a:extLst>
                  <a:ext uri="{FF2B5EF4-FFF2-40B4-BE49-F238E27FC236}">
                    <a16:creationId xmlns:a16="http://schemas.microsoft.com/office/drawing/2014/main" id="{EA66E258-8245-4EE8-9B19-BB1BAC4D268E}"/>
                  </a:ext>
                </a:extLst>
              </p:cNvPr>
              <p:cNvSpPr txBox="1">
                <a:spLocks noRot="1" noChangeAspect="1" noMove="1" noResize="1" noEditPoints="1" noAdjustHandles="1" noChangeArrowheads="1" noChangeShapeType="1" noTextEdit="1"/>
              </p:cNvSpPr>
              <p:nvPr/>
            </p:nvSpPr>
            <p:spPr>
              <a:xfrm>
                <a:off x="3297401" y="4675357"/>
                <a:ext cx="1694147" cy="342555"/>
              </a:xfrm>
              <a:prstGeom prst="rect">
                <a:avLst/>
              </a:prstGeom>
              <a:blipFill>
                <a:blip r:embed="rId4"/>
                <a:stretch>
                  <a:fillRect l="-1079" t="-1786" b="-8929"/>
                </a:stretch>
              </a:blipFill>
            </p:spPr>
            <p:txBody>
              <a:bodyPr/>
              <a:lstStyle/>
              <a:p>
                <a:r>
                  <a:rPr lang="de-DE">
                    <a:noFill/>
                  </a:rPr>
                  <a:t> </a:t>
                </a:r>
              </a:p>
            </p:txBody>
          </p:sp>
        </mc:Fallback>
      </mc:AlternateContent>
      <p:sp>
        <p:nvSpPr>
          <p:cNvPr id="28" name="Textfeld 27">
            <a:extLst>
              <a:ext uri="{FF2B5EF4-FFF2-40B4-BE49-F238E27FC236}">
                <a16:creationId xmlns:a16="http://schemas.microsoft.com/office/drawing/2014/main" id="{EA66E258-8245-4EE8-9B19-BB1BAC4D268E}"/>
              </a:ext>
            </a:extLst>
          </p:cNvPr>
          <p:cNvSpPr txBox="1"/>
          <p:nvPr/>
        </p:nvSpPr>
        <p:spPr>
          <a:xfrm>
            <a:off x="5219432" y="4695111"/>
            <a:ext cx="7316811" cy="342555"/>
          </a:xfrm>
          <a:prstGeom prst="rect">
            <a:avLst/>
          </a:prstGeom>
          <a:noFill/>
        </p:spPr>
        <p:txBody>
          <a:bodyPr wrap="square" rtlCol="0">
            <a:noAutofit/>
          </a:bodyPr>
          <a:lstStyle/>
          <a:p>
            <a:r>
              <a:rPr lang="de-DE" sz="1400" dirty="0"/>
              <a:t>→ die Exponenten 0,5 für K und 0,5 für L entsprechen den relativen </a:t>
            </a:r>
            <a:r>
              <a:rPr lang="de-DE" sz="1400" dirty="0" err="1"/>
              <a:t>Grenzproduktivitäten</a:t>
            </a:r>
            <a:endParaRPr lang="de-DE" sz="1400" dirty="0"/>
          </a:p>
          <a:p>
            <a:endParaRPr lang="de-DE" sz="2400" dirty="0"/>
          </a:p>
          <a:p>
            <a:endParaRPr lang="de-DE" sz="2000" dirty="0"/>
          </a:p>
        </p:txBody>
      </p:sp>
      <mc:AlternateContent xmlns:mc="http://schemas.openxmlformats.org/markup-compatibility/2006" xmlns:a14="http://schemas.microsoft.com/office/drawing/2010/main">
        <mc:Choice Requires="a14">
          <p:sp>
            <p:nvSpPr>
              <p:cNvPr id="29" name="Textfeld 28">
                <a:extLst>
                  <a:ext uri="{FF2B5EF4-FFF2-40B4-BE49-F238E27FC236}">
                    <a16:creationId xmlns:a16="http://schemas.microsoft.com/office/drawing/2014/main" id="{EA66E258-8245-4EE8-9B19-BB1BAC4D268E}"/>
                  </a:ext>
                </a:extLst>
              </p:cNvPr>
              <p:cNvSpPr txBox="1"/>
              <p:nvPr/>
            </p:nvSpPr>
            <p:spPr>
              <a:xfrm>
                <a:off x="3299191" y="4891770"/>
                <a:ext cx="1883083" cy="342555"/>
              </a:xfrm>
              <a:prstGeom prst="rect">
                <a:avLst/>
              </a:prstGeom>
              <a:noFill/>
            </p:spPr>
            <p:txBody>
              <a:bodyPr wrap="square" rtlCol="0">
                <a:noAutofit/>
              </a:bodyPr>
              <a:lstStyle/>
              <a:p>
                <a:r>
                  <a:rPr lang="de-DE" sz="1400" dirty="0"/>
                  <a:t>Land 2: </a:t>
                </a:r>
                <a14:m>
                  <m:oMath xmlns:m="http://schemas.openxmlformats.org/officeDocument/2006/math">
                    <m:r>
                      <m:rPr>
                        <m:sty m:val="p"/>
                      </m:rPr>
                      <a:rPr lang="de-DE" sz="1400" b="0" i="0" smtClean="0">
                        <a:latin typeface="Cambria Math" panose="02040503050406030204" pitchFamily="18" charset="0"/>
                      </a:rPr>
                      <m:t>Y</m:t>
                    </m:r>
                    <m:r>
                      <a:rPr lang="de-DE" sz="1400" b="0" i="0" smtClean="0">
                        <a:latin typeface="Cambria Math" panose="02040503050406030204" pitchFamily="18" charset="0"/>
                      </a:rPr>
                      <m:t>=</m:t>
                    </m:r>
                    <m:sSup>
                      <m:sSupPr>
                        <m:ctrlPr>
                          <a:rPr lang="de-DE" sz="1400" i="1" smtClean="0">
                            <a:latin typeface="Cambria Math" panose="02040503050406030204" pitchFamily="18" charset="0"/>
                          </a:rPr>
                        </m:ctrlPr>
                      </m:sSupPr>
                      <m:e>
                        <m:r>
                          <a:rPr lang="de-DE" sz="1400" b="0" i="1" smtClean="0">
                            <a:latin typeface="Cambria Math" panose="02040503050406030204" pitchFamily="18" charset="0"/>
                          </a:rPr>
                          <m:t>𝐾</m:t>
                        </m:r>
                      </m:e>
                      <m:sup>
                        <m:r>
                          <a:rPr lang="de-DE" sz="1400" b="0" i="1" smtClean="0">
                            <a:latin typeface="Cambria Math" panose="02040503050406030204" pitchFamily="18" charset="0"/>
                          </a:rPr>
                          <m:t>0,25</m:t>
                        </m:r>
                      </m:sup>
                    </m:sSup>
                    <m:sSup>
                      <m:sSupPr>
                        <m:ctrlPr>
                          <a:rPr lang="de-DE" sz="1400" i="1" smtClean="0">
                            <a:latin typeface="Cambria Math" panose="02040503050406030204" pitchFamily="18" charset="0"/>
                          </a:rPr>
                        </m:ctrlPr>
                      </m:sSupPr>
                      <m:e>
                        <m:r>
                          <a:rPr lang="de-DE" sz="1400" b="0" i="1" smtClean="0">
                            <a:latin typeface="Cambria Math" panose="02040503050406030204" pitchFamily="18" charset="0"/>
                          </a:rPr>
                          <m:t>𝐿</m:t>
                        </m:r>
                      </m:e>
                      <m:sup>
                        <m:r>
                          <a:rPr lang="de-DE" sz="1400" b="0" i="1" smtClean="0">
                            <a:latin typeface="Cambria Math" panose="02040503050406030204" pitchFamily="18" charset="0"/>
                          </a:rPr>
                          <m:t>0,75</m:t>
                        </m:r>
                      </m:sup>
                    </m:sSup>
                  </m:oMath>
                </a14:m>
                <a:endParaRPr lang="de-DE" sz="1400" dirty="0"/>
              </a:p>
              <a:p>
                <a:endParaRPr lang="de-DE" sz="2400" dirty="0"/>
              </a:p>
              <a:p>
                <a:endParaRPr lang="de-DE" sz="2000" dirty="0"/>
              </a:p>
            </p:txBody>
          </p:sp>
        </mc:Choice>
        <mc:Fallback xmlns="">
          <p:sp>
            <p:nvSpPr>
              <p:cNvPr id="29" name="Textfeld 28">
                <a:extLst>
                  <a:ext uri="{FF2B5EF4-FFF2-40B4-BE49-F238E27FC236}">
                    <a16:creationId xmlns:a16="http://schemas.microsoft.com/office/drawing/2014/main" id="{EA66E258-8245-4EE8-9B19-BB1BAC4D268E}"/>
                  </a:ext>
                </a:extLst>
              </p:cNvPr>
              <p:cNvSpPr txBox="1">
                <a:spLocks noRot="1" noChangeAspect="1" noMove="1" noResize="1" noEditPoints="1" noAdjustHandles="1" noChangeArrowheads="1" noChangeShapeType="1" noTextEdit="1"/>
              </p:cNvSpPr>
              <p:nvPr/>
            </p:nvSpPr>
            <p:spPr>
              <a:xfrm>
                <a:off x="3299191" y="4891770"/>
                <a:ext cx="1883083" cy="342555"/>
              </a:xfrm>
              <a:prstGeom prst="rect">
                <a:avLst/>
              </a:prstGeom>
              <a:blipFill>
                <a:blip r:embed="rId5"/>
                <a:stretch>
                  <a:fillRect l="-971" b="-8772"/>
                </a:stretch>
              </a:blipFill>
            </p:spPr>
            <p:txBody>
              <a:bodyPr/>
              <a:lstStyle/>
              <a:p>
                <a:r>
                  <a:rPr lang="de-DE">
                    <a:noFill/>
                  </a:rPr>
                  <a:t> </a:t>
                </a:r>
              </a:p>
            </p:txBody>
          </p:sp>
        </mc:Fallback>
      </mc:AlternateContent>
      <p:sp>
        <p:nvSpPr>
          <p:cNvPr id="30" name="Textfeld 29">
            <a:extLst>
              <a:ext uri="{FF2B5EF4-FFF2-40B4-BE49-F238E27FC236}">
                <a16:creationId xmlns:a16="http://schemas.microsoft.com/office/drawing/2014/main" id="{EA66E258-8245-4EE8-9B19-BB1BAC4D268E}"/>
              </a:ext>
            </a:extLst>
          </p:cNvPr>
          <p:cNvSpPr txBox="1"/>
          <p:nvPr/>
        </p:nvSpPr>
        <p:spPr>
          <a:xfrm>
            <a:off x="5219432" y="4891770"/>
            <a:ext cx="7354466" cy="342555"/>
          </a:xfrm>
          <a:prstGeom prst="rect">
            <a:avLst/>
          </a:prstGeom>
          <a:noFill/>
        </p:spPr>
        <p:txBody>
          <a:bodyPr wrap="square" rtlCol="0">
            <a:noAutofit/>
          </a:bodyPr>
          <a:lstStyle/>
          <a:p>
            <a:r>
              <a:rPr lang="de-DE" sz="1400" dirty="0"/>
              <a:t>→ die Exponenten 0,25 für K und 0,75 für L entsprechen den relativen </a:t>
            </a:r>
            <a:r>
              <a:rPr lang="de-DE" sz="1400" dirty="0" err="1"/>
              <a:t>Grenzproduktivitäten</a:t>
            </a:r>
            <a:endParaRPr lang="de-DE" sz="1400" dirty="0"/>
          </a:p>
          <a:p>
            <a:endParaRPr lang="de-DE" sz="2400" dirty="0"/>
          </a:p>
          <a:p>
            <a:endParaRPr lang="de-DE" sz="2000" dirty="0"/>
          </a:p>
        </p:txBody>
      </p:sp>
      <p:sp>
        <p:nvSpPr>
          <p:cNvPr id="31" name="Textfeld 30">
            <a:extLst>
              <a:ext uri="{FF2B5EF4-FFF2-40B4-BE49-F238E27FC236}">
                <a16:creationId xmlns:a16="http://schemas.microsoft.com/office/drawing/2014/main" id="{EA66E258-8245-4EE8-9B19-BB1BAC4D268E}"/>
              </a:ext>
            </a:extLst>
          </p:cNvPr>
          <p:cNvSpPr txBox="1"/>
          <p:nvPr/>
        </p:nvSpPr>
        <p:spPr>
          <a:xfrm>
            <a:off x="0" y="5159332"/>
            <a:ext cx="12192000" cy="342555"/>
          </a:xfrm>
          <a:prstGeom prst="rect">
            <a:avLst/>
          </a:prstGeom>
          <a:noFill/>
        </p:spPr>
        <p:txBody>
          <a:bodyPr wrap="square" rtlCol="0">
            <a:noAutofit/>
          </a:bodyPr>
          <a:lstStyle/>
          <a:p>
            <a:r>
              <a:rPr lang="de-DE" sz="1400" dirty="0"/>
              <a:t>→ Die Unterschiede in den relativen </a:t>
            </a:r>
            <a:r>
              <a:rPr lang="de-DE" sz="1400" dirty="0" err="1"/>
              <a:t>Grenzproduktivitäten</a:t>
            </a:r>
            <a:r>
              <a:rPr lang="de-DE" sz="1400" dirty="0"/>
              <a:t> bringen die Länder unter Gewinnmaximierung dazu die Güter zu </a:t>
            </a:r>
            <a:r>
              <a:rPr lang="de-DE" sz="1400"/>
              <a:t>unterschiedlichen Preisen </a:t>
            </a:r>
            <a:r>
              <a:rPr lang="de-DE" sz="1400" dirty="0"/>
              <a:t>anzubieten</a:t>
            </a:r>
          </a:p>
        </p:txBody>
      </p:sp>
      <p:sp>
        <p:nvSpPr>
          <p:cNvPr id="32" name="Textfeld 31">
            <a:extLst>
              <a:ext uri="{FF2B5EF4-FFF2-40B4-BE49-F238E27FC236}">
                <a16:creationId xmlns:a16="http://schemas.microsoft.com/office/drawing/2014/main" id="{EA66E258-8245-4EE8-9B19-BB1BAC4D268E}"/>
              </a:ext>
            </a:extLst>
          </p:cNvPr>
          <p:cNvSpPr txBox="1"/>
          <p:nvPr/>
        </p:nvSpPr>
        <p:spPr>
          <a:xfrm>
            <a:off x="647518" y="5402287"/>
            <a:ext cx="11933550" cy="342555"/>
          </a:xfrm>
          <a:prstGeom prst="rect">
            <a:avLst/>
          </a:prstGeom>
          <a:noFill/>
        </p:spPr>
        <p:txBody>
          <a:bodyPr wrap="square" rtlCol="0">
            <a:noAutofit/>
          </a:bodyPr>
          <a:lstStyle/>
          <a:p>
            <a:r>
              <a:rPr lang="de-DE" sz="1400" dirty="0"/>
              <a:t>→ In der Modellrechnung wurde vereinfacht angenommen, dass nur </a:t>
            </a:r>
            <a:r>
              <a:rPr lang="de-DE" sz="1400"/>
              <a:t>das Weltmarktpreisverhältnis </a:t>
            </a:r>
            <a:r>
              <a:rPr lang="de-DE" sz="1400" dirty="0"/>
              <a:t>vom </a:t>
            </a:r>
            <a:r>
              <a:rPr lang="de-DE" sz="1400"/>
              <a:t>heimischen Preisverhältnis </a:t>
            </a:r>
            <a:r>
              <a:rPr lang="de-DE" sz="1400" dirty="0"/>
              <a:t>abweicht</a:t>
            </a:r>
          </a:p>
          <a:p>
            <a:endParaRPr lang="de-DE" sz="2400" dirty="0"/>
          </a:p>
          <a:p>
            <a:endParaRPr lang="de-DE" sz="2000" dirty="0"/>
          </a:p>
        </p:txBody>
      </p:sp>
      <mc:AlternateContent xmlns:mc="http://schemas.openxmlformats.org/markup-compatibility/2006" xmlns:a14="http://schemas.microsoft.com/office/drawing/2010/main">
        <mc:Choice Requires="a14">
          <p:sp>
            <p:nvSpPr>
              <p:cNvPr id="33" name="Textfeld 32">
                <a:extLst>
                  <a:ext uri="{FF2B5EF4-FFF2-40B4-BE49-F238E27FC236}">
                    <a16:creationId xmlns:a16="http://schemas.microsoft.com/office/drawing/2014/main" id="{EA66E258-8245-4EE8-9B19-BB1BAC4D268E}"/>
                  </a:ext>
                </a:extLst>
              </p:cNvPr>
              <p:cNvSpPr txBox="1"/>
              <p:nvPr/>
            </p:nvSpPr>
            <p:spPr>
              <a:xfrm>
                <a:off x="5056574" y="3596989"/>
                <a:ext cx="7058420" cy="342555"/>
              </a:xfrm>
              <a:prstGeom prst="rect">
                <a:avLst/>
              </a:prstGeom>
              <a:noFill/>
            </p:spPr>
            <p:txBody>
              <a:bodyPr wrap="square" rtlCol="0">
                <a:noAutofit/>
              </a:bodyPr>
              <a:lstStyle/>
              <a:p>
                <a:pPr/>
                <a14:m>
                  <m:oMathPara xmlns:m="http://schemas.openxmlformats.org/officeDocument/2006/math">
                    <m:oMathParaPr>
                      <m:jc m:val="centerGroup"/>
                    </m:oMathParaPr>
                    <m:oMath xmlns:m="http://schemas.openxmlformats.org/officeDocument/2006/math">
                      <m:sSup>
                        <m:sSupPr>
                          <m:ctrlPr>
                            <a:rPr lang="de-DE" sz="1400" i="1" smtClean="0">
                              <a:latin typeface="Cambria Math" panose="02040503050406030204" pitchFamily="18" charset="0"/>
                            </a:rPr>
                          </m:ctrlPr>
                        </m:sSupPr>
                        <m:e>
                          <m:r>
                            <a:rPr lang="de-DE" sz="1400" i="1" smtClean="0">
                              <a:latin typeface="Cambria Math" panose="02040503050406030204" pitchFamily="18" charset="0"/>
                            </a:rPr>
                            <m:t>→</m:t>
                          </m:r>
                          <m:d>
                            <m:dPr>
                              <m:ctrlPr>
                                <a:rPr lang="de-DE" sz="1400" b="0" i="1" smtClean="0">
                                  <a:latin typeface="Cambria Math" panose="02040503050406030204" pitchFamily="18" charset="0"/>
                                </a:rPr>
                              </m:ctrlPr>
                            </m:dPr>
                            <m:e>
                              <m:r>
                                <a:rPr lang="de-DE" sz="1400" b="0" i="1" smtClean="0">
                                  <a:latin typeface="Cambria Math" panose="02040503050406030204" pitchFamily="18" charset="0"/>
                                </a:rPr>
                                <m:t>2</m:t>
                              </m:r>
                              <m:r>
                                <a:rPr lang="de-DE" sz="1400" b="0" i="1" smtClean="0">
                                  <a:latin typeface="Cambria Math" panose="02040503050406030204" pitchFamily="18" charset="0"/>
                                </a:rPr>
                                <m:t>𝐾</m:t>
                              </m:r>
                            </m:e>
                          </m:d>
                        </m:e>
                        <m:sup>
                          <m:r>
                            <a:rPr lang="de-DE" sz="1400" b="0" i="1" smtClean="0">
                              <a:latin typeface="Cambria Math" panose="02040503050406030204" pitchFamily="18" charset="0"/>
                            </a:rPr>
                            <m:t>𝑎</m:t>
                          </m:r>
                        </m:sup>
                      </m:sSup>
                      <m:r>
                        <a:rPr lang="de-DE" sz="1400" b="0" i="1" smtClean="0">
                          <a:latin typeface="Cambria Math" panose="02040503050406030204" pitchFamily="18" charset="0"/>
                        </a:rPr>
                        <m:t>(2</m:t>
                      </m:r>
                      <m:sSup>
                        <m:sSupPr>
                          <m:ctrlPr>
                            <a:rPr lang="de-DE" sz="1400" i="1" smtClean="0">
                              <a:latin typeface="Cambria Math" panose="02040503050406030204" pitchFamily="18" charset="0"/>
                            </a:rPr>
                          </m:ctrlPr>
                        </m:sSupPr>
                        <m:e>
                          <m:r>
                            <a:rPr lang="de-DE" sz="1400" b="0" i="1" smtClean="0">
                              <a:latin typeface="Cambria Math" panose="02040503050406030204" pitchFamily="18" charset="0"/>
                            </a:rPr>
                            <m:t>𝐿</m:t>
                          </m:r>
                          <m:r>
                            <a:rPr lang="de-DE" sz="1400" b="0" i="1" smtClean="0">
                              <a:latin typeface="Cambria Math" panose="02040503050406030204" pitchFamily="18" charset="0"/>
                            </a:rPr>
                            <m:t>)</m:t>
                          </m:r>
                        </m:e>
                        <m:sup>
                          <m:r>
                            <a:rPr lang="de-DE" sz="1400" b="0" i="1" smtClean="0">
                              <a:latin typeface="Cambria Math" panose="02040503050406030204" pitchFamily="18" charset="0"/>
                            </a:rPr>
                            <m:t>1−</m:t>
                          </m:r>
                          <m:r>
                            <a:rPr lang="de-DE" sz="1400" b="0" i="1" smtClean="0">
                              <a:latin typeface="Cambria Math" panose="02040503050406030204" pitchFamily="18" charset="0"/>
                            </a:rPr>
                            <m:t>𝑎</m:t>
                          </m:r>
                        </m:sup>
                      </m:sSup>
                      <m:r>
                        <a:rPr lang="de-DE" sz="1400" b="0" i="1" smtClean="0">
                          <a:latin typeface="Cambria Math" panose="02040503050406030204" pitchFamily="18" charset="0"/>
                        </a:rPr>
                        <m:t>=</m:t>
                      </m:r>
                      <m:sSup>
                        <m:sSupPr>
                          <m:ctrlPr>
                            <a:rPr lang="de-DE" sz="1400" i="1" smtClean="0">
                              <a:latin typeface="Cambria Math" panose="02040503050406030204" pitchFamily="18" charset="0"/>
                            </a:rPr>
                          </m:ctrlPr>
                        </m:sSupPr>
                        <m:e>
                          <m:sSup>
                            <m:sSupPr>
                              <m:ctrlPr>
                                <a:rPr lang="de-DE" sz="1400" i="1" smtClean="0">
                                  <a:latin typeface="Cambria Math" panose="02040503050406030204" pitchFamily="18" charset="0"/>
                                </a:rPr>
                              </m:ctrlPr>
                            </m:sSupPr>
                            <m:e>
                              <m:d>
                                <m:dPr>
                                  <m:ctrlPr>
                                    <a:rPr lang="de-DE" sz="1400" b="0" i="1" smtClean="0">
                                      <a:latin typeface="Cambria Math" panose="02040503050406030204" pitchFamily="18" charset="0"/>
                                    </a:rPr>
                                  </m:ctrlPr>
                                </m:dPr>
                                <m:e>
                                  <m:r>
                                    <a:rPr lang="de-DE" sz="1400" b="0" i="1" smtClean="0">
                                      <a:latin typeface="Cambria Math" panose="02040503050406030204" pitchFamily="18" charset="0"/>
                                    </a:rPr>
                                    <m:t>2</m:t>
                                  </m:r>
                                </m:e>
                              </m:d>
                            </m:e>
                            <m:sup>
                              <m:r>
                                <a:rPr lang="de-DE" sz="1400" b="0" i="1" smtClean="0">
                                  <a:latin typeface="Cambria Math" panose="02040503050406030204" pitchFamily="18" charset="0"/>
                                </a:rPr>
                                <m:t>𝑎</m:t>
                              </m:r>
                            </m:sup>
                          </m:sSup>
                          <m:d>
                            <m:dPr>
                              <m:ctrlPr>
                                <a:rPr lang="de-DE" sz="1400" b="0" i="1" smtClean="0">
                                  <a:latin typeface="Cambria Math" panose="02040503050406030204" pitchFamily="18" charset="0"/>
                                </a:rPr>
                              </m:ctrlPr>
                            </m:dPr>
                            <m:e>
                              <m:r>
                                <a:rPr lang="de-DE" sz="1400" b="0" i="1" smtClean="0">
                                  <a:latin typeface="Cambria Math" panose="02040503050406030204" pitchFamily="18" charset="0"/>
                                </a:rPr>
                                <m:t>𝐾</m:t>
                              </m:r>
                            </m:e>
                          </m:d>
                        </m:e>
                        <m:sup>
                          <m:r>
                            <a:rPr lang="de-DE" sz="1400" b="0" i="1" smtClean="0">
                              <a:latin typeface="Cambria Math" panose="02040503050406030204" pitchFamily="18" charset="0"/>
                            </a:rPr>
                            <m:t>𝑎</m:t>
                          </m:r>
                        </m:sup>
                      </m:sSup>
                      <m:r>
                        <a:rPr lang="de-DE" sz="1400" b="0" i="1" smtClean="0">
                          <a:latin typeface="Cambria Math" panose="02040503050406030204" pitchFamily="18" charset="0"/>
                        </a:rPr>
                        <m:t>(</m:t>
                      </m:r>
                      <m:sSup>
                        <m:sSupPr>
                          <m:ctrlPr>
                            <a:rPr lang="de-DE" sz="1400" i="1" smtClean="0">
                              <a:latin typeface="Cambria Math" panose="02040503050406030204" pitchFamily="18" charset="0"/>
                            </a:rPr>
                          </m:ctrlPr>
                        </m:sSupPr>
                        <m:e>
                          <m:r>
                            <a:rPr lang="de-DE" sz="1400" b="0" i="1" smtClean="0">
                              <a:latin typeface="Cambria Math" panose="02040503050406030204" pitchFamily="18" charset="0"/>
                            </a:rPr>
                            <m:t>2)</m:t>
                          </m:r>
                        </m:e>
                        <m:sup>
                          <m:r>
                            <a:rPr lang="de-DE" sz="1400" b="0" i="1" smtClean="0">
                              <a:latin typeface="Cambria Math" panose="02040503050406030204" pitchFamily="18" charset="0"/>
                            </a:rPr>
                            <m:t>1−</m:t>
                          </m:r>
                          <m:r>
                            <a:rPr lang="de-DE" sz="1400" b="0" i="1" smtClean="0">
                              <a:latin typeface="Cambria Math" panose="02040503050406030204" pitchFamily="18" charset="0"/>
                            </a:rPr>
                            <m:t>𝑎</m:t>
                          </m:r>
                        </m:sup>
                      </m:sSup>
                      <m:r>
                        <a:rPr lang="de-DE" sz="1400" b="0" i="1" smtClean="0">
                          <a:latin typeface="Cambria Math" panose="02040503050406030204" pitchFamily="18" charset="0"/>
                        </a:rPr>
                        <m:t>(</m:t>
                      </m:r>
                      <m:sSup>
                        <m:sSupPr>
                          <m:ctrlPr>
                            <a:rPr lang="de-DE" sz="1400" i="1" smtClean="0">
                              <a:latin typeface="Cambria Math" panose="02040503050406030204" pitchFamily="18" charset="0"/>
                            </a:rPr>
                          </m:ctrlPr>
                        </m:sSupPr>
                        <m:e>
                          <m:r>
                            <a:rPr lang="de-DE" sz="1400" b="0" i="1" smtClean="0">
                              <a:latin typeface="Cambria Math" panose="02040503050406030204" pitchFamily="18" charset="0"/>
                            </a:rPr>
                            <m:t>𝐿</m:t>
                          </m:r>
                          <m:r>
                            <a:rPr lang="de-DE" sz="1400" b="0" i="1" smtClean="0">
                              <a:latin typeface="Cambria Math" panose="02040503050406030204" pitchFamily="18" charset="0"/>
                            </a:rPr>
                            <m:t>)</m:t>
                          </m:r>
                        </m:e>
                        <m:sup>
                          <m:r>
                            <a:rPr lang="de-DE" sz="1400" b="0" i="1" smtClean="0">
                              <a:latin typeface="Cambria Math" panose="02040503050406030204" pitchFamily="18" charset="0"/>
                            </a:rPr>
                            <m:t>1−</m:t>
                          </m:r>
                          <m:r>
                            <a:rPr lang="de-DE" sz="1400" b="0" i="1" smtClean="0">
                              <a:latin typeface="Cambria Math" panose="02040503050406030204" pitchFamily="18" charset="0"/>
                            </a:rPr>
                            <m:t>𝑎</m:t>
                          </m:r>
                        </m:sup>
                      </m:sSup>
                      <m:r>
                        <a:rPr lang="de-DE" sz="1400" b="0" i="1" smtClean="0">
                          <a:latin typeface="Cambria Math" panose="02040503050406030204" pitchFamily="18" charset="0"/>
                        </a:rPr>
                        <m:t>=</m:t>
                      </m:r>
                      <m:sSup>
                        <m:sSupPr>
                          <m:ctrlPr>
                            <a:rPr lang="de-DE" sz="1400" i="1" smtClean="0">
                              <a:latin typeface="Cambria Math" panose="02040503050406030204" pitchFamily="18" charset="0"/>
                            </a:rPr>
                          </m:ctrlPr>
                        </m:sSupPr>
                        <m:e>
                          <m:d>
                            <m:dPr>
                              <m:ctrlPr>
                                <a:rPr lang="de-DE" sz="1400" b="0" i="1" smtClean="0">
                                  <a:latin typeface="Cambria Math" panose="02040503050406030204" pitchFamily="18" charset="0"/>
                                </a:rPr>
                              </m:ctrlPr>
                            </m:dPr>
                            <m:e>
                              <m:r>
                                <a:rPr lang="de-DE" sz="1400" b="0" i="1" smtClean="0">
                                  <a:latin typeface="Cambria Math" panose="02040503050406030204" pitchFamily="18" charset="0"/>
                                </a:rPr>
                                <m:t>2</m:t>
                              </m:r>
                            </m:e>
                          </m:d>
                        </m:e>
                        <m:sup>
                          <m:r>
                            <a:rPr lang="de-DE" sz="1400" b="0" i="1" smtClean="0">
                              <a:latin typeface="Cambria Math" panose="02040503050406030204" pitchFamily="18" charset="0"/>
                            </a:rPr>
                            <m:t>𝑎</m:t>
                          </m:r>
                        </m:sup>
                      </m:sSup>
                      <m:r>
                        <a:rPr lang="de-DE" sz="1400" b="0" i="1" smtClean="0">
                          <a:latin typeface="Cambria Math" panose="02040503050406030204" pitchFamily="18" charset="0"/>
                        </a:rPr>
                        <m:t>(</m:t>
                      </m:r>
                      <m:sSup>
                        <m:sSupPr>
                          <m:ctrlPr>
                            <a:rPr lang="de-DE" sz="1400" i="1" smtClean="0">
                              <a:latin typeface="Cambria Math" panose="02040503050406030204" pitchFamily="18" charset="0"/>
                            </a:rPr>
                          </m:ctrlPr>
                        </m:sSupPr>
                        <m:e>
                          <m:r>
                            <a:rPr lang="de-DE" sz="1400" b="0" i="1" smtClean="0">
                              <a:latin typeface="Cambria Math" panose="02040503050406030204" pitchFamily="18" charset="0"/>
                            </a:rPr>
                            <m:t>2)</m:t>
                          </m:r>
                        </m:e>
                        <m:sup>
                          <m:r>
                            <a:rPr lang="de-DE" sz="1400" b="0" i="1" smtClean="0">
                              <a:latin typeface="Cambria Math" panose="02040503050406030204" pitchFamily="18" charset="0"/>
                            </a:rPr>
                            <m:t>1−</m:t>
                          </m:r>
                          <m:r>
                            <a:rPr lang="de-DE" sz="1400" b="0" i="1" smtClean="0">
                              <a:latin typeface="Cambria Math" panose="02040503050406030204" pitchFamily="18" charset="0"/>
                            </a:rPr>
                            <m:t>𝑎</m:t>
                          </m:r>
                        </m:sup>
                      </m:sSup>
                      <m:sSup>
                        <m:sSupPr>
                          <m:ctrlPr>
                            <a:rPr lang="de-DE" sz="1400" i="1" smtClean="0">
                              <a:latin typeface="Cambria Math" panose="02040503050406030204" pitchFamily="18" charset="0"/>
                            </a:rPr>
                          </m:ctrlPr>
                        </m:sSupPr>
                        <m:e>
                          <m:r>
                            <a:rPr lang="de-DE" sz="1400" b="0" i="1" smtClean="0">
                              <a:latin typeface="Cambria Math" panose="02040503050406030204" pitchFamily="18" charset="0"/>
                            </a:rPr>
                            <m:t>𝐾</m:t>
                          </m:r>
                        </m:e>
                        <m:sup>
                          <m:r>
                            <a:rPr lang="de-DE" sz="1400" b="0" i="1" smtClean="0">
                              <a:latin typeface="Cambria Math" panose="02040503050406030204" pitchFamily="18" charset="0"/>
                            </a:rPr>
                            <m:t>𝑎</m:t>
                          </m:r>
                        </m:sup>
                      </m:sSup>
                      <m:sSup>
                        <m:sSupPr>
                          <m:ctrlPr>
                            <a:rPr lang="de-DE" sz="1400" i="1" smtClean="0">
                              <a:latin typeface="Cambria Math" panose="02040503050406030204" pitchFamily="18" charset="0"/>
                            </a:rPr>
                          </m:ctrlPr>
                        </m:sSupPr>
                        <m:e>
                          <m:r>
                            <a:rPr lang="de-DE" sz="1400" b="0" i="1" smtClean="0">
                              <a:latin typeface="Cambria Math" panose="02040503050406030204" pitchFamily="18" charset="0"/>
                            </a:rPr>
                            <m:t>𝐿</m:t>
                          </m:r>
                        </m:e>
                        <m:sup>
                          <m:r>
                            <a:rPr lang="de-DE" sz="1400" b="0" i="1" smtClean="0">
                              <a:latin typeface="Cambria Math" panose="02040503050406030204" pitchFamily="18" charset="0"/>
                            </a:rPr>
                            <m:t>1−</m:t>
                          </m:r>
                          <m:r>
                            <a:rPr lang="de-DE" sz="1400" b="0" i="1" smtClean="0">
                              <a:latin typeface="Cambria Math" panose="02040503050406030204" pitchFamily="18" charset="0"/>
                            </a:rPr>
                            <m:t>𝑎</m:t>
                          </m:r>
                        </m:sup>
                      </m:sSup>
                      <m:r>
                        <a:rPr lang="de-DE" sz="1400" b="0" i="1" smtClean="0">
                          <a:latin typeface="Cambria Math" panose="02040503050406030204" pitchFamily="18" charset="0"/>
                        </a:rPr>
                        <m:t>=(</m:t>
                      </m:r>
                      <m:sSup>
                        <m:sSupPr>
                          <m:ctrlPr>
                            <a:rPr lang="de-DE" sz="1400" i="1" smtClean="0">
                              <a:latin typeface="Cambria Math" panose="02040503050406030204" pitchFamily="18" charset="0"/>
                            </a:rPr>
                          </m:ctrlPr>
                        </m:sSupPr>
                        <m:e>
                          <m:r>
                            <a:rPr lang="de-DE" sz="1400" b="0" i="1" smtClean="0">
                              <a:latin typeface="Cambria Math" panose="02040503050406030204" pitchFamily="18" charset="0"/>
                            </a:rPr>
                            <m:t>2)</m:t>
                          </m:r>
                        </m:e>
                        <m:sup>
                          <m:r>
                            <a:rPr lang="de-DE" sz="1400" b="0" i="1" smtClean="0">
                              <a:latin typeface="Cambria Math" panose="02040503050406030204" pitchFamily="18" charset="0"/>
                            </a:rPr>
                            <m:t>𝑎</m:t>
                          </m:r>
                          <m:r>
                            <a:rPr lang="de-DE" sz="1400" b="0" i="1" smtClean="0">
                              <a:latin typeface="Cambria Math" panose="02040503050406030204" pitchFamily="18" charset="0"/>
                            </a:rPr>
                            <m:t>+1−</m:t>
                          </m:r>
                          <m:r>
                            <a:rPr lang="de-DE" sz="1400" b="0" i="1" smtClean="0">
                              <a:latin typeface="Cambria Math" panose="02040503050406030204" pitchFamily="18" charset="0"/>
                            </a:rPr>
                            <m:t>𝑎</m:t>
                          </m:r>
                        </m:sup>
                      </m:sSup>
                      <m:sSup>
                        <m:sSupPr>
                          <m:ctrlPr>
                            <a:rPr lang="de-DE" sz="1400" i="1" smtClean="0">
                              <a:latin typeface="Cambria Math" panose="02040503050406030204" pitchFamily="18" charset="0"/>
                            </a:rPr>
                          </m:ctrlPr>
                        </m:sSupPr>
                        <m:e>
                          <m:sSup>
                            <m:sSupPr>
                              <m:ctrlPr>
                                <a:rPr lang="de-DE" sz="1400" i="1" smtClean="0">
                                  <a:latin typeface="Cambria Math" panose="02040503050406030204" pitchFamily="18" charset="0"/>
                                </a:rPr>
                              </m:ctrlPr>
                            </m:sSupPr>
                            <m:e>
                              <m:r>
                                <a:rPr lang="de-DE" sz="1400" b="0" i="1" smtClean="0">
                                  <a:latin typeface="Cambria Math" panose="02040503050406030204" pitchFamily="18" charset="0"/>
                                </a:rPr>
                                <m:t>𝐾</m:t>
                              </m:r>
                            </m:e>
                            <m:sup>
                              <m:r>
                                <a:rPr lang="de-DE" sz="1400" b="0" i="1" smtClean="0">
                                  <a:latin typeface="Cambria Math" panose="02040503050406030204" pitchFamily="18" charset="0"/>
                                </a:rPr>
                                <m:t>𝑎</m:t>
                              </m:r>
                            </m:sup>
                          </m:sSup>
                          <m:r>
                            <a:rPr lang="de-DE" sz="1400" b="0" i="1" smtClean="0">
                              <a:latin typeface="Cambria Math" panose="02040503050406030204" pitchFamily="18" charset="0"/>
                            </a:rPr>
                            <m:t>𝐿</m:t>
                          </m:r>
                        </m:e>
                        <m:sup>
                          <m:r>
                            <a:rPr lang="de-DE" sz="1400" b="0" i="1" smtClean="0">
                              <a:latin typeface="Cambria Math" panose="02040503050406030204" pitchFamily="18" charset="0"/>
                            </a:rPr>
                            <m:t>1−</m:t>
                          </m:r>
                          <m:r>
                            <a:rPr lang="de-DE" sz="1400" b="0" i="1" smtClean="0">
                              <a:latin typeface="Cambria Math" panose="02040503050406030204" pitchFamily="18" charset="0"/>
                            </a:rPr>
                            <m:t>𝑎</m:t>
                          </m:r>
                        </m:sup>
                      </m:sSup>
                      <m:r>
                        <a:rPr lang="de-DE" sz="1400" b="0" i="1" smtClean="0">
                          <a:latin typeface="Cambria Math" panose="02040503050406030204" pitchFamily="18" charset="0"/>
                        </a:rPr>
                        <m:t>=2</m:t>
                      </m:r>
                      <m:r>
                        <a:rPr lang="de-DE" sz="1400" b="0" i="1" smtClean="0">
                          <a:latin typeface="Cambria Math" panose="02040503050406030204" pitchFamily="18" charset="0"/>
                        </a:rPr>
                        <m:t>𝑌</m:t>
                      </m:r>
                    </m:oMath>
                  </m:oMathPara>
                </a14:m>
                <a:endParaRPr lang="de-DE" sz="2400" dirty="0"/>
              </a:p>
            </p:txBody>
          </p:sp>
        </mc:Choice>
        <mc:Fallback xmlns="">
          <p:sp>
            <p:nvSpPr>
              <p:cNvPr id="33" name="Textfeld 32">
                <a:extLst>
                  <a:ext uri="{FF2B5EF4-FFF2-40B4-BE49-F238E27FC236}">
                    <a16:creationId xmlns:a16="http://schemas.microsoft.com/office/drawing/2014/main" id="{EA66E258-8245-4EE8-9B19-BB1BAC4D268E}"/>
                  </a:ext>
                </a:extLst>
              </p:cNvPr>
              <p:cNvSpPr txBox="1">
                <a:spLocks noRot="1" noChangeAspect="1" noMove="1" noResize="1" noEditPoints="1" noAdjustHandles="1" noChangeArrowheads="1" noChangeShapeType="1" noTextEdit="1"/>
              </p:cNvSpPr>
              <p:nvPr/>
            </p:nvSpPr>
            <p:spPr>
              <a:xfrm>
                <a:off x="5056574" y="3596989"/>
                <a:ext cx="7058420" cy="342555"/>
              </a:xfrm>
              <a:prstGeom prst="rect">
                <a:avLst/>
              </a:prstGeom>
              <a:blipFill>
                <a:blip r:embed="rId6"/>
                <a:stretch>
                  <a:fillRect/>
                </a:stretch>
              </a:blipFill>
            </p:spPr>
            <p:txBody>
              <a:bodyPr/>
              <a:lstStyle/>
              <a:p>
                <a:r>
                  <a:rPr lang="de-DE">
                    <a:noFill/>
                  </a:rPr>
                  <a:t> </a:t>
                </a:r>
              </a:p>
            </p:txBody>
          </p:sp>
        </mc:Fallback>
      </mc:AlternateContent>
      <p:sp>
        <p:nvSpPr>
          <p:cNvPr id="34" name="Textfeld 33">
            <a:extLst>
              <a:ext uri="{FF2B5EF4-FFF2-40B4-BE49-F238E27FC236}">
                <a16:creationId xmlns:a16="http://schemas.microsoft.com/office/drawing/2014/main" id="{EA66E258-8245-4EE8-9B19-BB1BAC4D268E}"/>
              </a:ext>
            </a:extLst>
          </p:cNvPr>
          <p:cNvSpPr txBox="1"/>
          <p:nvPr/>
        </p:nvSpPr>
        <p:spPr>
          <a:xfrm>
            <a:off x="537882" y="6242193"/>
            <a:ext cx="11417450" cy="342555"/>
          </a:xfrm>
          <a:prstGeom prst="rect">
            <a:avLst/>
          </a:prstGeom>
          <a:noFill/>
        </p:spPr>
        <p:txBody>
          <a:bodyPr wrap="square" rtlCol="0">
            <a:noAutofit/>
          </a:bodyPr>
          <a:lstStyle/>
          <a:p>
            <a:r>
              <a:rPr lang="de-DE" sz="1400" dirty="0"/>
              <a:t>Häufig beobachtet man aber, dass Länder die gleichen Güter bei sehr ähnlichen Produktionsbedingungen miteinander austauschen: Z.B. Autoindustrie</a:t>
            </a:r>
          </a:p>
          <a:p>
            <a:endParaRPr lang="de-DE" sz="2400" dirty="0"/>
          </a:p>
          <a:p>
            <a:endParaRPr lang="de-DE" sz="2000" dirty="0"/>
          </a:p>
        </p:txBody>
      </p:sp>
    </p:spTree>
    <p:extLst>
      <p:ext uri="{BB962C8B-B14F-4D97-AF65-F5344CB8AC3E}">
        <p14:creationId xmlns:p14="http://schemas.microsoft.com/office/powerpoint/2010/main" val="3949356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2"/>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5"/>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3"/>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6"/>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8"/>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29"/>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30"/>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31"/>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32"/>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10" grpId="0"/>
      <p:bldP spid="11" grpId="0"/>
      <p:bldP spid="12" grpId="0"/>
      <p:bldP spid="13" grpId="0"/>
      <p:bldP spid="15" grpId="0"/>
      <p:bldP spid="22" grpId="0"/>
      <p:bldP spid="24" grpId="0"/>
      <p:bldP spid="25" grpId="0"/>
      <p:bldP spid="26" grpId="0"/>
      <p:bldP spid="28" grpId="0"/>
      <p:bldP spid="29" grpId="0"/>
      <p:bldP spid="30" grpId="0"/>
      <p:bldP spid="31" grpId="0"/>
      <p:bldP spid="32" grpId="0"/>
      <p:bldP spid="33" grpId="0"/>
      <p:bldP spid="3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r>
              <a:rPr lang="de-DE" altLang="de-DE" sz="2800" b="1" dirty="0">
                <a:solidFill>
                  <a:srgbClr val="000000"/>
                </a:solidFill>
                <a:latin typeface="Times New Roman" panose="02020603050405020304" pitchFamily="18" charset="0"/>
                <a:cs typeface="Times New Roman" panose="02020603050405020304" pitchFamily="18" charset="0"/>
              </a:rPr>
              <a:t>Abstrakte Unterscheidungskriterien von Gütern</a:t>
            </a:r>
          </a:p>
        </p:txBody>
      </p:sp>
      <p:sp>
        <p:nvSpPr>
          <p:cNvPr id="8" name="Text Box 3">
            <a:extLst>
              <a:ext uri="{FF2B5EF4-FFF2-40B4-BE49-F238E27FC236}">
                <a16:creationId xmlns:a16="http://schemas.microsoft.com/office/drawing/2014/main" id="{B2200561-463D-4949-901A-5E04FCE4A7CC}"/>
              </a:ext>
            </a:extLst>
          </p:cNvPr>
          <p:cNvSpPr txBox="1">
            <a:spLocks noChangeArrowheads="1"/>
          </p:cNvSpPr>
          <p:nvPr/>
        </p:nvSpPr>
        <p:spPr bwMode="auto">
          <a:xfrm>
            <a:off x="1524000" y="1628801"/>
            <a:ext cx="9144000" cy="34185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342900" indent="-342900" eaLnBrk="1" hangingPunct="1">
              <a:buClrTx/>
              <a:buSzTx/>
              <a:buFont typeface="Arial" panose="020B0604020202020204" pitchFamily="34" charset="0"/>
              <a:buChar char="•"/>
              <a:tabLst/>
            </a:pPr>
            <a:r>
              <a:rPr lang="de-DE" sz="2400" b="1" dirty="0">
                <a:solidFill>
                  <a:prstClr val="black"/>
                </a:solidFill>
                <a:cs typeface="Times New Roman" panose="02020603050405020304" pitchFamily="18" charset="0"/>
              </a:rPr>
              <a:t>Ausschließbarkeit</a:t>
            </a:r>
          </a:p>
          <a:p>
            <a:pPr lvl="0" eaLnBrk="1" hangingPunct="1">
              <a:buClrTx/>
              <a:buSzTx/>
              <a:tabLst/>
            </a:pPr>
            <a:r>
              <a:rPr lang="de-DE" sz="2400" dirty="0">
                <a:solidFill>
                  <a:prstClr val="black"/>
                </a:solidFill>
                <a:cs typeface="Times New Roman" panose="02020603050405020304" pitchFamily="18" charset="0"/>
              </a:rPr>
              <a:t> </a:t>
            </a:r>
          </a:p>
          <a:p>
            <a:pPr marL="800100" lvl="1" indent="-342900" eaLnBrk="1" hangingPunct="1">
              <a:buClrTx/>
              <a:buSzTx/>
              <a:buFont typeface="Symbol" panose="05050102010706020507" pitchFamily="18" charset="2"/>
              <a:buChar char="-"/>
              <a:tabLst/>
            </a:pPr>
            <a:r>
              <a:rPr lang="de-DE" sz="2400" dirty="0">
                <a:solidFill>
                  <a:prstClr val="black"/>
                </a:solidFill>
                <a:cs typeface="Times New Roman" panose="02020603050405020304" pitchFamily="18" charset="0"/>
              </a:rPr>
              <a:t>Eine Person kann von der Nutzung eines Gutes ausgeschlossen werden.</a:t>
            </a:r>
          </a:p>
          <a:p>
            <a:pPr marL="800100" lvl="1" indent="-342900" eaLnBrk="1" hangingPunct="1">
              <a:buClrTx/>
              <a:buSzTx/>
              <a:buFont typeface="Symbol" panose="05050102010706020507" pitchFamily="18" charset="2"/>
              <a:buChar char="-"/>
              <a:tabLst/>
            </a:pPr>
            <a:endParaRPr lang="de-DE" sz="2400" dirty="0">
              <a:solidFill>
                <a:prstClr val="black"/>
              </a:solidFill>
              <a:cs typeface="Times New Roman" panose="02020603050405020304" pitchFamily="18" charset="0"/>
            </a:endParaRPr>
          </a:p>
          <a:p>
            <a:pPr marL="342900" indent="-342900" eaLnBrk="1" hangingPunct="1">
              <a:buClrTx/>
              <a:buSzTx/>
              <a:buFont typeface="Arial" panose="020B0604020202020204" pitchFamily="34" charset="0"/>
              <a:buChar char="•"/>
              <a:tabLst/>
            </a:pPr>
            <a:r>
              <a:rPr lang="de-DE" sz="2400" b="1" dirty="0">
                <a:solidFill>
                  <a:prstClr val="black"/>
                </a:solidFill>
                <a:cs typeface="Times New Roman" panose="02020603050405020304" pitchFamily="18" charset="0"/>
              </a:rPr>
              <a:t>Rivalität der Güternutzung</a:t>
            </a:r>
          </a:p>
          <a:p>
            <a:pPr marL="342900" indent="-342900" eaLnBrk="1" hangingPunct="1">
              <a:buClrTx/>
              <a:buSzTx/>
              <a:buFont typeface="Arial" panose="020B0604020202020204" pitchFamily="34" charset="0"/>
              <a:buChar char="•"/>
              <a:tabLst/>
            </a:pPr>
            <a:endParaRPr lang="de-DE" sz="2400" dirty="0">
              <a:solidFill>
                <a:prstClr val="black"/>
              </a:solidFill>
              <a:cs typeface="Times New Roman" panose="02020603050405020304" pitchFamily="18" charset="0"/>
            </a:endParaRPr>
          </a:p>
          <a:p>
            <a:pPr marL="800100" lvl="1" indent="-342900" eaLnBrk="1" hangingPunct="1">
              <a:buClrTx/>
              <a:buSzTx/>
              <a:buFont typeface="Symbol" panose="05050102010706020507" pitchFamily="18" charset="2"/>
              <a:buChar char="-"/>
              <a:tabLst/>
            </a:pPr>
            <a:r>
              <a:rPr lang="de-DE" sz="2400" dirty="0">
                <a:solidFill>
                  <a:prstClr val="black"/>
                </a:solidFill>
                <a:cs typeface="Times New Roman" panose="02020603050405020304" pitchFamily="18" charset="0"/>
              </a:rPr>
              <a:t>Durch die Nutzung eines Gutes werden die Nutzungsmöglichkeiten anderer Personen verhindert. </a:t>
            </a:r>
          </a:p>
        </p:txBody>
      </p:sp>
      <p:sp>
        <p:nvSpPr>
          <p:cNvPr id="4" name="Textfeld 3"/>
          <p:cNvSpPr txBox="1"/>
          <p:nvPr/>
        </p:nvSpPr>
        <p:spPr>
          <a:xfrm>
            <a:off x="320600" y="5136314"/>
            <a:ext cx="10967790" cy="1482971"/>
          </a:xfrm>
          <a:prstGeom prst="rect">
            <a:avLst/>
          </a:prstGeom>
          <a:noFill/>
        </p:spPr>
        <p:txBody>
          <a:bodyPr wrap="square" rtlCol="0">
            <a:noAutofit/>
          </a:bodyPr>
          <a:lstStyle/>
          <a:p>
            <a:r>
              <a:rPr lang="de-DE" dirty="0"/>
              <a:t>Wichtig ist, dass von der umgangssprachlichen Bedeutung unterschieden wird, den bei dem Begriff der Rivalität wird natürlich auch ein anderer von der Nutzung ausgeschossen. Wenn Sie Ihre Schuhe tragen, kann diese aber niemand anderes tragen. Bei Rivalität ist aber gemeint, dass per se durch die Nutzung, jemand anderes das Gut nicht nutzen kann, während bei Ausschließbarkeit gemeint ist, dass Sie jemand anderem die Nutzung verbieten können. Sie stellen also ihre Schuhe in den Flur und untersagen jemand anderem diese anzuziehen. </a:t>
            </a:r>
          </a:p>
        </p:txBody>
      </p:sp>
    </p:spTree>
    <p:extLst>
      <p:ext uri="{BB962C8B-B14F-4D97-AF65-F5344CB8AC3E}">
        <p14:creationId xmlns:p14="http://schemas.microsoft.com/office/powerpoint/2010/main" val="1204018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FE98A675-886C-4B81-91F6-98F41EA094DB}"/>
              </a:ext>
            </a:extLst>
          </p:cNvPr>
          <p:cNvSpPr txBox="1">
            <a:spLocks/>
          </p:cNvSpPr>
          <p:nvPr/>
        </p:nvSpPr>
        <p:spPr>
          <a:xfrm>
            <a:off x="511316" y="1091467"/>
            <a:ext cx="8021840" cy="4105440"/>
          </a:xfrm>
          <a:prstGeom prst="rect">
            <a:avLst/>
          </a:prstGeom>
        </p:spPr>
        <p:txBody>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fontAlgn="base">
              <a:spcAft>
                <a:spcPct val="0"/>
              </a:spcAft>
              <a:defRPr/>
            </a:pPr>
            <a:r>
              <a:rPr lang="en-US" altLang="en-US" sz="2400" b="1" kern="0" dirty="0" err="1">
                <a:solidFill>
                  <a:srgbClr val="000000"/>
                </a:solidFill>
                <a:latin typeface="Arial" panose="020B0604020202020204" pitchFamily="34" charset="0"/>
                <a:cs typeface="Arial" panose="020B0604020202020204" pitchFamily="34" charset="0"/>
              </a:rPr>
              <a:t>Annahmen</a:t>
            </a:r>
            <a:r>
              <a:rPr lang="en-US" altLang="en-US" sz="2400" b="1" kern="0" dirty="0">
                <a:solidFill>
                  <a:srgbClr val="000000"/>
                </a:solidFill>
                <a:latin typeface="Arial" panose="020B0604020202020204" pitchFamily="34" charset="0"/>
                <a:cs typeface="Arial" panose="020B0604020202020204" pitchFamily="34" charset="0"/>
              </a:rPr>
              <a:t>:</a:t>
            </a:r>
          </a:p>
          <a:p>
            <a:pPr fontAlgn="base">
              <a:spcAft>
                <a:spcPct val="0"/>
              </a:spcAft>
              <a:defRPr/>
            </a:pPr>
            <a:endParaRPr lang="en-US" altLang="en-US" sz="2400" b="1" kern="0" dirty="0">
              <a:solidFill>
                <a:srgbClr val="000000"/>
              </a:solidFill>
              <a:latin typeface="Arial" panose="020B0604020202020204" pitchFamily="34" charset="0"/>
              <a:cs typeface="Arial" panose="020B0604020202020204" pitchFamily="34" charset="0"/>
            </a:endParaRPr>
          </a:p>
          <a:p>
            <a:pPr marL="311045" indent="-311045" fontAlgn="base">
              <a:spcAft>
                <a:spcPct val="0"/>
              </a:spcAft>
              <a:buFont typeface="Arial" panose="020B0604020202020204" pitchFamily="34" charset="0"/>
              <a:buChar char="•"/>
              <a:defRPr/>
            </a:pPr>
            <a:r>
              <a:rPr lang="en-US" sz="2400" kern="0" dirty="0" err="1">
                <a:solidFill>
                  <a:srgbClr val="000000"/>
                </a:solidFill>
                <a:latin typeface="Arial" panose="020B0604020202020204" pitchFamily="34" charset="0"/>
                <a:cs typeface="Arial" panose="020B0604020202020204" pitchFamily="34" charset="0"/>
              </a:rPr>
              <a:t>Kurzfristig</a:t>
            </a:r>
            <a:r>
              <a:rPr lang="en-US" sz="2400" kern="0" dirty="0">
                <a:solidFill>
                  <a:srgbClr val="000000"/>
                </a:solidFill>
                <a:latin typeface="Arial" panose="020B0604020202020204" pitchFamily="34" charset="0"/>
                <a:cs typeface="Arial" panose="020B0604020202020204" pitchFamily="34" charset="0"/>
              </a:rPr>
              <a:t> </a:t>
            </a:r>
            <a:r>
              <a:rPr lang="en-US" sz="2400" kern="0" dirty="0" err="1">
                <a:solidFill>
                  <a:srgbClr val="000000"/>
                </a:solidFill>
                <a:latin typeface="Arial" panose="020B0604020202020204" pitchFamily="34" charset="0"/>
                <a:cs typeface="Arial" panose="020B0604020202020204" pitchFamily="34" charset="0"/>
              </a:rPr>
              <a:t>können</a:t>
            </a:r>
            <a:r>
              <a:rPr lang="en-US" sz="2400" kern="0" dirty="0">
                <a:solidFill>
                  <a:srgbClr val="000000"/>
                </a:solidFill>
                <a:latin typeface="Arial" panose="020B0604020202020204" pitchFamily="34" charset="0"/>
                <a:cs typeface="Arial" panose="020B0604020202020204" pitchFamily="34" charset="0"/>
              </a:rPr>
              <a:t> </a:t>
            </a:r>
            <a:r>
              <a:rPr lang="en-US" sz="2400" kern="0" dirty="0" err="1">
                <a:solidFill>
                  <a:srgbClr val="000000"/>
                </a:solidFill>
                <a:latin typeface="Arial" panose="020B0604020202020204" pitchFamily="34" charset="0"/>
                <a:cs typeface="Arial" panose="020B0604020202020204" pitchFamily="34" charset="0"/>
              </a:rPr>
              <a:t>Produktionsfaktoren</a:t>
            </a:r>
            <a:r>
              <a:rPr lang="en-US" sz="2400" kern="0" dirty="0">
                <a:solidFill>
                  <a:srgbClr val="000000"/>
                </a:solidFill>
                <a:latin typeface="Arial" panose="020B0604020202020204" pitchFamily="34" charset="0"/>
                <a:cs typeface="Arial" panose="020B0604020202020204" pitchFamily="34" charset="0"/>
              </a:rPr>
              <a:t> </a:t>
            </a:r>
            <a:r>
              <a:rPr lang="en-US" sz="2400" kern="0" dirty="0" err="1">
                <a:solidFill>
                  <a:srgbClr val="000000"/>
                </a:solidFill>
                <a:latin typeface="Arial" panose="020B0604020202020204" pitchFamily="34" charset="0"/>
                <a:cs typeface="Arial" panose="020B0604020202020204" pitchFamily="34" charset="0"/>
              </a:rPr>
              <a:t>nicht</a:t>
            </a:r>
            <a:r>
              <a:rPr lang="en-US" sz="2400" kern="0" dirty="0">
                <a:solidFill>
                  <a:srgbClr val="000000"/>
                </a:solidFill>
                <a:latin typeface="Arial" panose="020B0604020202020204" pitchFamily="34" charset="0"/>
                <a:cs typeface="Arial" panose="020B0604020202020204" pitchFamily="34" charset="0"/>
              </a:rPr>
              <a:t> </a:t>
            </a:r>
            <a:r>
              <a:rPr lang="en-US" sz="2400" kern="0" dirty="0" err="1">
                <a:solidFill>
                  <a:srgbClr val="000000"/>
                </a:solidFill>
                <a:latin typeface="Arial" panose="020B0604020202020204" pitchFamily="34" charset="0"/>
                <a:cs typeface="Arial" panose="020B0604020202020204" pitchFamily="34" charset="0"/>
              </a:rPr>
              <a:t>zwischen</a:t>
            </a:r>
            <a:r>
              <a:rPr lang="en-US" sz="2400" kern="0" dirty="0">
                <a:solidFill>
                  <a:srgbClr val="000000"/>
                </a:solidFill>
                <a:latin typeface="Arial" panose="020B0604020202020204" pitchFamily="34" charset="0"/>
                <a:cs typeface="Arial" panose="020B0604020202020204" pitchFamily="34" charset="0"/>
              </a:rPr>
              <a:t> den </a:t>
            </a:r>
            <a:r>
              <a:rPr lang="en-US" sz="2400" kern="0" dirty="0" err="1">
                <a:solidFill>
                  <a:srgbClr val="000000"/>
                </a:solidFill>
                <a:latin typeface="Arial" panose="020B0604020202020204" pitchFamily="34" charset="0"/>
                <a:cs typeface="Arial" panose="020B0604020202020204" pitchFamily="34" charset="0"/>
              </a:rPr>
              <a:t>Sektoren</a:t>
            </a:r>
            <a:r>
              <a:rPr lang="en-US" sz="2400" kern="0" dirty="0">
                <a:solidFill>
                  <a:srgbClr val="000000"/>
                </a:solidFill>
                <a:latin typeface="Arial" panose="020B0604020202020204" pitchFamily="34" charset="0"/>
                <a:cs typeface="Arial" panose="020B0604020202020204" pitchFamily="34" charset="0"/>
              </a:rPr>
              <a:t> </a:t>
            </a:r>
            <a:r>
              <a:rPr lang="en-US" sz="2400" kern="0" dirty="0" err="1">
                <a:solidFill>
                  <a:srgbClr val="000000"/>
                </a:solidFill>
                <a:latin typeface="Arial" panose="020B0604020202020204" pitchFamily="34" charset="0"/>
                <a:cs typeface="Arial" panose="020B0604020202020204" pitchFamily="34" charset="0"/>
              </a:rPr>
              <a:t>ausgetauscht</a:t>
            </a:r>
            <a:r>
              <a:rPr lang="en-US" sz="2400" kern="0" dirty="0">
                <a:solidFill>
                  <a:srgbClr val="000000"/>
                </a:solidFill>
                <a:latin typeface="Arial" panose="020B0604020202020204" pitchFamily="34" charset="0"/>
                <a:cs typeface="Arial" panose="020B0604020202020204" pitchFamily="34" charset="0"/>
              </a:rPr>
              <a:t> </a:t>
            </a:r>
            <a:r>
              <a:rPr lang="en-US" sz="2400" kern="0" dirty="0" err="1">
                <a:solidFill>
                  <a:srgbClr val="000000"/>
                </a:solidFill>
                <a:latin typeface="Arial" panose="020B0604020202020204" pitchFamily="34" charset="0"/>
                <a:cs typeface="Arial" panose="020B0604020202020204" pitchFamily="34" charset="0"/>
              </a:rPr>
              <a:t>werden</a:t>
            </a:r>
            <a:r>
              <a:rPr lang="en-US" sz="2400" kern="0" dirty="0">
                <a:solidFill>
                  <a:srgbClr val="000000"/>
                </a:solidFill>
                <a:latin typeface="Arial" panose="020B0604020202020204" pitchFamily="34" charset="0"/>
                <a:cs typeface="Arial" panose="020B0604020202020204" pitchFamily="34" charset="0"/>
              </a:rPr>
              <a:t>, </a:t>
            </a:r>
            <a:r>
              <a:rPr lang="en-US" sz="2400" kern="0" dirty="0" err="1">
                <a:solidFill>
                  <a:srgbClr val="000000"/>
                </a:solidFill>
                <a:latin typeface="Arial" panose="020B0604020202020204" pitchFamily="34" charset="0"/>
                <a:cs typeface="Arial" panose="020B0604020202020204" pitchFamily="34" charset="0"/>
              </a:rPr>
              <a:t>z.B</a:t>
            </a:r>
            <a:r>
              <a:rPr lang="en-US" sz="2400" kern="0" dirty="0">
                <a:solidFill>
                  <a:srgbClr val="000000"/>
                </a:solidFill>
                <a:latin typeface="Arial" panose="020B0604020202020204" pitchFamily="34" charset="0"/>
                <a:cs typeface="Arial" panose="020B0604020202020204" pitchFamily="34" charset="0"/>
              </a:rPr>
              <a:t>.</a:t>
            </a:r>
          </a:p>
          <a:p>
            <a:pPr marL="768245" lvl="1" indent="-311045" fontAlgn="base">
              <a:spcAft>
                <a:spcPct val="0"/>
              </a:spcAft>
              <a:buFont typeface="Arial" panose="020B0604020202020204" pitchFamily="34" charset="0"/>
              <a:buChar char="•"/>
              <a:defRPr/>
            </a:pPr>
            <a:endParaRPr lang="en-US" sz="2400" kern="0" dirty="0">
              <a:solidFill>
                <a:srgbClr val="000000"/>
              </a:solidFill>
              <a:latin typeface="Arial" panose="020B0604020202020204" pitchFamily="34" charset="0"/>
              <a:cs typeface="Arial" panose="020B0604020202020204" pitchFamily="34" charset="0"/>
            </a:endParaRPr>
          </a:p>
          <a:p>
            <a:pPr marL="768245" lvl="1" indent="-311045" fontAlgn="base">
              <a:spcAft>
                <a:spcPct val="0"/>
              </a:spcAft>
              <a:buFont typeface="Arial" panose="020B0604020202020204" pitchFamily="34" charset="0"/>
              <a:buChar char="•"/>
              <a:defRPr/>
            </a:pPr>
            <a:r>
              <a:rPr lang="en-US" sz="2400" kern="0" dirty="0">
                <a:solidFill>
                  <a:srgbClr val="000000"/>
                </a:solidFill>
                <a:latin typeface="Arial" panose="020B0604020202020204" pitchFamily="34" charset="0"/>
                <a:cs typeface="Arial" panose="020B0604020202020204" pitchFamily="34" charset="0"/>
              </a:rPr>
              <a:t>Land</a:t>
            </a:r>
          </a:p>
          <a:p>
            <a:pPr marL="768245" lvl="1" indent="-311045" fontAlgn="base">
              <a:spcAft>
                <a:spcPct val="0"/>
              </a:spcAft>
              <a:buFont typeface="Arial" panose="020B0604020202020204" pitchFamily="34" charset="0"/>
              <a:buChar char="•"/>
              <a:defRPr/>
            </a:pPr>
            <a:endParaRPr lang="en-US" sz="2400" kern="0" dirty="0">
              <a:solidFill>
                <a:srgbClr val="000000"/>
              </a:solidFill>
              <a:latin typeface="Arial" panose="020B0604020202020204" pitchFamily="34" charset="0"/>
              <a:cs typeface="Arial" panose="020B0604020202020204" pitchFamily="34" charset="0"/>
            </a:endParaRPr>
          </a:p>
          <a:p>
            <a:pPr marL="768245" lvl="1" indent="-311045" fontAlgn="base">
              <a:spcAft>
                <a:spcPct val="0"/>
              </a:spcAft>
              <a:buFont typeface="Arial" panose="020B0604020202020204" pitchFamily="34" charset="0"/>
              <a:buChar char="•"/>
              <a:defRPr/>
            </a:pPr>
            <a:endParaRPr lang="en-US" sz="2400" kern="0" dirty="0">
              <a:solidFill>
                <a:srgbClr val="000000"/>
              </a:solidFill>
              <a:latin typeface="Arial" panose="020B0604020202020204" pitchFamily="34" charset="0"/>
              <a:cs typeface="Arial" panose="020B0604020202020204" pitchFamily="34" charset="0"/>
            </a:endParaRPr>
          </a:p>
          <a:p>
            <a:pPr marL="768245" lvl="1" indent="-311045" fontAlgn="base">
              <a:spcAft>
                <a:spcPct val="0"/>
              </a:spcAft>
              <a:buFont typeface="Arial" panose="020B0604020202020204" pitchFamily="34" charset="0"/>
              <a:buChar char="•"/>
              <a:defRPr/>
            </a:pPr>
            <a:r>
              <a:rPr lang="en-US" sz="2400" kern="0" dirty="0" err="1">
                <a:solidFill>
                  <a:srgbClr val="000000"/>
                </a:solidFill>
                <a:latin typeface="Arial" panose="020B0604020202020204" pitchFamily="34" charset="0"/>
                <a:cs typeface="Arial" panose="020B0604020202020204" pitchFamily="34" charset="0"/>
              </a:rPr>
              <a:t>Industriespezifisches</a:t>
            </a:r>
            <a:r>
              <a:rPr lang="en-US" sz="2400" kern="0" dirty="0">
                <a:solidFill>
                  <a:srgbClr val="000000"/>
                </a:solidFill>
                <a:latin typeface="Arial" panose="020B0604020202020204" pitchFamily="34" charset="0"/>
                <a:cs typeface="Arial" panose="020B0604020202020204" pitchFamily="34" charset="0"/>
              </a:rPr>
              <a:t> </a:t>
            </a:r>
            <a:r>
              <a:rPr lang="en-US" sz="2400" kern="0" dirty="0" err="1">
                <a:solidFill>
                  <a:srgbClr val="000000"/>
                </a:solidFill>
                <a:latin typeface="Arial" panose="020B0604020202020204" pitchFamily="34" charset="0"/>
                <a:cs typeface="Arial" panose="020B0604020202020204" pitchFamily="34" charset="0"/>
              </a:rPr>
              <a:t>Kapital</a:t>
            </a:r>
            <a:endParaRPr lang="en-US" sz="2400" kern="0" dirty="0">
              <a:solidFill>
                <a:srgbClr val="000000"/>
              </a:solidFill>
              <a:latin typeface="Arial" panose="020B0604020202020204" pitchFamily="34" charset="0"/>
              <a:cs typeface="Arial" panose="020B0604020202020204" pitchFamily="34" charset="0"/>
            </a:endParaRPr>
          </a:p>
          <a:p>
            <a:pPr marL="768245" lvl="1" indent="-311045" fontAlgn="base">
              <a:spcAft>
                <a:spcPct val="0"/>
              </a:spcAft>
              <a:buFont typeface="Arial" panose="020B0604020202020204" pitchFamily="34" charset="0"/>
              <a:buChar char="•"/>
              <a:defRPr/>
            </a:pPr>
            <a:endParaRPr lang="en-US" sz="2400" kern="0" dirty="0">
              <a:solidFill>
                <a:srgbClr val="000000"/>
              </a:solidFill>
              <a:latin typeface="Arial" panose="020B0604020202020204" pitchFamily="34" charset="0"/>
              <a:cs typeface="Arial" panose="020B0604020202020204" pitchFamily="34" charset="0"/>
            </a:endParaRPr>
          </a:p>
          <a:p>
            <a:pPr marL="768245" lvl="1" indent="-311045" fontAlgn="base">
              <a:spcAft>
                <a:spcPct val="0"/>
              </a:spcAft>
              <a:buFont typeface="Arial" panose="020B0604020202020204" pitchFamily="34" charset="0"/>
              <a:buChar char="•"/>
              <a:defRPr/>
            </a:pPr>
            <a:endParaRPr lang="en-US" sz="2400" kern="0" dirty="0">
              <a:solidFill>
                <a:srgbClr val="000000"/>
              </a:solidFill>
              <a:latin typeface="Arial" panose="020B0604020202020204" pitchFamily="34" charset="0"/>
              <a:cs typeface="Arial" panose="020B0604020202020204" pitchFamily="34" charset="0"/>
            </a:endParaRPr>
          </a:p>
          <a:p>
            <a:pPr marL="768245" lvl="1" indent="-311045" fontAlgn="base">
              <a:spcAft>
                <a:spcPct val="0"/>
              </a:spcAft>
              <a:buFont typeface="Arial" panose="020B0604020202020204" pitchFamily="34" charset="0"/>
              <a:buChar char="•"/>
              <a:defRPr/>
            </a:pPr>
            <a:r>
              <a:rPr lang="en-US" sz="2400" kern="0" dirty="0" err="1">
                <a:solidFill>
                  <a:srgbClr val="000000"/>
                </a:solidFill>
                <a:latin typeface="Arial" panose="020B0604020202020204" pitchFamily="34" charset="0"/>
                <a:cs typeface="Arial" panose="020B0604020202020204" pitchFamily="34" charset="0"/>
              </a:rPr>
              <a:t>Hochspezialisierte</a:t>
            </a:r>
            <a:r>
              <a:rPr lang="en-US" sz="2400" kern="0" dirty="0">
                <a:solidFill>
                  <a:srgbClr val="000000"/>
                </a:solidFill>
                <a:latin typeface="Arial" panose="020B0604020202020204" pitchFamily="34" charset="0"/>
                <a:cs typeface="Arial" panose="020B0604020202020204" pitchFamily="34" charset="0"/>
              </a:rPr>
              <a:t> </a:t>
            </a:r>
            <a:r>
              <a:rPr lang="en-US" sz="2400" kern="0" dirty="0" err="1">
                <a:solidFill>
                  <a:srgbClr val="000000"/>
                </a:solidFill>
                <a:latin typeface="Arial" panose="020B0604020202020204" pitchFamily="34" charset="0"/>
                <a:cs typeface="Arial" panose="020B0604020202020204" pitchFamily="34" charset="0"/>
              </a:rPr>
              <a:t>Arbeiter</a:t>
            </a:r>
            <a:endParaRPr lang="en-US" sz="2400" kern="0" dirty="0">
              <a:solidFill>
                <a:srgbClr val="000000"/>
              </a:solidFill>
              <a:latin typeface="Arial" panose="020B0604020202020204" pitchFamily="34" charset="0"/>
              <a:cs typeface="Arial" panose="020B0604020202020204" pitchFamily="34" charset="0"/>
            </a:endParaRPr>
          </a:p>
          <a:p>
            <a:pPr lvl="1" fontAlgn="base">
              <a:spcAft>
                <a:spcPct val="0"/>
              </a:spcAft>
              <a:defRPr/>
            </a:pPr>
            <a:endParaRPr lang="en-US" sz="2400" kern="0" dirty="0">
              <a:solidFill>
                <a:srgbClr val="000000"/>
              </a:solidFill>
              <a:latin typeface="Arial" panose="020B0604020202020204" pitchFamily="34" charset="0"/>
              <a:cs typeface="Arial" panose="020B0604020202020204" pitchFamily="34" charset="0"/>
            </a:endParaRPr>
          </a:p>
          <a:p>
            <a:pPr marL="768245" lvl="1" indent="-311045" fontAlgn="base">
              <a:spcAft>
                <a:spcPct val="0"/>
              </a:spcAft>
              <a:buFont typeface="Arial" panose="020B0604020202020204" pitchFamily="34" charset="0"/>
              <a:buChar char="•"/>
              <a:defRPr/>
            </a:pPr>
            <a:endParaRPr lang="en-US" sz="1503" dirty="0">
              <a:solidFill>
                <a:sysClr val="windowText" lastClr="000000"/>
              </a:solidFill>
              <a:latin typeface="Arial" panose="020B0604020202020204" pitchFamily="34" charset="0"/>
              <a:cs typeface="Arial" panose="020B0604020202020204" pitchFamily="34" charset="0"/>
            </a:endParaRPr>
          </a:p>
        </p:txBody>
      </p:sp>
      <p:sp>
        <p:nvSpPr>
          <p:cNvPr id="8" name="Title 1">
            <a:extLst>
              <a:ext uri="{FF2B5EF4-FFF2-40B4-BE49-F238E27FC236}">
                <a16:creationId xmlns:a16="http://schemas.microsoft.com/office/drawing/2014/main" id="{B93B920F-8F68-4DA4-AC44-392E3F5C54EA}"/>
              </a:ext>
            </a:extLst>
          </p:cNvPr>
          <p:cNvSpPr txBox="1">
            <a:spLocks/>
          </p:cNvSpPr>
          <p:nvPr/>
        </p:nvSpPr>
        <p:spPr>
          <a:xfrm>
            <a:off x="1938720" y="249482"/>
            <a:ext cx="7464960" cy="640485"/>
          </a:xfrm>
          <a:prstGeom prst="rect">
            <a:avLst/>
          </a:prstGeom>
        </p:spPr>
        <p:txBody>
          <a:bodyPr>
            <a:normAutofit fontScale="97500"/>
          </a:bodyPr>
          <a:lstStyle>
            <a:lvl1pPr algn="ctr" rtl="0" hangingPunct="0">
              <a:tabLst/>
              <a:defRPr lang="de-DE" sz="4400" b="0" i="0" u="none" strike="noStrike" kern="1200">
                <a:ln>
                  <a:noFill/>
                </a:ln>
                <a:latin typeface="Arial" pitchFamily="18"/>
              </a:defRPr>
            </a:lvl1pPr>
          </a:lstStyle>
          <a:p>
            <a:r>
              <a:rPr lang="en-US" sz="2631" b="1" dirty="0">
                <a:latin typeface="Times New Roman" panose="02020603050405020304" pitchFamily="18" charset="0"/>
                <a:cs typeface="Times New Roman" panose="02020603050405020304" pitchFamily="18" charset="0"/>
              </a:rPr>
              <a:t>Modell: </a:t>
            </a:r>
            <a:r>
              <a:rPr lang="en-US" sz="2631" b="1" dirty="0" err="1">
                <a:latin typeface="Times New Roman" panose="02020603050405020304" pitchFamily="18" charset="0"/>
                <a:cs typeface="Times New Roman" panose="02020603050405020304" pitchFamily="18" charset="0"/>
              </a:rPr>
              <a:t>Spezifische</a:t>
            </a:r>
            <a:r>
              <a:rPr lang="en-US" sz="2631" b="1" dirty="0">
                <a:latin typeface="Times New Roman" panose="02020603050405020304" pitchFamily="18" charset="0"/>
                <a:cs typeface="Times New Roman" panose="02020603050405020304" pitchFamily="18" charset="0"/>
              </a:rPr>
              <a:t> </a:t>
            </a:r>
            <a:r>
              <a:rPr lang="en-US" sz="2631" b="1" dirty="0" err="1">
                <a:latin typeface="Times New Roman" panose="02020603050405020304" pitchFamily="18" charset="0"/>
                <a:cs typeface="Times New Roman" panose="02020603050405020304" pitchFamily="18" charset="0"/>
              </a:rPr>
              <a:t>Faktoren</a:t>
            </a:r>
            <a:endParaRPr lang="en-US" sz="2631" b="1" dirty="0">
              <a:latin typeface="Times New Roman" panose="02020603050405020304" pitchFamily="18" charset="0"/>
              <a:cs typeface="Times New Roman" panose="02020603050405020304" pitchFamily="18" charset="0"/>
            </a:endParaRPr>
          </a:p>
        </p:txBody>
      </p:sp>
      <p:sp>
        <p:nvSpPr>
          <p:cNvPr id="6" name="TextBox 2"/>
          <p:cNvSpPr txBox="1"/>
          <p:nvPr/>
        </p:nvSpPr>
        <p:spPr>
          <a:xfrm>
            <a:off x="2187405" y="2731511"/>
            <a:ext cx="8080583" cy="581715"/>
          </a:xfrm>
          <a:prstGeom prst="rect">
            <a:avLst/>
          </a:prstGeom>
          <a:noFill/>
        </p:spPr>
        <p:txBody>
          <a:bodyPr wrap="square" rtlCol="0">
            <a:noAutofit/>
          </a:bodyPr>
          <a:lstStyle/>
          <a:p>
            <a:r>
              <a:rPr lang="en-US" sz="1400" dirty="0">
                <a:latin typeface="Arial" panose="020B0604020202020204" pitchFamily="34" charset="0"/>
                <a:cs typeface="Arial" panose="020B0604020202020204" pitchFamily="34" charset="0"/>
              </a:rPr>
              <a:t>Land </a:t>
            </a:r>
            <a:r>
              <a:rPr lang="en-US" sz="1400" dirty="0" err="1">
                <a:latin typeface="Arial" panose="020B0604020202020204" pitchFamily="34" charset="0"/>
                <a:cs typeface="Arial" panose="020B0604020202020204" pitchFamily="34" charset="0"/>
              </a:rPr>
              <a:t>ist</a:t>
            </a:r>
            <a:r>
              <a:rPr lang="en-US" sz="1400" dirty="0">
                <a:latin typeface="Arial" panose="020B0604020202020204" pitchFamily="34" charset="0"/>
                <a:cs typeface="Arial" panose="020B0604020202020204" pitchFamily="34" charset="0"/>
              </a:rPr>
              <a:t> in der </a:t>
            </a:r>
            <a:r>
              <a:rPr lang="en-US" sz="1400" dirty="0" err="1">
                <a:latin typeface="Arial" panose="020B0604020202020204" pitchFamily="34" charset="0"/>
                <a:cs typeface="Arial" panose="020B0604020202020204" pitchFamily="34" charset="0"/>
              </a:rPr>
              <a:t>Landwirtschaft</a:t>
            </a:r>
            <a:r>
              <a:rPr lang="en-US" sz="1400" dirty="0">
                <a:latin typeface="Arial" panose="020B0604020202020204" pitchFamily="34" charset="0"/>
                <a:cs typeface="Arial" panose="020B0604020202020204" pitchFamily="34" charset="0"/>
              </a:rPr>
              <a:t> der </a:t>
            </a:r>
            <a:r>
              <a:rPr lang="en-US" sz="1400" dirty="0" err="1">
                <a:latin typeface="Arial" panose="020B0604020202020204" pitchFamily="34" charset="0"/>
                <a:cs typeface="Arial" panose="020B0604020202020204" pitchFamily="34" charset="0"/>
              </a:rPr>
              <a:t>Hausptproduktionsfaktor</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während</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er</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für</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eine</a:t>
            </a:r>
            <a:r>
              <a:rPr lang="en-US" sz="1400" dirty="0">
                <a:latin typeface="Arial" panose="020B0604020202020204" pitchFamily="34" charset="0"/>
                <a:cs typeface="Arial" panose="020B0604020202020204" pitchFamily="34" charset="0"/>
              </a:rPr>
              <a:t> IT-Firma, das </a:t>
            </a:r>
            <a:r>
              <a:rPr lang="en-US" sz="1400" dirty="0" err="1">
                <a:latin typeface="Arial" panose="020B0604020202020204" pitchFamily="34" charset="0"/>
                <a:cs typeface="Arial" panose="020B0604020202020204" pitchFamily="34" charset="0"/>
              </a:rPr>
              <a:t>Firmengelände</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ausgenommen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nur</a:t>
            </a:r>
            <a:r>
              <a:rPr lang="en-US" sz="1400" dirty="0">
                <a:latin typeface="Arial" panose="020B0604020202020204" pitchFamily="34" charset="0"/>
                <a:cs typeface="Arial" panose="020B0604020202020204" pitchFamily="34" charset="0"/>
              </a:rPr>
              <a:t> von </a:t>
            </a:r>
            <a:r>
              <a:rPr lang="en-US" sz="1400" dirty="0" err="1">
                <a:latin typeface="Arial" panose="020B0604020202020204" pitchFamily="34" charset="0"/>
                <a:cs typeface="Arial" panose="020B0604020202020204" pitchFamily="34" charset="0"/>
              </a:rPr>
              <a:t>untergeordneter</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Bedeutung</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ist</a:t>
            </a:r>
            <a:r>
              <a:rPr lang="en-US" sz="1400" dirty="0">
                <a:latin typeface="Arial" panose="020B0604020202020204" pitchFamily="34" charset="0"/>
                <a:cs typeface="Arial" panose="020B0604020202020204" pitchFamily="34" charset="0"/>
              </a:rPr>
              <a:t>.</a:t>
            </a:r>
          </a:p>
        </p:txBody>
      </p:sp>
      <p:sp>
        <p:nvSpPr>
          <p:cNvPr id="9" name="TextBox 2"/>
          <p:cNvSpPr txBox="1"/>
          <p:nvPr/>
        </p:nvSpPr>
        <p:spPr>
          <a:xfrm>
            <a:off x="5218380" y="3313226"/>
            <a:ext cx="6784440" cy="1784756"/>
          </a:xfrm>
          <a:prstGeom prst="rect">
            <a:avLst/>
          </a:prstGeom>
          <a:noFill/>
        </p:spPr>
        <p:txBody>
          <a:bodyPr wrap="square" rtlCol="0">
            <a:noAutofit/>
          </a:bodyPr>
          <a:lstStyle/>
          <a:p>
            <a:r>
              <a:rPr lang="en-US" sz="1400" dirty="0" err="1">
                <a:latin typeface="Arial" panose="020B0604020202020204" pitchFamily="34" charset="0"/>
                <a:cs typeface="Arial" panose="020B0604020202020204" pitchFamily="34" charset="0"/>
              </a:rPr>
              <a:t>Ein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Mähdrescher</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ist</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für</a:t>
            </a:r>
            <a:r>
              <a:rPr lang="en-US" sz="1400" dirty="0">
                <a:latin typeface="Arial" panose="020B0604020202020204" pitchFamily="34" charset="0"/>
                <a:cs typeface="Arial" panose="020B0604020202020204" pitchFamily="34" charset="0"/>
              </a:rPr>
              <a:t> den </a:t>
            </a:r>
            <a:r>
              <a:rPr lang="en-US" sz="1400" dirty="0" err="1">
                <a:latin typeface="Arial" panose="020B0604020202020204" pitchFamily="34" charset="0"/>
                <a:cs typeface="Arial" panose="020B0604020202020204" pitchFamily="34" charset="0"/>
              </a:rPr>
              <a:t>Landwirt</a:t>
            </a:r>
            <a:r>
              <a:rPr lang="en-US" sz="1400" dirty="0">
                <a:latin typeface="Arial" panose="020B0604020202020204" pitchFamily="34" charset="0"/>
                <a:cs typeface="Arial" panose="020B0604020202020204" pitchFamily="34" charset="0"/>
              </a:rPr>
              <a:t> fundamental </a:t>
            </a:r>
            <a:r>
              <a:rPr lang="en-US" sz="1400" dirty="0" err="1">
                <a:latin typeface="Arial" panose="020B0604020202020204" pitchFamily="34" charset="0"/>
                <a:cs typeface="Arial" panose="020B0604020202020204" pitchFamily="34" charset="0"/>
              </a:rPr>
              <a:t>wichtig</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während</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er</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für</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eine</a:t>
            </a:r>
            <a:r>
              <a:rPr lang="en-US" sz="1400" dirty="0">
                <a:latin typeface="Arial" panose="020B0604020202020204" pitchFamily="34" charset="0"/>
                <a:cs typeface="Arial" panose="020B0604020202020204" pitchFamily="34" charset="0"/>
              </a:rPr>
              <a:t> IT-Firma </a:t>
            </a:r>
            <a:r>
              <a:rPr lang="en-US" sz="1400" dirty="0" err="1">
                <a:latin typeface="Arial" panose="020B0604020202020204" pitchFamily="34" charset="0"/>
                <a:cs typeface="Arial" panose="020B0604020202020204" pitchFamily="34" charset="0"/>
              </a:rPr>
              <a:t>bedeutungslos</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ist</a:t>
            </a:r>
            <a:r>
              <a:rPr lang="en-US" sz="1400" dirty="0">
                <a:latin typeface="Arial" panose="020B0604020202020204" pitchFamily="34" charset="0"/>
                <a:cs typeface="Arial" panose="020B0604020202020204" pitchFamily="34" charset="0"/>
              </a:rPr>
              <a:t>.</a:t>
            </a:r>
          </a:p>
          <a:p>
            <a:r>
              <a:rPr lang="en-US" sz="1400" dirty="0" err="1">
                <a:latin typeface="Arial" panose="020B0604020202020204" pitchFamily="34" charset="0"/>
                <a:cs typeface="Arial" panose="020B0604020202020204" pitchFamily="34" charset="0"/>
              </a:rPr>
              <a:t>Gleiches</a:t>
            </a:r>
            <a:r>
              <a:rPr lang="en-US" sz="1400" dirty="0">
                <a:latin typeface="Arial" panose="020B0604020202020204" pitchFamily="34" charset="0"/>
                <a:cs typeface="Arial" panose="020B0604020202020204" pitchFamily="34" charset="0"/>
              </a:rPr>
              <a:t> gilt </a:t>
            </a:r>
            <a:r>
              <a:rPr lang="en-US" sz="1400" dirty="0" err="1">
                <a:latin typeface="Arial" panose="020B0604020202020204" pitchFamily="34" charset="0"/>
                <a:cs typeface="Arial" panose="020B0604020202020204" pitchFamily="34" charset="0"/>
              </a:rPr>
              <a:t>für</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spezielle</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Fertigungsroboter</a:t>
            </a:r>
            <a:r>
              <a:rPr lang="en-US" sz="1400" dirty="0">
                <a:latin typeface="Arial" panose="020B0604020202020204" pitchFamily="34" charset="0"/>
                <a:cs typeface="Arial" panose="020B0604020202020204" pitchFamily="34" charset="0"/>
              </a:rPr>
              <a:t>, die </a:t>
            </a:r>
            <a:r>
              <a:rPr lang="en-US" sz="1400" dirty="0" err="1">
                <a:latin typeface="Arial" panose="020B0604020202020204" pitchFamily="34" charset="0"/>
                <a:cs typeface="Arial" panose="020B0604020202020204" pitchFamily="34" charset="0"/>
              </a:rPr>
              <a:t>nur</a:t>
            </a:r>
            <a:r>
              <a:rPr lang="en-US" sz="1400" dirty="0">
                <a:latin typeface="Arial" panose="020B0604020202020204" pitchFamily="34" charset="0"/>
                <a:cs typeface="Arial" panose="020B0604020202020204" pitchFamily="34" charset="0"/>
              </a:rPr>
              <a:t> in </a:t>
            </a:r>
            <a:r>
              <a:rPr lang="en-US" sz="1400" dirty="0" err="1">
                <a:latin typeface="Arial" panose="020B0604020202020204" pitchFamily="34" charset="0"/>
                <a:cs typeface="Arial" panose="020B0604020202020204" pitchFamily="34" charset="0"/>
              </a:rPr>
              <a:t>einem</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speziellen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Produktionsprozess</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verwendet</a:t>
            </a:r>
            <a:r>
              <a:rPr lang="en-US" sz="1400" dirty="0">
                <a:latin typeface="Arial" panose="020B0604020202020204" pitchFamily="34" charset="0"/>
                <a:cs typeface="Arial" panose="020B0604020202020204" pitchFamily="34" charset="0"/>
              </a:rPr>
              <a:t> warden </a:t>
            </a:r>
            <a:r>
              <a:rPr lang="en-US" sz="1400" dirty="0" err="1">
                <a:latin typeface="Arial" panose="020B0604020202020204" pitchFamily="34" charset="0"/>
                <a:cs typeface="Arial" panose="020B0604020202020204" pitchFamily="34" charset="0"/>
              </a:rPr>
              <a:t>können</a:t>
            </a:r>
            <a:r>
              <a:rPr lang="en-US" sz="1400" dirty="0">
                <a:latin typeface="Arial" panose="020B0604020202020204" pitchFamily="34" charset="0"/>
                <a:cs typeface="Arial" panose="020B0604020202020204" pitchFamily="34" charset="0"/>
              </a:rPr>
              <a:t>.</a:t>
            </a:r>
          </a:p>
          <a:p>
            <a:r>
              <a:rPr lang="en-US" sz="1400" dirty="0">
                <a:latin typeface="Arial" panose="020B0604020202020204" pitchFamily="34" charset="0"/>
                <a:cs typeface="Arial" panose="020B0604020202020204" pitchFamily="34" charset="0"/>
              </a:rPr>
              <a:t>Die </a:t>
            </a:r>
            <a:r>
              <a:rPr lang="en-US" sz="1400" dirty="0" err="1">
                <a:latin typeface="Arial" panose="020B0604020202020204" pitchFamily="34" charset="0"/>
                <a:cs typeface="Arial" panose="020B0604020202020204" pitchFamily="34" charset="0"/>
              </a:rPr>
              <a:t>Zuordnung</a:t>
            </a:r>
            <a:r>
              <a:rPr lang="en-US" sz="1400" dirty="0">
                <a:latin typeface="Arial" panose="020B0604020202020204" pitchFamily="34" charset="0"/>
                <a:cs typeface="Arial" panose="020B0604020202020204" pitchFamily="34" charset="0"/>
              </a:rPr>
              <a:t> muss </a:t>
            </a:r>
            <a:r>
              <a:rPr lang="en-US" sz="1400" dirty="0" err="1">
                <a:latin typeface="Arial" panose="020B0604020202020204" pitchFamily="34" charset="0"/>
                <a:cs typeface="Arial" panose="020B0604020202020204" pitchFamily="34" charset="0"/>
              </a:rPr>
              <a:t>aber</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nicht</a:t>
            </a:r>
            <a:r>
              <a:rPr lang="en-US" sz="1400" dirty="0">
                <a:latin typeface="Arial" panose="020B0604020202020204" pitchFamily="34" charset="0"/>
                <a:cs typeface="Arial" panose="020B0604020202020204" pitchFamily="34" charset="0"/>
              </a:rPr>
              <a:t> in der </a:t>
            </a:r>
            <a:r>
              <a:rPr lang="en-US" sz="1400" dirty="0" err="1">
                <a:latin typeface="Arial" panose="020B0604020202020204" pitchFamily="34" charset="0"/>
                <a:cs typeface="Arial" panose="020B0604020202020204" pitchFamily="34" charset="0"/>
              </a:rPr>
              <a:t>Zeit</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stabil</a:t>
            </a:r>
            <a:r>
              <a:rPr lang="en-US" sz="1400" dirty="0">
                <a:latin typeface="Arial" panose="020B0604020202020204" pitchFamily="34" charset="0"/>
                <a:cs typeface="Arial" panose="020B0604020202020204" pitchFamily="34" charset="0"/>
              </a:rPr>
              <a:t> sein. </a:t>
            </a:r>
            <a:r>
              <a:rPr lang="en-US" sz="1400" dirty="0" err="1">
                <a:latin typeface="Arial" panose="020B0604020202020204" pitchFamily="34" charset="0"/>
                <a:cs typeface="Arial" panose="020B0604020202020204" pitchFamily="34" charset="0"/>
              </a:rPr>
              <a:t>Waren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früher</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Gesichtsmasken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vornehmlich</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im</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Krankenhaussektor</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zur</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Produktion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notwendig</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werden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sie</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uns</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wohl</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noch</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bis</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zum</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nächsten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Sommer</a:t>
            </a:r>
            <a:r>
              <a:rPr lang="en-US" sz="1400" dirty="0">
                <a:latin typeface="Arial" panose="020B0604020202020204" pitchFamily="34" charset="0"/>
                <a:cs typeface="Arial" panose="020B0604020202020204" pitchFamily="34" charset="0"/>
              </a:rPr>
              <a:t> in </a:t>
            </a:r>
            <a:r>
              <a:rPr lang="en-US" sz="1400" dirty="0" err="1">
                <a:latin typeface="Arial" panose="020B0604020202020204" pitchFamily="34" charset="0"/>
                <a:cs typeface="Arial" panose="020B0604020202020204" pitchFamily="34" charset="0"/>
              </a:rPr>
              <a:t>vielen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Bereichen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begleiten</a:t>
            </a:r>
            <a:r>
              <a:rPr lang="en-US" sz="1400" dirty="0">
                <a:latin typeface="Arial" panose="020B0604020202020204" pitchFamily="34" charset="0"/>
                <a:cs typeface="Arial" panose="020B0604020202020204" pitchFamily="34" charset="0"/>
              </a:rPr>
              <a:t>. </a:t>
            </a:r>
          </a:p>
          <a:p>
            <a:r>
              <a:rPr lang="en-US" sz="1400" dirty="0">
                <a:latin typeface="Arial" panose="020B0604020202020204" pitchFamily="34" charset="0"/>
                <a:cs typeface="Arial" panose="020B0604020202020204" pitchFamily="34" charset="0"/>
              </a:rPr>
              <a:t> </a:t>
            </a:r>
          </a:p>
        </p:txBody>
      </p:sp>
      <p:sp>
        <p:nvSpPr>
          <p:cNvPr id="10" name="TextBox 2"/>
          <p:cNvSpPr txBox="1"/>
          <p:nvPr/>
        </p:nvSpPr>
        <p:spPr>
          <a:xfrm>
            <a:off x="5140936" y="5215821"/>
            <a:ext cx="6784440" cy="532253"/>
          </a:xfrm>
          <a:prstGeom prst="rect">
            <a:avLst/>
          </a:prstGeom>
          <a:noFill/>
        </p:spPr>
        <p:txBody>
          <a:bodyPr wrap="square" rtlCol="0">
            <a:noAutofit/>
          </a:bodyPr>
          <a:lstStyle/>
          <a:p>
            <a:r>
              <a:rPr lang="en-US" sz="1400" dirty="0">
                <a:latin typeface="Arial" panose="020B0604020202020204" pitchFamily="34" charset="0"/>
                <a:cs typeface="Arial" panose="020B0604020202020204" pitchFamily="34" charset="0"/>
              </a:rPr>
              <a:t>Der IT-</a:t>
            </a:r>
            <a:r>
              <a:rPr lang="en-US" sz="1400" dirty="0" err="1">
                <a:latin typeface="Arial" panose="020B0604020202020204" pitchFamily="34" charset="0"/>
                <a:cs typeface="Arial" panose="020B0604020202020204" pitchFamily="34" charset="0"/>
              </a:rPr>
              <a:t>Fachmann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kann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mitunter</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schwierig</a:t>
            </a:r>
            <a:r>
              <a:rPr lang="en-US" sz="1400" dirty="0">
                <a:latin typeface="Arial" panose="020B0604020202020204" pitchFamily="34" charset="0"/>
                <a:cs typeface="Arial" panose="020B0604020202020204" pitchFamily="34" charset="0"/>
              </a:rPr>
              <a:t> am Band </a:t>
            </a:r>
            <a:r>
              <a:rPr lang="en-US" sz="1400" dirty="0" err="1">
                <a:latin typeface="Arial" panose="020B0604020202020204" pitchFamily="34" charset="0"/>
                <a:cs typeface="Arial" panose="020B0604020202020204" pitchFamily="34" charset="0"/>
              </a:rPr>
              <a:t>als</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Industiremechaniker</a:t>
            </a:r>
            <a:r>
              <a:rPr lang="en-US" sz="1400" dirty="0">
                <a:latin typeface="Arial" panose="020B0604020202020204" pitchFamily="34" charset="0"/>
                <a:cs typeface="Arial" panose="020B0604020202020204" pitchFamily="34" charset="0"/>
              </a:rPr>
              <a:t> in </a:t>
            </a:r>
            <a:r>
              <a:rPr lang="en-US" sz="1400" dirty="0" err="1">
                <a:latin typeface="Arial" panose="020B0604020202020204" pitchFamily="34" charset="0"/>
                <a:cs typeface="Arial" panose="020B0604020202020204" pitchFamily="34" charset="0"/>
              </a:rPr>
              <a:t>einem</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Autokonzern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eingesetzt</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werden</a:t>
            </a:r>
            <a:r>
              <a:rPr lang="en-US" sz="1400" dirty="0">
                <a:latin typeface="Arial" panose="020B0604020202020204" pitchFamily="34" charset="0"/>
                <a:cs typeface="Arial" panose="020B0604020202020204" pitchFamily="34" charset="0"/>
              </a:rPr>
              <a:t> und </a:t>
            </a:r>
            <a:r>
              <a:rPr lang="en-US" sz="1400" dirty="0" err="1">
                <a:latin typeface="Arial" panose="020B0604020202020204" pitchFamily="34" charset="0"/>
                <a:cs typeface="Arial" panose="020B0604020202020204" pitchFamily="34" charset="0"/>
              </a:rPr>
              <a:t>umgekehrt</a:t>
            </a:r>
            <a:r>
              <a:rPr lang="en-US" sz="1400" dirty="0">
                <a:latin typeface="Arial" panose="020B0604020202020204" pitchFamily="34" charset="0"/>
                <a:cs typeface="Arial" panose="020B0604020202020204" pitchFamily="34" charset="0"/>
              </a:rPr>
              <a:t> </a:t>
            </a:r>
          </a:p>
          <a:p>
            <a:r>
              <a:rPr lang="en-US" sz="1400" dirty="0">
                <a:latin typeface="Arial" panose="020B0604020202020204" pitchFamily="34" charset="0"/>
                <a:cs typeface="Arial" panose="020B0604020202020204" pitchFamily="34" charset="0"/>
              </a:rPr>
              <a:t> </a:t>
            </a:r>
          </a:p>
        </p:txBody>
      </p:sp>
      <p:sp>
        <p:nvSpPr>
          <p:cNvPr id="11" name="TextBox 2"/>
          <p:cNvSpPr txBox="1"/>
          <p:nvPr/>
        </p:nvSpPr>
        <p:spPr>
          <a:xfrm>
            <a:off x="511316" y="5872621"/>
            <a:ext cx="10453392" cy="532253"/>
          </a:xfrm>
          <a:prstGeom prst="rect">
            <a:avLst/>
          </a:prstGeom>
          <a:noFill/>
        </p:spPr>
        <p:txBody>
          <a:bodyPr wrap="square" rtlCol="0">
            <a:noAutofit/>
          </a:bodyPr>
          <a:lstStyle/>
          <a:p>
            <a:r>
              <a:rPr lang="en-US" sz="1400" dirty="0" err="1">
                <a:latin typeface="Arial" panose="020B0604020202020204" pitchFamily="34" charset="0"/>
                <a:cs typeface="Arial" panose="020B0604020202020204" pitchFamily="34" charset="0"/>
              </a:rPr>
              <a:t>Wichtig</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ist</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dabei</a:t>
            </a:r>
            <a:r>
              <a:rPr lang="en-US" sz="1400" dirty="0">
                <a:latin typeface="Arial" panose="020B0604020202020204" pitchFamily="34" charset="0"/>
                <a:cs typeface="Arial" panose="020B0604020202020204" pitchFamily="34" charset="0"/>
              </a:rPr>
              <a:t> den </a:t>
            </a:r>
            <a:r>
              <a:rPr lang="en-US" sz="1400" dirty="0" err="1">
                <a:latin typeface="Arial" panose="020B0604020202020204" pitchFamily="34" charset="0"/>
                <a:cs typeface="Arial" panose="020B0604020202020204" pitchFamily="34" charset="0"/>
              </a:rPr>
              <a:t>Aspekt</a:t>
            </a:r>
            <a:r>
              <a:rPr lang="en-US" sz="1400" dirty="0">
                <a:latin typeface="Arial" panose="020B0604020202020204" pitchFamily="34" charset="0"/>
                <a:cs typeface="Arial" panose="020B0604020202020204" pitchFamily="34" charset="0"/>
              </a:rPr>
              <a:t> der </a:t>
            </a:r>
            <a:r>
              <a:rPr lang="en-US" sz="1400" dirty="0" err="1">
                <a:latin typeface="Arial" panose="020B0604020202020204" pitchFamily="34" charset="0"/>
                <a:cs typeface="Arial" panose="020B0604020202020204" pitchFamily="34" charset="0"/>
              </a:rPr>
              <a:t>Kurzfristigkeit</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nicht</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zu</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vergessen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denn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langfristig</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kann</a:t>
            </a:r>
            <a:r>
              <a:rPr lang="en-US" sz="1400" dirty="0">
                <a:latin typeface="Arial" panose="020B0604020202020204" pitchFamily="34" charset="0"/>
                <a:cs typeface="Arial" panose="020B0604020202020204" pitchFamily="34" charset="0"/>
              </a:rPr>
              <a:t> Land </a:t>
            </a:r>
            <a:r>
              <a:rPr lang="en-US" sz="1400" dirty="0" err="1">
                <a:latin typeface="Arial" panose="020B0604020202020204" pitchFamily="34" charset="0"/>
                <a:cs typeface="Arial" panose="020B0604020202020204" pitchFamily="34" charset="0"/>
              </a:rPr>
              <a:t>z.B</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verkauft</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werden</a:t>
            </a:r>
            <a:r>
              <a:rPr lang="en-US" sz="1400" dirty="0">
                <a:latin typeface="Arial" panose="020B0604020202020204" pitchFamily="34" charset="0"/>
                <a:cs typeface="Arial" panose="020B0604020202020204" pitchFamily="34" charset="0"/>
              </a:rPr>
              <a:t> und von </a:t>
            </a:r>
            <a:r>
              <a:rPr lang="en-US" sz="1400" dirty="0" err="1">
                <a:latin typeface="Arial" panose="020B0604020202020204" pitchFamily="34" charset="0"/>
                <a:cs typeface="Arial" panose="020B0604020202020204" pitchFamily="34" charset="0"/>
              </a:rPr>
              <a:t>dem</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Erlös</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können</a:t>
            </a:r>
            <a:r>
              <a:rPr lang="en-US" sz="1400" dirty="0">
                <a:latin typeface="Arial" panose="020B0604020202020204" pitchFamily="34" charset="0"/>
                <a:cs typeface="Arial" panose="020B0604020202020204" pitchFamily="34" charset="0"/>
              </a:rPr>
              <a:t> Server </a:t>
            </a:r>
            <a:r>
              <a:rPr lang="en-US" sz="1400" dirty="0" err="1">
                <a:latin typeface="Arial" panose="020B0604020202020204" pitchFamily="34" charset="0"/>
                <a:cs typeface="Arial" panose="020B0604020202020204" pitchFamily="34" charset="0"/>
              </a:rPr>
              <a:t>gekauft</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werden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Genauso</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kann</a:t>
            </a:r>
            <a:r>
              <a:rPr lang="en-US" sz="1400" dirty="0">
                <a:latin typeface="Arial" panose="020B0604020202020204" pitchFamily="34" charset="0"/>
                <a:cs typeface="Arial" panose="020B0604020202020204" pitchFamily="34" charset="0"/>
              </a:rPr>
              <a:t> der IT-</a:t>
            </a:r>
            <a:r>
              <a:rPr lang="en-US" sz="1400" dirty="0" err="1">
                <a:latin typeface="Arial" panose="020B0604020202020204" pitchFamily="34" charset="0"/>
                <a:cs typeface="Arial" panose="020B0604020202020204" pitchFamily="34" charset="0"/>
              </a:rPr>
              <a:t>Fachmann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zum</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Industiriemechaniker</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umschulen</a:t>
            </a:r>
            <a:r>
              <a:rPr lang="en-US" sz="1400" dirty="0">
                <a:latin typeface="Arial" panose="020B0604020202020204" pitchFamily="34" charset="0"/>
                <a:cs typeface="Arial" panose="020B0604020202020204" pitchFamily="34" charset="0"/>
              </a:rPr>
              <a:t> und </a:t>
            </a:r>
            <a:r>
              <a:rPr lang="en-US" sz="1400" dirty="0" err="1">
                <a:latin typeface="Arial" panose="020B0604020202020204" pitchFamily="34" charset="0"/>
                <a:cs typeface="Arial" panose="020B0604020202020204" pitchFamily="34" charset="0"/>
              </a:rPr>
              <a:t>umgekehrt</a:t>
            </a:r>
            <a:r>
              <a:rPr lang="en-US" sz="1400" dirty="0">
                <a:latin typeface="Arial" panose="020B0604020202020204" pitchFamily="34" charset="0"/>
                <a:cs typeface="Arial" panose="020B0604020202020204" pitchFamily="34" charset="0"/>
              </a:rPr>
              <a:t>. </a:t>
            </a:r>
          </a:p>
          <a:p>
            <a:r>
              <a:rPr lang="en-US" sz="14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425772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0" grpId="0"/>
      <p:bldP spid="11"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a:extLst>
              <a:ext uri="{FF2B5EF4-FFF2-40B4-BE49-F238E27FC236}">
                <a16:creationId xmlns:a16="http://schemas.microsoft.com/office/drawing/2014/main" id="{F6DA1D95-ED78-45C2-A442-32E82289D9F1}"/>
              </a:ext>
            </a:extLst>
          </p:cNvPr>
          <p:cNvSpPr txBox="1"/>
          <p:nvPr/>
        </p:nvSpPr>
        <p:spPr>
          <a:xfrm>
            <a:off x="1856288" y="11511"/>
            <a:ext cx="8375400" cy="821160"/>
          </a:xfrm>
          <a:prstGeom prst="rect">
            <a:avLst/>
          </a:prstGeom>
          <a:noFill/>
          <a:ln>
            <a:noFill/>
          </a:ln>
        </p:spPr>
        <p:txBody>
          <a:bodyPr lIns="90000" tIns="45000" rIns="90000" bIns="45000" anchor="ctr" anchorCtr="1"/>
          <a:lstStyle/>
          <a:p>
            <a:pPr>
              <a:lnSpc>
                <a:spcPct val="100000"/>
              </a:lnSpc>
            </a:pPr>
            <a:r>
              <a:rPr lang="de-DE" sz="3200" b="1" dirty="0">
                <a:solidFill>
                  <a:srgbClr val="000000"/>
                </a:solidFill>
                <a:latin typeface="Times New Roman" panose="02020603050405020304" pitchFamily="18" charset="0"/>
                <a:cs typeface="Times New Roman" panose="02020603050405020304" pitchFamily="18" charset="0"/>
              </a:rPr>
              <a:t>Güterkategorien</a:t>
            </a:r>
            <a:endParaRPr sz="3200" dirty="0">
              <a:latin typeface="Times New Roman" panose="02020603050405020304" pitchFamily="18" charset="0"/>
              <a:cs typeface="Times New Roman" panose="02020603050405020304" pitchFamily="18" charset="0"/>
            </a:endParaRPr>
          </a:p>
        </p:txBody>
      </p:sp>
      <p:graphicFrame>
        <p:nvGraphicFramePr>
          <p:cNvPr id="9" name="Tabelle 8">
            <a:extLst>
              <a:ext uri="{FF2B5EF4-FFF2-40B4-BE49-F238E27FC236}">
                <a16:creationId xmlns:a16="http://schemas.microsoft.com/office/drawing/2014/main" id="{44FE6AE2-46B2-447E-A09F-029DB1264F0F}"/>
              </a:ext>
            </a:extLst>
          </p:cNvPr>
          <p:cNvGraphicFramePr>
            <a:graphicFrameLocks noGrp="1"/>
          </p:cNvGraphicFramePr>
          <p:nvPr>
            <p:extLst/>
          </p:nvPr>
        </p:nvGraphicFramePr>
        <p:xfrm>
          <a:off x="5328624" y="801245"/>
          <a:ext cx="6720416" cy="4080291"/>
        </p:xfrm>
        <a:graphic>
          <a:graphicData uri="http://schemas.openxmlformats.org/drawingml/2006/table">
            <a:tbl>
              <a:tblPr firstRow="1" bandRow="1">
                <a:tableStyleId>{5940675A-B579-460E-94D1-54222C63F5DA}</a:tableStyleId>
              </a:tblPr>
              <a:tblGrid>
                <a:gridCol w="1680104">
                  <a:extLst>
                    <a:ext uri="{9D8B030D-6E8A-4147-A177-3AD203B41FA5}">
                      <a16:colId xmlns:a16="http://schemas.microsoft.com/office/drawing/2014/main" val="20000"/>
                    </a:ext>
                  </a:extLst>
                </a:gridCol>
                <a:gridCol w="888016">
                  <a:extLst>
                    <a:ext uri="{9D8B030D-6E8A-4147-A177-3AD203B41FA5}">
                      <a16:colId xmlns:a16="http://schemas.microsoft.com/office/drawing/2014/main" val="20001"/>
                    </a:ext>
                  </a:extLst>
                </a:gridCol>
                <a:gridCol w="2472192">
                  <a:extLst>
                    <a:ext uri="{9D8B030D-6E8A-4147-A177-3AD203B41FA5}">
                      <a16:colId xmlns:a16="http://schemas.microsoft.com/office/drawing/2014/main" val="20002"/>
                    </a:ext>
                  </a:extLst>
                </a:gridCol>
                <a:gridCol w="1680104">
                  <a:extLst>
                    <a:ext uri="{9D8B030D-6E8A-4147-A177-3AD203B41FA5}">
                      <a16:colId xmlns:a16="http://schemas.microsoft.com/office/drawing/2014/main" val="20003"/>
                    </a:ext>
                  </a:extLst>
                </a:gridCol>
              </a:tblGrid>
              <a:tr h="1172103">
                <a:tc rowSpan="2" gridSpan="2">
                  <a:txBody>
                    <a:bodyPr/>
                    <a:lstStyle/>
                    <a:p>
                      <a:endParaRPr lang="de-DE" dirty="0"/>
                    </a:p>
                  </a:txBody>
                  <a:tcPr/>
                </a:tc>
                <a:tc rowSpan="2" hMerge="1">
                  <a:txBody>
                    <a:bodyPr/>
                    <a:lstStyle/>
                    <a:p>
                      <a:endParaRPr lang="de-DE" dirty="0"/>
                    </a:p>
                  </a:txBody>
                  <a:tcPr/>
                </a:tc>
                <a:tc gridSpan="2">
                  <a:txBody>
                    <a:bodyPr/>
                    <a:lstStyle/>
                    <a:p>
                      <a:pPr algn="ctr"/>
                      <a:r>
                        <a:rPr lang="de-DE" dirty="0"/>
                        <a:t>Rivalität</a:t>
                      </a:r>
                    </a:p>
                  </a:txBody>
                  <a:tcPr anchor="ctr"/>
                </a:tc>
                <a:tc hMerge="1">
                  <a:txBody>
                    <a:bodyPr/>
                    <a:lstStyle/>
                    <a:p>
                      <a:endParaRPr lang="de-DE" dirty="0"/>
                    </a:p>
                  </a:txBody>
                  <a:tcPr/>
                </a:tc>
                <a:extLst>
                  <a:ext uri="{0D108BD9-81ED-4DB2-BD59-A6C34878D82A}">
                    <a16:rowId xmlns:a16="http://schemas.microsoft.com/office/drawing/2014/main" val="10000"/>
                  </a:ext>
                </a:extLst>
              </a:tr>
              <a:tr h="563982">
                <a:tc gridSpan="2" vMerge="1">
                  <a:txBody>
                    <a:bodyPr/>
                    <a:lstStyle/>
                    <a:p>
                      <a:endParaRPr lang="de-DE" dirty="0"/>
                    </a:p>
                  </a:txBody>
                  <a:tcPr/>
                </a:tc>
                <a:tc hMerge="1" vMerge="1">
                  <a:txBody>
                    <a:bodyPr/>
                    <a:lstStyle/>
                    <a:p>
                      <a:endParaRPr lang="de-DE" dirty="0"/>
                    </a:p>
                  </a:txBody>
                  <a:tcPr/>
                </a:tc>
                <a:tc>
                  <a:txBody>
                    <a:bodyPr/>
                    <a:lstStyle/>
                    <a:p>
                      <a:pPr algn="ctr"/>
                      <a:r>
                        <a:rPr lang="de-DE" dirty="0"/>
                        <a:t>Ja</a:t>
                      </a:r>
                    </a:p>
                  </a:txBody>
                  <a:tcPr anchor="ctr"/>
                </a:tc>
                <a:tc>
                  <a:txBody>
                    <a:bodyPr/>
                    <a:lstStyle/>
                    <a:p>
                      <a:pPr algn="ctr"/>
                      <a:r>
                        <a:rPr lang="de-DE" dirty="0"/>
                        <a:t>Nein</a:t>
                      </a:r>
                    </a:p>
                  </a:txBody>
                  <a:tcPr anchor="ctr"/>
                </a:tc>
                <a:extLst>
                  <a:ext uri="{0D108BD9-81ED-4DB2-BD59-A6C34878D82A}">
                    <a16:rowId xmlns:a16="http://schemas.microsoft.com/office/drawing/2014/main" val="10001"/>
                  </a:ext>
                </a:extLst>
              </a:tr>
              <a:tr h="1172103">
                <a:tc rowSpan="2">
                  <a:txBody>
                    <a:bodyPr/>
                    <a:lstStyle/>
                    <a:p>
                      <a:pPr algn="ctr"/>
                      <a:r>
                        <a:rPr lang="de-DE" dirty="0"/>
                        <a:t>Ausschließ-</a:t>
                      </a:r>
                      <a:r>
                        <a:rPr lang="de-DE" baseline="0" dirty="0"/>
                        <a:t> </a:t>
                      </a:r>
                      <a:r>
                        <a:rPr lang="de-DE" baseline="0" dirty="0" err="1"/>
                        <a:t>barkeit</a:t>
                      </a:r>
                      <a:endParaRPr lang="de-DE" dirty="0"/>
                    </a:p>
                  </a:txBody>
                  <a:tcPr anchor="ctr"/>
                </a:tc>
                <a:tc>
                  <a:txBody>
                    <a:bodyPr/>
                    <a:lstStyle/>
                    <a:p>
                      <a:pPr algn="ctr"/>
                      <a:r>
                        <a:rPr lang="de-DE" dirty="0"/>
                        <a:t>Ja</a:t>
                      </a:r>
                    </a:p>
                  </a:txBody>
                  <a:tcPr anchor="ctr"/>
                </a:tc>
                <a:tc>
                  <a:txBody>
                    <a:bodyPr/>
                    <a:lstStyle/>
                    <a:p>
                      <a:pPr algn="ctr"/>
                      <a:r>
                        <a:rPr lang="de-DE" dirty="0"/>
                        <a:t>Private Güter</a:t>
                      </a:r>
                    </a:p>
                  </a:txBody>
                  <a:tcPr anchor="ctr"/>
                </a:tc>
                <a:tc>
                  <a:txBody>
                    <a:bodyPr/>
                    <a:lstStyle/>
                    <a:p>
                      <a:pPr algn="ctr"/>
                      <a:r>
                        <a:rPr lang="de-DE" dirty="0" err="1"/>
                        <a:t>Clubgut</a:t>
                      </a:r>
                      <a:endParaRPr lang="de-DE" dirty="0"/>
                    </a:p>
                  </a:txBody>
                  <a:tcPr anchor="ctr"/>
                </a:tc>
                <a:extLst>
                  <a:ext uri="{0D108BD9-81ED-4DB2-BD59-A6C34878D82A}">
                    <a16:rowId xmlns:a16="http://schemas.microsoft.com/office/drawing/2014/main" val="10002"/>
                  </a:ext>
                </a:extLst>
              </a:tr>
              <a:tr h="1172103">
                <a:tc vMerge="1">
                  <a:txBody>
                    <a:bodyPr/>
                    <a:lstStyle/>
                    <a:p>
                      <a:endParaRPr lang="de-DE" dirty="0"/>
                    </a:p>
                  </a:txBody>
                  <a:tcPr/>
                </a:tc>
                <a:tc>
                  <a:txBody>
                    <a:bodyPr/>
                    <a:lstStyle/>
                    <a:p>
                      <a:pPr algn="ctr"/>
                      <a:r>
                        <a:rPr lang="de-DE" dirty="0"/>
                        <a:t>Nein</a:t>
                      </a:r>
                    </a:p>
                  </a:txBody>
                  <a:tcPr anchor="ctr"/>
                </a:tc>
                <a:tc>
                  <a:txBody>
                    <a:bodyPr/>
                    <a:lstStyle/>
                    <a:p>
                      <a:pPr algn="ctr"/>
                      <a:r>
                        <a:rPr lang="de-DE" dirty="0" err="1"/>
                        <a:t>Allmendegut</a:t>
                      </a:r>
                      <a:endParaRPr lang="de-DE" dirty="0"/>
                    </a:p>
                  </a:txBody>
                  <a:tcPr anchor="ctr"/>
                </a:tc>
                <a:tc>
                  <a:txBody>
                    <a:bodyPr/>
                    <a:lstStyle/>
                    <a:p>
                      <a:pPr algn="ctr"/>
                      <a:r>
                        <a:rPr lang="de-DE" b="1" dirty="0"/>
                        <a:t>Öffentliche</a:t>
                      </a:r>
                      <a:r>
                        <a:rPr lang="de-DE" b="1" baseline="0" dirty="0"/>
                        <a:t> Güte</a:t>
                      </a:r>
                      <a:r>
                        <a:rPr lang="de-DE" baseline="0" dirty="0"/>
                        <a:t>r</a:t>
                      </a:r>
                      <a:endParaRPr lang="de-DE" dirty="0"/>
                    </a:p>
                  </a:txBody>
                  <a:tcPr anchor="ctr"/>
                </a:tc>
                <a:extLst>
                  <a:ext uri="{0D108BD9-81ED-4DB2-BD59-A6C34878D82A}">
                    <a16:rowId xmlns:a16="http://schemas.microsoft.com/office/drawing/2014/main" val="10003"/>
                  </a:ext>
                </a:extLst>
              </a:tr>
            </a:tbl>
          </a:graphicData>
        </a:graphic>
      </p:graphicFrame>
      <p:sp>
        <p:nvSpPr>
          <p:cNvPr id="5" name="Textfeld 4"/>
          <p:cNvSpPr txBox="1"/>
          <p:nvPr/>
        </p:nvSpPr>
        <p:spPr>
          <a:xfrm>
            <a:off x="89012" y="2084460"/>
            <a:ext cx="5057523" cy="1043873"/>
          </a:xfrm>
          <a:prstGeom prst="rect">
            <a:avLst/>
          </a:prstGeom>
          <a:noFill/>
        </p:spPr>
        <p:txBody>
          <a:bodyPr wrap="square" rtlCol="0">
            <a:noAutofit/>
          </a:bodyPr>
          <a:lstStyle/>
          <a:p>
            <a:r>
              <a:rPr lang="de-DE" sz="1600" dirty="0"/>
              <a:t>Achtung, ein solches Gut heißt </a:t>
            </a:r>
            <a:r>
              <a:rPr lang="de-DE" sz="1600" b="1" dirty="0"/>
              <a:t>nicht </a:t>
            </a:r>
            <a:r>
              <a:rPr lang="de-DE" sz="1600" dirty="0"/>
              <a:t>öffentliches Gut, weil es vom öffentlichen Sektor hergestellt wird, sondern weil es beide Eigenschaften nicht hat!</a:t>
            </a:r>
          </a:p>
        </p:txBody>
      </p:sp>
      <p:sp>
        <p:nvSpPr>
          <p:cNvPr id="6" name="Textfeld 5"/>
          <p:cNvSpPr txBox="1"/>
          <p:nvPr/>
        </p:nvSpPr>
        <p:spPr>
          <a:xfrm>
            <a:off x="89012" y="801245"/>
            <a:ext cx="5153278" cy="1537354"/>
          </a:xfrm>
          <a:prstGeom prst="rect">
            <a:avLst/>
          </a:prstGeom>
          <a:noFill/>
        </p:spPr>
        <p:txBody>
          <a:bodyPr wrap="square" rtlCol="0">
            <a:noAutofit/>
          </a:bodyPr>
          <a:lstStyle/>
          <a:p>
            <a:r>
              <a:rPr lang="de-DE" sz="1600" dirty="0"/>
              <a:t>Aus beiden Eigenschaften, je nachdem, ob das Gut die Eigenschaft hat, können wir eine Matrix bilden, so dass wir 4 Güterarten unterscheiden können.</a:t>
            </a:r>
          </a:p>
          <a:p>
            <a:r>
              <a:rPr lang="de-DE" sz="1600" dirty="0"/>
              <a:t>Insbesondere, wenn beide Eigenschaften nicht erfüllt sind nennt man ein solches Gut ein öffentliches Gut. </a:t>
            </a:r>
          </a:p>
        </p:txBody>
      </p:sp>
      <p:sp>
        <p:nvSpPr>
          <p:cNvPr id="8" name="Textfeld 7"/>
          <p:cNvSpPr txBox="1"/>
          <p:nvPr/>
        </p:nvSpPr>
        <p:spPr>
          <a:xfrm>
            <a:off x="80245" y="2898144"/>
            <a:ext cx="5170811" cy="1813968"/>
          </a:xfrm>
          <a:prstGeom prst="rect">
            <a:avLst/>
          </a:prstGeom>
          <a:noFill/>
        </p:spPr>
        <p:txBody>
          <a:bodyPr wrap="square" rtlCol="0">
            <a:noAutofit/>
          </a:bodyPr>
          <a:lstStyle/>
          <a:p>
            <a:r>
              <a:rPr lang="de-DE" sz="1600" dirty="0"/>
              <a:t>Wenn ein Gut allerdings beide Eigenschaften nicht hat, hat der „normale“ Marktprozess Schwierigkeiten dieses Gut bereitzustellen (wird später erläutert). Da in der Gesellschaft allerdings eine Nachfrage nach diesen Gütern herrscht, werden diese häufig kollektiv von der öffentlichen Hand bereitgestellt</a:t>
            </a:r>
          </a:p>
        </p:txBody>
      </p:sp>
      <p:sp>
        <p:nvSpPr>
          <p:cNvPr id="10" name="Textfeld 9"/>
          <p:cNvSpPr txBox="1"/>
          <p:nvPr/>
        </p:nvSpPr>
        <p:spPr>
          <a:xfrm>
            <a:off x="0" y="4411548"/>
            <a:ext cx="5251055" cy="1697939"/>
          </a:xfrm>
          <a:prstGeom prst="rect">
            <a:avLst/>
          </a:prstGeom>
          <a:noFill/>
        </p:spPr>
        <p:txBody>
          <a:bodyPr wrap="square" rtlCol="0">
            <a:noAutofit/>
          </a:bodyPr>
          <a:lstStyle/>
          <a:p>
            <a:r>
              <a:rPr lang="de-DE" sz="1600" dirty="0"/>
              <a:t>Den Begriff Allmende kennen Sie wahrscheinlich noch aus dem Geschichtsunterricht in der Schule. Eine Allmende ist beispielsweise früher der Dorfteich gewesen oder gemeinsames Weideland.</a:t>
            </a:r>
          </a:p>
          <a:p>
            <a:r>
              <a:rPr lang="de-DE" sz="1600" dirty="0"/>
              <a:t>Überlegen Sie, wie die Eigenschaften zu diesen Beispielen passen</a:t>
            </a:r>
          </a:p>
        </p:txBody>
      </p:sp>
      <p:sp>
        <p:nvSpPr>
          <p:cNvPr id="11" name="Textfeld 10"/>
          <p:cNvSpPr txBox="1"/>
          <p:nvPr/>
        </p:nvSpPr>
        <p:spPr>
          <a:xfrm>
            <a:off x="5146534" y="4881536"/>
            <a:ext cx="6902506" cy="934891"/>
          </a:xfrm>
          <a:prstGeom prst="rect">
            <a:avLst/>
          </a:prstGeom>
          <a:noFill/>
        </p:spPr>
        <p:txBody>
          <a:bodyPr wrap="square" rtlCol="0">
            <a:noAutofit/>
          </a:bodyPr>
          <a:lstStyle/>
          <a:p>
            <a:r>
              <a:rPr lang="de-DE" sz="1600" dirty="0"/>
              <a:t>Clubgüter sind genau das, was man sich unter dem Namen vorstellt, z.B. der Golfplatz, der dem Club gehört.</a:t>
            </a:r>
          </a:p>
          <a:p>
            <a:r>
              <a:rPr lang="de-DE" sz="1600" dirty="0"/>
              <a:t>Überlegen Sie auch hier, wie die Eigenschaften zu diesem Beispiel passen </a:t>
            </a:r>
          </a:p>
        </p:txBody>
      </p:sp>
      <p:sp>
        <p:nvSpPr>
          <p:cNvPr id="12" name="Textfeld 11"/>
          <p:cNvSpPr txBox="1"/>
          <p:nvPr/>
        </p:nvSpPr>
        <p:spPr>
          <a:xfrm>
            <a:off x="0" y="5845683"/>
            <a:ext cx="12192000" cy="934891"/>
          </a:xfrm>
          <a:prstGeom prst="rect">
            <a:avLst/>
          </a:prstGeom>
          <a:noFill/>
        </p:spPr>
        <p:txBody>
          <a:bodyPr wrap="square" rtlCol="0">
            <a:noAutofit/>
          </a:bodyPr>
          <a:lstStyle/>
          <a:p>
            <a:r>
              <a:rPr lang="de-DE" sz="1600" b="1" dirty="0"/>
              <a:t>Wichtig bleibt, dass alle Güter gemäß ihrer Eigenschaften den verschiedenen Feldern zugeordnet werden und nicht aufgrund ihres Namens, oder wer diese Güter nachfragt oder herstellt. Dies sind Konsequenzen der Eigenschaften.</a:t>
            </a:r>
          </a:p>
          <a:p>
            <a:r>
              <a:rPr lang="de-DE" sz="1600" b="1" dirty="0"/>
              <a:t>Natürlich sind aber auch hier die Grenzen fließend.</a:t>
            </a:r>
          </a:p>
        </p:txBody>
      </p:sp>
    </p:spTree>
    <p:extLst>
      <p:ext uri="{BB962C8B-B14F-4D97-AF65-F5344CB8AC3E}">
        <p14:creationId xmlns:p14="http://schemas.microsoft.com/office/powerpoint/2010/main" val="3590609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P spid="10" grpId="0"/>
      <p:bldP spid="11" grpId="0"/>
      <p:bldP spid="1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a:extLst>
              <a:ext uri="{FF2B5EF4-FFF2-40B4-BE49-F238E27FC236}">
                <a16:creationId xmlns:a16="http://schemas.microsoft.com/office/drawing/2014/main" id="{F6DA1D95-ED78-45C2-A442-32E82289D9F1}"/>
              </a:ext>
            </a:extLst>
          </p:cNvPr>
          <p:cNvSpPr txBox="1"/>
          <p:nvPr/>
        </p:nvSpPr>
        <p:spPr>
          <a:xfrm>
            <a:off x="1864380" y="27710"/>
            <a:ext cx="8375400" cy="465904"/>
          </a:xfrm>
          <a:prstGeom prst="rect">
            <a:avLst/>
          </a:prstGeom>
          <a:noFill/>
          <a:ln>
            <a:noFill/>
          </a:ln>
        </p:spPr>
        <p:txBody>
          <a:bodyPr lIns="90000" tIns="45000" rIns="90000" bIns="45000" anchor="ctr" anchorCtr="1"/>
          <a:lstStyle/>
          <a:p>
            <a:pPr>
              <a:lnSpc>
                <a:spcPct val="100000"/>
              </a:lnSpc>
            </a:pPr>
            <a:r>
              <a:rPr lang="de-DE" sz="2000" b="1" dirty="0">
                <a:solidFill>
                  <a:srgbClr val="000000"/>
                </a:solidFill>
                <a:latin typeface="Times New Roman" panose="02020603050405020304" pitchFamily="18" charset="0"/>
                <a:cs typeface="Times New Roman" panose="02020603050405020304" pitchFamily="18" charset="0"/>
              </a:rPr>
              <a:t>Güterkategorien – Beispiele</a:t>
            </a:r>
          </a:p>
        </p:txBody>
      </p:sp>
      <p:graphicFrame>
        <p:nvGraphicFramePr>
          <p:cNvPr id="6" name="Tabelle 5">
            <a:extLst>
              <a:ext uri="{FF2B5EF4-FFF2-40B4-BE49-F238E27FC236}">
                <a16:creationId xmlns:a16="http://schemas.microsoft.com/office/drawing/2014/main" id="{5E5DE063-FB56-4E9C-B6C0-C71964E50F5C}"/>
              </a:ext>
            </a:extLst>
          </p:cNvPr>
          <p:cNvGraphicFramePr>
            <a:graphicFrameLocks noGrp="1"/>
          </p:cNvGraphicFramePr>
          <p:nvPr>
            <p:extLst/>
          </p:nvPr>
        </p:nvGraphicFramePr>
        <p:xfrm>
          <a:off x="5089890" y="436971"/>
          <a:ext cx="7006674" cy="3844780"/>
        </p:xfrm>
        <a:graphic>
          <a:graphicData uri="http://schemas.openxmlformats.org/drawingml/2006/table">
            <a:tbl>
              <a:tblPr firstRow="1" bandRow="1">
                <a:tableStyleId>{5940675A-B579-460E-94D1-54222C63F5DA}</a:tableStyleId>
              </a:tblPr>
              <a:tblGrid>
                <a:gridCol w="1210293">
                  <a:extLst>
                    <a:ext uri="{9D8B030D-6E8A-4147-A177-3AD203B41FA5}">
                      <a16:colId xmlns:a16="http://schemas.microsoft.com/office/drawing/2014/main" val="20000"/>
                    </a:ext>
                  </a:extLst>
                </a:gridCol>
                <a:gridCol w="903686">
                  <a:extLst>
                    <a:ext uri="{9D8B030D-6E8A-4147-A177-3AD203B41FA5}">
                      <a16:colId xmlns:a16="http://schemas.microsoft.com/office/drawing/2014/main" val="20001"/>
                    </a:ext>
                  </a:extLst>
                </a:gridCol>
                <a:gridCol w="2459472">
                  <a:extLst>
                    <a:ext uri="{9D8B030D-6E8A-4147-A177-3AD203B41FA5}">
                      <a16:colId xmlns:a16="http://schemas.microsoft.com/office/drawing/2014/main" val="20002"/>
                    </a:ext>
                  </a:extLst>
                </a:gridCol>
                <a:gridCol w="2433223">
                  <a:extLst>
                    <a:ext uri="{9D8B030D-6E8A-4147-A177-3AD203B41FA5}">
                      <a16:colId xmlns:a16="http://schemas.microsoft.com/office/drawing/2014/main" val="20003"/>
                    </a:ext>
                  </a:extLst>
                </a:gridCol>
              </a:tblGrid>
              <a:tr h="592268">
                <a:tc rowSpan="2" gridSpan="2">
                  <a:txBody>
                    <a:bodyPr/>
                    <a:lstStyle/>
                    <a:p>
                      <a:endParaRPr lang="de-DE" dirty="0"/>
                    </a:p>
                  </a:txBody>
                  <a:tcPr/>
                </a:tc>
                <a:tc rowSpan="2" hMerge="1">
                  <a:txBody>
                    <a:bodyPr/>
                    <a:lstStyle/>
                    <a:p>
                      <a:endParaRPr lang="de-DE" dirty="0"/>
                    </a:p>
                  </a:txBody>
                  <a:tcPr/>
                </a:tc>
                <a:tc gridSpan="2">
                  <a:txBody>
                    <a:bodyPr/>
                    <a:lstStyle/>
                    <a:p>
                      <a:pPr algn="ctr"/>
                      <a:r>
                        <a:rPr lang="de-DE" dirty="0"/>
                        <a:t>Rivalität</a:t>
                      </a:r>
                    </a:p>
                  </a:txBody>
                  <a:tcPr anchor="ctr"/>
                </a:tc>
                <a:tc hMerge="1">
                  <a:txBody>
                    <a:bodyPr/>
                    <a:lstStyle/>
                    <a:p>
                      <a:endParaRPr lang="de-DE" dirty="0"/>
                    </a:p>
                  </a:txBody>
                  <a:tcPr/>
                </a:tc>
                <a:extLst>
                  <a:ext uri="{0D108BD9-81ED-4DB2-BD59-A6C34878D82A}">
                    <a16:rowId xmlns:a16="http://schemas.microsoft.com/office/drawing/2014/main" val="10000"/>
                  </a:ext>
                </a:extLst>
              </a:tr>
              <a:tr h="539231">
                <a:tc gridSpan="2" vMerge="1">
                  <a:txBody>
                    <a:bodyPr/>
                    <a:lstStyle/>
                    <a:p>
                      <a:endParaRPr lang="de-DE" dirty="0"/>
                    </a:p>
                  </a:txBody>
                  <a:tcPr/>
                </a:tc>
                <a:tc hMerge="1" vMerge="1">
                  <a:txBody>
                    <a:bodyPr/>
                    <a:lstStyle/>
                    <a:p>
                      <a:endParaRPr lang="de-DE" dirty="0"/>
                    </a:p>
                  </a:txBody>
                  <a:tcPr/>
                </a:tc>
                <a:tc>
                  <a:txBody>
                    <a:bodyPr/>
                    <a:lstStyle/>
                    <a:p>
                      <a:pPr algn="ctr"/>
                      <a:r>
                        <a:rPr lang="de-DE" dirty="0"/>
                        <a:t>Ja</a:t>
                      </a:r>
                    </a:p>
                  </a:txBody>
                  <a:tcPr anchor="ctr"/>
                </a:tc>
                <a:tc>
                  <a:txBody>
                    <a:bodyPr/>
                    <a:lstStyle/>
                    <a:p>
                      <a:pPr algn="ctr"/>
                      <a:r>
                        <a:rPr lang="de-DE" dirty="0"/>
                        <a:t>Nein</a:t>
                      </a:r>
                    </a:p>
                  </a:txBody>
                  <a:tcPr anchor="ctr"/>
                </a:tc>
                <a:extLst>
                  <a:ext uri="{0D108BD9-81ED-4DB2-BD59-A6C34878D82A}">
                    <a16:rowId xmlns:a16="http://schemas.microsoft.com/office/drawing/2014/main" val="10001"/>
                  </a:ext>
                </a:extLst>
              </a:tr>
              <a:tr h="1136552">
                <a:tc rowSpan="2">
                  <a:txBody>
                    <a:bodyPr/>
                    <a:lstStyle/>
                    <a:p>
                      <a:pPr algn="ctr"/>
                      <a:r>
                        <a:rPr lang="de-DE" dirty="0"/>
                        <a:t>Ausschließbarkeit</a:t>
                      </a:r>
                    </a:p>
                  </a:txBody>
                  <a:tcPr vert="vert270" anchor="ctr"/>
                </a:tc>
                <a:tc>
                  <a:txBody>
                    <a:bodyPr/>
                    <a:lstStyle/>
                    <a:p>
                      <a:pPr algn="ctr"/>
                      <a:r>
                        <a:rPr lang="de-DE" dirty="0"/>
                        <a:t>Ja</a:t>
                      </a:r>
                    </a:p>
                  </a:txBody>
                  <a:tcPr anchor="ctr"/>
                </a:tc>
                <a:tc>
                  <a:txBody>
                    <a:bodyPr/>
                    <a:lstStyle/>
                    <a:p>
                      <a:endParaRPr lang="de-DE" sz="1800" b="0" i="0" u="none" strike="noStrike" baseline="0" dirty="0">
                        <a:solidFill>
                          <a:schemeClr val="tx1"/>
                        </a:solidFill>
                        <a:latin typeface="+mn-lt"/>
                        <a:ea typeface="+mn-ea"/>
                        <a:cs typeface="+mn-cs"/>
                      </a:endParaRPr>
                    </a:p>
                    <a:p>
                      <a:pPr marL="285750" indent="-285750">
                        <a:buFont typeface="Arial" panose="020B0604020202020204" pitchFamily="34" charset="0"/>
                        <a:buChar char="•"/>
                      </a:pPr>
                      <a:r>
                        <a:rPr lang="de-DE" sz="1800" b="0" i="0" u="none" strike="noStrike" baseline="0" dirty="0">
                          <a:solidFill>
                            <a:schemeClr val="tx1"/>
                          </a:solidFill>
                          <a:latin typeface="+mn-lt"/>
                          <a:ea typeface="+mn-ea"/>
                          <a:cs typeface="+mn-cs"/>
                        </a:rPr>
                        <a:t>Eiscreme </a:t>
                      </a:r>
                    </a:p>
                    <a:p>
                      <a:pPr marL="285750" indent="-285750">
                        <a:buFont typeface="Arial" panose="020B0604020202020204" pitchFamily="34" charset="0"/>
                        <a:buChar char="•"/>
                      </a:pPr>
                      <a:r>
                        <a:rPr lang="de-DE" sz="1800" b="0" i="0" u="none" strike="noStrike" baseline="0" dirty="0">
                          <a:solidFill>
                            <a:schemeClr val="tx1"/>
                          </a:solidFill>
                          <a:latin typeface="+mn-lt"/>
                          <a:ea typeface="+mn-ea"/>
                          <a:cs typeface="+mn-cs"/>
                        </a:rPr>
                        <a:t>gebührenpflichtige Straßen mit Stau </a:t>
                      </a:r>
                      <a:endParaRPr lang="de-DE" dirty="0"/>
                    </a:p>
                  </a:txBody>
                  <a:tcPr anchor="ctr"/>
                </a:tc>
                <a:tc>
                  <a:txBody>
                    <a:bodyPr/>
                    <a:lstStyle/>
                    <a:p>
                      <a:pPr marL="0" indent="0">
                        <a:buFont typeface="Arial" panose="020B0604020202020204" pitchFamily="34" charset="0"/>
                        <a:buNone/>
                      </a:pPr>
                      <a:endParaRPr lang="de-DE" sz="1800" b="0" i="0" u="none" strike="noStrike" baseline="0" dirty="0">
                        <a:solidFill>
                          <a:schemeClr val="tx1"/>
                        </a:solidFill>
                        <a:latin typeface="+mn-lt"/>
                        <a:ea typeface="+mn-ea"/>
                        <a:cs typeface="+mn-cs"/>
                      </a:endParaRPr>
                    </a:p>
                    <a:p>
                      <a:pPr marL="285750" indent="-285750">
                        <a:buFont typeface="Arial" panose="020B0604020202020204" pitchFamily="34" charset="0"/>
                        <a:buChar char="•"/>
                      </a:pPr>
                      <a:r>
                        <a:rPr lang="de-DE" sz="1800" b="0" i="0" u="none" strike="noStrike" baseline="0" dirty="0">
                          <a:solidFill>
                            <a:schemeClr val="tx1"/>
                          </a:solidFill>
                          <a:latin typeface="+mn-lt"/>
                          <a:ea typeface="+mn-ea"/>
                          <a:cs typeface="+mn-cs"/>
                        </a:rPr>
                        <a:t>Internetleitung </a:t>
                      </a:r>
                    </a:p>
                    <a:p>
                      <a:pPr marL="285750" indent="-285750">
                        <a:buFont typeface="Arial" panose="020B0604020202020204" pitchFamily="34" charset="0"/>
                        <a:buChar char="•"/>
                      </a:pPr>
                      <a:r>
                        <a:rPr lang="de-DE" sz="1800" b="0" i="0" u="none" strike="noStrike" baseline="0" dirty="0">
                          <a:solidFill>
                            <a:schemeClr val="tx1"/>
                          </a:solidFill>
                          <a:latin typeface="+mn-lt"/>
                          <a:ea typeface="+mn-ea"/>
                          <a:cs typeface="+mn-cs"/>
                        </a:rPr>
                        <a:t>gebührenpflichtige Straßen ohne Stau </a:t>
                      </a:r>
                      <a:endParaRPr lang="de-DE" dirty="0"/>
                    </a:p>
                  </a:txBody>
                  <a:tcPr anchor="ctr"/>
                </a:tc>
                <a:extLst>
                  <a:ext uri="{0D108BD9-81ED-4DB2-BD59-A6C34878D82A}">
                    <a16:rowId xmlns:a16="http://schemas.microsoft.com/office/drawing/2014/main" val="10002"/>
                  </a:ext>
                </a:extLst>
              </a:tr>
              <a:tr h="1524561">
                <a:tc vMerge="1">
                  <a:txBody>
                    <a:bodyPr/>
                    <a:lstStyle/>
                    <a:p>
                      <a:endParaRPr lang="de-DE" dirty="0"/>
                    </a:p>
                  </a:txBody>
                  <a:tcPr/>
                </a:tc>
                <a:tc>
                  <a:txBody>
                    <a:bodyPr/>
                    <a:lstStyle/>
                    <a:p>
                      <a:pPr algn="ctr"/>
                      <a:r>
                        <a:rPr lang="de-DE" dirty="0"/>
                        <a:t>Nein</a:t>
                      </a:r>
                    </a:p>
                  </a:txBody>
                  <a:tcPr anchor="ctr"/>
                </a:tc>
                <a:tc>
                  <a:txBody>
                    <a:bodyPr/>
                    <a:lstStyle/>
                    <a:p>
                      <a:pPr marL="285750" indent="-285750">
                        <a:buFont typeface="Arial" panose="020B0604020202020204" pitchFamily="34" charset="0"/>
                        <a:buChar char="•"/>
                      </a:pPr>
                      <a:endParaRPr lang="de-DE" sz="1800" b="0" i="0" u="none" strike="noStrike" baseline="0" dirty="0">
                        <a:solidFill>
                          <a:schemeClr val="tx1"/>
                        </a:solidFill>
                        <a:latin typeface="+mn-lt"/>
                        <a:ea typeface="+mn-ea"/>
                        <a:cs typeface="+mn-cs"/>
                      </a:endParaRPr>
                    </a:p>
                    <a:p>
                      <a:pPr marL="285750" indent="-285750">
                        <a:buFont typeface="Arial" panose="020B0604020202020204" pitchFamily="34" charset="0"/>
                        <a:buChar char="•"/>
                      </a:pPr>
                      <a:r>
                        <a:rPr lang="de-DE" sz="1800" b="0" i="0" u="none" strike="noStrike" baseline="0" dirty="0">
                          <a:solidFill>
                            <a:schemeClr val="tx1"/>
                          </a:solidFill>
                          <a:latin typeface="+mn-lt"/>
                          <a:ea typeface="+mn-ea"/>
                          <a:cs typeface="+mn-cs"/>
                        </a:rPr>
                        <a:t>Hochseefischgründe</a:t>
                      </a:r>
                    </a:p>
                    <a:p>
                      <a:pPr marL="285750" indent="-285750">
                        <a:buFont typeface="Arial" panose="020B0604020202020204" pitchFamily="34" charset="0"/>
                        <a:buChar char="•"/>
                      </a:pPr>
                      <a:r>
                        <a:rPr lang="de-DE" sz="1800" b="0" i="0" u="none" strike="noStrike" baseline="0" dirty="0">
                          <a:solidFill>
                            <a:schemeClr val="tx1"/>
                          </a:solidFill>
                          <a:latin typeface="+mn-lt"/>
                          <a:ea typeface="+mn-ea"/>
                          <a:cs typeface="+mn-cs"/>
                        </a:rPr>
                        <a:t>öffentliche Straßen mit Stau </a:t>
                      </a:r>
                      <a:endParaRPr lang="de-DE" dirty="0"/>
                    </a:p>
                  </a:txBody>
                  <a:tcPr anchor="ctr"/>
                </a:tc>
                <a:tc>
                  <a:txBody>
                    <a:bodyPr/>
                    <a:lstStyle/>
                    <a:p>
                      <a:pPr marL="0" indent="0">
                        <a:buFont typeface="Arial" panose="020B0604020202020204" pitchFamily="34" charset="0"/>
                        <a:buNone/>
                      </a:pPr>
                      <a:endParaRPr lang="de-DE" sz="1800" b="0" i="0" u="none" strike="noStrike" baseline="0" dirty="0">
                        <a:solidFill>
                          <a:schemeClr val="tx1"/>
                        </a:solidFill>
                        <a:latin typeface="+mn-lt"/>
                        <a:ea typeface="+mn-ea"/>
                        <a:cs typeface="+mn-cs"/>
                      </a:endParaRPr>
                    </a:p>
                    <a:p>
                      <a:pPr marL="285750" indent="-285750">
                        <a:buFont typeface="Arial" panose="020B0604020202020204" pitchFamily="34" charset="0"/>
                        <a:buChar char="•"/>
                      </a:pPr>
                      <a:r>
                        <a:rPr lang="de-DE" sz="1800" b="0" i="0" u="none" strike="noStrike" baseline="0" dirty="0">
                          <a:solidFill>
                            <a:schemeClr val="tx1"/>
                          </a:solidFill>
                          <a:latin typeface="+mn-lt"/>
                          <a:ea typeface="+mn-ea"/>
                          <a:cs typeface="+mn-cs"/>
                        </a:rPr>
                        <a:t>Küstenschutz</a:t>
                      </a:r>
                    </a:p>
                    <a:p>
                      <a:pPr marL="285750" indent="-285750">
                        <a:buFont typeface="Arial" panose="020B0604020202020204" pitchFamily="34" charset="0"/>
                        <a:buChar char="•"/>
                      </a:pPr>
                      <a:r>
                        <a:rPr lang="de-DE" sz="1800" b="0" i="0" u="none" strike="noStrike" baseline="0" dirty="0">
                          <a:solidFill>
                            <a:schemeClr val="tx1"/>
                          </a:solidFill>
                          <a:latin typeface="+mn-lt"/>
                          <a:ea typeface="+mn-ea"/>
                          <a:cs typeface="+mn-cs"/>
                        </a:rPr>
                        <a:t>öffentliche Straßen ohne Stau </a:t>
                      </a:r>
                      <a:endParaRPr lang="de-DE" dirty="0"/>
                    </a:p>
                  </a:txBody>
                  <a:tcPr anchor="ctr"/>
                </a:tc>
                <a:extLst>
                  <a:ext uri="{0D108BD9-81ED-4DB2-BD59-A6C34878D82A}">
                    <a16:rowId xmlns:a16="http://schemas.microsoft.com/office/drawing/2014/main" val="10003"/>
                  </a:ext>
                </a:extLst>
              </a:tr>
            </a:tbl>
          </a:graphicData>
        </a:graphic>
      </p:graphicFrame>
      <p:sp>
        <p:nvSpPr>
          <p:cNvPr id="4" name="Textfeld 3"/>
          <p:cNvSpPr txBox="1"/>
          <p:nvPr/>
        </p:nvSpPr>
        <p:spPr>
          <a:xfrm>
            <a:off x="16184" y="364277"/>
            <a:ext cx="4912792" cy="792886"/>
          </a:xfrm>
          <a:prstGeom prst="rect">
            <a:avLst/>
          </a:prstGeom>
          <a:noFill/>
        </p:spPr>
        <p:txBody>
          <a:bodyPr wrap="square" rtlCol="0">
            <a:noAutofit/>
          </a:bodyPr>
          <a:lstStyle/>
          <a:p>
            <a:r>
              <a:rPr lang="de-DE" sz="1300" b="1" dirty="0"/>
              <a:t>Eiscreme: </a:t>
            </a:r>
            <a:r>
              <a:rPr lang="de-DE" sz="1300" dirty="0"/>
              <a:t>Wenn Sie das Eis essen kann es niemand anderes essen und sie können entscheiden, es in der Sonne schmelzen zu lassen, ohne dass es jemand anderes isst. </a:t>
            </a:r>
          </a:p>
        </p:txBody>
      </p:sp>
      <p:sp>
        <p:nvSpPr>
          <p:cNvPr id="5" name="Textfeld 4"/>
          <p:cNvSpPr txBox="1"/>
          <p:nvPr/>
        </p:nvSpPr>
        <p:spPr>
          <a:xfrm>
            <a:off x="0" y="1027821"/>
            <a:ext cx="5057522" cy="2904910"/>
          </a:xfrm>
          <a:prstGeom prst="rect">
            <a:avLst/>
          </a:prstGeom>
          <a:noFill/>
        </p:spPr>
        <p:txBody>
          <a:bodyPr wrap="square" rtlCol="0">
            <a:noAutofit/>
          </a:bodyPr>
          <a:lstStyle/>
          <a:p>
            <a:r>
              <a:rPr lang="de-DE" sz="1300" b="1" dirty="0"/>
              <a:t>gebührenpflichtige Straßen mit Stau : </a:t>
            </a:r>
            <a:r>
              <a:rPr lang="de-DE" sz="1300" dirty="0"/>
              <a:t>Fahren Sie morgens um 08:00 auf die A28 von Bremen nach WHV verstopfen Sie Autobahn weiter und schränken damit die Nutzung für andere weiter ein. Hätte Herr Scheuer eine ordentliche Rechtsabteilung gehabt oder einmal in den AEUV und dort niedergeschriebenen Grundfreiheiten des europäischen Binnenmarkts richtig gelesen, hätte er die private </a:t>
            </a:r>
            <a:r>
              <a:rPr lang="de-DE" sz="1300" dirty="0" err="1"/>
              <a:t>PKW-Maut</a:t>
            </a:r>
            <a:r>
              <a:rPr lang="de-DE" sz="1300" dirty="0"/>
              <a:t> einführen können, wenn dieses Gesetz ohne die Kopplung an eine gleichzeitige Senkung der Kfz-Steuer für deutsche Staatsbürger auf den Weg gebracht worden wäre. Damit wäre dann die A28 morgens um 08:00 ein privates Gut, denn wenn sie nicht die Maut gezahlt hätten, hätten Sie ausgeschlossen werden können, egal wie viel andere Autos dort fahren. Prüfen Sie einmal das Beispiel der Straße (Maut/Stau/ja/nein einmal selber weiter durch. Wichtig ist auch immer beide Eigenschaften unabhängig von einander zu prüfen.</a:t>
            </a:r>
          </a:p>
        </p:txBody>
      </p:sp>
      <p:sp>
        <p:nvSpPr>
          <p:cNvPr id="8" name="Textfeld 7"/>
          <p:cNvSpPr txBox="1"/>
          <p:nvPr/>
        </p:nvSpPr>
        <p:spPr>
          <a:xfrm>
            <a:off x="16185" y="3815050"/>
            <a:ext cx="3467256" cy="3042949"/>
          </a:xfrm>
          <a:prstGeom prst="rect">
            <a:avLst/>
          </a:prstGeom>
          <a:noFill/>
        </p:spPr>
        <p:txBody>
          <a:bodyPr wrap="square" rtlCol="0">
            <a:noAutofit/>
          </a:bodyPr>
          <a:lstStyle/>
          <a:p>
            <a:r>
              <a:rPr lang="de-DE" sz="1300" b="1" dirty="0"/>
              <a:t>Internetleitung: </a:t>
            </a:r>
            <a:r>
              <a:rPr lang="de-DE" sz="1300" dirty="0"/>
              <a:t>Ein schönes aktuelles Beispiel, dass die Grenz fließend sind. Grundsätzlich würden wir sagen, dass es egal ist, wieviel Leute an einer Internetleitung hängen, alle können Ihre Serien per Stream sehen, damit herrscht keine Rivalität in der Nutzung. Sie erhalten aber nur Zugang, wenn Sie Ihre </a:t>
            </a:r>
            <a:r>
              <a:rPr lang="de-DE" sz="1300" dirty="0" err="1"/>
              <a:t>monatilche</a:t>
            </a:r>
            <a:r>
              <a:rPr lang="de-DE" sz="1300" dirty="0"/>
              <a:t> Vertragsgebühr beim jeweiligen Internetanbieter bezahlen, ansonsten wird die Leitung abgeschaltet und Sie werden ausgeschlossen. Aktuell sehen wir aber, dass bei extrem hohem Datendurchsatz wir doch in Rivalität zueinander treten, weshalb </a:t>
            </a:r>
            <a:r>
              <a:rPr lang="de-DE" sz="1300" dirty="0" err="1"/>
              <a:t>Netflix</a:t>
            </a:r>
            <a:r>
              <a:rPr lang="de-DE" sz="1300" dirty="0"/>
              <a:t>, Amazon… die Auflösung herabgesetzt haben und </a:t>
            </a:r>
            <a:r>
              <a:rPr lang="de-DE" sz="1300" dirty="0" err="1"/>
              <a:t>AdobeConnect</a:t>
            </a:r>
            <a:r>
              <a:rPr lang="de-DE" sz="1300" dirty="0"/>
              <a:t> funktioniert bei uns zu bestimmten Zeit gar nicht</a:t>
            </a:r>
          </a:p>
        </p:txBody>
      </p:sp>
      <p:sp>
        <p:nvSpPr>
          <p:cNvPr id="9" name="Textfeld 8"/>
          <p:cNvSpPr txBox="1"/>
          <p:nvPr/>
        </p:nvSpPr>
        <p:spPr>
          <a:xfrm>
            <a:off x="3365257" y="4363389"/>
            <a:ext cx="4422709" cy="2576250"/>
          </a:xfrm>
          <a:prstGeom prst="rect">
            <a:avLst/>
          </a:prstGeom>
          <a:noFill/>
        </p:spPr>
        <p:txBody>
          <a:bodyPr wrap="square" rtlCol="0">
            <a:noAutofit/>
          </a:bodyPr>
          <a:lstStyle/>
          <a:p>
            <a:r>
              <a:rPr lang="de-DE" sz="1300" b="1" dirty="0"/>
              <a:t>Hochseefischgründe: </a:t>
            </a:r>
            <a:r>
              <a:rPr lang="de-DE" sz="1300" dirty="0"/>
              <a:t>Gerade die Nordsee ist hier ein schönes aktuelles Beispiel. Mit dem </a:t>
            </a:r>
            <a:r>
              <a:rPr lang="de-DE" sz="1300" dirty="0" err="1"/>
              <a:t>Brexit</a:t>
            </a:r>
            <a:r>
              <a:rPr lang="de-DE" sz="1300" dirty="0"/>
              <a:t> bekommen wir nämlich hier ein klassisches </a:t>
            </a:r>
            <a:r>
              <a:rPr lang="de-DE" sz="1300" dirty="0" err="1"/>
              <a:t>Allmendeproblem</a:t>
            </a:r>
            <a:r>
              <a:rPr lang="de-DE" sz="1300" dirty="0"/>
              <a:t>. Ähnlich wie der gute Donald vertritt auch Boris die Ansicht UK </a:t>
            </a:r>
            <a:r>
              <a:rPr lang="de-DE" sz="1300" dirty="0" err="1"/>
              <a:t>first</a:t>
            </a:r>
            <a:r>
              <a:rPr lang="de-DE" sz="1300" dirty="0"/>
              <a:t> und hat angekündigt sich nicht mehr an EU-Fangquoten halten zu wollen, was zu dem Problem der Überfischung führen wird! Jeder hat freien Zugang zu den Fischgründen -&gt; nicht ausschließbar, aber man in Rivalität in der Nutzung zueinander. Jeder Fisch den UK fängt, kann nicht von EU-Fischern gefangen werden, und noch wichtiger, jeden zusätzlichen Fisch, den UK über die Menge, die für eine stabile </a:t>
            </a:r>
            <a:r>
              <a:rPr lang="de-DE" sz="1300" dirty="0" err="1"/>
              <a:t>Poulation</a:t>
            </a:r>
            <a:r>
              <a:rPr lang="de-DE" sz="1300" dirty="0"/>
              <a:t> notwendig ist, für zu einer Absenkung der gesamten Menge für alle im nächsten Jahr</a:t>
            </a:r>
          </a:p>
        </p:txBody>
      </p:sp>
      <p:sp>
        <p:nvSpPr>
          <p:cNvPr id="10" name="Textfeld 9"/>
          <p:cNvSpPr txBox="1"/>
          <p:nvPr/>
        </p:nvSpPr>
        <p:spPr>
          <a:xfrm>
            <a:off x="7647999" y="4366506"/>
            <a:ext cx="4544001" cy="2491494"/>
          </a:xfrm>
          <a:prstGeom prst="rect">
            <a:avLst/>
          </a:prstGeom>
          <a:noFill/>
        </p:spPr>
        <p:txBody>
          <a:bodyPr wrap="square" rtlCol="0">
            <a:noAutofit/>
          </a:bodyPr>
          <a:lstStyle/>
          <a:p>
            <a:r>
              <a:rPr lang="de-DE" sz="1300" b="1" dirty="0"/>
              <a:t>Küstenschutz: </a:t>
            </a:r>
            <a:r>
              <a:rPr lang="de-DE" sz="1300" dirty="0"/>
              <a:t>Gerade wenn wir die Sturmfluten in diesem Winter betrachten, erkennen wir, dass eine generelle Nachfrage, nach diesem Gut besteht, jedoch hat in unserer freiheitlichen Demokratie, jeder Zugang (außer in unserer Extremsituation, wo alle Urlauber Friesland bis zum WE verlassen mussten) zum Land hinter dem Deich und wird damit von der Nutzung sicher vor der Sturmflut zu sein nicht ausgeschlossen. Zudem wird dieser Schutz nicht dadurch gemindert, dass jemand anderes sich auch gerade hinter dem Deich befindet, also ist Küstenschutz auch nicht </a:t>
            </a:r>
            <a:r>
              <a:rPr lang="de-DE" sz="1300" dirty="0" err="1"/>
              <a:t>rival</a:t>
            </a:r>
            <a:r>
              <a:rPr lang="de-DE" sz="1300" dirty="0"/>
              <a:t> in der Nutzung. Wir sehen hier aber schon die Problematik, denn wie soll ein privates Unternehmen die Baukosten für den Deich finanzieren?</a:t>
            </a:r>
          </a:p>
        </p:txBody>
      </p:sp>
    </p:spTree>
    <p:extLst>
      <p:ext uri="{BB962C8B-B14F-4D97-AF65-F5344CB8AC3E}">
        <p14:creationId xmlns:p14="http://schemas.microsoft.com/office/powerpoint/2010/main" val="1454667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8" grpId="0"/>
      <p:bldP spid="9" grpId="0"/>
      <p:bldP spid="1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Effiziente Bereitstellung eines privaten Gutes</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49" y="205784"/>
            <a:ext cx="7460999" cy="5273429"/>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Ein privates Gut kann nur von </a:t>
            </a:r>
            <a:r>
              <a:rPr lang="de-DE" sz="2000" b="1" dirty="0">
                <a:latin typeface="Times New Roman" panose="02020603050405020304" pitchFamily="18" charset="0"/>
                <a:cs typeface="Times New Roman" panose="02020603050405020304" pitchFamily="18" charset="0"/>
              </a:rPr>
              <a:t>einem</a:t>
            </a:r>
            <a:r>
              <a:rPr lang="de-DE" sz="2000" dirty="0">
                <a:latin typeface="Times New Roman" panose="02020603050405020304" pitchFamily="18" charset="0"/>
                <a:cs typeface="Times New Roman" panose="02020603050405020304" pitchFamily="18" charset="0"/>
              </a:rPr>
              <a:t> Konsumenten zur </a:t>
            </a:r>
            <a:r>
              <a:rPr lang="de-DE" sz="2000" b="1" dirty="0">
                <a:latin typeface="Times New Roman" panose="02020603050405020304" pitchFamily="18" charset="0"/>
                <a:cs typeface="Times New Roman" panose="02020603050405020304" pitchFamily="18" charset="0"/>
              </a:rPr>
              <a:t>selben Zeit </a:t>
            </a:r>
            <a:r>
              <a:rPr lang="de-DE" sz="2000" dirty="0">
                <a:latin typeface="Times New Roman" panose="02020603050405020304" pitchFamily="18" charset="0"/>
                <a:cs typeface="Times New Roman" panose="02020603050405020304" pitchFamily="18" charset="0"/>
              </a:rPr>
              <a:t>genutzt werden und andere können vom Konsum </a:t>
            </a:r>
            <a:r>
              <a:rPr lang="de-DE" sz="2000" b="1" dirty="0">
                <a:latin typeface="Times New Roman" panose="02020603050405020304" pitchFamily="18" charset="0"/>
                <a:cs typeface="Times New Roman" panose="02020603050405020304" pitchFamily="18" charset="0"/>
              </a:rPr>
              <a:t>ausgeschlossen</a:t>
            </a:r>
            <a:r>
              <a:rPr lang="de-DE" sz="2000" dirty="0">
                <a:latin typeface="Times New Roman" panose="02020603050405020304" pitchFamily="18" charset="0"/>
                <a:cs typeface="Times New Roman" panose="02020603050405020304" pitchFamily="18" charset="0"/>
              </a:rPr>
              <a:t> werden</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Ein privates Gut wird nur dann von einem Konsumenten A erworben werden, wenn der Nutzen der letzten produzierten Einheit bzw. die daraus abgeleitete Grenzzahlungsbereitschaft (bzw. Grenzrate der Substitution) größer gleich den Grenzkosten ist.</a:t>
            </a:r>
          </a:p>
          <a:p>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Ein weiterer Konsument B wird eine Menge dieses Gutes nur konsumieren, wenn seine Grenzzahlungsbereitschaft (bzw. Grenzrate der Substitution) mindestens so groß ist, wie die des Konsumenten A</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Das Umgekehrte gilt dann auch aus Sicht von A bzgl. </a:t>
            </a:r>
            <a:r>
              <a:rPr lang="de-DE" sz="2000">
                <a:latin typeface="Times New Roman" panose="02020603050405020304" pitchFamily="18" charset="0"/>
                <a:cs typeface="Times New Roman" panose="02020603050405020304" pitchFamily="18" charset="0"/>
              </a:rPr>
              <a:t>B</a:t>
            </a: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Im Gleichgewicht ergibt sich damit die Bedingung</a:t>
            </a:r>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algn="ctr"/>
            <a:r>
              <a:rPr lang="de-DE" sz="2400" dirty="0">
                <a:latin typeface="Times New Roman" panose="02020603050405020304" pitchFamily="18" charset="0"/>
                <a:cs typeface="Times New Roman" panose="02020603050405020304" pitchFamily="18" charset="0"/>
              </a:rPr>
              <a:t>GRS</a:t>
            </a:r>
            <a:r>
              <a:rPr lang="de-DE" sz="2400" baseline="-25000" dirty="0">
                <a:latin typeface="Times New Roman" panose="02020603050405020304" pitchFamily="18" charset="0"/>
                <a:cs typeface="Times New Roman" panose="02020603050405020304" pitchFamily="18" charset="0"/>
              </a:rPr>
              <a:t>A</a:t>
            </a:r>
            <a:r>
              <a:rPr lang="de-DE" sz="2400" dirty="0">
                <a:latin typeface="Times New Roman" panose="02020603050405020304" pitchFamily="18" charset="0"/>
                <a:cs typeface="Times New Roman" panose="02020603050405020304" pitchFamily="18" charset="0"/>
              </a:rPr>
              <a:t>= GRS</a:t>
            </a:r>
            <a:r>
              <a:rPr lang="de-DE" sz="2400" baseline="-25000" dirty="0">
                <a:latin typeface="Times New Roman" panose="02020603050405020304" pitchFamily="18" charset="0"/>
                <a:cs typeface="Times New Roman" panose="02020603050405020304" pitchFamily="18" charset="0"/>
              </a:rPr>
              <a:t>B</a:t>
            </a:r>
            <a:r>
              <a:rPr lang="de-DE" sz="2400" dirty="0">
                <a:latin typeface="Times New Roman" panose="02020603050405020304" pitchFamily="18" charset="0"/>
                <a:cs typeface="Times New Roman" panose="02020603050405020304" pitchFamily="18" charset="0"/>
              </a:rPr>
              <a:t>= GK</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a:t>
            </a:r>
          </a:p>
        </p:txBody>
      </p:sp>
      <p:sp>
        <p:nvSpPr>
          <p:cNvPr id="5" name="Textfeld 4"/>
          <p:cNvSpPr txBox="1"/>
          <p:nvPr/>
        </p:nvSpPr>
        <p:spPr>
          <a:xfrm>
            <a:off x="7361860" y="2680776"/>
            <a:ext cx="4544001" cy="591159"/>
          </a:xfrm>
          <a:prstGeom prst="rect">
            <a:avLst/>
          </a:prstGeom>
          <a:noFill/>
        </p:spPr>
        <p:txBody>
          <a:bodyPr wrap="square" rtlCol="0">
            <a:noAutofit/>
          </a:bodyPr>
          <a:lstStyle/>
          <a:p>
            <a:r>
              <a:rPr lang="de-DE" sz="1300" dirty="0"/>
              <a:t>Das ist ihre klassische Nutzenmaximierung und Gewinnoptimierung aus der Mikroökonomie</a:t>
            </a:r>
          </a:p>
        </p:txBody>
      </p:sp>
      <p:sp>
        <p:nvSpPr>
          <p:cNvPr id="6" name="Textfeld 5"/>
          <p:cNvSpPr txBox="1"/>
          <p:nvPr/>
        </p:nvSpPr>
        <p:spPr>
          <a:xfrm>
            <a:off x="6761593" y="3802282"/>
            <a:ext cx="5187812" cy="1385311"/>
          </a:xfrm>
          <a:prstGeom prst="rect">
            <a:avLst/>
          </a:prstGeom>
          <a:noFill/>
        </p:spPr>
        <p:txBody>
          <a:bodyPr wrap="square" rtlCol="0">
            <a:noAutofit/>
          </a:bodyPr>
          <a:lstStyle/>
          <a:p>
            <a:r>
              <a:rPr lang="de-DE" sz="1300" dirty="0"/>
              <a:t>Da das private Gut eben ausschließbar (hat jemand Eigentum an dem Gut erworben, kann sie die Nutzung einer anderen verbieten) ist und immer nur ein Individuum das Gut gleichzeitig nutzen kann, werden hoffentlich z.B. bald wieder beim Eis nur dann mehrere Leute ein Eis konsumieren, wenn die Grenzzahlungsbereitschaften der Individuen gleich sind und sich aus dem individuellen Optimierungskalkül den Grenzkosten angleichen</a:t>
            </a:r>
          </a:p>
        </p:txBody>
      </p:sp>
      <p:sp>
        <p:nvSpPr>
          <p:cNvPr id="7" name="Textfeld 6"/>
          <p:cNvSpPr txBox="1"/>
          <p:nvPr/>
        </p:nvSpPr>
        <p:spPr>
          <a:xfrm>
            <a:off x="5576604" y="5132546"/>
            <a:ext cx="6615396" cy="1385311"/>
          </a:xfrm>
          <a:prstGeom prst="rect">
            <a:avLst/>
          </a:prstGeom>
          <a:noFill/>
        </p:spPr>
        <p:txBody>
          <a:bodyPr wrap="square" rtlCol="0">
            <a:noAutofit/>
          </a:bodyPr>
          <a:lstStyle/>
          <a:p>
            <a:r>
              <a:rPr lang="de-DE" sz="1300" dirty="0"/>
              <a:t>Die Grenzzahlungsbereitschaft erhalten wir aus der Grenzrate der Substitution (vgl. Haushaltsoptimierung in der Mikro) und die Grenzkosten entsprechen aus der Gewinnoptimierung nichts anderem als dem Preis.</a:t>
            </a:r>
          </a:p>
          <a:p>
            <a:endParaRPr lang="de-DE" sz="1300" dirty="0"/>
          </a:p>
          <a:p>
            <a:r>
              <a:rPr lang="de-DE" sz="1300" dirty="0"/>
              <a:t>Gewinnoptimum bei vollkommener Konkurrenz:	Preis=Grenzkosten</a:t>
            </a:r>
          </a:p>
          <a:p>
            <a:endParaRPr lang="de-DE" sz="1300" dirty="0"/>
          </a:p>
          <a:p>
            <a:r>
              <a:rPr lang="de-DE" sz="1300" dirty="0"/>
              <a:t>Somit erhalten wir aus diesen Überlegungen nichts anderes als unsere schon abgeleitete Bedingung für Pareto-Effizienz </a:t>
            </a:r>
          </a:p>
        </p:txBody>
      </p:sp>
    </p:spTree>
    <p:extLst>
      <p:ext uri="{BB962C8B-B14F-4D97-AF65-F5344CB8AC3E}">
        <p14:creationId xmlns:p14="http://schemas.microsoft.com/office/powerpoint/2010/main" val="1705267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33454" y="33454"/>
            <a:ext cx="12158546" cy="51899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Privates Gut</a:t>
            </a:r>
          </a:p>
        </p:txBody>
      </p:sp>
      <mc:AlternateContent xmlns:mc="http://schemas.openxmlformats.org/markup-compatibility/2006" xmlns:a14="http://schemas.microsoft.com/office/drawing/2010/main">
        <mc:Choice Requires="a14">
          <p:sp>
            <p:nvSpPr>
              <p:cNvPr id="21" name="Textfeld 20">
                <a:extLst>
                  <a:ext uri="{FF2B5EF4-FFF2-40B4-BE49-F238E27FC236}">
                    <a16:creationId xmlns:a16="http://schemas.microsoft.com/office/drawing/2014/main" id="{EC95F306-CB7D-4B3B-B988-BDFF31DCE62F}"/>
                  </a:ext>
                </a:extLst>
              </p:cNvPr>
              <p:cNvSpPr txBox="1"/>
              <p:nvPr/>
            </p:nvSpPr>
            <p:spPr>
              <a:xfrm>
                <a:off x="3016900" y="5627566"/>
                <a:ext cx="8633926" cy="518996"/>
              </a:xfrm>
              <a:prstGeom prst="rect">
                <a:avLst/>
              </a:prstGeom>
              <a:noFill/>
            </p:spPr>
            <p:txBody>
              <a:bodyPr wrap="square" rtlCol="0">
                <a:noAutofit/>
              </a:bodyPr>
              <a:lstStyle/>
              <a:p>
                <a:pPr algn="ctr"/>
                <a:r>
                  <a:rPr lang="de-DE" sz="2000" b="1" dirty="0">
                    <a:latin typeface="Times New Roman" panose="02020603050405020304" pitchFamily="18" charset="0"/>
                    <a:cs typeface="Times New Roman" panose="02020603050405020304" pitchFamily="18" charset="0"/>
                  </a:rPr>
                  <a:t>Horizontale</a:t>
                </a:r>
                <a:r>
                  <a:rPr lang="de-DE" sz="2000" dirty="0">
                    <a:latin typeface="Times New Roman" panose="02020603050405020304" pitchFamily="18" charset="0"/>
                    <a:cs typeface="Times New Roman" panose="02020603050405020304" pitchFamily="18" charset="0"/>
                  </a:rPr>
                  <a:t> Aggregation der individuellen Nachfragen NA und NB zu N</a:t>
                </a:r>
              </a:p>
              <a:p>
                <a:pPr algn="ctr"/>
                <a:endParaRPr lang="de-DE" sz="2000" dirty="0">
                  <a:latin typeface="Times New Roman" panose="02020603050405020304" pitchFamily="18" charset="0"/>
                  <a:cs typeface="Times New Roman" panose="02020603050405020304" pitchFamily="18" charset="0"/>
                </a:endParaRPr>
              </a:p>
              <a:p>
                <a:pPr algn="ctr"/>
                <a:r>
                  <a:rPr lang="de-DE" sz="2000" dirty="0">
                    <a:latin typeface="Times New Roman" panose="02020603050405020304" pitchFamily="18" charset="0"/>
                    <a:cs typeface="Times New Roman" panose="02020603050405020304" pitchFamily="18" charset="0"/>
                  </a:rPr>
                  <a:t>NA: </a:t>
                </a:r>
                <a14:m>
                  <m:oMath xmlns:m="http://schemas.openxmlformats.org/officeDocument/2006/math">
                    <m:sSub>
                      <m:sSubPr>
                        <m:ctrlPr>
                          <a:rPr lang="de-DE" sz="2000" i="1" smtClean="0">
                            <a:latin typeface="Cambria Math" panose="02040503050406030204" pitchFamily="18" charset="0"/>
                            <a:cs typeface="Times New Roman" panose="02020603050405020304" pitchFamily="18" charset="0"/>
                          </a:rPr>
                        </m:ctrlPr>
                      </m:sSubPr>
                      <m:e>
                        <m:r>
                          <a:rPr lang="de-DE" sz="2000" b="0" i="1" smtClean="0">
                            <a:latin typeface="Cambria Math" panose="02040503050406030204" pitchFamily="18" charset="0"/>
                            <a:cs typeface="Times New Roman" panose="02020603050405020304" pitchFamily="18" charset="0"/>
                          </a:rPr>
                          <m:t>𝑥</m:t>
                        </m:r>
                      </m:e>
                      <m:sub>
                        <m:r>
                          <a:rPr lang="de-DE" sz="2000" b="0" i="1" smtClean="0">
                            <a:latin typeface="Cambria Math" panose="02040503050406030204" pitchFamily="18" charset="0"/>
                            <a:cs typeface="Times New Roman" panose="02020603050405020304" pitchFamily="18" charset="0"/>
                          </a:rPr>
                          <m:t>𝐴</m:t>
                        </m:r>
                      </m:sub>
                    </m:sSub>
                    <m:r>
                      <a:rPr lang="de-DE" sz="2000" b="0" i="1" smtClean="0">
                        <a:latin typeface="Cambria Math" panose="02040503050406030204" pitchFamily="18" charset="0"/>
                        <a:cs typeface="Times New Roman" panose="02020603050405020304" pitchFamily="18" charset="0"/>
                      </a:rPr>
                      <m:t>=3−</m:t>
                    </m:r>
                    <m:f>
                      <m:fPr>
                        <m:ctrlPr>
                          <a:rPr lang="de-DE" sz="2000" b="0" i="1" smtClean="0">
                            <a:latin typeface="Cambria Math" panose="02040503050406030204" pitchFamily="18" charset="0"/>
                            <a:cs typeface="Times New Roman" panose="02020603050405020304" pitchFamily="18" charset="0"/>
                          </a:rPr>
                        </m:ctrlPr>
                      </m:fPr>
                      <m:num>
                        <m:r>
                          <a:rPr lang="de-DE" sz="2000" b="0" i="1" smtClean="0">
                            <a:latin typeface="Cambria Math" panose="02040503050406030204" pitchFamily="18" charset="0"/>
                            <a:cs typeface="Times New Roman" panose="02020603050405020304" pitchFamily="18" charset="0"/>
                          </a:rPr>
                          <m:t>1</m:t>
                        </m:r>
                      </m:num>
                      <m:den>
                        <m:r>
                          <a:rPr lang="de-DE" sz="2000" b="0" i="1" smtClean="0">
                            <a:latin typeface="Cambria Math" panose="02040503050406030204" pitchFamily="18" charset="0"/>
                            <a:cs typeface="Times New Roman" panose="02020603050405020304" pitchFamily="18" charset="0"/>
                          </a:rPr>
                          <m:t>3</m:t>
                        </m:r>
                      </m:den>
                    </m:f>
                    <m:r>
                      <a:rPr lang="de-DE" sz="2000" b="0" i="1" smtClean="0">
                        <a:latin typeface="Cambria Math" panose="02040503050406030204" pitchFamily="18" charset="0"/>
                        <a:cs typeface="Times New Roman" panose="02020603050405020304" pitchFamily="18" charset="0"/>
                      </a:rPr>
                      <m:t>𝑝</m:t>
                    </m:r>
                  </m:oMath>
                </a14:m>
                <a:r>
                  <a:rPr lang="de-DE" sz="2000" dirty="0">
                    <a:latin typeface="Times New Roman" panose="02020603050405020304" pitchFamily="18" charset="0"/>
                    <a:cs typeface="Times New Roman" panose="02020603050405020304" pitchFamily="18" charset="0"/>
                  </a:rPr>
                  <a:t> 	NB: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𝑥</m:t>
                        </m:r>
                      </m:e>
                      <m:sub>
                        <m:r>
                          <a:rPr lang="de-DE" sz="2000" b="0" i="1" smtClean="0">
                            <a:latin typeface="Cambria Math" panose="02040503050406030204" pitchFamily="18" charset="0"/>
                            <a:cs typeface="Times New Roman" panose="02020603050405020304" pitchFamily="18" charset="0"/>
                          </a:rPr>
                          <m:t>𝐵</m:t>
                        </m:r>
                      </m:sub>
                    </m:sSub>
                    <m:r>
                      <a:rPr lang="de-DE" sz="2000" i="1">
                        <a:latin typeface="Cambria Math" panose="02040503050406030204" pitchFamily="18" charset="0"/>
                        <a:cs typeface="Times New Roman" panose="02020603050405020304" pitchFamily="18" charset="0"/>
                      </a:rPr>
                      <m:t>=6−</m:t>
                    </m:r>
                    <m:f>
                      <m:fPr>
                        <m:ctrlPr>
                          <a:rPr lang="de-DE" sz="2000" i="1">
                            <a:latin typeface="Cambria Math" panose="02040503050406030204" pitchFamily="18" charset="0"/>
                            <a:cs typeface="Times New Roman" panose="02020603050405020304" pitchFamily="18" charset="0"/>
                          </a:rPr>
                        </m:ctrlPr>
                      </m:fPr>
                      <m:num>
                        <m:r>
                          <a:rPr lang="de-DE" sz="2000" i="1">
                            <a:latin typeface="Cambria Math" panose="02040503050406030204" pitchFamily="18" charset="0"/>
                            <a:cs typeface="Times New Roman" panose="02020603050405020304" pitchFamily="18" charset="0"/>
                          </a:rPr>
                          <m:t>1</m:t>
                        </m:r>
                      </m:num>
                      <m:den>
                        <m:r>
                          <a:rPr lang="de-DE" sz="2000" b="0" i="1" smtClean="0">
                            <a:latin typeface="Cambria Math" panose="02040503050406030204" pitchFamily="18" charset="0"/>
                            <a:cs typeface="Times New Roman" panose="02020603050405020304" pitchFamily="18" charset="0"/>
                          </a:rPr>
                          <m:t>2</m:t>
                        </m:r>
                      </m:den>
                    </m:f>
                    <m:r>
                      <a:rPr lang="de-DE" sz="2000" i="1">
                        <a:latin typeface="Cambria Math" panose="02040503050406030204" pitchFamily="18" charset="0"/>
                        <a:cs typeface="Times New Roman" panose="02020603050405020304" pitchFamily="18" charset="0"/>
                      </a:rPr>
                      <m:t>𝑝</m:t>
                    </m:r>
                  </m:oMath>
                </a14:m>
                <a:r>
                  <a:rPr lang="de-DE" sz="2000" dirty="0">
                    <a:latin typeface="Times New Roman" panose="02020603050405020304" pitchFamily="18" charset="0"/>
                    <a:cs typeface="Times New Roman" panose="02020603050405020304" pitchFamily="18" charset="0"/>
                  </a:rPr>
                  <a:t> 	GK: </a:t>
                </a:r>
                <a14:m>
                  <m:oMath xmlns:m="http://schemas.openxmlformats.org/officeDocument/2006/math">
                    <m:r>
                      <a:rPr lang="de-DE" sz="2000" i="1">
                        <a:latin typeface="Cambria Math" panose="02040503050406030204" pitchFamily="18" charset="0"/>
                        <a:cs typeface="Times New Roman" panose="02020603050405020304" pitchFamily="18" charset="0"/>
                      </a:rPr>
                      <m:t>𝑝</m:t>
                    </m:r>
                    <m:r>
                      <a:rPr lang="de-DE" sz="2000" i="1">
                        <a:latin typeface="Cambria Math" panose="02040503050406030204" pitchFamily="18" charset="0"/>
                        <a:cs typeface="Times New Roman" panose="02020603050405020304" pitchFamily="18" charset="0"/>
                      </a:rPr>
                      <m:t>=</m:t>
                    </m:r>
                    <m:f>
                      <m:fPr>
                        <m:ctrlPr>
                          <a:rPr lang="de-DE" sz="2000" i="1">
                            <a:latin typeface="Cambria Math" panose="02040503050406030204" pitchFamily="18" charset="0"/>
                            <a:cs typeface="Times New Roman" panose="02020603050405020304" pitchFamily="18" charset="0"/>
                          </a:rPr>
                        </m:ctrlPr>
                      </m:fPr>
                      <m:num>
                        <m:r>
                          <a:rPr lang="de-DE" sz="2000" i="1">
                            <a:latin typeface="Cambria Math" panose="02040503050406030204" pitchFamily="18" charset="0"/>
                            <a:cs typeface="Times New Roman" panose="02020603050405020304" pitchFamily="18" charset="0"/>
                          </a:rPr>
                          <m:t>1</m:t>
                        </m:r>
                      </m:num>
                      <m:den>
                        <m:r>
                          <a:rPr lang="de-DE" sz="2000" b="0" i="1" smtClean="0">
                            <a:latin typeface="Cambria Math" panose="02040503050406030204" pitchFamily="18" charset="0"/>
                            <a:cs typeface="Times New Roman" panose="02020603050405020304" pitchFamily="18" charset="0"/>
                          </a:rPr>
                          <m:t>10</m:t>
                        </m:r>
                      </m:den>
                    </m:f>
                    <m:r>
                      <a:rPr lang="de-DE" sz="2000" b="0" i="1" smtClean="0">
                        <a:latin typeface="Cambria Math" panose="02040503050406030204" pitchFamily="18" charset="0"/>
                        <a:cs typeface="Times New Roman" panose="02020603050405020304" pitchFamily="18" charset="0"/>
                      </a:rPr>
                      <m:t>(21−</m:t>
                    </m:r>
                    <m:sSup>
                      <m:sSupPr>
                        <m:ctrlPr>
                          <a:rPr lang="de-DE" sz="2000" b="0" i="1" smtClean="0">
                            <a:latin typeface="Cambria Math" panose="02040503050406030204" pitchFamily="18" charset="0"/>
                            <a:cs typeface="Times New Roman" panose="02020603050405020304" pitchFamily="18" charset="0"/>
                          </a:rPr>
                        </m:ctrlPr>
                      </m:sSupPr>
                      <m:e>
                        <m:r>
                          <a:rPr lang="de-DE" sz="2000" b="0" i="1" smtClean="0">
                            <a:latin typeface="Cambria Math" panose="02040503050406030204" pitchFamily="18" charset="0"/>
                            <a:cs typeface="Times New Roman" panose="02020603050405020304" pitchFamily="18" charset="0"/>
                          </a:rPr>
                          <m:t>𝑥</m:t>
                        </m:r>
                      </m:e>
                      <m:sup>
                        <m:r>
                          <a:rPr lang="de-DE" sz="2000" b="0" i="1" smtClean="0">
                            <a:latin typeface="Cambria Math" panose="02040503050406030204" pitchFamily="18" charset="0"/>
                            <a:cs typeface="Times New Roman" panose="02020603050405020304" pitchFamily="18" charset="0"/>
                          </a:rPr>
                          <m:t>2</m:t>
                        </m:r>
                      </m:sup>
                    </m:sSup>
                    <m:r>
                      <a:rPr lang="de-DE" sz="2000" b="0" i="1" smtClean="0">
                        <a:latin typeface="Cambria Math" panose="02040503050406030204" pitchFamily="18" charset="0"/>
                        <a:cs typeface="Times New Roman" panose="02020603050405020304" pitchFamily="18" charset="0"/>
                      </a:rPr>
                      <m:t>)</m:t>
                    </m:r>
                  </m:oMath>
                </a14:m>
                <a:r>
                  <a:rPr lang="de-DE" sz="2000" dirty="0">
                    <a:latin typeface="Times New Roman" panose="02020603050405020304" pitchFamily="18" charset="0"/>
                    <a:cs typeface="Times New Roman" panose="02020603050405020304" pitchFamily="18" charset="0"/>
                  </a:rPr>
                  <a:t> </a:t>
                </a:r>
              </a:p>
              <a:p>
                <a:pPr algn="ctr"/>
                <a:endParaRPr lang="de-DE" sz="2000" dirty="0">
                  <a:latin typeface="Times New Roman" panose="02020603050405020304" pitchFamily="18" charset="0"/>
                  <a:cs typeface="Times New Roman" panose="02020603050405020304" pitchFamily="18" charset="0"/>
                </a:endParaRPr>
              </a:p>
            </p:txBody>
          </p:sp>
        </mc:Choice>
        <mc:Fallback xmlns="">
          <p:sp>
            <p:nvSpPr>
              <p:cNvPr id="21" name="Textfeld 20">
                <a:extLst>
                  <a:ext uri="{FF2B5EF4-FFF2-40B4-BE49-F238E27FC236}">
                    <a16:creationId xmlns:a16="http://schemas.microsoft.com/office/drawing/2014/main" id="{EC95F306-CB7D-4B3B-B988-BDFF31DCE62F}"/>
                  </a:ext>
                </a:extLst>
              </p:cNvPr>
              <p:cNvSpPr txBox="1">
                <a:spLocks noRot="1" noChangeAspect="1" noMove="1" noResize="1" noEditPoints="1" noAdjustHandles="1" noChangeArrowheads="1" noChangeShapeType="1" noTextEdit="1"/>
              </p:cNvSpPr>
              <p:nvPr/>
            </p:nvSpPr>
            <p:spPr>
              <a:xfrm>
                <a:off x="3016900" y="5627566"/>
                <a:ext cx="8633926" cy="518996"/>
              </a:xfrm>
              <a:prstGeom prst="rect">
                <a:avLst/>
              </a:prstGeom>
              <a:blipFill>
                <a:blip r:embed="rId2"/>
                <a:stretch>
                  <a:fillRect t="-5882" b="-127059"/>
                </a:stretch>
              </a:blipFill>
            </p:spPr>
            <p:txBody>
              <a:bodyPr/>
              <a:lstStyle/>
              <a:p>
                <a:r>
                  <a:rPr lang="de-DE">
                    <a:noFill/>
                  </a:rPr>
                  <a:t> </a:t>
                </a:r>
              </a:p>
            </p:txBody>
          </p:sp>
        </mc:Fallback>
      </mc:AlternateContent>
      <p:pic>
        <p:nvPicPr>
          <p:cNvPr id="22" name="Grafik 21">
            <a:extLst>
              <a:ext uri="{FF2B5EF4-FFF2-40B4-BE49-F238E27FC236}">
                <a16:creationId xmlns:a16="http://schemas.microsoft.com/office/drawing/2014/main" id="{103F945B-547A-4951-8FD0-03048C673C63}"/>
              </a:ext>
            </a:extLst>
          </p:cNvPr>
          <p:cNvPicPr>
            <a:picLocks noChangeAspect="1"/>
          </p:cNvPicPr>
          <p:nvPr/>
        </p:nvPicPr>
        <p:blipFill>
          <a:blip r:embed="rId3"/>
          <a:stretch>
            <a:fillRect/>
          </a:stretch>
        </p:blipFill>
        <p:spPr>
          <a:xfrm>
            <a:off x="3382292" y="529077"/>
            <a:ext cx="8432306" cy="5074559"/>
          </a:xfrm>
          <a:prstGeom prst="rect">
            <a:avLst/>
          </a:prstGeom>
        </p:spPr>
      </p:pic>
      <p:sp>
        <p:nvSpPr>
          <p:cNvPr id="5" name="Textfeld 4"/>
          <p:cNvSpPr txBox="1"/>
          <p:nvPr/>
        </p:nvSpPr>
        <p:spPr>
          <a:xfrm>
            <a:off x="93316" y="667198"/>
            <a:ext cx="3191060" cy="570664"/>
          </a:xfrm>
          <a:prstGeom prst="rect">
            <a:avLst/>
          </a:prstGeom>
          <a:noFill/>
        </p:spPr>
        <p:txBody>
          <a:bodyPr wrap="square" rtlCol="0">
            <a:noAutofit/>
          </a:bodyPr>
          <a:lstStyle/>
          <a:p>
            <a:r>
              <a:rPr lang="de-DE" sz="1300" dirty="0"/>
              <a:t>Grafisch heißt dies eben, dass sie die blaue und braune Kurve horizontal aggregieren. </a:t>
            </a:r>
          </a:p>
        </p:txBody>
      </p:sp>
      <p:sp>
        <p:nvSpPr>
          <p:cNvPr id="6" name="Textfeld 5"/>
          <p:cNvSpPr txBox="1"/>
          <p:nvPr/>
        </p:nvSpPr>
        <p:spPr>
          <a:xfrm>
            <a:off x="93316" y="1261792"/>
            <a:ext cx="3191060" cy="1332118"/>
          </a:xfrm>
          <a:prstGeom prst="rect">
            <a:avLst/>
          </a:prstGeom>
          <a:noFill/>
        </p:spPr>
        <p:txBody>
          <a:bodyPr wrap="square" rtlCol="0">
            <a:noAutofit/>
          </a:bodyPr>
          <a:lstStyle/>
          <a:p>
            <a:r>
              <a:rPr lang="de-DE" sz="1300" dirty="0"/>
              <a:t>Bei gegebenen Preis (gepunktete Linie) zählen sie die beiden Mengen (Schnittpunkte mit der blauen und braunen Linie) zusammen und erhalten so die gesamte Nachfrage im Markt bei gegebenem Preis.</a:t>
            </a:r>
          </a:p>
        </p:txBody>
      </p:sp>
      <p:sp>
        <p:nvSpPr>
          <p:cNvPr id="7" name="Textfeld 6"/>
          <p:cNvSpPr txBox="1"/>
          <p:nvPr/>
        </p:nvSpPr>
        <p:spPr>
          <a:xfrm>
            <a:off x="115093" y="2571186"/>
            <a:ext cx="3191060" cy="1332118"/>
          </a:xfrm>
          <a:prstGeom prst="rect">
            <a:avLst/>
          </a:prstGeom>
          <a:noFill/>
        </p:spPr>
        <p:txBody>
          <a:bodyPr wrap="square" rtlCol="0">
            <a:noAutofit/>
          </a:bodyPr>
          <a:lstStyle/>
          <a:p>
            <a:r>
              <a:rPr lang="de-DE" sz="1300" dirty="0"/>
              <a:t>Den Knick oben bei der aggregierten grünen Linie erhalten Sie, weil blau eben bei einem Preis p&gt;9 nichts mehr nachfragt.</a:t>
            </a:r>
          </a:p>
          <a:p>
            <a:r>
              <a:rPr lang="de-DE" sz="1300" dirty="0"/>
              <a:t>Versuchen Sie einmal selber diese Darstellung mit den unten gegebenen Funktion z.B. in Excel umzusetzen </a:t>
            </a:r>
          </a:p>
        </p:txBody>
      </p:sp>
      <p:sp>
        <p:nvSpPr>
          <p:cNvPr id="8" name="Textfeld 7"/>
          <p:cNvSpPr txBox="1"/>
          <p:nvPr/>
        </p:nvSpPr>
        <p:spPr>
          <a:xfrm>
            <a:off x="180409" y="3830816"/>
            <a:ext cx="3191060" cy="1332118"/>
          </a:xfrm>
          <a:prstGeom prst="rect">
            <a:avLst/>
          </a:prstGeom>
          <a:noFill/>
        </p:spPr>
        <p:txBody>
          <a:bodyPr wrap="square" rtlCol="0">
            <a:noAutofit/>
          </a:bodyPr>
          <a:lstStyle/>
          <a:p>
            <a:r>
              <a:rPr lang="de-DE" sz="1300" dirty="0"/>
              <a:t>Noch einmal, die horizontale Aggregation folgt aus der Eigenschaft eines privaten Gutes, dass nämlich wenn blau zu einem bestimmten Preis eine Einheit des Gutes erworben hat, braun diese spezielle Einheit weder erwerben noch nutzen kann!!! </a:t>
            </a:r>
          </a:p>
        </p:txBody>
      </p:sp>
    </p:spTree>
    <p:extLst>
      <p:ext uri="{BB962C8B-B14F-4D97-AF65-F5344CB8AC3E}">
        <p14:creationId xmlns:p14="http://schemas.microsoft.com/office/powerpoint/2010/main" val="4129088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Effiziente Bereitstellung von öffentlichen Gütern</a:t>
            </a:r>
          </a:p>
        </p:txBody>
      </p:sp>
      <p:sp>
        <p:nvSpPr>
          <p:cNvPr id="4" name="Textfeld 3">
            <a:extLst>
              <a:ext uri="{FF2B5EF4-FFF2-40B4-BE49-F238E27FC236}">
                <a16:creationId xmlns:a16="http://schemas.microsoft.com/office/drawing/2014/main" id="{929FF3E1-02FC-4AA6-9D6C-63C65E6855EF}"/>
              </a:ext>
            </a:extLst>
          </p:cNvPr>
          <p:cNvSpPr txBox="1"/>
          <p:nvPr/>
        </p:nvSpPr>
        <p:spPr>
          <a:xfrm>
            <a:off x="0" y="478763"/>
            <a:ext cx="5691673" cy="5265992"/>
          </a:xfrm>
          <a:prstGeom prst="rect">
            <a:avLst/>
          </a:prstGeom>
          <a:noFill/>
        </p:spPr>
        <p:txBody>
          <a:bodyPr wrap="square" rtlCol="0">
            <a:noAutofit/>
          </a:bodyPr>
          <a:lstStyle/>
          <a:p>
            <a:pPr algn="ctr"/>
            <a:r>
              <a:rPr lang="de-DE" b="1" dirty="0">
                <a:latin typeface="Times New Roman" panose="02020603050405020304" pitchFamily="18" charset="0"/>
                <a:cs typeface="Times New Roman" panose="02020603050405020304" pitchFamily="18" charset="0"/>
              </a:rPr>
              <a:t>Öffentliche Güter</a:t>
            </a:r>
          </a:p>
          <a:p>
            <a:endParaRPr lang="de-DE"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dirty="0">
                <a:latin typeface="Times New Roman" panose="02020603050405020304" pitchFamily="18" charset="0"/>
                <a:cs typeface="Times New Roman" panose="02020603050405020304" pitchFamily="18" charset="0"/>
              </a:rPr>
              <a:t>Aufgrund der Nicht-Rivalität von öffentlichen Gütern kann das Gut von allen </a:t>
            </a:r>
            <a:r>
              <a:rPr lang="de-DE" b="1" dirty="0">
                <a:latin typeface="Times New Roman" panose="02020603050405020304" pitchFamily="18" charset="0"/>
                <a:cs typeface="Times New Roman" panose="02020603050405020304" pitchFamily="18" charset="0"/>
              </a:rPr>
              <a:t>gleichzeitig</a:t>
            </a:r>
            <a:r>
              <a:rPr lang="de-DE" dirty="0">
                <a:latin typeface="Times New Roman" panose="02020603050405020304" pitchFamily="18" charset="0"/>
                <a:cs typeface="Times New Roman" panose="02020603050405020304" pitchFamily="18" charset="0"/>
              </a:rPr>
              <a:t> genutzt werden, und </a:t>
            </a:r>
            <a:r>
              <a:rPr lang="de-DE" b="1" dirty="0">
                <a:latin typeface="Times New Roman" panose="02020603050405020304" pitchFamily="18" charset="0"/>
                <a:cs typeface="Times New Roman" panose="02020603050405020304" pitchFamily="18" charset="0"/>
              </a:rPr>
              <a:t>niemand</a:t>
            </a:r>
            <a:r>
              <a:rPr lang="de-DE" dirty="0">
                <a:latin typeface="Times New Roman" panose="02020603050405020304" pitchFamily="18" charset="0"/>
                <a:cs typeface="Times New Roman" panose="02020603050405020304" pitchFamily="18" charset="0"/>
              </a:rPr>
              <a:t> kann vom Konsum </a:t>
            </a:r>
            <a:r>
              <a:rPr lang="de-DE" b="1" dirty="0">
                <a:latin typeface="Times New Roman" panose="02020603050405020304" pitchFamily="18" charset="0"/>
                <a:cs typeface="Times New Roman" panose="02020603050405020304" pitchFamily="18" charset="0"/>
              </a:rPr>
              <a:t>ausgeschlossen</a:t>
            </a:r>
            <a:r>
              <a:rPr lang="de-DE" dirty="0">
                <a:latin typeface="Times New Roman" panose="02020603050405020304" pitchFamily="18" charset="0"/>
                <a:cs typeface="Times New Roman" panose="02020603050405020304" pitchFamily="18" charset="0"/>
              </a:rPr>
              <a:t> werden</a:t>
            </a:r>
          </a:p>
          <a:p>
            <a:endParaRPr lang="de-DE"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dirty="0">
                <a:latin typeface="Times New Roman" panose="02020603050405020304" pitchFamily="18" charset="0"/>
                <a:cs typeface="Times New Roman" panose="02020603050405020304" pitchFamily="18" charset="0"/>
              </a:rPr>
              <a:t>Da alle Konsumenten das Gut also gleichzeitig nutzen können, muss damit die </a:t>
            </a:r>
            <a:r>
              <a:rPr lang="de-DE" b="1" dirty="0">
                <a:latin typeface="Times New Roman" panose="02020603050405020304" pitchFamily="18" charset="0"/>
                <a:cs typeface="Times New Roman" panose="02020603050405020304" pitchFamily="18" charset="0"/>
              </a:rPr>
              <a:t>gesellschaftliche Wertschätzung </a:t>
            </a:r>
            <a:r>
              <a:rPr lang="de-DE" dirty="0">
                <a:latin typeface="Times New Roman" panose="02020603050405020304" pitchFamily="18" charset="0"/>
                <a:cs typeface="Times New Roman" panose="02020603050405020304" pitchFamily="18" charset="0"/>
              </a:rPr>
              <a:t>größer gleich den Grenzkosten sein.</a:t>
            </a:r>
          </a:p>
          <a:p>
            <a:pPr marL="342900" indent="-342900">
              <a:buFont typeface="Arial" panose="020B0604020202020204" pitchFamily="34" charset="0"/>
              <a:buChar char="•"/>
            </a:pPr>
            <a:endParaRPr lang="de-DE"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dirty="0">
                <a:latin typeface="Times New Roman" panose="02020603050405020304" pitchFamily="18" charset="0"/>
                <a:cs typeface="Times New Roman" panose="02020603050405020304" pitchFamily="18" charset="0"/>
              </a:rPr>
              <a:t>Die gesellschaftliche Wertschätzung entspricht der </a:t>
            </a:r>
            <a:r>
              <a:rPr lang="de-DE" b="1" dirty="0">
                <a:latin typeface="Times New Roman" panose="02020603050405020304" pitchFamily="18" charset="0"/>
                <a:cs typeface="Times New Roman" panose="02020603050405020304" pitchFamily="18" charset="0"/>
              </a:rPr>
              <a:t>aggregierten</a:t>
            </a:r>
            <a:r>
              <a:rPr lang="de-DE" dirty="0">
                <a:latin typeface="Times New Roman" panose="02020603050405020304" pitchFamily="18" charset="0"/>
                <a:cs typeface="Times New Roman" panose="02020603050405020304" pitchFamily="18" charset="0"/>
              </a:rPr>
              <a:t> Zahlungsbereitschaft aller Konsumenten. Somit muss im Optimum die Summe der Grenzzahlungsbereitschaften (bzw. Grenzraten der Substitution) den Grenzkosten entsprechen.</a:t>
            </a: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pPr algn="ctr"/>
            <a:r>
              <a:rPr lang="de-DE" dirty="0">
                <a:latin typeface="Times New Roman" panose="02020603050405020304" pitchFamily="18" charset="0"/>
                <a:cs typeface="Times New Roman" panose="02020603050405020304" pitchFamily="18" charset="0"/>
              </a:rPr>
              <a:t>GRS</a:t>
            </a:r>
            <a:r>
              <a:rPr lang="de-DE" baseline="-25000" dirty="0">
                <a:latin typeface="Times New Roman" panose="02020603050405020304" pitchFamily="18" charset="0"/>
                <a:cs typeface="Times New Roman" panose="02020603050405020304" pitchFamily="18" charset="0"/>
              </a:rPr>
              <a:t>A</a:t>
            </a:r>
            <a:r>
              <a:rPr lang="de-DE" dirty="0">
                <a:latin typeface="Times New Roman" panose="02020603050405020304" pitchFamily="18" charset="0"/>
                <a:cs typeface="Times New Roman" panose="02020603050405020304" pitchFamily="18" charset="0"/>
              </a:rPr>
              <a:t>+ GRS</a:t>
            </a:r>
            <a:r>
              <a:rPr lang="de-DE" baseline="-25000" dirty="0">
                <a:latin typeface="Times New Roman" panose="02020603050405020304" pitchFamily="18" charset="0"/>
                <a:cs typeface="Times New Roman" panose="02020603050405020304" pitchFamily="18" charset="0"/>
              </a:rPr>
              <a:t>B</a:t>
            </a:r>
            <a:r>
              <a:rPr lang="de-DE" dirty="0">
                <a:latin typeface="Times New Roman" panose="02020603050405020304" pitchFamily="18" charset="0"/>
                <a:cs typeface="Times New Roman" panose="02020603050405020304" pitchFamily="18" charset="0"/>
              </a:rPr>
              <a:t>= GK</a:t>
            </a:r>
          </a:p>
          <a:p>
            <a:pPr algn="ctr"/>
            <a:endParaRPr lang="de-DE" dirty="0">
              <a:latin typeface="Times New Roman" panose="02020603050405020304" pitchFamily="18" charset="0"/>
              <a:cs typeface="Times New Roman" panose="02020603050405020304" pitchFamily="18" charset="0"/>
            </a:endParaRPr>
          </a:p>
          <a:p>
            <a:pPr algn="ctr"/>
            <a:r>
              <a:rPr lang="de-DE" dirty="0">
                <a:latin typeface="Times New Roman" panose="02020603050405020304" pitchFamily="18" charset="0"/>
                <a:cs typeface="Times New Roman" panose="02020603050405020304" pitchFamily="18" charset="0"/>
              </a:rPr>
              <a:t>(</a:t>
            </a:r>
            <a:r>
              <a:rPr lang="de-DE" dirty="0" err="1">
                <a:latin typeface="Times New Roman" panose="02020603050405020304" pitchFamily="18" charset="0"/>
                <a:cs typeface="Times New Roman" panose="02020603050405020304" pitchFamily="18" charset="0"/>
              </a:rPr>
              <a:t>Samuelsonbedinung</a:t>
            </a:r>
            <a:r>
              <a:rPr lang="de-DE" dirty="0">
                <a:latin typeface="Times New Roman" panose="02020603050405020304" pitchFamily="18" charset="0"/>
                <a:cs typeface="Times New Roman" panose="02020603050405020304" pitchFamily="18" charset="0"/>
              </a:rPr>
              <a:t>)</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a:t>
            </a:r>
          </a:p>
        </p:txBody>
      </p:sp>
      <p:sp>
        <p:nvSpPr>
          <p:cNvPr id="5" name="Textfeld 4"/>
          <p:cNvSpPr txBox="1"/>
          <p:nvPr/>
        </p:nvSpPr>
        <p:spPr>
          <a:xfrm>
            <a:off x="5780318" y="611214"/>
            <a:ext cx="6323036" cy="732394"/>
          </a:xfrm>
          <a:prstGeom prst="rect">
            <a:avLst/>
          </a:prstGeom>
          <a:noFill/>
        </p:spPr>
        <p:txBody>
          <a:bodyPr wrap="square" rtlCol="0">
            <a:noAutofit/>
          </a:bodyPr>
          <a:lstStyle/>
          <a:p>
            <a:r>
              <a:rPr lang="de-DE" sz="1300" dirty="0"/>
              <a:t>Formal läuft diese Optimierung genauso ab, wie bei einem privaten Gut. Wir unterstellen jeder einzelnen z.B. eine gewisse Grenzzahlungsbereitschaft für die Deicherhöhung. Wenn der Deich erhöht wird, profitieren allerdings alle von dem erhöhten Küstenschutz. </a:t>
            </a:r>
          </a:p>
        </p:txBody>
      </p:sp>
      <p:sp>
        <p:nvSpPr>
          <p:cNvPr id="6" name="Textfeld 5"/>
          <p:cNvSpPr txBox="1"/>
          <p:nvPr/>
        </p:nvSpPr>
        <p:spPr>
          <a:xfrm>
            <a:off x="5780318" y="1279908"/>
            <a:ext cx="6323036" cy="878574"/>
          </a:xfrm>
          <a:prstGeom prst="rect">
            <a:avLst/>
          </a:prstGeom>
          <a:noFill/>
        </p:spPr>
        <p:txBody>
          <a:bodyPr wrap="square" rtlCol="0">
            <a:noAutofit/>
          </a:bodyPr>
          <a:lstStyle/>
          <a:p>
            <a:r>
              <a:rPr lang="de-DE" sz="1300" dirty="0"/>
              <a:t>Die daraus abgeleitete gesellschaftliche Wertschätzung muss dann gleich (oder höher) den Grenzkosten sein für die Deicherhöhung sein, denn der Bau des Deiches kostet nun einmal und hinter dem Bau steht wieder eine ganz normale Gewinnoptimierung, egal ob der Bau durch die öffentliche Hand oder einen Privaten geschieht.</a:t>
            </a:r>
          </a:p>
        </p:txBody>
      </p:sp>
      <p:sp>
        <p:nvSpPr>
          <p:cNvPr id="7" name="Textfeld 6"/>
          <p:cNvSpPr txBox="1"/>
          <p:nvPr/>
        </p:nvSpPr>
        <p:spPr>
          <a:xfrm>
            <a:off x="5839412" y="2110330"/>
            <a:ext cx="6323036" cy="878574"/>
          </a:xfrm>
          <a:prstGeom prst="rect">
            <a:avLst/>
          </a:prstGeom>
          <a:noFill/>
        </p:spPr>
        <p:txBody>
          <a:bodyPr wrap="square" rtlCol="0">
            <a:noAutofit/>
          </a:bodyPr>
          <a:lstStyle/>
          <a:p>
            <a:r>
              <a:rPr lang="de-DE" sz="1300" dirty="0"/>
              <a:t>Der Unterschied zum privaten Gut ist aber, dass jeder den Küstenschutz gleichzeitig nutzen kann und damit gilt im Optimum, dass diesmal nicht jede individuelle Grenzzahlungsbereitschaft gleich den Grenzkosten sein muss, sondern die Summe aller Grenzzahlungsbereitschaften muss gleich den Grenzkosten sein</a:t>
            </a:r>
          </a:p>
        </p:txBody>
      </p:sp>
      <p:sp>
        <p:nvSpPr>
          <p:cNvPr id="8" name="Textfeld 7"/>
          <p:cNvSpPr txBox="1"/>
          <p:nvPr/>
        </p:nvSpPr>
        <p:spPr>
          <a:xfrm>
            <a:off x="5691673" y="2909647"/>
            <a:ext cx="6473889" cy="3142017"/>
          </a:xfrm>
          <a:prstGeom prst="rect">
            <a:avLst/>
          </a:prstGeom>
          <a:noFill/>
        </p:spPr>
        <p:txBody>
          <a:bodyPr wrap="square" rtlCol="0">
            <a:noAutofit/>
          </a:bodyPr>
          <a:lstStyle/>
          <a:p>
            <a:r>
              <a:rPr lang="de-DE" sz="1300" dirty="0"/>
              <a:t>Dies nennt man die </a:t>
            </a:r>
            <a:r>
              <a:rPr lang="de-DE" sz="1300" dirty="0" err="1"/>
              <a:t>Samuelsonbedingung</a:t>
            </a:r>
            <a:r>
              <a:rPr lang="de-DE" sz="1300" dirty="0"/>
              <a:t> nach Paul A. Samuelson</a:t>
            </a:r>
          </a:p>
          <a:p>
            <a:endParaRPr lang="de-DE" sz="1300" dirty="0"/>
          </a:p>
          <a:p>
            <a:r>
              <a:rPr lang="de-DE" sz="1400" dirty="0">
                <a:hlinkClick r:id="rId2"/>
              </a:rPr>
              <a:t>https://www.nobelprize.org/prizes/economic-sciences/1970/samuelson/biographical/</a:t>
            </a:r>
            <a:endParaRPr lang="de-DE" sz="1400" dirty="0"/>
          </a:p>
          <a:p>
            <a:endParaRPr lang="de-DE" sz="1400" dirty="0"/>
          </a:p>
          <a:p>
            <a:r>
              <a:rPr lang="de-DE" sz="1300" dirty="0"/>
              <a:t> einer der ersten Nobelpreisträger in Wirtschaft. Er ist quasi (zusammen mit Hicks</a:t>
            </a:r>
          </a:p>
          <a:p>
            <a:r>
              <a:rPr lang="de-DE" sz="1400" dirty="0">
                <a:hlinkClick r:id="rId3"/>
              </a:rPr>
              <a:t>https://www.nobelprize.org/prizes/economic-sciences/1972/hicks/biographical/</a:t>
            </a:r>
            <a:r>
              <a:rPr lang="de-DE" sz="1400" dirty="0"/>
              <a:t>)</a:t>
            </a:r>
          </a:p>
          <a:p>
            <a:endParaRPr lang="de-DE" sz="1400" dirty="0"/>
          </a:p>
          <a:p>
            <a:r>
              <a:rPr lang="de-DE" sz="1400" dirty="0"/>
              <a:t>dafür verantwortlich, dass Sie bei mir andauernd rechnen müssen </a:t>
            </a:r>
            <a:r>
              <a:rPr lang="de-DE" sz="1400" dirty="0">
                <a:sym typeface="Wingdings" panose="05000000000000000000" pitchFamily="2" charset="2"/>
              </a:rPr>
              <a:t></a:t>
            </a:r>
          </a:p>
          <a:p>
            <a:endParaRPr lang="de-DE" sz="1400" dirty="0">
              <a:sym typeface="Wingdings" panose="05000000000000000000" pitchFamily="2" charset="2"/>
            </a:endParaRPr>
          </a:p>
          <a:p>
            <a:r>
              <a:rPr lang="de-DE" sz="1400" dirty="0">
                <a:sym typeface="Wingdings" panose="05000000000000000000" pitchFamily="2" charset="2"/>
              </a:rPr>
              <a:t>Von Samuelson wird die Anekdote erzählt, dass nach seiner Doktorprüfung Schumpeter (der mit der kreativen Zerstörung) Leontief (</a:t>
            </a:r>
            <a:r>
              <a:rPr lang="de-DE" sz="1400" dirty="0" err="1">
                <a:sym typeface="Wingdings" panose="05000000000000000000" pitchFamily="2" charset="2"/>
              </a:rPr>
              <a:t>Leontiefparadoxon</a:t>
            </a:r>
            <a:r>
              <a:rPr lang="de-DE" sz="1400" dirty="0">
                <a:sym typeface="Wingdings" panose="05000000000000000000" pitchFamily="2" charset="2"/>
              </a:rPr>
              <a:t>: Obwohl in entwickelten Volkswirtschaften Arbeit im internationalen Vergleich sehr teuer ist, produzieren sie relativ arbeitsintensiv!) fragte, ob sie beide bestanden hätten</a:t>
            </a:r>
          </a:p>
          <a:p>
            <a:endParaRPr lang="de-DE" sz="1400" dirty="0">
              <a:sym typeface="Wingdings" panose="05000000000000000000" pitchFamily="2" charset="2"/>
            </a:endParaRPr>
          </a:p>
          <a:p>
            <a:r>
              <a:rPr lang="de-DE" sz="1400" dirty="0">
                <a:hlinkClick r:id="rId4"/>
              </a:rPr>
              <a:t>https://www.cambridge.org/core/journals/macroeconomic-dynamics/article/an-interview-with-paul-a-samuelson/27D1B2FC3BDBD93E211E5210A2D911CD</a:t>
            </a:r>
            <a:endParaRPr lang="de-DE" sz="1400" dirty="0"/>
          </a:p>
          <a:p>
            <a:endParaRPr lang="de-DE" sz="1300" dirty="0"/>
          </a:p>
        </p:txBody>
      </p:sp>
    </p:spTree>
    <p:extLst>
      <p:ext uri="{BB962C8B-B14F-4D97-AF65-F5344CB8AC3E}">
        <p14:creationId xmlns:p14="http://schemas.microsoft.com/office/powerpoint/2010/main" val="2264558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33454" y="33454"/>
            <a:ext cx="12158546" cy="51899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Öffentliches Gut</a:t>
            </a:r>
          </a:p>
        </p:txBody>
      </p:sp>
      <mc:AlternateContent xmlns:mc="http://schemas.openxmlformats.org/markup-compatibility/2006" xmlns:a14="http://schemas.microsoft.com/office/drawing/2010/main">
        <mc:Choice Requires="a14">
          <p:sp>
            <p:nvSpPr>
              <p:cNvPr id="21" name="Textfeld 20">
                <a:extLst>
                  <a:ext uri="{FF2B5EF4-FFF2-40B4-BE49-F238E27FC236}">
                    <a16:creationId xmlns:a16="http://schemas.microsoft.com/office/drawing/2014/main" id="{EC95F306-CB7D-4B3B-B988-BDFF31DCE62F}"/>
                  </a:ext>
                </a:extLst>
              </p:cNvPr>
              <p:cNvSpPr txBox="1"/>
              <p:nvPr/>
            </p:nvSpPr>
            <p:spPr>
              <a:xfrm>
                <a:off x="4012163" y="5623777"/>
                <a:ext cx="8164972" cy="518996"/>
              </a:xfrm>
              <a:prstGeom prst="rect">
                <a:avLst/>
              </a:prstGeom>
              <a:noFill/>
            </p:spPr>
            <p:txBody>
              <a:bodyPr wrap="square" rtlCol="0">
                <a:noAutofit/>
              </a:bodyPr>
              <a:lstStyle/>
              <a:p>
                <a:pPr algn="ctr"/>
                <a:r>
                  <a:rPr lang="de-DE" sz="2000" b="1" dirty="0">
                    <a:latin typeface="Times New Roman" panose="02020603050405020304" pitchFamily="18" charset="0"/>
                    <a:cs typeface="Times New Roman" panose="02020603050405020304" pitchFamily="18" charset="0"/>
                  </a:rPr>
                  <a:t>Vertikale</a:t>
                </a:r>
                <a:r>
                  <a:rPr lang="de-DE" sz="2000" dirty="0">
                    <a:latin typeface="Times New Roman" panose="02020603050405020304" pitchFamily="18" charset="0"/>
                    <a:cs typeface="Times New Roman" panose="02020603050405020304" pitchFamily="18" charset="0"/>
                  </a:rPr>
                  <a:t> Aggregation der individuellen Nachfragen NA und NB zu N</a:t>
                </a:r>
              </a:p>
              <a:p>
                <a:pPr algn="ctr"/>
                <a:endParaRPr lang="de-DE" sz="2000" dirty="0">
                  <a:latin typeface="Times New Roman" panose="02020603050405020304" pitchFamily="18" charset="0"/>
                  <a:cs typeface="Times New Roman" panose="02020603050405020304" pitchFamily="18" charset="0"/>
                </a:endParaRPr>
              </a:p>
              <a:p>
                <a:pPr algn="ctr"/>
                <a:r>
                  <a:rPr lang="de-DE" sz="2000" dirty="0">
                    <a:latin typeface="Times New Roman" panose="02020603050405020304" pitchFamily="18" charset="0"/>
                    <a:cs typeface="Times New Roman" panose="02020603050405020304" pitchFamily="18" charset="0"/>
                  </a:rPr>
                  <a:t>NA: </a:t>
                </a:r>
                <a14:m>
                  <m:oMath xmlns:m="http://schemas.openxmlformats.org/officeDocument/2006/math">
                    <m:sSub>
                      <m:sSubPr>
                        <m:ctrlPr>
                          <a:rPr lang="de-DE" sz="2000" i="1" smtClean="0">
                            <a:latin typeface="Cambria Math" panose="02040503050406030204" pitchFamily="18" charset="0"/>
                            <a:cs typeface="Times New Roman" panose="02020603050405020304" pitchFamily="18" charset="0"/>
                          </a:rPr>
                        </m:ctrlPr>
                      </m:sSubPr>
                      <m:e>
                        <m:r>
                          <a:rPr lang="de-DE" sz="2000" b="0" i="1" smtClean="0">
                            <a:latin typeface="Cambria Math" panose="02040503050406030204" pitchFamily="18" charset="0"/>
                            <a:cs typeface="Times New Roman" panose="02020603050405020304" pitchFamily="18" charset="0"/>
                          </a:rPr>
                          <m:t>𝑥</m:t>
                        </m:r>
                      </m:e>
                      <m:sub>
                        <m:r>
                          <a:rPr lang="de-DE" sz="2000" b="0" i="1" smtClean="0">
                            <a:latin typeface="Cambria Math" panose="02040503050406030204" pitchFamily="18" charset="0"/>
                            <a:cs typeface="Times New Roman" panose="02020603050405020304" pitchFamily="18" charset="0"/>
                          </a:rPr>
                          <m:t>𝐴</m:t>
                        </m:r>
                      </m:sub>
                    </m:sSub>
                    <m:r>
                      <a:rPr lang="de-DE" sz="2000" b="0" i="1" smtClean="0">
                        <a:latin typeface="Cambria Math" panose="02040503050406030204" pitchFamily="18" charset="0"/>
                        <a:cs typeface="Times New Roman" panose="02020603050405020304" pitchFamily="18" charset="0"/>
                      </a:rPr>
                      <m:t>=4−</m:t>
                    </m:r>
                    <m:r>
                      <a:rPr lang="de-DE" sz="2000" b="0" i="1" smtClean="0">
                        <a:latin typeface="Cambria Math" panose="02040503050406030204" pitchFamily="18" charset="0"/>
                        <a:cs typeface="Times New Roman" panose="02020603050405020304" pitchFamily="18" charset="0"/>
                      </a:rPr>
                      <m:t>𝑝</m:t>
                    </m:r>
                  </m:oMath>
                </a14:m>
                <a:r>
                  <a:rPr lang="de-DE" sz="2000" dirty="0">
                    <a:latin typeface="Times New Roman" panose="02020603050405020304" pitchFamily="18" charset="0"/>
                    <a:cs typeface="Times New Roman" panose="02020603050405020304" pitchFamily="18" charset="0"/>
                  </a:rPr>
                  <a:t> 		NB: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𝑥</m:t>
                        </m:r>
                      </m:e>
                      <m:sub>
                        <m:r>
                          <a:rPr lang="de-DE" sz="2000" b="0" i="1" smtClean="0">
                            <a:latin typeface="Cambria Math" panose="02040503050406030204" pitchFamily="18" charset="0"/>
                            <a:cs typeface="Times New Roman" panose="02020603050405020304" pitchFamily="18" charset="0"/>
                          </a:rPr>
                          <m:t>𝐵</m:t>
                        </m:r>
                      </m:sub>
                    </m:sSub>
                    <m:r>
                      <a:rPr lang="de-DE" sz="2000" i="1">
                        <a:latin typeface="Cambria Math" panose="02040503050406030204" pitchFamily="18" charset="0"/>
                        <a:cs typeface="Times New Roman" panose="02020603050405020304" pitchFamily="18" charset="0"/>
                      </a:rPr>
                      <m:t>=</m:t>
                    </m:r>
                    <m:f>
                      <m:fPr>
                        <m:ctrlPr>
                          <a:rPr lang="de-DE" sz="2000" i="1">
                            <a:latin typeface="Cambria Math" panose="02040503050406030204" pitchFamily="18" charset="0"/>
                            <a:cs typeface="Times New Roman" panose="02020603050405020304" pitchFamily="18" charset="0"/>
                          </a:rPr>
                        </m:ctrlPr>
                      </m:fPr>
                      <m:num>
                        <m:r>
                          <a:rPr lang="de-DE" sz="2000" i="1">
                            <a:latin typeface="Cambria Math" panose="02040503050406030204" pitchFamily="18" charset="0"/>
                            <a:cs typeface="Times New Roman" panose="02020603050405020304" pitchFamily="18" charset="0"/>
                          </a:rPr>
                          <m:t>1</m:t>
                        </m:r>
                        <m:r>
                          <a:rPr lang="de-DE" sz="2000" b="0" i="1" smtClean="0">
                            <a:latin typeface="Cambria Math" panose="02040503050406030204" pitchFamily="18" charset="0"/>
                            <a:cs typeface="Times New Roman" panose="02020603050405020304" pitchFamily="18" charset="0"/>
                          </a:rPr>
                          <m:t>5</m:t>
                        </m:r>
                      </m:num>
                      <m:den>
                        <m:r>
                          <a:rPr lang="de-DE" sz="2000" b="0" i="1" smtClean="0">
                            <a:latin typeface="Cambria Math" panose="02040503050406030204" pitchFamily="18" charset="0"/>
                            <a:cs typeface="Times New Roman" panose="02020603050405020304" pitchFamily="18" charset="0"/>
                          </a:rPr>
                          <m:t>2</m:t>
                        </m:r>
                      </m:den>
                    </m:f>
                    <m:r>
                      <a:rPr lang="de-DE" sz="2000" i="1">
                        <a:latin typeface="Cambria Math" panose="02040503050406030204" pitchFamily="18" charset="0"/>
                        <a:cs typeface="Times New Roman" panose="02020603050405020304" pitchFamily="18" charset="0"/>
                      </a:rPr>
                      <m:t>−</m:t>
                    </m:r>
                    <m:f>
                      <m:fPr>
                        <m:ctrlPr>
                          <a:rPr lang="de-DE" sz="2000" i="1">
                            <a:latin typeface="Cambria Math" panose="02040503050406030204" pitchFamily="18" charset="0"/>
                            <a:cs typeface="Times New Roman" panose="02020603050405020304" pitchFamily="18" charset="0"/>
                          </a:rPr>
                        </m:ctrlPr>
                      </m:fPr>
                      <m:num>
                        <m:r>
                          <a:rPr lang="de-DE" sz="2000" b="0" i="1" smtClean="0">
                            <a:latin typeface="Cambria Math" panose="02040503050406030204" pitchFamily="18" charset="0"/>
                            <a:cs typeface="Times New Roman" panose="02020603050405020304" pitchFamily="18" charset="0"/>
                          </a:rPr>
                          <m:t>3</m:t>
                        </m:r>
                      </m:num>
                      <m:den>
                        <m:r>
                          <a:rPr lang="de-DE" sz="2000" b="0" i="1" smtClean="0">
                            <a:latin typeface="Cambria Math" panose="02040503050406030204" pitchFamily="18" charset="0"/>
                            <a:cs typeface="Times New Roman" panose="02020603050405020304" pitchFamily="18" charset="0"/>
                          </a:rPr>
                          <m:t>2</m:t>
                        </m:r>
                      </m:den>
                    </m:f>
                    <m:r>
                      <a:rPr lang="de-DE" sz="2000" i="1">
                        <a:latin typeface="Cambria Math" panose="02040503050406030204" pitchFamily="18" charset="0"/>
                        <a:cs typeface="Times New Roman" panose="02020603050405020304" pitchFamily="18" charset="0"/>
                      </a:rPr>
                      <m:t>𝑝</m:t>
                    </m:r>
                  </m:oMath>
                </a14:m>
                <a:r>
                  <a:rPr lang="de-DE" sz="2000" dirty="0">
                    <a:latin typeface="Times New Roman" panose="02020603050405020304" pitchFamily="18" charset="0"/>
                    <a:cs typeface="Times New Roman" panose="02020603050405020304" pitchFamily="18" charset="0"/>
                  </a:rPr>
                  <a:t> 	GK: </a:t>
                </a:r>
                <a14:m>
                  <m:oMath xmlns:m="http://schemas.openxmlformats.org/officeDocument/2006/math">
                    <m:r>
                      <a:rPr lang="de-DE" sz="2000" i="1">
                        <a:latin typeface="Cambria Math" panose="02040503050406030204" pitchFamily="18" charset="0"/>
                        <a:cs typeface="Times New Roman" panose="02020603050405020304" pitchFamily="18" charset="0"/>
                      </a:rPr>
                      <m:t>𝑝</m:t>
                    </m:r>
                    <m:r>
                      <a:rPr lang="de-DE" sz="2000" i="1">
                        <a:latin typeface="Cambria Math" panose="02040503050406030204" pitchFamily="18" charset="0"/>
                        <a:cs typeface="Times New Roman" panose="02020603050405020304" pitchFamily="18" charset="0"/>
                      </a:rPr>
                      <m:t>=</m:t>
                    </m:r>
                    <m:f>
                      <m:fPr>
                        <m:ctrlPr>
                          <a:rPr lang="de-DE" sz="2000" i="1">
                            <a:latin typeface="Cambria Math" panose="02040503050406030204" pitchFamily="18" charset="0"/>
                            <a:cs typeface="Times New Roman" panose="02020603050405020304" pitchFamily="18" charset="0"/>
                          </a:rPr>
                        </m:ctrlPr>
                      </m:fPr>
                      <m:num>
                        <m:r>
                          <a:rPr lang="de-DE" sz="2000" i="1">
                            <a:latin typeface="Cambria Math" panose="02040503050406030204" pitchFamily="18" charset="0"/>
                            <a:cs typeface="Times New Roman" panose="02020603050405020304" pitchFamily="18" charset="0"/>
                          </a:rPr>
                          <m:t>1</m:t>
                        </m:r>
                      </m:num>
                      <m:den>
                        <m:r>
                          <a:rPr lang="de-DE" sz="2000" b="0" i="1" smtClean="0">
                            <a:latin typeface="Cambria Math" panose="02040503050406030204" pitchFamily="18" charset="0"/>
                            <a:cs typeface="Times New Roman" panose="02020603050405020304" pitchFamily="18" charset="0"/>
                          </a:rPr>
                          <m:t>12</m:t>
                        </m:r>
                      </m:den>
                    </m:f>
                    <m:r>
                      <a:rPr lang="de-DE" sz="2000" b="0" i="1" smtClean="0">
                        <a:latin typeface="Cambria Math" panose="02040503050406030204" pitchFamily="18" charset="0"/>
                        <a:cs typeface="Times New Roman" panose="02020603050405020304" pitchFamily="18" charset="0"/>
                      </a:rPr>
                      <m:t>(33−</m:t>
                    </m:r>
                    <m:sSup>
                      <m:sSupPr>
                        <m:ctrlPr>
                          <a:rPr lang="de-DE" sz="2000" b="0" i="1" smtClean="0">
                            <a:latin typeface="Cambria Math" panose="02040503050406030204" pitchFamily="18" charset="0"/>
                            <a:cs typeface="Times New Roman" panose="02020603050405020304" pitchFamily="18" charset="0"/>
                          </a:rPr>
                        </m:ctrlPr>
                      </m:sSupPr>
                      <m:e>
                        <m:r>
                          <a:rPr lang="de-DE" sz="2000" b="0" i="1" smtClean="0">
                            <a:latin typeface="Cambria Math" panose="02040503050406030204" pitchFamily="18" charset="0"/>
                            <a:cs typeface="Times New Roman" panose="02020603050405020304" pitchFamily="18" charset="0"/>
                          </a:rPr>
                          <m:t>4</m:t>
                        </m:r>
                        <m:r>
                          <a:rPr lang="de-DE" sz="2000" b="0" i="1" smtClean="0">
                            <a:latin typeface="Cambria Math" panose="02040503050406030204" pitchFamily="18" charset="0"/>
                            <a:cs typeface="Times New Roman" panose="02020603050405020304" pitchFamily="18" charset="0"/>
                          </a:rPr>
                          <m:t>𝑥</m:t>
                        </m:r>
                      </m:e>
                      <m:sup>
                        <m:r>
                          <a:rPr lang="de-DE" sz="2000" b="0" i="1" smtClean="0">
                            <a:latin typeface="Cambria Math" panose="02040503050406030204" pitchFamily="18" charset="0"/>
                            <a:cs typeface="Times New Roman" panose="02020603050405020304" pitchFamily="18" charset="0"/>
                          </a:rPr>
                          <m:t>2</m:t>
                        </m:r>
                      </m:sup>
                    </m:sSup>
                    <m:r>
                      <a:rPr lang="de-DE" sz="2000" b="0" i="1" smtClean="0">
                        <a:latin typeface="Cambria Math" panose="02040503050406030204" pitchFamily="18" charset="0"/>
                        <a:cs typeface="Times New Roman" panose="02020603050405020304" pitchFamily="18" charset="0"/>
                      </a:rPr>
                      <m:t>)</m:t>
                    </m:r>
                  </m:oMath>
                </a14:m>
                <a:r>
                  <a:rPr lang="de-DE" sz="2000" dirty="0">
                    <a:latin typeface="Times New Roman" panose="02020603050405020304" pitchFamily="18" charset="0"/>
                    <a:cs typeface="Times New Roman" panose="02020603050405020304" pitchFamily="18" charset="0"/>
                  </a:rPr>
                  <a:t> </a:t>
                </a:r>
              </a:p>
              <a:p>
                <a:pPr algn="ctr"/>
                <a:endParaRPr lang="de-DE" sz="2000" dirty="0">
                  <a:latin typeface="Times New Roman" panose="02020603050405020304" pitchFamily="18" charset="0"/>
                  <a:cs typeface="Times New Roman" panose="02020603050405020304" pitchFamily="18" charset="0"/>
                </a:endParaRPr>
              </a:p>
            </p:txBody>
          </p:sp>
        </mc:Choice>
        <mc:Fallback xmlns="">
          <p:sp>
            <p:nvSpPr>
              <p:cNvPr id="21" name="Textfeld 20">
                <a:extLst>
                  <a:ext uri="{FF2B5EF4-FFF2-40B4-BE49-F238E27FC236}">
                    <a16:creationId xmlns:a16="http://schemas.microsoft.com/office/drawing/2014/main" id="{EC95F306-CB7D-4B3B-B988-BDFF31DCE62F}"/>
                  </a:ext>
                </a:extLst>
              </p:cNvPr>
              <p:cNvSpPr txBox="1">
                <a:spLocks noRot="1" noChangeAspect="1" noMove="1" noResize="1" noEditPoints="1" noAdjustHandles="1" noChangeArrowheads="1" noChangeShapeType="1" noTextEdit="1"/>
              </p:cNvSpPr>
              <p:nvPr/>
            </p:nvSpPr>
            <p:spPr>
              <a:xfrm>
                <a:off x="4012163" y="5623777"/>
                <a:ext cx="8164972" cy="518996"/>
              </a:xfrm>
              <a:prstGeom prst="rect">
                <a:avLst/>
              </a:prstGeom>
              <a:blipFill>
                <a:blip r:embed="rId2"/>
                <a:stretch>
                  <a:fillRect l="-448" t="-7059" b="-127059"/>
                </a:stretch>
              </a:blipFill>
            </p:spPr>
            <p:txBody>
              <a:bodyPr/>
              <a:lstStyle/>
              <a:p>
                <a:r>
                  <a:rPr lang="de-DE">
                    <a:noFill/>
                  </a:rPr>
                  <a:t> </a:t>
                </a:r>
              </a:p>
            </p:txBody>
          </p:sp>
        </mc:Fallback>
      </mc:AlternateContent>
      <p:pic>
        <p:nvPicPr>
          <p:cNvPr id="3" name="Grafik 2"/>
          <p:cNvPicPr>
            <a:picLocks noChangeAspect="1"/>
          </p:cNvPicPr>
          <p:nvPr/>
        </p:nvPicPr>
        <p:blipFill>
          <a:blip r:embed="rId3"/>
          <a:stretch>
            <a:fillRect/>
          </a:stretch>
        </p:blipFill>
        <p:spPr>
          <a:xfrm>
            <a:off x="4080313" y="552450"/>
            <a:ext cx="8096822" cy="5012852"/>
          </a:xfrm>
          <a:prstGeom prst="rect">
            <a:avLst/>
          </a:prstGeom>
        </p:spPr>
      </p:pic>
      <p:sp>
        <p:nvSpPr>
          <p:cNvPr id="5" name="Textfeld 4"/>
          <p:cNvSpPr txBox="1"/>
          <p:nvPr/>
        </p:nvSpPr>
        <p:spPr>
          <a:xfrm>
            <a:off x="93316" y="667198"/>
            <a:ext cx="3972132" cy="570664"/>
          </a:xfrm>
          <a:prstGeom prst="rect">
            <a:avLst/>
          </a:prstGeom>
          <a:noFill/>
        </p:spPr>
        <p:txBody>
          <a:bodyPr wrap="square" rtlCol="0">
            <a:noAutofit/>
          </a:bodyPr>
          <a:lstStyle/>
          <a:p>
            <a:r>
              <a:rPr lang="de-DE" sz="1300" dirty="0"/>
              <a:t>Die Aggregation der individuellen Nachfragen läuft jetzt also vertikal ab </a:t>
            </a:r>
          </a:p>
        </p:txBody>
      </p:sp>
      <p:sp>
        <p:nvSpPr>
          <p:cNvPr id="6" name="Textfeld 5"/>
          <p:cNvSpPr txBox="1"/>
          <p:nvPr/>
        </p:nvSpPr>
        <p:spPr>
          <a:xfrm>
            <a:off x="40031" y="1124398"/>
            <a:ext cx="3972132" cy="1040304"/>
          </a:xfrm>
          <a:prstGeom prst="rect">
            <a:avLst/>
          </a:prstGeom>
          <a:noFill/>
        </p:spPr>
        <p:txBody>
          <a:bodyPr wrap="square" rtlCol="0">
            <a:noAutofit/>
          </a:bodyPr>
          <a:lstStyle/>
          <a:p>
            <a:r>
              <a:rPr lang="de-DE" sz="1300" dirty="0"/>
              <a:t>Sie geben sich nicht einen bestimmten Preis vor, sondern eine bestimmte Menge des öffentlichen Gutes (gepunktete Linie), denn jedes Individuum kann diese Menge gleichzeitig nutzen und kann von der Nutzung nicht ausgeschlossen werden</a:t>
            </a:r>
          </a:p>
        </p:txBody>
      </p:sp>
      <p:sp>
        <p:nvSpPr>
          <p:cNvPr id="7" name="Textfeld 6"/>
          <p:cNvSpPr txBox="1"/>
          <p:nvPr/>
        </p:nvSpPr>
        <p:spPr>
          <a:xfrm>
            <a:off x="49367" y="2116550"/>
            <a:ext cx="3972132" cy="726177"/>
          </a:xfrm>
          <a:prstGeom prst="rect">
            <a:avLst/>
          </a:prstGeom>
          <a:noFill/>
        </p:spPr>
        <p:txBody>
          <a:bodyPr wrap="square" rtlCol="0">
            <a:noAutofit/>
          </a:bodyPr>
          <a:lstStyle/>
          <a:p>
            <a:r>
              <a:rPr lang="de-DE" sz="1300" dirty="0"/>
              <a:t>Dann bestimmen sie über die Schnittpunkte mit der blauen und braunen Linie jeweils die Preise, die blau und braun für diese Mengen bereit wären zu bezahlen</a:t>
            </a:r>
          </a:p>
        </p:txBody>
      </p:sp>
      <p:sp>
        <p:nvSpPr>
          <p:cNvPr id="8" name="Textfeld 7"/>
          <p:cNvSpPr txBox="1"/>
          <p:nvPr/>
        </p:nvSpPr>
        <p:spPr>
          <a:xfrm>
            <a:off x="40031" y="2793765"/>
            <a:ext cx="3972132" cy="539735"/>
          </a:xfrm>
          <a:prstGeom prst="rect">
            <a:avLst/>
          </a:prstGeom>
          <a:noFill/>
        </p:spPr>
        <p:txBody>
          <a:bodyPr wrap="square" rtlCol="0">
            <a:noAutofit/>
          </a:bodyPr>
          <a:lstStyle/>
          <a:p>
            <a:r>
              <a:rPr lang="de-DE" sz="1300" dirty="0"/>
              <a:t>und addieren beide Preise zur gesamten Zahlungsbereitschaft (grüne Linie)</a:t>
            </a:r>
          </a:p>
        </p:txBody>
      </p:sp>
      <p:sp>
        <p:nvSpPr>
          <p:cNvPr id="9" name="Textfeld 8"/>
          <p:cNvSpPr txBox="1"/>
          <p:nvPr/>
        </p:nvSpPr>
        <p:spPr>
          <a:xfrm>
            <a:off x="0" y="3232303"/>
            <a:ext cx="4142792" cy="1551191"/>
          </a:xfrm>
          <a:prstGeom prst="rect">
            <a:avLst/>
          </a:prstGeom>
          <a:noFill/>
        </p:spPr>
        <p:txBody>
          <a:bodyPr wrap="square" rtlCol="0">
            <a:noAutofit/>
          </a:bodyPr>
          <a:lstStyle/>
          <a:p>
            <a:r>
              <a:rPr lang="de-DE" sz="1300" dirty="0"/>
              <a:t>Wichtig ist, dass die blaue und braune Nachfragekurve aus Ihrer ganz normalen individuellen Haushaltsoptimierung kommen. Die grüne Kurve stellt aber </a:t>
            </a:r>
            <a:r>
              <a:rPr lang="de-DE" sz="1300" b="1" dirty="0"/>
              <a:t>keine</a:t>
            </a:r>
            <a:r>
              <a:rPr lang="de-DE" sz="1300" dirty="0"/>
              <a:t> klassische Marktnachfragekurve dar, denn über einen Marktprozess kommt diese Aggregation </a:t>
            </a:r>
            <a:r>
              <a:rPr lang="de-DE" sz="1300" b="1" dirty="0"/>
              <a:t>nicht </a:t>
            </a:r>
            <a:r>
              <a:rPr lang="de-DE" sz="1300" dirty="0"/>
              <a:t>zustande, denn niemand kann gezwungen werden (zumindest in unserem Land), </a:t>
            </a:r>
            <a:r>
              <a:rPr lang="de-DE" sz="1300"/>
              <a:t>seine Grenzzahlungsbereitschaft für </a:t>
            </a:r>
            <a:r>
              <a:rPr lang="de-DE" sz="1300" dirty="0"/>
              <a:t>eine bestimmte Menge zu offenbaren </a:t>
            </a:r>
          </a:p>
        </p:txBody>
      </p:sp>
      <p:sp>
        <p:nvSpPr>
          <p:cNvPr id="11" name="Textfeld 10"/>
          <p:cNvSpPr txBox="1"/>
          <p:nvPr/>
        </p:nvSpPr>
        <p:spPr>
          <a:xfrm>
            <a:off x="52481" y="4952241"/>
            <a:ext cx="3972132" cy="838956"/>
          </a:xfrm>
          <a:prstGeom prst="rect">
            <a:avLst/>
          </a:prstGeom>
          <a:noFill/>
        </p:spPr>
        <p:txBody>
          <a:bodyPr wrap="square" rtlCol="0">
            <a:noAutofit/>
          </a:bodyPr>
          <a:lstStyle/>
          <a:p>
            <a:r>
              <a:rPr lang="de-DE" sz="1300" dirty="0"/>
              <a:t>Der Knick in der grünen Linie kommt wieder aus dem Aspekt in diesem Beispiel, dass blau für mehr als 4 Einheiten des Gutes nicht mehr bereit ist, etwas zu bezahlen</a:t>
            </a:r>
          </a:p>
        </p:txBody>
      </p:sp>
      <p:sp>
        <p:nvSpPr>
          <p:cNvPr id="12" name="Textfeld 11"/>
          <p:cNvSpPr txBox="1"/>
          <p:nvPr/>
        </p:nvSpPr>
        <p:spPr>
          <a:xfrm>
            <a:off x="61817" y="5894631"/>
            <a:ext cx="3972132" cy="838956"/>
          </a:xfrm>
          <a:prstGeom prst="rect">
            <a:avLst/>
          </a:prstGeom>
          <a:noFill/>
        </p:spPr>
        <p:txBody>
          <a:bodyPr wrap="square" rtlCol="0">
            <a:noAutofit/>
          </a:bodyPr>
          <a:lstStyle/>
          <a:p>
            <a:r>
              <a:rPr lang="de-DE" sz="1300" dirty="0"/>
              <a:t>Versuchen Sie doch wieder einmal dieses Diagramm mit den angegebenen Funktion in Excel umzusetzen</a:t>
            </a:r>
          </a:p>
        </p:txBody>
      </p:sp>
    </p:spTree>
    <p:extLst>
      <p:ext uri="{BB962C8B-B14F-4D97-AF65-F5344CB8AC3E}">
        <p14:creationId xmlns:p14="http://schemas.microsoft.com/office/powerpoint/2010/main" val="304094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1" grpId="0"/>
      <p:bldP spid="1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Öffentliches Gut – Analytische Lösung</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19049" y="561973"/>
                <a:ext cx="12172951" cy="6296027"/>
              </a:xfrm>
              <a:prstGeom prst="rect">
                <a:avLst/>
              </a:prstGeom>
              <a:noFill/>
            </p:spPr>
            <p:txBody>
              <a:bodyPr wrap="square" rtlCol="0">
                <a:noAutofit/>
              </a:bodyPr>
              <a:lstStyle/>
              <a:p>
                <a:pPr algn="ctr"/>
                <a:endParaRPr lang="de-DE" sz="2400" b="0" i="1" dirty="0">
                  <a:latin typeface="Cambria Math" panose="02040503050406030204" pitchFamily="18" charset="0"/>
                  <a:cs typeface="Times New Roman" panose="02020603050405020304" pitchFamily="18" charset="0"/>
                </a:endParaRPr>
              </a:p>
              <a:p>
                <a:pPr marL="342900" indent="-342900">
                  <a:buFont typeface="Arial" panose="020B0604020202020204" pitchFamily="34" charset="0"/>
                  <a:buChar char="•"/>
                </a:pPr>
                <a14:m>
                  <m:oMath xmlns:m="http://schemas.openxmlformats.org/officeDocument/2006/math">
                    <m:r>
                      <a:rPr lang="de-DE" sz="2400" b="0" i="1" smtClean="0">
                        <a:latin typeface="Cambria Math" panose="02040503050406030204" pitchFamily="18" charset="0"/>
                        <a:cs typeface="Times New Roman" panose="02020603050405020304" pitchFamily="18" charset="0"/>
                      </a:rPr>
                      <m:t>𝑥</m:t>
                    </m:r>
                  </m:oMath>
                </a14:m>
                <a:r>
                  <a:rPr lang="de-DE" sz="2400" dirty="0">
                    <a:latin typeface="Times New Roman" panose="02020603050405020304" pitchFamily="18" charset="0"/>
                    <a:cs typeface="Times New Roman" panose="02020603050405020304" pitchFamily="18" charset="0"/>
                  </a:rPr>
                  <a:t>	privates Gut</a:t>
                </a:r>
              </a:p>
              <a:p>
                <a:pPr marL="342900" indent="-342900">
                  <a:buFont typeface="Arial" panose="020B0604020202020204" pitchFamily="34" charset="0"/>
                  <a:buChar char="•"/>
                </a:pPr>
                <a14:m>
                  <m:oMath xmlns:m="http://schemas.openxmlformats.org/officeDocument/2006/math">
                    <m:r>
                      <a:rPr lang="de-DE" sz="2400" b="0" i="1" smtClean="0">
                        <a:latin typeface="Cambria Math" panose="02040503050406030204" pitchFamily="18" charset="0"/>
                        <a:cs typeface="Times New Roman" panose="02020603050405020304" pitchFamily="18" charset="0"/>
                      </a:rPr>
                      <m:t>𝐺</m:t>
                    </m:r>
                  </m:oMath>
                </a14:m>
                <a:r>
                  <a:rPr lang="de-DE" sz="2400" dirty="0">
                    <a:latin typeface="Times New Roman" panose="02020603050405020304" pitchFamily="18" charset="0"/>
                    <a:cs typeface="Times New Roman" panose="02020603050405020304" pitchFamily="18" charset="0"/>
                  </a:rPr>
                  <a:t>	öffentliches Gut</a:t>
                </a:r>
              </a:p>
              <a:p>
                <a:pPr marL="342900" indent="-342900">
                  <a:buFont typeface="Arial" panose="020B0604020202020204" pitchFamily="34" charset="0"/>
                  <a:buChar char="•"/>
                </a:pPr>
                <a14:m>
                  <m:oMath xmlns:m="http://schemas.openxmlformats.org/officeDocument/2006/math">
                    <m:r>
                      <a:rPr lang="de-DE" sz="2400" b="0" i="1" smtClean="0">
                        <a:latin typeface="Cambria Math" panose="02040503050406030204" pitchFamily="18" charset="0"/>
                        <a:cs typeface="Times New Roman" panose="02020603050405020304" pitchFamily="18" charset="0"/>
                      </a:rPr>
                      <m:t>𝑐</m:t>
                    </m:r>
                  </m:oMath>
                </a14:m>
                <a:r>
                  <a:rPr lang="de-DE" sz="2400" dirty="0">
                    <a:latin typeface="Times New Roman" panose="02020603050405020304" pitchFamily="18" charset="0"/>
                    <a:cs typeface="Times New Roman" panose="02020603050405020304" pitchFamily="18" charset="0"/>
                  </a:rPr>
                  <a:t>	Kosten des öffentlichen Gutes pro Einheit des privaten Gutes  → entspricht den 	Grenzkosten GK!</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algn="ctr"/>
                <a:r>
                  <a:rPr lang="de-DE" sz="2400" dirty="0">
                    <a:latin typeface="Times New Roman" panose="02020603050405020304" pitchFamily="18" charset="0"/>
                    <a:cs typeface="Times New Roman" panose="02020603050405020304" pitchFamily="18" charset="0"/>
                  </a:rPr>
                  <a:t>Zwei Haushalte </a:t>
                </a:r>
                <a14:m>
                  <m:oMath xmlns:m="http://schemas.openxmlformats.org/officeDocument/2006/math">
                    <m:r>
                      <a:rPr lang="de-DE" sz="2400" b="0" i="1" smtClean="0">
                        <a:latin typeface="Cambria Math" panose="02040503050406030204" pitchFamily="18" charset="0"/>
                        <a:cs typeface="Times New Roman" panose="02020603050405020304" pitchFamily="18" charset="0"/>
                      </a:rPr>
                      <m:t>𝐴</m:t>
                    </m:r>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𝐵</m:t>
                    </m:r>
                  </m:oMath>
                </a14:m>
                <a:r>
                  <a:rPr lang="de-DE" sz="2400" dirty="0">
                    <a:latin typeface="Times New Roman" panose="02020603050405020304" pitchFamily="18" charset="0"/>
                    <a:cs typeface="Times New Roman" panose="02020603050405020304" pitchFamily="18" charset="0"/>
                  </a:rPr>
                  <a:t> mit</a:t>
                </a:r>
              </a:p>
              <a:p>
                <a:endParaRPr lang="de-DE" sz="2400" dirty="0">
                  <a:latin typeface="Times New Roman" panose="02020603050405020304" pitchFamily="18" charset="0"/>
                  <a:cs typeface="Times New Roman" panose="02020603050405020304" pitchFamily="18" charset="0"/>
                </a:endParaRPr>
              </a:p>
              <a:p>
                <a:r>
                  <a:rPr lang="de-DE" sz="2400" dirty="0">
                    <a:cs typeface="Times New Roman" panose="02020603050405020304" pitchFamily="18" charset="0"/>
                  </a:rPr>
                  <a:t>            </a:t>
                </a:r>
                <a14:m>
                  <m:oMath xmlns:m="http://schemas.openxmlformats.org/officeDocument/2006/math">
                    <m:sSub>
                      <m:sSubPr>
                        <m:ctrlPr>
                          <a:rPr lang="de-DE" sz="2400" i="1" smtClean="0">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𝑢</m:t>
                        </m:r>
                      </m:e>
                      <m:sub>
                        <m:r>
                          <a:rPr lang="de-DE" sz="2400" b="0" i="1" smtClean="0">
                            <a:latin typeface="Cambria Math" panose="02040503050406030204" pitchFamily="18" charset="0"/>
                            <a:cs typeface="Times New Roman" panose="02020603050405020304" pitchFamily="18" charset="0"/>
                          </a:rPr>
                          <m:t>𝐴</m:t>
                        </m:r>
                      </m:sub>
                    </m:sSub>
                    <m:r>
                      <a:rPr lang="de-DE" sz="2400" b="0" i="1"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𝐴</m:t>
                        </m:r>
                      </m:sub>
                    </m:sSub>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𝐺</m:t>
                    </m:r>
                    <m:r>
                      <a:rPr lang="de-DE" sz="2400" b="0" i="1" smtClean="0">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Nutzen des Haushalts </a:t>
                </a:r>
                <a14:m>
                  <m:oMath xmlns:m="http://schemas.openxmlformats.org/officeDocument/2006/math">
                    <m:r>
                      <a:rPr lang="de-DE" sz="2400" b="0" i="1" smtClean="0">
                        <a:latin typeface="Cambria Math" panose="02040503050406030204" pitchFamily="18" charset="0"/>
                        <a:cs typeface="Times New Roman" panose="02020603050405020304" pitchFamily="18" charset="0"/>
                      </a:rPr>
                      <m:t>𝐴</m:t>
                    </m:r>
                  </m:oMath>
                </a14:m>
                <a:r>
                  <a:rPr lang="de-DE" sz="2400"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𝑢</m:t>
                        </m:r>
                      </m:e>
                      <m:sub>
                        <m:r>
                          <a:rPr lang="de-DE" sz="2400" b="0" i="1" smtClean="0">
                            <a:latin typeface="Cambria Math" panose="02040503050406030204" pitchFamily="18" charset="0"/>
                            <a:cs typeface="Times New Roman" panose="02020603050405020304" pitchFamily="18" charset="0"/>
                          </a:rPr>
                          <m:t>𝐵</m:t>
                        </m:r>
                      </m:sub>
                    </m:sSub>
                    <m:r>
                      <a:rPr lang="de-DE" sz="2400" i="1">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𝐵</m:t>
                        </m:r>
                      </m:sub>
                    </m:sSub>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𝐺</m:t>
                    </m:r>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Nutzen des Haushalts </a:t>
                </a:r>
                <a14:m>
                  <m:oMath xmlns:m="http://schemas.openxmlformats.org/officeDocument/2006/math">
                    <m:r>
                      <a:rPr lang="de-DE" sz="2400" b="0" i="1" smtClean="0">
                        <a:latin typeface="Cambria Math" panose="02040503050406030204" pitchFamily="18" charset="0"/>
                        <a:cs typeface="Times New Roman" panose="02020603050405020304" pitchFamily="18" charset="0"/>
                      </a:rPr>
                      <m:t>𝐵</m:t>
                    </m:r>
                  </m:oMath>
                </a14:m>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𝐴</m:t>
                        </m:r>
                      </m:sub>
                    </m:sSub>
                  </m:oMath>
                </a14:m>
                <a:r>
                  <a:rPr lang="de-DE" sz="2400" dirty="0">
                    <a:latin typeface="Times New Roman" panose="02020603050405020304" pitchFamily="18" charset="0"/>
                    <a:cs typeface="Times New Roman" panose="02020603050405020304" pitchFamily="18" charset="0"/>
                  </a:rPr>
                  <a:t> Anfangsausstattung bzw. Einkommen von </a:t>
                </a:r>
                <a14:m>
                  <m:oMath xmlns:m="http://schemas.openxmlformats.org/officeDocument/2006/math">
                    <m:r>
                      <a:rPr lang="de-DE" sz="2400" i="1">
                        <a:latin typeface="Cambria Math" panose="02040503050406030204" pitchFamily="18" charset="0"/>
                        <a:cs typeface="Times New Roman" panose="02020603050405020304" pitchFamily="18" charset="0"/>
                      </a:rPr>
                      <m:t>𝐴</m:t>
                    </m:r>
                  </m:oMath>
                </a14:m>
                <a:r>
                  <a:rPr lang="de-DE" sz="2400"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𝑦</m:t>
                        </m:r>
                      </m:e>
                      <m:sub>
                        <m:r>
                          <a:rPr lang="de-DE" sz="2400" b="0" i="1" smtClean="0">
                            <a:latin typeface="Cambria Math" panose="02040503050406030204" pitchFamily="18" charset="0"/>
                            <a:cs typeface="Times New Roman" panose="02020603050405020304" pitchFamily="18" charset="0"/>
                          </a:rPr>
                          <m:t>𝐵</m:t>
                        </m:r>
                      </m:sub>
                    </m:sSub>
                  </m:oMath>
                </a14:m>
                <a:r>
                  <a:rPr lang="de-DE" sz="2400" dirty="0">
                    <a:latin typeface="Times New Roman" panose="02020603050405020304" pitchFamily="18" charset="0"/>
                    <a:cs typeface="Times New Roman" panose="02020603050405020304" pitchFamily="18" charset="0"/>
                  </a:rPr>
                  <a:t> Anfangsausstattung bzw. Einkommen von </a:t>
                </a:r>
                <a14:m>
                  <m:oMath xmlns:m="http://schemas.openxmlformats.org/officeDocument/2006/math">
                    <m:r>
                      <a:rPr lang="de-DE" sz="2400" b="0" i="1" smtClean="0">
                        <a:latin typeface="Cambria Math" panose="02040503050406030204" pitchFamily="18" charset="0"/>
                        <a:cs typeface="Times New Roman" panose="02020603050405020304" pitchFamily="18" charset="0"/>
                      </a:rPr>
                      <m:t>𝐵</m:t>
                    </m:r>
                  </m:oMath>
                </a14:m>
                <a:r>
                  <a:rPr lang="de-DE" sz="2400" dirty="0">
                    <a:latin typeface="Times New Roman" panose="02020603050405020304" pitchFamily="18" charset="0"/>
                    <a:cs typeface="Times New Roman" panose="02020603050405020304" pitchFamily="18" charset="0"/>
                  </a:rPr>
                  <a:t> </a:t>
                </a: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a:t>
                </a: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19049" y="561973"/>
                <a:ext cx="12172951" cy="6296027"/>
              </a:xfrm>
              <a:prstGeom prst="rect">
                <a:avLst/>
              </a:prstGeom>
              <a:blipFill>
                <a:blip r:embed="rId2"/>
                <a:stretch>
                  <a:fillRect l="-651"/>
                </a:stretch>
              </a:blipFill>
            </p:spPr>
            <p:txBody>
              <a:bodyPr/>
              <a:lstStyle/>
              <a:p>
                <a:r>
                  <a:rPr lang="de-DE">
                    <a:noFill/>
                  </a:rPr>
                  <a:t> </a:t>
                </a:r>
              </a:p>
            </p:txBody>
          </p:sp>
        </mc:Fallback>
      </mc:AlternateContent>
      <p:sp>
        <p:nvSpPr>
          <p:cNvPr id="4" name="Textfeld 3"/>
          <p:cNvSpPr txBox="1"/>
          <p:nvPr/>
        </p:nvSpPr>
        <p:spPr>
          <a:xfrm>
            <a:off x="3041390" y="507761"/>
            <a:ext cx="9069745" cy="1090884"/>
          </a:xfrm>
          <a:prstGeom prst="rect">
            <a:avLst/>
          </a:prstGeom>
          <a:noFill/>
        </p:spPr>
        <p:txBody>
          <a:bodyPr wrap="square" rtlCol="0">
            <a:noAutofit/>
          </a:bodyPr>
          <a:lstStyle/>
          <a:p>
            <a:r>
              <a:rPr lang="de-DE" sz="1300" dirty="0"/>
              <a:t>Wie angekündigt müssen Sie bei mir durch die Mathematik durch. An vielen anderen Hochschulen belässt man es bei der heuristischen Ableitung. Ein akademischer Abschluss benötigt aber analytische Schärfe, die eben die Mathematik sehr gut liefern kann!!! Nicht zuletzt wird dadurch langfristig auch die Reputation einer Hochschule abgeleitet und von dieser Reputation hängt nicht zuletzt Ihr individueller Erfolg am Arbeitsmarkt ab. Außerdem steht auch mein Eigeninteresse dahinter, denn eine schwindende Reputation übersetzt sich in sinkende Studierendenzahlen und stellt damit eine Gefahr für meinen Arbeitsplatz dar!  </a:t>
            </a:r>
          </a:p>
        </p:txBody>
      </p:sp>
    </p:spTree>
    <p:extLst>
      <p:ext uri="{BB962C8B-B14F-4D97-AF65-F5344CB8AC3E}">
        <p14:creationId xmlns:p14="http://schemas.microsoft.com/office/powerpoint/2010/main" val="670147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Maximierungsansatz</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0" y="1373872"/>
                <a:ext cx="12150649" cy="5642517"/>
              </a:xfrm>
              <a:prstGeom prst="rect">
                <a:avLst/>
              </a:prstGeom>
              <a:noFill/>
            </p:spPr>
            <p:txBody>
              <a:bodyPr wrap="square" rtlCol="0">
                <a:noAutofit/>
              </a:bodyPr>
              <a:lstStyle/>
              <a:p>
                <a14:m>
                  <m:oMath xmlns:m="http://schemas.openxmlformats.org/officeDocument/2006/math">
                    <m:func>
                      <m:funcPr>
                        <m:ctrlPr>
                          <a:rPr lang="de-DE" sz="2400" i="1" smtClean="0">
                            <a:latin typeface="Cambria Math" panose="02040503050406030204" pitchFamily="18" charset="0"/>
                            <a:cs typeface="Times New Roman" panose="02020603050405020304" pitchFamily="18" charset="0"/>
                          </a:rPr>
                        </m:ctrlPr>
                      </m:funcPr>
                      <m:fName>
                        <m:limLow>
                          <m:limLowPr>
                            <m:ctrlPr>
                              <a:rPr lang="de-DE" sz="2400" i="1">
                                <a:latin typeface="Cambria Math" panose="02040503050406030204" pitchFamily="18" charset="0"/>
                                <a:cs typeface="Times New Roman" panose="02020603050405020304" pitchFamily="18" charset="0"/>
                              </a:rPr>
                            </m:ctrlPr>
                          </m:limLowPr>
                          <m:e>
                            <m:r>
                              <m:rPr>
                                <m:sty m:val="p"/>
                              </m:rPr>
                              <a:rPr lang="de-DE" sz="2400">
                                <a:latin typeface="Cambria Math" panose="02040503050406030204" pitchFamily="18" charset="0"/>
                                <a:cs typeface="Times New Roman" panose="02020603050405020304" pitchFamily="18" charset="0"/>
                              </a:rPr>
                              <m:t>max</m:t>
                            </m:r>
                          </m:e>
                          <m:lim>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𝐴</m:t>
                                </m:r>
                              </m:sub>
                            </m:sSub>
                            <m:r>
                              <a:rPr lang="de-DE" sz="2400" b="0" i="1"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𝐵</m:t>
                                </m:r>
                              </m:sub>
                            </m:sSub>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𝐺</m:t>
                            </m:r>
                          </m:lim>
                        </m:limLow>
                      </m:fName>
                      <m:e>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𝑢</m:t>
                            </m:r>
                          </m:e>
                          <m:sub>
                            <m:r>
                              <a:rPr lang="de-DE" sz="2400" i="1">
                                <a:latin typeface="Cambria Math" panose="02040503050406030204" pitchFamily="18" charset="0"/>
                                <a:cs typeface="Times New Roman" panose="02020603050405020304" pitchFamily="18" charset="0"/>
                              </a:rPr>
                              <m:t>𝐴</m:t>
                            </m:r>
                          </m:sub>
                        </m:sSub>
                        <m:r>
                          <a:rPr lang="de-DE" sz="240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𝐴</m:t>
                            </m:r>
                          </m:sub>
                        </m:sSub>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𝐺</m:t>
                        </m:r>
                        <m:r>
                          <m:rPr>
                            <m:nor/>
                          </m:rPr>
                          <a:rPr lang="de-DE" sz="2400" dirty="0">
                            <a:latin typeface="Times New Roman" panose="02020603050405020304" pitchFamily="18" charset="0"/>
                            <a:cs typeface="Times New Roman" panose="02020603050405020304" pitchFamily="18" charset="0"/>
                          </a:rPr>
                          <m:t>)</m:t>
                        </m:r>
                      </m:e>
                    </m:func>
                  </m:oMath>
                </a14:m>
                <a:r>
                  <a:rPr lang="de-DE" sz="2400" dirty="0">
                    <a:latin typeface="Times New Roman" panose="02020603050405020304" pitchFamily="18" charset="0"/>
                    <a:cs typeface="Times New Roman" panose="02020603050405020304" pitchFamily="18" charset="0"/>
                  </a:rPr>
                  <a:t> 		NB</a:t>
                </a:r>
                <a:r>
                  <a:rPr lang="de-DE" sz="2400" baseline="-25000" dirty="0">
                    <a:latin typeface="Times New Roman" panose="02020603050405020304" pitchFamily="18" charset="0"/>
                    <a:cs typeface="Times New Roman" panose="02020603050405020304" pitchFamily="18" charset="0"/>
                  </a:rPr>
                  <a:t>1</a:t>
                </a:r>
                <a:r>
                  <a:rPr lang="de-DE" sz="2400"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𝑢</m:t>
                        </m:r>
                      </m:e>
                      <m:sub>
                        <m:r>
                          <a:rPr lang="de-DE" sz="2400" i="1">
                            <a:latin typeface="Cambria Math" panose="02040503050406030204" pitchFamily="18" charset="0"/>
                            <a:cs typeface="Times New Roman" panose="02020603050405020304" pitchFamily="18" charset="0"/>
                          </a:rPr>
                          <m:t>𝐵</m:t>
                        </m:r>
                      </m:sub>
                    </m:sSub>
                    <m:d>
                      <m:dPr>
                        <m:ctrlPr>
                          <a:rPr lang="de-DE" sz="2400" i="1" smtClean="0">
                            <a:latin typeface="Cambria Math" panose="02040503050406030204" pitchFamily="18" charset="0"/>
                            <a:cs typeface="Times New Roman" panose="02020603050405020304" pitchFamily="18" charset="0"/>
                          </a:rPr>
                        </m:ctrlPr>
                      </m:dPr>
                      <m:e>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𝐵</m:t>
                            </m:r>
                          </m:sub>
                        </m:sSub>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𝐺</m:t>
                        </m:r>
                      </m:e>
                    </m:d>
                    <m:r>
                      <a:rPr lang="de-DE" sz="2400" b="0" i="1" smtClean="0">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𝑢</m:t>
                        </m:r>
                      </m:e>
                    </m:acc>
                  </m:oMath>
                </a14:m>
                <a:r>
                  <a:rPr lang="de-DE" sz="2400" dirty="0">
                    <a:latin typeface="Times New Roman" panose="02020603050405020304" pitchFamily="18" charset="0"/>
                    <a:cs typeface="Times New Roman" panose="02020603050405020304" pitchFamily="18" charset="0"/>
                  </a:rPr>
                  <a:t>		NB</a:t>
                </a:r>
                <a:r>
                  <a:rPr lang="de-DE" sz="2400" baseline="-25000" dirty="0">
                    <a:latin typeface="Times New Roman" panose="02020603050405020304" pitchFamily="18" charset="0"/>
                    <a:cs typeface="Times New Roman" panose="02020603050405020304" pitchFamily="18" charset="0"/>
                  </a:rPr>
                  <a:t>2</a:t>
                </a:r>
                <a:r>
                  <a:rPr lang="de-DE" sz="2400"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𝐴</m:t>
                        </m:r>
                      </m:sub>
                    </m:sSub>
                    <m:r>
                      <a:rPr lang="de-DE" sz="2400" b="0" i="1"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𝐵</m:t>
                        </m:r>
                      </m:sub>
                    </m:sSub>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𝑐𝐺</m:t>
                    </m:r>
                    <m:r>
                      <a:rPr lang="de-DE" sz="2400" b="0" i="1"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𝐴</m:t>
                        </m:r>
                      </m:sub>
                    </m:sSub>
                    <m:r>
                      <a:rPr lang="de-DE" sz="2400" b="0" i="1"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𝐵</m:t>
                        </m:r>
                      </m:sub>
                    </m:sSub>
                  </m:oMath>
                </a14:m>
                <a:endParaRPr lang="de-DE" sz="2400" dirty="0">
                  <a:latin typeface="Times New Roman" panose="02020603050405020304" pitchFamily="18" charset="0"/>
                  <a:cs typeface="Times New Roman" panose="02020603050405020304" pitchFamily="18" charset="0"/>
                </a:endParaRPr>
              </a:p>
              <a:p>
                <a:endParaRPr lang="de-DE" sz="2400" dirty="0">
                  <a:latin typeface="Lucida Calligraphy" panose="03010101010101010101" pitchFamily="66" charset="0"/>
                  <a:ea typeface="Cambria Math" panose="020405030504060302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r>
                        <a:rPr lang="de-DE" sz="2400" b="0" i="0" smtClean="0">
                          <a:latin typeface="Cambria Math" panose="02040503050406030204" pitchFamily="18" charset="0"/>
                          <a:cs typeface="Times New Roman" panose="02020603050405020304" pitchFamily="18" charset="0"/>
                        </a:rPr>
                        <m:t>ℒ</m:t>
                      </m:r>
                      <m:r>
                        <a:rPr lang="de-DE" sz="2400" b="0" i="1"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𝑢</m:t>
                          </m:r>
                        </m:e>
                        <m:sub>
                          <m:r>
                            <a:rPr lang="de-DE" sz="2400" i="1">
                              <a:latin typeface="Cambria Math" panose="02040503050406030204" pitchFamily="18" charset="0"/>
                              <a:cs typeface="Times New Roman" panose="02020603050405020304" pitchFamily="18" charset="0"/>
                            </a:rPr>
                            <m:t>𝐴</m:t>
                          </m:r>
                        </m:sub>
                      </m:sSub>
                      <m:d>
                        <m:dPr>
                          <m:ctrlPr>
                            <a:rPr lang="de-DE" sz="2400" i="1">
                              <a:latin typeface="Cambria Math" panose="02040503050406030204" pitchFamily="18" charset="0"/>
                              <a:cs typeface="Times New Roman" panose="02020603050405020304" pitchFamily="18" charset="0"/>
                            </a:rPr>
                          </m:ctrlPr>
                        </m:dPr>
                        <m:e>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𝐴</m:t>
                              </m:r>
                            </m:sub>
                          </m:sSub>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𝐺</m:t>
                          </m:r>
                        </m:e>
                      </m:d>
                      <m:r>
                        <a:rPr lang="de-DE" sz="2400" b="0" i="0"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el-GR" sz="2400" i="1" smtClean="0">
                              <a:latin typeface="Cambria Math" panose="02040503050406030204" pitchFamily="18" charset="0"/>
                              <a:cs typeface="Times New Roman" panose="02020603050405020304" pitchFamily="18" charset="0"/>
                            </a:rPr>
                            <m:t>𝜇</m:t>
                          </m:r>
                          <m:r>
                            <a:rPr lang="de-DE" sz="2400" b="0" i="1" smtClean="0">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𝑢</m:t>
                          </m:r>
                        </m:e>
                        <m:sub>
                          <m:r>
                            <a:rPr lang="de-DE" sz="2400" i="1">
                              <a:latin typeface="Cambria Math" panose="02040503050406030204" pitchFamily="18" charset="0"/>
                              <a:cs typeface="Times New Roman" panose="02020603050405020304" pitchFamily="18" charset="0"/>
                            </a:rPr>
                            <m:t>𝐵</m:t>
                          </m:r>
                        </m:sub>
                      </m:sSub>
                      <m:d>
                        <m:dPr>
                          <m:ctrlPr>
                            <a:rPr lang="de-DE" sz="2400" b="0" i="1" smtClean="0">
                              <a:latin typeface="Cambria Math" panose="02040503050406030204" pitchFamily="18" charset="0"/>
                              <a:cs typeface="Times New Roman" panose="02020603050405020304" pitchFamily="18" charset="0"/>
                            </a:rPr>
                          </m:ctrlPr>
                        </m:dPr>
                        <m:e>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𝐵</m:t>
                              </m:r>
                            </m:sub>
                          </m:sSub>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𝐺</m:t>
                          </m:r>
                        </m:e>
                      </m:d>
                      <m:r>
                        <a:rPr lang="de-DE" sz="2400" b="0" i="1" smtClean="0">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𝑢</m:t>
                          </m:r>
                        </m:e>
                      </m:acc>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ea typeface="Cambria Math" panose="02040503050406030204" pitchFamily="18" charset="0"/>
                          <a:cs typeface="Times New Roman" panose="02020603050405020304" pitchFamily="18" charset="0"/>
                        </a:rPr>
                        <m:t>𝜆</m:t>
                      </m:r>
                      <m:r>
                        <a:rPr lang="de-DE" sz="2400" b="0" i="1" smtClean="0">
                          <a:latin typeface="Cambria Math" panose="02040503050406030204" pitchFamily="18" charset="0"/>
                          <a:ea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𝐴</m:t>
                          </m:r>
                        </m:sub>
                      </m:sSub>
                      <m:r>
                        <a:rPr lang="de-DE" sz="2400" i="1">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𝐵</m:t>
                          </m:r>
                        </m:sub>
                      </m:sSub>
                      <m:r>
                        <a:rPr lang="de-DE" sz="2400" b="0" i="1"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𝐴</m:t>
                          </m:r>
                        </m:sub>
                      </m:sSub>
                      <m:r>
                        <a:rPr lang="de-DE" sz="2400" b="0" i="1"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𝐵</m:t>
                          </m:r>
                        </m:sub>
                      </m:sSub>
                      <m:r>
                        <a:rPr lang="de-DE" sz="2400" b="0" i="1" smtClean="0">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𝑐𝐺</m:t>
                      </m:r>
                      <m:r>
                        <a:rPr lang="de-DE" sz="2400" b="0" i="1" smtClean="0">
                          <a:latin typeface="Cambria Math" panose="02040503050406030204" pitchFamily="18" charset="0"/>
                          <a:cs typeface="Times New Roman" panose="02020603050405020304" pitchFamily="18" charset="0"/>
                        </a:rPr>
                        <m:t>)</m:t>
                      </m:r>
                    </m:oMath>
                  </m:oMathPara>
                </a14:m>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Ableiten nach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𝐴</m:t>
                        </m:r>
                      </m:sub>
                    </m:sSub>
                    <m:r>
                      <a:rPr lang="de-DE" sz="2400" b="0" i="1"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𝐵</m:t>
                        </m:r>
                      </m:sub>
                    </m:sSub>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𝐺</m:t>
                    </m:r>
                  </m:oMath>
                </a14:m>
                <a:r>
                  <a:rPr lang="de-DE" sz="2400" dirty="0">
                    <a:latin typeface="Times New Roman" panose="02020603050405020304" pitchFamily="18" charset="0"/>
                    <a:cs typeface="Times New Roman" panose="02020603050405020304" pitchFamily="18" charset="0"/>
                  </a:rPr>
                  <a:t> und Nullsetzen liefert:</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algn="ctr"/>
                <a14:m>
                  <m:oMath xmlns:m="http://schemas.openxmlformats.org/officeDocument/2006/math">
                    <m:f>
                      <m:fPr>
                        <m:ctrlPr>
                          <a:rPr lang="de-DE" sz="2400" i="1">
                            <a:solidFill>
                              <a:srgbClr val="000000"/>
                            </a:solidFill>
                            <a:latin typeface="Cambria Math" panose="02040503050406030204" pitchFamily="18" charset="0"/>
                          </a:rPr>
                        </m:ctrlPr>
                      </m:fPr>
                      <m:num>
                        <m:f>
                          <m:fPr>
                            <m:ctrlPr>
                              <a:rPr lang="de-DE" sz="2400" i="1">
                                <a:solidFill>
                                  <a:srgbClr val="000000"/>
                                </a:solidFill>
                                <a:latin typeface="Cambria Math" panose="02040503050406030204" pitchFamily="18" charset="0"/>
                              </a:rPr>
                            </m:ctrlPr>
                          </m:fPr>
                          <m:num>
                            <m:r>
                              <a:rPr lang="el-GR" sz="2400" i="1">
                                <a:solidFill>
                                  <a:srgbClr val="000000"/>
                                </a:solidFill>
                                <a:latin typeface="Cambria Math" panose="02040503050406030204" pitchFamily="18" charset="0"/>
                                <a:ea typeface="Cambria Math" panose="020405030504060302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𝑢</m:t>
                                </m:r>
                              </m:e>
                              <m:sub>
                                <m:r>
                                  <a:rPr lang="de-DE" sz="2400" i="1">
                                    <a:latin typeface="Cambria Math" panose="02040503050406030204" pitchFamily="18" charset="0"/>
                                    <a:cs typeface="Times New Roman" panose="02020603050405020304" pitchFamily="18" charset="0"/>
                                  </a:rPr>
                                  <m:t>𝐴</m:t>
                                </m:r>
                              </m:sub>
                            </m:sSub>
                          </m:num>
                          <m:den>
                            <m:r>
                              <a:rPr lang="el-GR" sz="2400" i="1">
                                <a:solidFill>
                                  <a:srgbClr val="000000"/>
                                </a:solidFill>
                                <a:latin typeface="Cambria Math" panose="02040503050406030204" pitchFamily="18" charset="0"/>
                                <a:ea typeface="Cambria Math" panose="02040503050406030204" pitchFamily="18" charset="0"/>
                              </a:rPr>
                              <m:t>𝜕</m:t>
                            </m:r>
                            <m:r>
                              <a:rPr lang="de-DE" sz="2400" b="0" i="1" smtClean="0">
                                <a:solidFill>
                                  <a:srgbClr val="000000"/>
                                </a:solidFill>
                                <a:latin typeface="Cambria Math" panose="02040503050406030204" pitchFamily="18" charset="0"/>
                                <a:ea typeface="Cambria Math" panose="02040503050406030204" pitchFamily="18" charset="0"/>
                              </a:rPr>
                              <m:t>𝐺</m:t>
                            </m:r>
                          </m:den>
                        </m:f>
                      </m:num>
                      <m:den>
                        <m:f>
                          <m:fPr>
                            <m:ctrlPr>
                              <a:rPr lang="de-DE" sz="2400" i="1">
                                <a:solidFill>
                                  <a:srgbClr val="000000"/>
                                </a:solidFill>
                                <a:latin typeface="Cambria Math" panose="02040503050406030204" pitchFamily="18" charset="0"/>
                              </a:rPr>
                            </m:ctrlPr>
                          </m:fPr>
                          <m:num>
                            <m:r>
                              <a:rPr lang="el-GR" sz="2400" i="1">
                                <a:solidFill>
                                  <a:srgbClr val="000000"/>
                                </a:solidFill>
                                <a:latin typeface="Cambria Math" panose="02040503050406030204" pitchFamily="18" charset="0"/>
                                <a:ea typeface="Cambria Math" panose="020405030504060302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𝑢</m:t>
                                </m:r>
                              </m:e>
                              <m:sub>
                                <m:r>
                                  <a:rPr lang="de-DE" sz="2400" i="1">
                                    <a:latin typeface="Cambria Math" panose="02040503050406030204" pitchFamily="18" charset="0"/>
                                    <a:cs typeface="Times New Roman" panose="02020603050405020304" pitchFamily="18" charset="0"/>
                                  </a:rPr>
                                  <m:t>𝐴</m:t>
                                </m:r>
                              </m:sub>
                            </m:sSub>
                          </m:num>
                          <m:den>
                            <m:r>
                              <a:rPr lang="el-GR" sz="2400" i="1">
                                <a:solidFill>
                                  <a:srgbClr val="000000"/>
                                </a:solidFill>
                                <a:latin typeface="Cambria Math" panose="02040503050406030204" pitchFamily="18" charset="0"/>
                                <a:ea typeface="Cambria Math" panose="020405030504060302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𝐴</m:t>
                                </m:r>
                              </m:sub>
                            </m:sSub>
                          </m:den>
                        </m:f>
                      </m:den>
                    </m:f>
                    <m:r>
                      <a:rPr lang="de-DE" sz="2400" b="0" i="1" smtClean="0">
                        <a:solidFill>
                          <a:srgbClr val="000000"/>
                        </a:solidFill>
                        <a:latin typeface="Cambria Math" panose="02040503050406030204" pitchFamily="18" charset="0"/>
                        <a:ea typeface="Cambria Math" panose="02040503050406030204" pitchFamily="18" charset="0"/>
                      </a:rPr>
                      <m:t>+</m:t>
                    </m:r>
                    <m:f>
                      <m:fPr>
                        <m:ctrlPr>
                          <a:rPr lang="de-DE" sz="2400" i="1">
                            <a:solidFill>
                              <a:srgbClr val="000000"/>
                            </a:solidFill>
                            <a:latin typeface="Cambria Math" panose="02040503050406030204" pitchFamily="18" charset="0"/>
                          </a:rPr>
                        </m:ctrlPr>
                      </m:fPr>
                      <m:num>
                        <m:f>
                          <m:fPr>
                            <m:ctrlPr>
                              <a:rPr lang="de-DE" sz="2400" i="1">
                                <a:solidFill>
                                  <a:srgbClr val="000000"/>
                                </a:solidFill>
                                <a:latin typeface="Cambria Math" panose="02040503050406030204" pitchFamily="18" charset="0"/>
                              </a:rPr>
                            </m:ctrlPr>
                          </m:fPr>
                          <m:num>
                            <m:r>
                              <a:rPr lang="el-GR" sz="2400" i="1">
                                <a:solidFill>
                                  <a:srgbClr val="000000"/>
                                </a:solidFill>
                                <a:latin typeface="Cambria Math" panose="02040503050406030204" pitchFamily="18" charset="0"/>
                                <a:ea typeface="Cambria Math" panose="020405030504060302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𝑢</m:t>
                                </m:r>
                              </m:e>
                              <m:sub>
                                <m:r>
                                  <a:rPr lang="de-DE" sz="2400" b="0" i="1" smtClean="0">
                                    <a:latin typeface="Cambria Math" panose="02040503050406030204" pitchFamily="18" charset="0"/>
                                    <a:cs typeface="Times New Roman" panose="02020603050405020304" pitchFamily="18" charset="0"/>
                                  </a:rPr>
                                  <m:t>𝐵</m:t>
                                </m:r>
                              </m:sub>
                            </m:sSub>
                          </m:num>
                          <m:den>
                            <m:r>
                              <a:rPr lang="el-GR" sz="2400" i="1">
                                <a:solidFill>
                                  <a:srgbClr val="000000"/>
                                </a:solidFill>
                                <a:latin typeface="Cambria Math" panose="02040503050406030204" pitchFamily="18" charset="0"/>
                                <a:ea typeface="Cambria Math" panose="02040503050406030204" pitchFamily="18" charset="0"/>
                              </a:rPr>
                              <m:t>𝜕</m:t>
                            </m:r>
                            <m:r>
                              <a:rPr lang="de-DE" sz="2400" i="1">
                                <a:solidFill>
                                  <a:srgbClr val="000000"/>
                                </a:solidFill>
                                <a:latin typeface="Cambria Math" panose="02040503050406030204" pitchFamily="18" charset="0"/>
                                <a:ea typeface="Cambria Math" panose="02040503050406030204" pitchFamily="18" charset="0"/>
                              </a:rPr>
                              <m:t>𝐺</m:t>
                            </m:r>
                          </m:den>
                        </m:f>
                      </m:num>
                      <m:den>
                        <m:f>
                          <m:fPr>
                            <m:ctrlPr>
                              <a:rPr lang="de-DE" sz="2400" i="1">
                                <a:solidFill>
                                  <a:srgbClr val="000000"/>
                                </a:solidFill>
                                <a:latin typeface="Cambria Math" panose="02040503050406030204" pitchFamily="18" charset="0"/>
                              </a:rPr>
                            </m:ctrlPr>
                          </m:fPr>
                          <m:num>
                            <m:r>
                              <a:rPr lang="el-GR" sz="2400" i="1">
                                <a:solidFill>
                                  <a:srgbClr val="000000"/>
                                </a:solidFill>
                                <a:latin typeface="Cambria Math" panose="02040503050406030204" pitchFamily="18" charset="0"/>
                                <a:ea typeface="Cambria Math" panose="020405030504060302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𝑢</m:t>
                                </m:r>
                              </m:e>
                              <m:sub>
                                <m:r>
                                  <a:rPr lang="de-DE" sz="2400" b="0" i="1" smtClean="0">
                                    <a:latin typeface="Cambria Math" panose="02040503050406030204" pitchFamily="18" charset="0"/>
                                    <a:cs typeface="Times New Roman" panose="02020603050405020304" pitchFamily="18" charset="0"/>
                                  </a:rPr>
                                  <m:t>𝐵</m:t>
                                </m:r>
                              </m:sub>
                            </m:sSub>
                          </m:num>
                          <m:den>
                            <m:r>
                              <a:rPr lang="el-GR" sz="2400" i="1">
                                <a:solidFill>
                                  <a:srgbClr val="000000"/>
                                </a:solidFill>
                                <a:latin typeface="Cambria Math" panose="02040503050406030204" pitchFamily="18" charset="0"/>
                                <a:ea typeface="Cambria Math" panose="020405030504060302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𝐵</m:t>
                                </m:r>
                              </m:sub>
                            </m:sSub>
                          </m:den>
                        </m:f>
                      </m:den>
                    </m:f>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𝑐</m:t>
                    </m:r>
                  </m:oMath>
                </a14:m>
                <a:r>
                  <a:rPr lang="de-DE" sz="2400" dirty="0">
                    <a:latin typeface="Times New Roman" panose="02020603050405020304" pitchFamily="18" charset="0"/>
                    <a:cs typeface="Times New Roman" panose="02020603050405020304" pitchFamily="18" charset="0"/>
                  </a:rPr>
                  <a:t> 		bzw.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𝐺𝑅𝑆</m:t>
                        </m:r>
                      </m:e>
                      <m:sub>
                        <m:r>
                          <a:rPr lang="de-DE" sz="2400" i="1">
                            <a:latin typeface="Cambria Math" panose="02040503050406030204" pitchFamily="18" charset="0"/>
                            <a:cs typeface="Times New Roman" panose="02020603050405020304" pitchFamily="18" charset="0"/>
                          </a:rPr>
                          <m:t>𝐴</m:t>
                        </m:r>
                      </m:sub>
                    </m:sSub>
                    <m:r>
                      <a:rPr lang="de-DE" sz="2400" b="0" i="1"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𝐺𝑅𝑆</m:t>
                        </m:r>
                      </m:e>
                      <m:sub>
                        <m:r>
                          <a:rPr lang="de-DE" sz="2400" b="0" i="1" smtClean="0">
                            <a:latin typeface="Cambria Math" panose="02040503050406030204" pitchFamily="18" charset="0"/>
                            <a:cs typeface="Times New Roman" panose="02020603050405020304" pitchFamily="18" charset="0"/>
                          </a:rPr>
                          <m:t>𝐵</m:t>
                        </m:r>
                      </m:sub>
                    </m:sSub>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𝐺𝐾</m:t>
                    </m:r>
                  </m:oMath>
                </a14:m>
                <a:endParaRPr lang="de-DE" sz="2400" dirty="0">
                  <a:latin typeface="Times New Roman" panose="02020603050405020304" pitchFamily="18" charset="0"/>
                  <a:cs typeface="Times New Roman" panose="02020603050405020304" pitchFamily="18" charset="0"/>
                </a:endParaRPr>
              </a:p>
              <a:p>
                <a:pPr algn="ctr"/>
                <a:r>
                  <a:rPr lang="de-DE" sz="2400" dirty="0">
                    <a:latin typeface="Times New Roman" panose="02020603050405020304" pitchFamily="18" charset="0"/>
                    <a:cs typeface="Times New Roman" panose="02020603050405020304" pitchFamily="18" charset="0"/>
                  </a:rPr>
                  <a:t>Samuelson-Bedingung (1954)</a:t>
                </a:r>
              </a:p>
              <a:p>
                <a:pPr algn="ctr"/>
                <a:r>
                  <a:rPr lang="en-US" sz="1400" dirty="0">
                    <a:latin typeface="Times New Roman" panose="02020603050405020304" pitchFamily="18" charset="0"/>
                    <a:cs typeface="Times New Roman" panose="02020603050405020304" pitchFamily="18" charset="0"/>
                    <a:hlinkClick r:id="rId2"/>
                  </a:rPr>
                  <a:t>Samuelson, Paul A. (1954) The Pure Theory of Public Expenditure, The Review of Economics and Statistics, Vol. 36, No. 4. (Nov., 1954), pp. 387-389</a:t>
                </a:r>
                <a:endParaRPr lang="en-US" sz="1400" dirty="0">
                  <a:latin typeface="Times New Roman" panose="02020603050405020304" pitchFamily="18" charset="0"/>
                  <a:cs typeface="Times New Roman" panose="02020603050405020304" pitchFamily="18" charset="0"/>
                </a:endParaRPr>
              </a:p>
              <a:p>
                <a:pPr algn="ctr"/>
                <a:endParaRPr lang="en-US" sz="1400" dirty="0">
                  <a:latin typeface="Times New Roman" panose="02020603050405020304" pitchFamily="18" charset="0"/>
                  <a:cs typeface="Times New Roman" panose="02020603050405020304" pitchFamily="18" charset="0"/>
                </a:endParaRPr>
              </a:p>
              <a:p>
                <a:pPr algn="ctr"/>
                <a:r>
                  <a:rPr lang="en-US" sz="1400" dirty="0">
                    <a:latin typeface="Times New Roman" panose="02020603050405020304" pitchFamily="18" charset="0"/>
                    <a:cs typeface="Times New Roman" panose="02020603050405020304" pitchFamily="18" charset="0"/>
                  </a:rPr>
                  <a:t>Die </a:t>
                </a:r>
                <a:r>
                  <a:rPr lang="en-US" sz="1400" dirty="0" err="1">
                    <a:latin typeface="Times New Roman" panose="02020603050405020304" pitchFamily="18" charset="0"/>
                    <a:cs typeface="Times New Roman" panose="02020603050405020304" pitchFamily="18" charset="0"/>
                  </a:rPr>
                  <a:t>Ableitung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dieser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berühmten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Bedingung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finden</a:t>
                </a:r>
                <a:r>
                  <a:rPr lang="en-US" sz="1400" dirty="0">
                    <a:latin typeface="Times New Roman" panose="02020603050405020304" pitchFamily="18" charset="0"/>
                    <a:cs typeface="Times New Roman" panose="02020603050405020304" pitchFamily="18" charset="0"/>
                  </a:rPr>
                  <a:t> Sie </a:t>
                </a:r>
                <a:r>
                  <a:rPr lang="en-US" sz="1400" dirty="0" err="1">
                    <a:latin typeface="Times New Roman" panose="02020603050405020304" pitchFamily="18" charset="0"/>
                    <a:cs typeface="Times New Roman" panose="02020603050405020304" pitchFamily="18" charset="0"/>
                  </a:rPr>
                  <a:t>neben</a:t>
                </a:r>
                <a:r>
                  <a:rPr lang="en-US" sz="1400" dirty="0">
                    <a:latin typeface="Times New Roman" panose="02020603050405020304" pitchFamily="18" charset="0"/>
                    <a:cs typeface="Times New Roman" panose="02020603050405020304" pitchFamily="18" charset="0"/>
                  </a:rPr>
                  <a:t> dem </a:t>
                </a:r>
                <a:r>
                  <a:rPr lang="en-US" sz="1400" dirty="0" err="1">
                    <a:latin typeface="Times New Roman" panose="02020603050405020304" pitchFamily="18" charset="0"/>
                    <a:cs typeface="Times New Roman" panose="02020603050405020304" pitchFamily="18" charset="0"/>
                  </a:rPr>
                  <a:t>berühmten</a:t>
                </a:r>
                <a:r>
                  <a:rPr lang="en-US" sz="1400" dirty="0">
                    <a:latin typeface="Times New Roman" panose="02020603050405020304" pitchFamily="18" charset="0"/>
                    <a:cs typeface="Times New Roman" panose="02020603050405020304" pitchFamily="18" charset="0"/>
                  </a:rPr>
                  <a:t> Paper </a:t>
                </a:r>
                <a:r>
                  <a:rPr lang="en-US" sz="1400" dirty="0" err="1">
                    <a:latin typeface="Times New Roman" panose="02020603050405020304" pitchFamily="18" charset="0"/>
                    <a:cs typeface="Times New Roman" panose="02020603050405020304" pitchFamily="18" charset="0"/>
                  </a:rPr>
                  <a:t>auch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bei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hlinkClick r:id="rId3"/>
                  </a:rPr>
                  <a:t>mir</a:t>
                </a:r>
                <a:endParaRPr lang="de-DE" sz="1400" dirty="0">
                  <a:latin typeface="Times New Roman" panose="02020603050405020304" pitchFamily="18" charset="0"/>
                  <a:cs typeface="Times New Roman" panose="02020603050405020304" pitchFamily="18" charset="0"/>
                </a:endParaRP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0" y="1373872"/>
                <a:ext cx="12150649" cy="5642517"/>
              </a:xfrm>
              <a:prstGeom prst="rect">
                <a:avLst/>
              </a:prstGeom>
              <a:blipFill>
                <a:blip r:embed="rId4"/>
                <a:stretch>
                  <a:fillRect l="-753" t="-864"/>
                </a:stretch>
              </a:blipFill>
            </p:spPr>
            <p:txBody>
              <a:bodyPr/>
              <a:lstStyle/>
              <a:p>
                <a:r>
                  <a:rPr lang="de-DE">
                    <a:noFill/>
                  </a:rPr>
                  <a:t> </a:t>
                </a:r>
              </a:p>
            </p:txBody>
          </p:sp>
        </mc:Fallback>
      </mc:AlternateContent>
      <p:sp>
        <p:nvSpPr>
          <p:cNvPr id="4" name="Textfeld 3"/>
          <p:cNvSpPr txBox="1"/>
          <p:nvPr/>
        </p:nvSpPr>
        <p:spPr>
          <a:xfrm>
            <a:off x="0" y="552450"/>
            <a:ext cx="12111135" cy="425300"/>
          </a:xfrm>
          <a:prstGeom prst="rect">
            <a:avLst/>
          </a:prstGeom>
          <a:noFill/>
        </p:spPr>
        <p:txBody>
          <a:bodyPr wrap="square" rtlCol="0">
            <a:noAutofit/>
          </a:bodyPr>
          <a:lstStyle/>
          <a:p>
            <a:r>
              <a:rPr lang="de-DE" sz="1300" dirty="0"/>
              <a:t>Rechnung im Detail -&gt; siehe Samuelson.pdf Bevor Sie nachschauen, versuchen Sie es einmal mit den Angaben auf dieser Folie selber. Formal ist das das Gleiche wie in Mikro, nur, dass Sie eine weitere Nebenbedingung haben!</a:t>
            </a:r>
          </a:p>
        </p:txBody>
      </p:sp>
    </p:spTree>
    <p:extLst>
      <p:ext uri="{BB962C8B-B14F-4D97-AF65-F5344CB8AC3E}">
        <p14:creationId xmlns:p14="http://schemas.microsoft.com/office/powerpoint/2010/main" val="1223175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897892" y="55706"/>
            <a:ext cx="7464960" cy="640485"/>
          </a:xfrm>
          <a:prstGeom prst="rect">
            <a:avLst/>
          </a:prstGeom>
        </p:spPr>
        <p:txBody>
          <a:bodyPr>
            <a:normAutofit fontScale="90000"/>
          </a:bodyPr>
          <a:lstStyle>
            <a:lvl1pPr algn="ctr" rtl="0" hangingPunct="0">
              <a:tabLst/>
              <a:defRPr lang="de-DE" sz="4400" b="0" i="0" u="none" strike="noStrike" kern="1200">
                <a:ln>
                  <a:noFill/>
                </a:ln>
                <a:latin typeface="Arial" pitchFamily="18"/>
              </a:defRPr>
            </a:lvl1pPr>
          </a:lstStyle>
          <a:p>
            <a:r>
              <a:rPr lang="en-US" sz="2631" dirty="0" err="1">
                <a:solidFill>
                  <a:sysClr val="windowText" lastClr="000000"/>
                </a:solidFill>
              </a:rPr>
              <a:t>Welche</a:t>
            </a:r>
            <a:r>
              <a:rPr lang="en-US" sz="2631" dirty="0">
                <a:solidFill>
                  <a:sysClr val="windowText" lastClr="000000"/>
                </a:solidFill>
              </a:rPr>
              <a:t> </a:t>
            </a:r>
            <a:r>
              <a:rPr lang="en-US" sz="2631" dirty="0" err="1">
                <a:solidFill>
                  <a:sysClr val="windowText" lastClr="000000"/>
                </a:solidFill>
              </a:rPr>
              <a:t>Faktoren</a:t>
            </a:r>
            <a:r>
              <a:rPr lang="en-US" sz="2631" dirty="0">
                <a:solidFill>
                  <a:sysClr val="windowText" lastClr="000000"/>
                </a:solidFill>
              </a:rPr>
              <a:t> </a:t>
            </a:r>
            <a:r>
              <a:rPr lang="en-US" sz="2631" dirty="0" err="1">
                <a:solidFill>
                  <a:sysClr val="windowText" lastClr="000000"/>
                </a:solidFill>
              </a:rPr>
              <a:t>sind</a:t>
            </a:r>
            <a:r>
              <a:rPr lang="en-US" sz="2631" dirty="0">
                <a:solidFill>
                  <a:sysClr val="windowText" lastClr="000000"/>
                </a:solidFill>
              </a:rPr>
              <a:t> </a:t>
            </a:r>
            <a:r>
              <a:rPr lang="en-US" sz="2631" dirty="0" err="1">
                <a:solidFill>
                  <a:sysClr val="windowText" lastClr="000000"/>
                </a:solidFill>
              </a:rPr>
              <a:t>spezifisch</a:t>
            </a:r>
            <a:r>
              <a:rPr lang="en-US" sz="2631" dirty="0">
                <a:solidFill>
                  <a:sysClr val="windowText" lastClr="000000"/>
                </a:solidFill>
              </a:rPr>
              <a:t>, </a:t>
            </a:r>
            <a:r>
              <a:rPr lang="en-US" sz="2631" dirty="0" err="1">
                <a:solidFill>
                  <a:sysClr val="windowText" lastClr="000000"/>
                </a:solidFill>
              </a:rPr>
              <a:t>mobil</a:t>
            </a:r>
            <a:r>
              <a:rPr lang="en-US" sz="2631" dirty="0">
                <a:solidFill>
                  <a:sysClr val="windowText" lastClr="000000"/>
                </a:solidFill>
              </a:rPr>
              <a:t>, </a:t>
            </a:r>
            <a:r>
              <a:rPr lang="en-US" sz="2631" dirty="0" err="1">
                <a:solidFill>
                  <a:sysClr val="windowText" lastClr="000000"/>
                </a:solidFill>
              </a:rPr>
              <a:t>je</a:t>
            </a:r>
            <a:r>
              <a:rPr lang="en-US" sz="2631" dirty="0">
                <a:solidFill>
                  <a:sysClr val="windowText" lastClr="000000"/>
                </a:solidFill>
              </a:rPr>
              <a:t> </a:t>
            </a:r>
            <a:r>
              <a:rPr lang="en-US" sz="2631" dirty="0" err="1">
                <a:solidFill>
                  <a:sysClr val="windowText" lastClr="000000"/>
                </a:solidFill>
              </a:rPr>
              <a:t>nach</a:t>
            </a:r>
            <a:r>
              <a:rPr lang="en-US" sz="2631" dirty="0">
                <a:solidFill>
                  <a:sysClr val="windowText" lastClr="000000"/>
                </a:solidFill>
              </a:rPr>
              <a:t> </a:t>
            </a:r>
            <a:r>
              <a:rPr lang="en-US" sz="2631" dirty="0" err="1">
                <a:solidFill>
                  <a:sysClr val="windowText" lastClr="000000"/>
                </a:solidFill>
              </a:rPr>
              <a:t>dem</a:t>
            </a:r>
            <a:r>
              <a:rPr lang="en-US" sz="2631" dirty="0">
                <a:solidFill>
                  <a:sysClr val="windowText" lastClr="000000"/>
                </a:solidFill>
              </a:rPr>
              <a:t>?</a:t>
            </a:r>
          </a:p>
        </p:txBody>
      </p:sp>
      <p:sp>
        <p:nvSpPr>
          <p:cNvPr id="6" name="Content Placeholder 2"/>
          <p:cNvSpPr txBox="1">
            <a:spLocks/>
          </p:cNvSpPr>
          <p:nvPr/>
        </p:nvSpPr>
        <p:spPr>
          <a:xfrm>
            <a:off x="69462" y="359459"/>
            <a:ext cx="11669386" cy="6014059"/>
          </a:xfrm>
          <a:prstGeom prst="rect">
            <a:avLst/>
          </a:prstGeom>
        </p:spPr>
        <p:txBody>
          <a:bodyPr>
            <a:norm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r>
              <a:rPr lang="en-US" sz="1800" b="1" dirty="0" err="1">
                <a:solidFill>
                  <a:sysClr val="windowText" lastClr="000000"/>
                </a:solidFill>
                <a:latin typeface="Arial" panose="020B0604020202020204" pitchFamily="34" charset="0"/>
                <a:cs typeface="Arial" panose="020B0604020202020204" pitchFamily="34" charset="0"/>
              </a:rPr>
              <a:t>Landwirtschaft</a:t>
            </a:r>
            <a:endParaRPr lang="en-US" sz="1800" b="1" dirty="0">
              <a:solidFill>
                <a:sysClr val="windowText" lastClr="000000"/>
              </a:solidFill>
              <a:latin typeface="Arial" panose="020B0604020202020204" pitchFamily="34" charset="0"/>
              <a:cs typeface="Arial" panose="020B0604020202020204" pitchFamily="34" charset="0"/>
            </a:endParaRPr>
          </a:p>
          <a:p>
            <a:r>
              <a:rPr lang="en-US" sz="1800" dirty="0" err="1">
                <a:solidFill>
                  <a:sysClr val="windowText" lastClr="000000"/>
                </a:solidFill>
                <a:latin typeface="Arial" panose="020B0604020202020204" pitchFamily="34" charset="0"/>
                <a:cs typeface="Arial" panose="020B0604020202020204" pitchFamily="34" charset="0"/>
              </a:rPr>
              <a:t>Produktionsfaktoren</a:t>
            </a:r>
            <a:r>
              <a:rPr lang="en-US" sz="1800" dirty="0">
                <a:solidFill>
                  <a:sysClr val="windowText" lastClr="000000"/>
                </a:solidFill>
                <a:latin typeface="Arial" panose="020B0604020202020204" pitchFamily="34" charset="0"/>
                <a:cs typeface="Arial" panose="020B0604020202020204" pitchFamily="34" charset="0"/>
              </a:rPr>
              <a:t>: </a:t>
            </a:r>
          </a:p>
          <a:p>
            <a:pPr marL="311045" indent="-311045">
              <a:buFont typeface="Arial" panose="020B0604020202020204" pitchFamily="34" charset="0"/>
              <a:buChar char="•"/>
            </a:pPr>
            <a:r>
              <a:rPr lang="en-US" sz="1800" dirty="0">
                <a:solidFill>
                  <a:sysClr val="windowText" lastClr="000000"/>
                </a:solidFill>
                <a:latin typeface="Arial" panose="020B0604020202020204" pitchFamily="34" charset="0"/>
                <a:cs typeface="Arial" panose="020B0604020202020204" pitchFamily="34" charset="0"/>
              </a:rPr>
              <a:t>Land</a:t>
            </a:r>
          </a:p>
          <a:p>
            <a:pPr marL="311045" indent="-311045">
              <a:buFont typeface="Arial" panose="020B0604020202020204" pitchFamily="34" charset="0"/>
              <a:buChar char="•"/>
            </a:pPr>
            <a:r>
              <a:rPr lang="en-US" sz="1800" dirty="0" err="1">
                <a:solidFill>
                  <a:sysClr val="windowText" lastClr="000000"/>
                </a:solidFill>
                <a:latin typeface="Arial" panose="020B0604020202020204" pitchFamily="34" charset="0"/>
                <a:cs typeface="Arial" panose="020B0604020202020204" pitchFamily="34" charset="0"/>
              </a:rPr>
              <a:t>Kapital</a:t>
            </a:r>
            <a:r>
              <a:rPr lang="en-US" sz="1800" dirty="0">
                <a:solidFill>
                  <a:sysClr val="windowText" lastClr="000000"/>
                </a:solidFill>
                <a:latin typeface="Arial" panose="020B0604020202020204" pitchFamily="34" charset="0"/>
                <a:cs typeface="Arial" panose="020B0604020202020204" pitchFamily="34" charset="0"/>
              </a:rPr>
              <a:t>: </a:t>
            </a:r>
            <a:r>
              <a:rPr lang="en-US" sz="1800" dirty="0" err="1">
                <a:solidFill>
                  <a:sysClr val="windowText" lastClr="000000"/>
                </a:solidFill>
                <a:latin typeface="Arial" panose="020B0604020202020204" pitchFamily="34" charset="0"/>
                <a:cs typeface="Arial" panose="020B0604020202020204" pitchFamily="34" charset="0"/>
              </a:rPr>
              <a:t>Traktor</a:t>
            </a:r>
            <a:r>
              <a:rPr lang="en-US" sz="1800" dirty="0">
                <a:solidFill>
                  <a:sysClr val="windowText" lastClr="000000"/>
                </a:solidFill>
                <a:latin typeface="Arial" panose="020B0604020202020204" pitchFamily="34" charset="0"/>
                <a:cs typeface="Arial" panose="020B0604020202020204" pitchFamily="34" charset="0"/>
              </a:rPr>
              <a:t>, 							</a:t>
            </a:r>
            <a:r>
              <a:rPr lang="en-US" sz="1800" dirty="0" err="1">
                <a:solidFill>
                  <a:sysClr val="windowText" lastClr="000000"/>
                </a:solidFill>
                <a:latin typeface="Arial" panose="020B0604020202020204" pitchFamily="34" charset="0"/>
                <a:cs typeface="Arial" panose="020B0604020202020204" pitchFamily="34" charset="0"/>
              </a:rPr>
              <a:t>Mähdrescher</a:t>
            </a:r>
            <a:endParaRPr lang="en-US" sz="1800" dirty="0">
              <a:solidFill>
                <a:sysClr val="windowText" lastClr="000000"/>
              </a:solidFill>
              <a:latin typeface="Arial" panose="020B0604020202020204" pitchFamily="34" charset="0"/>
              <a:cs typeface="Arial" panose="020B0604020202020204" pitchFamily="34" charset="0"/>
            </a:endParaRPr>
          </a:p>
          <a:p>
            <a:endParaRPr lang="en-US" sz="1800" dirty="0">
              <a:solidFill>
                <a:sysClr val="windowText" lastClr="000000"/>
              </a:solidFill>
              <a:latin typeface="Arial" panose="020B0604020202020204" pitchFamily="34" charset="0"/>
              <a:cs typeface="Arial" panose="020B0604020202020204" pitchFamily="34" charset="0"/>
            </a:endParaRPr>
          </a:p>
          <a:p>
            <a:pPr marL="311045" indent="-311045">
              <a:buFont typeface="Arial" panose="020B0604020202020204" pitchFamily="34" charset="0"/>
              <a:buChar char="•"/>
            </a:pPr>
            <a:r>
              <a:rPr lang="en-US" sz="1800" dirty="0">
                <a:solidFill>
                  <a:sysClr val="windowText" lastClr="000000"/>
                </a:solidFill>
                <a:latin typeface="Arial" panose="020B0604020202020204" pitchFamily="34" charset="0"/>
                <a:cs typeface="Arial" panose="020B0604020202020204" pitchFamily="34" charset="0"/>
              </a:rPr>
              <a:t>Arbeit: Manager, 				</a:t>
            </a:r>
            <a:r>
              <a:rPr lang="en-US" sz="1800" dirty="0" err="1">
                <a:solidFill>
                  <a:sysClr val="windowText" lastClr="000000"/>
                </a:solidFill>
                <a:latin typeface="Arial" panose="020B0604020202020204" pitchFamily="34" charset="0"/>
                <a:cs typeface="Arial" panose="020B0604020202020204" pitchFamily="34" charset="0"/>
              </a:rPr>
              <a:t>Techniker</a:t>
            </a:r>
            <a:r>
              <a:rPr lang="en-US" sz="1800" dirty="0">
                <a:solidFill>
                  <a:sysClr val="windowText" lastClr="000000"/>
                </a:solidFill>
                <a:latin typeface="Arial" panose="020B0604020202020204" pitchFamily="34" charset="0"/>
                <a:cs typeface="Arial" panose="020B0604020202020204" pitchFamily="34" charset="0"/>
              </a:rPr>
              <a:t>, 		</a:t>
            </a:r>
            <a:r>
              <a:rPr lang="en-US" sz="1800" dirty="0" err="1">
                <a:solidFill>
                  <a:sysClr val="windowText" lastClr="000000"/>
                </a:solidFill>
                <a:latin typeface="Arial" panose="020B0604020202020204" pitchFamily="34" charset="0"/>
                <a:cs typeface="Arial" panose="020B0604020202020204" pitchFamily="34" charset="0"/>
              </a:rPr>
              <a:t>ungelernte</a:t>
            </a:r>
            <a:r>
              <a:rPr lang="en-US" sz="1800" dirty="0">
                <a:solidFill>
                  <a:sysClr val="windowText" lastClr="000000"/>
                </a:solidFill>
                <a:latin typeface="Arial" panose="020B0604020202020204" pitchFamily="34" charset="0"/>
                <a:cs typeface="Arial" panose="020B0604020202020204" pitchFamily="34" charset="0"/>
              </a:rPr>
              <a:t> </a:t>
            </a:r>
            <a:r>
              <a:rPr lang="en-US" sz="1800" dirty="0" err="1">
                <a:solidFill>
                  <a:sysClr val="windowText" lastClr="000000"/>
                </a:solidFill>
                <a:latin typeface="Arial" panose="020B0604020202020204" pitchFamily="34" charset="0"/>
                <a:cs typeface="Arial" panose="020B0604020202020204" pitchFamily="34" charset="0"/>
              </a:rPr>
              <a:t>Arbeiter</a:t>
            </a:r>
            <a:endParaRPr lang="en-US" sz="1800" dirty="0">
              <a:solidFill>
                <a:sysClr val="windowText" lastClr="000000"/>
              </a:solidFill>
              <a:latin typeface="Arial" panose="020B0604020202020204" pitchFamily="34" charset="0"/>
              <a:cs typeface="Arial" panose="020B0604020202020204" pitchFamily="34" charset="0"/>
            </a:endParaRPr>
          </a:p>
          <a:p>
            <a:pPr marL="311045" indent="-311045">
              <a:buFont typeface="Arial" panose="020B0604020202020204" pitchFamily="34" charset="0"/>
              <a:buChar char="•"/>
            </a:pPr>
            <a:endParaRPr lang="en-US" sz="1800" dirty="0">
              <a:solidFill>
                <a:sysClr val="windowText" lastClr="000000"/>
              </a:solidFill>
              <a:latin typeface="Arial" panose="020B0604020202020204" pitchFamily="34" charset="0"/>
              <a:cs typeface="Arial" panose="020B0604020202020204" pitchFamily="34" charset="0"/>
            </a:endParaRPr>
          </a:p>
          <a:p>
            <a:pPr marL="311045" indent="-311045">
              <a:buFont typeface="Arial" panose="020B0604020202020204" pitchFamily="34" charset="0"/>
              <a:buChar char="•"/>
            </a:pPr>
            <a:endParaRPr lang="en-US" sz="1800" dirty="0">
              <a:solidFill>
                <a:sysClr val="windowText" lastClr="000000"/>
              </a:solidFill>
              <a:latin typeface="Arial" panose="020B0604020202020204" pitchFamily="34" charset="0"/>
              <a:cs typeface="Arial" panose="020B0604020202020204" pitchFamily="34" charset="0"/>
            </a:endParaRPr>
          </a:p>
          <a:p>
            <a:r>
              <a:rPr lang="en-US" sz="1800" dirty="0">
                <a:solidFill>
                  <a:sysClr val="windowText" lastClr="000000"/>
                </a:solidFill>
                <a:latin typeface="Arial" panose="020B0604020202020204" pitchFamily="34" charset="0"/>
                <a:cs typeface="Arial" panose="020B0604020202020204" pitchFamily="34" charset="0"/>
              </a:rPr>
              <a:t> </a:t>
            </a:r>
            <a:r>
              <a:rPr lang="en-US" sz="1800" b="1" dirty="0" err="1">
                <a:solidFill>
                  <a:sysClr val="windowText" lastClr="000000"/>
                </a:solidFill>
                <a:latin typeface="Arial" panose="020B0604020202020204" pitchFamily="34" charset="0"/>
                <a:cs typeface="Arial" panose="020B0604020202020204" pitchFamily="34" charset="0"/>
              </a:rPr>
              <a:t>Elektronik</a:t>
            </a:r>
            <a:endParaRPr lang="en-US" sz="1800" b="1" dirty="0">
              <a:solidFill>
                <a:sysClr val="windowText" lastClr="000000"/>
              </a:solidFill>
              <a:latin typeface="Arial" panose="020B0604020202020204" pitchFamily="34" charset="0"/>
              <a:cs typeface="Arial" panose="020B0604020202020204" pitchFamily="34" charset="0"/>
            </a:endParaRPr>
          </a:p>
          <a:p>
            <a:r>
              <a:rPr lang="en-US" sz="1800" dirty="0" err="1">
                <a:solidFill>
                  <a:sysClr val="windowText" lastClr="000000"/>
                </a:solidFill>
                <a:latin typeface="Arial" panose="020B0604020202020204" pitchFamily="34" charset="0"/>
                <a:cs typeface="Arial" panose="020B0604020202020204" pitchFamily="34" charset="0"/>
              </a:rPr>
              <a:t>Produktionsfaktoren</a:t>
            </a:r>
            <a:r>
              <a:rPr lang="en-US" sz="1800" dirty="0">
                <a:solidFill>
                  <a:sysClr val="windowText" lastClr="000000"/>
                </a:solidFill>
                <a:latin typeface="Arial" panose="020B0604020202020204" pitchFamily="34" charset="0"/>
                <a:cs typeface="Arial" panose="020B0604020202020204" pitchFamily="34" charset="0"/>
              </a:rPr>
              <a:t> : </a:t>
            </a:r>
          </a:p>
          <a:p>
            <a:pPr marL="311045" indent="-311045">
              <a:buFont typeface="Arial" panose="020B0604020202020204" pitchFamily="34" charset="0"/>
              <a:buChar char="•"/>
            </a:pPr>
            <a:r>
              <a:rPr lang="en-US" sz="1800" dirty="0" err="1">
                <a:solidFill>
                  <a:sysClr val="windowText" lastClr="000000"/>
                </a:solidFill>
                <a:latin typeface="Arial" panose="020B0604020202020204" pitchFamily="34" charset="0"/>
                <a:cs typeface="Arial" panose="020B0604020202020204" pitchFamily="34" charset="0"/>
              </a:rPr>
              <a:t>Kapital</a:t>
            </a:r>
            <a:r>
              <a:rPr lang="en-US" sz="1800" dirty="0">
                <a:solidFill>
                  <a:sysClr val="windowText" lastClr="000000"/>
                </a:solidFill>
                <a:latin typeface="Arial" panose="020B0604020202020204" pitchFamily="34" charset="0"/>
                <a:cs typeface="Arial" panose="020B0604020202020204" pitchFamily="34" charset="0"/>
              </a:rPr>
              <a:t>: </a:t>
            </a:r>
            <a:r>
              <a:rPr lang="en-US" sz="1800" dirty="0" err="1">
                <a:solidFill>
                  <a:sysClr val="windowText" lastClr="000000"/>
                </a:solidFill>
                <a:latin typeface="Arial" panose="020B0604020202020204" pitchFamily="34" charset="0"/>
                <a:cs typeface="Arial" panose="020B0604020202020204" pitchFamily="34" charset="0"/>
              </a:rPr>
              <a:t>Werkshalle</a:t>
            </a:r>
            <a:r>
              <a:rPr lang="en-US" sz="1800" dirty="0">
                <a:solidFill>
                  <a:sysClr val="windowText" lastClr="000000"/>
                </a:solidFill>
                <a:latin typeface="Arial" panose="020B0604020202020204" pitchFamily="34" charset="0"/>
                <a:cs typeface="Arial" panose="020B0604020202020204" pitchFamily="34" charset="0"/>
              </a:rPr>
              <a:t>, 			</a:t>
            </a:r>
            <a:r>
              <a:rPr lang="en-US" sz="1800" dirty="0" err="1">
                <a:solidFill>
                  <a:sysClr val="windowText" lastClr="000000"/>
                </a:solidFill>
                <a:latin typeface="Arial" panose="020B0604020202020204" pitchFamily="34" charset="0"/>
                <a:cs typeface="Arial" panose="020B0604020202020204" pitchFamily="34" charset="0"/>
              </a:rPr>
              <a:t>Maschinen</a:t>
            </a:r>
            <a:r>
              <a:rPr lang="en-US" sz="1800" dirty="0">
                <a:solidFill>
                  <a:sysClr val="windowText" lastClr="000000"/>
                </a:solidFill>
                <a:latin typeface="Arial" panose="020B0604020202020204" pitchFamily="34" charset="0"/>
                <a:cs typeface="Arial" panose="020B0604020202020204" pitchFamily="34" charset="0"/>
              </a:rPr>
              <a:t>, 			</a:t>
            </a:r>
            <a:r>
              <a:rPr lang="en-US" sz="1800" dirty="0" err="1">
                <a:solidFill>
                  <a:sysClr val="windowText" lastClr="000000"/>
                </a:solidFill>
                <a:latin typeface="Arial" panose="020B0604020202020204" pitchFamily="34" charset="0"/>
                <a:cs typeface="Arial" panose="020B0604020202020204" pitchFamily="34" charset="0"/>
              </a:rPr>
              <a:t>Werkzeuge</a:t>
            </a:r>
            <a:endParaRPr lang="en-US" sz="1800" dirty="0">
              <a:solidFill>
                <a:sysClr val="windowText" lastClr="000000"/>
              </a:solidFill>
              <a:latin typeface="Arial" panose="020B0604020202020204" pitchFamily="34" charset="0"/>
              <a:cs typeface="Arial" panose="020B0604020202020204" pitchFamily="34" charset="0"/>
            </a:endParaRPr>
          </a:p>
          <a:p>
            <a:pPr marL="311045" indent="-311045">
              <a:buFont typeface="Arial" panose="020B0604020202020204" pitchFamily="34" charset="0"/>
              <a:buChar char="•"/>
            </a:pPr>
            <a:endParaRPr lang="en-US" sz="1800" dirty="0">
              <a:solidFill>
                <a:sysClr val="windowText" lastClr="000000"/>
              </a:solidFill>
              <a:latin typeface="Arial" panose="020B0604020202020204" pitchFamily="34" charset="0"/>
              <a:cs typeface="Arial" panose="020B0604020202020204" pitchFamily="34" charset="0"/>
            </a:endParaRPr>
          </a:p>
          <a:p>
            <a:pPr marL="311045" indent="-311045">
              <a:buFont typeface="Arial" panose="020B0604020202020204" pitchFamily="34" charset="0"/>
              <a:buChar char="•"/>
            </a:pPr>
            <a:r>
              <a:rPr lang="en-US" sz="1800" dirty="0">
                <a:solidFill>
                  <a:sysClr val="windowText" lastClr="000000"/>
                </a:solidFill>
                <a:latin typeface="Arial" panose="020B0604020202020204" pitchFamily="34" charset="0"/>
                <a:cs typeface="Arial" panose="020B0604020202020204" pitchFamily="34" charset="0"/>
              </a:rPr>
              <a:t>Arbeit: Manager, 		</a:t>
            </a:r>
            <a:r>
              <a:rPr lang="en-US" sz="1800" dirty="0" err="1">
                <a:solidFill>
                  <a:sysClr val="windowText" lastClr="000000"/>
                </a:solidFill>
                <a:latin typeface="Arial" panose="020B0604020202020204" pitchFamily="34" charset="0"/>
                <a:cs typeface="Arial" panose="020B0604020202020204" pitchFamily="34" charset="0"/>
              </a:rPr>
              <a:t>Ingenieure</a:t>
            </a:r>
            <a:r>
              <a:rPr lang="en-US" sz="1800" dirty="0">
                <a:solidFill>
                  <a:sysClr val="windowText" lastClr="000000"/>
                </a:solidFill>
                <a:latin typeface="Arial" panose="020B0604020202020204" pitchFamily="34" charset="0"/>
                <a:cs typeface="Arial" panose="020B0604020202020204" pitchFamily="34" charset="0"/>
              </a:rPr>
              <a:t>, 		</a:t>
            </a:r>
            <a:r>
              <a:rPr lang="en-US" sz="1800" dirty="0" err="1">
                <a:solidFill>
                  <a:sysClr val="windowText" lastClr="000000"/>
                </a:solidFill>
                <a:latin typeface="Arial" panose="020B0604020202020204" pitchFamily="34" charset="0"/>
                <a:cs typeface="Arial" panose="020B0604020202020204" pitchFamily="34" charset="0"/>
              </a:rPr>
              <a:t>ungelernte</a:t>
            </a:r>
            <a:r>
              <a:rPr lang="en-US" sz="1800" dirty="0">
                <a:solidFill>
                  <a:sysClr val="windowText" lastClr="000000"/>
                </a:solidFill>
                <a:latin typeface="Arial" panose="020B0604020202020204" pitchFamily="34" charset="0"/>
                <a:cs typeface="Arial" panose="020B0604020202020204" pitchFamily="34" charset="0"/>
              </a:rPr>
              <a:t> </a:t>
            </a:r>
            <a:r>
              <a:rPr lang="en-US" sz="1800" dirty="0" err="1">
                <a:solidFill>
                  <a:sysClr val="windowText" lastClr="000000"/>
                </a:solidFill>
                <a:latin typeface="Arial" panose="020B0604020202020204" pitchFamily="34" charset="0"/>
                <a:cs typeface="Arial" panose="020B0604020202020204" pitchFamily="34" charset="0"/>
              </a:rPr>
              <a:t>Arbeiter</a:t>
            </a:r>
            <a:endParaRPr lang="en-US" sz="1800" dirty="0">
              <a:solidFill>
                <a:sysClr val="windowText" lastClr="000000"/>
              </a:solidFill>
              <a:latin typeface="Arial" panose="020B0604020202020204" pitchFamily="34" charset="0"/>
              <a:cs typeface="Arial" panose="020B0604020202020204" pitchFamily="34" charset="0"/>
            </a:endParaRPr>
          </a:p>
        </p:txBody>
      </p:sp>
      <p:sp>
        <p:nvSpPr>
          <p:cNvPr id="7" name="TextBox 2"/>
          <p:cNvSpPr txBox="1"/>
          <p:nvPr/>
        </p:nvSpPr>
        <p:spPr>
          <a:xfrm>
            <a:off x="1054522" y="1276979"/>
            <a:ext cx="2141833" cy="299404"/>
          </a:xfrm>
          <a:prstGeom prst="rect">
            <a:avLst/>
          </a:prstGeom>
          <a:noFill/>
        </p:spPr>
        <p:txBody>
          <a:bodyPr wrap="square" rtlCol="0">
            <a:noAutofit/>
          </a:bodyPr>
          <a:lstStyle/>
          <a:p>
            <a:r>
              <a:rPr lang="en-US" sz="1400" dirty="0" err="1">
                <a:latin typeface="Arial" panose="020B0604020202020204" pitchFamily="34" charset="0"/>
                <a:cs typeface="Arial" panose="020B0604020202020204" pitchFamily="34" charset="0"/>
              </a:rPr>
              <a:t>Spezifisch</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siehe</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vorher</a:t>
            </a:r>
            <a:endParaRPr lang="en-US" sz="1400" dirty="0">
              <a:latin typeface="Arial" panose="020B0604020202020204" pitchFamily="34" charset="0"/>
              <a:cs typeface="Arial" panose="020B0604020202020204" pitchFamily="34" charset="0"/>
            </a:endParaRPr>
          </a:p>
        </p:txBody>
      </p:sp>
      <p:sp>
        <p:nvSpPr>
          <p:cNvPr id="8" name="TextBox 2"/>
          <p:cNvSpPr txBox="1"/>
          <p:nvPr/>
        </p:nvSpPr>
        <p:spPr>
          <a:xfrm>
            <a:off x="1280425" y="1998286"/>
            <a:ext cx="6714508" cy="461248"/>
          </a:xfrm>
          <a:prstGeom prst="rect">
            <a:avLst/>
          </a:prstGeom>
          <a:noFill/>
        </p:spPr>
        <p:txBody>
          <a:bodyPr wrap="square" rtlCol="0">
            <a:noAutofit/>
          </a:bodyPr>
          <a:lstStyle/>
          <a:p>
            <a:r>
              <a:rPr lang="en-US" sz="1400" dirty="0" err="1">
                <a:latin typeface="Arial" panose="020B0604020202020204" pitchFamily="34" charset="0"/>
                <a:cs typeface="Arial" panose="020B0604020202020204" pitchFamily="34" charset="0"/>
              </a:rPr>
              <a:t>bedingt</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spezifisch</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Ein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Traktor</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kann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durchaus</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auch</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anderweitig</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eingesetzt</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werden</a:t>
            </a:r>
            <a:r>
              <a:rPr lang="en-US" sz="1400" dirty="0">
                <a:latin typeface="Arial" panose="020B0604020202020204" pitchFamily="34" charset="0"/>
                <a:cs typeface="Arial" panose="020B0604020202020204" pitchFamily="34" charset="0"/>
              </a:rPr>
              <a:t>. So </a:t>
            </a:r>
            <a:r>
              <a:rPr lang="en-US" sz="1400" dirty="0" err="1">
                <a:latin typeface="Arial" panose="020B0604020202020204" pitchFamily="34" charset="0"/>
                <a:cs typeface="Arial" panose="020B0604020202020204" pitchFamily="34" charset="0"/>
              </a:rPr>
              <a:t>sieht</a:t>
            </a:r>
            <a:r>
              <a:rPr lang="en-US" sz="1400" dirty="0">
                <a:latin typeface="Arial" panose="020B0604020202020204" pitchFamily="34" charset="0"/>
                <a:cs typeface="Arial" panose="020B0604020202020204" pitchFamily="34" charset="0"/>
              </a:rPr>
              <a:t> man </a:t>
            </a:r>
            <a:r>
              <a:rPr lang="en-US" sz="1400" dirty="0" err="1">
                <a:latin typeface="Arial" panose="020B0604020202020204" pitchFamily="34" charset="0"/>
                <a:cs typeface="Arial" panose="020B0604020202020204" pitchFamily="34" charset="0"/>
              </a:rPr>
              <a:t>immer</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wieder</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Landwirte</a:t>
            </a:r>
            <a:r>
              <a:rPr lang="en-US" sz="1400" dirty="0">
                <a:latin typeface="Arial" panose="020B0604020202020204" pitchFamily="34" charset="0"/>
                <a:cs typeface="Arial" panose="020B0604020202020204" pitchFamily="34" charset="0"/>
              </a:rPr>
              <a:t>, die </a:t>
            </a:r>
            <a:r>
              <a:rPr lang="en-US" sz="1400" dirty="0" err="1">
                <a:latin typeface="Arial" panose="020B0604020202020204" pitchFamily="34" charset="0"/>
                <a:cs typeface="Arial" panose="020B0604020202020204" pitchFamily="34" charset="0"/>
              </a:rPr>
              <a:t>für</a:t>
            </a:r>
            <a:r>
              <a:rPr lang="en-US" sz="1400" dirty="0">
                <a:latin typeface="Arial" panose="020B0604020202020204" pitchFamily="34" charset="0"/>
                <a:cs typeface="Arial" panose="020B0604020202020204" pitchFamily="34" charset="0"/>
              </a:rPr>
              <a:t> den </a:t>
            </a:r>
            <a:r>
              <a:rPr lang="en-US" sz="1400" dirty="0" err="1">
                <a:latin typeface="Arial" panose="020B0604020202020204" pitchFamily="34" charset="0"/>
                <a:cs typeface="Arial" panose="020B0604020202020204" pitchFamily="34" charset="0"/>
              </a:rPr>
              <a:t>Bau</a:t>
            </a:r>
            <a:r>
              <a:rPr lang="en-US" sz="1400" dirty="0">
                <a:latin typeface="Arial" panose="020B0604020202020204" pitchFamily="34" charset="0"/>
                <a:cs typeface="Arial" panose="020B0604020202020204" pitchFamily="34" charset="0"/>
              </a:rPr>
              <a:t> des </a:t>
            </a:r>
            <a:r>
              <a:rPr lang="en-US" sz="1400" dirty="0" err="1">
                <a:latin typeface="Arial" panose="020B0604020202020204" pitchFamily="34" charset="0"/>
                <a:cs typeface="Arial" panose="020B0604020202020204" pitchFamily="34" charset="0"/>
              </a:rPr>
              <a:t>Bahndamms</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nach</a:t>
            </a:r>
            <a:r>
              <a:rPr lang="en-US" sz="1400" dirty="0">
                <a:latin typeface="Arial" panose="020B0604020202020204" pitchFamily="34" charset="0"/>
                <a:cs typeface="Arial" panose="020B0604020202020204" pitchFamily="34" charset="0"/>
              </a:rPr>
              <a:t> WHV </a:t>
            </a:r>
            <a:r>
              <a:rPr lang="en-US" sz="1400" dirty="0" err="1">
                <a:latin typeface="Arial" panose="020B0604020202020204" pitchFamily="34" charset="0"/>
                <a:cs typeface="Arial" panose="020B0604020202020204" pitchFamily="34" charset="0"/>
              </a:rPr>
              <a:t>ihre</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Traktoren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als</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Zugmaschinen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zur</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Verfügung</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stellen</a:t>
            </a:r>
            <a:endParaRPr lang="en-US" sz="1400" dirty="0">
              <a:latin typeface="Arial" panose="020B0604020202020204" pitchFamily="34" charset="0"/>
              <a:cs typeface="Arial" panose="020B0604020202020204" pitchFamily="34" charset="0"/>
            </a:endParaRPr>
          </a:p>
        </p:txBody>
      </p:sp>
      <p:sp>
        <p:nvSpPr>
          <p:cNvPr id="10" name="TextBox 2"/>
          <p:cNvSpPr txBox="1"/>
          <p:nvPr/>
        </p:nvSpPr>
        <p:spPr>
          <a:xfrm>
            <a:off x="8295545" y="1998286"/>
            <a:ext cx="2141833" cy="299404"/>
          </a:xfrm>
          <a:prstGeom prst="rect">
            <a:avLst/>
          </a:prstGeom>
          <a:noFill/>
        </p:spPr>
        <p:txBody>
          <a:bodyPr wrap="square" rtlCol="0">
            <a:noAutofit/>
          </a:bodyPr>
          <a:lstStyle/>
          <a:p>
            <a:r>
              <a:rPr lang="en-US" sz="1400" dirty="0" err="1">
                <a:latin typeface="Arial" panose="020B0604020202020204" pitchFamily="34" charset="0"/>
                <a:cs typeface="Arial" panose="020B0604020202020204" pitchFamily="34" charset="0"/>
              </a:rPr>
              <a:t>Spezifisch</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siehe</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vorher</a:t>
            </a:r>
            <a:endParaRPr lang="en-US" sz="1400" dirty="0">
              <a:latin typeface="Arial" panose="020B0604020202020204" pitchFamily="34" charset="0"/>
              <a:cs typeface="Arial" panose="020B0604020202020204" pitchFamily="34" charset="0"/>
            </a:endParaRPr>
          </a:p>
        </p:txBody>
      </p:sp>
      <p:sp>
        <p:nvSpPr>
          <p:cNvPr id="11" name="TextBox 2"/>
          <p:cNvSpPr txBox="1"/>
          <p:nvPr/>
        </p:nvSpPr>
        <p:spPr>
          <a:xfrm>
            <a:off x="8349527" y="3022237"/>
            <a:ext cx="2359042" cy="688502"/>
          </a:xfrm>
          <a:prstGeom prst="rect">
            <a:avLst/>
          </a:prstGeom>
          <a:noFill/>
        </p:spPr>
        <p:txBody>
          <a:bodyPr wrap="square" rtlCol="0">
            <a:noAutofit/>
          </a:bodyPr>
          <a:lstStyle/>
          <a:p>
            <a:r>
              <a:rPr lang="en-US" sz="1400" dirty="0" err="1">
                <a:latin typeface="Arial" panose="020B0604020202020204" pitchFamily="34" charset="0"/>
                <a:cs typeface="Arial" panose="020B0604020202020204" pitchFamily="34" charset="0"/>
              </a:rPr>
              <a:t>Kann</a:t>
            </a:r>
            <a:r>
              <a:rPr lang="en-US" sz="1400" dirty="0">
                <a:latin typeface="Arial" panose="020B0604020202020204" pitchFamily="34" charset="0"/>
                <a:cs typeface="Arial" panose="020B0604020202020204" pitchFamily="34" charset="0"/>
              </a:rPr>
              <a:t> man </a:t>
            </a:r>
            <a:r>
              <a:rPr lang="en-US" sz="1400" dirty="0" err="1">
                <a:latin typeface="Arial" panose="020B0604020202020204" pitchFamily="34" charset="0"/>
                <a:cs typeface="Arial" panose="020B0604020202020204" pitchFamily="34" charset="0"/>
              </a:rPr>
              <a:t>grundsätzlich</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als</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mobilen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Faktor</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über</a:t>
            </a:r>
            <a:r>
              <a:rPr lang="en-US" sz="1400" dirty="0">
                <a:latin typeface="Arial" panose="020B0604020202020204" pitchFamily="34" charset="0"/>
                <a:cs typeface="Arial" panose="020B0604020202020204" pitchFamily="34" charset="0"/>
              </a:rPr>
              <a:t> die </a:t>
            </a:r>
            <a:r>
              <a:rPr lang="en-US" sz="1400" dirty="0" err="1">
                <a:latin typeface="Arial" panose="020B0604020202020204" pitchFamily="34" charset="0"/>
                <a:cs typeface="Arial" panose="020B0604020202020204" pitchFamily="34" charset="0"/>
              </a:rPr>
              <a:t>Sektoren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ansehen</a:t>
            </a:r>
            <a:endParaRPr lang="en-US" sz="1400" dirty="0">
              <a:latin typeface="Arial" panose="020B0604020202020204" pitchFamily="34" charset="0"/>
              <a:cs typeface="Arial" panose="020B0604020202020204" pitchFamily="34" charset="0"/>
            </a:endParaRPr>
          </a:p>
        </p:txBody>
      </p:sp>
      <p:sp>
        <p:nvSpPr>
          <p:cNvPr id="12" name="TextBox 2"/>
          <p:cNvSpPr txBox="1"/>
          <p:nvPr/>
        </p:nvSpPr>
        <p:spPr>
          <a:xfrm>
            <a:off x="4360258" y="5251721"/>
            <a:ext cx="3440463" cy="355720"/>
          </a:xfrm>
          <a:prstGeom prst="rect">
            <a:avLst/>
          </a:prstGeom>
          <a:noFill/>
        </p:spPr>
        <p:txBody>
          <a:bodyPr wrap="square" rtlCol="0">
            <a:noAutofit/>
          </a:bodyPr>
          <a:lstStyle/>
          <a:p>
            <a:r>
              <a:rPr lang="en-US" sz="1400" dirty="0" err="1">
                <a:latin typeface="Arial" panose="020B0604020202020204" pitchFamily="34" charset="0"/>
                <a:cs typeface="Arial" panose="020B0604020202020204" pitchFamily="34" charset="0"/>
              </a:rPr>
              <a:t>Kommt</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wieder</a:t>
            </a:r>
            <a:r>
              <a:rPr lang="en-US" sz="1400" dirty="0">
                <a:latin typeface="Arial" panose="020B0604020202020204" pitchFamily="34" charset="0"/>
                <a:cs typeface="Arial" panose="020B0604020202020204" pitchFamily="34" charset="0"/>
              </a:rPr>
              <a:t> auf die </a:t>
            </a:r>
            <a:r>
              <a:rPr lang="en-US" sz="1400" dirty="0" err="1">
                <a:latin typeface="Arial" panose="020B0604020202020204" pitchFamily="34" charset="0"/>
                <a:cs typeface="Arial" panose="020B0604020202020204" pitchFamily="34" charset="0"/>
              </a:rPr>
              <a:t>Spezialisierung</a:t>
            </a:r>
            <a:r>
              <a:rPr lang="en-US" sz="1400" dirty="0">
                <a:latin typeface="Arial" panose="020B0604020202020204" pitchFamily="34" charset="0"/>
                <a:cs typeface="Arial" panose="020B0604020202020204" pitchFamily="34" charset="0"/>
              </a:rPr>
              <a:t> an</a:t>
            </a:r>
          </a:p>
        </p:txBody>
      </p:sp>
      <p:sp>
        <p:nvSpPr>
          <p:cNvPr id="13" name="TextBox 2"/>
          <p:cNvSpPr txBox="1"/>
          <p:nvPr/>
        </p:nvSpPr>
        <p:spPr>
          <a:xfrm>
            <a:off x="5521255" y="3033837"/>
            <a:ext cx="2359042" cy="688502"/>
          </a:xfrm>
          <a:prstGeom prst="rect">
            <a:avLst/>
          </a:prstGeom>
          <a:noFill/>
        </p:spPr>
        <p:txBody>
          <a:bodyPr wrap="square" rtlCol="0">
            <a:noAutofit/>
          </a:bodyPr>
          <a:lstStyle/>
          <a:p>
            <a:r>
              <a:rPr lang="en-US" sz="1400" dirty="0" err="1">
                <a:latin typeface="Arial" panose="020B0604020202020204" pitchFamily="34" charset="0"/>
                <a:cs typeface="Arial" panose="020B0604020202020204" pitchFamily="34" charset="0"/>
              </a:rPr>
              <a:t>Kommt</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darauf</a:t>
            </a:r>
            <a:r>
              <a:rPr lang="en-US" sz="1400" dirty="0">
                <a:latin typeface="Arial" panose="020B0604020202020204" pitchFamily="34" charset="0"/>
                <a:cs typeface="Arial" panose="020B0604020202020204" pitchFamily="34" charset="0"/>
              </a:rPr>
              <a:t> an, </a:t>
            </a:r>
            <a:r>
              <a:rPr lang="en-US" sz="1400" dirty="0" err="1">
                <a:latin typeface="Arial" panose="020B0604020202020204" pitchFamily="34" charset="0"/>
                <a:cs typeface="Arial" panose="020B0604020202020204" pitchFamily="34" charset="0"/>
              </a:rPr>
              <a:t>wie</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spezialisiert</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dieser</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Techniker</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ist</a:t>
            </a:r>
            <a:r>
              <a:rPr lang="en-US" sz="1400" dirty="0">
                <a:latin typeface="Arial" panose="020B0604020202020204" pitchFamily="34" charset="0"/>
                <a:cs typeface="Arial" panose="020B0604020202020204" pitchFamily="34" charset="0"/>
              </a:rPr>
              <a:t>.</a:t>
            </a:r>
          </a:p>
        </p:txBody>
      </p:sp>
      <p:sp>
        <p:nvSpPr>
          <p:cNvPr id="14" name="TextBox 2"/>
          <p:cNvSpPr txBox="1"/>
          <p:nvPr/>
        </p:nvSpPr>
        <p:spPr>
          <a:xfrm>
            <a:off x="1118585" y="6070403"/>
            <a:ext cx="637387" cy="417230"/>
          </a:xfrm>
          <a:prstGeom prst="rect">
            <a:avLst/>
          </a:prstGeom>
          <a:noFill/>
        </p:spPr>
        <p:txBody>
          <a:bodyPr wrap="square" rtlCol="0">
            <a:noAutofit/>
          </a:bodyPr>
          <a:lstStyle/>
          <a:p>
            <a:r>
              <a:rPr lang="en-US" sz="1400" dirty="0" err="1">
                <a:latin typeface="Arial" panose="020B0604020202020204" pitchFamily="34" charset="0"/>
                <a:cs typeface="Arial" panose="020B0604020202020204" pitchFamily="34" charset="0"/>
              </a:rPr>
              <a:t>s.o</a:t>
            </a:r>
            <a:r>
              <a:rPr lang="en-US" sz="1400" dirty="0">
                <a:latin typeface="Arial" panose="020B0604020202020204" pitchFamily="34" charset="0"/>
                <a:cs typeface="Arial" panose="020B0604020202020204" pitchFamily="34" charset="0"/>
              </a:rPr>
              <a:t>.</a:t>
            </a:r>
          </a:p>
        </p:txBody>
      </p:sp>
      <p:sp>
        <p:nvSpPr>
          <p:cNvPr id="15" name="TextBox 2"/>
          <p:cNvSpPr txBox="1"/>
          <p:nvPr/>
        </p:nvSpPr>
        <p:spPr>
          <a:xfrm>
            <a:off x="1054522" y="5187252"/>
            <a:ext cx="3342010" cy="570393"/>
          </a:xfrm>
          <a:prstGeom prst="rect">
            <a:avLst/>
          </a:prstGeom>
          <a:noFill/>
        </p:spPr>
        <p:txBody>
          <a:bodyPr wrap="square" rtlCol="0">
            <a:noAutofit/>
          </a:bodyPr>
          <a:lstStyle/>
          <a:p>
            <a:r>
              <a:rPr lang="en-US" sz="1400" dirty="0" err="1">
                <a:latin typeface="Arial" panose="020B0604020202020204" pitchFamily="34" charset="0"/>
                <a:cs typeface="Arial" panose="020B0604020202020204" pitchFamily="34" charset="0"/>
              </a:rPr>
              <a:t>Relativ</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mobil</a:t>
            </a:r>
            <a:r>
              <a:rPr lang="en-US" sz="1400" dirty="0">
                <a:latin typeface="Arial" panose="020B0604020202020204" pitchFamily="34" charset="0"/>
                <a:cs typeface="Arial" panose="020B0604020202020204" pitchFamily="34" charset="0"/>
              </a:rPr>
              <a:t>, was in </a:t>
            </a:r>
            <a:r>
              <a:rPr lang="en-US" sz="1400" dirty="0" err="1">
                <a:latin typeface="Arial" panose="020B0604020202020204" pitchFamily="34" charset="0"/>
                <a:cs typeface="Arial" panose="020B0604020202020204" pitchFamily="34" charset="0"/>
              </a:rPr>
              <a:t>einer</a:t>
            </a:r>
            <a:r>
              <a:rPr lang="en-US" sz="1400" dirty="0">
                <a:latin typeface="Arial" panose="020B0604020202020204" pitchFamily="34" charset="0"/>
                <a:cs typeface="Arial" panose="020B0604020202020204" pitchFamily="34" charset="0"/>
              </a:rPr>
              <a:t> Halle </a:t>
            </a:r>
            <a:r>
              <a:rPr lang="en-US" sz="1400" dirty="0" err="1">
                <a:latin typeface="Arial" panose="020B0604020202020204" pitchFamily="34" charset="0"/>
                <a:cs typeface="Arial" panose="020B0604020202020204" pitchFamily="34" charset="0"/>
              </a:rPr>
              <a:t>gefertigt</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wird</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ist</a:t>
            </a:r>
            <a:r>
              <a:rPr lang="en-US" sz="1400" dirty="0">
                <a:latin typeface="Arial" panose="020B0604020202020204" pitchFamily="34" charset="0"/>
                <a:cs typeface="Arial" panose="020B0604020202020204" pitchFamily="34" charset="0"/>
              </a:rPr>
              <a:t> der Halle </a:t>
            </a:r>
            <a:r>
              <a:rPr lang="en-US" sz="1400" dirty="0" err="1">
                <a:latin typeface="Arial" panose="020B0604020202020204" pitchFamily="34" charset="0"/>
                <a:cs typeface="Arial" panose="020B0604020202020204" pitchFamily="34" charset="0"/>
              </a:rPr>
              <a:t>letztlich</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egal</a:t>
            </a:r>
            <a:endParaRPr lang="en-US" sz="1400" dirty="0">
              <a:latin typeface="Arial" panose="020B0604020202020204" pitchFamily="34" charset="0"/>
              <a:cs typeface="Arial" panose="020B0604020202020204" pitchFamily="34" charset="0"/>
            </a:endParaRPr>
          </a:p>
        </p:txBody>
      </p:sp>
      <p:sp>
        <p:nvSpPr>
          <p:cNvPr id="16" name="TextBox 2"/>
          <p:cNvSpPr txBox="1"/>
          <p:nvPr/>
        </p:nvSpPr>
        <p:spPr>
          <a:xfrm>
            <a:off x="8298385" y="5155141"/>
            <a:ext cx="3440463" cy="705070"/>
          </a:xfrm>
          <a:prstGeom prst="rect">
            <a:avLst/>
          </a:prstGeom>
          <a:noFill/>
        </p:spPr>
        <p:txBody>
          <a:bodyPr wrap="square" rtlCol="0">
            <a:noAutofit/>
          </a:bodyPr>
          <a:lstStyle/>
          <a:p>
            <a:r>
              <a:rPr lang="en-US" sz="1400" dirty="0" err="1">
                <a:latin typeface="Arial" panose="020B0604020202020204" pitchFamily="34" charset="0"/>
                <a:cs typeface="Arial" panose="020B0604020202020204" pitchFamily="34" charset="0"/>
              </a:rPr>
              <a:t>Ein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normales</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Werkzeug</a:t>
            </a:r>
            <a:r>
              <a:rPr lang="en-US" sz="1400" dirty="0">
                <a:latin typeface="Arial" panose="020B0604020202020204" pitchFamily="34" charset="0"/>
                <a:cs typeface="Arial" panose="020B0604020202020204" pitchFamily="34" charset="0"/>
              </a:rPr>
              <a:t> hat </a:t>
            </a:r>
            <a:r>
              <a:rPr lang="en-US" sz="1400" dirty="0" err="1">
                <a:latin typeface="Arial" panose="020B0604020202020204" pitchFamily="34" charset="0"/>
                <a:cs typeface="Arial" panose="020B0604020202020204" pitchFamily="34" charset="0"/>
              </a:rPr>
              <a:t>sicherlich</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vielfältige</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Anwendungsgebiete</a:t>
            </a:r>
            <a:r>
              <a:rPr lang="en-US" sz="1400" dirty="0">
                <a:latin typeface="Arial" panose="020B0604020202020204" pitchFamily="34" charset="0"/>
                <a:cs typeface="Arial" panose="020B0604020202020204" pitchFamily="34" charset="0"/>
              </a:rPr>
              <a:t> und </a:t>
            </a:r>
            <a:r>
              <a:rPr lang="en-US" sz="1400" dirty="0" err="1">
                <a:latin typeface="Arial" panose="020B0604020202020204" pitchFamily="34" charset="0"/>
                <a:cs typeface="Arial" panose="020B0604020202020204" pitchFamily="34" charset="0"/>
              </a:rPr>
              <a:t>kann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daber</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als</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mobil</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angesehen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werden</a:t>
            </a:r>
            <a:endParaRPr lang="en-US" sz="1400" dirty="0">
              <a:latin typeface="Arial" panose="020B0604020202020204" pitchFamily="34" charset="0"/>
              <a:cs typeface="Arial" panose="020B0604020202020204" pitchFamily="34" charset="0"/>
            </a:endParaRPr>
          </a:p>
        </p:txBody>
      </p:sp>
      <p:sp>
        <p:nvSpPr>
          <p:cNvPr id="17" name="TextBox 2"/>
          <p:cNvSpPr txBox="1"/>
          <p:nvPr/>
        </p:nvSpPr>
        <p:spPr>
          <a:xfrm>
            <a:off x="1280425" y="2946451"/>
            <a:ext cx="3997607" cy="954189"/>
          </a:xfrm>
          <a:prstGeom prst="rect">
            <a:avLst/>
          </a:prstGeom>
          <a:noFill/>
        </p:spPr>
        <p:txBody>
          <a:bodyPr wrap="square" rtlCol="0">
            <a:noAutofit/>
          </a:bodyPr>
          <a:lstStyle/>
          <a:p>
            <a:r>
              <a:rPr lang="en-US" sz="1400" dirty="0">
                <a:latin typeface="Arial" panose="020B0604020202020204" pitchFamily="34" charset="0"/>
                <a:cs typeface="Arial" panose="020B0604020202020204" pitchFamily="34" charset="0"/>
              </a:rPr>
              <a:t>Mobil, </a:t>
            </a:r>
            <a:r>
              <a:rPr lang="en-US" sz="1400" dirty="0" err="1">
                <a:latin typeface="Arial" panose="020B0604020202020204" pitchFamily="34" charset="0"/>
                <a:cs typeface="Arial" panose="020B0604020202020204" pitchFamily="34" charset="0"/>
              </a:rPr>
              <a:t>zumindest</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sollte</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ein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guter</a:t>
            </a:r>
            <a:r>
              <a:rPr lang="en-US" sz="1400" dirty="0">
                <a:latin typeface="Arial" panose="020B0604020202020204" pitchFamily="34" charset="0"/>
                <a:cs typeface="Arial" panose="020B0604020202020204" pitchFamily="34" charset="0"/>
              </a:rPr>
              <a:t> Manager </a:t>
            </a:r>
            <a:r>
              <a:rPr lang="en-US" sz="1400" dirty="0" err="1">
                <a:latin typeface="Arial" panose="020B0604020202020204" pitchFamily="34" charset="0"/>
                <a:cs typeface="Arial" panose="020B0604020202020204" pitchFamily="34" charset="0"/>
              </a:rPr>
              <a:t>nicht</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nur</a:t>
            </a:r>
            <a:r>
              <a:rPr lang="en-US" sz="1400" dirty="0">
                <a:latin typeface="Arial" panose="020B0604020202020204" pitchFamily="34" charset="0"/>
                <a:cs typeface="Arial" panose="020B0604020202020204" pitchFamily="34" charset="0"/>
              </a:rPr>
              <a:t> in der </a:t>
            </a:r>
            <a:r>
              <a:rPr lang="en-US" sz="1400" dirty="0" err="1">
                <a:latin typeface="Arial" panose="020B0604020202020204" pitchFamily="34" charset="0"/>
                <a:cs typeface="Arial" panose="020B0604020202020204" pitchFamily="34" charset="0"/>
              </a:rPr>
              <a:t>Lage</a:t>
            </a:r>
            <a:r>
              <a:rPr lang="en-US" sz="1400" dirty="0">
                <a:latin typeface="Arial" panose="020B0604020202020204" pitchFamily="34" charset="0"/>
                <a:cs typeface="Arial" panose="020B0604020202020204" pitchFamily="34" charset="0"/>
              </a:rPr>
              <a:t> sein, in </a:t>
            </a:r>
            <a:r>
              <a:rPr lang="en-US" sz="1400" dirty="0" err="1">
                <a:latin typeface="Arial" panose="020B0604020202020204" pitchFamily="34" charset="0"/>
                <a:cs typeface="Arial" panose="020B0604020202020204" pitchFamily="34" charset="0"/>
              </a:rPr>
              <a:t>einer</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Branche</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zur</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arbeiten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Genauso</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kann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ein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Landwirt</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als</a:t>
            </a:r>
            <a:r>
              <a:rPr lang="en-US" sz="1400" dirty="0">
                <a:latin typeface="Arial" panose="020B0604020202020204" pitchFamily="34" charset="0"/>
                <a:cs typeface="Arial" panose="020B0604020202020204" pitchFamily="34" charset="0"/>
              </a:rPr>
              <a:t> Manager </a:t>
            </a:r>
            <a:r>
              <a:rPr lang="en-US" sz="1400" dirty="0" err="1">
                <a:latin typeface="Arial" panose="020B0604020202020204" pitchFamily="34" charset="0"/>
                <a:cs typeface="Arial" panose="020B0604020202020204" pitchFamily="34" charset="0"/>
              </a:rPr>
              <a:t>eines</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mittelständischen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Betriebes</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angesehen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werden</a:t>
            </a:r>
            <a:endParaRPr lang="en-US" sz="1400" dirty="0">
              <a:latin typeface="Arial" panose="020B0604020202020204" pitchFamily="34" charset="0"/>
              <a:cs typeface="Arial" panose="020B0604020202020204" pitchFamily="34" charset="0"/>
            </a:endParaRPr>
          </a:p>
        </p:txBody>
      </p:sp>
      <p:sp>
        <p:nvSpPr>
          <p:cNvPr id="18" name="TextBox 2"/>
          <p:cNvSpPr txBox="1"/>
          <p:nvPr/>
        </p:nvSpPr>
        <p:spPr>
          <a:xfrm>
            <a:off x="3295605" y="6086325"/>
            <a:ext cx="2870526" cy="688502"/>
          </a:xfrm>
          <a:prstGeom prst="rect">
            <a:avLst/>
          </a:prstGeom>
          <a:noFill/>
        </p:spPr>
        <p:txBody>
          <a:bodyPr wrap="square" rtlCol="0">
            <a:noAutofit/>
          </a:bodyPr>
          <a:lstStyle/>
          <a:p>
            <a:r>
              <a:rPr lang="en-US" sz="1400" dirty="0" err="1">
                <a:latin typeface="Arial" panose="020B0604020202020204" pitchFamily="34" charset="0"/>
                <a:cs typeface="Arial" panose="020B0604020202020204" pitchFamily="34" charset="0"/>
              </a:rPr>
              <a:t>Kommt</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wieder</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darauf</a:t>
            </a:r>
            <a:r>
              <a:rPr lang="en-US" sz="1400" dirty="0">
                <a:latin typeface="Arial" panose="020B0604020202020204" pitchFamily="34" charset="0"/>
                <a:cs typeface="Arial" panose="020B0604020202020204" pitchFamily="34" charset="0"/>
              </a:rPr>
              <a:t> an, </a:t>
            </a:r>
            <a:r>
              <a:rPr lang="en-US" sz="1400" dirty="0" err="1">
                <a:latin typeface="Arial" panose="020B0604020202020204" pitchFamily="34" charset="0"/>
                <a:cs typeface="Arial" panose="020B0604020202020204" pitchFamily="34" charset="0"/>
              </a:rPr>
              <a:t>wie</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spezialisiert</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dieser</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Ingenieur</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ist</a:t>
            </a:r>
            <a:r>
              <a:rPr lang="en-US" sz="1400" dirty="0">
                <a:latin typeface="Arial" panose="020B0604020202020204" pitchFamily="34" charset="0"/>
                <a:cs typeface="Arial" panose="020B0604020202020204" pitchFamily="34" charset="0"/>
              </a:rPr>
              <a:t>.</a:t>
            </a:r>
          </a:p>
        </p:txBody>
      </p:sp>
      <p:sp>
        <p:nvSpPr>
          <p:cNvPr id="19" name="TextBox 2"/>
          <p:cNvSpPr txBox="1"/>
          <p:nvPr/>
        </p:nvSpPr>
        <p:spPr>
          <a:xfrm>
            <a:off x="6546992" y="6097296"/>
            <a:ext cx="637387" cy="417230"/>
          </a:xfrm>
          <a:prstGeom prst="rect">
            <a:avLst/>
          </a:prstGeom>
          <a:noFill/>
        </p:spPr>
        <p:txBody>
          <a:bodyPr wrap="square" rtlCol="0">
            <a:noAutofit/>
          </a:bodyPr>
          <a:lstStyle/>
          <a:p>
            <a:r>
              <a:rPr lang="en-US" sz="1400" dirty="0" err="1">
                <a:latin typeface="Arial" panose="020B0604020202020204" pitchFamily="34" charset="0"/>
                <a:cs typeface="Arial" panose="020B0604020202020204" pitchFamily="34" charset="0"/>
              </a:rPr>
              <a:t>s.o</a:t>
            </a:r>
            <a:r>
              <a:rPr lang="en-US" sz="1400" dirty="0">
                <a:latin typeface="Arial" panose="020B0604020202020204" pitchFamily="34" charset="0"/>
                <a:cs typeface="Arial" panose="020B0604020202020204" pitchFamily="34" charset="0"/>
              </a:rPr>
              <a:t>.</a:t>
            </a:r>
          </a:p>
        </p:txBody>
      </p:sp>
      <p:sp>
        <p:nvSpPr>
          <p:cNvPr id="20" name="TextBox 2"/>
          <p:cNvSpPr txBox="1"/>
          <p:nvPr/>
        </p:nvSpPr>
        <p:spPr>
          <a:xfrm>
            <a:off x="2765386" y="480167"/>
            <a:ext cx="9155530" cy="461248"/>
          </a:xfrm>
          <a:prstGeom prst="rect">
            <a:avLst/>
          </a:prstGeom>
          <a:noFill/>
        </p:spPr>
        <p:txBody>
          <a:bodyPr wrap="square" rtlCol="0">
            <a:noAutofit/>
          </a:bodyPr>
          <a:lstStyle/>
          <a:p>
            <a:r>
              <a:rPr lang="en-US" sz="1400" b="1" dirty="0" err="1">
                <a:latin typeface="Arial" panose="020B0604020202020204" pitchFamily="34" charset="0"/>
                <a:cs typeface="Arial" panose="020B0604020202020204" pitchFamily="34" charset="0"/>
              </a:rPr>
              <a:t>Grundsätzlich</a:t>
            </a:r>
            <a:r>
              <a:rPr lang="en-US" sz="1400" b="1" dirty="0">
                <a:latin typeface="Arial" panose="020B0604020202020204" pitchFamily="34" charset="0"/>
                <a:cs typeface="Arial" panose="020B0604020202020204" pitchFamily="34" charset="0"/>
              </a:rPr>
              <a:t> </a:t>
            </a:r>
            <a:r>
              <a:rPr lang="en-US" sz="1400" b="1" dirty="0" err="1">
                <a:latin typeface="Arial" panose="020B0604020202020204" pitchFamily="34" charset="0"/>
                <a:cs typeface="Arial" panose="020B0604020202020204" pitchFamily="34" charset="0"/>
              </a:rPr>
              <a:t>ist</a:t>
            </a:r>
            <a:r>
              <a:rPr lang="en-US" sz="1400" b="1" dirty="0">
                <a:latin typeface="Arial" panose="020B0604020202020204" pitchFamily="34" charset="0"/>
                <a:cs typeface="Arial" panose="020B0604020202020204" pitchFamily="34" charset="0"/>
              </a:rPr>
              <a:t> die </a:t>
            </a:r>
            <a:r>
              <a:rPr lang="en-US" sz="1400" b="1" dirty="0" err="1">
                <a:latin typeface="Arial" panose="020B0604020202020204" pitchFamily="34" charset="0"/>
                <a:cs typeface="Arial" panose="020B0604020202020204" pitchFamily="34" charset="0"/>
              </a:rPr>
              <a:t>Einteilung</a:t>
            </a:r>
            <a:r>
              <a:rPr lang="en-US" sz="1400" b="1" dirty="0">
                <a:latin typeface="Arial" panose="020B0604020202020204" pitchFamily="34" charset="0"/>
                <a:cs typeface="Arial" panose="020B0604020202020204" pitchFamily="34" charset="0"/>
              </a:rPr>
              <a:t> </a:t>
            </a:r>
            <a:r>
              <a:rPr lang="en-US" sz="1400" b="1" dirty="0" err="1">
                <a:latin typeface="Arial" panose="020B0604020202020204" pitchFamily="34" charset="0"/>
                <a:cs typeface="Arial" panose="020B0604020202020204" pitchFamily="34" charset="0"/>
              </a:rPr>
              <a:t>spezifisch</a:t>
            </a:r>
            <a:r>
              <a:rPr lang="en-US" sz="1400" b="1" dirty="0">
                <a:latin typeface="Arial" panose="020B0604020202020204" pitchFamily="34" charset="0"/>
                <a:cs typeface="Arial" panose="020B0604020202020204" pitchFamily="34" charset="0"/>
              </a:rPr>
              <a:t>/</a:t>
            </a:r>
            <a:r>
              <a:rPr lang="en-US" sz="1400" b="1" dirty="0" err="1">
                <a:latin typeface="Arial" panose="020B0604020202020204" pitchFamily="34" charset="0"/>
                <a:cs typeface="Arial" panose="020B0604020202020204" pitchFamily="34" charset="0"/>
              </a:rPr>
              <a:t>mobil</a:t>
            </a:r>
            <a:r>
              <a:rPr lang="en-US" sz="1400" b="1" dirty="0">
                <a:latin typeface="Arial" panose="020B0604020202020204" pitchFamily="34" charset="0"/>
                <a:cs typeface="Arial" panose="020B0604020202020204" pitchFamily="34" charset="0"/>
              </a:rPr>
              <a:t> </a:t>
            </a:r>
            <a:r>
              <a:rPr lang="en-US" sz="1400" b="1" dirty="0" err="1">
                <a:latin typeface="Arial" panose="020B0604020202020204" pitchFamily="34" charset="0"/>
                <a:cs typeface="Arial" panose="020B0604020202020204" pitchFamily="34" charset="0"/>
              </a:rPr>
              <a:t>nicht</a:t>
            </a:r>
            <a:r>
              <a:rPr lang="en-US" sz="1400" b="1" dirty="0">
                <a:latin typeface="Arial" panose="020B0604020202020204" pitchFamily="34" charset="0"/>
                <a:cs typeface="Arial" panose="020B0604020202020204" pitchFamily="34" charset="0"/>
              </a:rPr>
              <a:t> </a:t>
            </a:r>
            <a:r>
              <a:rPr lang="en-US" sz="1400" b="1" dirty="0" err="1">
                <a:latin typeface="Arial" panose="020B0604020202020204" pitchFamily="34" charset="0"/>
                <a:cs typeface="Arial" panose="020B0604020202020204" pitchFamily="34" charset="0"/>
              </a:rPr>
              <a:t>immer</a:t>
            </a:r>
            <a:r>
              <a:rPr lang="en-US" sz="1400" b="1" dirty="0">
                <a:latin typeface="Arial" panose="020B0604020202020204" pitchFamily="34" charset="0"/>
                <a:cs typeface="Arial" panose="020B0604020202020204" pitchFamily="34" charset="0"/>
              </a:rPr>
              <a:t> </a:t>
            </a:r>
            <a:r>
              <a:rPr lang="en-US" sz="1400" b="1" dirty="0" err="1">
                <a:latin typeface="Arial" panose="020B0604020202020204" pitchFamily="34" charset="0"/>
                <a:cs typeface="Arial" panose="020B0604020202020204" pitchFamily="34" charset="0"/>
              </a:rPr>
              <a:t>eindeutig</a:t>
            </a:r>
            <a:r>
              <a:rPr lang="en-US" sz="1400" b="1" dirty="0">
                <a:latin typeface="Arial" panose="020B0604020202020204" pitchFamily="34" charset="0"/>
                <a:cs typeface="Arial" panose="020B0604020202020204" pitchFamily="34" charset="0"/>
              </a:rPr>
              <a:t> </a:t>
            </a:r>
            <a:r>
              <a:rPr lang="en-US" sz="1400" b="1" dirty="0" err="1">
                <a:latin typeface="Arial" panose="020B0604020202020204" pitchFamily="34" charset="0"/>
                <a:cs typeface="Arial" panose="020B0604020202020204" pitchFamily="34" charset="0"/>
              </a:rPr>
              <a:t>festzulegen</a:t>
            </a:r>
            <a:r>
              <a:rPr lang="en-US" sz="1400" b="1" dirty="0">
                <a:latin typeface="Arial" panose="020B0604020202020204" pitchFamily="34" charset="0"/>
                <a:cs typeface="Arial" panose="020B0604020202020204" pitchFamily="34" charset="0"/>
              </a:rPr>
              <a:t>, </a:t>
            </a:r>
            <a:r>
              <a:rPr lang="en-US" sz="1400" b="1" dirty="0" err="1">
                <a:latin typeface="Arial" panose="020B0604020202020204" pitchFamily="34" charset="0"/>
                <a:cs typeface="Arial" panose="020B0604020202020204" pitchFamily="34" charset="0"/>
              </a:rPr>
              <a:t>jedoch</a:t>
            </a:r>
            <a:r>
              <a:rPr lang="en-US" sz="1400" b="1" dirty="0">
                <a:latin typeface="Arial" panose="020B0604020202020204" pitchFamily="34" charset="0"/>
                <a:cs typeface="Arial" panose="020B0604020202020204" pitchFamily="34" charset="0"/>
              </a:rPr>
              <a:t> </a:t>
            </a:r>
            <a:r>
              <a:rPr lang="en-US" sz="1400" b="1" dirty="0" err="1">
                <a:latin typeface="Arial" panose="020B0604020202020204" pitchFamily="34" charset="0"/>
                <a:cs typeface="Arial" panose="020B0604020202020204" pitchFamily="34" charset="0"/>
              </a:rPr>
              <a:t>ist</a:t>
            </a:r>
            <a:r>
              <a:rPr lang="en-US" sz="1400" b="1" dirty="0">
                <a:latin typeface="Arial" panose="020B0604020202020204" pitchFamily="34" charset="0"/>
                <a:cs typeface="Arial" panose="020B0604020202020204" pitchFamily="34" charset="0"/>
              </a:rPr>
              <a:t> </a:t>
            </a:r>
            <a:r>
              <a:rPr lang="en-US" sz="1400" b="1" dirty="0" err="1">
                <a:latin typeface="Arial" panose="020B0604020202020204" pitchFamily="34" charset="0"/>
                <a:cs typeface="Arial" panose="020B0604020202020204" pitchFamily="34" charset="0"/>
              </a:rPr>
              <a:t>aus</a:t>
            </a:r>
            <a:r>
              <a:rPr lang="en-US" sz="1400" b="1" dirty="0">
                <a:latin typeface="Arial" panose="020B0604020202020204" pitchFamily="34" charset="0"/>
                <a:cs typeface="Arial" panose="020B0604020202020204" pitchFamily="34" charset="0"/>
              </a:rPr>
              <a:t> den </a:t>
            </a:r>
            <a:r>
              <a:rPr lang="en-US" sz="1400" b="1" dirty="0" err="1">
                <a:latin typeface="Arial" panose="020B0604020202020204" pitchFamily="34" charset="0"/>
                <a:cs typeface="Arial" panose="020B0604020202020204" pitchFamily="34" charset="0"/>
              </a:rPr>
              <a:t>Beispielen</a:t>
            </a:r>
            <a:r>
              <a:rPr lang="en-US" sz="1400" b="1" dirty="0">
                <a:latin typeface="Arial" panose="020B0604020202020204" pitchFamily="34" charset="0"/>
                <a:cs typeface="Arial" panose="020B0604020202020204" pitchFamily="34" charset="0"/>
              </a:rPr>
              <a:t> </a:t>
            </a:r>
            <a:r>
              <a:rPr lang="en-US" sz="1400" b="1" dirty="0" err="1">
                <a:latin typeface="Arial" panose="020B0604020202020204" pitchFamily="34" charset="0"/>
                <a:cs typeface="Arial" panose="020B0604020202020204" pitchFamily="34" charset="0"/>
              </a:rPr>
              <a:t>klar</a:t>
            </a:r>
            <a:r>
              <a:rPr lang="en-US" sz="1400" b="1" dirty="0">
                <a:latin typeface="Arial" panose="020B0604020202020204" pitchFamily="34" charset="0"/>
                <a:cs typeface="Arial" panose="020B0604020202020204" pitchFamily="34" charset="0"/>
              </a:rPr>
              <a:t>, </a:t>
            </a:r>
            <a:r>
              <a:rPr lang="en-US" sz="1400" b="1" dirty="0" err="1">
                <a:latin typeface="Arial" panose="020B0604020202020204" pitchFamily="34" charset="0"/>
                <a:cs typeface="Arial" panose="020B0604020202020204" pitchFamily="34" charset="0"/>
              </a:rPr>
              <a:t>dass</a:t>
            </a:r>
            <a:r>
              <a:rPr lang="en-US" sz="1400" b="1" dirty="0">
                <a:latin typeface="Arial" panose="020B0604020202020204" pitchFamily="34" charset="0"/>
                <a:cs typeface="Arial" panose="020B0604020202020204" pitchFamily="34" charset="0"/>
              </a:rPr>
              <a:t> </a:t>
            </a:r>
            <a:r>
              <a:rPr lang="en-US" sz="1400" b="1" dirty="0" err="1">
                <a:latin typeface="Arial" panose="020B0604020202020204" pitchFamily="34" charset="0"/>
                <a:cs typeface="Arial" panose="020B0604020202020204" pitchFamily="34" charset="0"/>
              </a:rPr>
              <a:t>es</a:t>
            </a:r>
            <a:r>
              <a:rPr lang="en-US" sz="1400" b="1" dirty="0">
                <a:latin typeface="Arial" panose="020B0604020202020204" pitchFamily="34" charset="0"/>
                <a:cs typeface="Arial" panose="020B0604020202020204" pitchFamily="34" charset="0"/>
              </a:rPr>
              <a:t> </a:t>
            </a:r>
            <a:r>
              <a:rPr lang="en-US" sz="1400" b="1" dirty="0" err="1">
                <a:latin typeface="Arial" panose="020B0604020202020204" pitchFamily="34" charset="0"/>
                <a:cs typeface="Arial" panose="020B0604020202020204" pitchFamily="34" charset="0"/>
              </a:rPr>
              <a:t>mobilere</a:t>
            </a:r>
            <a:r>
              <a:rPr lang="en-US" sz="1400" b="1" dirty="0">
                <a:latin typeface="Arial" panose="020B0604020202020204" pitchFamily="34" charset="0"/>
                <a:cs typeface="Arial" panose="020B0604020202020204" pitchFamily="34" charset="0"/>
              </a:rPr>
              <a:t> und </a:t>
            </a:r>
            <a:r>
              <a:rPr lang="en-US" sz="1400" b="1" dirty="0" err="1">
                <a:latin typeface="Arial" panose="020B0604020202020204" pitchFamily="34" charset="0"/>
                <a:cs typeface="Arial" panose="020B0604020202020204" pitchFamily="34" charset="0"/>
              </a:rPr>
              <a:t>weniger</a:t>
            </a:r>
            <a:r>
              <a:rPr lang="en-US" sz="1400" b="1" dirty="0">
                <a:latin typeface="Arial" panose="020B0604020202020204" pitchFamily="34" charset="0"/>
                <a:cs typeface="Arial" panose="020B0604020202020204" pitchFamily="34" charset="0"/>
              </a:rPr>
              <a:t> mobile </a:t>
            </a:r>
            <a:r>
              <a:rPr lang="en-US" sz="1400" b="1" dirty="0" err="1">
                <a:latin typeface="Arial" panose="020B0604020202020204" pitchFamily="34" charset="0"/>
                <a:cs typeface="Arial" panose="020B0604020202020204" pitchFamily="34" charset="0"/>
              </a:rPr>
              <a:t>Produktionsfaktoren</a:t>
            </a:r>
            <a:r>
              <a:rPr lang="en-US" sz="1400" b="1" dirty="0">
                <a:latin typeface="Arial" panose="020B0604020202020204" pitchFamily="34" charset="0"/>
                <a:cs typeface="Arial" panose="020B0604020202020204" pitchFamily="34" charset="0"/>
              </a:rPr>
              <a:t> </a:t>
            </a:r>
            <a:r>
              <a:rPr lang="en-US" sz="1400" b="1" dirty="0" err="1">
                <a:latin typeface="Arial" panose="020B0604020202020204" pitchFamily="34" charset="0"/>
                <a:cs typeface="Arial" panose="020B0604020202020204" pitchFamily="34" charset="0"/>
              </a:rPr>
              <a:t>gibt</a:t>
            </a:r>
            <a:r>
              <a:rPr lang="en-US" sz="1400" b="1" dirty="0">
                <a:latin typeface="Arial" panose="020B0604020202020204" pitchFamily="34" charset="0"/>
                <a:cs typeface="Arial" panose="020B0604020202020204" pitchFamily="34" charset="0"/>
              </a:rPr>
              <a:t>. </a:t>
            </a:r>
            <a:r>
              <a:rPr lang="en-US" sz="1400" b="1" dirty="0" err="1">
                <a:latin typeface="Arial" panose="020B0604020202020204" pitchFamily="34" charset="0"/>
                <a:cs typeface="Arial" panose="020B0604020202020204" pitchFamily="34" charset="0"/>
              </a:rPr>
              <a:t>Im</a:t>
            </a:r>
            <a:r>
              <a:rPr lang="en-US" sz="1400" b="1" dirty="0">
                <a:latin typeface="Arial" panose="020B0604020202020204" pitchFamily="34" charset="0"/>
                <a:cs typeface="Arial" panose="020B0604020202020204" pitchFamily="34" charset="0"/>
              </a:rPr>
              <a:t> </a:t>
            </a:r>
            <a:r>
              <a:rPr lang="en-US" sz="1400" b="1" dirty="0" err="1">
                <a:latin typeface="Arial" panose="020B0604020202020204" pitchFamily="34" charset="0"/>
                <a:cs typeface="Arial" panose="020B0604020202020204" pitchFamily="34" charset="0"/>
              </a:rPr>
              <a:t>folgenden</a:t>
            </a:r>
            <a:r>
              <a:rPr lang="en-US" sz="1400" b="1" dirty="0">
                <a:latin typeface="Arial" panose="020B0604020202020204" pitchFamily="34" charset="0"/>
                <a:cs typeface="Arial" panose="020B0604020202020204" pitchFamily="34" charset="0"/>
              </a:rPr>
              <a:t> Modell </a:t>
            </a:r>
            <a:r>
              <a:rPr lang="en-US" sz="1400" b="1" dirty="0" err="1">
                <a:latin typeface="Arial" panose="020B0604020202020204" pitchFamily="34" charset="0"/>
                <a:cs typeface="Arial" panose="020B0604020202020204" pitchFamily="34" charset="0"/>
              </a:rPr>
              <a:t>machen</a:t>
            </a:r>
            <a:r>
              <a:rPr lang="en-US" sz="1400" b="1" dirty="0">
                <a:latin typeface="Arial" panose="020B0604020202020204" pitchFamily="34" charset="0"/>
                <a:cs typeface="Arial" panose="020B0604020202020204" pitchFamily="34" charset="0"/>
              </a:rPr>
              <a:t> </a:t>
            </a:r>
            <a:r>
              <a:rPr lang="en-US" sz="1400" b="1" dirty="0" err="1">
                <a:latin typeface="Arial" panose="020B0604020202020204" pitchFamily="34" charset="0"/>
                <a:cs typeface="Arial" panose="020B0604020202020204" pitchFamily="34" charset="0"/>
              </a:rPr>
              <a:t>wir</a:t>
            </a:r>
            <a:r>
              <a:rPr lang="en-US" sz="1400" b="1" dirty="0">
                <a:latin typeface="Arial" panose="020B0604020202020204" pitchFamily="34" charset="0"/>
                <a:cs typeface="Arial" panose="020B0604020202020204" pitchFamily="34" charset="0"/>
              </a:rPr>
              <a:t> </a:t>
            </a:r>
            <a:r>
              <a:rPr lang="en-US" sz="1400" b="1" dirty="0" err="1">
                <a:latin typeface="Arial" panose="020B0604020202020204" pitchFamily="34" charset="0"/>
                <a:cs typeface="Arial" panose="020B0604020202020204" pitchFamily="34" charset="0"/>
              </a:rPr>
              <a:t>dann</a:t>
            </a:r>
            <a:r>
              <a:rPr lang="en-US" sz="1400" b="1" dirty="0">
                <a:latin typeface="Arial" panose="020B0604020202020204" pitchFamily="34" charset="0"/>
                <a:cs typeface="Arial" panose="020B0604020202020204" pitchFamily="34" charset="0"/>
              </a:rPr>
              <a:t> </a:t>
            </a:r>
            <a:r>
              <a:rPr lang="en-US" sz="1400" b="1" dirty="0" err="1">
                <a:latin typeface="Arial" panose="020B0604020202020204" pitchFamily="34" charset="0"/>
                <a:cs typeface="Arial" panose="020B0604020202020204" pitchFamily="34" charset="0"/>
              </a:rPr>
              <a:t>aber</a:t>
            </a:r>
            <a:r>
              <a:rPr lang="en-US" sz="1400" b="1" dirty="0">
                <a:latin typeface="Arial" panose="020B0604020202020204" pitchFamily="34" charset="0"/>
                <a:cs typeface="Arial" panose="020B0604020202020204" pitchFamily="34" charset="0"/>
              </a:rPr>
              <a:t> </a:t>
            </a:r>
            <a:r>
              <a:rPr lang="en-US" sz="1400" b="1" dirty="0" err="1">
                <a:latin typeface="Arial" panose="020B0604020202020204" pitchFamily="34" charset="0"/>
                <a:cs typeface="Arial" panose="020B0604020202020204" pitchFamily="34" charset="0"/>
              </a:rPr>
              <a:t>eine</a:t>
            </a:r>
            <a:r>
              <a:rPr lang="en-US" sz="1400" b="1" dirty="0">
                <a:latin typeface="Arial" panose="020B0604020202020204" pitchFamily="34" charset="0"/>
                <a:cs typeface="Arial" panose="020B0604020202020204" pitchFamily="34" charset="0"/>
              </a:rPr>
              <a:t> </a:t>
            </a:r>
            <a:r>
              <a:rPr lang="en-US" sz="1400" b="1" dirty="0" err="1">
                <a:latin typeface="Arial" panose="020B0604020202020204" pitchFamily="34" charset="0"/>
                <a:cs typeface="Arial" panose="020B0604020202020204" pitchFamily="34" charset="0"/>
              </a:rPr>
              <a:t>strikte</a:t>
            </a:r>
            <a:r>
              <a:rPr lang="en-US" sz="1400" b="1" dirty="0">
                <a:latin typeface="Arial" panose="020B0604020202020204" pitchFamily="34" charset="0"/>
                <a:cs typeface="Arial" panose="020B0604020202020204" pitchFamily="34" charset="0"/>
              </a:rPr>
              <a:t> </a:t>
            </a:r>
            <a:r>
              <a:rPr lang="en-US" sz="1400" b="1" dirty="0" err="1">
                <a:latin typeface="Arial" panose="020B0604020202020204" pitchFamily="34" charset="0"/>
                <a:cs typeface="Arial" panose="020B0604020202020204" pitchFamily="34" charset="0"/>
              </a:rPr>
              <a:t>Trennung</a:t>
            </a:r>
            <a:r>
              <a:rPr lang="en-US" sz="1400" b="1" dirty="0">
                <a:latin typeface="Arial" panose="020B0604020202020204" pitchFamily="34" charset="0"/>
                <a:cs typeface="Arial" panose="020B0604020202020204" pitchFamily="34" charset="0"/>
              </a:rPr>
              <a:t> </a:t>
            </a:r>
          </a:p>
        </p:txBody>
      </p:sp>
      <p:sp>
        <p:nvSpPr>
          <p:cNvPr id="21" name="TextBox 2"/>
          <p:cNvSpPr txBox="1"/>
          <p:nvPr/>
        </p:nvSpPr>
        <p:spPr>
          <a:xfrm>
            <a:off x="8679246" y="5806346"/>
            <a:ext cx="3440463" cy="705070"/>
          </a:xfrm>
          <a:prstGeom prst="rect">
            <a:avLst/>
          </a:prstGeom>
          <a:noFill/>
        </p:spPr>
        <p:txBody>
          <a:bodyPr wrap="square" rtlCol="0">
            <a:noAutofit/>
          </a:bodyPr>
          <a:lstStyle/>
          <a:p>
            <a:r>
              <a:rPr lang="en-US" sz="1400" dirty="0" err="1">
                <a:latin typeface="Arial" panose="020B0604020202020204" pitchFamily="34" charset="0"/>
                <a:cs typeface="Arial" panose="020B0604020202020204" pitchFamily="34" charset="0"/>
              </a:rPr>
              <a:t>Vergleichen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Sie</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z.B</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mit</a:t>
            </a:r>
            <a:r>
              <a:rPr lang="en-US" sz="1400" dirty="0">
                <a:latin typeface="Arial" panose="020B0604020202020204" pitchFamily="34" charset="0"/>
                <a:cs typeface="Arial" panose="020B0604020202020204" pitchFamily="34" charset="0"/>
              </a:rPr>
              <a:t> den </a:t>
            </a:r>
            <a:r>
              <a:rPr lang="en-US" sz="1400" dirty="0" err="1">
                <a:latin typeface="Arial" panose="020B0604020202020204" pitchFamily="34" charset="0"/>
                <a:cs typeface="Arial" panose="020B0604020202020204" pitchFamily="34" charset="0"/>
              </a:rPr>
              <a:t>Posten</a:t>
            </a:r>
            <a:r>
              <a:rPr lang="en-US" sz="1400" dirty="0">
                <a:latin typeface="Arial" panose="020B0604020202020204" pitchFamily="34" charset="0"/>
                <a:cs typeface="Arial" panose="020B0604020202020204" pitchFamily="34" charset="0"/>
              </a:rPr>
              <a:t> der </a:t>
            </a:r>
            <a:r>
              <a:rPr lang="en-US" sz="1400" dirty="0" err="1">
                <a:latin typeface="Arial" panose="020B0604020202020204" pitchFamily="34" charset="0"/>
                <a:cs typeface="Arial" panose="020B0604020202020204" pitchFamily="34" charset="0"/>
              </a:rPr>
              <a:t>Sondereinzelkosten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aus</a:t>
            </a:r>
            <a:r>
              <a:rPr lang="en-US" sz="1400" dirty="0">
                <a:latin typeface="Arial" panose="020B0604020202020204" pitchFamily="34" charset="0"/>
                <a:cs typeface="Arial" panose="020B0604020202020204" pitchFamily="34" charset="0"/>
              </a:rPr>
              <a:t> der KLR, </a:t>
            </a:r>
            <a:r>
              <a:rPr lang="en-US" sz="1400" dirty="0" err="1">
                <a:latin typeface="Arial" panose="020B0604020202020204" pitchFamily="34" charset="0"/>
                <a:cs typeface="Arial" panose="020B0604020202020204" pitchFamily="34" charset="0"/>
              </a:rPr>
              <a:t>wenn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ein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Werkzeug</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speziell</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für</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eine</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Kundin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gefertigt</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wird</a:t>
            </a:r>
            <a:r>
              <a:rPr lang="en-US" sz="14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486903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1"/>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4"/>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8"/>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9"/>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0" grpId="0"/>
      <p:bldP spid="11" grpId="0"/>
      <p:bldP spid="12" grpId="0"/>
      <p:bldP spid="13" grpId="0"/>
      <p:bldP spid="14" grpId="0"/>
      <p:bldP spid="15" grpId="0"/>
      <p:bldP spid="16" grpId="0"/>
      <p:bldP spid="17" grpId="0"/>
      <p:bldP spid="18" grpId="0"/>
      <p:bldP spid="19" grpId="0"/>
      <p:bldP spid="20" grpId="0"/>
      <p:bldP spid="2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5818CC6C-78AF-4AF0-AAAC-AA516D0396CF}"/>
              </a:ext>
            </a:extLst>
          </p:cNvPr>
          <p:cNvSpPr txBox="1">
            <a:spLocks/>
          </p:cNvSpPr>
          <p:nvPr/>
        </p:nvSpPr>
        <p:spPr>
          <a:xfrm>
            <a:off x="1938720" y="249482"/>
            <a:ext cx="7464960" cy="640485"/>
          </a:xfrm>
          <a:prstGeom prst="rect">
            <a:avLst/>
          </a:prstGeom>
        </p:spPr>
        <p:txBody>
          <a:bodyPr>
            <a:normAutofit fontScale="97500"/>
          </a:bodyPr>
          <a:lstStyle>
            <a:lvl1pPr algn="ctr" rtl="0" hangingPunct="0">
              <a:tabLst/>
              <a:defRPr lang="de-DE" sz="4400" b="0" i="0" u="none" strike="noStrike" kern="1200">
                <a:ln>
                  <a:noFill/>
                </a:ln>
                <a:latin typeface="Arial" pitchFamily="18"/>
              </a:defRPr>
            </a:lvl1pPr>
          </a:lstStyle>
          <a:p>
            <a:r>
              <a:rPr lang="en-US" sz="2631" dirty="0">
                <a:solidFill>
                  <a:sysClr val="windowText" lastClr="000000"/>
                </a:solidFill>
              </a:rPr>
              <a:t>Modell: </a:t>
            </a:r>
            <a:r>
              <a:rPr lang="en-US" sz="2631" dirty="0" err="1">
                <a:solidFill>
                  <a:sysClr val="windowText" lastClr="000000"/>
                </a:solidFill>
              </a:rPr>
              <a:t>Spezifische</a:t>
            </a:r>
            <a:r>
              <a:rPr lang="en-US" sz="2631" dirty="0">
                <a:solidFill>
                  <a:sysClr val="windowText" lastClr="000000"/>
                </a:solidFill>
              </a:rPr>
              <a:t> </a:t>
            </a:r>
            <a:r>
              <a:rPr lang="en-US" sz="2631" dirty="0" err="1">
                <a:solidFill>
                  <a:sysClr val="windowText" lastClr="000000"/>
                </a:solidFill>
              </a:rPr>
              <a:t>Faktoren</a:t>
            </a:r>
            <a:endParaRPr lang="en-US" sz="2631" dirty="0">
              <a:solidFill>
                <a:sysClr val="windowText" lastClr="000000"/>
              </a:solidFill>
            </a:endParaRPr>
          </a:p>
        </p:txBody>
      </p:sp>
      <mc:AlternateContent xmlns:mc="http://schemas.openxmlformats.org/markup-compatibility/2006" xmlns:a14="http://schemas.microsoft.com/office/drawing/2010/main">
        <mc:Choice Requires="a14">
          <p:sp>
            <p:nvSpPr>
              <p:cNvPr id="3" name="Textfeld 2">
                <a:extLst>
                  <a:ext uri="{FF2B5EF4-FFF2-40B4-BE49-F238E27FC236}">
                    <a16:creationId xmlns:a16="http://schemas.microsoft.com/office/drawing/2014/main" id="{AB62B75A-7654-4324-94C9-289FFE47A635}"/>
                  </a:ext>
                </a:extLst>
              </p:cNvPr>
              <p:cNvSpPr txBox="1"/>
              <p:nvPr/>
            </p:nvSpPr>
            <p:spPr>
              <a:xfrm>
                <a:off x="2279576" y="1376772"/>
                <a:ext cx="7848872" cy="4104456"/>
              </a:xfrm>
              <a:prstGeom prst="rect">
                <a:avLst/>
              </a:prstGeom>
              <a:noFill/>
            </p:spPr>
            <p:txBody>
              <a:bodyPr wrap="square" rtlCol="0">
                <a:noAutofit/>
              </a:bodyPr>
              <a:lstStyle/>
              <a:p>
                <a:pPr marL="342900" indent="-342900">
                  <a:buFont typeface="Arial" panose="020B0604020202020204" pitchFamily="34" charset="0"/>
                  <a:buChar char="•"/>
                </a:pPr>
                <a:r>
                  <a:rPr lang="de-DE" sz="2400" dirty="0"/>
                  <a:t>2 Länder: 	Land A und B</a:t>
                </a:r>
              </a:p>
              <a:p>
                <a:pPr marL="342900" indent="-342900">
                  <a:buFont typeface="Arial" panose="020B0604020202020204" pitchFamily="34" charset="0"/>
                  <a:buChar char="•"/>
                </a:pPr>
                <a:r>
                  <a:rPr lang="de-DE" sz="2400" dirty="0"/>
                  <a:t>2 Güter:	Getreide G und Maschinen M </a:t>
                </a:r>
              </a:p>
              <a:p>
                <a:pPr marL="342900" indent="-342900">
                  <a:buFont typeface="Arial" panose="020B0604020202020204" pitchFamily="34" charset="0"/>
                  <a:buChar char="•"/>
                </a:pPr>
                <a:r>
                  <a:rPr lang="de-DE" sz="2400" dirty="0"/>
                  <a:t>2 Produktionsfaktoren: Arbeit L und Kapital K</a:t>
                </a:r>
                <a:r>
                  <a:rPr lang="de-DE" sz="2400" baseline="-25000" dirty="0"/>
                  <a:t>G</a:t>
                </a:r>
                <a:r>
                  <a:rPr lang="de-DE" sz="2400" dirty="0"/>
                  <a:t> bzw. K</a:t>
                </a:r>
                <a:r>
                  <a:rPr lang="de-DE" sz="2400" baseline="-25000" dirty="0"/>
                  <a:t>M</a:t>
                </a:r>
                <a:r>
                  <a:rPr lang="de-DE" sz="2400" dirty="0"/>
                  <a:t> </a:t>
                </a:r>
              </a:p>
              <a:p>
                <a:pPr marL="342900" indent="-342900">
                  <a:buFont typeface="Arial" panose="020B0604020202020204" pitchFamily="34" charset="0"/>
                  <a:buChar char="•"/>
                </a:pPr>
                <a:endParaRPr lang="de-DE" sz="2400" dirty="0"/>
              </a:p>
              <a:p>
                <a:pPr marL="800100" lvl="1" indent="-342900">
                  <a:buFont typeface="Wingdings" panose="05000000000000000000" pitchFamily="2" charset="2"/>
                  <a:buChar char="Ø"/>
                </a:pPr>
                <a:r>
                  <a:rPr lang="de-DE" sz="2400" dirty="0"/>
                  <a:t>L ist mobil zwischen den Sektoren</a:t>
                </a:r>
              </a:p>
              <a:p>
                <a:pPr marL="800100" lvl="1" indent="-342900">
                  <a:buFont typeface="Wingdings" panose="05000000000000000000" pitchFamily="2" charset="2"/>
                  <a:buChar char="Ø"/>
                </a:pPr>
                <a:r>
                  <a:rPr lang="de-DE" sz="2400" dirty="0"/>
                  <a:t>Für das gesamte Arbeitsangebot gilt </a:t>
                </a:r>
                <a14:m>
                  <m:oMath xmlns:m="http://schemas.openxmlformats.org/officeDocument/2006/math">
                    <m:acc>
                      <m:accPr>
                        <m:chr m:val="̅"/>
                        <m:ctrlPr>
                          <a:rPr lang="de-DE" sz="2400" i="1">
                            <a:latin typeface="Cambria Math" panose="02040503050406030204" pitchFamily="18" charset="0"/>
                          </a:rPr>
                        </m:ctrlPr>
                      </m:accPr>
                      <m:e>
                        <m:r>
                          <a:rPr lang="de-DE" sz="2400" i="1">
                            <a:latin typeface="Cambria Math" panose="02040503050406030204" pitchFamily="18" charset="0"/>
                          </a:rPr>
                          <m:t>𝐿</m:t>
                        </m:r>
                      </m:e>
                    </m:acc>
                  </m:oMath>
                </a14:m>
                <a:r>
                  <a:rPr lang="de-DE" sz="2400" dirty="0"/>
                  <a:t>= L</a:t>
                </a:r>
                <a:r>
                  <a:rPr lang="de-DE" sz="2400" baseline="-25000" dirty="0"/>
                  <a:t>G</a:t>
                </a:r>
                <a:r>
                  <a:rPr lang="de-DE" sz="2400" dirty="0"/>
                  <a:t> + L</a:t>
                </a:r>
                <a:r>
                  <a:rPr lang="de-DE" sz="2400" baseline="-25000" dirty="0"/>
                  <a:t>M</a:t>
                </a:r>
              </a:p>
              <a:p>
                <a:pPr lvl="1"/>
                <a:r>
                  <a:rPr lang="de-DE" sz="2400" baseline="-25000" dirty="0"/>
                  <a:t>       </a:t>
                </a:r>
                <a:r>
                  <a:rPr lang="de-DE" sz="2400" dirty="0"/>
                  <a:t>und </a:t>
                </a:r>
                <a14:m>
                  <m:oMath xmlns:m="http://schemas.openxmlformats.org/officeDocument/2006/math">
                    <m:acc>
                      <m:accPr>
                        <m:chr m:val="̅"/>
                        <m:ctrlPr>
                          <a:rPr lang="de-DE" sz="2400" i="1">
                            <a:latin typeface="Cambria Math" panose="02040503050406030204" pitchFamily="18" charset="0"/>
                          </a:rPr>
                        </m:ctrlPr>
                      </m:accPr>
                      <m:e>
                        <m:r>
                          <a:rPr lang="de-DE" sz="2400" i="1">
                            <a:latin typeface="Cambria Math" panose="02040503050406030204" pitchFamily="18" charset="0"/>
                          </a:rPr>
                          <m:t>𝐿</m:t>
                        </m:r>
                      </m:e>
                    </m:acc>
                    <m:r>
                      <a:rPr lang="de-DE" sz="2400" i="1">
                        <a:latin typeface="Cambria Math" panose="02040503050406030204" pitchFamily="18" charset="0"/>
                      </a:rPr>
                      <m:t> </m:t>
                    </m:r>
                  </m:oMath>
                </a14:m>
                <a:r>
                  <a:rPr lang="de-DE" sz="2400" dirty="0"/>
                  <a:t>= </a:t>
                </a:r>
                <a:r>
                  <a:rPr lang="de-DE" sz="2400" dirty="0" err="1"/>
                  <a:t>const</a:t>
                </a:r>
                <a:r>
                  <a:rPr lang="de-DE" sz="2400" dirty="0"/>
                  <a:t>.</a:t>
                </a:r>
              </a:p>
              <a:p>
                <a:pPr marL="800100" lvl="1" indent="-342900">
                  <a:buFont typeface="Wingdings" panose="05000000000000000000" pitchFamily="2" charset="2"/>
                  <a:buChar char="Ø"/>
                </a:pPr>
                <a:r>
                  <a:rPr lang="de-DE" sz="2400" dirty="0"/>
                  <a:t>K</a:t>
                </a:r>
                <a:r>
                  <a:rPr lang="de-DE" sz="2400" baseline="-25000" dirty="0"/>
                  <a:t>G</a:t>
                </a:r>
                <a:r>
                  <a:rPr lang="de-DE" sz="2400" dirty="0"/>
                  <a:t> bzw. K</a:t>
                </a:r>
                <a:r>
                  <a:rPr lang="de-DE" sz="2400" baseline="-25000" dirty="0"/>
                  <a:t>M</a:t>
                </a:r>
                <a:r>
                  <a:rPr lang="de-DE" sz="2400" dirty="0"/>
                  <a:t> sind nur spezifisch in beiden Sektoren einsetzbar</a:t>
                </a:r>
              </a:p>
            </p:txBody>
          </p:sp>
        </mc:Choice>
        <mc:Fallback xmlns="">
          <p:sp>
            <p:nvSpPr>
              <p:cNvPr id="3" name="Textfeld 2">
                <a:extLst>
                  <a:ext uri="{FF2B5EF4-FFF2-40B4-BE49-F238E27FC236}">
                    <a16:creationId xmlns:a16="http://schemas.microsoft.com/office/drawing/2014/main" id="{AB62B75A-7654-4324-94C9-289FFE47A635}"/>
                  </a:ext>
                </a:extLst>
              </p:cNvPr>
              <p:cNvSpPr txBox="1">
                <a:spLocks noRot="1" noChangeAspect="1" noMove="1" noResize="1" noEditPoints="1" noAdjustHandles="1" noChangeArrowheads="1" noChangeShapeType="1" noTextEdit="1"/>
              </p:cNvSpPr>
              <p:nvPr/>
            </p:nvSpPr>
            <p:spPr>
              <a:xfrm>
                <a:off x="2279576" y="1376772"/>
                <a:ext cx="7848872" cy="4104456"/>
              </a:xfrm>
              <a:prstGeom prst="rect">
                <a:avLst/>
              </a:prstGeom>
              <a:blipFill>
                <a:blip r:embed="rId3"/>
                <a:stretch>
                  <a:fillRect l="-1088" t="-1189"/>
                </a:stretch>
              </a:blipFill>
            </p:spPr>
            <p:txBody>
              <a:bodyPr/>
              <a:lstStyle/>
              <a:p>
                <a:r>
                  <a:rPr lang="de-DE">
                    <a:noFill/>
                  </a:rPr>
                  <a:t> </a:t>
                </a:r>
              </a:p>
            </p:txBody>
          </p:sp>
        </mc:Fallback>
      </mc:AlternateContent>
    </p:spTree>
    <p:extLst>
      <p:ext uri="{BB962C8B-B14F-4D97-AF65-F5344CB8AC3E}">
        <p14:creationId xmlns:p14="http://schemas.microsoft.com/office/powerpoint/2010/main" val="3329251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5243" y="237764"/>
            <a:ext cx="6660431" cy="564042"/>
          </a:xfrm>
          <a:prstGeom prst="rect">
            <a:avLst/>
          </a:prstGeom>
          <a:noFill/>
          <a:ln>
            <a:noFill/>
          </a:ln>
        </p:spPr>
        <p:txBody>
          <a:bodyPr vert="horz" wrap="none" lIns="81638" tIns="40819" rIns="81638" bIns="40819" anchorCtr="0" compatLnSpc="0">
            <a:spAutoFit/>
          </a:bodyPr>
          <a:lstStyle/>
          <a:p>
            <a:r>
              <a:rPr lang="de-DE" sz="3266" dirty="0">
                <a:latin typeface="Arial" pitchFamily="18"/>
                <a:ea typeface="Droid Sans Fallback" pitchFamily="2"/>
                <a:cs typeface="Lohit Hindi" pitchFamily="2"/>
              </a:rPr>
              <a:t>Neoklassische Produktionsfunktion</a:t>
            </a:r>
          </a:p>
        </p:txBody>
      </p:sp>
      <p:cxnSp>
        <p:nvCxnSpPr>
          <p:cNvPr id="26" name="Straight Arrow Connector 7"/>
          <p:cNvCxnSpPr/>
          <p:nvPr/>
        </p:nvCxnSpPr>
        <p:spPr>
          <a:xfrm>
            <a:off x="1685290" y="5841328"/>
            <a:ext cx="640111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9"/>
          <p:cNvCxnSpPr/>
          <p:nvPr/>
        </p:nvCxnSpPr>
        <p:spPr>
          <a:xfrm flipV="1">
            <a:off x="1685290" y="2183548"/>
            <a:ext cx="0" cy="365778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9" name="Rectangle 12"/>
              <p:cNvSpPr/>
              <p:nvPr/>
            </p:nvSpPr>
            <p:spPr>
              <a:xfrm>
                <a:off x="835770" y="2304256"/>
                <a:ext cx="979762" cy="307777"/>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de-DE" sz="1400" b="1" i="1">
                          <a:latin typeface="Cambria Math" panose="02040503050406030204" pitchFamily="18" charset="0"/>
                        </a:rPr>
                        <m:t>𝒀</m:t>
                      </m:r>
                    </m:oMath>
                  </m:oMathPara>
                </a14:m>
                <a:endParaRPr lang="en-US" sz="1400" b="1" dirty="0"/>
              </a:p>
            </p:txBody>
          </p:sp>
        </mc:Choice>
        <mc:Fallback xmlns="">
          <p:sp>
            <p:nvSpPr>
              <p:cNvPr id="29" name="Rectangle 12"/>
              <p:cNvSpPr>
                <a:spLocks noRot="1" noChangeAspect="1" noMove="1" noResize="1" noEditPoints="1" noAdjustHandles="1" noChangeArrowheads="1" noChangeShapeType="1" noTextEdit="1"/>
              </p:cNvSpPr>
              <p:nvPr/>
            </p:nvSpPr>
            <p:spPr>
              <a:xfrm>
                <a:off x="835770" y="2304256"/>
                <a:ext cx="979762" cy="307777"/>
              </a:xfrm>
              <a:prstGeom prst="rect">
                <a:avLst/>
              </a:prstGeom>
              <a:blipFill>
                <a:blip r:embed="rId3"/>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30" name="Rectangle 14"/>
              <p:cNvSpPr/>
              <p:nvPr/>
            </p:nvSpPr>
            <p:spPr>
              <a:xfrm>
                <a:off x="7204854" y="5881111"/>
                <a:ext cx="1077974" cy="307777"/>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de-DE" sz="1400" b="1" i="1">
                          <a:solidFill>
                            <a:srgbClr val="FF0000"/>
                          </a:solidFill>
                          <a:latin typeface="Cambria Math" panose="02040503050406030204" pitchFamily="18" charset="0"/>
                        </a:rPr>
                        <m:t>𝑳</m:t>
                      </m:r>
                    </m:oMath>
                  </m:oMathPara>
                </a14:m>
                <a:endParaRPr lang="en-US" sz="1400" b="1" dirty="0">
                  <a:solidFill>
                    <a:srgbClr val="FF0000"/>
                  </a:solidFill>
                </a:endParaRPr>
              </a:p>
            </p:txBody>
          </p:sp>
        </mc:Choice>
        <mc:Fallback xmlns="">
          <p:sp>
            <p:nvSpPr>
              <p:cNvPr id="30" name="Rectangle 14"/>
              <p:cNvSpPr>
                <a:spLocks noRot="1" noChangeAspect="1" noMove="1" noResize="1" noEditPoints="1" noAdjustHandles="1" noChangeArrowheads="1" noChangeShapeType="1" noTextEdit="1"/>
              </p:cNvSpPr>
              <p:nvPr/>
            </p:nvSpPr>
            <p:spPr>
              <a:xfrm>
                <a:off x="7204854" y="5881111"/>
                <a:ext cx="1077974" cy="307777"/>
              </a:xfrm>
              <a:prstGeom prst="rect">
                <a:avLst/>
              </a:prstGeom>
              <a:blipFill>
                <a:blip r:embed="rId4"/>
                <a:stretch>
                  <a:fillRect/>
                </a:stretch>
              </a:blipFill>
            </p:spPr>
            <p:txBody>
              <a:bodyPr/>
              <a:lstStyle/>
              <a:p>
                <a:r>
                  <a:rPr lang="de-DE">
                    <a:noFill/>
                  </a:rPr>
                  <a:t> </a:t>
                </a:r>
              </a:p>
            </p:txBody>
          </p:sp>
        </mc:Fallback>
      </mc:AlternateContent>
      <p:sp>
        <p:nvSpPr>
          <p:cNvPr id="31" name="Freeform 16"/>
          <p:cNvSpPr/>
          <p:nvPr/>
        </p:nvSpPr>
        <p:spPr>
          <a:xfrm>
            <a:off x="1680764" y="2482808"/>
            <a:ext cx="4514145" cy="3307340"/>
          </a:xfrm>
          <a:custGeom>
            <a:avLst/>
            <a:gdLst>
              <a:gd name="connsiteX0" fmla="*/ 0 w 5316279"/>
              <a:gd name="connsiteY0" fmla="*/ 2998381 h 2998381"/>
              <a:gd name="connsiteX1" fmla="*/ 2041451 w 5316279"/>
              <a:gd name="connsiteY1" fmla="*/ 914400 h 2998381"/>
              <a:gd name="connsiteX2" fmla="*/ 5316279 w 5316279"/>
              <a:gd name="connsiteY2" fmla="*/ 0 h 2998381"/>
              <a:gd name="connsiteX3" fmla="*/ 5316279 w 5316279"/>
              <a:gd name="connsiteY3" fmla="*/ 0 h 2998381"/>
            </a:gdLst>
            <a:ahLst/>
            <a:cxnLst>
              <a:cxn ang="0">
                <a:pos x="connsiteX0" y="connsiteY0"/>
              </a:cxn>
              <a:cxn ang="0">
                <a:pos x="connsiteX1" y="connsiteY1"/>
              </a:cxn>
              <a:cxn ang="0">
                <a:pos x="connsiteX2" y="connsiteY2"/>
              </a:cxn>
              <a:cxn ang="0">
                <a:pos x="connsiteX3" y="connsiteY3"/>
              </a:cxn>
            </a:cxnLst>
            <a:rect l="l" t="t" r="r" b="b"/>
            <a:pathLst>
              <a:path w="5316279" h="2998381">
                <a:moveTo>
                  <a:pt x="0" y="2998381"/>
                </a:moveTo>
                <a:cubicBezTo>
                  <a:pt x="577702" y="2206255"/>
                  <a:pt x="1155405" y="1414130"/>
                  <a:pt x="2041451" y="914400"/>
                </a:cubicBezTo>
                <a:cubicBezTo>
                  <a:pt x="2927497" y="414670"/>
                  <a:pt x="5316279" y="0"/>
                  <a:pt x="5316279" y="0"/>
                </a:cubicBezTo>
                <a:lnTo>
                  <a:pt x="5316279" y="0"/>
                </a:lnTo>
              </a:path>
            </a:pathLst>
          </a:custGeom>
          <a:noFill/>
          <a:ln w="508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33"/>
          </a:p>
        </p:txBody>
      </p:sp>
      <mc:AlternateContent xmlns:mc="http://schemas.openxmlformats.org/markup-compatibility/2006" xmlns:a14="http://schemas.microsoft.com/office/drawing/2010/main">
        <mc:Choice Requires="a14">
          <p:sp>
            <p:nvSpPr>
              <p:cNvPr id="32" name="TextBox 2"/>
              <p:cNvSpPr txBox="1"/>
              <p:nvPr/>
            </p:nvSpPr>
            <p:spPr>
              <a:xfrm>
                <a:off x="5081800" y="3489900"/>
                <a:ext cx="4147694" cy="1374479"/>
              </a:xfrm>
              <a:prstGeom prst="rect">
                <a:avLst/>
              </a:prstGeom>
              <a:noFill/>
            </p:spPr>
            <p:txBody>
              <a:bodyPr wrap="square" rtlCol="0">
                <a:spAutoFit/>
              </a:bodyPr>
              <a:lstStyle/>
              <a:p>
                <a:r>
                  <a:rPr lang="en-US" sz="1633" dirty="0">
                    <a:latin typeface="Arial" panose="020B0604020202020204" pitchFamily="34" charset="0"/>
                    <a:cs typeface="Arial" panose="020B0604020202020204" pitchFamily="34" charset="0"/>
                  </a:rPr>
                  <a:t>Positive </a:t>
                </a:r>
                <a:r>
                  <a:rPr lang="en-US" sz="1633" dirty="0" err="1">
                    <a:latin typeface="Arial" panose="020B0604020202020204" pitchFamily="34" charset="0"/>
                    <a:cs typeface="Arial" panose="020B0604020202020204" pitchFamily="34" charset="0"/>
                  </a:rPr>
                  <a:t>abnehmende</a:t>
                </a:r>
                <a:r>
                  <a:rPr lang="en-US" sz="1633" dirty="0">
                    <a:latin typeface="Arial" panose="020B0604020202020204" pitchFamily="34" charset="0"/>
                    <a:cs typeface="Arial" panose="020B0604020202020204" pitchFamily="34" charset="0"/>
                  </a:rPr>
                  <a:t> </a:t>
                </a:r>
                <a:r>
                  <a:rPr lang="en-US" sz="1633" dirty="0" err="1">
                    <a:latin typeface="Arial" panose="020B0604020202020204" pitchFamily="34" charset="0"/>
                    <a:cs typeface="Arial" panose="020B0604020202020204" pitchFamily="34" charset="0"/>
                  </a:rPr>
                  <a:t>Grenzerträge</a:t>
                </a:r>
                <a:r>
                  <a:rPr lang="en-US" sz="1633" dirty="0">
                    <a:latin typeface="Arial" panose="020B0604020202020204" pitchFamily="34" charset="0"/>
                    <a:cs typeface="Arial" panose="020B0604020202020204" pitchFamily="34" charset="0"/>
                  </a:rPr>
                  <a:t> </a:t>
                </a:r>
                <a:r>
                  <a:rPr lang="en-US" sz="1633" dirty="0">
                    <a:latin typeface="Arial" panose="020B0604020202020204" pitchFamily="34" charset="0"/>
                    <a:cs typeface="Arial" panose="020B0604020202020204" pitchFamily="34" charset="0"/>
                    <a:sym typeface="Wingdings" panose="05000000000000000000" pitchFamily="2" charset="2"/>
                  </a:rPr>
                  <a:t></a:t>
                </a:r>
                <a:r>
                  <a:rPr lang="en-US" sz="1633" dirty="0">
                    <a:latin typeface="Arial" panose="020B0604020202020204" pitchFamily="34" charset="0"/>
                    <a:cs typeface="Arial" panose="020B0604020202020204" pitchFamily="34" charset="0"/>
                  </a:rPr>
                  <a:t>  </a:t>
                </a:r>
                <a:br>
                  <a:rPr lang="en-US" sz="1633" dirty="0">
                    <a:latin typeface="Arial" panose="020B0604020202020204" pitchFamily="34" charset="0"/>
                    <a:cs typeface="Arial" panose="020B0604020202020204" pitchFamily="34" charset="0"/>
                  </a:rPr>
                </a:br>
                <a:r>
                  <a:rPr lang="en-US" sz="1633" dirty="0">
                    <a:latin typeface="Arial" panose="020B0604020202020204" pitchFamily="34" charset="0"/>
                    <a:cs typeface="Arial" panose="020B0604020202020204" pitchFamily="34" charset="0"/>
                  </a:rPr>
                  <a:t>je </a:t>
                </a:r>
                <a:r>
                  <a:rPr lang="en-US" sz="1633" dirty="0" err="1">
                    <a:latin typeface="Arial" panose="020B0604020202020204" pitchFamily="34" charset="0"/>
                    <a:cs typeface="Arial" panose="020B0604020202020204" pitchFamily="34" charset="0"/>
                  </a:rPr>
                  <a:t>höher</a:t>
                </a:r>
                <a:r>
                  <a:rPr lang="en-US" sz="1633" dirty="0">
                    <a:latin typeface="Arial" panose="020B0604020202020204" pitchFamily="34" charset="0"/>
                    <a:cs typeface="Arial" panose="020B0604020202020204" pitchFamily="34" charset="0"/>
                  </a:rPr>
                  <a:t> der </a:t>
                </a:r>
                <a:r>
                  <a:rPr lang="en-US" sz="1633" dirty="0" err="1">
                    <a:latin typeface="Arial" panose="020B0604020202020204" pitchFamily="34" charset="0"/>
                    <a:cs typeface="Arial" panose="020B0604020202020204" pitchFamily="34" charset="0"/>
                  </a:rPr>
                  <a:t>Arbeitseinsatz</a:t>
                </a:r>
                <a:r>
                  <a:rPr lang="en-US" sz="1633" dirty="0">
                    <a:latin typeface="Arial" panose="020B0604020202020204" pitchFamily="34" charset="0"/>
                    <a:cs typeface="Arial" panose="020B0604020202020204" pitchFamily="34" charset="0"/>
                  </a:rPr>
                  <a:t>, um so </a:t>
                </a:r>
                <a:r>
                  <a:rPr lang="en-US" sz="1633" dirty="0" err="1">
                    <a:latin typeface="Arial" panose="020B0604020202020204" pitchFamily="34" charset="0"/>
                    <a:cs typeface="Arial" panose="020B0604020202020204" pitchFamily="34" charset="0"/>
                  </a:rPr>
                  <a:t>niedriger</a:t>
                </a:r>
                <a:r>
                  <a:rPr lang="en-US" sz="1633" dirty="0">
                    <a:latin typeface="Arial" panose="020B0604020202020204" pitchFamily="34" charset="0"/>
                    <a:cs typeface="Arial" panose="020B0604020202020204" pitchFamily="34" charset="0"/>
                  </a:rPr>
                  <a:t> </a:t>
                </a:r>
                <a:r>
                  <a:rPr lang="en-US" sz="1633" dirty="0" err="1">
                    <a:latin typeface="Arial" panose="020B0604020202020204" pitchFamily="34" charset="0"/>
                    <a:cs typeface="Arial" panose="020B0604020202020204" pitchFamily="34" charset="0"/>
                  </a:rPr>
                  <a:t>ist</a:t>
                </a:r>
                <a:r>
                  <a:rPr lang="en-US" sz="1633" dirty="0">
                    <a:latin typeface="Arial" panose="020B0604020202020204" pitchFamily="34" charset="0"/>
                    <a:cs typeface="Arial" panose="020B0604020202020204" pitchFamily="34" charset="0"/>
                  </a:rPr>
                  <a:t> der </a:t>
                </a:r>
                <a:r>
                  <a:rPr lang="en-US" sz="1633" b="1" dirty="0" err="1">
                    <a:latin typeface="Arial" panose="020B0604020202020204" pitchFamily="34" charset="0"/>
                    <a:cs typeface="Arial" panose="020B0604020202020204" pitchFamily="34" charset="0"/>
                  </a:rPr>
                  <a:t>Zuwachs</a:t>
                </a:r>
                <a:r>
                  <a:rPr lang="en-US" sz="1633" dirty="0">
                    <a:latin typeface="Arial" panose="020B0604020202020204" pitchFamily="34" charset="0"/>
                    <a:cs typeface="Arial" panose="020B0604020202020204" pitchFamily="34" charset="0"/>
                  </a:rPr>
                  <a:t> der </a:t>
                </a:r>
                <a:r>
                  <a:rPr lang="en-US" sz="1633" dirty="0" err="1">
                    <a:latin typeface="Arial" panose="020B0604020202020204" pitchFamily="34" charset="0"/>
                    <a:cs typeface="Arial" panose="020B0604020202020204" pitchFamily="34" charset="0"/>
                  </a:rPr>
                  <a:t>Produktion</a:t>
                </a:r>
                <a:r>
                  <a:rPr lang="en-US" sz="1633" dirty="0">
                    <a:latin typeface="Arial" panose="020B0604020202020204" pitchFamily="34" charset="0"/>
                    <a:cs typeface="Arial" panose="020B0604020202020204" pitchFamily="34" charset="0"/>
                  </a:rPr>
                  <a:t> </a:t>
                </a:r>
                <a:r>
                  <a:rPr lang="en-US" sz="1633" dirty="0" err="1">
                    <a:latin typeface="Arial" panose="020B0604020202020204" pitchFamily="34" charset="0"/>
                    <a:cs typeface="Arial" panose="020B0604020202020204" pitchFamily="34" charset="0"/>
                  </a:rPr>
                  <a:t>durch</a:t>
                </a:r>
                <a:r>
                  <a:rPr lang="en-US" sz="1633" dirty="0">
                    <a:latin typeface="Arial" panose="020B0604020202020204" pitchFamily="34" charset="0"/>
                    <a:cs typeface="Arial" panose="020B0604020202020204" pitchFamily="34" charset="0"/>
                  </a:rPr>
                  <a:t> die </a:t>
                </a:r>
                <a:r>
                  <a:rPr lang="en-US" sz="1633" dirty="0" err="1">
                    <a:latin typeface="Arial" panose="020B0604020202020204" pitchFamily="34" charset="0"/>
                    <a:cs typeface="Arial" panose="020B0604020202020204" pitchFamily="34" charset="0"/>
                  </a:rPr>
                  <a:t>Ausweitung</a:t>
                </a:r>
                <a:r>
                  <a:rPr lang="en-US" sz="1633" dirty="0">
                    <a:latin typeface="Arial" panose="020B0604020202020204" pitchFamily="34" charset="0"/>
                    <a:cs typeface="Arial" panose="020B0604020202020204" pitchFamily="34" charset="0"/>
                  </a:rPr>
                  <a:t> des </a:t>
                </a:r>
                <a:r>
                  <a:rPr lang="en-US" sz="1633" dirty="0" err="1">
                    <a:latin typeface="Arial" panose="020B0604020202020204" pitchFamily="34" charset="0"/>
                    <a:cs typeface="Arial" panose="020B0604020202020204" pitchFamily="34" charset="0"/>
                  </a:rPr>
                  <a:t>Arbeitseinsatzes</a:t>
                </a:r>
                <a:r>
                  <a:rPr lang="en-US" sz="1633" dirty="0">
                    <a:latin typeface="Arial" panose="020B0604020202020204" pitchFamily="34" charset="0"/>
                    <a:cs typeface="Arial" panose="020B0604020202020204" pitchFamily="34" charset="0"/>
                  </a:rPr>
                  <a:t> um </a:t>
                </a:r>
                <a:r>
                  <a:rPr lang="en-US" sz="1633" dirty="0" err="1">
                    <a:latin typeface="Arial" panose="020B0604020202020204" pitchFamily="34" charset="0"/>
                    <a:cs typeface="Arial" panose="020B0604020202020204" pitchFamily="34" charset="0"/>
                  </a:rPr>
                  <a:t>eine</a:t>
                </a:r>
                <a:r>
                  <a:rPr lang="en-US" sz="1633" dirty="0">
                    <a:latin typeface="Arial" panose="020B0604020202020204" pitchFamily="34" charset="0"/>
                    <a:cs typeface="Arial" panose="020B0604020202020204" pitchFamily="34" charset="0"/>
                  </a:rPr>
                  <a:t> Einheit </a:t>
                </a:r>
                <a:r>
                  <a:rPr lang="en-US" sz="1633" dirty="0" err="1">
                    <a:latin typeface="Arial" panose="020B0604020202020204" pitchFamily="34" charset="0"/>
                    <a:cs typeface="Arial" panose="020B0604020202020204" pitchFamily="34" charset="0"/>
                  </a:rPr>
                  <a:t>Arbeit</a:t>
                </a:r>
                <a:r>
                  <a:rPr lang="en-US" sz="1633" dirty="0">
                    <a:latin typeface="Arial" panose="020B0604020202020204" pitchFamily="34" charset="0"/>
                    <a:cs typeface="Arial" panose="020B0604020202020204" pitchFamily="34" charset="0"/>
                  </a:rPr>
                  <a:t> </a:t>
                </a:r>
                <a14:m>
                  <m:oMath xmlns:m="http://schemas.openxmlformats.org/officeDocument/2006/math">
                    <m:r>
                      <a:rPr lang="de-DE" b="1" i="1">
                        <a:solidFill>
                          <a:srgbClr val="FF0000"/>
                        </a:solidFill>
                        <a:latin typeface="Cambria Math" panose="02040503050406030204" pitchFamily="18" charset="0"/>
                        <a:ea typeface="Cambria Math" panose="02040503050406030204" pitchFamily="18" charset="0"/>
                      </a:rPr>
                      <m:t>∆</m:t>
                    </m:r>
                    <m:r>
                      <a:rPr lang="de-DE" b="1" i="1">
                        <a:solidFill>
                          <a:srgbClr val="FF0000"/>
                        </a:solidFill>
                        <a:latin typeface="Cambria Math" panose="02040503050406030204" pitchFamily="18" charset="0"/>
                        <a:ea typeface="Cambria Math" panose="02040503050406030204" pitchFamily="18" charset="0"/>
                      </a:rPr>
                      <m:t>𝑳</m:t>
                    </m:r>
                  </m:oMath>
                </a14:m>
                <a:endParaRPr lang="en-US" b="1" dirty="0">
                  <a:solidFill>
                    <a:srgbClr val="FF0000"/>
                  </a:solidFill>
                </a:endParaRPr>
              </a:p>
            </p:txBody>
          </p:sp>
        </mc:Choice>
        <mc:Fallback xmlns="">
          <p:sp>
            <p:nvSpPr>
              <p:cNvPr id="32" name="TextBox 2"/>
              <p:cNvSpPr txBox="1">
                <a:spLocks noRot="1" noChangeAspect="1" noMove="1" noResize="1" noEditPoints="1" noAdjustHandles="1" noChangeArrowheads="1" noChangeShapeType="1" noTextEdit="1"/>
              </p:cNvSpPr>
              <p:nvPr/>
            </p:nvSpPr>
            <p:spPr>
              <a:xfrm>
                <a:off x="5081800" y="3489900"/>
                <a:ext cx="4147694" cy="1374479"/>
              </a:xfrm>
              <a:prstGeom prst="rect">
                <a:avLst/>
              </a:prstGeom>
              <a:blipFill>
                <a:blip r:embed="rId5"/>
                <a:stretch>
                  <a:fillRect l="-882" t="-1327" b="-4425"/>
                </a:stretch>
              </a:blipFill>
            </p:spPr>
            <p:txBody>
              <a:bodyPr/>
              <a:lstStyle/>
              <a:p>
                <a:r>
                  <a:rPr lang="de-DE">
                    <a:noFill/>
                  </a:rPr>
                  <a:t> </a:t>
                </a:r>
              </a:p>
            </p:txBody>
          </p:sp>
        </mc:Fallback>
      </mc:AlternateContent>
      <p:cxnSp>
        <p:nvCxnSpPr>
          <p:cNvPr id="33" name="Straight Connector 8"/>
          <p:cNvCxnSpPr/>
          <p:nvPr/>
        </p:nvCxnSpPr>
        <p:spPr>
          <a:xfrm>
            <a:off x="2142513" y="4992201"/>
            <a:ext cx="391905"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Connector 13"/>
          <p:cNvCxnSpPr/>
          <p:nvPr/>
        </p:nvCxnSpPr>
        <p:spPr>
          <a:xfrm flipV="1">
            <a:off x="2534418" y="4483452"/>
            <a:ext cx="0" cy="457222"/>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Connector 17"/>
          <p:cNvCxnSpPr/>
          <p:nvPr/>
        </p:nvCxnSpPr>
        <p:spPr>
          <a:xfrm>
            <a:off x="3648928" y="3426917"/>
            <a:ext cx="391905"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Connector 18"/>
          <p:cNvCxnSpPr/>
          <p:nvPr/>
        </p:nvCxnSpPr>
        <p:spPr>
          <a:xfrm flipV="1">
            <a:off x="4040833" y="3156177"/>
            <a:ext cx="0" cy="246372"/>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28"/>
          <p:cNvCxnSpPr>
            <a:cxnSpLocks/>
            <a:stCxn id="32" idx="1"/>
          </p:cNvCxnSpPr>
          <p:nvPr/>
        </p:nvCxnSpPr>
        <p:spPr>
          <a:xfrm flipH="1" flipV="1">
            <a:off x="4414554" y="3514327"/>
            <a:ext cx="667246" cy="66281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0"/>
          <p:cNvCxnSpPr>
            <a:cxnSpLocks/>
            <a:stCxn id="32" idx="1"/>
          </p:cNvCxnSpPr>
          <p:nvPr/>
        </p:nvCxnSpPr>
        <p:spPr>
          <a:xfrm flipH="1">
            <a:off x="2958046" y="4177140"/>
            <a:ext cx="2123754" cy="46105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0" name="TextBox 41"/>
          <p:cNvSpPr txBox="1"/>
          <p:nvPr/>
        </p:nvSpPr>
        <p:spPr>
          <a:xfrm>
            <a:off x="2698000" y="5973543"/>
            <a:ext cx="3347070" cy="594906"/>
          </a:xfrm>
          <a:prstGeom prst="rect">
            <a:avLst/>
          </a:prstGeom>
          <a:solidFill>
            <a:schemeClr val="bg1"/>
          </a:solidFill>
        </p:spPr>
        <p:txBody>
          <a:bodyPr wrap="none" rtlCol="0">
            <a:spAutoFit/>
          </a:bodyPr>
          <a:lstStyle/>
          <a:p>
            <a:r>
              <a:rPr lang="en-US" sz="1633" dirty="0" err="1">
                <a:latin typeface="Arial" panose="020B0604020202020204" pitchFamily="34" charset="0"/>
                <a:cs typeface="Arial" panose="020B0604020202020204" pitchFamily="34" charset="0"/>
              </a:rPr>
              <a:t>Erhöhung</a:t>
            </a:r>
            <a:r>
              <a:rPr lang="en-US" sz="1633" dirty="0">
                <a:latin typeface="Arial" panose="020B0604020202020204" pitchFamily="34" charset="0"/>
                <a:cs typeface="Arial" panose="020B0604020202020204" pitchFamily="34" charset="0"/>
              </a:rPr>
              <a:t> der </a:t>
            </a:r>
            <a:r>
              <a:rPr lang="en-US" sz="1633" dirty="0" err="1">
                <a:latin typeface="Arial" panose="020B0604020202020204" pitchFamily="34" charset="0"/>
                <a:cs typeface="Arial" panose="020B0604020202020204" pitchFamily="34" charset="0"/>
              </a:rPr>
              <a:t>eingesetzten</a:t>
            </a:r>
            <a:r>
              <a:rPr lang="en-US" sz="1633" dirty="0">
                <a:latin typeface="Arial" panose="020B0604020202020204" pitchFamily="34" charset="0"/>
                <a:cs typeface="Arial" panose="020B0604020202020204" pitchFamily="34" charset="0"/>
              </a:rPr>
              <a:t> Arbeit</a:t>
            </a:r>
          </a:p>
          <a:p>
            <a:r>
              <a:rPr lang="en-US" sz="1633" dirty="0">
                <a:latin typeface="Arial" panose="020B0604020202020204" pitchFamily="34" charset="0"/>
                <a:cs typeface="Arial" panose="020B0604020202020204" pitchFamily="34" charset="0"/>
              </a:rPr>
              <a:t>um </a:t>
            </a:r>
            <a:r>
              <a:rPr lang="en-US" sz="1633" dirty="0" err="1">
                <a:latin typeface="Arial" panose="020B0604020202020204" pitchFamily="34" charset="0"/>
                <a:cs typeface="Arial" panose="020B0604020202020204" pitchFamily="34" charset="0"/>
              </a:rPr>
              <a:t>eine</a:t>
            </a:r>
            <a:r>
              <a:rPr lang="en-US" sz="1633" dirty="0">
                <a:latin typeface="Arial" panose="020B0604020202020204" pitchFamily="34" charset="0"/>
                <a:cs typeface="Arial" panose="020B0604020202020204" pitchFamily="34" charset="0"/>
              </a:rPr>
              <a:t> Einheit </a:t>
            </a:r>
          </a:p>
        </p:txBody>
      </p:sp>
      <p:cxnSp>
        <p:nvCxnSpPr>
          <p:cNvPr id="41" name="Straight Arrow Connector 42"/>
          <p:cNvCxnSpPr/>
          <p:nvPr/>
        </p:nvCxnSpPr>
        <p:spPr>
          <a:xfrm flipH="1" flipV="1">
            <a:off x="2432146" y="5271914"/>
            <a:ext cx="1941169" cy="71206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5"/>
          <p:cNvCxnSpPr>
            <a:stCxn id="40" idx="0"/>
            <a:endCxn id="50" idx="2"/>
          </p:cNvCxnSpPr>
          <p:nvPr/>
        </p:nvCxnSpPr>
        <p:spPr>
          <a:xfrm flipH="1" flipV="1">
            <a:off x="3844880" y="3746169"/>
            <a:ext cx="526655" cy="222737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6" name="Textfeld 45"/>
              <p:cNvSpPr txBox="1"/>
              <p:nvPr/>
            </p:nvSpPr>
            <p:spPr>
              <a:xfrm>
                <a:off x="7743841" y="2521407"/>
                <a:ext cx="3079689" cy="822469"/>
              </a:xfrm>
              <a:prstGeom prst="rect">
                <a:avLst/>
              </a:prstGeom>
              <a:noFill/>
            </p:spPr>
            <p:txBody>
              <a:bodyPr wrap="none" rtlCol="0">
                <a:spAutoFit/>
              </a:bodyPr>
              <a:lstStyle/>
              <a:p>
                <a14:m>
                  <m:oMath xmlns:m="http://schemas.openxmlformats.org/officeDocument/2006/math">
                    <m:r>
                      <a:rPr lang="de-DE" sz="2400" b="1" i="1">
                        <a:latin typeface="Cambria Math" panose="02040503050406030204" pitchFamily="18" charset="0"/>
                      </a:rPr>
                      <m:t>𝒀</m:t>
                    </m:r>
                    <m:r>
                      <a:rPr lang="de-DE" sz="2400" b="1">
                        <a:latin typeface="Cambria Math" panose="02040503050406030204" pitchFamily="18" charset="0"/>
                      </a:rPr>
                      <m:t>=</m:t>
                    </m:r>
                    <m:r>
                      <a:rPr lang="de-DE" sz="2400" b="1">
                        <a:latin typeface="Cambria Math" panose="02040503050406030204" pitchFamily="18" charset="0"/>
                      </a:rPr>
                      <m:t>𝐅</m:t>
                    </m:r>
                    <m:r>
                      <a:rPr lang="de-DE" sz="2400" b="1">
                        <a:latin typeface="Cambria Math" panose="02040503050406030204" pitchFamily="18" charset="0"/>
                      </a:rPr>
                      <m:t>(</m:t>
                    </m:r>
                    <m:r>
                      <a:rPr lang="de-DE" sz="2400" b="1">
                        <a:latin typeface="Cambria Math" panose="02040503050406030204" pitchFamily="18" charset="0"/>
                      </a:rPr>
                      <m:t>𝐊</m:t>
                    </m:r>
                    <m:r>
                      <a:rPr lang="de-DE" sz="2400" b="1">
                        <a:latin typeface="Cambria Math" panose="02040503050406030204" pitchFamily="18" charset="0"/>
                      </a:rPr>
                      <m:t>.</m:t>
                    </m:r>
                    <m:r>
                      <a:rPr lang="de-DE" sz="2400" b="1">
                        <a:solidFill>
                          <a:srgbClr val="FF0000"/>
                        </a:solidFill>
                        <a:latin typeface="Cambria Math" panose="02040503050406030204" pitchFamily="18" charset="0"/>
                      </a:rPr>
                      <m:t>𝐋</m:t>
                    </m:r>
                  </m:oMath>
                </a14:m>
                <a:r>
                  <a:rPr lang="en-US" sz="2400" b="1" dirty="0"/>
                  <a:t>)</a:t>
                </a:r>
              </a:p>
              <a:p>
                <a:r>
                  <a:rPr lang="de-DE" sz="2177" dirty="0"/>
                  <a:t>angenommen </a:t>
                </a:r>
                <a14:m>
                  <m:oMath xmlns:m="http://schemas.openxmlformats.org/officeDocument/2006/math">
                    <m:r>
                      <a:rPr lang="de-DE" sz="2000" b="1">
                        <a:latin typeface="Cambria Math" panose="02040503050406030204" pitchFamily="18" charset="0"/>
                      </a:rPr>
                      <m:t>𝐊</m:t>
                    </m:r>
                  </m:oMath>
                </a14:m>
                <a:r>
                  <a:rPr lang="de-DE" sz="2177" dirty="0"/>
                  <a:t> konstant</a:t>
                </a:r>
              </a:p>
            </p:txBody>
          </p:sp>
        </mc:Choice>
        <mc:Fallback xmlns="">
          <p:sp>
            <p:nvSpPr>
              <p:cNvPr id="46" name="Textfeld 45"/>
              <p:cNvSpPr txBox="1">
                <a:spLocks noRot="1" noChangeAspect="1" noMove="1" noResize="1" noEditPoints="1" noAdjustHandles="1" noChangeArrowheads="1" noChangeShapeType="1" noTextEdit="1"/>
              </p:cNvSpPr>
              <p:nvPr/>
            </p:nvSpPr>
            <p:spPr>
              <a:xfrm>
                <a:off x="7743841" y="2521407"/>
                <a:ext cx="3079689" cy="822469"/>
              </a:xfrm>
              <a:prstGeom prst="rect">
                <a:avLst/>
              </a:prstGeom>
              <a:blipFill>
                <a:blip r:embed="rId6"/>
                <a:stretch>
                  <a:fillRect l="-2372" t="-5926" b="-1037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5" name="Rectangle 12">
                <a:extLst>
                  <a:ext uri="{FF2B5EF4-FFF2-40B4-BE49-F238E27FC236}">
                    <a16:creationId xmlns:a16="http://schemas.microsoft.com/office/drawing/2014/main" id="{90E9C5FB-1D8C-4D79-8924-6028BA5AA6F3}"/>
                  </a:ext>
                </a:extLst>
              </p:cNvPr>
              <p:cNvSpPr/>
              <p:nvPr/>
            </p:nvSpPr>
            <p:spPr>
              <a:xfrm>
                <a:off x="2564809" y="4566621"/>
                <a:ext cx="526164" cy="34362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de-DE" sz="1600" b="1" i="1" smtClean="0">
                          <a:latin typeface="Cambria Math" panose="02040503050406030204" pitchFamily="18" charset="0"/>
                          <a:ea typeface="Cambria Math" panose="02040503050406030204" pitchFamily="18" charset="0"/>
                        </a:rPr>
                        <m:t>∆</m:t>
                      </m:r>
                      <m:sSub>
                        <m:sSubPr>
                          <m:ctrlPr>
                            <a:rPr lang="de-DE" sz="1600" b="1" i="1" smtClean="0">
                              <a:latin typeface="Cambria Math" panose="02040503050406030204" pitchFamily="18" charset="0"/>
                              <a:ea typeface="Cambria Math" panose="02040503050406030204" pitchFamily="18" charset="0"/>
                            </a:rPr>
                          </m:ctrlPr>
                        </m:sSubPr>
                        <m:e>
                          <m:r>
                            <a:rPr lang="de-DE" sz="1600" b="1" i="1">
                              <a:latin typeface="Cambria Math" panose="02040503050406030204" pitchFamily="18" charset="0"/>
                            </a:rPr>
                            <m:t>𝒀</m:t>
                          </m:r>
                        </m:e>
                        <m:sub>
                          <m:r>
                            <a:rPr lang="de-DE" sz="1600" b="1" i="1" smtClean="0">
                              <a:latin typeface="Cambria Math" panose="02040503050406030204" pitchFamily="18" charset="0"/>
                              <a:ea typeface="Cambria Math" panose="02040503050406030204" pitchFamily="18" charset="0"/>
                            </a:rPr>
                            <m:t>𝟏</m:t>
                          </m:r>
                        </m:sub>
                      </m:sSub>
                    </m:oMath>
                  </m:oMathPara>
                </a14:m>
                <a:endParaRPr lang="en-US" sz="1600" b="1" dirty="0"/>
              </a:p>
            </p:txBody>
          </p:sp>
        </mc:Choice>
        <mc:Fallback xmlns="">
          <p:sp>
            <p:nvSpPr>
              <p:cNvPr id="25" name="Rectangle 12">
                <a:extLst>
                  <a:ext uri="{FF2B5EF4-FFF2-40B4-BE49-F238E27FC236}">
                    <a16:creationId xmlns:a16="http://schemas.microsoft.com/office/drawing/2014/main" id="{90E9C5FB-1D8C-4D79-8924-6028BA5AA6F3}"/>
                  </a:ext>
                </a:extLst>
              </p:cNvPr>
              <p:cNvSpPr>
                <a:spLocks noRot="1" noChangeAspect="1" noMove="1" noResize="1" noEditPoints="1" noAdjustHandles="1" noChangeArrowheads="1" noChangeShapeType="1" noTextEdit="1"/>
              </p:cNvSpPr>
              <p:nvPr/>
            </p:nvSpPr>
            <p:spPr>
              <a:xfrm>
                <a:off x="2564809" y="4566621"/>
                <a:ext cx="526164" cy="343620"/>
              </a:xfrm>
              <a:prstGeom prst="rect">
                <a:avLst/>
              </a:prstGeom>
              <a:blipFill>
                <a:blip r:embed="rId7"/>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8" name="Rectangle 12">
                <a:extLst>
                  <a:ext uri="{FF2B5EF4-FFF2-40B4-BE49-F238E27FC236}">
                    <a16:creationId xmlns:a16="http://schemas.microsoft.com/office/drawing/2014/main" id="{7E4F5FCD-3FA4-4E07-8562-4393C4CFDEFB}"/>
                  </a:ext>
                </a:extLst>
              </p:cNvPr>
              <p:cNvSpPr/>
              <p:nvPr/>
            </p:nvSpPr>
            <p:spPr>
              <a:xfrm>
                <a:off x="4040833" y="3119525"/>
                <a:ext cx="465470" cy="34362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de-DE" sz="1600" b="1" i="1" smtClean="0">
                          <a:latin typeface="Cambria Math" panose="02040503050406030204" pitchFamily="18" charset="0"/>
                          <a:ea typeface="Cambria Math" panose="02040503050406030204" pitchFamily="18" charset="0"/>
                        </a:rPr>
                        <m:t>∆</m:t>
                      </m:r>
                      <m:sSub>
                        <m:sSubPr>
                          <m:ctrlPr>
                            <a:rPr lang="de-DE" sz="1600" b="1" i="1" smtClean="0">
                              <a:latin typeface="Cambria Math" panose="02040503050406030204" pitchFamily="18" charset="0"/>
                              <a:ea typeface="Cambria Math" panose="02040503050406030204" pitchFamily="18" charset="0"/>
                            </a:rPr>
                          </m:ctrlPr>
                        </m:sSubPr>
                        <m:e>
                          <m:r>
                            <a:rPr lang="de-DE" sz="1600" b="1" i="1">
                              <a:latin typeface="Cambria Math" panose="02040503050406030204" pitchFamily="18" charset="0"/>
                            </a:rPr>
                            <m:t>𝒀</m:t>
                          </m:r>
                        </m:e>
                        <m:sub>
                          <m:r>
                            <a:rPr lang="de-DE" sz="1600" b="1" i="1" smtClean="0">
                              <a:latin typeface="Cambria Math" panose="02040503050406030204" pitchFamily="18" charset="0"/>
                              <a:ea typeface="Cambria Math" panose="02040503050406030204" pitchFamily="18" charset="0"/>
                            </a:rPr>
                            <m:t>𝟐</m:t>
                          </m:r>
                        </m:sub>
                      </m:sSub>
                    </m:oMath>
                  </m:oMathPara>
                </a14:m>
                <a:endParaRPr lang="en-US" sz="1600" b="1" dirty="0"/>
              </a:p>
            </p:txBody>
          </p:sp>
        </mc:Choice>
        <mc:Fallback xmlns="">
          <p:sp>
            <p:nvSpPr>
              <p:cNvPr id="28" name="Rectangle 12">
                <a:extLst>
                  <a:ext uri="{FF2B5EF4-FFF2-40B4-BE49-F238E27FC236}">
                    <a16:creationId xmlns:a16="http://schemas.microsoft.com/office/drawing/2014/main" id="{7E4F5FCD-3FA4-4E07-8562-4393C4CFDEFB}"/>
                  </a:ext>
                </a:extLst>
              </p:cNvPr>
              <p:cNvSpPr>
                <a:spLocks noRot="1" noChangeAspect="1" noMove="1" noResize="1" noEditPoints="1" noAdjustHandles="1" noChangeArrowheads="1" noChangeShapeType="1" noTextEdit="1"/>
              </p:cNvSpPr>
              <p:nvPr/>
            </p:nvSpPr>
            <p:spPr>
              <a:xfrm>
                <a:off x="4040833" y="3119525"/>
                <a:ext cx="465470" cy="343620"/>
              </a:xfrm>
              <a:prstGeom prst="rect">
                <a:avLst/>
              </a:prstGeom>
              <a:blipFill>
                <a:blip r:embed="rId8"/>
                <a:stretch>
                  <a:fillRect r="-2632"/>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5" name="Rectangle 12">
                <a:extLst>
                  <a:ext uri="{FF2B5EF4-FFF2-40B4-BE49-F238E27FC236}">
                    <a16:creationId xmlns:a16="http://schemas.microsoft.com/office/drawing/2014/main" id="{BD8EF474-3B71-4113-B1C0-731B63D41213}"/>
                  </a:ext>
                </a:extLst>
              </p:cNvPr>
              <p:cNvSpPr/>
              <p:nvPr/>
            </p:nvSpPr>
            <p:spPr>
              <a:xfrm>
                <a:off x="212774" y="1671351"/>
                <a:ext cx="1245991" cy="34362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de-DE" sz="1633" b="1" i="1" smtClean="0">
                          <a:latin typeface="Cambria Math" panose="02040503050406030204" pitchFamily="18" charset="0"/>
                        </a:rPr>
                        <m:t>𝒀</m:t>
                      </m:r>
                      <m:r>
                        <a:rPr lang="de-DE" sz="1633" b="1" i="1" smtClean="0">
                          <a:latin typeface="Cambria Math" panose="02040503050406030204" pitchFamily="18" charset="0"/>
                        </a:rPr>
                        <m:t>=</m:t>
                      </m:r>
                      <m:r>
                        <a:rPr lang="de-DE" sz="1633" b="1" i="1" smtClean="0">
                          <a:latin typeface="Cambria Math" panose="02040503050406030204" pitchFamily="18" charset="0"/>
                        </a:rPr>
                        <m:t>𝑮</m:t>
                      </m:r>
                      <m:r>
                        <a:rPr lang="de-DE" sz="1633" b="1" i="1" smtClean="0">
                          <a:latin typeface="Cambria Math" panose="02040503050406030204" pitchFamily="18" charset="0"/>
                        </a:rPr>
                        <m:t>,</m:t>
                      </m:r>
                      <m:r>
                        <a:rPr lang="de-DE" sz="1633" b="1" i="1" smtClean="0">
                          <a:latin typeface="Cambria Math" panose="02040503050406030204" pitchFamily="18" charset="0"/>
                        </a:rPr>
                        <m:t>𝑴</m:t>
                      </m:r>
                    </m:oMath>
                  </m:oMathPara>
                </a14:m>
                <a:endParaRPr lang="en-US" sz="1633" b="1" dirty="0"/>
              </a:p>
            </p:txBody>
          </p:sp>
        </mc:Choice>
        <mc:Fallback xmlns="">
          <p:sp>
            <p:nvSpPr>
              <p:cNvPr id="45" name="Rectangle 12">
                <a:extLst>
                  <a:ext uri="{FF2B5EF4-FFF2-40B4-BE49-F238E27FC236}">
                    <a16:creationId xmlns:a16="http://schemas.microsoft.com/office/drawing/2014/main" id="{BD8EF474-3B71-4113-B1C0-731B63D41213}"/>
                  </a:ext>
                </a:extLst>
              </p:cNvPr>
              <p:cNvSpPr>
                <a:spLocks noRot="1" noChangeAspect="1" noMove="1" noResize="1" noEditPoints="1" noAdjustHandles="1" noChangeArrowheads="1" noChangeShapeType="1" noTextEdit="1"/>
              </p:cNvSpPr>
              <p:nvPr/>
            </p:nvSpPr>
            <p:spPr>
              <a:xfrm>
                <a:off x="212774" y="1671351"/>
                <a:ext cx="1245991" cy="343620"/>
              </a:xfrm>
              <a:prstGeom prst="rect">
                <a:avLst/>
              </a:prstGeom>
              <a:blipFill>
                <a:blip r:embed="rId9"/>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7" name="Rectangle 12">
                <a:extLst>
                  <a:ext uri="{FF2B5EF4-FFF2-40B4-BE49-F238E27FC236}">
                    <a16:creationId xmlns:a16="http://schemas.microsoft.com/office/drawing/2014/main" id="{2027250F-DA81-47AF-9CF7-632B04DFD1F4}"/>
                  </a:ext>
                </a:extLst>
              </p:cNvPr>
              <p:cNvSpPr/>
              <p:nvPr/>
            </p:nvSpPr>
            <p:spPr>
              <a:xfrm>
                <a:off x="5415981" y="4928294"/>
                <a:ext cx="1453172" cy="343620"/>
              </a:xfrm>
              <a:prstGeom prst="rect">
                <a:avLst/>
              </a:prstGeom>
            </p:spPr>
            <p:txBody>
              <a:bodyPr wrap="square">
                <a:spAutoFit/>
              </a:bodyPr>
              <a:lstStyle/>
              <a:p>
                <a14:m>
                  <m:oMath xmlns:m="http://schemas.openxmlformats.org/officeDocument/2006/math">
                    <m:r>
                      <a:rPr lang="de-DE" sz="1633" b="1" i="1" smtClean="0">
                        <a:latin typeface="Cambria Math" panose="02040503050406030204" pitchFamily="18" charset="0"/>
                        <a:ea typeface="Cambria Math" panose="02040503050406030204" pitchFamily="18" charset="0"/>
                      </a:rPr>
                      <m:t>∆</m:t>
                    </m:r>
                    <m:sSub>
                      <m:sSubPr>
                        <m:ctrlPr>
                          <a:rPr lang="de-DE" sz="1633" b="1" i="1" smtClean="0">
                            <a:latin typeface="Cambria Math" panose="02040503050406030204" pitchFamily="18" charset="0"/>
                            <a:ea typeface="Cambria Math" panose="02040503050406030204" pitchFamily="18" charset="0"/>
                          </a:rPr>
                        </m:ctrlPr>
                      </m:sSubPr>
                      <m:e>
                        <m:r>
                          <a:rPr lang="de-DE" sz="1633" b="1" i="1">
                            <a:latin typeface="Cambria Math" panose="02040503050406030204" pitchFamily="18" charset="0"/>
                          </a:rPr>
                          <m:t>𝒀</m:t>
                        </m:r>
                      </m:e>
                      <m:sub>
                        <m:r>
                          <a:rPr lang="de-DE" sz="1633" b="1" i="1" smtClean="0">
                            <a:latin typeface="Cambria Math" panose="02040503050406030204" pitchFamily="18" charset="0"/>
                            <a:ea typeface="Cambria Math" panose="02040503050406030204" pitchFamily="18" charset="0"/>
                          </a:rPr>
                          <m:t>𝟏</m:t>
                        </m:r>
                      </m:sub>
                    </m:sSub>
                  </m:oMath>
                </a14:m>
                <a:r>
                  <a:rPr lang="en-US" sz="1633" b="1" dirty="0"/>
                  <a:t>&gt;</a:t>
                </a:r>
                <a:r>
                  <a:rPr lang="de-DE" sz="1633" b="1" dirty="0">
                    <a:ea typeface="Cambria Math" panose="02040503050406030204" pitchFamily="18" charset="0"/>
                  </a:rPr>
                  <a:t> </a:t>
                </a:r>
                <a14:m>
                  <m:oMath xmlns:m="http://schemas.openxmlformats.org/officeDocument/2006/math">
                    <m:r>
                      <a:rPr lang="de-DE" sz="1633" b="1" i="1">
                        <a:latin typeface="Cambria Math" panose="02040503050406030204" pitchFamily="18" charset="0"/>
                        <a:ea typeface="Cambria Math" panose="02040503050406030204" pitchFamily="18" charset="0"/>
                      </a:rPr>
                      <m:t>∆</m:t>
                    </m:r>
                    <m:sSub>
                      <m:sSubPr>
                        <m:ctrlPr>
                          <a:rPr lang="de-DE" sz="1633" b="1" i="1">
                            <a:latin typeface="Cambria Math" panose="02040503050406030204" pitchFamily="18" charset="0"/>
                            <a:ea typeface="Cambria Math" panose="02040503050406030204" pitchFamily="18" charset="0"/>
                          </a:rPr>
                        </m:ctrlPr>
                      </m:sSubPr>
                      <m:e>
                        <m:r>
                          <a:rPr lang="de-DE" sz="1633" b="1" i="1">
                            <a:latin typeface="Cambria Math" panose="02040503050406030204" pitchFamily="18" charset="0"/>
                          </a:rPr>
                          <m:t>𝒀</m:t>
                        </m:r>
                      </m:e>
                      <m:sub>
                        <m:r>
                          <a:rPr lang="de-DE" sz="1633" b="1" i="1" smtClean="0">
                            <a:latin typeface="Cambria Math" panose="02040503050406030204" pitchFamily="18" charset="0"/>
                          </a:rPr>
                          <m:t>𝟐</m:t>
                        </m:r>
                      </m:sub>
                    </m:sSub>
                  </m:oMath>
                </a14:m>
                <a:endParaRPr lang="en-US" sz="1633" b="1" dirty="0"/>
              </a:p>
            </p:txBody>
          </p:sp>
        </mc:Choice>
        <mc:Fallback xmlns="">
          <p:sp>
            <p:nvSpPr>
              <p:cNvPr id="47" name="Rectangle 12">
                <a:extLst>
                  <a:ext uri="{FF2B5EF4-FFF2-40B4-BE49-F238E27FC236}">
                    <a16:creationId xmlns:a16="http://schemas.microsoft.com/office/drawing/2014/main" id="{2027250F-DA81-47AF-9CF7-632B04DFD1F4}"/>
                  </a:ext>
                </a:extLst>
              </p:cNvPr>
              <p:cNvSpPr>
                <a:spLocks noRot="1" noChangeAspect="1" noMove="1" noResize="1" noEditPoints="1" noAdjustHandles="1" noChangeArrowheads="1" noChangeShapeType="1" noTextEdit="1"/>
              </p:cNvSpPr>
              <p:nvPr/>
            </p:nvSpPr>
            <p:spPr>
              <a:xfrm>
                <a:off x="5415981" y="4928294"/>
                <a:ext cx="1453172" cy="343620"/>
              </a:xfrm>
              <a:prstGeom prst="rect">
                <a:avLst/>
              </a:prstGeom>
              <a:blipFill>
                <a:blip r:embed="rId10"/>
                <a:stretch>
                  <a:fillRect t="-5263" b="-22807"/>
                </a:stretch>
              </a:blipFill>
            </p:spPr>
            <p:txBody>
              <a:bodyPr/>
              <a:lstStyle/>
              <a:p>
                <a:r>
                  <a:rPr lang="de-DE">
                    <a:noFill/>
                  </a:rPr>
                  <a:t> </a:t>
                </a:r>
              </a:p>
            </p:txBody>
          </p:sp>
        </mc:Fallback>
      </mc:AlternateContent>
      <p:sp>
        <p:nvSpPr>
          <p:cNvPr id="7" name="Textfeld 6">
            <a:extLst>
              <a:ext uri="{FF2B5EF4-FFF2-40B4-BE49-F238E27FC236}">
                <a16:creationId xmlns:a16="http://schemas.microsoft.com/office/drawing/2014/main" id="{37EFE004-AFD0-4AAE-827A-259200DCA891}"/>
              </a:ext>
            </a:extLst>
          </p:cNvPr>
          <p:cNvSpPr txBox="1"/>
          <p:nvPr/>
        </p:nvSpPr>
        <p:spPr>
          <a:xfrm>
            <a:off x="3721827" y="1091365"/>
            <a:ext cx="8293424" cy="461665"/>
          </a:xfrm>
          <a:prstGeom prst="rect">
            <a:avLst/>
          </a:prstGeom>
          <a:noFill/>
        </p:spPr>
        <p:txBody>
          <a:bodyPr wrap="none" rtlCol="0">
            <a:spAutoFit/>
          </a:bodyPr>
          <a:lstStyle/>
          <a:p>
            <a:r>
              <a:rPr lang="de-DE" sz="2400" dirty="0"/>
              <a:t>Produktionsfunktion mit </a:t>
            </a:r>
            <a:r>
              <a:rPr lang="de-DE" sz="2400" b="1" dirty="0"/>
              <a:t>positiven abnehmenden Grenzerträgen</a:t>
            </a:r>
          </a:p>
        </p:txBody>
      </p:sp>
      <p:sp>
        <p:nvSpPr>
          <p:cNvPr id="44" name="TextBox 2"/>
          <p:cNvSpPr txBox="1"/>
          <p:nvPr/>
        </p:nvSpPr>
        <p:spPr>
          <a:xfrm>
            <a:off x="6364674" y="4878449"/>
            <a:ext cx="5729640" cy="523220"/>
          </a:xfrm>
          <a:prstGeom prst="rect">
            <a:avLst/>
          </a:prstGeom>
          <a:noFill/>
        </p:spPr>
        <p:txBody>
          <a:bodyPr wrap="square" rtlCol="0">
            <a:spAutoFit/>
          </a:bodyPr>
          <a:lstStyle/>
          <a:p>
            <a:r>
              <a:rPr lang="en-US" sz="1400" dirty="0" err="1">
                <a:latin typeface="Arial" panose="020B0604020202020204" pitchFamily="34" charset="0"/>
                <a:cs typeface="Arial" panose="020B0604020202020204" pitchFamily="34" charset="0"/>
              </a:rPr>
              <a:t>Es</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wird</a:t>
            </a:r>
            <a:r>
              <a:rPr lang="en-US" sz="1400" dirty="0">
                <a:latin typeface="Arial" panose="020B0604020202020204" pitchFamily="34" charset="0"/>
                <a:cs typeface="Arial" panose="020B0604020202020204" pitchFamily="34" charset="0"/>
              </a:rPr>
              <a:t> also </a:t>
            </a:r>
            <a:r>
              <a:rPr lang="en-US" sz="1400" dirty="0" err="1">
                <a:latin typeface="Arial" panose="020B0604020202020204" pitchFamily="34" charset="0"/>
                <a:cs typeface="Arial" panose="020B0604020202020204" pitchFamily="34" charset="0"/>
              </a:rPr>
              <a:t>immer</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schwerer</a:t>
            </a:r>
            <a:r>
              <a:rPr lang="en-US" sz="1400" dirty="0">
                <a:latin typeface="Arial" panose="020B0604020202020204" pitchFamily="34" charset="0"/>
                <a:cs typeface="Arial" panose="020B0604020202020204" pitchFamily="34" charset="0"/>
              </a:rPr>
              <a:t> die </a:t>
            </a:r>
            <a:r>
              <a:rPr lang="en-US" sz="1400" dirty="0" err="1">
                <a:latin typeface="Arial" panose="020B0604020202020204" pitchFamily="34" charset="0"/>
                <a:cs typeface="Arial" panose="020B0604020202020204" pitchFamily="34" charset="0"/>
              </a:rPr>
              <a:t>Produktion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noch</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weiter</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zu</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erhöhen</a:t>
            </a:r>
            <a:endParaRPr lang="en-US" sz="1400" dirty="0">
              <a:latin typeface="Arial" panose="020B0604020202020204" pitchFamily="34" charset="0"/>
              <a:cs typeface="Arial" panose="020B0604020202020204" pitchFamily="34" charset="0"/>
            </a:endParaRPr>
          </a:p>
          <a:p>
            <a:r>
              <a:rPr lang="en-US" sz="1400" dirty="0">
                <a:latin typeface="Arial" panose="020B0604020202020204" pitchFamily="34" charset="0"/>
                <a:cs typeface="Arial" panose="020B0604020202020204" pitchFamily="34" charset="0"/>
              </a:rPr>
              <a:t>Meister </a:t>
            </a:r>
            <a:r>
              <a:rPr lang="en-US" sz="1400" dirty="0" err="1">
                <a:latin typeface="Arial" panose="020B0604020202020204" pitchFamily="34" charset="0"/>
                <a:cs typeface="Arial" panose="020B0604020202020204" pitchFamily="34" charset="0"/>
              </a:rPr>
              <a:t>zu</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werden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ist</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einfacher</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als</a:t>
            </a:r>
            <a:r>
              <a:rPr lang="en-US" sz="1400" dirty="0">
                <a:latin typeface="Arial" panose="020B0604020202020204" pitchFamily="34" charset="0"/>
                <a:cs typeface="Arial" panose="020B0604020202020204" pitchFamily="34" charset="0"/>
              </a:rPr>
              <a:t> die </a:t>
            </a:r>
            <a:r>
              <a:rPr lang="en-US" sz="1400" dirty="0" err="1">
                <a:latin typeface="Arial" panose="020B0604020202020204" pitchFamily="34" charset="0"/>
                <a:cs typeface="Arial" panose="020B0604020202020204" pitchFamily="34" charset="0"/>
              </a:rPr>
              <a:t>Meisterschaft</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zu</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verteidigen</a:t>
            </a:r>
            <a:r>
              <a:rPr lang="en-US" sz="1400" dirty="0">
                <a:latin typeface="Arial" panose="020B0604020202020204" pitchFamily="34" charset="0"/>
                <a:cs typeface="Arial" panose="020B0604020202020204" pitchFamily="34" charset="0"/>
              </a:rPr>
              <a:t>!</a:t>
            </a:r>
          </a:p>
        </p:txBody>
      </p:sp>
      <mc:AlternateContent xmlns:mc="http://schemas.openxmlformats.org/markup-compatibility/2006" xmlns:a14="http://schemas.microsoft.com/office/drawing/2010/main">
        <mc:Choice Requires="a14">
          <p:sp>
            <p:nvSpPr>
              <p:cNvPr id="48" name="TextBox 2"/>
              <p:cNvSpPr txBox="1"/>
              <p:nvPr/>
            </p:nvSpPr>
            <p:spPr>
              <a:xfrm>
                <a:off x="1935176" y="1654353"/>
                <a:ext cx="8123224" cy="543482"/>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Gängiges </a:t>
                </a:r>
                <a:r>
                  <a:rPr lang="en-US" sz="1400" dirty="0" err="1">
                    <a:latin typeface="Arial" panose="020B0604020202020204" pitchFamily="34" charset="0"/>
                    <a:cs typeface="Arial" panose="020B0604020202020204" pitchFamily="34" charset="0"/>
                  </a:rPr>
                  <a:t>Beispiel</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fü</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solch</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eine</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Produktionsfunktion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ist</a:t>
                </a:r>
                <a:r>
                  <a:rPr lang="en-US" sz="1400" dirty="0">
                    <a:latin typeface="Arial" panose="020B0604020202020204" pitchFamily="34" charset="0"/>
                    <a:cs typeface="Arial" panose="020B0604020202020204" pitchFamily="34" charset="0"/>
                  </a:rPr>
                  <a:t> </a:t>
                </a:r>
                <a14:m>
                  <m:oMath xmlns:m="http://schemas.openxmlformats.org/officeDocument/2006/math">
                    <m:r>
                      <a:rPr lang="de-DE" sz="1400" b="0" i="1" smtClean="0">
                        <a:latin typeface="Cambria Math" panose="02040503050406030204" pitchFamily="18" charset="0"/>
                        <a:cs typeface="Arial" panose="020B0604020202020204" pitchFamily="34" charset="0"/>
                      </a:rPr>
                      <m:t>𝑌</m:t>
                    </m:r>
                    <m:r>
                      <a:rPr lang="de-DE" sz="1400" b="0" i="1" smtClean="0">
                        <a:latin typeface="Cambria Math" panose="02040503050406030204" pitchFamily="18" charset="0"/>
                        <a:cs typeface="Arial" panose="020B0604020202020204" pitchFamily="34" charset="0"/>
                      </a:rPr>
                      <m:t>=</m:t>
                    </m:r>
                    <m:rad>
                      <m:radPr>
                        <m:degHide m:val="on"/>
                        <m:ctrlPr>
                          <a:rPr lang="de-DE" sz="1400" b="0" i="1" smtClean="0">
                            <a:latin typeface="Cambria Math" panose="02040503050406030204" pitchFamily="18" charset="0"/>
                            <a:cs typeface="Arial" panose="020B0604020202020204" pitchFamily="34" charset="0"/>
                          </a:rPr>
                        </m:ctrlPr>
                      </m:radPr>
                      <m:deg/>
                      <m:e>
                        <m:r>
                          <a:rPr lang="de-DE" sz="1400" b="0" i="1" smtClean="0">
                            <a:latin typeface="Cambria Math" panose="02040503050406030204" pitchFamily="18" charset="0"/>
                            <a:cs typeface="Arial" panose="020B0604020202020204" pitchFamily="34" charset="0"/>
                          </a:rPr>
                          <m:t>𝐾𝐿</m:t>
                        </m:r>
                      </m:e>
                    </m:rad>
                  </m:oMath>
                </a14:m>
                <a:r>
                  <a:rPr lang="en-US" sz="1400" dirty="0">
                    <a:latin typeface="Arial" panose="020B0604020202020204" pitchFamily="34" charset="0"/>
                    <a:cs typeface="Arial" panose="020B0604020202020204" pitchFamily="34" charset="0"/>
                  </a:rPr>
                  <a:t> (Cobb-Douglas </a:t>
                </a:r>
                <a:r>
                  <a:rPr lang="en-US" sz="1400" dirty="0" err="1">
                    <a:latin typeface="Arial" panose="020B0604020202020204" pitchFamily="34" charset="0"/>
                    <a:cs typeface="Arial" panose="020B0604020202020204" pitchFamily="34" charset="0"/>
                  </a:rPr>
                  <a:t>Funktion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entspricht</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dem</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geometrischen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Mittel</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aus</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beiden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Produktionsfaktoren</a:t>
                </a:r>
                <a:r>
                  <a:rPr lang="en-US" sz="1400" dirty="0">
                    <a:latin typeface="Arial" panose="020B0604020202020204" pitchFamily="34" charset="0"/>
                    <a:cs typeface="Arial" panose="020B0604020202020204" pitchFamily="34" charset="0"/>
                  </a:rPr>
                  <a:t>)</a:t>
                </a:r>
              </a:p>
            </p:txBody>
          </p:sp>
        </mc:Choice>
        <mc:Fallback xmlns="">
          <p:sp>
            <p:nvSpPr>
              <p:cNvPr id="48" name="TextBox 2"/>
              <p:cNvSpPr txBox="1">
                <a:spLocks noRot="1" noChangeAspect="1" noMove="1" noResize="1" noEditPoints="1" noAdjustHandles="1" noChangeArrowheads="1" noChangeShapeType="1" noTextEdit="1"/>
              </p:cNvSpPr>
              <p:nvPr/>
            </p:nvSpPr>
            <p:spPr>
              <a:xfrm>
                <a:off x="1935176" y="1654353"/>
                <a:ext cx="8123224" cy="543482"/>
              </a:xfrm>
              <a:prstGeom prst="rect">
                <a:avLst/>
              </a:prstGeom>
              <a:blipFill>
                <a:blip r:embed="rId11"/>
                <a:stretch>
                  <a:fillRect l="-225" b="-1111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9" name="Rectangle 12">
                <a:extLst>
                  <a:ext uri="{FF2B5EF4-FFF2-40B4-BE49-F238E27FC236}">
                    <a16:creationId xmlns:a16="http://schemas.microsoft.com/office/drawing/2014/main" id="{7E4F5FCD-3FA4-4E07-8562-4393C4CFDEFB}"/>
                  </a:ext>
                </a:extLst>
              </p:cNvPr>
              <p:cNvSpPr/>
              <p:nvPr/>
            </p:nvSpPr>
            <p:spPr>
              <a:xfrm>
                <a:off x="2101839" y="5000079"/>
                <a:ext cx="507482" cy="34362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de-DE" sz="1600" b="1" i="1" smtClean="0">
                          <a:solidFill>
                            <a:srgbClr val="FF0000"/>
                          </a:solidFill>
                          <a:latin typeface="Cambria Math" panose="02040503050406030204" pitchFamily="18" charset="0"/>
                          <a:ea typeface="Cambria Math" panose="02040503050406030204" pitchFamily="18" charset="0"/>
                        </a:rPr>
                        <m:t>∆</m:t>
                      </m:r>
                      <m:r>
                        <a:rPr lang="de-DE" sz="1600" b="1" i="1" smtClean="0">
                          <a:solidFill>
                            <a:srgbClr val="FF0000"/>
                          </a:solidFill>
                          <a:latin typeface="Cambria Math" panose="02040503050406030204" pitchFamily="18" charset="0"/>
                          <a:ea typeface="Cambria Math" panose="02040503050406030204" pitchFamily="18" charset="0"/>
                        </a:rPr>
                        <m:t>𝑳</m:t>
                      </m:r>
                    </m:oMath>
                  </m:oMathPara>
                </a14:m>
                <a:endParaRPr lang="en-US" sz="1600" b="1" dirty="0">
                  <a:solidFill>
                    <a:srgbClr val="FF0000"/>
                  </a:solidFill>
                </a:endParaRPr>
              </a:p>
            </p:txBody>
          </p:sp>
        </mc:Choice>
        <mc:Fallback xmlns="">
          <p:sp>
            <p:nvSpPr>
              <p:cNvPr id="49" name="Rectangle 12">
                <a:extLst>
                  <a:ext uri="{FF2B5EF4-FFF2-40B4-BE49-F238E27FC236}">
                    <a16:creationId xmlns:a16="http://schemas.microsoft.com/office/drawing/2014/main" id="{7E4F5FCD-3FA4-4E07-8562-4393C4CFDEFB}"/>
                  </a:ext>
                </a:extLst>
              </p:cNvPr>
              <p:cNvSpPr>
                <a:spLocks noRot="1" noChangeAspect="1" noMove="1" noResize="1" noEditPoints="1" noAdjustHandles="1" noChangeArrowheads="1" noChangeShapeType="1" noTextEdit="1"/>
              </p:cNvSpPr>
              <p:nvPr/>
            </p:nvSpPr>
            <p:spPr>
              <a:xfrm>
                <a:off x="2101839" y="5000079"/>
                <a:ext cx="507482" cy="343620"/>
              </a:xfrm>
              <a:prstGeom prst="rect">
                <a:avLst/>
              </a:prstGeom>
              <a:blipFill>
                <a:blip r:embed="rId12"/>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0" name="Rectangle 12">
                <a:extLst>
                  <a:ext uri="{FF2B5EF4-FFF2-40B4-BE49-F238E27FC236}">
                    <a16:creationId xmlns:a16="http://schemas.microsoft.com/office/drawing/2014/main" id="{7E4F5FCD-3FA4-4E07-8562-4393C4CFDEFB}"/>
                  </a:ext>
                </a:extLst>
              </p:cNvPr>
              <p:cNvSpPr/>
              <p:nvPr/>
            </p:nvSpPr>
            <p:spPr>
              <a:xfrm>
                <a:off x="3591139" y="3402549"/>
                <a:ext cx="507482" cy="34362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de-DE" sz="1600" b="1" i="1" smtClean="0">
                          <a:solidFill>
                            <a:srgbClr val="FF0000"/>
                          </a:solidFill>
                          <a:latin typeface="Cambria Math" panose="02040503050406030204" pitchFamily="18" charset="0"/>
                          <a:ea typeface="Cambria Math" panose="02040503050406030204" pitchFamily="18" charset="0"/>
                        </a:rPr>
                        <m:t>∆</m:t>
                      </m:r>
                      <m:r>
                        <a:rPr lang="de-DE" sz="1600" b="1" i="1" smtClean="0">
                          <a:solidFill>
                            <a:srgbClr val="FF0000"/>
                          </a:solidFill>
                          <a:latin typeface="Cambria Math" panose="02040503050406030204" pitchFamily="18" charset="0"/>
                          <a:ea typeface="Cambria Math" panose="02040503050406030204" pitchFamily="18" charset="0"/>
                        </a:rPr>
                        <m:t>𝑳</m:t>
                      </m:r>
                    </m:oMath>
                  </m:oMathPara>
                </a14:m>
                <a:endParaRPr lang="en-US" sz="1600" b="1" dirty="0">
                  <a:solidFill>
                    <a:srgbClr val="FF0000"/>
                  </a:solidFill>
                </a:endParaRPr>
              </a:p>
            </p:txBody>
          </p:sp>
        </mc:Choice>
        <mc:Fallback xmlns="">
          <p:sp>
            <p:nvSpPr>
              <p:cNvPr id="50" name="Rectangle 12">
                <a:extLst>
                  <a:ext uri="{FF2B5EF4-FFF2-40B4-BE49-F238E27FC236}">
                    <a16:creationId xmlns:a16="http://schemas.microsoft.com/office/drawing/2014/main" id="{7E4F5FCD-3FA4-4E07-8562-4393C4CFDEFB}"/>
                  </a:ext>
                </a:extLst>
              </p:cNvPr>
              <p:cNvSpPr>
                <a:spLocks noRot="1" noChangeAspect="1" noMove="1" noResize="1" noEditPoints="1" noAdjustHandles="1" noChangeArrowheads="1" noChangeShapeType="1" noTextEdit="1"/>
              </p:cNvSpPr>
              <p:nvPr/>
            </p:nvSpPr>
            <p:spPr>
              <a:xfrm>
                <a:off x="3591139" y="3402549"/>
                <a:ext cx="507482" cy="343620"/>
              </a:xfrm>
              <a:prstGeom prst="rect">
                <a:avLst/>
              </a:prstGeom>
              <a:blipFill>
                <a:blip r:embed="rId13"/>
                <a:stretch>
                  <a:fillRect/>
                </a:stretch>
              </a:blipFill>
            </p:spPr>
            <p:txBody>
              <a:bodyPr/>
              <a:lstStyle/>
              <a:p>
                <a:r>
                  <a:rPr lang="de-DE">
                    <a:noFill/>
                  </a:rPr>
                  <a:t> </a:t>
                </a:r>
              </a:p>
            </p:txBody>
          </p:sp>
        </mc:Fallback>
      </mc:AlternateContent>
    </p:spTree>
    <p:extLst>
      <p:ext uri="{BB962C8B-B14F-4D97-AF65-F5344CB8AC3E}">
        <p14:creationId xmlns:p14="http://schemas.microsoft.com/office/powerpoint/2010/main" val="743320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5"/>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8"/>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2"/>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5"/>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8"/>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4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40" grpId="0" animBg="1"/>
      <p:bldP spid="25" grpId="0"/>
      <p:bldP spid="28" grpId="0"/>
      <p:bldP spid="47" grpId="0"/>
      <p:bldP spid="44" grpId="0"/>
      <p:bldP spid="48" grpId="0"/>
      <p:bldP spid="49" grpId="0"/>
      <p:bldP spid="5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5818CC6C-78AF-4AF0-AAAC-AA516D0396CF}"/>
              </a:ext>
            </a:extLst>
          </p:cNvPr>
          <p:cNvSpPr txBox="1">
            <a:spLocks/>
          </p:cNvSpPr>
          <p:nvPr/>
        </p:nvSpPr>
        <p:spPr>
          <a:xfrm>
            <a:off x="1728327" y="129817"/>
            <a:ext cx="7464960" cy="640485"/>
          </a:xfrm>
          <a:prstGeom prst="rect">
            <a:avLst/>
          </a:prstGeom>
        </p:spPr>
        <p:txBody>
          <a:bodyPr>
            <a:normAutofit fontScale="97500"/>
          </a:bodyPr>
          <a:lstStyle>
            <a:lvl1pPr algn="ctr" rtl="0" hangingPunct="0">
              <a:tabLst/>
              <a:defRPr lang="de-DE" sz="4400" b="0" i="0" u="none" strike="noStrike" kern="1200">
                <a:ln>
                  <a:noFill/>
                </a:ln>
                <a:latin typeface="Arial" pitchFamily="18"/>
              </a:defRPr>
            </a:lvl1pPr>
          </a:lstStyle>
          <a:p>
            <a:r>
              <a:rPr lang="en-US" sz="2631" dirty="0" err="1">
                <a:solidFill>
                  <a:sysClr val="windowText" lastClr="000000"/>
                </a:solidFill>
              </a:rPr>
              <a:t>Transformationskurve</a:t>
            </a:r>
            <a:endParaRPr lang="en-US" sz="2631" dirty="0">
              <a:solidFill>
                <a:sysClr val="windowText" lastClr="000000"/>
              </a:solidFill>
            </a:endParaRPr>
          </a:p>
        </p:txBody>
      </p:sp>
      <p:sp>
        <p:nvSpPr>
          <p:cNvPr id="3" name="Textfeld 2">
            <a:extLst>
              <a:ext uri="{FF2B5EF4-FFF2-40B4-BE49-F238E27FC236}">
                <a16:creationId xmlns:a16="http://schemas.microsoft.com/office/drawing/2014/main" id="{AB62B75A-7654-4324-94C9-289FFE47A635}"/>
              </a:ext>
            </a:extLst>
          </p:cNvPr>
          <p:cNvSpPr txBox="1"/>
          <p:nvPr/>
        </p:nvSpPr>
        <p:spPr>
          <a:xfrm>
            <a:off x="96832" y="1519501"/>
            <a:ext cx="11385766" cy="857913"/>
          </a:xfrm>
          <a:prstGeom prst="rect">
            <a:avLst/>
          </a:prstGeom>
          <a:noFill/>
        </p:spPr>
        <p:txBody>
          <a:bodyPr wrap="square" rtlCol="0">
            <a:noAutofit/>
          </a:bodyPr>
          <a:lstStyle/>
          <a:p>
            <a:r>
              <a:rPr lang="de-DE" sz="2000" dirty="0"/>
              <a:t>Beide Produkte sollen einer neoklassischen Produktionsfunktion unterliegen, abhängig einmal vom mobilen Faktor L dem </a:t>
            </a:r>
            <a:r>
              <a:rPr lang="de-DE" sz="2000" dirty="0" err="1"/>
              <a:t>dem</a:t>
            </a:r>
            <a:r>
              <a:rPr lang="de-DE" sz="2000" dirty="0"/>
              <a:t> spezifischen Faktor Kapital</a:t>
            </a:r>
          </a:p>
        </p:txBody>
      </p:sp>
      <p:sp>
        <p:nvSpPr>
          <p:cNvPr id="7" name="Textfeld 6">
            <a:extLst>
              <a:ext uri="{FF2B5EF4-FFF2-40B4-BE49-F238E27FC236}">
                <a16:creationId xmlns:a16="http://schemas.microsoft.com/office/drawing/2014/main" id="{AB62B75A-7654-4324-94C9-289FFE47A635}"/>
              </a:ext>
            </a:extLst>
          </p:cNvPr>
          <p:cNvSpPr txBox="1"/>
          <p:nvPr/>
        </p:nvSpPr>
        <p:spPr>
          <a:xfrm>
            <a:off x="96832" y="653949"/>
            <a:ext cx="10592072" cy="857913"/>
          </a:xfrm>
          <a:prstGeom prst="rect">
            <a:avLst/>
          </a:prstGeom>
          <a:noFill/>
        </p:spPr>
        <p:txBody>
          <a:bodyPr wrap="square" rtlCol="0">
            <a:noAutofit/>
          </a:bodyPr>
          <a:lstStyle/>
          <a:p>
            <a:r>
              <a:rPr lang="de-DE" sz="2000" dirty="0"/>
              <a:t>Ähnlich wie im </a:t>
            </a:r>
            <a:r>
              <a:rPr lang="de-DE" sz="2000" dirty="0" err="1"/>
              <a:t>Ricardomodell</a:t>
            </a:r>
            <a:r>
              <a:rPr lang="de-DE" sz="2000" dirty="0"/>
              <a:t>, ist die Frage zu klären, wie die beiden Güter M und G bei endlichen Ressourcen zusammenhängen. </a:t>
            </a:r>
          </a:p>
        </p:txBody>
      </p:sp>
      <mc:AlternateContent xmlns:mc="http://schemas.openxmlformats.org/markup-compatibility/2006" xmlns:a14="http://schemas.microsoft.com/office/drawing/2010/main">
        <mc:Choice Requires="a14">
          <p:sp>
            <p:nvSpPr>
              <p:cNvPr id="8" name="Textfeld 7">
                <a:extLst>
                  <a:ext uri="{FF2B5EF4-FFF2-40B4-BE49-F238E27FC236}">
                    <a16:creationId xmlns:a16="http://schemas.microsoft.com/office/drawing/2014/main" id="{AB62B75A-7654-4324-94C9-289FFE47A635}"/>
                  </a:ext>
                </a:extLst>
              </p:cNvPr>
              <p:cNvSpPr txBox="1"/>
              <p:nvPr/>
            </p:nvSpPr>
            <p:spPr>
              <a:xfrm>
                <a:off x="96832" y="2377414"/>
                <a:ext cx="11385766" cy="857913"/>
              </a:xfrm>
              <a:prstGeom prst="rect">
                <a:avLst/>
              </a:prstGeom>
              <a:noFill/>
            </p:spPr>
            <p:txBody>
              <a:bodyPr wrap="square" rtlCol="0">
                <a:noAutofit/>
              </a:bodyPr>
              <a:lstStyle/>
              <a:p>
                <a:r>
                  <a:rPr lang="de-DE" sz="2000" dirty="0"/>
                  <a:t>G=G(K</a:t>
                </a:r>
                <a:r>
                  <a:rPr lang="de-DE" sz="2000" baseline="-25000" dirty="0"/>
                  <a:t>G</a:t>
                </a:r>
                <a:r>
                  <a:rPr lang="de-DE" sz="2000" dirty="0"/>
                  <a:t>,L</a:t>
                </a:r>
                <a:r>
                  <a:rPr lang="de-DE" sz="2000" baseline="-25000" dirty="0"/>
                  <a:t>G</a:t>
                </a:r>
                <a:r>
                  <a:rPr lang="de-DE" sz="2000" dirty="0"/>
                  <a:t>) und M=M(K</a:t>
                </a:r>
                <a:r>
                  <a:rPr lang="de-DE" sz="2000" baseline="-25000" dirty="0"/>
                  <a:t>M</a:t>
                </a:r>
                <a:r>
                  <a:rPr lang="de-DE" sz="2000" dirty="0"/>
                  <a:t>,L</a:t>
                </a:r>
                <a:r>
                  <a:rPr lang="de-DE" sz="2000" baseline="-25000" dirty="0"/>
                  <a:t>M</a:t>
                </a:r>
                <a:r>
                  <a:rPr lang="de-DE" sz="2000" dirty="0"/>
                  <a:t>), wobei K</a:t>
                </a:r>
                <a:r>
                  <a:rPr lang="de-DE" sz="2000" baseline="-25000" dirty="0"/>
                  <a:t>G</a:t>
                </a:r>
                <a:r>
                  <a:rPr lang="de-DE" sz="2000" dirty="0"/>
                  <a:t> und K</a:t>
                </a:r>
                <a:r>
                  <a:rPr lang="de-DE" sz="2000" baseline="-25000" dirty="0"/>
                  <a:t>M</a:t>
                </a:r>
                <a:r>
                  <a:rPr lang="de-DE" sz="2000" dirty="0"/>
                  <a:t> als konstanten angesehen werden können, während  L</a:t>
                </a:r>
                <a:r>
                  <a:rPr lang="de-DE" sz="2000" baseline="-25000" dirty="0"/>
                  <a:t>G</a:t>
                </a:r>
                <a:r>
                  <a:rPr lang="de-DE" sz="2000" dirty="0"/>
                  <a:t> und L</a:t>
                </a:r>
                <a:r>
                  <a:rPr lang="de-DE" sz="2000" baseline="-25000" dirty="0"/>
                  <a:t>M</a:t>
                </a:r>
                <a:r>
                  <a:rPr lang="de-DE" sz="2000" dirty="0"/>
                  <a:t> über die verfügbare Anzahl an Arbeitern </a:t>
                </a:r>
                <a14:m>
                  <m:oMath xmlns:m="http://schemas.openxmlformats.org/officeDocument/2006/math">
                    <m:acc>
                      <m:accPr>
                        <m:chr m:val="̅"/>
                        <m:ctrlPr>
                          <a:rPr lang="de-DE" sz="2000" i="1">
                            <a:latin typeface="Cambria Math" panose="02040503050406030204" pitchFamily="18" charset="0"/>
                          </a:rPr>
                        </m:ctrlPr>
                      </m:accPr>
                      <m:e>
                        <m:r>
                          <a:rPr lang="de-DE" sz="2000" i="1">
                            <a:latin typeface="Cambria Math" panose="02040503050406030204" pitchFamily="18" charset="0"/>
                          </a:rPr>
                          <m:t>𝐿</m:t>
                        </m:r>
                      </m:e>
                    </m:acc>
                  </m:oMath>
                </a14:m>
                <a:r>
                  <a:rPr lang="de-DE" sz="2000" dirty="0"/>
                  <a:t>= L</a:t>
                </a:r>
                <a:r>
                  <a:rPr lang="de-DE" sz="2000" baseline="-25000" dirty="0"/>
                  <a:t>G</a:t>
                </a:r>
                <a:r>
                  <a:rPr lang="de-DE" sz="2000" dirty="0"/>
                  <a:t> + L</a:t>
                </a:r>
                <a:r>
                  <a:rPr lang="de-DE" sz="2000" baseline="-25000" dirty="0"/>
                  <a:t>M</a:t>
                </a:r>
                <a:r>
                  <a:rPr lang="de-DE" sz="2000" dirty="0"/>
                  <a:t> zusammenhängen. </a:t>
                </a:r>
              </a:p>
              <a:p>
                <a:endParaRPr lang="de-DE" sz="2000" dirty="0"/>
              </a:p>
            </p:txBody>
          </p:sp>
        </mc:Choice>
        <mc:Fallback xmlns="">
          <p:sp>
            <p:nvSpPr>
              <p:cNvPr id="8" name="Textfeld 7">
                <a:extLst>
                  <a:ext uri="{FF2B5EF4-FFF2-40B4-BE49-F238E27FC236}">
                    <a16:creationId xmlns:a16="http://schemas.microsoft.com/office/drawing/2014/main" id="{AB62B75A-7654-4324-94C9-289FFE47A635}"/>
                  </a:ext>
                </a:extLst>
              </p:cNvPr>
              <p:cNvSpPr txBox="1">
                <a:spLocks noRot="1" noChangeAspect="1" noMove="1" noResize="1" noEditPoints="1" noAdjustHandles="1" noChangeArrowheads="1" noChangeShapeType="1" noTextEdit="1"/>
              </p:cNvSpPr>
              <p:nvPr/>
            </p:nvSpPr>
            <p:spPr>
              <a:xfrm>
                <a:off x="96832" y="2377414"/>
                <a:ext cx="11385766" cy="857913"/>
              </a:xfrm>
              <a:prstGeom prst="rect">
                <a:avLst/>
              </a:prstGeom>
              <a:blipFill>
                <a:blip r:embed="rId4"/>
                <a:stretch>
                  <a:fillRect l="-589" t="-4255"/>
                </a:stretch>
              </a:blipFill>
            </p:spPr>
            <p:txBody>
              <a:bodyPr/>
              <a:lstStyle/>
              <a:p>
                <a:r>
                  <a:rPr lang="de-DE">
                    <a:noFill/>
                  </a:rPr>
                  <a:t> </a:t>
                </a:r>
              </a:p>
            </p:txBody>
          </p:sp>
        </mc:Fallback>
      </mc:AlternateContent>
      <p:sp>
        <p:nvSpPr>
          <p:cNvPr id="9" name="Textfeld 8">
            <a:extLst>
              <a:ext uri="{FF2B5EF4-FFF2-40B4-BE49-F238E27FC236}">
                <a16:creationId xmlns:a16="http://schemas.microsoft.com/office/drawing/2014/main" id="{AB62B75A-7654-4324-94C9-289FFE47A635}"/>
              </a:ext>
            </a:extLst>
          </p:cNvPr>
          <p:cNvSpPr txBox="1"/>
          <p:nvPr/>
        </p:nvSpPr>
        <p:spPr>
          <a:xfrm>
            <a:off x="96832" y="3177041"/>
            <a:ext cx="11385766" cy="857913"/>
          </a:xfrm>
          <a:prstGeom prst="rect">
            <a:avLst/>
          </a:prstGeom>
          <a:noFill/>
        </p:spPr>
        <p:txBody>
          <a:bodyPr wrap="square" rtlCol="0">
            <a:noAutofit/>
          </a:bodyPr>
          <a:lstStyle/>
          <a:p>
            <a:r>
              <a:rPr lang="de-DE" sz="2000" dirty="0"/>
              <a:t>Jeder Arbeiter, der in der Landwirtschaft eingesetzt wird, kann nicht in der Industrie arbeiten</a:t>
            </a:r>
          </a:p>
          <a:p>
            <a:endParaRPr lang="de-DE" sz="2000" dirty="0"/>
          </a:p>
        </p:txBody>
      </p:sp>
      <p:sp>
        <p:nvSpPr>
          <p:cNvPr id="10" name="Textfeld 9">
            <a:extLst>
              <a:ext uri="{FF2B5EF4-FFF2-40B4-BE49-F238E27FC236}">
                <a16:creationId xmlns:a16="http://schemas.microsoft.com/office/drawing/2014/main" id="{AB62B75A-7654-4324-94C9-289FFE47A635}"/>
              </a:ext>
            </a:extLst>
          </p:cNvPr>
          <p:cNvSpPr txBox="1"/>
          <p:nvPr/>
        </p:nvSpPr>
        <p:spPr>
          <a:xfrm>
            <a:off x="96832" y="3710056"/>
            <a:ext cx="11385766" cy="1124525"/>
          </a:xfrm>
          <a:prstGeom prst="rect">
            <a:avLst/>
          </a:prstGeom>
          <a:noFill/>
        </p:spPr>
        <p:txBody>
          <a:bodyPr wrap="square" rtlCol="0">
            <a:noAutofit/>
          </a:bodyPr>
          <a:lstStyle/>
          <a:p>
            <a:r>
              <a:rPr lang="de-DE" sz="2000" dirty="0"/>
              <a:t>Aus diesem Aspekt lässt sich wieder eine Transformationskurve ableiten, indem man ausgehend von irgend einer Aufteilung der Arbeiter auf die beiden Sektoren sich fragt, wie die Produktionsmengen sich ändern, wenn ein Arbeiter vom einen Sektor in den anderen wechselt</a:t>
            </a:r>
          </a:p>
          <a:p>
            <a:endParaRPr lang="de-DE" sz="2000" dirty="0"/>
          </a:p>
        </p:txBody>
      </p:sp>
      <p:sp>
        <p:nvSpPr>
          <p:cNvPr id="11" name="Textfeld 10">
            <a:extLst>
              <a:ext uri="{FF2B5EF4-FFF2-40B4-BE49-F238E27FC236}">
                <a16:creationId xmlns:a16="http://schemas.microsoft.com/office/drawing/2014/main" id="{AB62B75A-7654-4324-94C9-289FFE47A635}"/>
              </a:ext>
            </a:extLst>
          </p:cNvPr>
          <p:cNvSpPr txBox="1"/>
          <p:nvPr/>
        </p:nvSpPr>
        <p:spPr>
          <a:xfrm>
            <a:off x="96832" y="4810506"/>
            <a:ext cx="11385766" cy="997608"/>
          </a:xfrm>
          <a:prstGeom prst="rect">
            <a:avLst/>
          </a:prstGeom>
          <a:noFill/>
        </p:spPr>
        <p:txBody>
          <a:bodyPr wrap="square" rtlCol="0">
            <a:noAutofit/>
          </a:bodyPr>
          <a:lstStyle/>
          <a:p>
            <a:r>
              <a:rPr lang="de-DE" sz="2000" dirty="0"/>
              <a:t>Alle möglichen Aufteilungen der Arbeit ergeben damit alle möglichen Güterkombinationen der beiden Güter G und M</a:t>
            </a:r>
          </a:p>
          <a:p>
            <a:endParaRPr lang="de-DE" sz="2000" dirty="0"/>
          </a:p>
        </p:txBody>
      </p:sp>
      <p:sp>
        <p:nvSpPr>
          <p:cNvPr id="13" name="Textfeld 12">
            <a:extLst>
              <a:ext uri="{FF2B5EF4-FFF2-40B4-BE49-F238E27FC236}">
                <a16:creationId xmlns:a16="http://schemas.microsoft.com/office/drawing/2014/main" id="{AB62B75A-7654-4324-94C9-289FFE47A635}"/>
              </a:ext>
            </a:extLst>
          </p:cNvPr>
          <p:cNvSpPr txBox="1"/>
          <p:nvPr/>
        </p:nvSpPr>
        <p:spPr>
          <a:xfrm>
            <a:off x="96832" y="5610057"/>
            <a:ext cx="11385766" cy="997608"/>
          </a:xfrm>
          <a:prstGeom prst="rect">
            <a:avLst/>
          </a:prstGeom>
          <a:noFill/>
        </p:spPr>
        <p:txBody>
          <a:bodyPr wrap="square" rtlCol="0">
            <a:noAutofit/>
          </a:bodyPr>
          <a:lstStyle/>
          <a:p>
            <a:r>
              <a:rPr lang="de-DE" sz="2000" dirty="0"/>
              <a:t>Im Folgenden betrachten wir die Ableitung der Transformationskurve auf grafische Weise in einem Vier-Felder-Diagramm</a:t>
            </a:r>
          </a:p>
          <a:p>
            <a:endParaRPr lang="de-DE" sz="2000" dirty="0"/>
          </a:p>
        </p:txBody>
      </p:sp>
    </p:spTree>
    <p:extLst>
      <p:ext uri="{BB962C8B-B14F-4D97-AF65-F5344CB8AC3E}">
        <p14:creationId xmlns:p14="http://schemas.microsoft.com/office/powerpoint/2010/main" val="2062193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8" grpId="0"/>
      <p:bldP spid="9" grpId="0"/>
      <p:bldP spid="10" grpId="0"/>
      <p:bldP spid="11" grpId="0"/>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ieren 1"/>
          <p:cNvGrpSpPr/>
          <p:nvPr/>
        </p:nvGrpSpPr>
        <p:grpSpPr>
          <a:xfrm>
            <a:off x="449070" y="869177"/>
            <a:ext cx="5593458" cy="5069366"/>
            <a:chOff x="449070" y="869177"/>
            <a:chExt cx="5593458" cy="5069366"/>
          </a:xfrm>
        </p:grpSpPr>
        <p:grpSp>
          <p:nvGrpSpPr>
            <p:cNvPr id="15" name="Gruppieren 14"/>
            <p:cNvGrpSpPr/>
            <p:nvPr/>
          </p:nvGrpSpPr>
          <p:grpSpPr>
            <a:xfrm>
              <a:off x="566065" y="982052"/>
              <a:ext cx="5343558" cy="4771825"/>
              <a:chOff x="2910924" y="420786"/>
              <a:chExt cx="5343558" cy="4771825"/>
            </a:xfrm>
          </p:grpSpPr>
          <p:cxnSp>
            <p:nvCxnSpPr>
              <p:cNvPr id="5" name="Gerade Verbindung mit Pfeil 4"/>
              <p:cNvCxnSpPr/>
              <p:nvPr/>
            </p:nvCxnSpPr>
            <p:spPr>
              <a:xfrm>
                <a:off x="4627984" y="3085322"/>
                <a:ext cx="3626498" cy="18662"/>
              </a:xfrm>
              <a:prstGeom prst="straightConnector1">
                <a:avLst/>
              </a:prstGeom>
              <a:ln w="12700">
                <a:tailEnd type="triangle"/>
              </a:ln>
            </p:spPr>
            <p:style>
              <a:lnRef idx="1">
                <a:schemeClr val="dk1"/>
              </a:lnRef>
              <a:fillRef idx="0">
                <a:schemeClr val="dk1"/>
              </a:fillRef>
              <a:effectRef idx="0">
                <a:schemeClr val="dk1"/>
              </a:effectRef>
              <a:fontRef idx="minor">
                <a:schemeClr val="tx1"/>
              </a:fontRef>
            </p:style>
          </p:cxnSp>
          <p:cxnSp>
            <p:nvCxnSpPr>
              <p:cNvPr id="6" name="Gerade Verbindung mit Pfeil 5"/>
              <p:cNvCxnSpPr/>
              <p:nvPr/>
            </p:nvCxnSpPr>
            <p:spPr>
              <a:xfrm flipH="1">
                <a:off x="2910924" y="3085322"/>
                <a:ext cx="1959657" cy="9067"/>
              </a:xfrm>
              <a:prstGeom prst="straightConnector1">
                <a:avLst/>
              </a:prstGeom>
              <a:ln w="12700">
                <a:tailEnd type="triangle"/>
              </a:ln>
            </p:spPr>
            <p:style>
              <a:lnRef idx="1">
                <a:schemeClr val="dk1"/>
              </a:lnRef>
              <a:fillRef idx="0">
                <a:schemeClr val="dk1"/>
              </a:fillRef>
              <a:effectRef idx="0">
                <a:schemeClr val="dk1"/>
              </a:effectRef>
              <a:fontRef idx="minor">
                <a:schemeClr val="tx1"/>
              </a:fontRef>
            </p:style>
          </p:cxnSp>
          <p:cxnSp>
            <p:nvCxnSpPr>
              <p:cNvPr id="8" name="Gerade Verbindung mit Pfeil 7"/>
              <p:cNvCxnSpPr/>
              <p:nvPr/>
            </p:nvCxnSpPr>
            <p:spPr>
              <a:xfrm flipV="1">
                <a:off x="4870580" y="420786"/>
                <a:ext cx="0" cy="2630819"/>
              </a:xfrm>
              <a:prstGeom prst="straightConnector1">
                <a:avLst/>
              </a:prstGeom>
              <a:ln w="12700">
                <a:tailEnd type="triangle"/>
              </a:ln>
            </p:spPr>
            <p:style>
              <a:lnRef idx="1">
                <a:schemeClr val="dk1"/>
              </a:lnRef>
              <a:fillRef idx="0">
                <a:schemeClr val="dk1"/>
              </a:fillRef>
              <a:effectRef idx="0">
                <a:schemeClr val="dk1"/>
              </a:effectRef>
              <a:fontRef idx="minor">
                <a:schemeClr val="tx1"/>
              </a:fontRef>
            </p:style>
          </p:cxnSp>
          <p:cxnSp>
            <p:nvCxnSpPr>
              <p:cNvPr id="10" name="Gerade Verbindung mit Pfeil 9"/>
              <p:cNvCxnSpPr/>
              <p:nvPr/>
            </p:nvCxnSpPr>
            <p:spPr>
              <a:xfrm>
                <a:off x="4870580" y="3108484"/>
                <a:ext cx="0" cy="2084127"/>
              </a:xfrm>
              <a:prstGeom prst="straightConnector1">
                <a:avLst/>
              </a:prstGeom>
              <a:ln w="12700">
                <a:tailEnd type="triangle"/>
              </a:ln>
            </p:spPr>
            <p:style>
              <a:lnRef idx="1">
                <a:schemeClr val="dk1"/>
              </a:lnRef>
              <a:fillRef idx="0">
                <a:schemeClr val="dk1"/>
              </a:fillRef>
              <a:effectRef idx="0">
                <a:schemeClr val="dk1"/>
              </a:effectRef>
              <a:fontRef idx="minor">
                <a:schemeClr val="tx1"/>
              </a:fontRef>
            </p:style>
          </p:cxnSp>
        </p:grpSp>
        <p:sp>
          <p:nvSpPr>
            <p:cNvPr id="19" name="Textfeld 18"/>
            <p:cNvSpPr txBox="1"/>
            <p:nvPr/>
          </p:nvSpPr>
          <p:spPr>
            <a:xfrm>
              <a:off x="5660692" y="3633354"/>
              <a:ext cx="381836" cy="369332"/>
            </a:xfrm>
            <a:prstGeom prst="rect">
              <a:avLst/>
            </a:prstGeom>
            <a:noFill/>
          </p:spPr>
          <p:txBody>
            <a:bodyPr wrap="none" rtlCol="0">
              <a:spAutoFit/>
            </a:bodyPr>
            <a:lstStyle/>
            <a:p>
              <a:r>
                <a:rPr lang="de-DE" dirty="0"/>
                <a:t>M</a:t>
              </a:r>
            </a:p>
          </p:txBody>
        </p:sp>
        <p:sp>
          <p:nvSpPr>
            <p:cNvPr id="20" name="Textfeld 19"/>
            <p:cNvSpPr txBox="1"/>
            <p:nvPr/>
          </p:nvSpPr>
          <p:spPr>
            <a:xfrm>
              <a:off x="2143885" y="869177"/>
              <a:ext cx="330540" cy="369332"/>
            </a:xfrm>
            <a:prstGeom prst="rect">
              <a:avLst/>
            </a:prstGeom>
            <a:noFill/>
          </p:spPr>
          <p:txBody>
            <a:bodyPr wrap="none" rtlCol="0">
              <a:spAutoFit/>
            </a:bodyPr>
            <a:lstStyle/>
            <a:p>
              <a:r>
                <a:rPr lang="de-DE" dirty="0"/>
                <a:t>G</a:t>
              </a:r>
            </a:p>
          </p:txBody>
        </p:sp>
        <p:sp>
          <p:nvSpPr>
            <p:cNvPr id="21" name="Textfeld 20">
              <a:extLst>
                <a:ext uri="{FF2B5EF4-FFF2-40B4-BE49-F238E27FC236}">
                  <a16:creationId xmlns:a16="http://schemas.microsoft.com/office/drawing/2014/main" id="{FFE1E00B-8440-404A-A8FC-683BE6792240}"/>
                </a:ext>
              </a:extLst>
            </p:cNvPr>
            <p:cNvSpPr txBox="1"/>
            <p:nvPr/>
          </p:nvSpPr>
          <p:spPr>
            <a:xfrm>
              <a:off x="449070" y="3612871"/>
              <a:ext cx="374911" cy="369332"/>
            </a:xfrm>
            <a:prstGeom prst="rect">
              <a:avLst/>
            </a:prstGeom>
            <a:noFill/>
          </p:spPr>
          <p:txBody>
            <a:bodyPr wrap="none" rtlCol="0">
              <a:spAutoFit/>
            </a:bodyPr>
            <a:lstStyle/>
            <a:p>
              <a:r>
                <a:rPr lang="de-DE" dirty="0"/>
                <a:t>L</a:t>
              </a:r>
              <a:r>
                <a:rPr lang="de-DE" baseline="-25000" dirty="0"/>
                <a:t>G</a:t>
              </a:r>
              <a:endParaRPr lang="de-DE" dirty="0"/>
            </a:p>
          </p:txBody>
        </p:sp>
        <p:sp>
          <p:nvSpPr>
            <p:cNvPr id="22" name="Textfeld 21">
              <a:extLst>
                <a:ext uri="{FF2B5EF4-FFF2-40B4-BE49-F238E27FC236}">
                  <a16:creationId xmlns:a16="http://schemas.microsoft.com/office/drawing/2014/main" id="{1132EFE1-CC06-4A2F-B7E5-22BC27B7C9A0}"/>
                </a:ext>
              </a:extLst>
            </p:cNvPr>
            <p:cNvSpPr txBox="1"/>
            <p:nvPr/>
          </p:nvSpPr>
          <p:spPr>
            <a:xfrm>
              <a:off x="2525721" y="5569211"/>
              <a:ext cx="413896" cy="369332"/>
            </a:xfrm>
            <a:prstGeom prst="rect">
              <a:avLst/>
            </a:prstGeom>
            <a:noFill/>
          </p:spPr>
          <p:txBody>
            <a:bodyPr wrap="none" rtlCol="0">
              <a:spAutoFit/>
            </a:bodyPr>
            <a:lstStyle/>
            <a:p>
              <a:r>
                <a:rPr lang="de-DE" dirty="0"/>
                <a:t>L</a:t>
              </a:r>
              <a:r>
                <a:rPr lang="de-DE" baseline="-25000" dirty="0"/>
                <a:t>M</a:t>
              </a:r>
              <a:endParaRPr lang="de-DE" dirty="0"/>
            </a:p>
          </p:txBody>
        </p:sp>
      </p:grpSp>
      <mc:AlternateContent xmlns:mc="http://schemas.openxmlformats.org/markup-compatibility/2006" xmlns:a14="http://schemas.microsoft.com/office/drawing/2010/main">
        <mc:Choice Requires="a14">
          <p:sp>
            <p:nvSpPr>
              <p:cNvPr id="23" name="Rectangle 12">
                <a:extLst>
                  <a:ext uri="{FF2B5EF4-FFF2-40B4-BE49-F238E27FC236}">
                    <a16:creationId xmlns:a16="http://schemas.microsoft.com/office/drawing/2014/main" id="{6CA2F0F6-2DB0-4792-9F64-96428F82F3FE}"/>
                  </a:ext>
                </a:extLst>
              </p:cNvPr>
              <p:cNvSpPr/>
              <p:nvPr/>
            </p:nvSpPr>
            <p:spPr>
              <a:xfrm>
                <a:off x="299902" y="1146562"/>
                <a:ext cx="1245991" cy="34362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de-DE" sz="1633" b="1" i="1" smtClean="0">
                          <a:latin typeface="Cambria Math" panose="02040503050406030204" pitchFamily="18" charset="0"/>
                        </a:rPr>
                        <m:t>𝑮</m:t>
                      </m:r>
                      <m:r>
                        <a:rPr lang="de-DE" sz="1633" b="1" i="1" smtClean="0">
                          <a:latin typeface="Cambria Math" panose="02040503050406030204" pitchFamily="18" charset="0"/>
                        </a:rPr>
                        <m:t>(</m:t>
                      </m:r>
                      <m:r>
                        <a:rPr lang="de-DE" sz="1633" b="1" i="1" smtClean="0">
                          <a:latin typeface="Cambria Math" panose="02040503050406030204" pitchFamily="18" charset="0"/>
                        </a:rPr>
                        <m:t>𝑳</m:t>
                      </m:r>
                      <m:r>
                        <a:rPr lang="de-DE" sz="1633" b="1" i="1" smtClean="0">
                          <a:latin typeface="Cambria Math" panose="02040503050406030204" pitchFamily="18" charset="0"/>
                        </a:rPr>
                        <m:t>)</m:t>
                      </m:r>
                    </m:oMath>
                  </m:oMathPara>
                </a14:m>
                <a:endParaRPr lang="en-US" sz="1633" b="1" dirty="0"/>
              </a:p>
            </p:txBody>
          </p:sp>
        </mc:Choice>
        <mc:Fallback xmlns="">
          <p:sp>
            <p:nvSpPr>
              <p:cNvPr id="23" name="Rectangle 12">
                <a:extLst>
                  <a:ext uri="{FF2B5EF4-FFF2-40B4-BE49-F238E27FC236}">
                    <a16:creationId xmlns:a16="http://schemas.microsoft.com/office/drawing/2014/main" id="{6CA2F0F6-2DB0-4792-9F64-96428F82F3FE}"/>
                  </a:ext>
                </a:extLst>
              </p:cNvPr>
              <p:cNvSpPr>
                <a:spLocks noRot="1" noChangeAspect="1" noMove="1" noResize="1" noEditPoints="1" noAdjustHandles="1" noChangeArrowheads="1" noChangeShapeType="1" noTextEdit="1"/>
              </p:cNvSpPr>
              <p:nvPr/>
            </p:nvSpPr>
            <p:spPr>
              <a:xfrm>
                <a:off x="299902" y="1146562"/>
                <a:ext cx="1245991" cy="343620"/>
              </a:xfrm>
              <a:prstGeom prst="rect">
                <a:avLst/>
              </a:prstGeom>
              <a:blipFill>
                <a:blip r:embed="rId4"/>
                <a:stretch>
                  <a:fillRect b="-14286"/>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4" name="Rectangle 12">
                <a:extLst>
                  <a:ext uri="{FF2B5EF4-FFF2-40B4-BE49-F238E27FC236}">
                    <a16:creationId xmlns:a16="http://schemas.microsoft.com/office/drawing/2014/main" id="{6CA2F0F6-2DB0-4792-9F64-96428F82F3FE}"/>
                  </a:ext>
                </a:extLst>
              </p:cNvPr>
              <p:cNvSpPr/>
              <p:nvPr/>
            </p:nvSpPr>
            <p:spPr>
              <a:xfrm>
                <a:off x="4780858" y="5225591"/>
                <a:ext cx="937847" cy="343620"/>
              </a:xfrm>
              <a:prstGeom prst="rect">
                <a:avLst/>
              </a:prstGeom>
            </p:spPr>
            <p:txBody>
              <a:bodyPr wrap="square">
                <a:spAutoFit/>
              </a:bodyPr>
              <a:lstStyle/>
              <a:p>
                <a:r>
                  <a:rPr lang="de-DE" sz="1633" b="1" dirty="0"/>
                  <a:t>M</a:t>
                </a:r>
                <a14:m>
                  <m:oMath xmlns:m="http://schemas.openxmlformats.org/officeDocument/2006/math">
                    <m:r>
                      <a:rPr lang="de-DE" sz="1633" b="1" i="1" smtClean="0">
                        <a:latin typeface="Cambria Math" panose="02040503050406030204" pitchFamily="18" charset="0"/>
                      </a:rPr>
                      <m:t>(</m:t>
                    </m:r>
                    <m:r>
                      <a:rPr lang="de-DE" sz="1633" b="1" i="1" smtClean="0">
                        <a:latin typeface="Cambria Math" panose="02040503050406030204" pitchFamily="18" charset="0"/>
                      </a:rPr>
                      <m:t>𝑳</m:t>
                    </m:r>
                    <m:r>
                      <a:rPr lang="de-DE" sz="1633" b="1" i="1" smtClean="0">
                        <a:latin typeface="Cambria Math" panose="02040503050406030204" pitchFamily="18" charset="0"/>
                      </a:rPr>
                      <m:t>)</m:t>
                    </m:r>
                  </m:oMath>
                </a14:m>
                <a:endParaRPr lang="en-US" sz="1633" b="1" dirty="0"/>
              </a:p>
            </p:txBody>
          </p:sp>
        </mc:Choice>
        <mc:Fallback xmlns="">
          <p:sp>
            <p:nvSpPr>
              <p:cNvPr id="24" name="Rectangle 12">
                <a:extLst>
                  <a:ext uri="{FF2B5EF4-FFF2-40B4-BE49-F238E27FC236}">
                    <a16:creationId xmlns:a16="http://schemas.microsoft.com/office/drawing/2014/main" id="{6CA2F0F6-2DB0-4792-9F64-96428F82F3FE}"/>
                  </a:ext>
                </a:extLst>
              </p:cNvPr>
              <p:cNvSpPr>
                <a:spLocks noRot="1" noChangeAspect="1" noMove="1" noResize="1" noEditPoints="1" noAdjustHandles="1" noChangeArrowheads="1" noChangeShapeType="1" noTextEdit="1"/>
              </p:cNvSpPr>
              <p:nvPr/>
            </p:nvSpPr>
            <p:spPr>
              <a:xfrm>
                <a:off x="4780858" y="5225591"/>
                <a:ext cx="937847" cy="343620"/>
              </a:xfrm>
              <a:prstGeom prst="rect">
                <a:avLst/>
              </a:prstGeom>
              <a:blipFill>
                <a:blip r:embed="rId5"/>
                <a:stretch>
                  <a:fillRect l="-3896" t="-5263" b="-22807"/>
                </a:stretch>
              </a:blipFill>
            </p:spPr>
            <p:txBody>
              <a:bodyPr/>
              <a:lstStyle/>
              <a:p>
                <a:r>
                  <a:rPr lang="de-DE">
                    <a:noFill/>
                  </a:rPr>
                  <a:t> </a:t>
                </a:r>
              </a:p>
            </p:txBody>
          </p:sp>
        </mc:Fallback>
      </mc:AlternateContent>
      <p:sp>
        <p:nvSpPr>
          <p:cNvPr id="25" name="Title 1"/>
          <p:cNvSpPr txBox="1">
            <a:spLocks/>
          </p:cNvSpPr>
          <p:nvPr/>
        </p:nvSpPr>
        <p:spPr>
          <a:xfrm>
            <a:off x="26079" y="13656"/>
            <a:ext cx="5572288" cy="640485"/>
          </a:xfrm>
          <a:prstGeom prst="rect">
            <a:avLst/>
          </a:prstGeom>
        </p:spPr>
        <p:txBody>
          <a:bodyPr>
            <a:normAutofit fontScale="97500"/>
          </a:bodyPr>
          <a:lstStyle>
            <a:lvl1pPr algn="ctr" rtl="0" hangingPunct="0">
              <a:tabLst/>
              <a:defRPr lang="de-DE" sz="4400" b="0" i="0" u="none" strike="noStrike" kern="1200">
                <a:ln>
                  <a:noFill/>
                </a:ln>
                <a:latin typeface="Arial" pitchFamily="18"/>
              </a:defRPr>
            </a:lvl1pPr>
          </a:lstStyle>
          <a:p>
            <a:r>
              <a:rPr lang="en-US" sz="2631" dirty="0" err="1">
                <a:solidFill>
                  <a:sysClr val="windowText" lastClr="000000"/>
                </a:solidFill>
              </a:rPr>
              <a:t>Transformationskurve</a:t>
            </a:r>
            <a:endParaRPr lang="en-US" sz="2631" dirty="0">
              <a:solidFill>
                <a:sysClr val="windowText" lastClr="000000"/>
              </a:solidFill>
            </a:endParaRPr>
          </a:p>
        </p:txBody>
      </p:sp>
      <p:sp>
        <p:nvSpPr>
          <p:cNvPr id="14" name="Textfeld 13">
            <a:extLst>
              <a:ext uri="{FF2B5EF4-FFF2-40B4-BE49-F238E27FC236}">
                <a16:creationId xmlns:a16="http://schemas.microsoft.com/office/drawing/2014/main" id="{AB62B75A-7654-4324-94C9-289FFE47A635}"/>
              </a:ext>
            </a:extLst>
          </p:cNvPr>
          <p:cNvSpPr txBox="1"/>
          <p:nvPr/>
        </p:nvSpPr>
        <p:spPr>
          <a:xfrm>
            <a:off x="6015135" y="56236"/>
            <a:ext cx="6176865" cy="242344"/>
          </a:xfrm>
          <a:prstGeom prst="rect">
            <a:avLst/>
          </a:prstGeom>
          <a:noFill/>
        </p:spPr>
        <p:txBody>
          <a:bodyPr wrap="square" rtlCol="0">
            <a:noAutofit/>
          </a:bodyPr>
          <a:lstStyle/>
          <a:p>
            <a:r>
              <a:rPr lang="de-DE" sz="1000" dirty="0"/>
              <a:t>Zunächst tragen wir die beiden neoklassischen Produktionsfunktion ab. </a:t>
            </a:r>
            <a:endParaRPr lang="de-DE" sz="2000" dirty="0"/>
          </a:p>
        </p:txBody>
      </p:sp>
      <p:sp>
        <p:nvSpPr>
          <p:cNvPr id="16" name="Textfeld 15">
            <a:extLst>
              <a:ext uri="{FF2B5EF4-FFF2-40B4-BE49-F238E27FC236}">
                <a16:creationId xmlns:a16="http://schemas.microsoft.com/office/drawing/2014/main" id="{AB62B75A-7654-4324-94C9-289FFE47A635}"/>
              </a:ext>
            </a:extLst>
          </p:cNvPr>
          <p:cNvSpPr txBox="1"/>
          <p:nvPr/>
        </p:nvSpPr>
        <p:spPr>
          <a:xfrm>
            <a:off x="6015134" y="253608"/>
            <a:ext cx="6176865" cy="466279"/>
          </a:xfrm>
          <a:prstGeom prst="rect">
            <a:avLst/>
          </a:prstGeom>
          <a:noFill/>
        </p:spPr>
        <p:txBody>
          <a:bodyPr wrap="square" rtlCol="0">
            <a:noAutofit/>
          </a:bodyPr>
          <a:lstStyle/>
          <a:p>
            <a:r>
              <a:rPr lang="de-DE" sz="1000" dirty="0"/>
              <a:t>Der Output M wird nach rechts abgetragen und die dafür notwendige Arbeit nach unten. Gegenüber der vorherigen Grafik ist die Kurve damit um 90° nach rechts gedreht</a:t>
            </a:r>
          </a:p>
        </p:txBody>
      </p:sp>
      <p:pic>
        <p:nvPicPr>
          <p:cNvPr id="17" name="Grafik 16"/>
          <p:cNvPicPr>
            <a:picLocks noChangeAspect="1"/>
          </p:cNvPicPr>
          <p:nvPr/>
        </p:nvPicPr>
        <p:blipFill>
          <a:blip r:embed="rId6"/>
          <a:stretch>
            <a:fillRect/>
          </a:stretch>
        </p:blipFill>
        <p:spPr>
          <a:xfrm>
            <a:off x="104400" y="468000"/>
            <a:ext cx="5602710" cy="5608806"/>
          </a:xfrm>
          <a:prstGeom prst="rect">
            <a:avLst/>
          </a:prstGeom>
        </p:spPr>
      </p:pic>
      <p:sp>
        <p:nvSpPr>
          <p:cNvPr id="18" name="Textfeld 17">
            <a:extLst>
              <a:ext uri="{FF2B5EF4-FFF2-40B4-BE49-F238E27FC236}">
                <a16:creationId xmlns:a16="http://schemas.microsoft.com/office/drawing/2014/main" id="{AB62B75A-7654-4324-94C9-289FFE47A635}"/>
              </a:ext>
            </a:extLst>
          </p:cNvPr>
          <p:cNvSpPr txBox="1"/>
          <p:nvPr/>
        </p:nvSpPr>
        <p:spPr>
          <a:xfrm>
            <a:off x="6012026" y="580182"/>
            <a:ext cx="6176865" cy="466279"/>
          </a:xfrm>
          <a:prstGeom prst="rect">
            <a:avLst/>
          </a:prstGeom>
          <a:noFill/>
        </p:spPr>
        <p:txBody>
          <a:bodyPr wrap="square" rtlCol="0">
            <a:noAutofit/>
          </a:bodyPr>
          <a:lstStyle/>
          <a:p>
            <a:r>
              <a:rPr lang="de-DE" sz="1000" dirty="0"/>
              <a:t>Der Output G wird nach oben abgetragen und die dafür notwendige Arbeit nach ´links. Gegenüber der vorherigen Grafik ist die Kurve damit an der vertikalen Achse gespiegelt</a:t>
            </a:r>
          </a:p>
        </p:txBody>
      </p:sp>
      <p:pic>
        <p:nvPicPr>
          <p:cNvPr id="3" name="Grafik 2"/>
          <p:cNvPicPr>
            <a:picLocks noChangeAspect="1"/>
          </p:cNvPicPr>
          <p:nvPr/>
        </p:nvPicPr>
        <p:blipFill>
          <a:blip r:embed="rId7"/>
          <a:stretch>
            <a:fillRect/>
          </a:stretch>
        </p:blipFill>
        <p:spPr>
          <a:xfrm>
            <a:off x="104400" y="468000"/>
            <a:ext cx="5602710" cy="5608806"/>
          </a:xfrm>
          <a:prstGeom prst="rect">
            <a:avLst/>
          </a:prstGeom>
        </p:spPr>
      </p:pic>
      <mc:AlternateContent xmlns:mc="http://schemas.openxmlformats.org/markup-compatibility/2006" xmlns:a14="http://schemas.microsoft.com/office/drawing/2010/main">
        <mc:Choice Requires="a14">
          <p:sp>
            <p:nvSpPr>
              <p:cNvPr id="26" name="Textfeld 25">
                <a:extLst>
                  <a:ext uri="{FF2B5EF4-FFF2-40B4-BE49-F238E27FC236}">
                    <a16:creationId xmlns:a16="http://schemas.microsoft.com/office/drawing/2014/main" id="{AB62B75A-7654-4324-94C9-289FFE47A635}"/>
                  </a:ext>
                </a:extLst>
              </p:cNvPr>
              <p:cNvSpPr txBox="1"/>
              <p:nvPr/>
            </p:nvSpPr>
            <p:spPr>
              <a:xfrm>
                <a:off x="6008918" y="895491"/>
                <a:ext cx="6176865" cy="466279"/>
              </a:xfrm>
              <a:prstGeom prst="rect">
                <a:avLst/>
              </a:prstGeom>
              <a:noFill/>
            </p:spPr>
            <p:txBody>
              <a:bodyPr wrap="square" rtlCol="0">
                <a:noAutofit/>
              </a:bodyPr>
              <a:lstStyle/>
              <a:p>
                <a:r>
                  <a:rPr lang="de-DE" sz="1000" dirty="0"/>
                  <a:t>Die verfügbare Menge an Arbeit </a:t>
                </a:r>
                <a14:m>
                  <m:oMath xmlns:m="http://schemas.openxmlformats.org/officeDocument/2006/math">
                    <m:acc>
                      <m:accPr>
                        <m:chr m:val="̅"/>
                        <m:ctrlPr>
                          <a:rPr lang="de-DE" sz="1000" i="1">
                            <a:latin typeface="Cambria Math" panose="02040503050406030204" pitchFamily="18" charset="0"/>
                          </a:rPr>
                        </m:ctrlPr>
                      </m:accPr>
                      <m:e>
                        <m:r>
                          <a:rPr lang="de-DE" sz="1000" i="1">
                            <a:latin typeface="Cambria Math" panose="02040503050406030204" pitchFamily="18" charset="0"/>
                          </a:rPr>
                          <m:t>𝐿</m:t>
                        </m:r>
                      </m:e>
                    </m:acc>
                  </m:oMath>
                </a14:m>
                <a:r>
                  <a:rPr lang="de-DE" sz="1000" dirty="0"/>
                  <a:t>= L</a:t>
                </a:r>
                <a:r>
                  <a:rPr lang="de-DE" sz="1000" baseline="-25000" dirty="0"/>
                  <a:t>G</a:t>
                </a:r>
                <a:r>
                  <a:rPr lang="de-DE" sz="1000" dirty="0"/>
                  <a:t> + L</a:t>
                </a:r>
                <a:r>
                  <a:rPr lang="de-DE" sz="1000" baseline="-25000" dirty="0"/>
                  <a:t>M</a:t>
                </a:r>
                <a:r>
                  <a:rPr lang="de-DE" sz="1000" dirty="0"/>
                  <a:t> lässt sich nun genauso wie die Budgetmenge in der Mikroökonomie darstellen. Wir lösen nach der Arbeit in der Landwirtschaft auf, und erhalten die Gleichung  L</a:t>
                </a:r>
                <a:r>
                  <a:rPr lang="de-DE" sz="1000" baseline="-25000" dirty="0"/>
                  <a:t>G </a:t>
                </a:r>
                <a:r>
                  <a:rPr lang="de-DE" sz="1000" dirty="0"/>
                  <a:t>=</a:t>
                </a:r>
                <a14:m>
                  <m:oMath xmlns:m="http://schemas.openxmlformats.org/officeDocument/2006/math">
                    <m:acc>
                      <m:accPr>
                        <m:chr m:val="̅"/>
                        <m:ctrlPr>
                          <a:rPr lang="de-DE" sz="1000" i="1">
                            <a:latin typeface="Cambria Math" panose="02040503050406030204" pitchFamily="18" charset="0"/>
                          </a:rPr>
                        </m:ctrlPr>
                      </m:accPr>
                      <m:e>
                        <m:r>
                          <a:rPr lang="de-DE" sz="1000" i="1">
                            <a:latin typeface="Cambria Math" panose="02040503050406030204" pitchFamily="18" charset="0"/>
                          </a:rPr>
                          <m:t>𝐿</m:t>
                        </m:r>
                      </m:e>
                    </m:acc>
                  </m:oMath>
                </a14:m>
                <a:r>
                  <a:rPr lang="de-DE" sz="1000" dirty="0"/>
                  <a:t> - L</a:t>
                </a:r>
                <a:r>
                  <a:rPr lang="de-DE" sz="1000" baseline="-25000" dirty="0"/>
                  <a:t>M</a:t>
                </a:r>
                <a:r>
                  <a:rPr lang="de-DE" sz="1000" dirty="0"/>
                  <a:t> mit der Steigung -1. Zu beachten ist nur, dass wir diese „Arbeitsbudgetgerade“ nicht im oberen rechten Quadranten einzeichnen, sondern im linken unteren, wo die jeweiligen Arbeitsmengen in den beiden Sektoren abgetragen sind </a:t>
                </a:r>
              </a:p>
            </p:txBody>
          </p:sp>
        </mc:Choice>
        <mc:Fallback xmlns="">
          <p:sp>
            <p:nvSpPr>
              <p:cNvPr id="26" name="Textfeld 25">
                <a:extLst>
                  <a:ext uri="{FF2B5EF4-FFF2-40B4-BE49-F238E27FC236}">
                    <a16:creationId xmlns:a16="http://schemas.microsoft.com/office/drawing/2014/main" id="{AB62B75A-7654-4324-94C9-289FFE47A635}"/>
                  </a:ext>
                </a:extLst>
              </p:cNvPr>
              <p:cNvSpPr txBox="1">
                <a:spLocks noRot="1" noChangeAspect="1" noMove="1" noResize="1" noEditPoints="1" noAdjustHandles="1" noChangeArrowheads="1" noChangeShapeType="1" noTextEdit="1"/>
              </p:cNvSpPr>
              <p:nvPr/>
            </p:nvSpPr>
            <p:spPr>
              <a:xfrm>
                <a:off x="6008918" y="895491"/>
                <a:ext cx="6176865" cy="466279"/>
              </a:xfrm>
              <a:prstGeom prst="rect">
                <a:avLst/>
              </a:prstGeom>
              <a:blipFill>
                <a:blip r:embed="rId24"/>
                <a:stretch>
                  <a:fillRect b="-5921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7" name="Textfeld 26">
                <a:extLst>
                  <a:ext uri="{FF2B5EF4-FFF2-40B4-BE49-F238E27FC236}">
                    <a16:creationId xmlns:a16="http://schemas.microsoft.com/office/drawing/2014/main" id="{AB62B75A-7654-4324-94C9-289FFE47A635}"/>
                  </a:ext>
                </a:extLst>
              </p:cNvPr>
              <p:cNvSpPr txBox="1"/>
              <p:nvPr/>
            </p:nvSpPr>
            <p:spPr>
              <a:xfrm>
                <a:off x="6015135" y="1537374"/>
                <a:ext cx="6176865" cy="272765"/>
              </a:xfrm>
              <a:prstGeom prst="rect">
                <a:avLst/>
              </a:prstGeom>
              <a:noFill/>
            </p:spPr>
            <p:txBody>
              <a:bodyPr wrap="square" rtlCol="0">
                <a:noAutofit/>
              </a:bodyPr>
              <a:lstStyle/>
              <a:p>
                <a:r>
                  <a:rPr lang="de-DE" sz="1000" dirty="0"/>
                  <a:t>Es ergibt sich eine Gerade, mit der Steigung -1, die die beiden Achsen bei der Arbeitsmenge </a:t>
                </a:r>
                <a14:m>
                  <m:oMath xmlns:m="http://schemas.openxmlformats.org/officeDocument/2006/math">
                    <m:acc>
                      <m:accPr>
                        <m:chr m:val="̅"/>
                        <m:ctrlPr>
                          <a:rPr lang="de-DE" sz="1000" i="1">
                            <a:latin typeface="Cambria Math" panose="02040503050406030204" pitchFamily="18" charset="0"/>
                          </a:rPr>
                        </m:ctrlPr>
                      </m:accPr>
                      <m:e>
                        <m:r>
                          <a:rPr lang="de-DE" sz="1000" i="1">
                            <a:latin typeface="Cambria Math" panose="02040503050406030204" pitchFamily="18" charset="0"/>
                          </a:rPr>
                          <m:t>𝐿</m:t>
                        </m:r>
                      </m:e>
                    </m:acc>
                  </m:oMath>
                </a14:m>
                <a:r>
                  <a:rPr lang="de-DE" sz="1000" dirty="0"/>
                  <a:t> schneidet </a:t>
                </a:r>
              </a:p>
            </p:txBody>
          </p:sp>
        </mc:Choice>
        <mc:Fallback xmlns="">
          <p:sp>
            <p:nvSpPr>
              <p:cNvPr id="27" name="Textfeld 26">
                <a:extLst>
                  <a:ext uri="{FF2B5EF4-FFF2-40B4-BE49-F238E27FC236}">
                    <a16:creationId xmlns:a16="http://schemas.microsoft.com/office/drawing/2014/main" id="{AB62B75A-7654-4324-94C9-289FFE47A635}"/>
                  </a:ext>
                </a:extLst>
              </p:cNvPr>
              <p:cNvSpPr txBox="1">
                <a:spLocks noRot="1" noChangeAspect="1" noMove="1" noResize="1" noEditPoints="1" noAdjustHandles="1" noChangeArrowheads="1" noChangeShapeType="1" noTextEdit="1"/>
              </p:cNvSpPr>
              <p:nvPr/>
            </p:nvSpPr>
            <p:spPr>
              <a:xfrm>
                <a:off x="6015135" y="1537374"/>
                <a:ext cx="6176865" cy="272765"/>
              </a:xfrm>
              <a:prstGeom prst="rect">
                <a:avLst/>
              </a:prstGeom>
              <a:blipFill>
                <a:blip r:embed="rId25"/>
                <a:stretch>
                  <a:fillRect b="-4444"/>
                </a:stretch>
              </a:blipFill>
            </p:spPr>
            <p:txBody>
              <a:bodyPr/>
              <a:lstStyle/>
              <a:p>
                <a:r>
                  <a:rPr lang="de-DE">
                    <a:noFill/>
                  </a:rPr>
                  <a:t> </a:t>
                </a:r>
              </a:p>
            </p:txBody>
          </p:sp>
        </mc:Fallback>
      </mc:AlternateContent>
      <p:pic>
        <p:nvPicPr>
          <p:cNvPr id="4" name="Grafik 3"/>
          <p:cNvPicPr>
            <a:picLocks noChangeAspect="1"/>
          </p:cNvPicPr>
          <p:nvPr/>
        </p:nvPicPr>
        <p:blipFill>
          <a:blip r:embed="rId26"/>
          <a:stretch>
            <a:fillRect/>
          </a:stretch>
        </p:blipFill>
        <p:spPr>
          <a:xfrm>
            <a:off x="104400" y="468000"/>
            <a:ext cx="5602710" cy="5608806"/>
          </a:xfrm>
          <a:prstGeom prst="rect">
            <a:avLst/>
          </a:prstGeom>
        </p:spPr>
      </p:pic>
      <mc:AlternateContent xmlns:mc="http://schemas.openxmlformats.org/markup-compatibility/2006" xmlns:a14="http://schemas.microsoft.com/office/drawing/2010/main">
        <mc:Choice Requires="a14">
          <p:sp>
            <p:nvSpPr>
              <p:cNvPr id="9" name="Rechteck 8"/>
              <p:cNvSpPr/>
              <p:nvPr/>
            </p:nvSpPr>
            <p:spPr>
              <a:xfrm>
                <a:off x="2166204" y="5062047"/>
                <a:ext cx="365741"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acc>
                        <m:accPr>
                          <m:chr m:val="̅"/>
                          <m:ctrlPr>
                            <a:rPr lang="de-DE" i="1">
                              <a:latin typeface="Cambria Math" panose="02040503050406030204" pitchFamily="18" charset="0"/>
                            </a:rPr>
                          </m:ctrlPr>
                        </m:accPr>
                        <m:e>
                          <m:r>
                            <a:rPr lang="de-DE" i="1">
                              <a:latin typeface="Cambria Math" panose="02040503050406030204" pitchFamily="18" charset="0"/>
                            </a:rPr>
                            <m:t>𝐿</m:t>
                          </m:r>
                        </m:e>
                      </m:acc>
                    </m:oMath>
                  </m:oMathPara>
                </a14:m>
                <a:endParaRPr lang="de-DE" dirty="0"/>
              </a:p>
            </p:txBody>
          </p:sp>
        </mc:Choice>
        <mc:Fallback xmlns="">
          <p:sp>
            <p:nvSpPr>
              <p:cNvPr id="9" name="Rechteck 8"/>
              <p:cNvSpPr>
                <a:spLocks noRot="1" noChangeAspect="1" noMove="1" noResize="1" noEditPoints="1" noAdjustHandles="1" noChangeArrowheads="1" noChangeShapeType="1" noTextEdit="1"/>
              </p:cNvSpPr>
              <p:nvPr/>
            </p:nvSpPr>
            <p:spPr>
              <a:xfrm>
                <a:off x="2166204" y="5062047"/>
                <a:ext cx="365741" cy="369332"/>
              </a:xfrm>
              <a:prstGeom prst="rect">
                <a:avLst/>
              </a:prstGeom>
              <a:blipFill>
                <a:blip r:embed="rId11"/>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8" name="Rechteck 27"/>
              <p:cNvSpPr/>
              <p:nvPr/>
            </p:nvSpPr>
            <p:spPr>
              <a:xfrm>
                <a:off x="737649" y="3646588"/>
                <a:ext cx="365741"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acc>
                        <m:accPr>
                          <m:chr m:val="̅"/>
                          <m:ctrlPr>
                            <a:rPr lang="de-DE" i="1">
                              <a:latin typeface="Cambria Math" panose="02040503050406030204" pitchFamily="18" charset="0"/>
                            </a:rPr>
                          </m:ctrlPr>
                        </m:accPr>
                        <m:e>
                          <m:r>
                            <a:rPr lang="de-DE" i="1">
                              <a:latin typeface="Cambria Math" panose="02040503050406030204" pitchFamily="18" charset="0"/>
                            </a:rPr>
                            <m:t>𝐿</m:t>
                          </m:r>
                        </m:e>
                      </m:acc>
                    </m:oMath>
                  </m:oMathPara>
                </a14:m>
                <a:endParaRPr lang="de-DE" dirty="0"/>
              </a:p>
            </p:txBody>
          </p:sp>
        </mc:Choice>
        <mc:Fallback xmlns="">
          <p:sp>
            <p:nvSpPr>
              <p:cNvPr id="28" name="Rechteck 27"/>
              <p:cNvSpPr>
                <a:spLocks noRot="1" noChangeAspect="1" noMove="1" noResize="1" noEditPoints="1" noAdjustHandles="1" noChangeArrowheads="1" noChangeShapeType="1" noTextEdit="1"/>
              </p:cNvSpPr>
              <p:nvPr/>
            </p:nvSpPr>
            <p:spPr>
              <a:xfrm>
                <a:off x="737649" y="3646588"/>
                <a:ext cx="365741" cy="369332"/>
              </a:xfrm>
              <a:prstGeom prst="rect">
                <a:avLst/>
              </a:prstGeom>
              <a:blipFill>
                <a:blip r:embed="rId12"/>
                <a:stretch>
                  <a:fillRect/>
                </a:stretch>
              </a:blipFill>
            </p:spPr>
            <p:txBody>
              <a:bodyPr/>
              <a:lstStyle/>
              <a:p>
                <a:r>
                  <a:rPr lang="de-DE">
                    <a:noFill/>
                  </a:rPr>
                  <a:t> </a:t>
                </a:r>
              </a:p>
            </p:txBody>
          </p:sp>
        </mc:Fallback>
      </mc:AlternateContent>
      <p:sp>
        <p:nvSpPr>
          <p:cNvPr id="29" name="Textfeld 28">
            <a:extLst>
              <a:ext uri="{FF2B5EF4-FFF2-40B4-BE49-F238E27FC236}">
                <a16:creationId xmlns:a16="http://schemas.microsoft.com/office/drawing/2014/main" id="{AB62B75A-7654-4324-94C9-289FFE47A635}"/>
              </a:ext>
            </a:extLst>
          </p:cNvPr>
          <p:cNvSpPr txBox="1"/>
          <p:nvPr/>
        </p:nvSpPr>
        <p:spPr>
          <a:xfrm>
            <a:off x="6024467" y="1832842"/>
            <a:ext cx="6176865" cy="272765"/>
          </a:xfrm>
          <a:prstGeom prst="rect">
            <a:avLst/>
          </a:prstGeom>
          <a:noFill/>
        </p:spPr>
        <p:txBody>
          <a:bodyPr wrap="square" rtlCol="0">
            <a:noAutofit/>
          </a:bodyPr>
          <a:lstStyle/>
          <a:p>
            <a:r>
              <a:rPr lang="de-DE" sz="1000" dirty="0"/>
              <a:t>Wir wählen nun einen Punkt der Arbeitsaufteilung auf der Arbeitsbudgetgeraden</a:t>
            </a:r>
          </a:p>
        </p:txBody>
      </p:sp>
      <p:sp>
        <p:nvSpPr>
          <p:cNvPr id="31" name="Textfeld 30">
            <a:extLst>
              <a:ext uri="{FF2B5EF4-FFF2-40B4-BE49-F238E27FC236}">
                <a16:creationId xmlns:a16="http://schemas.microsoft.com/office/drawing/2014/main" id="{AB62B75A-7654-4324-94C9-289FFE47A635}"/>
              </a:ext>
            </a:extLst>
          </p:cNvPr>
          <p:cNvSpPr txBox="1"/>
          <p:nvPr/>
        </p:nvSpPr>
        <p:spPr>
          <a:xfrm>
            <a:off x="6024464" y="2175757"/>
            <a:ext cx="6176865" cy="272765"/>
          </a:xfrm>
          <a:prstGeom prst="rect">
            <a:avLst/>
          </a:prstGeom>
          <a:noFill/>
        </p:spPr>
        <p:txBody>
          <a:bodyPr wrap="square" rtlCol="0">
            <a:noAutofit/>
          </a:bodyPr>
          <a:lstStyle/>
          <a:p>
            <a:r>
              <a:rPr lang="de-DE" sz="1000" dirty="0"/>
              <a:t>Und tragen nach oben den zugehörigen Output von G ab</a:t>
            </a:r>
          </a:p>
        </p:txBody>
      </p:sp>
      <p:pic>
        <p:nvPicPr>
          <p:cNvPr id="11" name="Grafik 10"/>
          <p:cNvPicPr>
            <a:picLocks noChangeAspect="1"/>
          </p:cNvPicPr>
          <p:nvPr/>
        </p:nvPicPr>
        <p:blipFill>
          <a:blip r:embed="rId27"/>
          <a:stretch>
            <a:fillRect/>
          </a:stretch>
        </p:blipFill>
        <p:spPr>
          <a:xfrm>
            <a:off x="104400" y="468000"/>
            <a:ext cx="5602710" cy="5608806"/>
          </a:xfrm>
          <a:prstGeom prst="rect">
            <a:avLst/>
          </a:prstGeom>
        </p:spPr>
      </p:pic>
      <p:sp>
        <p:nvSpPr>
          <p:cNvPr id="32" name="Textfeld 31">
            <a:extLst>
              <a:ext uri="{FF2B5EF4-FFF2-40B4-BE49-F238E27FC236}">
                <a16:creationId xmlns:a16="http://schemas.microsoft.com/office/drawing/2014/main" id="{AB62B75A-7654-4324-94C9-289FFE47A635}"/>
              </a:ext>
            </a:extLst>
          </p:cNvPr>
          <p:cNvSpPr txBox="1"/>
          <p:nvPr/>
        </p:nvSpPr>
        <p:spPr>
          <a:xfrm>
            <a:off x="6024467" y="2518673"/>
            <a:ext cx="6176865" cy="272765"/>
          </a:xfrm>
          <a:prstGeom prst="rect">
            <a:avLst/>
          </a:prstGeom>
          <a:noFill/>
        </p:spPr>
        <p:txBody>
          <a:bodyPr wrap="square" rtlCol="0">
            <a:noAutofit/>
          </a:bodyPr>
          <a:lstStyle/>
          <a:p>
            <a:r>
              <a:rPr lang="de-DE" sz="1000" dirty="0"/>
              <a:t>Und nach rechts den zugehörigen Output von M</a:t>
            </a:r>
          </a:p>
        </p:txBody>
      </p:sp>
      <p:pic>
        <p:nvPicPr>
          <p:cNvPr id="12" name="Grafik 11"/>
          <p:cNvPicPr>
            <a:picLocks noChangeAspect="1"/>
          </p:cNvPicPr>
          <p:nvPr/>
        </p:nvPicPr>
        <p:blipFill>
          <a:blip r:embed="rId28"/>
          <a:stretch>
            <a:fillRect/>
          </a:stretch>
        </p:blipFill>
        <p:spPr>
          <a:xfrm>
            <a:off x="104400" y="468000"/>
            <a:ext cx="5602710" cy="5608806"/>
          </a:xfrm>
          <a:prstGeom prst="rect">
            <a:avLst/>
          </a:prstGeom>
        </p:spPr>
      </p:pic>
      <p:sp>
        <p:nvSpPr>
          <p:cNvPr id="33" name="Textfeld 32">
            <a:extLst>
              <a:ext uri="{FF2B5EF4-FFF2-40B4-BE49-F238E27FC236}">
                <a16:creationId xmlns:a16="http://schemas.microsoft.com/office/drawing/2014/main" id="{AB62B75A-7654-4324-94C9-289FFE47A635}"/>
              </a:ext>
            </a:extLst>
          </p:cNvPr>
          <p:cNvSpPr txBox="1"/>
          <p:nvPr/>
        </p:nvSpPr>
        <p:spPr>
          <a:xfrm>
            <a:off x="6040023" y="2733447"/>
            <a:ext cx="6176865" cy="272765"/>
          </a:xfrm>
          <a:prstGeom prst="rect">
            <a:avLst/>
          </a:prstGeom>
          <a:noFill/>
        </p:spPr>
        <p:txBody>
          <a:bodyPr wrap="square" rtlCol="0">
            <a:noAutofit/>
          </a:bodyPr>
          <a:lstStyle/>
          <a:p>
            <a:r>
              <a:rPr lang="de-DE" sz="1000" dirty="0"/>
              <a:t>Tragen wir die </a:t>
            </a:r>
            <a:r>
              <a:rPr lang="de-DE" sz="1000" dirty="0" err="1"/>
              <a:t>Outputmenge</a:t>
            </a:r>
            <a:r>
              <a:rPr lang="de-DE" sz="1000" dirty="0"/>
              <a:t> G nach  rechts ab</a:t>
            </a:r>
          </a:p>
        </p:txBody>
      </p:sp>
      <p:pic>
        <p:nvPicPr>
          <p:cNvPr id="13" name="Grafik 12"/>
          <p:cNvPicPr>
            <a:picLocks noChangeAspect="1"/>
          </p:cNvPicPr>
          <p:nvPr/>
        </p:nvPicPr>
        <p:blipFill>
          <a:blip r:embed="rId29"/>
          <a:stretch>
            <a:fillRect/>
          </a:stretch>
        </p:blipFill>
        <p:spPr>
          <a:xfrm>
            <a:off x="104400" y="468000"/>
            <a:ext cx="5602710" cy="5608806"/>
          </a:xfrm>
          <a:prstGeom prst="rect">
            <a:avLst/>
          </a:prstGeom>
        </p:spPr>
      </p:pic>
      <p:sp>
        <p:nvSpPr>
          <p:cNvPr id="34" name="Textfeld 33">
            <a:extLst>
              <a:ext uri="{FF2B5EF4-FFF2-40B4-BE49-F238E27FC236}">
                <a16:creationId xmlns:a16="http://schemas.microsoft.com/office/drawing/2014/main" id="{AB62B75A-7654-4324-94C9-289FFE47A635}"/>
              </a:ext>
            </a:extLst>
          </p:cNvPr>
          <p:cNvSpPr txBox="1"/>
          <p:nvPr/>
        </p:nvSpPr>
        <p:spPr>
          <a:xfrm>
            <a:off x="6062951" y="3007227"/>
            <a:ext cx="6176865" cy="272765"/>
          </a:xfrm>
          <a:prstGeom prst="rect">
            <a:avLst/>
          </a:prstGeom>
          <a:noFill/>
        </p:spPr>
        <p:txBody>
          <a:bodyPr wrap="square" rtlCol="0">
            <a:noAutofit/>
          </a:bodyPr>
          <a:lstStyle/>
          <a:p>
            <a:r>
              <a:rPr lang="de-DE" sz="1000" dirty="0"/>
              <a:t>Und die </a:t>
            </a:r>
            <a:r>
              <a:rPr lang="de-DE" sz="1000" dirty="0" err="1"/>
              <a:t>Outputmenge</a:t>
            </a:r>
            <a:r>
              <a:rPr lang="de-DE" sz="1000" dirty="0"/>
              <a:t> M nach  oben ab, erhalten wir in dem Schnittpunkt einen ersten Punkt auf der Transformationskurve</a:t>
            </a:r>
          </a:p>
        </p:txBody>
      </p:sp>
      <p:pic>
        <p:nvPicPr>
          <p:cNvPr id="36" name="Grafik 35"/>
          <p:cNvPicPr>
            <a:picLocks noChangeAspect="1"/>
          </p:cNvPicPr>
          <p:nvPr/>
        </p:nvPicPr>
        <p:blipFill>
          <a:blip r:embed="rId30"/>
          <a:stretch>
            <a:fillRect/>
          </a:stretch>
        </p:blipFill>
        <p:spPr>
          <a:xfrm>
            <a:off x="104400" y="468000"/>
            <a:ext cx="5602710" cy="5608806"/>
          </a:xfrm>
          <a:prstGeom prst="rect">
            <a:avLst/>
          </a:prstGeom>
        </p:spPr>
      </p:pic>
      <p:sp>
        <p:nvSpPr>
          <p:cNvPr id="37" name="Textfeld 36">
            <a:extLst>
              <a:ext uri="{FF2B5EF4-FFF2-40B4-BE49-F238E27FC236}">
                <a16:creationId xmlns:a16="http://schemas.microsoft.com/office/drawing/2014/main" id="{AB62B75A-7654-4324-94C9-289FFE47A635}"/>
              </a:ext>
            </a:extLst>
          </p:cNvPr>
          <p:cNvSpPr txBox="1"/>
          <p:nvPr/>
        </p:nvSpPr>
        <p:spPr>
          <a:xfrm>
            <a:off x="6062950" y="3519272"/>
            <a:ext cx="6176865" cy="272765"/>
          </a:xfrm>
          <a:prstGeom prst="rect">
            <a:avLst/>
          </a:prstGeom>
          <a:noFill/>
        </p:spPr>
        <p:txBody>
          <a:bodyPr wrap="square" rtlCol="0">
            <a:noAutofit/>
          </a:bodyPr>
          <a:lstStyle/>
          <a:p>
            <a:r>
              <a:rPr lang="de-DE" sz="1000" dirty="0"/>
              <a:t>Dies können wir nun für weitere Punkte auf der Arbeitsbudgetgeraden durchführen, insbesondere auch für die beiden Extrempunkte, wenn alle Arbeiter in dem einen oder anderen Sektor arbeiten.</a:t>
            </a:r>
          </a:p>
        </p:txBody>
      </p:sp>
      <p:pic>
        <p:nvPicPr>
          <p:cNvPr id="38" name="Grafik 37"/>
          <p:cNvPicPr>
            <a:picLocks noChangeAspect="1"/>
          </p:cNvPicPr>
          <p:nvPr/>
        </p:nvPicPr>
        <p:blipFill>
          <a:blip r:embed="rId31"/>
          <a:stretch>
            <a:fillRect/>
          </a:stretch>
        </p:blipFill>
        <p:spPr>
          <a:xfrm>
            <a:off x="104400" y="468000"/>
            <a:ext cx="5602710" cy="5608806"/>
          </a:xfrm>
          <a:prstGeom prst="rect">
            <a:avLst/>
          </a:prstGeom>
        </p:spPr>
      </p:pic>
      <p:pic>
        <p:nvPicPr>
          <p:cNvPr id="39" name="Grafik 38"/>
          <p:cNvPicPr>
            <a:picLocks noChangeAspect="1"/>
          </p:cNvPicPr>
          <p:nvPr/>
        </p:nvPicPr>
        <p:blipFill>
          <a:blip r:embed="rId32"/>
          <a:stretch>
            <a:fillRect/>
          </a:stretch>
        </p:blipFill>
        <p:spPr>
          <a:xfrm>
            <a:off x="104400" y="468000"/>
            <a:ext cx="5602710" cy="5608806"/>
          </a:xfrm>
          <a:prstGeom prst="rect">
            <a:avLst/>
          </a:prstGeom>
        </p:spPr>
      </p:pic>
      <p:pic>
        <p:nvPicPr>
          <p:cNvPr id="40" name="Grafik 39"/>
          <p:cNvPicPr>
            <a:picLocks noChangeAspect="1"/>
          </p:cNvPicPr>
          <p:nvPr/>
        </p:nvPicPr>
        <p:blipFill>
          <a:blip r:embed="rId33"/>
          <a:stretch>
            <a:fillRect/>
          </a:stretch>
        </p:blipFill>
        <p:spPr>
          <a:xfrm>
            <a:off x="104400" y="468000"/>
            <a:ext cx="5602710" cy="5608806"/>
          </a:xfrm>
          <a:prstGeom prst="rect">
            <a:avLst/>
          </a:prstGeom>
        </p:spPr>
      </p:pic>
      <p:pic>
        <p:nvPicPr>
          <p:cNvPr id="41" name="Grafik 40"/>
          <p:cNvPicPr>
            <a:picLocks noChangeAspect="1"/>
          </p:cNvPicPr>
          <p:nvPr/>
        </p:nvPicPr>
        <p:blipFill>
          <a:blip r:embed="rId34"/>
          <a:stretch>
            <a:fillRect/>
          </a:stretch>
        </p:blipFill>
        <p:spPr>
          <a:xfrm>
            <a:off x="104400" y="468000"/>
            <a:ext cx="5602710" cy="5608806"/>
          </a:xfrm>
          <a:prstGeom prst="rect">
            <a:avLst/>
          </a:prstGeom>
        </p:spPr>
      </p:pic>
      <p:pic>
        <p:nvPicPr>
          <p:cNvPr id="42" name="Grafik 41"/>
          <p:cNvPicPr>
            <a:picLocks noChangeAspect="1"/>
          </p:cNvPicPr>
          <p:nvPr/>
        </p:nvPicPr>
        <p:blipFill>
          <a:blip r:embed="rId35"/>
          <a:stretch>
            <a:fillRect/>
          </a:stretch>
        </p:blipFill>
        <p:spPr>
          <a:xfrm>
            <a:off x="104400" y="468000"/>
            <a:ext cx="5602710" cy="5608806"/>
          </a:xfrm>
          <a:prstGeom prst="rect">
            <a:avLst/>
          </a:prstGeom>
        </p:spPr>
      </p:pic>
      <p:pic>
        <p:nvPicPr>
          <p:cNvPr id="43" name="Grafik 42"/>
          <p:cNvPicPr>
            <a:picLocks noChangeAspect="1"/>
          </p:cNvPicPr>
          <p:nvPr/>
        </p:nvPicPr>
        <p:blipFill>
          <a:blip r:embed="rId36"/>
          <a:stretch>
            <a:fillRect/>
          </a:stretch>
        </p:blipFill>
        <p:spPr>
          <a:xfrm>
            <a:off x="104400" y="468000"/>
            <a:ext cx="5602710" cy="5608806"/>
          </a:xfrm>
          <a:prstGeom prst="rect">
            <a:avLst/>
          </a:prstGeom>
        </p:spPr>
      </p:pic>
      <p:sp>
        <p:nvSpPr>
          <p:cNvPr id="44" name="Textfeld 43">
            <a:extLst>
              <a:ext uri="{FF2B5EF4-FFF2-40B4-BE49-F238E27FC236}">
                <a16:creationId xmlns:a16="http://schemas.microsoft.com/office/drawing/2014/main" id="{AB62B75A-7654-4324-94C9-289FFE47A635}"/>
              </a:ext>
            </a:extLst>
          </p:cNvPr>
          <p:cNvSpPr txBox="1"/>
          <p:nvPr/>
        </p:nvSpPr>
        <p:spPr>
          <a:xfrm>
            <a:off x="6040022" y="3932212"/>
            <a:ext cx="6176865" cy="327557"/>
          </a:xfrm>
          <a:prstGeom prst="rect">
            <a:avLst/>
          </a:prstGeom>
          <a:noFill/>
        </p:spPr>
        <p:txBody>
          <a:bodyPr wrap="square" rtlCol="0">
            <a:noAutofit/>
          </a:bodyPr>
          <a:lstStyle/>
          <a:p>
            <a:r>
              <a:rPr lang="de-DE" sz="1000" dirty="0"/>
              <a:t>Verbinden wir nun alle diese Punkte, so erhält man die Transformationskurve</a:t>
            </a:r>
          </a:p>
        </p:txBody>
      </p:sp>
      <p:pic>
        <p:nvPicPr>
          <p:cNvPr id="45" name="Grafik 44"/>
          <p:cNvPicPr>
            <a:picLocks noChangeAspect="1"/>
          </p:cNvPicPr>
          <p:nvPr/>
        </p:nvPicPr>
        <p:blipFill>
          <a:blip r:embed="rId37"/>
          <a:stretch>
            <a:fillRect/>
          </a:stretch>
        </p:blipFill>
        <p:spPr>
          <a:xfrm>
            <a:off x="104400" y="468000"/>
            <a:ext cx="5602710" cy="5608806"/>
          </a:xfrm>
          <a:prstGeom prst="rect">
            <a:avLst/>
          </a:prstGeom>
        </p:spPr>
      </p:pic>
      <p:sp>
        <p:nvSpPr>
          <p:cNvPr id="46" name="Textfeld 45">
            <a:extLst>
              <a:ext uri="{FF2B5EF4-FFF2-40B4-BE49-F238E27FC236}">
                <a16:creationId xmlns:a16="http://schemas.microsoft.com/office/drawing/2014/main" id="{AB62B75A-7654-4324-94C9-289FFE47A635}"/>
              </a:ext>
            </a:extLst>
          </p:cNvPr>
          <p:cNvSpPr txBox="1"/>
          <p:nvPr/>
        </p:nvSpPr>
        <p:spPr>
          <a:xfrm>
            <a:off x="6015135" y="4207314"/>
            <a:ext cx="6176865" cy="327557"/>
          </a:xfrm>
          <a:prstGeom prst="rect">
            <a:avLst/>
          </a:prstGeom>
          <a:noFill/>
        </p:spPr>
        <p:txBody>
          <a:bodyPr wrap="square" rtlCol="0">
            <a:noAutofit/>
          </a:bodyPr>
          <a:lstStyle/>
          <a:p>
            <a:r>
              <a:rPr lang="de-DE" sz="1000" dirty="0"/>
              <a:t>Aufgrund der Eigenschaft, der abnehmenden Grenzerträge der beiden Produktionsfunktionen im Faktor Arbeit ergibt die charakteristische Rechtskrümmung der Transformationskurve. Wären die Produktionsfunktionen linear wie bei Ricardo, also Geraden, würde sich auch die bekannte Gerade als Transformationskurve ergeben.</a:t>
            </a:r>
          </a:p>
        </p:txBody>
      </p:sp>
      <p:sp>
        <p:nvSpPr>
          <p:cNvPr id="47" name="Textfeld 46">
            <a:extLst>
              <a:ext uri="{FF2B5EF4-FFF2-40B4-BE49-F238E27FC236}">
                <a16:creationId xmlns:a16="http://schemas.microsoft.com/office/drawing/2014/main" id="{AB62B75A-7654-4324-94C9-289FFE47A635}"/>
              </a:ext>
            </a:extLst>
          </p:cNvPr>
          <p:cNvSpPr txBox="1"/>
          <p:nvPr/>
        </p:nvSpPr>
        <p:spPr>
          <a:xfrm>
            <a:off x="6015135" y="4800610"/>
            <a:ext cx="6176865" cy="627933"/>
          </a:xfrm>
          <a:prstGeom prst="rect">
            <a:avLst/>
          </a:prstGeom>
          <a:noFill/>
        </p:spPr>
        <p:txBody>
          <a:bodyPr wrap="square" rtlCol="0">
            <a:noAutofit/>
          </a:bodyPr>
          <a:lstStyle/>
          <a:p>
            <a:r>
              <a:rPr lang="de-DE" sz="1000" dirty="0"/>
              <a:t>Wichtiger Unterschied zu Ricardo ist, dass die Steigung der Transformationskurve nicht konstant ist, sondern anfangs flach und dann immer steiler wird. D.h., je nach Produktionspunkt ändern sich auch die Opportunitätskosten der beiden Güter.</a:t>
            </a:r>
          </a:p>
        </p:txBody>
      </p:sp>
      <p:sp>
        <p:nvSpPr>
          <p:cNvPr id="48" name="Textfeld 47">
            <a:extLst>
              <a:ext uri="{FF2B5EF4-FFF2-40B4-BE49-F238E27FC236}">
                <a16:creationId xmlns:a16="http://schemas.microsoft.com/office/drawing/2014/main" id="{AB62B75A-7654-4324-94C9-289FFE47A635}"/>
              </a:ext>
            </a:extLst>
          </p:cNvPr>
          <p:cNvSpPr txBox="1"/>
          <p:nvPr/>
        </p:nvSpPr>
        <p:spPr>
          <a:xfrm>
            <a:off x="6024466" y="5310610"/>
            <a:ext cx="6176865" cy="443267"/>
          </a:xfrm>
          <a:prstGeom prst="rect">
            <a:avLst/>
          </a:prstGeom>
          <a:noFill/>
        </p:spPr>
        <p:txBody>
          <a:bodyPr wrap="square" rtlCol="0">
            <a:noAutofit/>
          </a:bodyPr>
          <a:lstStyle/>
          <a:p>
            <a:r>
              <a:rPr lang="de-DE" sz="1000" dirty="0"/>
              <a:t>Die Transformationskurve gibt also wieder an: Auf wieviel des einen Gutes muss man verzichten, wenn man eine zusätzliche Einheit des anderen Gutes produzieren </a:t>
            </a:r>
            <a:r>
              <a:rPr lang="de-DE" sz="1000" dirty="0" err="1"/>
              <a:t>mlöhte</a:t>
            </a:r>
            <a:r>
              <a:rPr lang="de-DE" sz="1000" dirty="0"/>
              <a:t>.</a:t>
            </a:r>
          </a:p>
        </p:txBody>
      </p:sp>
      <p:sp>
        <p:nvSpPr>
          <p:cNvPr id="49" name="Textfeld 48">
            <a:extLst>
              <a:ext uri="{FF2B5EF4-FFF2-40B4-BE49-F238E27FC236}">
                <a16:creationId xmlns:a16="http://schemas.microsoft.com/office/drawing/2014/main" id="{AB62B75A-7654-4324-94C9-289FFE47A635}"/>
              </a:ext>
            </a:extLst>
          </p:cNvPr>
          <p:cNvSpPr txBox="1"/>
          <p:nvPr/>
        </p:nvSpPr>
        <p:spPr>
          <a:xfrm>
            <a:off x="6024465" y="5761015"/>
            <a:ext cx="6176865" cy="443267"/>
          </a:xfrm>
          <a:prstGeom prst="rect">
            <a:avLst/>
          </a:prstGeom>
          <a:noFill/>
        </p:spPr>
        <p:txBody>
          <a:bodyPr wrap="square" rtlCol="0">
            <a:noAutofit/>
          </a:bodyPr>
          <a:lstStyle/>
          <a:p>
            <a:r>
              <a:rPr lang="de-DE" sz="1000" dirty="0"/>
              <a:t>Ein ähnlicher konkaver Verlauf ergibt sich übrigens, wenn wir das </a:t>
            </a:r>
            <a:r>
              <a:rPr lang="de-DE" sz="1000" dirty="0" err="1"/>
              <a:t>Ricardomodell</a:t>
            </a:r>
            <a:r>
              <a:rPr lang="de-DE" sz="1000" dirty="0"/>
              <a:t> von zwei Produzenten auf immer mehr erweitern. Gemäß den komparativen Kostenvorteilen würden wir dann auch beginnend mit der flachsten Kurve  die nächst steilere Kurve ansetzen, um zur aggregierten Transformationskurve aller Produzenten zu gelangen.</a:t>
            </a:r>
          </a:p>
        </p:txBody>
      </p:sp>
    </p:spTree>
    <p:extLst>
      <p:ext uri="{BB962C8B-B14F-4D97-AF65-F5344CB8AC3E}">
        <p14:creationId xmlns:p14="http://schemas.microsoft.com/office/powerpoint/2010/main" val="1989477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8"/>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1"/>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2"/>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2"/>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33"/>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13"/>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4"/>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36"/>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37"/>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0"/>
                                          </p:stCondLst>
                                        </p:cTn>
                                        <p:tgtEl>
                                          <p:spTgt spid="38"/>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39"/>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nodeType="clickEffect">
                                  <p:stCondLst>
                                    <p:cond delay="0"/>
                                  </p:stCondLst>
                                  <p:childTnLst>
                                    <p:set>
                                      <p:cBhvr>
                                        <p:cTn id="80" dur="1" fill="hold">
                                          <p:stCondLst>
                                            <p:cond delay="0"/>
                                          </p:stCondLst>
                                        </p:cTn>
                                        <p:tgtEl>
                                          <p:spTgt spid="40"/>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nodeType="clickEffect">
                                  <p:stCondLst>
                                    <p:cond delay="0"/>
                                  </p:stCondLst>
                                  <p:childTnLst>
                                    <p:set>
                                      <p:cBhvr>
                                        <p:cTn id="84" dur="1" fill="hold">
                                          <p:stCondLst>
                                            <p:cond delay="0"/>
                                          </p:stCondLst>
                                        </p:cTn>
                                        <p:tgtEl>
                                          <p:spTgt spid="42"/>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nodeType="clickEffect">
                                  <p:stCondLst>
                                    <p:cond delay="0"/>
                                  </p:stCondLst>
                                  <p:childTnLst>
                                    <p:set>
                                      <p:cBhvr>
                                        <p:cTn id="88" dur="1" fill="hold">
                                          <p:stCondLst>
                                            <p:cond delay="0"/>
                                          </p:stCondLst>
                                        </p:cTn>
                                        <p:tgtEl>
                                          <p:spTgt spid="41"/>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nodeType="clickEffect">
                                  <p:stCondLst>
                                    <p:cond delay="0"/>
                                  </p:stCondLst>
                                  <p:childTnLst>
                                    <p:set>
                                      <p:cBhvr>
                                        <p:cTn id="92" dur="1" fill="hold">
                                          <p:stCondLst>
                                            <p:cond delay="0"/>
                                          </p:stCondLst>
                                        </p:cTn>
                                        <p:tgtEl>
                                          <p:spTgt spid="43"/>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44"/>
                                        </p:tgtEl>
                                        <p:attrNameLst>
                                          <p:attrName>style.visibility</p:attrName>
                                        </p:attrNameLst>
                                      </p:cBhvr>
                                      <p:to>
                                        <p:strVal val="visible"/>
                                      </p:to>
                                    </p:set>
                                  </p:childTnLst>
                                </p:cTn>
                              </p:par>
                              <p:par>
                                <p:cTn id="97" presetID="1" presetClass="entr" presetSubtype="0" fill="hold" nodeType="withEffect">
                                  <p:stCondLst>
                                    <p:cond delay="0"/>
                                  </p:stCondLst>
                                  <p:childTnLst>
                                    <p:set>
                                      <p:cBhvr>
                                        <p:cTn id="98" dur="1" fill="hold">
                                          <p:stCondLst>
                                            <p:cond delay="0"/>
                                          </p:stCondLst>
                                        </p:cTn>
                                        <p:tgtEl>
                                          <p:spTgt spid="45"/>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46"/>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47"/>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48"/>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14" grpId="0"/>
      <p:bldP spid="16" grpId="0"/>
      <p:bldP spid="18" grpId="0"/>
      <p:bldP spid="26" grpId="0"/>
      <p:bldP spid="27" grpId="0"/>
      <p:bldP spid="9" grpId="0"/>
      <p:bldP spid="28" grpId="0"/>
      <p:bldP spid="29" grpId="0"/>
      <p:bldP spid="31" grpId="0"/>
      <p:bldP spid="32" grpId="0"/>
      <p:bldP spid="33" grpId="0"/>
      <p:bldP spid="34" grpId="0"/>
      <p:bldP spid="37" grpId="0"/>
      <p:bldP spid="44" grpId="0"/>
      <p:bldP spid="46" grpId="0"/>
      <p:bldP spid="47" grpId="0"/>
      <p:bldP spid="48" grpId="0"/>
      <p:bldP spid="4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249482"/>
            <a:ext cx="7464960" cy="640485"/>
          </a:xfrm>
          <a:prstGeom prst="rect">
            <a:avLst/>
          </a:prstGeom>
        </p:spPr>
        <p:txBody>
          <a:bodyPr>
            <a:normAutofit fontScale="97500"/>
          </a:bodyPr>
          <a:lstStyle>
            <a:lvl1pPr algn="ctr" rtl="0" hangingPunct="0">
              <a:tabLst/>
              <a:defRPr lang="de-DE" sz="4400" b="0" i="0" u="none" strike="noStrike" kern="1200">
                <a:ln>
                  <a:noFill/>
                </a:ln>
                <a:latin typeface="Arial" pitchFamily="18"/>
              </a:defRPr>
            </a:lvl1pPr>
          </a:lstStyle>
          <a:p>
            <a:r>
              <a:rPr lang="en-US" sz="2631" dirty="0" err="1">
                <a:solidFill>
                  <a:sysClr val="windowText" lastClr="000000"/>
                </a:solidFill>
              </a:rPr>
              <a:t>Transformationskurve</a:t>
            </a:r>
            <a:endParaRPr lang="en-US" sz="2631" dirty="0">
              <a:solidFill>
                <a:sysClr val="windowText" lastClr="000000"/>
              </a:solidFill>
            </a:endParaRPr>
          </a:p>
        </p:txBody>
      </p:sp>
      <p:cxnSp>
        <p:nvCxnSpPr>
          <p:cNvPr id="3" name="Gerade Verbindung mit Pfeil 2">
            <a:extLst>
              <a:ext uri="{FF2B5EF4-FFF2-40B4-BE49-F238E27FC236}">
                <a16:creationId xmlns:a16="http://schemas.microsoft.com/office/drawing/2014/main" id="{4B83DEF4-978B-4467-8855-EE69900CD371}"/>
              </a:ext>
            </a:extLst>
          </p:cNvPr>
          <p:cNvCxnSpPr/>
          <p:nvPr/>
        </p:nvCxnSpPr>
        <p:spPr>
          <a:xfrm flipV="1">
            <a:off x="5735960" y="1196752"/>
            <a:ext cx="0" cy="237626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Gerade Verbindung mit Pfeil 5">
            <a:extLst>
              <a:ext uri="{FF2B5EF4-FFF2-40B4-BE49-F238E27FC236}">
                <a16:creationId xmlns:a16="http://schemas.microsoft.com/office/drawing/2014/main" id="{91AAFDED-DDE0-4945-A950-8F330D7A80B8}"/>
              </a:ext>
            </a:extLst>
          </p:cNvPr>
          <p:cNvCxnSpPr>
            <a:cxnSpLocks/>
          </p:cNvCxnSpPr>
          <p:nvPr/>
        </p:nvCxnSpPr>
        <p:spPr>
          <a:xfrm>
            <a:off x="5735960" y="3573016"/>
            <a:ext cx="3667720"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Gerade Verbindung mit Pfeil 9">
            <a:extLst>
              <a:ext uri="{FF2B5EF4-FFF2-40B4-BE49-F238E27FC236}">
                <a16:creationId xmlns:a16="http://schemas.microsoft.com/office/drawing/2014/main" id="{AB16C916-2B05-4883-AE9B-CCA150222622}"/>
              </a:ext>
            </a:extLst>
          </p:cNvPr>
          <p:cNvCxnSpPr>
            <a:cxnSpLocks/>
          </p:cNvCxnSpPr>
          <p:nvPr/>
        </p:nvCxnSpPr>
        <p:spPr>
          <a:xfrm flipH="1">
            <a:off x="2207568" y="3573016"/>
            <a:ext cx="3528392"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Gerade Verbindung mit Pfeil 16">
            <a:extLst>
              <a:ext uri="{FF2B5EF4-FFF2-40B4-BE49-F238E27FC236}">
                <a16:creationId xmlns:a16="http://schemas.microsoft.com/office/drawing/2014/main" id="{080E7CC5-6BDF-408C-B4E9-7ADF0CDA4FA0}"/>
              </a:ext>
            </a:extLst>
          </p:cNvPr>
          <p:cNvCxnSpPr>
            <a:cxnSpLocks/>
          </p:cNvCxnSpPr>
          <p:nvPr/>
        </p:nvCxnSpPr>
        <p:spPr>
          <a:xfrm>
            <a:off x="5735960" y="3573016"/>
            <a:ext cx="0" cy="279992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Textfeld 22">
            <a:extLst>
              <a:ext uri="{FF2B5EF4-FFF2-40B4-BE49-F238E27FC236}">
                <a16:creationId xmlns:a16="http://schemas.microsoft.com/office/drawing/2014/main" id="{3B9BC58F-6FFA-40BA-9DE7-8D73C55FF724}"/>
              </a:ext>
            </a:extLst>
          </p:cNvPr>
          <p:cNvSpPr txBox="1"/>
          <p:nvPr/>
        </p:nvSpPr>
        <p:spPr>
          <a:xfrm flipH="1">
            <a:off x="5375920" y="1052764"/>
            <a:ext cx="216024" cy="369332"/>
          </a:xfrm>
          <a:prstGeom prst="rect">
            <a:avLst/>
          </a:prstGeom>
          <a:noFill/>
        </p:spPr>
        <p:txBody>
          <a:bodyPr wrap="square" rtlCol="0">
            <a:spAutoFit/>
          </a:bodyPr>
          <a:lstStyle/>
          <a:p>
            <a:r>
              <a:rPr lang="de-DE" dirty="0"/>
              <a:t>G</a:t>
            </a:r>
          </a:p>
        </p:txBody>
      </p:sp>
      <p:sp>
        <p:nvSpPr>
          <p:cNvPr id="24" name="Textfeld 23">
            <a:extLst>
              <a:ext uri="{FF2B5EF4-FFF2-40B4-BE49-F238E27FC236}">
                <a16:creationId xmlns:a16="http://schemas.microsoft.com/office/drawing/2014/main" id="{122BB2F6-61E3-4E5D-8DB7-48B39A7BC583}"/>
              </a:ext>
            </a:extLst>
          </p:cNvPr>
          <p:cNvSpPr txBox="1"/>
          <p:nvPr/>
        </p:nvSpPr>
        <p:spPr>
          <a:xfrm flipH="1">
            <a:off x="9035988" y="3573016"/>
            <a:ext cx="216024" cy="369332"/>
          </a:xfrm>
          <a:prstGeom prst="rect">
            <a:avLst/>
          </a:prstGeom>
          <a:noFill/>
        </p:spPr>
        <p:txBody>
          <a:bodyPr wrap="square" rtlCol="0">
            <a:spAutoFit/>
          </a:bodyPr>
          <a:lstStyle/>
          <a:p>
            <a:r>
              <a:rPr lang="de-DE" dirty="0"/>
              <a:t>M</a:t>
            </a:r>
          </a:p>
        </p:txBody>
      </p:sp>
      <p:sp>
        <p:nvSpPr>
          <p:cNvPr id="25" name="Textfeld 24">
            <a:extLst>
              <a:ext uri="{FF2B5EF4-FFF2-40B4-BE49-F238E27FC236}">
                <a16:creationId xmlns:a16="http://schemas.microsoft.com/office/drawing/2014/main" id="{FFE1E00B-8440-404A-A8FC-683BE6792240}"/>
              </a:ext>
            </a:extLst>
          </p:cNvPr>
          <p:cNvSpPr txBox="1"/>
          <p:nvPr/>
        </p:nvSpPr>
        <p:spPr>
          <a:xfrm>
            <a:off x="2207568" y="3203684"/>
            <a:ext cx="374911" cy="369332"/>
          </a:xfrm>
          <a:prstGeom prst="rect">
            <a:avLst/>
          </a:prstGeom>
          <a:noFill/>
        </p:spPr>
        <p:txBody>
          <a:bodyPr wrap="none" rtlCol="0">
            <a:spAutoFit/>
          </a:bodyPr>
          <a:lstStyle/>
          <a:p>
            <a:r>
              <a:rPr lang="de-DE" dirty="0"/>
              <a:t>L</a:t>
            </a:r>
            <a:r>
              <a:rPr lang="de-DE" baseline="-25000" dirty="0"/>
              <a:t>G</a:t>
            </a:r>
            <a:endParaRPr lang="de-DE" dirty="0"/>
          </a:p>
        </p:txBody>
      </p:sp>
      <p:sp>
        <p:nvSpPr>
          <p:cNvPr id="26" name="Textfeld 25">
            <a:extLst>
              <a:ext uri="{FF2B5EF4-FFF2-40B4-BE49-F238E27FC236}">
                <a16:creationId xmlns:a16="http://schemas.microsoft.com/office/drawing/2014/main" id="{1132EFE1-CC06-4A2F-B7E5-22BC27B7C9A0}"/>
              </a:ext>
            </a:extLst>
          </p:cNvPr>
          <p:cNvSpPr txBox="1"/>
          <p:nvPr/>
        </p:nvSpPr>
        <p:spPr>
          <a:xfrm>
            <a:off x="5735960" y="5867980"/>
            <a:ext cx="413896" cy="369332"/>
          </a:xfrm>
          <a:prstGeom prst="rect">
            <a:avLst/>
          </a:prstGeom>
          <a:noFill/>
        </p:spPr>
        <p:txBody>
          <a:bodyPr wrap="none" rtlCol="0">
            <a:spAutoFit/>
          </a:bodyPr>
          <a:lstStyle/>
          <a:p>
            <a:r>
              <a:rPr lang="de-DE" dirty="0"/>
              <a:t>L</a:t>
            </a:r>
            <a:r>
              <a:rPr lang="de-DE" baseline="-25000" dirty="0"/>
              <a:t>M</a:t>
            </a:r>
            <a:endParaRPr lang="de-DE" dirty="0"/>
          </a:p>
        </p:txBody>
      </p:sp>
      <p:sp>
        <p:nvSpPr>
          <p:cNvPr id="7" name="Freihandform: Form 6">
            <a:extLst>
              <a:ext uri="{FF2B5EF4-FFF2-40B4-BE49-F238E27FC236}">
                <a16:creationId xmlns:a16="http://schemas.microsoft.com/office/drawing/2014/main" id="{0A871B41-5BB8-430A-B924-4FEFAC07679C}"/>
              </a:ext>
            </a:extLst>
          </p:cNvPr>
          <p:cNvSpPr/>
          <p:nvPr/>
        </p:nvSpPr>
        <p:spPr>
          <a:xfrm>
            <a:off x="5715000" y="3571875"/>
            <a:ext cx="2476500" cy="2381250"/>
          </a:xfrm>
          <a:custGeom>
            <a:avLst/>
            <a:gdLst>
              <a:gd name="connsiteX0" fmla="*/ 0 w 2476500"/>
              <a:gd name="connsiteY0" fmla="*/ 0 h 2381250"/>
              <a:gd name="connsiteX1" fmla="*/ 1466850 w 2476500"/>
              <a:gd name="connsiteY1" fmla="*/ 742950 h 2381250"/>
              <a:gd name="connsiteX2" fmla="*/ 2476500 w 2476500"/>
              <a:gd name="connsiteY2" fmla="*/ 2381250 h 2381250"/>
              <a:gd name="connsiteX3" fmla="*/ 2476500 w 2476500"/>
              <a:gd name="connsiteY3" fmla="*/ 2381250 h 2381250"/>
            </a:gdLst>
            <a:ahLst/>
            <a:cxnLst>
              <a:cxn ang="0">
                <a:pos x="connsiteX0" y="connsiteY0"/>
              </a:cxn>
              <a:cxn ang="0">
                <a:pos x="connsiteX1" y="connsiteY1"/>
              </a:cxn>
              <a:cxn ang="0">
                <a:pos x="connsiteX2" y="connsiteY2"/>
              </a:cxn>
              <a:cxn ang="0">
                <a:pos x="connsiteX3" y="connsiteY3"/>
              </a:cxn>
            </a:cxnLst>
            <a:rect l="l" t="t" r="r" b="b"/>
            <a:pathLst>
              <a:path w="2476500" h="2381250">
                <a:moveTo>
                  <a:pt x="0" y="0"/>
                </a:moveTo>
                <a:cubicBezTo>
                  <a:pt x="527050" y="173037"/>
                  <a:pt x="1054100" y="346075"/>
                  <a:pt x="1466850" y="742950"/>
                </a:cubicBezTo>
                <a:cubicBezTo>
                  <a:pt x="1879600" y="1139825"/>
                  <a:pt x="2476500" y="2381250"/>
                  <a:pt x="2476500" y="2381250"/>
                </a:cubicBezTo>
                <a:lnTo>
                  <a:pt x="2476500" y="238125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Freihandform: Form 10">
            <a:extLst>
              <a:ext uri="{FF2B5EF4-FFF2-40B4-BE49-F238E27FC236}">
                <a16:creationId xmlns:a16="http://schemas.microsoft.com/office/drawing/2014/main" id="{0CB94E24-0F48-495C-B11F-20991EB6E20E}"/>
              </a:ext>
            </a:extLst>
          </p:cNvPr>
          <p:cNvSpPr/>
          <p:nvPr/>
        </p:nvSpPr>
        <p:spPr>
          <a:xfrm>
            <a:off x="3267075" y="1857375"/>
            <a:ext cx="2457450" cy="1695450"/>
          </a:xfrm>
          <a:custGeom>
            <a:avLst/>
            <a:gdLst>
              <a:gd name="connsiteX0" fmla="*/ 2457450 w 2457450"/>
              <a:gd name="connsiteY0" fmla="*/ 1695450 h 1695450"/>
              <a:gd name="connsiteX1" fmla="*/ 1562100 w 2457450"/>
              <a:gd name="connsiteY1" fmla="*/ 733425 h 1695450"/>
              <a:gd name="connsiteX2" fmla="*/ 0 w 2457450"/>
              <a:gd name="connsiteY2" fmla="*/ 0 h 1695450"/>
            </a:gdLst>
            <a:ahLst/>
            <a:cxnLst>
              <a:cxn ang="0">
                <a:pos x="connsiteX0" y="connsiteY0"/>
              </a:cxn>
              <a:cxn ang="0">
                <a:pos x="connsiteX1" y="connsiteY1"/>
              </a:cxn>
              <a:cxn ang="0">
                <a:pos x="connsiteX2" y="connsiteY2"/>
              </a:cxn>
            </a:cxnLst>
            <a:rect l="l" t="t" r="r" b="b"/>
            <a:pathLst>
              <a:path w="2457450" h="1695450">
                <a:moveTo>
                  <a:pt x="2457450" y="1695450"/>
                </a:moveTo>
                <a:cubicBezTo>
                  <a:pt x="2214562" y="1355725"/>
                  <a:pt x="1971675" y="1016000"/>
                  <a:pt x="1562100" y="733425"/>
                </a:cubicBezTo>
                <a:cubicBezTo>
                  <a:pt x="1152525" y="450850"/>
                  <a:pt x="576262" y="225425"/>
                  <a:pt x="0" y="0"/>
                </a:cubicBezTo>
              </a:path>
            </a:pathLst>
          </a:cu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Gleichschenkliges Dreieck 14">
            <a:extLst>
              <a:ext uri="{FF2B5EF4-FFF2-40B4-BE49-F238E27FC236}">
                <a16:creationId xmlns:a16="http://schemas.microsoft.com/office/drawing/2014/main" id="{16390E3D-552E-4698-BC88-15D62D9AE2D4}"/>
              </a:ext>
            </a:extLst>
          </p:cNvPr>
          <p:cNvSpPr/>
          <p:nvPr/>
        </p:nvSpPr>
        <p:spPr>
          <a:xfrm rot="2700000">
            <a:off x="3760039" y="3364742"/>
            <a:ext cx="2892425" cy="1456250"/>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8" name="Gerader Verbinder 17">
            <a:extLst>
              <a:ext uri="{FF2B5EF4-FFF2-40B4-BE49-F238E27FC236}">
                <a16:creationId xmlns:a16="http://schemas.microsoft.com/office/drawing/2014/main" id="{D92F0BA4-21C2-4E6F-BEC9-F2F415576DD5}"/>
              </a:ext>
            </a:extLst>
          </p:cNvPr>
          <p:cNvCxnSpPr>
            <a:cxnSpLocks/>
            <a:stCxn id="15" idx="4"/>
          </p:cNvCxnSpPr>
          <p:nvPr/>
        </p:nvCxnSpPr>
        <p:spPr>
          <a:xfrm>
            <a:off x="5714016" y="5630356"/>
            <a:ext cx="2326201" cy="1000"/>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Gerader Verbinder 26">
            <a:extLst>
              <a:ext uri="{FF2B5EF4-FFF2-40B4-BE49-F238E27FC236}">
                <a16:creationId xmlns:a16="http://schemas.microsoft.com/office/drawing/2014/main" id="{176E811F-BA91-4D05-8B6B-DD6AF53C29F3}"/>
              </a:ext>
            </a:extLst>
          </p:cNvPr>
          <p:cNvCxnSpPr>
            <a:cxnSpLocks/>
          </p:cNvCxnSpPr>
          <p:nvPr/>
        </p:nvCxnSpPr>
        <p:spPr>
          <a:xfrm>
            <a:off x="8040216" y="3573016"/>
            <a:ext cx="0" cy="2058340"/>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Gerader Verbinder 27">
            <a:extLst>
              <a:ext uri="{FF2B5EF4-FFF2-40B4-BE49-F238E27FC236}">
                <a16:creationId xmlns:a16="http://schemas.microsoft.com/office/drawing/2014/main" id="{EBF6C89F-014B-4BC2-A909-5C02EDEEC549}"/>
              </a:ext>
            </a:extLst>
          </p:cNvPr>
          <p:cNvCxnSpPr>
            <a:cxnSpLocks/>
          </p:cNvCxnSpPr>
          <p:nvPr/>
        </p:nvCxnSpPr>
        <p:spPr>
          <a:xfrm flipH="1">
            <a:off x="3668763" y="1983660"/>
            <a:ext cx="6367" cy="1569600"/>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Gerader Verbinder 29">
            <a:extLst>
              <a:ext uri="{FF2B5EF4-FFF2-40B4-BE49-F238E27FC236}">
                <a16:creationId xmlns:a16="http://schemas.microsoft.com/office/drawing/2014/main" id="{28C84FF8-4C85-4158-81F6-79CEC13AACCE}"/>
              </a:ext>
            </a:extLst>
          </p:cNvPr>
          <p:cNvCxnSpPr>
            <a:cxnSpLocks/>
          </p:cNvCxnSpPr>
          <p:nvPr/>
        </p:nvCxnSpPr>
        <p:spPr>
          <a:xfrm>
            <a:off x="3675130" y="2009231"/>
            <a:ext cx="2025574" cy="0"/>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6" name="Gerader Verbinder 35">
            <a:extLst>
              <a:ext uri="{FF2B5EF4-FFF2-40B4-BE49-F238E27FC236}">
                <a16:creationId xmlns:a16="http://schemas.microsoft.com/office/drawing/2014/main" id="{B0A19775-9E14-4A30-A37C-8F25007630F3}"/>
              </a:ext>
            </a:extLst>
          </p:cNvPr>
          <p:cNvCxnSpPr>
            <a:cxnSpLocks/>
          </p:cNvCxnSpPr>
          <p:nvPr/>
        </p:nvCxnSpPr>
        <p:spPr>
          <a:xfrm>
            <a:off x="4133085" y="2213248"/>
            <a:ext cx="0" cy="1855382"/>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8" name="Gerader Verbinder 37">
            <a:extLst>
              <a:ext uri="{FF2B5EF4-FFF2-40B4-BE49-F238E27FC236}">
                <a16:creationId xmlns:a16="http://schemas.microsoft.com/office/drawing/2014/main" id="{DBB969DB-0461-4619-B9A3-C9FC88353F60}"/>
              </a:ext>
            </a:extLst>
          </p:cNvPr>
          <p:cNvCxnSpPr>
            <a:cxnSpLocks/>
          </p:cNvCxnSpPr>
          <p:nvPr/>
        </p:nvCxnSpPr>
        <p:spPr>
          <a:xfrm flipH="1" flipV="1">
            <a:off x="4144802" y="4050000"/>
            <a:ext cx="2744059" cy="18630"/>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1" name="Gerader Verbinder 40">
            <a:extLst>
              <a:ext uri="{FF2B5EF4-FFF2-40B4-BE49-F238E27FC236}">
                <a16:creationId xmlns:a16="http://schemas.microsoft.com/office/drawing/2014/main" id="{60688DDE-2B46-46FF-B229-60988A0235E0}"/>
              </a:ext>
            </a:extLst>
          </p:cNvPr>
          <p:cNvCxnSpPr>
            <a:cxnSpLocks/>
          </p:cNvCxnSpPr>
          <p:nvPr/>
        </p:nvCxnSpPr>
        <p:spPr>
          <a:xfrm>
            <a:off x="6878570" y="2213248"/>
            <a:ext cx="0" cy="1855382"/>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2" name="Gerader Verbinder 41">
            <a:extLst>
              <a:ext uri="{FF2B5EF4-FFF2-40B4-BE49-F238E27FC236}">
                <a16:creationId xmlns:a16="http://schemas.microsoft.com/office/drawing/2014/main" id="{CB46F786-2443-41FD-B263-59076BC4E0C3}"/>
              </a:ext>
            </a:extLst>
          </p:cNvPr>
          <p:cNvCxnSpPr>
            <a:cxnSpLocks/>
          </p:cNvCxnSpPr>
          <p:nvPr/>
        </p:nvCxnSpPr>
        <p:spPr>
          <a:xfrm flipH="1" flipV="1">
            <a:off x="4144801" y="2204675"/>
            <a:ext cx="2744059" cy="18630"/>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sp>
        <p:nvSpPr>
          <p:cNvPr id="44" name="Freihandform: Form 43">
            <a:extLst>
              <a:ext uri="{FF2B5EF4-FFF2-40B4-BE49-F238E27FC236}">
                <a16:creationId xmlns:a16="http://schemas.microsoft.com/office/drawing/2014/main" id="{CD71BB55-C4B6-4822-80B4-50AE69F13232}"/>
              </a:ext>
            </a:extLst>
          </p:cNvPr>
          <p:cNvSpPr/>
          <p:nvPr/>
        </p:nvSpPr>
        <p:spPr>
          <a:xfrm>
            <a:off x="5724525" y="2009231"/>
            <a:ext cx="2324100" cy="1562646"/>
          </a:xfrm>
          <a:custGeom>
            <a:avLst/>
            <a:gdLst>
              <a:gd name="connsiteX0" fmla="*/ 0 w 2324100"/>
              <a:gd name="connsiteY0" fmla="*/ 0 h 1514475"/>
              <a:gd name="connsiteX1" fmla="*/ 657225 w 2324100"/>
              <a:gd name="connsiteY1" fmla="*/ 57150 h 1514475"/>
              <a:gd name="connsiteX2" fmla="*/ 1162050 w 2324100"/>
              <a:gd name="connsiteY2" fmla="*/ 171450 h 1514475"/>
              <a:gd name="connsiteX3" fmla="*/ 1809750 w 2324100"/>
              <a:gd name="connsiteY3" fmla="*/ 590550 h 1514475"/>
              <a:gd name="connsiteX4" fmla="*/ 2324100 w 2324100"/>
              <a:gd name="connsiteY4" fmla="*/ 1514475 h 15144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24100" h="1514475">
                <a:moveTo>
                  <a:pt x="0" y="0"/>
                </a:moveTo>
                <a:cubicBezTo>
                  <a:pt x="231775" y="14287"/>
                  <a:pt x="463550" y="28575"/>
                  <a:pt x="657225" y="57150"/>
                </a:cubicBezTo>
                <a:cubicBezTo>
                  <a:pt x="850900" y="85725"/>
                  <a:pt x="969963" y="82550"/>
                  <a:pt x="1162050" y="171450"/>
                </a:cubicBezTo>
                <a:cubicBezTo>
                  <a:pt x="1354137" y="260350"/>
                  <a:pt x="1616075" y="366713"/>
                  <a:pt x="1809750" y="590550"/>
                </a:cubicBezTo>
                <a:cubicBezTo>
                  <a:pt x="2003425" y="814387"/>
                  <a:pt x="2163762" y="1164431"/>
                  <a:pt x="2324100" y="1514475"/>
                </a:cubicBezTo>
              </a:path>
            </a:pathLst>
          </a:cu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45" name="Gerader Verbinder 44">
            <a:extLst>
              <a:ext uri="{FF2B5EF4-FFF2-40B4-BE49-F238E27FC236}">
                <a16:creationId xmlns:a16="http://schemas.microsoft.com/office/drawing/2014/main" id="{B8C6A8A8-186C-4F7C-988D-69A753F4E995}"/>
              </a:ext>
            </a:extLst>
          </p:cNvPr>
          <p:cNvCxnSpPr>
            <a:cxnSpLocks/>
          </p:cNvCxnSpPr>
          <p:nvPr/>
        </p:nvCxnSpPr>
        <p:spPr>
          <a:xfrm>
            <a:off x="4943872" y="2653738"/>
            <a:ext cx="0" cy="2215422"/>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7" name="Gerader Verbinder 46">
            <a:extLst>
              <a:ext uri="{FF2B5EF4-FFF2-40B4-BE49-F238E27FC236}">
                <a16:creationId xmlns:a16="http://schemas.microsoft.com/office/drawing/2014/main" id="{AF6EC243-B6E9-45B2-B976-F6FF1397DD61}"/>
              </a:ext>
            </a:extLst>
          </p:cNvPr>
          <p:cNvCxnSpPr>
            <a:cxnSpLocks/>
          </p:cNvCxnSpPr>
          <p:nvPr/>
        </p:nvCxnSpPr>
        <p:spPr>
          <a:xfrm flipH="1" flipV="1">
            <a:off x="4943873" y="4850530"/>
            <a:ext cx="2622652" cy="18630"/>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Gerader Verbinder 48">
            <a:extLst>
              <a:ext uri="{FF2B5EF4-FFF2-40B4-BE49-F238E27FC236}">
                <a16:creationId xmlns:a16="http://schemas.microsoft.com/office/drawing/2014/main" id="{8C6392ED-7734-475A-B7AD-9D982D275A2B}"/>
              </a:ext>
            </a:extLst>
          </p:cNvPr>
          <p:cNvCxnSpPr>
            <a:cxnSpLocks/>
          </p:cNvCxnSpPr>
          <p:nvPr/>
        </p:nvCxnSpPr>
        <p:spPr>
          <a:xfrm flipH="1" flipV="1">
            <a:off x="4930573" y="2652597"/>
            <a:ext cx="2622652" cy="18630"/>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Gerader Verbinder 49">
            <a:extLst>
              <a:ext uri="{FF2B5EF4-FFF2-40B4-BE49-F238E27FC236}">
                <a16:creationId xmlns:a16="http://schemas.microsoft.com/office/drawing/2014/main" id="{90264F76-9CDF-4195-8EF1-D70A820089CF}"/>
              </a:ext>
            </a:extLst>
          </p:cNvPr>
          <p:cNvCxnSpPr>
            <a:cxnSpLocks/>
          </p:cNvCxnSpPr>
          <p:nvPr/>
        </p:nvCxnSpPr>
        <p:spPr>
          <a:xfrm>
            <a:off x="7566525" y="2671227"/>
            <a:ext cx="0" cy="2160240"/>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4" name="Rechteck 33">
                <a:extLst>
                  <a:ext uri="{FF2B5EF4-FFF2-40B4-BE49-F238E27FC236}">
                    <a16:creationId xmlns:a16="http://schemas.microsoft.com/office/drawing/2014/main" id="{D6A30C0A-9B6D-4B23-9340-BD4868C50978}"/>
                  </a:ext>
                </a:extLst>
              </p:cNvPr>
              <p:cNvSpPr/>
              <p:nvPr/>
            </p:nvSpPr>
            <p:spPr>
              <a:xfrm>
                <a:off x="3494292" y="3683952"/>
                <a:ext cx="365741"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acc>
                        <m:accPr>
                          <m:chr m:val="̅"/>
                          <m:ctrlPr>
                            <a:rPr lang="de-DE" i="1">
                              <a:latin typeface="Cambria Math" panose="02040503050406030204" pitchFamily="18" charset="0"/>
                            </a:rPr>
                          </m:ctrlPr>
                        </m:accPr>
                        <m:e>
                          <m:r>
                            <a:rPr lang="de-DE" i="1">
                              <a:latin typeface="Cambria Math" panose="02040503050406030204" pitchFamily="18" charset="0"/>
                            </a:rPr>
                            <m:t>𝐿</m:t>
                          </m:r>
                        </m:e>
                      </m:acc>
                    </m:oMath>
                  </m:oMathPara>
                </a14:m>
                <a:endParaRPr lang="de-DE" dirty="0"/>
              </a:p>
            </p:txBody>
          </p:sp>
        </mc:Choice>
        <mc:Fallback xmlns="">
          <p:sp>
            <p:nvSpPr>
              <p:cNvPr id="34" name="Rechteck 33">
                <a:extLst>
                  <a:ext uri="{FF2B5EF4-FFF2-40B4-BE49-F238E27FC236}">
                    <a16:creationId xmlns:a16="http://schemas.microsoft.com/office/drawing/2014/main" id="{D6A30C0A-9B6D-4B23-9340-BD4868C50978}"/>
                  </a:ext>
                </a:extLst>
              </p:cNvPr>
              <p:cNvSpPr>
                <a:spLocks noRot="1" noChangeAspect="1" noMove="1" noResize="1" noEditPoints="1" noAdjustHandles="1" noChangeArrowheads="1" noChangeShapeType="1" noTextEdit="1"/>
              </p:cNvSpPr>
              <p:nvPr/>
            </p:nvSpPr>
            <p:spPr>
              <a:xfrm>
                <a:off x="3494292" y="3683952"/>
                <a:ext cx="365741" cy="369332"/>
              </a:xfrm>
              <a:prstGeom prst="rect">
                <a:avLst/>
              </a:prstGeom>
              <a:blipFill>
                <a:blip r:embed="rId3"/>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6" name="Rechteck 45">
                <a:extLst>
                  <a:ext uri="{FF2B5EF4-FFF2-40B4-BE49-F238E27FC236}">
                    <a16:creationId xmlns:a16="http://schemas.microsoft.com/office/drawing/2014/main" id="{31F9EE35-972D-4ABB-A417-07F36707B0C7}"/>
                  </a:ext>
                </a:extLst>
              </p:cNvPr>
              <p:cNvSpPr/>
              <p:nvPr/>
            </p:nvSpPr>
            <p:spPr>
              <a:xfrm>
                <a:off x="5314064" y="5471849"/>
                <a:ext cx="365741"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acc>
                        <m:accPr>
                          <m:chr m:val="̅"/>
                          <m:ctrlPr>
                            <a:rPr lang="de-DE" i="1">
                              <a:latin typeface="Cambria Math" panose="02040503050406030204" pitchFamily="18" charset="0"/>
                            </a:rPr>
                          </m:ctrlPr>
                        </m:accPr>
                        <m:e>
                          <m:r>
                            <a:rPr lang="de-DE" i="1">
                              <a:latin typeface="Cambria Math" panose="02040503050406030204" pitchFamily="18" charset="0"/>
                            </a:rPr>
                            <m:t>𝐿</m:t>
                          </m:r>
                        </m:e>
                      </m:acc>
                    </m:oMath>
                  </m:oMathPara>
                </a14:m>
                <a:endParaRPr lang="de-DE" dirty="0"/>
              </a:p>
            </p:txBody>
          </p:sp>
        </mc:Choice>
        <mc:Fallback xmlns="">
          <p:sp>
            <p:nvSpPr>
              <p:cNvPr id="46" name="Rechteck 45">
                <a:extLst>
                  <a:ext uri="{FF2B5EF4-FFF2-40B4-BE49-F238E27FC236}">
                    <a16:creationId xmlns:a16="http://schemas.microsoft.com/office/drawing/2014/main" id="{31F9EE35-972D-4ABB-A417-07F36707B0C7}"/>
                  </a:ext>
                </a:extLst>
              </p:cNvPr>
              <p:cNvSpPr>
                <a:spLocks noRot="1" noChangeAspect="1" noMove="1" noResize="1" noEditPoints="1" noAdjustHandles="1" noChangeArrowheads="1" noChangeShapeType="1" noTextEdit="1"/>
              </p:cNvSpPr>
              <p:nvPr/>
            </p:nvSpPr>
            <p:spPr>
              <a:xfrm>
                <a:off x="5314064" y="5471849"/>
                <a:ext cx="365741" cy="369332"/>
              </a:xfrm>
              <a:prstGeom prst="rect">
                <a:avLst/>
              </a:prstGeom>
              <a:blipFill>
                <a:blip r:embed="rId4"/>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8" name="Rectangle 12">
                <a:extLst>
                  <a:ext uri="{FF2B5EF4-FFF2-40B4-BE49-F238E27FC236}">
                    <a16:creationId xmlns:a16="http://schemas.microsoft.com/office/drawing/2014/main" id="{6CA2F0F6-2DB0-4792-9F64-96428F82F3FE}"/>
                  </a:ext>
                </a:extLst>
              </p:cNvPr>
              <p:cNvSpPr/>
              <p:nvPr/>
            </p:nvSpPr>
            <p:spPr>
              <a:xfrm>
                <a:off x="2371113" y="1935070"/>
                <a:ext cx="1245991" cy="34362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de-DE" sz="1633" b="1" i="1" smtClean="0">
                          <a:latin typeface="Cambria Math" panose="02040503050406030204" pitchFamily="18" charset="0"/>
                        </a:rPr>
                        <m:t>𝒀</m:t>
                      </m:r>
                      <m:r>
                        <a:rPr lang="de-DE" sz="1633" b="1" i="1" smtClean="0">
                          <a:latin typeface="Cambria Math" panose="02040503050406030204" pitchFamily="18" charset="0"/>
                        </a:rPr>
                        <m:t>=</m:t>
                      </m:r>
                      <m:r>
                        <a:rPr lang="de-DE" sz="1633" b="1" i="1" smtClean="0">
                          <a:latin typeface="Cambria Math" panose="02040503050406030204" pitchFamily="18" charset="0"/>
                        </a:rPr>
                        <m:t>𝑮</m:t>
                      </m:r>
                      <m:r>
                        <a:rPr lang="de-DE" sz="1633" b="1" i="1" smtClean="0">
                          <a:latin typeface="Cambria Math" panose="02040503050406030204" pitchFamily="18" charset="0"/>
                        </a:rPr>
                        <m:t>(</m:t>
                      </m:r>
                      <m:r>
                        <a:rPr lang="de-DE" sz="1633" b="1" i="1" smtClean="0">
                          <a:latin typeface="Cambria Math" panose="02040503050406030204" pitchFamily="18" charset="0"/>
                        </a:rPr>
                        <m:t>𝑳</m:t>
                      </m:r>
                      <m:r>
                        <a:rPr lang="de-DE" sz="1633" b="1" i="1" smtClean="0">
                          <a:latin typeface="Cambria Math" panose="02040503050406030204" pitchFamily="18" charset="0"/>
                        </a:rPr>
                        <m:t>)</m:t>
                      </m:r>
                    </m:oMath>
                  </m:oMathPara>
                </a14:m>
                <a:endParaRPr lang="en-US" sz="1633" b="1" dirty="0"/>
              </a:p>
            </p:txBody>
          </p:sp>
        </mc:Choice>
        <mc:Fallback xmlns="">
          <p:sp>
            <p:nvSpPr>
              <p:cNvPr id="48" name="Rectangle 12">
                <a:extLst>
                  <a:ext uri="{FF2B5EF4-FFF2-40B4-BE49-F238E27FC236}">
                    <a16:creationId xmlns:a16="http://schemas.microsoft.com/office/drawing/2014/main" id="{6CA2F0F6-2DB0-4792-9F64-96428F82F3FE}"/>
                  </a:ext>
                </a:extLst>
              </p:cNvPr>
              <p:cNvSpPr>
                <a:spLocks noRot="1" noChangeAspect="1" noMove="1" noResize="1" noEditPoints="1" noAdjustHandles="1" noChangeArrowheads="1" noChangeShapeType="1" noTextEdit="1"/>
              </p:cNvSpPr>
              <p:nvPr/>
            </p:nvSpPr>
            <p:spPr>
              <a:xfrm>
                <a:off x="2371113" y="1935070"/>
                <a:ext cx="1245991" cy="343620"/>
              </a:xfrm>
              <a:prstGeom prst="rect">
                <a:avLst/>
              </a:prstGeom>
              <a:blipFill>
                <a:blip r:embed="rId5"/>
                <a:stretch>
                  <a:fillRect b="-1228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1" name="Rectangle 12">
                <a:extLst>
                  <a:ext uri="{FF2B5EF4-FFF2-40B4-BE49-F238E27FC236}">
                    <a16:creationId xmlns:a16="http://schemas.microsoft.com/office/drawing/2014/main" id="{47455C1A-5DA9-489E-888B-62914A86FF5B}"/>
                  </a:ext>
                </a:extLst>
              </p:cNvPr>
              <p:cNvSpPr/>
              <p:nvPr/>
            </p:nvSpPr>
            <p:spPr>
              <a:xfrm>
                <a:off x="8023312" y="5579789"/>
                <a:ext cx="1245991" cy="34362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de-DE" sz="1633" b="1" i="1" smtClean="0">
                          <a:latin typeface="Cambria Math" panose="02040503050406030204" pitchFamily="18" charset="0"/>
                        </a:rPr>
                        <m:t>𝒀</m:t>
                      </m:r>
                      <m:r>
                        <a:rPr lang="de-DE" sz="1633" b="1" i="1" smtClean="0">
                          <a:latin typeface="Cambria Math" panose="02040503050406030204" pitchFamily="18" charset="0"/>
                        </a:rPr>
                        <m:t>=</m:t>
                      </m:r>
                      <m:r>
                        <a:rPr lang="de-DE" sz="1633" b="1" i="1" smtClean="0">
                          <a:latin typeface="Cambria Math" panose="02040503050406030204" pitchFamily="18" charset="0"/>
                        </a:rPr>
                        <m:t>𝑴</m:t>
                      </m:r>
                      <m:r>
                        <a:rPr lang="de-DE" sz="1633" b="1" i="1" smtClean="0">
                          <a:latin typeface="Cambria Math" panose="02040503050406030204" pitchFamily="18" charset="0"/>
                        </a:rPr>
                        <m:t>(</m:t>
                      </m:r>
                      <m:r>
                        <a:rPr lang="de-DE" sz="1633" b="1" i="1" smtClean="0">
                          <a:latin typeface="Cambria Math" panose="02040503050406030204" pitchFamily="18" charset="0"/>
                        </a:rPr>
                        <m:t>𝑳</m:t>
                      </m:r>
                      <m:r>
                        <a:rPr lang="de-DE" sz="1633" b="1" i="1" smtClean="0">
                          <a:latin typeface="Cambria Math" panose="02040503050406030204" pitchFamily="18" charset="0"/>
                        </a:rPr>
                        <m:t>)</m:t>
                      </m:r>
                    </m:oMath>
                  </m:oMathPara>
                </a14:m>
                <a:endParaRPr lang="en-US" sz="1633" b="1" dirty="0"/>
              </a:p>
            </p:txBody>
          </p:sp>
        </mc:Choice>
        <mc:Fallback xmlns="">
          <p:sp>
            <p:nvSpPr>
              <p:cNvPr id="51" name="Rectangle 12">
                <a:extLst>
                  <a:ext uri="{FF2B5EF4-FFF2-40B4-BE49-F238E27FC236}">
                    <a16:creationId xmlns:a16="http://schemas.microsoft.com/office/drawing/2014/main" id="{47455C1A-5DA9-489E-888B-62914A86FF5B}"/>
                  </a:ext>
                </a:extLst>
              </p:cNvPr>
              <p:cNvSpPr>
                <a:spLocks noRot="1" noChangeAspect="1" noMove="1" noResize="1" noEditPoints="1" noAdjustHandles="1" noChangeArrowheads="1" noChangeShapeType="1" noTextEdit="1"/>
              </p:cNvSpPr>
              <p:nvPr/>
            </p:nvSpPr>
            <p:spPr>
              <a:xfrm>
                <a:off x="8023312" y="5579789"/>
                <a:ext cx="1245991" cy="343620"/>
              </a:xfrm>
              <a:prstGeom prst="rect">
                <a:avLst/>
              </a:prstGeom>
              <a:blipFill>
                <a:blip r:embed="rId6"/>
                <a:stretch>
                  <a:fillRect b="-12281"/>
                </a:stretch>
              </a:blipFill>
            </p:spPr>
            <p:txBody>
              <a:bodyPr/>
              <a:lstStyle/>
              <a:p>
                <a:r>
                  <a:rPr lang="de-DE">
                    <a:noFill/>
                  </a:rPr>
                  <a:t> </a:t>
                </a:r>
              </a:p>
            </p:txBody>
          </p:sp>
        </mc:Fallback>
      </mc:AlternateContent>
    </p:spTree>
    <p:extLst>
      <p:ext uri="{BB962C8B-B14F-4D97-AF65-F5344CB8AC3E}">
        <p14:creationId xmlns:p14="http://schemas.microsoft.com/office/powerpoint/2010/main" val="19933680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958061" y="249482"/>
            <a:ext cx="7464960" cy="640485"/>
          </a:xfrm>
          <a:prstGeom prst="rect">
            <a:avLst/>
          </a:prstGeom>
        </p:spPr>
        <p:txBody>
          <a:bodyPr>
            <a:normAutofit fontScale="97500"/>
          </a:bodyPr>
          <a:lstStyle>
            <a:lvl1pPr algn="ctr" rtl="0" hangingPunct="0">
              <a:tabLst/>
              <a:defRPr lang="de-DE" sz="4400" b="0" i="0" u="none" strike="noStrike" kern="1200">
                <a:ln>
                  <a:noFill/>
                </a:ln>
                <a:latin typeface="Arial" pitchFamily="18"/>
              </a:defRPr>
            </a:lvl1pPr>
          </a:lstStyle>
          <a:p>
            <a:r>
              <a:rPr lang="en-US" sz="2631" dirty="0" err="1">
                <a:solidFill>
                  <a:sysClr val="windowText" lastClr="000000"/>
                </a:solidFill>
              </a:rPr>
              <a:t>Grenzprodukt</a:t>
            </a:r>
            <a:r>
              <a:rPr lang="en-US" sz="2631" dirty="0">
                <a:solidFill>
                  <a:sysClr val="windowText" lastClr="000000"/>
                </a:solidFill>
              </a:rPr>
              <a:t> der Arbeit (GPL)</a:t>
            </a:r>
          </a:p>
        </p:txBody>
      </p:sp>
      <p:grpSp>
        <p:nvGrpSpPr>
          <p:cNvPr id="2" name="Gruppieren 1">
            <a:extLst>
              <a:ext uri="{FF2B5EF4-FFF2-40B4-BE49-F238E27FC236}">
                <a16:creationId xmlns:a16="http://schemas.microsoft.com/office/drawing/2014/main" id="{1E352180-2995-4E0F-A879-B7C7D40D9D25}"/>
              </a:ext>
            </a:extLst>
          </p:cNvPr>
          <p:cNvGrpSpPr/>
          <p:nvPr/>
        </p:nvGrpSpPr>
        <p:grpSpPr>
          <a:xfrm>
            <a:off x="2018997" y="889966"/>
            <a:ext cx="5251896" cy="3672408"/>
            <a:chOff x="4211960" y="1196752"/>
            <a:chExt cx="3667720" cy="2376264"/>
          </a:xfrm>
        </p:grpSpPr>
        <p:cxnSp>
          <p:nvCxnSpPr>
            <p:cNvPr id="6" name="Gerade Verbindung mit Pfeil 5">
              <a:extLst>
                <a:ext uri="{FF2B5EF4-FFF2-40B4-BE49-F238E27FC236}">
                  <a16:creationId xmlns:a16="http://schemas.microsoft.com/office/drawing/2014/main" id="{FC1EA2BE-07FE-48C7-A181-238BEBB592D7}"/>
                </a:ext>
              </a:extLst>
            </p:cNvPr>
            <p:cNvCxnSpPr/>
            <p:nvPr/>
          </p:nvCxnSpPr>
          <p:spPr>
            <a:xfrm flipV="1">
              <a:off x="4211960" y="1196752"/>
              <a:ext cx="0" cy="237626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Gerade Verbindung mit Pfeil 6">
              <a:extLst>
                <a:ext uri="{FF2B5EF4-FFF2-40B4-BE49-F238E27FC236}">
                  <a16:creationId xmlns:a16="http://schemas.microsoft.com/office/drawing/2014/main" id="{9881068D-50A3-4DD3-B615-36B69B6FFE5D}"/>
                </a:ext>
              </a:extLst>
            </p:cNvPr>
            <p:cNvCxnSpPr>
              <a:cxnSpLocks/>
            </p:cNvCxnSpPr>
            <p:nvPr/>
          </p:nvCxnSpPr>
          <p:spPr>
            <a:xfrm>
              <a:off x="4211960" y="3573016"/>
              <a:ext cx="3667720"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8" name="Textfeld 7">
            <a:extLst>
              <a:ext uri="{FF2B5EF4-FFF2-40B4-BE49-F238E27FC236}">
                <a16:creationId xmlns:a16="http://schemas.microsoft.com/office/drawing/2014/main" id="{0C44DE80-65E5-4D07-901A-972AE9BC91F1}"/>
              </a:ext>
            </a:extLst>
          </p:cNvPr>
          <p:cNvSpPr txBox="1"/>
          <p:nvPr/>
        </p:nvSpPr>
        <p:spPr>
          <a:xfrm flipH="1">
            <a:off x="1442939" y="1052764"/>
            <a:ext cx="576059" cy="369332"/>
          </a:xfrm>
          <a:prstGeom prst="rect">
            <a:avLst/>
          </a:prstGeom>
          <a:noFill/>
        </p:spPr>
        <p:txBody>
          <a:bodyPr wrap="square" rtlCol="0">
            <a:spAutoFit/>
          </a:bodyPr>
          <a:lstStyle/>
          <a:p>
            <a:r>
              <a:rPr lang="de-DE" dirty="0"/>
              <a:t>GPL</a:t>
            </a:r>
          </a:p>
        </p:txBody>
      </p:sp>
      <p:sp>
        <p:nvSpPr>
          <p:cNvPr id="9" name="Textfeld 8">
            <a:extLst>
              <a:ext uri="{FF2B5EF4-FFF2-40B4-BE49-F238E27FC236}">
                <a16:creationId xmlns:a16="http://schemas.microsoft.com/office/drawing/2014/main" id="{6E57E6CF-2A8E-41F1-9425-3F1A3B527941}"/>
              </a:ext>
            </a:extLst>
          </p:cNvPr>
          <p:cNvSpPr txBox="1"/>
          <p:nvPr/>
        </p:nvSpPr>
        <p:spPr>
          <a:xfrm flipH="1">
            <a:off x="6702638" y="4567510"/>
            <a:ext cx="576059" cy="369332"/>
          </a:xfrm>
          <a:prstGeom prst="rect">
            <a:avLst/>
          </a:prstGeom>
          <a:noFill/>
        </p:spPr>
        <p:txBody>
          <a:bodyPr wrap="square" rtlCol="0">
            <a:spAutoFit/>
          </a:bodyPr>
          <a:lstStyle/>
          <a:p>
            <a:r>
              <a:rPr lang="de-DE" dirty="0"/>
              <a:t>L</a:t>
            </a:r>
          </a:p>
        </p:txBody>
      </p:sp>
      <mc:AlternateContent xmlns:mc="http://schemas.openxmlformats.org/markup-compatibility/2006" xmlns:a14="http://schemas.microsoft.com/office/drawing/2010/main">
        <mc:Choice Requires="a14">
          <p:sp>
            <p:nvSpPr>
              <p:cNvPr id="3" name="Textfeld 2">
                <a:extLst>
                  <a:ext uri="{FF2B5EF4-FFF2-40B4-BE49-F238E27FC236}">
                    <a16:creationId xmlns:a16="http://schemas.microsoft.com/office/drawing/2014/main" id="{AC295E5F-81DA-4333-8E8E-760B9DD427A5}"/>
                  </a:ext>
                </a:extLst>
              </p:cNvPr>
              <p:cNvSpPr txBox="1"/>
              <p:nvPr/>
            </p:nvSpPr>
            <p:spPr>
              <a:xfrm>
                <a:off x="69103" y="4977327"/>
                <a:ext cx="7560838" cy="1194879"/>
              </a:xfrm>
              <a:prstGeom prst="rect">
                <a:avLst/>
              </a:prstGeom>
              <a:noFill/>
            </p:spPr>
            <p:txBody>
              <a:bodyPr wrap="square" rtlCol="0">
                <a:spAutoFit/>
              </a:bodyPr>
              <a:lstStyle/>
              <a:p>
                <a:r>
                  <a:rPr lang="de-DE" sz="2800" dirty="0"/>
                  <a:t>Aus </a:t>
                </a:r>
                <a14:m>
                  <m:oMath xmlns:m="http://schemas.openxmlformats.org/officeDocument/2006/math">
                    <m:acc>
                      <m:accPr>
                        <m:chr m:val="̅"/>
                        <m:ctrlPr>
                          <a:rPr lang="de-DE" sz="2800" i="1">
                            <a:latin typeface="Cambria Math" panose="02040503050406030204" pitchFamily="18" charset="0"/>
                          </a:rPr>
                        </m:ctrlPr>
                      </m:accPr>
                      <m:e>
                        <m:r>
                          <a:rPr lang="de-DE" sz="2800" i="1">
                            <a:latin typeface="Cambria Math" panose="02040503050406030204" pitchFamily="18" charset="0"/>
                          </a:rPr>
                          <m:t>𝐿</m:t>
                        </m:r>
                      </m:e>
                    </m:acc>
                    <m:r>
                      <a:rPr lang="de-DE" sz="2800" i="1">
                        <a:latin typeface="Cambria Math" panose="02040503050406030204" pitchFamily="18" charset="0"/>
                      </a:rPr>
                      <m:t>=</m:t>
                    </m:r>
                    <m:sSub>
                      <m:sSubPr>
                        <m:ctrlPr>
                          <a:rPr lang="de-DE" sz="2800" i="1">
                            <a:latin typeface="Cambria Math" panose="02040503050406030204" pitchFamily="18" charset="0"/>
                          </a:rPr>
                        </m:ctrlPr>
                      </m:sSubPr>
                      <m:e>
                        <m:r>
                          <a:rPr lang="de-DE" sz="2800" i="1">
                            <a:latin typeface="Cambria Math" panose="02040503050406030204" pitchFamily="18" charset="0"/>
                          </a:rPr>
                          <m:t>𝐿</m:t>
                        </m:r>
                      </m:e>
                      <m:sub>
                        <m:r>
                          <a:rPr lang="de-DE" sz="2800" i="1">
                            <a:latin typeface="Cambria Math" panose="02040503050406030204" pitchFamily="18" charset="0"/>
                          </a:rPr>
                          <m:t>𝐺</m:t>
                        </m:r>
                      </m:sub>
                    </m:sSub>
                    <m:r>
                      <a:rPr lang="de-DE" sz="2800" i="1">
                        <a:latin typeface="Cambria Math" panose="02040503050406030204" pitchFamily="18" charset="0"/>
                      </a:rPr>
                      <m:t>+</m:t>
                    </m:r>
                    <m:sSub>
                      <m:sSubPr>
                        <m:ctrlPr>
                          <a:rPr lang="de-DE" sz="2800" i="1">
                            <a:latin typeface="Cambria Math" panose="02040503050406030204" pitchFamily="18" charset="0"/>
                          </a:rPr>
                        </m:ctrlPr>
                      </m:sSubPr>
                      <m:e>
                        <m:r>
                          <a:rPr lang="de-DE" sz="2800" i="1">
                            <a:latin typeface="Cambria Math" panose="02040503050406030204" pitchFamily="18" charset="0"/>
                          </a:rPr>
                          <m:t>𝐿</m:t>
                        </m:r>
                      </m:e>
                      <m:sub>
                        <m:r>
                          <a:rPr lang="de-DE" sz="2800" i="1">
                            <a:latin typeface="Cambria Math" panose="02040503050406030204" pitchFamily="18" charset="0"/>
                          </a:rPr>
                          <m:t>𝑀</m:t>
                        </m:r>
                      </m:sub>
                    </m:sSub>
                  </m:oMath>
                </a14:m>
                <a:r>
                  <a:rPr lang="de-DE" sz="2800" baseline="-25000" dirty="0"/>
                  <a:t>	</a:t>
                </a:r>
                <a:r>
                  <a:rPr lang="de-DE" sz="2800" dirty="0"/>
                  <a:t>folgt 	</a:t>
                </a:r>
                <a14:m>
                  <m:oMath xmlns:m="http://schemas.openxmlformats.org/officeDocument/2006/math">
                    <m:f>
                      <m:fPr>
                        <m:ctrlPr>
                          <a:rPr lang="de-DE" sz="2800" i="1">
                            <a:latin typeface="Cambria Math" panose="02040503050406030204" pitchFamily="18" charset="0"/>
                          </a:rPr>
                        </m:ctrlPr>
                      </m:fPr>
                      <m:num>
                        <m:r>
                          <a:rPr lang="de-DE" sz="2800" i="1">
                            <a:latin typeface="Cambria Math" panose="02040503050406030204" pitchFamily="18" charset="0"/>
                          </a:rPr>
                          <m:t>𝑑𝐺</m:t>
                        </m:r>
                      </m:num>
                      <m:den>
                        <m:r>
                          <a:rPr lang="de-DE" sz="2800" i="1">
                            <a:latin typeface="Cambria Math" panose="02040503050406030204" pitchFamily="18" charset="0"/>
                          </a:rPr>
                          <m:t>𝑑𝑀</m:t>
                        </m:r>
                      </m:den>
                    </m:f>
                    <m:r>
                      <a:rPr lang="de-DE" sz="2800" i="1">
                        <a:latin typeface="Cambria Math" panose="02040503050406030204" pitchFamily="18" charset="0"/>
                      </a:rPr>
                      <m:t>=−</m:t>
                    </m:r>
                    <m:f>
                      <m:fPr>
                        <m:ctrlPr>
                          <a:rPr lang="de-DE" sz="2800" i="1">
                            <a:latin typeface="Cambria Math" panose="02040503050406030204" pitchFamily="18" charset="0"/>
                          </a:rPr>
                        </m:ctrlPr>
                      </m:fPr>
                      <m:num>
                        <m:sSub>
                          <m:sSubPr>
                            <m:ctrlPr>
                              <a:rPr lang="de-DE" sz="2800" i="1">
                                <a:latin typeface="Cambria Math" panose="02040503050406030204" pitchFamily="18" charset="0"/>
                              </a:rPr>
                            </m:ctrlPr>
                          </m:sSubPr>
                          <m:e>
                            <m:r>
                              <a:rPr lang="de-DE" sz="2800" i="1">
                                <a:latin typeface="Cambria Math" panose="02040503050406030204" pitchFamily="18" charset="0"/>
                              </a:rPr>
                              <m:t>𝐺𝑃𝐿</m:t>
                            </m:r>
                          </m:e>
                          <m:sub>
                            <m:r>
                              <a:rPr lang="de-DE" sz="2800" i="1">
                                <a:latin typeface="Cambria Math" panose="02040503050406030204" pitchFamily="18" charset="0"/>
                              </a:rPr>
                              <m:t>𝐺</m:t>
                            </m:r>
                          </m:sub>
                        </m:sSub>
                      </m:num>
                      <m:den>
                        <m:sSub>
                          <m:sSubPr>
                            <m:ctrlPr>
                              <a:rPr lang="de-DE" sz="2800" i="1">
                                <a:latin typeface="Cambria Math" panose="02040503050406030204" pitchFamily="18" charset="0"/>
                              </a:rPr>
                            </m:ctrlPr>
                          </m:sSubPr>
                          <m:e>
                            <m:r>
                              <a:rPr lang="de-DE" sz="2800" i="1">
                                <a:latin typeface="Cambria Math" panose="02040503050406030204" pitchFamily="18" charset="0"/>
                              </a:rPr>
                              <m:t>𝐺𝑃𝐿</m:t>
                            </m:r>
                          </m:e>
                          <m:sub>
                            <m:r>
                              <a:rPr lang="de-DE" sz="2800" i="1">
                                <a:latin typeface="Cambria Math" panose="02040503050406030204" pitchFamily="18" charset="0"/>
                              </a:rPr>
                              <m:t>𝑀</m:t>
                            </m:r>
                          </m:sub>
                        </m:sSub>
                      </m:den>
                    </m:f>
                    <m:r>
                      <a:rPr lang="de-DE" sz="2800" i="1">
                        <a:latin typeface="Cambria Math" panose="02040503050406030204" pitchFamily="18" charset="0"/>
                      </a:rPr>
                      <m:t>&lt;0</m:t>
                    </m:r>
                  </m:oMath>
                </a14:m>
                <a:r>
                  <a:rPr lang="de-DE" sz="2800" dirty="0">
                    <a:ea typeface="Cambria Math" panose="02040503050406030204" pitchFamily="18" charset="0"/>
                  </a:rPr>
                  <a:t> </a:t>
                </a:r>
                <a:endParaRPr lang="de-DE" sz="2800" dirty="0">
                  <a:latin typeface="Cambria Math" panose="02040503050406030204" pitchFamily="18" charset="0"/>
                  <a:ea typeface="Cambria Math" panose="02040503050406030204" pitchFamily="18" charset="0"/>
                </a:endParaRPr>
              </a:p>
              <a:p>
                <a:r>
                  <a:rPr lang="de-DE" sz="2800" dirty="0">
                    <a:latin typeface="Cambria Math" panose="02040503050406030204" pitchFamily="18" charset="0"/>
                    <a:ea typeface="Cambria Math" panose="02040503050406030204" pitchFamily="18" charset="0"/>
                  </a:rPr>
                  <a:t>für die Steigung der Transformationskurve</a:t>
                </a:r>
              </a:p>
            </p:txBody>
          </p:sp>
        </mc:Choice>
        <mc:Fallback xmlns="">
          <p:sp>
            <p:nvSpPr>
              <p:cNvPr id="3" name="Textfeld 2">
                <a:extLst>
                  <a:ext uri="{FF2B5EF4-FFF2-40B4-BE49-F238E27FC236}">
                    <a16:creationId xmlns:a16="http://schemas.microsoft.com/office/drawing/2014/main" id="{AC295E5F-81DA-4333-8E8E-760B9DD427A5}"/>
                  </a:ext>
                </a:extLst>
              </p:cNvPr>
              <p:cNvSpPr txBox="1">
                <a:spLocks noRot="1" noChangeAspect="1" noMove="1" noResize="1" noEditPoints="1" noAdjustHandles="1" noChangeArrowheads="1" noChangeShapeType="1" noTextEdit="1"/>
              </p:cNvSpPr>
              <p:nvPr/>
            </p:nvSpPr>
            <p:spPr>
              <a:xfrm>
                <a:off x="69103" y="4977327"/>
                <a:ext cx="7560838" cy="1194879"/>
              </a:xfrm>
              <a:prstGeom prst="rect">
                <a:avLst/>
              </a:prstGeom>
              <a:blipFill>
                <a:blip r:embed="rId3"/>
                <a:stretch>
                  <a:fillRect l="-1612" b="-12690"/>
                </a:stretch>
              </a:blipFill>
            </p:spPr>
            <p:txBody>
              <a:bodyPr/>
              <a:lstStyle/>
              <a:p>
                <a:r>
                  <a:rPr lang="de-DE">
                    <a:noFill/>
                  </a:rPr>
                  <a:t> </a:t>
                </a:r>
              </a:p>
            </p:txBody>
          </p:sp>
        </mc:Fallback>
      </mc:AlternateContent>
      <p:sp>
        <p:nvSpPr>
          <p:cNvPr id="11" name="Freihandform: Form 10">
            <a:extLst>
              <a:ext uri="{FF2B5EF4-FFF2-40B4-BE49-F238E27FC236}">
                <a16:creationId xmlns:a16="http://schemas.microsoft.com/office/drawing/2014/main" id="{C39DDC74-BFD5-45C3-BB19-6223A8BA1975}"/>
              </a:ext>
            </a:extLst>
          </p:cNvPr>
          <p:cNvSpPr/>
          <p:nvPr/>
        </p:nvSpPr>
        <p:spPr>
          <a:xfrm>
            <a:off x="2337851" y="1325880"/>
            <a:ext cx="4046220" cy="3006090"/>
          </a:xfrm>
          <a:custGeom>
            <a:avLst/>
            <a:gdLst>
              <a:gd name="connsiteX0" fmla="*/ 0 w 4046220"/>
              <a:gd name="connsiteY0" fmla="*/ 0 h 3006090"/>
              <a:gd name="connsiteX1" fmla="*/ 994410 w 4046220"/>
              <a:gd name="connsiteY1" fmla="*/ 2080260 h 3006090"/>
              <a:gd name="connsiteX2" fmla="*/ 4046220 w 4046220"/>
              <a:gd name="connsiteY2" fmla="*/ 3006090 h 3006090"/>
            </a:gdLst>
            <a:ahLst/>
            <a:cxnLst>
              <a:cxn ang="0">
                <a:pos x="connsiteX0" y="connsiteY0"/>
              </a:cxn>
              <a:cxn ang="0">
                <a:pos x="connsiteX1" y="connsiteY1"/>
              </a:cxn>
              <a:cxn ang="0">
                <a:pos x="connsiteX2" y="connsiteY2"/>
              </a:cxn>
            </a:cxnLst>
            <a:rect l="l" t="t" r="r" b="b"/>
            <a:pathLst>
              <a:path w="4046220" h="3006090">
                <a:moveTo>
                  <a:pt x="0" y="0"/>
                </a:moveTo>
                <a:cubicBezTo>
                  <a:pt x="160020" y="789622"/>
                  <a:pt x="320040" y="1579245"/>
                  <a:pt x="994410" y="2080260"/>
                </a:cubicBezTo>
                <a:cubicBezTo>
                  <a:pt x="1668780" y="2581275"/>
                  <a:pt x="2857500" y="2793682"/>
                  <a:pt x="4046220" y="300609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Textfeld 9"/>
          <p:cNvSpPr txBox="1"/>
          <p:nvPr/>
        </p:nvSpPr>
        <p:spPr>
          <a:xfrm>
            <a:off x="7278698" y="94589"/>
            <a:ext cx="4913302" cy="1261319"/>
          </a:xfrm>
          <a:prstGeom prst="rect">
            <a:avLst/>
          </a:prstGeom>
          <a:noFill/>
        </p:spPr>
        <p:txBody>
          <a:bodyPr wrap="square" rtlCol="0">
            <a:noAutofit/>
          </a:bodyPr>
          <a:lstStyle/>
          <a:p>
            <a:r>
              <a:rPr lang="de-DE" dirty="0"/>
              <a:t>Aus der Annahme der neoklassischen Produktionsfunktion folgt, dass mit zunehmendem Arbeitseinsatz die Zunahme des Outputs fällt. </a:t>
            </a:r>
          </a:p>
        </p:txBody>
      </p:sp>
      <p:sp>
        <p:nvSpPr>
          <p:cNvPr id="12" name="Textfeld 11"/>
          <p:cNvSpPr txBox="1"/>
          <p:nvPr/>
        </p:nvSpPr>
        <p:spPr>
          <a:xfrm>
            <a:off x="7270893" y="1050420"/>
            <a:ext cx="4796287" cy="2149292"/>
          </a:xfrm>
          <a:prstGeom prst="rect">
            <a:avLst/>
          </a:prstGeom>
          <a:noFill/>
        </p:spPr>
        <p:txBody>
          <a:bodyPr wrap="square" rtlCol="0">
            <a:noAutofit/>
          </a:bodyPr>
          <a:lstStyle/>
          <a:p>
            <a:r>
              <a:rPr lang="de-DE" dirty="0"/>
              <a:t>Damit ist das Grenzprodukt der Arbeit GPL eine fallende Funktion in Abhängigkeit des Arbeitseinsatzes L. Das Grenzprodukt der Arbeit ist definiert als die Änderung des Outputs, wenn sich der Arbeitseinsatz um eine Einheit ändert. Es entspricht damit der 1. Ableitung der Produktionsfunktion nach der Arbeit L </a:t>
            </a:r>
          </a:p>
        </p:txBody>
      </p:sp>
      <mc:AlternateContent xmlns:mc="http://schemas.openxmlformats.org/markup-compatibility/2006" xmlns:a14="http://schemas.microsoft.com/office/drawing/2010/main">
        <mc:Choice Requires="a14">
          <p:sp>
            <p:nvSpPr>
              <p:cNvPr id="13" name="Textfeld 12"/>
              <p:cNvSpPr txBox="1"/>
              <p:nvPr/>
            </p:nvSpPr>
            <p:spPr>
              <a:xfrm>
                <a:off x="7629942" y="3145827"/>
                <a:ext cx="4562058" cy="1410328"/>
              </a:xfrm>
              <a:prstGeom prst="rect">
                <a:avLst/>
              </a:prstGeom>
              <a:noFill/>
            </p:spPr>
            <p:txBody>
              <a:bodyPr wrap="square" rtlCol="0">
                <a:noAutofit/>
              </a:bodyPr>
              <a:lstStyle/>
              <a:p>
                <a:r>
                  <a:rPr lang="de-DE" dirty="0"/>
                  <a:t>Da dies für beide Güter M und G gilt, die Gesamtarbeit </a:t>
                </a:r>
                <a14:m>
                  <m:oMath xmlns:m="http://schemas.openxmlformats.org/officeDocument/2006/math">
                    <m:acc>
                      <m:accPr>
                        <m:chr m:val="̅"/>
                        <m:ctrlPr>
                          <a:rPr lang="de-DE" i="1">
                            <a:latin typeface="Cambria Math" panose="02040503050406030204" pitchFamily="18" charset="0"/>
                          </a:rPr>
                        </m:ctrlPr>
                      </m:accPr>
                      <m:e>
                        <m:r>
                          <a:rPr lang="de-DE" i="1">
                            <a:latin typeface="Cambria Math" panose="02040503050406030204" pitchFamily="18" charset="0"/>
                          </a:rPr>
                          <m:t>𝐿</m:t>
                        </m:r>
                      </m:e>
                    </m:acc>
                  </m:oMath>
                </a14:m>
                <a:r>
                  <a:rPr lang="de-DE" dirty="0"/>
                  <a:t> sich aber auf beide Sektoren aufteilt lässt sich daraus folgender Zusammenhang ableiten:</a:t>
                </a:r>
              </a:p>
            </p:txBody>
          </p:sp>
        </mc:Choice>
        <mc:Fallback xmlns="">
          <p:sp>
            <p:nvSpPr>
              <p:cNvPr id="13" name="Textfeld 12"/>
              <p:cNvSpPr txBox="1">
                <a:spLocks noRot="1" noChangeAspect="1" noMove="1" noResize="1" noEditPoints="1" noAdjustHandles="1" noChangeArrowheads="1" noChangeShapeType="1" noTextEdit="1"/>
              </p:cNvSpPr>
              <p:nvPr/>
            </p:nvSpPr>
            <p:spPr>
              <a:xfrm>
                <a:off x="7629942" y="3145827"/>
                <a:ext cx="4562058" cy="1410328"/>
              </a:xfrm>
              <a:prstGeom prst="rect">
                <a:avLst/>
              </a:prstGeom>
              <a:blipFill>
                <a:blip r:embed="rId4"/>
                <a:stretch>
                  <a:fillRect l="-1203" t="-2165"/>
                </a:stretch>
              </a:blipFill>
            </p:spPr>
            <p:txBody>
              <a:bodyPr/>
              <a:lstStyle/>
              <a:p>
                <a:r>
                  <a:rPr lang="de-DE">
                    <a:noFill/>
                  </a:rPr>
                  <a:t> </a:t>
                </a:r>
              </a:p>
            </p:txBody>
          </p:sp>
        </mc:Fallback>
      </mc:AlternateContent>
    </p:spTree>
    <p:extLst>
      <p:ext uri="{BB962C8B-B14F-4D97-AF65-F5344CB8AC3E}">
        <p14:creationId xmlns:p14="http://schemas.microsoft.com/office/powerpoint/2010/main" val="1438698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1" grpId="0" animBg="1"/>
      <p:bldP spid="10" grpId="0"/>
      <p:bldP spid="13"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5814</Words>
  <Application>Microsoft Office PowerPoint</Application>
  <PresentationFormat>Breitbild</PresentationFormat>
  <Paragraphs>493</Paragraphs>
  <Slides>27</Slides>
  <Notes>20</Notes>
  <HiddenSlides>0</HiddenSlides>
  <MMClips>0</MMClips>
  <ScaleCrop>false</ScaleCrop>
  <HeadingPairs>
    <vt:vector size="6" baseType="variant">
      <vt:variant>
        <vt:lpstr>Verwendete Schriftarten</vt:lpstr>
      </vt:variant>
      <vt:variant>
        <vt:i4>10</vt:i4>
      </vt:variant>
      <vt:variant>
        <vt:lpstr>Design</vt:lpstr>
      </vt:variant>
      <vt:variant>
        <vt:i4>1</vt:i4>
      </vt:variant>
      <vt:variant>
        <vt:lpstr>Folientitel</vt:lpstr>
      </vt:variant>
      <vt:variant>
        <vt:i4>27</vt:i4>
      </vt:variant>
    </vt:vector>
  </HeadingPairs>
  <TitlesOfParts>
    <vt:vector size="38" baseType="lpstr">
      <vt:lpstr>Arial</vt:lpstr>
      <vt:lpstr>Calibri</vt:lpstr>
      <vt:lpstr>Calibri Light</vt:lpstr>
      <vt:lpstr>Cambria Math</vt:lpstr>
      <vt:lpstr>Droid Sans Fallback</vt:lpstr>
      <vt:lpstr>Lohit Hindi</vt:lpstr>
      <vt:lpstr>Lucida Calligraphy</vt:lpstr>
      <vt:lpstr>Symbol</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bjk</cp:lastModifiedBy>
  <cp:revision>418</cp:revision>
  <dcterms:created xsi:type="dcterms:W3CDTF">2019-02-11T10:45:01Z</dcterms:created>
  <dcterms:modified xsi:type="dcterms:W3CDTF">2022-03-20T13:49:00Z</dcterms:modified>
</cp:coreProperties>
</file>