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526" r:id="rId2"/>
    <p:sldId id="544" r:id="rId3"/>
    <p:sldId id="545" r:id="rId4"/>
    <p:sldId id="546" r:id="rId5"/>
    <p:sldId id="534" r:id="rId6"/>
    <p:sldId id="535" r:id="rId7"/>
    <p:sldId id="536" r:id="rId8"/>
    <p:sldId id="537" r:id="rId9"/>
    <p:sldId id="538" r:id="rId10"/>
    <p:sldId id="539" r:id="rId11"/>
    <p:sldId id="540" r:id="rId12"/>
    <p:sldId id="542" r:id="rId13"/>
    <p:sldId id="543" r:id="rId14"/>
    <p:sldId id="1031" r:id="rId15"/>
    <p:sldId id="1111" r:id="rId16"/>
    <p:sldId id="528" r:id="rId17"/>
    <p:sldId id="529" r:id="rId18"/>
    <p:sldId id="1110" r:id="rId19"/>
    <p:sldId id="532" r:id="rId20"/>
    <p:sldId id="1375" r:id="rId21"/>
    <p:sldId id="548" r:id="rId22"/>
    <p:sldId id="549" r:id="rId23"/>
    <p:sldId id="909" r:id="rId24"/>
    <p:sldId id="910" r:id="rId25"/>
    <p:sldId id="911" r:id="rId26"/>
    <p:sldId id="912" r:id="rId27"/>
    <p:sldId id="913" r:id="rId28"/>
    <p:sldId id="914" r:id="rId29"/>
    <p:sldId id="915" r:id="rId30"/>
    <p:sldId id="916" r:id="rId31"/>
    <p:sldId id="917" r:id="rId32"/>
    <p:sldId id="918" r:id="rId33"/>
    <p:sldId id="919"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97" d="100"/>
          <a:sy n="97" d="100"/>
        </p:scale>
        <p:origin x="210"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13.03.2022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7137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897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82657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4321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913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79394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8832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048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6115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27693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065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701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13.03.2022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13.03.2022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13.03.2022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13.03.2022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13.03.2022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13.03.2022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13.03.2022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13.03.2022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13.03.2022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13.03.2022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13.03.2022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13.03.2022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1.png"/></Relationships>
</file>

<file path=ppt/slides/_rels/slide12.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3.xml.rels><?xml version="1.0" encoding="UTF-8" standalone="yes"?>
<Relationships xmlns="http://schemas.openxmlformats.org/package/2006/relationships"><Relationship Id="rId8" Type="http://schemas.openxmlformats.org/officeDocument/2006/relationships/image" Target="../media/image440.png"/><Relationship Id="rId13" Type="http://schemas.openxmlformats.org/officeDocument/2006/relationships/image" Target="../media/image55.png"/><Relationship Id="rId3" Type="http://schemas.openxmlformats.org/officeDocument/2006/relationships/image" Target="../media/image48.png"/><Relationship Id="rId7" Type="http://schemas.openxmlformats.org/officeDocument/2006/relationships/image" Target="../media/image430.png"/><Relationship Id="rId12" Type="http://schemas.openxmlformats.org/officeDocument/2006/relationships/image" Target="../media/image54.png"/><Relationship Id="rId17" Type="http://schemas.openxmlformats.org/officeDocument/2006/relationships/image" Target="../media/image59.png"/><Relationship Id="rId2" Type="http://schemas.openxmlformats.org/officeDocument/2006/relationships/notesSlide" Target="../notesSlides/notesSlide9.xml"/><Relationship Id="rId16" Type="http://schemas.openxmlformats.org/officeDocument/2006/relationships/image" Target="../media/image58.png"/><Relationship Id="rId1" Type="http://schemas.openxmlformats.org/officeDocument/2006/relationships/slideLayout" Target="../slideLayouts/slideLayout7.xml"/><Relationship Id="rId6" Type="http://schemas.openxmlformats.org/officeDocument/2006/relationships/image" Target="../media/image51.png"/><Relationship Id="rId11" Type="http://schemas.openxmlformats.org/officeDocument/2006/relationships/image" Target="../media/image53.png"/><Relationship Id="rId5" Type="http://schemas.openxmlformats.org/officeDocument/2006/relationships/image" Target="../media/image50.png"/><Relationship Id="rId15" Type="http://schemas.openxmlformats.org/officeDocument/2006/relationships/image" Target="../media/image57.png"/><Relationship Id="rId10" Type="http://schemas.openxmlformats.org/officeDocument/2006/relationships/image" Target="../media/image52.png"/><Relationship Id="rId4" Type="http://schemas.openxmlformats.org/officeDocument/2006/relationships/image" Target="../media/image49.png"/><Relationship Id="rId9" Type="http://schemas.openxmlformats.org/officeDocument/2006/relationships/image" Target="../media/image450.png"/><Relationship Id="rId14" Type="http://schemas.openxmlformats.org/officeDocument/2006/relationships/image" Target="../media/image56.png"/></Relationships>
</file>

<file path=ppt/slides/_rels/slide14.xml.rels><?xml version="1.0" encoding="UTF-8" standalone="yes"?>
<Relationships xmlns="http://schemas.openxmlformats.org/package/2006/relationships"><Relationship Id="rId3" Type="http://schemas.openxmlformats.org/officeDocument/2006/relationships/hyperlink" Target="https://www.wto.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4" Type="http://schemas.openxmlformats.org/officeDocument/2006/relationships/image" Target="../media/image600.png"/></Relationships>
</file>

<file path=ppt/slides/_rels/slide2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1.xml"/><Relationship Id="rId6" Type="http://schemas.openxmlformats.org/officeDocument/2006/relationships/image" Target="NULL"/><Relationship Id="rId5" Type="http://schemas.openxmlformats.org/officeDocument/2006/relationships/image" Target="NULL"/><Relationship Id="rId4" Type="http://schemas.openxmlformats.org/officeDocument/2006/relationships/image" Target="NULL"/></Relationships>
</file>

<file path=ppt/slides/_rels/slide2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620.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200.png"/><Relationship Id="rId3" Type="http://schemas.openxmlformats.org/officeDocument/2006/relationships/image" Target="../media/image151.png"/><Relationship Id="rId7" Type="http://schemas.openxmlformats.org/officeDocument/2006/relationships/image" Target="../media/image190.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0.png"/><Relationship Id="rId4" Type="http://schemas.openxmlformats.org/officeDocument/2006/relationships/image" Target="../media/image162.png"/></Relationships>
</file>

<file path=ppt/slides/_rels/slide7.xml.rels><?xml version="1.0" encoding="UTF-8" standalone="yes"?>
<Relationships xmlns="http://schemas.openxmlformats.org/package/2006/relationships"><Relationship Id="rId3" Type="http://schemas.openxmlformats.org/officeDocument/2006/relationships/image" Target="../media/image210.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30.png"/><Relationship Id="rId4" Type="http://schemas.openxmlformats.org/officeDocument/2006/relationships/image" Target="../media/image220.png"/></Relationships>
</file>

<file path=ppt/slides/_rels/slide8.xml.rels><?xml version="1.0" encoding="UTF-8" standalone="yes"?>
<Relationships xmlns="http://schemas.openxmlformats.org/package/2006/relationships"><Relationship Id="rId3" Type="http://schemas.openxmlformats.org/officeDocument/2006/relationships/image" Target="../media/image240.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893619" y="2132855"/>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Ricardo:</a:t>
            </a:r>
          </a:p>
          <a:p>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Vom</a:t>
            </a:r>
            <a:r>
              <a:rPr lang="en-US" sz="2400" b="1" dirty="0">
                <a:latin typeface="Times New Roman" panose="02020603050405020304" pitchFamily="18" charset="0"/>
                <a:cs typeface="Times New Roman" panose="02020603050405020304" pitchFamily="18" charset="0"/>
              </a:rPr>
              <a:t> Handel </a:t>
            </a:r>
            <a:r>
              <a:rPr lang="en-US" sz="2400" b="1" dirty="0" err="1">
                <a:latin typeface="Times New Roman" panose="02020603050405020304" pitchFamily="18" charset="0"/>
                <a:cs typeface="Times New Roman" panose="02020603050405020304" pitchFamily="18" charset="0"/>
              </a:rPr>
              <a:t>zwischen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zwei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Ländern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profitieren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sich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gemäß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ihrer</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komparativen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spezialisieren</a:t>
            </a:r>
            <a:r>
              <a:rPr lang="en-US" sz="2400" b="1" dirty="0">
                <a:latin typeface="Times New Roman" panose="02020603050405020304" pitchFamily="18" charset="0"/>
                <a:cs typeface="Times New Roman" panose="02020603050405020304" pitchFamily="18" charset="0"/>
              </a:rPr>
              <a:t>. Dies gilt </a:t>
            </a:r>
            <a:r>
              <a:rPr lang="en-US" sz="2400" b="1" dirty="0" err="1">
                <a:latin typeface="Times New Roman" panose="02020603050405020304" pitchFamily="18" charset="0"/>
                <a:cs typeface="Times New Roman" panose="02020603050405020304" pitchFamily="18" charset="0"/>
              </a:rPr>
              <a:t>insbesondere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auch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a:t>
            </a:r>
            <a:r>
              <a:rPr lang="en-US" sz="2400" b="1" dirty="0">
                <a:latin typeface="Times New Roman" panose="02020603050405020304" pitchFamily="18" charset="0"/>
                <a:cs typeface="Times New Roman" panose="02020603050405020304" pitchFamily="18" charset="0"/>
              </a:rPr>
              <a:t> Land in der </a:t>
            </a:r>
            <a:r>
              <a:rPr lang="en-US" sz="2400" b="1" dirty="0" err="1">
                <a:latin typeface="Times New Roman" panose="02020603050405020304" pitchFamily="18" charset="0"/>
                <a:cs typeface="Times New Roman" panose="02020603050405020304" pitchFamily="18" charset="0"/>
              </a:rPr>
              <a:t>Produktion</a:t>
            </a:r>
            <a:r>
              <a:rPr lang="en-US" sz="2400" b="1" dirty="0">
                <a:latin typeface="Times New Roman" panose="02020603050405020304" pitchFamily="18" charset="0"/>
                <a:cs typeface="Times New Roman" panose="02020603050405020304" pitchFamily="18" charset="0"/>
              </a:rPr>
              <a:t> von </a:t>
            </a:r>
            <a:r>
              <a:rPr lang="en-US" sz="2400" b="1" dirty="0" err="1">
                <a:latin typeface="Times New Roman" panose="02020603050405020304" pitchFamily="18" charset="0"/>
                <a:cs typeface="Times New Roman" panose="02020603050405020304" pitchFamily="18" charset="0"/>
              </a:rPr>
              <a:t>allen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Gütern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absoluten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a:t>
            </a:r>
            <a:r>
              <a:rPr lang="en-US" sz="2400" b="1" dirty="0">
                <a:latin typeface="Times New Roman" panose="02020603050405020304" pitchFamily="18" charset="0"/>
                <a:cs typeface="Times New Roman" panose="02020603050405020304" pitchFamily="18" charset="0"/>
              </a:rPr>
              <a:t> hat.</a:t>
            </a:r>
          </a:p>
          <a:p>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Quelle</a:t>
            </a:r>
            <a:r>
              <a:rPr lang="en-US" dirty="0">
                <a:latin typeface="Times New Roman" panose="02020603050405020304" pitchFamily="18" charset="0"/>
                <a:cs typeface="Times New Roman" panose="02020603050405020304" pitchFamily="18" charset="0"/>
              </a:rPr>
              <a:t>: David Ricardo (1817): The Principles of Political Economy and Taxation. John Murray, 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Modell komparativer Kostenvorteil – </a:t>
            </a:r>
            <a:r>
              <a:rPr lang="de-DE" sz="2400" b="1" dirty="0" err="1">
                <a:latin typeface="Times New Roman" panose="02020603050405020304" pitchFamily="18" charset="0"/>
                <a:cs typeface="Times New Roman" panose="02020603050405020304" pitchFamily="18" charset="0"/>
              </a:rPr>
              <a:t>Ricardomodell</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1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Preise</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ohne</a:t>
            </a:r>
            <a:r>
              <a:rPr lang="en-US" sz="1814" b="1" i="1" dirty="0">
                <a:latin typeface="Times New Roman" panose="02020603050405020304" pitchFamily="18" charset="0"/>
                <a:cs typeface="Times New Roman" panose="02020603050405020304" pitchFamily="18" charset="0"/>
              </a:rPr>
              <a:t> Handel</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675428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D</a:t>
                </a:r>
                <a14:m>
                  <m:oMath xmlns:m="http://schemas.openxmlformats.org/officeDocument/2006/math">
                    <m:r>
                      <m:rPr>
                        <m:sty m:val="p"/>
                      </m:rPr>
                      <a:rPr lang="de-DE" sz="1633">
                        <a:latin typeface="Cambria Math" panose="02040503050406030204" pitchFamily="18" charset="0"/>
                      </a:rPr>
                      <m:t>a</m:t>
                    </m:r>
                    <m:r>
                      <a:rPr lang="de-DE" sz="1633">
                        <a:latin typeface="Cambria Math" panose="02040503050406030204" pitchFamily="18" charset="0"/>
                      </a:rPr>
                      <m:t> </m:t>
                    </m:r>
                    <m:r>
                      <m:rPr>
                        <m:sty m:val="p"/>
                      </m:rPr>
                      <a:rPr lang="de-DE" sz="1633">
                        <a:latin typeface="Cambria Math" panose="02040503050406030204" pitchFamily="18" charset="0"/>
                      </a:rPr>
                      <m:t>Arbeit</m:t>
                    </m:r>
                    <m:r>
                      <a:rPr lang="de-DE" sz="1633">
                        <a:latin typeface="Cambria Math" panose="02040503050406030204" pitchFamily="18" charset="0"/>
                      </a:rPr>
                      <m:t> </m:t>
                    </m:r>
                    <m:r>
                      <m:rPr>
                        <m:sty m:val="p"/>
                      </m:rPr>
                      <a:rPr lang="de-DE" sz="1633">
                        <a:latin typeface="Cambria Math" panose="02040503050406030204" pitchFamily="18" charset="0"/>
                      </a:rPr>
                      <m:t>vollkommen</m:t>
                    </m:r>
                    <m:r>
                      <a:rPr lang="de-DE" sz="1633">
                        <a:latin typeface="Cambria Math" panose="02040503050406030204" pitchFamily="18" charset="0"/>
                      </a:rPr>
                      <m:t> </m:t>
                    </m:r>
                    <m:r>
                      <m:rPr>
                        <m:sty m:val="p"/>
                      </m:rPr>
                      <a:rPr lang="de-DE" sz="1633">
                        <a:latin typeface="Cambria Math" panose="02040503050406030204" pitchFamily="18" charset="0"/>
                      </a:rPr>
                      <m:t>flexibel</m:t>
                    </m:r>
                    <m:r>
                      <a:rPr lang="de-DE" sz="1633">
                        <a:latin typeface="Cambria Math" panose="02040503050406030204" pitchFamily="18" charset="0"/>
                      </a:rPr>
                      <m:t> </m:t>
                    </m:r>
                    <m:r>
                      <m:rPr>
                        <m:sty m:val="p"/>
                      </m:rPr>
                      <a:rPr lang="de-DE" sz="1633">
                        <a:latin typeface="Cambria Math" panose="02040503050406030204" pitchFamily="18" charset="0"/>
                      </a:rPr>
                      <m:t>zwischen</m:t>
                    </m:r>
                    <m:r>
                      <a:rPr lang="de-DE" sz="1633">
                        <a:latin typeface="Cambria Math" panose="02040503050406030204" pitchFamily="18" charset="0"/>
                      </a:rPr>
                      <m:t> </m:t>
                    </m:r>
                    <m:r>
                      <m:rPr>
                        <m:sty m:val="p"/>
                      </m:rPr>
                      <a:rPr lang="de-DE" sz="1633">
                        <a:latin typeface="Cambria Math" panose="02040503050406030204" pitchFamily="18" charset="0"/>
                      </a:rPr>
                      <m:t>den</m:t>
                    </m:r>
                    <m:r>
                      <a:rPr lang="de-DE" sz="1633">
                        <a:latin typeface="Cambria Math" panose="02040503050406030204" pitchFamily="18" charset="0"/>
                      </a:rPr>
                      <m:t> </m:t>
                    </m:r>
                    <m:r>
                      <m:rPr>
                        <m:sty m:val="p"/>
                      </m:rPr>
                      <a:rPr lang="de-DE" sz="1633">
                        <a:latin typeface="Cambria Math" panose="02040503050406030204" pitchFamily="18" charset="0"/>
                      </a:rPr>
                      <m:t>Sektoren</m:t>
                    </m:r>
                    <m:r>
                      <a:rPr lang="de-DE" sz="1633">
                        <a:latin typeface="Cambria Math" panose="02040503050406030204" pitchFamily="18" charset="0"/>
                      </a:rPr>
                      <m:t> </m:t>
                    </m:r>
                    <m:r>
                      <m:rPr>
                        <m:sty m:val="p"/>
                      </m:rPr>
                      <a:rPr lang="de-DE" sz="1633" b="0" i="0" smtClean="0">
                        <a:latin typeface="Cambria Math" panose="02040503050406030204" pitchFamily="18" charset="0"/>
                      </a:rPr>
                      <m:t>ist</m:t>
                    </m:r>
                    <m:r>
                      <a:rPr lang="de-DE" sz="1633" b="0" i="0" smtClean="0">
                        <a:latin typeface="Cambria Math" panose="02040503050406030204" pitchFamily="18" charset="0"/>
                      </a:rPr>
                      <m:t>, </m:t>
                    </m:r>
                    <m:r>
                      <m:rPr>
                        <m:sty m:val="p"/>
                      </m:rPr>
                      <a:rPr lang="de-DE" sz="1633">
                        <a:latin typeface="Cambria Math" panose="02040503050406030204" pitchFamily="18" charset="0"/>
                      </a:rPr>
                      <m:t>gilt</m:t>
                    </m:r>
                    <m:sSub>
                      <m:sSubPr>
                        <m:ctrlPr>
                          <a:rPr lang="de-DE" sz="1633" i="1">
                            <a:latin typeface="Cambria Math" panose="02040503050406030204" pitchFamily="18" charset="0"/>
                          </a:rPr>
                        </m:ctrlPr>
                      </m:sSubPr>
                      <m:e>
                        <m:r>
                          <a:rPr lang="de-DE" sz="1633" i="1">
                            <a:latin typeface="Cambria Math"/>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𝑃𝐾</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6754285" cy="343620"/>
              </a:xfrm>
              <a:prstGeom prst="rect">
                <a:avLst/>
              </a:prstGeom>
              <a:blipFill>
                <a:blip r:embed="rId3"/>
                <a:stretch>
                  <a:fillRect l="-54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948005" y="5639240"/>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𝐾</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oMath>
                </a14:m>
                <a:r>
                  <a:rPr lang="en-US" sz="1633" dirty="0">
                    <a:latin typeface="Times New Roman" panose="02020603050405020304" pitchFamily="18" charset="0"/>
                    <a:cs typeface="Times New Roman" panose="02020603050405020304" pitchFamily="18" charset="0"/>
                  </a:rPr>
                  <a:t>     oder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948005" y="5639240"/>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a:latin typeface="Times New Roman" panose="02020603050405020304" pitchFamily="18" charset="0"/>
                <a:cs typeface="Times New Roman" panose="02020603050405020304" pitchFamily="18" charset="0"/>
                <a:sym typeface="Wingdings" panose="05000000000000000000" pitchFamily="2" charset="2"/>
              </a:rPr>
              <a:t>Die Preise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entsprechen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den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a:t>Aus der Gewinnoptimierung folgt im Allgemeinen (p: Preis, w: Lohn):</a:t>
                </a:r>
              </a:p>
              <a:p>
                <a:endParaRPr lang="de-DE" dirty="0"/>
              </a:p>
              <a:p>
                <a:r>
                  <a:rPr lang="de-DE" dirty="0"/>
                  <a:t>Gewinn = Umsatz – Kosten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a:latin typeface="Cambria Math" panose="02040503050406030204" pitchFamily="18" charset="0"/>
                    <a:ea typeface="Cambria Math" panose="02040503050406030204" pitchFamily="18" charset="0"/>
                  </a:rPr>
                  <a:t> im Gewinnoptimum (Wertgrenzprodukt=Faktorpreis, vgl. Mikro!)</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F134F8D2-7681-4CE7-A9D7-8EC32F697412}"/>
              </a:ext>
            </a:extLst>
          </p:cNvPr>
          <p:cNvSpPr txBox="1"/>
          <p:nvPr/>
        </p:nvSpPr>
        <p:spPr>
          <a:xfrm>
            <a:off x="7218090" y="3910715"/>
            <a:ext cx="4551123" cy="1477328"/>
          </a:xfrm>
          <a:prstGeom prst="rect">
            <a:avLst/>
          </a:prstGeom>
          <a:noFill/>
        </p:spPr>
        <p:txBody>
          <a:bodyPr wrap="square" rtlCol="0">
            <a:spAutoFit/>
          </a:bodyPr>
          <a:lstStyle/>
          <a:p>
            <a:r>
              <a:rPr lang="de-DE" dirty="0"/>
              <a:t>Würden sich die Löhne unterscheiden, würden die Arbeiter alle in den Sektor abwandern, in dem die höheren Löhne gezahlt werden. Damit müssen im Gleichgewicht in beiden Sektoren sich die Löhne angleichen!</a:t>
            </a:r>
          </a:p>
        </p:txBody>
      </p:sp>
      <mc:AlternateContent xmlns:mc="http://schemas.openxmlformats.org/markup-compatibility/2006" xmlns:a14="http://schemas.microsoft.com/office/drawing/2010/main">
        <mc:Choice Requires="a14">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3" name="Rechteck 2"/>
          <p:cNvSpPr/>
          <p:nvPr/>
        </p:nvSpPr>
        <p:spPr>
          <a:xfrm>
            <a:off x="1788780" y="3603860"/>
            <a:ext cx="2226700"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Wein </a:t>
            </a:r>
            <a:endParaRPr lang="de-DE" dirty="0"/>
          </a:p>
        </p:txBody>
      </p:sp>
      <p:sp>
        <p:nvSpPr>
          <p:cNvPr id="4" name="Rechteck 3"/>
          <p:cNvSpPr/>
          <p:nvPr/>
        </p:nvSpPr>
        <p:spPr>
          <a:xfrm>
            <a:off x="1760521" y="4157558"/>
            <a:ext cx="2723536" cy="369332"/>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𝑃𝐾</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𝑃𝐾</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14747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24" grpId="0"/>
      <p:bldP spid="3" grpId="0"/>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der </a:t>
            </a:r>
            <a:r>
              <a:rPr lang="en-US" sz="2540" b="1" i="1" dirty="0" err="1">
                <a:latin typeface="Times New Roman" panose="02020603050405020304" pitchFamily="18" charset="0"/>
                <a:cs typeface="Times New Roman" panose="02020603050405020304" pitchFamily="18" charset="0"/>
              </a:rPr>
              <a:t>relativen</a:t>
            </a:r>
            <a:r>
              <a:rPr lang="en-US" sz="2540" b="1" i="1" dirty="0">
                <a:latin typeface="Times New Roman" panose="02020603050405020304" pitchFamily="18" charset="0"/>
                <a:cs typeface="Times New Roman" panose="02020603050405020304" pitchFamily="18" charset="0"/>
              </a:rPr>
              <a:t> </a:t>
            </a:r>
            <a:r>
              <a:rPr lang="en-US" sz="2540" b="1" i="1" dirty="0" err="1">
                <a:latin typeface="Times New Roman" panose="02020603050405020304" pitchFamily="18" charset="0"/>
                <a:cs typeface="Times New Roman" panose="02020603050405020304" pitchFamily="18" charset="0"/>
              </a:rPr>
              <a:t>Preise</a:t>
            </a:r>
            <a:r>
              <a:rPr lang="en-US" sz="2540" b="1" i="1" dirty="0">
                <a:latin typeface="Times New Roman" panose="02020603050405020304" pitchFamily="18" charset="0"/>
                <a:cs typeface="Times New Roman" panose="02020603050405020304" pitchFamily="18" charset="0"/>
              </a:rPr>
              <a:t>:</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1893380" y="4194473"/>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a:latin typeface="Times New Roman" panose="02020603050405020304" pitchFamily="18" charset="0"/>
                <a:cs typeface="Times New Roman" panose="02020603050405020304" pitchFamily="18" charset="0"/>
                <a:sym typeface="Wingdings" panose="05000000000000000000" pitchFamily="2" charset="2"/>
              </a:rPr>
              <a:t> Relative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Preise</a:t>
            </a:r>
            <a:r>
              <a:rPr lang="en-US" sz="2540" b="1" dirty="0">
                <a:latin typeface="Times New Roman" panose="02020603050405020304" pitchFamily="18" charset="0"/>
                <a:cs typeface="Times New Roman" panose="02020603050405020304" pitchFamily="18" charset="0"/>
                <a:sym typeface="Wingdings" panose="05000000000000000000" pitchFamily="2" charset="2"/>
              </a:rPr>
              <a:t> =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Austauschverhältnis</a:t>
            </a:r>
            <a:r>
              <a:rPr lang="en-US" sz="2540" b="1" dirty="0">
                <a:latin typeface="Times New Roman" panose="02020603050405020304" pitchFamily="18" charset="0"/>
                <a:cs typeface="Times New Roman" panose="02020603050405020304" pitchFamily="18" charset="0"/>
                <a:sym typeface="Wingdings" panose="05000000000000000000" pitchFamily="2" charset="2"/>
              </a:rPr>
              <a:t> der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Güter</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b="0" i="1" smtClean="0">
                        <a:latin typeface="Cambria Math" panose="02040503050406030204" pitchFamily="18" charset="0"/>
                        <a:sym typeface="Wingdings" panose="05000000000000000000" pitchFamily="2" charset="2"/>
                      </a:rPr>
                      <m:t>UK</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Kleider eingetauscht </a:t>
                </a:r>
                <a:r>
                  <a:rPr lang="en-US" sz="2540" dirty="0" err="1">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0" name="Textfeld 9">
            <a:extLst>
              <a:ext uri="{FF2B5EF4-FFF2-40B4-BE49-F238E27FC236}">
                <a16:creationId xmlns:a16="http://schemas.microsoft.com/office/drawing/2014/main" id="{F134F8D2-7681-4CE7-A9D7-8EC32F697412}"/>
              </a:ext>
            </a:extLst>
          </p:cNvPr>
          <p:cNvSpPr txBox="1"/>
          <p:nvPr/>
        </p:nvSpPr>
        <p:spPr>
          <a:xfrm>
            <a:off x="2138516" y="4859363"/>
            <a:ext cx="8622892" cy="923330"/>
          </a:xfrm>
          <a:prstGeom prst="rect">
            <a:avLst/>
          </a:prstGeom>
          <a:noFill/>
        </p:spPr>
        <p:txBody>
          <a:bodyPr wrap="square" rtlCol="0">
            <a:spAutoFit/>
          </a:bodyPr>
          <a:lstStyle/>
          <a:p>
            <a:r>
              <a:rPr lang="de-DE" dirty="0"/>
              <a:t>Erinnern Sie sich an die Makroökonomie und die Einführung von Geld als Tauschmittel!</a:t>
            </a:r>
          </a:p>
          <a:p>
            <a:r>
              <a:rPr lang="de-DE" dirty="0"/>
              <a:t>Jedes Gut wird gegen Geld getauscht und damit stellen die Geldwerte die relativen Austauschverhältnisse der realen Güter dar! </a:t>
            </a:r>
          </a:p>
        </p:txBody>
      </p:sp>
    </p:spTree>
    <p:extLst>
      <p:ext uri="{BB962C8B-B14F-4D97-AF65-F5344CB8AC3E}">
        <p14:creationId xmlns:p14="http://schemas.microsoft.com/office/powerpoint/2010/main" val="315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200848" y="4000029"/>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289096"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289096" cy="950581"/>
              </a:xfrm>
              <a:prstGeom prst="rect">
                <a:avLst/>
              </a:prstGeom>
              <a:blipFill>
                <a:blip r:embed="rId7"/>
                <a:stretch>
                  <a:fillRect l="-1113" t="-2581" b="-1935"/>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646358" y="3206115"/>
            <a:ext cx="3411053"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Wohlfahrtsgewinne, wenn der relative Weltmarktpreis zwischen den relativen Preisen der Handelspartner liegt. Angenommen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𝐾</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22" name="TextBox 14"/>
          <p:cNvSpPr txBox="1"/>
          <p:nvPr/>
        </p:nvSpPr>
        <p:spPr>
          <a:xfrm>
            <a:off x="7107289" y="1766004"/>
            <a:ext cx="5084712" cy="46154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Durch den Tausch von 3 Kleider gegen 1 L Wein stellen sich damit beide Länder sowohl aus Konsumenten, als auch Produzentensicht besser!</a:t>
            </a:r>
          </a:p>
          <a:p>
            <a:endParaRPr lang="de-DE" sz="1633" dirty="0">
              <a:latin typeface="Times New Roman" panose="02020603050405020304" pitchFamily="18" charset="0"/>
              <a:cs typeface="Times New Roman" panose="02020603050405020304" pitchFamily="18" charset="0"/>
            </a:endParaRPr>
          </a:p>
          <a:p>
            <a:r>
              <a:rPr lang="de-DE" sz="1633" dirty="0">
                <a:latin typeface="Times New Roman" panose="02020603050405020304" pitchFamily="18" charset="0"/>
                <a:cs typeface="Times New Roman" panose="02020603050405020304" pitchFamily="18" charset="0"/>
              </a:rPr>
              <a:t>In der BWL nennt man dies eine klassische</a:t>
            </a:r>
          </a:p>
          <a:p>
            <a:endParaRPr lang="de-DE" sz="1633" dirty="0">
              <a:latin typeface="Times New Roman" panose="02020603050405020304" pitchFamily="18" charset="0"/>
              <a:cs typeface="Times New Roman" panose="02020603050405020304" pitchFamily="18" charset="0"/>
            </a:endParaRPr>
          </a:p>
          <a:p>
            <a:r>
              <a:rPr lang="de-DE" sz="1633" dirty="0">
                <a:latin typeface="Times New Roman" panose="02020603050405020304" pitchFamily="18" charset="0"/>
                <a:cs typeface="Times New Roman" panose="02020603050405020304" pitchFamily="18" charset="0"/>
              </a:rPr>
              <a:t>   	    </a:t>
            </a:r>
            <a:r>
              <a:rPr lang="de-DE" sz="1633" b="1" dirty="0" err="1">
                <a:latin typeface="Times New Roman" panose="02020603050405020304" pitchFamily="18" charset="0"/>
                <a:cs typeface="Times New Roman" panose="02020603050405020304" pitchFamily="18" charset="0"/>
              </a:rPr>
              <a:t>Win</a:t>
            </a:r>
            <a:r>
              <a:rPr lang="de-DE" sz="1633" b="1" dirty="0">
                <a:latin typeface="Times New Roman" panose="02020603050405020304" pitchFamily="18" charset="0"/>
                <a:cs typeface="Times New Roman" panose="02020603050405020304" pitchFamily="18" charset="0"/>
              </a:rPr>
              <a:t>-</a:t>
            </a:r>
            <a:r>
              <a:rPr lang="de-DE" sz="1633" b="1" dirty="0" err="1">
                <a:latin typeface="Times New Roman" panose="02020603050405020304" pitchFamily="18" charset="0"/>
                <a:cs typeface="Times New Roman" panose="02020603050405020304" pitchFamily="18" charset="0"/>
              </a:rPr>
              <a:t>Win</a:t>
            </a:r>
            <a:r>
              <a:rPr lang="de-DE" sz="1633" b="1" dirty="0">
                <a:latin typeface="Times New Roman" panose="02020603050405020304" pitchFamily="18" charset="0"/>
                <a:cs typeface="Times New Roman" panose="02020603050405020304" pitchFamily="18" charset="0"/>
              </a:rPr>
              <a:t>-Situation!</a:t>
            </a:r>
          </a:p>
          <a:p>
            <a:endParaRPr lang="de-DE" sz="1633" b="1" dirty="0">
              <a:latin typeface="Times New Roman" panose="02020603050405020304" pitchFamily="18" charset="0"/>
              <a:cs typeface="Times New Roman" panose="02020603050405020304" pitchFamily="18" charset="0"/>
            </a:endParaRPr>
          </a:p>
          <a:p>
            <a:r>
              <a:rPr lang="de-DE" sz="1633" dirty="0">
                <a:latin typeface="Times New Roman" panose="02020603050405020304" pitchFamily="18" charset="0"/>
                <a:cs typeface="Times New Roman" panose="02020603050405020304" pitchFamily="18" charset="0"/>
              </a:rPr>
              <a:t>Bzw. sollten Sie das aus allen Einführungsveranstaltungen kennen, denn das ist nicht anderes der Grund dafür, weswegen unsere Marktwirtschaft funktioniert! Wenn unsere Zahlungsbereitschaft höher ist, als der aus den Produktionsbedingungen abgeleitete Mindestpreis der Anbieter kommt es bei einem Preis zwischen beiden Werten zum Tausch und beide Seiten stellen sich besser.</a:t>
            </a:r>
          </a:p>
          <a:p>
            <a:endParaRPr lang="de-DE" sz="1633" b="1" dirty="0">
              <a:latin typeface="Times New Roman" panose="02020603050405020304" pitchFamily="18" charset="0"/>
              <a:cs typeface="Times New Roman" panose="02020603050405020304" pitchFamily="18" charset="0"/>
            </a:endParaRPr>
          </a:p>
          <a:p>
            <a:r>
              <a:rPr lang="de-DE" sz="1633" b="1" dirty="0">
                <a:latin typeface="Times New Roman" panose="02020603050405020304" pitchFamily="18" charset="0"/>
                <a:cs typeface="Times New Roman" panose="02020603050405020304" pitchFamily="18" charset="0"/>
              </a:rPr>
              <a:t>Der Tausch führt also zu einer </a:t>
            </a:r>
            <a:r>
              <a:rPr lang="de-DE" sz="1633" b="1" u="sng" dirty="0">
                <a:latin typeface="Times New Roman" panose="02020603050405020304" pitchFamily="18" charset="0"/>
                <a:cs typeface="Times New Roman" panose="02020603050405020304" pitchFamily="18" charset="0"/>
              </a:rPr>
              <a:t>Pareto-Verbesserung</a:t>
            </a:r>
            <a:r>
              <a:rPr lang="de-DE" sz="1633" b="1" dirty="0">
                <a:latin typeface="Times New Roman" panose="02020603050405020304" pitchFamily="18" charset="0"/>
                <a:cs typeface="Times New Roman" panose="02020603050405020304" pitchFamily="18" charset="0"/>
              </a:rPr>
              <a:t> (siehe öffentliche Finanzen!) </a:t>
            </a:r>
            <a:endParaRPr lang="en-US" sz="1633" b="1" dirty="0">
              <a:latin typeface="Times New Roman" panose="02020603050405020304" pitchFamily="18" charset="0"/>
              <a:cs typeface="Times New Roman" panose="02020603050405020304" pitchFamily="18" charset="0"/>
            </a:endParaRPr>
          </a:p>
        </p:txBody>
      </p:sp>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Tree>
    <p:extLst>
      <p:ext uri="{BB962C8B-B14F-4D97-AF65-F5344CB8AC3E}">
        <p14:creationId xmlns:p14="http://schemas.microsoft.com/office/powerpoint/2010/main" val="256658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2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031056" y="6097828"/>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Beide</a:t>
            </a:r>
            <a:r>
              <a:rPr lang="en-US" sz="1633" dirty="0">
                <a:latin typeface="Times New Roman" panose="02020603050405020304" pitchFamily="18" charset="0"/>
                <a:cs typeface="Times New Roman" panose="02020603050405020304" pitchFamily="18" charset="0"/>
              </a:rPr>
              <a:t> Länder </a:t>
            </a:r>
            <a:r>
              <a:rPr lang="en-US" sz="1633" dirty="0" err="1">
                <a:latin typeface="Times New Roman" panose="02020603050405020304" pitchFamily="18" charset="0"/>
                <a:cs typeface="Times New Roman" panose="02020603050405020304" pitchFamily="18" charset="0"/>
              </a:rPr>
              <a:t>gewinnen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wenn</a:t>
            </a:r>
            <a:r>
              <a:rPr lang="en-US" sz="1633" dirty="0">
                <a:latin typeface="Times New Roman" panose="02020603050405020304" pitchFamily="18" charset="0"/>
                <a:cs typeface="Times New Roman" panose="02020603050405020304" pitchFamily="18" charset="0"/>
              </a:rPr>
              <a:t> Sie </a:t>
            </a:r>
            <a:r>
              <a:rPr lang="en-US" sz="1633" dirty="0" err="1">
                <a:latin typeface="Times New Roman" panose="02020603050405020304" pitchFamily="18" charset="0"/>
                <a:cs typeface="Times New Roman" panose="02020603050405020304" pitchFamily="18" charset="0"/>
              </a:rPr>
              <a:t>sich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gemäß</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Ihrer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komparativen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Kostenvorteile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spezialisieren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Sowohl</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Produzenten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auch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Konsumenten</a:t>
            </a:r>
            <a:endParaRPr lang="en-US" sz="1633" dirty="0">
              <a:latin typeface="Times New Roman" panose="02020603050405020304" pitchFamily="18" charset="0"/>
              <a:cs typeface="Times New Roman" panose="02020603050405020304" pitchFamily="18" charset="0"/>
            </a:endParaRPr>
          </a:p>
        </p:txBody>
      </p:sp>
      <p:cxnSp>
        <p:nvCxnSpPr>
          <p:cNvPr id="7" name="Straight Arrow Connector 7"/>
          <p:cNvCxnSpPr/>
          <p:nvPr/>
        </p:nvCxnSpPr>
        <p:spPr>
          <a:xfrm flipV="1">
            <a:off x="2761390"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8266962"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765409" y="1419072"/>
                <a:ext cx="3672531"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Wein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𝐾</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𝑅</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765409" y="1419072"/>
                <a:ext cx="3672531" cy="471155"/>
              </a:xfrm>
              <a:prstGeom prst="rect">
                <a:avLst/>
              </a:prstGeom>
              <a:blipFill>
                <a:blip r:embed="rId3"/>
                <a:stretch>
                  <a:fillRect l="-9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6381135" y="1364514"/>
                <a:ext cx="4078715"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Weltmarktpreis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Kleidung</a:t>
                </a:r>
                <a:r>
                  <a:rPr lang="en-US" sz="1633"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𝑅</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𝐾</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6381135" y="1364514"/>
                <a:ext cx="4078715" cy="471155"/>
              </a:xfrm>
              <a:prstGeom prst="rect">
                <a:avLst/>
              </a:prstGeom>
              <a:blipFill>
                <a:blip r:embed="rId4"/>
                <a:stretch>
                  <a:fillRect l="-8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434802"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434802"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383158"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383158"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434050"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8266962"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678446"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678446"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678446"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8266962"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8266962"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8283785" y="2663758"/>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8283785" y="2663758"/>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8345953"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8345953"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8332280"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8332280"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8617531" y="3903839"/>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err="1">
                <a:latin typeface="Times New Roman" panose="02020603050405020304" pitchFamily="18" charset="0"/>
                <a:cs typeface="Times New Roman" panose="02020603050405020304" pitchFamily="18" charset="0"/>
              </a:rPr>
              <a:t>relativer</a:t>
            </a:r>
            <a:r>
              <a:rPr lang="en-US" sz="1400">
                <a:latin typeface="Times New Roman" panose="02020603050405020304" pitchFamily="18" charset="0"/>
                <a:cs typeface="Times New Roman" panose="02020603050405020304" pitchFamily="18" charset="0"/>
              </a:rPr>
              <a:t> Weltmarktpreis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8431930" y="2701914"/>
                <a:ext cx="611642" cy="497508"/>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8431930" y="2701914"/>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8472265" y="4964004"/>
                <a:ext cx="598818" cy="497187"/>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8472265" y="4964004"/>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977183" y="2682145"/>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9053054" y="4938292"/>
            <a:ext cx="1186543"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6026353" y="4236034"/>
                <a:ext cx="2223787" cy="10441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Portugiesischer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Arbeiter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verkaufen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6026353" y="4236034"/>
                <a:ext cx="2223787" cy="1044197"/>
              </a:xfrm>
              <a:prstGeom prst="rect">
                <a:avLst/>
              </a:prstGeom>
              <a:blipFill>
                <a:blip r:embed="rId12"/>
                <a:stretch>
                  <a:fillRect l="-824" t="-1170" r="-1923" b="-5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6070277" y="2581193"/>
                <a:ext cx="2257972" cy="1044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a:latin typeface="Times New Roman" panose="02020603050405020304" pitchFamily="18" charset="0"/>
                    <a:cs typeface="Times New Roman" panose="02020603050405020304" pitchFamily="18" charset="0"/>
                  </a:rPr>
                  <a:t>Britische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Konsumentin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Sie</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Kleidung</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Preis</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kaufen</a:t>
                </a:r>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6070277" y="2581193"/>
                <a:ext cx="2257972" cy="1044388"/>
              </a:xfrm>
              <a:prstGeom prst="rect">
                <a:avLst/>
              </a:prstGeom>
              <a:blipFill>
                <a:blip r:embed="rId13"/>
                <a:stretch>
                  <a:fillRect l="-811" t="-581" r="-270" b="-581"/>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p:sp>
        <p:nvSpPr>
          <p:cNvPr id="3" name="Textfeld 2">
            <a:extLst>
              <a:ext uri="{FF2B5EF4-FFF2-40B4-BE49-F238E27FC236}">
                <a16:creationId xmlns:a16="http://schemas.microsoft.com/office/drawing/2014/main" id="{871D7625-4659-4B02-B495-DBE4712744A5}"/>
              </a:ext>
            </a:extLst>
          </p:cNvPr>
          <p:cNvSpPr txBox="1"/>
          <p:nvPr/>
        </p:nvSpPr>
        <p:spPr>
          <a:xfrm>
            <a:off x="2001040" y="1000559"/>
            <a:ext cx="2059988"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UK produziert Wein</a:t>
            </a:r>
          </a:p>
        </p:txBody>
      </p:sp>
      <p:sp>
        <p:nvSpPr>
          <p:cNvPr id="45" name="Textfeld 44">
            <a:extLst>
              <a:ext uri="{FF2B5EF4-FFF2-40B4-BE49-F238E27FC236}">
                <a16:creationId xmlns:a16="http://schemas.microsoft.com/office/drawing/2014/main" id="{91469601-E696-4C62-9E17-EE1B3D0F15DF}"/>
              </a:ext>
            </a:extLst>
          </p:cNvPr>
          <p:cNvSpPr txBox="1"/>
          <p:nvPr/>
        </p:nvSpPr>
        <p:spPr>
          <a:xfrm>
            <a:off x="6838927" y="947005"/>
            <a:ext cx="2890535"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Portugal produziert Kleidung</a:t>
            </a:r>
          </a:p>
        </p:txBody>
      </p:sp>
      <p:sp>
        <p:nvSpPr>
          <p:cNvPr id="43" name="TextBox 14">
            <a:extLst>
              <a:ext uri="{FF2B5EF4-FFF2-40B4-BE49-F238E27FC236}">
                <a16:creationId xmlns:a16="http://schemas.microsoft.com/office/drawing/2014/main" id="{180D3DB3-A052-4609-843A-22A3E8A475F4}"/>
              </a:ext>
            </a:extLst>
          </p:cNvPr>
          <p:cNvSpPr txBox="1"/>
          <p:nvPr/>
        </p:nvSpPr>
        <p:spPr>
          <a:xfrm>
            <a:off x="2953610"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Somit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ist</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es</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sinnvoll</a:t>
            </a:r>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dass</a:t>
            </a:r>
            <a:r>
              <a:rPr lang="en-US" sz="1400" dirty="0">
                <a:latin typeface="Times New Roman" panose="02020603050405020304" pitchFamily="18" charset="0"/>
                <a:cs typeface="Times New Roman" panose="02020603050405020304" pitchFamily="18" charset="0"/>
                <a:sym typeface="Wingdings" panose="05000000000000000000" pitchFamily="2" charset="2"/>
              </a:rPr>
              <a:t> UK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Wein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sz="1400" dirty="0">
                <a:latin typeface="Times New Roman" panose="02020603050405020304" pitchFamily="18" charset="0"/>
                <a:cs typeface="Times New Roman" panose="02020603050405020304" pitchFamily="18" charset="0"/>
                <a:sym typeface="Wingdings" panose="05000000000000000000" pitchFamily="2" charset="2"/>
              </a:rPr>
              <a:t> und Portugal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nur</a:t>
            </a:r>
            <a:r>
              <a:rPr lang="en-US" sz="1400" dirty="0">
                <a:latin typeface="Times New Roman" panose="02020603050405020304" pitchFamily="18" charset="0"/>
                <a:cs typeface="Times New Roman" panose="02020603050405020304" pitchFamily="18" charset="0"/>
                <a:sym typeface="Wingdings" panose="05000000000000000000" pitchFamily="2" charset="2"/>
              </a:rPr>
              <a:t> 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1009566"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1009566"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663352"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663352"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274591" y="3768974"/>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Weltmarktpreis</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284878" y="2498346"/>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50" name="Rechteck 49"/>
          <p:cNvSpPr/>
          <p:nvPr/>
        </p:nvSpPr>
        <p:spPr>
          <a:xfrm>
            <a:off x="300991" y="4640328"/>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mc:AlternateContent xmlns:mc="http://schemas.openxmlformats.org/markup-compatibility/2006" xmlns:a14="http://schemas.microsoft.com/office/drawing/2010/main">
        <mc:Choice Requires="a14">
          <p:sp>
            <p:nvSpPr>
              <p:cNvPr id="51" name="TextBox 14"/>
              <p:cNvSpPr txBox="1"/>
              <p:nvPr/>
            </p:nvSpPr>
            <p:spPr>
              <a:xfrm>
                <a:off x="3059938" y="4189557"/>
                <a:ext cx="2746028" cy="12018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Britische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Arbeiterin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Sie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51" name="TextBox 14"/>
              <p:cNvSpPr txBox="1">
                <a:spLocks noRot="1" noChangeAspect="1" noMove="1" noResize="1" noEditPoints="1" noAdjustHandles="1" noChangeArrowheads="1" noChangeShapeType="1" noTextEdit="1"/>
              </p:cNvSpPr>
              <p:nvPr/>
            </p:nvSpPr>
            <p:spPr>
              <a:xfrm>
                <a:off x="3059938" y="4189557"/>
                <a:ext cx="2746028" cy="1201867"/>
              </a:xfrm>
              <a:prstGeom prst="rect">
                <a:avLst/>
              </a:prstGeom>
              <a:blipFill>
                <a:blip r:embed="rId16"/>
                <a:stretch>
                  <a:fillRect l="-1333" t="-1523" b="-1523"/>
                </a:stretch>
              </a:blipFill>
            </p:spPr>
            <p:txBody>
              <a:bodyPr/>
              <a:lstStyle/>
              <a:p>
                <a:r>
                  <a:rPr lang="de-DE">
                    <a:noFill/>
                  </a:rPr>
                  <a:t> </a:t>
                </a:r>
              </a:p>
            </p:txBody>
          </p:sp>
        </mc:Fallback>
      </mc:AlternateContent>
      <p:sp>
        <p:nvSpPr>
          <p:cNvPr id="52" name="TextBox 39"/>
          <p:cNvSpPr txBox="1"/>
          <p:nvPr/>
        </p:nvSpPr>
        <p:spPr>
          <a:xfrm>
            <a:off x="3042804" y="2595937"/>
            <a:ext cx="2625493" cy="10974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Portugiesischer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Preis</a:t>
            </a:r>
            <a:r>
              <a:rPr lang="en-US" sz="1633" dirty="0">
                <a:latin typeface="Times New Roman" panose="02020603050405020304" pitchFamily="18" charset="0"/>
                <a:cs typeface="Times New Roman" panose="02020603050405020304" pitchFamily="18" charset="0"/>
              </a:rPr>
              <a:t> 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53" name="TextBox 11"/>
          <p:cNvSpPr txBox="1"/>
          <p:nvPr/>
        </p:nvSpPr>
        <p:spPr>
          <a:xfrm>
            <a:off x="1532095"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Liter Wein gegen 3 Kleider</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831067" y="1831510"/>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Kleid gegen </a:t>
                </a:r>
                <a14:m>
                  <m:oMath xmlns:m="http://schemas.openxmlformats.org/officeDocument/2006/math">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a:latin typeface="Times New Roman" panose="02020603050405020304" pitchFamily="18" charset="0"/>
                    <a:cs typeface="Times New Roman" panose="02020603050405020304" pitchFamily="18" charset="0"/>
                  </a:rPr>
                  <a:t> Liter Wein</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831067" y="1831510"/>
                <a:ext cx="3009056" cy="448777"/>
              </a:xfrm>
              <a:prstGeom prst="rect">
                <a:avLst/>
              </a:prstGeom>
              <a:blipFill>
                <a:blip r:embed="rId17"/>
                <a:stretch>
                  <a:fillRect l="-1217" r="-609" b="-5405"/>
                </a:stretch>
              </a:blipFill>
            </p:spPr>
            <p:txBody>
              <a:bodyPr/>
              <a:lstStyle/>
              <a:p>
                <a:r>
                  <a:rPr lang="de-DE">
                    <a:noFill/>
                  </a:rPr>
                  <a:t> </a:t>
                </a:r>
              </a:p>
            </p:txBody>
          </p:sp>
        </mc:Fallback>
      </mc:AlternateContent>
    </p:spTree>
    <p:extLst>
      <p:ext uri="{BB962C8B-B14F-4D97-AF65-F5344CB8AC3E}">
        <p14:creationId xmlns:p14="http://schemas.microsoft.com/office/powerpoint/2010/main" val="213762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1" grpId="0"/>
      <p:bldP spid="52" grpId="0"/>
      <p:bldP spid="53" grpId="0"/>
      <p:bldP spid="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5DE82FD-E3DD-4E0B-AEA7-F13746C2B8D5}"/>
              </a:ext>
            </a:extLst>
          </p:cNvPr>
          <p:cNvSpPr txBox="1"/>
          <p:nvPr/>
        </p:nvSpPr>
        <p:spPr>
          <a:xfrm>
            <a:off x="39330" y="755073"/>
            <a:ext cx="12088760" cy="9975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Aufgrund</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strikten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Annahmen</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Modell und </a:t>
            </a:r>
            <a:r>
              <a:rPr lang="en-US" dirty="0" err="1">
                <a:latin typeface="Times New Roman" panose="02020603050405020304" pitchFamily="18" charset="0"/>
                <a:cs typeface="Times New Roman" panose="02020603050405020304" pitchFamily="18" charset="0"/>
              </a:rPr>
              <a:t>dem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funktionalen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Zusammenhang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über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lineare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Produktionsfunktion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erscheint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auch</a:t>
            </a:r>
            <a:r>
              <a:rPr lang="en-US" dirty="0">
                <a:latin typeface="Times New Roman" panose="02020603050405020304" pitchFamily="18" charset="0"/>
                <a:cs typeface="Times New Roman" panose="02020603050405020304" pitchFamily="18" charset="0"/>
              </a:rPr>
              <a:t> das Modell </a:t>
            </a:r>
            <a:r>
              <a:rPr lang="en-US" dirty="0" err="1">
                <a:latin typeface="Times New Roman" panose="02020603050405020304" pitchFamily="18" charset="0"/>
                <a:cs typeface="Times New Roman" panose="02020603050405020304" pitchFamily="18" charset="0"/>
              </a:rPr>
              <a:t>sehr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einfach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Unterschätzen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aber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nicht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Schwierigkeit</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dahinter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steht</a:t>
            </a:r>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F5DE82FD-E3DD-4E0B-AEA7-F13746C2B8D5}"/>
              </a:ext>
            </a:extLst>
          </p:cNvPr>
          <p:cNvSpPr txBox="1"/>
          <p:nvPr/>
        </p:nvSpPr>
        <p:spPr>
          <a:xfrm>
            <a:off x="990599" y="1385221"/>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Eine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Ankedote</a:t>
            </a:r>
            <a:r>
              <a:rPr lang="en-US" dirty="0">
                <a:latin typeface="Times New Roman" panose="02020603050405020304" pitchFamily="18" charset="0"/>
                <a:cs typeface="Times New Roman" panose="02020603050405020304" pitchFamily="18" charset="0"/>
              </a:rPr>
              <a:t> von Paul Samuelson (2. </a:t>
            </a:r>
            <a:r>
              <a:rPr lang="en-US" dirty="0" err="1">
                <a:latin typeface="Times New Roman" panose="02020603050405020304" pitchFamily="18" charset="0"/>
                <a:cs typeface="Times New Roman" panose="02020603050405020304" pitchFamily="18" charset="0"/>
              </a:rPr>
              <a:t>Nobelpreisträger</a:t>
            </a:r>
            <a:r>
              <a:rPr lang="en-US" dirty="0">
                <a:latin typeface="Times New Roman" panose="02020603050405020304" pitchFamily="18" charset="0"/>
                <a:cs typeface="Times New Roman" panose="02020603050405020304" pitchFamily="18" charset="0"/>
              </a:rPr>
              <a:t> in </a:t>
            </a:r>
            <a:r>
              <a:rPr lang="en-US" dirty="0" err="1">
                <a:latin typeface="Times New Roman" panose="02020603050405020304" pitchFamily="18" charset="0"/>
                <a:cs typeface="Times New Roman" panose="02020603050405020304" pitchFamily="18" charset="0"/>
              </a:rPr>
              <a:t>Wirtschaftswissenschaften</a:t>
            </a:r>
            <a:r>
              <a:rPr lang="en-US" dirty="0">
                <a:latin typeface="Times New Roman" panose="02020603050405020304" pitchFamily="18" charset="0"/>
                <a:cs typeface="Times New Roman" panose="02020603050405020304" pitchFamily="18" charset="0"/>
              </a:rPr>
              <a:t> 1970): </a:t>
            </a:r>
          </a:p>
        </p:txBody>
      </p:sp>
      <p:sp>
        <p:nvSpPr>
          <p:cNvPr id="48" name="TextBox 39">
            <a:extLst>
              <a:ext uri="{FF2B5EF4-FFF2-40B4-BE49-F238E27FC236}">
                <a16:creationId xmlns:a16="http://schemas.microsoft.com/office/drawing/2014/main" id="{F5DE82FD-E3DD-4E0B-AEA7-F13746C2B8D5}"/>
              </a:ext>
            </a:extLst>
          </p:cNvPr>
          <p:cNvSpPr txBox="1"/>
          <p:nvPr/>
        </p:nvSpPr>
        <p:spPr>
          <a:xfrm>
            <a:off x="39331" y="1752600"/>
            <a:ext cx="12088759" cy="1487129"/>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a:latin typeface="Times New Roman" panose="02020603050405020304" pitchFamily="18" charset="0"/>
                <a:cs typeface="Times New Roman" panose="02020603050405020304" pitchFamily="18" charset="0"/>
              </a:rPr>
              <a:t>Paul Samuelson (Nobel laureate ) was once challenged by the mathematician Stanislaw </a:t>
            </a:r>
            <a:r>
              <a:rPr lang="en-US" i="1" dirty="0" err="1">
                <a:latin typeface="Times New Roman" panose="02020603050405020304" pitchFamily="18" charset="0"/>
                <a:cs typeface="Times New Roman" panose="02020603050405020304" pitchFamily="18" charset="0"/>
              </a:rPr>
              <a:t>Ulam</a:t>
            </a:r>
            <a:r>
              <a:rPr lang="en-US" i="1" dirty="0">
                <a:latin typeface="Times New Roman" panose="02020603050405020304" pitchFamily="18" charset="0"/>
                <a:cs typeface="Times New Roman" panose="02020603050405020304" pitchFamily="18" charset="0"/>
              </a:rPr>
              <a:t> (</a:t>
            </a:r>
            <a:r>
              <a:rPr lang="en-US" i="1" dirty="0" err="1">
                <a:latin typeface="Times New Roman" panose="02020603050405020304" pitchFamily="18" charset="0"/>
                <a:cs typeface="Times New Roman" panose="02020603050405020304" pitchFamily="18" charset="0"/>
              </a:rPr>
              <a:t>Mitentwickler</a:t>
            </a:r>
            <a:r>
              <a:rPr lang="en-US" i="1" dirty="0">
                <a:latin typeface="Times New Roman" panose="02020603050405020304" pitchFamily="18" charset="0"/>
                <a:cs typeface="Times New Roman" panose="02020603050405020304" pitchFamily="18" charset="0"/>
              </a:rPr>
              <a:t> der </a:t>
            </a:r>
            <a:r>
              <a:rPr lang="en-US" i="1" dirty="0" err="1">
                <a:latin typeface="Times New Roman" panose="02020603050405020304" pitchFamily="18" charset="0"/>
                <a:cs typeface="Times New Roman" panose="02020603050405020304" pitchFamily="18" charset="0"/>
              </a:rPr>
              <a:t>Wasserstoffombe</a:t>
            </a:r>
            <a:r>
              <a:rPr lang="en-US" i="1" dirty="0">
                <a:latin typeface="Times New Roman" panose="02020603050405020304" pitchFamily="18" charset="0"/>
                <a:cs typeface="Times New Roman" panose="02020603050405020304" pitchFamily="18" charset="0"/>
              </a:rPr>
              <a:t>) to "name me one proposition in all of the social sciences which is both true and non-trivial." It was several years later than he thought of the correct response: comparative advantage. "That it is logically true need not be argued before a mathematician; that is </a:t>
            </a:r>
            <a:r>
              <a:rPr lang="en-US" i="1" dirty="0" err="1">
                <a:latin typeface="Times New Roman" panose="02020603050405020304" pitchFamily="18" charset="0"/>
                <a:cs typeface="Times New Roman" panose="02020603050405020304" pitchFamily="18" charset="0"/>
              </a:rPr>
              <a:t>is</a:t>
            </a:r>
            <a:r>
              <a:rPr lang="en-US"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p:txBody>
      </p:sp>
      <p:sp>
        <p:nvSpPr>
          <p:cNvPr id="4" name="Rechteck 3"/>
          <p:cNvSpPr/>
          <p:nvPr/>
        </p:nvSpPr>
        <p:spPr>
          <a:xfrm>
            <a:off x="382565" y="3163257"/>
            <a:ext cx="11208327" cy="461665"/>
          </a:xfrm>
          <a:prstGeom prst="rect">
            <a:avLst/>
          </a:prstGeom>
        </p:spPr>
        <p:txBody>
          <a:bodyPr wrap="square">
            <a:spAutoFit/>
          </a:bodyPr>
          <a:lstStyle/>
          <a:p>
            <a:r>
              <a:rPr lang="en-US" sz="1200" dirty="0" err="1">
                <a:solidFill>
                  <a:srgbClr val="000000"/>
                </a:solidFill>
                <a:latin typeface="Times New Roman" panose="02020603050405020304" pitchFamily="18" charset="0"/>
              </a:rPr>
              <a:t>Quelle</a:t>
            </a:r>
            <a:r>
              <a:rPr lang="en-US" sz="1200" dirty="0">
                <a:solidFill>
                  <a:srgbClr val="000000"/>
                </a:solidFill>
                <a:latin typeface="Times New Roman" panose="02020603050405020304" pitchFamily="18" charset="0"/>
              </a:rPr>
              <a:t>: P.A.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p:txBody>
      </p:sp>
      <p:sp>
        <p:nvSpPr>
          <p:cNvPr id="49" name="TextBox 39">
            <a:extLst>
              <a:ext uri="{FF2B5EF4-FFF2-40B4-BE49-F238E27FC236}">
                <a16:creationId xmlns:a16="http://schemas.microsoft.com/office/drawing/2014/main" id="{F5DE82FD-E3DD-4E0B-AEA7-F13746C2B8D5}"/>
              </a:ext>
            </a:extLst>
          </p:cNvPr>
          <p:cNvSpPr txBox="1"/>
          <p:nvPr/>
        </p:nvSpPr>
        <p:spPr>
          <a:xfrm>
            <a:off x="0" y="3537648"/>
            <a:ext cx="12128090" cy="62345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a:latin typeface="Times New Roman" panose="02020603050405020304" pitchFamily="18" charset="0"/>
                <a:cs typeface="Times New Roman" panose="02020603050405020304" pitchFamily="18" charset="0"/>
              </a:rPr>
              <a:t>Auch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heute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kann</a:t>
            </a:r>
            <a:r>
              <a:rPr lang="en-US" dirty="0">
                <a:latin typeface="Times New Roman" panose="02020603050405020304" pitchFamily="18" charset="0"/>
                <a:cs typeface="Times New Roman" panose="02020603050405020304" pitchFamily="18" charset="0"/>
              </a:rPr>
              <a:t> man </a:t>
            </a:r>
            <a:r>
              <a:rPr lang="en-US" dirty="0" err="1">
                <a:latin typeface="Times New Roman" panose="02020603050405020304" pitchFamily="18" charset="0"/>
                <a:cs typeface="Times New Roman" panose="02020603050405020304" pitchFamily="18" charset="0"/>
              </a:rPr>
              <a:t>sagen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dass</a:t>
            </a:r>
            <a:r>
              <a:rPr lang="en-US" dirty="0">
                <a:latin typeface="Times New Roman" panose="02020603050405020304" pitchFamily="18" charset="0"/>
                <a:cs typeface="Times New Roman" panose="02020603050405020304" pitchFamily="18" charset="0"/>
              </a:rPr>
              <a:t> dieses Modell </a:t>
            </a:r>
            <a:r>
              <a:rPr lang="en-US" dirty="0" err="1">
                <a:latin typeface="Times New Roman" panose="02020603050405020304" pitchFamily="18" charset="0"/>
                <a:cs typeface="Times New Roman" panose="02020603050405020304" pitchFamily="18" charset="0"/>
              </a:rPr>
              <a:t>immer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noch</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Grundlage</a:t>
            </a:r>
            <a:r>
              <a:rPr lang="en-US" dirty="0">
                <a:latin typeface="Times New Roman" panose="02020603050405020304" pitchFamily="18" charset="0"/>
                <a:cs typeface="Times New Roman" panose="02020603050405020304" pitchFamily="18" charset="0"/>
              </a:rPr>
              <a:t> in der Argumentation </a:t>
            </a:r>
            <a:r>
              <a:rPr lang="en-US" dirty="0" err="1">
                <a:latin typeface="Times New Roman" panose="02020603050405020304" pitchFamily="18" charset="0"/>
                <a:cs typeface="Times New Roman" panose="02020603050405020304" pitchFamily="18" charset="0"/>
              </a:rPr>
              <a:t>für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Freihandel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a:t>
            </a:r>
            <a:r>
              <a:rPr lang="en-US" dirty="0">
                <a:latin typeface="Times New Roman" panose="02020603050405020304" pitchFamily="18" charset="0"/>
                <a:cs typeface="Times New Roman" panose="02020603050405020304" pitchFamily="18" charset="0"/>
              </a:rPr>
              <a:t>, und </a:t>
            </a:r>
            <a:r>
              <a:rPr lang="en-US" dirty="0" err="1">
                <a:latin typeface="Times New Roman" panose="02020603050405020304" pitchFamily="18" charset="0"/>
                <a:cs typeface="Times New Roman" panose="02020603050405020304" pitchFamily="18" charset="0"/>
              </a:rPr>
              <a:t>damit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auch</a:t>
            </a:r>
            <a:r>
              <a:rPr lang="en-US" dirty="0">
                <a:latin typeface="Times New Roman" panose="02020603050405020304" pitchFamily="18" charset="0"/>
                <a:cs typeface="Times New Roman" panose="02020603050405020304" pitchFamily="18" charset="0"/>
              </a:rPr>
              <a:t> die </a:t>
            </a:r>
            <a:r>
              <a:rPr lang="en-US" dirty="0" err="1">
                <a:latin typeface="Times New Roman" panose="02020603050405020304" pitchFamily="18" charset="0"/>
                <a:cs typeface="Times New Roman" panose="02020603050405020304" pitchFamily="18" charset="0"/>
              </a:rPr>
              <a:t>Grundlage</a:t>
            </a:r>
            <a:r>
              <a:rPr lang="en-US" dirty="0">
                <a:latin typeface="Times New Roman" panose="02020603050405020304" pitchFamily="18" charset="0"/>
                <a:cs typeface="Times New Roman" panose="02020603050405020304" pitchFamily="18" charset="0"/>
              </a:rPr>
              <a:t> der </a:t>
            </a:r>
            <a:r>
              <a:rPr lang="en-US" dirty="0" err="1">
                <a:latin typeface="Times New Roman" panose="02020603050405020304" pitchFamily="18" charset="0"/>
                <a:cs typeface="Times New Roman" panose="02020603050405020304" pitchFamily="18" charset="0"/>
              </a:rPr>
              <a:t>Welthandelsorganisation</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3"/>
              </a:rPr>
              <a:t>WTO</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4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 grpId="0"/>
      <p:bldP spid="4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9162" y="681621"/>
            <a:ext cx="1214283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Aus den Grundlagenveranstaltungen der BWL und VWL kennen Sie das Konzept der Transformationskurve</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449320" y="63909"/>
            <a:ext cx="9616885" cy="554225"/>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Transformationkurve</a:t>
            </a:r>
            <a:r>
              <a:rPr lang="de-DE" sz="3200" b="1" dirty="0">
                <a:latin typeface="Times New Roman" panose="02020603050405020304" pitchFamily="18" charset="0"/>
                <a:cs typeface="Times New Roman" panose="02020603050405020304" pitchFamily="18" charset="0"/>
              </a:rPr>
              <a:t>/Produktionsmöglichkeitskurve</a:t>
            </a:r>
          </a:p>
        </p:txBody>
      </p:sp>
      <p:sp>
        <p:nvSpPr>
          <p:cNvPr id="17" name="Textfeld 16"/>
          <p:cNvSpPr txBox="1"/>
          <p:nvPr/>
        </p:nvSpPr>
        <p:spPr>
          <a:xfrm>
            <a:off x="0" y="1125793"/>
            <a:ext cx="12142838" cy="66367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Transformationskurve:	Ort der effizienten Gütermengenkombinationen, die bei konstantem Input und 					Technologie produziert werden können. </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3849330" y="1789471"/>
            <a:ext cx="5289755"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Vgl. Sie mit dem Konzept der Indifferenzkurven!</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27251" y="2169898"/>
            <a:ext cx="12142838" cy="447368"/>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Im Allgemeinen geht man von einem konkaven Verlauf einer Transformationskurve aus</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0" name="Straight Arrow Connector 7"/>
          <p:cNvCxnSpPr/>
          <p:nvPr/>
        </p:nvCxnSpPr>
        <p:spPr>
          <a:xfrm flipV="1">
            <a:off x="421083" y="5431513"/>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9"/>
          <p:cNvCxnSpPr/>
          <p:nvPr/>
        </p:nvCxnSpPr>
        <p:spPr>
          <a:xfrm flipH="1" flipV="1">
            <a:off x="407278" y="2780860"/>
            <a:ext cx="13805" cy="266637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Freeform 16"/>
          <p:cNvSpPr/>
          <p:nvPr/>
        </p:nvSpPr>
        <p:spPr>
          <a:xfrm rot="10800000" flipV="1">
            <a:off x="407279" y="3105267"/>
            <a:ext cx="3774903" cy="2326247"/>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23" name="Textfeld 22"/>
          <p:cNvSpPr txBox="1"/>
          <p:nvPr/>
        </p:nvSpPr>
        <p:spPr>
          <a:xfrm>
            <a:off x="68365" y="2963674"/>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961641" y="5431512"/>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5" name="Textfeld 24"/>
          <p:cNvSpPr txBox="1"/>
          <p:nvPr/>
        </p:nvSpPr>
        <p:spPr>
          <a:xfrm>
            <a:off x="1866877" y="3128314"/>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6" name="Textfeld 25"/>
          <p:cNvSpPr txBox="1"/>
          <p:nvPr/>
        </p:nvSpPr>
        <p:spPr>
          <a:xfrm>
            <a:off x="1928629" y="2928745"/>
            <a:ext cx="393288" cy="673558"/>
          </a:xfrm>
          <a:prstGeom prst="rect">
            <a:avLst/>
          </a:prstGeom>
          <a:noFill/>
        </p:spPr>
        <p:txBody>
          <a:bodyPr wrap="square" rtlCol="0">
            <a:noAutofit/>
          </a:bodyPr>
          <a:lstStyle/>
          <a:p>
            <a:r>
              <a:rPr lang="de-DE" sz="5000" b="1" dirty="0">
                <a:latin typeface="Times New Roman" panose="02020603050405020304" pitchFamily="18" charset="0"/>
                <a:cs typeface="Times New Roman" panose="02020603050405020304" pitchFamily="18" charset="0"/>
              </a:rPr>
              <a:t>.</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8" name="Gerader Verbinder 27"/>
          <p:cNvCxnSpPr/>
          <p:nvPr/>
        </p:nvCxnSpPr>
        <p:spPr>
          <a:xfrm flipH="1">
            <a:off x="407278" y="3538713"/>
            <a:ext cx="1656243" cy="416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flipH="1">
            <a:off x="2088421" y="3538713"/>
            <a:ext cx="1633" cy="18472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27251" y="3330657"/>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7" name="Textfeld 46"/>
          <p:cNvSpPr txBox="1"/>
          <p:nvPr/>
        </p:nvSpPr>
        <p:spPr>
          <a:xfrm>
            <a:off x="1768684" y="5395530"/>
            <a:ext cx="588299"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r>
              <a:rPr lang="de-DE" sz="2000" baseline="-25000" dirty="0">
                <a:latin typeface="Times New Roman" panose="02020603050405020304" pitchFamily="18" charset="0"/>
                <a:cs typeface="Times New Roman" panose="02020603050405020304" pitchFamily="18" charset="0"/>
              </a:rPr>
              <a:t>X</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4474083" y="2575147"/>
            <a:ext cx="3133018" cy="254203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Der Punkt X gibt eine effiziente Gütermengenkombination (A</a:t>
            </a:r>
            <a:r>
              <a:rPr lang="de-DE" sz="1600" baseline="-25000" dirty="0">
                <a:latin typeface="Times New Roman" panose="02020603050405020304" pitchFamily="18" charset="0"/>
                <a:cs typeface="Times New Roman" panose="02020603050405020304" pitchFamily="18" charset="0"/>
              </a:rPr>
              <a:t>X</a:t>
            </a:r>
            <a:r>
              <a:rPr lang="de-DE" sz="1600" dirty="0">
                <a:latin typeface="Times New Roman" panose="02020603050405020304" pitchFamily="18" charset="0"/>
                <a:cs typeface="Times New Roman" panose="02020603050405020304" pitchFamily="18" charset="0"/>
              </a:rPr>
              <a:t>,B</a:t>
            </a:r>
            <a:r>
              <a:rPr lang="de-DE" sz="1600" baseline="-25000" dirty="0">
                <a:latin typeface="Times New Roman" panose="02020603050405020304" pitchFamily="18" charset="0"/>
                <a:cs typeface="Times New Roman" panose="02020603050405020304" pitchFamily="18" charset="0"/>
              </a:rPr>
              <a:t>X</a:t>
            </a:r>
            <a:r>
              <a:rPr lang="de-DE" sz="1600" dirty="0">
                <a:latin typeface="Times New Roman" panose="02020603050405020304" pitchFamily="18" charset="0"/>
                <a:cs typeface="Times New Roman" panose="02020603050405020304" pitchFamily="18" charset="0"/>
              </a:rPr>
              <a:t>) an, die bei gegebener Technologie und konstantem Input möglich ist. Man stellt die Frage: Gegeben ich produziere A</a:t>
            </a:r>
            <a:r>
              <a:rPr lang="de-DE" sz="1600" baseline="-25000" dirty="0">
                <a:latin typeface="Times New Roman" panose="02020603050405020304" pitchFamily="18" charset="0"/>
                <a:cs typeface="Times New Roman" panose="02020603050405020304" pitchFamily="18" charset="0"/>
              </a:rPr>
              <a:t>X</a:t>
            </a:r>
            <a:r>
              <a:rPr lang="de-DE" sz="1600" dirty="0">
                <a:latin typeface="Times New Roman" panose="02020603050405020304" pitchFamily="18" charset="0"/>
                <a:cs typeface="Times New Roman" panose="02020603050405020304" pitchFamily="18" charset="0"/>
              </a:rPr>
              <a:t>, wieviel von Gut B kann ich dann noch produzieren.</a:t>
            </a:r>
          </a:p>
          <a:p>
            <a:r>
              <a:rPr lang="de-DE" sz="1600" dirty="0">
                <a:latin typeface="Times New Roman" panose="02020603050405020304" pitchFamily="18" charset="0"/>
                <a:cs typeface="Times New Roman" panose="02020603050405020304" pitchFamily="18" charset="0"/>
              </a:rPr>
              <a:t>Oder umgekehrt: Gegeben ich produziere B</a:t>
            </a:r>
            <a:r>
              <a:rPr lang="de-DE" sz="1600" baseline="-25000" dirty="0">
                <a:latin typeface="Times New Roman" panose="02020603050405020304" pitchFamily="18" charset="0"/>
                <a:cs typeface="Times New Roman" panose="02020603050405020304" pitchFamily="18" charset="0"/>
              </a:rPr>
              <a:t>X</a:t>
            </a:r>
            <a:r>
              <a:rPr lang="de-DE" sz="1600" dirty="0">
                <a:latin typeface="Times New Roman" panose="02020603050405020304" pitchFamily="18" charset="0"/>
                <a:cs typeface="Times New Roman" panose="02020603050405020304" pitchFamily="18" charset="0"/>
              </a:rPr>
              <a:t>, wieviel von Gut B kann ich dann noch produzieren.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9" name="Textfeld 48"/>
          <p:cNvSpPr txBox="1"/>
          <p:nvPr/>
        </p:nvSpPr>
        <p:spPr>
          <a:xfrm>
            <a:off x="4475386" y="5032188"/>
            <a:ext cx="3133018" cy="1051859"/>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Die Transformationskurve stellt alle möglichen Punkte dar, die diese beiden Fragen für alle möglichen Mengen von A und B beantworten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0" name="Textfeld 49"/>
          <p:cNvSpPr txBox="1"/>
          <p:nvPr/>
        </p:nvSpPr>
        <p:spPr>
          <a:xfrm>
            <a:off x="3581903" y="6084047"/>
            <a:ext cx="4253249" cy="597647"/>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Vgl. wieder mit der </a:t>
            </a:r>
            <a:r>
              <a:rPr lang="de-DE" sz="1600" dirty="0" err="1">
                <a:latin typeface="Times New Roman" panose="02020603050405020304" pitchFamily="18" charset="0"/>
                <a:cs typeface="Times New Roman" panose="02020603050405020304" pitchFamily="18" charset="0"/>
              </a:rPr>
              <a:t>Indiffernezkurve</a:t>
            </a:r>
            <a:r>
              <a:rPr lang="de-DE" sz="1600" dirty="0">
                <a:latin typeface="Times New Roman" panose="02020603050405020304" pitchFamily="18" charset="0"/>
                <a:cs typeface="Times New Roman" panose="02020603050405020304" pitchFamily="18" charset="0"/>
              </a:rPr>
              <a:t> oder den </a:t>
            </a:r>
            <a:r>
              <a:rPr lang="de-DE" sz="1600" dirty="0" err="1">
                <a:latin typeface="Times New Roman" panose="02020603050405020304" pitchFamily="18" charset="0"/>
                <a:cs typeface="Times New Roman" panose="02020603050405020304" pitchFamily="18" charset="0"/>
              </a:rPr>
              <a:t>Isoquanten</a:t>
            </a:r>
            <a:r>
              <a:rPr lang="de-DE" sz="1600" dirty="0">
                <a:latin typeface="Times New Roman" panose="02020603050405020304" pitchFamily="18" charset="0"/>
                <a:cs typeface="Times New Roman" panose="02020603050405020304" pitchFamily="18" charset="0"/>
              </a:rPr>
              <a:t> aus Mikro!</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1" name="Textfeld 50"/>
          <p:cNvSpPr txBox="1"/>
          <p:nvPr/>
        </p:nvSpPr>
        <p:spPr>
          <a:xfrm>
            <a:off x="7548283" y="2545650"/>
            <a:ext cx="4617002" cy="2265410"/>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Da im </a:t>
            </a:r>
            <a:r>
              <a:rPr lang="de-DE" sz="1600" b="1" dirty="0" err="1">
                <a:latin typeface="Times New Roman" panose="02020603050405020304" pitchFamily="18" charset="0"/>
                <a:cs typeface="Times New Roman" panose="02020603050405020304" pitchFamily="18" charset="0"/>
              </a:rPr>
              <a:t>Ricardomodell</a:t>
            </a:r>
            <a:r>
              <a:rPr lang="de-DE" sz="1600" dirty="0">
                <a:latin typeface="Times New Roman" panose="02020603050405020304" pitchFamily="18" charset="0"/>
                <a:cs typeface="Times New Roman" panose="02020603050405020304" pitchFamily="18" charset="0"/>
              </a:rPr>
              <a:t> von </a:t>
            </a:r>
            <a:r>
              <a:rPr lang="de-DE" sz="1600" b="1" dirty="0">
                <a:latin typeface="Times New Roman" panose="02020603050405020304" pitchFamily="18" charset="0"/>
                <a:cs typeface="Times New Roman" panose="02020603050405020304" pitchFamily="18" charset="0"/>
              </a:rPr>
              <a:t>linearen Produktionsfunktionen </a:t>
            </a:r>
            <a:r>
              <a:rPr lang="de-DE" sz="1600" dirty="0">
                <a:latin typeface="Times New Roman" panose="02020603050405020304" pitchFamily="18" charset="0"/>
                <a:cs typeface="Times New Roman" panose="02020603050405020304" pitchFamily="18" charset="0"/>
              </a:rPr>
              <a:t>ausgegangen wird sind die </a:t>
            </a:r>
            <a:r>
              <a:rPr lang="de-DE" sz="1600" b="1" dirty="0">
                <a:latin typeface="Times New Roman" panose="02020603050405020304" pitchFamily="18" charset="0"/>
                <a:cs typeface="Times New Roman" panose="02020603050405020304" pitchFamily="18" charset="0"/>
              </a:rPr>
              <a:t>Transformationskurven Geraden</a:t>
            </a:r>
            <a:r>
              <a:rPr lang="de-DE" sz="1600" dirty="0">
                <a:latin typeface="Times New Roman" panose="02020603050405020304" pitchFamily="18" charset="0"/>
                <a:cs typeface="Times New Roman" panose="02020603050405020304" pitchFamily="18" charset="0"/>
              </a:rPr>
              <a:t>, denn jede Einheit die von Gut A oder B produziert wird benötigt jeweils die gleiche Menge Arbeit (vgl. Arbeitskoeffizient für Gut A bzw. B). Reduziert man also die ausgehend von einem bestimmten Produktionsniveau die Menge von A um eine Einheit kann man immer die gleiche zusätzliche Menge von B produzieren.</a:t>
            </a:r>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2" name="Straight Arrow Connector 7"/>
          <p:cNvCxnSpPr/>
          <p:nvPr/>
        </p:nvCxnSpPr>
        <p:spPr>
          <a:xfrm flipV="1">
            <a:off x="7917466" y="6266324"/>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9"/>
          <p:cNvCxnSpPr/>
          <p:nvPr/>
        </p:nvCxnSpPr>
        <p:spPr>
          <a:xfrm flipH="1" flipV="1">
            <a:off x="7917466" y="4811060"/>
            <a:ext cx="1" cy="1470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7578879" y="4852460"/>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B</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5" name="Textfeld 54"/>
          <p:cNvSpPr txBox="1"/>
          <p:nvPr/>
        </p:nvSpPr>
        <p:spPr>
          <a:xfrm>
            <a:off x="11571097" y="6238292"/>
            <a:ext cx="393288" cy="444172"/>
          </a:xfrm>
          <a:prstGeom prst="rect">
            <a:avLst/>
          </a:prstGeom>
          <a:noFill/>
        </p:spPr>
        <p:txBody>
          <a:bodyPr wrap="square" rtlCol="0">
            <a:noAutofit/>
          </a:bodyPr>
          <a:lstStyle/>
          <a:p>
            <a:r>
              <a:rPr lang="de-DE" sz="2000" dirty="0">
                <a:latin typeface="Times New Roman" panose="02020603050405020304" pitchFamily="18" charset="0"/>
                <a:cs typeface="Times New Roman" panose="02020603050405020304" pitchFamily="18" charset="0"/>
              </a:rPr>
              <a:t>A</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8" name="Gerader Verbinder 57"/>
          <p:cNvCxnSpPr/>
          <p:nvPr/>
        </p:nvCxnSpPr>
        <p:spPr>
          <a:xfrm>
            <a:off x="7917465" y="5186812"/>
            <a:ext cx="3431853" cy="108737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7835152" y="6313837"/>
            <a:ext cx="3097476" cy="343958"/>
          </a:xfrm>
          <a:prstGeom prst="rect">
            <a:avLst/>
          </a:prstGeom>
          <a:noFill/>
        </p:spPr>
        <p:txBody>
          <a:bodyPr wrap="square" rtlCol="0">
            <a:noAutofit/>
          </a:bodyPr>
          <a:lstStyle/>
          <a:p>
            <a:r>
              <a:rPr lang="de-DE" sz="1600" dirty="0">
                <a:latin typeface="Times New Roman" panose="02020603050405020304" pitchFamily="18" charset="0"/>
                <a:cs typeface="Times New Roman" panose="02020603050405020304" pitchFamily="18" charset="0"/>
              </a:rPr>
              <a:t>Vgl. perfekte Substitute aus Mikro!</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6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19" grpId="0"/>
      <p:bldP spid="22" grpId="0" animBg="1"/>
      <p:bldP spid="23" grpId="0"/>
      <p:bldP spid="24" grpId="0"/>
      <p:bldP spid="25" grpId="0"/>
      <p:bldP spid="26" grpId="0"/>
      <p:bldP spid="46" grpId="0"/>
      <p:bldP spid="47" grpId="0"/>
      <p:bldP spid="48" grpId="0"/>
      <p:bldP spid="49" grpId="0"/>
      <p:bldP spid="50" grpId="0"/>
      <p:bldP spid="51" grpId="0"/>
      <p:bldP spid="54" grpId="0"/>
      <p:bldP spid="55" grpId="0"/>
      <p:bldP spid="5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121"/>
          <p:cNvGraphicFramePr>
            <a:graphicFrameLocks noGrp="1"/>
          </p:cNvGraphicFramePr>
          <p:nvPr>
            <p:extLst>
              <p:ext uri="{D42A27DB-BD31-4B8C-83A1-F6EECF244321}">
                <p14:modId xmlns:p14="http://schemas.microsoft.com/office/powerpoint/2010/main" val="1346105368"/>
              </p:ext>
            </p:extLst>
          </p:nvPr>
        </p:nvGraphicFramePr>
        <p:xfrm>
          <a:off x="2207568" y="1484785"/>
          <a:ext cx="3048000" cy="3885167"/>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83">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FF0000"/>
                          </a:solidFill>
                          <a:effectLst/>
                          <a:latin typeface="Arial" charset="0"/>
                        </a:rPr>
                        <a:t>Robinson</a:t>
                      </a:r>
                      <a:endParaRPr kumimoji="0" lang="de-DE" sz="1400" b="0" i="0" u="none" strike="noStrike" cap="none" normalizeH="0" baseline="0" dirty="0">
                        <a:ln>
                          <a:noFill/>
                        </a:ln>
                        <a:solidFill>
                          <a:schemeClr val="tx1"/>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a:ln>
                            <a:noFill/>
                          </a:ln>
                          <a:solidFill>
                            <a:srgbClr val="000000"/>
                          </a:solidFill>
                          <a:effectLst/>
                          <a:latin typeface="Arial" charset="0"/>
                        </a:rPr>
                        <a:t>Kokuosnüsse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53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9</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Group 119"/>
          <p:cNvGraphicFramePr>
            <a:graphicFrameLocks noGrp="1"/>
          </p:cNvGraphicFramePr>
          <p:nvPr>
            <p:extLst>
              <p:ext uri="{D42A27DB-BD31-4B8C-83A1-F6EECF244321}">
                <p14:modId xmlns:p14="http://schemas.microsoft.com/office/powerpoint/2010/main" val="383228580"/>
              </p:ext>
            </p:extLst>
          </p:nvPr>
        </p:nvGraphicFramePr>
        <p:xfrm>
          <a:off x="6312024" y="1124745"/>
          <a:ext cx="3048000" cy="4908549"/>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49">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70C0"/>
                          </a:solidFill>
                          <a:effectLst/>
                          <a:latin typeface="Arial" charset="0"/>
                        </a:rPr>
                        <a:t>Freitag</a:t>
                      </a:r>
                      <a:endParaRPr kumimoji="0" lang="de-DE" sz="1400" b="0" i="0" u="none" strike="noStrike" cap="none" normalizeH="0" baseline="0" dirty="0">
                        <a:ln>
                          <a:noFill/>
                        </a:ln>
                        <a:solidFill>
                          <a:srgbClr val="0070C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Fische</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a:ln>
                            <a:noFill/>
                          </a:ln>
                          <a:solidFill>
                            <a:srgbClr val="000000"/>
                          </a:solidFill>
                          <a:effectLst/>
                          <a:latin typeface="Arial" charset="0"/>
                        </a:rPr>
                        <a:t>Kokosnüsse</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feld 9">
            <a:extLst>
              <a:ext uri="{FF2B5EF4-FFF2-40B4-BE49-F238E27FC236}">
                <a16:creationId xmlns:a16="http://schemas.microsoft.com/office/drawing/2014/main" id="{6DB6958F-5A5B-4CB6-9775-E129F1268906}"/>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476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in Anlehnung an die Budgetgerade aus der Mikroökonomie die Produktionsmöglichkeiten der beiden Produzenten. Übertragen Sie dafür die beiden Tabellen in ein K(</a:t>
            </a:r>
            <a:r>
              <a:rPr lang="de-DE" sz="2400" b="1" dirty="0" err="1">
                <a:latin typeface="Times New Roman" panose="02020603050405020304" pitchFamily="18" charset="0"/>
                <a:cs typeface="Times New Roman" panose="02020603050405020304" pitchFamily="18" charset="0"/>
              </a:rPr>
              <a:t>okosnuss</a:t>
            </a:r>
            <a:r>
              <a:rPr lang="de-DE" sz="2400" b="1" dirty="0">
                <a:latin typeface="Times New Roman" panose="02020603050405020304" pitchFamily="18" charset="0"/>
                <a:cs typeface="Times New Roman" panose="02020603050405020304" pitchFamily="18" charset="0"/>
              </a:rPr>
              <a:t>)-F(</a:t>
            </a:r>
            <a:r>
              <a:rPr lang="de-DE" sz="2400" b="1" dirty="0" err="1">
                <a:latin typeface="Times New Roman" panose="02020603050405020304" pitchFamily="18" charset="0"/>
                <a:cs typeface="Times New Roman" panose="02020603050405020304" pitchFamily="18" charset="0"/>
              </a:rPr>
              <a:t>isch</a:t>
            </a:r>
            <a:r>
              <a:rPr lang="de-DE" sz="2400" b="1" dirty="0">
                <a:latin typeface="Times New Roman" panose="02020603050405020304" pitchFamily="18" charset="0"/>
                <a:cs typeface="Times New Roman" panose="02020603050405020304" pitchFamily="18" charset="0"/>
              </a:rPr>
              <a:t>)-Diagramm.</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Wie kann es in dieser Situation sinnvollerweise zu Handel kommen (Zahlenbeispiel)?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ein qualitativer Unterschied zum Beispiel UK und Portugal? </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komparativen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253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in Anlehnung an die Budgetgerade aus der Mikroökonomie die Produktionsmöglichkeiten der beiden Produzenten. Übertragen Sie dafür die beiden Tabellen in ein K(</a:t>
            </a:r>
            <a:r>
              <a:rPr lang="de-DE" sz="2400" b="1" dirty="0" err="1">
                <a:latin typeface="Times New Roman" panose="02020603050405020304" pitchFamily="18" charset="0"/>
                <a:cs typeface="Times New Roman" panose="02020603050405020304" pitchFamily="18" charset="0"/>
              </a:rPr>
              <a:t>okusnuss</a:t>
            </a:r>
            <a:r>
              <a:rPr lang="de-DE" sz="2400" b="1" dirty="0">
                <a:latin typeface="Times New Roman" panose="02020603050405020304" pitchFamily="18" charset="0"/>
                <a:cs typeface="Times New Roman" panose="02020603050405020304" pitchFamily="18" charset="0"/>
              </a:rPr>
              <a:t>)-F(</a:t>
            </a:r>
            <a:r>
              <a:rPr lang="de-DE" sz="2400" b="1" dirty="0" err="1">
                <a:latin typeface="Times New Roman" panose="02020603050405020304" pitchFamily="18" charset="0"/>
                <a:cs typeface="Times New Roman" panose="02020603050405020304" pitchFamily="18" charset="0"/>
              </a:rPr>
              <a:t>isch</a:t>
            </a:r>
            <a:r>
              <a:rPr lang="de-DE" sz="2400" b="1" dirty="0">
                <a:latin typeface="Times New Roman" panose="02020603050405020304" pitchFamily="18" charset="0"/>
                <a:cs typeface="Times New Roman" panose="02020603050405020304" pitchFamily="18" charset="0"/>
              </a:rPr>
              <a:t>)-Diagramm.</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Wie kann es in dieser Situation sinnvollerweise zu Handel kommen (Zahlenbeispiel)?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ein qualitativer Unterschied zum Beispiel UK und Portugal? </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komparativen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15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150374" y="1751326"/>
            <a:ext cx="10368116" cy="2462213"/>
          </a:xfrm>
          <a:prstGeom prst="rect">
            <a:avLst/>
          </a:prstGeom>
          <a:noFill/>
        </p:spPr>
        <p:txBody>
          <a:bodyPr wrap="square" rtlCol="0">
            <a:spAutoFit/>
          </a:bodyPr>
          <a:lstStyle/>
          <a:p>
            <a:r>
              <a:rPr lang="de-DE" sz="2200" b="1" dirty="0">
                <a:latin typeface="Times New Roman" panose="02020603050405020304" pitchFamily="18" charset="0"/>
                <a:cs typeface="Times New Roman" panose="02020603050405020304" pitchFamily="18" charset="0"/>
              </a:rPr>
              <a:t>Nehmen sie an, dass die Weltmarktpreise (gemessen z.B. gemessen in Gold) von Fischen und </a:t>
            </a:r>
            <a:r>
              <a:rPr lang="de-DE" sz="2200" b="1" dirty="0" err="1">
                <a:latin typeface="Times New Roman" panose="02020603050405020304" pitchFamily="18" charset="0"/>
                <a:cs typeface="Times New Roman" panose="02020603050405020304" pitchFamily="18" charset="0"/>
              </a:rPr>
              <a:t>Kokusnüssen</a:t>
            </a:r>
            <a:r>
              <a:rPr lang="de-DE" sz="2200" b="1" dirty="0">
                <a:latin typeface="Times New Roman" panose="02020603050405020304" pitchFamily="18" charset="0"/>
                <a:cs typeface="Times New Roman" panose="02020603050405020304" pitchFamily="18" charset="0"/>
              </a:rPr>
              <a:t> P</a:t>
            </a:r>
            <a:r>
              <a:rPr lang="de-DE" sz="2200" b="1" baseline="-25000" dirty="0">
                <a:latin typeface="Times New Roman" panose="02020603050405020304" pitchFamily="18" charset="0"/>
                <a:cs typeface="Times New Roman" panose="02020603050405020304" pitchFamily="18" charset="0"/>
              </a:rPr>
              <a:t>F</a:t>
            </a:r>
            <a:r>
              <a:rPr lang="de-DE" sz="2200" b="1" dirty="0">
                <a:latin typeface="Times New Roman" panose="02020603050405020304" pitchFamily="18" charset="0"/>
                <a:cs typeface="Times New Roman" panose="02020603050405020304" pitchFamily="18" charset="0"/>
              </a:rPr>
              <a:t>=4 und P</a:t>
            </a:r>
            <a:r>
              <a:rPr lang="de-DE" sz="2200" b="1" baseline="-25000" dirty="0">
                <a:latin typeface="Times New Roman" panose="02020603050405020304" pitchFamily="18" charset="0"/>
                <a:cs typeface="Times New Roman" panose="02020603050405020304" pitchFamily="18" charset="0"/>
              </a:rPr>
              <a:t>K</a:t>
            </a:r>
            <a:r>
              <a:rPr lang="de-DE" sz="2200" b="1" dirty="0">
                <a:latin typeface="Times New Roman" panose="02020603050405020304" pitchFamily="18" charset="0"/>
                <a:cs typeface="Times New Roman" panose="02020603050405020304" pitchFamily="18" charset="0"/>
              </a:rPr>
              <a:t>=2 sind.</a:t>
            </a:r>
          </a:p>
          <a:p>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das Welteinkommen, wenn sie die gemeinsame Transformationskurve (</a:t>
            </a:r>
            <a:r>
              <a:rPr lang="de-DE" sz="2200" b="1" dirty="0" err="1">
                <a:latin typeface="Times New Roman" panose="02020603050405020304" pitchFamily="18" charset="0"/>
                <a:cs typeface="Times New Roman" panose="02020603050405020304" pitchFamily="18" charset="0"/>
              </a:rPr>
              <a:t>Produktionsmöglichkeitenkurve</a:t>
            </a:r>
            <a:r>
              <a:rPr lang="de-DE" sz="2200" b="1" dirty="0">
                <a:latin typeface="Times New Roman" panose="02020603050405020304" pitchFamily="18" charset="0"/>
                <a:cs typeface="Times New Roman" panose="02020603050405020304" pitchFamily="18" charset="0"/>
              </a:rPr>
              <a:t>) betrachten.</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Vergleichen Sie die Situation mit der Produktion unter Autarkie.</a:t>
            </a:r>
          </a:p>
        </p:txBody>
      </p:sp>
      <p:sp>
        <p:nvSpPr>
          <p:cNvPr id="8" name="Textfeld 7">
            <a:extLst>
              <a:ext uri="{FF2B5EF4-FFF2-40B4-BE49-F238E27FC236}">
                <a16:creationId xmlns:a16="http://schemas.microsoft.com/office/drawing/2014/main" id="{839BA4D3-4DB3-4ACE-84B9-BBD2537577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030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16224"/>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absoluter Kostenvortei</a:t>
            </a:r>
            <a:r>
              <a:rPr lang="de-DE" sz="2400" dirty="0">
                <a:latin typeface="Times New Roman" panose="02020603050405020304" pitchFamily="18" charset="0"/>
                <a:cs typeface="Times New Roman" panose="02020603050405020304" pitchFamily="18" charset="0"/>
              </a:rPr>
              <a:t>l besteht, wenn Produzent A ein Gut </a:t>
            </a:r>
          </a:p>
          <a:p>
            <a:r>
              <a:rPr lang="de-DE" sz="2400" dirty="0">
                <a:latin typeface="Times New Roman" panose="02020603050405020304" pitchFamily="18" charset="0"/>
                <a:cs typeface="Times New Roman" panose="02020603050405020304" pitchFamily="18" charset="0"/>
              </a:rPr>
              <a:t>kostengünstiger herstellen kann, als Produzent B </a:t>
            </a:r>
          </a:p>
          <a:p>
            <a:r>
              <a:rPr lang="de-DE" sz="2400" dirty="0">
                <a:latin typeface="Times New Roman" panose="02020603050405020304" pitchFamily="18" charset="0"/>
                <a:cs typeface="Times New Roman" panose="02020603050405020304" pitchFamily="18" charset="0"/>
              </a:rPr>
              <a:t>(z. B. gemessen in Zeiteinheiten).</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3356992"/>
            <a:ext cx="9144000" cy="1584176"/>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Als </a:t>
            </a:r>
            <a:r>
              <a:rPr lang="de-DE" sz="2400" b="1" dirty="0">
                <a:latin typeface="Times New Roman" panose="02020603050405020304" pitchFamily="18" charset="0"/>
                <a:cs typeface="Times New Roman" panose="02020603050405020304" pitchFamily="18" charset="0"/>
              </a:rPr>
              <a:t>Opportunitätskoste</a:t>
            </a:r>
            <a:r>
              <a:rPr lang="de-DE" sz="2400" dirty="0">
                <a:latin typeface="Times New Roman" panose="02020603050405020304" pitchFamily="18" charset="0"/>
                <a:cs typeface="Times New Roman" panose="02020603050405020304" pitchFamily="18" charset="0"/>
              </a:rPr>
              <a:t>n einer Handlung bezeichnet man die </a:t>
            </a:r>
          </a:p>
          <a:p>
            <a:r>
              <a:rPr lang="de-DE" sz="2400" dirty="0">
                <a:latin typeface="Times New Roman" panose="02020603050405020304" pitchFamily="18" charset="0"/>
                <a:cs typeface="Times New Roman" panose="02020603050405020304" pitchFamily="18" charset="0"/>
              </a:rPr>
              <a:t>entgangenen  Erträge bzw. den entgangenen Nutzen der besten nicht </a:t>
            </a:r>
          </a:p>
          <a:p>
            <a:r>
              <a:rPr lang="de-DE" sz="2400" dirty="0">
                <a:latin typeface="Times New Roman" panose="02020603050405020304" pitchFamily="18" charset="0"/>
                <a:cs typeface="Times New Roman" panose="02020603050405020304" pitchFamily="18" charset="0"/>
              </a:rPr>
              <a:t>realisierten Handlungsalternative.</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Begriffe</a:t>
            </a:r>
          </a:p>
        </p:txBody>
      </p:sp>
      <p:sp>
        <p:nvSpPr>
          <p:cNvPr id="5" name="Textfeld 4">
            <a:extLst>
              <a:ext uri="{FF2B5EF4-FFF2-40B4-BE49-F238E27FC236}">
                <a16:creationId xmlns:a16="http://schemas.microsoft.com/office/drawing/2014/main" id="{57E4A691-383D-4399-B93E-2A38241FA9F4}"/>
              </a:ext>
            </a:extLst>
          </p:cNvPr>
          <p:cNvSpPr txBox="1"/>
          <p:nvPr/>
        </p:nvSpPr>
        <p:spPr>
          <a:xfrm>
            <a:off x="5709558" y="2387411"/>
            <a:ext cx="5334000" cy="905518"/>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Wichtig ist an dieser Stelle sich klar zu machen, das bei absoluten Kosten beide Güter in der </a:t>
            </a:r>
            <a:r>
              <a:rPr lang="de-DE" b="1" u="sng" dirty="0">
                <a:latin typeface="Times New Roman" panose="02020603050405020304" pitchFamily="18" charset="0"/>
                <a:cs typeface="Times New Roman" panose="02020603050405020304" pitchFamily="18" charset="0"/>
              </a:rPr>
              <a:t>gleichen Einheit </a:t>
            </a:r>
            <a:r>
              <a:rPr lang="de-DE" dirty="0">
                <a:latin typeface="Times New Roman" panose="02020603050405020304" pitchFamily="18" charset="0"/>
                <a:cs typeface="Times New Roman" panose="02020603050405020304" pitchFamily="18" charset="0"/>
              </a:rPr>
              <a:t>gemessen werden!</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4426080" y="0"/>
            <a:ext cx="7765920" cy="646331"/>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Robinson kann maximal 6F oder 9K an einem Tag produzieren. Unter der Annahme einer linearen Produktionsfunktion ergibt sich damit die bekannte Gerade als Transformationskurve. Robinson ist damit bereit 6F gegen 9K zu tauschen bzw. will er für 1F 3/2K haben.</a:t>
            </a:r>
          </a:p>
        </p:txBody>
      </p:sp>
      <p:sp>
        <p:nvSpPr>
          <p:cNvPr id="6" name="Textfeld 5">
            <a:extLst>
              <a:ext uri="{FF2B5EF4-FFF2-40B4-BE49-F238E27FC236}">
                <a16:creationId xmlns:a16="http://schemas.microsoft.com/office/drawing/2014/main" id="{90E62D78-516E-4C07-8669-2B898DF856C9}"/>
              </a:ext>
            </a:extLst>
          </p:cNvPr>
          <p:cNvSpPr txBox="1"/>
          <p:nvPr/>
        </p:nvSpPr>
        <p:spPr>
          <a:xfrm>
            <a:off x="4426080" y="1485155"/>
            <a:ext cx="7765920" cy="646331"/>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In diesem Beispiel kann im Gegensatz zu UK-POR Freitag absolut beides besser als Robinson, denn Freitag kann an einem Tag 30&gt;9 Kokosnüsse sammeln oder 10&gt;6 Fische fangen. Daher erscheint unter absoluten Kosten eine Zusammenarbeit nicht für sinnvoll.</a:t>
            </a:r>
          </a:p>
        </p:txBody>
      </p:sp>
      <p:sp>
        <p:nvSpPr>
          <p:cNvPr id="7" name="Textfeld 6">
            <a:extLst>
              <a:ext uri="{FF2B5EF4-FFF2-40B4-BE49-F238E27FC236}">
                <a16:creationId xmlns:a16="http://schemas.microsoft.com/office/drawing/2014/main" id="{52F0B205-4F8A-43CA-B919-379B111632F2}"/>
              </a:ext>
            </a:extLst>
          </p:cNvPr>
          <p:cNvSpPr txBox="1"/>
          <p:nvPr/>
        </p:nvSpPr>
        <p:spPr>
          <a:xfrm>
            <a:off x="4441029" y="558792"/>
            <a:ext cx="7765920" cy="646331"/>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Freitag kann maximal 10F oder 30K an einem Tag produzieren. Unter der Annahme einer linearen Produktionsfunktion ergibt sich damit die bekannte Gerade als Transformationskurve. Freitag ist damit bereit 10F gegen 30K zu tauschen bzw. will er für einen 1F  3K haben.</a:t>
            </a:r>
          </a:p>
        </p:txBody>
      </p:sp>
      <p:sp>
        <p:nvSpPr>
          <p:cNvPr id="9" name="Textfeld 8">
            <a:extLst>
              <a:ext uri="{FF2B5EF4-FFF2-40B4-BE49-F238E27FC236}">
                <a16:creationId xmlns:a16="http://schemas.microsoft.com/office/drawing/2014/main" id="{183E47D8-4787-4478-9550-0D17C0C871AE}"/>
              </a:ext>
            </a:extLst>
          </p:cNvPr>
          <p:cNvSpPr txBox="1"/>
          <p:nvPr/>
        </p:nvSpPr>
        <p:spPr>
          <a:xfrm>
            <a:off x="4438046" y="1093677"/>
            <a:ext cx="7765920"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Robinson kann damit Fische relativ günstiger produzieren als Freitag und Freitag kann umgekehrt relativ gesehen Kokosnüsse prozieren, da Freitag für 1K nur 1/3F haben will, währen Robinson für 1K 2/3F haben möchte.</a:t>
            </a:r>
          </a:p>
        </p:txBody>
      </p:sp>
      <p:sp>
        <p:nvSpPr>
          <p:cNvPr id="10" name="Textfeld 9">
            <a:extLst>
              <a:ext uri="{FF2B5EF4-FFF2-40B4-BE49-F238E27FC236}">
                <a16:creationId xmlns:a16="http://schemas.microsoft.com/office/drawing/2014/main" id="{58D913BD-FCD7-41B1-B907-363A0CFAA3E5}"/>
              </a:ext>
            </a:extLst>
          </p:cNvPr>
          <p:cNvSpPr txBox="1"/>
          <p:nvPr/>
        </p:nvSpPr>
        <p:spPr>
          <a:xfrm>
            <a:off x="4423112" y="2399533"/>
            <a:ext cx="7765920" cy="646331"/>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Robinson sollte sich damit auf den Fischfang spezialisieren und Freitag auf das Sammeln von Kokosnüssen, denn nach der Spezialisierung können sich beide besser stellen, wenn Sie die beiden Güter in einem Verhältnis tauschen, dass zwischen den beiden individuellen Austauschverhältnissen liegt.</a:t>
            </a:r>
          </a:p>
        </p:txBody>
      </p:sp>
      <p:pic>
        <p:nvPicPr>
          <p:cNvPr id="4" name="Grafik 3">
            <a:extLst>
              <a:ext uri="{FF2B5EF4-FFF2-40B4-BE49-F238E27FC236}">
                <a16:creationId xmlns:a16="http://schemas.microsoft.com/office/drawing/2014/main" id="{5974B243-C5D0-461E-B287-B6047EF14961}"/>
              </a:ext>
            </a:extLst>
          </p:cNvPr>
          <p:cNvPicPr>
            <a:picLocks noChangeAspect="1"/>
          </p:cNvPicPr>
          <p:nvPr/>
        </p:nvPicPr>
        <p:blipFill>
          <a:blip r:embed="rId2"/>
          <a:stretch>
            <a:fillRect/>
          </a:stretch>
        </p:blipFill>
        <p:spPr>
          <a:xfrm>
            <a:off x="0" y="0"/>
            <a:ext cx="4426080" cy="2725148"/>
          </a:xfrm>
          <a:prstGeom prst="rect">
            <a:avLst/>
          </a:prstGeom>
        </p:spPr>
      </p:pic>
      <p:sp>
        <p:nvSpPr>
          <p:cNvPr id="11" name="Textfeld 10">
            <a:extLst>
              <a:ext uri="{FF2B5EF4-FFF2-40B4-BE49-F238E27FC236}">
                <a16:creationId xmlns:a16="http://schemas.microsoft.com/office/drawing/2014/main" id="{30F3F967-CFDE-4170-9165-40C489969411}"/>
              </a:ext>
            </a:extLst>
          </p:cNvPr>
          <p:cNvSpPr txBox="1"/>
          <p:nvPr/>
        </p:nvSpPr>
        <p:spPr>
          <a:xfrm>
            <a:off x="4417118" y="2008097"/>
            <a:ext cx="7765920"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Unter komparativen Kosten ergibt sich aber durch Spezialisierung und anschließenden Handel die Möglichkeit für eine Besserstellung von sowohl Freitag als auch Robinson</a:t>
            </a:r>
          </a:p>
        </p:txBody>
      </p:sp>
      <p:sp>
        <p:nvSpPr>
          <p:cNvPr id="12" name="Textfeld 11">
            <a:extLst>
              <a:ext uri="{FF2B5EF4-FFF2-40B4-BE49-F238E27FC236}">
                <a16:creationId xmlns:a16="http://schemas.microsoft.com/office/drawing/2014/main" id="{5252F5EA-91AD-458B-9DEE-FECCFB124230}"/>
              </a:ext>
            </a:extLst>
          </p:cNvPr>
          <p:cNvSpPr txBox="1"/>
          <p:nvPr/>
        </p:nvSpPr>
        <p:spPr>
          <a:xfrm>
            <a:off x="0" y="3000160"/>
            <a:ext cx="12192024" cy="646331"/>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Die gemeinsame Transformationskurve ergibt sich dann durch Verschiebung der „flacheren“ Kurve (Freitag) nach oben bis zur maximalen Produktionsmenge von 16 Fischen. Die 1. Kokosnuss sollte dann Freitag ernten bis zu einer Menge von 30K. Damit befindet man sich am Punkt (30K,6F). Wollen beide zusammen insgesamt noch mehr als 30K produzieren, muss auch Robinson Kokosnüsse pflücken. Damit schiebt man die „steilere“ Kurve (Robinson) bis zum Punkt (30K,6F) und erreicht dann de K-Achse bei der maximalen Menge von 39K.</a:t>
            </a:r>
          </a:p>
        </p:txBody>
      </p:sp>
      <p:sp>
        <p:nvSpPr>
          <p:cNvPr id="13" name="Textfeld 12">
            <a:extLst>
              <a:ext uri="{FF2B5EF4-FFF2-40B4-BE49-F238E27FC236}">
                <a16:creationId xmlns:a16="http://schemas.microsoft.com/office/drawing/2014/main" id="{2782AB79-60BE-495C-8A1A-1955DC4ACBE4}"/>
              </a:ext>
            </a:extLst>
          </p:cNvPr>
          <p:cNvSpPr txBox="1"/>
          <p:nvPr/>
        </p:nvSpPr>
        <p:spPr>
          <a:xfrm>
            <a:off x="8970" y="3756180"/>
            <a:ext cx="12192024"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Spezialisiert sich Robinson jetzt auf das fangen von F, so will er mindestens 3/2K im Tausch dagegen haben. Freitag, der sich auch K spezialisiert hat ist bereit bis zu 3K dafür zu bezahlen. Damit können sich beide auf ein Austauschverhältnis dazwischen einigen, was eine klassische Win-Win-Situation eines funktionierenden Marktes darstellt.  </a:t>
            </a:r>
          </a:p>
        </p:txBody>
      </p:sp>
      <p:sp>
        <p:nvSpPr>
          <p:cNvPr id="14" name="Textfeld 13">
            <a:extLst>
              <a:ext uri="{FF2B5EF4-FFF2-40B4-BE49-F238E27FC236}">
                <a16:creationId xmlns:a16="http://schemas.microsoft.com/office/drawing/2014/main" id="{8FDB759D-1716-4CB2-9BF3-6D3B319B02D7}"/>
              </a:ext>
            </a:extLst>
          </p:cNvPr>
          <p:cNvSpPr txBox="1"/>
          <p:nvPr/>
        </p:nvSpPr>
        <p:spPr>
          <a:xfrm>
            <a:off x="8" y="4332906"/>
            <a:ext cx="12192024"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Im Beispiel wir jetzt konkret P</a:t>
            </a:r>
            <a:r>
              <a:rPr lang="de-DE" sz="1200" baseline="-25000" dirty="0">
                <a:latin typeface="Times New Roman" panose="02020603050405020304" pitchFamily="18" charset="0"/>
                <a:cs typeface="Times New Roman" panose="02020603050405020304" pitchFamily="18" charset="0"/>
              </a:rPr>
              <a:t>F</a:t>
            </a:r>
            <a:r>
              <a:rPr lang="de-DE" sz="1200" dirty="0">
                <a:latin typeface="Times New Roman" panose="02020603050405020304" pitchFamily="18" charset="0"/>
                <a:cs typeface="Times New Roman" panose="02020603050405020304" pitchFamily="18" charset="0"/>
              </a:rPr>
              <a:t>=4 und P</a:t>
            </a:r>
            <a:r>
              <a:rPr lang="de-DE" sz="1200" baseline="-25000" dirty="0">
                <a:latin typeface="Times New Roman" panose="02020603050405020304" pitchFamily="18" charset="0"/>
                <a:cs typeface="Times New Roman" panose="02020603050405020304" pitchFamily="18" charset="0"/>
              </a:rPr>
              <a:t>K</a:t>
            </a:r>
            <a:r>
              <a:rPr lang="de-DE" sz="1200" dirty="0">
                <a:latin typeface="Times New Roman" panose="02020603050405020304" pitchFamily="18" charset="0"/>
                <a:cs typeface="Times New Roman" panose="02020603050405020304" pitchFamily="18" charset="0"/>
              </a:rPr>
              <a:t>=2 angenommen. Dies entspricht einem Austauschverhältnis von 1F entspricht 2K. Dieses liegt zwischen den beiden oben ermittelten individuellen Austauschverhältnissen </a:t>
            </a:r>
          </a:p>
        </p:txBody>
      </p:sp>
      <p:sp>
        <p:nvSpPr>
          <p:cNvPr id="15" name="Textfeld 14">
            <a:extLst>
              <a:ext uri="{FF2B5EF4-FFF2-40B4-BE49-F238E27FC236}">
                <a16:creationId xmlns:a16="http://schemas.microsoft.com/office/drawing/2014/main" id="{DC9BF3F5-BD9A-4B7E-BA17-A05C8D7F7E7A}"/>
              </a:ext>
            </a:extLst>
          </p:cNvPr>
          <p:cNvSpPr txBox="1"/>
          <p:nvPr/>
        </p:nvSpPr>
        <p:spPr>
          <a:xfrm>
            <a:off x="8978" y="4784128"/>
            <a:ext cx="12192024"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Zudem kann mit diesen Preisen wie in Mikro allgemein eine Einkommensgerade bestimmt werden: E = P</a:t>
            </a:r>
            <a:r>
              <a:rPr lang="de-DE" sz="1200" baseline="-25000" dirty="0">
                <a:latin typeface="Times New Roman" panose="02020603050405020304" pitchFamily="18" charset="0"/>
                <a:cs typeface="Times New Roman" panose="02020603050405020304" pitchFamily="18" charset="0"/>
              </a:rPr>
              <a:t>F</a:t>
            </a:r>
            <a:r>
              <a:rPr lang="de-DE" sz="1200" dirty="0">
                <a:latin typeface="Times New Roman" panose="02020603050405020304" pitchFamily="18" charset="0"/>
                <a:cs typeface="Times New Roman" panose="02020603050405020304" pitchFamily="18" charset="0"/>
              </a:rPr>
              <a:t>∙F + P</a:t>
            </a:r>
            <a:r>
              <a:rPr lang="de-DE" sz="1200" baseline="-25000" dirty="0">
                <a:latin typeface="Times New Roman" panose="02020603050405020304" pitchFamily="18" charset="0"/>
                <a:cs typeface="Times New Roman" panose="02020603050405020304" pitchFamily="18" charset="0"/>
              </a:rPr>
              <a:t>K</a:t>
            </a:r>
            <a:r>
              <a:rPr lang="de-DE" sz="1200" dirty="0">
                <a:latin typeface="Times New Roman" panose="02020603050405020304" pitchFamily="18" charset="0"/>
                <a:cs typeface="Times New Roman" panose="02020603050405020304" pitchFamily="18" charset="0"/>
              </a:rPr>
              <a:t>∙K = 4∙F + 2∙K → F=m/4-1/2∙K. Dies entspricht im K-F-Diagramm einer Gerade mit der Steigung 1/2 und einem F-Achsenabschnitt von m/4.</a:t>
            </a:r>
          </a:p>
        </p:txBody>
      </p:sp>
      <p:sp>
        <p:nvSpPr>
          <p:cNvPr id="16" name="Textfeld 15">
            <a:extLst>
              <a:ext uri="{FF2B5EF4-FFF2-40B4-BE49-F238E27FC236}">
                <a16:creationId xmlns:a16="http://schemas.microsoft.com/office/drawing/2014/main" id="{98BB2A16-0DC1-4E13-A671-1B004F958C48}"/>
              </a:ext>
            </a:extLst>
          </p:cNvPr>
          <p:cNvSpPr txBox="1"/>
          <p:nvPr/>
        </p:nvSpPr>
        <p:spPr>
          <a:xfrm>
            <a:off x="11972" y="5235346"/>
            <a:ext cx="12192024" cy="830997"/>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Grafisch bedeutet nun die Einkommensoptimierung, die Einkommensgerade gegeben die gemeinsamet Transformationskurve soweit wie möglich nach außen zu schieben, wie möglich. Da die Steigung der Einkommensgerade (1/2) zwischen der Steigung der TK von Freitag 1/3 und Robinson 2/3 folgt daraus, dass der Produktionspunkt maximalen Einkommens gerade im „Knick“ der </a:t>
            </a:r>
            <a:r>
              <a:rPr lang="de-DE" sz="1200" dirty="0" err="1">
                <a:latin typeface="Times New Roman" panose="02020603050405020304" pitchFamily="18" charset="0"/>
                <a:cs typeface="Times New Roman" panose="02020603050405020304" pitchFamily="18" charset="0"/>
              </a:rPr>
              <a:t>Tk</a:t>
            </a:r>
            <a:r>
              <a:rPr lang="de-DE" sz="1200" dirty="0">
                <a:latin typeface="Times New Roman" panose="02020603050405020304" pitchFamily="18" charset="0"/>
                <a:cs typeface="Times New Roman" panose="02020603050405020304" pitchFamily="18" charset="0"/>
              </a:rPr>
              <a:t> liegt, also gerade bei einer Produktion unter Spezialisierung für Freitag von 30K und Robinson von 6F. Dies entspricht einem maximalen Einkommen von </a:t>
            </a:r>
            <a:r>
              <a:rPr lang="de-DE" sz="1200" dirty="0" err="1">
                <a:latin typeface="Times New Roman" panose="02020603050405020304" pitchFamily="18" charset="0"/>
                <a:cs typeface="Times New Roman" panose="02020603050405020304" pitchFamily="18" charset="0"/>
              </a:rPr>
              <a:t>Emax</a:t>
            </a:r>
            <a:r>
              <a:rPr lang="de-DE" sz="1200" dirty="0">
                <a:latin typeface="Times New Roman" panose="02020603050405020304" pitchFamily="18" charset="0"/>
                <a:cs typeface="Times New Roman" panose="02020603050405020304" pitchFamily="18" charset="0"/>
              </a:rPr>
              <a:t>= 4∙6 + 2∙30=84. </a:t>
            </a:r>
            <a:r>
              <a:rPr lang="de-DE" sz="1200" dirty="0" err="1">
                <a:latin typeface="Times New Roman" panose="02020603050405020304" pitchFamily="18" charset="0"/>
                <a:cs typeface="Times New Roman" panose="02020603050405020304" pitchFamily="18" charset="0"/>
              </a:rPr>
              <a:t>Emax</a:t>
            </a:r>
            <a:r>
              <a:rPr lang="de-DE" sz="1200" dirty="0">
                <a:latin typeface="Times New Roman" panose="02020603050405020304" pitchFamily="18" charset="0"/>
                <a:cs typeface="Times New Roman" panose="02020603050405020304" pitchFamily="18" charset="0"/>
              </a:rPr>
              <a:t> schneidet damit die F-Achse bei m/4=21 und die K-Achse bei m/2=42. </a:t>
            </a:r>
          </a:p>
        </p:txBody>
      </p:sp>
      <p:sp>
        <p:nvSpPr>
          <p:cNvPr id="17" name="Textfeld 16">
            <a:extLst>
              <a:ext uri="{FF2B5EF4-FFF2-40B4-BE49-F238E27FC236}">
                <a16:creationId xmlns:a16="http://schemas.microsoft.com/office/drawing/2014/main" id="{4F02FCDF-4DB8-4604-A277-0EB52244D65D}"/>
              </a:ext>
            </a:extLst>
          </p:cNvPr>
          <p:cNvSpPr txBox="1"/>
          <p:nvPr/>
        </p:nvSpPr>
        <p:spPr>
          <a:xfrm>
            <a:off x="14966" y="5997344"/>
            <a:ext cx="12192024" cy="461665"/>
          </a:xfrm>
          <a:prstGeom prst="rect">
            <a:avLst/>
          </a:prstGeom>
          <a:noFill/>
        </p:spPr>
        <p:txBody>
          <a:bodyPr wrap="square" rtlCol="0">
            <a:spAutoFit/>
          </a:bodyPr>
          <a:lstStyle/>
          <a:p>
            <a:r>
              <a:rPr lang="de-DE" sz="1200" dirty="0">
                <a:latin typeface="Times New Roman" panose="02020603050405020304" pitchFamily="18" charset="0"/>
                <a:cs typeface="Times New Roman" panose="02020603050405020304" pitchFamily="18" charset="0"/>
              </a:rPr>
              <a:t>Natürlich ist ihnen aufgefallen, dass dies ein simples Beispiel der linearen Programmierung, bzw. des Simplexverfahrens ist, so wie es in vielen Grundlagenveranstaltungen (z.B. BWL oder Mathe) schon gesehen haben. Wieder ein schönes Beispiel, wie in einem akademischen Studium die Fächer und die dort vermittelten Kompetenzen ineinander greifen!</a:t>
            </a:r>
          </a:p>
        </p:txBody>
      </p:sp>
      <p:pic>
        <p:nvPicPr>
          <p:cNvPr id="18" name="Grafik 17">
            <a:extLst>
              <a:ext uri="{FF2B5EF4-FFF2-40B4-BE49-F238E27FC236}">
                <a16:creationId xmlns:a16="http://schemas.microsoft.com/office/drawing/2014/main" id="{6D92CD58-6068-48D5-B159-9B54075F93A0}"/>
              </a:ext>
            </a:extLst>
          </p:cNvPr>
          <p:cNvPicPr>
            <a:picLocks noChangeAspect="1"/>
          </p:cNvPicPr>
          <p:nvPr/>
        </p:nvPicPr>
        <p:blipFill>
          <a:blip r:embed="rId3"/>
          <a:stretch>
            <a:fillRect/>
          </a:stretch>
        </p:blipFill>
        <p:spPr>
          <a:xfrm>
            <a:off x="0" y="0"/>
            <a:ext cx="4426080" cy="2725148"/>
          </a:xfrm>
          <a:prstGeom prst="rect">
            <a:avLst/>
          </a:prstGeom>
        </p:spPr>
      </p:pic>
      <p:pic>
        <p:nvPicPr>
          <p:cNvPr id="19" name="Grafik 18">
            <a:extLst>
              <a:ext uri="{FF2B5EF4-FFF2-40B4-BE49-F238E27FC236}">
                <a16:creationId xmlns:a16="http://schemas.microsoft.com/office/drawing/2014/main" id="{C8C27C03-D645-48A5-BA4D-8EF934F0DA04}"/>
              </a:ext>
            </a:extLst>
          </p:cNvPr>
          <p:cNvPicPr>
            <a:picLocks noChangeAspect="1"/>
          </p:cNvPicPr>
          <p:nvPr/>
        </p:nvPicPr>
        <p:blipFill>
          <a:blip r:embed="rId4"/>
          <a:stretch>
            <a:fillRect/>
          </a:stretch>
        </p:blipFill>
        <p:spPr>
          <a:xfrm>
            <a:off x="0" y="0"/>
            <a:ext cx="4426080" cy="2725148"/>
          </a:xfrm>
          <a:prstGeom prst="rect">
            <a:avLst/>
          </a:prstGeom>
        </p:spPr>
      </p:pic>
      <p:pic>
        <p:nvPicPr>
          <p:cNvPr id="20" name="Grafik 19">
            <a:extLst>
              <a:ext uri="{FF2B5EF4-FFF2-40B4-BE49-F238E27FC236}">
                <a16:creationId xmlns:a16="http://schemas.microsoft.com/office/drawing/2014/main" id="{121163EA-F22D-4C90-B53C-D984DD757D44}"/>
              </a:ext>
            </a:extLst>
          </p:cNvPr>
          <p:cNvPicPr>
            <a:picLocks noChangeAspect="1"/>
          </p:cNvPicPr>
          <p:nvPr/>
        </p:nvPicPr>
        <p:blipFill>
          <a:blip r:embed="rId5"/>
          <a:stretch>
            <a:fillRect/>
          </a:stretch>
        </p:blipFill>
        <p:spPr>
          <a:xfrm>
            <a:off x="0" y="0"/>
            <a:ext cx="4426080" cy="2725148"/>
          </a:xfrm>
          <a:prstGeom prst="rect">
            <a:avLst/>
          </a:prstGeom>
        </p:spPr>
      </p:pic>
    </p:spTree>
    <p:extLst>
      <p:ext uri="{BB962C8B-B14F-4D97-AF65-F5344CB8AC3E}">
        <p14:creationId xmlns:p14="http://schemas.microsoft.com/office/powerpoint/2010/main" val="172029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9" grpId="0"/>
      <p:bldP spid="10" grpId="0"/>
      <p:bldP spid="11" grpId="0"/>
      <p:bldP spid="12" grpId="0"/>
      <p:bldP spid="13" grpId="0"/>
      <p:bldP spid="14" grpId="0"/>
      <p:bldP spid="15" grpId="0"/>
      <p:bldP spid="16" grpId="0"/>
      <p:bldP spid="1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902940" y="371768"/>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err="1">
                <a:solidFill>
                  <a:schemeClr val="tx1"/>
                </a:solidFill>
                <a:latin typeface="Times New Roman" panose="02020603050405020304" pitchFamily="18" charset="0"/>
                <a:cs typeface="Times New Roman" panose="02020603050405020304" pitchFamily="18" charset="0"/>
              </a:rPr>
              <a:t>Folgerungen</a:t>
            </a:r>
            <a:r>
              <a:rPr lang="en-US" sz="2903" b="1" dirty="0">
                <a:solidFill>
                  <a:schemeClr val="tx1"/>
                </a:solidFill>
                <a:latin typeface="Times New Roman" panose="02020603050405020304" pitchFamily="18" charset="0"/>
                <a:cs typeface="Times New Roman" panose="02020603050405020304" pitchFamily="18" charset="0"/>
              </a:rPr>
              <a:t> </a:t>
            </a:r>
            <a:r>
              <a:rPr lang="en-US" sz="2903" b="1" dirty="0" err="1">
                <a:solidFill>
                  <a:schemeClr val="tx1"/>
                </a:solidFill>
                <a:latin typeface="Times New Roman" panose="02020603050405020304" pitchFamily="18" charset="0"/>
                <a:cs typeface="Times New Roman" panose="02020603050405020304" pitchFamily="18" charset="0"/>
              </a:rPr>
              <a:t>aus</a:t>
            </a:r>
            <a:r>
              <a:rPr lang="en-US" sz="2903" b="1" dirty="0">
                <a:solidFill>
                  <a:schemeClr val="tx1"/>
                </a:solidFill>
                <a:latin typeface="Times New Roman" panose="02020603050405020304" pitchFamily="18" charset="0"/>
                <a:cs typeface="Times New Roman" panose="02020603050405020304" pitchFamily="18" charset="0"/>
              </a:rPr>
              <a:t> dem </a:t>
            </a:r>
            <a:r>
              <a:rPr lang="en-US" sz="2903" b="1" dirty="0" err="1">
                <a:solidFill>
                  <a:schemeClr val="tx1"/>
                </a:solidFill>
                <a:latin typeface="Times New Roman" panose="02020603050405020304" pitchFamily="18" charset="0"/>
                <a:cs typeface="Times New Roman" panose="02020603050405020304" pitchFamily="18" charset="0"/>
              </a:rPr>
              <a:t>Ricardomodell</a:t>
            </a:r>
            <a:endParaRPr lang="en-US" sz="2903" b="1" dirty="0">
              <a:solidFill>
                <a:schemeClr val="tx1"/>
              </a:solidFill>
              <a:latin typeface="Times New Roman" panose="02020603050405020304" pitchFamily="18" charset="0"/>
              <a:cs typeface="Times New Roman" panose="02020603050405020304" pitchFamily="18" charset="0"/>
            </a:endParaRPr>
          </a:p>
        </p:txBody>
      </p:sp>
      <p:sp>
        <p:nvSpPr>
          <p:cNvPr id="23" name="Textfeld 22"/>
          <p:cNvSpPr txBox="1"/>
          <p:nvPr/>
        </p:nvSpPr>
        <p:spPr>
          <a:xfrm>
            <a:off x="1729097" y="1012253"/>
            <a:ext cx="8733807" cy="4833494"/>
          </a:xfrm>
          <a:prstGeom prst="rect">
            <a:avLst/>
          </a:prstGeom>
          <a:noFill/>
        </p:spPr>
        <p:txBody>
          <a:bodyPr wrap="square" rtlCol="0">
            <a:noAutofit/>
          </a:bodyPr>
          <a:lstStyle/>
          <a:p>
            <a:r>
              <a:rPr lang="de-DE" sz="2177" dirty="0">
                <a:latin typeface="Times New Roman" panose="02020603050405020304" pitchFamily="18" charset="0"/>
                <a:cs typeface="Times New Roman" panose="02020603050405020304" pitchFamily="18" charset="0"/>
              </a:rPr>
              <a:t>Durch Handel können beide Handelspartner profitieren, selbst wenn ein Handelspartner in der Produktion von beiden Gütern einen absoluten Kostenvorteil hat.</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die komparativen Kostenvorteile sind entscheidend:</a:t>
            </a:r>
          </a:p>
          <a:p>
            <a:endParaRPr lang="de-DE" sz="2177" dirty="0">
              <a:latin typeface="Times New Roman" panose="02020603050405020304" pitchFamily="18" charset="0"/>
              <a:ea typeface="Arial Unicode MS"/>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a:t>
            </a:r>
            <a:r>
              <a:rPr lang="en-US" altLang="en-US" sz="2177" dirty="0">
                <a:latin typeface="Times New Roman" panose="02020603050405020304" pitchFamily="18" charset="0"/>
                <a:ea typeface="ヒラギノ角ゴ Pro W3" pitchFamily="-84" charset="-128"/>
                <a:cs typeface="Times New Roman" panose="02020603050405020304" pitchFamily="18" charset="0"/>
              </a:rPr>
              <a:t>Ein Land hat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komparativen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Kostenvorteil</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wenn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seine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Opportunitätskosten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Produktion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Gutes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niedriger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sind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einem</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anderen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Land.</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Über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sich</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err="1">
                <a:latin typeface="Times New Roman" panose="02020603050405020304" pitchFamily="18" charset="0"/>
                <a:ea typeface="ヒラギノ角ゴ Pro W3" pitchFamily="-84" charset="-128"/>
                <a:cs typeface="Times New Roman" panose="02020603050405020304" pitchFamily="18" charset="0"/>
              </a:rPr>
              <a:t>ein</a:t>
            </a:r>
            <a:r>
              <a:rPr lang="en-US" altLang="en-US" sz="2177">
                <a:latin typeface="Times New Roman" panose="02020603050405020304" pitchFamily="18" charset="0"/>
                <a:ea typeface="ヒラギノ角ゴ Pro W3" pitchFamily="-84" charset="-128"/>
                <a:cs typeface="Times New Roman" panose="02020603050405020304" pitchFamily="18" charset="0"/>
              </a:rPr>
              <a:t>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einstellen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dass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den Preisverhältnissen </a:t>
            </a:r>
            <a:r>
              <a:rPr lang="en-US" altLang="en-US" sz="2177" dirty="0">
                <a:latin typeface="Times New Roman" panose="02020603050405020304" pitchFamily="18" charset="0"/>
                <a:ea typeface="ヒラギノ角ゴ Pro W3" pitchFamily="-84" charset="-128"/>
                <a:cs typeface="Times New Roman" panose="02020603050405020304" pitchFamily="18" charset="0"/>
              </a:rPr>
              <a:t>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Handelspartner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ohne</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liegt</a:t>
            </a:r>
            <a:r>
              <a:rPr lang="en-US" altLang="en-US" sz="2177" dirty="0">
                <a:latin typeface="Times New Roman" panose="02020603050405020304" pitchFamily="18" charset="0"/>
                <a:ea typeface="ヒラギノ角ゴ Pro W3" pitchFamily="-84" charset="-128"/>
                <a:cs typeface="Times New Roman" panose="02020603050405020304" pitchFamily="18" charset="0"/>
              </a:rPr>
              <a:t>.</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Das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widerspiegelt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das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Austauschverhältnis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den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Gütern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Dieses 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b="1" dirty="0">
                <a:latin typeface="Times New Roman" panose="02020603050405020304" pitchFamily="18" charset="0"/>
                <a:ea typeface="ヒラギノ角ゴ Pro W3" pitchFamily="-84" charset="-128"/>
                <a:cs typeface="Times New Roman" panose="02020603050405020304" pitchFamily="18" charset="0"/>
              </a:rPr>
              <a:t>Terms of Trade (TOT)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bezeichnet</a:t>
            </a:r>
            <a:endParaRPr lang="en-US" altLang="en-US" sz="2177" b="1" dirty="0">
              <a:latin typeface="Times New Roman" panose="02020603050405020304" pitchFamily="18" charset="0"/>
              <a:ea typeface="ヒラギノ角ゴ Pro W3" pitchFamily="-84" charset="-128"/>
              <a:cs typeface="Times New Roman" panose="02020603050405020304" pitchFamily="18" charset="0"/>
            </a:endParaRP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340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847529" y="136525"/>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a:solidFill>
                  <a:schemeClr val="tx1"/>
                </a:solidFill>
                <a:latin typeface="Times New Roman" panose="02020603050405020304" pitchFamily="18" charset="0"/>
                <a:cs typeface="Times New Roman" panose="02020603050405020304" pitchFamily="18" charset="0"/>
              </a:rPr>
              <a:t>Terms of Trade:</a:t>
            </a:r>
          </a:p>
        </p:txBody>
      </p:sp>
      <p:sp>
        <p:nvSpPr>
          <p:cNvPr id="5" name="Textfeld 4"/>
          <p:cNvSpPr txBox="1"/>
          <p:nvPr/>
        </p:nvSpPr>
        <p:spPr>
          <a:xfrm>
            <a:off x="1847529" y="736031"/>
            <a:ext cx="8733807" cy="5617304"/>
          </a:xfrm>
          <a:prstGeom prst="rect">
            <a:avLst/>
          </a:prstGeom>
          <a:noFill/>
        </p:spPr>
        <p:txBody>
          <a:bodyPr wrap="square" rtlCol="0">
            <a:noAutofit/>
          </a:bodyPr>
          <a:lstStyle/>
          <a:p>
            <a:r>
              <a:rPr lang="de-DE" sz="2177" b="1" u="sng" dirty="0">
                <a:latin typeface="Times New Roman" panose="02020603050405020304" pitchFamily="18" charset="0"/>
                <a:ea typeface="Arial Unicode MS"/>
                <a:cs typeface="Times New Roman" panose="02020603050405020304" pitchFamily="18" charset="0"/>
              </a:rPr>
              <a:t>Allgemeine Definition:</a:t>
            </a:r>
          </a:p>
          <a:p>
            <a:r>
              <a:rPr lang="en-US" sz="2177" dirty="0">
                <a:latin typeface="Times New Roman" panose="02020603050405020304" pitchFamily="18" charset="0"/>
                <a:cs typeface="Times New Roman" panose="02020603050405020304" pitchFamily="18" charset="0"/>
              </a:rPr>
              <a:t>Die terms of trade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definiert</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als</a:t>
            </a:r>
            <a:r>
              <a:rPr lang="en-US" sz="2177" dirty="0">
                <a:latin typeface="Times New Roman" panose="02020603050405020304" pitchFamily="18" charset="0"/>
                <a:cs typeface="Times New Roman" panose="02020603050405020304" pitchFamily="18" charset="0"/>
              </a:rPr>
              <a:t> der relative </a:t>
            </a:r>
            <a:r>
              <a:rPr lang="en-US" sz="2177" dirty="0" err="1">
                <a:latin typeface="Times New Roman" panose="02020603050405020304" pitchFamily="18" charset="0"/>
                <a:cs typeface="Times New Roman" panose="02020603050405020304" pitchFamily="18" charset="0"/>
              </a:rPr>
              <a:t>Preis</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in </a:t>
            </a:r>
            <a:r>
              <a:rPr lang="en-US" sz="2177" dirty="0" err="1">
                <a:latin typeface="Times New Roman" panose="02020603050405020304" pitchFamily="18" charset="0"/>
                <a:cs typeface="Times New Roman" panose="02020603050405020304" pitchFamily="18" charset="0"/>
              </a:rPr>
              <a:t>Einheiten</a:t>
            </a:r>
            <a:r>
              <a:rPr lang="en-US" sz="2177" dirty="0">
                <a:latin typeface="Times New Roman" panose="02020603050405020304" pitchFamily="18" charset="0"/>
                <a:cs typeface="Times New Roman" panose="02020603050405020304" pitchFamily="18" charset="0"/>
              </a:rPr>
              <a:t> des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Falls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ex</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P</a:t>
            </a:r>
            <a:r>
              <a:rPr lang="en-US" sz="2177" baseline="30000" dirty="0" err="1">
                <a:latin typeface="Times New Roman" panose="02020603050405020304" pitchFamily="18" charset="0"/>
                <a:cs typeface="Times New Roman" panose="02020603050405020304" pitchFamily="18" charset="0"/>
              </a:rPr>
              <a:t>im</a:t>
            </a:r>
            <a:r>
              <a:rPr lang="en-US" sz="2177" dirty="0">
                <a:latin typeface="Times New Roman" panose="02020603050405020304" pitchFamily="18" charset="0"/>
                <a:cs typeface="Times New Roman" panose="02020603050405020304" pitchFamily="18" charset="0"/>
              </a:rPr>
              <a:t> die </a:t>
            </a:r>
            <a:r>
              <a:rPr lang="en-US" sz="2177" dirty="0" err="1">
                <a:latin typeface="Times New Roman" panose="02020603050405020304" pitchFamily="18" charset="0"/>
                <a:cs typeface="Times New Roman" panose="02020603050405020304" pitchFamily="18" charset="0"/>
              </a:rPr>
              <a:t>Weltmarktpreise</a:t>
            </a:r>
            <a:r>
              <a:rPr lang="en-US" sz="2177" dirty="0">
                <a:latin typeface="Times New Roman" panose="02020603050405020304" pitchFamily="18" charset="0"/>
                <a:cs typeface="Times New Roman" panose="02020603050405020304" pitchFamily="18" charset="0"/>
              </a:rPr>
              <a:t> der </a:t>
            </a:r>
            <a:r>
              <a:rPr lang="en-US" sz="2177" dirty="0" err="1">
                <a:latin typeface="Times New Roman" panose="02020603050405020304" pitchFamily="18" charset="0"/>
                <a:cs typeface="Times New Roman" panose="02020603050405020304" pitchFamily="18" charset="0"/>
              </a:rPr>
              <a:t>Exporte</a:t>
            </a:r>
            <a:r>
              <a:rPr lang="en-US" sz="2177" dirty="0">
                <a:latin typeface="Times New Roman" panose="02020603050405020304" pitchFamily="18" charset="0"/>
                <a:cs typeface="Times New Roman" panose="02020603050405020304" pitchFamily="18" charset="0"/>
              </a:rPr>
              <a:t> und </a:t>
            </a:r>
            <a:r>
              <a:rPr lang="en-US" sz="2177" dirty="0" err="1">
                <a:latin typeface="Times New Roman" panose="02020603050405020304" pitchFamily="18" charset="0"/>
                <a:cs typeface="Times New Roman" panose="02020603050405020304" pitchFamily="18" charset="0"/>
              </a:rPr>
              <a:t>Importe</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eines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Landes</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sind</a:t>
            </a:r>
            <a:r>
              <a:rPr lang="en-US" sz="2177" dirty="0">
                <a:latin typeface="Times New Roman" panose="02020603050405020304" pitchFamily="18" charset="0"/>
                <a:cs typeface="Times New Roman" panose="02020603050405020304" pitchFamily="18" charset="0"/>
              </a:rPr>
              <a:t>, </a:t>
            </a:r>
            <a:r>
              <a:rPr lang="en-US" sz="2177" dirty="0" err="1">
                <a:latin typeface="Times New Roman" panose="02020603050405020304" pitchFamily="18" charset="0"/>
                <a:cs typeface="Times New Roman" panose="02020603050405020304" pitchFamily="18" charset="0"/>
              </a:rPr>
              <a:t>dann</a:t>
            </a:r>
            <a:r>
              <a:rPr lang="en-US" sz="2177" dirty="0">
                <a:latin typeface="Times New Roman" panose="02020603050405020304" pitchFamily="18" charset="0"/>
                <a:cs typeface="Times New Roman" panose="02020603050405020304" pitchFamily="18" charset="0"/>
              </a:rPr>
              <a:t> gilt:</a:t>
            </a:r>
          </a:p>
          <a:p>
            <a:endParaRPr lang="en-US" sz="2177" dirty="0">
              <a:latin typeface="Times New Roman" panose="02020603050405020304" pitchFamily="18" charset="0"/>
              <a:ea typeface="Arial Unicode MS"/>
              <a:cs typeface="Times New Roman" panose="02020603050405020304" pitchFamily="18" charset="0"/>
            </a:endParaRPr>
          </a:p>
          <a:p>
            <a:pPr algn="ctr"/>
            <a:r>
              <a:rPr lang="en-US" sz="3200" dirty="0">
                <a:latin typeface="Times New Roman" panose="02020603050405020304" pitchFamily="18" charset="0"/>
                <a:ea typeface="Arial Unicode MS"/>
                <a:cs typeface="Times New Roman" panose="02020603050405020304" pitchFamily="18" charset="0"/>
              </a:rPr>
              <a:t>TOT=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ex</a:t>
            </a:r>
            <a:r>
              <a:rPr lang="en-US" sz="3200" dirty="0">
                <a:latin typeface="Times New Roman" panose="02020603050405020304" pitchFamily="18" charset="0"/>
                <a:cs typeface="Times New Roman" panose="02020603050405020304" pitchFamily="18" charset="0"/>
              </a:rPr>
              <a:t> / </a:t>
            </a:r>
            <a:r>
              <a:rPr lang="en-US" sz="3200" dirty="0" err="1">
                <a:latin typeface="Times New Roman" panose="02020603050405020304" pitchFamily="18" charset="0"/>
                <a:cs typeface="Times New Roman" panose="02020603050405020304" pitchFamily="18" charset="0"/>
              </a:rPr>
              <a:t>P</a:t>
            </a:r>
            <a:r>
              <a:rPr lang="en-US" sz="3200" baseline="30000" dirty="0" err="1">
                <a:latin typeface="Times New Roman" panose="02020603050405020304" pitchFamily="18" charset="0"/>
                <a:cs typeface="Times New Roman" panose="02020603050405020304" pitchFamily="18" charset="0"/>
              </a:rPr>
              <a:t>im</a:t>
            </a:r>
            <a:r>
              <a:rPr lang="en-US" sz="3200" dirty="0">
                <a:latin typeface="Times New Roman" panose="02020603050405020304" pitchFamily="18" charset="0"/>
                <a:cs typeface="Times New Roman" panose="02020603050405020304" pitchFamily="18" charset="0"/>
              </a:rPr>
              <a:t> </a:t>
            </a:r>
            <a:endParaRPr lang="de-DE" sz="3200"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Ein Land kann grundsätzlich an einer Senkung und Erhöhung der TOT 	interessiert sein:</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1</a:t>
            </a:r>
            <a:r>
              <a:rPr lang="de-DE" dirty="0">
                <a:latin typeface="Times New Roman" panose="02020603050405020304" pitchFamily="18" charset="0"/>
                <a:cs typeface="Times New Roman" panose="02020603050405020304" pitchFamily="18" charset="0"/>
              </a:rPr>
              <a:t>: Deutschland war nach dem Zweiten Weltkrieg daran interessiert auf 	den Weltmarkt zurückzukehren und hat daher seine Exportpreise künstlich niedrig 	gehalten. Ähnliches verfolgt China immer noch, indem der Yuan weiterhin an den 	US-Dollar gekoppelt ist und nur langsam durch staatliche Intervention aufwertet </a:t>
            </a:r>
          </a:p>
          <a:p>
            <a:endParaRPr lang="de-DE" dirty="0">
              <a:latin typeface="Times New Roman" panose="02020603050405020304" pitchFamily="18" charset="0"/>
              <a:cs typeface="Times New Roman" panose="02020603050405020304" pitchFamily="18" charset="0"/>
            </a:endParaRPr>
          </a:p>
          <a:p>
            <a:r>
              <a:rPr lang="de-DE" dirty="0">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Beispiel 2</a:t>
            </a:r>
            <a:r>
              <a:rPr lang="de-DE" b="1" dirty="0">
                <a:latin typeface="Times New Roman" panose="02020603050405020304" pitchFamily="18" charset="0"/>
                <a:cs typeface="Times New Roman" panose="02020603050405020304" pitchFamily="18" charset="0"/>
              </a:rPr>
              <a:t>:</a:t>
            </a:r>
            <a:r>
              <a:rPr lang="de-DE" b="1" u="sng"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Rußland</a:t>
            </a:r>
            <a:r>
              <a:rPr lang="de-DE" dirty="0">
                <a:latin typeface="Times New Roman" panose="02020603050405020304" pitchFamily="18" charset="0"/>
                <a:cs typeface="Times New Roman" panose="02020603050405020304" pitchFamily="18" charset="0"/>
              </a:rPr>
              <a:t> als rohstoffbasiertes Land ist an relativ hohen Öl- und 	Gaspreisen interessiert, da knapp 2/3 seines Staatshaushaltes aus diesen 	Einnahmen gedeckt werden.</a:t>
            </a:r>
          </a:p>
        </p:txBody>
      </p:sp>
    </p:spTree>
    <p:extLst>
      <p:ext uri="{BB962C8B-B14F-4D97-AF65-F5344CB8AC3E}">
        <p14:creationId xmlns:p14="http://schemas.microsoft.com/office/powerpoint/2010/main" val="1710449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Grundproblem der Ökonomie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52091"/>
            <a:ext cx="12172951" cy="86686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Haushalte unterliegen im Allgemeinen dem Grundproblem der Ökonomie:                         Prinzipiell unbegrenzte Bedürfnisse sind mit begrenzten Ressourcen zu befriedigen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p:sp>
        <p:nvSpPr>
          <p:cNvPr id="4" name="Textfeld 3">
            <a:extLst>
              <a:ext uri="{FF2B5EF4-FFF2-40B4-BE49-F238E27FC236}">
                <a16:creationId xmlns:a16="http://schemas.microsoft.com/office/drawing/2014/main" id="{AA15B691-283D-4341-8E52-EBA1542B1340}"/>
              </a:ext>
            </a:extLst>
          </p:cNvPr>
          <p:cNvSpPr txBox="1"/>
          <p:nvPr/>
        </p:nvSpPr>
        <p:spPr>
          <a:xfrm>
            <a:off x="-1" y="850028"/>
            <a:ext cx="12172951" cy="1621623"/>
          </a:xfrm>
          <a:prstGeom prst="rect">
            <a:avLst/>
          </a:prstGeom>
          <a:noFill/>
        </p:spPr>
        <p:txBody>
          <a:bodyPr wrap="square" rtlCol="0">
            <a:noAutofit/>
          </a:bodyPr>
          <a:lstStyle/>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Summe aller konsumierten Güter aller Haushalte können die verfügbaren Mengen nicht überschreiten.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AA15B691-283D-4341-8E52-EBA1542B1340}"/>
                  </a:ext>
                </a:extLst>
              </p:cNvPr>
              <p:cNvSpPr txBox="1"/>
              <p:nvPr/>
            </p:nvSpPr>
            <p:spPr>
              <a:xfrm>
                <a:off x="0" y="1660839"/>
                <a:ext cx="12172951" cy="4789837"/>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Betrachte eine Ökonomie mit 2 Konsumenten (A,B) und 2 Gütern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𝑥</m:t>
                    </m:r>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𝑦</m:t>
                    </m:r>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mit den Konsummengen </a:t>
                </a:r>
                <a14:m>
                  <m:oMath xmlns:m="http://schemas.openxmlformats.org/officeDocument/2006/math">
                    <m:r>
                      <a:rPr lang="de-DE" sz="2400" b="0" i="0"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und den Anfangsausstattungen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b="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smtClean="0">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b="0" i="1" smtClean="0">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ea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r>
                      <a:rPr lang="de-DE" sz="2400" b="0" i="1" smtClean="0">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Präferenzen </a:t>
                </a:r>
                <a14:m>
                  <m:oMath xmlns:m="http://schemas.openxmlformats.org/officeDocument/2006/math">
                    <m:r>
                      <m:rPr>
                        <m:sty m:val="p"/>
                      </m:rPr>
                      <a:rPr lang="de-DE" sz="2400" b="0" i="0" smtClean="0">
                        <a:latin typeface="Cambria Math" panose="02040503050406030204" pitchFamily="18" charset="0"/>
                        <a:cs typeface="Times New Roman" panose="02020603050405020304" pitchFamily="18" charset="0"/>
                      </a:rPr>
                      <m:t>u</m:t>
                    </m:r>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Monoton („mehr ist immer besser“)</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Konvex („Mischungen sind besser als Extreme“)</a:t>
                </a:r>
              </a:p>
              <a:p>
                <a:pPr marL="800100" lvl="1"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Abnehmender Grenznutzen („Zuwachs auf hohem Niveau bringt nicht mehr soviel“)</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p>
            </p:txBody>
          </p:sp>
        </mc:Choice>
        <mc:Fallback xmlns="">
          <p:sp>
            <p:nvSpPr>
              <p:cNvPr id="5" name="Textfeld 4">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0" y="1660839"/>
                <a:ext cx="12172951" cy="4789837"/>
              </a:xfrm>
              <a:prstGeom prst="rect">
                <a:avLst/>
              </a:prstGeom>
              <a:blipFill>
                <a:blip r:embed="rId2"/>
                <a:stretch>
                  <a:fillRect l="-65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 name="Textfeld 1"/>
              <p:cNvSpPr txBox="1"/>
              <p:nvPr/>
            </p:nvSpPr>
            <p:spPr>
              <a:xfrm>
                <a:off x="7991302" y="2920858"/>
                <a:ext cx="4084320" cy="723207"/>
              </a:xfrm>
              <a:prstGeom prst="rect">
                <a:avLst/>
              </a:prstGeom>
              <a:noFill/>
            </p:spPr>
            <p:txBody>
              <a:bodyPr wrap="square" rtlCol="0">
                <a:noAutofit/>
              </a:bodyPr>
              <a:lstStyle/>
              <a:p>
                <a14:m>
                  <m:oMath xmlns:m="http://schemas.openxmlformats.org/officeDocument/2006/math">
                    <m:acc>
                      <m:accPr>
                        <m:chr m:val="̅"/>
                        <m:ctrlPr>
                          <a:rPr lang="de-DE" i="1" smtClean="0">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t> und </a:t>
                </a:r>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oMath>
                </a14:m>
                <a:r>
                  <a:rPr lang="de-DE" dirty="0"/>
                  <a:t> sind das Gesamtbudget bzw. die Anfangsausstattungen in der Ökonomie.</a:t>
                </a:r>
              </a:p>
            </p:txBody>
          </p:sp>
        </mc:Choice>
        <mc:Fallback xmlns="">
          <p:sp>
            <p:nvSpPr>
              <p:cNvPr id="2" name="Textfeld 1"/>
              <p:cNvSpPr txBox="1">
                <a:spLocks noRot="1" noChangeAspect="1" noMove="1" noResize="1" noEditPoints="1" noAdjustHandles="1" noChangeArrowheads="1" noChangeShapeType="1" noTextEdit="1"/>
              </p:cNvSpPr>
              <p:nvPr/>
            </p:nvSpPr>
            <p:spPr>
              <a:xfrm>
                <a:off x="7991302" y="2920858"/>
                <a:ext cx="4084320" cy="723207"/>
              </a:xfrm>
              <a:prstGeom prst="rect">
                <a:avLst/>
              </a:prstGeom>
              <a:blipFill>
                <a:blip r:embed="rId3"/>
                <a:stretch>
                  <a:fillRect l="-1343" t="-4202" b="-16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feld 7"/>
              <p:cNvSpPr txBox="1"/>
              <p:nvPr/>
            </p:nvSpPr>
            <p:spPr>
              <a:xfrm>
                <a:off x="7486996" y="3901438"/>
                <a:ext cx="4685954" cy="1848198"/>
              </a:xfrm>
              <a:prstGeom prst="rect">
                <a:avLst/>
              </a:prstGeom>
              <a:noFill/>
            </p:spPr>
            <p:txBody>
              <a:bodyPr wrap="square" rtlCol="0">
                <a:noAutofit/>
              </a:bodyPr>
              <a:lstStyle/>
              <a:p>
                <a14:m>
                  <m:oMath xmlns:m="http://schemas.openxmlformats.org/officeDocument/2006/math">
                    <m:sSub>
                      <m:sSubPr>
                        <m:ctrlPr>
                          <a:rPr lang="de-DE" i="1" smtClean="0">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i="1">
                            <a:latin typeface="Cambria Math" panose="02040503050406030204" pitchFamily="18" charset="0"/>
                            <a:cs typeface="Times New Roman" panose="02020603050405020304" pitchFamily="18" charset="0"/>
                          </a:rPr>
                          <m:t>𝐴</m:t>
                        </m:r>
                      </m:sub>
                    </m:sSub>
                    <m:r>
                      <a:rPr lang="de-DE" b="0" i="1" smtClean="0">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smtClean="0">
                                <a:latin typeface="Cambria Math" panose="02040503050406030204" pitchFamily="18" charset="0"/>
                                <a:cs typeface="Times New Roman" panose="02020603050405020304" pitchFamily="18" charset="0"/>
                              </a:rPr>
                            </m:ctrlPr>
                          </m:accPr>
                          <m:e>
                            <m:r>
                              <a:rPr lang="de-DE" b="0" i="1" smtClean="0">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𝐴</m:t>
                        </m:r>
                      </m:sub>
                    </m:sSub>
                  </m:oMath>
                </a14:m>
                <a:r>
                  <a:rPr lang="de-DE" dirty="0"/>
                  <a:t> und </a:t>
                </a:r>
                <a14:m>
                  <m:oMath xmlns:m="http://schemas.openxmlformats.org/officeDocument/2006/math">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e>
                      <m:sub>
                        <m:r>
                          <a:rPr lang="de-DE" b="0" i="1" smtClean="0">
                            <a:latin typeface="Cambria Math" panose="02040503050406030204" pitchFamily="18" charset="0"/>
                            <a:cs typeface="Times New Roman" panose="02020603050405020304" pitchFamily="18" charset="0"/>
                          </a:rPr>
                          <m:t>𝐵</m:t>
                        </m:r>
                      </m:sub>
                    </m:sSub>
                    <m:r>
                      <a:rPr lang="de-DE" i="1">
                        <a:latin typeface="Cambria Math" panose="02040503050406030204" pitchFamily="18" charset="0"/>
                        <a:cs typeface="Times New Roman" panose="02020603050405020304" pitchFamily="18" charset="0"/>
                      </a:rPr>
                      <m:t>,</m:t>
                    </m:r>
                    <m:sSub>
                      <m:sSubPr>
                        <m:ctrlPr>
                          <a:rPr lang="de-DE" i="1">
                            <a:latin typeface="Cambria Math" panose="02040503050406030204" pitchFamily="18" charset="0"/>
                            <a:cs typeface="Times New Roman" panose="02020603050405020304" pitchFamily="18" charset="0"/>
                          </a:rPr>
                        </m:ctrlPr>
                      </m:sSubPr>
                      <m:e>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e>
                      <m:sub>
                        <m:r>
                          <a:rPr lang="de-DE" b="0" i="1" smtClean="0">
                            <a:latin typeface="Cambria Math" panose="02040503050406030204" pitchFamily="18" charset="0"/>
                            <a:cs typeface="Times New Roman" panose="02020603050405020304" pitchFamily="18" charset="0"/>
                          </a:rPr>
                          <m:t>𝐵</m:t>
                        </m:r>
                      </m:sub>
                    </m:sSub>
                  </m:oMath>
                </a14:m>
                <a:r>
                  <a:rPr lang="de-DE" dirty="0"/>
                  <a:t> sind die Einzelbudgets  bzw. die Anfangsausstattungen der beiden Konsumenten. Unter diesen Budgetrestriktionen maximieren dann beide Individuen, wie Sie es aus Mikro kennen, jetzt aber gleichzeitig ihren Nutzen</a:t>
                </a:r>
              </a:p>
            </p:txBody>
          </p:sp>
        </mc:Choice>
        <mc:Fallback xmlns="">
          <p:sp>
            <p:nvSpPr>
              <p:cNvPr id="8" name="Textfeld 7"/>
              <p:cNvSpPr txBox="1">
                <a:spLocks noRot="1" noChangeAspect="1" noMove="1" noResize="1" noEditPoints="1" noAdjustHandles="1" noChangeArrowheads="1" noChangeShapeType="1" noTextEdit="1"/>
              </p:cNvSpPr>
              <p:nvPr/>
            </p:nvSpPr>
            <p:spPr>
              <a:xfrm>
                <a:off x="7486996" y="3901438"/>
                <a:ext cx="4685954" cy="1848198"/>
              </a:xfrm>
              <a:prstGeom prst="rect">
                <a:avLst/>
              </a:prstGeom>
              <a:blipFill>
                <a:blip r:embed="rId4"/>
                <a:stretch>
                  <a:fillRect l="-1040" t="-1650" r="-1951"/>
                </a:stretch>
              </a:blipFill>
            </p:spPr>
            <p:txBody>
              <a:bodyPr/>
              <a:lstStyle/>
              <a:p>
                <a:r>
                  <a:rPr lang="de-DE">
                    <a:noFill/>
                  </a:rPr>
                  <a:t> </a:t>
                </a:r>
              </a:p>
            </p:txBody>
          </p:sp>
        </mc:Fallback>
      </mc:AlternateContent>
    </p:spTree>
    <p:extLst>
      <p:ext uri="{BB962C8B-B14F-4D97-AF65-F5344CB8AC3E}">
        <p14:creationId xmlns:p14="http://schemas.microsoft.com/office/powerpoint/2010/main" val="48817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2" grpId="0"/>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Tauschökonomie – </a:t>
            </a:r>
            <a:r>
              <a:rPr lang="de-DE" sz="2800" dirty="0" err="1">
                <a:latin typeface="Times New Roman" panose="02020603050405020304" pitchFamily="18" charset="0"/>
                <a:cs typeface="Times New Roman" panose="02020603050405020304" pitchFamily="18" charset="0"/>
              </a:rPr>
              <a:t>Edgeworthbox</a:t>
            </a:r>
            <a:endParaRPr lang="de-DE" sz="2800" dirty="0">
              <a:latin typeface="Times New Roman" panose="02020603050405020304" pitchFamily="18" charset="0"/>
              <a:cs typeface="Times New Roman" panose="02020603050405020304" pitchFamily="18" charset="0"/>
            </a:endParaRPr>
          </a:p>
        </p:txBody>
      </p:sp>
      <p:cxnSp>
        <p:nvCxnSpPr>
          <p:cNvPr id="13" name="Gerade Verbindung mit Pfeil 12">
            <a:extLst>
              <a:ext uri="{FF2B5EF4-FFF2-40B4-BE49-F238E27FC236}">
                <a16:creationId xmlns:a16="http://schemas.microsoft.com/office/drawing/2014/main" id="{7258E8A6-EE12-4BE4-B82A-379D3DEF4B46}"/>
              </a:ext>
            </a:extLst>
          </p:cNvPr>
          <p:cNvCxnSpPr/>
          <p:nvPr/>
        </p:nvCxnSpPr>
        <p:spPr>
          <a:xfrm flipV="1">
            <a:off x="1344954" y="64508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Gerade Verbindung mit Pfeil 13">
            <a:extLst>
              <a:ext uri="{FF2B5EF4-FFF2-40B4-BE49-F238E27FC236}">
                <a16:creationId xmlns:a16="http://schemas.microsoft.com/office/drawing/2014/main" id="{F647DF2B-B397-42C7-B88C-B296D2787CD9}"/>
              </a:ext>
            </a:extLst>
          </p:cNvPr>
          <p:cNvCxnSpPr>
            <a:cxnSpLocks/>
          </p:cNvCxnSpPr>
          <p:nvPr/>
        </p:nvCxnSpPr>
        <p:spPr>
          <a:xfrm>
            <a:off x="1347260" y="472374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a:extLst>
              <a:ext uri="{FF2B5EF4-FFF2-40B4-BE49-F238E27FC236}">
                <a16:creationId xmlns:a16="http://schemas.microsoft.com/office/drawing/2014/main" id="{0EED1774-D07A-4CBB-B7B5-019CE43E41B8}"/>
              </a:ext>
            </a:extLst>
          </p:cNvPr>
          <p:cNvCxnSpPr/>
          <p:nvPr/>
        </p:nvCxnSpPr>
        <p:spPr>
          <a:xfrm rot="10800000" flipV="1">
            <a:off x="8051881" y="112793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a:extLst>
              <a:ext uri="{FF2B5EF4-FFF2-40B4-BE49-F238E27FC236}">
                <a16:creationId xmlns:a16="http://schemas.microsoft.com/office/drawing/2014/main" id="{90BF705B-1EF7-4FF9-997C-8C8ADC181B6B}"/>
              </a:ext>
            </a:extLst>
          </p:cNvPr>
          <p:cNvCxnSpPr>
            <a:cxnSpLocks/>
          </p:cNvCxnSpPr>
          <p:nvPr/>
        </p:nvCxnSpPr>
        <p:spPr>
          <a:xfrm rot="10800000">
            <a:off x="926875" y="112793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1" name="Gruppieren 20">
            <a:extLst>
              <a:ext uri="{FF2B5EF4-FFF2-40B4-BE49-F238E27FC236}">
                <a16:creationId xmlns:a16="http://schemas.microsoft.com/office/drawing/2014/main" id="{5F9B9511-4EB7-48EB-BEFD-1F31C4604D00}"/>
              </a:ext>
            </a:extLst>
          </p:cNvPr>
          <p:cNvGrpSpPr/>
          <p:nvPr/>
        </p:nvGrpSpPr>
        <p:grpSpPr>
          <a:xfrm>
            <a:off x="349200" y="1127932"/>
            <a:ext cx="357505" cy="3600172"/>
            <a:chOff x="1159727" y="1436302"/>
            <a:chExt cx="408878" cy="4322956"/>
          </a:xfrm>
        </p:grpSpPr>
        <p:cxnSp>
          <p:nvCxnSpPr>
            <p:cNvPr id="9" name="Gerader Verbinder 8">
              <a:extLst>
                <a:ext uri="{FF2B5EF4-FFF2-40B4-BE49-F238E27FC236}">
                  <a16:creationId xmlns:a16="http://schemas.microsoft.com/office/drawing/2014/main" id="{5F6A1F40-0787-479F-B5CB-C5C5E4B91A51}"/>
                </a:ext>
              </a:extLst>
            </p:cNvPr>
            <p:cNvCxnSpPr/>
            <p:nvPr/>
          </p:nvCxnSpPr>
          <p:spPr>
            <a:xfrm>
              <a:off x="1371600" y="1436302"/>
              <a:ext cx="0" cy="4317727"/>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82B15FA-8923-45A8-BACD-D39BBAAF29E1}"/>
                </a:ext>
              </a:extLst>
            </p:cNvPr>
            <p:cNvCxnSpPr/>
            <p:nvPr/>
          </p:nvCxnSpPr>
          <p:spPr>
            <a:xfrm>
              <a:off x="1159727" y="1436302"/>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Gerader Verbinder 19">
              <a:extLst>
                <a:ext uri="{FF2B5EF4-FFF2-40B4-BE49-F238E27FC236}">
                  <a16:creationId xmlns:a16="http://schemas.microsoft.com/office/drawing/2014/main" id="{8A8CF520-5638-41BD-BBD7-A9FEAF179B4C}"/>
                </a:ext>
              </a:extLst>
            </p:cNvPr>
            <p:cNvCxnSpPr/>
            <p:nvPr/>
          </p:nvCxnSpPr>
          <p:spPr>
            <a:xfrm>
              <a:off x="1178312" y="5759258"/>
              <a:ext cx="390293"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uppieren 28">
            <a:extLst>
              <a:ext uri="{FF2B5EF4-FFF2-40B4-BE49-F238E27FC236}">
                <a16:creationId xmlns:a16="http://schemas.microsoft.com/office/drawing/2014/main" id="{135FB202-A16A-4E2B-A248-1B13DB16C994}"/>
              </a:ext>
            </a:extLst>
          </p:cNvPr>
          <p:cNvGrpSpPr/>
          <p:nvPr/>
        </p:nvGrpSpPr>
        <p:grpSpPr>
          <a:xfrm>
            <a:off x="1332056" y="5278594"/>
            <a:ext cx="6707040" cy="340514"/>
            <a:chOff x="2460796" y="5819673"/>
            <a:chExt cx="7670843" cy="408877"/>
          </a:xfrm>
        </p:grpSpPr>
        <p:cxnSp>
          <p:nvCxnSpPr>
            <p:cNvPr id="23" name="Gerader Verbinder 22">
              <a:extLst>
                <a:ext uri="{FF2B5EF4-FFF2-40B4-BE49-F238E27FC236}">
                  <a16:creationId xmlns:a16="http://schemas.microsoft.com/office/drawing/2014/main" id="{797F414E-9728-4781-AC57-7AA308407970}"/>
                </a:ext>
              </a:extLst>
            </p:cNvPr>
            <p:cNvCxnSpPr>
              <a:cxnSpLocks/>
            </p:cNvCxnSpPr>
            <p:nvPr/>
          </p:nvCxnSpPr>
          <p:spPr>
            <a:xfrm flipH="1" flipV="1">
              <a:off x="2466025" y="6031546"/>
              <a:ext cx="7665483" cy="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BC0AFD5-8E05-47AF-9BF5-86AF8CE43F95}"/>
                </a:ext>
              </a:extLst>
            </p:cNvPr>
            <p:cNvCxnSpPr>
              <a:cxnSpLocks/>
            </p:cNvCxnSpPr>
            <p:nvPr/>
          </p:nvCxnSpPr>
          <p:spPr>
            <a:xfrm>
              <a:off x="10131639" y="5819673"/>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Gerader Verbinder 24">
              <a:extLst>
                <a:ext uri="{FF2B5EF4-FFF2-40B4-BE49-F238E27FC236}">
                  <a16:creationId xmlns:a16="http://schemas.microsoft.com/office/drawing/2014/main" id="{648D8ED9-A33F-4179-BB8B-F2F805C65080}"/>
                </a:ext>
              </a:extLst>
            </p:cNvPr>
            <p:cNvCxnSpPr>
              <a:cxnSpLocks/>
            </p:cNvCxnSpPr>
            <p:nvPr/>
          </p:nvCxnSpPr>
          <p:spPr>
            <a:xfrm>
              <a:off x="2460796" y="5838258"/>
              <a:ext cx="0" cy="39029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feld 29">
            <a:extLst>
              <a:ext uri="{FF2B5EF4-FFF2-40B4-BE49-F238E27FC236}">
                <a16:creationId xmlns:a16="http://schemas.microsoft.com/office/drawing/2014/main" id="{BD931DF5-E7AF-4003-ADA5-40A4988D6133}"/>
              </a:ext>
            </a:extLst>
          </p:cNvPr>
          <p:cNvSpPr txBox="1"/>
          <p:nvPr/>
        </p:nvSpPr>
        <p:spPr>
          <a:xfrm>
            <a:off x="1218670" y="323387"/>
            <a:ext cx="252568" cy="307581"/>
          </a:xfrm>
          <a:prstGeom prst="rect">
            <a:avLst/>
          </a:prstGeom>
          <a:noFill/>
        </p:spPr>
        <p:txBody>
          <a:bodyPr wrap="none" rtlCol="0">
            <a:spAutoFit/>
          </a:bodyPr>
          <a:lstStyle/>
          <a:p>
            <a:r>
              <a:rPr lang="de-DE" dirty="0"/>
              <a:t>y</a:t>
            </a:r>
          </a:p>
        </p:txBody>
      </p:sp>
      <p:sp>
        <p:nvSpPr>
          <p:cNvPr id="31" name="Textfeld 30">
            <a:extLst>
              <a:ext uri="{FF2B5EF4-FFF2-40B4-BE49-F238E27FC236}">
                <a16:creationId xmlns:a16="http://schemas.microsoft.com/office/drawing/2014/main" id="{C8B57EC5-B09D-4470-8A66-5BE28C2EEF47}"/>
              </a:ext>
            </a:extLst>
          </p:cNvPr>
          <p:cNvSpPr txBox="1"/>
          <p:nvPr/>
        </p:nvSpPr>
        <p:spPr>
          <a:xfrm>
            <a:off x="8435621" y="4526708"/>
            <a:ext cx="248362" cy="307581"/>
          </a:xfrm>
          <a:prstGeom prst="rect">
            <a:avLst/>
          </a:prstGeom>
          <a:noFill/>
        </p:spPr>
        <p:txBody>
          <a:bodyPr wrap="none" rtlCol="0">
            <a:spAutoFit/>
          </a:bodyPr>
          <a:lstStyle/>
          <a:p>
            <a:r>
              <a:rPr lang="de-DE" dirty="0"/>
              <a:t>x</a:t>
            </a:r>
          </a:p>
        </p:txBody>
      </p:sp>
      <p:sp>
        <p:nvSpPr>
          <p:cNvPr id="32" name="Textfeld 31">
            <a:extLst>
              <a:ext uri="{FF2B5EF4-FFF2-40B4-BE49-F238E27FC236}">
                <a16:creationId xmlns:a16="http://schemas.microsoft.com/office/drawing/2014/main" id="{94E80C94-1353-48BA-B5B1-E7F23920DA1F}"/>
              </a:ext>
            </a:extLst>
          </p:cNvPr>
          <p:cNvSpPr txBox="1"/>
          <p:nvPr/>
        </p:nvSpPr>
        <p:spPr>
          <a:xfrm>
            <a:off x="703455" y="950858"/>
            <a:ext cx="248362" cy="307581"/>
          </a:xfrm>
          <a:prstGeom prst="rect">
            <a:avLst/>
          </a:prstGeom>
          <a:noFill/>
        </p:spPr>
        <p:txBody>
          <a:bodyPr wrap="none" rtlCol="0">
            <a:spAutoFit/>
          </a:bodyPr>
          <a:lstStyle/>
          <a:p>
            <a:r>
              <a:rPr lang="de-DE" dirty="0"/>
              <a:t>x</a:t>
            </a:r>
          </a:p>
        </p:txBody>
      </p:sp>
      <p:sp>
        <p:nvSpPr>
          <p:cNvPr id="33" name="Textfeld 32">
            <a:extLst>
              <a:ext uri="{FF2B5EF4-FFF2-40B4-BE49-F238E27FC236}">
                <a16:creationId xmlns:a16="http://schemas.microsoft.com/office/drawing/2014/main" id="{D8C10518-537D-4731-9D75-44121256EF3C}"/>
              </a:ext>
            </a:extLst>
          </p:cNvPr>
          <p:cNvSpPr txBox="1"/>
          <p:nvPr/>
        </p:nvSpPr>
        <p:spPr>
          <a:xfrm>
            <a:off x="7925597" y="4944083"/>
            <a:ext cx="252568" cy="307581"/>
          </a:xfrm>
          <a:prstGeom prst="rect">
            <a:avLst/>
          </a:prstGeom>
          <a:noFill/>
        </p:spPr>
        <p:txBody>
          <a:bodyPr wrap="none" rtlCol="0">
            <a:spAutoFit/>
          </a:bodyPr>
          <a:lstStyle/>
          <a:p>
            <a:r>
              <a:rPr lang="de-DE" dirty="0"/>
              <a:t>y</a:t>
            </a:r>
          </a:p>
        </p:txBody>
      </p:sp>
      <p:sp>
        <p:nvSpPr>
          <p:cNvPr id="34" name="Textfeld 33">
            <a:extLst>
              <a:ext uri="{FF2B5EF4-FFF2-40B4-BE49-F238E27FC236}">
                <a16:creationId xmlns:a16="http://schemas.microsoft.com/office/drawing/2014/main" id="{AB8185BD-464A-4542-8C24-8EC545D45F54}"/>
              </a:ext>
            </a:extLst>
          </p:cNvPr>
          <p:cNvSpPr txBox="1"/>
          <p:nvPr/>
        </p:nvSpPr>
        <p:spPr>
          <a:xfrm>
            <a:off x="8022732" y="826638"/>
            <a:ext cx="270788" cy="307581"/>
          </a:xfrm>
          <a:prstGeom prst="rect">
            <a:avLst/>
          </a:prstGeom>
          <a:noFill/>
        </p:spPr>
        <p:txBody>
          <a:bodyPr wrap="none" rtlCol="0">
            <a:spAutoFit/>
          </a:bodyPr>
          <a:lstStyle/>
          <a:p>
            <a:r>
              <a:rPr lang="de-DE" dirty="0"/>
              <a:t>B</a:t>
            </a:r>
          </a:p>
        </p:txBody>
      </p:sp>
      <p:sp>
        <p:nvSpPr>
          <p:cNvPr id="35" name="Textfeld 34">
            <a:extLst>
              <a:ext uri="{FF2B5EF4-FFF2-40B4-BE49-F238E27FC236}">
                <a16:creationId xmlns:a16="http://schemas.microsoft.com/office/drawing/2014/main" id="{E50C8829-9A3C-4650-9954-7D617F4DBD2E}"/>
              </a:ext>
            </a:extLst>
          </p:cNvPr>
          <p:cNvSpPr txBox="1"/>
          <p:nvPr/>
        </p:nvSpPr>
        <p:spPr>
          <a:xfrm>
            <a:off x="1096592" y="4680140"/>
            <a:ext cx="277797" cy="307581"/>
          </a:xfrm>
          <a:prstGeom prst="rect">
            <a:avLst/>
          </a:prstGeom>
          <a:noFill/>
        </p:spPr>
        <p:txBody>
          <a:bodyPr wrap="none" rtlCol="0">
            <a:spAutoFit/>
          </a:bodyPr>
          <a:lstStyle/>
          <a:p>
            <a:r>
              <a:rPr lang="de-DE" dirty="0"/>
              <a:t>A</a:t>
            </a:r>
          </a:p>
        </p:txBody>
      </p:sp>
      <p:sp>
        <p:nvSpPr>
          <p:cNvPr id="38" name="Freihandform: Form 37">
            <a:extLst>
              <a:ext uri="{FF2B5EF4-FFF2-40B4-BE49-F238E27FC236}">
                <a16:creationId xmlns:a16="http://schemas.microsoft.com/office/drawing/2014/main" id="{36E260EA-A193-47E0-86EF-73E319236959}"/>
              </a:ext>
            </a:extLst>
          </p:cNvPr>
          <p:cNvSpPr/>
          <p:nvPr/>
        </p:nvSpPr>
        <p:spPr>
          <a:xfrm>
            <a:off x="2752452" y="1663601"/>
            <a:ext cx="3159355" cy="2898672"/>
          </a:xfrm>
          <a:custGeom>
            <a:avLst/>
            <a:gdLst>
              <a:gd name="connsiteX0" fmla="*/ 0 w 3613355"/>
              <a:gd name="connsiteY0" fmla="*/ 0 h 3480620"/>
              <a:gd name="connsiteX1" fmla="*/ 2227007 w 3613355"/>
              <a:gd name="connsiteY1" fmla="*/ 943897 h 3480620"/>
              <a:gd name="connsiteX2" fmla="*/ 3613355 w 3613355"/>
              <a:gd name="connsiteY2" fmla="*/ 3480620 h 3480620"/>
            </a:gdLst>
            <a:ahLst/>
            <a:cxnLst>
              <a:cxn ang="0">
                <a:pos x="connsiteX0" y="connsiteY0"/>
              </a:cxn>
              <a:cxn ang="0">
                <a:pos x="connsiteX1" y="connsiteY1"/>
              </a:cxn>
              <a:cxn ang="0">
                <a:pos x="connsiteX2" y="connsiteY2"/>
              </a:cxn>
            </a:cxnLst>
            <a:rect l="l" t="t" r="r" b="b"/>
            <a:pathLst>
              <a:path w="3613355" h="3480620">
                <a:moveTo>
                  <a:pt x="0" y="0"/>
                </a:moveTo>
                <a:cubicBezTo>
                  <a:pt x="812390" y="181897"/>
                  <a:pt x="1624781" y="363794"/>
                  <a:pt x="2227007" y="943897"/>
                </a:cubicBezTo>
                <a:cubicBezTo>
                  <a:pt x="2829233" y="1524000"/>
                  <a:pt x="3221294" y="2502310"/>
                  <a:pt x="3613355" y="348062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Freihandform: Form 38">
            <a:extLst>
              <a:ext uri="{FF2B5EF4-FFF2-40B4-BE49-F238E27FC236}">
                <a16:creationId xmlns:a16="http://schemas.microsoft.com/office/drawing/2014/main" id="{E399173E-0972-411E-8832-4B370A4E8322}"/>
              </a:ext>
            </a:extLst>
          </p:cNvPr>
          <p:cNvSpPr/>
          <p:nvPr/>
        </p:nvSpPr>
        <p:spPr>
          <a:xfrm>
            <a:off x="2868511" y="1405669"/>
            <a:ext cx="3288308" cy="2910954"/>
          </a:xfrm>
          <a:custGeom>
            <a:avLst/>
            <a:gdLst>
              <a:gd name="connsiteX0" fmla="*/ 0 w 3760838"/>
              <a:gd name="connsiteY0" fmla="*/ 0 h 3495368"/>
              <a:gd name="connsiteX1" fmla="*/ 1224116 w 3760838"/>
              <a:gd name="connsiteY1" fmla="*/ 2625213 h 3495368"/>
              <a:gd name="connsiteX2" fmla="*/ 3760838 w 3760838"/>
              <a:gd name="connsiteY2" fmla="*/ 3495368 h 3495368"/>
            </a:gdLst>
            <a:ahLst/>
            <a:cxnLst>
              <a:cxn ang="0">
                <a:pos x="connsiteX0" y="connsiteY0"/>
              </a:cxn>
              <a:cxn ang="0">
                <a:pos x="connsiteX1" y="connsiteY1"/>
              </a:cxn>
              <a:cxn ang="0">
                <a:pos x="connsiteX2" y="connsiteY2"/>
              </a:cxn>
            </a:cxnLst>
            <a:rect l="l" t="t" r="r" b="b"/>
            <a:pathLst>
              <a:path w="3760838" h="3495368">
                <a:moveTo>
                  <a:pt x="0" y="0"/>
                </a:moveTo>
                <a:cubicBezTo>
                  <a:pt x="298655" y="1021326"/>
                  <a:pt x="597310" y="2042652"/>
                  <a:pt x="1224116" y="2625213"/>
                </a:cubicBezTo>
                <a:cubicBezTo>
                  <a:pt x="1850922" y="3207774"/>
                  <a:pt x="2805880" y="3351571"/>
                  <a:pt x="3760838" y="3495368"/>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Textfeld 39">
            <a:extLst>
              <a:ext uri="{FF2B5EF4-FFF2-40B4-BE49-F238E27FC236}">
                <a16:creationId xmlns:a16="http://schemas.microsoft.com/office/drawing/2014/main" id="{EA7989C9-40ED-494F-8164-7F2112C94119}"/>
              </a:ext>
            </a:extLst>
          </p:cNvPr>
          <p:cNvSpPr txBox="1"/>
          <p:nvPr/>
        </p:nvSpPr>
        <p:spPr>
          <a:xfrm>
            <a:off x="3603111" y="1587149"/>
            <a:ext cx="284804" cy="307581"/>
          </a:xfrm>
          <a:prstGeom prst="rect">
            <a:avLst/>
          </a:prstGeom>
          <a:noFill/>
        </p:spPr>
        <p:txBody>
          <a:bodyPr wrap="none" rtlCol="0">
            <a:spAutoFit/>
          </a:bodyPr>
          <a:lstStyle/>
          <a:p>
            <a:r>
              <a:rPr lang="de-DE" dirty="0"/>
              <a:t>I</a:t>
            </a:r>
            <a:r>
              <a:rPr lang="de-DE" baseline="-25000" dirty="0"/>
              <a:t>B</a:t>
            </a:r>
          </a:p>
        </p:txBody>
      </p:sp>
      <p:sp>
        <p:nvSpPr>
          <p:cNvPr id="41" name="Textfeld 40">
            <a:extLst>
              <a:ext uri="{FF2B5EF4-FFF2-40B4-BE49-F238E27FC236}">
                <a16:creationId xmlns:a16="http://schemas.microsoft.com/office/drawing/2014/main" id="{F2641B34-E397-474C-9154-F3ED7E8EFD9A}"/>
              </a:ext>
            </a:extLst>
          </p:cNvPr>
          <p:cNvSpPr txBox="1"/>
          <p:nvPr/>
        </p:nvSpPr>
        <p:spPr>
          <a:xfrm>
            <a:off x="5134361" y="4075584"/>
            <a:ext cx="290410" cy="307581"/>
          </a:xfrm>
          <a:prstGeom prst="rect">
            <a:avLst/>
          </a:prstGeom>
          <a:noFill/>
        </p:spPr>
        <p:txBody>
          <a:bodyPr wrap="none" rtlCol="0">
            <a:spAutoFit/>
          </a:bodyPr>
          <a:lstStyle/>
          <a:p>
            <a:r>
              <a:rPr lang="de-DE" dirty="0"/>
              <a:t>I</a:t>
            </a:r>
            <a:r>
              <a:rPr lang="de-DE" baseline="-25000" dirty="0"/>
              <a:t>A</a:t>
            </a:r>
          </a:p>
        </p:txBody>
      </p:sp>
      <p:cxnSp>
        <p:nvCxnSpPr>
          <p:cNvPr id="43" name="Gerade Verbindung mit Pfeil 42">
            <a:extLst>
              <a:ext uri="{FF2B5EF4-FFF2-40B4-BE49-F238E27FC236}">
                <a16:creationId xmlns:a16="http://schemas.microsoft.com/office/drawing/2014/main" id="{1CF78867-7464-4CF8-9A39-75CCEE050626}"/>
              </a:ext>
            </a:extLst>
          </p:cNvPr>
          <p:cNvCxnSpPr/>
          <p:nvPr/>
        </p:nvCxnSpPr>
        <p:spPr>
          <a:xfrm flipV="1">
            <a:off x="4753740" y="2994912"/>
            <a:ext cx="761242" cy="8383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Gerade Verbindung mit Pfeil 43">
            <a:extLst>
              <a:ext uri="{FF2B5EF4-FFF2-40B4-BE49-F238E27FC236}">
                <a16:creationId xmlns:a16="http://schemas.microsoft.com/office/drawing/2014/main" id="{63CE75A9-EEC1-459D-ABB6-1EAC1D3FC4D6}"/>
              </a:ext>
            </a:extLst>
          </p:cNvPr>
          <p:cNvCxnSpPr>
            <a:cxnSpLocks/>
          </p:cNvCxnSpPr>
          <p:nvPr/>
        </p:nvCxnSpPr>
        <p:spPr>
          <a:xfrm flipH="1">
            <a:off x="3268596" y="2437011"/>
            <a:ext cx="1166156" cy="83502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4315E8B1-220C-4713-ADB5-FFC2C1295530}"/>
              </a:ext>
            </a:extLst>
          </p:cNvPr>
          <p:cNvSpPr txBox="1"/>
          <p:nvPr/>
        </p:nvSpPr>
        <p:spPr>
          <a:xfrm>
            <a:off x="1941951" y="3347605"/>
            <a:ext cx="1627369"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B</a:t>
            </a:r>
          </a:p>
        </p:txBody>
      </p:sp>
      <p:sp>
        <p:nvSpPr>
          <p:cNvPr id="47" name="Textfeld 46">
            <a:extLst>
              <a:ext uri="{FF2B5EF4-FFF2-40B4-BE49-F238E27FC236}">
                <a16:creationId xmlns:a16="http://schemas.microsoft.com/office/drawing/2014/main" id="{0D26A887-6386-4903-8D4B-5BCED37E341C}"/>
              </a:ext>
            </a:extLst>
          </p:cNvPr>
          <p:cNvSpPr txBox="1"/>
          <p:nvPr/>
        </p:nvSpPr>
        <p:spPr>
          <a:xfrm>
            <a:off x="5202601" y="2637558"/>
            <a:ext cx="1630254"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Bessermenge A</a:t>
            </a:r>
          </a:p>
        </p:txBody>
      </p:sp>
      <p:sp>
        <p:nvSpPr>
          <p:cNvPr id="49" name="Textfeld 48">
            <a:extLst>
              <a:ext uri="{FF2B5EF4-FFF2-40B4-BE49-F238E27FC236}">
                <a16:creationId xmlns:a16="http://schemas.microsoft.com/office/drawing/2014/main" id="{ED55FDF9-F124-4820-B22C-A0AE0F99FAA0}"/>
              </a:ext>
            </a:extLst>
          </p:cNvPr>
          <p:cNvSpPr txBox="1"/>
          <p:nvPr/>
        </p:nvSpPr>
        <p:spPr>
          <a:xfrm>
            <a:off x="235978" y="5992696"/>
            <a:ext cx="8757590" cy="646331"/>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Innerhalb der Linse können sich beide Konsumenten A und B durch Tausch gegenüber ihren</a:t>
            </a:r>
          </a:p>
          <a:p>
            <a:r>
              <a:rPr lang="de-DE" dirty="0">
                <a:latin typeface="Times New Roman" panose="02020603050405020304" pitchFamily="18" charset="0"/>
                <a:cs typeface="Times New Roman" panose="02020603050405020304" pitchFamily="18" charset="0"/>
              </a:rPr>
              <a:t>Indifferenzkurven I</a:t>
            </a:r>
            <a:r>
              <a:rPr lang="de-DE" baseline="-25000" dirty="0">
                <a:latin typeface="Times New Roman" panose="02020603050405020304" pitchFamily="18" charset="0"/>
                <a:cs typeface="Times New Roman" panose="02020603050405020304" pitchFamily="18" charset="0"/>
              </a:rPr>
              <a:t>A </a:t>
            </a:r>
            <a:r>
              <a:rPr lang="de-DE" dirty="0">
                <a:latin typeface="Times New Roman" panose="02020603050405020304" pitchFamily="18" charset="0"/>
                <a:cs typeface="Times New Roman" panose="02020603050405020304" pitchFamily="18" charset="0"/>
              </a:rPr>
              <a:t>und I</a:t>
            </a:r>
            <a:r>
              <a:rPr lang="de-DE" baseline="-25000" dirty="0">
                <a:latin typeface="Times New Roman" panose="02020603050405020304" pitchFamily="18" charset="0"/>
                <a:cs typeface="Times New Roman" panose="02020603050405020304" pitchFamily="18" charset="0"/>
              </a:rPr>
              <a:t>B </a:t>
            </a:r>
            <a:r>
              <a:rPr lang="de-DE" dirty="0">
                <a:latin typeface="Times New Roman" panose="02020603050405020304" pitchFamily="18" charset="0"/>
                <a:cs typeface="Times New Roman" panose="02020603050405020304" pitchFamily="18" charset="0"/>
              </a:rPr>
              <a:t>besser stellen.</a:t>
            </a:r>
          </a:p>
        </p:txBody>
      </p:sp>
      <mc:AlternateContent xmlns:mc="http://schemas.openxmlformats.org/markup-compatibility/2006" xmlns:a14="http://schemas.microsoft.com/office/drawing/2010/main">
        <mc:Choice Requires="a14">
          <p:sp>
            <p:nvSpPr>
              <p:cNvPr id="2" name="Rechteck 1">
                <a:extLst>
                  <a:ext uri="{FF2B5EF4-FFF2-40B4-BE49-F238E27FC236}">
                    <a16:creationId xmlns:a16="http://schemas.microsoft.com/office/drawing/2014/main" id="{30E4B5CA-BBC9-4EF8-AD41-195194E4B9CE}"/>
                  </a:ext>
                </a:extLst>
              </p:cNvPr>
              <p:cNvSpPr/>
              <p:nvPr/>
            </p:nvSpPr>
            <p:spPr>
              <a:xfrm>
                <a:off x="4483954" y="5473756"/>
                <a:ext cx="372794" cy="369332"/>
              </a:xfrm>
              <a:prstGeom prst="rect">
                <a:avLst/>
              </a:prstGeom>
            </p:spPr>
            <p:txBody>
              <a:bodyPr wrap="none">
                <a:spAutoFit/>
              </a:bodyPr>
              <a:lstStyle/>
              <a:p>
                <a14:m>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𝑥</m:t>
                        </m:r>
                      </m:e>
                    </m:acc>
                  </m:oMath>
                </a14:m>
                <a:r>
                  <a:rPr lang="de-DE" dirty="0">
                    <a:latin typeface="Times New Roman" panose="02020603050405020304" pitchFamily="18" charset="0"/>
                    <a:cs typeface="Times New Roman" panose="02020603050405020304" pitchFamily="18" charset="0"/>
                  </a:rPr>
                  <a:t> </a:t>
                </a:r>
                <a:endParaRPr lang="de-DE" dirty="0"/>
              </a:p>
            </p:txBody>
          </p:sp>
        </mc:Choice>
        <mc:Fallback xmlns="">
          <p:sp>
            <p:nvSpPr>
              <p:cNvPr id="2" name="Rechteck 1">
                <a:extLst>
                  <a:ext uri="{FF2B5EF4-FFF2-40B4-BE49-F238E27FC236}">
                    <a16:creationId xmlns:a16="http://schemas.microsoft.com/office/drawing/2014/main" id="{30E4B5CA-BBC9-4EF8-AD41-195194E4B9CE}"/>
                  </a:ext>
                </a:extLst>
              </p:cNvPr>
              <p:cNvSpPr>
                <a:spLocks noRot="1" noChangeAspect="1" noMove="1" noResize="1" noEditPoints="1" noAdjustHandles="1" noChangeArrowheads="1" noChangeShapeType="1" noTextEdit="1"/>
              </p:cNvSpPr>
              <p:nvPr/>
            </p:nvSpPr>
            <p:spPr>
              <a:xfrm>
                <a:off x="4483954" y="5473756"/>
                <a:ext cx="372794" cy="369332"/>
              </a:xfrm>
              <a:prstGeom prst="rect">
                <a:avLst/>
              </a:prstGeom>
              <a:blipFill>
                <a:blip r:embed="rId2"/>
                <a:stretch>
                  <a:fillRect r="-1311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a:extLst>
                  <a:ext uri="{FF2B5EF4-FFF2-40B4-BE49-F238E27FC236}">
                    <a16:creationId xmlns:a16="http://schemas.microsoft.com/office/drawing/2014/main" id="{E8DB2EC5-C3A3-4690-A0A1-F66BB6F4248D}"/>
                  </a:ext>
                </a:extLst>
              </p:cNvPr>
              <p:cNvSpPr/>
              <p:nvPr/>
            </p:nvSpPr>
            <p:spPr>
              <a:xfrm>
                <a:off x="78567" y="2684415"/>
                <a:ext cx="371384"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acc>
                        <m:accPr>
                          <m:chr m:val="̅"/>
                          <m:ctrlPr>
                            <a:rPr lang="de-DE" i="1">
                              <a:latin typeface="Cambria Math" panose="02040503050406030204" pitchFamily="18" charset="0"/>
                              <a:cs typeface="Times New Roman" panose="02020603050405020304" pitchFamily="18" charset="0"/>
                            </a:rPr>
                          </m:ctrlPr>
                        </m:accPr>
                        <m:e>
                          <m:r>
                            <a:rPr lang="de-DE" i="1">
                              <a:latin typeface="Cambria Math" panose="02040503050406030204" pitchFamily="18" charset="0"/>
                              <a:cs typeface="Times New Roman" panose="02020603050405020304" pitchFamily="18" charset="0"/>
                            </a:rPr>
                            <m:t>𝑦</m:t>
                          </m:r>
                        </m:e>
                      </m:acc>
                    </m:oMath>
                  </m:oMathPara>
                </a14:m>
                <a:endParaRPr lang="de-DE" dirty="0"/>
              </a:p>
            </p:txBody>
          </p:sp>
        </mc:Choice>
        <mc:Fallback xmlns="">
          <p:sp>
            <p:nvSpPr>
              <p:cNvPr id="3" name="Rechteck 2">
                <a:extLst>
                  <a:ext uri="{FF2B5EF4-FFF2-40B4-BE49-F238E27FC236}">
                    <a16:creationId xmlns:a16="http://schemas.microsoft.com/office/drawing/2014/main" id="{E8DB2EC5-C3A3-4690-A0A1-F66BB6F4248D}"/>
                  </a:ext>
                </a:extLst>
              </p:cNvPr>
              <p:cNvSpPr>
                <a:spLocks noRot="1" noChangeAspect="1" noMove="1" noResize="1" noEditPoints="1" noAdjustHandles="1" noChangeArrowheads="1" noChangeShapeType="1" noTextEdit="1"/>
              </p:cNvSpPr>
              <p:nvPr/>
            </p:nvSpPr>
            <p:spPr>
              <a:xfrm>
                <a:off x="78567" y="2684415"/>
                <a:ext cx="371384" cy="369332"/>
              </a:xfrm>
              <a:prstGeom prst="rect">
                <a:avLst/>
              </a:prstGeom>
              <a:blipFill>
                <a:blip r:embed="rId3"/>
                <a:stretch>
                  <a:fillRect b="-6557"/>
                </a:stretch>
              </a:blipFill>
            </p:spPr>
            <p:txBody>
              <a:bodyPr/>
              <a:lstStyle/>
              <a:p>
                <a:r>
                  <a:rPr lang="de-DE">
                    <a:noFill/>
                  </a:rPr>
                  <a:t> </a:t>
                </a:r>
              </a:p>
            </p:txBody>
          </p:sp>
        </mc:Fallback>
      </mc:AlternateContent>
      <p:sp>
        <p:nvSpPr>
          <p:cNvPr id="36" name="Textfeld 35"/>
          <p:cNvSpPr txBox="1"/>
          <p:nvPr/>
        </p:nvSpPr>
        <p:spPr>
          <a:xfrm>
            <a:off x="8600902" y="115573"/>
            <a:ext cx="3591097" cy="1012359"/>
          </a:xfrm>
          <a:prstGeom prst="rect">
            <a:avLst/>
          </a:prstGeom>
          <a:noFill/>
        </p:spPr>
        <p:txBody>
          <a:bodyPr wrap="square" rtlCol="0">
            <a:noAutofit/>
          </a:bodyPr>
          <a:lstStyle/>
          <a:p>
            <a:r>
              <a:rPr lang="de-DE" sz="1200" dirty="0"/>
              <a:t>Die Problemstellung lässt sich folgendermaßen veranschaulichen:</a:t>
            </a:r>
          </a:p>
          <a:p>
            <a:r>
              <a:rPr lang="de-DE" sz="1200" dirty="0"/>
              <a:t>Wir betrachten zuerst A und gehen von einem gegebenen Nutzenniveau repräsentiert durch die Indifferenzkurve I</a:t>
            </a:r>
            <a:r>
              <a:rPr lang="de-DE" sz="1200" baseline="-25000" dirty="0"/>
              <a:t>A </a:t>
            </a:r>
            <a:r>
              <a:rPr lang="de-DE" sz="1200" dirty="0"/>
              <a:t>aus</a:t>
            </a:r>
          </a:p>
        </p:txBody>
      </p:sp>
      <p:sp>
        <p:nvSpPr>
          <p:cNvPr id="37" name="Textfeld 36"/>
          <p:cNvSpPr txBox="1"/>
          <p:nvPr/>
        </p:nvSpPr>
        <p:spPr>
          <a:xfrm>
            <a:off x="8600901" y="995340"/>
            <a:ext cx="3591097" cy="506180"/>
          </a:xfrm>
          <a:prstGeom prst="rect">
            <a:avLst/>
          </a:prstGeom>
          <a:noFill/>
        </p:spPr>
        <p:txBody>
          <a:bodyPr wrap="square" rtlCol="0">
            <a:noAutofit/>
          </a:bodyPr>
          <a:lstStyle/>
          <a:p>
            <a:r>
              <a:rPr lang="de-DE" sz="1200" dirty="0"/>
              <a:t>Alle </a:t>
            </a:r>
            <a:r>
              <a:rPr lang="de-DE" sz="1200" dirty="0" err="1"/>
              <a:t>x,y</a:t>
            </a:r>
            <a:r>
              <a:rPr lang="de-DE" sz="1200" dirty="0"/>
              <a:t>-Kombinationen, die rechts oberhalb von I</a:t>
            </a:r>
            <a:r>
              <a:rPr lang="de-DE" sz="1200" baseline="-25000" dirty="0"/>
              <a:t>A </a:t>
            </a:r>
            <a:r>
              <a:rPr lang="de-DE" sz="1200" dirty="0"/>
              <a:t>liegen stellen eine Verbesserung gegenüber I</a:t>
            </a:r>
            <a:r>
              <a:rPr lang="de-DE" sz="1200" baseline="-25000" dirty="0"/>
              <a:t>A </a:t>
            </a:r>
            <a:r>
              <a:rPr lang="de-DE" sz="1200" dirty="0"/>
              <a:t> dar </a:t>
            </a:r>
          </a:p>
        </p:txBody>
      </p:sp>
      <mc:AlternateContent xmlns:mc="http://schemas.openxmlformats.org/markup-compatibility/2006" xmlns:a14="http://schemas.microsoft.com/office/drawing/2010/main">
        <mc:Choice Requires="a14">
          <p:sp>
            <p:nvSpPr>
              <p:cNvPr id="42" name="Textfeld 41"/>
              <p:cNvSpPr txBox="1"/>
              <p:nvPr/>
            </p:nvSpPr>
            <p:spPr>
              <a:xfrm>
                <a:off x="8600903" y="1410511"/>
                <a:ext cx="3591097" cy="506180"/>
              </a:xfrm>
              <a:prstGeom prst="rect">
                <a:avLst/>
              </a:prstGeom>
              <a:noFill/>
            </p:spPr>
            <p:txBody>
              <a:bodyPr wrap="square" rtlCol="0">
                <a:noAutofit/>
              </a:bodyPr>
              <a:lstStyle/>
              <a:p>
                <a:r>
                  <a:rPr lang="de-DE" sz="1200" dirty="0"/>
                  <a:t>Allerdings ist der maximale Konsum von x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i="1">
                            <a:latin typeface="Cambria Math" panose="02040503050406030204" pitchFamily="18" charset="0"/>
                            <a:cs typeface="Times New Roman" panose="02020603050405020304" pitchFamily="18" charset="0"/>
                          </a:rPr>
                          <m:t>𝑥</m:t>
                        </m:r>
                      </m:e>
                    </m:acc>
                  </m:oMath>
                </a14:m>
                <a:r>
                  <a:rPr lang="de-DE" sz="1200" dirty="0"/>
                  <a:t> beschränkt.</a:t>
                </a:r>
              </a:p>
            </p:txBody>
          </p:sp>
        </mc:Choice>
        <mc:Fallback xmlns="">
          <p:sp>
            <p:nvSpPr>
              <p:cNvPr id="42" name="Textfeld 41"/>
              <p:cNvSpPr txBox="1">
                <a:spLocks noRot="1" noChangeAspect="1" noMove="1" noResize="1" noEditPoints="1" noAdjustHandles="1" noChangeArrowheads="1" noChangeShapeType="1" noTextEdit="1"/>
              </p:cNvSpPr>
              <p:nvPr/>
            </p:nvSpPr>
            <p:spPr>
              <a:xfrm>
                <a:off x="8600903" y="1410511"/>
                <a:ext cx="3591097" cy="506180"/>
              </a:xfrm>
              <a:prstGeom prst="rect">
                <a:avLst/>
              </a:prstGeom>
              <a:blipFill>
                <a:blip r:embed="rId4"/>
                <a:stretch>
                  <a:fillRect l="-17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5" name="Textfeld 44"/>
              <p:cNvSpPr txBox="1"/>
              <p:nvPr/>
            </p:nvSpPr>
            <p:spPr>
              <a:xfrm>
                <a:off x="8600900" y="1841237"/>
                <a:ext cx="3591097" cy="506180"/>
              </a:xfrm>
              <a:prstGeom prst="rect">
                <a:avLst/>
              </a:prstGeom>
              <a:noFill/>
            </p:spPr>
            <p:txBody>
              <a:bodyPr wrap="square" rtlCol="0">
                <a:noAutofit/>
              </a:bodyPr>
              <a:lstStyle/>
              <a:p>
                <a:r>
                  <a:rPr lang="de-DE" sz="1200" dirty="0"/>
                  <a:t>Genauso ist der maximale Konsum von y für A durch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a:t> beschränkt.</a:t>
                </a:r>
              </a:p>
            </p:txBody>
          </p:sp>
        </mc:Choice>
        <mc:Fallback xmlns="">
          <p:sp>
            <p:nvSpPr>
              <p:cNvPr id="45" name="Textfeld 44"/>
              <p:cNvSpPr txBox="1">
                <a:spLocks noRot="1" noChangeAspect="1" noMove="1" noResize="1" noEditPoints="1" noAdjustHandles="1" noChangeArrowheads="1" noChangeShapeType="1" noTextEdit="1"/>
              </p:cNvSpPr>
              <p:nvPr/>
            </p:nvSpPr>
            <p:spPr>
              <a:xfrm>
                <a:off x="8600900" y="1841237"/>
                <a:ext cx="3591097" cy="506180"/>
              </a:xfrm>
              <a:prstGeom prst="rect">
                <a:avLst/>
              </a:prstGeom>
              <a:blipFill>
                <a:blip r:embed="rId5"/>
                <a:stretch>
                  <a:fillRect l="-170" r="-169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Textfeld 47"/>
              <p:cNvSpPr txBox="1"/>
              <p:nvPr/>
            </p:nvSpPr>
            <p:spPr>
              <a:xfrm>
                <a:off x="8506691" y="2239031"/>
                <a:ext cx="3685309" cy="646037"/>
              </a:xfrm>
              <a:prstGeom prst="rect">
                <a:avLst/>
              </a:prstGeom>
              <a:noFill/>
            </p:spPr>
            <p:txBody>
              <a:bodyPr wrap="square" rtlCol="0">
                <a:noAutofit/>
              </a:bodyPr>
              <a:lstStyle/>
              <a:p>
                <a:r>
                  <a:rPr lang="de-DE" sz="1200" dirty="0"/>
                  <a:t>Konsumiert A die kompletten Ressourcen </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𝑥</m:t>
                        </m:r>
                      </m:e>
                    </m:acc>
                  </m:oMath>
                </a14:m>
                <a:r>
                  <a:rPr lang="de-DE" sz="1200" dirty="0"/>
                  <a:t>,</a:t>
                </a:r>
                <a14:m>
                  <m:oMath xmlns:m="http://schemas.openxmlformats.org/officeDocument/2006/math">
                    <m:acc>
                      <m:accPr>
                        <m:chr m:val="̅"/>
                        <m:ctrlPr>
                          <a:rPr lang="de-DE" sz="1200" i="1">
                            <a:latin typeface="Cambria Math" panose="02040503050406030204" pitchFamily="18" charset="0"/>
                            <a:cs typeface="Times New Roman" panose="02020603050405020304" pitchFamily="18" charset="0"/>
                          </a:rPr>
                        </m:ctrlPr>
                      </m:accPr>
                      <m:e>
                        <m:r>
                          <a:rPr lang="de-DE" sz="1200" b="0" i="1" smtClean="0">
                            <a:latin typeface="Cambria Math" panose="02040503050406030204" pitchFamily="18" charset="0"/>
                            <a:cs typeface="Times New Roman" panose="02020603050405020304" pitchFamily="18" charset="0"/>
                          </a:rPr>
                          <m:t>𝑦</m:t>
                        </m:r>
                      </m:e>
                    </m:acc>
                  </m:oMath>
                </a14:m>
                <a:r>
                  <a:rPr lang="de-DE" sz="1200" dirty="0"/>
                  <a:t> der Ökonomie, so bleibt nichts mehr für B übrig. Dieser Punkt repräsentiert damit den 0-Punkt für Konsument B</a:t>
                </a:r>
              </a:p>
            </p:txBody>
          </p:sp>
        </mc:Choice>
        <mc:Fallback xmlns="">
          <p:sp>
            <p:nvSpPr>
              <p:cNvPr id="48" name="Textfeld 47"/>
              <p:cNvSpPr txBox="1">
                <a:spLocks noRot="1" noChangeAspect="1" noMove="1" noResize="1" noEditPoints="1" noAdjustHandles="1" noChangeArrowheads="1" noChangeShapeType="1" noTextEdit="1"/>
              </p:cNvSpPr>
              <p:nvPr/>
            </p:nvSpPr>
            <p:spPr>
              <a:xfrm>
                <a:off x="8506691" y="2239031"/>
                <a:ext cx="3685309" cy="646037"/>
              </a:xfrm>
              <a:prstGeom prst="rect">
                <a:avLst/>
              </a:prstGeom>
              <a:blipFill>
                <a:blip r:embed="rId6"/>
                <a:stretch>
                  <a:fillRect b="-6604"/>
                </a:stretch>
              </a:blipFill>
            </p:spPr>
            <p:txBody>
              <a:bodyPr/>
              <a:lstStyle/>
              <a:p>
                <a:r>
                  <a:rPr lang="de-DE">
                    <a:noFill/>
                  </a:rPr>
                  <a:t> </a:t>
                </a:r>
              </a:p>
            </p:txBody>
          </p:sp>
        </mc:Fallback>
      </mc:AlternateContent>
      <p:sp>
        <p:nvSpPr>
          <p:cNvPr id="50" name="Textfeld 49"/>
          <p:cNvSpPr txBox="1"/>
          <p:nvPr/>
        </p:nvSpPr>
        <p:spPr>
          <a:xfrm>
            <a:off x="8506691" y="2812479"/>
            <a:ext cx="3685309" cy="823725"/>
          </a:xfrm>
          <a:prstGeom prst="rect">
            <a:avLst/>
          </a:prstGeom>
          <a:noFill/>
        </p:spPr>
        <p:txBody>
          <a:bodyPr wrap="square" rtlCol="0">
            <a:noAutofit/>
          </a:bodyPr>
          <a:lstStyle/>
          <a:p>
            <a:r>
              <a:rPr lang="de-DE" sz="1200" dirty="0"/>
              <a:t>Konsument B können wir damit in dem Koordinatensystem mit B als 0-Punkt und x nimmt horizontal nach links zu und y nimmt vertikal nach unten zu betrachten </a:t>
            </a:r>
          </a:p>
        </p:txBody>
      </p:sp>
      <p:sp>
        <p:nvSpPr>
          <p:cNvPr id="51" name="Textfeld 50"/>
          <p:cNvSpPr txBox="1"/>
          <p:nvPr/>
        </p:nvSpPr>
        <p:spPr>
          <a:xfrm>
            <a:off x="8506691" y="3577195"/>
            <a:ext cx="3685309" cy="632458"/>
          </a:xfrm>
          <a:prstGeom prst="rect">
            <a:avLst/>
          </a:prstGeom>
          <a:noFill/>
        </p:spPr>
        <p:txBody>
          <a:bodyPr wrap="square" rtlCol="0">
            <a:noAutofit/>
          </a:bodyPr>
          <a:lstStyle/>
          <a:p>
            <a:r>
              <a:rPr lang="de-DE" sz="1200" dirty="0"/>
              <a:t>Gehen wir auch hier von einem Nutzenniveau repräsentiert durch die Indifferenzkurve I</a:t>
            </a:r>
            <a:r>
              <a:rPr lang="de-DE" sz="1200" baseline="-25000" dirty="0"/>
              <a:t>B </a:t>
            </a:r>
            <a:r>
              <a:rPr lang="de-DE" sz="1200" dirty="0"/>
              <a:t>aus. So gilt hier:</a:t>
            </a:r>
          </a:p>
        </p:txBody>
      </p:sp>
      <p:sp>
        <p:nvSpPr>
          <p:cNvPr id="52" name="Textfeld 51"/>
          <p:cNvSpPr txBox="1"/>
          <p:nvPr/>
        </p:nvSpPr>
        <p:spPr>
          <a:xfrm>
            <a:off x="8600900" y="4177492"/>
            <a:ext cx="3579086" cy="290810"/>
          </a:xfrm>
          <a:prstGeom prst="rect">
            <a:avLst/>
          </a:prstGeom>
          <a:noFill/>
        </p:spPr>
        <p:txBody>
          <a:bodyPr wrap="square" rtlCol="0">
            <a:noAutofit/>
          </a:bodyPr>
          <a:lstStyle/>
          <a:p>
            <a:r>
              <a:rPr lang="de-DE" sz="1200" dirty="0"/>
              <a:t>Alles, was links unterhalb von I</a:t>
            </a:r>
            <a:r>
              <a:rPr lang="de-DE" sz="1200" baseline="-25000" dirty="0"/>
              <a:t>B </a:t>
            </a:r>
            <a:r>
              <a:rPr lang="de-DE" sz="1200" dirty="0"/>
              <a:t>liegt, stellt B besser</a:t>
            </a:r>
          </a:p>
        </p:txBody>
      </p:sp>
      <p:sp>
        <p:nvSpPr>
          <p:cNvPr id="54" name="Textfeld 53"/>
          <p:cNvSpPr txBox="1"/>
          <p:nvPr/>
        </p:nvSpPr>
        <p:spPr>
          <a:xfrm>
            <a:off x="8559802" y="5106258"/>
            <a:ext cx="3579086" cy="886435"/>
          </a:xfrm>
          <a:prstGeom prst="rect">
            <a:avLst/>
          </a:prstGeom>
          <a:noFill/>
        </p:spPr>
        <p:txBody>
          <a:bodyPr wrap="square" rtlCol="0">
            <a:noAutofit/>
          </a:bodyPr>
          <a:lstStyle/>
          <a:p>
            <a:r>
              <a:rPr lang="de-DE" sz="1200" dirty="0"/>
              <a:t>In dieser Darstellung, nach dem englischen Ökonomen Edgeworth benannt, betrachten wir analog zu Mikro zwei Konsumenten gemäß ihrer Indifferenzkurven gleichzeitig</a:t>
            </a:r>
          </a:p>
        </p:txBody>
      </p:sp>
    </p:spTree>
    <p:extLst>
      <p:ext uri="{BB962C8B-B14F-4D97-AF65-F5344CB8AC3E}">
        <p14:creationId xmlns:p14="http://schemas.microsoft.com/office/powerpoint/2010/main" val="2639317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6"/>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3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44"/>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6"/>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9"/>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38" grpId="0" animBg="1"/>
      <p:bldP spid="39" grpId="0" animBg="1"/>
      <p:bldP spid="40" grpId="0"/>
      <p:bldP spid="41" grpId="0"/>
      <p:bldP spid="46" grpId="0"/>
      <p:bldP spid="47" grpId="0"/>
      <p:bldP spid="49" grpId="0"/>
      <p:bldP spid="2" grpId="0"/>
      <p:bldP spid="3" grpId="0"/>
      <p:bldP spid="36" grpId="0"/>
      <p:bldP spid="37" grpId="0"/>
      <p:bldP spid="42" grpId="0"/>
      <p:bldP spid="45" grpId="0"/>
      <p:bldP spid="48" grpId="0"/>
      <p:bldP spid="50" grpId="0"/>
      <p:bldP spid="51" grpId="0"/>
      <p:bldP spid="52" grpId="0"/>
      <p:bldP spid="5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9049" y="603151"/>
                <a:ext cx="12172951" cy="4628325"/>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Um verschiedene Aufteilungen/Allokationen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zwischen den Konsumenten (A,B) zu vergleichen verwendet man das Kriterium der Pareto-Effizienz.</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Allokation wird als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r>
                  <a:rPr lang="de-DE" sz="2400" dirty="0">
                    <a:latin typeface="Times New Roman" panose="02020603050405020304" pitchFamily="18" charset="0"/>
                    <a:cs typeface="Times New Roman" panose="02020603050405020304" pitchFamily="18" charset="0"/>
                  </a:rPr>
                  <a:t> bezeichnet, wenn es nicht möglich ist, durch Umverteilung der Güter einen Konsumenten besser zu stellen, ohne einen anderen Konsumenten dadurch schlechter zu stellen.</a:t>
                </a:r>
              </a:p>
              <a:p>
                <a:pPr marL="342900"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Eine </a:t>
                </a:r>
                <a:r>
                  <a:rPr lang="de-DE" sz="2400" b="1" dirty="0">
                    <a:latin typeface="Times New Roman" panose="02020603050405020304" pitchFamily="18" charset="0"/>
                    <a:cs typeface="Times New Roman" panose="02020603050405020304" pitchFamily="18" charset="0"/>
                  </a:rPr>
                  <a:t>Pareto-Verbesserung</a:t>
                </a:r>
                <a:r>
                  <a:rPr lang="de-DE" sz="2400" dirty="0">
                    <a:latin typeface="Times New Roman" panose="02020603050405020304" pitchFamily="18" charset="0"/>
                    <a:cs typeface="Times New Roman" panose="02020603050405020304" pitchFamily="18" charset="0"/>
                  </a:rPr>
                  <a:t> liegt vor, wenn beim Übergang von einer Allokation zu einer anderen Allokation mindestens ein Konsument besser gestellt wird, ohne dass ein anderer Konsument dadurch schlechter gestellt wird. </a:t>
                </a: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9049" y="603151"/>
                <a:ext cx="12172951" cy="4628325"/>
              </a:xfrm>
              <a:prstGeom prst="rect">
                <a:avLst/>
              </a:prstGeom>
              <a:blipFill>
                <a:blip r:embed="rId2"/>
                <a:stretch>
                  <a:fillRect l="-751" t="-1054"/>
                </a:stretch>
              </a:blipFill>
            </p:spPr>
            <p:txBody>
              <a:bodyPr/>
              <a:lstStyle/>
              <a:p>
                <a:r>
                  <a:rPr lang="de-DE">
                    <a:noFill/>
                  </a:rPr>
                  <a:t> </a:t>
                </a:r>
              </a:p>
            </p:txBody>
          </p:sp>
        </mc:Fallback>
      </mc:AlternateContent>
      <p:sp>
        <p:nvSpPr>
          <p:cNvPr id="4" name="Textfeld 3"/>
          <p:cNvSpPr txBox="1"/>
          <p:nvPr/>
        </p:nvSpPr>
        <p:spPr>
          <a:xfrm>
            <a:off x="6184669" y="4989880"/>
            <a:ext cx="5771339" cy="690484"/>
          </a:xfrm>
          <a:prstGeom prst="rect">
            <a:avLst/>
          </a:prstGeom>
          <a:noFill/>
        </p:spPr>
        <p:txBody>
          <a:bodyPr wrap="square" rtlCol="0">
            <a:noAutofit/>
          </a:bodyPr>
          <a:lstStyle/>
          <a:p>
            <a:r>
              <a:rPr lang="de-DE" sz="1200" dirty="0"/>
              <a:t>Dieses Kriterium ist Ihnen schon in vielen Grundlagenveranstaltungen begegnet. Vielleicht ist es nicht als solches bezeichnet worden. Aber letztlich bedeutet eine Pareto-Verbesserung nichts anderes, als eine klassische </a:t>
            </a:r>
            <a:r>
              <a:rPr lang="de-DE" sz="1200" dirty="0" err="1"/>
              <a:t>Win</a:t>
            </a:r>
            <a:r>
              <a:rPr lang="de-DE" sz="1200" dirty="0"/>
              <a:t>-</a:t>
            </a:r>
            <a:r>
              <a:rPr lang="de-DE" sz="1200" dirty="0" err="1"/>
              <a:t>Win</a:t>
            </a:r>
            <a:r>
              <a:rPr lang="de-DE" sz="1200" dirty="0"/>
              <a:t>-Situation aus der BWL</a:t>
            </a:r>
          </a:p>
        </p:txBody>
      </p:sp>
      <p:sp>
        <p:nvSpPr>
          <p:cNvPr id="5" name="Textfeld 4"/>
          <p:cNvSpPr txBox="1"/>
          <p:nvPr/>
        </p:nvSpPr>
        <p:spPr>
          <a:xfrm>
            <a:off x="4741025" y="5751879"/>
            <a:ext cx="5771339" cy="982923"/>
          </a:xfrm>
          <a:prstGeom prst="rect">
            <a:avLst/>
          </a:prstGeom>
          <a:noFill/>
        </p:spPr>
        <p:txBody>
          <a:bodyPr wrap="square" rtlCol="0">
            <a:noAutofit/>
          </a:bodyPr>
          <a:lstStyle/>
          <a:p>
            <a:r>
              <a:rPr lang="de-DE" sz="1200" dirty="0"/>
              <a:t>Wichtig ist aber schon an dieser Stelle darauf hinzuweisen, dass das Pareto-Kriterium nichts mit „gleich“ oder „gerecht“ zu tun hat. Der Name Pareto kommt einfach von dem italienischen Ökonom </a:t>
            </a:r>
            <a:r>
              <a:rPr lang="de-DE" sz="1200" dirty="0" err="1"/>
              <a:t>Vilfredo</a:t>
            </a:r>
            <a:r>
              <a:rPr lang="de-DE" sz="1200" dirty="0"/>
              <a:t> Pareto. Klar ist nämlich auch, dass, wenn einer alles hat und die andere nichts, wir uns in einem </a:t>
            </a:r>
            <a:r>
              <a:rPr lang="de-DE" sz="1200" dirty="0" err="1"/>
              <a:t>pareto</a:t>
            </a:r>
            <a:r>
              <a:rPr lang="de-DE" sz="1200" dirty="0"/>
              <a:t>-effizienten Zustand befinden, wenn wir nur die Voraussetzung „mehr ist immer besser“ unterstellen!</a:t>
            </a:r>
          </a:p>
        </p:txBody>
      </p:sp>
    </p:spTree>
    <p:extLst>
      <p:ext uri="{BB962C8B-B14F-4D97-AF65-F5344CB8AC3E}">
        <p14:creationId xmlns:p14="http://schemas.microsoft.com/office/powerpoint/2010/main" val="144701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F176EB93-1C12-4646-B706-692BCB295C60}"/>
              </a:ext>
            </a:extLst>
          </p:cNvPr>
          <p:cNvPicPr>
            <a:picLocks noChangeAspect="1"/>
          </p:cNvPicPr>
          <p:nvPr/>
        </p:nvPicPr>
        <p:blipFill>
          <a:blip r:embed="rId2"/>
          <a:stretch>
            <a:fillRect/>
          </a:stretch>
        </p:blipFill>
        <p:spPr>
          <a:xfrm>
            <a:off x="19049" y="491128"/>
            <a:ext cx="9467764" cy="6131470"/>
          </a:xfrm>
          <a:prstGeom prst="rect">
            <a:avLst/>
          </a:prstGeom>
        </p:spPr>
      </p:pic>
      <p:sp>
        <p:nvSpPr>
          <p:cNvPr id="4" name="Textfeld 3">
            <a:extLst>
              <a:ext uri="{FF2B5EF4-FFF2-40B4-BE49-F238E27FC236}">
                <a16:creationId xmlns:a16="http://schemas.microsoft.com/office/drawing/2014/main" id="{16D2B6A0-024B-4F77-A20D-1B2EA4FD48D1}"/>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a:t>
            </a:r>
          </a:p>
        </p:txBody>
      </p:sp>
      <p:sp>
        <p:nvSpPr>
          <p:cNvPr id="5" name="Textfeld 4"/>
          <p:cNvSpPr txBox="1"/>
          <p:nvPr/>
        </p:nvSpPr>
        <p:spPr>
          <a:xfrm>
            <a:off x="9674471" y="622927"/>
            <a:ext cx="2329870" cy="690484"/>
          </a:xfrm>
          <a:prstGeom prst="rect">
            <a:avLst/>
          </a:prstGeom>
          <a:noFill/>
        </p:spPr>
        <p:txBody>
          <a:bodyPr wrap="square" rtlCol="0">
            <a:noAutofit/>
          </a:bodyPr>
          <a:lstStyle/>
          <a:p>
            <a:r>
              <a:rPr lang="de-DE" sz="1200" dirty="0"/>
              <a:t>Die formale Beschreibung mit den üblichen Variablen aus der Mikro sieht dann folgendermaßen aus</a:t>
            </a:r>
          </a:p>
        </p:txBody>
      </p:sp>
    </p:spTree>
    <p:extLst>
      <p:ext uri="{BB962C8B-B14F-4D97-AF65-F5344CB8AC3E}">
        <p14:creationId xmlns:p14="http://schemas.microsoft.com/office/powerpoint/2010/main" val="1663270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Grenzrate der Substitution</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1" y="524110"/>
                <a:ext cx="12192000" cy="548835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Steigung der Indifferenzkurve entspricht der Grenzrate der Substitution (GRS)</a:t>
                </a:r>
              </a:p>
              <a:p>
                <a:endParaRPr lang="de-DE" sz="2400" dirty="0">
                  <a:latin typeface="Times New Roman" panose="02020603050405020304" pitchFamily="18" charset="0"/>
                  <a:cs typeface="Times New Roman" panose="02020603050405020304" pitchFamily="18" charset="0"/>
                </a:endParaRPr>
              </a:p>
              <a:p>
                <a:pPr algn="ctr"/>
                <a:r>
                  <a:rPr lang="de-DE" sz="2400" dirty="0">
                    <a:solidFill>
                      <a:srgbClr val="000000"/>
                    </a:solidFill>
                    <a:latin typeface="Times New Roman" panose="02020603050405020304" pitchFamily="18" charset="0"/>
                    <a:cs typeface="Times New Roman" panose="02020603050405020304" pitchFamily="18" charset="0"/>
                  </a:rPr>
                  <a:t>GRS(</a:t>
                </a:r>
                <a14:m>
                  <m:oMath xmlns:m="http://schemas.openxmlformats.org/officeDocument/2006/math">
                    <m:r>
                      <a:rPr lang="de-DE" sz="2400" b="0" i="1" dirty="0" smtClean="0">
                        <a:solidFill>
                          <a:srgbClr val="000000"/>
                        </a:solidFill>
                        <a:latin typeface="Cambria Math" panose="02040503050406030204" pitchFamily="18" charset="0"/>
                      </a:rPr>
                      <m:t>𝑥</m:t>
                    </m:r>
                    <m:r>
                      <a:rPr lang="de-DE" sz="2400" b="0" i="1" dirty="0" smtClean="0">
                        <a:solidFill>
                          <a:srgbClr val="000000"/>
                        </a:solidFill>
                        <a:latin typeface="Cambria Math" panose="02040503050406030204" pitchFamily="18" charset="0"/>
                      </a:rPr>
                      <m:t>,</m:t>
                    </m:r>
                    <m:r>
                      <a:rPr lang="de-DE" sz="2400" b="0" i="1" dirty="0" smtClean="0">
                        <a:solidFill>
                          <a:srgbClr val="000000"/>
                        </a:solidFill>
                        <a:latin typeface="Cambria Math" panose="02040503050406030204" pitchFamily="18" charset="0"/>
                      </a:rPr>
                      <m:t>𝑦</m:t>
                    </m:r>
                  </m:oMath>
                </a14:m>
                <a:r>
                  <a:rPr lang="de-DE" sz="2400" dirty="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f>
                      <m:fPr>
                        <m:ctrlPr>
                          <a:rPr lang="de-DE" sz="2400" i="1">
                            <a:solidFill>
                              <a:srgbClr val="000000"/>
                            </a:solidFill>
                            <a:latin typeface="Cambria Math" panose="02040503050406030204" pitchFamily="18" charset="0"/>
                          </a:rPr>
                        </m:ctrlPr>
                      </m:fPr>
                      <m:num>
                        <m:r>
                          <m:rPr>
                            <m:nor/>
                          </m:rPr>
                          <a:rPr lang="de-DE" sz="2400" dirty="0">
                            <a:solidFill>
                              <a:srgbClr val="000000"/>
                            </a:solidFill>
                            <a:latin typeface="Times New Roman" panose="02020603050405020304" pitchFamily="18" charset="0"/>
                            <a:cs typeface="Times New Roman" panose="02020603050405020304" pitchFamily="18" charset="0"/>
                          </a:rPr>
                          <m:t>d</m:t>
                        </m:r>
                        <m:r>
                          <m:rPr>
                            <m:sty m:val="p"/>
                          </m:rPr>
                          <a:rPr lang="de-DE" sz="2400" b="0" i="0" dirty="0" smtClean="0">
                            <a:solidFill>
                              <a:srgbClr val="000000"/>
                            </a:solidFill>
                            <a:latin typeface="Cambria Math" panose="02040503050406030204" pitchFamily="18" charset="0"/>
                            <a:cs typeface="Times New Roman" panose="02020603050405020304" pitchFamily="18" charset="0"/>
                          </a:rPr>
                          <m:t>y</m:t>
                        </m:r>
                      </m:num>
                      <m:den>
                        <m:r>
                          <m:rPr>
                            <m:nor/>
                          </m:rPr>
                          <a:rPr lang="de-DE" sz="2400" dirty="0">
                            <a:solidFill>
                              <a:srgbClr val="000000"/>
                            </a:solidFill>
                            <a:latin typeface="Times New Roman" panose="02020603050405020304" pitchFamily="18" charset="0"/>
                            <a:cs typeface="Times New Roman" panose="02020603050405020304" pitchFamily="18" charset="0"/>
                          </a:rPr>
                          <m:t>d</m:t>
                        </m:r>
                        <m:r>
                          <a:rPr lang="de-DE" sz="2400" b="0" i="1" dirty="0" smtClean="0">
                            <a:solidFill>
                              <a:srgbClr val="000000"/>
                            </a:solidFill>
                            <a:latin typeface="Cambria Math" panose="02040503050406030204" pitchFamily="18" charset="0"/>
                            <a:cs typeface="Times New Roman" panose="02020603050405020304" pitchFamily="18" charset="0"/>
                          </a:rPr>
                          <m:t>𝑥</m:t>
                        </m:r>
                      </m:den>
                    </m:f>
                    <m:r>
                      <a:rPr lang="de-DE" sz="2400" i="1" baseline="-25000" dirty="0">
                        <a:solidFill>
                          <a:srgbClr val="000000"/>
                        </a:solidFill>
                        <a:latin typeface="Cambria Math" panose="02040503050406030204" pitchFamily="18" charset="0"/>
                      </a:rPr>
                      <m:t>  </m:t>
                    </m:r>
                  </m:oMath>
                </a14:m>
                <a:r>
                  <a:rPr lang="de-DE" sz="2400" dirty="0">
                    <a:solidFill>
                      <a:srgbClr val="000000"/>
                    </a:solidFill>
                    <a:latin typeface="Times New Roman" panose="02020603050405020304" pitchFamily="18" charset="0"/>
                    <a:cs typeface="Times New Roman" panose="02020603050405020304" pitchFamily="18" charset="0"/>
                  </a:rPr>
                  <a:t>=</a:t>
                </a:r>
                <a:r>
                  <a:rPr lang="de-DE" sz="2400" dirty="0">
                    <a:solidFill>
                      <a:srgbClr val="000000"/>
                    </a:solidFill>
                  </a:rPr>
                  <a:t> </a:t>
                </a:r>
                <a14:m>
                  <m:oMath xmlns:m="http://schemas.openxmlformats.org/officeDocument/2006/math">
                    <m:r>
                      <a:rPr lang="de-DE" sz="2400" i="1">
                        <a:solidFill>
                          <a:srgbClr val="000000"/>
                        </a:solidFill>
                        <a:latin typeface="Cambria Math" panose="02040503050406030204" pitchFamily="18" charset="0"/>
                      </a:rPr>
                      <m:t>−</m:t>
                    </m:r>
                    <m:f>
                      <m:fPr>
                        <m:ctrlPr>
                          <a:rPr lang="de-DE" sz="2400" i="1">
                            <a:solidFill>
                              <a:srgbClr val="000000"/>
                            </a:solidFill>
                            <a:latin typeface="Cambria Math" panose="02040503050406030204" pitchFamily="18" charset="0"/>
                          </a:rPr>
                        </m:ctrlPr>
                      </m:fPr>
                      <m:num>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𝑥</m:t>
                            </m:r>
                          </m:den>
                        </m:f>
                      </m:num>
                      <m:den>
                        <m:f>
                          <m:fPr>
                            <m:ctrlPr>
                              <a:rPr lang="de-DE" sz="2400" i="1">
                                <a:solidFill>
                                  <a:srgbClr val="000000"/>
                                </a:solidFill>
                                <a:latin typeface="Cambria Math" panose="02040503050406030204" pitchFamily="18" charset="0"/>
                              </a:rPr>
                            </m:ctrlPr>
                          </m:fPr>
                          <m:num>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𝑢</m:t>
                            </m:r>
                          </m:num>
                          <m:den>
                            <m:r>
                              <a:rPr lang="el-GR"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𝑦</m:t>
                            </m:r>
                          </m:den>
                        </m:f>
                      </m:den>
                    </m:f>
                    <m:r>
                      <a:rPr lang="de-DE" sz="2400" b="0" i="0" dirty="0" smtClean="0">
                        <a:solidFill>
                          <a:srgbClr val="000000"/>
                        </a:solidFill>
                        <a:latin typeface="Cambria Math" panose="02040503050406030204" pitchFamily="18" charset="0"/>
                      </a:rPr>
                      <m:t>=</m:t>
                    </m:r>
                    <m:r>
                      <a:rPr lang="de-DE" sz="2400" dirty="0">
                        <a:solidFill>
                          <a:srgbClr val="000000"/>
                        </a:solidFill>
                        <a:latin typeface="Cambria Math" panose="02040503050406030204" pitchFamily="18" charset="0"/>
                      </a:rPr>
                      <m:t>−</m:t>
                    </m:r>
                    <m:f>
                      <m:fPr>
                        <m:ctrlPr>
                          <a:rPr lang="de-DE" sz="2400" i="1" dirty="0">
                            <a:solidFill>
                              <a:srgbClr val="000000"/>
                            </a:solidFill>
                            <a:latin typeface="Cambria Math" panose="02040503050406030204" pitchFamily="18" charset="0"/>
                          </a:rPr>
                        </m:ctrlPr>
                      </m:fPr>
                      <m:num>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1</m:t>
                        </m:r>
                      </m:num>
                      <m:den>
                        <m:r>
                          <m:rPr>
                            <m:sty m:val="p"/>
                          </m:rPr>
                          <a:rPr lang="de-DE" sz="2400" dirty="0">
                            <a:solidFill>
                              <a:srgbClr val="000000"/>
                            </a:solidFill>
                            <a:latin typeface="Cambria Math" panose="02040503050406030204" pitchFamily="18" charset="0"/>
                          </a:rPr>
                          <m:t>Grenznutzen</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des</m:t>
                        </m:r>
                        <m:r>
                          <a:rPr lang="de-DE" sz="2400" dirty="0">
                            <a:solidFill>
                              <a:srgbClr val="000000"/>
                            </a:solidFill>
                            <a:latin typeface="Cambria Math" panose="02040503050406030204" pitchFamily="18" charset="0"/>
                          </a:rPr>
                          <m:t> </m:t>
                        </m:r>
                        <m:r>
                          <m:rPr>
                            <m:sty m:val="p"/>
                          </m:rPr>
                          <a:rPr lang="de-DE" sz="2400" dirty="0">
                            <a:solidFill>
                              <a:srgbClr val="000000"/>
                            </a:solidFill>
                            <a:latin typeface="Cambria Math" panose="02040503050406030204" pitchFamily="18" charset="0"/>
                          </a:rPr>
                          <m:t>Gutes</m:t>
                        </m:r>
                        <m:r>
                          <a:rPr lang="de-DE" sz="2400" dirty="0">
                            <a:solidFill>
                              <a:srgbClr val="000000"/>
                            </a:solidFill>
                            <a:latin typeface="Cambria Math" panose="02040503050406030204" pitchFamily="18" charset="0"/>
                          </a:rPr>
                          <m:t> 2</m:t>
                        </m:r>
                      </m:den>
                    </m:f>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Auf wieviel des Gutes y muss ein Konsument verzichten, wenn er eine zusätzliche Einheit des Gutes x konsumieren möchte, ohne einen Nutzenverlust zu erleiden (Zahlungsbereitschaft)</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muss die Grenzrate der Substitution des einen 	Konsumenten der Grenzrate der Substitution des anderen Konsumenten entsprechen</a:t>
                </a:r>
              </a:p>
              <a:p>
                <a:endParaRPr lang="de-DE" sz="2400" i="1" dirty="0">
                  <a:latin typeface="Cambria Math" panose="020405030504060302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𝐺𝑅𝑆</m:t>
                          </m:r>
                        </m:e>
                        <m:sub>
                          <m:r>
                            <a:rPr lang="de-DE" sz="2400" b="0" i="1" smtClean="0">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Formal folgt das Ergebnis aus dem Optimierungsproblem:</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func>
                      <m:funcPr>
                        <m:ctrlPr>
                          <a:rPr lang="de-DE" sz="2400" i="1" smtClean="0">
                            <a:latin typeface="Cambria Math" panose="02040503050406030204" pitchFamily="18" charset="0"/>
                            <a:cs typeface="Times New Roman" panose="02020603050405020304" pitchFamily="18" charset="0"/>
                          </a:rPr>
                        </m:ctrlPr>
                      </m:funcPr>
                      <m:fName>
                        <m:limLow>
                          <m:limLowPr>
                            <m:ctrlPr>
                              <a:rPr lang="de-DE" sz="2400" i="1" smtClean="0">
                                <a:latin typeface="Cambria Math" panose="02040503050406030204" pitchFamily="18" charset="0"/>
                                <a:cs typeface="Times New Roman" panose="02020603050405020304" pitchFamily="18" charset="0"/>
                              </a:rPr>
                            </m:ctrlPr>
                          </m:limLowPr>
                          <m:e>
                            <m:r>
                              <m:rPr>
                                <m:sty m:val="p"/>
                              </m:rPr>
                              <a:rPr lang="de-DE" sz="2400" i="0" smtClean="0">
                                <a:latin typeface="Cambria Math" panose="02040503050406030204" pitchFamily="18" charset="0"/>
                                <a:cs typeface="Times New Roman" panose="02020603050405020304" pitchFamily="18" charset="0"/>
                              </a:rPr>
                              <m:t>max</m:t>
                            </m:r>
                          </m:e>
                          <m:lim>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lim>
                        </m:limLow>
                      </m:fName>
                      <m:e>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𝐴</m:t>
                            </m:r>
                          </m:sub>
                        </m:sSub>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m:rPr>
                            <m:nor/>
                          </m:rPr>
                          <a:rPr lang="de-DE" sz="2400" dirty="0">
                            <a:latin typeface="Times New Roman" panose="02020603050405020304" pitchFamily="18" charset="0"/>
                            <a:cs typeface="Times New Roman" panose="02020603050405020304" pitchFamily="18" charset="0"/>
                          </a:rPr>
                          <m:t>)</m:t>
                        </m:r>
                      </m:e>
                    </m:func>
                  </m:oMath>
                </a14:m>
                <a:r>
                  <a:rPr lang="de-DE" sz="2400" dirty="0">
                    <a:latin typeface="Times New Roman" panose="02020603050405020304" pitchFamily="18" charset="0"/>
                    <a:cs typeface="Times New Roman" panose="02020603050405020304" pitchFamily="18" charset="0"/>
                  </a:rPr>
                  <a:t> 		NB: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𝐵</m:t>
                        </m:r>
                      </m:sub>
                    </m:sSub>
                    <m:d>
                      <m:dPr>
                        <m:ctrlPr>
                          <a:rPr lang="de-DE" sz="2400" i="1">
                            <a:latin typeface="Cambria Math" panose="02040503050406030204" pitchFamily="18" charset="0"/>
                            <a:cs typeface="Times New Roman" panose="02020603050405020304" pitchFamily="18" charset="0"/>
                          </a:rPr>
                        </m:ctrlPr>
                      </m:dPr>
                      <m:e>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e>
                    </m:d>
                    <m:r>
                      <m:rPr>
                        <m:nor/>
                      </m:rPr>
                      <a:rPr lang="de-DE" sz="2400" b="0" i="0" dirty="0" smtClean="0">
                        <a:latin typeface="Times New Roman" panose="02020603050405020304" pitchFamily="18" charset="0"/>
                        <a:cs typeface="Times New Roman" panose="02020603050405020304" pitchFamily="18" charset="0"/>
                      </a:rPr>
                      <m:t>=</m:t>
                    </m:r>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𝑢</m:t>
                        </m:r>
                      </m:e>
                    </m:acc>
                  </m:oMath>
                </a14:m>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1" y="524110"/>
                <a:ext cx="12192000" cy="5488357"/>
              </a:xfrm>
              <a:prstGeom prst="rect">
                <a:avLst/>
              </a:prstGeom>
              <a:blipFill>
                <a:blip r:embed="rId2"/>
                <a:stretch>
                  <a:fillRect l="-750" t="-889" b="-14556"/>
                </a:stretch>
              </a:blipFill>
            </p:spPr>
            <p:txBody>
              <a:bodyPr/>
              <a:lstStyle/>
              <a:p>
                <a:r>
                  <a:rPr lang="de-DE">
                    <a:noFill/>
                  </a:rPr>
                  <a:t> </a:t>
                </a:r>
              </a:p>
            </p:txBody>
          </p:sp>
        </mc:Fallback>
      </mc:AlternateContent>
      <p:sp>
        <p:nvSpPr>
          <p:cNvPr id="5" name="Textfeld 4"/>
          <p:cNvSpPr txBox="1"/>
          <p:nvPr/>
        </p:nvSpPr>
        <p:spPr>
          <a:xfrm>
            <a:off x="7467254" y="4496657"/>
            <a:ext cx="4353446" cy="673859"/>
          </a:xfrm>
          <a:prstGeom prst="rect">
            <a:avLst/>
          </a:prstGeom>
          <a:noFill/>
        </p:spPr>
        <p:txBody>
          <a:bodyPr wrap="square" rtlCol="0">
            <a:noAutofit/>
          </a:bodyPr>
          <a:lstStyle/>
          <a:p>
            <a:r>
              <a:rPr lang="de-DE" sz="1200" dirty="0"/>
              <a:t>Formal gesehen folgt dies aus dem gleichen Optimierungskalkül wie in der Mikro, als der Nutzen unter gegebenem Budget maximiert wurde.</a:t>
            </a:r>
          </a:p>
        </p:txBody>
      </p:sp>
      <p:sp>
        <p:nvSpPr>
          <p:cNvPr id="6" name="Textfeld 5"/>
          <p:cNvSpPr txBox="1"/>
          <p:nvPr/>
        </p:nvSpPr>
        <p:spPr>
          <a:xfrm>
            <a:off x="7467254" y="5170516"/>
            <a:ext cx="4353446" cy="837343"/>
          </a:xfrm>
          <a:prstGeom prst="rect">
            <a:avLst/>
          </a:prstGeom>
          <a:noFill/>
        </p:spPr>
        <p:txBody>
          <a:bodyPr wrap="square" rtlCol="0">
            <a:noAutofit/>
          </a:bodyPr>
          <a:lstStyle/>
          <a:p>
            <a:r>
              <a:rPr lang="de-DE" sz="1200" dirty="0"/>
              <a:t>Jetzt ist die Restriktion aber nicht das Budget, sondern der gegebene Nutzen des anderen Individuums. Wir haben also nicht eine Gerade als Beschränkung, sondern die „krumme“ indifferenzkurve</a:t>
            </a:r>
          </a:p>
        </p:txBody>
      </p:sp>
    </p:spTree>
    <p:extLst>
      <p:ext uri="{BB962C8B-B14F-4D97-AF65-F5344CB8AC3E}">
        <p14:creationId xmlns:p14="http://schemas.microsoft.com/office/powerpoint/2010/main" val="239198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812944"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812944"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7519871"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394865"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686660"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7901305"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171445"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7393587"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7490722"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564582"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809649"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Freihandform: Form 2">
            <a:extLst>
              <a:ext uri="{FF2B5EF4-FFF2-40B4-BE49-F238E27FC236}">
                <a16:creationId xmlns:a16="http://schemas.microsoft.com/office/drawing/2014/main" id="{BA775A0B-217E-4A3A-AA70-2670C2E96F6D}"/>
              </a:ext>
            </a:extLst>
          </p:cNvPr>
          <p:cNvSpPr/>
          <p:nvPr/>
        </p:nvSpPr>
        <p:spPr>
          <a:xfrm>
            <a:off x="2326215" y="4047893"/>
            <a:ext cx="1616926" cy="90324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Form 16">
            <a:extLst>
              <a:ext uri="{FF2B5EF4-FFF2-40B4-BE49-F238E27FC236}">
                <a16:creationId xmlns:a16="http://schemas.microsoft.com/office/drawing/2014/main" id="{862A0796-A8F8-4969-906E-70D32D6F4200}"/>
              </a:ext>
            </a:extLst>
          </p:cNvPr>
          <p:cNvSpPr/>
          <p:nvPr/>
        </p:nvSpPr>
        <p:spPr>
          <a:xfrm>
            <a:off x="2850322" y="3880624"/>
            <a:ext cx="1115122" cy="702527"/>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2913507"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3270349"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28C98ED1-D7C0-4DD9-954A-A96270D05828}"/>
              </a:ext>
            </a:extLst>
          </p:cNvPr>
          <p:cNvSpPr/>
          <p:nvPr/>
        </p:nvSpPr>
        <p:spPr>
          <a:xfrm>
            <a:off x="3705251" y="2048113"/>
            <a:ext cx="1442200" cy="979218"/>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2D11E031-992C-499E-A9C7-A485BD0843B3}"/>
              </a:ext>
            </a:extLst>
          </p:cNvPr>
          <p:cNvSpPr/>
          <p:nvPr/>
        </p:nvSpPr>
        <p:spPr>
          <a:xfrm>
            <a:off x="4229357" y="1659887"/>
            <a:ext cx="1616912" cy="145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Textfeld 21">
            <a:extLst>
              <a:ext uri="{FF2B5EF4-FFF2-40B4-BE49-F238E27FC236}">
                <a16:creationId xmlns:a16="http://schemas.microsoft.com/office/drawing/2014/main" id="{D5A8DD2A-C7F2-4BD7-9C14-75F1FB02E774}"/>
              </a:ext>
            </a:extLst>
          </p:cNvPr>
          <p:cNvSpPr txBox="1"/>
          <p:nvPr/>
        </p:nvSpPr>
        <p:spPr>
          <a:xfrm>
            <a:off x="2081124" y="3891776"/>
            <a:ext cx="401208" cy="369332"/>
          </a:xfrm>
          <a:prstGeom prst="rect">
            <a:avLst/>
          </a:prstGeom>
          <a:noFill/>
        </p:spPr>
        <p:txBody>
          <a:bodyPr wrap="square" rtlCol="0">
            <a:spAutoFit/>
          </a:bodyPr>
          <a:lstStyle/>
          <a:p>
            <a:r>
              <a:rPr lang="de-DE" dirty="0"/>
              <a:t>I</a:t>
            </a:r>
            <a:r>
              <a:rPr lang="de-DE" baseline="-25000" dirty="0"/>
              <a:t>B</a:t>
            </a:r>
          </a:p>
        </p:txBody>
      </p:sp>
      <p:sp>
        <p:nvSpPr>
          <p:cNvPr id="23" name="Textfeld 22">
            <a:extLst>
              <a:ext uri="{FF2B5EF4-FFF2-40B4-BE49-F238E27FC236}">
                <a16:creationId xmlns:a16="http://schemas.microsoft.com/office/drawing/2014/main" id="{69ED4A1F-14FC-4997-963F-54A3A3BD0D37}"/>
              </a:ext>
            </a:extLst>
          </p:cNvPr>
          <p:cNvSpPr txBox="1"/>
          <p:nvPr/>
        </p:nvSpPr>
        <p:spPr>
          <a:xfrm>
            <a:off x="3890612" y="4382428"/>
            <a:ext cx="364762" cy="382358"/>
          </a:xfrm>
          <a:prstGeom prst="rect">
            <a:avLst/>
          </a:prstGeom>
          <a:noFill/>
        </p:spPr>
        <p:txBody>
          <a:bodyPr wrap="square" rtlCol="0">
            <a:spAutoFit/>
          </a:bodyPr>
          <a:lstStyle/>
          <a:p>
            <a:r>
              <a:rPr lang="de-DE" dirty="0"/>
              <a:t>I</a:t>
            </a:r>
            <a:r>
              <a:rPr lang="de-DE" baseline="-25000" dirty="0"/>
              <a:t>A</a:t>
            </a:r>
          </a:p>
        </p:txBody>
      </p:sp>
      <p:sp>
        <p:nvSpPr>
          <p:cNvPr id="24" name="Textfeld 23">
            <a:extLst>
              <a:ext uri="{FF2B5EF4-FFF2-40B4-BE49-F238E27FC236}">
                <a16:creationId xmlns:a16="http://schemas.microsoft.com/office/drawing/2014/main" id="{E4E7159B-62E5-4B9F-80CA-A0BD0C9B8233}"/>
              </a:ext>
            </a:extLst>
          </p:cNvPr>
          <p:cNvSpPr txBox="1"/>
          <p:nvPr/>
        </p:nvSpPr>
        <p:spPr>
          <a:xfrm>
            <a:off x="2679573" y="3375101"/>
            <a:ext cx="401208" cy="369332"/>
          </a:xfrm>
          <a:prstGeom prst="rect">
            <a:avLst/>
          </a:prstGeom>
          <a:noFill/>
        </p:spPr>
        <p:txBody>
          <a:bodyPr wrap="square" rtlCol="0">
            <a:spAutoFit/>
          </a:bodyPr>
          <a:lstStyle/>
          <a:p>
            <a:r>
              <a:rPr lang="de-DE" dirty="0"/>
              <a:t>I</a:t>
            </a:r>
            <a:r>
              <a:rPr lang="de-DE" baseline="-25000" dirty="0"/>
              <a:t>B</a:t>
            </a:r>
          </a:p>
        </p:txBody>
      </p:sp>
      <p:sp>
        <p:nvSpPr>
          <p:cNvPr id="25" name="Textfeld 24">
            <a:extLst>
              <a:ext uri="{FF2B5EF4-FFF2-40B4-BE49-F238E27FC236}">
                <a16:creationId xmlns:a16="http://schemas.microsoft.com/office/drawing/2014/main" id="{EB29D948-0A02-4E48-91AF-468939418B03}"/>
              </a:ext>
            </a:extLst>
          </p:cNvPr>
          <p:cNvSpPr txBox="1"/>
          <p:nvPr/>
        </p:nvSpPr>
        <p:spPr>
          <a:xfrm>
            <a:off x="3534500" y="1932876"/>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4332947" y="3899212"/>
            <a:ext cx="364762" cy="382358"/>
          </a:xfrm>
          <a:prstGeom prst="rect">
            <a:avLst/>
          </a:prstGeom>
          <a:noFill/>
        </p:spPr>
        <p:txBody>
          <a:bodyPr wrap="square" rtlCol="0">
            <a:spAutoFit/>
          </a:bodyPr>
          <a:lstStyle/>
          <a:p>
            <a:r>
              <a:rPr lang="de-DE" dirty="0"/>
              <a:t>I</a:t>
            </a:r>
            <a:r>
              <a:rPr lang="de-DE" baseline="-25000" dirty="0"/>
              <a:t>A</a:t>
            </a:r>
          </a:p>
        </p:txBody>
      </p:sp>
      <p:sp>
        <p:nvSpPr>
          <p:cNvPr id="27" name="Textfeld 26">
            <a:extLst>
              <a:ext uri="{FF2B5EF4-FFF2-40B4-BE49-F238E27FC236}">
                <a16:creationId xmlns:a16="http://schemas.microsoft.com/office/drawing/2014/main" id="{35936E95-74D0-497A-AA0A-1B20EFCD395A}"/>
              </a:ext>
            </a:extLst>
          </p:cNvPr>
          <p:cNvSpPr txBox="1"/>
          <p:nvPr/>
        </p:nvSpPr>
        <p:spPr>
          <a:xfrm>
            <a:off x="5804904" y="2940203"/>
            <a:ext cx="364762" cy="382358"/>
          </a:xfrm>
          <a:prstGeom prst="rect">
            <a:avLst/>
          </a:prstGeom>
          <a:noFill/>
        </p:spPr>
        <p:txBody>
          <a:bodyPr wrap="square" rtlCol="0">
            <a:spAutoFit/>
          </a:bodyPr>
          <a:lstStyle/>
          <a:p>
            <a:r>
              <a:rPr lang="de-DE" dirty="0"/>
              <a:t>I</a:t>
            </a:r>
            <a:r>
              <a:rPr lang="de-DE" baseline="-25000" dirty="0"/>
              <a:t>A</a:t>
            </a:r>
          </a:p>
        </p:txBody>
      </p:sp>
      <p:sp>
        <p:nvSpPr>
          <p:cNvPr id="29" name="Textfeld 28">
            <a:extLst>
              <a:ext uri="{FF2B5EF4-FFF2-40B4-BE49-F238E27FC236}">
                <a16:creationId xmlns:a16="http://schemas.microsoft.com/office/drawing/2014/main" id="{65EED1DB-344B-4B8A-861E-DABAF01A5C34}"/>
              </a:ext>
            </a:extLst>
          </p:cNvPr>
          <p:cNvSpPr txBox="1"/>
          <p:nvPr/>
        </p:nvSpPr>
        <p:spPr>
          <a:xfrm>
            <a:off x="1661258" y="2170932"/>
            <a:ext cx="1572810" cy="369332"/>
          </a:xfrm>
          <a:prstGeom prst="rect">
            <a:avLst/>
          </a:prstGeom>
          <a:noFill/>
        </p:spPr>
        <p:txBody>
          <a:bodyPr wrap="square" rtlCol="0">
            <a:spAutoFit/>
          </a:bodyPr>
          <a:lstStyle/>
          <a:p>
            <a:r>
              <a:rPr lang="de-DE" dirty="0"/>
              <a:t>Kontraktkurve</a:t>
            </a:r>
            <a:endParaRPr lang="de-DE" baseline="-25000" dirty="0"/>
          </a:p>
        </p:txBody>
      </p:sp>
      <p:cxnSp>
        <p:nvCxnSpPr>
          <p:cNvPr id="31" name="Gerade Verbindung mit Pfeil 30">
            <a:extLst>
              <a:ext uri="{FF2B5EF4-FFF2-40B4-BE49-F238E27FC236}">
                <a16:creationId xmlns:a16="http://schemas.microsoft.com/office/drawing/2014/main" id="{2D9F801A-FE4D-4BA2-ADFD-3097A6EE39F5}"/>
              </a:ext>
            </a:extLst>
          </p:cNvPr>
          <p:cNvCxnSpPr>
            <a:cxnSpLocks/>
          </p:cNvCxnSpPr>
          <p:nvPr/>
        </p:nvCxnSpPr>
        <p:spPr>
          <a:xfrm>
            <a:off x="3123812" y="2453975"/>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Pareto-Effizienz und Kontraktkurve</a:t>
            </a:r>
          </a:p>
        </p:txBody>
      </p:sp>
      <mc:AlternateContent xmlns:mc="http://schemas.openxmlformats.org/markup-compatibility/2006" xmlns:a14="http://schemas.microsoft.com/office/drawing/2010/main">
        <mc:Choice Requires="a14">
          <p:sp>
            <p:nvSpPr>
              <p:cNvPr id="63" name="Textfeld 62">
                <a:extLst>
                  <a:ext uri="{FF2B5EF4-FFF2-40B4-BE49-F238E27FC236}">
                    <a16:creationId xmlns:a16="http://schemas.microsoft.com/office/drawing/2014/main" id="{D91AE055-DFD1-4B1E-B986-68FDF06E8C91}"/>
                  </a:ext>
                </a:extLst>
              </p:cNvPr>
              <p:cNvSpPr txBox="1"/>
              <p:nvPr/>
            </p:nvSpPr>
            <p:spPr>
              <a:xfrm>
                <a:off x="11151" y="5765172"/>
                <a:ext cx="12180849" cy="831309"/>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a:t>
                </a:r>
                <a:r>
                  <a:rPr lang="de-DE" sz="2400" b="1" dirty="0">
                    <a:latin typeface="Times New Roman" panose="02020603050405020304" pitchFamily="18" charset="0"/>
                    <a:cs typeface="Times New Roman" panose="02020603050405020304" pitchFamily="18" charset="0"/>
                  </a:rPr>
                  <a:t>Kontraktkurve</a:t>
                </a:r>
                <a:r>
                  <a:rPr lang="de-DE" sz="2400" dirty="0">
                    <a:latin typeface="Times New Roman" panose="02020603050405020304" pitchFamily="18" charset="0"/>
                    <a:cs typeface="Times New Roman" panose="02020603050405020304" pitchFamily="18" charset="0"/>
                  </a:rPr>
                  <a:t> beschreibt alle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Allokationen der Güter </a:t>
                </a:r>
                <a14:m>
                  <m:oMath xmlns:m="http://schemas.openxmlformats.org/officeDocument/2006/math">
                    <m:r>
                      <a:rPr lang="de-DE" sz="2400">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𝑥</m:t>
                    </m:r>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𝑦</m:t>
                    </m:r>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für zwei Konsumenten (A,B) bei gegebener Ressourcenbeschränkung und Präferenzen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A</a:t>
                </a:r>
                <a:r>
                  <a:rPr lang="de-DE" sz="2400" dirty="0">
                    <a:latin typeface="Times New Roman" panose="02020603050405020304" pitchFamily="18" charset="0"/>
                    <a:cs typeface="Times New Roman" panose="02020603050405020304" pitchFamily="18" charset="0"/>
                  </a:rPr>
                  <a:t> und </a:t>
                </a:r>
                <a:r>
                  <a:rPr lang="de-DE" sz="2400" dirty="0" err="1">
                    <a:latin typeface="Times New Roman" panose="02020603050405020304" pitchFamily="18" charset="0"/>
                    <a:cs typeface="Times New Roman" panose="02020603050405020304" pitchFamily="18" charset="0"/>
                  </a:rPr>
                  <a:t>u</a:t>
                </a:r>
                <a:r>
                  <a:rPr lang="de-DE" sz="2400" baseline="-25000" dirty="0" err="1">
                    <a:latin typeface="Times New Roman" panose="02020603050405020304" pitchFamily="18" charset="0"/>
                    <a:cs typeface="Times New Roman" panose="02020603050405020304" pitchFamily="18" charset="0"/>
                  </a:rPr>
                  <a:t>B</a:t>
                </a:r>
                <a:endParaRPr lang="de-DE" sz="2400" dirty="0">
                  <a:latin typeface="Times New Roman" panose="02020603050405020304" pitchFamily="18" charset="0"/>
                  <a:cs typeface="Times New Roman" panose="02020603050405020304" pitchFamily="18" charset="0"/>
                </a:endParaRPr>
              </a:p>
            </p:txBody>
          </p:sp>
        </mc:Choice>
        <mc:Fallback xmlns="">
          <p:sp>
            <p:nvSpPr>
              <p:cNvPr id="63" name="Textfeld 62">
                <a:extLst>
                  <a:ext uri="{FF2B5EF4-FFF2-40B4-BE49-F238E27FC236}">
                    <a16:creationId xmlns:a16="http://schemas.microsoft.com/office/drawing/2014/main" id="{D91AE055-DFD1-4B1E-B986-68FDF06E8C91}"/>
                  </a:ext>
                </a:extLst>
              </p:cNvPr>
              <p:cNvSpPr txBox="1">
                <a:spLocks noRot="1" noChangeAspect="1" noMove="1" noResize="1" noEditPoints="1" noAdjustHandles="1" noChangeArrowheads="1" noChangeShapeType="1" noTextEdit="1"/>
              </p:cNvSpPr>
              <p:nvPr/>
            </p:nvSpPr>
            <p:spPr>
              <a:xfrm>
                <a:off x="11151" y="5765172"/>
                <a:ext cx="12180849" cy="831309"/>
              </a:xfrm>
              <a:prstGeom prst="rect">
                <a:avLst/>
              </a:prstGeom>
              <a:blipFill>
                <a:blip r:embed="rId2"/>
                <a:stretch>
                  <a:fillRect l="-801" t="-5882" b="-16176"/>
                </a:stretch>
              </a:blipFill>
            </p:spPr>
            <p:txBody>
              <a:bodyPr/>
              <a:lstStyle/>
              <a:p>
                <a:r>
                  <a:rPr lang="de-DE">
                    <a:noFill/>
                  </a:rPr>
                  <a:t> </a:t>
                </a:r>
              </a:p>
            </p:txBody>
          </p:sp>
        </mc:Fallback>
      </mc:AlternateContent>
      <p:sp>
        <p:nvSpPr>
          <p:cNvPr id="30" name="Textfeld 29"/>
          <p:cNvSpPr txBox="1"/>
          <p:nvPr/>
        </p:nvSpPr>
        <p:spPr>
          <a:xfrm>
            <a:off x="7816392" y="471259"/>
            <a:ext cx="4353446" cy="493017"/>
          </a:xfrm>
          <a:prstGeom prst="rect">
            <a:avLst/>
          </a:prstGeom>
          <a:noFill/>
        </p:spPr>
        <p:txBody>
          <a:bodyPr wrap="square" rtlCol="0">
            <a:noAutofit/>
          </a:bodyPr>
          <a:lstStyle/>
          <a:p>
            <a:r>
              <a:rPr lang="de-DE" sz="1200" dirty="0"/>
              <a:t>Grafisch bedeutet dies, gegeben die Indifferenzkurve I</a:t>
            </a:r>
            <a:r>
              <a:rPr lang="de-DE" sz="1200" baseline="-25000" dirty="0"/>
              <a:t>B</a:t>
            </a:r>
            <a:r>
              <a:rPr lang="de-DE" sz="1200" dirty="0"/>
              <a:t> versuchen wir I</a:t>
            </a:r>
            <a:r>
              <a:rPr lang="de-DE" sz="1200" baseline="-25000" dirty="0"/>
              <a:t>A</a:t>
            </a:r>
            <a:r>
              <a:rPr lang="de-DE" sz="1200" dirty="0"/>
              <a:t> möglichst weit nach rechts oben zu schieben</a:t>
            </a:r>
          </a:p>
        </p:txBody>
      </p:sp>
      <p:sp>
        <p:nvSpPr>
          <p:cNvPr id="32" name="Textfeld 31"/>
          <p:cNvSpPr txBox="1"/>
          <p:nvPr/>
        </p:nvSpPr>
        <p:spPr>
          <a:xfrm>
            <a:off x="7827473" y="915701"/>
            <a:ext cx="4353446" cy="493017"/>
          </a:xfrm>
          <a:prstGeom prst="rect">
            <a:avLst/>
          </a:prstGeom>
          <a:noFill/>
        </p:spPr>
        <p:txBody>
          <a:bodyPr wrap="square" rtlCol="0">
            <a:noAutofit/>
          </a:bodyPr>
          <a:lstStyle/>
          <a:p>
            <a:r>
              <a:rPr lang="de-DE" sz="1200" dirty="0"/>
              <a:t>Dies müssen wir allerdings mit allen möglichen Indifferenzkurven I</a:t>
            </a:r>
            <a:r>
              <a:rPr lang="de-DE" sz="1200" baseline="-25000" dirty="0"/>
              <a:t>B</a:t>
            </a:r>
            <a:r>
              <a:rPr lang="de-DE" sz="1200" dirty="0"/>
              <a:t> tun. </a:t>
            </a:r>
          </a:p>
        </p:txBody>
      </p:sp>
      <p:sp>
        <p:nvSpPr>
          <p:cNvPr id="33" name="Textfeld 32"/>
          <p:cNvSpPr txBox="1"/>
          <p:nvPr/>
        </p:nvSpPr>
        <p:spPr>
          <a:xfrm>
            <a:off x="7813520" y="1333704"/>
            <a:ext cx="4353446" cy="599172"/>
          </a:xfrm>
          <a:prstGeom prst="rect">
            <a:avLst/>
          </a:prstGeom>
          <a:noFill/>
        </p:spPr>
        <p:txBody>
          <a:bodyPr wrap="square" rtlCol="0">
            <a:noAutofit/>
          </a:bodyPr>
          <a:lstStyle/>
          <a:p>
            <a:r>
              <a:rPr lang="de-DE" sz="1200" dirty="0"/>
              <a:t>Damit ergeben sich dann lauter </a:t>
            </a:r>
            <a:r>
              <a:rPr lang="de-DE" sz="1200" dirty="0" err="1"/>
              <a:t>pareto</a:t>
            </a:r>
            <a:r>
              <a:rPr lang="de-DE" sz="1200" dirty="0"/>
              <a:t>-effiziente Allokationen. Verbinden wir diese miteinander, so ergibt sich die sogenannte Kontraktkurve </a:t>
            </a:r>
          </a:p>
        </p:txBody>
      </p:sp>
    </p:spTree>
    <p:extLst>
      <p:ext uri="{BB962C8B-B14F-4D97-AF65-F5344CB8AC3E}">
        <p14:creationId xmlns:p14="http://schemas.microsoft.com/office/powerpoint/2010/main" val="719484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7" grpId="0" animBg="1"/>
      <p:bldP spid="18" grpId="0" animBg="1"/>
      <p:bldP spid="19" grpId="0" animBg="1"/>
      <p:bldP spid="20" grpId="0" animBg="1"/>
      <p:bldP spid="21" grpId="0" animBg="1"/>
      <p:bldP spid="22" grpId="0"/>
      <p:bldP spid="23" grpId="0"/>
      <p:bldP spid="24" grpId="0"/>
      <p:bldP spid="25" grpId="0"/>
      <p:bldP spid="26" grpId="0"/>
      <p:bldP spid="27" grpId="0"/>
      <p:bldP spid="29" grpId="0"/>
      <p:bldP spid="63" grpId="0"/>
      <p:bldP spid="30" grpId="0"/>
      <p:bldP spid="32" grpId="0"/>
      <p:bldP spid="3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9523" y="3810"/>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8193" y="1780181"/>
                <a:ext cx="12172951" cy="4797958"/>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Die Konsumenten (A,B) maximieren bei gegebenen Preisen </a:t>
                </a:r>
                <a14:m>
                  <m:oMath xmlns:m="http://schemas.openxmlformats.org/officeDocument/2006/math">
                    <m:r>
                      <a:rPr lang="de-DE" sz="240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oMath>
                </a14:m>
                <a:r>
                  <a:rPr lang="de-DE" sz="2400" dirty="0">
                    <a:latin typeface="Times New Roman" panose="02020603050405020304" pitchFamily="18" charset="0"/>
                    <a:cs typeface="Times New Roman" panose="02020603050405020304" pitchFamily="18" charset="0"/>
                  </a:rPr>
                  <a:t>) und gegebenen Anfangsausstattungen jeweils ihren Nutzen.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e>
                      <m:sub>
                        <m:r>
                          <a:rPr lang="de-DE" sz="2400" i="1">
                            <a:latin typeface="Cambria Math" panose="02040503050406030204" pitchFamily="18" charset="0"/>
                            <a:cs typeface="Times New Roman" panose="02020603050405020304" pitchFamily="18" charset="0"/>
                          </a:rPr>
                          <m:t>𝐴</m:t>
                        </m:r>
                      </m:sub>
                    </m:sSub>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sSub>
                      <m:sSubPr>
                        <m:ctrlPr>
                          <a:rPr lang="de-DE" sz="2400" i="1">
                            <a:latin typeface="Cambria Math" panose="02040503050406030204" pitchFamily="18" charset="0"/>
                            <a:cs typeface="Times New Roman" panose="02020603050405020304" pitchFamily="18" charset="0"/>
                          </a:rPr>
                        </m:ctrlPr>
                      </m:sSubPr>
                      <m:e>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𝑦</m:t>
                            </m:r>
                          </m:e>
                        </m:acc>
                      </m:e>
                      <m:sub>
                        <m:r>
                          <a:rPr lang="de-DE" sz="2400" b="0" i="1" smtClean="0">
                            <a:latin typeface="Cambria Math" panose="02040503050406030204" pitchFamily="18" charset="0"/>
                            <a:cs typeface="Times New Roman" panose="02020603050405020304" pitchFamily="18" charset="0"/>
                          </a:rPr>
                          <m:t>𝐵</m:t>
                        </m:r>
                      </m:sub>
                    </m:sSub>
                  </m:oMath>
                </a14:m>
                <a:r>
                  <a:rPr lang="de-DE" sz="2400" dirty="0">
                    <a:latin typeface="Times New Roman" panose="02020603050405020304" pitchFamily="18" charset="0"/>
                    <a:cs typeface="Times New Roman" panose="02020603050405020304" pitchFamily="18" charset="0"/>
                  </a:rPr>
                  <a:t> kann dabei jeweils als das Budget der Konsumenten (A,B) interpretiert werden.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Daraus ergeben sich die Nachfragen</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𝐴</m:t>
                        </m:r>
                      </m:sub>
                    </m:sSub>
                    <m:r>
                      <a:rPr lang="de-DE" sz="2400" b="0" i="1" smtClean="0">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Sub>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b="0" i="1" smtClean="0">
                            <a:latin typeface="Cambria Math" panose="02040503050406030204" pitchFamily="18" charset="0"/>
                            <a:cs typeface="Times New Roman" panose="02020603050405020304" pitchFamily="18" charset="0"/>
                          </a:rPr>
                          <m:t>𝐵</m:t>
                        </m:r>
                      </m:sub>
                    </m:sSub>
                    <m:r>
                      <a:rPr lang="de-DE" sz="2400" i="1">
                        <a:latin typeface="Cambria Math" panose="02040503050406030204" pitchFamily="18" charset="0"/>
                        <a:cs typeface="Times New Roman" panose="02020603050405020304" pitchFamily="18" charset="0"/>
                      </a:rPr>
                      <m:t>(</m:t>
                    </m:r>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Sub>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Sub>
                    <m:r>
                      <a:rPr lang="de-DE" sz="2400" i="1">
                        <a:latin typeface="Cambria Math" panose="02040503050406030204" pitchFamily="18" charset="0"/>
                        <a:cs typeface="Times New Roman" panose="02020603050405020304" pitchFamily="18" charset="0"/>
                      </a:rPr>
                      <m:t>)</m:t>
                    </m:r>
                  </m:oMath>
                </a14:m>
                <a:endParaRPr lang="de-DE" sz="2400" dirty="0">
                  <a:latin typeface="Times New Roman" panose="02020603050405020304" pitchFamily="18" charset="0"/>
                  <a:cs typeface="Times New Roman" panose="02020603050405020304" pitchFamily="18" charset="0"/>
                </a:endParaRPr>
              </a:p>
              <a:p>
                <a:pPr algn="ct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Unter vollkommener Konkurrenz werden sich die Preise solange ändern, bis Angebot und Nachfrage übereinstimmen.</a:t>
                </a: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8193" y="1780181"/>
                <a:ext cx="12172951" cy="4797958"/>
              </a:xfrm>
              <a:prstGeom prst="rect">
                <a:avLst/>
              </a:prstGeom>
              <a:blipFill>
                <a:blip r:embed="rId2"/>
                <a:stretch>
                  <a:fillRect l="-651" t="-1017"/>
                </a:stretch>
              </a:blipFill>
            </p:spPr>
            <p:txBody>
              <a:bodyPr/>
              <a:lstStyle/>
              <a:p>
                <a:r>
                  <a:rPr lang="de-DE">
                    <a:noFill/>
                  </a:rPr>
                  <a:t> </a:t>
                </a:r>
              </a:p>
            </p:txBody>
          </p:sp>
        </mc:Fallback>
      </mc:AlternateContent>
      <p:sp>
        <p:nvSpPr>
          <p:cNvPr id="4" name="Textfeld 3"/>
          <p:cNvSpPr txBox="1"/>
          <p:nvPr/>
        </p:nvSpPr>
        <p:spPr>
          <a:xfrm>
            <a:off x="201934" y="474691"/>
            <a:ext cx="3804801" cy="301162"/>
          </a:xfrm>
          <a:prstGeom prst="rect">
            <a:avLst/>
          </a:prstGeom>
          <a:noFill/>
        </p:spPr>
        <p:txBody>
          <a:bodyPr wrap="square" rtlCol="0">
            <a:noAutofit/>
          </a:bodyPr>
          <a:lstStyle/>
          <a:p>
            <a:r>
              <a:rPr lang="de-DE" sz="1200" dirty="0"/>
              <a:t>Wie gelangt man nun in einen </a:t>
            </a:r>
            <a:r>
              <a:rPr lang="de-DE" sz="1200" dirty="0" err="1"/>
              <a:t>pareto</a:t>
            </a:r>
            <a:r>
              <a:rPr lang="de-DE" sz="1200" dirty="0"/>
              <a:t>-effizienten Zustand?</a:t>
            </a:r>
          </a:p>
        </p:txBody>
      </p:sp>
      <p:sp>
        <p:nvSpPr>
          <p:cNvPr id="5" name="Textfeld 4"/>
          <p:cNvSpPr txBox="1"/>
          <p:nvPr/>
        </p:nvSpPr>
        <p:spPr>
          <a:xfrm>
            <a:off x="201933" y="775854"/>
            <a:ext cx="3804801" cy="301162"/>
          </a:xfrm>
          <a:prstGeom prst="rect">
            <a:avLst/>
          </a:prstGeom>
          <a:noFill/>
        </p:spPr>
        <p:txBody>
          <a:bodyPr wrap="square" rtlCol="0">
            <a:noAutofit/>
          </a:bodyPr>
          <a:lstStyle/>
          <a:p>
            <a:r>
              <a:rPr lang="de-DE" sz="1200" dirty="0"/>
              <a:t>An dieser Stelle kommt unser Wettbewerbsmarkt ins Spiel</a:t>
            </a:r>
          </a:p>
        </p:txBody>
      </p:sp>
      <p:sp>
        <p:nvSpPr>
          <p:cNvPr id="6" name="Textfeld 5"/>
          <p:cNvSpPr txBox="1"/>
          <p:nvPr/>
        </p:nvSpPr>
        <p:spPr>
          <a:xfrm>
            <a:off x="201933" y="1021751"/>
            <a:ext cx="11563348" cy="440486"/>
          </a:xfrm>
          <a:prstGeom prst="rect">
            <a:avLst/>
          </a:prstGeom>
          <a:noFill/>
        </p:spPr>
        <p:txBody>
          <a:bodyPr wrap="square" rtlCol="0">
            <a:noAutofit/>
          </a:bodyPr>
          <a:lstStyle/>
          <a:p>
            <a:r>
              <a:rPr lang="de-DE" sz="1200" dirty="0"/>
              <a:t>Indem wir Preise für x und y einführen, können wir mit den gegebenen Anfangsausstattungen auch ein Anfangsbudget bestimmen und dann, wie wir es aus Mikro kennen einfach unsere Nutzenmaximierung unter Budgetrestriktion durchführen und wir erhalten Nachfragefunktionen, abhängig von den Preisen und der Anfangsausstattung </a:t>
            </a:r>
          </a:p>
        </p:txBody>
      </p:sp>
      <p:sp>
        <p:nvSpPr>
          <p:cNvPr id="7" name="Textfeld 6"/>
          <p:cNvSpPr txBox="1"/>
          <p:nvPr/>
        </p:nvSpPr>
        <p:spPr>
          <a:xfrm>
            <a:off x="201933" y="1403834"/>
            <a:ext cx="11563348" cy="440486"/>
          </a:xfrm>
          <a:prstGeom prst="rect">
            <a:avLst/>
          </a:prstGeom>
          <a:noFill/>
        </p:spPr>
        <p:txBody>
          <a:bodyPr wrap="square" rtlCol="0">
            <a:noAutofit/>
          </a:bodyPr>
          <a:lstStyle/>
          <a:p>
            <a:r>
              <a:rPr lang="de-DE" sz="1200" dirty="0"/>
              <a:t>Da dies A und B gleichzeitig machen, ergibt sich folgender Wettbewerbsmarkt</a:t>
            </a:r>
          </a:p>
        </p:txBody>
      </p:sp>
    </p:spTree>
    <p:extLst>
      <p:ext uri="{BB962C8B-B14F-4D97-AF65-F5344CB8AC3E}">
        <p14:creationId xmlns:p14="http://schemas.microsoft.com/office/powerpoint/2010/main" val="1864500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5498" y="683349"/>
            <a:ext cx="9036497" cy="1132128"/>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Beispiel:</a:t>
            </a:r>
          </a:p>
          <a:p>
            <a:r>
              <a:rPr lang="de-DE" sz="2200" dirty="0">
                <a:latin typeface="Times New Roman" panose="02020603050405020304" pitchFamily="18" charset="0"/>
                <a:cs typeface="Times New Roman" panose="02020603050405020304" pitchFamily="18" charset="0"/>
              </a:rPr>
              <a:t>Sie stehen am 17.07.2014 vor der entscheidenden Klausur Ihres Studiums und haben am Sonntag vorher drei  alternative Handlungsmöglichkeiten</a:t>
            </a:r>
          </a:p>
          <a:p>
            <a:endParaRPr lang="de-DE" sz="22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295498" y="2018757"/>
            <a:ext cx="9036497" cy="732825"/>
          </a:xfrm>
          <a:prstGeom prst="rect">
            <a:avLst/>
          </a:prstGeom>
          <a:noFill/>
        </p:spPr>
        <p:txBody>
          <a:bodyPr wrap="square" rtlCol="0">
            <a:noAutofit/>
          </a:bodyPr>
          <a:lstStyle/>
          <a:p>
            <a:pPr marL="457200" indent="-457200">
              <a:buFont typeface="+mj-lt"/>
              <a:buAutoNum type="arabicPeriod"/>
            </a:pPr>
            <a:r>
              <a:rPr lang="de-DE" sz="2200" dirty="0">
                <a:latin typeface="Times New Roman" panose="02020603050405020304" pitchFamily="18" charset="0"/>
                <a:cs typeface="Times New Roman" panose="02020603050405020304" pitchFamily="18" charset="0"/>
              </a:rPr>
              <a:t>Sie schauen das WM-Finale Deutschland-Argentinien, trinken dabei ein paar Bier und lernen nicht </a:t>
            </a:r>
          </a:p>
          <a:p>
            <a:endParaRPr lang="de-DE" sz="22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295498" y="2955659"/>
            <a:ext cx="9036497" cy="1092067"/>
          </a:xfrm>
          <a:prstGeom prst="rect">
            <a:avLst/>
          </a:prstGeom>
          <a:noFill/>
        </p:spPr>
        <p:txBody>
          <a:bodyPr wrap="square" rtlCol="0">
            <a:noAutofit/>
          </a:bodyPr>
          <a:lstStyle/>
          <a:p>
            <a:pPr marL="457200" indent="-457200">
              <a:buFont typeface="+mj-lt"/>
              <a:buAutoNum type="arabicPeriod" startAt="2"/>
            </a:pPr>
            <a:r>
              <a:rPr lang="de-DE" sz="2200" dirty="0">
                <a:latin typeface="Times New Roman" panose="02020603050405020304" pitchFamily="18" charset="0"/>
                <a:cs typeface="Times New Roman" panose="02020603050405020304" pitchFamily="18" charset="0"/>
              </a:rPr>
              <a:t>Sie gehen ihrem </a:t>
            </a:r>
            <a:r>
              <a:rPr lang="de-DE" sz="2200" dirty="0" err="1">
                <a:latin typeface="Times New Roman" panose="02020603050405020304" pitchFamily="18" charset="0"/>
                <a:cs typeface="Times New Roman" panose="02020603050405020304" pitchFamily="18" charset="0"/>
              </a:rPr>
              <a:t>Kellnerjob</a:t>
            </a:r>
            <a:r>
              <a:rPr lang="de-DE" sz="2200" dirty="0">
                <a:latin typeface="Times New Roman" panose="02020603050405020304" pitchFamily="18" charset="0"/>
                <a:cs typeface="Times New Roman" panose="02020603050405020304" pitchFamily="18" charset="0"/>
              </a:rPr>
              <a:t> im Kulturrestaurant nach, in dem definitiv kein </a:t>
            </a:r>
            <a:r>
              <a:rPr lang="de-DE" sz="2200" dirty="0" err="1">
                <a:latin typeface="Times New Roman" panose="02020603050405020304" pitchFamily="18" charset="0"/>
                <a:cs typeface="Times New Roman" panose="02020603050405020304" pitchFamily="18" charset="0"/>
              </a:rPr>
              <a:t>Fussball</a:t>
            </a:r>
            <a:r>
              <a:rPr lang="de-DE" sz="2200" dirty="0">
                <a:latin typeface="Times New Roman" panose="02020603050405020304" pitchFamily="18" charset="0"/>
                <a:cs typeface="Times New Roman" panose="02020603050405020304" pitchFamily="18" charset="0"/>
              </a:rPr>
              <a:t> gezeigt wird und erhalten dafür voraussichtlich 150 Euro Trinkgeld und lernen nicht</a:t>
            </a:r>
          </a:p>
          <a:p>
            <a:endParaRPr lang="de-DE" sz="22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295498" y="4267291"/>
            <a:ext cx="9036497" cy="1076579"/>
          </a:xfrm>
          <a:prstGeom prst="rect">
            <a:avLst/>
          </a:prstGeom>
          <a:noFill/>
        </p:spPr>
        <p:txBody>
          <a:bodyPr wrap="square" rtlCol="0">
            <a:noAutofit/>
          </a:bodyPr>
          <a:lstStyle/>
          <a:p>
            <a:pPr marL="457200" indent="-457200">
              <a:buFont typeface="+mj-lt"/>
              <a:buAutoNum type="arabicPeriod" startAt="3"/>
            </a:pPr>
            <a:r>
              <a:rPr lang="de-DE" sz="2200" dirty="0">
                <a:latin typeface="Times New Roman" panose="02020603050405020304" pitchFamily="18" charset="0"/>
                <a:cs typeface="Times New Roman" panose="02020603050405020304" pitchFamily="18" charset="0"/>
              </a:rPr>
              <a:t>Sie schließen ihren Fernseher im Keller ein, werfen den Schlüssel weg und lernen den ganzen Abend</a:t>
            </a:r>
          </a:p>
          <a:p>
            <a:endParaRPr lang="de-DE" sz="22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EBDC51A3-DC92-4D81-887F-A838D96BF09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Beispiel Opportunitätskosten</a:t>
            </a:r>
          </a:p>
        </p:txBody>
      </p:sp>
      <p:sp>
        <p:nvSpPr>
          <p:cNvPr id="7" name="Textfeld 6">
            <a:extLst>
              <a:ext uri="{FF2B5EF4-FFF2-40B4-BE49-F238E27FC236}">
                <a16:creationId xmlns:a16="http://schemas.microsoft.com/office/drawing/2014/main" id="{57E4A691-383D-4399-B93E-2A38241FA9F4}"/>
              </a:ext>
            </a:extLst>
          </p:cNvPr>
          <p:cNvSpPr txBox="1"/>
          <p:nvPr/>
        </p:nvSpPr>
        <p:spPr>
          <a:xfrm>
            <a:off x="9448799" y="1249413"/>
            <a:ext cx="2389415" cy="3541394"/>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Jede Person wird eine eigene Reihenfolge gemäß ihrer Präferenzen haben. Ist also beispielsweise diese Reihenfolge so wie hier gewählt, so kann man sagen, dass das Schauen des WM-Finales Opportunitätskosten von 150 Euro hat.</a:t>
            </a:r>
            <a:endParaRPr lang="de-DE" b="1" u="sng"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57E4A691-383D-4399-B93E-2A38241FA9F4}"/>
              </a:ext>
            </a:extLst>
          </p:cNvPr>
          <p:cNvSpPr txBox="1"/>
          <p:nvPr/>
        </p:nvSpPr>
        <p:spPr>
          <a:xfrm>
            <a:off x="473587" y="5050970"/>
            <a:ext cx="10956794" cy="1415143"/>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Eine andere Person wird aber vielleicht die Reihenfolge 1. 3. 2. haben, dann lassen sich die Opportunitätskosten nicht mehr exakt in Euro bemessen, denn wir wissen nur, dass Lernen einen höheren Wert als 150 Euro hat und somit kann nur die Aussage getroffen werden, dass das Schauen des WM-Spiel Opportunitätskosten von mehr als 150 Euro hat. Die Opportunitätskosten sind damit ein fundamental allgemeines Konzept, welches in Nutzeneinheiten das Durchführen einer Alternative bemisst!</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0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7" grpId="0"/>
      <p:bldP spid="1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 und Wohlfahrtstheorie</a:t>
            </a:r>
          </a:p>
        </p:txBody>
      </p:sp>
      <mc:AlternateContent xmlns:mc="http://schemas.openxmlformats.org/markup-compatibility/2006" xmlns:a14="http://schemas.microsoft.com/office/drawing/2010/main">
        <mc:Choice Requires="a14">
          <p:sp>
            <p:nvSpPr>
              <p:cNvPr id="11" name="Textfeld 10">
                <a:extLst>
                  <a:ext uri="{FF2B5EF4-FFF2-40B4-BE49-F238E27FC236}">
                    <a16:creationId xmlns:a16="http://schemas.microsoft.com/office/drawing/2014/main" id="{AA15B691-283D-4341-8E52-EBA1542B1340}"/>
                  </a:ext>
                </a:extLst>
              </p:cNvPr>
              <p:cNvSpPr txBox="1"/>
              <p:nvPr/>
            </p:nvSpPr>
            <p:spPr>
              <a:xfrm>
                <a:off x="9524" y="493939"/>
                <a:ext cx="12172951" cy="5456861"/>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Im Gleichgewicht („Angebot=Nachfrage“) mit den Preisen </a:t>
                </a:r>
                <a14:m>
                  <m:oMath xmlns:m="http://schemas.openxmlformats.org/officeDocument/2006/math">
                    <m:sSubSup>
                      <m:sSubSupPr>
                        <m:ctrlPr>
                          <a:rPr lang="de-DE" sz="2400" i="1" smtClean="0">
                            <a:latin typeface="Cambria Math" panose="02040503050406030204" pitchFamily="18" charset="0"/>
                            <a:cs typeface="Times New Roman" panose="02020603050405020304" pitchFamily="18" charset="0"/>
                          </a:rPr>
                        </m:ctrlPr>
                      </m:sSubSupPr>
                      <m:e>
                        <m:r>
                          <a:rPr lang="de-DE" sz="2400" b="0" i="1" smtClean="0">
                            <a:latin typeface="Cambria Math" panose="02040503050406030204" pitchFamily="18" charset="0"/>
                            <a:cs typeface="Times New Roman" panose="02020603050405020304" pitchFamily="18" charset="0"/>
                          </a:rPr>
                          <m:t>(</m:t>
                        </m:r>
                        <m:r>
                          <a:rPr lang="de-DE" sz="2400" b="0" i="1" smtClean="0">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𝑥</m:t>
                        </m:r>
                      </m:sub>
                      <m:sup>
                        <m:r>
                          <a:rPr lang="de-DE" sz="2400" b="0" i="1" smtClean="0">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b="0" i="1" smtClean="0">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gilt dann </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𝑥</m:t>
                        </m:r>
                      </m:e>
                      <m:sub>
                        <m:r>
                          <a:rPr lang="de-DE" sz="2400" b="0" i="1" smtClean="0">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i="1">
                            <a:latin typeface="Cambria Math" panose="02040503050406030204" pitchFamily="18" charset="0"/>
                            <a:cs typeface="Times New Roman" panose="02020603050405020304" pitchFamily="18" charset="0"/>
                          </a:rPr>
                          <m:t>𝑥</m:t>
                        </m:r>
                      </m:e>
                    </m:acc>
                  </m:oMath>
                </a14:m>
                <a:r>
                  <a:rPr lang="de-DE" sz="2400" dirty="0">
                    <a:latin typeface="Times New Roman" panose="02020603050405020304" pitchFamily="18" charset="0"/>
                    <a:cs typeface="Times New Roman" panose="02020603050405020304" pitchFamily="18" charset="0"/>
                  </a:rPr>
                  <a:t> 	und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𝐴</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 +</a:t>
                </a:r>
                <a:r>
                  <a:rPr lang="de-DE" sz="2400" dirty="0">
                    <a:cs typeface="Times New Roman" panose="02020603050405020304" pitchFamily="18" charset="0"/>
                  </a:rPr>
                  <a:t> </a:t>
                </a:r>
                <a14:m>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b="0" i="1" smtClean="0">
                            <a:latin typeface="Cambria Math" panose="02040503050406030204" pitchFamily="18" charset="0"/>
                            <a:cs typeface="Times New Roman" panose="02020603050405020304" pitchFamily="18" charset="0"/>
                          </a:rPr>
                          <m:t>𝑦</m:t>
                        </m:r>
                      </m:e>
                      <m:sub>
                        <m:r>
                          <a:rPr lang="de-DE" sz="2400" i="1">
                            <a:latin typeface="Cambria Math" panose="02040503050406030204" pitchFamily="18" charset="0"/>
                            <a:cs typeface="Times New Roman" panose="02020603050405020304" pitchFamily="18" charset="0"/>
                          </a:rPr>
                          <m:t>𝐵</m:t>
                        </m:r>
                      </m:sub>
                    </m:sSub>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r>
                      <a:rPr lang="de-DE" sz="2400" i="1">
                        <a:latin typeface="Cambria Math" panose="02040503050406030204" pitchFamily="18" charset="0"/>
                        <a:cs typeface="Times New Roman" panose="02020603050405020304" pitchFamily="18" charset="0"/>
                      </a:rPr>
                      <m:t>)</m:t>
                    </m:r>
                  </m:oMath>
                </a14:m>
                <a:r>
                  <a:rPr lang="de-DE" sz="2400" dirty="0">
                    <a:latin typeface="Times New Roman" panose="02020603050405020304" pitchFamily="18" charset="0"/>
                    <a:cs typeface="Times New Roman" panose="02020603050405020304" pitchFamily="18" charset="0"/>
                  </a:rPr>
                  <a:t>=</a:t>
                </a:r>
                <a:r>
                  <a:rPr lang="de-DE" sz="2400" dirty="0">
                    <a:cs typeface="Times New Roman" panose="02020603050405020304" pitchFamily="18" charset="0"/>
                  </a:rPr>
                  <a:t> </a:t>
                </a:r>
                <a14:m>
                  <m:oMath xmlns:m="http://schemas.openxmlformats.org/officeDocument/2006/math">
                    <m:acc>
                      <m:accPr>
                        <m:chr m:val="̅"/>
                        <m:ctrlPr>
                          <a:rPr lang="de-DE" sz="2400" i="1">
                            <a:latin typeface="Cambria Math" panose="02040503050406030204" pitchFamily="18" charset="0"/>
                            <a:cs typeface="Times New Roman" panose="02020603050405020304" pitchFamily="18" charset="0"/>
                          </a:rPr>
                        </m:ctrlPr>
                      </m:accPr>
                      <m:e>
                        <m:r>
                          <a:rPr lang="de-DE" sz="2400" b="0" i="1" smtClean="0">
                            <a:latin typeface="Cambria Math" panose="02040503050406030204" pitchFamily="18" charset="0"/>
                            <a:cs typeface="Times New Roman" panose="02020603050405020304" pitchFamily="18" charset="0"/>
                          </a:rPr>
                          <m:t>𝑦</m:t>
                        </m:r>
                      </m:e>
                    </m:acc>
                  </m:oMath>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Aus der allgemeinen Optimalitätsbedingung der Nutzenmaximierung</a:t>
                </a:r>
              </a:p>
              <a:p>
                <a:endParaRPr lang="de-DE" sz="2400" dirty="0">
                  <a:latin typeface="Times New Roman" panose="02020603050405020304" pitchFamily="18" charset="0"/>
                  <a:cs typeface="Times New Roman" panose="02020603050405020304" pitchFamily="18" charset="0"/>
                </a:endParaRPr>
              </a:p>
              <a:p>
                <a:pPr algn="ctr"/>
                <a14:m>
                  <m:oMath xmlns:m="http://schemas.openxmlformats.org/officeDocument/2006/math">
                    <m:r>
                      <a:rPr lang="de-DE" sz="2400" i="1">
                        <a:solidFill>
                          <a:srgbClr val="000000"/>
                        </a:solidFill>
                        <a:latin typeface="Cambria Math" panose="02040503050406030204" pitchFamily="18" charset="0"/>
                        <a:ea typeface="Cambria Math" panose="02040503050406030204" pitchFamily="18" charset="0"/>
                      </a:rPr>
                      <m:t>𝐺𝑅𝑆</m:t>
                    </m:r>
                    <m:r>
                      <a:rPr lang="de-DE" sz="2400" i="1">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𝑥</m:t>
                            </m:r>
                          </m:sub>
                        </m:sSub>
                      </m:num>
                      <m:den>
                        <m:sSub>
                          <m:sSubPr>
                            <m:ctrlPr>
                              <a:rPr lang="de-DE" sz="2400" i="1">
                                <a:solidFill>
                                  <a:srgbClr val="000000"/>
                                </a:solidFill>
                                <a:latin typeface="Cambria Math" panose="02040503050406030204" pitchFamily="18" charset="0"/>
                                <a:ea typeface="Cambria Math" panose="02040503050406030204" pitchFamily="18" charset="0"/>
                              </a:rPr>
                            </m:ctrlPr>
                          </m:sSubPr>
                          <m:e>
                            <m:r>
                              <a:rPr lang="de-DE" sz="2400" i="1">
                                <a:solidFill>
                                  <a:srgbClr val="000000"/>
                                </a:solidFill>
                                <a:latin typeface="Cambria Math" panose="02040503050406030204" pitchFamily="18" charset="0"/>
                                <a:ea typeface="Cambria Math" panose="02040503050406030204" pitchFamily="18" charset="0"/>
                              </a:rPr>
                              <m:t>𝑝</m:t>
                            </m:r>
                          </m:e>
                          <m:sub>
                            <m:r>
                              <a:rPr lang="de-DE" sz="2400" b="0" i="1" smtClean="0">
                                <a:solidFill>
                                  <a:srgbClr val="000000"/>
                                </a:solidFill>
                                <a:latin typeface="Cambria Math" panose="02040503050406030204" pitchFamily="18" charset="0"/>
                                <a:ea typeface="Cambria Math" panose="02040503050406030204" pitchFamily="18" charset="0"/>
                              </a:rPr>
                              <m:t>𝑦</m:t>
                            </m:r>
                          </m:sub>
                        </m:sSub>
                      </m:den>
                    </m:f>
                  </m:oMath>
                </a14:m>
                <a:r>
                  <a:rPr lang="de-DE" sz="2400" dirty="0">
                    <a:latin typeface="Times New Roman" panose="02020603050405020304" pitchFamily="18" charset="0"/>
                    <a:cs typeface="Times New Roman" panose="02020603050405020304" pitchFamily="18" charset="0"/>
                  </a:rPr>
                  <a:t>	(Steigung der Indifferenzkurve = Steigung der Budgetgeraden)</a:t>
                </a:r>
              </a:p>
              <a:p>
                <a:endParaRPr lang="de-DE" sz="24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folgt</a:t>
                </a:r>
              </a:p>
              <a:p>
                <a:pPr algn="ctr"/>
                <a:endParaRPr lang="de-DE" sz="2400" dirty="0">
                  <a:latin typeface="Times New Roman" panose="02020603050405020304" pitchFamily="18" charset="0"/>
                  <a:cs typeface="Times New Roman" panose="02020603050405020304" pitchFamily="18" charset="0"/>
                </a:endParaRPr>
              </a:p>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𝐴</m:t>
                          </m:r>
                        </m:sub>
                      </m:sSub>
                      <m:r>
                        <a:rPr lang="de-DE" sz="2400" i="1">
                          <a:solidFill>
                            <a:srgbClr val="000000"/>
                          </a:solidFill>
                          <a:latin typeface="Cambria Math" panose="02040503050406030204" pitchFamily="18" charset="0"/>
                          <a:ea typeface="Cambria Math" panose="02040503050406030204" pitchFamily="18" charset="0"/>
                        </a:rPr>
                        <m:t>=</m:t>
                      </m:r>
                      <m:r>
                        <a:rPr lang="de-DE" sz="2400" b="0" i="1"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b="0" i="1" smtClean="0">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m:t>
                          </m:r>
                          <m:r>
                            <a:rPr lang="de-DE" sz="2400" i="1">
                              <a:latin typeface="Cambria Math" panose="02040503050406030204" pitchFamily="18" charset="0"/>
                              <a:cs typeface="Times New Roman" panose="02020603050405020304" pitchFamily="18" charset="0"/>
                            </a:rPr>
                            <m:t>𝐺𝑅𝑆</m:t>
                          </m:r>
                        </m:e>
                        <m:sub>
                          <m:r>
                            <a:rPr lang="de-DE" sz="2400" i="1">
                              <a:latin typeface="Cambria Math" panose="02040503050406030204" pitchFamily="18" charset="0"/>
                              <a:cs typeface="Times New Roman" panose="02020603050405020304" pitchFamily="18" charset="0"/>
                            </a:rPr>
                            <m:t>𝐵</m:t>
                          </m:r>
                        </m:sub>
                      </m:sSub>
                    </m:oMath>
                  </m:oMathPara>
                </a14:m>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457200" indent="-457200" algn="ctr">
                  <a:buAutoNum type="arabicPeriod"/>
                </a:pPr>
                <a:r>
                  <a:rPr lang="de-DE" sz="2400" b="1" u="sng" dirty="0">
                    <a:latin typeface="Times New Roman" panose="02020603050405020304" pitchFamily="18" charset="0"/>
                    <a:cs typeface="Times New Roman" panose="02020603050405020304" pitchFamily="18" charset="0"/>
                  </a:rPr>
                  <a:t>Hauptsatz der Wohlfahrtstheorie</a:t>
                </a:r>
              </a:p>
              <a:p>
                <a:pPr marL="457200" indent="-457200" algn="ctr">
                  <a:buAutoNum type="arabicPeriod"/>
                </a:pP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Jedes Wettbewerbsgleichgewicht ist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a:t>
                </a:r>
              </a:p>
              <a:p>
                <a:pPr algn="ct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mc:Choice>
        <mc:Fallback xmlns="">
          <p:sp>
            <p:nvSpPr>
              <p:cNvPr id="11" name="Textfeld 10">
                <a:extLst>
                  <a:ext uri="{FF2B5EF4-FFF2-40B4-BE49-F238E27FC236}">
                    <a16:creationId xmlns:a16="http://schemas.microsoft.com/office/drawing/2014/main" id="{AA15B691-283D-4341-8E52-EBA1542B1340}"/>
                  </a:ext>
                </a:extLst>
              </p:cNvPr>
              <p:cNvSpPr txBox="1">
                <a:spLocks noRot="1" noChangeAspect="1" noMove="1" noResize="1" noEditPoints="1" noAdjustHandles="1" noChangeArrowheads="1" noChangeShapeType="1" noTextEdit="1"/>
              </p:cNvSpPr>
              <p:nvPr/>
            </p:nvSpPr>
            <p:spPr>
              <a:xfrm>
                <a:off x="9524" y="493939"/>
                <a:ext cx="12172951" cy="5456861"/>
              </a:xfrm>
              <a:prstGeom prst="rect">
                <a:avLst/>
              </a:prstGeom>
              <a:blipFill>
                <a:blip r:embed="rId2"/>
                <a:stretch>
                  <a:fillRect l="-802" t="-894" b="-17654"/>
                </a:stretch>
              </a:blipFill>
            </p:spPr>
            <p:txBody>
              <a:bodyPr/>
              <a:lstStyle/>
              <a:p>
                <a:r>
                  <a:rPr lang="de-DE">
                    <a:noFill/>
                  </a:rPr>
                  <a:t> </a:t>
                </a:r>
              </a:p>
            </p:txBody>
          </p:sp>
        </mc:Fallback>
      </mc:AlternateContent>
      <p:sp>
        <p:nvSpPr>
          <p:cNvPr id="4" name="Textfeld 3"/>
          <p:cNvSpPr txBox="1"/>
          <p:nvPr/>
        </p:nvSpPr>
        <p:spPr>
          <a:xfrm>
            <a:off x="6951868" y="3415513"/>
            <a:ext cx="5168088" cy="685431"/>
          </a:xfrm>
          <a:prstGeom prst="rect">
            <a:avLst/>
          </a:prstGeom>
          <a:noFill/>
        </p:spPr>
        <p:txBody>
          <a:bodyPr wrap="square" rtlCol="0">
            <a:noAutofit/>
          </a:bodyPr>
          <a:lstStyle/>
          <a:p>
            <a:r>
              <a:rPr lang="de-DE" sz="1200" dirty="0"/>
              <a:t>Im Marktgleichgewicht führen die Optimalitätsbedingung aus der Mikro</a:t>
            </a:r>
          </a:p>
          <a:p>
            <a:endParaRPr lang="de-DE" sz="1200" dirty="0"/>
          </a:p>
          <a:p>
            <a:pPr algn="ctr"/>
            <a:r>
              <a:rPr lang="de-DE" sz="1200" dirty="0"/>
              <a:t>„Preisverhältnis = Grenzrate der Substitution“</a:t>
            </a:r>
          </a:p>
        </p:txBody>
      </p:sp>
      <p:sp>
        <p:nvSpPr>
          <p:cNvPr id="5" name="Textfeld 4"/>
          <p:cNvSpPr txBox="1"/>
          <p:nvPr/>
        </p:nvSpPr>
        <p:spPr>
          <a:xfrm>
            <a:off x="7780712" y="4100944"/>
            <a:ext cx="4339243" cy="1235827"/>
          </a:xfrm>
          <a:prstGeom prst="rect">
            <a:avLst/>
          </a:prstGeom>
          <a:noFill/>
        </p:spPr>
        <p:txBody>
          <a:bodyPr wrap="square" rtlCol="0">
            <a:noAutofit/>
          </a:bodyPr>
          <a:lstStyle/>
          <a:p>
            <a:r>
              <a:rPr lang="de-DE" sz="1200" dirty="0"/>
              <a:t>mit der Bedingung der Pareto-Effizienz</a:t>
            </a:r>
          </a:p>
          <a:p>
            <a:endParaRPr lang="de-DE" sz="1200" dirty="0"/>
          </a:p>
          <a:p>
            <a:pPr algn="ctr"/>
            <a:r>
              <a:rPr lang="de-DE" sz="1200" dirty="0"/>
              <a:t>„Grenzrate er Substitution von A = Grenzrate er Substitution von B“</a:t>
            </a:r>
          </a:p>
          <a:p>
            <a:pPr algn="ctr"/>
            <a:endParaRPr lang="de-DE" sz="1200" dirty="0"/>
          </a:p>
          <a:p>
            <a:r>
              <a:rPr lang="de-DE" sz="1200" dirty="0"/>
              <a:t>zusammen, und das Ergebnis bezeichnen wir als den 1. Hauptsatz der Wohlfahrtstheorie. </a:t>
            </a:r>
          </a:p>
        </p:txBody>
      </p:sp>
      <p:sp>
        <p:nvSpPr>
          <p:cNvPr id="6" name="Textfeld 5"/>
          <p:cNvSpPr txBox="1"/>
          <p:nvPr/>
        </p:nvSpPr>
        <p:spPr>
          <a:xfrm>
            <a:off x="8841971" y="5199388"/>
            <a:ext cx="3340504" cy="1235827"/>
          </a:xfrm>
          <a:prstGeom prst="rect">
            <a:avLst/>
          </a:prstGeom>
          <a:noFill/>
        </p:spPr>
        <p:txBody>
          <a:bodyPr wrap="square" rtlCol="0">
            <a:noAutofit/>
          </a:bodyPr>
          <a:lstStyle/>
          <a:p>
            <a:r>
              <a:rPr lang="de-DE" sz="1200" dirty="0"/>
              <a:t>Letztlich ist dieser das Grundargument für unsere Wirtschaftsordnung. Denn die allermeisten Menschen werden das </a:t>
            </a:r>
            <a:r>
              <a:rPr lang="de-DE" sz="1200" dirty="0" err="1"/>
              <a:t>Paretokriterium</a:t>
            </a:r>
            <a:r>
              <a:rPr lang="de-DE" sz="1200" dirty="0"/>
              <a:t> als sinnvoll erachten und der Wettbewerbsmarkt erreicht automatisch die Pareto-Effizienz (vgl. die 4 Grundfreiheiten in der EU!)</a:t>
            </a:r>
          </a:p>
        </p:txBody>
      </p:sp>
      <p:sp>
        <p:nvSpPr>
          <p:cNvPr id="7" name="Textfeld 6"/>
          <p:cNvSpPr txBox="1"/>
          <p:nvPr/>
        </p:nvSpPr>
        <p:spPr>
          <a:xfrm>
            <a:off x="321426" y="3921999"/>
            <a:ext cx="3340504" cy="2273754"/>
          </a:xfrm>
          <a:prstGeom prst="rect">
            <a:avLst/>
          </a:prstGeom>
          <a:noFill/>
        </p:spPr>
        <p:txBody>
          <a:bodyPr wrap="square" rtlCol="0">
            <a:noAutofit/>
          </a:bodyPr>
          <a:lstStyle/>
          <a:p>
            <a:r>
              <a:rPr lang="de-DE" sz="1200" b="1" u="sng" dirty="0"/>
              <a:t>Achtung!!!</a:t>
            </a:r>
          </a:p>
          <a:p>
            <a:endParaRPr lang="de-DE" sz="1200" dirty="0"/>
          </a:p>
          <a:p>
            <a:r>
              <a:rPr lang="de-DE" sz="1200" dirty="0"/>
              <a:t>Dieses Ergebnis gilt allerdings nur unter den gemachten Annahmen. </a:t>
            </a:r>
          </a:p>
          <a:p>
            <a:endParaRPr lang="de-DE" sz="1200" dirty="0"/>
          </a:p>
          <a:p>
            <a:r>
              <a:rPr lang="de-DE" sz="1200" dirty="0"/>
              <a:t>Leider gibt es aber eine Menge an wünschenswerten Gütern, die sich diesem Marktmechanismus zur Bereitstellung ganz grundsätzlich entziehen.</a:t>
            </a:r>
          </a:p>
          <a:p>
            <a:endParaRPr lang="de-DE" sz="1200" dirty="0"/>
          </a:p>
          <a:p>
            <a:r>
              <a:rPr lang="de-DE" sz="1200" dirty="0"/>
              <a:t>Und diese Problematik wird Gegenstand dieser Vorlesung sein</a:t>
            </a:r>
          </a:p>
        </p:txBody>
      </p:sp>
    </p:spTree>
    <p:extLst>
      <p:ext uri="{BB962C8B-B14F-4D97-AF65-F5344CB8AC3E}">
        <p14:creationId xmlns:p14="http://schemas.microsoft.com/office/powerpoint/2010/main" val="325033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Gerade Verbindung mit Pfeil 3">
            <a:extLst>
              <a:ext uri="{FF2B5EF4-FFF2-40B4-BE49-F238E27FC236}">
                <a16:creationId xmlns:a16="http://schemas.microsoft.com/office/drawing/2014/main" id="{738C627B-1ACD-4B34-B041-A9F9F5D646EC}"/>
              </a:ext>
            </a:extLst>
          </p:cNvPr>
          <p:cNvCxnSpPr>
            <a:cxnSpLocks/>
          </p:cNvCxnSpPr>
          <p:nvPr/>
        </p:nvCxnSpPr>
        <p:spPr>
          <a:xfrm flipV="1">
            <a:off x="2835705" y="1013071"/>
            <a:ext cx="0" cy="407866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Gerade Verbindung mit Pfeil 4">
            <a:extLst>
              <a:ext uri="{FF2B5EF4-FFF2-40B4-BE49-F238E27FC236}">
                <a16:creationId xmlns:a16="http://schemas.microsoft.com/office/drawing/2014/main" id="{B65067A0-FB04-43C1-8CD5-332119E7A1A0}"/>
              </a:ext>
            </a:extLst>
          </p:cNvPr>
          <p:cNvCxnSpPr>
            <a:cxnSpLocks/>
          </p:cNvCxnSpPr>
          <p:nvPr/>
        </p:nvCxnSpPr>
        <p:spPr>
          <a:xfrm>
            <a:off x="2835705" y="5091739"/>
            <a:ext cx="7088361"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7857EF36-B368-4365-A869-ADCF561A6586}"/>
              </a:ext>
            </a:extLst>
          </p:cNvPr>
          <p:cNvCxnSpPr>
            <a:cxnSpLocks/>
          </p:cNvCxnSpPr>
          <p:nvPr/>
        </p:nvCxnSpPr>
        <p:spPr>
          <a:xfrm rot="10800000" flipV="1">
            <a:off x="9542632" y="1495923"/>
            <a:ext cx="0" cy="391751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a:extLst>
              <a:ext uri="{FF2B5EF4-FFF2-40B4-BE49-F238E27FC236}">
                <a16:creationId xmlns:a16="http://schemas.microsoft.com/office/drawing/2014/main" id="{E2D8E380-B234-4C53-96A8-6419A11B90CE}"/>
              </a:ext>
            </a:extLst>
          </p:cNvPr>
          <p:cNvCxnSpPr>
            <a:cxnSpLocks/>
          </p:cNvCxnSpPr>
          <p:nvPr/>
        </p:nvCxnSpPr>
        <p:spPr>
          <a:xfrm rot="10800000">
            <a:off x="2417626" y="1495923"/>
            <a:ext cx="7125006"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a:extLst>
              <a:ext uri="{FF2B5EF4-FFF2-40B4-BE49-F238E27FC236}">
                <a16:creationId xmlns:a16="http://schemas.microsoft.com/office/drawing/2014/main" id="{36EDC127-736B-4CA8-8914-D86A8AD45DB0}"/>
              </a:ext>
            </a:extLst>
          </p:cNvPr>
          <p:cNvSpPr txBox="1"/>
          <p:nvPr/>
        </p:nvSpPr>
        <p:spPr>
          <a:xfrm>
            <a:off x="2709421" y="691377"/>
            <a:ext cx="252568" cy="369332"/>
          </a:xfrm>
          <a:prstGeom prst="rect">
            <a:avLst/>
          </a:prstGeom>
          <a:noFill/>
        </p:spPr>
        <p:txBody>
          <a:bodyPr wrap="square" rtlCol="0">
            <a:spAutoFit/>
          </a:bodyPr>
          <a:lstStyle/>
          <a:p>
            <a:r>
              <a:rPr lang="de-DE" dirty="0"/>
              <a:t>y</a:t>
            </a:r>
          </a:p>
        </p:txBody>
      </p:sp>
      <p:sp>
        <p:nvSpPr>
          <p:cNvPr id="9" name="Textfeld 8">
            <a:extLst>
              <a:ext uri="{FF2B5EF4-FFF2-40B4-BE49-F238E27FC236}">
                <a16:creationId xmlns:a16="http://schemas.microsoft.com/office/drawing/2014/main" id="{8B64F0F5-D098-488C-8071-B8807747135A}"/>
              </a:ext>
            </a:extLst>
          </p:cNvPr>
          <p:cNvSpPr txBox="1"/>
          <p:nvPr/>
        </p:nvSpPr>
        <p:spPr>
          <a:xfrm>
            <a:off x="9924066" y="4894698"/>
            <a:ext cx="248362" cy="369332"/>
          </a:xfrm>
          <a:prstGeom prst="rect">
            <a:avLst/>
          </a:prstGeom>
          <a:noFill/>
        </p:spPr>
        <p:txBody>
          <a:bodyPr wrap="square" rtlCol="0">
            <a:spAutoFit/>
          </a:bodyPr>
          <a:lstStyle/>
          <a:p>
            <a:r>
              <a:rPr lang="de-DE" dirty="0"/>
              <a:t>x</a:t>
            </a:r>
          </a:p>
        </p:txBody>
      </p:sp>
      <p:sp>
        <p:nvSpPr>
          <p:cNvPr id="12" name="Textfeld 11">
            <a:extLst>
              <a:ext uri="{FF2B5EF4-FFF2-40B4-BE49-F238E27FC236}">
                <a16:creationId xmlns:a16="http://schemas.microsoft.com/office/drawing/2014/main" id="{92FAD9D3-2DE3-4C17-8627-2B15457B3380}"/>
              </a:ext>
            </a:extLst>
          </p:cNvPr>
          <p:cNvSpPr txBox="1"/>
          <p:nvPr/>
        </p:nvSpPr>
        <p:spPr>
          <a:xfrm>
            <a:off x="2194206" y="1318848"/>
            <a:ext cx="248362" cy="369332"/>
          </a:xfrm>
          <a:prstGeom prst="rect">
            <a:avLst/>
          </a:prstGeom>
          <a:noFill/>
        </p:spPr>
        <p:txBody>
          <a:bodyPr wrap="square" rtlCol="0">
            <a:spAutoFit/>
          </a:bodyPr>
          <a:lstStyle/>
          <a:p>
            <a:r>
              <a:rPr lang="de-DE" dirty="0"/>
              <a:t>x</a:t>
            </a:r>
          </a:p>
        </p:txBody>
      </p:sp>
      <p:sp>
        <p:nvSpPr>
          <p:cNvPr id="13" name="Textfeld 12">
            <a:extLst>
              <a:ext uri="{FF2B5EF4-FFF2-40B4-BE49-F238E27FC236}">
                <a16:creationId xmlns:a16="http://schemas.microsoft.com/office/drawing/2014/main" id="{F142AD0B-F3E6-4B1F-AAA6-6BC309357221}"/>
              </a:ext>
            </a:extLst>
          </p:cNvPr>
          <p:cNvSpPr txBox="1"/>
          <p:nvPr/>
        </p:nvSpPr>
        <p:spPr>
          <a:xfrm>
            <a:off x="9416348" y="5312073"/>
            <a:ext cx="252568" cy="369332"/>
          </a:xfrm>
          <a:prstGeom prst="rect">
            <a:avLst/>
          </a:prstGeom>
          <a:noFill/>
        </p:spPr>
        <p:txBody>
          <a:bodyPr wrap="square" rtlCol="0">
            <a:spAutoFit/>
          </a:bodyPr>
          <a:lstStyle/>
          <a:p>
            <a:r>
              <a:rPr lang="de-DE" dirty="0"/>
              <a:t>y</a:t>
            </a:r>
          </a:p>
        </p:txBody>
      </p:sp>
      <p:sp>
        <p:nvSpPr>
          <p:cNvPr id="14" name="Textfeld 13">
            <a:extLst>
              <a:ext uri="{FF2B5EF4-FFF2-40B4-BE49-F238E27FC236}">
                <a16:creationId xmlns:a16="http://schemas.microsoft.com/office/drawing/2014/main" id="{4DC4E2BF-D17F-45B5-B9F8-951D35D859FD}"/>
              </a:ext>
            </a:extLst>
          </p:cNvPr>
          <p:cNvSpPr txBox="1"/>
          <p:nvPr/>
        </p:nvSpPr>
        <p:spPr>
          <a:xfrm>
            <a:off x="9513483" y="1194628"/>
            <a:ext cx="270788" cy="369332"/>
          </a:xfrm>
          <a:prstGeom prst="rect">
            <a:avLst/>
          </a:prstGeom>
          <a:noFill/>
        </p:spPr>
        <p:txBody>
          <a:bodyPr wrap="square" rtlCol="0">
            <a:spAutoFit/>
          </a:bodyPr>
          <a:lstStyle/>
          <a:p>
            <a:r>
              <a:rPr lang="de-DE" dirty="0"/>
              <a:t>B</a:t>
            </a:r>
          </a:p>
        </p:txBody>
      </p:sp>
      <p:sp>
        <p:nvSpPr>
          <p:cNvPr id="15" name="Textfeld 14">
            <a:extLst>
              <a:ext uri="{FF2B5EF4-FFF2-40B4-BE49-F238E27FC236}">
                <a16:creationId xmlns:a16="http://schemas.microsoft.com/office/drawing/2014/main" id="{765C73E9-DE18-4599-8B7B-CC2A5E8FD803}"/>
              </a:ext>
            </a:extLst>
          </p:cNvPr>
          <p:cNvSpPr txBox="1"/>
          <p:nvPr/>
        </p:nvSpPr>
        <p:spPr>
          <a:xfrm>
            <a:off x="2587343" y="5048130"/>
            <a:ext cx="277797" cy="369332"/>
          </a:xfrm>
          <a:prstGeom prst="rect">
            <a:avLst/>
          </a:prstGeom>
          <a:noFill/>
        </p:spPr>
        <p:txBody>
          <a:bodyPr wrap="square" rtlCol="0">
            <a:spAutoFit/>
          </a:bodyPr>
          <a:lstStyle/>
          <a:p>
            <a:r>
              <a:rPr lang="de-DE" dirty="0"/>
              <a:t>A</a:t>
            </a:r>
          </a:p>
        </p:txBody>
      </p:sp>
      <p:sp>
        <p:nvSpPr>
          <p:cNvPr id="2" name="Freihandform: Form 1">
            <a:extLst>
              <a:ext uri="{FF2B5EF4-FFF2-40B4-BE49-F238E27FC236}">
                <a16:creationId xmlns:a16="http://schemas.microsoft.com/office/drawing/2014/main" id="{72B8D4CA-6587-48ED-BD60-8D5DF0B350C9}"/>
              </a:ext>
            </a:extLst>
          </p:cNvPr>
          <p:cNvSpPr/>
          <p:nvPr/>
        </p:nvSpPr>
        <p:spPr>
          <a:xfrm>
            <a:off x="2832410" y="1494263"/>
            <a:ext cx="6713034" cy="3579542"/>
          </a:xfrm>
          <a:custGeom>
            <a:avLst/>
            <a:gdLst>
              <a:gd name="connsiteX0" fmla="*/ 0 w 6713034"/>
              <a:gd name="connsiteY0" fmla="*/ 3579542 h 3579542"/>
              <a:gd name="connsiteX1" fmla="*/ 2486722 w 6713034"/>
              <a:gd name="connsiteY1" fmla="*/ 2877015 h 3579542"/>
              <a:gd name="connsiteX2" fmla="*/ 4304370 w 6713034"/>
              <a:gd name="connsiteY2" fmla="*/ 758283 h 3579542"/>
              <a:gd name="connsiteX3" fmla="*/ 6713034 w 6713034"/>
              <a:gd name="connsiteY3" fmla="*/ 0 h 3579542"/>
            </a:gdLst>
            <a:ahLst/>
            <a:cxnLst>
              <a:cxn ang="0">
                <a:pos x="connsiteX0" y="connsiteY0"/>
              </a:cxn>
              <a:cxn ang="0">
                <a:pos x="connsiteX1" y="connsiteY1"/>
              </a:cxn>
              <a:cxn ang="0">
                <a:pos x="connsiteX2" y="connsiteY2"/>
              </a:cxn>
              <a:cxn ang="0">
                <a:pos x="connsiteX3" y="connsiteY3"/>
              </a:cxn>
            </a:cxnLst>
            <a:rect l="l" t="t" r="r" b="b"/>
            <a:pathLst>
              <a:path w="6713034" h="3579542">
                <a:moveTo>
                  <a:pt x="0" y="3579542"/>
                </a:moveTo>
                <a:cubicBezTo>
                  <a:pt x="884663" y="3463383"/>
                  <a:pt x="1769327" y="3347225"/>
                  <a:pt x="2486722" y="2877015"/>
                </a:cubicBezTo>
                <a:cubicBezTo>
                  <a:pt x="3204117" y="2406805"/>
                  <a:pt x="3599985" y="1237785"/>
                  <a:pt x="4304370" y="758283"/>
                </a:cubicBezTo>
                <a:cubicBezTo>
                  <a:pt x="5008755" y="278780"/>
                  <a:pt x="5860894" y="139390"/>
                  <a:pt x="6713034"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Form 17">
            <a:extLst>
              <a:ext uri="{FF2B5EF4-FFF2-40B4-BE49-F238E27FC236}">
                <a16:creationId xmlns:a16="http://schemas.microsoft.com/office/drawing/2014/main" id="{703A6F3E-8E50-4547-880D-77C93F41ABAE}"/>
              </a:ext>
            </a:extLst>
          </p:cNvPr>
          <p:cNvSpPr/>
          <p:nvPr/>
        </p:nvSpPr>
        <p:spPr>
          <a:xfrm>
            <a:off x="4936268" y="3553524"/>
            <a:ext cx="1616926" cy="1047550"/>
          </a:xfrm>
          <a:custGeom>
            <a:avLst/>
            <a:gdLst>
              <a:gd name="connsiteX0" fmla="*/ 0 w 1616926"/>
              <a:gd name="connsiteY0" fmla="*/ 0 h 903248"/>
              <a:gd name="connsiteX1" fmla="*/ 858644 w 1616926"/>
              <a:gd name="connsiteY1" fmla="*/ 278780 h 903248"/>
              <a:gd name="connsiteX2" fmla="*/ 1616926 w 1616926"/>
              <a:gd name="connsiteY2" fmla="*/ 903248 h 903248"/>
            </a:gdLst>
            <a:ahLst/>
            <a:cxnLst>
              <a:cxn ang="0">
                <a:pos x="connsiteX0" y="connsiteY0"/>
              </a:cxn>
              <a:cxn ang="0">
                <a:pos x="connsiteX1" y="connsiteY1"/>
              </a:cxn>
              <a:cxn ang="0">
                <a:pos x="connsiteX2" y="connsiteY2"/>
              </a:cxn>
            </a:cxnLst>
            <a:rect l="l" t="t" r="r" b="b"/>
            <a:pathLst>
              <a:path w="1616926" h="903248">
                <a:moveTo>
                  <a:pt x="0" y="0"/>
                </a:moveTo>
                <a:cubicBezTo>
                  <a:pt x="294578" y="64119"/>
                  <a:pt x="589156" y="128239"/>
                  <a:pt x="858644" y="278780"/>
                </a:cubicBezTo>
                <a:cubicBezTo>
                  <a:pt x="1128132" y="429321"/>
                  <a:pt x="1372529" y="666284"/>
                  <a:pt x="1616926" y="90324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Freihandform: Form 18">
            <a:extLst>
              <a:ext uri="{FF2B5EF4-FFF2-40B4-BE49-F238E27FC236}">
                <a16:creationId xmlns:a16="http://schemas.microsoft.com/office/drawing/2014/main" id="{DEA34E1E-2DF9-47B3-8E4D-0AB2AACEAC32}"/>
              </a:ext>
            </a:extLst>
          </p:cNvPr>
          <p:cNvSpPr/>
          <p:nvPr/>
        </p:nvSpPr>
        <p:spPr>
          <a:xfrm>
            <a:off x="5293110" y="3104419"/>
            <a:ext cx="1115122" cy="984363"/>
          </a:xfrm>
          <a:custGeom>
            <a:avLst/>
            <a:gdLst>
              <a:gd name="connsiteX0" fmla="*/ 0 w 1115122"/>
              <a:gd name="connsiteY0" fmla="*/ 0 h 702527"/>
              <a:gd name="connsiteX1" fmla="*/ 434897 w 1115122"/>
              <a:gd name="connsiteY1" fmla="*/ 501805 h 702527"/>
              <a:gd name="connsiteX2" fmla="*/ 1115122 w 1115122"/>
              <a:gd name="connsiteY2" fmla="*/ 702527 h 702527"/>
            </a:gdLst>
            <a:ahLst/>
            <a:cxnLst>
              <a:cxn ang="0">
                <a:pos x="connsiteX0" y="connsiteY0"/>
              </a:cxn>
              <a:cxn ang="0">
                <a:pos x="connsiteX1" y="connsiteY1"/>
              </a:cxn>
              <a:cxn ang="0">
                <a:pos x="connsiteX2" y="connsiteY2"/>
              </a:cxn>
            </a:cxnLst>
            <a:rect l="l" t="t" r="r" b="b"/>
            <a:pathLst>
              <a:path w="1115122" h="702527">
                <a:moveTo>
                  <a:pt x="0" y="0"/>
                </a:moveTo>
                <a:cubicBezTo>
                  <a:pt x="124521" y="192358"/>
                  <a:pt x="249043" y="384717"/>
                  <a:pt x="434897" y="501805"/>
                </a:cubicBezTo>
                <a:cubicBezTo>
                  <a:pt x="620751" y="618893"/>
                  <a:pt x="867936" y="660710"/>
                  <a:pt x="1115122" y="70252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E4E7159B-62E5-4B9F-80CA-A0BD0C9B8233}"/>
              </a:ext>
            </a:extLst>
          </p:cNvPr>
          <p:cNvSpPr txBox="1"/>
          <p:nvPr/>
        </p:nvSpPr>
        <p:spPr>
          <a:xfrm>
            <a:off x="4702334" y="3375101"/>
            <a:ext cx="401208" cy="369332"/>
          </a:xfrm>
          <a:prstGeom prst="rect">
            <a:avLst/>
          </a:prstGeom>
          <a:noFill/>
        </p:spPr>
        <p:txBody>
          <a:bodyPr wrap="square" rtlCol="0">
            <a:spAutoFit/>
          </a:bodyPr>
          <a:lstStyle/>
          <a:p>
            <a:r>
              <a:rPr lang="de-DE" dirty="0"/>
              <a:t>I</a:t>
            </a:r>
            <a:r>
              <a:rPr lang="de-DE" baseline="-25000" dirty="0"/>
              <a:t>B</a:t>
            </a:r>
          </a:p>
        </p:txBody>
      </p:sp>
      <p:sp>
        <p:nvSpPr>
          <p:cNvPr id="26" name="Textfeld 25">
            <a:extLst>
              <a:ext uri="{FF2B5EF4-FFF2-40B4-BE49-F238E27FC236}">
                <a16:creationId xmlns:a16="http://schemas.microsoft.com/office/drawing/2014/main" id="{C089239E-7C33-4523-A200-29E479567EFE}"/>
              </a:ext>
            </a:extLst>
          </p:cNvPr>
          <p:cNvSpPr txBox="1"/>
          <p:nvPr/>
        </p:nvSpPr>
        <p:spPr>
          <a:xfrm>
            <a:off x="6355708" y="3899212"/>
            <a:ext cx="364762" cy="382358"/>
          </a:xfrm>
          <a:prstGeom prst="rect">
            <a:avLst/>
          </a:prstGeom>
          <a:noFill/>
        </p:spPr>
        <p:txBody>
          <a:bodyPr wrap="square" rtlCol="0">
            <a:spAutoFit/>
          </a:bodyPr>
          <a:lstStyle/>
          <a:p>
            <a:r>
              <a:rPr lang="de-DE" dirty="0"/>
              <a:t>I</a:t>
            </a:r>
            <a:r>
              <a:rPr lang="de-DE" baseline="-25000" dirty="0"/>
              <a:t>A</a:t>
            </a:r>
          </a:p>
        </p:txBody>
      </p:sp>
      <mc:AlternateContent xmlns:mc="http://schemas.openxmlformats.org/markup-compatibility/2006" xmlns:a14="http://schemas.microsoft.com/office/drawing/2010/main">
        <mc:Choice Requires="a14">
          <p:sp>
            <p:nvSpPr>
              <p:cNvPr id="29" name="Textfeld 28">
                <a:extLst>
                  <a:ext uri="{FF2B5EF4-FFF2-40B4-BE49-F238E27FC236}">
                    <a16:creationId xmlns:a16="http://schemas.microsoft.com/office/drawing/2014/main" id="{65EED1DB-344B-4B8A-861E-DABAF01A5C34}"/>
                  </a:ext>
                </a:extLst>
              </p:cNvPr>
              <p:cNvSpPr txBox="1"/>
              <p:nvPr/>
            </p:nvSpPr>
            <p:spPr>
              <a:xfrm>
                <a:off x="3073907" y="2442334"/>
                <a:ext cx="2316412" cy="733727"/>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Steigung </a:t>
                </a:r>
                <a14:m>
                  <m:oMath xmlns:m="http://schemas.openxmlformats.org/officeDocument/2006/math">
                    <m:r>
                      <a:rPr lang="de-DE" sz="2400" b="0" i="0" smtClean="0">
                        <a:solidFill>
                          <a:srgbClr val="000000"/>
                        </a:solidFill>
                        <a:latin typeface="Cambria Math" panose="02040503050406030204" pitchFamily="18" charset="0"/>
                        <a:ea typeface="Cambria Math" panose="02040503050406030204" pitchFamily="18" charset="0"/>
                      </a:rPr>
                      <m:t>=−</m:t>
                    </m:r>
                    <m:f>
                      <m:fPr>
                        <m:ctrlPr>
                          <a:rPr lang="de-DE" sz="2400" i="1">
                            <a:solidFill>
                              <a:srgbClr val="000000"/>
                            </a:solidFill>
                            <a:latin typeface="Cambria Math" panose="02040503050406030204" pitchFamily="18" charset="0"/>
                            <a:ea typeface="Cambria Math" panose="02040503050406030204" pitchFamily="18" charset="0"/>
                          </a:rPr>
                        </m:ctrlPr>
                      </m:fPr>
                      <m:num>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𝑥</m:t>
                            </m:r>
                          </m:sub>
                          <m:sup>
                            <m:r>
                              <a:rPr lang="de-DE" sz="2400" i="1">
                                <a:latin typeface="Cambria Math" panose="02040503050406030204" pitchFamily="18" charset="0"/>
                                <a:cs typeface="Times New Roman" panose="02020603050405020304" pitchFamily="18" charset="0"/>
                              </a:rPr>
                              <m:t>∗</m:t>
                            </m:r>
                          </m:sup>
                        </m:sSubSup>
                      </m:num>
                      <m:den>
                        <m:sSubSup>
                          <m:sSubSupPr>
                            <m:ctrlPr>
                              <a:rPr lang="de-DE" sz="2400" i="1">
                                <a:latin typeface="Cambria Math" panose="02040503050406030204" pitchFamily="18" charset="0"/>
                                <a:cs typeface="Times New Roman" panose="02020603050405020304" pitchFamily="18" charset="0"/>
                              </a:rPr>
                            </m:ctrlPr>
                          </m:sSubSupPr>
                          <m:e>
                            <m:r>
                              <a:rPr lang="de-DE" sz="2400" i="1">
                                <a:latin typeface="Cambria Math" panose="02040503050406030204" pitchFamily="18" charset="0"/>
                                <a:cs typeface="Times New Roman" panose="02020603050405020304" pitchFamily="18" charset="0"/>
                              </a:rPr>
                              <m:t>𝑝</m:t>
                            </m:r>
                          </m:e>
                          <m:sub>
                            <m:r>
                              <a:rPr lang="de-DE" sz="2400" i="1">
                                <a:latin typeface="Cambria Math" panose="02040503050406030204" pitchFamily="18" charset="0"/>
                                <a:cs typeface="Times New Roman" panose="02020603050405020304" pitchFamily="18" charset="0"/>
                              </a:rPr>
                              <m:t>𝑦</m:t>
                            </m:r>
                          </m:sub>
                          <m:sup>
                            <m:r>
                              <a:rPr lang="de-DE" sz="2400" i="1">
                                <a:latin typeface="Cambria Math" panose="02040503050406030204" pitchFamily="18" charset="0"/>
                                <a:cs typeface="Times New Roman" panose="02020603050405020304" pitchFamily="18" charset="0"/>
                              </a:rPr>
                              <m:t>∗</m:t>
                            </m:r>
                          </m:sup>
                        </m:sSubSup>
                      </m:den>
                    </m:f>
                  </m:oMath>
                </a14:m>
                <a:r>
                  <a:rPr lang="de-DE" sz="2400" dirty="0"/>
                  <a:t> </a:t>
                </a:r>
                <a:endParaRPr lang="de-DE" sz="2400" baseline="-25000" dirty="0"/>
              </a:p>
            </p:txBody>
          </p:sp>
        </mc:Choice>
        <mc:Fallback xmlns="">
          <p:sp>
            <p:nvSpPr>
              <p:cNvPr id="29" name="Textfeld 28">
                <a:extLst>
                  <a:ext uri="{FF2B5EF4-FFF2-40B4-BE49-F238E27FC236}">
                    <a16:creationId xmlns:a16="http://schemas.microsoft.com/office/drawing/2014/main" id="{65EED1DB-344B-4B8A-861E-DABAF01A5C34}"/>
                  </a:ext>
                </a:extLst>
              </p:cNvPr>
              <p:cNvSpPr txBox="1">
                <a:spLocks noRot="1" noChangeAspect="1" noMove="1" noResize="1" noEditPoints="1" noAdjustHandles="1" noChangeArrowheads="1" noChangeShapeType="1" noTextEdit="1"/>
              </p:cNvSpPr>
              <p:nvPr/>
            </p:nvSpPr>
            <p:spPr>
              <a:xfrm>
                <a:off x="3073907" y="2442334"/>
                <a:ext cx="2316412" cy="733727"/>
              </a:xfrm>
              <a:prstGeom prst="rect">
                <a:avLst/>
              </a:prstGeom>
              <a:blipFill>
                <a:blip r:embed="rId2"/>
                <a:stretch>
                  <a:fillRect l="-3947"/>
                </a:stretch>
              </a:blipFill>
            </p:spPr>
            <p:txBody>
              <a:bodyPr/>
              <a:lstStyle/>
              <a:p>
                <a:r>
                  <a:rPr lang="de-DE">
                    <a:noFill/>
                  </a:rPr>
                  <a:t> </a:t>
                </a:r>
              </a:p>
            </p:txBody>
          </p:sp>
        </mc:Fallback>
      </mc:AlternateContent>
      <p:sp>
        <p:nvSpPr>
          <p:cNvPr id="62" name="Textfeld 61">
            <a:extLst>
              <a:ext uri="{FF2B5EF4-FFF2-40B4-BE49-F238E27FC236}">
                <a16:creationId xmlns:a16="http://schemas.microsoft.com/office/drawing/2014/main" id="{0A2DF32F-F7E6-4FDD-BDD6-2955035DD295}"/>
              </a:ext>
            </a:extLst>
          </p:cNvPr>
          <p:cNvSpPr txBox="1"/>
          <p:nvPr/>
        </p:nvSpPr>
        <p:spPr>
          <a:xfrm>
            <a:off x="19049" y="9528"/>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Wettbewerbsgleichgewicht</a:t>
            </a:r>
          </a:p>
        </p:txBody>
      </p:sp>
      <p:cxnSp>
        <p:nvCxnSpPr>
          <p:cNvPr id="32" name="Gerader Verbinder 31">
            <a:extLst>
              <a:ext uri="{FF2B5EF4-FFF2-40B4-BE49-F238E27FC236}">
                <a16:creationId xmlns:a16="http://schemas.microsoft.com/office/drawing/2014/main" id="{A2DA1536-4A10-4033-A579-EB1DDB94B9DA}"/>
              </a:ext>
            </a:extLst>
          </p:cNvPr>
          <p:cNvCxnSpPr>
            <a:cxnSpLocks/>
          </p:cNvCxnSpPr>
          <p:nvPr/>
        </p:nvCxnSpPr>
        <p:spPr>
          <a:xfrm>
            <a:off x="4427034" y="2940203"/>
            <a:ext cx="2854712" cy="1915200"/>
          </a:xfrm>
          <a:prstGeom prst="line">
            <a:avLst/>
          </a:prstGeom>
        </p:spPr>
        <p:style>
          <a:lnRef idx="1">
            <a:schemeClr val="accent1"/>
          </a:lnRef>
          <a:fillRef idx="0">
            <a:schemeClr val="accent1"/>
          </a:fillRef>
          <a:effectRef idx="0">
            <a:schemeClr val="accent1"/>
          </a:effectRef>
          <a:fontRef idx="minor">
            <a:schemeClr val="tx1"/>
          </a:fontRef>
        </p:style>
      </p:cxnSp>
      <p:sp>
        <p:nvSpPr>
          <p:cNvPr id="34" name="Textfeld 33">
            <a:extLst>
              <a:ext uri="{FF2B5EF4-FFF2-40B4-BE49-F238E27FC236}">
                <a16:creationId xmlns:a16="http://schemas.microsoft.com/office/drawing/2014/main" id="{35B31082-BE7B-4268-BFD4-CFCDBEB1FC28}"/>
              </a:ext>
            </a:extLst>
          </p:cNvPr>
          <p:cNvSpPr txBox="1"/>
          <p:nvPr/>
        </p:nvSpPr>
        <p:spPr>
          <a:xfrm>
            <a:off x="5631368" y="3178093"/>
            <a:ext cx="279896" cy="1011944"/>
          </a:xfrm>
          <a:prstGeom prst="rect">
            <a:avLst/>
          </a:prstGeom>
          <a:noFill/>
        </p:spPr>
        <p:txBody>
          <a:bodyPr wrap="square" rtlCol="0">
            <a:spAutoFit/>
          </a:bodyPr>
          <a:lstStyle/>
          <a:p>
            <a:r>
              <a:rPr lang="de-DE" sz="6000" dirty="0"/>
              <a:t>.</a:t>
            </a:r>
          </a:p>
        </p:txBody>
      </p:sp>
      <p:sp>
        <p:nvSpPr>
          <p:cNvPr id="37" name="Textfeld 36">
            <a:extLst>
              <a:ext uri="{FF2B5EF4-FFF2-40B4-BE49-F238E27FC236}">
                <a16:creationId xmlns:a16="http://schemas.microsoft.com/office/drawing/2014/main" id="{A198B100-FC6A-4E46-96C8-9451C69CA7D9}"/>
              </a:ext>
            </a:extLst>
          </p:cNvPr>
          <p:cNvSpPr txBox="1"/>
          <p:nvPr/>
        </p:nvSpPr>
        <p:spPr>
          <a:xfrm>
            <a:off x="5850671" y="3534853"/>
            <a:ext cx="4148938" cy="461665"/>
          </a:xfrm>
          <a:prstGeom prst="rect">
            <a:avLst/>
          </a:prstGeom>
          <a:noFill/>
        </p:spPr>
        <p:txBody>
          <a:bodyPr wrap="square" rtlCol="0">
            <a:spAutoFit/>
          </a:bodyPr>
          <a:lstStyle/>
          <a:p>
            <a:r>
              <a:rPr lang="de-DE" sz="2400" dirty="0" err="1">
                <a:latin typeface="Times New Roman" panose="02020603050405020304" pitchFamily="18" charset="0"/>
                <a:cs typeface="Times New Roman" panose="02020603050405020304" pitchFamily="18" charset="0"/>
              </a:rPr>
              <a:t>Wettberwerbsgleichgewicht</a:t>
            </a:r>
            <a:endParaRPr lang="de-DE" sz="2400" baseline="-25000" dirty="0">
              <a:latin typeface="Times New Roman" panose="02020603050405020304" pitchFamily="18" charset="0"/>
              <a:cs typeface="Times New Roman" panose="02020603050405020304" pitchFamily="18" charset="0"/>
            </a:endParaRPr>
          </a:p>
        </p:txBody>
      </p:sp>
      <p:sp>
        <p:nvSpPr>
          <p:cNvPr id="38" name="Textfeld 37">
            <a:extLst>
              <a:ext uri="{FF2B5EF4-FFF2-40B4-BE49-F238E27FC236}">
                <a16:creationId xmlns:a16="http://schemas.microsoft.com/office/drawing/2014/main" id="{E00FDCD9-5E10-468A-B2EB-46118EF94831}"/>
              </a:ext>
            </a:extLst>
          </p:cNvPr>
          <p:cNvSpPr txBox="1"/>
          <p:nvPr/>
        </p:nvSpPr>
        <p:spPr>
          <a:xfrm>
            <a:off x="5307976" y="3691055"/>
            <a:ext cx="430261" cy="467349"/>
          </a:xfrm>
          <a:prstGeom prst="rect">
            <a:avLst/>
          </a:prstGeom>
          <a:noFill/>
        </p:spPr>
        <p:txBody>
          <a:bodyPr wrap="square" rtlCol="0">
            <a:spAutoFit/>
          </a:bodyPr>
          <a:lstStyle/>
          <a:p>
            <a:r>
              <a:rPr lang="de-DE" sz="2400" dirty="0"/>
              <a:t>M</a:t>
            </a:r>
            <a:endParaRPr lang="de-DE" sz="2400" baseline="-25000" dirty="0"/>
          </a:p>
        </p:txBody>
      </p:sp>
      <p:sp>
        <p:nvSpPr>
          <p:cNvPr id="25" name="Textfeld 24">
            <a:extLst>
              <a:ext uri="{FF2B5EF4-FFF2-40B4-BE49-F238E27FC236}">
                <a16:creationId xmlns:a16="http://schemas.microsoft.com/office/drawing/2014/main" id="{5538ACCE-190D-49E9-931A-CDB154A2DBAF}"/>
              </a:ext>
            </a:extLst>
          </p:cNvPr>
          <p:cNvSpPr txBox="1"/>
          <p:nvPr/>
        </p:nvSpPr>
        <p:spPr>
          <a:xfrm>
            <a:off x="6698171" y="3876902"/>
            <a:ext cx="279896" cy="1011944"/>
          </a:xfrm>
          <a:prstGeom prst="rect">
            <a:avLst/>
          </a:prstGeom>
          <a:noFill/>
        </p:spPr>
        <p:txBody>
          <a:bodyPr wrap="square" rtlCol="0">
            <a:spAutoFit/>
          </a:bodyPr>
          <a:lstStyle/>
          <a:p>
            <a:r>
              <a:rPr lang="de-DE" sz="6000" dirty="0"/>
              <a:t>.</a:t>
            </a:r>
          </a:p>
        </p:txBody>
      </p:sp>
      <p:sp>
        <p:nvSpPr>
          <p:cNvPr id="27" name="Textfeld 26">
            <a:extLst>
              <a:ext uri="{FF2B5EF4-FFF2-40B4-BE49-F238E27FC236}">
                <a16:creationId xmlns:a16="http://schemas.microsoft.com/office/drawing/2014/main" id="{3A941B08-E9E3-4332-9E50-032C5C410820}"/>
              </a:ext>
            </a:extLst>
          </p:cNvPr>
          <p:cNvSpPr txBox="1"/>
          <p:nvPr/>
        </p:nvSpPr>
        <p:spPr>
          <a:xfrm>
            <a:off x="6864752" y="4231994"/>
            <a:ext cx="4148938" cy="461665"/>
          </a:xfrm>
          <a:prstGeom prst="rect">
            <a:avLst/>
          </a:prstGeom>
          <a:noFill/>
        </p:spPr>
        <p:txBody>
          <a:bodyPr wrap="square" rtlCol="0">
            <a:spAutoFit/>
          </a:bodyPr>
          <a:lstStyle/>
          <a:p>
            <a:r>
              <a:rPr lang="de-DE" sz="2400" dirty="0">
                <a:latin typeface="Times New Roman" panose="02020603050405020304" pitchFamily="18" charset="0"/>
                <a:cs typeface="Times New Roman" panose="02020603050405020304" pitchFamily="18" charset="0"/>
              </a:rPr>
              <a:t>Anfangsausstattung</a:t>
            </a:r>
            <a:endParaRPr lang="de-DE" sz="2400" baseline="-25000" dirty="0">
              <a:latin typeface="Times New Roman" panose="02020603050405020304" pitchFamily="18" charset="0"/>
              <a:cs typeface="Times New Roman" panose="02020603050405020304" pitchFamily="18" charset="0"/>
            </a:endParaRPr>
          </a:p>
        </p:txBody>
      </p:sp>
      <p:sp>
        <p:nvSpPr>
          <p:cNvPr id="28" name="Textfeld 27"/>
          <p:cNvSpPr txBox="1"/>
          <p:nvPr/>
        </p:nvSpPr>
        <p:spPr>
          <a:xfrm>
            <a:off x="933484" y="5538526"/>
            <a:ext cx="3954397" cy="275352"/>
          </a:xfrm>
          <a:prstGeom prst="rect">
            <a:avLst/>
          </a:prstGeom>
          <a:noFill/>
        </p:spPr>
        <p:txBody>
          <a:bodyPr wrap="square" rtlCol="0">
            <a:noAutofit/>
          </a:bodyPr>
          <a:lstStyle/>
          <a:p>
            <a:r>
              <a:rPr lang="de-DE" sz="1200" dirty="0"/>
              <a:t>Grafisch heißt dies, dass im Wettbewerbsgleichgewicht sich</a:t>
            </a:r>
          </a:p>
        </p:txBody>
      </p:sp>
      <p:sp>
        <p:nvSpPr>
          <p:cNvPr id="30" name="Textfeld 29"/>
          <p:cNvSpPr txBox="1"/>
          <p:nvPr/>
        </p:nvSpPr>
        <p:spPr>
          <a:xfrm>
            <a:off x="933484" y="5907941"/>
            <a:ext cx="1349746" cy="275352"/>
          </a:xfrm>
          <a:prstGeom prst="rect">
            <a:avLst/>
          </a:prstGeom>
          <a:noFill/>
        </p:spPr>
        <p:txBody>
          <a:bodyPr wrap="square" rtlCol="0">
            <a:noAutofit/>
          </a:bodyPr>
          <a:lstStyle/>
          <a:p>
            <a:r>
              <a:rPr lang="de-DE" sz="1200" dirty="0"/>
              <a:t>Indifferenzkurve I</a:t>
            </a:r>
            <a:r>
              <a:rPr lang="de-DE" sz="1200" baseline="-25000" dirty="0"/>
              <a:t>A</a:t>
            </a:r>
            <a:r>
              <a:rPr lang="de-DE" sz="1200" dirty="0"/>
              <a:t>  </a:t>
            </a:r>
          </a:p>
        </p:txBody>
      </p:sp>
      <p:sp>
        <p:nvSpPr>
          <p:cNvPr id="31" name="Textfeld 30"/>
          <p:cNvSpPr txBox="1"/>
          <p:nvPr/>
        </p:nvSpPr>
        <p:spPr>
          <a:xfrm>
            <a:off x="2620595" y="5907941"/>
            <a:ext cx="1349746" cy="275352"/>
          </a:xfrm>
          <a:prstGeom prst="rect">
            <a:avLst/>
          </a:prstGeom>
          <a:noFill/>
        </p:spPr>
        <p:txBody>
          <a:bodyPr wrap="square" rtlCol="0">
            <a:noAutofit/>
          </a:bodyPr>
          <a:lstStyle/>
          <a:p>
            <a:r>
              <a:rPr lang="de-DE" sz="1200" dirty="0"/>
              <a:t>Indifferenzkurve I</a:t>
            </a:r>
            <a:r>
              <a:rPr lang="de-DE" sz="1200" baseline="-25000" dirty="0"/>
              <a:t>B</a:t>
            </a:r>
            <a:r>
              <a:rPr lang="de-DE" sz="1200" dirty="0"/>
              <a:t>  </a:t>
            </a:r>
          </a:p>
        </p:txBody>
      </p:sp>
      <p:sp>
        <p:nvSpPr>
          <p:cNvPr id="33" name="Textfeld 32"/>
          <p:cNvSpPr txBox="1"/>
          <p:nvPr/>
        </p:nvSpPr>
        <p:spPr>
          <a:xfrm>
            <a:off x="4173359" y="5926916"/>
            <a:ext cx="1518087" cy="275352"/>
          </a:xfrm>
          <a:prstGeom prst="rect">
            <a:avLst/>
          </a:prstGeom>
          <a:noFill/>
        </p:spPr>
        <p:txBody>
          <a:bodyPr wrap="square" rtlCol="0">
            <a:noAutofit/>
          </a:bodyPr>
          <a:lstStyle/>
          <a:p>
            <a:r>
              <a:rPr lang="de-DE" sz="1200" dirty="0"/>
              <a:t>und Budgetgerade</a:t>
            </a:r>
          </a:p>
        </p:txBody>
      </p:sp>
      <p:sp>
        <p:nvSpPr>
          <p:cNvPr id="35" name="Textfeld 34"/>
          <p:cNvSpPr txBox="1"/>
          <p:nvPr/>
        </p:nvSpPr>
        <p:spPr>
          <a:xfrm>
            <a:off x="6023298" y="5926916"/>
            <a:ext cx="1349746" cy="275352"/>
          </a:xfrm>
          <a:prstGeom prst="rect">
            <a:avLst/>
          </a:prstGeom>
          <a:noFill/>
        </p:spPr>
        <p:txBody>
          <a:bodyPr wrap="square" rtlCol="0">
            <a:noAutofit/>
          </a:bodyPr>
          <a:lstStyle/>
          <a:p>
            <a:r>
              <a:rPr lang="de-DE" sz="1200" dirty="0"/>
              <a:t>tangieren müssen</a:t>
            </a:r>
          </a:p>
        </p:txBody>
      </p:sp>
    </p:spTree>
    <p:extLst>
      <p:ext uri="{BB962C8B-B14F-4D97-AF65-F5344CB8AC3E}">
        <p14:creationId xmlns:p14="http://schemas.microsoft.com/office/powerpoint/2010/main" val="193252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4" grpId="0"/>
      <p:bldP spid="26" grpId="0"/>
      <p:bldP spid="29" grpId="0"/>
      <p:bldP spid="34" grpId="0"/>
      <p:bldP spid="37" grpId="0"/>
      <p:bldP spid="38" grpId="0"/>
      <p:bldP spid="25" grpId="0"/>
      <p:bldP spid="27" grpId="0"/>
      <p:bldP spid="28" grpId="0"/>
      <p:bldP spid="30" grpId="0"/>
      <p:bldP spid="31" grpId="0"/>
      <p:bldP spid="33" grpId="0"/>
      <p:bldP spid="3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2. Hauptsatz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619776"/>
            <a:ext cx="12172951" cy="5016253"/>
          </a:xfrm>
          <a:prstGeom prst="rect">
            <a:avLst/>
          </a:prstGeom>
          <a:noFill/>
        </p:spPr>
        <p:txBody>
          <a:bodyPr wrap="square" rtlCol="0">
            <a:noAutofit/>
          </a:bodyPr>
          <a:lstStyle/>
          <a:p>
            <a:pPr marL="342900" indent="-342900">
              <a:buFont typeface="Arial" panose="020B0604020202020204" pitchFamily="34" charset="0"/>
              <a:buChar char="•"/>
            </a:pPr>
            <a:r>
              <a:rPr lang="de-DE" sz="2400" b="1" dirty="0">
                <a:latin typeface="Times New Roman" panose="02020603050405020304" pitchFamily="18" charset="0"/>
                <a:cs typeface="Times New Roman" panose="02020603050405020304" pitchFamily="18" charset="0"/>
              </a:rPr>
              <a:t>Achtung</a:t>
            </a:r>
            <a:r>
              <a:rPr lang="de-DE" sz="2400" dirty="0">
                <a:latin typeface="Times New Roman" panose="02020603050405020304" pitchFamily="18" charset="0"/>
                <a:cs typeface="Times New Roman" panose="02020603050405020304" pitchFamily="18" charset="0"/>
              </a:rPr>
              <a:t>: Der Punkt M ist nur </a:t>
            </a:r>
            <a:r>
              <a:rPr lang="de-DE" sz="2400" u="sng" dirty="0">
                <a:latin typeface="Times New Roman" panose="02020603050405020304" pitchFamily="18" charset="0"/>
                <a:cs typeface="Times New Roman" panose="02020603050405020304" pitchFamily="18" charset="0"/>
              </a:rPr>
              <a:t>ein</a:t>
            </a:r>
            <a:r>
              <a:rPr lang="de-DE" sz="2400" dirty="0">
                <a:latin typeface="Times New Roman" panose="02020603050405020304" pitchFamily="18" charset="0"/>
                <a:cs typeface="Times New Roman" panose="02020603050405020304" pitchFamily="18" charset="0"/>
              </a:rPr>
              <a:t> mögliches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-effizientes Wettbewerbsgleichgewicht, welches ausgehend von den Anfangsausstattungen erreicht wird.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800100" lvl="1" indent="-342900">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Es stellt sich die Frage, ob auch andere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Wettbewerbsgleichgewichte auf der Kontraktkurve erreicht werden können?</a:t>
            </a:r>
          </a:p>
          <a:p>
            <a:pPr marL="800100" lvl="1" indent="-342900">
              <a:buFont typeface="Wingdings" panose="05000000000000000000" pitchFamily="2" charset="2"/>
              <a:buChar char="Ø"/>
            </a:pPr>
            <a:endParaRPr lang="de-DE" sz="2400" dirty="0">
              <a:latin typeface="Times New Roman" panose="02020603050405020304" pitchFamily="18" charset="0"/>
              <a:cs typeface="Times New Roman" panose="02020603050405020304" pitchFamily="18" charset="0"/>
            </a:endParaRPr>
          </a:p>
          <a:p>
            <a:pPr marL="800100" lvl="1" indent="-342900" algn="ctr">
              <a:buFont typeface="Wingdings" panose="05000000000000000000" pitchFamily="2" charset="2"/>
              <a:buChar char="Ø"/>
            </a:pPr>
            <a:r>
              <a:rPr lang="de-DE" sz="2400" dirty="0">
                <a:latin typeface="Times New Roman" panose="02020603050405020304" pitchFamily="18" charset="0"/>
                <a:cs typeface="Times New Roman" panose="02020603050405020304" pitchFamily="18" charset="0"/>
              </a:rPr>
              <a:t>Allgemein folgt:</a:t>
            </a:r>
          </a:p>
          <a:p>
            <a:endParaRPr lang="de-DE" sz="2400"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2. Hauptsatz der Wohlfahrtstheorie</a:t>
            </a:r>
          </a:p>
          <a:p>
            <a:pPr algn="ctr"/>
            <a:endParaRPr lang="de-DE" sz="2400" b="1" dirty="0">
              <a:latin typeface="Times New Roman" panose="02020603050405020304" pitchFamily="18" charset="0"/>
              <a:cs typeface="Times New Roman" panose="02020603050405020304" pitchFamily="18" charset="0"/>
            </a:endParaRPr>
          </a:p>
          <a:p>
            <a:pPr algn="ctr"/>
            <a:r>
              <a:rPr lang="de-DE" sz="2400" b="1" dirty="0">
                <a:latin typeface="Times New Roman" panose="02020603050405020304" pitchFamily="18" charset="0"/>
                <a:cs typeface="Times New Roman" panose="02020603050405020304" pitchFamily="18" charset="0"/>
              </a:rPr>
              <a:t>Jede </a:t>
            </a:r>
            <a:r>
              <a:rPr lang="de-DE" sz="2400" b="1" dirty="0" err="1">
                <a:latin typeface="Times New Roman" panose="02020603050405020304" pitchFamily="18" charset="0"/>
                <a:cs typeface="Times New Roman" panose="02020603050405020304" pitchFamily="18" charset="0"/>
              </a:rPr>
              <a:t>pareto</a:t>
            </a:r>
            <a:r>
              <a:rPr lang="de-DE" sz="2400" b="1" dirty="0">
                <a:latin typeface="Times New Roman" panose="02020603050405020304" pitchFamily="18" charset="0"/>
                <a:cs typeface="Times New Roman" panose="02020603050405020304" pitchFamily="18" charset="0"/>
              </a:rPr>
              <a:t>-effiziente Allokation kann durch eine bestimmte Wahl der Anfangsausstattungen erreicht werden, unter der Voraussetzung,</a:t>
            </a:r>
          </a:p>
          <a:p>
            <a:pPr algn="ctr"/>
            <a:r>
              <a:rPr lang="de-DE" sz="2400" b="1" dirty="0">
                <a:latin typeface="Times New Roman" panose="02020603050405020304" pitchFamily="18" charset="0"/>
                <a:cs typeface="Times New Roman" panose="02020603050405020304" pitchFamily="18" charset="0"/>
              </a:rPr>
              <a:t>dass alle Konsumenten konvexe Präferenzen haben.</a:t>
            </a:r>
          </a:p>
        </p:txBody>
      </p:sp>
      <p:sp>
        <p:nvSpPr>
          <p:cNvPr id="4" name="Textfeld 3"/>
          <p:cNvSpPr txBox="1"/>
          <p:nvPr/>
        </p:nvSpPr>
        <p:spPr>
          <a:xfrm>
            <a:off x="584318" y="5703354"/>
            <a:ext cx="10881703" cy="960267"/>
          </a:xfrm>
          <a:prstGeom prst="rect">
            <a:avLst/>
          </a:prstGeom>
          <a:noFill/>
        </p:spPr>
        <p:txBody>
          <a:bodyPr wrap="square" rtlCol="0">
            <a:noAutofit/>
          </a:bodyPr>
          <a:lstStyle/>
          <a:p>
            <a:r>
              <a:rPr lang="de-DE" sz="1200" dirty="0"/>
              <a:t>Der 2. Hauptsatz der Wohlfahrtstheorie gibt damit einer Gesellschaft die Möglichkeit an die Hand durch Umverteilung eine bestimmte </a:t>
            </a:r>
            <a:r>
              <a:rPr lang="de-DE" sz="1200" dirty="0" err="1"/>
              <a:t>pareto</a:t>
            </a:r>
            <a:r>
              <a:rPr lang="de-DE" sz="1200" dirty="0"/>
              <a:t>-effiziente Allokation zu wählen. Auch hier sei wieder darauf hingewiesen, dass das immer noch nichts mit Gerechtigkeit zu tun hat! Denn welche Allokation zu wählen ist, muss jede Gesellschaft immer noch für sich selber herausfinden. In Deutschland machen wir das vornehmlich durch Wahlen (wo dieser Mechanismus an seine Grenzen stößt werden wir ebenfalls untersuchen!). Andere Gesellschaften nehmen dafür die Präferenzen einzelner herausgehobener Personen. Denken Sie an Ludwig den XIV: „</a:t>
            </a:r>
            <a:r>
              <a:rPr lang="de-DE" sz="1200" dirty="0" err="1"/>
              <a:t>L`etat</a:t>
            </a:r>
            <a:r>
              <a:rPr lang="de-DE" sz="1200" dirty="0"/>
              <a:t> </a:t>
            </a:r>
            <a:r>
              <a:rPr lang="de-DE" sz="1200" dirty="0" err="1"/>
              <a:t>ce</a:t>
            </a:r>
            <a:r>
              <a:rPr lang="de-DE" sz="1200" dirty="0"/>
              <a:t> </a:t>
            </a:r>
            <a:r>
              <a:rPr lang="de-DE" sz="1200" dirty="0" err="1"/>
              <a:t>moi</a:t>
            </a:r>
            <a:r>
              <a:rPr lang="de-DE" sz="1200" dirty="0"/>
              <a:t>!“ oder an Diktatoren, die die Anfangsausstattung eines Landes an einige wenige Oligarchen verteilen.</a:t>
            </a:r>
          </a:p>
        </p:txBody>
      </p:sp>
    </p:spTree>
    <p:extLst>
      <p:ext uri="{BB962C8B-B14F-4D97-AF65-F5344CB8AC3E}">
        <p14:creationId xmlns:p14="http://schemas.microsoft.com/office/powerpoint/2010/main" val="148169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Interpretation der Hauptsätze der Wohlfahrtstheorie</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1140707"/>
            <a:ext cx="12172951" cy="5456861"/>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Unter vollkommener Konkurrenz wird ein </a:t>
            </a:r>
            <a:r>
              <a:rPr lang="de-DE" sz="2400" dirty="0" err="1">
                <a:latin typeface="Times New Roman" panose="02020603050405020304" pitchFamily="18" charset="0"/>
                <a:cs typeface="Times New Roman" panose="02020603050405020304" pitchFamily="18" charset="0"/>
              </a:rPr>
              <a:t>pareto-effizientes</a:t>
            </a:r>
            <a:r>
              <a:rPr lang="de-DE" sz="2400" dirty="0">
                <a:latin typeface="Times New Roman" panose="02020603050405020304" pitchFamily="18" charset="0"/>
                <a:cs typeface="Times New Roman" panose="02020603050405020304" pitchFamily="18" charset="0"/>
              </a:rPr>
              <a:t> Ergebnis erreicht (1. Hauptsatz).</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Der Staat muss nur eingreifen, wenn die Annahmen der vollkommenen Konkurrenz verletzt sind, also Marktversagen vorliegt.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Auch in einer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-effizienten Allokation kann die Verteilung der Markteinkommen extrem ungleich sein.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Aus dem 2. Hauptsatz folgt, dass jede beliebige </a:t>
            </a:r>
            <a:r>
              <a:rPr lang="de-DE" sz="2400" dirty="0" err="1">
                <a:latin typeface="Times New Roman" panose="02020603050405020304" pitchFamily="18" charset="0"/>
                <a:cs typeface="Times New Roman" panose="02020603050405020304" pitchFamily="18" charset="0"/>
              </a:rPr>
              <a:t>pareto</a:t>
            </a:r>
            <a:r>
              <a:rPr lang="de-DE" sz="2400" dirty="0">
                <a:latin typeface="Times New Roman" panose="02020603050405020304" pitchFamily="18" charset="0"/>
                <a:cs typeface="Times New Roman" panose="02020603050405020304" pitchFamily="18" charset="0"/>
              </a:rPr>
              <a:t>-effiziente Allokation durch eine Pauschalsteuer und Subventionen erreicht werden kann.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b="1" u="sng" dirty="0">
                <a:latin typeface="Times New Roman" panose="02020603050405020304" pitchFamily="18" charset="0"/>
                <a:cs typeface="Times New Roman" panose="02020603050405020304" pitchFamily="18" charset="0"/>
              </a:rPr>
              <a:t>Aber</a:t>
            </a:r>
            <a:r>
              <a:rPr lang="de-DE" sz="2400" dirty="0">
                <a:latin typeface="Times New Roman" panose="02020603050405020304" pitchFamily="18" charset="0"/>
                <a:cs typeface="Times New Roman" panose="02020603050405020304" pitchFamily="18" charset="0"/>
              </a:rPr>
              <a:t>: Aus den beiden Hauptsätzen kann keine Regel abgeleitet werden, welche Allokation angestrebt werden sollte!</a:t>
            </a:r>
          </a:p>
        </p:txBody>
      </p:sp>
    </p:spTree>
    <p:extLst>
      <p:ext uri="{BB962C8B-B14F-4D97-AF65-F5344CB8AC3E}">
        <p14:creationId xmlns:p14="http://schemas.microsoft.com/office/powerpoint/2010/main" val="78812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88232"/>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komparativer Kostenvorteil </a:t>
            </a:r>
            <a:r>
              <a:rPr lang="de-DE" sz="2400" dirty="0">
                <a:latin typeface="Times New Roman" panose="02020603050405020304" pitchFamily="18" charset="0"/>
                <a:cs typeface="Times New Roman" panose="02020603050405020304" pitchFamily="18" charset="0"/>
              </a:rPr>
              <a:t>besteht, wenn Produzent A in der </a:t>
            </a:r>
          </a:p>
          <a:p>
            <a:r>
              <a:rPr lang="de-DE" sz="2400" dirty="0">
                <a:latin typeface="Times New Roman" panose="02020603050405020304" pitchFamily="18" charset="0"/>
                <a:cs typeface="Times New Roman" panose="02020603050405020304" pitchFamily="18" charset="0"/>
              </a:rPr>
              <a:t>Produktion eines Gutes geringere </a:t>
            </a:r>
            <a:r>
              <a:rPr lang="de-DE" sz="2400" b="1" dirty="0">
                <a:latin typeface="Times New Roman" panose="02020603050405020304" pitchFamily="18" charset="0"/>
                <a:cs typeface="Times New Roman" panose="02020603050405020304" pitchFamily="18" charset="0"/>
              </a:rPr>
              <a:t>Opportunitätskosten</a:t>
            </a:r>
            <a:r>
              <a:rPr lang="de-DE" sz="2400" dirty="0">
                <a:latin typeface="Times New Roman" panose="02020603050405020304" pitchFamily="18" charset="0"/>
                <a:cs typeface="Times New Roman" panose="02020603050405020304" pitchFamily="18" charset="0"/>
              </a:rPr>
              <a:t> hat als</a:t>
            </a:r>
          </a:p>
          <a:p>
            <a:r>
              <a:rPr lang="de-DE" sz="2400" dirty="0">
                <a:latin typeface="Times New Roman" panose="02020603050405020304" pitchFamily="18" charset="0"/>
                <a:cs typeface="Times New Roman" panose="02020603050405020304" pitchFamily="18" charset="0"/>
              </a:rPr>
              <a:t>Produzent B.</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2685831"/>
            <a:ext cx="9144000" cy="136815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In einer 2-Güter-2-Produzenten-Ökonomie misst man damit die 	Produktion einer Einheit des Gutes 1 in den damit entgangenen 	Einheiten des Gutes 2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57E4A691-383D-4399-B93E-2A38241FA9F4}"/>
              </a:ext>
            </a:extLst>
          </p:cNvPr>
          <p:cNvSpPr txBox="1"/>
          <p:nvPr/>
        </p:nvSpPr>
        <p:spPr>
          <a:xfrm>
            <a:off x="435487" y="4018654"/>
            <a:ext cx="10956794" cy="91440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Vergleichen Sie dies mit Ihren Mikrokenntnissen, wenn Sie auf der Budgetgeraden entlanggehen, und die Steigung angibt, auf wieviel sie von einem Gut verzichten müssen, wenn Sie eine zusätzliche Einheit des anderen Gutes erwerben möchten.</a:t>
            </a:r>
            <a:endParaRPr lang="de-DE" b="1" u="sng"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57E4A691-383D-4399-B93E-2A38241FA9F4}"/>
              </a:ext>
            </a:extLst>
          </p:cNvPr>
          <p:cNvSpPr txBox="1"/>
          <p:nvPr/>
        </p:nvSpPr>
        <p:spPr>
          <a:xfrm>
            <a:off x="435487" y="4996544"/>
            <a:ext cx="10956794" cy="39026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Wichtig ist, den fundamentalen Unterschied zwischen komparativen Kosten und absoluten Kosten zu erkennen: </a:t>
            </a:r>
            <a:endParaRPr lang="de-DE" b="1" u="sng"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57E4A691-383D-4399-B93E-2A38241FA9F4}"/>
              </a:ext>
            </a:extLst>
          </p:cNvPr>
          <p:cNvSpPr txBox="1"/>
          <p:nvPr/>
        </p:nvSpPr>
        <p:spPr>
          <a:xfrm>
            <a:off x="435487" y="5386806"/>
            <a:ext cx="10956794" cy="39026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Absolute Kosten bemessen beide Güter in der </a:t>
            </a:r>
            <a:r>
              <a:rPr lang="de-DE" b="1" dirty="0">
                <a:latin typeface="Times New Roman" panose="02020603050405020304" pitchFamily="18" charset="0"/>
                <a:cs typeface="Times New Roman" panose="02020603050405020304" pitchFamily="18" charset="0"/>
              </a:rPr>
              <a:t>gleichen Einheit</a:t>
            </a:r>
            <a:endParaRPr lang="de-DE" b="1" u="sng"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479732" y="5761149"/>
            <a:ext cx="10956794" cy="675250"/>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Komparative Kosten bemessen beide Güter in </a:t>
            </a:r>
            <a:r>
              <a:rPr lang="de-DE" b="1" dirty="0">
                <a:latin typeface="Times New Roman" panose="02020603050405020304" pitchFamily="18" charset="0"/>
                <a:cs typeface="Times New Roman" panose="02020603050405020304" pitchFamily="18" charset="0"/>
              </a:rPr>
              <a:t>unterschiedlichen Einheiten</a:t>
            </a:r>
            <a:r>
              <a:rPr lang="de-DE"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de-DE" b="1" u="sng" dirty="0">
                <a:latin typeface="Times New Roman" panose="02020603050405020304" pitchFamily="18" charset="0"/>
                <a:cs typeface="Times New Roman" panose="02020603050405020304" pitchFamily="18" charset="0"/>
              </a:rPr>
              <a:t>nämlich jeweils in Einheiten des anderen Gutes!</a:t>
            </a:r>
          </a:p>
        </p:txBody>
      </p:sp>
    </p:spTree>
    <p:extLst>
      <p:ext uri="{BB962C8B-B14F-4D97-AF65-F5344CB8AC3E}">
        <p14:creationId xmlns:p14="http://schemas.microsoft.com/office/powerpoint/2010/main" val="12766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15191" y="4715437"/>
            <a:ext cx="11786839" cy="729703"/>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Times New Roman" panose="02020603050405020304" pitchFamily="18" charset="0"/>
                <a:cs typeface="Times New Roman" panose="02020603050405020304" pitchFamily="18" charset="0"/>
              </a:rPr>
              <a:t>Die </a:t>
            </a:r>
            <a:r>
              <a:rPr lang="en-US" sz="1800" dirty="0" err="1">
                <a:latin typeface="Times New Roman" panose="02020603050405020304" pitchFamily="18" charset="0"/>
                <a:cs typeface="Times New Roman" panose="02020603050405020304" pitchFamily="18" charset="0"/>
              </a:rPr>
              <a:t>Produktionsfunktion</a:t>
            </a:r>
            <a:r>
              <a:rPr lang="en-US" sz="1800" dirty="0">
                <a:latin typeface="Times New Roman" panose="02020603050405020304" pitchFamily="18" charset="0"/>
                <a:cs typeface="Times New Roman" panose="02020603050405020304" pitchFamily="18" charset="0"/>
              </a:rPr>
              <a:t> hat </a:t>
            </a:r>
            <a:r>
              <a:rPr lang="en-US" sz="1800" dirty="0" err="1">
                <a:latin typeface="Times New Roman" panose="02020603050405020304" pitchFamily="18" charset="0"/>
                <a:cs typeface="Times New Roman" panose="02020603050405020304" pitchFamily="18" charset="0"/>
              </a:rPr>
              <a:t>damit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konstante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Skalenerträge</a:t>
            </a:r>
            <a:r>
              <a:rPr lang="en-US" sz="1800" dirty="0">
                <a:latin typeface="Times New Roman" panose="02020603050405020304" pitchFamily="18" charset="0"/>
                <a:cs typeface="Times New Roman" panose="02020603050405020304" pitchFamily="18" charset="0"/>
              </a:rPr>
              <a:t>, was </a:t>
            </a:r>
            <a:r>
              <a:rPr lang="en-US" sz="1800" dirty="0" err="1">
                <a:latin typeface="Times New Roman" panose="02020603050405020304" pitchFamily="18" charset="0"/>
                <a:cs typeface="Times New Roman" panose="02020603050405020304" pitchFamily="18" charset="0"/>
              </a:rPr>
              <a:t>wiederum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kompatibel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mit</a:t>
            </a:r>
            <a:r>
              <a:rPr lang="en-US" sz="1800" dirty="0">
                <a:latin typeface="Times New Roman" panose="02020603050405020304" pitchFamily="18" charset="0"/>
                <a:cs typeface="Times New Roman" panose="02020603050405020304" pitchFamily="18" charset="0"/>
              </a:rPr>
              <a:t> der </a:t>
            </a:r>
            <a:r>
              <a:rPr lang="en-US" sz="1800" dirty="0" err="1">
                <a:latin typeface="Times New Roman" panose="02020603050405020304" pitchFamily="18" charset="0"/>
                <a:cs typeface="Times New Roman" panose="02020603050405020304" pitchFamily="18" charset="0"/>
              </a:rPr>
              <a:t>Modellierung</a:t>
            </a:r>
            <a:r>
              <a:rPr lang="en-US" sz="1800" dirty="0">
                <a:latin typeface="Times New Roman" panose="02020603050405020304" pitchFamily="18" charset="0"/>
                <a:cs typeface="Times New Roman" panose="02020603050405020304" pitchFamily="18" charset="0"/>
              </a:rPr>
              <a:t> von </a:t>
            </a:r>
            <a:r>
              <a:rPr lang="en-US" sz="1800" dirty="0" err="1">
                <a:latin typeface="Times New Roman" panose="02020603050405020304" pitchFamily="18" charset="0"/>
                <a:cs typeface="Times New Roman" panose="02020603050405020304" pitchFamily="18" charset="0"/>
              </a:rPr>
              <a:t>vollkommenem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Wettbewerb</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denn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Gewinnoptimum</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ergeben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Nullgewinne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wie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a:t>
            </a:r>
            <a:r>
              <a:rPr lang="en-US" sz="1800" dirty="0">
                <a:latin typeface="Times New Roman" panose="02020603050405020304" pitchFamily="18" charset="0"/>
                <a:cs typeface="Times New Roman" panose="02020603050405020304" pitchFamily="18" charset="0"/>
              </a:rPr>
              <a:t> in </a:t>
            </a:r>
            <a:r>
              <a:rPr lang="en-US" sz="1800" dirty="0" err="1">
                <a:latin typeface="Times New Roman" panose="02020603050405020304" pitchFamily="18" charset="0"/>
                <a:cs typeface="Times New Roman" panose="02020603050405020304" pitchFamily="18" charset="0"/>
              </a:rPr>
              <a:t>Mikro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abgeleitet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haben</a:t>
            </a:r>
            <a:r>
              <a:rPr lang="en-US" sz="18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D8487C15-A534-4455-BED5-9598DF16A639}"/>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7" y="3068197"/>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𝐴𝐿</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 L: Arbeit; a: </a:t>
                </a:r>
                <a:r>
                  <a:rPr lang="en-US" sz="2200" dirty="0" err="1">
                    <a:latin typeface="Times New Roman" panose="02020603050405020304" pitchFamily="18" charset="0"/>
                    <a:cs typeface="Times New Roman" panose="02020603050405020304" pitchFamily="18" charset="0"/>
                  </a:rPr>
                  <a:t>Arbeitskoeffizient</a:t>
                </a:r>
                <a:r>
                  <a:rPr lang="en-US" sz="2200" dirty="0">
                    <a:latin typeface="Times New Roman" panose="02020603050405020304" pitchFamily="18" charset="0"/>
                    <a:cs typeface="Times New Roman" panose="02020603050405020304" pitchFamily="18" charset="0"/>
                  </a:rPr>
                  <a:t>)</a:t>
                </a: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7" y="3068197"/>
                <a:ext cx="11786839" cy="674912"/>
              </a:xfrm>
              <a:prstGeom prst="rect">
                <a:avLst/>
              </a:prstGeom>
              <a:blipFill>
                <a:blip r:embed="rId3"/>
                <a:stretch>
                  <a:fillRect/>
                </a:stretch>
              </a:blipFill>
            </p:spPr>
            <p:txBody>
              <a:bodyPr/>
              <a:lstStyle/>
              <a:p>
                <a:r>
                  <a:rPr lang="de-DE">
                    <a:noFill/>
                  </a:rPr>
                  <a:t> </a:t>
                </a:r>
              </a:p>
            </p:txBody>
          </p:sp>
        </mc:Fallback>
      </mc:AlternateContent>
      <p:sp>
        <p:nvSpPr>
          <p:cNvPr id="5" name="Inhaltsplatzhalter 2"/>
          <p:cNvSpPr>
            <a:spLocks noGrp="1"/>
          </p:cNvSpPr>
          <p:nvPr/>
        </p:nvSpPr>
        <p:spPr>
          <a:xfrm>
            <a:off x="128107" y="2534795"/>
            <a:ext cx="11786839" cy="571500"/>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es</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ergibt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eine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lineare</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Inhaltsplatzhalter 2"/>
              <p:cNvSpPr>
                <a:spLocks noGrp="1"/>
              </p:cNvSpPr>
              <p:nvPr/>
            </p:nvSpPr>
            <p:spPr>
              <a:xfrm>
                <a:off x="0" y="3606675"/>
                <a:ext cx="11786839" cy="729705"/>
              </a:xfrm>
              <a:prstGeom prst="rect">
                <a:avLst/>
              </a:prstGeom>
            </p:spPr>
            <p:txBody>
              <a:bodyPr vert="horz" lIns="82944" tIns="41472" rIns="82944" bIns="41472"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a:latin typeface="Times New Roman" panose="02020603050405020304" pitchFamily="18" charset="0"/>
                    <a:cs typeface="Times New Roman" panose="02020603050405020304" pitchFamily="18" charset="0"/>
                  </a:rPr>
                  <a:t>Arbeitskoeffizient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𝐴𝑟𝑏𝑒𝑖𝑡𝑠𝑒𝑖𝑛𝑠𝑎𝑡𝑧</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b="0" i="1" smtClean="0">
                            <a:latin typeface="Cambria Math" panose="02040503050406030204" pitchFamily="18" charset="0"/>
                            <a:cs typeface="Times New Roman" panose="02020603050405020304" pitchFamily="18" charset="0"/>
                          </a:rPr>
                          <m:t>𝐴𝑟𝑏𝑒𝑖𝑡𝑠𝑒𝑖𝑛𝑠𝑎𝑡𝑧</m:t>
                        </m:r>
                      </m:den>
                    </m:f>
                    <m:r>
                      <a:rPr lang="de-DE" sz="2200" b="0" i="0" smtClean="0">
                        <a:latin typeface="Cambria Math" panose="02040503050406030204" pitchFamily="18" charset="0"/>
                        <a:cs typeface="Times New Roman" panose="02020603050405020304" pitchFamily="18" charset="0"/>
                      </a:rPr>
                      <m:t>=</m:t>
                    </m:r>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606675"/>
                <a:ext cx="11786839" cy="729705"/>
              </a:xfrm>
              <a:prstGeom prst="rect">
                <a:avLst/>
              </a:prstGeom>
              <a:blipFill>
                <a:blip r:embed="rId4"/>
                <a:stretch>
                  <a:fillRect t="-5882"/>
                </a:stretch>
              </a:blipFill>
            </p:spPr>
            <p:txBody>
              <a:bodyPr/>
              <a:lstStyle/>
              <a:p>
                <a:r>
                  <a:rPr lang="de-DE">
                    <a:noFill/>
                  </a:rPr>
                  <a:t> </a:t>
                </a:r>
              </a:p>
            </p:txBody>
          </p:sp>
        </mc:Fallback>
      </mc:AlternateContent>
      <p:sp>
        <p:nvSpPr>
          <p:cNvPr id="9" name="Inhaltsplatzhalter 2"/>
          <p:cNvSpPr>
            <a:spLocks noGrp="1"/>
          </p:cNvSpPr>
          <p:nvPr/>
        </p:nvSpPr>
        <p:spPr>
          <a:xfrm>
            <a:off x="128107" y="3849065"/>
            <a:ext cx="11786839" cy="85489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zwischen</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Produktionssektoren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vollkommen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flextibel</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367592" y="608305"/>
            <a:ext cx="11786839" cy="2280275"/>
          </a:xfrm>
          <a:prstGeom prst="rect">
            <a:avLst/>
          </a:prstGeom>
        </p:spPr>
        <p:txBody>
          <a:bodyPr vert="horz" lIns="82944" tIns="41472" rIns="82944" bIns="41472"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err="1">
                <a:latin typeface="Times New Roman" panose="02020603050405020304" pitchFamily="18" charset="0"/>
                <a:cs typeface="Times New Roman" panose="02020603050405020304" pitchFamily="18" charset="0"/>
              </a:rPr>
              <a:t>Annahmen</a:t>
            </a:r>
            <a:r>
              <a:rPr lang="en-US" sz="2540" dirty="0">
                <a:latin typeface="Times New Roman" panose="02020603050405020304" pitchFamily="18" charset="0"/>
                <a:cs typeface="Times New Roman" panose="02020603050405020304" pitchFamily="18" charset="0"/>
              </a:rPr>
              <a:t>:</a:t>
            </a:r>
          </a:p>
          <a:p>
            <a:pPr marL="0" indent="0">
              <a:buNone/>
            </a:pPr>
            <a:endParaRPr lang="en-US" sz="254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der </a:t>
            </a:r>
            <a:r>
              <a:rPr lang="en-US" sz="2200" b="1" u="sng" dirty="0" err="1">
                <a:latin typeface="Times New Roman" panose="02020603050405020304" pitchFamily="18" charset="0"/>
                <a:cs typeface="Times New Roman" panose="02020603050405020304" pitchFamily="18" charset="0"/>
              </a:rPr>
              <a:t>einzige</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Produktionsfaktor</a:t>
            </a:r>
            <a:endParaRPr lang="en-US" sz="2200" b="1"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Die Länder </a:t>
            </a:r>
            <a:r>
              <a:rPr lang="en-US" sz="2200" dirty="0" err="1">
                <a:latin typeface="Times New Roman" panose="02020603050405020304" pitchFamily="18" charset="0"/>
                <a:cs typeface="Times New Roman" panose="02020603050405020304" pitchFamily="18" charset="0"/>
              </a:rPr>
              <a:t>unterscheiden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nur</a:t>
            </a:r>
            <a:r>
              <a:rPr lang="en-US" sz="2200" dirty="0">
                <a:latin typeface="Times New Roman" panose="02020603050405020304" pitchFamily="18" charset="0"/>
                <a:cs typeface="Times New Roman" panose="02020603050405020304" pitchFamily="18" charset="0"/>
              </a:rPr>
              <a:t> in der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bzw</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Arbeitskoeffizienten</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11" name="Inhaltsplatzhalter 2"/>
          <p:cNvSpPr>
            <a:spLocks noGrp="1"/>
          </p:cNvSpPr>
          <p:nvPr/>
        </p:nvSpPr>
        <p:spPr>
          <a:xfrm>
            <a:off x="215191" y="5356734"/>
            <a:ext cx="11786839" cy="1245627"/>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a:latin typeface="Times New Roman" panose="02020603050405020304" pitchFamily="18" charset="0"/>
                <a:cs typeface="Times New Roman" panose="02020603050405020304" pitchFamily="18" charset="0"/>
              </a:rPr>
              <a:t>Die </a:t>
            </a:r>
            <a:r>
              <a:rPr lang="en-US" sz="1800" dirty="0" err="1">
                <a:latin typeface="Times New Roman" panose="02020603050405020304" pitchFamily="18" charset="0"/>
                <a:cs typeface="Times New Roman" panose="02020603050405020304" pitchFamily="18" charset="0"/>
              </a:rPr>
              <a:t>Annahme</a:t>
            </a:r>
            <a:r>
              <a:rPr lang="en-US" sz="1800" dirty="0">
                <a:latin typeface="Times New Roman" panose="02020603050405020304" pitchFamily="18" charset="0"/>
                <a:cs typeface="Times New Roman" panose="02020603050405020304" pitchFamily="18" charset="0"/>
              </a:rPr>
              <a:t> von </a:t>
            </a:r>
            <a:r>
              <a:rPr lang="en-US" sz="1800" dirty="0" err="1">
                <a:latin typeface="Times New Roman" panose="02020603050405020304" pitchFamily="18" charset="0"/>
                <a:cs typeface="Times New Roman" panose="02020603050405020304" pitchFamily="18" charset="0"/>
              </a:rPr>
              <a:t>vollkommen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flexibler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Arbeit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ist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eine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sehr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weitreichende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Annahme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denn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letztlich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bedeutet</a:t>
            </a:r>
            <a:r>
              <a:rPr lang="en-US" sz="1800" dirty="0">
                <a:latin typeface="Times New Roman" panose="02020603050405020304" pitchFamily="18" charset="0"/>
                <a:cs typeface="Times New Roman" panose="02020603050405020304" pitchFamily="18" charset="0"/>
              </a:rPr>
              <a:t> das, </a:t>
            </a:r>
            <a:r>
              <a:rPr lang="en-US" sz="1800" dirty="0" err="1">
                <a:latin typeface="Times New Roman" panose="02020603050405020304" pitchFamily="18" charset="0"/>
                <a:cs typeface="Times New Roman" panose="02020603050405020304" pitchFamily="18" charset="0"/>
              </a:rPr>
              <a:t>dass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jede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Arbeiterin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egal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welche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Ausbildung</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sie</a:t>
            </a:r>
            <a:r>
              <a:rPr lang="en-US" sz="1800" dirty="0">
                <a:latin typeface="Times New Roman" panose="02020603050405020304" pitchFamily="18" charset="0"/>
                <a:cs typeface="Times New Roman" panose="02020603050405020304" pitchFamily="18" charset="0"/>
              </a:rPr>
              <a:t> hat, </a:t>
            </a:r>
            <a:r>
              <a:rPr lang="en-US" sz="1800" dirty="0" err="1">
                <a:latin typeface="Times New Roman" panose="02020603050405020304" pitchFamily="18" charset="0"/>
                <a:cs typeface="Times New Roman" panose="02020603050405020304" pitchFamily="18" charset="0"/>
              </a:rPr>
              <a:t>überall</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arbeiten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kann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Über</a:t>
            </a:r>
            <a:r>
              <a:rPr lang="en-US" sz="1800" dirty="0">
                <a:latin typeface="Times New Roman" panose="02020603050405020304" pitchFamily="18" charset="0"/>
                <a:cs typeface="Times New Roman" panose="02020603050405020304" pitchFamily="18" charset="0"/>
              </a:rPr>
              <a:t> die </a:t>
            </a:r>
            <a:r>
              <a:rPr lang="en-US" sz="1800" dirty="0" err="1">
                <a:latin typeface="Times New Roman" panose="02020603050405020304" pitchFamily="18" charset="0"/>
                <a:cs typeface="Times New Roman" panose="02020603050405020304" pitchFamily="18" charset="0"/>
              </a:rPr>
              <a:t>Annahmen</a:t>
            </a:r>
            <a:r>
              <a:rPr lang="en-US" sz="1800" dirty="0">
                <a:latin typeface="Times New Roman" panose="02020603050405020304" pitchFamily="18" charset="0"/>
                <a:cs typeface="Times New Roman" panose="02020603050405020304" pitchFamily="18" charset="0"/>
              </a:rPr>
              <a:t> und </a:t>
            </a:r>
            <a:r>
              <a:rPr lang="en-US" sz="1800" dirty="0" err="1">
                <a:latin typeface="Times New Roman" panose="02020603050405020304" pitchFamily="18" charset="0"/>
                <a:cs typeface="Times New Roman" panose="02020603050405020304" pitchFamily="18" charset="0"/>
              </a:rPr>
              <a:t>inwieweit</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diese</a:t>
            </a:r>
            <a:r>
              <a:rPr lang="en-US" sz="1800" dirty="0">
                <a:latin typeface="Times New Roman" panose="02020603050405020304" pitchFamily="18" charset="0"/>
                <a:cs typeface="Times New Roman" panose="02020603050405020304" pitchFamily="18" charset="0"/>
              </a:rPr>
              <a:t> in der Praxis </a:t>
            </a:r>
            <a:r>
              <a:rPr lang="en-US" sz="1800" dirty="0" err="1">
                <a:latin typeface="Times New Roman" panose="02020603050405020304" pitchFamily="18" charset="0"/>
                <a:cs typeface="Times New Roman" panose="02020603050405020304" pitchFamily="18" charset="0"/>
              </a:rPr>
              <a:t>wiedergefunden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werden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können</a:t>
            </a:r>
            <a:r>
              <a:rPr lang="en-US" sz="1800" dirty="0">
                <a:latin typeface="Times New Roman" panose="02020603050405020304" pitchFamily="18" charset="0"/>
                <a:cs typeface="Times New Roman" panose="02020603050405020304" pitchFamily="18" charset="0"/>
              </a:rPr>
              <a:t>, muss man </a:t>
            </a:r>
            <a:r>
              <a:rPr lang="en-US" sz="1800" dirty="0" err="1">
                <a:latin typeface="Times New Roman" panose="02020603050405020304" pitchFamily="18" charset="0"/>
                <a:cs typeface="Times New Roman" panose="02020603050405020304" pitchFamily="18" charset="0"/>
              </a:rPr>
              <a:t>sich</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immer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wieder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klar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werden</a:t>
            </a:r>
            <a:r>
              <a:rPr lang="en-US" sz="1800" dirty="0">
                <a:latin typeface="Times New Roman" panose="02020603050405020304" pitchFamily="18" charset="0"/>
                <a:cs typeface="Times New Roman" panose="02020603050405020304" pitchFamily="18" charset="0"/>
              </a:rPr>
              <a:t>! In der </a:t>
            </a:r>
            <a:r>
              <a:rPr lang="en-US" sz="1800" dirty="0" err="1">
                <a:latin typeface="Times New Roman" panose="02020603050405020304" pitchFamily="18" charset="0"/>
                <a:cs typeface="Times New Roman" panose="02020603050405020304" pitchFamily="18" charset="0"/>
              </a:rPr>
              <a:t>langen</a:t>
            </a:r>
            <a:r>
              <a:rPr lang="en-US" sz="1800" dirty="0">
                <a:latin typeface="Times New Roman" panose="02020603050405020304" pitchFamily="18" charset="0"/>
                <a:cs typeface="Times New Roman" panose="02020603050405020304" pitchFamily="18" charset="0"/>
              </a:rPr>
              <a:t> Frist </a:t>
            </a:r>
            <a:r>
              <a:rPr lang="en-US" sz="1800" dirty="0" err="1">
                <a:latin typeface="Times New Roman" panose="02020603050405020304" pitchFamily="18" charset="0"/>
                <a:cs typeface="Times New Roman" panose="02020603050405020304" pitchFamily="18" charset="0"/>
              </a:rPr>
              <a:t>ist</a:t>
            </a:r>
            <a:r>
              <a:rPr lang="en-US" sz="1800" dirty="0">
                <a:latin typeface="Times New Roman" panose="02020603050405020304" pitchFamily="18" charset="0"/>
                <a:cs typeface="Times New Roman" panose="02020603050405020304" pitchFamily="18" charset="0"/>
              </a:rPr>
              <a:t> dies </a:t>
            </a:r>
            <a:r>
              <a:rPr lang="en-US" sz="1800" dirty="0" err="1">
                <a:latin typeface="Times New Roman" panose="02020603050405020304" pitchFamily="18" charset="0"/>
                <a:cs typeface="Times New Roman" panose="02020603050405020304" pitchFamily="18" charset="0"/>
              </a:rPr>
              <a:t>aber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genauso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wir</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dasVerschwinden</a:t>
            </a:r>
            <a:r>
              <a:rPr lang="en-US" sz="1800" dirty="0">
                <a:latin typeface="Times New Roman" panose="02020603050405020304" pitchFamily="18" charset="0"/>
                <a:cs typeface="Times New Roman" panose="02020603050405020304" pitchFamily="18" charset="0"/>
              </a:rPr>
              <a:t> der </a:t>
            </a:r>
            <a:r>
              <a:rPr lang="en-US" sz="1800" dirty="0" err="1">
                <a:latin typeface="Times New Roman" panose="02020603050405020304" pitchFamily="18" charset="0"/>
                <a:cs typeface="Times New Roman" panose="02020603050405020304" pitchFamily="18" charset="0"/>
              </a:rPr>
              <a:t>Fixkosten</a:t>
            </a:r>
            <a:r>
              <a:rPr lang="en-US" sz="1800" dirty="0">
                <a:latin typeface="Times New Roman" panose="02020603050405020304" pitchFamily="18" charset="0"/>
                <a:cs typeface="Times New Roman" panose="02020603050405020304" pitchFamily="18" charset="0"/>
              </a:rPr>
              <a:t> in der </a:t>
            </a:r>
            <a:r>
              <a:rPr lang="en-US" sz="1800" dirty="0" err="1">
                <a:latin typeface="Times New Roman" panose="02020603050405020304" pitchFamily="18" charset="0"/>
                <a:cs typeface="Times New Roman" panose="02020603050405020304" pitchFamily="18" charset="0"/>
              </a:rPr>
              <a:t>langen</a:t>
            </a:r>
            <a:r>
              <a:rPr lang="en-US" sz="1800" dirty="0">
                <a:latin typeface="Times New Roman" panose="02020603050405020304" pitchFamily="18" charset="0"/>
                <a:cs typeface="Times New Roman" panose="02020603050405020304" pitchFamily="18" charset="0"/>
              </a:rPr>
              <a:t> Frist </a:t>
            </a:r>
            <a:r>
              <a:rPr lang="en-US" sz="1800" dirty="0" err="1">
                <a:latin typeface="Times New Roman" panose="02020603050405020304" pitchFamily="18" charset="0"/>
                <a:cs typeface="Times New Roman" panose="02020603050405020304" pitchFamily="18" charset="0"/>
              </a:rPr>
              <a:t>aus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Mikro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durchaus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eine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sinnvolle</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Annahme</a:t>
            </a:r>
            <a:r>
              <a:rPr lang="en-US" sz="18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8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1429889" y="984324"/>
            <a:ext cx="4616069" cy="336981"/>
          </a:xfrm>
          <a:prstGeom prst="rect">
            <a:avLst/>
          </a:prstGeom>
        </p:spPr>
        <p:txBody>
          <a:bodyPr vert="horz" lIns="82944" tIns="41472" rIns="82944" bIns="41472"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err="1">
                <a:latin typeface="Times New Roman" panose="02020603050405020304" pitchFamily="18" charset="0"/>
                <a:cs typeface="Times New Roman" panose="02020603050405020304" pitchFamily="18" charset="0"/>
              </a:rPr>
              <a:t>Arbeitseinsatz</a:t>
            </a:r>
            <a:r>
              <a:rPr lang="en-US" sz="1633" i="1" dirty="0">
                <a:latin typeface="Times New Roman" panose="02020603050405020304" pitchFamily="18" charset="0"/>
                <a:cs typeface="Times New Roman" panose="02020603050405020304" pitchFamily="18" charset="0"/>
              </a:rPr>
              <a: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a:t>
            </a:r>
            <a:r>
              <a:rPr lang="en-US" sz="1633" i="1" dirty="0" err="1">
                <a:latin typeface="Times New Roman" panose="02020603050405020304" pitchFamily="18" charset="0"/>
                <a:cs typeface="Times New Roman" panose="02020603050405020304" pitchFamily="18" charset="0"/>
              </a:rPr>
              <a:t>Stunden</a:t>
            </a:r>
            <a:r>
              <a:rPr lang="en-US" sz="1633" i="1" dirty="0">
                <a:latin typeface="Times New Roman" panose="02020603050405020304" pitchFamily="18" charset="0"/>
                <a:cs typeface="Times New Roman" panose="02020603050405020304" pitchFamily="18" charset="0"/>
              </a:rPr>
              <a:t>) pro Gut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Liter/</a:t>
            </a:r>
            <a:r>
              <a:rPr lang="en-US" sz="1633" i="1" dirty="0" err="1">
                <a:latin typeface="Times New Roman" panose="02020603050405020304" pitchFamily="18" charset="0"/>
                <a:cs typeface="Times New Roman" panose="02020603050405020304" pitchFamily="18" charset="0"/>
              </a:rPr>
              <a:t>Anzahl</a:t>
            </a:r>
            <a:r>
              <a:rPr lang="en-US" sz="1633"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6198038" y="961197"/>
                <a:ext cx="3130207" cy="3549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t>Arbeitskoeffizient: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i="1">
                            <a:latin typeface="Cambria Math" panose="02040503050406030204" pitchFamily="18" charset="0"/>
                          </a:rPr>
                          <m:t>𝐿𝑎𝑛𝑑</m:t>
                        </m:r>
                        <m:r>
                          <a:rPr lang="de-DE" sz="1633" b="0" i="1" smtClean="0">
                            <a:latin typeface="Cambria Math" panose="02040503050406030204" pitchFamily="18" charset="0"/>
                          </a:rPr>
                          <m:t>,</m:t>
                        </m:r>
                        <m:r>
                          <a:rPr lang="de-DE" sz="1633" i="1">
                            <a:latin typeface="Cambria Math" panose="02040503050406030204" pitchFamily="18" charset="0"/>
                          </a:rPr>
                          <m:t>𝐺𝑢𝑡</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6198038" y="961197"/>
                <a:ext cx="3130207" cy="354969"/>
              </a:xfrm>
              <a:prstGeom prst="rect">
                <a:avLst/>
              </a:prstGeom>
              <a:blipFill>
                <a:blip r:embed="rId3"/>
                <a:stretch>
                  <a:fillRect l="-1170" t="-6897" b="-1896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4"/>
              <p:cNvSpPr txBox="1"/>
              <p:nvPr/>
            </p:nvSpPr>
            <p:spPr>
              <a:xfrm>
                <a:off x="2495601" y="3461155"/>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oMath>
                </a14:m>
                <a:r>
                  <a:rPr lang="en-US" sz="1633" dirty="0">
                    <a:latin typeface="Times New Roman" panose="02020603050405020304" pitchFamily="18" charset="0"/>
                    <a:cs typeface="Times New Roman" panose="02020603050405020304" pitchFamily="18" charset="0"/>
                  </a:rPr>
                  <a:t>=5</a:t>
                </a:r>
              </a:p>
            </p:txBody>
          </p:sp>
        </mc:Choice>
        <mc:Fallback xmlns="">
          <p:sp>
            <p:nvSpPr>
              <p:cNvPr id="13" name="TextBox 14"/>
              <p:cNvSpPr txBox="1">
                <a:spLocks noRot="1" noChangeAspect="1" noMove="1" noResize="1" noEditPoints="1" noAdjustHandles="1" noChangeArrowheads="1" noChangeShapeType="1" noTextEdit="1"/>
              </p:cNvSpPr>
              <p:nvPr/>
            </p:nvSpPr>
            <p:spPr>
              <a:xfrm>
                <a:off x="2495601" y="3461155"/>
                <a:ext cx="926635" cy="343620"/>
              </a:xfrm>
              <a:prstGeom prst="rect">
                <a:avLst/>
              </a:prstGeom>
              <a:blipFill>
                <a:blip r:embed="rId4"/>
                <a:stretch>
                  <a:fillRect t="-5357" b="-23214"/>
                </a:stretch>
              </a:blipFill>
            </p:spPr>
            <p:txBody>
              <a:bodyPr/>
              <a:lstStyle/>
              <a:p>
                <a:r>
                  <a:rPr lang="de-DE">
                    <a:noFill/>
                  </a:rPr>
                  <a:t> </a:t>
                </a:r>
              </a:p>
            </p:txBody>
          </p:sp>
        </mc:Fallback>
      </mc:AlternateContent>
      <p:sp>
        <p:nvSpPr>
          <p:cNvPr id="14" name="TextBox 6"/>
          <p:cNvSpPr txBox="1"/>
          <p:nvPr/>
        </p:nvSpPr>
        <p:spPr>
          <a:xfrm>
            <a:off x="3233740" y="3461155"/>
            <a:ext cx="8215925"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5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L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2495601" y="5745241"/>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𝑈𝐾</m:t>
                        </m:r>
                      </m:sub>
                    </m:sSub>
                  </m:oMath>
                </a14:m>
                <a:r>
                  <a:rPr lang="en-US" sz="1633" dirty="0">
                    <a:latin typeface="Times New Roman" panose="02020603050405020304" pitchFamily="18" charset="0"/>
                    <a:cs typeface="Times New Roman" panose="02020603050405020304" pitchFamily="18" charset="0"/>
                  </a:rPr>
                  <a:t>=2</a:t>
                </a:r>
              </a:p>
            </p:txBody>
          </p:sp>
        </mc:Choice>
        <mc:Fallback xmlns="">
          <p:sp>
            <p:nvSpPr>
              <p:cNvPr id="15" name="TextBox 15"/>
              <p:cNvSpPr txBox="1">
                <a:spLocks noRot="1" noChangeAspect="1" noMove="1" noResize="1" noEditPoints="1" noAdjustHandles="1" noChangeArrowheads="1" noChangeShapeType="1" noTextEdit="1"/>
              </p:cNvSpPr>
              <p:nvPr/>
            </p:nvSpPr>
            <p:spPr>
              <a:xfrm>
                <a:off x="2495601" y="5745241"/>
                <a:ext cx="926635" cy="343620"/>
              </a:xfrm>
              <a:prstGeom prst="rect">
                <a:avLst/>
              </a:prstGeom>
              <a:blipFill>
                <a:blip r:embed="rId5"/>
                <a:stretch>
                  <a:fillRect t="-5263" b="-22807"/>
                </a:stretch>
              </a:blipFill>
            </p:spPr>
            <p:txBody>
              <a:bodyPr/>
              <a:lstStyle/>
              <a:p>
                <a:r>
                  <a:rPr lang="de-DE">
                    <a:noFill/>
                  </a:rPr>
                  <a:t> </a:t>
                </a:r>
              </a:p>
            </p:txBody>
          </p:sp>
        </mc:Fallback>
      </mc:AlternateContent>
      <p:sp>
        <p:nvSpPr>
          <p:cNvPr id="16" name="TextBox 16"/>
          <p:cNvSpPr txBox="1"/>
          <p:nvPr/>
        </p:nvSpPr>
        <p:spPr>
          <a:xfrm>
            <a:off x="3233738" y="5745241"/>
            <a:ext cx="7683305"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2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 Beispiel</a:t>
            </a: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531" t="-108197" r="-100796" b="-124590"/>
                          </a:stretch>
                        </a:blipFill>
                      </a:tcPr>
                    </a:tc>
                    <a:tc>
                      <a:txBody>
                        <a:bodyPr/>
                        <a:lstStyle/>
                        <a:p>
                          <a:endParaRPr lang="de-DE"/>
                        </a:p>
                      </a:txBody>
                      <a:tcPr>
                        <a:blipFill>
                          <a:blip r:embed="rId6"/>
                          <a:stretch>
                            <a:fillRect l="-200000" t="-108197" r="-529"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531" t="-208197" r="-100796" b="-24590"/>
                          </a:stretch>
                        </a:blipFill>
                      </a:tcPr>
                    </a:tc>
                    <a:tc>
                      <a:txBody>
                        <a:bodyPr/>
                        <a:lstStyle/>
                        <a:p>
                          <a:endParaRPr lang="de-DE"/>
                        </a:p>
                      </a:txBody>
                      <a:tcPr>
                        <a:blipFill>
                          <a:blip r:embed="rId6"/>
                          <a:stretch>
                            <a:fillRect l="-200000" t="-208197" r="-529" b="-24590"/>
                          </a:stretch>
                        </a:blipFill>
                      </a:tcPr>
                    </a:tc>
                    <a:extLst>
                      <a:ext uri="{0D108BD9-81ED-4DB2-BD59-A6C34878D82A}">
                        <a16:rowId xmlns:a16="http://schemas.microsoft.com/office/drawing/2014/main" val="3078704704"/>
                      </a:ext>
                    </a:extLst>
                  </a:tr>
                </a:tbl>
              </a:graphicData>
            </a:graphic>
          </p:graphicFrame>
        </mc:Fallback>
      </mc:AlternateContent>
      <mc:AlternateContent xmlns:mc="http://schemas.openxmlformats.org/markup-compatibility/2006" xmlns:a14="http://schemas.microsoft.com/office/drawing/2010/main">
        <mc:Choice Requires="a14">
          <p:sp>
            <p:nvSpPr>
              <p:cNvPr id="10" name="TextBox 14"/>
              <p:cNvSpPr txBox="1"/>
              <p:nvPr/>
            </p:nvSpPr>
            <p:spPr>
              <a:xfrm>
                <a:off x="2545642" y="4248177"/>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oMath>
                </a14:m>
                <a:r>
                  <a:rPr lang="en-US" sz="1633" dirty="0">
                    <a:latin typeface="Times New Roman" panose="02020603050405020304" pitchFamily="18" charset="0"/>
                    <a:cs typeface="Times New Roman" panose="02020603050405020304" pitchFamily="18" charset="0"/>
                  </a:rPr>
                  <a:t>=1</a:t>
                </a:r>
              </a:p>
            </p:txBody>
          </p:sp>
        </mc:Choice>
        <mc:Fallback xmlns="">
          <p:sp>
            <p:nvSpPr>
              <p:cNvPr id="10" name="TextBox 14"/>
              <p:cNvSpPr txBox="1">
                <a:spLocks noRot="1" noChangeAspect="1" noMove="1" noResize="1" noEditPoints="1" noAdjustHandles="1" noChangeArrowheads="1" noChangeShapeType="1" noTextEdit="1"/>
              </p:cNvSpPr>
              <p:nvPr/>
            </p:nvSpPr>
            <p:spPr>
              <a:xfrm>
                <a:off x="2545642" y="4248177"/>
                <a:ext cx="926635" cy="343620"/>
              </a:xfrm>
              <a:prstGeom prst="rect">
                <a:avLst/>
              </a:prstGeom>
              <a:blipFill>
                <a:blip r:embed="rId7"/>
                <a:stretch>
                  <a:fillRect t="-5357" b="-23214"/>
                </a:stretch>
              </a:blipFill>
            </p:spPr>
            <p:txBody>
              <a:bodyPr/>
              <a:lstStyle/>
              <a:p>
                <a:r>
                  <a:rPr lang="de-DE">
                    <a:noFill/>
                  </a:rPr>
                  <a:t> </a:t>
                </a:r>
              </a:p>
            </p:txBody>
          </p:sp>
        </mc:Fallback>
      </mc:AlternateContent>
      <p:sp>
        <p:nvSpPr>
          <p:cNvPr id="11" name="TextBox 6"/>
          <p:cNvSpPr txBox="1"/>
          <p:nvPr/>
        </p:nvSpPr>
        <p:spPr>
          <a:xfrm>
            <a:off x="3283781" y="4248177"/>
            <a:ext cx="7890580"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1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8" name="TextBox 15"/>
              <p:cNvSpPr txBox="1"/>
              <p:nvPr/>
            </p:nvSpPr>
            <p:spPr>
              <a:xfrm>
                <a:off x="2559289" y="5092422"/>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oMath>
                </a14:m>
                <a:r>
                  <a:rPr lang="en-US" sz="1633" dirty="0">
                    <a:latin typeface="Times New Roman" panose="02020603050405020304" pitchFamily="18" charset="0"/>
                    <a:cs typeface="Times New Roman" panose="02020603050405020304" pitchFamily="18" charset="0"/>
                  </a:rPr>
                  <a:t>=3</a:t>
                </a:r>
              </a:p>
            </p:txBody>
          </p:sp>
        </mc:Choice>
        <mc:Fallback xmlns="">
          <p:sp>
            <p:nvSpPr>
              <p:cNvPr id="18" name="TextBox 15"/>
              <p:cNvSpPr txBox="1">
                <a:spLocks noRot="1" noChangeAspect="1" noMove="1" noResize="1" noEditPoints="1" noAdjustHandles="1" noChangeArrowheads="1" noChangeShapeType="1" noTextEdit="1"/>
              </p:cNvSpPr>
              <p:nvPr/>
            </p:nvSpPr>
            <p:spPr>
              <a:xfrm>
                <a:off x="2559289" y="5092422"/>
                <a:ext cx="926635" cy="343620"/>
              </a:xfrm>
              <a:prstGeom prst="rect">
                <a:avLst/>
              </a:prstGeom>
              <a:blipFill>
                <a:blip r:embed="rId8"/>
                <a:stretch>
                  <a:fillRect t="-5263" b="-22807"/>
                </a:stretch>
              </a:blipFill>
            </p:spPr>
            <p:txBody>
              <a:bodyPr/>
              <a:lstStyle/>
              <a:p>
                <a:r>
                  <a:rPr lang="de-DE">
                    <a:noFill/>
                  </a:rPr>
                  <a:t> </a:t>
                </a:r>
              </a:p>
            </p:txBody>
          </p:sp>
        </mc:Fallback>
      </mc:AlternateContent>
      <p:sp>
        <p:nvSpPr>
          <p:cNvPr id="19" name="TextBox 16"/>
          <p:cNvSpPr txBox="1"/>
          <p:nvPr/>
        </p:nvSpPr>
        <p:spPr>
          <a:xfrm>
            <a:off x="3297426" y="5092422"/>
            <a:ext cx="819648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3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L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22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6" grpId="0"/>
      <p:bldP spid="10" grpId="0"/>
      <p:bldP spid="11"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1496161"/>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absoluten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4"/>
              <p:cNvSpPr txBox="1"/>
              <p:nvPr/>
            </p:nvSpPr>
            <p:spPr>
              <a:xfrm>
                <a:off x="7728460" y="4857793"/>
                <a:ext cx="2935420"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de-DE" sz="2000" i="1" smtClean="0">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𝑈𝑊</m:t>
                          </m:r>
                        </m:sub>
                      </m:sSub>
                      <m:r>
                        <m:rPr>
                          <m:nor/>
                        </m:rPr>
                        <a:rPr lang="de-DE" sz="2000">
                          <a:latin typeface="Times New Roman" panose="02020603050405020304" pitchFamily="18" charset="0"/>
                          <a:cs typeface="Times New Roman" panose="02020603050405020304" pitchFamily="18" charset="0"/>
                        </a:rPr>
                        <m:t>= 3</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m:t>
                          </m:r>
                          <m:r>
                            <a:rPr lang="de-DE" sz="2000" b="0" i="1" smtClean="0">
                              <a:latin typeface="Cambria Math" panose="02040503050406030204" pitchFamily="18" charset="0"/>
                            </a:rPr>
                            <m:t>𝑊</m:t>
                          </m:r>
                        </m:sub>
                      </m:sSub>
                      <m:r>
                        <m:rPr>
                          <m:nor/>
                        </m:rPr>
                        <a:rPr lang="de-DE" sz="2000">
                          <a:latin typeface="Times New Roman" panose="02020603050405020304" pitchFamily="18" charset="0"/>
                          <a:cs typeface="Times New Roman" panose="02020603050405020304" pitchFamily="18" charset="0"/>
                        </a:rPr>
                        <m:t>= 5</m:t>
                      </m:r>
                    </m:oMath>
                  </m:oMathPara>
                </a14:m>
                <a:endParaRPr lang="en-US" sz="2000" dirty="0">
                  <a:latin typeface="Times New Roman" panose="02020603050405020304" pitchFamily="18" charset="0"/>
                  <a:cs typeface="Times New Roman" panose="02020603050405020304" pitchFamily="18" charset="0"/>
                </a:endParaRPr>
              </a:p>
            </p:txBody>
          </p:sp>
        </mc:Choice>
        <mc:Fallback xmlns="">
          <p:sp>
            <p:nvSpPr>
              <p:cNvPr id="12" name="TextBox 14"/>
              <p:cNvSpPr txBox="1">
                <a:spLocks noRot="1" noChangeAspect="1" noMove="1" noResize="1" noEditPoints="1" noAdjustHandles="1" noChangeArrowheads="1" noChangeShapeType="1" noTextEdit="1"/>
              </p:cNvSpPr>
              <p:nvPr/>
            </p:nvSpPr>
            <p:spPr>
              <a:xfrm>
                <a:off x="7728460" y="4857793"/>
                <a:ext cx="2935420" cy="400110"/>
              </a:xfrm>
              <a:prstGeom prst="rect">
                <a:avLst/>
              </a:prstGeom>
              <a:blipFill>
                <a:blip r:embed="rId3"/>
                <a:stretch>
                  <a:fillRect b="-1515"/>
                </a:stretch>
              </a:blipFill>
            </p:spPr>
            <p:txBody>
              <a:bodyPr/>
              <a:lstStyle/>
              <a:p>
                <a:r>
                  <a:rPr lang="de-DE">
                    <a:noFill/>
                  </a:rPr>
                  <a:t> </a:t>
                </a:r>
              </a:p>
            </p:txBody>
          </p:sp>
        </mc:Fallback>
      </mc:AlternateContent>
      <p:sp>
        <p:nvSpPr>
          <p:cNvPr id="13" name="TextBox 6"/>
          <p:cNvSpPr txBox="1"/>
          <p:nvPr/>
        </p:nvSpPr>
        <p:spPr>
          <a:xfrm>
            <a:off x="536688" y="3776613"/>
            <a:ext cx="7584757"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sym typeface="Wingdings" panose="05000000000000000000" pitchFamily="2" charset="2"/>
              </a:rPr>
              <a:t>Portugal 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7"/>
              <p:cNvSpPr txBox="1"/>
              <p:nvPr/>
            </p:nvSpPr>
            <p:spPr>
              <a:xfrm>
                <a:off x="8588729" y="3730446"/>
                <a:ext cx="293542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𝑃𝐾</m:t>
                        </m:r>
                      </m:sub>
                    </m:sSub>
                    <m:r>
                      <a:rPr lang="de-DE" sz="2000" i="1">
                        <a:latin typeface="Cambria Math" panose="02040503050406030204" pitchFamily="18" charset="0"/>
                      </a:rPr>
                      <m:t>=1</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𝑈𝐾</m:t>
                        </m:r>
                      </m:sub>
                    </m:sSub>
                    <m:r>
                      <a:rPr lang="de-DE" sz="2000" i="1">
                        <a:latin typeface="Cambria Math" panose="02040503050406030204" pitchFamily="18" charset="0"/>
                      </a:rPr>
                      <m:t>=2</m:t>
                    </m:r>
                  </m:oMath>
                </a14:m>
                <a:r>
                  <a:rPr lang="en-US" sz="2000" dirty="0">
                    <a:latin typeface="Times New Roman" panose="02020603050405020304" pitchFamily="18" charset="0"/>
                    <a:cs typeface="Times New Roman" panose="02020603050405020304" pitchFamily="18" charset="0"/>
                  </a:rPr>
                  <a:t> </a:t>
                </a:r>
              </a:p>
            </p:txBody>
          </p:sp>
        </mc:Choice>
        <mc:Fallback xmlns="">
          <p:sp>
            <p:nvSpPr>
              <p:cNvPr id="14" name="TextBox 17"/>
              <p:cNvSpPr txBox="1">
                <a:spLocks noRot="1" noChangeAspect="1" noMove="1" noResize="1" noEditPoints="1" noAdjustHandles="1" noChangeArrowheads="1" noChangeShapeType="1" noTextEdit="1"/>
              </p:cNvSpPr>
              <p:nvPr/>
            </p:nvSpPr>
            <p:spPr>
              <a:xfrm>
                <a:off x="8588729" y="3730446"/>
                <a:ext cx="2935421" cy="400110"/>
              </a:xfrm>
              <a:prstGeom prst="rect">
                <a:avLst/>
              </a:prstGeom>
              <a:blipFill>
                <a:blip r:embed="rId4"/>
                <a:stretch>
                  <a:fillRect b="-1515"/>
                </a:stretch>
              </a:blipFill>
            </p:spPr>
            <p:txBody>
              <a:bodyPr/>
              <a:lstStyle/>
              <a:p>
                <a:r>
                  <a:rPr lang="de-DE">
                    <a:noFill/>
                  </a:rPr>
                  <a:t> </a:t>
                </a:r>
              </a:p>
            </p:txBody>
          </p:sp>
        </mc:Fallback>
      </mc:AlternateContent>
      <p:sp>
        <p:nvSpPr>
          <p:cNvPr id="15" name="TextBox 18"/>
          <p:cNvSpPr txBox="1"/>
          <p:nvPr/>
        </p:nvSpPr>
        <p:spPr>
          <a:xfrm>
            <a:off x="536687" y="4906338"/>
            <a:ext cx="69674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sym typeface="Wingdings" panose="05000000000000000000" pitchFamily="2" charset="2"/>
              </a:rPr>
              <a:t>UK 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Wein</a:t>
            </a:r>
            <a:endParaRPr lang="en-US" sz="2000"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7846F103-68FE-4E40-980E-73937985F2E3}"/>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1" name="TextBox 6"/>
          <p:cNvSpPr txBox="1"/>
          <p:nvPr/>
        </p:nvSpPr>
        <p:spPr>
          <a:xfrm>
            <a:off x="536687" y="4219873"/>
            <a:ext cx="726983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sym typeface="Wingdings" panose="05000000000000000000" pitchFamily="2" charset="2"/>
              </a:rPr>
              <a:t>Portugal muss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a:latin typeface="Times New Roman" panose="02020603050405020304" pitchFamily="18" charset="0"/>
                <a:cs typeface="Times New Roman" panose="02020603050405020304" pitchFamily="18" charset="0"/>
                <a:sym typeface="Wingdings" panose="05000000000000000000" pitchFamily="2" charset="2"/>
              </a:rPr>
              <a:t> 1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Kleid</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als</a:t>
            </a:r>
            <a:r>
              <a:rPr lang="en-US" sz="2000" dirty="0">
                <a:latin typeface="Times New Roman" panose="02020603050405020304" pitchFamily="18" charset="0"/>
                <a:cs typeface="Times New Roman" panose="02020603050405020304" pitchFamily="18" charset="0"/>
                <a:sym typeface="Wingdings" panose="05000000000000000000" pitchFamily="2" charset="2"/>
              </a:rPr>
              <a:t> UK!</a:t>
            </a:r>
            <a:endParaRPr lang="en-US" sz="2000" dirty="0">
              <a:latin typeface="Times New Roman" panose="02020603050405020304" pitchFamily="18" charset="0"/>
              <a:cs typeface="Times New Roman" panose="02020603050405020304" pitchFamily="18" charset="0"/>
            </a:endParaRPr>
          </a:p>
        </p:txBody>
      </p:sp>
      <p:sp>
        <p:nvSpPr>
          <p:cNvPr id="18" name="TextBox 18"/>
          <p:cNvSpPr txBox="1"/>
          <p:nvPr/>
        </p:nvSpPr>
        <p:spPr>
          <a:xfrm>
            <a:off x="536687" y="5360590"/>
            <a:ext cx="80068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sym typeface="Wingdings" panose="05000000000000000000" pitchFamily="2" charset="2"/>
              </a:rPr>
              <a:t>UK muss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a:latin typeface="Times New Roman" panose="02020603050405020304" pitchFamily="18" charset="0"/>
                <a:cs typeface="Times New Roman" panose="02020603050405020304" pitchFamily="18" charset="0"/>
                <a:sym typeface="Wingdings" panose="05000000000000000000" pitchFamily="2" charset="2"/>
              </a:rPr>
              <a:t> 1 L Wein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als</a:t>
            </a:r>
            <a:r>
              <a:rPr lang="en-US" sz="2000" dirty="0">
                <a:latin typeface="Times New Roman" panose="02020603050405020304" pitchFamily="18" charset="0"/>
                <a:cs typeface="Times New Roman" panose="02020603050405020304" pitchFamily="18" charset="0"/>
                <a:sym typeface="Wingdings" panose="05000000000000000000" pitchFamily="2" charset="2"/>
              </a:rPr>
              <a:t> Portugal!</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5"/>
                          <a:stretch>
                            <a:fillRect l="-100531" t="-106452" r="-100796" b="-120968"/>
                          </a:stretch>
                        </a:blipFill>
                      </a:tcPr>
                    </a:tc>
                    <a:tc>
                      <a:txBody>
                        <a:bodyPr/>
                        <a:lstStyle/>
                        <a:p>
                          <a:endParaRPr lang="de-DE"/>
                        </a:p>
                      </a:txBody>
                      <a:tcPr>
                        <a:blipFill>
                          <a:blip r:embed="rId5"/>
                          <a:stretch>
                            <a:fillRect l="-200000" t="-106452" r="-529"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5"/>
                          <a:stretch>
                            <a:fillRect l="-100531" t="-209836" r="-100796" b="-22951"/>
                          </a:stretch>
                        </a:blipFill>
                      </a:tcPr>
                    </a:tc>
                    <a:tc>
                      <a:txBody>
                        <a:bodyPr/>
                        <a:lstStyle/>
                        <a:p>
                          <a:endParaRPr lang="de-DE"/>
                        </a:p>
                      </a:txBody>
                      <a:tcPr>
                        <a:blipFill>
                          <a:blip r:embed="rId5"/>
                          <a:stretch>
                            <a:fillRect l="-200000" t="-209836" r="-529"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51527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1"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338720" y="2763709"/>
            <a:ext cx="710598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Wein 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Kleidung</a:t>
            </a:r>
            <a:endParaRPr lang="en-US" sz="1633"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63184" y="4723615"/>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15" name="TextBox 13"/>
          <p:cNvSpPr txBox="1"/>
          <p:nvPr/>
        </p:nvSpPr>
        <p:spPr>
          <a:xfrm>
            <a:off x="2731661" y="6027888"/>
            <a:ext cx="61613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b="1" dirty="0">
                <a:latin typeface="Times New Roman" panose="02020603050405020304" pitchFamily="18" charset="0"/>
                <a:cs typeface="Times New Roman" panose="02020603050405020304" pitchFamily="18" charset="0"/>
              </a:rPr>
              <a:t>Beachten Sie, dass wir hier jedes Mal </a:t>
            </a:r>
            <a:r>
              <a:rPr lang="de-DE" sz="1633" b="1" u="sng" dirty="0">
                <a:latin typeface="Times New Roman" panose="02020603050405020304" pitchFamily="18" charset="0"/>
                <a:cs typeface="Times New Roman" panose="02020603050405020304" pitchFamily="18" charset="0"/>
              </a:rPr>
              <a:t>RELATIV </a:t>
            </a:r>
            <a:r>
              <a:rPr lang="de-DE" sz="1633" b="1" dirty="0">
                <a:latin typeface="Times New Roman" panose="02020603050405020304" pitchFamily="18" charset="0"/>
                <a:cs typeface="Times New Roman" panose="02020603050405020304" pitchFamily="18" charset="0"/>
              </a:rPr>
              <a:t> argumentieren!!!</a:t>
            </a:r>
            <a:endParaRPr lang="en-US" sz="1633" b="1" u="sng"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hteck 1"/>
              <p:cNvSpPr/>
              <p:nvPr/>
            </p:nvSpPr>
            <p:spPr>
              <a:xfrm>
                <a:off x="7266038" y="3239925"/>
                <a:ext cx="2121671" cy="52225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5</m:t>
                        </m:r>
                      </m:num>
                      <m:den>
                        <m:r>
                          <a:rPr lang="de-DE" i="1">
                            <a:latin typeface="Cambria Math" panose="02040503050406030204" pitchFamily="18" charset="0"/>
                          </a:rPr>
                          <m:t>1</m:t>
                        </m:r>
                      </m:den>
                    </m:f>
                    <m:r>
                      <a:rPr lang="de-DE" b="0" i="1" smtClean="0">
                        <a:latin typeface="Cambria Math" panose="02040503050406030204" pitchFamily="18" charset="0"/>
                      </a:rPr>
                      <m:t>=5</m:t>
                    </m:r>
                  </m:oMath>
                </a14:m>
                <a:r>
                  <a:rPr lang="de-DE" dirty="0"/>
                  <a:t> </a:t>
                </a:r>
                <a:r>
                  <a:rPr lang="en-US" dirty="0">
                    <a:latin typeface="Times New Roman" panose="02020603050405020304" pitchFamily="18" charset="0"/>
                    <a:cs typeface="Times New Roman" panose="02020603050405020304" pitchFamily="18" charset="0"/>
                    <a:sym typeface="Wingdings" panose="05000000000000000000" pitchFamily="2" charset="2"/>
                  </a:rPr>
                  <a:t>Kleider</a:t>
                </a:r>
                <a:endParaRPr lang="de-DE" dirty="0"/>
              </a:p>
            </p:txBody>
          </p:sp>
        </mc:Choice>
        <mc:Fallback xmlns="">
          <p:sp>
            <p:nvSpPr>
              <p:cNvPr id="2" name="Rechteck 1"/>
              <p:cNvSpPr>
                <a:spLocks noRot="1" noChangeAspect="1" noMove="1" noResize="1" noEditPoints="1" noAdjustHandles="1" noChangeArrowheads="1" noChangeShapeType="1" noTextEdit="1"/>
              </p:cNvSpPr>
              <p:nvPr/>
            </p:nvSpPr>
            <p:spPr>
              <a:xfrm>
                <a:off x="7266038" y="3239925"/>
                <a:ext cx="2121671" cy="522259"/>
              </a:xfrm>
              <a:prstGeom prst="rect">
                <a:avLst/>
              </a:prstGeom>
              <a:blipFill>
                <a:blip r:embed="rId3"/>
                <a:stretch>
                  <a:fillRect r="-2299"/>
                </a:stretch>
              </a:blipFill>
            </p:spPr>
            <p:txBody>
              <a:bodyPr/>
              <a:lstStyle/>
              <a:p>
                <a:r>
                  <a:rPr lang="de-DE">
                    <a:noFill/>
                  </a:rPr>
                  <a:t> </a:t>
                </a:r>
              </a:p>
            </p:txBody>
          </p:sp>
        </mc:Fallback>
      </mc:AlternateContent>
      <p:sp>
        <p:nvSpPr>
          <p:cNvPr id="3" name="Rechteck 2"/>
          <p:cNvSpPr/>
          <p:nvPr/>
        </p:nvSpPr>
        <p:spPr>
          <a:xfrm>
            <a:off x="160044" y="3348872"/>
            <a:ext cx="6596293"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Portugal: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Portugal 1 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Portugal auf</a:t>
            </a:r>
            <a:endParaRPr lang="de-DE" dirty="0"/>
          </a:p>
        </p:txBody>
      </p:sp>
      <p:sp>
        <p:nvSpPr>
          <p:cNvPr id="23" name="Rechteck 22"/>
          <p:cNvSpPr/>
          <p:nvPr/>
        </p:nvSpPr>
        <p:spPr>
          <a:xfrm>
            <a:off x="4547616" y="3838323"/>
            <a:ext cx="6313973"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Vgl</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Wieder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mit</a:t>
            </a:r>
            <a:r>
              <a:rPr lang="en-US" dirty="0">
                <a:latin typeface="Times New Roman" panose="02020603050405020304" pitchFamily="18" charset="0"/>
                <a:cs typeface="Times New Roman" panose="02020603050405020304" pitchFamily="18" charset="0"/>
                <a:sym typeface="Wingdings" panose="05000000000000000000" pitchFamily="2" charset="2"/>
              </a:rPr>
              <a:t> der </a:t>
            </a:r>
            <a:r>
              <a:rPr lang="en-US" dirty="0" err="1">
                <a:latin typeface="Times New Roman" panose="02020603050405020304" pitchFamily="18" charset="0"/>
                <a:cs typeface="Times New Roman" panose="02020603050405020304" pitchFamily="18" charset="0"/>
                <a:sym typeface="Wingdings" panose="05000000000000000000" pitchFamily="2" charset="2"/>
              </a:rPr>
              <a:t>Bewegung</a:t>
            </a:r>
            <a:r>
              <a:rPr lang="en-US" dirty="0">
                <a:latin typeface="Times New Roman" panose="02020603050405020304" pitchFamily="18" charset="0"/>
                <a:cs typeface="Times New Roman" panose="02020603050405020304" pitchFamily="18" charset="0"/>
                <a:sym typeface="Wingdings" panose="05000000000000000000" pitchFamily="2" charset="2"/>
              </a:rPr>
              <a:t> auf der </a:t>
            </a:r>
            <a:r>
              <a:rPr lang="en-US" dirty="0" err="1">
                <a:latin typeface="Times New Roman" panose="02020603050405020304" pitchFamily="18" charset="0"/>
                <a:cs typeface="Times New Roman" panose="02020603050405020304" pitchFamily="18" charset="0"/>
                <a:sym typeface="Wingdings" panose="05000000000000000000" pitchFamily="2" charset="2"/>
              </a:rPr>
              <a:t>Budgetgeraden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aus</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Mikro</a:t>
            </a:r>
            <a:r>
              <a:rPr lang="en-US" dirty="0">
                <a:latin typeface="Times New Roman" panose="02020603050405020304" pitchFamily="18" charset="0"/>
                <a:cs typeface="Times New Roman" panose="02020603050405020304" pitchFamily="18" charset="0"/>
                <a:sym typeface="Wingdings" panose="05000000000000000000" pitchFamily="2" charset="2"/>
              </a:rPr>
              <a:t>!</a:t>
            </a:r>
            <a:endParaRPr lang="de-DE" dirty="0"/>
          </a:p>
        </p:txBody>
      </p:sp>
      <p:sp>
        <p:nvSpPr>
          <p:cNvPr id="4" name="Rechteck 3"/>
          <p:cNvSpPr/>
          <p:nvPr/>
        </p:nvSpPr>
        <p:spPr>
          <a:xfrm>
            <a:off x="160044" y="4359932"/>
            <a:ext cx="7457023" cy="36933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UK: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UK 1 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UK auf</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7321680" y="4310793"/>
                <a:ext cx="2315634" cy="52007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3</m:t>
                        </m:r>
                      </m:num>
                      <m:den>
                        <m:r>
                          <a:rPr lang="de-DE" i="1">
                            <a:latin typeface="Cambria Math" panose="02040503050406030204" pitchFamily="18" charset="0"/>
                          </a:rPr>
                          <m:t>2</m:t>
                        </m:r>
                      </m:den>
                    </m:f>
                    <m:r>
                      <a:rPr lang="de-DE" b="0" i="1" smtClean="0">
                        <a:latin typeface="Cambria Math" panose="02040503050406030204" pitchFamily="18" charset="0"/>
                      </a:rPr>
                      <m:t>=1,5</m:t>
                    </m:r>
                  </m:oMath>
                </a14:m>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sym typeface="Wingdings" panose="05000000000000000000" pitchFamily="2" charset="2"/>
                  </a:rPr>
                  <a:t>Kleider</a:t>
                </a:r>
                <a:endParaRPr lang="en-US" dirty="0">
                  <a:latin typeface="Times New Roman" panose="02020603050405020304" pitchFamily="18" charset="0"/>
                  <a:cs typeface="Times New Roman" panose="02020603050405020304" pitchFamily="18"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7321680" y="4310793"/>
                <a:ext cx="2315634" cy="520079"/>
              </a:xfrm>
              <a:prstGeom prst="rect">
                <a:avLst/>
              </a:prstGeom>
              <a:blipFill>
                <a:blip r:embed="rId4"/>
                <a:stretch>
                  <a:fillRect r="-1842" b="-117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TextBox 13"/>
              <p:cNvSpPr txBox="1"/>
              <p:nvPr/>
            </p:nvSpPr>
            <p:spPr>
              <a:xfrm>
                <a:off x="1403417" y="5156876"/>
                <a:ext cx="8577463" cy="70577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33" b="1" i="1">
                            <a:latin typeface="Cambria Math" panose="02040503050406030204" pitchFamily="18" charset="0"/>
                          </a:rPr>
                        </m:ctrlPr>
                      </m:fPr>
                      <m:num>
                        <m:r>
                          <a:rPr lang="de-DE" sz="1633" b="1" i="1">
                            <a:latin typeface="Cambria Math"/>
                          </a:rPr>
                          <m:t>𝟑</m:t>
                        </m:r>
                      </m:num>
                      <m:den>
                        <m:r>
                          <a:rPr lang="de-DE" sz="1633" b="1" i="1">
                            <a:latin typeface="Cambria Math"/>
                          </a:rPr>
                          <m:t>𝟐</m:t>
                        </m:r>
                      </m:den>
                    </m:f>
                    <m:r>
                      <a:rPr lang="de-DE" sz="1633" b="1" i="1">
                        <a:latin typeface="Cambria Math"/>
                      </a:rPr>
                      <m:t>&lt;</m:t>
                    </m:r>
                    <m:r>
                      <a:rPr lang="de-DE" sz="1633" b="1" i="1">
                        <a:latin typeface="Cambria Math"/>
                      </a:rPr>
                      <m:t>𝟓</m:t>
                    </m:r>
                  </m:oMath>
                </a14:m>
                <a:r>
                  <a:rPr lang="en-US" sz="1633" b="1" dirty="0">
                    <a:latin typeface="Times New Roman" panose="02020603050405020304" pitchFamily="18" charset="0"/>
                    <a:cs typeface="Times New Roman" panose="02020603050405020304" pitchFamily="18" charset="0"/>
                  </a:rPr>
                  <a:t>	UK 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komparativen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Kostenvorteil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Wein, </a:t>
                </a:r>
                <a:r>
                  <a:rPr lang="en-US" sz="1633" b="1" dirty="0" err="1">
                    <a:latin typeface="Times New Roman" panose="02020603050405020304" pitchFamily="18" charset="0"/>
                    <a:cs typeface="Times New Roman" panose="02020603050405020304" pitchFamily="18" charset="0"/>
                  </a:rPr>
                  <a:t>denn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für</a:t>
                </a:r>
                <a:r>
                  <a:rPr lang="en-US" sz="1633" b="1" dirty="0">
                    <a:latin typeface="Times New Roman" panose="02020603050405020304" pitchFamily="18" charset="0"/>
                    <a:cs typeface="Times New Roman" panose="02020603050405020304" pitchFamily="18" charset="0"/>
                  </a:rPr>
                  <a:t> 1 L Wein muss UK auf </a:t>
                </a:r>
                <a:r>
                  <a:rPr lang="en-US" sz="1633" b="1" dirty="0" err="1">
                    <a:latin typeface="Times New Roman" panose="02020603050405020304" pitchFamily="18" charset="0"/>
                    <a:cs typeface="Times New Roman" panose="02020603050405020304" pitchFamily="18" charset="0"/>
                  </a:rPr>
                  <a:t>weniger</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Kleider</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verzichten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als</a:t>
                </a:r>
                <a:r>
                  <a:rPr lang="en-US" sz="1633" b="1" dirty="0">
                    <a:latin typeface="Times New Roman" panose="02020603050405020304" pitchFamily="18" charset="0"/>
                    <a:cs typeface="Times New Roman" panose="02020603050405020304" pitchFamily="18" charset="0"/>
                  </a:rPr>
                  <a:t> Portugal</a:t>
                </a:r>
              </a:p>
            </p:txBody>
          </p:sp>
        </mc:Choice>
        <mc:Fallback xmlns="">
          <p:sp>
            <p:nvSpPr>
              <p:cNvPr id="24" name="TextBox 13"/>
              <p:cNvSpPr txBox="1">
                <a:spLocks noRot="1" noChangeAspect="1" noMove="1" noResize="1" noEditPoints="1" noAdjustHandles="1" noChangeArrowheads="1" noChangeShapeType="1" noTextEdit="1"/>
              </p:cNvSpPr>
              <p:nvPr/>
            </p:nvSpPr>
            <p:spPr>
              <a:xfrm>
                <a:off x="1403417" y="5156876"/>
                <a:ext cx="8577463" cy="705771"/>
              </a:xfrm>
              <a:prstGeom prst="rect">
                <a:avLst/>
              </a:prstGeom>
              <a:blipFill>
                <a:blip r:embed="rId5"/>
                <a:stretch>
                  <a:fillRect b="-1034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16884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1" grpId="0"/>
      <p:bldP spid="2" grpId="0"/>
      <p:bldP spid="3" grpId="0"/>
      <p:bldP spid="23" grpId="0"/>
      <p:bldP spid="4" grpId="0"/>
      <p:bldP spid="5"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7"/>
          <p:cNvGrpSpPr/>
          <p:nvPr/>
        </p:nvGrpSpPr>
        <p:grpSpPr>
          <a:xfrm>
            <a:off x="716931" y="3581737"/>
            <a:ext cx="1894207" cy="1097480"/>
            <a:chOff x="683568" y="4316903"/>
            <a:chExt cx="2088232" cy="1209896"/>
          </a:xfrm>
        </p:grpSpPr>
        <p:sp>
          <p:nvSpPr>
            <p:cNvPr id="18" name="TextBox 18"/>
            <p:cNvSpPr txBox="1"/>
            <p:nvPr/>
          </p:nvSpPr>
          <p:spPr>
            <a:xfrm>
              <a:off x="683568" y="4316903"/>
              <a:ext cx="1894792"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TextBox 14"/>
                <p:cNvSpPr txBox="1"/>
                <p:nvPr/>
              </p:nvSpPr>
              <p:spPr>
                <a:xfrm>
                  <a:off x="1043608" y="4468686"/>
                  <a:ext cx="1728192" cy="66800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9" name="TextBox 14"/>
                <p:cNvSpPr txBox="1">
                  <a:spLocks noRot="1" noChangeAspect="1" noMove="1" noResize="1" noEditPoints="1" noAdjustHandles="1" noChangeArrowheads="1" noChangeShapeType="1" noTextEdit="1"/>
                </p:cNvSpPr>
                <p:nvPr/>
              </p:nvSpPr>
              <p:spPr>
                <a:xfrm>
                  <a:off x="1043608" y="4468686"/>
                  <a:ext cx="1728192" cy="668002"/>
                </a:xfrm>
                <a:prstGeom prst="rect">
                  <a:avLst/>
                </a:prstGeom>
                <a:blipFill>
                  <a:blip r:embed="rId3"/>
                  <a:stretch>
                    <a:fillRect/>
                  </a:stretch>
                </a:blipFill>
              </p:spPr>
              <p:txBody>
                <a:bodyPr/>
                <a:lstStyle/>
                <a:p>
                  <a:r>
                    <a:rPr lang="de-DE">
                      <a:noFill/>
                    </a:rPr>
                    <a:t> </a:t>
                  </a:r>
                </a:p>
              </p:txBody>
            </p:sp>
          </mc:Fallback>
        </mc:AlternateContent>
      </p:grpSp>
      <mc:AlternateContent xmlns:mc="http://schemas.openxmlformats.org/markup-compatibility/2006" xmlns:a14="http://schemas.microsoft.com/office/drawing/2010/main">
        <mc:Choice Requires="a14">
          <p:sp>
            <p:nvSpPr>
              <p:cNvPr id="14" name="TextBox 13"/>
              <p:cNvSpPr txBox="1"/>
              <p:nvPr/>
            </p:nvSpPr>
            <p:spPr>
              <a:xfrm>
                <a:off x="1606915" y="5320892"/>
                <a:ext cx="8151233" cy="7069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f>
                      <m:fPr>
                        <m:ctrlPr>
                          <a:rPr lang="en-US" sz="1633" b="1" i="1" smtClean="0">
                            <a:latin typeface="Cambria Math" panose="02040503050406030204" pitchFamily="18" charset="0"/>
                          </a:rPr>
                        </m:ctrlPr>
                      </m:fPr>
                      <m:num>
                        <m:r>
                          <a:rPr lang="de-DE" sz="1633" b="1" i="1">
                            <a:latin typeface="Cambria Math"/>
                          </a:rPr>
                          <m:t>𝟏</m:t>
                        </m:r>
                      </m:num>
                      <m:den>
                        <m:r>
                          <a:rPr lang="de-DE" sz="1633" b="1" i="1">
                            <a:latin typeface="Cambria Math"/>
                          </a:rPr>
                          <m:t>𝟓</m:t>
                        </m:r>
                      </m:den>
                    </m:f>
                    <m:r>
                      <a:rPr lang="de-DE" sz="1633" b="1" i="1">
                        <a:latin typeface="Cambria Math"/>
                      </a:rPr>
                      <m:t>&lt;</m:t>
                    </m:r>
                    <m:f>
                      <m:fPr>
                        <m:ctrlPr>
                          <a:rPr lang="de-DE" sz="1633" b="1" i="1">
                            <a:latin typeface="Cambria Math" panose="02040503050406030204" pitchFamily="18" charset="0"/>
                          </a:rPr>
                        </m:ctrlPr>
                      </m:fPr>
                      <m:num>
                        <m:r>
                          <a:rPr lang="de-DE" sz="1633" b="1" i="1">
                            <a:latin typeface="Cambria Math"/>
                          </a:rPr>
                          <m:t>𝟐</m:t>
                        </m:r>
                      </m:num>
                      <m:den>
                        <m:r>
                          <a:rPr lang="de-DE" sz="1633" b="1" i="1">
                            <a:latin typeface="Cambria Math"/>
                          </a:rPr>
                          <m:t>𝟑</m:t>
                        </m:r>
                      </m:den>
                    </m:f>
                  </m:oMath>
                </a14:m>
                <a:r>
                  <a:rPr lang="en-US" sz="1633" b="1" dirty="0">
                    <a:latin typeface="Times New Roman" panose="02020603050405020304" pitchFamily="18" charset="0"/>
                    <a:cs typeface="Times New Roman" panose="02020603050405020304" pitchFamily="18" charset="0"/>
                  </a:rPr>
                  <a:t>	Portugal 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a:t>
                </a:r>
                <a:r>
                  <a:rPr lang="en-US" sz="1633" b="1" dirty="0" err="1">
                    <a:latin typeface="Times New Roman" panose="02020603050405020304" pitchFamily="18" charset="0"/>
                    <a:cs typeface="Times New Roman" panose="02020603050405020304" pitchFamily="18" charset="0"/>
                  </a:rPr>
                  <a:t>Kleidung</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denn</a:t>
                </a:r>
                <a:r>
                  <a:rPr lang="en-US" sz="1633" b="1" dirty="0">
                    <a:latin typeface="Times New Roman" panose="02020603050405020304" pitchFamily="18" charset="0"/>
                    <a:cs typeface="Times New Roman" panose="02020603050405020304" pitchFamily="18" charset="0"/>
                  </a:rPr>
                  <a:t> 	Portugal muss </a:t>
                </a:r>
                <a:r>
                  <a:rPr lang="en-US" sz="1633" b="1" dirty="0" err="1">
                    <a:latin typeface="Times New Roman" panose="02020603050405020304" pitchFamily="18" charset="0"/>
                    <a:cs typeface="Times New Roman" panose="02020603050405020304" pitchFamily="18" charset="0"/>
                  </a:rPr>
                  <a:t>für</a:t>
                </a:r>
                <a:r>
                  <a:rPr lang="en-US" sz="1633" b="1" dirty="0">
                    <a:latin typeface="Times New Roman" panose="02020603050405020304" pitchFamily="18" charset="0"/>
                    <a:cs typeface="Times New Roman" panose="02020603050405020304" pitchFamily="18" charset="0"/>
                  </a:rPr>
                  <a:t> 1 </a:t>
                </a:r>
                <a:r>
                  <a:rPr lang="en-US" sz="1633" b="1" dirty="0" err="1">
                    <a:latin typeface="Times New Roman" panose="02020603050405020304" pitchFamily="18" charset="0"/>
                    <a:cs typeface="Times New Roman" panose="02020603050405020304" pitchFamily="18" charset="0"/>
                  </a:rPr>
                  <a:t>Kleid</a:t>
                </a:r>
                <a:r>
                  <a:rPr lang="en-US" sz="1633" b="1" dirty="0">
                    <a:latin typeface="Times New Roman" panose="02020603050405020304" pitchFamily="18" charset="0"/>
                    <a:cs typeface="Times New Roman" panose="02020603050405020304" pitchFamily="18" charset="0"/>
                  </a:rPr>
                  <a:t> auf </a:t>
                </a:r>
                <a:r>
                  <a:rPr lang="en-US" sz="1633" b="1" dirty="0" err="1">
                    <a:latin typeface="Times New Roman" panose="02020603050405020304" pitchFamily="18" charset="0"/>
                    <a:cs typeface="Times New Roman" panose="02020603050405020304" pitchFamily="18" charset="0"/>
                  </a:rPr>
                  <a:t>weniger</a:t>
                </a:r>
                <a:r>
                  <a:rPr lang="en-US" sz="1633" b="1" dirty="0">
                    <a:latin typeface="Times New Roman" panose="02020603050405020304" pitchFamily="18" charset="0"/>
                    <a:cs typeface="Times New Roman" panose="02020603050405020304" pitchFamily="18" charset="0"/>
                  </a:rPr>
                  <a:t> Liter Wein </a:t>
                </a:r>
                <a:r>
                  <a:rPr lang="en-US" sz="1633" b="1" dirty="0" err="1">
                    <a:latin typeface="Times New Roman" panose="02020603050405020304" pitchFamily="18" charset="0"/>
                    <a:cs typeface="Times New Roman" panose="02020603050405020304" pitchFamily="18" charset="0"/>
                  </a:rPr>
                  <a:t>verzichten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als</a:t>
                </a:r>
                <a:r>
                  <a:rPr lang="en-US" sz="1633" b="1" dirty="0">
                    <a:latin typeface="Times New Roman" panose="02020603050405020304" pitchFamily="18" charset="0"/>
                    <a:cs typeface="Times New Roman" panose="02020603050405020304" pitchFamily="18" charset="0"/>
                  </a:rPr>
                  <a:t> UK </a:t>
                </a:r>
              </a:p>
            </p:txBody>
          </p:sp>
        </mc:Choice>
        <mc:Fallback xmlns="">
          <p:sp>
            <p:nvSpPr>
              <p:cNvPr id="14" name="TextBox 13"/>
              <p:cNvSpPr txBox="1">
                <a:spLocks noRot="1" noChangeAspect="1" noMove="1" noResize="1" noEditPoints="1" noAdjustHandles="1" noChangeArrowheads="1" noChangeShapeType="1" noTextEdit="1"/>
              </p:cNvSpPr>
              <p:nvPr/>
            </p:nvSpPr>
            <p:spPr>
              <a:xfrm>
                <a:off x="1606915" y="5320892"/>
                <a:ext cx="8151233" cy="706925"/>
              </a:xfrm>
              <a:prstGeom prst="rect">
                <a:avLst/>
              </a:prstGeom>
              <a:blipFill>
                <a:blip r:embed="rId4"/>
                <a:stretch>
                  <a:fillRect b="-10345"/>
                </a:stretch>
              </a:blipFill>
            </p:spPr>
            <p:txBody>
              <a:bodyPr/>
              <a:lstStyle/>
              <a:p>
                <a:r>
                  <a:rPr lang="de-DE">
                    <a:noFill/>
                  </a:rPr>
                  <a:t> </a:t>
                </a:r>
              </a:p>
            </p:txBody>
          </p:sp>
        </mc:Fallback>
      </mc:AlternateContent>
      <p:grpSp>
        <p:nvGrpSpPr>
          <p:cNvPr id="15" name="Group 21"/>
          <p:cNvGrpSpPr/>
          <p:nvPr/>
        </p:nvGrpSpPr>
        <p:grpSpPr>
          <a:xfrm>
            <a:off x="343402" y="4499896"/>
            <a:ext cx="2327588" cy="1097480"/>
            <a:chOff x="683568" y="4316903"/>
            <a:chExt cx="2566004" cy="1209896"/>
          </a:xfrm>
        </p:grpSpPr>
        <p:sp>
          <p:nvSpPr>
            <p:cNvPr id="16" name="TextBox 22"/>
            <p:cNvSpPr txBox="1"/>
            <p:nvPr/>
          </p:nvSpPr>
          <p:spPr>
            <a:xfrm>
              <a:off x="683568" y="4316903"/>
              <a:ext cx="1894791"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UK: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23"/>
                <p:cNvSpPr txBox="1"/>
                <p:nvPr/>
              </p:nvSpPr>
              <p:spPr>
                <a:xfrm>
                  <a:off x="1521380" y="4473210"/>
                  <a:ext cx="1728192" cy="6918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2</m:t>
                            </m:r>
                          </m:num>
                          <m:den>
                            <m:r>
                              <a:rPr lang="de-DE" sz="1633" i="1">
                                <a:latin typeface="Cambria Math" panose="02040503050406030204" pitchFamily="18" charset="0"/>
                              </a:rPr>
                              <m:t>3</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7" name="TextBox 23"/>
                <p:cNvSpPr txBox="1">
                  <a:spLocks noRot="1" noChangeAspect="1" noMove="1" noResize="1" noEditPoints="1" noAdjustHandles="1" noChangeArrowheads="1" noChangeShapeType="1" noTextEdit="1"/>
                </p:cNvSpPr>
                <p:nvPr/>
              </p:nvSpPr>
              <p:spPr>
                <a:xfrm>
                  <a:off x="1521380" y="4473210"/>
                  <a:ext cx="1728192" cy="691895"/>
                </a:xfrm>
                <a:prstGeom prst="rect">
                  <a:avLst/>
                </a:prstGeom>
                <a:blipFill>
                  <a:blip r:embed="rId5"/>
                  <a:stretch>
                    <a:fillRect/>
                  </a:stretch>
                </a:blipFill>
              </p:spPr>
              <p:txBody>
                <a:bodyPr/>
                <a:lstStyle/>
                <a:p>
                  <a:r>
                    <a:rPr lang="de-DE">
                      <a:noFill/>
                    </a:rPr>
                    <a:t> </a:t>
                  </a:r>
                </a:p>
              </p:txBody>
            </p:sp>
          </mc:Fallback>
        </mc:AlternateContent>
      </p:grpSp>
      <p:sp>
        <p:nvSpPr>
          <p:cNvPr id="21" name="TextBox 6">
            <a:extLst>
              <a:ext uri="{FF2B5EF4-FFF2-40B4-BE49-F238E27FC236}">
                <a16:creationId xmlns:a16="http://schemas.microsoft.com/office/drawing/2014/main" id="{BBC7A274-E9CD-488D-AA2B-5249E80A5849}"/>
              </a:ext>
            </a:extLst>
          </p:cNvPr>
          <p:cNvSpPr txBox="1"/>
          <p:nvPr/>
        </p:nvSpPr>
        <p:spPr>
          <a:xfrm>
            <a:off x="2503539" y="2789078"/>
            <a:ext cx="782310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a:latin typeface="Times New Roman" panose="02020603050405020304" pitchFamily="18" charset="0"/>
                <a:cs typeface="Times New Roman" panose="02020603050405020304" pitchFamily="18" charset="0"/>
                <a:sym typeface="Wingdings" panose="05000000000000000000" pitchFamily="2" charset="2"/>
              </a:rPr>
              <a:t>Diesmal</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Kleidung</a:t>
            </a:r>
            <a:r>
              <a:rPr lang="en-US" sz="1633" b="1" dirty="0">
                <a:latin typeface="Times New Roman" panose="02020603050405020304" pitchFamily="18" charset="0"/>
                <a:cs typeface="Times New Roman" panose="02020603050405020304" pitchFamily="18" charset="0"/>
                <a:sym typeface="Wingdings" panose="05000000000000000000" pitchFamily="2" charset="2"/>
              </a:rPr>
              <a:t> 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Wein</a:t>
            </a:r>
            <a:endParaRPr lang="en-US" sz="1633" b="1"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ACEBB222-A7BE-4C22-BFFC-C73936D65D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3" name="Inhaltsplatzhalter 2">
            <a:extLst>
              <a:ext uri="{FF2B5EF4-FFF2-40B4-BE49-F238E27FC236}">
                <a16:creationId xmlns:a16="http://schemas.microsoft.com/office/drawing/2014/main" id="{E163B29F-84DA-4974-A597-3DA8D0DA92A1}"/>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a:extLst>
              <a:ext uri="{FF2B5EF4-FFF2-40B4-BE49-F238E27FC236}">
                <a16:creationId xmlns:a16="http://schemas.microsoft.com/office/drawing/2014/main" id="{BBC7A274-E9CD-488D-AA2B-5249E80A5849}"/>
              </a:ext>
            </a:extLst>
          </p:cNvPr>
          <p:cNvSpPr txBox="1"/>
          <p:nvPr/>
        </p:nvSpPr>
        <p:spPr>
          <a:xfrm>
            <a:off x="4612943" y="3132698"/>
            <a:ext cx="7579057"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sym typeface="Wingdings" panose="05000000000000000000" pitchFamily="2" charset="2"/>
              </a:rPr>
              <a:t>Beachten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Sie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dass</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wir</a:t>
            </a:r>
            <a:r>
              <a:rPr lang="en-US" sz="1633" dirty="0">
                <a:latin typeface="Times New Roman" panose="02020603050405020304" pitchFamily="18" charset="0"/>
                <a:cs typeface="Times New Roman" panose="02020603050405020304" pitchFamily="18" charset="0"/>
                <a:sym typeface="Wingdings" panose="05000000000000000000" pitchFamily="2" charset="2"/>
              </a:rPr>
              <a:t> die Einheit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wechseln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Jetzt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wird</a:t>
            </a:r>
            <a:r>
              <a:rPr lang="en-US" sz="1633" dirty="0">
                <a:latin typeface="Times New Roman" panose="02020603050405020304" pitchFamily="18" charset="0"/>
                <a:cs typeface="Times New Roman" panose="02020603050405020304" pitchFamily="18" charset="0"/>
                <a:sym typeface="Wingdings" panose="05000000000000000000" pitchFamily="2" charset="2"/>
              </a:rPr>
              <a:t> in 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gemessen</a:t>
            </a:r>
            <a:endParaRPr lang="en-US" sz="1633" dirty="0">
              <a:latin typeface="Times New Roman" panose="02020603050405020304" pitchFamily="18" charset="0"/>
              <a:cs typeface="Times New Roman" panose="02020603050405020304" pitchFamily="18" charset="0"/>
              <a:sym typeface="Wingdings" panose="05000000000000000000" pitchFamily="2" charset="2"/>
            </a:endParaRPr>
          </a:p>
          <a:p>
            <a:r>
              <a:rPr lang="en-US" sz="1633" dirty="0">
                <a:latin typeface="Times New Roman" panose="02020603050405020304" pitchFamily="18" charset="0"/>
                <a:cs typeface="Times New Roman" panose="02020603050405020304" pitchFamily="18" charset="0"/>
                <a:sym typeface="Wingdings" panose="05000000000000000000" pitchFamily="2" charset="2"/>
              </a:rPr>
              <a:t>Auf der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Folie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vorher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ist</a:t>
            </a:r>
            <a:r>
              <a:rPr lang="en-US" sz="1633" dirty="0">
                <a:latin typeface="Times New Roman" panose="02020603050405020304" pitchFamily="18" charset="0"/>
                <a:cs typeface="Times New Roman" panose="02020603050405020304" pitchFamily="18" charset="0"/>
                <a:sym typeface="Wingdings" panose="05000000000000000000" pitchFamily="2" charset="2"/>
              </a:rPr>
              <a:t> die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Maßeinheit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Kleidung</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 name="TextBox 6">
                <a:extLst>
                  <a:ext uri="{FF2B5EF4-FFF2-40B4-BE49-F238E27FC236}">
                    <a16:creationId xmlns:a16="http://schemas.microsoft.com/office/drawing/2014/main" id="{BBC7A274-E9CD-488D-AA2B-5249E80A5849}"/>
                  </a:ext>
                </a:extLst>
              </p:cNvPr>
              <p:cNvSpPr txBox="1"/>
              <p:nvPr/>
            </p:nvSpPr>
            <p:spPr>
              <a:xfrm>
                <a:off x="2817497" y="3832625"/>
                <a:ext cx="4560800" cy="4490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a:latin typeface="Times New Roman" panose="02020603050405020304" pitchFamily="18" charset="0"/>
                    <a:cs typeface="Times New Roman" panose="02020603050405020304" pitchFamily="18" charset="0"/>
                    <a:sym typeface="Wingdings" panose="05000000000000000000" pitchFamily="2" charset="2"/>
                  </a:rPr>
                  <a:t> Portugal auf  </a:t>
                </a:r>
                <a14:m>
                  <m:oMath xmlns:m="http://schemas.openxmlformats.org/officeDocument/2006/math">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r>
                      <a:rPr lang="de-DE" sz="1633" b="0" i="0" smtClean="0">
                        <a:latin typeface="Cambria Math" panose="02040503050406030204" pitchFamily="18" charset="0"/>
                      </a:rPr>
                      <m:t>=0,2</m:t>
                    </m:r>
                  </m:oMath>
                </a14:m>
                <a:r>
                  <a:rPr lang="en-US" sz="1633" dirty="0">
                    <a:latin typeface="Times New Roman" panose="02020603050405020304" pitchFamily="18" charset="0"/>
                    <a:cs typeface="Times New Roman" panose="02020603050405020304" pitchFamily="18" charset="0"/>
                    <a:sym typeface="Wingdings" panose="05000000000000000000" pitchFamily="2" charset="2"/>
                  </a:rPr>
                  <a:t> L Wein </a:t>
                </a:r>
                <a:endParaRPr lang="en-US" sz="1633" dirty="0">
                  <a:latin typeface="Times New Roman" panose="02020603050405020304" pitchFamily="18" charset="0"/>
                  <a:cs typeface="Times New Roman" panose="02020603050405020304" pitchFamily="18" charset="0"/>
                </a:endParaRPr>
              </a:p>
            </p:txBody>
          </p:sp>
        </mc:Choice>
        <mc:Fallback xmlns="">
          <p:sp>
            <p:nvSpPr>
              <p:cNvPr id="24"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17497" y="3832625"/>
                <a:ext cx="4560800" cy="449097"/>
              </a:xfrm>
              <a:prstGeom prst="rect">
                <a:avLst/>
              </a:prstGeom>
              <a:blipFill>
                <a:blip r:embed="rId6"/>
                <a:stretch>
                  <a:fillRect l="-802" b="-547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TextBox 6">
                <a:extLst>
                  <a:ext uri="{FF2B5EF4-FFF2-40B4-BE49-F238E27FC236}">
                    <a16:creationId xmlns:a16="http://schemas.microsoft.com/office/drawing/2014/main" id="{BBC7A274-E9CD-488D-AA2B-5249E80A5849}"/>
                  </a:ext>
                </a:extLst>
              </p:cNvPr>
              <p:cNvSpPr txBox="1"/>
              <p:nvPr/>
            </p:nvSpPr>
            <p:spPr>
              <a:xfrm>
                <a:off x="2809200" y="4660057"/>
                <a:ext cx="4135684" cy="4492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a:latin typeface="Times New Roman" panose="02020603050405020304" pitchFamily="18" charset="0"/>
                    <a:cs typeface="Times New Roman" panose="02020603050405020304" pitchFamily="18" charset="0"/>
                    <a:sym typeface="Wingdings" panose="05000000000000000000" pitchFamily="2" charset="2"/>
                  </a:rPr>
                  <a:t> UK auf  </a:t>
                </a:r>
                <a14:m>
                  <m:oMath xmlns:m="http://schemas.openxmlformats.org/officeDocument/2006/math">
                    <m:f>
                      <m:fPr>
                        <m:ctrlPr>
                          <a:rPr lang="de-DE" sz="1633" i="1">
                            <a:latin typeface="Cambria Math" panose="02040503050406030204" pitchFamily="18" charset="0"/>
                          </a:rPr>
                        </m:ctrlPr>
                      </m:fPr>
                      <m:num>
                        <m:r>
                          <a:rPr lang="de-DE" sz="1633" b="0" i="1" smtClean="0">
                            <a:latin typeface="Cambria Math" panose="02040503050406030204" pitchFamily="18" charset="0"/>
                          </a:rPr>
                          <m:t>2</m:t>
                        </m:r>
                      </m:num>
                      <m:den>
                        <m:r>
                          <a:rPr lang="de-DE" sz="1633" b="0" i="1" smtClean="0">
                            <a:latin typeface="Cambria Math" panose="02040503050406030204" pitchFamily="18" charset="0"/>
                          </a:rPr>
                          <m:t>3</m:t>
                        </m:r>
                      </m:den>
                    </m:f>
                    <m:r>
                      <a:rPr lang="de-DE" sz="1633" b="0" i="1" smtClean="0">
                        <a:latin typeface="Cambria Math" panose="02040503050406030204" pitchFamily="18" charset="0"/>
                      </a:rPr>
                      <m:t>=0,</m:t>
                    </m:r>
                    <m:bar>
                      <m:barPr>
                        <m:pos m:val="top"/>
                        <m:ctrlPr>
                          <a:rPr lang="de-DE" sz="1633" b="0" i="1" smtClean="0">
                            <a:latin typeface="Cambria Math" panose="02040503050406030204" pitchFamily="18" charset="0"/>
                          </a:rPr>
                        </m:ctrlPr>
                      </m:barPr>
                      <m:e>
                        <m:r>
                          <a:rPr lang="de-DE" sz="1633" i="1" dirty="0">
                            <a:latin typeface="Cambria Math" panose="02040503050406030204" pitchFamily="18" charset="0"/>
                          </a:rPr>
                          <m:t>6</m:t>
                        </m:r>
                      </m:e>
                    </m:bar>
                  </m:oMath>
                </a14:m>
                <a:r>
                  <a:rPr lang="en-US" sz="1633" dirty="0">
                    <a:latin typeface="Times New Roman" panose="02020603050405020304" pitchFamily="18" charset="0"/>
                    <a:cs typeface="Times New Roman" panose="02020603050405020304" pitchFamily="18" charset="0"/>
                    <a:sym typeface="Wingdings" panose="05000000000000000000" pitchFamily="2" charset="2"/>
                  </a:rPr>
                  <a:t> L Wein</a:t>
                </a:r>
                <a:endParaRPr lang="en-US" sz="1633" dirty="0">
                  <a:latin typeface="Times New Roman" panose="02020603050405020304" pitchFamily="18" charset="0"/>
                  <a:cs typeface="Times New Roman" panose="02020603050405020304" pitchFamily="18" charset="0"/>
                </a:endParaRPr>
              </a:p>
            </p:txBody>
          </p:sp>
        </mc:Choice>
        <mc:Fallback xmlns="">
          <p:sp>
            <p:nvSpPr>
              <p:cNvPr id="25"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09200" y="4660057"/>
                <a:ext cx="4135684" cy="449290"/>
              </a:xfrm>
              <a:prstGeom prst="rect">
                <a:avLst/>
              </a:prstGeom>
              <a:blipFill>
                <a:blip r:embed="rId7"/>
                <a:stretch>
                  <a:fillRect l="-885" b="-5405"/>
                </a:stretch>
              </a:blipFill>
            </p:spPr>
            <p:txBody>
              <a:bodyPr/>
              <a:lstStyle/>
              <a:p>
                <a:r>
                  <a:rPr lang="de-DE">
                    <a:noFill/>
                  </a:rPr>
                  <a:t> </a:t>
                </a:r>
              </a:p>
            </p:txBody>
          </p:sp>
        </mc:Fallback>
      </mc:AlternateContent>
      <p:sp>
        <p:nvSpPr>
          <p:cNvPr id="26" name="TextBox 6">
            <a:extLst>
              <a:ext uri="{FF2B5EF4-FFF2-40B4-BE49-F238E27FC236}">
                <a16:creationId xmlns:a16="http://schemas.microsoft.com/office/drawing/2014/main" id="{BBC7A274-E9CD-488D-AA2B-5249E80A5849}"/>
              </a:ext>
            </a:extLst>
          </p:cNvPr>
          <p:cNvSpPr txBox="1"/>
          <p:nvPr/>
        </p:nvSpPr>
        <p:spPr>
          <a:xfrm>
            <a:off x="1439797" y="6079421"/>
            <a:ext cx="874506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sym typeface="Wingdings" panose="05000000000000000000" pitchFamily="2" charset="2"/>
              </a:rPr>
              <a:t>Gehen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Sie</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diese</a:t>
            </a:r>
            <a:r>
              <a:rPr lang="en-US" sz="1633" dirty="0">
                <a:latin typeface="Times New Roman" panose="02020603050405020304" pitchFamily="18" charset="0"/>
                <a:cs typeface="Times New Roman" panose="02020603050405020304" pitchFamily="18" charset="0"/>
                <a:sym typeface="Wingdings" panose="05000000000000000000" pitchFamily="2" charset="2"/>
              </a:rPr>
              <a:t> Argumentation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langsam</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durch</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denn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sehr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schnell</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dreht</a:t>
            </a:r>
            <a:r>
              <a:rPr lang="en-US" sz="1633" dirty="0">
                <a:latin typeface="Times New Roman" panose="02020603050405020304" pitchFamily="18" charset="0"/>
                <a:cs typeface="Times New Roman" panose="02020603050405020304" pitchFamily="18" charset="0"/>
                <a:sym typeface="Wingdings" panose="05000000000000000000" pitchFamily="2" charset="2"/>
              </a:rPr>
              <a:t> man die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Verhältnisse</a:t>
            </a:r>
            <a:r>
              <a:rPr lang="en-US" sz="1633" dirty="0">
                <a:latin typeface="Times New Roman" panose="02020603050405020304" pitchFamily="18" charset="0"/>
                <a:cs typeface="Times New Roman" panose="02020603050405020304" pitchFamily="18" charset="0"/>
                <a:sym typeface="Wingdings" panose="05000000000000000000" pitchFamily="2" charset="2"/>
              </a:rPr>
              <a:t> um,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bzw</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verfällt</a:t>
            </a:r>
            <a:r>
              <a:rPr lang="en-US" sz="1633" dirty="0">
                <a:latin typeface="Times New Roman" panose="02020603050405020304" pitchFamily="18" charset="0"/>
                <a:cs typeface="Times New Roman" panose="02020603050405020304" pitchFamily="18" charset="0"/>
                <a:sym typeface="Wingdings" panose="05000000000000000000" pitchFamily="2" charset="2"/>
              </a:rPr>
              <a:t> in die Argumentation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mit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Kosten</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a:t>Wein [L]</a:t>
                          </a:r>
                        </a:p>
                      </a:txBody>
                      <a:tcPr/>
                    </a:tc>
                    <a:tc>
                      <a:txBody>
                        <a:bodyPr/>
                        <a:lstStyle/>
                        <a:p>
                          <a:pPr algn="ctr"/>
                          <a:r>
                            <a:rPr lang="de-DE" dirty="0"/>
                            <a:t>Kleidung [Anzahl]</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8"/>
                          <a:stretch>
                            <a:fillRect l="-100000" t="-108197" r="-100265" b="-124590"/>
                          </a:stretch>
                        </a:blipFill>
                      </a:tcPr>
                    </a:tc>
                    <a:tc>
                      <a:txBody>
                        <a:bodyPr/>
                        <a:lstStyle/>
                        <a:p>
                          <a:endParaRPr lang="de-DE"/>
                        </a:p>
                      </a:txBody>
                      <a:tcPr>
                        <a:blipFill>
                          <a:blip r:embed="rId8"/>
                          <a:stretch>
                            <a:fillRect l="-200531" t="-108197" r="-531"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8"/>
                          <a:stretch>
                            <a:fillRect l="-100000" t="-208197" r="-100265" b="-24590"/>
                          </a:stretch>
                        </a:blipFill>
                      </a:tcPr>
                    </a:tc>
                    <a:tc>
                      <a:txBody>
                        <a:bodyPr/>
                        <a:lstStyle/>
                        <a:p>
                          <a:endParaRPr lang="de-DE"/>
                        </a:p>
                      </a:txBody>
                      <a:tcPr>
                        <a:blipFill>
                          <a:blip r:embed="rId8"/>
                          <a:stretch>
                            <a:fillRect l="-200531"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 name="Rechteck 1"/>
          <p:cNvSpPr/>
          <p:nvPr/>
        </p:nvSpPr>
        <p:spPr>
          <a:xfrm>
            <a:off x="201405" y="3858626"/>
            <a:ext cx="1031051"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Portugal:</a:t>
            </a:r>
            <a:endParaRPr lang="de-DE" dirty="0"/>
          </a:p>
        </p:txBody>
      </p:sp>
    </p:spTree>
    <p:extLst>
      <p:ext uri="{BB962C8B-B14F-4D97-AF65-F5344CB8AC3E}">
        <p14:creationId xmlns:p14="http://schemas.microsoft.com/office/powerpoint/2010/main" val="385165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23" grpId="0"/>
      <p:bldP spid="13" grpId="0"/>
      <p:bldP spid="24" grpId="0"/>
      <p:bldP spid="25" grpId="0"/>
      <p:bldP spid="26" grpId="0"/>
      <p:bldP spid="2"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5079</Words>
  <Application>Microsoft Office PowerPoint</Application>
  <PresentationFormat>Breitbild</PresentationFormat>
  <Paragraphs>575</Paragraphs>
  <Slides>33</Slides>
  <Notes>12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33</vt:i4>
      </vt:variant>
    </vt:vector>
  </HeadingPairs>
  <TitlesOfParts>
    <vt:vector size="42" baseType="lpstr">
      <vt:lpstr>Arial</vt:lpstr>
      <vt:lpstr>Arial Unicode MS</vt:lpstr>
      <vt:lpstr>Calibri</vt:lpstr>
      <vt:lpstr>Calibri Light</vt:lpstr>
      <vt:lpstr>Cambria Math</vt:lpstr>
      <vt:lpstr>Times New Roman</vt:lpstr>
      <vt:lpstr>Wingdings</vt:lpstr>
      <vt:lpstr>ヒラギノ角ゴ Pro W3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416</cp:revision>
  <dcterms:created xsi:type="dcterms:W3CDTF">2019-02-11T10:45:01Z</dcterms:created>
  <dcterms:modified xsi:type="dcterms:W3CDTF">2022-03-13T14:20:52Z</dcterms:modified>
</cp:coreProperties>
</file>