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8" r:id="rId2"/>
    <p:sldId id="266" r:id="rId3"/>
    <p:sldId id="267" r:id="rId4"/>
    <p:sldId id="268" r:id="rId5"/>
    <p:sldId id="269" r:id="rId6"/>
    <p:sldId id="277" r:id="rId7"/>
    <p:sldId id="271" r:id="rId8"/>
    <p:sldId id="270" r:id="rId9"/>
    <p:sldId id="1374" r:id="rId10"/>
    <p:sldId id="260" r:id="rId11"/>
    <p:sldId id="273" r:id="rId12"/>
    <p:sldId id="274" r:id="rId13"/>
    <p:sldId id="278" r:id="rId14"/>
    <p:sldId id="899" r:id="rId15"/>
    <p:sldId id="900" r:id="rId16"/>
    <p:sldId id="901" r:id="rId17"/>
    <p:sldId id="902" r:id="rId18"/>
    <p:sldId id="903" r:id="rId19"/>
    <p:sldId id="920" r:id="rId20"/>
    <p:sldId id="921" r:id="rId21"/>
    <p:sldId id="904" r:id="rId22"/>
    <p:sldId id="905" r:id="rId23"/>
    <p:sldId id="906" r:id="rId24"/>
    <p:sldId id="907" r:id="rId25"/>
    <p:sldId id="908"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97" d="100"/>
          <a:sy n="97" d="100"/>
        </p:scale>
        <p:origin x="2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08.03.2022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08.03.2022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08.03.2022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08.03.2022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08.03.2022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08.03.2022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08.03.2022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08.03.2022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08.03.2022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08.03.2022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08.03.2022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08.03.2022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08.03.2022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bundesfinanzministerium.de/Datenportal/start.html" TargetMode="External"/><Relationship Id="rId2" Type="http://schemas.openxmlformats.org/officeDocument/2006/relationships/hyperlink" Target="https://www-genesis.destatis.de/genesis/online" TargetMode="External"/><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5" Type="http://schemas.openxmlformats.org/officeDocument/2006/relationships/hyperlink" Target="https://ec.europa.eu/eurostat/de/data/database" TargetMode="External"/><Relationship Id="rId4" Type="http://schemas.openxmlformats.org/officeDocument/2006/relationships/hyperlink" Target="https://www.bundesbank.de/de/statistiken/oeffentliche-finanz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Finanzwissenschaft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Den </a:t>
            </a:r>
            <a:r>
              <a:rPr lang="de-DE" sz="2400" b="1" dirty="0">
                <a:latin typeface="Times New Roman" panose="02020603050405020304" pitchFamily="18" charset="0"/>
                <a:cs typeface="Times New Roman" panose="02020603050405020304" pitchFamily="18" charset="0"/>
              </a:rPr>
              <a:t>Gegenstand</a:t>
            </a:r>
            <a:r>
              <a:rPr lang="de-DE" sz="2400" dirty="0">
                <a:latin typeface="Times New Roman" panose="02020603050405020304" pitchFamily="18" charset="0"/>
                <a:cs typeface="Times New Roman" panose="02020603050405020304" pitchFamily="18" charset="0"/>
              </a:rPr>
              <a:t> bilden die wirtschaftlichen Aktivitäten des Staates</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Gegenüberstellung der Einnahmen und Ausgaben des öffentlichen Sektors</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Zwei </a:t>
            </a:r>
            <a:r>
              <a:rPr lang="de-DE" sz="2400" b="1" dirty="0">
                <a:latin typeface="Times New Roman" panose="02020603050405020304" pitchFamily="18" charset="0"/>
                <a:cs typeface="Times New Roman" panose="02020603050405020304" pitchFamily="18" charset="0"/>
              </a:rPr>
              <a:t>grundsätzliche Fragen</a:t>
            </a:r>
            <a:r>
              <a:rPr lang="de-DE" sz="2400" dirty="0">
                <a:latin typeface="Times New Roman" panose="02020603050405020304" pitchFamily="18" charset="0"/>
                <a:cs typeface="Times New Roman" panose="02020603050405020304" pitchFamily="18" charset="0"/>
              </a:rPr>
              <a:t> sollen beantwortet werden:</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beeinflusst die Staatsaktivität die Wirtschaft als Ganzes (</a:t>
            </a:r>
            <a:r>
              <a:rPr lang="de-DE" sz="2400" b="1" dirty="0">
                <a:latin typeface="Times New Roman" panose="02020603050405020304" pitchFamily="18" charset="0"/>
                <a:cs typeface="Times New Roman" panose="02020603050405020304" pitchFamily="18" charset="0"/>
              </a:rPr>
              <a:t>positiv</a:t>
            </a:r>
            <a:r>
              <a:rPr lang="de-DE" sz="24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sollten die wirtschaftspolitischen Maßnahmen des Staates ausgestaltet sein unter der Berücksichtigung vorher formulierter Ziele (</a:t>
            </a:r>
            <a:r>
              <a:rPr lang="de-DE" sz="2400" b="1" dirty="0">
                <a:latin typeface="Times New Roman" panose="02020603050405020304" pitchFamily="18" charset="0"/>
                <a:cs typeface="Times New Roman" panose="02020603050405020304" pitchFamily="18" charset="0"/>
              </a:rPr>
              <a:t>normativ</a:t>
            </a:r>
            <a:r>
              <a:rPr lang="de-DE"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86646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a:stretch>
            <a:fillRect/>
          </a:stretch>
        </p:blipFill>
        <p:spPr>
          <a:xfrm>
            <a:off x="0" y="2880000"/>
            <a:ext cx="8023172" cy="360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Einnahmen und Ausgaben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349497"/>
            <a:ext cx="8048910" cy="427179"/>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Finanzstatistik, Rechnungsergebnisse der öffentlichen Haushalte, Vierteljährliche Kassenergebnisse des Öffentlichen 	Gesamthaushalts, Schulden des Öffentlichen Gesamthaushalts,</a:t>
            </a:r>
          </a:p>
          <a:p>
            <a:r>
              <a:rPr lang="de-DE" sz="1000" dirty="0">
                <a:latin typeface="Times New Roman" panose="02020603050405020304" pitchFamily="18" charset="0"/>
                <a:cs typeface="Times New Roman" panose="02020603050405020304" pitchFamily="18" charset="0"/>
              </a:rPr>
              <a:t>	Einnahmen und Ausgaben sind bereinigt und ergeben sich damit als die Summe der Einzelpositionen</a:t>
            </a:r>
          </a:p>
        </p:txBody>
      </p:sp>
      <p:sp>
        <p:nvSpPr>
          <p:cNvPr id="12" name="Textfeld 11"/>
          <p:cNvSpPr txBox="1"/>
          <p:nvPr/>
        </p:nvSpPr>
        <p:spPr>
          <a:xfrm>
            <a:off x="7947588" y="546578"/>
            <a:ext cx="4225362" cy="1202860"/>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In den letzten 15 Jahren hat Gesamthaushalt von rund 1 Bio. Euro auf aktuell rund 1,5 Bio. Euro zugenommen. Das Volumen liegt damit bei knapp der Hälfte der gesamtwirtschaftlichen Leistung gemessen am Bruttoinlandsprodukt.</a:t>
            </a:r>
          </a:p>
        </p:txBody>
      </p:sp>
      <p:sp>
        <p:nvSpPr>
          <p:cNvPr id="14" name="Textfeld 13"/>
          <p:cNvSpPr txBox="1"/>
          <p:nvPr/>
        </p:nvSpPr>
        <p:spPr>
          <a:xfrm>
            <a:off x="7985379" y="1649614"/>
            <a:ext cx="4187571" cy="953662"/>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Bis zum Jahr 2013 hat Deutschland durchgehend ein Defizit bzw. knapp ausgeglichenen Haushalt ausgewiesen. D.h. die Ausgaben haben regelmäßig die Einnahmen überstiegen</a:t>
            </a:r>
          </a:p>
        </p:txBody>
      </p:sp>
      <p:sp>
        <p:nvSpPr>
          <p:cNvPr id="15" name="Textfeld 14"/>
          <p:cNvSpPr txBox="1"/>
          <p:nvPr/>
        </p:nvSpPr>
        <p:spPr>
          <a:xfrm>
            <a:off x="7994749" y="2511525"/>
            <a:ext cx="4168829" cy="2412254"/>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Bis zum Jahr 2019 ist in Deutschland der bemerkenswerte Befund eines Haushaltüberschusses zu konstatieren. Im Zuge der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sieht die für 2020 natürlich anders aus. Das Defizit für das erste </a:t>
            </a:r>
            <a:r>
              <a:rPr lang="de-DE" sz="1400" dirty="0" err="1">
                <a:latin typeface="Times New Roman" panose="02020603050405020304" pitchFamily="18" charset="0"/>
                <a:cs typeface="Times New Roman" panose="02020603050405020304" pitchFamily="18" charset="0"/>
              </a:rPr>
              <a:t>Coronajahr</a:t>
            </a:r>
            <a:r>
              <a:rPr lang="de-DE" sz="1400" dirty="0">
                <a:latin typeface="Times New Roman" panose="02020603050405020304" pitchFamily="18" charset="0"/>
                <a:cs typeface="Times New Roman" panose="02020603050405020304" pitchFamily="18" charset="0"/>
              </a:rPr>
              <a:t> liegt bei 190 Mrd. Euro und für diese Jahr wird es wahrscheinlich in einer ähnlichen Größenordnung liegen. Das kumulierte Defizit in der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wird damit mehr als doppelt so hoch liegen, wie die in der globalen Finanz- und Wirtschaftskrise 10 Jahre davor.</a:t>
            </a:r>
            <a:endParaRPr lang="de-DE" dirty="0">
              <a:latin typeface="Times New Roman" panose="02020603050405020304" pitchFamily="18" charset="0"/>
              <a:cs typeface="Times New Roman" panose="02020603050405020304" pitchFamily="18" charset="0"/>
            </a:endParaRPr>
          </a:p>
        </p:txBody>
      </p:sp>
      <p:sp>
        <p:nvSpPr>
          <p:cNvPr id="18" name="Textfeld 17"/>
          <p:cNvSpPr txBox="1"/>
          <p:nvPr/>
        </p:nvSpPr>
        <p:spPr>
          <a:xfrm>
            <a:off x="-1" y="1959356"/>
            <a:ext cx="8179495" cy="953662"/>
          </a:xfrm>
          <a:prstGeom prst="rect">
            <a:avLst/>
          </a:prstGeom>
          <a:noFill/>
        </p:spPr>
        <p:txBody>
          <a:bodyPr wrap="square" rtlCol="0">
            <a:noAutofit/>
          </a:bodyPr>
          <a:lstStyle/>
          <a:p>
            <a:r>
              <a:rPr lang="de-DE" sz="1300" dirty="0">
                <a:latin typeface="Times New Roman" panose="02020603050405020304" pitchFamily="18" charset="0"/>
                <a:cs typeface="Times New Roman" panose="02020603050405020304" pitchFamily="18" charset="0"/>
              </a:rPr>
              <a:t>Grundsätzlich sind die Volumen auf Bund, Länder und Gemeindeebene mit 300-400 Mrd. Euro in einer ähnlichen Größenordnung, wodurch sich auch hier der föderale Aufbau des deutschen Staates widerspiegelt. Die Ausgaben für die EU liegen dabei mit rund 30 Mrd. Euro bei etwa 1/10. Zudem ist zu konstatieren, dass durch die knapp 700 Mrd. Euro für die Sozialversicherung fast die Hälfte des Haushalts von vorneherein festliegt und vornehmlich nur durch Gesetzesänderung angepasst werden </a:t>
            </a:r>
            <a:r>
              <a:rPr lang="de-DE" sz="1300" dirty="0" err="1">
                <a:latin typeface="Times New Roman" panose="02020603050405020304" pitchFamily="18" charset="0"/>
                <a:cs typeface="Times New Roman" panose="02020603050405020304" pitchFamily="18" charset="0"/>
              </a:rPr>
              <a:t>kannt</a:t>
            </a:r>
            <a:r>
              <a:rPr lang="de-DE" sz="1300" dirty="0">
                <a:latin typeface="Times New Roman" panose="02020603050405020304" pitchFamily="18" charset="0"/>
                <a:cs typeface="Times New Roman" panose="02020603050405020304" pitchFamily="18" charset="0"/>
              </a:rPr>
              <a:t> </a:t>
            </a:r>
          </a:p>
          <a:p>
            <a:endParaRPr lang="de-DE" dirty="0">
              <a:latin typeface="Times New Roman" panose="02020603050405020304" pitchFamily="18" charset="0"/>
              <a:cs typeface="Times New Roman" panose="02020603050405020304" pitchFamily="18" charset="0"/>
            </a:endParaRPr>
          </a:p>
        </p:txBody>
      </p:sp>
      <p:sp>
        <p:nvSpPr>
          <p:cNvPr id="6" name="Rechteck 5"/>
          <p:cNvSpPr/>
          <p:nvPr/>
        </p:nvSpPr>
        <p:spPr>
          <a:xfrm>
            <a:off x="1601530" y="1235770"/>
            <a:ext cx="2828109"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5078429"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6706932"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7306489" y="3356678"/>
            <a:ext cx="424521" cy="42019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a:off x="1306308" y="3713532"/>
            <a:ext cx="4231367" cy="60639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mit Pfeil 22"/>
          <p:cNvCxnSpPr/>
          <p:nvPr/>
        </p:nvCxnSpPr>
        <p:spPr>
          <a:xfrm flipV="1">
            <a:off x="1730829" y="3500846"/>
            <a:ext cx="5499462" cy="476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Ellipse 6"/>
          <p:cNvSpPr/>
          <p:nvPr/>
        </p:nvSpPr>
        <p:spPr>
          <a:xfrm>
            <a:off x="1306308" y="4060728"/>
            <a:ext cx="424521" cy="25919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a:off x="5337897" y="3356678"/>
            <a:ext cx="2609691" cy="70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D9693260-9BDB-45AD-9C26-4C60B547D8DC}"/>
              </a:ext>
            </a:extLst>
          </p:cNvPr>
          <p:cNvPicPr>
            <a:picLocks noChangeAspect="1"/>
          </p:cNvPicPr>
          <p:nvPr/>
        </p:nvPicPr>
        <p:blipFill>
          <a:blip r:embed="rId3"/>
          <a:stretch>
            <a:fillRect/>
          </a:stretch>
        </p:blipFill>
        <p:spPr>
          <a:xfrm>
            <a:off x="0" y="540000"/>
            <a:ext cx="7920000" cy="1317186"/>
          </a:xfrm>
          <a:prstGeom prst="rect">
            <a:avLst/>
          </a:prstGeom>
        </p:spPr>
      </p:pic>
      <p:sp>
        <p:nvSpPr>
          <p:cNvPr id="22" name="Textfeld 21">
            <a:extLst>
              <a:ext uri="{FF2B5EF4-FFF2-40B4-BE49-F238E27FC236}">
                <a16:creationId xmlns:a16="http://schemas.microsoft.com/office/drawing/2014/main" id="{EE91DB40-93C6-4BE8-A793-7225142E517B}"/>
              </a:ext>
            </a:extLst>
          </p:cNvPr>
          <p:cNvSpPr txBox="1"/>
          <p:nvPr/>
        </p:nvSpPr>
        <p:spPr>
          <a:xfrm>
            <a:off x="8020487" y="4677216"/>
            <a:ext cx="4079564" cy="2412254"/>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Für das abgelaufene Jahr lag das Defizit aller Voraussicht nach in einer ähnlichen Größenordnung wie 2020. Des Weiteren sah nicht nur der Haushaltsentwurf für 2022 noch einmal ein höheres Defizit als in der Schuldenbremse vorgesehen vor, sondern durch den Krieg in der Ukraine ist seitens der Bundesregierung ein Sondervermögen von 100 Mrd. Euro für die Bundeswehr vorgesehen, welches ebenfalls </a:t>
            </a:r>
            <a:r>
              <a:rPr lang="de-DE" sz="1400" dirty="0" err="1">
                <a:latin typeface="Times New Roman" panose="02020603050405020304" pitchFamily="18" charset="0"/>
                <a:cs typeface="Times New Roman" panose="02020603050405020304" pitchFamily="18" charset="0"/>
              </a:rPr>
              <a:t>Schuldenfinaziert</a:t>
            </a:r>
            <a:r>
              <a:rPr lang="de-DE" sz="1400" dirty="0">
                <a:latin typeface="Times New Roman" panose="02020603050405020304" pitchFamily="18" charset="0"/>
                <a:cs typeface="Times New Roman" panose="02020603050405020304" pitchFamily="18" charset="0"/>
              </a:rPr>
              <a:t> werden soll. </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6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8" grpId="0"/>
      <p:bldP spid="6" grpId="0" animBg="1"/>
      <p:bldP spid="19" grpId="0" animBg="1"/>
      <p:bldP spid="20" grpId="0" animBg="1"/>
      <p:bldP spid="21" grpId="0" animBg="1"/>
      <p:bldP spid="25" grpId="0" animBg="1"/>
      <p:bldP spid="7" grpId="0" animBg="1"/>
      <p:bldP spid="27" grpId="0" animBg="1"/>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0" y="540000"/>
            <a:ext cx="8071747" cy="360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4" name="Textfeld 3">
            <a:extLst>
              <a:ext uri="{FF2B5EF4-FFF2-40B4-BE49-F238E27FC236}">
                <a16:creationId xmlns:a16="http://schemas.microsoft.com/office/drawing/2014/main" id="{5D4C3880-B67D-4928-A137-9595E9C885D6}"/>
              </a:ext>
            </a:extLst>
          </p:cNvPr>
          <p:cNvSpPr txBox="1"/>
          <p:nvPr/>
        </p:nvSpPr>
        <p:spPr>
          <a:xfrm>
            <a:off x="93340" y="4025759"/>
            <a:ext cx="3760813" cy="523220"/>
          </a:xfrm>
          <a:prstGeom prst="rect">
            <a:avLst/>
          </a:prstGeom>
          <a:noFill/>
        </p:spPr>
        <p:txBody>
          <a:bodyPr wrap="square" rtlCol="0">
            <a:spAutoFit/>
          </a:bodyPr>
          <a:lstStyle/>
          <a:p>
            <a:r>
              <a:rPr lang="de-DE" sz="1400" dirty="0"/>
              <a:t>Defizit:	Finanzierungssaldo des Staates in 	Relation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3900327" y="4025759"/>
            <a:ext cx="3806988" cy="738664"/>
          </a:xfrm>
          <a:prstGeom prst="rect">
            <a:avLst/>
          </a:prstGeom>
          <a:noFill/>
        </p:spPr>
        <p:txBody>
          <a:bodyPr wrap="square" rtlCol="0">
            <a:spAutoFit/>
          </a:bodyPr>
          <a:lstStyle/>
          <a:p>
            <a:r>
              <a:rPr lang="de-DE" sz="1400" dirty="0" err="1"/>
              <a:t>Schuldenstandsquote</a:t>
            </a:r>
            <a:r>
              <a:rPr lang="de-DE" sz="1400" dirty="0"/>
              <a:t> : Schulden des Staates in 	                    Relation</a:t>
            </a:r>
          </a:p>
          <a:p>
            <a:r>
              <a:rPr lang="de-DE" sz="1400" dirty="0"/>
              <a:t>	                    zum Bruttoinlandsprodukt</a:t>
            </a:r>
          </a:p>
        </p:txBody>
      </p:sp>
      <p:sp>
        <p:nvSpPr>
          <p:cNvPr id="8" name="Textfeld 7"/>
          <p:cNvSpPr txBox="1"/>
          <p:nvPr/>
        </p:nvSpPr>
        <p:spPr>
          <a:xfrm>
            <a:off x="8179495" y="546577"/>
            <a:ext cx="3923242" cy="4478350"/>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Insbesondere zum Einführungsdatum des Euro ist darauf hinzuweisen, dass Deutschland am Anfang des Jahrtausends dreimal hintereinander die im </a:t>
            </a:r>
            <a:r>
              <a:rPr lang="de-DE" sz="1400" dirty="0" err="1">
                <a:latin typeface="Times New Roman" panose="02020603050405020304" pitchFamily="18" charset="0"/>
                <a:cs typeface="Times New Roman" panose="02020603050405020304" pitchFamily="18" charset="0"/>
              </a:rPr>
              <a:t>Maastrichtvertrag</a:t>
            </a:r>
            <a:r>
              <a:rPr lang="de-DE" sz="1400" dirty="0">
                <a:latin typeface="Times New Roman" panose="02020603050405020304" pitchFamily="18" charset="0"/>
                <a:cs typeface="Times New Roman" panose="02020603050405020304" pitchFamily="18" charset="0"/>
              </a:rPr>
              <a:t> festgeschriebene zulässige Defizitquote von 3% nicht erfüllt hat. Im Zuge dessen hat dann Deutschland zusammen mit Griechenland und Frankreich das Defizitkriterium aufgeweicht und den vorgesehenen Sanktionsmechanismus außer Kraft gesetzt. Dieser Befund ist zu beachten, wenn von Deutschland regelmäßig die Forderungen nach einer „soliden“ Haushaltsführung von anderen Ländern der Eurozone verlangt wird.</a:t>
            </a:r>
          </a:p>
        </p:txBody>
      </p:sp>
      <p:sp>
        <p:nvSpPr>
          <p:cNvPr id="9" name="Textfeld 8"/>
          <p:cNvSpPr txBox="1"/>
          <p:nvPr/>
        </p:nvSpPr>
        <p:spPr>
          <a:xfrm>
            <a:off x="9524" y="4741577"/>
            <a:ext cx="12172951" cy="725651"/>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Ebenso hat Deutschlands nur zu Beginn das 2. </a:t>
            </a:r>
            <a:r>
              <a:rPr lang="de-DE" sz="1400" dirty="0" err="1">
                <a:latin typeface="Times New Roman" panose="02020603050405020304" pitchFamily="18" charset="0"/>
                <a:cs typeface="Times New Roman" panose="02020603050405020304" pitchFamily="18" charset="0"/>
              </a:rPr>
              <a:t>Maastrichtkriterium</a:t>
            </a:r>
            <a:r>
              <a:rPr lang="de-DE" sz="1400" dirty="0">
                <a:latin typeface="Times New Roman" panose="02020603050405020304" pitchFamily="18" charset="0"/>
                <a:cs typeface="Times New Roman" panose="02020603050405020304" pitchFamily="18" charset="0"/>
              </a:rPr>
              <a:t>, dass die Schulden insgesamt 60% der gesamtwirtschaftlichen Leistung nicht übersteigen sollen, erfüllt. Kurzfristig ist dies im Zuge der Überschüsse in den letzten Jahren 2019 zwar wieder gelungen, jedoch ist die </a:t>
            </a:r>
            <a:r>
              <a:rPr lang="de-DE" sz="1400" dirty="0" err="1">
                <a:latin typeface="Times New Roman" panose="02020603050405020304" pitchFamily="18" charset="0"/>
                <a:cs typeface="Times New Roman" panose="02020603050405020304" pitchFamily="18" charset="0"/>
              </a:rPr>
              <a:t>Schuldensstandsquote</a:t>
            </a:r>
            <a:r>
              <a:rPr lang="de-DE" sz="1400" dirty="0">
                <a:latin typeface="Times New Roman" panose="02020603050405020304" pitchFamily="18" charset="0"/>
                <a:cs typeface="Times New Roman" panose="02020603050405020304" pitchFamily="18" charset="0"/>
              </a:rPr>
              <a:t> im Zuge der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im Jahr 2020 wieder auf knapp 70% gestiegen und das Defizit lag mit -4,5% deutlich über dem </a:t>
            </a:r>
            <a:r>
              <a:rPr lang="de-DE" sz="1400" dirty="0" err="1">
                <a:latin typeface="Times New Roman" panose="02020603050405020304" pitchFamily="18" charset="0"/>
                <a:cs typeface="Times New Roman" panose="02020603050405020304" pitchFamily="18" charset="0"/>
              </a:rPr>
              <a:t>Masstrichtkriterium</a:t>
            </a:r>
            <a:r>
              <a:rPr lang="de-DE" sz="1400" dirty="0">
                <a:latin typeface="Times New Roman" panose="02020603050405020304" pitchFamily="18" charset="0"/>
                <a:cs typeface="Times New Roman" panose="02020603050405020304" pitchFamily="18" charset="0"/>
              </a:rPr>
              <a:t>. </a:t>
            </a:r>
          </a:p>
        </p:txBody>
      </p:sp>
      <p:cxnSp>
        <p:nvCxnSpPr>
          <p:cNvPr id="11" name="Gerade Verbindung mit Pfeil 10"/>
          <p:cNvCxnSpPr/>
          <p:nvPr/>
        </p:nvCxnSpPr>
        <p:spPr>
          <a:xfrm flipH="1">
            <a:off x="3657600" y="1727758"/>
            <a:ext cx="6712967" cy="14909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flipV="1">
            <a:off x="6105525" y="1948822"/>
            <a:ext cx="1481345" cy="28096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777667" y="2909172"/>
            <a:ext cx="1102408" cy="70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Ellipse 17"/>
          <p:cNvSpPr/>
          <p:nvPr/>
        </p:nvSpPr>
        <p:spPr>
          <a:xfrm>
            <a:off x="2298820" y="1309893"/>
            <a:ext cx="1601508" cy="9627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4445727" y="1760434"/>
            <a:ext cx="715934" cy="3247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7586870" y="1534374"/>
            <a:ext cx="397566" cy="3462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a:off x="5254239" y="1294183"/>
            <a:ext cx="1812374" cy="6925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3A14F6E1-ABD0-460B-9542-70CC99632247}"/>
              </a:ext>
            </a:extLst>
          </p:cNvPr>
          <p:cNvSpPr txBox="1"/>
          <p:nvPr/>
        </p:nvSpPr>
        <p:spPr>
          <a:xfrm>
            <a:off x="171947" y="4618035"/>
            <a:ext cx="2672018" cy="253603"/>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Bundesbank</a:t>
            </a:r>
          </a:p>
        </p:txBody>
      </p:sp>
      <p:sp>
        <p:nvSpPr>
          <p:cNvPr id="21" name="Ellipse 20"/>
          <p:cNvSpPr/>
          <p:nvPr/>
        </p:nvSpPr>
        <p:spPr>
          <a:xfrm>
            <a:off x="3379418" y="3116098"/>
            <a:ext cx="705853" cy="9627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p:cNvSpPr txBox="1"/>
          <p:nvPr/>
        </p:nvSpPr>
        <p:spPr>
          <a:xfrm>
            <a:off x="0" y="5490113"/>
            <a:ext cx="12192000" cy="539261"/>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Für 2021 ist man bisher aufgrund eines erwartet hohen Wachstums bisher sogar von einem Rückgang der Schuldenstandquote trotz eines dreistelligen Defizits in Milliardenhöhe ausgegangen. Der Krieg in der Ukraine wird diese Prognosen allerdings deutlich verändern, denn es ist noch nicht klar, wann das angekündigte Sondervermögen von 100 Mrd. Euro zur Modernisierung der Bundeswehr haushaltswirksam wird. </a:t>
            </a:r>
          </a:p>
        </p:txBody>
      </p:sp>
      <p:cxnSp>
        <p:nvCxnSpPr>
          <p:cNvPr id="25" name="Gerade Verbindung mit Pfeil 24"/>
          <p:cNvCxnSpPr/>
          <p:nvPr/>
        </p:nvCxnSpPr>
        <p:spPr>
          <a:xfrm flipV="1">
            <a:off x="3946502" y="1817399"/>
            <a:ext cx="3868484" cy="34401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p:nvPr/>
        </p:nvCxnSpPr>
        <p:spPr>
          <a:xfrm flipH="1" flipV="1">
            <a:off x="3845732" y="3708282"/>
            <a:ext cx="3095485" cy="15618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775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nodeType="after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animBg="1"/>
      <p:bldP spid="18" grpId="0" animBg="1"/>
      <p:bldP spid="19" grpId="0" animBg="1"/>
      <p:bldP spid="20" grpId="0" animBg="1"/>
      <p:bldP spid="22" grpId="0" animBg="1"/>
      <p:bldP spid="21" grpId="0" animBg="1"/>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Ausgaben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262517" y="1076500"/>
            <a:ext cx="2307106"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Ausgaben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1007317" y="2912624"/>
            <a:ext cx="1962910"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Transferausgaben</a:t>
            </a:r>
          </a:p>
          <a:p>
            <a:pPr algn="ctr"/>
            <a:r>
              <a:rPr lang="de-DE" dirty="0">
                <a:latin typeface="Times New Roman" panose="02020603050405020304" pitchFamily="18" charset="0"/>
                <a:cs typeface="Times New Roman" panose="02020603050405020304" pitchFamily="18" charset="0"/>
              </a:rPr>
              <a:t>(Übertragungen)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4080459" y="2808207"/>
            <a:ext cx="4146584"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Leistungsausgaben</a:t>
            </a:r>
          </a:p>
          <a:p>
            <a:pPr algn="ctr"/>
            <a:r>
              <a:rPr lang="de-DE" dirty="0">
                <a:latin typeface="Times New Roman" panose="02020603050405020304" pitchFamily="18" charset="0"/>
                <a:cs typeface="Times New Roman" panose="02020603050405020304" pitchFamily="18" charset="0"/>
              </a:rPr>
              <a:t>(Realausgaben, Transformationsausgaben)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8424769" y="2090503"/>
            <a:ext cx="388687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Sonstige Ausgaben</a:t>
            </a:r>
          </a:p>
        </p:txBody>
      </p:sp>
      <p:sp>
        <p:nvSpPr>
          <p:cNvPr id="8" name="Textfeld 7">
            <a:extLst>
              <a:ext uri="{FF2B5EF4-FFF2-40B4-BE49-F238E27FC236}">
                <a16:creationId xmlns:a16="http://schemas.microsoft.com/office/drawing/2014/main" id="{07E77242-2CFC-4379-A0E4-407D846B9F87}"/>
              </a:ext>
            </a:extLst>
          </p:cNvPr>
          <p:cNvSpPr txBox="1"/>
          <p:nvPr/>
        </p:nvSpPr>
        <p:spPr>
          <a:xfrm>
            <a:off x="189447" y="4562512"/>
            <a:ext cx="1845377"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Unternehmen</a:t>
            </a:r>
          </a:p>
          <a:p>
            <a:pPr algn="ctr"/>
            <a:r>
              <a:rPr lang="de-DE" dirty="0">
                <a:latin typeface="Times New Roman" panose="02020603050405020304" pitchFamily="18" charset="0"/>
                <a:cs typeface="Times New Roman" panose="02020603050405020304" pitchFamily="18" charset="0"/>
              </a:rPr>
              <a:t>(Subventionen)</a:t>
            </a:r>
          </a:p>
        </p:txBody>
      </p:sp>
      <p:sp>
        <p:nvSpPr>
          <p:cNvPr id="9" name="Textfeld 8">
            <a:extLst>
              <a:ext uri="{FF2B5EF4-FFF2-40B4-BE49-F238E27FC236}">
                <a16:creationId xmlns:a16="http://schemas.microsoft.com/office/drawing/2014/main" id="{6C4FF9E2-712A-410D-A2F4-90608A69AEEA}"/>
              </a:ext>
            </a:extLst>
          </p:cNvPr>
          <p:cNvSpPr txBox="1"/>
          <p:nvPr/>
        </p:nvSpPr>
        <p:spPr>
          <a:xfrm>
            <a:off x="2312664" y="4610469"/>
            <a:ext cx="2249334"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private Haushalte</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4913992" y="4701011"/>
            <a:ext cx="1967205"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Personalausgaben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872253" y="5045629"/>
            <a:ext cx="2159617" cy="412595"/>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Sachausgaben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p:cNvCxnSpPr>
          <p:nvPr/>
        </p:nvCxnSpPr>
        <p:spPr>
          <a:xfrm flipH="1">
            <a:off x="1984520" y="1456052"/>
            <a:ext cx="2929472" cy="14686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6" idx="0"/>
          </p:cNvCxnSpPr>
          <p:nvPr/>
        </p:nvCxnSpPr>
        <p:spPr>
          <a:xfrm>
            <a:off x="5416070" y="1600512"/>
            <a:ext cx="737681" cy="120769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a:endCxn id="7" idx="0"/>
          </p:cNvCxnSpPr>
          <p:nvPr/>
        </p:nvCxnSpPr>
        <p:spPr>
          <a:xfrm>
            <a:off x="6016239" y="1529461"/>
            <a:ext cx="4351966" cy="56104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12" idx="0"/>
          </p:cNvCxnSpPr>
          <p:nvPr/>
        </p:nvCxnSpPr>
        <p:spPr>
          <a:xfrm flipH="1">
            <a:off x="5897595" y="3612982"/>
            <a:ext cx="357183" cy="108802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491906" y="3558955"/>
            <a:ext cx="1372894" cy="148667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a:endCxn id="8" idx="0"/>
          </p:cNvCxnSpPr>
          <p:nvPr/>
        </p:nvCxnSpPr>
        <p:spPr>
          <a:xfrm flipH="1">
            <a:off x="1112136" y="3655461"/>
            <a:ext cx="732926" cy="90705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p:cNvCxnSpPr>
          <p:nvPr/>
        </p:nvCxnSpPr>
        <p:spPr>
          <a:xfrm>
            <a:off x="2328912" y="3627217"/>
            <a:ext cx="672649" cy="93696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22" name="Textfeld 21">
            <a:extLst>
              <a:ext uri="{FF2B5EF4-FFF2-40B4-BE49-F238E27FC236}">
                <a16:creationId xmlns:a16="http://schemas.microsoft.com/office/drawing/2014/main" id="{07E77242-2CFC-4379-A0E4-407D846B9F87}"/>
              </a:ext>
            </a:extLst>
          </p:cNvPr>
          <p:cNvSpPr txBox="1"/>
          <p:nvPr/>
        </p:nvSpPr>
        <p:spPr>
          <a:xfrm>
            <a:off x="189447" y="5116090"/>
            <a:ext cx="2121093" cy="923330"/>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Förderungen für</a:t>
            </a:r>
          </a:p>
          <a:p>
            <a:r>
              <a:rPr lang="de-DE" dirty="0">
                <a:latin typeface="Times New Roman" panose="02020603050405020304" pitchFamily="18" charset="0"/>
                <a:cs typeface="Times New Roman" panose="02020603050405020304" pitchFamily="18" charset="0"/>
              </a:rPr>
              <a:t>Solar- Windenergie-</a:t>
            </a:r>
          </a:p>
          <a:p>
            <a:r>
              <a:rPr lang="de-DE" dirty="0" err="1">
                <a:latin typeface="Times New Roman" panose="02020603050405020304" pitchFamily="18" charset="0"/>
                <a:cs typeface="Times New Roman" panose="02020603050405020304" pitchFamily="18" charset="0"/>
              </a:rPr>
              <a:t>erzeugung</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C4FF9E2-712A-410D-A2F4-90608A69AEEA}"/>
              </a:ext>
            </a:extLst>
          </p:cNvPr>
          <p:cNvSpPr txBox="1"/>
          <p:nvPr/>
        </p:nvSpPr>
        <p:spPr>
          <a:xfrm>
            <a:off x="2328912" y="4854228"/>
            <a:ext cx="2050561"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Sozialausgaben</a:t>
            </a:r>
          </a:p>
          <a:p>
            <a:r>
              <a:rPr lang="de-DE" dirty="0">
                <a:latin typeface="Times New Roman" panose="02020603050405020304" pitchFamily="18" charset="0"/>
                <a:cs typeface="Times New Roman" panose="02020603050405020304" pitchFamily="18" charset="0"/>
              </a:rPr>
              <a:t>E-Autoprämie</a:t>
            </a:r>
          </a:p>
        </p:txBody>
      </p:sp>
      <p:sp>
        <p:nvSpPr>
          <p:cNvPr id="25" name="Textfeld 24">
            <a:extLst>
              <a:ext uri="{FF2B5EF4-FFF2-40B4-BE49-F238E27FC236}">
                <a16:creationId xmlns:a16="http://schemas.microsoft.com/office/drawing/2014/main" id="{E68174A4-FBED-4FAC-ADF4-E9C76D7AFCAE}"/>
              </a:ext>
            </a:extLst>
          </p:cNvPr>
          <p:cNvSpPr txBox="1"/>
          <p:nvPr/>
        </p:nvSpPr>
        <p:spPr>
          <a:xfrm>
            <a:off x="4878725" y="4939311"/>
            <a:ext cx="2037737" cy="369332"/>
          </a:xfrm>
          <a:prstGeom prst="rect">
            <a:avLst/>
          </a:prstGeom>
          <a:noFill/>
        </p:spPr>
        <p:txBody>
          <a:bodyPr wrap="none" rtlCol="0">
            <a:spAutoFit/>
          </a:bodyPr>
          <a:lstStyle/>
          <a:p>
            <a:pPr algn="ctr"/>
            <a:r>
              <a:rPr lang="de-DE" dirty="0">
                <a:latin typeface="Times New Roman" panose="02020603050405020304" pitchFamily="18" charset="0"/>
                <a:cs typeface="Times New Roman" panose="02020603050405020304" pitchFamily="18" charset="0"/>
              </a:rPr>
              <a:t>z.B. </a:t>
            </a:r>
            <a:r>
              <a:rPr lang="de-DE" dirty="0" err="1">
                <a:latin typeface="Times New Roman" panose="02020603050405020304" pitchFamily="18" charset="0"/>
                <a:cs typeface="Times New Roman" panose="02020603050405020304" pitchFamily="18" charset="0"/>
              </a:rPr>
              <a:t>Staatsbedienste</a:t>
            </a:r>
            <a:endParaRPr lang="de-DE"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DBB1F9C1-A6BD-4BD5-9C2D-6BB5A8988580}"/>
              </a:ext>
            </a:extLst>
          </p:cNvPr>
          <p:cNvSpPr txBox="1"/>
          <p:nvPr/>
        </p:nvSpPr>
        <p:spPr>
          <a:xfrm>
            <a:off x="5519334" y="5360783"/>
            <a:ext cx="5687567" cy="98092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umfasst zum einen den Kauf von Sachleistungen und zum anderen  von Dritten erbrachte Dienstleistungen</a:t>
            </a:r>
          </a:p>
          <a:p>
            <a:r>
              <a:rPr lang="de-DE" dirty="0">
                <a:latin typeface="Times New Roman" panose="02020603050405020304" pitchFamily="18" charset="0"/>
                <a:cs typeface="Times New Roman" panose="02020603050405020304" pitchFamily="18" charset="0"/>
              </a:rPr>
              <a:t>(u.a. Mieten, Reinigungsleistungen, Bankdienstleistungen)</a:t>
            </a:r>
          </a:p>
        </p:txBody>
      </p:sp>
      <p:sp>
        <p:nvSpPr>
          <p:cNvPr id="30" name="Textfeld 29">
            <a:extLst>
              <a:ext uri="{FF2B5EF4-FFF2-40B4-BE49-F238E27FC236}">
                <a16:creationId xmlns:a16="http://schemas.microsoft.com/office/drawing/2014/main" id="{2C4502C4-2632-4C11-A358-F0B46A94593F}"/>
              </a:ext>
            </a:extLst>
          </p:cNvPr>
          <p:cNvSpPr txBox="1"/>
          <p:nvPr/>
        </p:nvSpPr>
        <p:spPr>
          <a:xfrm>
            <a:off x="8321041" y="2367737"/>
            <a:ext cx="3870960" cy="2031325"/>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Grundstückskäufe, Kreditvergabe,</a:t>
            </a:r>
          </a:p>
          <a:p>
            <a:r>
              <a:rPr lang="de-DE" dirty="0">
                <a:latin typeface="Times New Roman" panose="02020603050405020304" pitchFamily="18" charset="0"/>
                <a:cs typeface="Times New Roman" panose="02020603050405020304" pitchFamily="18" charset="0"/>
              </a:rPr>
              <a:t>Inanspruchnahme von Bürgschaften,</a:t>
            </a:r>
          </a:p>
          <a:p>
            <a:r>
              <a:rPr lang="de-DE" dirty="0">
                <a:latin typeface="Times New Roman" panose="02020603050405020304" pitchFamily="18" charset="0"/>
                <a:cs typeface="Times New Roman" panose="02020603050405020304" pitchFamily="18" charset="0"/>
              </a:rPr>
              <a:t>insb. im Zuge der </a:t>
            </a:r>
            <a:r>
              <a:rPr lang="de-DE" dirty="0" err="1">
                <a:latin typeface="Times New Roman" panose="02020603050405020304" pitchFamily="18" charset="0"/>
                <a:cs typeface="Times New Roman" panose="02020603050405020304" pitchFamily="18" charset="0"/>
              </a:rPr>
              <a:t>Coronakrise</a:t>
            </a:r>
            <a:r>
              <a:rPr lang="de-DE" dirty="0">
                <a:latin typeface="Times New Roman" panose="02020603050405020304" pitchFamily="18" charset="0"/>
                <a:cs typeface="Times New Roman" panose="02020603050405020304" pitchFamily="18" charset="0"/>
              </a:rPr>
              <a:t> ist Deutschland Bürgschaften im dreistelligem Milliardenbereich eingegangen, die aber bisher noch nicht in Anspruch genommen worden sind</a:t>
            </a:r>
          </a:p>
        </p:txBody>
      </p:sp>
    </p:spTree>
    <p:extLst>
      <p:ext uri="{BB962C8B-B14F-4D97-AF65-F5344CB8AC3E}">
        <p14:creationId xmlns:p14="http://schemas.microsoft.com/office/powerpoint/2010/main" val="5199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7"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Einnahmen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182007" y="1198955"/>
            <a:ext cx="248657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Einnahmen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5169245" y="2662757"/>
            <a:ext cx="1787670"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Zwangsabgaben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57323" y="2653664"/>
            <a:ext cx="1262709" cy="354688"/>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Gebühren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3032373" y="2461400"/>
            <a:ext cx="2492855" cy="1200329"/>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freiwillige Sozialversicherungs-beiträge, </a:t>
            </a:r>
            <a:r>
              <a:rPr lang="de-DE" dirty="0" err="1">
                <a:latin typeface="Times New Roman" panose="02020603050405020304" pitchFamily="18" charset="0"/>
                <a:cs typeface="Times New Roman" panose="02020603050405020304" pitchFamily="18" charset="0"/>
              </a:rPr>
              <a:t>Straßenan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liegerbeitrag</a:t>
            </a:r>
            <a:r>
              <a:rPr lang="de-DE" dirty="0">
                <a:latin typeface="Times New Roman" panose="02020603050405020304" pitchFamily="18" charset="0"/>
                <a:cs typeface="Times New Roman" panose="02020603050405020304" pitchFamily="18" charset="0"/>
              </a:rPr>
              <a:t> *</a:t>
            </a:r>
          </a:p>
        </p:txBody>
      </p:sp>
      <p:sp>
        <p:nvSpPr>
          <p:cNvPr id="8" name="Textfeld 7">
            <a:extLst>
              <a:ext uri="{FF2B5EF4-FFF2-40B4-BE49-F238E27FC236}">
                <a16:creationId xmlns:a16="http://schemas.microsoft.com/office/drawing/2014/main" id="{07E77242-2CFC-4379-A0E4-407D846B9F87}"/>
              </a:ext>
            </a:extLst>
          </p:cNvPr>
          <p:cNvSpPr txBox="1"/>
          <p:nvPr/>
        </p:nvSpPr>
        <p:spPr>
          <a:xfrm>
            <a:off x="4289640" y="3848753"/>
            <a:ext cx="95410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Steuern</a:t>
            </a:r>
          </a:p>
        </p:txBody>
      </p:sp>
      <p:sp>
        <p:nvSpPr>
          <p:cNvPr id="9" name="Textfeld 8">
            <a:extLst>
              <a:ext uri="{FF2B5EF4-FFF2-40B4-BE49-F238E27FC236}">
                <a16:creationId xmlns:a16="http://schemas.microsoft.com/office/drawing/2014/main" id="{6C4FF9E2-712A-410D-A2F4-90608A69AEEA}"/>
              </a:ext>
            </a:extLst>
          </p:cNvPr>
          <p:cNvSpPr txBox="1"/>
          <p:nvPr/>
        </p:nvSpPr>
        <p:spPr>
          <a:xfrm>
            <a:off x="3211225" y="4743013"/>
            <a:ext cx="1756574" cy="412509"/>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Faktorsteuern</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5809188" y="5089498"/>
            <a:ext cx="2804121" cy="416578"/>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Gütersteuern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231668" y="3336159"/>
            <a:ext cx="1656100" cy="375699"/>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Sozialabgaben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a:endCxn id="6" idx="0"/>
          </p:cNvCxnSpPr>
          <p:nvPr/>
        </p:nvCxnSpPr>
        <p:spPr>
          <a:xfrm flipH="1">
            <a:off x="688678" y="1471547"/>
            <a:ext cx="3514836" cy="118211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19" idx="0"/>
          </p:cNvCxnSpPr>
          <p:nvPr/>
        </p:nvCxnSpPr>
        <p:spPr>
          <a:xfrm flipH="1">
            <a:off x="2168425" y="1762732"/>
            <a:ext cx="2353902" cy="89093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539183" y="1500007"/>
            <a:ext cx="2327589" cy="43008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8" idx="0"/>
          </p:cNvCxnSpPr>
          <p:nvPr/>
        </p:nvCxnSpPr>
        <p:spPr>
          <a:xfrm flipH="1">
            <a:off x="4766694" y="3146933"/>
            <a:ext cx="758534" cy="70182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142824" y="3008351"/>
            <a:ext cx="814091" cy="2518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p:cNvCxnSpPr>
          <p:nvPr/>
        </p:nvCxnSpPr>
        <p:spPr>
          <a:xfrm flipH="1">
            <a:off x="4386056" y="4282749"/>
            <a:ext cx="94612" cy="5200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a:endCxn id="12" idx="0"/>
          </p:cNvCxnSpPr>
          <p:nvPr/>
        </p:nvCxnSpPr>
        <p:spPr>
          <a:xfrm>
            <a:off x="4854011" y="4273793"/>
            <a:ext cx="2357238" cy="81570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19" name="Textfeld 18">
            <a:extLst>
              <a:ext uri="{FF2B5EF4-FFF2-40B4-BE49-F238E27FC236}">
                <a16:creationId xmlns:a16="http://schemas.microsoft.com/office/drawing/2014/main" id="{B6FB82D3-705B-4E66-97ED-4887A3B11AAF}"/>
              </a:ext>
            </a:extLst>
          </p:cNvPr>
          <p:cNvSpPr txBox="1"/>
          <p:nvPr/>
        </p:nvSpPr>
        <p:spPr>
          <a:xfrm>
            <a:off x="1133164" y="2653664"/>
            <a:ext cx="2070521" cy="378521"/>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Erwerbseinkünfte</a:t>
            </a:r>
          </a:p>
        </p:txBody>
      </p:sp>
      <p:sp>
        <p:nvSpPr>
          <p:cNvPr id="20" name="Textfeld 19">
            <a:extLst>
              <a:ext uri="{FF2B5EF4-FFF2-40B4-BE49-F238E27FC236}">
                <a16:creationId xmlns:a16="http://schemas.microsoft.com/office/drawing/2014/main" id="{F5663C4B-A0C5-4038-8D7C-6C8D5B061BBB}"/>
              </a:ext>
            </a:extLst>
          </p:cNvPr>
          <p:cNvSpPr txBox="1"/>
          <p:nvPr/>
        </p:nvSpPr>
        <p:spPr>
          <a:xfrm>
            <a:off x="7702044" y="1917431"/>
            <a:ext cx="2012931" cy="33518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Schuld</a:t>
            </a:r>
          </a:p>
          <a:p>
            <a:pPr algn="ct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8783E7E0-6E83-4329-AF4C-239842D7824D}"/>
              </a:ext>
            </a:extLst>
          </p:cNvPr>
          <p:cNvSpPr txBox="1"/>
          <p:nvPr/>
        </p:nvSpPr>
        <p:spPr>
          <a:xfrm>
            <a:off x="10213895" y="1659856"/>
            <a:ext cx="1935145"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Zuweisungen und</a:t>
            </a:r>
          </a:p>
          <a:p>
            <a:pPr algn="ctr"/>
            <a:r>
              <a:rPr lang="de-DE" b="1" dirty="0">
                <a:latin typeface="Times New Roman" panose="02020603050405020304" pitchFamily="18" charset="0"/>
                <a:cs typeface="Times New Roman" panose="02020603050405020304" pitchFamily="18" charset="0"/>
              </a:rPr>
              <a:t>Erstattungen</a:t>
            </a:r>
          </a:p>
        </p:txBody>
      </p:sp>
      <p:cxnSp>
        <p:nvCxnSpPr>
          <p:cNvPr id="28" name="Gerade Verbindung mit Pfeil 27">
            <a:extLst>
              <a:ext uri="{FF2B5EF4-FFF2-40B4-BE49-F238E27FC236}">
                <a16:creationId xmlns:a16="http://schemas.microsoft.com/office/drawing/2014/main" id="{100DF024-5CB7-4D6E-A819-240AC0E0C87E}"/>
              </a:ext>
            </a:extLst>
          </p:cNvPr>
          <p:cNvCxnSpPr>
            <a:cxnSpLocks/>
          </p:cNvCxnSpPr>
          <p:nvPr/>
        </p:nvCxnSpPr>
        <p:spPr>
          <a:xfrm flipH="1">
            <a:off x="4338039" y="1821649"/>
            <a:ext cx="333072" cy="38253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8F65DE9-F8B6-43D5-A6EB-077671F7B156}"/>
              </a:ext>
            </a:extLst>
          </p:cNvPr>
          <p:cNvCxnSpPr>
            <a:cxnSpLocks/>
            <a:endCxn id="5" idx="0"/>
          </p:cNvCxnSpPr>
          <p:nvPr/>
        </p:nvCxnSpPr>
        <p:spPr>
          <a:xfrm>
            <a:off x="5324659" y="1677814"/>
            <a:ext cx="738421" cy="98494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6E1B709-04F7-4459-B70B-854BDE9CD58E}"/>
              </a:ext>
            </a:extLst>
          </p:cNvPr>
          <p:cNvCxnSpPr>
            <a:cxnSpLocks/>
          </p:cNvCxnSpPr>
          <p:nvPr/>
        </p:nvCxnSpPr>
        <p:spPr>
          <a:xfrm>
            <a:off x="6539183" y="1347438"/>
            <a:ext cx="4655178" cy="3303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2C4502C4-2632-4C11-A358-F0B46A94593F}"/>
              </a:ext>
            </a:extLst>
          </p:cNvPr>
          <p:cNvSpPr txBox="1"/>
          <p:nvPr/>
        </p:nvSpPr>
        <p:spPr>
          <a:xfrm>
            <a:off x="19049" y="6191914"/>
            <a:ext cx="10430784" cy="369332"/>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 Achtung: Rundfunkbeitrag (GEZ) und Semesterbeitrag, sind von der Legaldefinition her eine Gebühr!</a:t>
            </a:r>
          </a:p>
        </p:txBody>
      </p:sp>
      <p:sp>
        <p:nvSpPr>
          <p:cNvPr id="63" name="Textfeld 62">
            <a:extLst>
              <a:ext uri="{FF2B5EF4-FFF2-40B4-BE49-F238E27FC236}">
                <a16:creationId xmlns:a16="http://schemas.microsoft.com/office/drawing/2014/main" id="{42F908D8-2828-4772-9441-5322A6247E33}"/>
              </a:ext>
            </a:extLst>
          </p:cNvPr>
          <p:cNvSpPr txBox="1"/>
          <p:nvPr/>
        </p:nvSpPr>
        <p:spPr>
          <a:xfrm>
            <a:off x="89887" y="2898146"/>
            <a:ext cx="1099583" cy="255019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Gebühr für Personal- </a:t>
            </a:r>
            <a:r>
              <a:rPr lang="de-DE" dirty="0" err="1">
                <a:latin typeface="Times New Roman" panose="02020603050405020304" pitchFamily="18" charset="0"/>
                <a:cs typeface="Times New Roman" panose="02020603050405020304" pitchFamily="18" charset="0"/>
              </a:rPr>
              <a:t>ausweis</a:t>
            </a:r>
            <a:r>
              <a:rPr lang="de-DE" dirty="0">
                <a:latin typeface="Times New Roman" panose="02020603050405020304" pitchFamily="18" charset="0"/>
                <a:cs typeface="Times New Roman" panose="02020603050405020304" pitchFamily="18" charset="0"/>
              </a:rPr>
              <a:t>,</a:t>
            </a:r>
          </a:p>
          <a:p>
            <a:r>
              <a:rPr lang="de-DE" dirty="0" err="1">
                <a:latin typeface="Times New Roman" panose="02020603050405020304" pitchFamily="18" charset="0"/>
                <a:cs typeface="Times New Roman" panose="02020603050405020304" pitchFamily="18" charset="0"/>
              </a:rPr>
              <a:t>Beurkun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dung</a:t>
            </a:r>
            <a:r>
              <a:rPr lang="de-DE" dirty="0">
                <a:latin typeface="Times New Roman" panose="02020603050405020304" pitchFamily="18" charset="0"/>
                <a:cs typeface="Times New Roman" panose="02020603050405020304" pitchFamily="18" charset="0"/>
              </a:rPr>
              <a:t>. Müll- abfuhr</a:t>
            </a:r>
          </a:p>
          <a:p>
            <a:endParaRPr lang="de-DE" dirty="0">
              <a:latin typeface="Times New Roman" panose="02020603050405020304" pitchFamily="18" charset="0"/>
              <a:cs typeface="Times New Roman" panose="02020603050405020304" pitchFamily="18" charset="0"/>
            </a:endParaRPr>
          </a:p>
        </p:txBody>
      </p:sp>
      <p:sp>
        <p:nvSpPr>
          <p:cNvPr id="67" name="Textfeld 66">
            <a:extLst>
              <a:ext uri="{FF2B5EF4-FFF2-40B4-BE49-F238E27FC236}">
                <a16:creationId xmlns:a16="http://schemas.microsoft.com/office/drawing/2014/main" id="{B6FB82D3-705B-4E66-97ED-4887A3B11AAF}"/>
              </a:ext>
            </a:extLst>
          </p:cNvPr>
          <p:cNvSpPr txBox="1"/>
          <p:nvPr/>
        </p:nvSpPr>
        <p:spPr>
          <a:xfrm>
            <a:off x="1211053" y="2888096"/>
            <a:ext cx="1826142" cy="28571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Gewinne aus öffentlichen Beteiligungen (siehe </a:t>
            </a:r>
            <a:r>
              <a:rPr lang="de-DE" dirty="0" err="1">
                <a:latin typeface="Times New Roman" panose="02020603050405020304" pitchFamily="18" charset="0"/>
                <a:cs typeface="Times New Roman" panose="02020603050405020304" pitchFamily="18" charset="0"/>
              </a:rPr>
              <a:t>öffentl</a:t>
            </a:r>
            <a:r>
              <a:rPr lang="de-DE" dirty="0">
                <a:latin typeface="Times New Roman" panose="02020603050405020304" pitchFamily="18" charset="0"/>
                <a:cs typeface="Times New Roman" panose="02020603050405020304" pitchFamily="18" charset="0"/>
              </a:rPr>
              <a:t>. Unternehmen). Insb. öffentliche Energieversorger oder Sparkassen auf kommunaler Ebene</a:t>
            </a:r>
          </a:p>
        </p:txBody>
      </p:sp>
      <p:sp>
        <p:nvSpPr>
          <p:cNvPr id="72" name="Textfeld 71">
            <a:extLst>
              <a:ext uri="{FF2B5EF4-FFF2-40B4-BE49-F238E27FC236}">
                <a16:creationId xmlns:a16="http://schemas.microsoft.com/office/drawing/2014/main" id="{2C4502C4-2632-4C11-A358-F0B46A94593F}"/>
              </a:ext>
            </a:extLst>
          </p:cNvPr>
          <p:cNvSpPr txBox="1"/>
          <p:nvPr/>
        </p:nvSpPr>
        <p:spPr>
          <a:xfrm>
            <a:off x="3749979" y="2205288"/>
            <a:ext cx="105391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Beiträge</a:t>
            </a:r>
          </a:p>
        </p:txBody>
      </p:sp>
      <p:sp>
        <p:nvSpPr>
          <p:cNvPr id="74" name="Textfeld 73">
            <a:extLst>
              <a:ext uri="{FF2B5EF4-FFF2-40B4-BE49-F238E27FC236}">
                <a16:creationId xmlns:a16="http://schemas.microsoft.com/office/drawing/2014/main" id="{6C4FF9E2-712A-410D-A2F4-90608A69AEEA}"/>
              </a:ext>
            </a:extLst>
          </p:cNvPr>
          <p:cNvSpPr txBox="1"/>
          <p:nvPr/>
        </p:nvSpPr>
        <p:spPr>
          <a:xfrm>
            <a:off x="2839261" y="5013510"/>
            <a:ext cx="3366131" cy="9503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Kapitalertragssteuer, Einkommenssteuer. Allg. </a:t>
            </a:r>
          </a:p>
          <a:p>
            <a:r>
              <a:rPr lang="de-DE" dirty="0">
                <a:latin typeface="Times New Roman" panose="02020603050405020304" pitchFamily="18" charset="0"/>
                <a:cs typeface="Times New Roman" panose="02020603050405020304" pitchFamily="18" charset="0"/>
              </a:rPr>
              <a:t>Steuern auf Arbeit und Kapital</a:t>
            </a:r>
          </a:p>
        </p:txBody>
      </p:sp>
      <p:sp>
        <p:nvSpPr>
          <p:cNvPr id="75" name="Textfeld 74">
            <a:extLst>
              <a:ext uri="{FF2B5EF4-FFF2-40B4-BE49-F238E27FC236}">
                <a16:creationId xmlns:a16="http://schemas.microsoft.com/office/drawing/2014/main" id="{E68174A4-FBED-4FAC-ADF4-E9C76D7AFCAE}"/>
              </a:ext>
            </a:extLst>
          </p:cNvPr>
          <p:cNvSpPr txBox="1"/>
          <p:nvPr/>
        </p:nvSpPr>
        <p:spPr>
          <a:xfrm>
            <a:off x="6086475" y="5373775"/>
            <a:ext cx="3722046" cy="666044"/>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Umsatzsteuer/Mehrwertsteuer, Zölle, Vergnügungssteuer</a:t>
            </a:r>
          </a:p>
        </p:txBody>
      </p:sp>
      <p:sp>
        <p:nvSpPr>
          <p:cNvPr id="76" name="Textfeld 75">
            <a:extLst>
              <a:ext uri="{FF2B5EF4-FFF2-40B4-BE49-F238E27FC236}">
                <a16:creationId xmlns:a16="http://schemas.microsoft.com/office/drawing/2014/main" id="{DBB1F9C1-A6BD-4BD5-9C2D-6BB5A8988580}"/>
              </a:ext>
            </a:extLst>
          </p:cNvPr>
          <p:cNvSpPr txBox="1"/>
          <p:nvPr/>
        </p:nvSpPr>
        <p:spPr>
          <a:xfrm>
            <a:off x="6220244" y="3553694"/>
            <a:ext cx="3157904" cy="124913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Pflegeversicherung</a:t>
            </a:r>
          </a:p>
          <a:p>
            <a:r>
              <a:rPr lang="de-DE" dirty="0">
                <a:latin typeface="Times New Roman" panose="02020603050405020304" pitchFamily="18" charset="0"/>
                <a:cs typeface="Times New Roman" panose="02020603050405020304" pitchFamily="18" charset="0"/>
              </a:rPr>
              <a:t>Arbeitslosenversicherung, Krankenversicherung,</a:t>
            </a:r>
          </a:p>
          <a:p>
            <a:r>
              <a:rPr lang="de-DE" dirty="0">
                <a:latin typeface="Times New Roman" panose="02020603050405020304" pitchFamily="18" charset="0"/>
                <a:cs typeface="Times New Roman" panose="02020603050405020304" pitchFamily="18" charset="0"/>
              </a:rPr>
              <a:t>Rentenversicherung</a:t>
            </a:r>
          </a:p>
        </p:txBody>
      </p:sp>
      <p:sp>
        <p:nvSpPr>
          <p:cNvPr id="78" name="Textfeld 77">
            <a:extLst>
              <a:ext uri="{FF2B5EF4-FFF2-40B4-BE49-F238E27FC236}">
                <a16:creationId xmlns:a16="http://schemas.microsoft.com/office/drawing/2014/main" id="{F5663C4B-A0C5-4038-8D7C-6C8D5B061BBB}"/>
              </a:ext>
            </a:extLst>
          </p:cNvPr>
          <p:cNvSpPr txBox="1"/>
          <p:nvPr/>
        </p:nvSpPr>
        <p:spPr>
          <a:xfrm>
            <a:off x="7731402" y="2190425"/>
            <a:ext cx="2077119"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Ausgabe von Staatsanleihen,</a:t>
            </a:r>
          </a:p>
          <a:p>
            <a:r>
              <a:rPr lang="de-DE" dirty="0">
                <a:latin typeface="Times New Roman" panose="02020603050405020304" pitchFamily="18" charset="0"/>
                <a:cs typeface="Times New Roman" panose="02020603050405020304" pitchFamily="18" charset="0"/>
              </a:rPr>
              <a:t>Kassenkredite auf kommunaler Ebene</a:t>
            </a:r>
          </a:p>
          <a:p>
            <a:pPr algn="ctr"/>
            <a:endParaRPr lang="de-DE" dirty="0">
              <a:latin typeface="Times New Roman" panose="02020603050405020304" pitchFamily="18" charset="0"/>
              <a:cs typeface="Times New Roman" panose="02020603050405020304" pitchFamily="18" charset="0"/>
            </a:endParaRPr>
          </a:p>
        </p:txBody>
      </p:sp>
      <p:sp>
        <p:nvSpPr>
          <p:cNvPr id="79" name="Textfeld 78">
            <a:extLst>
              <a:ext uri="{FF2B5EF4-FFF2-40B4-BE49-F238E27FC236}">
                <a16:creationId xmlns:a16="http://schemas.microsoft.com/office/drawing/2014/main" id="{F5663C4B-A0C5-4038-8D7C-6C8D5B061BBB}"/>
              </a:ext>
            </a:extLst>
          </p:cNvPr>
          <p:cNvSpPr txBox="1"/>
          <p:nvPr/>
        </p:nvSpPr>
        <p:spPr>
          <a:xfrm>
            <a:off x="10093943" y="2204186"/>
            <a:ext cx="2159326"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Länderfinanz- </a:t>
            </a:r>
            <a:r>
              <a:rPr lang="de-DE" dirty="0" err="1">
                <a:latin typeface="Times New Roman" panose="02020603050405020304" pitchFamily="18" charset="0"/>
                <a:cs typeface="Times New Roman" panose="02020603050405020304" pitchFamily="18" charset="0"/>
              </a:rPr>
              <a:t>ausgleich</a:t>
            </a:r>
            <a:r>
              <a:rPr lang="de-DE" dirty="0">
                <a:latin typeface="Times New Roman" panose="02020603050405020304" pitchFamily="18" charset="0"/>
                <a:cs typeface="Times New Roman" panose="02020603050405020304" pitchFamily="18" charset="0"/>
              </a:rPr>
              <a:t>,</a:t>
            </a:r>
          </a:p>
          <a:p>
            <a:r>
              <a:rPr lang="de-DE" dirty="0">
                <a:latin typeface="Times New Roman" panose="02020603050405020304" pitchFamily="18" charset="0"/>
                <a:cs typeface="Times New Roman" panose="02020603050405020304" pitchFamily="18" charset="0"/>
              </a:rPr>
              <a:t>kommunaler Finanzausgleich</a:t>
            </a:r>
          </a:p>
          <a:p>
            <a:pPr algn="ct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67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p:bldP spid="63" grpId="0"/>
      <p:bldP spid="67" grpId="0"/>
      <p:bldP spid="74" grpId="0"/>
      <p:bldP spid="75" grpId="0"/>
      <p:bldP spid="76" grpId="0"/>
      <p:bldP spid="78" grpId="0"/>
      <p:bldP spid="7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70574"/>
            <a:ext cx="12172951" cy="1568424"/>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Minimal State</a:t>
            </a:r>
          </a:p>
          <a:p>
            <a:pPr algn="ct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ist auf die geringst mögliche Machtausübung beschränkt.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19049" y="2238998"/>
            <a:ext cx="12172951" cy="92036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obliegt einzig die Gewährung der </a:t>
            </a:r>
            <a:r>
              <a:rPr lang="de-DE" sz="2400" b="1" dirty="0">
                <a:latin typeface="Times New Roman" panose="02020603050405020304" pitchFamily="18" charset="0"/>
                <a:cs typeface="Times New Roman" panose="02020603050405020304" pitchFamily="18" charset="0"/>
              </a:rPr>
              <a:t>äußeren und inneren Sicherheit</a:t>
            </a:r>
          </a:p>
          <a:p>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19049" y="2966544"/>
            <a:ext cx="12172951" cy="2126749"/>
          </a:xfrm>
          <a:prstGeom prst="rect">
            <a:avLst/>
          </a:prstGeom>
          <a:noFill/>
        </p:spPr>
        <p:txBody>
          <a:bodyPr wrap="square" rtlCol="0">
            <a:noAutofit/>
          </a:bodyPr>
          <a:lstStyle/>
          <a:p>
            <a:pPr lvl="1"/>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Robert Nozick (1974) </a:t>
            </a:r>
            <a:r>
              <a:rPr lang="de-DE" sz="2400" i="1" dirty="0">
                <a:latin typeface="Times New Roman" panose="02020603050405020304" pitchFamily="18" charset="0"/>
                <a:cs typeface="Times New Roman" panose="02020603050405020304" pitchFamily="18" charset="0"/>
              </a:rPr>
              <a:t>Anarchy, State, and Utopia </a:t>
            </a:r>
            <a:r>
              <a:rPr lang="de-DE" sz="2400" dirty="0">
                <a:latin typeface="Times New Roman" panose="02020603050405020304" pitchFamily="18" charset="0"/>
                <a:cs typeface="Times New Roman" panose="02020603050405020304" pitchFamily="18" charset="0"/>
              </a:rPr>
              <a:t>→ der Staat bildet sich aus dem Naturzustand (ähnlich wie bei </a:t>
            </a:r>
            <a:r>
              <a:rPr lang="en-US" sz="2400" dirty="0">
                <a:latin typeface="Times New Roman" panose="02020603050405020304" pitchFamily="18" charset="0"/>
                <a:cs typeface="Times New Roman" panose="02020603050405020304" pitchFamily="18" charset="0"/>
              </a:rPr>
              <a:t>John Locke (1689) </a:t>
            </a:r>
            <a:r>
              <a:rPr lang="en-US" sz="2400" i="1" dirty="0">
                <a:latin typeface="Times New Roman" panose="02020603050405020304" pitchFamily="18" charset="0"/>
                <a:cs typeface="Times New Roman" panose="02020603050405020304" pitchFamily="18" charset="0"/>
              </a:rPr>
              <a:t>Two Treatises of Government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a:t>
            </a:r>
            <a:r>
              <a:rPr lang="en-US" sz="2400" dirty="0">
                <a:latin typeface="Times New Roman" panose="02020603050405020304" pitchFamily="18" charset="0"/>
                <a:cs typeface="Times New Roman" panose="02020603050405020304" pitchFamily="18" charset="0"/>
              </a:rPr>
              <a:t> System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freiwilligen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Verträgen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1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67971"/>
            <a:ext cx="12172951" cy="6286502"/>
          </a:xfrm>
          <a:prstGeom prst="rect">
            <a:avLst/>
          </a:prstGeom>
          <a:noFill/>
        </p:spPr>
        <p:txBody>
          <a:bodyPr wrap="square" rtlCol="0">
            <a:noAutofit/>
          </a:bodyPr>
          <a:lstStyle/>
          <a:p>
            <a:pPr algn="ctr"/>
            <a:r>
              <a:rPr lang="en-US" sz="2400" b="1" dirty="0" err="1">
                <a:latin typeface="Times New Roman" panose="02020603050405020304" pitchFamily="18" charset="0"/>
                <a:cs typeface="Times New Roman" panose="02020603050405020304" pitchFamily="18" charset="0"/>
              </a:rPr>
              <a:t>Zunehmende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Staatsaktivität</a:t>
            </a:r>
            <a:endParaRPr lang="en-US" sz="24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Wagners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Gesetz</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zunehmenden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Staatstätigkeit</a:t>
            </a:r>
            <a:r>
              <a:rPr lang="en-US" dirty="0">
                <a:latin typeface="Times New Roman" panose="02020603050405020304" pitchFamily="18" charset="0"/>
                <a:cs typeface="Times New Roman" panose="02020603050405020304" pitchFamily="18" charset="0"/>
              </a:rPr>
              <a:t> (Adolph Wagner 1892)</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Einkommenselastizität</a:t>
            </a:r>
            <a:r>
              <a:rPr lang="en-US" dirty="0">
                <a:latin typeface="Times New Roman" panose="02020603050405020304" pitchFamily="18" charset="0"/>
                <a:cs typeface="Times New Roman" panose="02020603050405020304" pitchFamily="18" charset="0"/>
              </a:rPr>
              <a:t> von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Gütern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größer</a:t>
            </a:r>
            <a:r>
              <a:rPr lang="en-US" dirty="0">
                <a:latin typeface="Times New Roman" panose="02020603050405020304" pitchFamily="18" charset="0"/>
                <a:cs typeface="Times New Roman" panose="02020603050405020304" pitchFamily="18" charset="0"/>
              </a:rPr>
              <a:t> 1.</a:t>
            </a: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Baumol's cost disease (Baumol 1967)</a:t>
            </a:r>
          </a:p>
          <a:p>
            <a:pPr marL="800100" lvl="1" indent="-34290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Die </a:t>
            </a:r>
            <a:r>
              <a:rPr lang="en-US" dirty="0" err="1">
                <a:latin typeface="Times New Roman" panose="02020603050405020304" pitchFamily="18" charset="0"/>
                <a:cs typeface="Times New Roman" panose="02020603050405020304" pitchFamily="18" charset="0"/>
              </a:rPr>
              <a:t>Produktivität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Dienstleistungen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bleibt</a:t>
            </a:r>
            <a:r>
              <a:rPr lang="en-US" dirty="0">
                <a:latin typeface="Times New Roman" panose="02020603050405020304" pitchFamily="18" charset="0"/>
                <a:cs typeface="Times New Roman" panose="02020603050405020304" pitchFamily="18" charset="0"/>
              </a:rPr>
              <a:t> hinter dem </a:t>
            </a:r>
            <a:r>
              <a:rPr lang="en-US" dirty="0" err="1">
                <a:latin typeface="Times New Roman" panose="02020603050405020304" pitchFamily="18" charset="0"/>
                <a:cs typeface="Times New Roman" panose="02020603050405020304" pitchFamily="18" charset="0"/>
              </a:rPr>
              <a:t>privaten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Ratchet effect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(Peacock and Wiseman 1961) [</a:t>
            </a:r>
            <a:r>
              <a:rPr lang="en-US" dirty="0" err="1">
                <a:latin typeface="Times New Roman" panose="02020603050405020304" pitchFamily="18" charset="0"/>
                <a:cs typeface="Times New Roman" panose="02020603050405020304" pitchFamily="18" charset="0"/>
              </a:rPr>
              <a:t>Türklinkeneffekt</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Kriege</a:t>
            </a:r>
            <a:r>
              <a:rPr lang="en-US" dirty="0">
                <a:latin typeface="Times New Roman" panose="02020603050405020304" pitchFamily="18" charset="0"/>
                <a:cs typeface="Times New Roman" panose="02020603050405020304" pitchFamily="18" charset="0"/>
              </a:rPr>
              <a:t> und </a:t>
            </a:r>
            <a:r>
              <a:rPr lang="en-US" dirty="0" err="1">
                <a:latin typeface="Times New Roman" panose="02020603050405020304" pitchFamily="18" charset="0"/>
                <a:cs typeface="Times New Roman" panose="02020603050405020304" pitchFamily="18" charset="0"/>
              </a:rPr>
              <a:t>Krisen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erhöhen</a:t>
            </a:r>
            <a:r>
              <a:rPr lang="en-US" dirty="0">
                <a:latin typeface="Times New Roman" panose="02020603050405020304" pitchFamily="18" charset="0"/>
                <a:cs typeface="Times New Roman" panose="02020603050405020304" pitchFamily="18" charset="0"/>
              </a:rPr>
              <a:t> die relative </a:t>
            </a:r>
            <a:r>
              <a:rPr lang="en-US" dirty="0" err="1">
                <a:latin typeface="Times New Roman" panose="02020603050405020304" pitchFamily="18" charset="0"/>
                <a:cs typeface="Times New Roman" panose="02020603050405020304" pitchFamily="18" charset="0"/>
              </a:rPr>
              <a:t>Staatstätigkeit</a:t>
            </a:r>
            <a:endParaRPr lang="en-US"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Später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wird</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staatliche</a:t>
            </a:r>
            <a:r>
              <a:rPr lang="en-US" dirty="0">
                <a:latin typeface="Times New Roman" panose="02020603050405020304" pitchFamily="18" charset="0"/>
                <a:cs typeface="Times New Roman" panose="02020603050405020304" pitchFamily="18" charset="0"/>
              </a:rPr>
              <a:t> Intervention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zurückgenommen</a:t>
            </a: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Leviathan</a:t>
            </a:r>
            <a:r>
              <a:rPr lang="en-US" baseline="30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(Brennan and Buchanan 1980)</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Regierungen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werden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eigennützige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kontrolliert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Verwaltung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aufblähen</a:t>
            </a:r>
            <a:r>
              <a:rPr lang="en-US" dirty="0">
                <a:latin typeface="Times New Roman" panose="02020603050405020304" pitchFamily="18" charset="0"/>
                <a:cs typeface="Times New Roman" panose="02020603050405020304" pitchFamily="18" charset="0"/>
              </a:rPr>
              <a:t> </a:t>
            </a:r>
          </a:p>
          <a:p>
            <a:r>
              <a:rPr lang="de-DE" sz="2400" baseline="30000" dirty="0">
                <a:latin typeface="Times New Roman" panose="02020603050405020304" pitchFamily="18" charset="0"/>
                <a:cs typeface="Times New Roman" panose="02020603050405020304" pitchFamily="18" charset="0"/>
              </a:rPr>
              <a:t>			</a:t>
            </a: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r>
              <a:rPr lang="de-DE" sz="2400" baseline="30000" dirty="0">
                <a:latin typeface="Times New Roman" panose="02020603050405020304" pitchFamily="18" charset="0"/>
                <a:cs typeface="Times New Roman" panose="02020603050405020304" pitchFamily="18" charset="0"/>
              </a:rPr>
              <a:t>							          </a:t>
            </a:r>
            <a:r>
              <a:rPr lang="de-DE" sz="1400" baseline="300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Hiob</a:t>
            </a:r>
            <a:r>
              <a:rPr lang="en-US" sz="1400" dirty="0">
                <a:latin typeface="Times New Roman" panose="02020603050405020304" pitchFamily="18" charset="0"/>
                <a:cs typeface="Times New Roman" panose="02020603050405020304" pitchFamily="18" charset="0"/>
              </a:rPr>
              <a:t> 40,25 – 41,26; </a:t>
            </a:r>
            <a:r>
              <a:rPr lang="en-US" sz="1400" dirty="0" err="1">
                <a:latin typeface="Times New Roman" panose="02020603050405020304" pitchFamily="18" charset="0"/>
                <a:cs typeface="Times New Roman" panose="02020603050405020304" pitchFamily="18" charset="0"/>
              </a:rPr>
              <a:t>Hiob</a:t>
            </a:r>
            <a:r>
              <a:rPr lang="en-US" sz="1400" dirty="0">
                <a:latin typeface="Times New Roman" panose="02020603050405020304" pitchFamily="18" charset="0"/>
                <a:cs typeface="Times New Roman" panose="02020603050405020304" pitchFamily="18" charset="0"/>
              </a:rPr>
              <a:t> 3,8; Psalm 74,14/ Thomas Hobbes 1651)</a:t>
            </a:r>
            <a:endParaRPr lang="de-DE" sz="1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7100577" y="1128261"/>
            <a:ext cx="4956440" cy="95410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Steigt das Volkseinkommen um 1%, so steigen die Ausgaben für öffentliche Güter um mehr als 1% (empirischer Befund)</a:t>
            </a:r>
          </a:p>
          <a:p>
            <a:pPr marL="285750" indent="-285750">
              <a:buFont typeface="Wingdings" panose="05000000000000000000" pitchFamily="2" charset="2"/>
              <a:buChar char="Ø"/>
            </a:pPr>
            <a:r>
              <a:rPr lang="de-DE" sz="1400" dirty="0">
                <a:latin typeface="Times New Roman" panose="02020603050405020304" pitchFamily="18" charset="0"/>
                <a:cs typeface="Times New Roman" panose="02020603050405020304" pitchFamily="18" charset="0"/>
              </a:rPr>
              <a:t>Steigt der Anteil der öffentlichen Ausgaben am Volkseinkommen</a:t>
            </a:r>
          </a:p>
        </p:txBody>
      </p:sp>
      <p:sp>
        <p:nvSpPr>
          <p:cNvPr id="5" name="Textfeld 4">
            <a:extLst>
              <a:ext uri="{FF2B5EF4-FFF2-40B4-BE49-F238E27FC236}">
                <a16:creationId xmlns:a16="http://schemas.microsoft.com/office/drawing/2014/main" id="{6C4FF9E2-712A-410D-A2F4-90608A69AEEA}"/>
              </a:ext>
            </a:extLst>
          </p:cNvPr>
          <p:cNvSpPr txBox="1"/>
          <p:nvPr/>
        </p:nvSpPr>
        <p:spPr>
          <a:xfrm>
            <a:off x="826540" y="2776175"/>
            <a:ext cx="11163209"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Um die Pro-Kopf-Dienstleistungen mindestens konstant zu halten, muss der Anteil der Staatsausgaben an der gesamtwirtschaftlichen Leistung steigen, da pro Faktorinput weniger öffentliche Güter als private Güter produziert werden</a:t>
            </a:r>
          </a:p>
        </p:txBody>
      </p:sp>
      <p:sp>
        <p:nvSpPr>
          <p:cNvPr id="6" name="Textfeld 5">
            <a:extLst>
              <a:ext uri="{FF2B5EF4-FFF2-40B4-BE49-F238E27FC236}">
                <a16:creationId xmlns:a16="http://schemas.microsoft.com/office/drawing/2014/main" id="{6C4FF9E2-712A-410D-A2F4-90608A69AEEA}"/>
              </a:ext>
            </a:extLst>
          </p:cNvPr>
          <p:cNvSpPr txBox="1"/>
          <p:nvPr/>
        </p:nvSpPr>
        <p:spPr>
          <a:xfrm>
            <a:off x="5813767" y="3611222"/>
            <a:ext cx="1629620" cy="30777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Vgl. Corona-Krise</a:t>
            </a:r>
          </a:p>
        </p:txBody>
      </p:sp>
      <p:sp>
        <p:nvSpPr>
          <p:cNvPr id="7" name="Textfeld 6">
            <a:extLst>
              <a:ext uri="{FF2B5EF4-FFF2-40B4-BE49-F238E27FC236}">
                <a16:creationId xmlns:a16="http://schemas.microsoft.com/office/drawing/2014/main" id="{6C4FF9E2-712A-410D-A2F4-90608A69AEEA}"/>
              </a:ext>
            </a:extLst>
          </p:cNvPr>
          <p:cNvSpPr txBox="1"/>
          <p:nvPr/>
        </p:nvSpPr>
        <p:spPr>
          <a:xfrm>
            <a:off x="7443387" y="3351986"/>
            <a:ext cx="4729564" cy="95410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Im Zuge der Finanzkrise hat sich Deutschland an der Commerzbank beteiligt und immer noch nicht zurückgezogen. Im Zuge der Corona-Krise hat sich Deutschland zu rund 1/5 an der Lufthansa beteiligt, ein Rückzug bleibt abzuwarten</a:t>
            </a:r>
          </a:p>
        </p:txBody>
      </p:sp>
      <p:sp>
        <p:nvSpPr>
          <p:cNvPr id="8" name="Textfeld 7">
            <a:extLst>
              <a:ext uri="{FF2B5EF4-FFF2-40B4-BE49-F238E27FC236}">
                <a16:creationId xmlns:a16="http://schemas.microsoft.com/office/drawing/2014/main" id="{6C4FF9E2-712A-410D-A2F4-90608A69AEEA}"/>
              </a:ext>
            </a:extLst>
          </p:cNvPr>
          <p:cNvSpPr txBox="1"/>
          <p:nvPr/>
        </p:nvSpPr>
        <p:spPr>
          <a:xfrm>
            <a:off x="1090485" y="5046066"/>
            <a:ext cx="10117446"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Im Zuge von Regierungswechseln in Deutschland ist zu beobachten, dass kurz vorher von den abgewählten Ministerinnen im Verwaltungsbereich noch schnell Verträge entfristet werden, bzw. Personen in den Entlohnungsklassen hochgestuft werden.</a:t>
            </a:r>
          </a:p>
        </p:txBody>
      </p:sp>
    </p:spTree>
    <p:extLst>
      <p:ext uri="{BB962C8B-B14F-4D97-AF65-F5344CB8AC3E}">
        <p14:creationId xmlns:p14="http://schemas.microsoft.com/office/powerpoint/2010/main" val="152077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Säkulare Zunahme der Staatsquote?</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err="1">
                <a:latin typeface="Times New Roman" panose="02020603050405020304" pitchFamily="18" charset="0"/>
                <a:cs typeface="Times New Roman" panose="02020603050405020304" pitchFamily="18" charset="0"/>
              </a:rPr>
              <a:t>Bozio</a:t>
            </a:r>
            <a:r>
              <a:rPr lang="fr-FR" sz="1000" dirty="0">
                <a:latin typeface="Times New Roman" panose="02020603050405020304" pitchFamily="18" charset="0"/>
                <a:cs typeface="Times New Roman" panose="02020603050405020304" pitchFamily="18" charset="0"/>
              </a:rPr>
              <a:t>, A. and Grenet, J. (2010), Economie des politiques publiques, La </a:t>
            </a:r>
            <a:r>
              <a:rPr lang="fr-FR" sz="1000" dirty="0" err="1">
                <a:latin typeface="Times New Roman" panose="02020603050405020304" pitchFamily="18" charset="0"/>
                <a:cs typeface="Times New Roman" panose="02020603050405020304" pitchFamily="18" charset="0"/>
              </a:rPr>
              <a:t>Decouverte</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Reperes</a:t>
            </a:r>
            <a:r>
              <a:rPr lang="fr-FR" sz="1000" dirty="0">
                <a:latin typeface="Times New Roman" panose="02020603050405020304" pitchFamily="18" charset="0"/>
                <a:cs typeface="Times New Roman" panose="02020603050405020304" pitchFamily="18" charset="0"/>
              </a:rPr>
              <a:t>.</a:t>
            </a:r>
            <a:endParaRPr lang="de-DE" sz="1000" dirty="0">
              <a:latin typeface="Times New Roman" panose="02020603050405020304" pitchFamily="18" charset="0"/>
              <a:cs typeface="Times New Roman" panose="02020603050405020304" pitchFamily="18" charset="0"/>
            </a:endParaRPr>
          </a:p>
        </p:txBody>
      </p:sp>
      <p:pic>
        <p:nvPicPr>
          <p:cNvPr id="3" name="Grafik 2">
            <a:extLst>
              <a:ext uri="{FF2B5EF4-FFF2-40B4-BE49-F238E27FC236}">
                <a16:creationId xmlns:a16="http://schemas.microsoft.com/office/drawing/2014/main" id="{81AE55E4-7D1E-4B1B-9D6B-754735D06DE1}"/>
              </a:ext>
            </a:extLst>
          </p:cNvPr>
          <p:cNvPicPr>
            <a:picLocks noChangeAspect="1"/>
          </p:cNvPicPr>
          <p:nvPr/>
        </p:nvPicPr>
        <p:blipFill>
          <a:blip r:embed="rId2"/>
          <a:stretch>
            <a:fillRect/>
          </a:stretch>
        </p:blipFill>
        <p:spPr>
          <a:xfrm>
            <a:off x="581831" y="452795"/>
            <a:ext cx="8341414" cy="5885727"/>
          </a:xfrm>
          <a:prstGeom prst="rect">
            <a:avLst/>
          </a:prstGeom>
        </p:spPr>
      </p:pic>
      <p:sp>
        <p:nvSpPr>
          <p:cNvPr id="7" name="Textfeld 6">
            <a:extLst>
              <a:ext uri="{FF2B5EF4-FFF2-40B4-BE49-F238E27FC236}">
                <a16:creationId xmlns:a16="http://schemas.microsoft.com/office/drawing/2014/main" id="{6A3060A7-FB97-4707-A289-8208907A85D4}"/>
              </a:ext>
            </a:extLst>
          </p:cNvPr>
          <p:cNvSpPr txBox="1"/>
          <p:nvPr/>
        </p:nvSpPr>
        <p:spPr>
          <a:xfrm rot="16200000">
            <a:off x="-2489061" y="3073110"/>
            <a:ext cx="6001473" cy="417227"/>
          </a:xfrm>
          <a:prstGeom prst="rect">
            <a:avLst/>
          </a:prstGeom>
          <a:noFill/>
        </p:spPr>
        <p:txBody>
          <a:bodyPr wrap="square" rtlCol="0">
            <a:noAutofit/>
          </a:bodyPr>
          <a:lstStyle/>
          <a:p>
            <a:pPr algn="ctr"/>
            <a:r>
              <a:rPr lang="de-DE" sz="1600" dirty="0">
                <a:latin typeface="Times New Roman" panose="02020603050405020304" pitchFamily="18" charset="0"/>
                <a:cs typeface="Times New Roman" panose="02020603050405020304" pitchFamily="18" charset="0"/>
              </a:rPr>
              <a:t>Staatsausgaben  [% BIP]</a:t>
            </a:r>
          </a:p>
        </p:txBody>
      </p:sp>
      <p:sp>
        <p:nvSpPr>
          <p:cNvPr id="6" name="Textfeld 5">
            <a:extLst>
              <a:ext uri="{FF2B5EF4-FFF2-40B4-BE49-F238E27FC236}">
                <a16:creationId xmlns:a16="http://schemas.microsoft.com/office/drawing/2014/main" id="{6C4FF9E2-712A-410D-A2F4-90608A69AEEA}"/>
              </a:ext>
            </a:extLst>
          </p:cNvPr>
          <p:cNvSpPr txBox="1"/>
          <p:nvPr/>
        </p:nvSpPr>
        <p:spPr>
          <a:xfrm>
            <a:off x="8771708" y="1044829"/>
            <a:ext cx="2884938" cy="95410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In den Industrieländern ist seit etwa 150 Jahren der Anteil der öffentlichen Ausgaben am gesamtwirtschaftlichen Einkommen gestiegen</a:t>
            </a:r>
          </a:p>
        </p:txBody>
      </p:sp>
      <p:cxnSp>
        <p:nvCxnSpPr>
          <p:cNvPr id="8" name="Gerade Verbindung mit Pfeil 7">
            <a:extLst>
              <a:ext uri="{FF2B5EF4-FFF2-40B4-BE49-F238E27FC236}">
                <a16:creationId xmlns:a16="http://schemas.microsoft.com/office/drawing/2014/main" id="{92FC4B36-3D90-438E-9B72-A2D9FC316A28}"/>
              </a:ext>
            </a:extLst>
          </p:cNvPr>
          <p:cNvCxnSpPr>
            <a:cxnSpLocks/>
          </p:cNvCxnSpPr>
          <p:nvPr/>
        </p:nvCxnSpPr>
        <p:spPr>
          <a:xfrm flipV="1">
            <a:off x="2579914" y="1770017"/>
            <a:ext cx="4251960" cy="274973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feld 10">
            <a:extLst>
              <a:ext uri="{FF2B5EF4-FFF2-40B4-BE49-F238E27FC236}">
                <a16:creationId xmlns:a16="http://schemas.microsoft.com/office/drawing/2014/main" id="{6C4FF9E2-712A-410D-A2F4-90608A69AEEA}"/>
              </a:ext>
            </a:extLst>
          </p:cNvPr>
          <p:cNvSpPr txBox="1"/>
          <p:nvPr/>
        </p:nvSpPr>
        <p:spPr>
          <a:xfrm>
            <a:off x="8771708" y="2170744"/>
            <a:ext cx="2884938" cy="738664"/>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In den letzten Jahrzehnten ist allerdings eher eine Seitwärtsbewegung zu erkennen</a:t>
            </a:r>
          </a:p>
        </p:txBody>
      </p:sp>
      <p:cxnSp>
        <p:nvCxnSpPr>
          <p:cNvPr id="12" name="Gerade Verbindung mit Pfeil 11">
            <a:extLst>
              <a:ext uri="{FF2B5EF4-FFF2-40B4-BE49-F238E27FC236}">
                <a16:creationId xmlns:a16="http://schemas.microsoft.com/office/drawing/2014/main" id="{92FC4B36-3D90-438E-9B72-A2D9FC316A28}"/>
              </a:ext>
            </a:extLst>
          </p:cNvPr>
          <p:cNvCxnSpPr>
            <a:cxnSpLocks/>
          </p:cNvCxnSpPr>
          <p:nvPr/>
        </p:nvCxnSpPr>
        <p:spPr>
          <a:xfrm flipV="1">
            <a:off x="6668588" y="2540076"/>
            <a:ext cx="1691641" cy="87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91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2AD5D5AB-33AE-402C-8E36-4881D24ECBAD}"/>
              </a:ext>
            </a:extLst>
          </p:cNvPr>
          <p:cNvPicPr>
            <a:picLocks noChangeAspect="1"/>
          </p:cNvPicPr>
          <p:nvPr/>
        </p:nvPicPr>
        <p:blipFill>
          <a:blip r:embed="rId2"/>
          <a:stretch>
            <a:fillRect/>
          </a:stretch>
        </p:blipFill>
        <p:spPr>
          <a:xfrm>
            <a:off x="0" y="720000"/>
            <a:ext cx="7920000" cy="4883089"/>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der Staatsquote in Deutschland</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738817" y="1040335"/>
            <a:ext cx="2917829" cy="1820376"/>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Seit dem Zusammenbruch des Kommunismus </a:t>
            </a:r>
            <a:r>
              <a:rPr lang="de-DE" sz="1400" dirty="0" err="1">
                <a:latin typeface="Times New Roman" panose="02020603050405020304" pitchFamily="18" charset="0"/>
                <a:cs typeface="Times New Roman" panose="02020603050405020304" pitchFamily="18" charset="0"/>
              </a:rPr>
              <a:t>anfang</a:t>
            </a:r>
            <a:r>
              <a:rPr lang="de-DE" sz="1400" dirty="0">
                <a:latin typeface="Times New Roman" panose="02020603050405020304" pitchFamily="18" charset="0"/>
                <a:cs typeface="Times New Roman" panose="02020603050405020304" pitchFamily="18" charset="0"/>
              </a:rPr>
              <a:t> der 1990er Jahre liegt die Staatsquote in Deutschland bei etwa 45%. Damit bestätigt sich die vorher festgestellte Seitwärtsbewegung und man kann von einem gewissen Sättigungsniveau sprechen. </a:t>
            </a:r>
          </a:p>
        </p:txBody>
      </p:sp>
      <p:sp>
        <p:nvSpPr>
          <p:cNvPr id="13" name="Textfeld 12">
            <a:extLst>
              <a:ext uri="{FF2B5EF4-FFF2-40B4-BE49-F238E27FC236}">
                <a16:creationId xmlns:a16="http://schemas.microsoft.com/office/drawing/2014/main" id="{6C4FF9E2-712A-410D-A2F4-90608A69AEEA}"/>
              </a:ext>
            </a:extLst>
          </p:cNvPr>
          <p:cNvSpPr txBox="1"/>
          <p:nvPr/>
        </p:nvSpPr>
        <p:spPr>
          <a:xfrm>
            <a:off x="8738817" y="3200156"/>
            <a:ext cx="2917829" cy="1384995"/>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Aufgrund der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wird sich dieser Wert allerdings sicher erhöhen. Ob dies dann ähnlich wie in der globalen Finanz- und Wirtschaftskrise nur ein temporärer Effekt sein wird bleibt dann abzuwarten.</a:t>
            </a:r>
          </a:p>
        </p:txBody>
      </p:sp>
      <p:cxnSp>
        <p:nvCxnSpPr>
          <p:cNvPr id="9" name="Gerade Verbindung mit Pfeil 8"/>
          <p:cNvCxnSpPr>
            <a:cxnSpLocks/>
          </p:cNvCxnSpPr>
          <p:nvPr/>
        </p:nvCxnSpPr>
        <p:spPr>
          <a:xfrm>
            <a:off x="6936896" y="2037777"/>
            <a:ext cx="422434" cy="214132"/>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14" name="Textfeld 13">
            <a:extLst>
              <a:ext uri="{FF2B5EF4-FFF2-40B4-BE49-F238E27FC236}">
                <a16:creationId xmlns:a16="http://schemas.microsoft.com/office/drawing/2014/main" id="{6C4FF9E2-712A-410D-A2F4-90608A69AEEA}"/>
              </a:ext>
            </a:extLst>
          </p:cNvPr>
          <p:cNvSpPr txBox="1"/>
          <p:nvPr/>
        </p:nvSpPr>
        <p:spPr>
          <a:xfrm>
            <a:off x="6572569" y="1730000"/>
            <a:ext cx="941277" cy="30777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Corona</a:t>
            </a:r>
          </a:p>
        </p:txBody>
      </p:sp>
      <p:sp>
        <p:nvSpPr>
          <p:cNvPr id="15" name="Ellipse 14"/>
          <p:cNvSpPr/>
          <p:nvPr/>
        </p:nvSpPr>
        <p:spPr>
          <a:xfrm>
            <a:off x="4413738" y="1804969"/>
            <a:ext cx="611529"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6C4FF9E2-712A-410D-A2F4-90608A69AEEA}"/>
              </a:ext>
            </a:extLst>
          </p:cNvPr>
          <p:cNvSpPr txBox="1"/>
          <p:nvPr/>
        </p:nvSpPr>
        <p:spPr>
          <a:xfrm>
            <a:off x="3527059" y="2719369"/>
            <a:ext cx="1704658"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Globale Finanz- und</a:t>
            </a:r>
          </a:p>
          <a:p>
            <a:r>
              <a:rPr lang="de-DE" sz="1400" dirty="0">
                <a:latin typeface="Times New Roman" panose="02020603050405020304" pitchFamily="18" charset="0"/>
                <a:cs typeface="Times New Roman" panose="02020603050405020304" pitchFamily="18" charset="0"/>
              </a:rPr>
              <a:t>Wirtschaftskrise</a:t>
            </a:r>
          </a:p>
        </p:txBody>
      </p:sp>
      <p:cxnSp>
        <p:nvCxnSpPr>
          <p:cNvPr id="17" name="Gerade Verbindung mit Pfeil 16"/>
          <p:cNvCxnSpPr/>
          <p:nvPr/>
        </p:nvCxnSpPr>
        <p:spPr>
          <a:xfrm flipV="1">
            <a:off x="4379388" y="2443142"/>
            <a:ext cx="236471" cy="227981"/>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12" name="Textfeld 11">
            <a:extLst>
              <a:ext uri="{FF2B5EF4-FFF2-40B4-BE49-F238E27FC236}">
                <a16:creationId xmlns:a16="http://schemas.microsoft.com/office/drawing/2014/main" id="{6C4FF9E2-712A-410D-A2F4-90608A69AEEA}"/>
              </a:ext>
            </a:extLst>
          </p:cNvPr>
          <p:cNvSpPr txBox="1"/>
          <p:nvPr/>
        </p:nvSpPr>
        <p:spPr>
          <a:xfrm>
            <a:off x="8738817" y="4715637"/>
            <a:ext cx="2917829"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Für 2021 liegen leider noch keine Daten vor</a:t>
            </a:r>
          </a:p>
        </p:txBody>
      </p:sp>
      <p:cxnSp>
        <p:nvCxnSpPr>
          <p:cNvPr id="18" name="Gerade Verbindung mit Pfeil 17">
            <a:extLst>
              <a:ext uri="{FF2B5EF4-FFF2-40B4-BE49-F238E27FC236}">
                <a16:creationId xmlns:a16="http://schemas.microsoft.com/office/drawing/2014/main" id="{693537DC-7824-49F9-ACC1-0718E2D95319}"/>
              </a:ext>
            </a:extLst>
          </p:cNvPr>
          <p:cNvCxnSpPr>
            <a:cxnSpLocks/>
          </p:cNvCxnSpPr>
          <p:nvPr/>
        </p:nvCxnSpPr>
        <p:spPr>
          <a:xfrm flipV="1">
            <a:off x="7600791" y="1605793"/>
            <a:ext cx="249306" cy="431984"/>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19" name="Textfeld 18">
            <a:extLst>
              <a:ext uri="{FF2B5EF4-FFF2-40B4-BE49-F238E27FC236}">
                <a16:creationId xmlns:a16="http://schemas.microsoft.com/office/drawing/2014/main" id="{845BB1D0-17DA-4095-9A8F-99043D360E9D}"/>
              </a:ext>
            </a:extLst>
          </p:cNvPr>
          <p:cNvSpPr txBox="1"/>
          <p:nvPr/>
        </p:nvSpPr>
        <p:spPr>
          <a:xfrm>
            <a:off x="6989589" y="1166653"/>
            <a:ext cx="1975805" cy="30777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Krieg in der Ukraine ?</a:t>
            </a:r>
          </a:p>
        </p:txBody>
      </p:sp>
    </p:spTree>
    <p:extLst>
      <p:ext uri="{BB962C8B-B14F-4D97-AF65-F5344CB8AC3E}">
        <p14:creationId xmlns:p14="http://schemas.microsoft.com/office/powerpoint/2010/main" val="104936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5" grpId="0" animBg="1"/>
      <p:bldP spid="16" grpId="0"/>
      <p:bldP spid="12"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Staatsquoten im Vergleich 2019/2020</a:t>
            </a: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831528" y="1050921"/>
            <a:ext cx="2884938" cy="95410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Die Staatsquote in Deutschland liegt mit etwa 51% etwa im Mittelfeld im Vergleich mit den Ländern der Europäischen Union</a:t>
            </a:r>
          </a:p>
        </p:txBody>
      </p:sp>
      <p:sp>
        <p:nvSpPr>
          <p:cNvPr id="7" name="Textfeld 6">
            <a:extLst>
              <a:ext uri="{FF2B5EF4-FFF2-40B4-BE49-F238E27FC236}">
                <a16:creationId xmlns:a16="http://schemas.microsoft.com/office/drawing/2014/main" id="{6C4FF9E2-712A-410D-A2F4-90608A69AEEA}"/>
              </a:ext>
            </a:extLst>
          </p:cNvPr>
          <p:cNvSpPr txBox="1"/>
          <p:nvPr/>
        </p:nvSpPr>
        <p:spPr>
          <a:xfrm>
            <a:off x="8879425" y="3048370"/>
            <a:ext cx="2884938"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Ebenso wie die skandinavischen Wohlfahrtsstaaten</a:t>
            </a:r>
          </a:p>
        </p:txBody>
      </p:sp>
      <p:sp>
        <p:nvSpPr>
          <p:cNvPr id="8" name="Textfeld 7">
            <a:extLst>
              <a:ext uri="{FF2B5EF4-FFF2-40B4-BE49-F238E27FC236}">
                <a16:creationId xmlns:a16="http://schemas.microsoft.com/office/drawing/2014/main" id="{6C4FF9E2-712A-410D-A2F4-90608A69AEEA}"/>
              </a:ext>
            </a:extLst>
          </p:cNvPr>
          <p:cNvSpPr txBox="1"/>
          <p:nvPr/>
        </p:nvSpPr>
        <p:spPr>
          <a:xfrm>
            <a:off x="8879425" y="2157367"/>
            <a:ext cx="2884938" cy="738664"/>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Traditionell weist Frankreich mit seiner zentralistischen Ausrichtung eine deutlich höhere Staatsquote auf</a:t>
            </a:r>
          </a:p>
        </p:txBody>
      </p:sp>
      <p:sp>
        <p:nvSpPr>
          <p:cNvPr id="9" name="Textfeld 8">
            <a:extLst>
              <a:ext uri="{FF2B5EF4-FFF2-40B4-BE49-F238E27FC236}">
                <a16:creationId xmlns:a16="http://schemas.microsoft.com/office/drawing/2014/main" id="{6C4FF9E2-712A-410D-A2F4-90608A69AEEA}"/>
              </a:ext>
            </a:extLst>
          </p:cNvPr>
          <p:cNvSpPr txBox="1"/>
          <p:nvPr/>
        </p:nvSpPr>
        <p:spPr>
          <a:xfrm>
            <a:off x="8831528" y="4371292"/>
            <a:ext cx="2884938" cy="2246769"/>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Für 2021 liegen leider noch keine Daten vor, es wird aber sehr interessant sein, ob und wie es hier zu Verschiebungen der Reihenfolge kommt, denn zum kann man dann auch abgelesen, wie die Staaten unterschiedlich auch die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reagiert haben und wie sich in Bezug auf den krieg in der Ukraine verhalten wird.</a:t>
            </a:r>
          </a:p>
        </p:txBody>
      </p:sp>
      <p:pic>
        <p:nvPicPr>
          <p:cNvPr id="2" name="Grafik 1">
            <a:extLst>
              <a:ext uri="{FF2B5EF4-FFF2-40B4-BE49-F238E27FC236}">
                <a16:creationId xmlns:a16="http://schemas.microsoft.com/office/drawing/2014/main" id="{21F35F1A-21D3-47B1-9881-095AA6F46C27}"/>
              </a:ext>
            </a:extLst>
          </p:cNvPr>
          <p:cNvPicPr>
            <a:picLocks noChangeAspect="1"/>
          </p:cNvPicPr>
          <p:nvPr/>
        </p:nvPicPr>
        <p:blipFill>
          <a:blip r:embed="rId2"/>
          <a:stretch>
            <a:fillRect/>
          </a:stretch>
        </p:blipFill>
        <p:spPr>
          <a:xfrm>
            <a:off x="0" y="720000"/>
            <a:ext cx="7920000" cy="4760426"/>
          </a:xfrm>
          <a:prstGeom prst="rect">
            <a:avLst/>
          </a:prstGeom>
        </p:spPr>
      </p:pic>
      <p:sp>
        <p:nvSpPr>
          <p:cNvPr id="11" name="Textfeld 10">
            <a:extLst>
              <a:ext uri="{FF2B5EF4-FFF2-40B4-BE49-F238E27FC236}">
                <a16:creationId xmlns:a16="http://schemas.microsoft.com/office/drawing/2014/main" id="{C6B0E31E-AFF4-4011-AF18-282C0F2E3FA3}"/>
              </a:ext>
            </a:extLst>
          </p:cNvPr>
          <p:cNvSpPr txBox="1"/>
          <p:nvPr/>
        </p:nvSpPr>
        <p:spPr>
          <a:xfrm>
            <a:off x="8879425" y="3610806"/>
            <a:ext cx="2884938" cy="738664"/>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Zudem ist bei allen Ländern der deutliche Anstieg der Staatsquote im Zuge der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zu erkennen</a:t>
            </a:r>
          </a:p>
        </p:txBody>
      </p:sp>
    </p:spTree>
    <p:extLst>
      <p:ext uri="{BB962C8B-B14F-4D97-AF65-F5344CB8AC3E}">
        <p14:creationId xmlns:p14="http://schemas.microsoft.com/office/powerpoint/2010/main" val="198610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Bildungs- und Verteidigungsausgaben in Relation zum BIP 2020</a:t>
            </a: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156772" y="1050921"/>
            <a:ext cx="3559694" cy="95410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Betrachtet man die Bildungsausgaben erkennt man eine große Diskrepanz in Europa bzw. der EU von mehr als 7% in Schweden hin zu weniger als 4% in Rumänien.</a:t>
            </a:r>
          </a:p>
        </p:txBody>
      </p:sp>
      <p:sp>
        <p:nvSpPr>
          <p:cNvPr id="7" name="Textfeld 6">
            <a:extLst>
              <a:ext uri="{FF2B5EF4-FFF2-40B4-BE49-F238E27FC236}">
                <a16:creationId xmlns:a16="http://schemas.microsoft.com/office/drawing/2014/main" id="{6C4FF9E2-712A-410D-A2F4-90608A69AEEA}"/>
              </a:ext>
            </a:extLst>
          </p:cNvPr>
          <p:cNvSpPr txBox="1"/>
          <p:nvPr/>
        </p:nvSpPr>
        <p:spPr>
          <a:xfrm>
            <a:off x="8156772" y="2552076"/>
            <a:ext cx="3503050" cy="1384995"/>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Bei den Verteidigungsausgaben liegt die Spanne, wenn man einmal die ganz kleinen Länder außer Acht lässt zwischen etwa 2,5% für Griechenland und die baltischen Staaten bis zu weniger als 1% für Portugal und Spanien. Woran könnte das liegen?</a:t>
            </a:r>
          </a:p>
        </p:txBody>
      </p:sp>
      <p:sp>
        <p:nvSpPr>
          <p:cNvPr id="8" name="Textfeld 7">
            <a:extLst>
              <a:ext uri="{FF2B5EF4-FFF2-40B4-BE49-F238E27FC236}">
                <a16:creationId xmlns:a16="http://schemas.microsoft.com/office/drawing/2014/main" id="{6C4FF9E2-712A-410D-A2F4-90608A69AEEA}"/>
              </a:ext>
            </a:extLst>
          </p:cNvPr>
          <p:cNvSpPr txBox="1"/>
          <p:nvPr/>
        </p:nvSpPr>
        <p:spPr>
          <a:xfrm>
            <a:off x="8156772" y="2003228"/>
            <a:ext cx="3503050"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Auch Deutschland liegt hier mit weniger als 5% im hinteren Drittel</a:t>
            </a:r>
          </a:p>
        </p:txBody>
      </p:sp>
      <p:sp>
        <p:nvSpPr>
          <p:cNvPr id="9" name="Textfeld 8">
            <a:extLst>
              <a:ext uri="{FF2B5EF4-FFF2-40B4-BE49-F238E27FC236}">
                <a16:creationId xmlns:a16="http://schemas.microsoft.com/office/drawing/2014/main" id="{6C4FF9E2-712A-410D-A2F4-90608A69AEEA}"/>
              </a:ext>
            </a:extLst>
          </p:cNvPr>
          <p:cNvSpPr txBox="1"/>
          <p:nvPr/>
        </p:nvSpPr>
        <p:spPr>
          <a:xfrm>
            <a:off x="8213416" y="3952759"/>
            <a:ext cx="3503050" cy="1169551"/>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An der geografischen Lage! Das Baltikum lag auch schon vor dem Überfall Putins auf die Ukraine neben Russland und Griechenland hat seit den 1970er Jahren einen auch mitunter bewaffneten Konflikt mit der Türkei!</a:t>
            </a:r>
          </a:p>
        </p:txBody>
      </p:sp>
      <p:pic>
        <p:nvPicPr>
          <p:cNvPr id="3" name="Grafik 2">
            <a:extLst>
              <a:ext uri="{FF2B5EF4-FFF2-40B4-BE49-F238E27FC236}">
                <a16:creationId xmlns:a16="http://schemas.microsoft.com/office/drawing/2014/main" id="{B9BEB09A-B953-4180-9426-D3D7FE2E3DCE}"/>
              </a:ext>
            </a:extLst>
          </p:cNvPr>
          <p:cNvPicPr>
            <a:picLocks noChangeAspect="1"/>
          </p:cNvPicPr>
          <p:nvPr/>
        </p:nvPicPr>
        <p:blipFill>
          <a:blip r:embed="rId2"/>
          <a:stretch>
            <a:fillRect/>
          </a:stretch>
        </p:blipFill>
        <p:spPr>
          <a:xfrm>
            <a:off x="0" y="720000"/>
            <a:ext cx="7920000" cy="5428010"/>
          </a:xfrm>
          <a:prstGeom prst="rect">
            <a:avLst/>
          </a:prstGeom>
        </p:spPr>
      </p:pic>
      <p:sp>
        <p:nvSpPr>
          <p:cNvPr id="12" name="Textfeld 11">
            <a:extLst>
              <a:ext uri="{FF2B5EF4-FFF2-40B4-BE49-F238E27FC236}">
                <a16:creationId xmlns:a16="http://schemas.microsoft.com/office/drawing/2014/main" id="{B366160C-7194-4A3D-A0CE-C2DAEC7C1534}"/>
              </a:ext>
            </a:extLst>
          </p:cNvPr>
          <p:cNvSpPr txBox="1"/>
          <p:nvPr/>
        </p:nvSpPr>
        <p:spPr>
          <a:xfrm>
            <a:off x="8268712" y="5165211"/>
            <a:ext cx="3503050" cy="95410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Deutschland hat nun angekündigt seine Verteidigungsausgaben auch für die Zukunft auf über 2% des BIP anzuheben, was nahezu einer Verdopplung entsprechen wird!</a:t>
            </a:r>
          </a:p>
        </p:txBody>
      </p:sp>
    </p:spTree>
    <p:extLst>
      <p:ext uri="{BB962C8B-B14F-4D97-AF65-F5344CB8AC3E}">
        <p14:creationId xmlns:p14="http://schemas.microsoft.com/office/powerpoint/2010/main" val="76035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63507" y="124650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6715035" y="1079408"/>
            <a:ext cx="4107542" cy="173626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Eine allgemeinverbindliche Staatsdefinition gibt es nicht!</a:t>
            </a:r>
          </a:p>
          <a:p>
            <a:r>
              <a:rPr lang="de-DE" dirty="0">
                <a:latin typeface="Times New Roman" panose="02020603050405020304" pitchFamily="18" charset="0"/>
                <a:cs typeface="Times New Roman" panose="02020603050405020304" pitchFamily="18" charset="0"/>
              </a:rPr>
              <a:t>Je nach Staat wird es aber auch bei den nebenstehenden Kategorien unterschiedliche Gewichtungen geben.</a:t>
            </a:r>
          </a:p>
        </p:txBody>
      </p:sp>
      <p:sp>
        <p:nvSpPr>
          <p:cNvPr id="5" name="Textfeld 4"/>
          <p:cNvSpPr txBox="1"/>
          <p:nvPr/>
        </p:nvSpPr>
        <p:spPr>
          <a:xfrm>
            <a:off x="6771717" y="2679061"/>
            <a:ext cx="3666461" cy="2121539"/>
          </a:xfrm>
          <a:prstGeom prst="rect">
            <a:avLst/>
          </a:prstGeom>
          <a:noFill/>
        </p:spPr>
        <p:txBody>
          <a:bodyPr wrap="square" rtlCol="0">
            <a:noAutofit/>
          </a:bodyPr>
          <a:lstStyle/>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Z.B. werden in kontinentaleuropäischen Staaten im Allgemeinen die Sozialversicherungen einen höheren Stellenwert haben, als bei angelsächsischen Staaten. </a:t>
            </a:r>
          </a:p>
        </p:txBody>
      </p:sp>
    </p:spTree>
    <p:extLst>
      <p:ext uri="{BB962C8B-B14F-4D97-AF65-F5344CB8AC3E}">
        <p14:creationId xmlns:p14="http://schemas.microsoft.com/office/powerpoint/2010/main" val="50267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Bildungs- und Verteidigungsausgaben in Relation zum BIP 2020 (Deutschland)</a:t>
            </a: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156772" y="720000"/>
            <a:ext cx="3559694" cy="1384995"/>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Seit Mitte der 1990er Jahre liegen die Bildungsausgaben konstant auf einem Niveau von etwa 4,5%.. Ob das Versprechen, dass das geplante höhere Niveau im Nachgang von Corona trotz des Ukrainekrieges umgesetzt werden kann bleibt abzuwarten.</a:t>
            </a:r>
          </a:p>
        </p:txBody>
      </p:sp>
      <p:sp>
        <p:nvSpPr>
          <p:cNvPr id="7" name="Textfeld 6">
            <a:extLst>
              <a:ext uri="{FF2B5EF4-FFF2-40B4-BE49-F238E27FC236}">
                <a16:creationId xmlns:a16="http://schemas.microsoft.com/office/drawing/2014/main" id="{6C4FF9E2-712A-410D-A2F4-90608A69AEEA}"/>
              </a:ext>
            </a:extLst>
          </p:cNvPr>
          <p:cNvSpPr txBox="1"/>
          <p:nvPr/>
        </p:nvSpPr>
        <p:spPr>
          <a:xfrm>
            <a:off x="8156772" y="2102115"/>
            <a:ext cx="3503050" cy="289310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Die fast durchgängige leichte Absenkung der relativen Verteidigungsausgaben sind zwei Jahrzehnte als sogenannte „Friedensdividende“ bezeichnet worden. Allerdings waren wir auch in den </a:t>
            </a:r>
            <a:r>
              <a:rPr lang="de-DE" sz="1400" dirty="0" err="1">
                <a:latin typeface="Times New Roman" panose="02020603050405020304" pitchFamily="18" charset="0"/>
                <a:cs typeface="Times New Roman" panose="02020603050405020304" pitchFamily="18" charset="0"/>
              </a:rPr>
              <a:t>letzen</a:t>
            </a:r>
            <a:r>
              <a:rPr lang="de-DE" sz="1400" dirty="0">
                <a:latin typeface="Times New Roman" panose="02020603050405020304" pitchFamily="18" charset="0"/>
                <a:cs typeface="Times New Roman" panose="02020603050405020304" pitchFamily="18" charset="0"/>
              </a:rPr>
              <a:t> 3 Jahrzehnten zuerst im Jugoslawienkrieg und dann in Konflikten am </a:t>
            </a:r>
            <a:r>
              <a:rPr lang="de-DE" sz="1400" dirty="0" err="1">
                <a:latin typeface="Times New Roman" panose="02020603050405020304" pitchFamily="18" charset="0"/>
                <a:cs typeface="Times New Roman" panose="02020603050405020304" pitchFamily="18" charset="0"/>
              </a:rPr>
              <a:t>Mittelweer</a:t>
            </a:r>
            <a:r>
              <a:rPr lang="de-DE" sz="1400" dirty="0">
                <a:latin typeface="Times New Roman" panose="02020603050405020304" pitchFamily="18" charset="0"/>
                <a:cs typeface="Times New Roman" panose="02020603050405020304" pitchFamily="18" charset="0"/>
              </a:rPr>
              <a:t>, wie in </a:t>
            </a:r>
            <a:r>
              <a:rPr lang="de-DE" sz="1400" dirty="0" err="1">
                <a:latin typeface="Times New Roman" panose="02020603050405020304" pitchFamily="18" charset="0"/>
                <a:cs typeface="Times New Roman" panose="02020603050405020304" pitchFamily="18" charset="0"/>
              </a:rPr>
              <a:t>Lybien</a:t>
            </a:r>
            <a:r>
              <a:rPr lang="de-DE" sz="1400" dirty="0">
                <a:latin typeface="Times New Roman" panose="02020603050405020304" pitchFamily="18" charset="0"/>
                <a:cs typeface="Times New Roman" panose="02020603050405020304" pitchFamily="18" charset="0"/>
              </a:rPr>
              <a:t> oder Syrien immer auf die USA angewiesen. Auf das Problem der damit einhergehenden eingeschränkten außenpolitischen Handlungsfähigkeit ist letzten von allen Administrationen der USA hingewiesen worden</a:t>
            </a:r>
          </a:p>
        </p:txBody>
      </p:sp>
      <p:pic>
        <p:nvPicPr>
          <p:cNvPr id="2" name="Grafik 1">
            <a:extLst>
              <a:ext uri="{FF2B5EF4-FFF2-40B4-BE49-F238E27FC236}">
                <a16:creationId xmlns:a16="http://schemas.microsoft.com/office/drawing/2014/main" id="{33A109C1-DB9B-406B-84AE-D65665C63953}"/>
              </a:ext>
            </a:extLst>
          </p:cNvPr>
          <p:cNvPicPr>
            <a:picLocks noChangeAspect="1"/>
          </p:cNvPicPr>
          <p:nvPr/>
        </p:nvPicPr>
        <p:blipFill>
          <a:blip r:embed="rId2"/>
          <a:stretch>
            <a:fillRect/>
          </a:stretch>
        </p:blipFill>
        <p:spPr>
          <a:xfrm>
            <a:off x="0" y="720000"/>
            <a:ext cx="7920000" cy="4760426"/>
          </a:xfrm>
          <a:prstGeom prst="rect">
            <a:avLst/>
          </a:prstGeom>
        </p:spPr>
      </p:pic>
      <p:sp>
        <p:nvSpPr>
          <p:cNvPr id="11" name="Textfeld 10">
            <a:extLst>
              <a:ext uri="{FF2B5EF4-FFF2-40B4-BE49-F238E27FC236}">
                <a16:creationId xmlns:a16="http://schemas.microsoft.com/office/drawing/2014/main" id="{ECDE08A2-075D-4467-B6A0-D907FE67321B}"/>
              </a:ext>
            </a:extLst>
          </p:cNvPr>
          <p:cNvSpPr txBox="1"/>
          <p:nvPr/>
        </p:nvSpPr>
        <p:spPr>
          <a:xfrm>
            <a:off x="1722253" y="5553224"/>
            <a:ext cx="10383431"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Aktuell steht Europa vor dem enormen Problem, was passieren könnte, wenn die Aggression Putin sich länger hinzieht und einem erneuten Wechsel im weißen Haus. Denn dann wäre es nicht unwahrscheinlich, dass die USA aus dem Kriegsschauplatz Europa verabschieden.</a:t>
            </a:r>
          </a:p>
        </p:txBody>
      </p:sp>
    </p:spTree>
    <p:extLst>
      <p:ext uri="{BB962C8B-B14F-4D97-AF65-F5344CB8AC3E}">
        <p14:creationId xmlns:p14="http://schemas.microsoft.com/office/powerpoint/2010/main" val="380290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Funktionen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71210" y="5006504"/>
            <a:ext cx="10868627" cy="1391195"/>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Aktuell: Herausbildung eines neuen Ziels → </a:t>
            </a:r>
            <a:r>
              <a:rPr lang="de-DE" sz="2400" b="1" dirty="0">
                <a:latin typeface="Times New Roman" panose="02020603050405020304" pitchFamily="18" charset="0"/>
                <a:cs typeface="Times New Roman" panose="02020603050405020304" pitchFamily="18" charset="0"/>
              </a:rPr>
              <a:t>stabile Umweltbedingungen </a:t>
            </a:r>
          </a:p>
          <a:p>
            <a:r>
              <a:rPr lang="de-DE" sz="2400" dirty="0">
                <a:latin typeface="Times New Roman" panose="02020603050405020304" pitchFamily="18" charset="0"/>
                <a:cs typeface="Times New Roman" panose="02020603050405020304" pitchFamily="18" charset="0"/>
              </a:rPr>
              <a:t>Welches letztlich alle drei anderen Funktionen hineinspielt, aber in letzter Zeit derart an Bedeutung gewinnt, dass man eine neue Funktion definieren kann</a:t>
            </a:r>
          </a:p>
        </p:txBody>
      </p:sp>
      <p:sp>
        <p:nvSpPr>
          <p:cNvPr id="4" name="Textfeld 3">
            <a:extLst>
              <a:ext uri="{FF2B5EF4-FFF2-40B4-BE49-F238E27FC236}">
                <a16:creationId xmlns:a16="http://schemas.microsoft.com/office/drawing/2014/main" id="{6C4FF9E2-712A-410D-A2F4-90608A69AEEA}"/>
              </a:ext>
            </a:extLst>
          </p:cNvPr>
          <p:cNvSpPr txBox="1"/>
          <p:nvPr/>
        </p:nvSpPr>
        <p:spPr>
          <a:xfrm>
            <a:off x="8500603" y="1304478"/>
            <a:ext cx="2884938" cy="95410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Begründer der modernen Theorie der öffentlichen Finanzen ist Richard </a:t>
            </a:r>
            <a:r>
              <a:rPr lang="de-DE" sz="1400" dirty="0" err="1">
                <a:latin typeface="Times New Roman" panose="02020603050405020304" pitchFamily="18" charset="0"/>
                <a:cs typeface="Times New Roman" panose="02020603050405020304" pitchFamily="18" charset="0"/>
              </a:rPr>
              <a:t>Musgrave</a:t>
            </a:r>
            <a:r>
              <a:rPr lang="de-DE" sz="1400" dirty="0">
                <a:latin typeface="Times New Roman" panose="02020603050405020304" pitchFamily="18" charset="0"/>
                <a:cs typeface="Times New Roman" panose="02020603050405020304" pitchFamily="18" charset="0"/>
              </a:rPr>
              <a:t> mit seiner klassischen </a:t>
            </a:r>
            <a:r>
              <a:rPr lang="de-DE" sz="1400" dirty="0" err="1">
                <a:latin typeface="Times New Roman" panose="02020603050405020304" pitchFamily="18" charset="0"/>
                <a:cs typeface="Times New Roman" panose="02020603050405020304" pitchFamily="18" charset="0"/>
              </a:rPr>
              <a:t>Dreilung</a:t>
            </a:r>
            <a:r>
              <a:rPr lang="de-DE" sz="1400" dirty="0">
                <a:latin typeface="Times New Roman" panose="02020603050405020304" pitchFamily="18" charset="0"/>
                <a:cs typeface="Times New Roman" panose="02020603050405020304" pitchFamily="18" charset="0"/>
              </a:rPr>
              <a:t> der Staatsaufgaben</a:t>
            </a:r>
          </a:p>
        </p:txBody>
      </p:sp>
      <p:sp>
        <p:nvSpPr>
          <p:cNvPr id="5" name="Textfeld 4">
            <a:extLst>
              <a:ext uri="{FF2B5EF4-FFF2-40B4-BE49-F238E27FC236}">
                <a16:creationId xmlns:a16="http://schemas.microsoft.com/office/drawing/2014/main" id="{AA15B691-283D-4341-8E52-EBA1542B1340}"/>
              </a:ext>
            </a:extLst>
          </p:cNvPr>
          <p:cNvSpPr txBox="1"/>
          <p:nvPr/>
        </p:nvSpPr>
        <p:spPr>
          <a:xfrm>
            <a:off x="1085659" y="723502"/>
            <a:ext cx="10868627" cy="552781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Nach Richard </a:t>
            </a:r>
            <a:r>
              <a:rPr lang="de-DE" sz="2400" dirty="0" err="1">
                <a:latin typeface="Times New Roman" panose="02020603050405020304" pitchFamily="18" charset="0"/>
                <a:cs typeface="Times New Roman" panose="02020603050405020304" pitchFamily="18" charset="0"/>
              </a:rPr>
              <a:t>Musgrave</a:t>
            </a:r>
            <a:r>
              <a:rPr lang="de-DE" sz="2400" dirty="0">
                <a:latin typeface="Times New Roman" panose="02020603050405020304" pitchFamily="18" charset="0"/>
                <a:cs typeface="Times New Roman" panose="02020603050405020304" pitchFamily="18" charset="0"/>
              </a:rPr>
              <a:t> (1959)</a:t>
            </a:r>
          </a:p>
          <a:p>
            <a:pPr algn="ctr"/>
            <a:endParaRPr lang="de-DE" sz="2400" i="1" dirty="0">
              <a:latin typeface="Times New Roman" panose="02020603050405020304" pitchFamily="18" charset="0"/>
              <a:cs typeface="Times New Roman" panose="02020603050405020304" pitchFamily="18" charset="0"/>
            </a:endParaRPr>
          </a:p>
          <a:p>
            <a:pPr algn="ctr"/>
            <a:r>
              <a:rPr lang="de-DE" sz="2400" i="1" dirty="0">
                <a:latin typeface="Times New Roman" panose="02020603050405020304" pitchFamily="18" charset="0"/>
                <a:cs typeface="Times New Roman" panose="02020603050405020304" pitchFamily="18" charset="0"/>
              </a:rPr>
              <a:t>Theory </a:t>
            </a:r>
            <a:r>
              <a:rPr lang="de-DE" sz="2400" i="1" dirty="0" err="1">
                <a:latin typeface="Times New Roman" panose="02020603050405020304" pitchFamily="18" charset="0"/>
                <a:cs typeface="Times New Roman" panose="02020603050405020304" pitchFamily="18" charset="0"/>
              </a:rPr>
              <a:t>of</a:t>
            </a:r>
            <a:r>
              <a:rPr lang="de-DE" sz="2400" i="1" dirty="0">
                <a:latin typeface="Times New Roman" panose="02020603050405020304" pitchFamily="18" charset="0"/>
                <a:cs typeface="Times New Roman" panose="02020603050405020304" pitchFamily="18" charset="0"/>
              </a:rPr>
              <a:t> Public Finance</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hat der Staat drei Kernaufgaben: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Allokationsfunktion</a:t>
            </a:r>
            <a:r>
              <a:rPr lang="de-DE" sz="2400" dirty="0">
                <a:latin typeface="Times New Roman" panose="02020603050405020304" pitchFamily="18" charset="0"/>
                <a:cs typeface="Times New Roman" panose="02020603050405020304" pitchFamily="18" charset="0"/>
              </a:rPr>
              <a:t>:	Allokation insbesondere öffentlicher Güter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Distributionsfunktion</a:t>
            </a:r>
            <a:r>
              <a:rPr lang="de-DE" sz="2400" dirty="0">
                <a:latin typeface="Times New Roman" panose="02020603050405020304" pitchFamily="18" charset="0"/>
                <a:cs typeface="Times New Roman" panose="02020603050405020304" pitchFamily="18" charset="0"/>
              </a:rPr>
              <a:t>:	Korrektur der Verteilung (Distribution) des Einkommens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Stabilisierungsfunktion</a:t>
            </a:r>
            <a:r>
              <a:rPr lang="de-DE" sz="2400" dirty="0">
                <a:latin typeface="Times New Roman" panose="02020603050405020304" pitchFamily="18" charset="0"/>
                <a:cs typeface="Times New Roman" panose="02020603050405020304" pitchFamily="18" charset="0"/>
              </a:rPr>
              <a:t>:	Stabilisierung der Konjunktur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408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Allokationsfunktion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57471"/>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Grundsätzlich:</a:t>
            </a:r>
          </a:p>
          <a:p>
            <a:pPr algn="ctr"/>
            <a:r>
              <a:rPr lang="de-DE" sz="2400" b="1" dirty="0">
                <a:latin typeface="Times New Roman" panose="02020603050405020304" pitchFamily="18" charset="0"/>
                <a:cs typeface="Times New Roman" panose="02020603050405020304" pitchFamily="18" charset="0"/>
              </a:rPr>
              <a:t>(kosten)effizienter Einsatz der Produktionsfaktoren zur Bereitstellung von</a:t>
            </a:r>
          </a:p>
          <a:p>
            <a:pPr algn="ctr"/>
            <a:r>
              <a:rPr lang="de-DE" sz="2400" b="1" dirty="0">
                <a:latin typeface="Times New Roman" panose="02020603050405020304" pitchFamily="18" charset="0"/>
                <a:cs typeface="Times New Roman" panose="02020603050405020304" pitchFamily="18" charset="0"/>
              </a:rPr>
              <a:t>Waren und Dienstleistungen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a:pPr>
            <a:r>
              <a:rPr lang="de-DE" sz="2400" dirty="0">
                <a:latin typeface="Times New Roman" panose="02020603050405020304" pitchFamily="18" charset="0"/>
                <a:cs typeface="Times New Roman" panose="02020603050405020304" pitchFamily="18" charset="0"/>
              </a:rPr>
              <a:t>Sicherstellung eines Marktumfelds, dass den </a:t>
            </a:r>
            <a:r>
              <a:rPr lang="de-DE" sz="2400" b="1" dirty="0">
                <a:latin typeface="Times New Roman" panose="02020603050405020304" pitchFamily="18" charset="0"/>
                <a:cs typeface="Times New Roman" panose="02020603050405020304" pitchFamily="18" charset="0"/>
              </a:rPr>
              <a:t>vollkommenen Wettbewerb</a:t>
            </a:r>
            <a:r>
              <a:rPr lang="de-DE" sz="2400" dirty="0">
                <a:latin typeface="Times New Roman" panose="02020603050405020304" pitchFamily="18" charset="0"/>
                <a:cs typeface="Times New Roman" panose="02020603050405020304" pitchFamily="18" charset="0"/>
              </a:rPr>
              <a:t> zum Ziel hat.</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 1 GWB Gesetz gegen Wettbewerbsbeschränkungen (Deutschland)</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Art. 101 AEUV (Europäischen Union)</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Vier Grundfreiheiten in der EU</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Warenverkehrsfreiheit (Art. 28-35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Personenfreizügigkeit (Art. 45/49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Dienstleistungsfreiheit (Art. 56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Kapitalverkehrsfreiheit (Art. 64 AEUV)</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startAt="2"/>
            </a:pPr>
            <a:r>
              <a:rPr lang="de-DE" sz="2400" dirty="0">
                <a:latin typeface="Times New Roman" panose="02020603050405020304" pitchFamily="18" charset="0"/>
                <a:cs typeface="Times New Roman" panose="02020603050405020304" pitchFamily="18" charset="0"/>
              </a:rPr>
              <a:t>Bei </a:t>
            </a:r>
            <a:r>
              <a:rPr lang="de-DE" sz="2400" b="1" dirty="0">
                <a:latin typeface="Times New Roman" panose="02020603050405020304" pitchFamily="18" charset="0"/>
                <a:cs typeface="Times New Roman" panose="02020603050405020304" pitchFamily="18" charset="0"/>
              </a:rPr>
              <a:t>Marktversagen</a:t>
            </a:r>
            <a:r>
              <a:rPr lang="de-DE" sz="2400" dirty="0">
                <a:latin typeface="Times New Roman" panose="02020603050405020304" pitchFamily="18" charset="0"/>
                <a:cs typeface="Times New Roman" panose="02020603050405020304" pitchFamily="18" charset="0"/>
              </a:rPr>
              <a:t>, Sicherstellung der Bereitstellung der Güter und Dienstleistung in diesem Umfeld unter wohlfahrtsoptimierenden Gesichtspunkten.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8289419" y="2657653"/>
            <a:ext cx="3467152" cy="1169551"/>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Grundsätzlich sollen in Deutschland und der EU die Rahmenbedingungen derart gesetzt werden, dass die Güter auf funktionierenden Märkten unter möglichst vollkommenem Wettbewerb bereitgestellt werden</a:t>
            </a:r>
          </a:p>
        </p:txBody>
      </p:sp>
      <p:sp>
        <p:nvSpPr>
          <p:cNvPr id="5" name="Textfeld 4">
            <a:extLst>
              <a:ext uri="{FF2B5EF4-FFF2-40B4-BE49-F238E27FC236}">
                <a16:creationId xmlns:a16="http://schemas.microsoft.com/office/drawing/2014/main" id="{6C4FF9E2-712A-410D-A2F4-90608A69AEEA}"/>
              </a:ext>
            </a:extLst>
          </p:cNvPr>
          <p:cNvSpPr txBox="1"/>
          <p:nvPr/>
        </p:nvSpPr>
        <p:spPr>
          <a:xfrm>
            <a:off x="8289419" y="3827204"/>
            <a:ext cx="3258146"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Ausdruck findet dieses Prinzip im EU-Binnenmarkt und den vier Grundfreiheiten</a:t>
            </a:r>
          </a:p>
        </p:txBody>
      </p:sp>
      <p:sp>
        <p:nvSpPr>
          <p:cNvPr id="6" name="Textfeld 5">
            <a:extLst>
              <a:ext uri="{FF2B5EF4-FFF2-40B4-BE49-F238E27FC236}">
                <a16:creationId xmlns:a16="http://schemas.microsoft.com/office/drawing/2014/main" id="{6C4FF9E2-712A-410D-A2F4-90608A69AEEA}"/>
              </a:ext>
            </a:extLst>
          </p:cNvPr>
          <p:cNvSpPr txBox="1"/>
          <p:nvPr/>
        </p:nvSpPr>
        <p:spPr>
          <a:xfrm>
            <a:off x="8289419" y="4380852"/>
            <a:ext cx="3258146" cy="738664"/>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Die Gewährung der Vorteile des EU-Binnenmarktes sind aktuell Gegenstand des Konflikts der EU mit UK</a:t>
            </a:r>
          </a:p>
        </p:txBody>
      </p:sp>
      <p:sp>
        <p:nvSpPr>
          <p:cNvPr id="7" name="Textfeld 6">
            <a:extLst>
              <a:ext uri="{FF2B5EF4-FFF2-40B4-BE49-F238E27FC236}">
                <a16:creationId xmlns:a16="http://schemas.microsoft.com/office/drawing/2014/main" id="{6C4FF9E2-712A-410D-A2F4-90608A69AEEA}"/>
              </a:ext>
            </a:extLst>
          </p:cNvPr>
          <p:cNvSpPr txBox="1"/>
          <p:nvPr/>
        </p:nvSpPr>
        <p:spPr>
          <a:xfrm>
            <a:off x="1015584" y="6051029"/>
            <a:ext cx="8487644"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Kann die Funktionsfähigkeit von Märkten nicht gewährleistet werden, ist es Aufgabe des Staates einzugreifen. Dies wird einen der Hauptgesichtspunkte dieser Veranstaltung darstellen.</a:t>
            </a:r>
          </a:p>
        </p:txBody>
      </p:sp>
    </p:spTree>
    <p:extLst>
      <p:ext uri="{BB962C8B-B14F-4D97-AF65-F5344CB8AC3E}">
        <p14:creationId xmlns:p14="http://schemas.microsoft.com/office/powerpoint/2010/main" val="214908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Distributionsfunktion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Die Ressourcen und Einkommensverteilung aufgrund des Marktergebnisses wird im Allgemeinen als „ungerecht“ in der Gesellschaft empfunden.</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Staat greift umverteilend ein: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Ziel ist die Herstellung </a:t>
            </a:r>
            <a:r>
              <a:rPr lang="de-DE" sz="2400" b="1" dirty="0">
                <a:latin typeface="Times New Roman" panose="02020603050405020304" pitchFamily="18" charset="0"/>
                <a:cs typeface="Times New Roman" panose="02020603050405020304" pitchFamily="18" charset="0"/>
              </a:rPr>
              <a:t>gleichwertiger Lebensverhältnisse </a:t>
            </a:r>
            <a:r>
              <a:rPr lang="de-DE" sz="2400" dirty="0">
                <a:latin typeface="Times New Roman" panose="02020603050405020304" pitchFamily="18" charset="0"/>
                <a:cs typeface="Times New Roman" panose="02020603050405020304" pitchFamily="18" charset="0"/>
              </a:rPr>
              <a:t>Art. 72 Satz 2 GG             Explizit im aktuellen Koalitionsvertrag formuliert (S. 4/16/27/60/67/84/109/112/116/163)    (Siehe auch Interview Horst Köhler (2004), Focus)</a:t>
            </a:r>
          </a:p>
          <a:p>
            <a:endParaRPr lang="de-DE" sz="2400" dirty="0">
              <a:latin typeface="Times New Roman" panose="02020603050405020304" pitchFamily="18" charset="0"/>
              <a:cs typeface="Times New Roman" panose="02020603050405020304" pitchFamily="18" charset="0"/>
            </a:endParaRP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Länderfinanzausgleich Art. 106/107 GG</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Progressive Einkommenssteuer</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Transferzahlungen (z.B. Sozialleistungen, </a:t>
            </a:r>
            <a:r>
              <a:rPr lang="de-DE" sz="2400" dirty="0" err="1">
                <a:latin typeface="Times New Roman" panose="02020603050405020304" pitchFamily="18" charset="0"/>
                <a:cs typeface="Times New Roman" panose="02020603050405020304" pitchFamily="18" charset="0"/>
              </a:rPr>
              <a:t>BaföG</a:t>
            </a:r>
            <a:r>
              <a:rPr lang="de-DE" sz="2400" dirty="0">
                <a:latin typeface="Times New Roman" panose="02020603050405020304" pitchFamily="18" charset="0"/>
                <a:cs typeface="Times New Roman" panose="02020603050405020304" pitchFamily="18" charset="0"/>
              </a:rPr>
              <a:t>, Kindergeld)</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Sozialversicherungen</a:t>
            </a: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1387876" y="5394961"/>
            <a:ext cx="5137021" cy="30777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Vgl. Gesetz über Stabilität und Wachstum und das magische Viereck</a:t>
            </a:r>
          </a:p>
        </p:txBody>
      </p:sp>
      <p:sp>
        <p:nvSpPr>
          <p:cNvPr id="5" name="Textfeld 4">
            <a:extLst>
              <a:ext uri="{FF2B5EF4-FFF2-40B4-BE49-F238E27FC236}">
                <a16:creationId xmlns:a16="http://schemas.microsoft.com/office/drawing/2014/main" id="{6C4FF9E2-712A-410D-A2F4-90608A69AEEA}"/>
              </a:ext>
            </a:extLst>
          </p:cNvPr>
          <p:cNvSpPr txBox="1"/>
          <p:nvPr/>
        </p:nvSpPr>
        <p:spPr>
          <a:xfrm>
            <a:off x="1655664" y="5752387"/>
            <a:ext cx="8415799"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Der Ausgleich zwischen den verschiedenen sozialen Schichten und unterschiedlichen Regionen in Deutschland oder auf überstaatlicher Ebene in der EU ist eines der Hauptpolitikfelder in unserer Gesellschaft </a:t>
            </a:r>
          </a:p>
        </p:txBody>
      </p:sp>
    </p:spTree>
    <p:extLst>
      <p:ext uri="{BB962C8B-B14F-4D97-AF65-F5344CB8AC3E}">
        <p14:creationId xmlns:p14="http://schemas.microsoft.com/office/powerpoint/2010/main" val="115826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Stabilisierungsfunktion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831668" y="888861"/>
            <a:ext cx="7048500" cy="544830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Magisches Viereck</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 1 </a:t>
            </a:r>
            <a:r>
              <a:rPr lang="de-DE" sz="2400" dirty="0" err="1">
                <a:latin typeface="Times New Roman" panose="02020603050405020304" pitchFamily="18" charset="0"/>
                <a:cs typeface="Times New Roman" panose="02020603050405020304" pitchFamily="18" charset="0"/>
              </a:rPr>
              <a:t>StabG</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Art. 115 GG, Abs. 2</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Maastricht-Kriterien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AEUV Art. 126 Satz 2, Protokoll Nr. 12 Art. 1</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EU-Stabilitäts- und Wachstumspakt</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EU-Six-Pack</a:t>
            </a: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Europäischer Fiskalpakt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7380514" y="984445"/>
            <a:ext cx="4062549" cy="2031325"/>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Die Stabilisierungsfunktion widerspiegelt sich in Deutschland vornehmlich in den Zielen des magischen Vierecks und der 2009 eingeführten Schuldenbremse, die de facto ein Verschuldungsverbot der öffentlichen Haushalte beinhaltet. D.h. prinzipiell sollen alle Ausgaben durch Einnahmen ohne Kredite gedeckt sein. Als Ausnahme sind aber Sondersituationen wie die gegenwärtige Corona-Krise für eine Schuldenaufnahme zugelassen</a:t>
            </a:r>
          </a:p>
        </p:txBody>
      </p:sp>
      <p:sp>
        <p:nvSpPr>
          <p:cNvPr id="5" name="Textfeld 4">
            <a:extLst>
              <a:ext uri="{FF2B5EF4-FFF2-40B4-BE49-F238E27FC236}">
                <a16:creationId xmlns:a16="http://schemas.microsoft.com/office/drawing/2014/main" id="{6C4FF9E2-712A-410D-A2F4-90608A69AEEA}"/>
              </a:ext>
            </a:extLst>
          </p:cNvPr>
          <p:cNvSpPr txBox="1"/>
          <p:nvPr/>
        </p:nvSpPr>
        <p:spPr>
          <a:xfrm>
            <a:off x="7380514" y="3540410"/>
            <a:ext cx="4428309" cy="2031325"/>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Schon mit Einführung des Euro, sind die Mitgliedsländer über die </a:t>
            </a:r>
            <a:r>
              <a:rPr lang="de-DE" sz="1400" dirty="0" err="1">
                <a:latin typeface="Times New Roman" panose="02020603050405020304" pitchFamily="18" charset="0"/>
                <a:cs typeface="Times New Roman" panose="02020603050405020304" pitchFamily="18" charset="0"/>
              </a:rPr>
              <a:t>Maastrichtkriterien</a:t>
            </a:r>
            <a:r>
              <a:rPr lang="de-DE" sz="1400" dirty="0">
                <a:latin typeface="Times New Roman" panose="02020603050405020304" pitchFamily="18" charset="0"/>
                <a:cs typeface="Times New Roman" panose="02020603050405020304" pitchFamily="18" charset="0"/>
              </a:rPr>
              <a:t> zu einer soliden Haushaltsführung angehalten worden. Diese Regeln sind allerdings zuerst von Deutschland (+FR +GR)  Anfang der 2000er aufgeweicht worden. Im Zuge der Finanzkrise und der sich anschließenden Euro-Schuldenkrise sind diese Regeln erneut (prinzipiell verschärft) in Kraft gesetzt worden, jedoch hat die Corona-Krise diese Pläne aktuell mehr oder weniger über den Haufen geworfen.</a:t>
            </a:r>
          </a:p>
        </p:txBody>
      </p:sp>
    </p:spTree>
    <p:extLst>
      <p:ext uri="{BB962C8B-B14F-4D97-AF65-F5344CB8AC3E}">
        <p14:creationId xmlns:p14="http://schemas.microsoft.com/office/powerpoint/2010/main" val="5808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Normative Analyse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11574"/>
            <a:ext cx="12172951" cy="5994183"/>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Ableitung eines „optimalen“ Staatsanteils aus den übergeordneten Zielen der Staatstätigkeit</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Öffentliche Güter</a:t>
            </a:r>
            <a:r>
              <a:rPr lang="de-DE" sz="2000" dirty="0">
                <a:latin typeface="Times New Roman" panose="02020603050405020304" pitchFamily="18" charset="0"/>
                <a:cs typeface="Times New Roman" panose="02020603050405020304" pitchFamily="18" charset="0"/>
              </a:rPr>
              <a:t>: Aufgrund der Nicht-Ausschließbarkeit und der Nicht-Rivalität im Konsum erreicht der 			       klassische Marktprozess keine effiziente Allokation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Direkte Bereitstellung durch den Staat</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Kollektive Entscheidungsregeln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Marktmacht</a:t>
            </a:r>
            <a:r>
              <a:rPr lang="de-DE" sz="2000" dirty="0">
                <a:latin typeface="Times New Roman" panose="02020603050405020304" pitchFamily="18" charset="0"/>
                <a:cs typeface="Times New Roman" panose="02020603050405020304" pitchFamily="18" charset="0"/>
              </a:rPr>
              <a:t>:	       Ausbildung von Oligopolen und Monopolen aufgrund eines speziellen Marktumfelds</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Eingriff für mehr Wettbewerb (Bundeskartellamt, Monopolkommission, EU-Kommission, EuGH)</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Übernahme des Angebots durch den Staat bei natürlichen Monopolen</a:t>
            </a:r>
          </a:p>
          <a:p>
            <a:pPr marL="342900" indent="-342900">
              <a:buFont typeface="Arial" panose="020B0604020202020204" pitchFamily="34" charset="0"/>
              <a:buChar char="•"/>
            </a:pPr>
            <a:endParaRPr lang="de-DE" sz="2200" u="sng"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Externe Effekte</a:t>
            </a:r>
            <a:r>
              <a:rPr lang="de-DE" sz="2000" dirty="0">
                <a:latin typeface="Times New Roman" panose="02020603050405020304" pitchFamily="18" charset="0"/>
                <a:cs typeface="Times New Roman" panose="02020603050405020304" pitchFamily="18" charset="0"/>
              </a:rPr>
              <a:t>:    Durch den Markt nicht internalisierte Effekte</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Steuern und Subventionen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Zertifikate</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Zuweisung von Eigentumsrechten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Asymmetrien</a:t>
            </a:r>
            <a:r>
              <a:rPr lang="de-DE" sz="2000" dirty="0">
                <a:latin typeface="Times New Roman" panose="02020603050405020304" pitchFamily="18" charset="0"/>
                <a:cs typeface="Times New Roman" panose="02020603050405020304" pitchFamily="18" charset="0"/>
              </a:rPr>
              <a:t>:	       Marktineffizienzen durch ungleiche Information bei Nachfragern und Anbietern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Pflichtversicherungen</a:t>
            </a:r>
          </a:p>
        </p:txBody>
      </p:sp>
      <p:sp>
        <p:nvSpPr>
          <p:cNvPr id="4" name="Textfeld 3">
            <a:extLst>
              <a:ext uri="{FF2B5EF4-FFF2-40B4-BE49-F238E27FC236}">
                <a16:creationId xmlns:a16="http://schemas.microsoft.com/office/drawing/2014/main" id="{6C4FF9E2-712A-410D-A2F4-90608A69AEEA}"/>
              </a:ext>
            </a:extLst>
          </p:cNvPr>
          <p:cNvSpPr txBox="1"/>
          <p:nvPr/>
        </p:nvSpPr>
        <p:spPr>
          <a:xfrm>
            <a:off x="342846" y="6082537"/>
            <a:ext cx="11374537" cy="307777"/>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Im Laufe der Vorlesung werden wir uns vornehmlich mit der Problematik der öffentlichen Güter und den Externen Effekten beschäftigen </a:t>
            </a:r>
          </a:p>
        </p:txBody>
      </p:sp>
    </p:spTree>
    <p:extLst>
      <p:ext uri="{BB962C8B-B14F-4D97-AF65-F5344CB8AC3E}">
        <p14:creationId xmlns:p14="http://schemas.microsoft.com/office/powerpoint/2010/main" val="58209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Gebietskörperschaften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233304"/>
            <a:ext cx="12172951"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Union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Länder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Landkreise, Gemeinden und Gemeindeverbände/Verwaltungsgemeinschaften</a:t>
            </a:r>
          </a:p>
        </p:txBody>
      </p:sp>
      <p:sp>
        <p:nvSpPr>
          <p:cNvPr id="4" name="Textfeld 3"/>
          <p:cNvSpPr txBox="1"/>
          <p:nvPr/>
        </p:nvSpPr>
        <p:spPr>
          <a:xfrm>
            <a:off x="1869566" y="5800415"/>
            <a:ext cx="9354132" cy="70075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Klassischer föderaler Aufbau der Bundesrepublik Deutschland.</a:t>
            </a:r>
          </a:p>
          <a:p>
            <a:r>
              <a:rPr lang="de-DE" dirty="0">
                <a:latin typeface="Times New Roman" panose="02020603050405020304" pitchFamily="18" charset="0"/>
                <a:cs typeface="Times New Roman" panose="02020603050405020304" pitchFamily="18" charset="0"/>
              </a:rPr>
              <a:t>In Frankreich ist dieser natürlich anders, nämlich zentralistisch auf Paris ausgerichtet. </a:t>
            </a:r>
          </a:p>
        </p:txBody>
      </p:sp>
      <p:sp>
        <p:nvSpPr>
          <p:cNvPr id="5" name="Textfeld 4"/>
          <p:cNvSpPr txBox="1"/>
          <p:nvPr/>
        </p:nvSpPr>
        <p:spPr>
          <a:xfrm>
            <a:off x="2980743" y="1306082"/>
            <a:ext cx="9354132" cy="70075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In Europa bildet die EU einen supranationalen Überbau, auf den mittlerweile einige Kompetenzen übertragen worden sind,  so bricht vom Grundsatz her EU-Recht nationales Recht. </a:t>
            </a:r>
          </a:p>
        </p:txBody>
      </p:sp>
      <p:sp>
        <p:nvSpPr>
          <p:cNvPr id="2" name="Rechteck 1"/>
          <p:cNvSpPr/>
          <p:nvPr/>
        </p:nvSpPr>
        <p:spPr>
          <a:xfrm>
            <a:off x="19049" y="2377440"/>
            <a:ext cx="11345637" cy="29130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822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Vertikale Staatsstruktur</a:t>
            </a:r>
          </a:p>
        </p:txBody>
      </p:sp>
      <p:sp>
        <p:nvSpPr>
          <p:cNvPr id="2" name="Gleichschenkliges Dreieck 1">
            <a:extLst>
              <a:ext uri="{FF2B5EF4-FFF2-40B4-BE49-F238E27FC236}">
                <a16:creationId xmlns:a16="http://schemas.microsoft.com/office/drawing/2014/main" id="{FFBAFC23-ED3D-4490-8F8D-DDB9EE56399C}"/>
              </a:ext>
            </a:extLst>
          </p:cNvPr>
          <p:cNvSpPr/>
          <p:nvPr/>
        </p:nvSpPr>
        <p:spPr>
          <a:xfrm>
            <a:off x="1018570" y="636606"/>
            <a:ext cx="10800000" cy="5760000"/>
          </a:xfrm>
          <a:prstGeom prst="triangl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imes New Roman" panose="02020603050405020304" pitchFamily="18" charset="0"/>
              <a:cs typeface="Times New Roman" panose="02020603050405020304" pitchFamily="18" charset="0"/>
            </a:endParaRPr>
          </a:p>
        </p:txBody>
      </p:sp>
      <p:cxnSp>
        <p:nvCxnSpPr>
          <p:cNvPr id="4" name="Gerader Verbinder 3">
            <a:extLst>
              <a:ext uri="{FF2B5EF4-FFF2-40B4-BE49-F238E27FC236}">
                <a16:creationId xmlns:a16="http://schemas.microsoft.com/office/drawing/2014/main" id="{F2D5E643-50C9-429A-89B3-E24AE6A478FA}"/>
              </a:ext>
            </a:extLst>
          </p:cNvPr>
          <p:cNvCxnSpPr>
            <a:cxnSpLocks/>
          </p:cNvCxnSpPr>
          <p:nvPr/>
        </p:nvCxnSpPr>
        <p:spPr>
          <a:xfrm>
            <a:off x="3657600" y="3608615"/>
            <a:ext cx="300445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536F9793-6836-4591-8298-541F026FDD2B}"/>
              </a:ext>
            </a:extLst>
          </p:cNvPr>
          <p:cNvCxnSpPr/>
          <p:nvPr/>
        </p:nvCxnSpPr>
        <p:spPr>
          <a:xfrm>
            <a:off x="6662057" y="3608615"/>
            <a:ext cx="2661557" cy="278799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9D0FE0AA-A77F-4A11-B7AC-AAA70D7B0F21}"/>
              </a:ext>
            </a:extLst>
          </p:cNvPr>
          <p:cNvCxnSpPr>
            <a:cxnSpLocks/>
          </p:cNvCxnSpPr>
          <p:nvPr/>
        </p:nvCxnSpPr>
        <p:spPr>
          <a:xfrm>
            <a:off x="2944585" y="4381501"/>
            <a:ext cx="444006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6D141B98-B352-4FE3-A6D5-215065E6BE20}"/>
              </a:ext>
            </a:extLst>
          </p:cNvPr>
          <p:cNvCxnSpPr>
            <a:cxnSpLocks/>
          </p:cNvCxnSpPr>
          <p:nvPr/>
        </p:nvCxnSpPr>
        <p:spPr>
          <a:xfrm>
            <a:off x="6687616" y="4381501"/>
            <a:ext cx="0" cy="201510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2B31677-468F-4E84-AA30-DEFDFE354389}"/>
              </a:ext>
            </a:extLst>
          </p:cNvPr>
          <p:cNvSpPr txBox="1"/>
          <p:nvPr/>
        </p:nvSpPr>
        <p:spPr>
          <a:xfrm>
            <a:off x="3931899" y="3795003"/>
            <a:ext cx="2595582"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Regierungsbezirke (19)</a:t>
            </a:r>
          </a:p>
        </p:txBody>
      </p:sp>
      <p:cxnSp>
        <p:nvCxnSpPr>
          <p:cNvPr id="17" name="Gerader Verbinder 16">
            <a:extLst>
              <a:ext uri="{FF2B5EF4-FFF2-40B4-BE49-F238E27FC236}">
                <a16:creationId xmlns:a16="http://schemas.microsoft.com/office/drawing/2014/main" id="{C9D32A40-E22A-4EF6-AE08-54A4FF21C15E}"/>
              </a:ext>
            </a:extLst>
          </p:cNvPr>
          <p:cNvCxnSpPr>
            <a:cxnSpLocks/>
          </p:cNvCxnSpPr>
          <p:nvPr/>
        </p:nvCxnSpPr>
        <p:spPr>
          <a:xfrm>
            <a:off x="5233091" y="1932215"/>
            <a:ext cx="240868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CA21539-8E6B-4B8F-BFF7-E96F050DA4F2}"/>
              </a:ext>
            </a:extLst>
          </p:cNvPr>
          <p:cNvSpPr txBox="1"/>
          <p:nvPr/>
        </p:nvSpPr>
        <p:spPr>
          <a:xfrm>
            <a:off x="5974602" y="1289972"/>
            <a:ext cx="740908"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a:t>
            </a:r>
          </a:p>
        </p:txBody>
      </p:sp>
      <p:sp>
        <p:nvSpPr>
          <p:cNvPr id="21" name="Textfeld 20">
            <a:extLst>
              <a:ext uri="{FF2B5EF4-FFF2-40B4-BE49-F238E27FC236}">
                <a16:creationId xmlns:a16="http://schemas.microsoft.com/office/drawing/2014/main" id="{9E52CBF3-95E0-4520-B312-7FF111403381}"/>
              </a:ext>
            </a:extLst>
          </p:cNvPr>
          <p:cNvSpPr txBox="1"/>
          <p:nvPr/>
        </p:nvSpPr>
        <p:spPr>
          <a:xfrm>
            <a:off x="4976383" y="2435620"/>
            <a:ext cx="302679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Bundes(</a:t>
            </a:r>
            <a:r>
              <a:rPr lang="de-DE" sz="2000" dirty="0" err="1">
                <a:latin typeface="Times New Roman" panose="02020603050405020304" pitchFamily="18" charset="0"/>
                <a:cs typeface="Times New Roman" panose="02020603050405020304" pitchFamily="18" charset="0"/>
              </a:rPr>
              <a:t>flächen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länder</a:t>
            </a:r>
            <a:r>
              <a:rPr lang="de-DE" sz="2000" dirty="0">
                <a:latin typeface="Times New Roman" panose="02020603050405020304" pitchFamily="18" charset="0"/>
                <a:cs typeface="Times New Roman" panose="02020603050405020304" pitchFamily="18" charset="0"/>
              </a:rPr>
              <a:t> (13)</a:t>
            </a:r>
          </a:p>
        </p:txBody>
      </p:sp>
      <p:sp>
        <p:nvSpPr>
          <p:cNvPr id="22" name="Textfeld 21">
            <a:extLst>
              <a:ext uri="{FF2B5EF4-FFF2-40B4-BE49-F238E27FC236}">
                <a16:creationId xmlns:a16="http://schemas.microsoft.com/office/drawing/2014/main" id="{ACEE05F4-D379-4E1F-9849-0DAEBB80B2D7}"/>
              </a:ext>
            </a:extLst>
          </p:cNvPr>
          <p:cNvSpPr txBox="1"/>
          <p:nvPr/>
        </p:nvSpPr>
        <p:spPr>
          <a:xfrm>
            <a:off x="7590349" y="3995058"/>
            <a:ext cx="184871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Stadtstaaten (3)</a:t>
            </a:r>
          </a:p>
        </p:txBody>
      </p:sp>
      <p:cxnSp>
        <p:nvCxnSpPr>
          <p:cNvPr id="23" name="Gerader Verbinder 22">
            <a:extLst>
              <a:ext uri="{FF2B5EF4-FFF2-40B4-BE49-F238E27FC236}">
                <a16:creationId xmlns:a16="http://schemas.microsoft.com/office/drawing/2014/main" id="{2B51A4F3-A920-4A67-9452-AE72D3C0BF40}"/>
              </a:ext>
            </a:extLst>
          </p:cNvPr>
          <p:cNvCxnSpPr>
            <a:cxnSpLocks/>
          </p:cNvCxnSpPr>
          <p:nvPr/>
        </p:nvCxnSpPr>
        <p:spPr>
          <a:xfrm>
            <a:off x="2312613" y="5028106"/>
            <a:ext cx="437500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ED5AFC49-5EA4-4899-B595-20EB26E38986}"/>
              </a:ext>
            </a:extLst>
          </p:cNvPr>
          <p:cNvSpPr txBox="1"/>
          <p:nvPr/>
        </p:nvSpPr>
        <p:spPr>
          <a:xfrm>
            <a:off x="3620639" y="4490052"/>
            <a:ext cx="1941557"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Landkreise (294)</a:t>
            </a:r>
          </a:p>
        </p:txBody>
      </p:sp>
      <p:sp>
        <p:nvSpPr>
          <p:cNvPr id="26" name="Textfeld 25">
            <a:extLst>
              <a:ext uri="{FF2B5EF4-FFF2-40B4-BE49-F238E27FC236}">
                <a16:creationId xmlns:a16="http://schemas.microsoft.com/office/drawing/2014/main" id="{D5880181-15EE-4D85-90F4-543106B1BBC7}"/>
              </a:ext>
            </a:extLst>
          </p:cNvPr>
          <p:cNvSpPr txBox="1"/>
          <p:nvPr/>
        </p:nvSpPr>
        <p:spPr>
          <a:xfrm>
            <a:off x="1485803" y="5205731"/>
            <a:ext cx="5307479" cy="1015663"/>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Gemeinden</a:t>
            </a:r>
          </a:p>
          <a:p>
            <a:pPr algn="ctr"/>
            <a:r>
              <a:rPr lang="de-DE" sz="2000" dirty="0">
                <a:latin typeface="Times New Roman" panose="02020603050405020304" pitchFamily="18" charset="0"/>
                <a:cs typeface="Times New Roman" panose="02020603050405020304" pitchFamily="18" charset="0"/>
              </a:rPr>
              <a:t>und</a:t>
            </a:r>
          </a:p>
          <a:p>
            <a:pPr algn="ctr"/>
            <a:r>
              <a:rPr lang="de-DE" sz="2000" dirty="0">
                <a:latin typeface="Times New Roman" panose="02020603050405020304" pitchFamily="18" charset="0"/>
                <a:cs typeface="Times New Roman" panose="02020603050405020304" pitchFamily="18" charset="0"/>
              </a:rPr>
              <a:t>Gemeindeverbände/Verwaltungsgemeinschaften</a:t>
            </a:r>
          </a:p>
        </p:txBody>
      </p:sp>
      <p:sp>
        <p:nvSpPr>
          <p:cNvPr id="28" name="Textfeld 27">
            <a:extLst>
              <a:ext uri="{FF2B5EF4-FFF2-40B4-BE49-F238E27FC236}">
                <a16:creationId xmlns:a16="http://schemas.microsoft.com/office/drawing/2014/main" id="{7A818C60-EDD7-4227-A8AE-11E1B960A262}"/>
              </a:ext>
            </a:extLst>
          </p:cNvPr>
          <p:cNvSpPr txBox="1"/>
          <p:nvPr/>
        </p:nvSpPr>
        <p:spPr>
          <a:xfrm>
            <a:off x="6803911" y="5181298"/>
            <a:ext cx="1461169" cy="707886"/>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Kreisfreie</a:t>
            </a:r>
          </a:p>
          <a:p>
            <a:pPr algn="ctr"/>
            <a:r>
              <a:rPr lang="de-DE" sz="2000" dirty="0">
                <a:latin typeface="Times New Roman" panose="02020603050405020304" pitchFamily="18" charset="0"/>
                <a:cs typeface="Times New Roman" panose="02020603050405020304" pitchFamily="18" charset="0"/>
              </a:rPr>
              <a:t>Städte (107)</a:t>
            </a:r>
          </a:p>
        </p:txBody>
      </p:sp>
      <p:sp>
        <p:nvSpPr>
          <p:cNvPr id="18" name="Textfeld 17"/>
          <p:cNvSpPr txBox="1"/>
          <p:nvPr/>
        </p:nvSpPr>
        <p:spPr>
          <a:xfrm>
            <a:off x="341745" y="1032439"/>
            <a:ext cx="3622079" cy="76857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Nur noch 4 Länder haben Regierungsbezirke!</a:t>
            </a:r>
          </a:p>
        </p:txBody>
      </p:sp>
      <p:sp>
        <p:nvSpPr>
          <p:cNvPr id="19" name="Textfeld 18"/>
          <p:cNvSpPr txBox="1"/>
          <p:nvPr/>
        </p:nvSpPr>
        <p:spPr>
          <a:xfrm>
            <a:off x="341745" y="393527"/>
            <a:ext cx="3622079" cy="76857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Warum gibt es nur 3 Regierungsbezirke mehr als Länder?</a:t>
            </a:r>
          </a:p>
        </p:txBody>
      </p:sp>
      <p:sp>
        <p:nvSpPr>
          <p:cNvPr id="24" name="Textfeld 23"/>
          <p:cNvSpPr txBox="1"/>
          <p:nvPr/>
        </p:nvSpPr>
        <p:spPr>
          <a:xfrm>
            <a:off x="341744" y="1723642"/>
            <a:ext cx="3622079" cy="76857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In welchem Landkreis liegt Wilhelmshaven?</a:t>
            </a:r>
          </a:p>
        </p:txBody>
      </p:sp>
      <p:sp>
        <p:nvSpPr>
          <p:cNvPr id="27" name="Textfeld 26"/>
          <p:cNvSpPr txBox="1"/>
          <p:nvPr/>
        </p:nvSpPr>
        <p:spPr>
          <a:xfrm>
            <a:off x="341744" y="2362556"/>
            <a:ext cx="3949405" cy="95389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In keinem!</a:t>
            </a:r>
          </a:p>
          <a:p>
            <a:r>
              <a:rPr lang="de-DE" dirty="0">
                <a:latin typeface="Times New Roman" panose="02020603050405020304" pitchFamily="18" charset="0"/>
                <a:cs typeface="Times New Roman" panose="02020603050405020304" pitchFamily="18" charset="0"/>
              </a:rPr>
              <a:t>Wilhelmshaven ist eine kreisfreie Stadt!</a:t>
            </a:r>
          </a:p>
        </p:txBody>
      </p:sp>
    </p:spTree>
    <p:extLst>
      <p:ext uri="{BB962C8B-B14F-4D97-AF65-F5344CB8AC3E}">
        <p14:creationId xmlns:p14="http://schemas.microsoft.com/office/powerpoint/2010/main" val="13108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4"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Normengerüst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46519"/>
            <a:ext cx="9387069" cy="4889702"/>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AEUV/EUV + Richtlinien/EU-Verordnungen/(delegierte) Rechtsakte</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Verfassung – Grundgesetz</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Gesetze (BGB, HGB, GWB, …)</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Verordnungen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4495088" y="1234512"/>
            <a:ext cx="7357929" cy="149159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Richtlinien und Verordnungen auf EU-Ebene haben Durchgriffscharakter auf die nationale Ebene: Richtlinien müssen in einem gewissen Zeithorizont in nationales Recht umgesetzt werden, während Verordnungen quasi Gesetzescharakter auf nationaler Ebene haben. In delegierten Rechtsakten steht quasi das „Kleingedruckte“ für die Durchführung der EU-Verordnungen</a:t>
            </a:r>
          </a:p>
        </p:txBody>
      </p:sp>
      <p:sp>
        <p:nvSpPr>
          <p:cNvPr id="5" name="Textfeld 4"/>
          <p:cNvSpPr txBox="1"/>
          <p:nvPr/>
        </p:nvSpPr>
        <p:spPr>
          <a:xfrm>
            <a:off x="4606184" y="3408171"/>
            <a:ext cx="7357929" cy="727993"/>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In Deutschland steht die Verfassung bzw. das Grundgesetz übergeordnet über den kodifizierten Gesetzbüchern.</a:t>
            </a:r>
          </a:p>
          <a:p>
            <a:endParaRPr lang="de-DE" dirty="0">
              <a:latin typeface="Times New Roman" panose="02020603050405020304" pitchFamily="18" charset="0"/>
              <a:cs typeface="Times New Roman" panose="02020603050405020304" pitchFamily="18" charset="0"/>
            </a:endParaRPr>
          </a:p>
        </p:txBody>
      </p:sp>
      <p:sp>
        <p:nvSpPr>
          <p:cNvPr id="6" name="Textfeld 5"/>
          <p:cNvSpPr txBox="1"/>
          <p:nvPr/>
        </p:nvSpPr>
        <p:spPr>
          <a:xfrm>
            <a:off x="4606183" y="4158199"/>
            <a:ext cx="7357929" cy="727993"/>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Verordnungen haben auf deutscher Landesebene nicht den Gesetzescharakter wie EU-Verordnungen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76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Gesetzliche Sozialversicherungen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197334" y="1148112"/>
            <a:ext cx="4138843" cy="3750459"/>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Unfallversicherung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Rentenversicherung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Pflegeversicherung</a:t>
            </a:r>
          </a:p>
        </p:txBody>
      </p:sp>
      <p:sp>
        <p:nvSpPr>
          <p:cNvPr id="4" name="Textfeld 3"/>
          <p:cNvSpPr txBox="1"/>
          <p:nvPr/>
        </p:nvSpPr>
        <p:spPr>
          <a:xfrm>
            <a:off x="5056853" y="1148112"/>
            <a:ext cx="4805606" cy="320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In Deutschland hat insbesondere die Krankenversicherung aufgrund des Pflichtcharakters besondere Bedeutung.</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Ebenso ist die Rentenversicherung aufgrund des Umlageverfahrens etwas Besonderes, da in den meisten anderen Ländern auf das Kapitaldeckungsverfahren zurückgegriffen wird.</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Im Detail werden wir uns dieses Semester aber nicht mit dem Versicherungsmarkt beschäftigen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65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 Unternehmen</a:t>
            </a:r>
          </a:p>
        </p:txBody>
      </p:sp>
      <p:graphicFrame>
        <p:nvGraphicFramePr>
          <p:cNvPr id="2" name="Tabelle 1">
            <a:extLst>
              <a:ext uri="{FF2B5EF4-FFF2-40B4-BE49-F238E27FC236}">
                <a16:creationId xmlns:a16="http://schemas.microsoft.com/office/drawing/2014/main" id="{DCF737CB-0BA4-415C-BA1D-91FAA8B2DFFC}"/>
              </a:ext>
            </a:extLst>
          </p:cNvPr>
          <p:cNvGraphicFramePr>
            <a:graphicFrameLocks noGrp="1"/>
          </p:cNvGraphicFramePr>
          <p:nvPr>
            <p:extLst/>
          </p:nvPr>
        </p:nvGraphicFramePr>
        <p:xfrm>
          <a:off x="106102" y="552450"/>
          <a:ext cx="8339036" cy="6300825"/>
        </p:xfrm>
        <a:graphic>
          <a:graphicData uri="http://schemas.openxmlformats.org/drawingml/2006/table">
            <a:tbl>
              <a:tblPr firstRow="1" bandRow="1">
                <a:tableStyleId>{5940675A-B579-460E-94D1-54222C63F5DA}</a:tableStyleId>
              </a:tblPr>
              <a:tblGrid>
                <a:gridCol w="4001562">
                  <a:extLst>
                    <a:ext uri="{9D8B030D-6E8A-4147-A177-3AD203B41FA5}">
                      <a16:colId xmlns:a16="http://schemas.microsoft.com/office/drawing/2014/main" val="1936885865"/>
                    </a:ext>
                  </a:extLst>
                </a:gridCol>
                <a:gridCol w="4337474">
                  <a:extLst>
                    <a:ext uri="{9D8B030D-6E8A-4147-A177-3AD203B41FA5}">
                      <a16:colId xmlns:a16="http://schemas.microsoft.com/office/drawing/2014/main" val="645321649"/>
                    </a:ext>
                  </a:extLst>
                </a:gridCol>
              </a:tblGrid>
              <a:tr h="445344">
                <a:tc>
                  <a:txBody>
                    <a:bodyPr/>
                    <a:lstStyle/>
                    <a:p>
                      <a:pPr algn="ctr"/>
                      <a:r>
                        <a:rPr lang="de-DE" b="1" dirty="0">
                          <a:latin typeface="Times New Roman" panose="02020603050405020304" pitchFamily="18" charset="0"/>
                          <a:cs typeface="Times New Roman" panose="02020603050405020304" pitchFamily="18" charset="0"/>
                        </a:rPr>
                        <a:t>Unternehmen</a:t>
                      </a:r>
                    </a:p>
                  </a:txBody>
                  <a:tcPr anchor="ctr"/>
                </a:tc>
                <a:tc>
                  <a:txBody>
                    <a:bodyPr/>
                    <a:lstStyle/>
                    <a:p>
                      <a:pPr algn="ctr"/>
                      <a:r>
                        <a:rPr lang="de-DE" b="1" dirty="0">
                          <a:latin typeface="Times New Roman" panose="02020603050405020304" pitchFamily="18" charset="0"/>
                          <a:cs typeface="Times New Roman" panose="02020603050405020304" pitchFamily="18" charset="0"/>
                        </a:rPr>
                        <a:t>Eigentümerstruktur (2020)</a:t>
                      </a:r>
                    </a:p>
                  </a:txBody>
                  <a:tcPr anchor="ctr"/>
                </a:tc>
                <a:extLst>
                  <a:ext uri="{0D108BD9-81ED-4DB2-BD59-A6C34878D82A}">
                    <a16:rowId xmlns:a16="http://schemas.microsoft.com/office/drawing/2014/main" val="2869551192"/>
                  </a:ext>
                </a:extLst>
              </a:tr>
              <a:tr h="838651">
                <a:tc>
                  <a:txBody>
                    <a:bodyPr/>
                    <a:lstStyle/>
                    <a:p>
                      <a:pPr algn="ctr"/>
                      <a:r>
                        <a:rPr lang="de-DE" sz="1700" dirty="0">
                          <a:latin typeface="Times New Roman" panose="02020603050405020304" pitchFamily="18" charset="0"/>
                          <a:cs typeface="Times New Roman" panose="02020603050405020304" pitchFamily="18" charset="0"/>
                        </a:rPr>
                        <a:t>Europäische Zentralbank (EZB)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des Kapitalschlüssels der Mitglieder Eurozone (marginale Anteile der übrigen EU-Mitglieder)</a:t>
                      </a:r>
                    </a:p>
                  </a:txBody>
                  <a:tcPr anchor="ctr"/>
                </a:tc>
                <a:extLst>
                  <a:ext uri="{0D108BD9-81ED-4DB2-BD59-A6C34878D82A}">
                    <a16:rowId xmlns:a16="http://schemas.microsoft.com/office/drawing/2014/main" val="2011410314"/>
                  </a:ext>
                </a:extLst>
              </a:tr>
              <a:tr h="808944">
                <a:tc>
                  <a:txBody>
                    <a:bodyPr/>
                    <a:lstStyle/>
                    <a:p>
                      <a:pPr algn="ctr"/>
                      <a:r>
                        <a:rPr lang="de-DE" sz="1700" dirty="0">
                          <a:latin typeface="Times New Roman" panose="02020603050405020304" pitchFamily="18" charset="0"/>
                          <a:cs typeface="Times New Roman" panose="02020603050405020304" pitchFamily="18" charset="0"/>
                        </a:rPr>
                        <a:t>Europäische Investitionsbank (EIB)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der wirtschaftlichen Leistungsfähigkeit (</a:t>
                      </a:r>
                      <a:r>
                        <a:rPr lang="de-DE" sz="1700" dirty="0">
                          <a:latin typeface="Times New Roman" panose="02020603050405020304" pitchFamily="18" charset="0"/>
                          <a:ea typeface="Cambria Math" panose="02040503050406030204" pitchFamily="18" charset="0"/>
                          <a:cs typeface="Times New Roman" panose="02020603050405020304" pitchFamily="18" charset="0"/>
                        </a:rPr>
                        <a:t>∽ BIP) </a:t>
                      </a:r>
                      <a:r>
                        <a:rPr lang="de-DE" sz="1700" dirty="0">
                          <a:latin typeface="Times New Roman" panose="02020603050405020304" pitchFamily="18" charset="0"/>
                          <a:cs typeface="Times New Roman" panose="02020603050405020304" pitchFamily="18" charset="0"/>
                        </a:rPr>
                        <a:t>der EU-Mitglieder</a:t>
                      </a:r>
                    </a:p>
                  </a:txBody>
                  <a:tcPr anchor="ctr"/>
                </a:tc>
                <a:extLst>
                  <a:ext uri="{0D108BD9-81ED-4DB2-BD59-A6C34878D82A}">
                    <a16:rowId xmlns:a16="http://schemas.microsoft.com/office/drawing/2014/main" val="2298848377"/>
                  </a:ext>
                </a:extLst>
              </a:tr>
              <a:tr h="588527">
                <a:tc>
                  <a:txBody>
                    <a:bodyPr/>
                    <a:lstStyle/>
                    <a:p>
                      <a:pPr algn="ctr"/>
                      <a:r>
                        <a:rPr lang="de-DE" sz="1700" dirty="0">
                          <a:latin typeface="Times New Roman" panose="02020603050405020304" pitchFamily="18" charset="0"/>
                          <a:cs typeface="Times New Roman" panose="02020603050405020304" pitchFamily="18" charset="0"/>
                        </a:rPr>
                        <a:t>Bundesbank</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Mittelbares Organ der öffentlichen Verwaltung (Bundesbankgesetz)</a:t>
                      </a:r>
                    </a:p>
                  </a:txBody>
                  <a:tcPr anchor="ctr"/>
                </a:tc>
                <a:extLst>
                  <a:ext uri="{0D108BD9-81ED-4DB2-BD59-A6C34878D82A}">
                    <a16:rowId xmlns:a16="http://schemas.microsoft.com/office/drawing/2014/main" val="3213012507"/>
                  </a:ext>
                </a:extLst>
              </a:tr>
              <a:tr h="445344">
                <a:tc>
                  <a:txBody>
                    <a:bodyPr/>
                    <a:lstStyle/>
                    <a:p>
                      <a:pPr algn="ctr"/>
                      <a:r>
                        <a:rPr lang="de-DE" sz="1700" dirty="0">
                          <a:latin typeface="Times New Roman" panose="02020603050405020304" pitchFamily="18" charset="0"/>
                          <a:cs typeface="Times New Roman" panose="02020603050405020304" pitchFamily="18" charset="0"/>
                        </a:rPr>
                        <a:t>Kreditanstalt für Wiederaufbau (KfW)</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 Bund 80% Länder</a:t>
                      </a:r>
                    </a:p>
                  </a:txBody>
                  <a:tcPr anchor="ctr"/>
                </a:tc>
                <a:extLst>
                  <a:ext uri="{0D108BD9-81ED-4DB2-BD59-A6C34878D82A}">
                    <a16:rowId xmlns:a16="http://schemas.microsoft.com/office/drawing/2014/main" val="3756343486"/>
                  </a:ext>
                </a:extLst>
              </a:tr>
              <a:tr h="588527">
                <a:tc>
                  <a:txBody>
                    <a:bodyPr/>
                    <a:lstStyle/>
                    <a:p>
                      <a:pPr algn="ctr"/>
                      <a:r>
                        <a:rPr lang="de-DE" sz="1700" dirty="0">
                          <a:latin typeface="Times New Roman" panose="02020603050405020304" pitchFamily="18" charset="0"/>
                          <a:cs typeface="Times New Roman" panose="02020603050405020304" pitchFamily="18" charset="0"/>
                        </a:rPr>
                        <a:t>Landesbanken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Sparkassenverbände, Länder, Städte, Gemeinden, Landesbanken</a:t>
                      </a:r>
                    </a:p>
                  </a:txBody>
                  <a:tcPr anchor="ctr"/>
                </a:tc>
                <a:extLst>
                  <a:ext uri="{0D108BD9-81ED-4DB2-BD59-A6C34878D82A}">
                    <a16:rowId xmlns:a16="http://schemas.microsoft.com/office/drawing/2014/main" val="3184911534"/>
                  </a:ext>
                </a:extLst>
              </a:tr>
              <a:tr h="445344">
                <a:tc>
                  <a:txBody>
                    <a:bodyPr/>
                    <a:lstStyle/>
                    <a:p>
                      <a:pPr algn="ctr"/>
                      <a:r>
                        <a:rPr lang="de-DE" sz="1700" dirty="0">
                          <a:latin typeface="Times New Roman" panose="02020603050405020304" pitchFamily="18" charset="0"/>
                          <a:cs typeface="Times New Roman" panose="02020603050405020304" pitchFamily="18" charset="0"/>
                        </a:rPr>
                        <a:t>Sparkassen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Meist in kommunaler Trägerschaft</a:t>
                      </a:r>
                    </a:p>
                  </a:txBody>
                  <a:tcPr anchor="ctr"/>
                </a:tc>
                <a:extLst>
                  <a:ext uri="{0D108BD9-81ED-4DB2-BD59-A6C34878D82A}">
                    <a16:rowId xmlns:a16="http://schemas.microsoft.com/office/drawing/2014/main" val="1944387404"/>
                  </a:ext>
                </a:extLst>
              </a:tr>
              <a:tr h="588527">
                <a:tc>
                  <a:txBody>
                    <a:bodyPr/>
                    <a:lstStyle/>
                    <a:p>
                      <a:pPr algn="ctr"/>
                      <a:r>
                        <a:rPr lang="de-DE" sz="1700" dirty="0">
                          <a:latin typeface="Times New Roman" panose="02020603050405020304" pitchFamily="18" charset="0"/>
                          <a:cs typeface="Times New Roman" panose="02020603050405020304" pitchFamily="18" charset="0"/>
                        </a:rPr>
                        <a:t>Kommunale Versorgungsunternehmen (z.B. Energie, Wasser)</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Städte und Gemeinden</a:t>
                      </a:r>
                    </a:p>
                  </a:txBody>
                  <a:tcPr anchor="ctr"/>
                </a:tc>
                <a:extLst>
                  <a:ext uri="{0D108BD9-81ED-4DB2-BD59-A6C34878D82A}">
                    <a16:rowId xmlns:a16="http://schemas.microsoft.com/office/drawing/2014/main" val="59215630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Bahn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100% Bundesbesitz</a:t>
                      </a:r>
                    </a:p>
                  </a:txBody>
                  <a:tcPr anchor="ctr"/>
                </a:tc>
                <a:extLst>
                  <a:ext uri="{0D108BD9-81ED-4DB2-BD59-A6C34878D82A}">
                    <a16:rowId xmlns:a16="http://schemas.microsoft.com/office/drawing/2014/main" val="267464032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Post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20,55% KfW 70,4% Streubesitz</a:t>
                      </a:r>
                    </a:p>
                  </a:txBody>
                  <a:tcPr anchor="ctr"/>
                </a:tc>
                <a:extLst>
                  <a:ext uri="{0D108BD9-81ED-4DB2-BD59-A6C34878D82A}">
                    <a16:rowId xmlns:a16="http://schemas.microsoft.com/office/drawing/2014/main" val="2452759551"/>
                  </a:ext>
                </a:extLst>
              </a:tr>
              <a:tr h="567681">
                <a:tc>
                  <a:txBody>
                    <a:bodyPr/>
                    <a:lstStyle/>
                    <a:p>
                      <a:pPr algn="ctr"/>
                      <a:r>
                        <a:rPr lang="de-DE" sz="1700" dirty="0">
                          <a:latin typeface="Times New Roman" panose="02020603050405020304" pitchFamily="18" charset="0"/>
                          <a:cs typeface="Times New Roman" panose="02020603050405020304" pitchFamily="18" charset="0"/>
                        </a:rPr>
                        <a:t>Deutsche Telekom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17,4% KfW 14,5% Bund 68,1% Streubesitz</a:t>
                      </a:r>
                    </a:p>
                  </a:txBody>
                  <a:tcPr anchor="ctr"/>
                </a:tc>
                <a:extLst>
                  <a:ext uri="{0D108BD9-81ED-4DB2-BD59-A6C34878D82A}">
                    <a16:rowId xmlns:a16="http://schemas.microsoft.com/office/drawing/2014/main" val="2282533023"/>
                  </a:ext>
                </a:extLst>
              </a:tr>
            </a:tbl>
          </a:graphicData>
        </a:graphic>
      </p:graphicFrame>
      <p:sp>
        <p:nvSpPr>
          <p:cNvPr id="4" name="Textfeld 3"/>
          <p:cNvSpPr txBox="1"/>
          <p:nvPr/>
        </p:nvSpPr>
        <p:spPr>
          <a:xfrm>
            <a:off x="8532191" y="976934"/>
            <a:ext cx="3291841" cy="425473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Öffentliche Unternehmen haben zum einen den Charakter von staatlichen Institutionen, wie der EZB, die selbst Vorgaben (z.B. den Leitzins) machen können. Zum anderen sind sie einfach Wettbewerber in einem „normalen“ Markt (z.B. Energieversorger).</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Der EU-Binnenmarkt ist letztlich die Idee in weiten Teilen, die noch staatlich reguliert sind, Wettbewerbs- und Marktstrukturen zu etablieren.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038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Individuen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81502" y="720134"/>
            <a:ext cx="7606882"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staatliche Akteure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Wähler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Mitglieder der Sozialversicherungen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Interessengruppen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Adressaten staatlichen Handelns</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Begünstigung oder Belastung durch Gesetze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Nutzung öffentlicher Einrichtungen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Abgaben – und Steuerzahlungen/Erhalt von Transfers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die staatlich handeln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Politiker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Öffentlicher Dienst</a:t>
            </a:r>
          </a:p>
        </p:txBody>
      </p:sp>
      <p:sp>
        <p:nvSpPr>
          <p:cNvPr id="4" name="Textfeld 3"/>
          <p:cNvSpPr txBox="1"/>
          <p:nvPr/>
        </p:nvSpPr>
        <p:spPr>
          <a:xfrm>
            <a:off x="8401562" y="1762727"/>
            <a:ext cx="3291841" cy="2954986"/>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Ein Staat wird natürlich zumindest nach westlichem demokratischen Standards primär von den Bürgerinnen gebildet.</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Als Bürger können wir aktiv in Funktionen teilnehmen, werden aber passiv von allen Regeln und Rahmenbedingungen tangiert.</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48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Statistisches Bundesamt  → Fachserie 14</a:t>
            </a:r>
            <a:r>
              <a:rPr lang="de-DE" sz="2400" dirty="0">
                <a:latin typeface="Times New Roman" panose="02020603050405020304" pitchFamily="18" charset="0"/>
                <a:cs typeface="Times New Roman" panose="02020603050405020304" pitchFamily="18" charset="0"/>
              </a:rPr>
              <a:t> (Finanzen und Steuern)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a:t>
            </a:r>
            <a:r>
              <a:rPr lang="de-DE" sz="2400" dirty="0">
                <a:latin typeface="Times New Roman" panose="02020603050405020304" pitchFamily="18" charset="0"/>
                <a:cs typeface="Times New Roman" panose="02020603050405020304" pitchFamily="18" charset="0"/>
                <a:hlinkClick r:id="rId3"/>
              </a:rPr>
              <a:t>Datenportal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4"/>
              </a:rPr>
              <a:t>Öffentliche 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a:t>
            </a:r>
            <a:r>
              <a:rPr lang="de-DE" sz="2400" dirty="0">
                <a:latin typeface="Times New Roman" panose="02020603050405020304" pitchFamily="18" charset="0"/>
                <a:cs typeface="Times New Roman" panose="02020603050405020304" pitchFamily="18" charset="0"/>
                <a:hlinkClick r:id="rId5"/>
              </a:rPr>
              <a:t>Sektor Staat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a:t>
            </a:r>
            <a:r>
              <a:rPr lang="de-DE" sz="2400" dirty="0">
                <a:latin typeface="Times New Roman" panose="02020603050405020304" pitchFamily="18" charset="0"/>
                <a:cs typeface="Times New Roman" panose="02020603050405020304" pitchFamily="18" charset="0"/>
                <a:hlinkClick r:id="rId6"/>
              </a:rPr>
              <a:t>Data</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8799980" y="2048088"/>
            <a:ext cx="3291841" cy="274598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Wie immer gilt es sich auch quantitativ zu informieren und selbst Daten zu generieren und zusammenzutragen.</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Mit der statistischen Datenverarbeitung kann man nicht früh genug anfangen und sollte nie damit aufhören!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536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3157</Words>
  <Application>Microsoft Office PowerPoint</Application>
  <PresentationFormat>Breitbild</PresentationFormat>
  <Paragraphs>370</Paragraphs>
  <Slides>25</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25</vt:i4>
      </vt:variant>
    </vt:vector>
  </HeadingPairs>
  <TitlesOfParts>
    <vt:vector size="33"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400</cp:revision>
  <dcterms:created xsi:type="dcterms:W3CDTF">2019-02-11T10:45:01Z</dcterms:created>
  <dcterms:modified xsi:type="dcterms:W3CDTF">2022-03-08T08:46:12Z</dcterms:modified>
</cp:coreProperties>
</file>