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886" r:id="rId2"/>
    <p:sldId id="887" r:id="rId3"/>
    <p:sldId id="888" r:id="rId4"/>
    <p:sldId id="889" r:id="rId5"/>
    <p:sldId id="890" r:id="rId6"/>
    <p:sldId id="891" r:id="rId7"/>
    <p:sldId id="892" r:id="rId8"/>
    <p:sldId id="893" r:id="rId9"/>
    <p:sldId id="894" r:id="rId10"/>
    <p:sldId id="895" r:id="rId11"/>
    <p:sldId id="896" r:id="rId12"/>
    <p:sldId id="897" r:id="rId13"/>
    <p:sldId id="898"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74" d="100"/>
          <a:sy n="74" d="100"/>
        </p:scale>
        <p:origin x="5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29.04.2022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2795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9594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21182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52406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3897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1879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33484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8729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14090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761695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670276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109581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5B30A590-8527-4D26-B55B-C7B1F990B142}" type="slidenum">
              <a:rPr lang="de-DE"/>
              <a:pPr/>
              <a:t>9</a:t>
            </a:fld>
            <a:endParaRPr lang="de-DE"/>
          </a:p>
        </p:txBody>
      </p:sp>
      <p:sp>
        <p:nvSpPr>
          <p:cNvPr id="397314" name="Rectangle 2"/>
          <p:cNvSpPr txBox="1">
            <a:spLocks noGrp="1" noRot="1" noChangeAspect="1" noChangeArrowheads="1" noTextEdit="1"/>
          </p:cNvSpPr>
          <p:nvPr>
            <p:ph type="sldImg"/>
          </p:nvPr>
        </p:nvSpPr>
        <p:spPr>
          <a:xfrm>
            <a:off x="87313" y="742950"/>
            <a:ext cx="6623050" cy="3725863"/>
          </a:xfrm>
          <a:ln/>
        </p:spPr>
      </p:sp>
      <p:sp>
        <p:nvSpPr>
          <p:cNvPr id="39731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122546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29.04.2022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29.04.2022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29.04.2022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29.04.2022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29.04.2022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29.04.2022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29.04.2022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29.04.2022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29.04.2022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29.04.2022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29.04.2022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29.04.2022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 und Marktgleichgewicht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363980" y="1469475"/>
            <a:ext cx="8674026" cy="1655838"/>
          </a:xfrm>
          <a:prstGeom prst="rect">
            <a:avLst/>
          </a:prstGeom>
        </p:spPr>
        <p:txBody>
          <a:bodyPr wrap="square">
            <a:spAutoFit/>
          </a:bodyPr>
          <a:lstStyle/>
          <a:p>
            <a:endParaRPr lang="de-DE" sz="2540" dirty="0"/>
          </a:p>
          <a:p>
            <a:r>
              <a:rPr lang="de-DE" sz="2540" dirty="0">
                <a:latin typeface="Times New Roman" panose="02020603050405020304" pitchFamily="18" charset="0"/>
                <a:cs typeface="Times New Roman" panose="02020603050405020304" pitchFamily="18" charset="0"/>
              </a:rPr>
              <a:t>Steuern dienen der Einnahmeerzielung öffentlicher Haushalte </a:t>
            </a:r>
          </a:p>
          <a:p>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Wie beeinflussen Steuern Marktgleichgewichte?</a:t>
            </a:r>
          </a:p>
        </p:txBody>
      </p:sp>
      <p:sp>
        <p:nvSpPr>
          <p:cNvPr id="4" name="Rechteck 3"/>
          <p:cNvSpPr/>
          <p:nvPr/>
        </p:nvSpPr>
        <p:spPr>
          <a:xfrm>
            <a:off x="2031327" y="3426611"/>
            <a:ext cx="5577453" cy="738664"/>
          </a:xfrm>
          <a:prstGeom prst="rect">
            <a:avLst/>
          </a:prstGeom>
        </p:spPr>
        <p:txBody>
          <a:bodyPr wrap="square">
            <a:spAutoFit/>
          </a:bodyPr>
          <a:lstStyle/>
          <a:p>
            <a:r>
              <a:rPr lang="de-DE" sz="1400" dirty="0"/>
              <a:t>Im Wesentlichen handelt es sich hierbei um eine Wiederholung aus der Mikro, die allerdings an der einen oder anderen Stelle etwas tiefergehend ausfallen wird.</a:t>
            </a:r>
            <a:endParaRPr lang="de-DE" sz="1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CEB8B16-81EA-007A-56CE-3538563AB603}"/>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4995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Steuerwirkungen (Allgemein)</a:t>
            </a:r>
            <a:endParaRPr sz="2903" dirty="0">
              <a:latin typeface="Times New Roman" panose="02020603050405020304" pitchFamily="18" charset="0"/>
              <a:cs typeface="Times New Roman" panose="02020603050405020304" pitchFamily="18" charset="0"/>
            </a:endParaRPr>
          </a:p>
        </p:txBody>
      </p:sp>
      <p:sp>
        <p:nvSpPr>
          <p:cNvPr id="7" name="Rechteck 6"/>
          <p:cNvSpPr/>
          <p:nvPr/>
        </p:nvSpPr>
        <p:spPr>
          <a:xfrm>
            <a:off x="1014408" y="1036099"/>
            <a:ext cx="7904246" cy="4785801"/>
          </a:xfrm>
          <a:prstGeom prst="rect">
            <a:avLst/>
          </a:prstGeom>
        </p:spPr>
        <p:txBody>
          <a:bodyPr wrap="square">
            <a:noAutofit/>
          </a:bodyPr>
          <a:lstStyle/>
          <a:p>
            <a:r>
              <a:rPr lang="de-DE" sz="2177" dirty="0">
                <a:latin typeface="Times New Roman" panose="02020603050405020304" pitchFamily="18" charset="0"/>
                <a:cs typeface="Times New Roman" panose="02020603050405020304" pitchFamily="18" charset="0"/>
              </a:rPr>
              <a:t>Die Veränderung der Gesamtwohlfahrt ergibt sich aus: </a:t>
            </a:r>
          </a:p>
          <a:p>
            <a:endParaRPr lang="de-DE" sz="2177" dirty="0">
              <a:latin typeface="Times New Roman" panose="02020603050405020304" pitchFamily="18" charset="0"/>
              <a:cs typeface="Times New Roman" panose="02020603050405020304" pitchFamily="18" charset="0"/>
            </a:endParaRP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Konsumentenrente,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der Produzentenrente, </a:t>
            </a:r>
          </a:p>
          <a:p>
            <a:pPr marL="725851" lvl="1"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die Veränderung des Steueraufkommens. </a:t>
            </a:r>
          </a:p>
          <a:p>
            <a:endParaRPr lang="de-DE" sz="2177" dirty="0">
              <a:latin typeface="Times New Roman" panose="02020603050405020304" pitchFamily="18" charset="0"/>
              <a:cs typeface="Times New Roman" panose="02020603050405020304" pitchFamily="18" charset="0"/>
            </a:endParaRPr>
          </a:p>
          <a:p>
            <a:pPr algn="ctr"/>
            <a:r>
              <a:rPr lang="de-DE" sz="2177" dirty="0">
                <a:latin typeface="Times New Roman" panose="02020603050405020304" pitchFamily="18" charset="0"/>
                <a:cs typeface="Times New Roman" panose="02020603050405020304" pitchFamily="18" charset="0"/>
              </a:rPr>
              <a:t>Wohlfahrtsverluste von Konsumenten und Produzenten</a:t>
            </a:r>
          </a:p>
          <a:p>
            <a:pPr algn="ctr"/>
            <a:r>
              <a:rPr lang="de-DE" sz="2177" dirty="0">
                <a:latin typeface="Times New Roman" panose="02020603050405020304" pitchFamily="18" charset="0"/>
                <a:cs typeface="Times New Roman" panose="02020603050405020304" pitchFamily="18" charset="0"/>
              </a:rPr>
              <a:t>&gt;</a:t>
            </a:r>
          </a:p>
          <a:p>
            <a:pPr algn="ctr"/>
            <a:r>
              <a:rPr lang="de-DE" sz="2177" dirty="0">
                <a:latin typeface="Times New Roman" panose="02020603050405020304" pitchFamily="18" charset="0"/>
                <a:cs typeface="Times New Roman" panose="02020603050405020304" pitchFamily="18" charset="0"/>
              </a:rPr>
              <a:t>Steuereinnahmen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sym typeface="Wingdings" panose="05000000000000000000" pitchFamily="2" charset="2"/>
              </a:rPr>
              <a:t>	</a:t>
            </a:r>
            <a:r>
              <a:rPr lang="de-DE" sz="2177" dirty="0">
                <a:latin typeface="Times New Roman" panose="02020603050405020304" pitchFamily="18" charset="0"/>
                <a:cs typeface="Times New Roman" panose="02020603050405020304" pitchFamily="18" charset="0"/>
              </a:rPr>
              <a:t>Nettowohlfahrtsverlust für die Gesellschaft! </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Der Nettowohlfahrtsverlust entsteht, weil weniger produziert und konsumiert wird und somit die Marktgröße schrumpft. </a:t>
            </a:r>
          </a:p>
          <a:p>
            <a:r>
              <a:rPr lang="de-DE" sz="2177" dirty="0">
                <a:latin typeface="Times New Roman" panose="02020603050405020304" pitchFamily="18" charset="0"/>
                <a:cs typeface="Times New Roman" panose="02020603050405020304" pitchFamily="18" charset="0"/>
              </a:rPr>
              <a:t> </a:t>
            </a:r>
          </a:p>
        </p:txBody>
      </p:sp>
      <p:sp>
        <p:nvSpPr>
          <p:cNvPr id="4" name="Rechteck 3">
            <a:extLst>
              <a:ext uri="{FF2B5EF4-FFF2-40B4-BE49-F238E27FC236}">
                <a16:creationId xmlns:a16="http://schemas.microsoft.com/office/drawing/2014/main" id="{9FAF01A6-0041-D9B3-6F3E-15D3B1F876C7}"/>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57580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in Abhängigkeit vom Steuersatz t</a:t>
            </a:r>
            <a:endParaRPr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986390" y="1608209"/>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775448" y="3531001"/>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a:off x="372203" y="1433191"/>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1" name="Textfeld 10"/>
          <p:cNvSpPr txBox="1"/>
          <p:nvPr/>
        </p:nvSpPr>
        <p:spPr>
          <a:xfrm>
            <a:off x="2722384" y="3651832"/>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2" name="Line 3"/>
          <p:cNvSpPr>
            <a:spLocks noChangeShapeType="1"/>
          </p:cNvSpPr>
          <p:nvPr/>
        </p:nvSpPr>
        <p:spPr bwMode="auto">
          <a:xfrm flipV="1">
            <a:off x="3883934" y="160500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3672992" y="352779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a:off x="3268307" y="1409582"/>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5" name="Textfeld 14"/>
          <p:cNvSpPr txBox="1"/>
          <p:nvPr/>
        </p:nvSpPr>
        <p:spPr>
          <a:xfrm>
            <a:off x="5619928" y="364862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6" name="Line 3"/>
          <p:cNvSpPr>
            <a:spLocks noChangeShapeType="1"/>
          </p:cNvSpPr>
          <p:nvPr/>
        </p:nvSpPr>
        <p:spPr bwMode="auto">
          <a:xfrm flipV="1">
            <a:off x="6627556" y="160500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7" name="Line 4"/>
          <p:cNvSpPr>
            <a:spLocks noChangeShapeType="1"/>
          </p:cNvSpPr>
          <p:nvPr/>
        </p:nvSpPr>
        <p:spPr bwMode="auto">
          <a:xfrm>
            <a:off x="6416614" y="352779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6001448" y="1380082"/>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9" name="Textfeld 18"/>
          <p:cNvSpPr txBox="1"/>
          <p:nvPr/>
        </p:nvSpPr>
        <p:spPr>
          <a:xfrm>
            <a:off x="8363550" y="364862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20" name="Gerade Verbindung 10"/>
          <p:cNvCxnSpPr/>
          <p:nvPr/>
        </p:nvCxnSpPr>
        <p:spPr>
          <a:xfrm flipV="1">
            <a:off x="986390" y="2184480"/>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11"/>
          <p:cNvCxnSpPr/>
          <p:nvPr/>
        </p:nvCxnSpPr>
        <p:spPr>
          <a:xfrm>
            <a:off x="986390" y="1913382"/>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2511599" y="1864766"/>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23" name="Textfeld 22"/>
          <p:cNvSpPr txBox="1"/>
          <p:nvPr/>
        </p:nvSpPr>
        <p:spPr>
          <a:xfrm>
            <a:off x="2873773" y="3118250"/>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25" name="Gerade Verbindung mit Pfeil 24"/>
          <p:cNvCxnSpPr/>
          <p:nvPr/>
        </p:nvCxnSpPr>
        <p:spPr>
          <a:xfrm flipH="1">
            <a:off x="1979223" y="1795729"/>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1876836" y="1321060"/>
            <a:ext cx="1445465"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Wohlfahrtsverlust bei kleiner Steuer</a:t>
            </a:r>
          </a:p>
        </p:txBody>
      </p:sp>
      <p:cxnSp>
        <p:nvCxnSpPr>
          <p:cNvPr id="29" name="Gerader Verbinder 28"/>
          <p:cNvCxnSpPr/>
          <p:nvPr/>
        </p:nvCxnSpPr>
        <p:spPr>
          <a:xfrm>
            <a:off x="1939465" y="2558464"/>
            <a:ext cx="0" cy="1521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Gerade Verbindung 10"/>
          <p:cNvCxnSpPr/>
          <p:nvPr/>
        </p:nvCxnSpPr>
        <p:spPr>
          <a:xfrm flipV="1">
            <a:off x="3890151" y="2181762"/>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11"/>
          <p:cNvCxnSpPr/>
          <p:nvPr/>
        </p:nvCxnSpPr>
        <p:spPr>
          <a:xfrm>
            <a:off x="3890151" y="1910664"/>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5415360" y="1862048"/>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41" name="Textfeld 40"/>
          <p:cNvSpPr txBox="1"/>
          <p:nvPr/>
        </p:nvSpPr>
        <p:spPr>
          <a:xfrm>
            <a:off x="5777534" y="3115532"/>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42" name="Gerade Verbindung mit Pfeil 41"/>
          <p:cNvCxnSpPr/>
          <p:nvPr/>
        </p:nvCxnSpPr>
        <p:spPr>
          <a:xfrm flipH="1">
            <a:off x="4719263" y="1815110"/>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4484092" y="1363735"/>
            <a:ext cx="1445465"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Wohlfahrtsverlust bei mittlerer Steuer</a:t>
            </a:r>
          </a:p>
        </p:txBody>
      </p:sp>
      <p:cxnSp>
        <p:nvCxnSpPr>
          <p:cNvPr id="44" name="Gerader Verbinder 43"/>
          <p:cNvCxnSpPr/>
          <p:nvPr/>
        </p:nvCxnSpPr>
        <p:spPr>
          <a:xfrm flipH="1">
            <a:off x="4447007" y="2290932"/>
            <a:ext cx="12083" cy="692454"/>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Gerade Verbindung 10"/>
          <p:cNvCxnSpPr/>
          <p:nvPr/>
        </p:nvCxnSpPr>
        <p:spPr>
          <a:xfrm flipV="1">
            <a:off x="6622467" y="2187201"/>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Gerade Verbindung 11"/>
          <p:cNvCxnSpPr/>
          <p:nvPr/>
        </p:nvCxnSpPr>
        <p:spPr>
          <a:xfrm>
            <a:off x="6622467" y="1916103"/>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8147676" y="1867487"/>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48" name="Textfeld 47"/>
          <p:cNvSpPr txBox="1"/>
          <p:nvPr/>
        </p:nvSpPr>
        <p:spPr>
          <a:xfrm>
            <a:off x="8509850" y="3120971"/>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49" name="Gerade Verbindung mit Pfeil 48"/>
          <p:cNvCxnSpPr/>
          <p:nvPr/>
        </p:nvCxnSpPr>
        <p:spPr>
          <a:xfrm flipH="1">
            <a:off x="7233739" y="1815110"/>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feld 49"/>
          <p:cNvSpPr txBox="1"/>
          <p:nvPr/>
        </p:nvSpPr>
        <p:spPr>
          <a:xfrm>
            <a:off x="7512913" y="1323781"/>
            <a:ext cx="1445465"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Wohlfahrtsverlust bei hoher Steuer</a:t>
            </a:r>
          </a:p>
        </p:txBody>
      </p:sp>
      <p:cxnSp>
        <p:nvCxnSpPr>
          <p:cNvPr id="55" name="Gerader Verbinder 54"/>
          <p:cNvCxnSpPr/>
          <p:nvPr/>
        </p:nvCxnSpPr>
        <p:spPr>
          <a:xfrm>
            <a:off x="6857372" y="2066371"/>
            <a:ext cx="19877" cy="1142891"/>
          </a:xfrm>
          <a:prstGeom prst="line">
            <a:avLst/>
          </a:prstGeom>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3224064" y="5561828"/>
            <a:ext cx="6518742" cy="276999"/>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Das Dreieck des Wohlfahrtsverlustes wird damit umso größer je größer der Steuersatz</a:t>
            </a:r>
          </a:p>
        </p:txBody>
      </p:sp>
      <p:sp>
        <p:nvSpPr>
          <p:cNvPr id="37" name="Rechteck 36">
            <a:extLst>
              <a:ext uri="{FF2B5EF4-FFF2-40B4-BE49-F238E27FC236}">
                <a16:creationId xmlns:a16="http://schemas.microsoft.com/office/drawing/2014/main" id="{5618752D-BDE2-4354-58F0-5DBF323EE618}"/>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8924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43" grpId="0"/>
      <p:bldP spid="50" grpId="0"/>
      <p:bldP spid="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189652"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Steueraufkommen in Abhängigkeit vom Steuersatz t</a:t>
            </a:r>
            <a:endParaRPr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1176174" y="1772111"/>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965232" y="3694903"/>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a:off x="561987" y="1597093"/>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1" name="Textfeld 10"/>
          <p:cNvSpPr txBox="1"/>
          <p:nvPr/>
        </p:nvSpPr>
        <p:spPr>
          <a:xfrm>
            <a:off x="2912168" y="3815734"/>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2" name="Line 3"/>
          <p:cNvSpPr>
            <a:spLocks noChangeShapeType="1"/>
          </p:cNvSpPr>
          <p:nvPr/>
        </p:nvSpPr>
        <p:spPr bwMode="auto">
          <a:xfrm flipV="1">
            <a:off x="4073718" y="176890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3862776" y="369169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a:off x="3458091" y="157348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5" name="Textfeld 14"/>
          <p:cNvSpPr txBox="1"/>
          <p:nvPr/>
        </p:nvSpPr>
        <p:spPr>
          <a:xfrm>
            <a:off x="5809712" y="381252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sp>
        <p:nvSpPr>
          <p:cNvPr id="16" name="Line 3"/>
          <p:cNvSpPr>
            <a:spLocks noChangeShapeType="1"/>
          </p:cNvSpPr>
          <p:nvPr/>
        </p:nvSpPr>
        <p:spPr bwMode="auto">
          <a:xfrm flipV="1">
            <a:off x="6817340" y="1768903"/>
            <a:ext cx="1440" cy="2211149"/>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7" name="Line 4"/>
          <p:cNvSpPr>
            <a:spLocks noChangeShapeType="1"/>
          </p:cNvSpPr>
          <p:nvPr/>
        </p:nvSpPr>
        <p:spPr bwMode="auto">
          <a:xfrm>
            <a:off x="6606398" y="3691695"/>
            <a:ext cx="2537698"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6191232" y="1543984"/>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9" name="Textfeld 18"/>
          <p:cNvSpPr txBox="1"/>
          <p:nvPr/>
        </p:nvSpPr>
        <p:spPr>
          <a:xfrm>
            <a:off x="8553334" y="3812526"/>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20" name="Gerade Verbindung 10"/>
          <p:cNvCxnSpPr/>
          <p:nvPr/>
        </p:nvCxnSpPr>
        <p:spPr>
          <a:xfrm flipV="1">
            <a:off x="1176174" y="2348382"/>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 Verbindung 11"/>
          <p:cNvCxnSpPr/>
          <p:nvPr/>
        </p:nvCxnSpPr>
        <p:spPr>
          <a:xfrm>
            <a:off x="1176174" y="2077284"/>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2701383" y="2028668"/>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23" name="Textfeld 22"/>
          <p:cNvSpPr txBox="1"/>
          <p:nvPr/>
        </p:nvSpPr>
        <p:spPr>
          <a:xfrm>
            <a:off x="3063557" y="3282152"/>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25" name="Gerade Verbindung mit Pfeil 24"/>
          <p:cNvCxnSpPr/>
          <p:nvPr/>
        </p:nvCxnSpPr>
        <p:spPr>
          <a:xfrm flipH="1">
            <a:off x="1770621" y="1858586"/>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1714001" y="1414416"/>
            <a:ext cx="1445465"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Steueraufkommen bei kleiner Steuer</a:t>
            </a:r>
          </a:p>
        </p:txBody>
      </p:sp>
      <p:cxnSp>
        <p:nvCxnSpPr>
          <p:cNvPr id="38" name="Gerade Verbindung 10"/>
          <p:cNvCxnSpPr/>
          <p:nvPr/>
        </p:nvCxnSpPr>
        <p:spPr>
          <a:xfrm flipV="1">
            <a:off x="4079935" y="2345664"/>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11"/>
          <p:cNvCxnSpPr/>
          <p:nvPr/>
        </p:nvCxnSpPr>
        <p:spPr>
          <a:xfrm>
            <a:off x="4079935" y="2074566"/>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5605144" y="2025950"/>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41" name="Textfeld 40"/>
          <p:cNvSpPr txBox="1"/>
          <p:nvPr/>
        </p:nvSpPr>
        <p:spPr>
          <a:xfrm>
            <a:off x="5967318" y="3279434"/>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42" name="Gerade Verbindung mit Pfeil 41"/>
          <p:cNvCxnSpPr/>
          <p:nvPr/>
        </p:nvCxnSpPr>
        <p:spPr>
          <a:xfrm flipH="1">
            <a:off x="4437800" y="1658837"/>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10"/>
          <p:cNvCxnSpPr/>
          <p:nvPr/>
        </p:nvCxnSpPr>
        <p:spPr>
          <a:xfrm flipV="1">
            <a:off x="6812251" y="2351103"/>
            <a:ext cx="1685141" cy="12082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Gerade Verbindung 11"/>
          <p:cNvCxnSpPr/>
          <p:nvPr/>
        </p:nvCxnSpPr>
        <p:spPr>
          <a:xfrm>
            <a:off x="6812251" y="2080005"/>
            <a:ext cx="1906151" cy="1290165"/>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8337460" y="2031389"/>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48" name="Textfeld 47"/>
          <p:cNvSpPr txBox="1"/>
          <p:nvPr/>
        </p:nvSpPr>
        <p:spPr>
          <a:xfrm>
            <a:off x="8699634" y="3284873"/>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cxnSp>
        <p:nvCxnSpPr>
          <p:cNvPr id="49" name="Gerade Verbindung mit Pfeil 48"/>
          <p:cNvCxnSpPr/>
          <p:nvPr/>
        </p:nvCxnSpPr>
        <p:spPr>
          <a:xfrm flipH="1">
            <a:off x="7042936" y="1599564"/>
            <a:ext cx="525068" cy="8387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xtfeld 56"/>
          <p:cNvSpPr txBox="1"/>
          <p:nvPr/>
        </p:nvSpPr>
        <p:spPr>
          <a:xfrm>
            <a:off x="1276286" y="4123760"/>
            <a:ext cx="7666674" cy="276999"/>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Das Steueraufkommen nimmt anfangs zu je größer der Steuersatz, erreicht dann ein Maximum und sinkt danach wieder.</a:t>
            </a:r>
          </a:p>
        </p:txBody>
      </p:sp>
      <p:sp>
        <p:nvSpPr>
          <p:cNvPr id="2" name="Rechteck 1"/>
          <p:cNvSpPr/>
          <p:nvPr/>
        </p:nvSpPr>
        <p:spPr>
          <a:xfrm>
            <a:off x="1199069" y="2717523"/>
            <a:ext cx="900000" cy="1684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Textfeld 50"/>
          <p:cNvSpPr txBox="1"/>
          <p:nvPr/>
        </p:nvSpPr>
        <p:spPr>
          <a:xfrm>
            <a:off x="4387830" y="1162329"/>
            <a:ext cx="1512699"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Steueraufkommen bei mittlerer Steuer</a:t>
            </a:r>
          </a:p>
        </p:txBody>
      </p:sp>
      <p:sp>
        <p:nvSpPr>
          <p:cNvPr id="52" name="Rechteck 51"/>
          <p:cNvSpPr/>
          <p:nvPr/>
        </p:nvSpPr>
        <p:spPr>
          <a:xfrm>
            <a:off x="4074466" y="2567313"/>
            <a:ext cx="744355" cy="464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p:cNvSpPr/>
          <p:nvPr/>
        </p:nvSpPr>
        <p:spPr>
          <a:xfrm>
            <a:off x="6816649" y="2218770"/>
            <a:ext cx="154613" cy="1214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extfeld 53"/>
          <p:cNvSpPr txBox="1"/>
          <p:nvPr/>
        </p:nvSpPr>
        <p:spPr>
          <a:xfrm>
            <a:off x="6828896" y="1184310"/>
            <a:ext cx="1512699"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Steueraufkommen bei hoher Steuer</a:t>
            </a:r>
          </a:p>
        </p:txBody>
      </p:sp>
      <p:sp>
        <p:nvSpPr>
          <p:cNvPr id="56" name="Textfeld 55"/>
          <p:cNvSpPr txBox="1"/>
          <p:nvPr/>
        </p:nvSpPr>
        <p:spPr>
          <a:xfrm>
            <a:off x="1298287" y="4357944"/>
            <a:ext cx="7940767" cy="830997"/>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Der Grund dafür ist, dass das Steueraufkommen T=</a:t>
            </a:r>
            <a:r>
              <a:rPr lang="de-DE" sz="1200" dirty="0" err="1">
                <a:latin typeface="Times New Roman" panose="02020603050405020304" pitchFamily="18" charset="0"/>
                <a:cs typeface="Times New Roman" panose="02020603050405020304" pitchFamily="18" charset="0"/>
              </a:rPr>
              <a:t>t∙x</a:t>
            </a:r>
            <a:r>
              <a:rPr lang="de-DE" sz="1200" baseline="-25000" dirty="0" err="1">
                <a:latin typeface="Times New Roman" panose="02020603050405020304" pitchFamily="18" charset="0"/>
                <a:cs typeface="Times New Roman" panose="02020603050405020304" pitchFamily="18" charset="0"/>
              </a:rPr>
              <a:t>t</a:t>
            </a:r>
            <a:r>
              <a:rPr lang="de-DE" sz="1200" dirty="0">
                <a:latin typeface="Times New Roman" panose="02020603050405020304" pitchFamily="18" charset="0"/>
                <a:cs typeface="Times New Roman" panose="02020603050405020304" pitchFamily="18" charset="0"/>
              </a:rPr>
              <a:t> genau wie beim Umsatz U=</a:t>
            </a:r>
            <a:r>
              <a:rPr lang="de-DE" sz="1200" dirty="0" err="1">
                <a:latin typeface="Times New Roman" panose="02020603050405020304" pitchFamily="18" charset="0"/>
                <a:cs typeface="Times New Roman" panose="02020603050405020304" pitchFamily="18" charset="0"/>
              </a:rPr>
              <a:t>p∙x</a:t>
            </a:r>
            <a:r>
              <a:rPr lang="de-DE" sz="1200" dirty="0">
                <a:latin typeface="Times New Roman" panose="02020603050405020304" pitchFamily="18" charset="0"/>
                <a:cs typeface="Times New Roman" panose="02020603050405020304" pitchFamily="18" charset="0"/>
              </a:rPr>
              <a:t> das Produkt aus zwei Größen ist, und ab einem bestimmten Steuersatz, der Preis irgendwann prohibitiv hoch wird, so dass fast nichts mehr abgesetzt werden kann. Vergleichen Sie mit der Diskussion einer Preiserhöhung (Preiskalkulation) in der Marketingeinführungsvorlesung in der Wirkung auf den Umsatz</a:t>
            </a:r>
          </a:p>
        </p:txBody>
      </p:sp>
      <p:sp>
        <p:nvSpPr>
          <p:cNvPr id="58" name="Textfeld 57"/>
          <p:cNvSpPr txBox="1"/>
          <p:nvPr/>
        </p:nvSpPr>
        <p:spPr>
          <a:xfrm>
            <a:off x="1309946" y="5036601"/>
            <a:ext cx="8056300"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Steigt t, so erhöht dieses den Preis für die Konsumenten, wenn der Steuersatz beispielsweise um 10% steigt dadurch aber die abgesetzte Menge um 50% einbricht, so wird das Produkt von (Steuer x Menge) im Anschluss niedriger sein als vorher .</a:t>
            </a:r>
          </a:p>
        </p:txBody>
      </p:sp>
      <p:sp>
        <p:nvSpPr>
          <p:cNvPr id="62" name="Textfeld 61"/>
          <p:cNvSpPr txBox="1"/>
          <p:nvPr/>
        </p:nvSpPr>
        <p:spPr>
          <a:xfrm>
            <a:off x="1309946" y="5457118"/>
            <a:ext cx="8056300"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Den qualitativ gleichen Zusammenhang haben sie in den Einführungsveranstaltungen bei der Abhängigkeit von Umsatz und Elastizität besprochen</a:t>
            </a:r>
          </a:p>
        </p:txBody>
      </p:sp>
      <p:sp>
        <p:nvSpPr>
          <p:cNvPr id="43" name="Rechteck 42">
            <a:extLst>
              <a:ext uri="{FF2B5EF4-FFF2-40B4-BE49-F238E27FC236}">
                <a16:creationId xmlns:a16="http://schemas.microsoft.com/office/drawing/2014/main" id="{F6F57EE1-B991-2D6A-D54F-263F52243E80}"/>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3499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57" grpId="0"/>
      <p:bldP spid="2" grpId="0" animBg="1"/>
      <p:bldP spid="51" grpId="0"/>
      <p:bldP spid="52" grpId="0" animBg="1"/>
      <p:bldP spid="53" grpId="0" animBg="1"/>
      <p:bldP spid="54" grpId="0"/>
      <p:bldP spid="56" grpId="0"/>
      <p:bldP spid="58" grpId="0"/>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595270" cy="744941"/>
          </a:xfrm>
          <a:prstGeom prst="rect">
            <a:avLst/>
          </a:prstGeom>
          <a:noFill/>
          <a:ln>
            <a:noFill/>
          </a:ln>
        </p:spPr>
        <p:txBody>
          <a:bodyPr lIns="81646" tIns="40823" rIns="81646" bIns="40823" anchor="ctr" anchorCtr="1"/>
          <a:lstStyle/>
          <a:p>
            <a:pPr algn="ctr">
              <a:lnSpc>
                <a:spcPct val="100000"/>
              </a:lnSpc>
            </a:pPr>
            <a:r>
              <a:rPr lang="de-DE" sz="2177" b="1" dirty="0">
                <a:solidFill>
                  <a:srgbClr val="000000"/>
                </a:solidFill>
                <a:latin typeface="Times New Roman" panose="02020603050405020304" pitchFamily="18" charset="0"/>
                <a:cs typeface="Times New Roman" panose="02020603050405020304" pitchFamily="18" charset="0"/>
              </a:rPr>
              <a:t>Wohlfahrtsverlust und Steueraufkommen in Abhängigkeit des Steuersatzes</a:t>
            </a:r>
            <a:endParaRPr lang="de-DE" sz="2177" dirty="0">
              <a:latin typeface="Times New Roman" panose="02020603050405020304" pitchFamily="18" charset="0"/>
              <a:cs typeface="Times New Roman" panose="02020603050405020304" pitchFamily="18" charset="0"/>
            </a:endParaRPr>
          </a:p>
        </p:txBody>
      </p:sp>
      <p:sp>
        <p:nvSpPr>
          <p:cNvPr id="8" name="Line 3"/>
          <p:cNvSpPr>
            <a:spLocks noChangeShapeType="1"/>
          </p:cNvSpPr>
          <p:nvPr/>
        </p:nvSpPr>
        <p:spPr bwMode="auto">
          <a:xfrm flipV="1">
            <a:off x="596142" y="1283176"/>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Line 4"/>
          <p:cNvSpPr>
            <a:spLocks noChangeShapeType="1"/>
          </p:cNvSpPr>
          <p:nvPr/>
        </p:nvSpPr>
        <p:spPr bwMode="auto">
          <a:xfrm>
            <a:off x="481712" y="4997325"/>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0" name="Textfeld 9"/>
          <p:cNvSpPr txBox="1"/>
          <p:nvPr/>
        </p:nvSpPr>
        <p:spPr>
          <a:xfrm rot="16200000">
            <a:off x="-660380" y="2170289"/>
            <a:ext cx="1704697"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Wohlfahrtsverlust</a:t>
            </a:r>
          </a:p>
        </p:txBody>
      </p:sp>
      <p:sp>
        <p:nvSpPr>
          <p:cNvPr id="11" name="Textfeld 10"/>
          <p:cNvSpPr txBox="1"/>
          <p:nvPr/>
        </p:nvSpPr>
        <p:spPr>
          <a:xfrm>
            <a:off x="2717151" y="5118298"/>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3" name="Freihandform 2"/>
          <p:cNvSpPr/>
          <p:nvPr/>
        </p:nvSpPr>
        <p:spPr>
          <a:xfrm>
            <a:off x="808334" y="1413269"/>
            <a:ext cx="2435127" cy="3272024"/>
          </a:xfrm>
          <a:custGeom>
            <a:avLst/>
            <a:gdLst>
              <a:gd name="connsiteX0" fmla="*/ 0 w 5096933"/>
              <a:gd name="connsiteY0" fmla="*/ 3606800 h 3606800"/>
              <a:gd name="connsiteX1" fmla="*/ 3217333 w 5096933"/>
              <a:gd name="connsiteY1" fmla="*/ 2540000 h 3606800"/>
              <a:gd name="connsiteX2" fmla="*/ 5096933 w 5096933"/>
              <a:gd name="connsiteY2" fmla="*/ 0 h 3606800"/>
              <a:gd name="connsiteX3" fmla="*/ 5096933 w 5096933"/>
              <a:gd name="connsiteY3" fmla="*/ 0 h 3606800"/>
            </a:gdLst>
            <a:ahLst/>
            <a:cxnLst>
              <a:cxn ang="0">
                <a:pos x="connsiteX0" y="connsiteY0"/>
              </a:cxn>
              <a:cxn ang="0">
                <a:pos x="connsiteX1" y="connsiteY1"/>
              </a:cxn>
              <a:cxn ang="0">
                <a:pos x="connsiteX2" y="connsiteY2"/>
              </a:cxn>
              <a:cxn ang="0">
                <a:pos x="connsiteX3" y="connsiteY3"/>
              </a:cxn>
            </a:cxnLst>
            <a:rect l="l" t="t" r="r" b="b"/>
            <a:pathLst>
              <a:path w="5096933" h="3606800">
                <a:moveTo>
                  <a:pt x="0" y="3606800"/>
                </a:moveTo>
                <a:cubicBezTo>
                  <a:pt x="1183922" y="3373966"/>
                  <a:pt x="2367844" y="3141133"/>
                  <a:pt x="3217333" y="2540000"/>
                </a:cubicBezTo>
                <a:cubicBezTo>
                  <a:pt x="4066822" y="1938867"/>
                  <a:pt x="5096933" y="0"/>
                  <a:pt x="5096933" y="0"/>
                </a:cubicBezTo>
                <a:lnTo>
                  <a:pt x="509693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2" name="Line 3"/>
          <p:cNvSpPr>
            <a:spLocks noChangeShapeType="1"/>
          </p:cNvSpPr>
          <p:nvPr/>
        </p:nvSpPr>
        <p:spPr bwMode="auto">
          <a:xfrm flipV="1">
            <a:off x="4974974" y="1283882"/>
            <a:ext cx="1440" cy="383512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3" name="Line 4"/>
          <p:cNvSpPr>
            <a:spLocks noChangeShapeType="1"/>
          </p:cNvSpPr>
          <p:nvPr/>
        </p:nvSpPr>
        <p:spPr bwMode="auto">
          <a:xfrm>
            <a:off x="4860544" y="4998031"/>
            <a:ext cx="3460090" cy="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14" name="Textfeld 13"/>
          <p:cNvSpPr txBox="1"/>
          <p:nvPr/>
        </p:nvSpPr>
        <p:spPr>
          <a:xfrm rot="16200000">
            <a:off x="3690974" y="2170995"/>
            <a:ext cx="17596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Steueraufkommen</a:t>
            </a:r>
          </a:p>
        </p:txBody>
      </p:sp>
      <p:sp>
        <p:nvSpPr>
          <p:cNvPr id="15" name="Textfeld 14"/>
          <p:cNvSpPr txBox="1"/>
          <p:nvPr/>
        </p:nvSpPr>
        <p:spPr>
          <a:xfrm>
            <a:off x="7095983" y="5119004"/>
            <a:ext cx="107298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Steuersatz</a:t>
            </a:r>
          </a:p>
        </p:txBody>
      </p:sp>
      <p:sp>
        <p:nvSpPr>
          <p:cNvPr id="17" name="Freihandform 16"/>
          <p:cNvSpPr/>
          <p:nvPr/>
        </p:nvSpPr>
        <p:spPr>
          <a:xfrm>
            <a:off x="4978711" y="3056941"/>
            <a:ext cx="2672921" cy="1950945"/>
          </a:xfrm>
          <a:custGeom>
            <a:avLst/>
            <a:gdLst>
              <a:gd name="connsiteX0" fmla="*/ 0 w 2946400"/>
              <a:gd name="connsiteY0" fmla="*/ 2150556 h 2150556"/>
              <a:gd name="connsiteX1" fmla="*/ 1473200 w 2946400"/>
              <a:gd name="connsiteY1" fmla="*/ 22 h 2150556"/>
              <a:gd name="connsiteX2" fmla="*/ 2946400 w 2946400"/>
              <a:gd name="connsiteY2" fmla="*/ 2116689 h 2150556"/>
            </a:gdLst>
            <a:ahLst/>
            <a:cxnLst>
              <a:cxn ang="0">
                <a:pos x="connsiteX0" y="connsiteY0"/>
              </a:cxn>
              <a:cxn ang="0">
                <a:pos x="connsiteX1" y="connsiteY1"/>
              </a:cxn>
              <a:cxn ang="0">
                <a:pos x="connsiteX2" y="connsiteY2"/>
              </a:cxn>
            </a:cxnLst>
            <a:rect l="l" t="t" r="r" b="b"/>
            <a:pathLst>
              <a:path w="2946400" h="2150556">
                <a:moveTo>
                  <a:pt x="0" y="2150556"/>
                </a:moveTo>
                <a:cubicBezTo>
                  <a:pt x="491066" y="1078111"/>
                  <a:pt x="982133" y="5666"/>
                  <a:pt x="1473200" y="22"/>
                </a:cubicBezTo>
                <a:cubicBezTo>
                  <a:pt x="1964267" y="-5623"/>
                  <a:pt x="2455333" y="1055533"/>
                  <a:pt x="2946400" y="211668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18" name="Textfeld 17"/>
          <p:cNvSpPr txBox="1"/>
          <p:nvPr/>
        </p:nvSpPr>
        <p:spPr>
          <a:xfrm>
            <a:off x="5772984" y="2645108"/>
            <a:ext cx="1182760" cy="343620"/>
          </a:xfrm>
          <a:prstGeom prst="rect">
            <a:avLst/>
          </a:prstGeom>
          <a:noFill/>
        </p:spPr>
        <p:txBody>
          <a:bodyPr wrap="none" rtlCol="0">
            <a:spAutoFit/>
          </a:bodyPr>
          <a:lstStyle/>
          <a:p>
            <a:r>
              <a:rPr lang="de-DE" sz="1633" dirty="0" err="1">
                <a:latin typeface="Times New Roman" panose="02020603050405020304" pitchFamily="18" charset="0"/>
                <a:cs typeface="Times New Roman" panose="02020603050405020304" pitchFamily="18" charset="0"/>
              </a:rPr>
              <a:t>Lafferkurve</a:t>
            </a:r>
            <a:endParaRPr lang="de-DE" sz="1633" dirty="0">
              <a:latin typeface="Times New Roman" panose="02020603050405020304" pitchFamily="18" charset="0"/>
              <a:cs typeface="Times New Roman" panose="02020603050405020304" pitchFamily="18" charset="0"/>
            </a:endParaRPr>
          </a:p>
        </p:txBody>
      </p:sp>
      <p:sp>
        <p:nvSpPr>
          <p:cNvPr id="16" name="Textfeld 15"/>
          <p:cNvSpPr txBox="1"/>
          <p:nvPr/>
        </p:nvSpPr>
        <p:spPr>
          <a:xfrm>
            <a:off x="8168969" y="1123212"/>
            <a:ext cx="4023031" cy="4893647"/>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Der Zusammenhang, dass das Steueraufkommen prinzipiell bei sinkendem Steuersatz auch steigen kann wird nach dem amerikanischen Ökonomen Arthur </a:t>
            </a:r>
            <a:r>
              <a:rPr lang="de-DE" sz="1200" dirty="0" err="1">
                <a:latin typeface="Times New Roman" panose="02020603050405020304" pitchFamily="18" charset="0"/>
                <a:cs typeface="Times New Roman" panose="02020603050405020304" pitchFamily="18" charset="0"/>
              </a:rPr>
              <a:t>Laffer</a:t>
            </a:r>
            <a:r>
              <a:rPr lang="de-DE" sz="1200" dirty="0">
                <a:latin typeface="Times New Roman" panose="02020603050405020304" pitchFamily="18" charset="0"/>
                <a:cs typeface="Times New Roman" panose="02020603050405020304" pitchFamily="18" charset="0"/>
              </a:rPr>
              <a:t> benannt und erlangte in den USA durch Donald Rumsfeld und Dick Cheney unter der Ford Administration in den 1970ern das erste Mal Prominenz als mögliche Politikmaßnahme (die beiden erlangten unter dem kleinen Bush noch einmal Berühmtheit, als sie vor der UN die lustigen Bilder von nicht vorhandenen Chemiewaffen im Irak zeigten).</a:t>
            </a:r>
          </a:p>
          <a:p>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Noch höhere Relevanz erlangte dieses Verssprechen:</a:t>
            </a:r>
          </a:p>
          <a:p>
            <a:endParaRPr lang="de-DE" sz="1200" dirty="0">
              <a:latin typeface="Times New Roman" panose="02020603050405020304" pitchFamily="18" charset="0"/>
              <a:cs typeface="Times New Roman" panose="02020603050405020304" pitchFamily="18" charset="0"/>
            </a:endParaRPr>
          </a:p>
          <a:p>
            <a:r>
              <a:rPr lang="de-DE" sz="1200" b="1" dirty="0">
                <a:latin typeface="Times New Roman" panose="02020603050405020304" pitchFamily="18" charset="0"/>
                <a:cs typeface="Times New Roman" panose="02020603050405020304" pitchFamily="18" charset="0"/>
              </a:rPr>
              <a:t>Steuersenkung verbunden mit höherem Steueraufkommen </a:t>
            </a:r>
          </a:p>
          <a:p>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im Wahlkampf von Ronald Reagan. Leider ist zu konstatieren, dass es bisher in modernen Demokratien in breiter Front nicht in der Empirie bestätigt werden konnte. Wir uns also sowohl in der EU als auch den USA oder Japan mit unserem Steuerniveau immer noch weit links des möglichen Maximums befinden. Bei einzelnen Produkten, die individuell sehr hoch besteuert werden kann der beschriebene Aspekt aber durchaus Relevanz haben. In Deutschland könnte dies auf die Tabaksteuer zutreffen:</a:t>
            </a:r>
          </a:p>
          <a:p>
            <a:r>
              <a:rPr lang="de-DE" sz="1200" dirty="0">
                <a:latin typeface="Times New Roman" panose="02020603050405020304" pitchFamily="18" charset="0"/>
                <a:cs typeface="Times New Roman" panose="02020603050405020304" pitchFamily="18" charset="0"/>
              </a:rPr>
              <a:t>Steidl, F., Wigger, B.U. Optimale Besteuerung von Tabakwaren. List Forum 44, 311–333 (2018). https://doi.org/10.1007/s41025-018-0113-y</a:t>
            </a:r>
          </a:p>
        </p:txBody>
      </p:sp>
      <p:sp>
        <p:nvSpPr>
          <p:cNvPr id="19" name="Rechteck 18">
            <a:extLst>
              <a:ext uri="{FF2B5EF4-FFF2-40B4-BE49-F238E27FC236}">
                <a16:creationId xmlns:a16="http://schemas.microsoft.com/office/drawing/2014/main" id="{99CE8BCD-A983-1A0D-7C7C-DA77D2640E3A}"/>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496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a:t>
            </a: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x</a:t>
            </a: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sp>
        <p:nvSpPr>
          <p:cNvPr id="15" name="Rechteck 14"/>
          <p:cNvSpPr/>
          <p:nvPr/>
        </p:nvSpPr>
        <p:spPr>
          <a:xfrm>
            <a:off x="6614547" y="1322930"/>
            <a:ext cx="5577453" cy="738664"/>
          </a:xfrm>
          <a:prstGeom prst="rect">
            <a:avLst/>
          </a:prstGeom>
        </p:spPr>
        <p:txBody>
          <a:bodyPr wrap="square">
            <a:spAutoFit/>
          </a:bodyPr>
          <a:lstStyle/>
          <a:p>
            <a:r>
              <a:rPr lang="de-DE" sz="1400" dirty="0"/>
              <a:t>Wird der Käufer besteuert, muss dieser die Steuer an das Finanzamt physisch abführen, so verschiebt sich die für den Anbieter relevante Nachfrage nach links (Steuer pro Stück), warum?                                                                                                                                                                                                                                                            </a:t>
            </a:r>
            <a:endParaRPr lang="de-DE" sz="1400" dirty="0">
              <a:latin typeface="Times New Roman" panose="02020603050405020304" pitchFamily="18" charset="0"/>
              <a:cs typeface="Times New Roman" panose="02020603050405020304" pitchFamily="18" charset="0"/>
            </a:endParaRPr>
          </a:p>
        </p:txBody>
      </p:sp>
      <p:sp>
        <p:nvSpPr>
          <p:cNvPr id="16" name="Rechteck 15"/>
          <p:cNvSpPr/>
          <p:nvPr/>
        </p:nvSpPr>
        <p:spPr>
          <a:xfrm>
            <a:off x="6614547" y="2318649"/>
            <a:ext cx="5577453" cy="954107"/>
          </a:xfrm>
          <a:prstGeom prst="rect">
            <a:avLst/>
          </a:prstGeom>
        </p:spPr>
        <p:txBody>
          <a:bodyPr wrap="square">
            <a:spAutoFit/>
          </a:bodyPr>
          <a:lstStyle/>
          <a:p>
            <a:r>
              <a:rPr lang="de-DE" sz="1400" dirty="0"/>
              <a:t>Eine Konsumentin hat z.B. eine Zahlungsbereitschaft 1,20 Euro für eine Tüte Gummibärchen, muss aber nach dem Erwerb 10 Cent (Stücksteuer) an das Finanzamt abführen, dann kann der Händler nur bis zu 1,10 Euro für die Tüte Gummibärchen verlangen. </a:t>
            </a:r>
            <a:endParaRPr lang="de-DE" sz="1400" dirty="0">
              <a:latin typeface="Times New Roman" panose="02020603050405020304" pitchFamily="18" charset="0"/>
              <a:cs typeface="Times New Roman" panose="02020603050405020304" pitchFamily="18" charset="0"/>
            </a:endParaRPr>
          </a:p>
        </p:txBody>
      </p:sp>
      <p:cxnSp>
        <p:nvCxnSpPr>
          <p:cNvPr id="17" name="Gerade Verbindung 11"/>
          <p:cNvCxnSpPr/>
          <p:nvPr/>
        </p:nvCxnSpPr>
        <p:spPr>
          <a:xfrm>
            <a:off x="959617" y="1087130"/>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4911796" y="3241047"/>
            <a:ext cx="370614" cy="338554"/>
          </a:xfrm>
          <a:prstGeom prst="rect">
            <a:avLst/>
          </a:prstGeom>
          <a:noFill/>
        </p:spPr>
        <p:txBody>
          <a:bodyPr wrap="none" rtlCol="0">
            <a:spAutoFit/>
          </a:bodyPr>
          <a:lstStyle/>
          <a:p>
            <a:r>
              <a:rPr lang="de-DE" sz="1600" dirty="0" err="1">
                <a:latin typeface="Times New Roman" panose="02020603050405020304" pitchFamily="18" charset="0"/>
                <a:cs typeface="Times New Roman" panose="02020603050405020304" pitchFamily="18" charset="0"/>
              </a:rPr>
              <a:t>N</a:t>
            </a:r>
            <a:r>
              <a:rPr lang="de-DE" sz="1600" baseline="-25000" dirty="0" err="1">
                <a:latin typeface="Times New Roman" panose="02020603050405020304" pitchFamily="18" charset="0"/>
                <a:cs typeface="Times New Roman" panose="02020603050405020304" pitchFamily="18" charset="0"/>
              </a:rPr>
              <a:t>t</a:t>
            </a:r>
            <a:endParaRPr lang="de-DE" sz="1600" baseline="-250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4186276" y="3024028"/>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eck 19"/>
          <p:cNvSpPr/>
          <p:nvPr/>
        </p:nvSpPr>
        <p:spPr>
          <a:xfrm>
            <a:off x="6467618" y="3484918"/>
            <a:ext cx="5724382" cy="738664"/>
          </a:xfrm>
          <a:prstGeom prst="rect">
            <a:avLst/>
          </a:prstGeom>
        </p:spPr>
        <p:txBody>
          <a:bodyPr wrap="square">
            <a:spAutoFit/>
          </a:bodyPr>
          <a:lstStyle/>
          <a:p>
            <a:r>
              <a:rPr lang="de-DE" sz="1400" dirty="0"/>
              <a:t>Eine Steuer auf Konsumentenseite senkt damit die abgesetzte Menge au </a:t>
            </a:r>
            <a:r>
              <a:rPr lang="de-DE" sz="1400" dirty="0">
                <a:latin typeface="Times New Roman" panose="02020603050405020304" pitchFamily="18" charset="0"/>
                <a:cs typeface="Times New Roman" panose="02020603050405020304" pitchFamily="18" charset="0"/>
              </a:rPr>
              <a:t>x*</a:t>
            </a:r>
            <a:r>
              <a:rPr lang="de-DE" sz="1400" baseline="-25000" dirty="0">
                <a:latin typeface="Times New Roman" panose="02020603050405020304" pitchFamily="18" charset="0"/>
                <a:cs typeface="Times New Roman" panose="02020603050405020304" pitchFamily="18" charset="0"/>
              </a:rPr>
              <a:t>t</a:t>
            </a:r>
            <a:r>
              <a:rPr lang="de-DE" sz="1400" dirty="0"/>
              <a:t>, erhöht den Preis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a:t>
            </a:r>
            <a:r>
              <a:rPr lang="de-DE" sz="1400" dirty="0">
                <a:latin typeface="Times New Roman" panose="02020603050405020304" pitchFamily="18" charset="0"/>
                <a:cs typeface="Times New Roman" panose="02020603050405020304" pitchFamily="18" charset="0"/>
              </a:rPr>
              <a:t> </a:t>
            </a:r>
            <a:r>
              <a:rPr lang="de-DE" sz="1400" dirty="0"/>
              <a:t>den die Konsumenten zahlen und senkt den Preis, den die Produzenten erhalten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r>
              <a:rPr lang="de-DE" sz="1400" dirty="0"/>
              <a:t>  </a:t>
            </a:r>
            <a:endParaRPr lang="de-DE" sz="14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3103927" y="1692262"/>
            <a:ext cx="0" cy="740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838971" y="1692262"/>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838971" y="242541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p:cNvCxnSpPr/>
          <p:nvPr/>
        </p:nvCxnSpPr>
        <p:spPr>
          <a:xfrm flipH="1" flipV="1">
            <a:off x="3105325" y="1718829"/>
            <a:ext cx="5551" cy="233867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baseline="-25000" dirty="0">
                <a:latin typeface="Times New Roman" panose="02020603050405020304" pitchFamily="18" charset="0"/>
                <a:cs typeface="Times New Roman" panose="02020603050405020304" pitchFamily="18" charset="0"/>
              </a:rPr>
              <a:t>t</a:t>
            </a: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sp>
        <p:nvSpPr>
          <p:cNvPr id="42" name="Rechteck 41"/>
          <p:cNvSpPr/>
          <p:nvPr/>
        </p:nvSpPr>
        <p:spPr>
          <a:xfrm>
            <a:off x="6501474" y="4298372"/>
            <a:ext cx="5577453" cy="307777"/>
          </a:xfrm>
          <a:prstGeom prst="rect">
            <a:avLst/>
          </a:prstGeom>
        </p:spPr>
        <p:txBody>
          <a:bodyPr wrap="square">
            <a:spAutoFit/>
          </a:bodyPr>
          <a:lstStyle/>
          <a:p>
            <a:r>
              <a:rPr lang="de-DE" sz="1400" dirty="0"/>
              <a:t>Kennen Sie ein praktisches Beispiel für solche eine Steuer?</a:t>
            </a:r>
            <a:endParaRPr lang="de-DE" sz="1400" dirty="0">
              <a:latin typeface="Times New Roman" panose="02020603050405020304" pitchFamily="18" charset="0"/>
              <a:cs typeface="Times New Roman" panose="02020603050405020304" pitchFamily="18" charset="0"/>
            </a:endParaRPr>
          </a:p>
        </p:txBody>
      </p:sp>
      <p:sp>
        <p:nvSpPr>
          <p:cNvPr id="43" name="Rechteck 42"/>
          <p:cNvSpPr/>
          <p:nvPr/>
        </p:nvSpPr>
        <p:spPr>
          <a:xfrm>
            <a:off x="6501474" y="4696080"/>
            <a:ext cx="5577453" cy="954107"/>
          </a:xfrm>
          <a:prstGeom prst="rect">
            <a:avLst/>
          </a:prstGeom>
        </p:spPr>
        <p:txBody>
          <a:bodyPr wrap="square">
            <a:spAutoFit/>
          </a:bodyPr>
          <a:lstStyle/>
          <a:p>
            <a:r>
              <a:rPr lang="de-DE" sz="1400" dirty="0"/>
              <a:t>Die meisten Steuern werden auf Anbieterseite erhoben, aber beispielsweise die </a:t>
            </a:r>
            <a:r>
              <a:rPr lang="de-DE" sz="1400" dirty="0" err="1"/>
              <a:t>KfZ</a:t>
            </a:r>
            <a:r>
              <a:rPr lang="de-DE" sz="1400" dirty="0"/>
              <a:t>-steuer wird beim Konsumenten erhoben. Nachdem Sie das Auto gekauft haben, werden sie nach der Anmeldung aufgefordert die Steuer an das Finanzamt zu überweisen!</a:t>
            </a:r>
            <a:endParaRPr lang="de-DE" sz="1400" dirty="0">
              <a:latin typeface="Times New Roman" panose="02020603050405020304" pitchFamily="18" charset="0"/>
              <a:cs typeface="Times New Roman" panose="02020603050405020304" pitchFamily="18" charset="0"/>
            </a:endParaRPr>
          </a:p>
        </p:txBody>
      </p:sp>
      <p:cxnSp>
        <p:nvCxnSpPr>
          <p:cNvPr id="44" name="Gerade Verbindung mit Pfeil 43"/>
          <p:cNvCxnSpPr/>
          <p:nvPr/>
        </p:nvCxnSpPr>
        <p:spPr>
          <a:xfrm flipH="1">
            <a:off x="3189060" y="1231044"/>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4017249" y="873148"/>
            <a:ext cx="1019831"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Steuerkeil</a:t>
            </a:r>
          </a:p>
        </p:txBody>
      </p:sp>
      <p:sp>
        <p:nvSpPr>
          <p:cNvPr id="32" name="Rechteck 31">
            <a:extLst>
              <a:ext uri="{FF2B5EF4-FFF2-40B4-BE49-F238E27FC236}">
                <a16:creationId xmlns:a16="http://schemas.microsoft.com/office/drawing/2014/main" id="{B0581530-EC4B-F726-CE30-FEF51F1394AF}"/>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236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20" grpId="0"/>
      <p:bldP spid="37" grpId="0"/>
      <p:bldP spid="40" grpId="0"/>
      <p:bldP spid="41" grpId="0"/>
      <p:bldP spid="42" grpId="0"/>
      <p:bldP spid="43"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Besteuerung der Verkäufer</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838971" y="336344"/>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610011" y="4050104"/>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550109" y="380054"/>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a:t>
            </a:r>
          </a:p>
        </p:txBody>
      </p:sp>
      <p:sp>
        <p:nvSpPr>
          <p:cNvPr id="10" name="Textfeld 9"/>
          <p:cNvSpPr txBox="1"/>
          <p:nvPr/>
        </p:nvSpPr>
        <p:spPr>
          <a:xfrm>
            <a:off x="6134429" y="4069282"/>
            <a:ext cx="28886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x</a:t>
            </a:r>
          </a:p>
        </p:txBody>
      </p:sp>
      <p:cxnSp>
        <p:nvCxnSpPr>
          <p:cNvPr id="11" name="Gerade Verbindung 10"/>
          <p:cNvCxnSpPr/>
          <p:nvPr/>
        </p:nvCxnSpPr>
        <p:spPr>
          <a:xfrm flipV="1">
            <a:off x="1654506" y="1175593"/>
            <a:ext cx="3200557" cy="2286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1654506" y="792117"/>
            <a:ext cx="4049685" cy="2538954"/>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985699" y="1044958"/>
            <a:ext cx="335348"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a:t>
            </a:r>
          </a:p>
        </p:txBody>
      </p:sp>
      <p:sp>
        <p:nvSpPr>
          <p:cNvPr id="14" name="Textfeld 13"/>
          <p:cNvSpPr txBox="1"/>
          <p:nvPr/>
        </p:nvSpPr>
        <p:spPr>
          <a:xfrm>
            <a:off x="5411987" y="2847309"/>
            <a:ext cx="335348" cy="343620"/>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N</a:t>
            </a:r>
          </a:p>
        </p:txBody>
      </p:sp>
      <p:sp>
        <p:nvSpPr>
          <p:cNvPr id="15" name="Rechteck 14"/>
          <p:cNvSpPr/>
          <p:nvPr/>
        </p:nvSpPr>
        <p:spPr>
          <a:xfrm>
            <a:off x="6614547" y="1322930"/>
            <a:ext cx="5577453" cy="1815882"/>
          </a:xfrm>
          <a:prstGeom prst="rect">
            <a:avLst/>
          </a:prstGeom>
        </p:spPr>
        <p:txBody>
          <a:bodyPr wrap="square">
            <a:spAutoFit/>
          </a:bodyPr>
          <a:lstStyle/>
          <a:p>
            <a:r>
              <a:rPr lang="de-DE" sz="1400" dirty="0"/>
              <a:t>Wird die </a:t>
            </a:r>
            <a:r>
              <a:rPr lang="de-DE" sz="1400" dirty="0" err="1"/>
              <a:t>Veräuferin</a:t>
            </a:r>
            <a:r>
              <a:rPr lang="de-DE" sz="1400" dirty="0"/>
              <a:t> besteuert, muss diese also die Steuer an das Finanzamt physisch abführen (z.B. Konto Kasse an Umsatzsteuer in der Buchführung!) . Dies ist die gängige Praxis. Der Grund dafür ist die viel einfachere Umsetzung. Es gibt viel weniger Unternehmen als Konsumentinnen! Es verschiebt sich jetzt die für den Nachfrager relevante Angebotskurve nach links (Steuer pro Stück! Sie wissen natürlich, dass die Mehrwertsteuer eine prozentuale Steuer auf den Preis ist, der Einfachheit bleiben wir aber bei der Mengensteuer).                                                                                                                                                                                                                                                       </a:t>
            </a:r>
            <a:endParaRPr lang="de-DE" sz="1400" dirty="0">
              <a:latin typeface="Times New Roman" panose="02020603050405020304" pitchFamily="18" charset="0"/>
              <a:cs typeface="Times New Roman" panose="02020603050405020304" pitchFamily="18" charset="0"/>
            </a:endParaRPr>
          </a:p>
        </p:txBody>
      </p:sp>
      <p:cxnSp>
        <p:nvCxnSpPr>
          <p:cNvPr id="3" name="Gerade Verbindung mit Pfeil 2"/>
          <p:cNvCxnSpPr/>
          <p:nvPr/>
        </p:nvCxnSpPr>
        <p:spPr>
          <a:xfrm flipH="1">
            <a:off x="1523870" y="2926153"/>
            <a:ext cx="80534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eck 19"/>
          <p:cNvSpPr/>
          <p:nvPr/>
        </p:nvSpPr>
        <p:spPr>
          <a:xfrm>
            <a:off x="6614547" y="3097272"/>
            <a:ext cx="5577453" cy="738664"/>
          </a:xfrm>
          <a:prstGeom prst="rect">
            <a:avLst/>
          </a:prstGeom>
        </p:spPr>
        <p:txBody>
          <a:bodyPr wrap="square">
            <a:spAutoFit/>
          </a:bodyPr>
          <a:lstStyle/>
          <a:p>
            <a:r>
              <a:rPr lang="de-DE" sz="1400" dirty="0"/>
              <a:t>Eine Steuer auf Angebotsseite senkt damit genauso die abgesetzte Menge, erhöht den Preis auf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a:t>
            </a:r>
            <a:r>
              <a:rPr lang="de-DE" sz="1400" dirty="0">
                <a:latin typeface="Times New Roman" panose="02020603050405020304" pitchFamily="18" charset="0"/>
                <a:cs typeface="Times New Roman" panose="02020603050405020304" pitchFamily="18" charset="0"/>
              </a:rPr>
              <a:t> </a:t>
            </a:r>
            <a:r>
              <a:rPr lang="de-DE" sz="1400" dirty="0"/>
              <a:t>den die Konsumenten zahlen und senkt den Preis, den die Produzenten erhalten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r>
              <a:rPr lang="de-DE" sz="1400" dirty="0"/>
              <a:t>  </a:t>
            </a:r>
            <a:endParaRPr lang="de-DE" sz="1400" dirty="0">
              <a:latin typeface="Times New Roman" panose="02020603050405020304" pitchFamily="18" charset="0"/>
              <a:cs typeface="Times New Roman" panose="02020603050405020304" pitchFamily="18" charset="0"/>
            </a:endParaRPr>
          </a:p>
        </p:txBody>
      </p:sp>
      <p:cxnSp>
        <p:nvCxnSpPr>
          <p:cNvPr id="25" name="Gerader Verbinder 24"/>
          <p:cNvCxnSpPr/>
          <p:nvPr/>
        </p:nvCxnSpPr>
        <p:spPr>
          <a:xfrm flipV="1">
            <a:off x="3103927" y="1692262"/>
            <a:ext cx="0" cy="7405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a:off x="838971" y="1692262"/>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Gerader Verbinder 27"/>
          <p:cNvCxnSpPr/>
          <p:nvPr/>
        </p:nvCxnSpPr>
        <p:spPr>
          <a:xfrm>
            <a:off x="838971" y="242541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a:off x="847360" y="2043390"/>
            <a:ext cx="2792880" cy="258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p:nvPr/>
        </p:nvCxnSpPr>
        <p:spPr>
          <a:xfrm flipH="1" flipV="1">
            <a:off x="3641670" y="2036890"/>
            <a:ext cx="5519" cy="201321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p:cNvCxnSpPr/>
          <p:nvPr/>
        </p:nvCxnSpPr>
        <p:spPr>
          <a:xfrm flipH="1" flipV="1">
            <a:off x="3105325" y="1718829"/>
            <a:ext cx="5551" cy="233867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2925569" y="4047445"/>
            <a:ext cx="428322"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r>
              <a:rPr lang="de-DE" sz="1600" baseline="-25000" dirty="0">
                <a:latin typeface="Times New Roman" panose="02020603050405020304" pitchFamily="18" charset="0"/>
                <a:cs typeface="Times New Roman" panose="02020603050405020304" pitchFamily="18" charset="0"/>
              </a:rPr>
              <a:t>t</a:t>
            </a:r>
          </a:p>
        </p:txBody>
      </p:sp>
      <p:sp>
        <p:nvSpPr>
          <p:cNvPr id="38" name="Textfeld 37"/>
          <p:cNvSpPr txBox="1"/>
          <p:nvPr/>
        </p:nvSpPr>
        <p:spPr>
          <a:xfrm>
            <a:off x="3486619" y="4047445"/>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x*</a:t>
            </a:r>
            <a:endParaRPr lang="de-DE" sz="1600" baseline="-25000" dirty="0">
              <a:latin typeface="Times New Roman" panose="02020603050405020304" pitchFamily="18" charset="0"/>
              <a:cs typeface="Times New Roman" panose="02020603050405020304" pitchFamily="18" charset="0"/>
            </a:endParaRPr>
          </a:p>
        </p:txBody>
      </p:sp>
      <p:sp>
        <p:nvSpPr>
          <p:cNvPr id="39" name="Textfeld 38"/>
          <p:cNvSpPr txBox="1"/>
          <p:nvPr/>
        </p:nvSpPr>
        <p:spPr>
          <a:xfrm>
            <a:off x="491584" y="1851606"/>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456511" y="2253704"/>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41" name="Rechteck 40"/>
          <p:cNvSpPr/>
          <p:nvPr/>
        </p:nvSpPr>
        <p:spPr>
          <a:xfrm>
            <a:off x="447832" y="1494951"/>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30" name="Gerade Verbindung 10"/>
          <p:cNvCxnSpPr/>
          <p:nvPr/>
        </p:nvCxnSpPr>
        <p:spPr>
          <a:xfrm flipV="1">
            <a:off x="1093841" y="849820"/>
            <a:ext cx="3200557" cy="2286112"/>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a:off x="3968110" y="1000361"/>
            <a:ext cx="370614"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A</a:t>
            </a:r>
            <a:r>
              <a:rPr lang="de-DE" sz="1600" baseline="-25000" dirty="0">
                <a:latin typeface="Times New Roman" panose="02020603050405020304" pitchFamily="18" charset="0"/>
                <a:cs typeface="Times New Roman" panose="02020603050405020304" pitchFamily="18" charset="0"/>
              </a:rPr>
              <a:t>t</a:t>
            </a:r>
          </a:p>
        </p:txBody>
      </p:sp>
      <p:cxnSp>
        <p:nvCxnSpPr>
          <p:cNvPr id="35" name="Gerade Verbindung mit Pfeil 34"/>
          <p:cNvCxnSpPr/>
          <p:nvPr/>
        </p:nvCxnSpPr>
        <p:spPr>
          <a:xfrm flipH="1">
            <a:off x="3189060" y="1151839"/>
            <a:ext cx="262711" cy="735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feld 35"/>
          <p:cNvSpPr txBox="1"/>
          <p:nvPr/>
        </p:nvSpPr>
        <p:spPr>
          <a:xfrm>
            <a:off x="2948279" y="781035"/>
            <a:ext cx="1019831"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Steuerkeil</a:t>
            </a:r>
          </a:p>
        </p:txBody>
      </p:sp>
      <p:sp>
        <p:nvSpPr>
          <p:cNvPr id="32" name="Rechteck 31">
            <a:extLst>
              <a:ext uri="{FF2B5EF4-FFF2-40B4-BE49-F238E27FC236}">
                <a16:creationId xmlns:a16="http://schemas.microsoft.com/office/drawing/2014/main" id="{40AA7D44-221A-C44E-2529-B6A6AA02C7C9}"/>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81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37" grpId="0"/>
      <p:bldP spid="40" grpId="0"/>
      <p:bldP spid="41" grpId="0"/>
      <p:bldP spid="33"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92114" y="2106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Wirkungen einer Steuer</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0" y="612844"/>
            <a:ext cx="8635042" cy="5262979"/>
          </a:xfrm>
          <a:prstGeom prst="rect">
            <a:avLst/>
          </a:prstGeom>
        </p:spPr>
        <p:txBody>
          <a:bodyPr wrap="square">
            <a:spAutoFit/>
          </a:bodyPr>
          <a:lstStyle/>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verursachen eine Änderung des Marktgleichgewichts.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gehandelten Mengen werden kleiner wenn ein Gut besteuert wird.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Nach Steuern zahlen Käufer mehr für ihre Einkäufe und Verkäufer erhalten weniger, unabhängig davon, bei wem die Steuer erhoben wurde.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Steuern auf Käufer oder Verkäufer haben die gleiche Wirkung. Die Steuer schiebt sich wie ein Keil zwischen den vom Käufer bezahlten und vom Verkäufer erlösten Preis. </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Es kommt zur Teilung der Steuerlast, egal ob Verkäufer oder Käufer die Steuer abführt.</a:t>
            </a:r>
          </a:p>
          <a:p>
            <a:pPr marL="311045" indent="-311045">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Prinzipiell ist es damit von der Wirkung her egal, auf welcher Seite die Steuer erhoben, dass es vornehmlich auf Anbieterseite passiert hat vornehmlich die angesprochenen praktischen Gründe</a:t>
            </a:r>
          </a:p>
        </p:txBody>
      </p:sp>
      <p:sp>
        <p:nvSpPr>
          <p:cNvPr id="4" name="Rechteck 3">
            <a:extLst>
              <a:ext uri="{FF2B5EF4-FFF2-40B4-BE49-F238E27FC236}">
                <a16:creationId xmlns:a16="http://schemas.microsoft.com/office/drawing/2014/main" id="{7609E0C8-CE99-E82A-8B9E-4FF62E8053DF}"/>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994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Wer trägt die Steuerlast?</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80807" y="849394"/>
            <a:ext cx="7772782" cy="5173724"/>
          </a:xfrm>
          <a:prstGeom prst="rect">
            <a:avLst/>
          </a:prstGeom>
        </p:spPr>
        <p:txBody>
          <a:bodyPr wrap="square">
            <a:spAutoFit/>
          </a:bodyPr>
          <a:lstStyle/>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Die Steuerinzidenz beschreibt, wer die Steuerlast schließlich trägt.</a:t>
            </a:r>
          </a:p>
          <a:p>
            <a:pPr marL="414726" indent="-414726">
              <a:buFont typeface="Arial" panose="020B0604020202020204" pitchFamily="34" charset="0"/>
              <a:buChar char="•"/>
            </a:pPr>
            <a:endParaRPr lang="de-DE" sz="2540" dirty="0">
              <a:latin typeface="Times New Roman" panose="02020603050405020304" pitchFamily="18" charset="0"/>
              <a:cs typeface="Times New Roman" panose="02020603050405020304" pitchFamily="18" charset="0"/>
            </a:endParaRP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In welchem Verhältnis wird die Steuerlast auf Käufer und Verkäufer aufgeteilt?</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Antwort hängt von der Elastizität der 			Nachfrage und des Angebots ab.</a:t>
            </a:r>
          </a:p>
          <a:p>
            <a:r>
              <a:rPr lang="de-DE" sz="2540" dirty="0">
                <a:latin typeface="Times New Roman" panose="02020603050405020304" pitchFamily="18" charset="0"/>
                <a:cs typeface="Times New Roman" panose="02020603050405020304" pitchFamily="18" charset="0"/>
              </a:rPr>
              <a:t> </a:t>
            </a:r>
          </a:p>
          <a:p>
            <a:pPr marL="414726" indent="-414726">
              <a:buFont typeface="Arial" panose="020B0604020202020204" pitchFamily="34" charset="0"/>
              <a:buChar char="•"/>
            </a:pPr>
            <a:r>
              <a:rPr lang="de-DE" sz="2540" dirty="0">
                <a:latin typeface="Times New Roman" panose="02020603050405020304" pitchFamily="18" charset="0"/>
                <a:cs typeface="Times New Roman" panose="02020603050405020304" pitchFamily="18" charset="0"/>
              </a:rPr>
              <a:t>Welchen Einfluss hat eine Besteuerung von Verkäufern verglichen zu Käufern?</a:t>
            </a:r>
          </a:p>
          <a:p>
            <a:r>
              <a:rPr lang="de-DE" sz="2540" dirty="0">
                <a:latin typeface="Times New Roman" panose="02020603050405020304" pitchFamily="18" charset="0"/>
                <a:cs typeface="Times New Roman" panose="02020603050405020304" pitchFamily="18" charset="0"/>
              </a:rPr>
              <a:t>	</a:t>
            </a:r>
            <a:r>
              <a:rPr lang="de-DE" sz="2540" dirty="0">
                <a:latin typeface="Times New Roman" panose="02020603050405020304" pitchFamily="18" charset="0"/>
                <a:cs typeface="Times New Roman" panose="02020603050405020304" pitchFamily="18" charset="0"/>
                <a:sym typeface="Wingdings" panose="05000000000000000000" pitchFamily="2" charset="2"/>
              </a:rPr>
              <a:t>	</a:t>
            </a:r>
            <a:r>
              <a:rPr lang="de-DE" sz="2540" dirty="0">
                <a:latin typeface="Times New Roman" panose="02020603050405020304" pitchFamily="18" charset="0"/>
                <a:cs typeface="Times New Roman" panose="02020603050405020304" pitchFamily="18" charset="0"/>
              </a:rPr>
              <a:t>Die Steuerinzidenz hängt nicht davon ab, ob 		die Steuer beim Käufer oder Verkäufer 			erhoben wird. </a:t>
            </a:r>
          </a:p>
        </p:txBody>
      </p:sp>
      <p:sp>
        <p:nvSpPr>
          <p:cNvPr id="4" name="Rechteck 3"/>
          <p:cNvSpPr/>
          <p:nvPr/>
        </p:nvSpPr>
        <p:spPr>
          <a:xfrm>
            <a:off x="4267198" y="1332647"/>
            <a:ext cx="7142277" cy="523220"/>
          </a:xfrm>
          <a:prstGeom prst="rect">
            <a:avLst/>
          </a:prstGeom>
        </p:spPr>
        <p:txBody>
          <a:bodyPr wrap="square">
            <a:spAutoFit/>
          </a:bodyPr>
          <a:lstStyle/>
          <a:p>
            <a:r>
              <a:rPr lang="de-DE" sz="1400" dirty="0"/>
              <a:t>Bei der Steuerinzidenz geht es also nicht darum, </a:t>
            </a:r>
            <a:r>
              <a:rPr lang="de-DE" sz="1400" b="1" dirty="0"/>
              <a:t>welche Seite die Steuer abführt</a:t>
            </a:r>
            <a:r>
              <a:rPr lang="de-DE" sz="1400" dirty="0"/>
              <a:t>, sondern auf welcher Seite die Steuer die höhere Wirkung hat!</a:t>
            </a:r>
            <a:endParaRPr lang="de-DE" sz="1400" dirty="0">
              <a:latin typeface="Times New Roman" panose="02020603050405020304" pitchFamily="18" charset="0"/>
              <a:cs typeface="Times New Roman" panose="02020603050405020304" pitchFamily="18" charset="0"/>
            </a:endParaRPr>
          </a:p>
        </p:txBody>
      </p:sp>
      <p:sp>
        <p:nvSpPr>
          <p:cNvPr id="5" name="Rechteck 4"/>
          <p:cNvSpPr/>
          <p:nvPr/>
        </p:nvSpPr>
        <p:spPr>
          <a:xfrm>
            <a:off x="8153589" y="1594257"/>
            <a:ext cx="4038411" cy="5262979"/>
          </a:xfrm>
          <a:prstGeom prst="rect">
            <a:avLst/>
          </a:prstGeom>
        </p:spPr>
        <p:txBody>
          <a:bodyPr wrap="square">
            <a:spAutoFit/>
          </a:bodyPr>
          <a:lstStyle/>
          <a:p>
            <a:r>
              <a:rPr lang="de-DE" sz="1400" dirty="0"/>
              <a:t>Elastizitäten: relative Änderung einer Variablen geteilt durch relative Änderung einer anderen Variablen haben sie in allen Grundvorlesungen schon erklärt bekommen!: Hier geht es um die Preiselastizitäten also</a:t>
            </a:r>
          </a:p>
          <a:p>
            <a:endParaRPr lang="de-DE" sz="1400" dirty="0"/>
          </a:p>
          <a:p>
            <a:pPr algn="ctr"/>
            <a:r>
              <a:rPr lang="de-DE" sz="1400" dirty="0"/>
              <a:t>(∆x/x): (∆p/p)</a:t>
            </a: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Um wie viel Prozent ändert sich die Menge, wenn sich der Preis um ein Prozent ändert.</a:t>
            </a: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Letztlich bedeutet dies, wie einfach der Anbieter oder Nachfrager  bei Preiserhöhungen durch Mengenreduktionen ausweichen kann! Aus der Mikro und auch vielen anderen Einführungsveranstaltungen der BWL wissen Sie, dass letztlich die Elastizitäten die entscheidenden ökonomischen Größen sind! Komplette Nachfrage, bzw. Angebotskurven, wie wir sie in der Theorie unterstellen sind natürlich in der Praxis selten zu finden. Was wir aber aus Marktdaten ablesen können, sind kleine Änderungen von Preisen und Mengen, um das Marktgleichgewicht herum, und aus diesen Daten lassen sich gerade Angebots- und Nachfrageelastizitäten abschätzen!</a:t>
            </a:r>
          </a:p>
        </p:txBody>
      </p:sp>
      <p:sp>
        <p:nvSpPr>
          <p:cNvPr id="7" name="Rechteck 6">
            <a:extLst>
              <a:ext uri="{FF2B5EF4-FFF2-40B4-BE49-F238E27FC236}">
                <a16:creationId xmlns:a16="http://schemas.microsoft.com/office/drawing/2014/main" id="{C23EF099-719F-F96B-8FAA-769907EF31E1}"/>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714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829341" y="212750"/>
            <a:ext cx="7597213" cy="276423"/>
          </a:xfrm>
          <a:prstGeom prst="rect">
            <a:avLst/>
          </a:prstGeom>
          <a:noFill/>
          <a:ln>
            <a:noFill/>
          </a:ln>
        </p:spPr>
        <p:txBody>
          <a:bodyPr lIns="81638" tIns="40819" rIns="81638" bIns="40819" anchor="ctr" anchorCtr="1"/>
          <a:lstStyle/>
          <a:p>
            <a:r>
              <a:rPr lang="de-DE" sz="2903" b="1" dirty="0">
                <a:latin typeface="Times New Roman" panose="02020603050405020304" pitchFamily="18" charset="0"/>
                <a:cs typeface="Times New Roman" panose="02020603050405020304" pitchFamily="18" charset="0"/>
              </a:rPr>
              <a:t>Elastisches Angebot, unelastische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2952631" y="3012603"/>
            <a:ext cx="4497411" cy="1110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4063027" y="1324226"/>
            <a:ext cx="1828890" cy="2994727"/>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6844633" y="2654080"/>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6022551" y="4170622"/>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sp>
        <p:nvSpPr>
          <p:cNvPr id="15" name="Rechteck 14"/>
          <p:cNvSpPr/>
          <p:nvPr/>
        </p:nvSpPr>
        <p:spPr>
          <a:xfrm>
            <a:off x="8332664" y="792777"/>
            <a:ext cx="3745117" cy="307777"/>
          </a:xfrm>
          <a:prstGeom prst="rect">
            <a:avLst/>
          </a:prstGeom>
        </p:spPr>
        <p:txBody>
          <a:bodyPr wrap="square">
            <a:spAutoFit/>
          </a:bodyPr>
          <a:lstStyle/>
          <a:p>
            <a:r>
              <a:rPr lang="de-DE" sz="1400" dirty="0"/>
              <a:t>Wir betrachten nur den Steuerkeil!</a:t>
            </a:r>
            <a:endParaRPr lang="de-DE" sz="1400" dirty="0">
              <a:latin typeface="Times New Roman" panose="02020603050405020304" pitchFamily="18" charset="0"/>
              <a:cs typeface="Times New Roman" panose="02020603050405020304" pitchFamily="18" charset="0"/>
            </a:endParaRPr>
          </a:p>
        </p:txBody>
      </p:sp>
      <p:cxnSp>
        <p:nvCxnSpPr>
          <p:cNvPr id="17" name="Gerader Verbinder 16"/>
          <p:cNvCxnSpPr/>
          <p:nvPr/>
        </p:nvCxnSpPr>
        <p:spPr>
          <a:xfrm>
            <a:off x="2733088" y="287380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Gerader Verbinder 17"/>
          <p:cNvCxnSpPr/>
          <p:nvPr/>
        </p:nvCxnSpPr>
        <p:spPr>
          <a:xfrm>
            <a:off x="2733088" y="3617398"/>
            <a:ext cx="2264956" cy="1"/>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2484875" y="3213456"/>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21" name="Rechteck 20"/>
          <p:cNvSpPr/>
          <p:nvPr/>
        </p:nvSpPr>
        <p:spPr>
          <a:xfrm>
            <a:off x="2350628" y="3435243"/>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22" name="Rechteck 21"/>
          <p:cNvSpPr/>
          <p:nvPr/>
        </p:nvSpPr>
        <p:spPr>
          <a:xfrm>
            <a:off x="2341949" y="2676490"/>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23" name="Gerade Verbindung mit Pfeil 22"/>
          <p:cNvCxnSpPr/>
          <p:nvPr/>
        </p:nvCxnSpPr>
        <p:spPr>
          <a:xfrm flipH="1">
            <a:off x="5083177" y="2412583"/>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911366" y="2065135"/>
            <a:ext cx="1019831"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Steuerkeil</a:t>
            </a:r>
          </a:p>
        </p:txBody>
      </p:sp>
      <p:cxnSp>
        <p:nvCxnSpPr>
          <p:cNvPr id="25" name="Gerader Verbinder 24"/>
          <p:cNvCxnSpPr/>
          <p:nvPr/>
        </p:nvCxnSpPr>
        <p:spPr>
          <a:xfrm flipV="1">
            <a:off x="5004007" y="2855248"/>
            <a:ext cx="11079" cy="7517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r Verbinder 25"/>
          <p:cNvCxnSpPr/>
          <p:nvPr/>
        </p:nvCxnSpPr>
        <p:spPr>
          <a:xfrm flipV="1">
            <a:off x="2724963" y="351017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hteck 26"/>
          <p:cNvSpPr/>
          <p:nvPr/>
        </p:nvSpPr>
        <p:spPr>
          <a:xfrm>
            <a:off x="8332663" y="1163890"/>
            <a:ext cx="3745117" cy="1600438"/>
          </a:xfrm>
          <a:prstGeom prst="rect">
            <a:avLst/>
          </a:prstGeom>
        </p:spPr>
        <p:txBody>
          <a:bodyPr wrap="square">
            <a:spAutoFit/>
          </a:bodyPr>
          <a:lstStyle/>
          <a:p>
            <a:r>
              <a:rPr lang="de-DE" sz="1400" dirty="0"/>
              <a:t>Der Steuerkeil schiebt sich zwischen Angebot und Nachfrage und der Preis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a:t>
            </a:r>
            <a:r>
              <a:rPr lang="de-DE" sz="1400" dirty="0"/>
              <a:t> für die Konsumenten mit der relativ unelastischen Nachfrage steigt deutlich stärker als der Preis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endParaRPr lang="de-DE" sz="1400" dirty="0"/>
          </a:p>
          <a:p>
            <a:r>
              <a:rPr lang="de-DE" sz="1400" dirty="0"/>
              <a:t>für die Anbieter gegenüber dem Gleichgewichtspreis p* fällt, da deren Angebotskurve relativ preiselastisch ist.</a:t>
            </a:r>
            <a:endParaRPr lang="de-DE" sz="1400" dirty="0">
              <a:latin typeface="Times New Roman" panose="02020603050405020304" pitchFamily="18" charset="0"/>
              <a:cs typeface="Times New Roman" panose="02020603050405020304" pitchFamily="18" charset="0"/>
            </a:endParaRPr>
          </a:p>
        </p:txBody>
      </p:sp>
      <p:sp>
        <p:nvSpPr>
          <p:cNvPr id="28" name="Rechteck 27"/>
          <p:cNvSpPr/>
          <p:nvPr/>
        </p:nvSpPr>
        <p:spPr>
          <a:xfrm>
            <a:off x="8332663" y="2894969"/>
            <a:ext cx="3745117" cy="1600438"/>
          </a:xfrm>
          <a:prstGeom prst="rect">
            <a:avLst/>
          </a:prstGeom>
        </p:spPr>
        <p:txBody>
          <a:bodyPr wrap="square">
            <a:spAutoFit/>
          </a:bodyPr>
          <a:lstStyle/>
          <a:p>
            <a:r>
              <a:rPr lang="de-DE" sz="1400" dirty="0"/>
              <a:t>Ein Beispiel ist die generelle Benzinnachfrage, da wir immer noch für unsere Mobilität, insbesondere auch um zur Arbeit zu kommen auf den Tankstellenbesuch angewiesen sind und damit auch bei hohen Preissteigerungen unseren Konsum von Benzin nicht wirklich einschränken können.</a:t>
            </a:r>
            <a:endParaRPr lang="de-DE" sz="1400" dirty="0">
              <a:latin typeface="Times New Roman" panose="02020603050405020304" pitchFamily="18" charset="0"/>
              <a:cs typeface="Times New Roman" panose="02020603050405020304" pitchFamily="18" charset="0"/>
            </a:endParaRPr>
          </a:p>
        </p:txBody>
      </p:sp>
      <p:sp>
        <p:nvSpPr>
          <p:cNvPr id="29" name="Rechteck 28">
            <a:extLst>
              <a:ext uri="{FF2B5EF4-FFF2-40B4-BE49-F238E27FC236}">
                <a16:creationId xmlns:a16="http://schemas.microsoft.com/office/drawing/2014/main" id="{FFA27D53-63F6-5B45-4955-99B3F0F0AA4B}"/>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9161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22" grpId="0"/>
      <p:bldP spid="24"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Unelastisches Angebot, elastische Nachfrage </a:t>
            </a:r>
            <a:endParaRPr sz="2903" dirty="0">
              <a:latin typeface="Times New Roman" panose="02020603050405020304" pitchFamily="18" charset="0"/>
              <a:cs typeface="Times New Roman" panose="02020603050405020304" pitchFamily="18" charset="0"/>
            </a:endParaRPr>
          </a:p>
        </p:txBody>
      </p:sp>
      <p:sp>
        <p:nvSpPr>
          <p:cNvPr id="7" name="Line 3"/>
          <p:cNvSpPr>
            <a:spLocks noChangeShapeType="1"/>
          </p:cNvSpPr>
          <p:nvPr/>
        </p:nvSpPr>
        <p:spPr bwMode="auto">
          <a:xfrm flipV="1">
            <a:off x="2798401" y="1283401"/>
            <a:ext cx="1440" cy="383472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8" name="Line 4"/>
          <p:cNvSpPr>
            <a:spLocks noChangeShapeType="1"/>
          </p:cNvSpPr>
          <p:nvPr/>
        </p:nvSpPr>
        <p:spPr bwMode="auto">
          <a:xfrm>
            <a:off x="2569441" y="4997161"/>
            <a:ext cx="5813280" cy="144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1633">
              <a:latin typeface="Times New Roman" panose="02020603050405020304" pitchFamily="18" charset="0"/>
              <a:cs typeface="Times New Roman" panose="02020603050405020304" pitchFamily="18" charset="0"/>
            </a:endParaRPr>
          </a:p>
        </p:txBody>
      </p:sp>
      <p:sp>
        <p:nvSpPr>
          <p:cNvPr id="9" name="Textfeld 8"/>
          <p:cNvSpPr txBox="1"/>
          <p:nvPr/>
        </p:nvSpPr>
        <p:spPr>
          <a:xfrm>
            <a:off x="2120310" y="1404158"/>
            <a:ext cx="604653"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Preis</a:t>
            </a:r>
          </a:p>
        </p:txBody>
      </p:sp>
      <p:sp>
        <p:nvSpPr>
          <p:cNvPr id="10" name="Textfeld 9"/>
          <p:cNvSpPr txBox="1"/>
          <p:nvPr/>
        </p:nvSpPr>
        <p:spPr>
          <a:xfrm>
            <a:off x="7553412" y="5061937"/>
            <a:ext cx="779252"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Menge</a:t>
            </a:r>
          </a:p>
        </p:txBody>
      </p:sp>
      <p:cxnSp>
        <p:nvCxnSpPr>
          <p:cNvPr id="11" name="Gerade Verbindung 10"/>
          <p:cNvCxnSpPr/>
          <p:nvPr/>
        </p:nvCxnSpPr>
        <p:spPr>
          <a:xfrm flipV="1">
            <a:off x="4438552" y="2057332"/>
            <a:ext cx="1415146" cy="26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3586858" y="2533364"/>
            <a:ext cx="5100229" cy="1204159"/>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323026" y="1704818"/>
            <a:ext cx="9090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Angebot</a:t>
            </a:r>
          </a:p>
        </p:txBody>
      </p:sp>
      <p:sp>
        <p:nvSpPr>
          <p:cNvPr id="14" name="Textfeld 13"/>
          <p:cNvSpPr txBox="1"/>
          <p:nvPr/>
        </p:nvSpPr>
        <p:spPr>
          <a:xfrm>
            <a:off x="7965697" y="3897768"/>
            <a:ext cx="105266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Nachfrage</a:t>
            </a:r>
          </a:p>
        </p:txBody>
      </p:sp>
      <p:cxnSp>
        <p:nvCxnSpPr>
          <p:cNvPr id="15" name="Gerader Verbinder 14"/>
          <p:cNvCxnSpPr/>
          <p:nvPr/>
        </p:nvCxnSpPr>
        <p:spPr>
          <a:xfrm>
            <a:off x="2733088" y="2873801"/>
            <a:ext cx="226495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r Verbinder 15"/>
          <p:cNvCxnSpPr/>
          <p:nvPr/>
        </p:nvCxnSpPr>
        <p:spPr>
          <a:xfrm>
            <a:off x="2733088" y="3617398"/>
            <a:ext cx="2264956" cy="1"/>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feld 16"/>
          <p:cNvSpPr txBox="1"/>
          <p:nvPr/>
        </p:nvSpPr>
        <p:spPr>
          <a:xfrm>
            <a:off x="2439713" y="2911065"/>
            <a:ext cx="389850"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p*</a:t>
            </a:r>
            <a:endParaRPr lang="de-DE" sz="1600" baseline="-25000" dirty="0">
              <a:latin typeface="Times New Roman" panose="02020603050405020304" pitchFamily="18" charset="0"/>
              <a:cs typeface="Times New Roman" panose="02020603050405020304" pitchFamily="18" charset="0"/>
            </a:endParaRPr>
          </a:p>
        </p:txBody>
      </p:sp>
      <p:sp>
        <p:nvSpPr>
          <p:cNvPr id="18" name="Rechteck 17"/>
          <p:cNvSpPr/>
          <p:nvPr/>
        </p:nvSpPr>
        <p:spPr>
          <a:xfrm>
            <a:off x="2350628" y="3435243"/>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dirty="0"/>
          </a:p>
        </p:txBody>
      </p:sp>
      <p:sp>
        <p:nvSpPr>
          <p:cNvPr id="19" name="Rechteck 18"/>
          <p:cNvSpPr/>
          <p:nvPr/>
        </p:nvSpPr>
        <p:spPr>
          <a:xfrm>
            <a:off x="2341949" y="2676490"/>
            <a:ext cx="458780" cy="369332"/>
          </a:xfrm>
          <a:prstGeom prst="rect">
            <a:avLst/>
          </a:prstGeom>
        </p:spPr>
        <p:txBody>
          <a:bodyPr wrap="non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p>
        </p:txBody>
      </p:sp>
      <p:cxnSp>
        <p:nvCxnSpPr>
          <p:cNvPr id="20" name="Gerade Verbindung mit Pfeil 19"/>
          <p:cNvCxnSpPr/>
          <p:nvPr/>
        </p:nvCxnSpPr>
        <p:spPr>
          <a:xfrm flipH="1">
            <a:off x="5083177" y="2412583"/>
            <a:ext cx="832172" cy="656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5911366" y="2065135"/>
            <a:ext cx="1019831" cy="338554"/>
          </a:xfrm>
          <a:prstGeom prst="rect">
            <a:avLst/>
          </a:prstGeom>
          <a:noFill/>
        </p:spPr>
        <p:txBody>
          <a:bodyPr wrap="none" rtlCol="0">
            <a:spAutoFit/>
          </a:bodyPr>
          <a:lstStyle/>
          <a:p>
            <a:r>
              <a:rPr lang="de-DE" sz="1600" dirty="0">
                <a:latin typeface="Times New Roman" panose="02020603050405020304" pitchFamily="18" charset="0"/>
                <a:cs typeface="Times New Roman" panose="02020603050405020304" pitchFamily="18" charset="0"/>
              </a:rPr>
              <a:t>Steuerkeil</a:t>
            </a:r>
          </a:p>
        </p:txBody>
      </p:sp>
      <p:cxnSp>
        <p:nvCxnSpPr>
          <p:cNvPr id="22" name="Gerader Verbinder 21"/>
          <p:cNvCxnSpPr/>
          <p:nvPr/>
        </p:nvCxnSpPr>
        <p:spPr>
          <a:xfrm flipV="1">
            <a:off x="5004007" y="2855248"/>
            <a:ext cx="11079" cy="7517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Gerader Verbinder 22"/>
          <p:cNvCxnSpPr/>
          <p:nvPr/>
        </p:nvCxnSpPr>
        <p:spPr>
          <a:xfrm flipV="1">
            <a:off x="2677504" y="2964087"/>
            <a:ext cx="2670403" cy="6606"/>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8332665" y="1273726"/>
            <a:ext cx="3745117" cy="307777"/>
          </a:xfrm>
          <a:prstGeom prst="rect">
            <a:avLst/>
          </a:prstGeom>
        </p:spPr>
        <p:txBody>
          <a:bodyPr wrap="square">
            <a:spAutoFit/>
          </a:bodyPr>
          <a:lstStyle/>
          <a:p>
            <a:r>
              <a:rPr lang="de-DE" sz="1400" dirty="0"/>
              <a:t>Wir betrachten wieder nur den Steuerkeil!</a:t>
            </a:r>
            <a:endParaRPr lang="de-DE" sz="1400" dirty="0">
              <a:latin typeface="Times New Roman" panose="02020603050405020304" pitchFamily="18" charset="0"/>
              <a:cs typeface="Times New Roman" panose="02020603050405020304" pitchFamily="18" charset="0"/>
            </a:endParaRPr>
          </a:p>
        </p:txBody>
      </p:sp>
      <p:sp>
        <p:nvSpPr>
          <p:cNvPr id="25" name="Rechteck 24"/>
          <p:cNvSpPr/>
          <p:nvPr/>
        </p:nvSpPr>
        <p:spPr>
          <a:xfrm>
            <a:off x="8332664" y="1644839"/>
            <a:ext cx="3745117" cy="1600438"/>
          </a:xfrm>
          <a:prstGeom prst="rect">
            <a:avLst/>
          </a:prstGeom>
        </p:spPr>
        <p:txBody>
          <a:bodyPr wrap="square">
            <a:spAutoFit/>
          </a:bodyPr>
          <a:lstStyle/>
          <a:p>
            <a:r>
              <a:rPr lang="de-DE" sz="1400" dirty="0"/>
              <a:t>Der Steuerkeil schiebt sich wieder zwischen Angebot und Nachfrage. Diesmal steigt der Preis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a:t>
            </a:r>
            <a:r>
              <a:rPr lang="de-DE" sz="1400" dirty="0"/>
              <a:t> für die Konsumenten mit der relativ elastischen Nachfrage deutlich weiniger als der Preis </a:t>
            </a:r>
            <a:r>
              <a:rPr lang="de-DE" sz="1400" dirty="0">
                <a:latin typeface="Times New Roman" panose="02020603050405020304" pitchFamily="18" charset="0"/>
                <a:cs typeface="Times New Roman" panose="02020603050405020304" pitchFamily="18" charset="0"/>
              </a:rPr>
              <a:t>p*</a:t>
            </a:r>
            <a:r>
              <a:rPr lang="de-DE" sz="1400" baseline="-25000" dirty="0">
                <a:latin typeface="Times New Roman" panose="02020603050405020304" pitchFamily="18" charset="0"/>
                <a:cs typeface="Times New Roman" panose="02020603050405020304" pitchFamily="18" charset="0"/>
              </a:rPr>
              <a:t>t</a:t>
            </a:r>
            <a:r>
              <a:rPr lang="de-DE" sz="1400" dirty="0"/>
              <a:t> für die Anbieter gegenüber dem Gleichgewichtspreis p* fällt, da jetzt ist die Angebotskurve relativ preisunelastisch ist.</a:t>
            </a:r>
            <a:endParaRPr lang="de-DE" sz="1400" dirty="0">
              <a:latin typeface="Times New Roman" panose="02020603050405020304" pitchFamily="18" charset="0"/>
              <a:cs typeface="Times New Roman" panose="02020603050405020304" pitchFamily="18" charset="0"/>
            </a:endParaRPr>
          </a:p>
        </p:txBody>
      </p:sp>
      <p:sp>
        <p:nvSpPr>
          <p:cNvPr id="26" name="Rechteck 25"/>
          <p:cNvSpPr/>
          <p:nvPr/>
        </p:nvSpPr>
        <p:spPr>
          <a:xfrm>
            <a:off x="8382721" y="4516143"/>
            <a:ext cx="3822004" cy="1600438"/>
          </a:xfrm>
          <a:prstGeom prst="rect">
            <a:avLst/>
          </a:prstGeom>
        </p:spPr>
        <p:txBody>
          <a:bodyPr wrap="square">
            <a:spAutoFit/>
          </a:bodyPr>
          <a:lstStyle/>
          <a:p>
            <a:r>
              <a:rPr lang="de-DE" sz="1400" dirty="0"/>
              <a:t>Das Arbeitsangebot wird häufig unelastisch modelliert, da wir im Allgemeinen darauf angewiesen sind zu arbeiten und damit die makroökonomische Arbeitsangebotsfunktion letztlich dem Arbeitskräftepotenzial (also alle Menschen zwischen 20 und 67) mehr oder weniger unabhängig vom Lohnniveau entspricht.</a:t>
            </a:r>
            <a:endParaRPr lang="de-DE" sz="1400" dirty="0">
              <a:latin typeface="Times New Roman" panose="02020603050405020304" pitchFamily="18" charset="0"/>
              <a:cs typeface="Times New Roman" panose="02020603050405020304" pitchFamily="18" charset="0"/>
            </a:endParaRPr>
          </a:p>
        </p:txBody>
      </p:sp>
      <p:sp>
        <p:nvSpPr>
          <p:cNvPr id="27" name="Rechteck 26">
            <a:extLst>
              <a:ext uri="{FF2B5EF4-FFF2-40B4-BE49-F238E27FC236}">
                <a16:creationId xmlns:a16="http://schemas.microsoft.com/office/drawing/2014/main" id="{AEFAAC26-2587-3551-516F-1163CEA6FFDD}"/>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0685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4" grpId="0"/>
      <p:bldP spid="2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endParaRPr lang="de-DE" sz="2903" dirty="0">
              <a:latin typeface="Times New Roman" panose="02020603050405020304" pitchFamily="18" charset="0"/>
              <a:cs typeface="Times New Roman" panose="02020603050405020304" pitchFamily="18" charset="0"/>
            </a:endParaRPr>
          </a:p>
          <a:p>
            <a:r>
              <a:rPr lang="de-DE" sz="2903" b="1" dirty="0">
                <a:latin typeface="Times New Roman" panose="02020603050405020304" pitchFamily="18" charset="0"/>
                <a:cs typeface="Times New Roman" panose="02020603050405020304" pitchFamily="18" charset="0"/>
              </a:rPr>
              <a:t>Elastizität und Steuerinzidenz </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011680" y="1776465"/>
            <a:ext cx="7536794" cy="1879232"/>
          </a:xfrm>
          <a:prstGeom prst="rect">
            <a:avLst/>
          </a:prstGeom>
        </p:spPr>
        <p:txBody>
          <a:bodyPr wrap="square">
            <a:spAutoFit/>
          </a:bodyPr>
          <a:lstStyle/>
          <a:p>
            <a:r>
              <a:rPr lang="de-DE" sz="2903" dirty="0">
                <a:latin typeface="Times New Roman" panose="02020603050405020304" pitchFamily="18" charset="0"/>
                <a:cs typeface="Times New Roman" panose="02020603050405020304" pitchFamily="18" charset="0"/>
              </a:rPr>
              <a:t>Die Steuerlast wird tendenziell von den Marktteilnehmern getragen, deren Elastizitäten gering sind und die deshalb weniger leicht durch Mengenänderungen reagieren können. </a:t>
            </a:r>
          </a:p>
        </p:txBody>
      </p:sp>
      <p:sp>
        <p:nvSpPr>
          <p:cNvPr id="4" name="Rechteck 3">
            <a:extLst>
              <a:ext uri="{FF2B5EF4-FFF2-40B4-BE49-F238E27FC236}">
                <a16:creationId xmlns:a16="http://schemas.microsoft.com/office/drawing/2014/main" id="{120D4E52-704B-5CCE-DBAF-F25C062B91CE}"/>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7903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ChangeArrowheads="1"/>
          </p:cNvSpPr>
          <p:nvPr/>
        </p:nvSpPr>
        <p:spPr bwMode="auto">
          <a:xfrm>
            <a:off x="2566988" y="89315"/>
            <a:ext cx="7481245" cy="448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300" b="1" dirty="0">
                <a:solidFill>
                  <a:srgbClr val="000000"/>
                </a:solidFill>
                <a:latin typeface="Times New Roman" panose="02020603050405020304" pitchFamily="18" charset="0"/>
                <a:cs typeface="Times New Roman" panose="02020603050405020304" pitchFamily="18" charset="0"/>
              </a:rPr>
              <a:t>Mengensteuer auf der Angebotsseite und Wohlfahrt</a:t>
            </a:r>
          </a:p>
        </p:txBody>
      </p:sp>
      <p:sp>
        <p:nvSpPr>
          <p:cNvPr id="396291" name="Line 3"/>
          <p:cNvSpPr>
            <a:spLocks noChangeShapeType="1"/>
          </p:cNvSpPr>
          <p:nvPr/>
        </p:nvSpPr>
        <p:spPr bwMode="auto">
          <a:xfrm flipV="1">
            <a:off x="1088498" y="1125538"/>
            <a:ext cx="0" cy="4608512"/>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2" name="Line 4"/>
          <p:cNvSpPr>
            <a:spLocks noChangeShapeType="1"/>
          </p:cNvSpPr>
          <p:nvPr/>
        </p:nvSpPr>
        <p:spPr bwMode="auto">
          <a:xfrm>
            <a:off x="799573" y="5373688"/>
            <a:ext cx="65532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3" name="Line 5"/>
          <p:cNvSpPr>
            <a:spLocks noChangeShapeType="1"/>
          </p:cNvSpPr>
          <p:nvPr/>
        </p:nvSpPr>
        <p:spPr bwMode="auto">
          <a:xfrm>
            <a:off x="1088499" y="1412876"/>
            <a:ext cx="3887787" cy="3311525"/>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4" name="Line 6"/>
          <p:cNvSpPr>
            <a:spLocks noChangeShapeType="1"/>
          </p:cNvSpPr>
          <p:nvPr/>
        </p:nvSpPr>
        <p:spPr bwMode="auto">
          <a:xfrm flipV="1">
            <a:off x="1088498" y="1844675"/>
            <a:ext cx="5327650" cy="3455988"/>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295" name="Text Box 7"/>
          <p:cNvSpPr txBox="1">
            <a:spLocks noChangeArrowheads="1"/>
          </p:cNvSpPr>
          <p:nvPr/>
        </p:nvSpPr>
        <p:spPr bwMode="auto">
          <a:xfrm>
            <a:off x="334902" y="1043543"/>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p>
        </p:txBody>
      </p:sp>
      <p:sp>
        <p:nvSpPr>
          <p:cNvPr id="396297" name="Text Box 9"/>
          <p:cNvSpPr txBox="1">
            <a:spLocks noChangeArrowheads="1"/>
          </p:cNvSpPr>
          <p:nvPr/>
        </p:nvSpPr>
        <p:spPr bwMode="auto">
          <a:xfrm>
            <a:off x="6416148" y="5386219"/>
            <a:ext cx="30008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x</a:t>
            </a:r>
          </a:p>
        </p:txBody>
      </p:sp>
      <p:sp>
        <p:nvSpPr>
          <p:cNvPr id="396298" name="Text Box 10"/>
          <p:cNvSpPr txBox="1">
            <a:spLocks noChangeArrowheads="1"/>
          </p:cNvSpPr>
          <p:nvPr/>
        </p:nvSpPr>
        <p:spPr bwMode="auto">
          <a:xfrm>
            <a:off x="5861599" y="2128322"/>
            <a:ext cx="239475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A:</a:t>
            </a:r>
            <a:r>
              <a:rPr lang="de-DE" baseline="-25000"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Angebot ohne Steuer</a:t>
            </a:r>
          </a:p>
        </p:txBody>
      </p:sp>
      <p:sp>
        <p:nvSpPr>
          <p:cNvPr id="396299" name="Text Box 11"/>
          <p:cNvSpPr txBox="1">
            <a:spLocks noChangeArrowheads="1"/>
          </p:cNvSpPr>
          <p:nvPr/>
        </p:nvSpPr>
        <p:spPr bwMode="auto">
          <a:xfrm>
            <a:off x="1375835" y="1268413"/>
            <a:ext cx="35137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N</a:t>
            </a:r>
            <a:endParaRPr lang="de-DE" baseline="-25000" dirty="0">
              <a:latin typeface="Times New Roman" panose="02020603050405020304" pitchFamily="18" charset="0"/>
              <a:cs typeface="Times New Roman" panose="02020603050405020304" pitchFamily="18" charset="0"/>
            </a:endParaRPr>
          </a:p>
        </p:txBody>
      </p:sp>
      <p:sp>
        <p:nvSpPr>
          <p:cNvPr id="396300" name="Line 12"/>
          <p:cNvSpPr>
            <a:spLocks noChangeShapeType="1"/>
          </p:cNvSpPr>
          <p:nvPr/>
        </p:nvSpPr>
        <p:spPr bwMode="auto">
          <a:xfrm flipH="1">
            <a:off x="1086910" y="3633788"/>
            <a:ext cx="25923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1" name="Line 13"/>
          <p:cNvSpPr>
            <a:spLocks noChangeShapeType="1"/>
          </p:cNvSpPr>
          <p:nvPr/>
        </p:nvSpPr>
        <p:spPr bwMode="auto">
          <a:xfrm>
            <a:off x="3680885" y="3644900"/>
            <a:ext cx="0" cy="17287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2" name="Text Box 14"/>
          <p:cNvSpPr txBox="1">
            <a:spLocks noChangeArrowheads="1"/>
          </p:cNvSpPr>
          <p:nvPr/>
        </p:nvSpPr>
        <p:spPr bwMode="auto">
          <a:xfrm>
            <a:off x="680510" y="3433763"/>
            <a:ext cx="41549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p>
        </p:txBody>
      </p:sp>
      <p:sp>
        <p:nvSpPr>
          <p:cNvPr id="396303" name="Text Box 15"/>
          <p:cNvSpPr txBox="1">
            <a:spLocks noChangeArrowheads="1"/>
          </p:cNvSpPr>
          <p:nvPr/>
        </p:nvSpPr>
        <p:spPr bwMode="auto">
          <a:xfrm>
            <a:off x="3464985" y="5373688"/>
            <a:ext cx="41549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x*</a:t>
            </a:r>
          </a:p>
        </p:txBody>
      </p:sp>
      <p:sp>
        <p:nvSpPr>
          <p:cNvPr id="396304" name="Text Box 16"/>
          <p:cNvSpPr txBox="1">
            <a:spLocks noChangeArrowheads="1"/>
          </p:cNvSpPr>
          <p:nvPr/>
        </p:nvSpPr>
        <p:spPr bwMode="auto">
          <a:xfrm>
            <a:off x="5265211" y="1201738"/>
            <a:ext cx="3164649"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A</a:t>
            </a:r>
            <a:r>
              <a:rPr lang="de-DE" baseline="-25000" dirty="0">
                <a:latin typeface="Times New Roman" panose="02020603050405020304" pitchFamily="18" charset="0"/>
                <a:cs typeface="Times New Roman" panose="02020603050405020304" pitchFamily="18" charset="0"/>
              </a:rPr>
              <a:t>t</a:t>
            </a:r>
            <a:r>
              <a:rPr lang="de-DE" dirty="0">
                <a:latin typeface="Times New Roman" panose="02020603050405020304" pitchFamily="18" charset="0"/>
                <a:cs typeface="Times New Roman" panose="02020603050405020304" pitchFamily="18" charset="0"/>
              </a:rPr>
              <a:t> :Angebot mit Mengensteuer t</a:t>
            </a:r>
            <a:endParaRPr lang="de-DE" baseline="-25000" dirty="0">
              <a:latin typeface="Times New Roman" panose="02020603050405020304" pitchFamily="18" charset="0"/>
              <a:cs typeface="Times New Roman" panose="02020603050405020304" pitchFamily="18" charset="0"/>
            </a:endParaRPr>
          </a:p>
        </p:txBody>
      </p:sp>
      <p:sp>
        <p:nvSpPr>
          <p:cNvPr id="396306" name="Line 18"/>
          <p:cNvSpPr>
            <a:spLocks noChangeShapeType="1"/>
          </p:cNvSpPr>
          <p:nvPr/>
        </p:nvSpPr>
        <p:spPr bwMode="auto">
          <a:xfrm>
            <a:off x="2815698" y="2924176"/>
            <a:ext cx="0" cy="24495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7" name="Text Box 19"/>
          <p:cNvSpPr txBox="1">
            <a:spLocks noChangeArrowheads="1"/>
          </p:cNvSpPr>
          <p:nvPr/>
        </p:nvSpPr>
        <p:spPr bwMode="auto">
          <a:xfrm>
            <a:off x="2456924" y="5378450"/>
            <a:ext cx="458780" cy="55399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x*</a:t>
            </a:r>
            <a:r>
              <a:rPr lang="de-DE" baseline="-25000" dirty="0">
                <a:latin typeface="Times New Roman" panose="02020603050405020304" pitchFamily="18" charset="0"/>
                <a:cs typeface="Times New Roman" panose="02020603050405020304" pitchFamily="18" charset="0"/>
              </a:rPr>
              <a:t>t</a:t>
            </a:r>
          </a:p>
          <a:p>
            <a:endParaRPr lang="de-DE" baseline="30000" dirty="0">
              <a:latin typeface="Times New Roman" panose="02020603050405020304" pitchFamily="18" charset="0"/>
              <a:cs typeface="Times New Roman" panose="02020603050405020304" pitchFamily="18" charset="0"/>
            </a:endParaRPr>
          </a:p>
        </p:txBody>
      </p:sp>
      <p:sp>
        <p:nvSpPr>
          <p:cNvPr id="396308" name="Text Box 20"/>
          <p:cNvSpPr txBox="1">
            <a:spLocks noChangeArrowheads="1"/>
          </p:cNvSpPr>
          <p:nvPr/>
        </p:nvSpPr>
        <p:spPr bwMode="auto">
          <a:xfrm>
            <a:off x="7410" y="2761219"/>
            <a:ext cx="108108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latin typeface="Times New Roman" panose="02020603050405020304" pitchFamily="18" charset="0"/>
                <a:cs typeface="Times New Roman" panose="02020603050405020304" pitchFamily="18" charset="0"/>
              </a:rPr>
              <a:t>q*</a:t>
            </a:r>
            <a:r>
              <a:rPr lang="de-DE" baseline="-25000" dirty="0">
                <a:latin typeface="Times New Roman" panose="02020603050405020304" pitchFamily="18" charset="0"/>
                <a:cs typeface="Times New Roman" panose="02020603050405020304" pitchFamily="18" charset="0"/>
              </a:rPr>
              <a:t>t</a:t>
            </a:r>
            <a:r>
              <a:rPr lang="de-DE" dirty="0">
                <a:latin typeface="Times New Roman" panose="02020603050405020304" pitchFamily="18" charset="0"/>
                <a:cs typeface="Times New Roman" panose="02020603050405020304" pitchFamily="18" charset="0"/>
              </a:rPr>
              <a:t>=p*</a:t>
            </a:r>
            <a:r>
              <a:rPr lang="de-DE" baseline="-25000" dirty="0" err="1">
                <a:latin typeface="Times New Roman" panose="02020603050405020304" pitchFamily="18" charset="0"/>
                <a:cs typeface="Times New Roman" panose="02020603050405020304" pitchFamily="18" charset="0"/>
              </a:rPr>
              <a:t>t</a:t>
            </a:r>
            <a:r>
              <a:rPr lang="de-DE" dirty="0" err="1">
                <a:latin typeface="Times New Roman" panose="02020603050405020304" pitchFamily="18" charset="0"/>
                <a:cs typeface="Times New Roman" panose="02020603050405020304" pitchFamily="18" charset="0"/>
              </a:rPr>
              <a:t>+t</a:t>
            </a:r>
            <a:endParaRPr lang="de-DE" baseline="30000" dirty="0">
              <a:latin typeface="Times New Roman" panose="02020603050405020304" pitchFamily="18" charset="0"/>
              <a:cs typeface="Times New Roman" panose="02020603050405020304" pitchFamily="18" charset="0"/>
            </a:endParaRPr>
          </a:p>
        </p:txBody>
      </p:sp>
      <p:sp>
        <p:nvSpPr>
          <p:cNvPr id="396315" name="Freeform 27" descr="Diagonal weit nach oben"/>
          <p:cNvSpPr>
            <a:spLocks/>
          </p:cNvSpPr>
          <p:nvPr/>
        </p:nvSpPr>
        <p:spPr bwMode="auto">
          <a:xfrm>
            <a:off x="1088498" y="3628123"/>
            <a:ext cx="1727200" cy="576263"/>
          </a:xfrm>
          <a:custGeom>
            <a:avLst/>
            <a:gdLst>
              <a:gd name="T0" fmla="*/ 0 w 1088"/>
              <a:gd name="T1" fmla="*/ 363 h 363"/>
              <a:gd name="T2" fmla="*/ 1088 w 1088"/>
              <a:gd name="T3" fmla="*/ 363 h 363"/>
              <a:gd name="T4" fmla="*/ 1088 w 1088"/>
              <a:gd name="T5" fmla="*/ 0 h 363"/>
              <a:gd name="T6" fmla="*/ 0 w 1088"/>
              <a:gd name="T7" fmla="*/ 0 h 363"/>
              <a:gd name="T8" fmla="*/ 0 w 1088"/>
              <a:gd name="T9" fmla="*/ 363 h 363"/>
            </a:gdLst>
            <a:ahLst/>
            <a:cxnLst>
              <a:cxn ang="0">
                <a:pos x="T0" y="T1"/>
              </a:cxn>
              <a:cxn ang="0">
                <a:pos x="T2" y="T3"/>
              </a:cxn>
              <a:cxn ang="0">
                <a:pos x="T4" y="T5"/>
              </a:cxn>
              <a:cxn ang="0">
                <a:pos x="T6" y="T7"/>
              </a:cxn>
              <a:cxn ang="0">
                <a:pos x="T8" y="T9"/>
              </a:cxn>
            </a:cxnLst>
            <a:rect l="0" t="0" r="r" b="b"/>
            <a:pathLst>
              <a:path w="1088" h="363">
                <a:moveTo>
                  <a:pt x="0" y="363"/>
                </a:moveTo>
                <a:lnTo>
                  <a:pt x="1088" y="363"/>
                </a:lnTo>
                <a:lnTo>
                  <a:pt x="1088" y="0"/>
                </a:lnTo>
                <a:lnTo>
                  <a:pt x="0" y="0"/>
                </a:lnTo>
                <a:lnTo>
                  <a:pt x="0" y="363"/>
                </a:lnTo>
                <a:close/>
              </a:path>
            </a:pathLst>
          </a:custGeom>
          <a:pattFill prst="wdUpDiag">
            <a:fgClr>
              <a:schemeClr val="tx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16" name="Freeform 28" descr="Diagonal weit nach unten"/>
          <p:cNvSpPr>
            <a:spLocks/>
          </p:cNvSpPr>
          <p:nvPr/>
        </p:nvSpPr>
        <p:spPr bwMode="auto">
          <a:xfrm>
            <a:off x="1088498" y="2907398"/>
            <a:ext cx="1727200" cy="720725"/>
          </a:xfrm>
          <a:custGeom>
            <a:avLst/>
            <a:gdLst>
              <a:gd name="T0" fmla="*/ 0 w 1088"/>
              <a:gd name="T1" fmla="*/ 0 h 454"/>
              <a:gd name="T2" fmla="*/ 1088 w 1088"/>
              <a:gd name="T3" fmla="*/ 0 h 454"/>
              <a:gd name="T4" fmla="*/ 1088 w 1088"/>
              <a:gd name="T5" fmla="*/ 454 h 454"/>
              <a:gd name="T6" fmla="*/ 0 w 1088"/>
              <a:gd name="T7" fmla="*/ 454 h 454"/>
              <a:gd name="T8" fmla="*/ 0 w 1088"/>
              <a:gd name="T9" fmla="*/ 0 h 454"/>
            </a:gdLst>
            <a:ahLst/>
            <a:cxnLst>
              <a:cxn ang="0">
                <a:pos x="T0" y="T1"/>
              </a:cxn>
              <a:cxn ang="0">
                <a:pos x="T2" y="T3"/>
              </a:cxn>
              <a:cxn ang="0">
                <a:pos x="T4" y="T5"/>
              </a:cxn>
              <a:cxn ang="0">
                <a:pos x="T6" y="T7"/>
              </a:cxn>
              <a:cxn ang="0">
                <a:pos x="T8" y="T9"/>
              </a:cxn>
            </a:cxnLst>
            <a:rect l="0" t="0" r="r" b="b"/>
            <a:pathLst>
              <a:path w="1088" h="454">
                <a:moveTo>
                  <a:pt x="0" y="0"/>
                </a:moveTo>
                <a:lnTo>
                  <a:pt x="1088" y="0"/>
                </a:lnTo>
                <a:lnTo>
                  <a:pt x="1088" y="454"/>
                </a:lnTo>
                <a:lnTo>
                  <a:pt x="0" y="454"/>
                </a:lnTo>
                <a:lnTo>
                  <a:pt x="0" y="0"/>
                </a:lnTo>
                <a:close/>
              </a:path>
            </a:pathLst>
          </a:custGeom>
          <a:pattFill prst="wdDnDiag">
            <a:fgClr>
              <a:schemeClr val="tx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17" name="Freeform 29"/>
          <p:cNvSpPr>
            <a:spLocks/>
          </p:cNvSpPr>
          <p:nvPr/>
        </p:nvSpPr>
        <p:spPr bwMode="auto">
          <a:xfrm>
            <a:off x="1088498" y="1387708"/>
            <a:ext cx="1727200" cy="1511300"/>
          </a:xfrm>
          <a:custGeom>
            <a:avLst/>
            <a:gdLst>
              <a:gd name="T0" fmla="*/ 0 w 1088"/>
              <a:gd name="T1" fmla="*/ 952 h 952"/>
              <a:gd name="T2" fmla="*/ 1088 w 1088"/>
              <a:gd name="T3" fmla="*/ 952 h 952"/>
              <a:gd name="T4" fmla="*/ 0 w 1088"/>
              <a:gd name="T5" fmla="*/ 0 h 952"/>
              <a:gd name="T6" fmla="*/ 0 w 1088"/>
              <a:gd name="T7" fmla="*/ 952 h 952"/>
            </a:gdLst>
            <a:ahLst/>
            <a:cxnLst>
              <a:cxn ang="0">
                <a:pos x="T0" y="T1"/>
              </a:cxn>
              <a:cxn ang="0">
                <a:pos x="T2" y="T3"/>
              </a:cxn>
              <a:cxn ang="0">
                <a:pos x="T4" y="T5"/>
              </a:cxn>
              <a:cxn ang="0">
                <a:pos x="T6" y="T7"/>
              </a:cxn>
            </a:cxnLst>
            <a:rect l="0" t="0" r="r" b="b"/>
            <a:pathLst>
              <a:path w="1088" h="952">
                <a:moveTo>
                  <a:pt x="0" y="952"/>
                </a:moveTo>
                <a:lnTo>
                  <a:pt x="1088" y="952"/>
                </a:lnTo>
                <a:lnTo>
                  <a:pt x="0" y="0"/>
                </a:lnTo>
                <a:lnTo>
                  <a:pt x="0" y="952"/>
                </a:lnTo>
                <a:close/>
              </a:path>
            </a:pathLst>
          </a:custGeom>
          <a:solidFill>
            <a:schemeClr val="accent2"/>
          </a:solidFill>
          <a:ln w="9525">
            <a:solidFill>
              <a:schemeClr val="tx1"/>
            </a:solidFill>
            <a:round/>
            <a:headEnd/>
            <a:tailEnd/>
          </a:ln>
          <a:effectLst/>
        </p:spPr>
        <p:txBody>
          <a:bodyPr/>
          <a:lstStyle/>
          <a:p>
            <a:endParaRPr lang="de-DE">
              <a:latin typeface="Times New Roman" panose="02020603050405020304" pitchFamily="18" charset="0"/>
              <a:cs typeface="Times New Roman" panose="02020603050405020304" pitchFamily="18" charset="0"/>
            </a:endParaRPr>
          </a:p>
        </p:txBody>
      </p:sp>
      <p:sp>
        <p:nvSpPr>
          <p:cNvPr id="396319" name="Freeform 31"/>
          <p:cNvSpPr>
            <a:spLocks/>
          </p:cNvSpPr>
          <p:nvPr/>
        </p:nvSpPr>
        <p:spPr bwMode="auto">
          <a:xfrm>
            <a:off x="1088498" y="4204385"/>
            <a:ext cx="1655762" cy="1079500"/>
          </a:xfrm>
          <a:custGeom>
            <a:avLst/>
            <a:gdLst>
              <a:gd name="T0" fmla="*/ 0 w 1043"/>
              <a:gd name="T1" fmla="*/ 680 h 680"/>
              <a:gd name="T2" fmla="*/ 1043 w 1043"/>
              <a:gd name="T3" fmla="*/ 0 h 680"/>
              <a:gd name="T4" fmla="*/ 0 w 1043"/>
              <a:gd name="T5" fmla="*/ 0 h 680"/>
              <a:gd name="T6" fmla="*/ 0 w 1043"/>
              <a:gd name="T7" fmla="*/ 680 h 680"/>
            </a:gdLst>
            <a:ahLst/>
            <a:cxnLst>
              <a:cxn ang="0">
                <a:pos x="T0" y="T1"/>
              </a:cxn>
              <a:cxn ang="0">
                <a:pos x="T2" y="T3"/>
              </a:cxn>
              <a:cxn ang="0">
                <a:pos x="T4" y="T5"/>
              </a:cxn>
              <a:cxn ang="0">
                <a:pos x="T6" y="T7"/>
              </a:cxn>
            </a:cxnLst>
            <a:rect l="0" t="0" r="r" b="b"/>
            <a:pathLst>
              <a:path w="1043" h="680">
                <a:moveTo>
                  <a:pt x="0" y="680"/>
                </a:moveTo>
                <a:lnTo>
                  <a:pt x="1043" y="0"/>
                </a:lnTo>
                <a:lnTo>
                  <a:pt x="0" y="0"/>
                </a:lnTo>
                <a:lnTo>
                  <a:pt x="0" y="680"/>
                </a:lnTo>
                <a:close/>
              </a:path>
            </a:pathLst>
          </a:custGeom>
          <a:solidFill>
            <a:srgbClr val="FF0000"/>
          </a:solidFill>
          <a:ln w="9525">
            <a:solidFill>
              <a:schemeClr val="tx1"/>
            </a:solidFill>
            <a:round/>
            <a:headEnd/>
            <a:tailEnd/>
          </a:ln>
          <a:effectLst/>
        </p:spPr>
        <p:txBody>
          <a:bodyPr/>
          <a:lstStyle/>
          <a:p>
            <a:endParaRPr lang="de-DE">
              <a:latin typeface="Times New Roman" panose="02020603050405020304" pitchFamily="18" charset="0"/>
              <a:cs typeface="Times New Roman" panose="02020603050405020304" pitchFamily="18" charset="0"/>
            </a:endParaRPr>
          </a:p>
        </p:txBody>
      </p:sp>
      <p:sp>
        <p:nvSpPr>
          <p:cNvPr id="396320" name="Text Box 32"/>
          <p:cNvSpPr txBox="1">
            <a:spLocks noChangeArrowheads="1"/>
          </p:cNvSpPr>
          <p:nvPr/>
        </p:nvSpPr>
        <p:spPr bwMode="auto">
          <a:xfrm>
            <a:off x="5623986" y="4802188"/>
            <a:ext cx="274209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atin typeface="Times New Roman" panose="02020603050405020304" pitchFamily="18" charset="0"/>
                <a:cs typeface="Times New Roman" panose="02020603050405020304" pitchFamily="18" charset="0"/>
              </a:rPr>
              <a:t>Steuerlast der Produzenten</a:t>
            </a:r>
          </a:p>
        </p:txBody>
      </p:sp>
      <p:sp>
        <p:nvSpPr>
          <p:cNvPr id="396321" name="Text Box 33"/>
          <p:cNvSpPr txBox="1">
            <a:spLocks noChangeArrowheads="1"/>
          </p:cNvSpPr>
          <p:nvPr/>
        </p:nvSpPr>
        <p:spPr bwMode="auto">
          <a:xfrm>
            <a:off x="5265211" y="2781300"/>
            <a:ext cx="285103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atin typeface="Times New Roman" panose="02020603050405020304" pitchFamily="18" charset="0"/>
                <a:cs typeface="Times New Roman" panose="02020603050405020304" pitchFamily="18" charset="0"/>
              </a:rPr>
              <a:t>Steuerlast der Konsumenten</a:t>
            </a:r>
          </a:p>
        </p:txBody>
      </p:sp>
      <p:sp>
        <p:nvSpPr>
          <p:cNvPr id="396324" name="Text Box 36"/>
          <p:cNvSpPr txBox="1">
            <a:spLocks noChangeArrowheads="1"/>
          </p:cNvSpPr>
          <p:nvPr/>
        </p:nvSpPr>
        <p:spPr bwMode="auto">
          <a:xfrm>
            <a:off x="1344879" y="2245518"/>
            <a:ext cx="481222"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err="1"/>
              <a:t>KR</a:t>
            </a:r>
            <a:r>
              <a:rPr lang="de-DE" baseline="-25000" dirty="0" err="1"/>
              <a:t>t</a:t>
            </a:r>
            <a:endParaRPr lang="de-DE" dirty="0">
              <a:latin typeface="Times New Roman" panose="02020603050405020304" pitchFamily="18" charset="0"/>
              <a:cs typeface="Times New Roman" panose="02020603050405020304" pitchFamily="18" charset="0"/>
            </a:endParaRPr>
          </a:p>
        </p:txBody>
      </p:sp>
      <p:sp>
        <p:nvSpPr>
          <p:cNvPr id="396325" name="Text Box 37"/>
          <p:cNvSpPr txBox="1">
            <a:spLocks noChangeArrowheads="1"/>
          </p:cNvSpPr>
          <p:nvPr/>
        </p:nvSpPr>
        <p:spPr bwMode="auto">
          <a:xfrm>
            <a:off x="1359961" y="4333876"/>
            <a:ext cx="479618"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err="1"/>
              <a:t>PR</a:t>
            </a:r>
            <a:r>
              <a:rPr lang="de-DE" baseline="-25000" dirty="0" err="1"/>
              <a:t>t</a:t>
            </a:r>
            <a:endParaRPr lang="de-DE" dirty="0">
              <a:latin typeface="Times New Roman" panose="02020603050405020304" pitchFamily="18" charset="0"/>
              <a:cs typeface="Times New Roman" panose="02020603050405020304" pitchFamily="18" charset="0"/>
            </a:endParaRPr>
          </a:p>
        </p:txBody>
      </p:sp>
      <p:sp>
        <p:nvSpPr>
          <p:cNvPr id="396326" name="Freeform 38"/>
          <p:cNvSpPr>
            <a:spLocks/>
          </p:cNvSpPr>
          <p:nvPr/>
        </p:nvSpPr>
        <p:spPr bwMode="auto">
          <a:xfrm>
            <a:off x="2815699" y="2924175"/>
            <a:ext cx="865187" cy="1225550"/>
          </a:xfrm>
          <a:custGeom>
            <a:avLst/>
            <a:gdLst>
              <a:gd name="T0" fmla="*/ 0 w 545"/>
              <a:gd name="T1" fmla="*/ 772 h 772"/>
              <a:gd name="T2" fmla="*/ 545 w 545"/>
              <a:gd name="T3" fmla="*/ 454 h 772"/>
              <a:gd name="T4" fmla="*/ 0 w 545"/>
              <a:gd name="T5" fmla="*/ 0 h 772"/>
              <a:gd name="T6" fmla="*/ 0 w 545"/>
              <a:gd name="T7" fmla="*/ 772 h 772"/>
            </a:gdLst>
            <a:ahLst/>
            <a:cxnLst>
              <a:cxn ang="0">
                <a:pos x="T0" y="T1"/>
              </a:cxn>
              <a:cxn ang="0">
                <a:pos x="T2" y="T3"/>
              </a:cxn>
              <a:cxn ang="0">
                <a:pos x="T4" y="T5"/>
              </a:cxn>
              <a:cxn ang="0">
                <a:pos x="T6" y="T7"/>
              </a:cxn>
            </a:cxnLst>
            <a:rect l="0" t="0" r="r" b="b"/>
            <a:pathLst>
              <a:path w="545" h="772">
                <a:moveTo>
                  <a:pt x="0" y="772"/>
                </a:moveTo>
                <a:lnTo>
                  <a:pt x="545" y="454"/>
                </a:lnTo>
                <a:lnTo>
                  <a:pt x="0" y="0"/>
                </a:lnTo>
                <a:lnTo>
                  <a:pt x="0" y="772"/>
                </a:lnTo>
                <a:close/>
              </a:path>
            </a:pathLst>
          </a:cu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3" name="Line 35"/>
          <p:cNvSpPr>
            <a:spLocks noChangeShapeType="1"/>
          </p:cNvSpPr>
          <p:nvPr/>
        </p:nvSpPr>
        <p:spPr bwMode="auto">
          <a:xfrm flipH="1" flipV="1">
            <a:off x="2599798" y="3860801"/>
            <a:ext cx="2952750" cy="122396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2" name="Line 34"/>
          <p:cNvSpPr>
            <a:spLocks noChangeShapeType="1"/>
          </p:cNvSpPr>
          <p:nvPr/>
        </p:nvSpPr>
        <p:spPr bwMode="auto">
          <a:xfrm flipH="1">
            <a:off x="2456924" y="2997199"/>
            <a:ext cx="2808286" cy="38155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7" name="Text Box 39"/>
          <p:cNvSpPr txBox="1">
            <a:spLocks noChangeArrowheads="1"/>
          </p:cNvSpPr>
          <p:nvPr/>
        </p:nvSpPr>
        <p:spPr bwMode="auto">
          <a:xfrm>
            <a:off x="4184124" y="3429000"/>
            <a:ext cx="4312847"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∆W Wohlfahrtsverlust gegenüber dem MGG</a:t>
            </a:r>
          </a:p>
        </p:txBody>
      </p:sp>
      <p:sp>
        <p:nvSpPr>
          <p:cNvPr id="396328" name="Line 40"/>
          <p:cNvSpPr>
            <a:spLocks noChangeShapeType="1"/>
          </p:cNvSpPr>
          <p:nvPr/>
        </p:nvSpPr>
        <p:spPr bwMode="auto">
          <a:xfrm flipH="1" flipV="1">
            <a:off x="3249085" y="3500438"/>
            <a:ext cx="935038" cy="144462"/>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09" name="Line 21"/>
          <p:cNvSpPr>
            <a:spLocks noChangeShapeType="1"/>
          </p:cNvSpPr>
          <p:nvPr/>
        </p:nvSpPr>
        <p:spPr bwMode="auto">
          <a:xfrm flipV="1">
            <a:off x="1100959" y="1060991"/>
            <a:ext cx="4219814" cy="3138977"/>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96329" name="Line 41"/>
          <p:cNvSpPr>
            <a:spLocks noChangeShapeType="1"/>
          </p:cNvSpPr>
          <p:nvPr/>
        </p:nvSpPr>
        <p:spPr bwMode="auto">
          <a:xfrm flipH="1">
            <a:off x="1088499" y="3644900"/>
            <a:ext cx="25923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latin typeface="Times New Roman" panose="02020603050405020304" pitchFamily="18" charset="0"/>
              <a:cs typeface="Times New Roman" panose="02020603050405020304" pitchFamily="18" charset="0"/>
            </a:endParaRPr>
          </a:p>
        </p:txBody>
      </p:sp>
      <p:sp>
        <p:nvSpPr>
          <p:cNvPr id="37" name="Text Box 20">
            <a:extLst>
              <a:ext uri="{FF2B5EF4-FFF2-40B4-BE49-F238E27FC236}">
                <a16:creationId xmlns:a16="http://schemas.microsoft.com/office/drawing/2014/main" id="{1112161A-2775-483F-9373-CDFB5D367022}"/>
              </a:ext>
            </a:extLst>
          </p:cNvPr>
          <p:cNvSpPr txBox="1">
            <a:spLocks noChangeArrowheads="1"/>
          </p:cNvSpPr>
          <p:nvPr/>
        </p:nvSpPr>
        <p:spPr bwMode="auto">
          <a:xfrm>
            <a:off x="685281" y="4047610"/>
            <a:ext cx="458780" cy="36933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dirty="0">
                <a:latin typeface="Times New Roman" panose="02020603050405020304" pitchFamily="18" charset="0"/>
                <a:cs typeface="Times New Roman" panose="02020603050405020304" pitchFamily="18" charset="0"/>
              </a:rPr>
              <a:t>p*</a:t>
            </a:r>
            <a:r>
              <a:rPr lang="de-DE" baseline="-25000" dirty="0">
                <a:latin typeface="Times New Roman" panose="02020603050405020304" pitchFamily="18" charset="0"/>
                <a:cs typeface="Times New Roman" panose="02020603050405020304" pitchFamily="18" charset="0"/>
              </a:rPr>
              <a:t>t</a:t>
            </a:r>
            <a:endParaRPr lang="de-DE" baseline="30000" dirty="0">
              <a:latin typeface="Times New Roman" panose="02020603050405020304" pitchFamily="18" charset="0"/>
              <a:cs typeface="Times New Roman" panose="02020603050405020304" pitchFamily="18" charset="0"/>
            </a:endParaRPr>
          </a:p>
        </p:txBody>
      </p:sp>
      <p:sp>
        <p:nvSpPr>
          <p:cNvPr id="38" name="Rechteck 37"/>
          <p:cNvSpPr/>
          <p:nvPr/>
        </p:nvSpPr>
        <p:spPr>
          <a:xfrm>
            <a:off x="8366082" y="633687"/>
            <a:ext cx="3825917" cy="738664"/>
          </a:xfrm>
          <a:prstGeom prst="rect">
            <a:avLst/>
          </a:prstGeom>
        </p:spPr>
        <p:txBody>
          <a:bodyPr wrap="square">
            <a:spAutoFit/>
          </a:bodyPr>
          <a:lstStyle/>
          <a:p>
            <a:r>
              <a:rPr lang="de-DE" sz="1400" dirty="0"/>
              <a:t>Bei einer Wohlfahrtsbetrachtung greifen wir auf das Konzept der Konsumenten- und Produzentenrente zurück. </a:t>
            </a:r>
            <a:endParaRPr lang="de-DE" sz="1400" dirty="0">
              <a:latin typeface="Times New Roman" panose="02020603050405020304" pitchFamily="18" charset="0"/>
              <a:cs typeface="Times New Roman" panose="02020603050405020304" pitchFamily="18" charset="0"/>
            </a:endParaRPr>
          </a:p>
        </p:txBody>
      </p:sp>
      <p:sp>
        <p:nvSpPr>
          <p:cNvPr id="39" name="Rechteck 38"/>
          <p:cNvSpPr/>
          <p:nvPr/>
        </p:nvSpPr>
        <p:spPr>
          <a:xfrm>
            <a:off x="8366081" y="1372351"/>
            <a:ext cx="3825917" cy="954107"/>
          </a:xfrm>
          <a:prstGeom prst="rect">
            <a:avLst/>
          </a:prstGeom>
        </p:spPr>
        <p:txBody>
          <a:bodyPr wrap="square">
            <a:spAutoFit/>
          </a:bodyPr>
          <a:lstStyle/>
          <a:p>
            <a:r>
              <a:rPr lang="de-DE" sz="1400" dirty="0"/>
              <a:t>Bei Einführung der Stücksteuer t auf Angebotsseite verschiebt sich die Angebotskurve auf A</a:t>
            </a:r>
            <a:r>
              <a:rPr lang="de-DE" sz="1400" baseline="-25000" dirty="0"/>
              <a:t>t</a:t>
            </a:r>
            <a:r>
              <a:rPr lang="de-DE" sz="1400" dirty="0"/>
              <a:t>, der Preis für die Konsumenten steigt auf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 </a:t>
            </a:r>
            <a:r>
              <a:rPr lang="de-DE" sz="1400" dirty="0"/>
              <a:t>und die Konsumentenrente sinkt auf </a:t>
            </a:r>
            <a:r>
              <a:rPr lang="de-DE" sz="1400" dirty="0" err="1"/>
              <a:t>KR</a:t>
            </a:r>
            <a:r>
              <a:rPr lang="de-DE" sz="1400" baseline="-25000" dirty="0" err="1"/>
              <a:t>t</a:t>
            </a:r>
            <a:endParaRPr lang="de-DE" sz="1400" baseline="-25000" dirty="0">
              <a:latin typeface="Times New Roman" panose="02020603050405020304" pitchFamily="18" charset="0"/>
              <a:cs typeface="Times New Roman" panose="02020603050405020304" pitchFamily="18" charset="0"/>
            </a:endParaRPr>
          </a:p>
        </p:txBody>
      </p:sp>
      <p:sp>
        <p:nvSpPr>
          <p:cNvPr id="40" name="Rechteck 39"/>
          <p:cNvSpPr/>
          <p:nvPr/>
        </p:nvSpPr>
        <p:spPr>
          <a:xfrm>
            <a:off x="8366080" y="2276295"/>
            <a:ext cx="3825917" cy="1169551"/>
          </a:xfrm>
          <a:prstGeom prst="rect">
            <a:avLst/>
          </a:prstGeom>
        </p:spPr>
        <p:txBody>
          <a:bodyPr wrap="square">
            <a:spAutoFit/>
          </a:bodyPr>
          <a:lstStyle/>
          <a:p>
            <a:r>
              <a:rPr lang="de-DE" sz="1400" dirty="0"/>
              <a:t>Die Anbieter verbuchen zwar den Preis </a:t>
            </a:r>
            <a:r>
              <a:rPr lang="de-DE" sz="1400" dirty="0">
                <a:latin typeface="Times New Roman" panose="02020603050405020304" pitchFamily="18" charset="0"/>
                <a:cs typeface="Times New Roman" panose="02020603050405020304" pitchFamily="18" charset="0"/>
              </a:rPr>
              <a:t>q*</a:t>
            </a:r>
            <a:r>
              <a:rPr lang="de-DE" sz="1400" baseline="-25000" dirty="0">
                <a:latin typeface="Times New Roman" panose="02020603050405020304" pitchFamily="18" charset="0"/>
                <a:cs typeface="Times New Roman" panose="02020603050405020304" pitchFamily="18" charset="0"/>
              </a:rPr>
              <a:t>t </a:t>
            </a:r>
            <a:r>
              <a:rPr lang="de-DE" sz="1400" dirty="0"/>
              <a:t>in ihrer Kasse, jedoch müssen sie pro Stück t an das Finanzamt überweisen und es verbleibt ihnen der Preis p</a:t>
            </a:r>
            <a:r>
              <a:rPr lang="de-DE" sz="1400" dirty="0">
                <a:latin typeface="Times New Roman" panose="02020603050405020304" pitchFamily="18" charset="0"/>
                <a:cs typeface="Times New Roman" panose="02020603050405020304" pitchFamily="18" charset="0"/>
              </a:rPr>
              <a:t>*</a:t>
            </a:r>
            <a:r>
              <a:rPr lang="de-DE" sz="1400" baseline="-25000" dirty="0">
                <a:latin typeface="Times New Roman" panose="02020603050405020304" pitchFamily="18" charset="0"/>
                <a:cs typeface="Times New Roman" panose="02020603050405020304" pitchFamily="18" charset="0"/>
              </a:rPr>
              <a:t>t</a:t>
            </a:r>
            <a:r>
              <a:rPr lang="de-DE" sz="1400" dirty="0"/>
              <a:t>. Somit sinkt die Konsumentenrente auf </a:t>
            </a:r>
            <a:r>
              <a:rPr lang="de-DE" sz="1400" dirty="0" err="1"/>
              <a:t>PR</a:t>
            </a:r>
            <a:r>
              <a:rPr lang="de-DE" sz="1400" baseline="-25000" dirty="0" err="1"/>
              <a:t>t</a:t>
            </a:r>
            <a:r>
              <a:rPr lang="de-DE" sz="1400" dirty="0"/>
              <a:t>. </a:t>
            </a:r>
            <a:endParaRPr lang="de-DE" sz="1400" dirty="0">
              <a:latin typeface="Times New Roman" panose="02020603050405020304" pitchFamily="18" charset="0"/>
              <a:cs typeface="Times New Roman" panose="02020603050405020304" pitchFamily="18" charset="0"/>
            </a:endParaRPr>
          </a:p>
        </p:txBody>
      </p:sp>
      <p:sp>
        <p:nvSpPr>
          <p:cNvPr id="41" name="Rechteck 40"/>
          <p:cNvSpPr/>
          <p:nvPr/>
        </p:nvSpPr>
        <p:spPr>
          <a:xfrm>
            <a:off x="8364199" y="3395730"/>
            <a:ext cx="3825917" cy="1600438"/>
          </a:xfrm>
          <a:prstGeom prst="rect">
            <a:avLst/>
          </a:prstGeom>
        </p:spPr>
        <p:txBody>
          <a:bodyPr wrap="square">
            <a:spAutoFit/>
          </a:bodyPr>
          <a:lstStyle/>
          <a:p>
            <a:r>
              <a:rPr lang="de-DE" sz="1400" dirty="0"/>
              <a:t>Für die Wohlfahrtsbetrachtung des ganzen Landes ist weiterhin zu berücksichtigen, dass auch das Steuervolumen T generiert wird, und dieses letztlich durch Umverteilung oder durch Bereitstellung von Infrastruktur (wir leben zum Glück nicht in einer Diktatur) wieder allen zugute kommt</a:t>
            </a:r>
            <a:endParaRPr lang="de-DE" sz="1400" dirty="0">
              <a:latin typeface="Times New Roman" panose="02020603050405020304" pitchFamily="18" charset="0"/>
              <a:cs typeface="Times New Roman" panose="02020603050405020304" pitchFamily="18" charset="0"/>
            </a:endParaRPr>
          </a:p>
        </p:txBody>
      </p:sp>
      <p:sp>
        <p:nvSpPr>
          <p:cNvPr id="42" name="Rechteck 41"/>
          <p:cNvSpPr/>
          <p:nvPr/>
        </p:nvSpPr>
        <p:spPr>
          <a:xfrm>
            <a:off x="8359248" y="4896155"/>
            <a:ext cx="3825917" cy="523220"/>
          </a:xfrm>
          <a:prstGeom prst="rect">
            <a:avLst/>
          </a:prstGeom>
        </p:spPr>
        <p:txBody>
          <a:bodyPr wrap="square">
            <a:spAutoFit/>
          </a:bodyPr>
          <a:lstStyle/>
          <a:p>
            <a:r>
              <a:rPr lang="de-DE" sz="1400" dirty="0"/>
              <a:t>Die Wohlfahrt nach Steuererhebung ergibt sich damit zu </a:t>
            </a:r>
            <a:r>
              <a:rPr lang="de-DE" sz="1400" dirty="0" err="1"/>
              <a:t>KR</a:t>
            </a:r>
            <a:r>
              <a:rPr lang="de-DE" sz="1400" baseline="-25000" dirty="0" err="1"/>
              <a:t>t</a:t>
            </a:r>
            <a:r>
              <a:rPr lang="de-DE" sz="1400" dirty="0"/>
              <a:t> + </a:t>
            </a:r>
            <a:r>
              <a:rPr lang="de-DE" sz="1400" dirty="0" err="1"/>
              <a:t>PR</a:t>
            </a:r>
            <a:r>
              <a:rPr lang="de-DE" sz="1400" baseline="-25000" dirty="0" err="1"/>
              <a:t>t</a:t>
            </a:r>
            <a:r>
              <a:rPr lang="de-DE" sz="1400" dirty="0"/>
              <a:t> + T=</a:t>
            </a:r>
            <a:r>
              <a:rPr lang="de-DE" sz="1400" dirty="0" err="1"/>
              <a:t>W</a:t>
            </a:r>
            <a:r>
              <a:rPr lang="de-DE" sz="1400" baseline="-25000" dirty="0" err="1"/>
              <a:t>t</a:t>
            </a:r>
            <a:endParaRPr lang="de-DE" sz="1400" baseline="-25000" dirty="0">
              <a:latin typeface="Times New Roman" panose="02020603050405020304" pitchFamily="18" charset="0"/>
              <a:cs typeface="Times New Roman" panose="02020603050405020304" pitchFamily="18" charset="0"/>
            </a:endParaRPr>
          </a:p>
        </p:txBody>
      </p:sp>
      <p:sp>
        <p:nvSpPr>
          <p:cNvPr id="43" name="Rechteck 42"/>
          <p:cNvSpPr/>
          <p:nvPr/>
        </p:nvSpPr>
        <p:spPr>
          <a:xfrm>
            <a:off x="8354297" y="5425277"/>
            <a:ext cx="3825917" cy="523220"/>
          </a:xfrm>
          <a:prstGeom prst="rect">
            <a:avLst/>
          </a:prstGeom>
        </p:spPr>
        <p:txBody>
          <a:bodyPr wrap="square">
            <a:spAutoFit/>
          </a:bodyPr>
          <a:lstStyle/>
          <a:p>
            <a:r>
              <a:rPr lang="de-DE" sz="1400" dirty="0"/>
              <a:t>Gegenüber dem </a:t>
            </a:r>
            <a:r>
              <a:rPr lang="de-DE" sz="1400" dirty="0" err="1"/>
              <a:t>unverzerrten</a:t>
            </a:r>
            <a:r>
              <a:rPr lang="de-DE" sz="1400" dirty="0"/>
              <a:t> Markt ergibt sich aber trotzdem ein Wohlfahrtsverlust von </a:t>
            </a:r>
            <a:r>
              <a:rPr lang="de-DE" sz="1400" dirty="0">
                <a:latin typeface="Times New Roman" panose="02020603050405020304" pitchFamily="18" charset="0"/>
                <a:cs typeface="Times New Roman" panose="02020603050405020304" pitchFamily="18" charset="0"/>
              </a:rPr>
              <a:t>∆W</a:t>
            </a:r>
            <a:r>
              <a:rPr lang="de-DE" sz="1400" dirty="0"/>
              <a:t> </a:t>
            </a:r>
            <a:endParaRPr lang="de-DE" sz="1400"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1961194" y="3445846"/>
            <a:ext cx="324128" cy="430887"/>
          </a:xfrm>
          <a:prstGeom prst="rect">
            <a:avLst/>
          </a:prstGeom>
          <a:noFill/>
        </p:spPr>
        <p:txBody>
          <a:bodyPr wrap="none" rtlCol="0">
            <a:spAutoFit/>
          </a:bodyPr>
          <a:lstStyle/>
          <a:p>
            <a:r>
              <a:rPr lang="de-DE" sz="2200" b="1" dirty="0"/>
              <a:t>T</a:t>
            </a:r>
          </a:p>
        </p:txBody>
      </p:sp>
      <p:sp>
        <p:nvSpPr>
          <p:cNvPr id="44" name="Rechteck 43"/>
          <p:cNvSpPr/>
          <p:nvPr/>
        </p:nvSpPr>
        <p:spPr>
          <a:xfrm>
            <a:off x="179678" y="6015357"/>
            <a:ext cx="5681921" cy="523220"/>
          </a:xfrm>
          <a:prstGeom prst="rect">
            <a:avLst/>
          </a:prstGeom>
        </p:spPr>
        <p:txBody>
          <a:bodyPr wrap="square">
            <a:spAutoFit/>
          </a:bodyPr>
          <a:lstStyle/>
          <a:p>
            <a:r>
              <a:rPr lang="de-DE" sz="1400" dirty="0"/>
              <a:t>Die Steuerlast wird zwischen Anbieter und Nachfrager geteilt, jeweils oberhalb und unterhalb des </a:t>
            </a:r>
            <a:r>
              <a:rPr lang="de-DE" sz="1400" dirty="0" err="1"/>
              <a:t>unverzerrten</a:t>
            </a:r>
            <a:r>
              <a:rPr lang="de-DE" sz="1400" dirty="0"/>
              <a:t> Gleichgewichtspreises</a:t>
            </a:r>
            <a:endParaRPr lang="de-DE" sz="1400" dirty="0">
              <a:latin typeface="Times New Roman" panose="02020603050405020304" pitchFamily="18" charset="0"/>
              <a:cs typeface="Times New Roman" panose="02020603050405020304" pitchFamily="18" charset="0"/>
            </a:endParaRPr>
          </a:p>
        </p:txBody>
      </p:sp>
      <p:sp>
        <p:nvSpPr>
          <p:cNvPr id="45" name="Rechteck 44"/>
          <p:cNvSpPr/>
          <p:nvPr/>
        </p:nvSpPr>
        <p:spPr>
          <a:xfrm>
            <a:off x="5861599" y="6006134"/>
            <a:ext cx="5681921" cy="523220"/>
          </a:xfrm>
          <a:prstGeom prst="rect">
            <a:avLst/>
          </a:prstGeom>
        </p:spPr>
        <p:txBody>
          <a:bodyPr wrap="square">
            <a:spAutoFit/>
          </a:bodyPr>
          <a:lstStyle/>
          <a:p>
            <a:r>
              <a:rPr lang="de-DE" sz="1400" dirty="0"/>
              <a:t>Sie haben sicher an dieser Stelle die Äquivalenz zur Zolltheorie in einem kleinen Land erkannt!</a:t>
            </a:r>
            <a:endParaRPr lang="de-DE" sz="1400" dirty="0">
              <a:latin typeface="Times New Roman" panose="02020603050405020304" pitchFamily="18" charset="0"/>
              <a:cs typeface="Times New Roman" panose="02020603050405020304" pitchFamily="18" charset="0"/>
            </a:endParaRPr>
          </a:p>
        </p:txBody>
      </p:sp>
      <p:sp>
        <p:nvSpPr>
          <p:cNvPr id="46" name="Rechteck 45">
            <a:extLst>
              <a:ext uri="{FF2B5EF4-FFF2-40B4-BE49-F238E27FC236}">
                <a16:creationId xmlns:a16="http://schemas.microsoft.com/office/drawing/2014/main" id="{C13322D2-7471-4043-FDBD-4FCFF16E6E51}"/>
              </a:ext>
            </a:extLst>
          </p:cNvPr>
          <p:cNvSpPr/>
          <p:nvPr/>
        </p:nvSpPr>
        <p:spPr>
          <a:xfrm>
            <a:off x="8706094" y="4218666"/>
            <a:ext cx="3485906" cy="261827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075393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630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63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630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63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63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63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963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63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963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9630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9630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963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9632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963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9632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9632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9632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9632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04" grpId="0"/>
      <p:bldP spid="396306" grpId="0" animBg="1"/>
      <p:bldP spid="396307" grpId="0"/>
      <p:bldP spid="396308" grpId="0"/>
      <p:bldP spid="396315" grpId="0" animBg="1"/>
      <p:bldP spid="396316" grpId="0" animBg="1"/>
      <p:bldP spid="396317" grpId="0" animBg="1"/>
      <p:bldP spid="396319" grpId="0" animBg="1"/>
      <p:bldP spid="396320" grpId="0"/>
      <p:bldP spid="396321" grpId="0"/>
      <p:bldP spid="396324" grpId="0"/>
      <p:bldP spid="396325" grpId="0"/>
      <p:bldP spid="396326" grpId="0" animBg="1"/>
      <p:bldP spid="396323" grpId="0" animBg="1"/>
      <p:bldP spid="396322" grpId="0" animBg="1"/>
      <p:bldP spid="396327" grpId="0"/>
      <p:bldP spid="396328" grpId="0" animBg="1"/>
      <p:bldP spid="396309" grpId="0" animBg="1"/>
      <p:bldP spid="37" grpId="0"/>
      <p:bldP spid="38" grpId="0"/>
      <p:bldP spid="39" grpId="0"/>
      <p:bldP spid="40" grpId="0"/>
      <p:bldP spid="41" grpId="0"/>
      <p:bldP spid="42" grpId="0"/>
      <p:bldP spid="43" grpId="0"/>
      <p:bldP spid="44" grpId="0"/>
      <p:bldP spid="4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1749</Words>
  <Application>Microsoft Office PowerPoint</Application>
  <PresentationFormat>Breitbild</PresentationFormat>
  <Paragraphs>181</Paragraphs>
  <Slides>13</Slides>
  <Notes>13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Calibri</vt:lpstr>
      <vt:lpstr>Calibri Light</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430</cp:revision>
  <dcterms:created xsi:type="dcterms:W3CDTF">2019-02-11T10:45:01Z</dcterms:created>
  <dcterms:modified xsi:type="dcterms:W3CDTF">2022-04-29T15:08:31Z</dcterms:modified>
</cp:coreProperties>
</file>