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871" r:id="rId2"/>
    <p:sldId id="872" r:id="rId3"/>
    <p:sldId id="873" r:id="rId4"/>
    <p:sldId id="874" r:id="rId5"/>
    <p:sldId id="875" r:id="rId6"/>
    <p:sldId id="876" r:id="rId7"/>
    <p:sldId id="877" r:id="rId8"/>
    <p:sldId id="878" r:id="rId9"/>
    <p:sldId id="879" r:id="rId10"/>
    <p:sldId id="880" r:id="rId11"/>
    <p:sldId id="881" r:id="rId12"/>
    <p:sldId id="882" r:id="rId13"/>
    <p:sldId id="883" r:id="rId14"/>
    <p:sldId id="884" r:id="rId15"/>
    <p:sldId id="885" r:id="rId16"/>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87" d="100"/>
          <a:sy n="87" d="100"/>
        </p:scale>
        <p:origin x="45"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Mappe1"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Mappe1"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Mappe1"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Mappe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W1</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strRef>
              <c:f>Tabelle1!$B$4</c:f>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Tabelle1!$C$3:$E$3</c:f>
              <c:strCache>
                <c:ptCount val="3"/>
                <c:pt idx="0">
                  <c:v>A</c:v>
                </c:pt>
                <c:pt idx="1">
                  <c:v>B</c:v>
                </c:pt>
                <c:pt idx="2">
                  <c:v>C</c:v>
                </c:pt>
              </c:strCache>
            </c:strRef>
          </c:cat>
          <c:val>
            <c:numRef>
              <c:f>Tabelle1!$C$4:$E$4</c:f>
              <c:numCache>
                <c:formatCode>General</c:formatCode>
                <c:ptCount val="3"/>
                <c:pt idx="0">
                  <c:v>30</c:v>
                </c:pt>
                <c:pt idx="1">
                  <c:v>10</c:v>
                </c:pt>
                <c:pt idx="2">
                  <c:v>20</c:v>
                </c:pt>
              </c:numCache>
            </c:numRef>
          </c:val>
          <c:smooth val="0"/>
          <c:extLst>
            <c:ext xmlns:c16="http://schemas.microsoft.com/office/drawing/2014/chart" uri="{C3380CC4-5D6E-409C-BE32-E72D297353CC}">
              <c16:uniqueId val="{00000000-BFDB-45C8-82BA-08A384F3929C}"/>
            </c:ext>
          </c:extLst>
        </c:ser>
        <c:dLbls>
          <c:showLegendKey val="0"/>
          <c:showVal val="0"/>
          <c:showCatName val="0"/>
          <c:showSerName val="0"/>
          <c:showPercent val="0"/>
          <c:showBubbleSize val="0"/>
        </c:dLbls>
        <c:marker val="1"/>
        <c:smooth val="0"/>
        <c:axId val="275346608"/>
        <c:axId val="275341032"/>
        <c:extLst>
          <c:ext xmlns:c15="http://schemas.microsoft.com/office/drawing/2012/chart" uri="{02D57815-91ED-43cb-92C2-25804820EDAC}">
            <c15:filteredLineSeries>
              <c15:ser>
                <c:idx val="1"/>
                <c:order val="1"/>
                <c:tx>
                  <c:strRef>
                    <c:extLst>
                      <c:ext uri="{02D57815-91ED-43cb-92C2-25804820EDAC}">
                        <c15:formulaRef>
                          <c15:sqref>Tabelle1!$B$5</c15:sqref>
                        </c15:formulaRef>
                      </c:ext>
                    </c:extLst>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extLst>
                      <c:ext uri="{02D57815-91ED-43cb-92C2-25804820EDAC}">
                        <c15:formulaRef>
                          <c15:sqref>Tabelle1!$C$3:$E$3</c15:sqref>
                        </c15:formulaRef>
                      </c:ext>
                    </c:extLst>
                    <c:strCache>
                      <c:ptCount val="3"/>
                      <c:pt idx="0">
                        <c:v>A</c:v>
                      </c:pt>
                      <c:pt idx="1">
                        <c:v>B</c:v>
                      </c:pt>
                      <c:pt idx="2">
                        <c:v>C</c:v>
                      </c:pt>
                    </c:strCache>
                  </c:strRef>
                </c:cat>
                <c:val>
                  <c:numRef>
                    <c:extLst>
                      <c:ext uri="{02D57815-91ED-43cb-92C2-25804820EDAC}">
                        <c15:formulaRef>
                          <c15:sqref>Tabelle1!$C$5:$E$5</c15:sqref>
                        </c15:formulaRef>
                      </c:ext>
                    </c:extLst>
                    <c:numCache>
                      <c:formatCode>General</c:formatCode>
                      <c:ptCount val="3"/>
                      <c:pt idx="0">
                        <c:v>30</c:v>
                      </c:pt>
                      <c:pt idx="1">
                        <c:v>40</c:v>
                      </c:pt>
                      <c:pt idx="2">
                        <c:v>20</c:v>
                      </c:pt>
                    </c:numCache>
                  </c:numRef>
                </c:val>
                <c:smooth val="0"/>
                <c:extLst>
                  <c:ext xmlns:c16="http://schemas.microsoft.com/office/drawing/2014/chart" uri="{C3380CC4-5D6E-409C-BE32-E72D297353CC}">
                    <c16:uniqueId val="{00000001-BFDB-45C8-82BA-08A384F3929C}"/>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Tabelle1!$B$6</c15:sqref>
                        </c15:formulaRef>
                      </c:ext>
                    </c:extLst>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extLst xmlns:c15="http://schemas.microsoft.com/office/drawing/2012/chart">
                      <c:ext xmlns:c15="http://schemas.microsoft.com/office/drawing/2012/chart" uri="{02D57815-91ED-43cb-92C2-25804820EDAC}">
                        <c15:formulaRef>
                          <c15:sqref>Tabelle1!$C$3:$E$3</c15:sqref>
                        </c15:formulaRef>
                      </c:ext>
                    </c:extLst>
                    <c:strCache>
                      <c:ptCount val="3"/>
                      <c:pt idx="0">
                        <c:v>A</c:v>
                      </c:pt>
                      <c:pt idx="1">
                        <c:v>B</c:v>
                      </c:pt>
                      <c:pt idx="2">
                        <c:v>C</c:v>
                      </c:pt>
                    </c:strCache>
                  </c:strRef>
                </c:cat>
                <c:val>
                  <c:numRef>
                    <c:extLst xmlns:c15="http://schemas.microsoft.com/office/drawing/2012/chart">
                      <c:ext xmlns:c15="http://schemas.microsoft.com/office/drawing/2012/chart" uri="{02D57815-91ED-43cb-92C2-25804820EDAC}">
                        <c15:formulaRef>
                          <c15:sqref>Tabelle1!$C$6:$E$6</c15:sqref>
                        </c15:formulaRef>
                      </c:ext>
                    </c:extLst>
                    <c:numCache>
                      <c:formatCode>General</c:formatCode>
                      <c:ptCount val="3"/>
                      <c:pt idx="0">
                        <c:v>30</c:v>
                      </c:pt>
                      <c:pt idx="1">
                        <c:v>40</c:v>
                      </c:pt>
                      <c:pt idx="2">
                        <c:v>50</c:v>
                      </c:pt>
                    </c:numCache>
                  </c:numRef>
                </c:val>
                <c:smooth val="0"/>
                <c:extLst xmlns:c15="http://schemas.microsoft.com/office/drawing/2012/chart">
                  <c:ext xmlns:c16="http://schemas.microsoft.com/office/drawing/2014/chart" uri="{C3380CC4-5D6E-409C-BE32-E72D297353CC}">
                    <c16:uniqueId val="{00000002-BFDB-45C8-82BA-08A384F3929C}"/>
                  </c:ext>
                </c:extLst>
              </c15:ser>
            </c15:filteredLineSeries>
          </c:ext>
        </c:extLst>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W2</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1"/>
          <c:order val="1"/>
          <c:tx>
            <c:strRef>
              <c:f>Tabelle1!$B$5</c:f>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Tabelle1!$C$3:$E$3</c:f>
              <c:strCache>
                <c:ptCount val="3"/>
                <c:pt idx="0">
                  <c:v>A</c:v>
                </c:pt>
                <c:pt idx="1">
                  <c:v>B</c:v>
                </c:pt>
                <c:pt idx="2">
                  <c:v>C</c:v>
                </c:pt>
              </c:strCache>
            </c:strRef>
          </c:cat>
          <c:val>
            <c:numRef>
              <c:f>Tabelle1!$C$5:$E$5</c:f>
              <c:numCache>
                <c:formatCode>General</c:formatCode>
                <c:ptCount val="3"/>
                <c:pt idx="0">
                  <c:v>30</c:v>
                </c:pt>
                <c:pt idx="1">
                  <c:v>40</c:v>
                </c:pt>
                <c:pt idx="2">
                  <c:v>20</c:v>
                </c:pt>
              </c:numCache>
            </c:numRef>
          </c:val>
          <c:smooth val="0"/>
          <c:extLst>
            <c:ext xmlns:c16="http://schemas.microsoft.com/office/drawing/2014/chart" uri="{C3380CC4-5D6E-409C-BE32-E72D297353CC}">
              <c16:uniqueId val="{00000000-5E69-477F-98F2-8E414464A261}"/>
            </c:ext>
          </c:extLst>
        </c:ser>
        <c:dLbls>
          <c:showLegendKey val="0"/>
          <c:showVal val="0"/>
          <c:showCatName val="0"/>
          <c:showSerName val="0"/>
          <c:showPercent val="0"/>
          <c:showBubbleSize val="0"/>
        </c:dLbls>
        <c:marker val="1"/>
        <c:smooth val="0"/>
        <c:axId val="275346608"/>
        <c:axId val="275341032"/>
        <c:extLst>
          <c:ext xmlns:c15="http://schemas.microsoft.com/office/drawing/2012/chart" uri="{02D57815-91ED-43cb-92C2-25804820EDAC}">
            <c15:filteredLineSeries>
              <c15:ser>
                <c:idx val="0"/>
                <c:order val="0"/>
                <c:tx>
                  <c:strRef>
                    <c:extLst>
                      <c:ext uri="{02D57815-91ED-43cb-92C2-25804820EDAC}">
                        <c15:formulaRef>
                          <c15:sqref>Tabelle1!$B$4</c15:sqref>
                        </c15:formulaRef>
                      </c:ext>
                    </c:extLst>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extLst>
                      <c:ext uri="{02D57815-91ED-43cb-92C2-25804820EDAC}">
                        <c15:formulaRef>
                          <c15:sqref>Tabelle1!$C$3:$E$3</c15:sqref>
                        </c15:formulaRef>
                      </c:ext>
                    </c:extLst>
                    <c:strCache>
                      <c:ptCount val="3"/>
                      <c:pt idx="0">
                        <c:v>A</c:v>
                      </c:pt>
                      <c:pt idx="1">
                        <c:v>B</c:v>
                      </c:pt>
                      <c:pt idx="2">
                        <c:v>C</c:v>
                      </c:pt>
                    </c:strCache>
                  </c:strRef>
                </c:cat>
                <c:val>
                  <c:numRef>
                    <c:extLst>
                      <c:ext uri="{02D57815-91ED-43cb-92C2-25804820EDAC}">
                        <c15:formulaRef>
                          <c15:sqref>Tabelle1!$C$4:$E$4</c15:sqref>
                        </c15:formulaRef>
                      </c:ext>
                    </c:extLst>
                    <c:numCache>
                      <c:formatCode>General</c:formatCode>
                      <c:ptCount val="3"/>
                      <c:pt idx="0">
                        <c:v>30</c:v>
                      </c:pt>
                      <c:pt idx="1">
                        <c:v>10</c:v>
                      </c:pt>
                      <c:pt idx="2">
                        <c:v>20</c:v>
                      </c:pt>
                    </c:numCache>
                  </c:numRef>
                </c:val>
                <c:smooth val="0"/>
                <c:extLst>
                  <c:ext xmlns:c16="http://schemas.microsoft.com/office/drawing/2014/chart" uri="{C3380CC4-5D6E-409C-BE32-E72D297353CC}">
                    <c16:uniqueId val="{00000001-5E69-477F-98F2-8E414464A261}"/>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Tabelle1!$B$6</c15:sqref>
                        </c15:formulaRef>
                      </c:ext>
                    </c:extLst>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extLst xmlns:c15="http://schemas.microsoft.com/office/drawing/2012/chart">
                      <c:ext xmlns:c15="http://schemas.microsoft.com/office/drawing/2012/chart" uri="{02D57815-91ED-43cb-92C2-25804820EDAC}">
                        <c15:formulaRef>
                          <c15:sqref>Tabelle1!$C$3:$E$3</c15:sqref>
                        </c15:formulaRef>
                      </c:ext>
                    </c:extLst>
                    <c:strCache>
                      <c:ptCount val="3"/>
                      <c:pt idx="0">
                        <c:v>A</c:v>
                      </c:pt>
                      <c:pt idx="1">
                        <c:v>B</c:v>
                      </c:pt>
                      <c:pt idx="2">
                        <c:v>C</c:v>
                      </c:pt>
                    </c:strCache>
                  </c:strRef>
                </c:cat>
                <c:val>
                  <c:numRef>
                    <c:extLst xmlns:c15="http://schemas.microsoft.com/office/drawing/2012/chart">
                      <c:ext xmlns:c15="http://schemas.microsoft.com/office/drawing/2012/chart" uri="{02D57815-91ED-43cb-92C2-25804820EDAC}">
                        <c15:formulaRef>
                          <c15:sqref>Tabelle1!$C$6:$E$6</c15:sqref>
                        </c15:formulaRef>
                      </c:ext>
                    </c:extLst>
                    <c:numCache>
                      <c:formatCode>General</c:formatCode>
                      <c:ptCount val="3"/>
                      <c:pt idx="0">
                        <c:v>30</c:v>
                      </c:pt>
                      <c:pt idx="1">
                        <c:v>40</c:v>
                      </c:pt>
                      <c:pt idx="2">
                        <c:v>50</c:v>
                      </c:pt>
                    </c:numCache>
                  </c:numRef>
                </c:val>
                <c:smooth val="0"/>
                <c:extLst xmlns:c15="http://schemas.microsoft.com/office/drawing/2012/chart">
                  <c:ext xmlns:c16="http://schemas.microsoft.com/office/drawing/2014/chart" uri="{C3380CC4-5D6E-409C-BE32-E72D297353CC}">
                    <c16:uniqueId val="{00000002-5E69-477F-98F2-8E414464A261}"/>
                  </c:ext>
                </c:extLst>
              </c15:ser>
            </c15:filteredLineSeries>
          </c:ext>
        </c:extLst>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W3</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2"/>
          <c:order val="2"/>
          <c:tx>
            <c:strRef>
              <c:f>Tabelle1!$B$6</c:f>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Tabelle1!$C$3:$E$3</c:f>
              <c:strCache>
                <c:ptCount val="3"/>
                <c:pt idx="0">
                  <c:v>A</c:v>
                </c:pt>
                <c:pt idx="1">
                  <c:v>B</c:v>
                </c:pt>
                <c:pt idx="2">
                  <c:v>C</c:v>
                </c:pt>
              </c:strCache>
            </c:strRef>
          </c:cat>
          <c:val>
            <c:numRef>
              <c:f>Tabelle1!$C$6:$E$6</c:f>
              <c:numCache>
                <c:formatCode>General</c:formatCode>
                <c:ptCount val="3"/>
                <c:pt idx="0">
                  <c:v>30</c:v>
                </c:pt>
                <c:pt idx="1">
                  <c:v>40</c:v>
                </c:pt>
                <c:pt idx="2">
                  <c:v>50</c:v>
                </c:pt>
              </c:numCache>
            </c:numRef>
          </c:val>
          <c:smooth val="0"/>
          <c:extLst>
            <c:ext xmlns:c16="http://schemas.microsoft.com/office/drawing/2014/chart" uri="{C3380CC4-5D6E-409C-BE32-E72D297353CC}">
              <c16:uniqueId val="{00000000-B646-4E49-920D-C5D12A96C982}"/>
            </c:ext>
          </c:extLst>
        </c:ser>
        <c:dLbls>
          <c:showLegendKey val="0"/>
          <c:showVal val="0"/>
          <c:showCatName val="0"/>
          <c:showSerName val="0"/>
          <c:showPercent val="0"/>
          <c:showBubbleSize val="0"/>
        </c:dLbls>
        <c:marker val="1"/>
        <c:smooth val="0"/>
        <c:axId val="275346608"/>
        <c:axId val="275341032"/>
        <c:extLst>
          <c:ext xmlns:c15="http://schemas.microsoft.com/office/drawing/2012/chart" uri="{02D57815-91ED-43cb-92C2-25804820EDAC}">
            <c15:filteredLineSeries>
              <c15:ser>
                <c:idx val="0"/>
                <c:order val="0"/>
                <c:tx>
                  <c:strRef>
                    <c:extLst>
                      <c:ext uri="{02D57815-91ED-43cb-92C2-25804820EDAC}">
                        <c15:formulaRef>
                          <c15:sqref>Tabelle1!$B$4</c15:sqref>
                        </c15:formulaRef>
                      </c:ext>
                    </c:extLst>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extLst>
                      <c:ext uri="{02D57815-91ED-43cb-92C2-25804820EDAC}">
                        <c15:formulaRef>
                          <c15:sqref>Tabelle1!$C$3:$E$3</c15:sqref>
                        </c15:formulaRef>
                      </c:ext>
                    </c:extLst>
                    <c:strCache>
                      <c:ptCount val="3"/>
                      <c:pt idx="0">
                        <c:v>A</c:v>
                      </c:pt>
                      <c:pt idx="1">
                        <c:v>B</c:v>
                      </c:pt>
                      <c:pt idx="2">
                        <c:v>C</c:v>
                      </c:pt>
                    </c:strCache>
                  </c:strRef>
                </c:cat>
                <c:val>
                  <c:numRef>
                    <c:extLst>
                      <c:ext uri="{02D57815-91ED-43cb-92C2-25804820EDAC}">
                        <c15:formulaRef>
                          <c15:sqref>Tabelle1!$C$4:$E$4</c15:sqref>
                        </c15:formulaRef>
                      </c:ext>
                    </c:extLst>
                    <c:numCache>
                      <c:formatCode>General</c:formatCode>
                      <c:ptCount val="3"/>
                      <c:pt idx="0">
                        <c:v>30</c:v>
                      </c:pt>
                      <c:pt idx="1">
                        <c:v>10</c:v>
                      </c:pt>
                      <c:pt idx="2">
                        <c:v>20</c:v>
                      </c:pt>
                    </c:numCache>
                  </c:numRef>
                </c:val>
                <c:smooth val="0"/>
                <c:extLst>
                  <c:ext xmlns:c16="http://schemas.microsoft.com/office/drawing/2014/chart" uri="{C3380CC4-5D6E-409C-BE32-E72D297353CC}">
                    <c16:uniqueId val="{00000001-B646-4E49-920D-C5D12A96C982}"/>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Tabelle1!$B$5</c15:sqref>
                        </c15:formulaRef>
                      </c:ext>
                    </c:extLst>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extLst xmlns:c15="http://schemas.microsoft.com/office/drawing/2012/chart">
                      <c:ext xmlns:c15="http://schemas.microsoft.com/office/drawing/2012/chart" uri="{02D57815-91ED-43cb-92C2-25804820EDAC}">
                        <c15:formulaRef>
                          <c15:sqref>Tabelle1!$C$3:$E$3</c15:sqref>
                        </c15:formulaRef>
                      </c:ext>
                    </c:extLst>
                    <c:strCache>
                      <c:ptCount val="3"/>
                      <c:pt idx="0">
                        <c:v>A</c:v>
                      </c:pt>
                      <c:pt idx="1">
                        <c:v>B</c:v>
                      </c:pt>
                      <c:pt idx="2">
                        <c:v>C</c:v>
                      </c:pt>
                    </c:strCache>
                  </c:strRef>
                </c:cat>
                <c:val>
                  <c:numRef>
                    <c:extLst xmlns:c15="http://schemas.microsoft.com/office/drawing/2012/chart">
                      <c:ext xmlns:c15="http://schemas.microsoft.com/office/drawing/2012/chart" uri="{02D57815-91ED-43cb-92C2-25804820EDAC}">
                        <c15:formulaRef>
                          <c15:sqref>Tabelle1!$C$5:$E$5</c15:sqref>
                        </c15:formulaRef>
                      </c:ext>
                    </c:extLst>
                    <c:numCache>
                      <c:formatCode>General</c:formatCode>
                      <c:ptCount val="3"/>
                      <c:pt idx="0">
                        <c:v>30</c:v>
                      </c:pt>
                      <c:pt idx="1">
                        <c:v>40</c:v>
                      </c:pt>
                      <c:pt idx="2">
                        <c:v>20</c:v>
                      </c:pt>
                    </c:numCache>
                  </c:numRef>
                </c:val>
                <c:smooth val="0"/>
                <c:extLst xmlns:c15="http://schemas.microsoft.com/office/drawing/2012/chart">
                  <c:ext xmlns:c16="http://schemas.microsoft.com/office/drawing/2014/chart" uri="{C3380CC4-5D6E-409C-BE32-E72D297353CC}">
                    <c16:uniqueId val="{00000002-B646-4E49-920D-C5D12A96C982}"/>
                  </c:ext>
                </c:extLst>
              </c15:ser>
            </c15:filteredLineSeries>
          </c:ext>
        </c:extLst>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W1</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strRef>
              <c:f>Tabelle1!$B$4</c:f>
              <c:strCache>
                <c:ptCount val="1"/>
                <c:pt idx="0">
                  <c:v>W1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Tabelle1!$C$3:$E$3</c:f>
              <c:strCache>
                <c:ptCount val="3"/>
                <c:pt idx="0">
                  <c:v>A</c:v>
                </c:pt>
                <c:pt idx="1">
                  <c:v>B</c:v>
                </c:pt>
                <c:pt idx="2">
                  <c:v>C</c:v>
                </c:pt>
              </c:strCache>
            </c:strRef>
          </c:cat>
          <c:val>
            <c:numRef>
              <c:f>Tabelle1!$C$4:$E$4</c:f>
              <c:numCache>
                <c:formatCode>General</c:formatCode>
                <c:ptCount val="3"/>
                <c:pt idx="0">
                  <c:v>30</c:v>
                </c:pt>
                <c:pt idx="1">
                  <c:v>10</c:v>
                </c:pt>
                <c:pt idx="2">
                  <c:v>20</c:v>
                </c:pt>
              </c:numCache>
            </c:numRef>
          </c:val>
          <c:smooth val="0"/>
          <c:extLst>
            <c:ext xmlns:c16="http://schemas.microsoft.com/office/drawing/2014/chart" uri="{C3380CC4-5D6E-409C-BE32-E72D297353CC}">
              <c16:uniqueId val="{00000000-7F1D-486F-9EAB-6620DCC45DE0}"/>
            </c:ext>
          </c:extLst>
        </c:ser>
        <c:ser>
          <c:idx val="1"/>
          <c:order val="1"/>
          <c:tx>
            <c:strRef>
              <c:f>Tabelle1!$B$5</c:f>
              <c:strCache>
                <c:ptCount val="1"/>
                <c:pt idx="0">
                  <c:v>W2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Tabelle1!$C$3:$E$3</c:f>
              <c:strCache>
                <c:ptCount val="3"/>
                <c:pt idx="0">
                  <c:v>A</c:v>
                </c:pt>
                <c:pt idx="1">
                  <c:v>B</c:v>
                </c:pt>
                <c:pt idx="2">
                  <c:v>C</c:v>
                </c:pt>
              </c:strCache>
            </c:strRef>
          </c:cat>
          <c:val>
            <c:numRef>
              <c:f>Tabelle1!$C$5:$E$5</c:f>
              <c:numCache>
                <c:formatCode>General</c:formatCode>
                <c:ptCount val="3"/>
                <c:pt idx="0">
                  <c:v>30</c:v>
                </c:pt>
                <c:pt idx="1">
                  <c:v>40</c:v>
                </c:pt>
                <c:pt idx="2">
                  <c:v>20</c:v>
                </c:pt>
              </c:numCache>
            </c:numRef>
          </c:val>
          <c:smooth val="0"/>
          <c:extLst>
            <c:ext xmlns:c16="http://schemas.microsoft.com/office/drawing/2014/chart" uri="{C3380CC4-5D6E-409C-BE32-E72D297353CC}">
              <c16:uniqueId val="{00000001-7F1D-486F-9EAB-6620DCC45DE0}"/>
            </c:ext>
          </c:extLst>
        </c:ser>
        <c:ser>
          <c:idx val="2"/>
          <c:order val="2"/>
          <c:tx>
            <c:strRef>
              <c:f>Tabelle1!$B$6</c:f>
              <c:strCache>
                <c:ptCount val="1"/>
                <c:pt idx="0">
                  <c:v>W3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Tabelle1!$C$3:$E$3</c:f>
              <c:strCache>
                <c:ptCount val="3"/>
                <c:pt idx="0">
                  <c:v>A</c:v>
                </c:pt>
                <c:pt idx="1">
                  <c:v>B</c:v>
                </c:pt>
                <c:pt idx="2">
                  <c:v>C</c:v>
                </c:pt>
              </c:strCache>
            </c:strRef>
          </c:cat>
          <c:val>
            <c:numRef>
              <c:f>Tabelle1!$C$6:$E$6</c:f>
              <c:numCache>
                <c:formatCode>General</c:formatCode>
                <c:ptCount val="3"/>
                <c:pt idx="0">
                  <c:v>30</c:v>
                </c:pt>
                <c:pt idx="1">
                  <c:v>40</c:v>
                </c:pt>
                <c:pt idx="2">
                  <c:v>50</c:v>
                </c:pt>
              </c:numCache>
            </c:numRef>
          </c:val>
          <c:smooth val="0"/>
          <c:extLst>
            <c:ext xmlns:c16="http://schemas.microsoft.com/office/drawing/2014/chart" uri="{C3380CC4-5D6E-409C-BE32-E72D297353CC}">
              <c16:uniqueId val="{00000002-7F1D-486F-9EAB-6620DCC45DE0}"/>
            </c:ext>
          </c:extLst>
        </c:ser>
        <c:dLbls>
          <c:showLegendKey val="0"/>
          <c:showVal val="0"/>
          <c:showCatName val="0"/>
          <c:showSerName val="0"/>
          <c:showPercent val="0"/>
          <c:showBubbleSize val="0"/>
        </c:dLbls>
        <c:marker val="1"/>
        <c:smooth val="0"/>
        <c:axId val="275346608"/>
        <c:axId val="275341032"/>
      </c:lineChart>
      <c:catAx>
        <c:axId val="275346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1032"/>
        <c:crosses val="autoZero"/>
        <c:auto val="1"/>
        <c:lblAlgn val="ctr"/>
        <c:lblOffset val="100"/>
        <c:noMultiLvlLbl val="0"/>
      </c:catAx>
      <c:valAx>
        <c:axId val="275341032"/>
        <c:scaling>
          <c:orientation val="minMax"/>
          <c:max val="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275346608"/>
        <c:crosses val="autoZero"/>
        <c:crossBetween val="between"/>
        <c:majorUnit val="1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26.04.2021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800838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85178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794538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747278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04919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935784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17041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818673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609275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072865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667071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225254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0460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850478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49594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26.04.2021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26.04.2021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26.04.2021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26.04.2021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26.04.2021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26.04.2021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26.04.2021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26.04.2021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26.04.2021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26.04.2021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26.04.2021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26.04.2021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10" Type="http://schemas.openxmlformats.org/officeDocument/2006/relationships/image" Target="NULL"/><Relationship Id="rId4" Type="http://schemas.openxmlformats.org/officeDocument/2006/relationships/image" Target="../media/image3.emf"/><Relationship Id="rId9" Type="http://schemas.openxmlformats.org/officeDocument/2006/relationships/image" Target="NULL"/></Relationships>
</file>

<file path=ppt/slides/_rels/slide13.xml.rels><?xml version="1.0" encoding="UTF-8" standalone="yes"?>
<Relationships xmlns="http://schemas.openxmlformats.org/package/2006/relationships"><Relationship Id="rId3" Type="http://schemas.openxmlformats.org/officeDocument/2006/relationships/hyperlink" Target="https://www.journals.uchicago.edu/doi/10.1086/256633"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archiv.ub.uni-heidelberg.de/volltextserver/11560/"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image" Target="NULL"/><Relationship Id="rId7"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chart" Target="../charts/chart2.xml"/><Relationship Id="rId11" Type="http://schemas.openxmlformats.org/officeDocument/2006/relationships/image" Target="NULL"/><Relationship Id="rId5" Type="http://schemas.openxmlformats.org/officeDocument/2006/relationships/chart" Target="../charts/chart1.xml"/><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Wahlentscheidungen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348748" y="721321"/>
            <a:ext cx="11363092" cy="2060207"/>
          </a:xfrm>
          <a:prstGeom prst="rect">
            <a:avLst/>
          </a:prstGeom>
        </p:spPr>
        <p:txBody>
          <a:bodyPr wrap="square">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Häufig muss eine Gesellschaft eine Entscheidung über mehrere Alternativen treffen, die letztlich für alle gilt.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stellt sich die Frage, welche Entscheidung von der Mehrheit gewählt wird?</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p:cNvSpPr/>
          <p:nvPr/>
        </p:nvSpPr>
        <p:spPr>
          <a:xfrm>
            <a:off x="3455008" y="1100565"/>
            <a:ext cx="7501365" cy="536594"/>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z. B. wenn ein externer Effekt internalisiert werden soll: Derzeit ist der Umgang mit den CO</a:t>
            </a:r>
            <a:r>
              <a:rPr lang="de-DE" sz="1400" baseline="-25000" dirty="0" smtClean="0">
                <a:latin typeface="Times New Roman" panose="02020603050405020304" pitchFamily="18" charset="0"/>
                <a:cs typeface="Times New Roman" panose="02020603050405020304" pitchFamily="18" charset="0"/>
              </a:rPr>
              <a:t>2</a:t>
            </a:r>
            <a:r>
              <a:rPr lang="de-DE" sz="1400" dirty="0" smtClean="0">
                <a:latin typeface="Times New Roman" panose="02020603050405020304" pitchFamily="18" charset="0"/>
                <a:cs typeface="Times New Roman" panose="02020603050405020304" pitchFamily="18" charset="0"/>
              </a:rPr>
              <a:t>-Emissionen ein großes Thema in der Gesellschaft, welches letztlich durch Wahlen entschieden wird</a:t>
            </a:r>
            <a:endParaRPr lang="de-DE" sz="3200" dirty="0">
              <a:latin typeface="Times New Roman" panose="02020603050405020304" pitchFamily="18" charset="0"/>
              <a:cs typeface="Times New Roman" panose="02020603050405020304" pitchFamily="18" charset="0"/>
            </a:endParaRPr>
          </a:p>
        </p:txBody>
      </p:sp>
      <p:sp>
        <p:nvSpPr>
          <p:cNvPr id="5" name="Rechteck 4"/>
          <p:cNvSpPr/>
          <p:nvPr/>
        </p:nvSpPr>
        <p:spPr>
          <a:xfrm>
            <a:off x="2682064" y="2238537"/>
            <a:ext cx="7501365" cy="345870"/>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Allgemeinen gehen wir von einer Entscheidung durch einfache (50%) Mehrheit aus</a:t>
            </a:r>
            <a:endParaRPr lang="de-DE" sz="3200" dirty="0">
              <a:latin typeface="Times New Roman" panose="02020603050405020304" pitchFamily="18" charset="0"/>
              <a:cs typeface="Times New Roman" panose="02020603050405020304" pitchFamily="18" charset="0"/>
            </a:endParaRPr>
          </a:p>
        </p:txBody>
      </p:sp>
      <p:sp>
        <p:nvSpPr>
          <p:cNvPr id="7" name="Rechteck 6"/>
          <p:cNvSpPr/>
          <p:nvPr/>
        </p:nvSpPr>
        <p:spPr>
          <a:xfrm>
            <a:off x="348748" y="2610863"/>
            <a:ext cx="11363092" cy="3628727"/>
          </a:xfrm>
          <a:prstGeom prst="rect">
            <a:avLst/>
          </a:prstGeom>
        </p:spPr>
        <p:txBody>
          <a:bodyPr wrap="square">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Weitere Beispiele</a:t>
            </a:r>
            <a:r>
              <a:rPr lang="de-DE" sz="2400" dirty="0">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Allgemeine politische Sachfragen </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Wahl eines Kandidaten</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Austritt aus der EU</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Entscheidung über die Bereitstellung eines öffentlichen Gutes </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Bau und Finanzierung eines Vereinsheimes</a:t>
            </a:r>
          </a:p>
          <a:p>
            <a:pPr marL="1257300" lvl="2"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Finanzierung der Kinderbetreuung</a:t>
            </a:r>
          </a:p>
        </p:txBody>
      </p:sp>
    </p:spTree>
    <p:extLst>
      <p:ext uri="{BB962C8B-B14F-4D97-AF65-F5344CB8AC3E}">
        <p14:creationId xmlns:p14="http://schemas.microsoft.com/office/powerpoint/2010/main" val="148169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85881" y="0"/>
            <a:ext cx="7597213" cy="744863"/>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Eingipflige</a:t>
            </a:r>
            <a:r>
              <a:rPr lang="de-DE" sz="2903" b="1" dirty="0">
                <a:solidFill>
                  <a:srgbClr val="000000"/>
                </a:solidFill>
                <a:latin typeface="Times New Roman" panose="02020603050405020304" pitchFamily="18" charset="0"/>
                <a:cs typeface="Times New Roman" panose="02020603050405020304" pitchFamily="18" charset="0"/>
              </a:rPr>
              <a:t> Präferenzen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228509" y="688793"/>
            <a:ext cx="7895597" cy="440694"/>
          </a:xfrm>
          <a:prstGeom prst="rect">
            <a:avLst/>
          </a:prstGeom>
        </p:spPr>
        <p:txBody>
          <a:bodyPr wrap="square">
            <a:noAutofit/>
          </a:bodyPr>
          <a:lstStyle/>
          <a:p>
            <a:r>
              <a:rPr lang="de-DE" sz="2177" dirty="0" smtClean="0">
                <a:latin typeface="Times New Roman" panose="02020603050405020304" pitchFamily="18" charset="0"/>
                <a:cs typeface="Times New Roman" panose="02020603050405020304" pitchFamily="18" charset="0"/>
              </a:rPr>
              <a:t>Diskrete Präferenzen                  und                   stetige Präferenzen</a:t>
            </a:r>
            <a:endParaRPr lang="de-DE" sz="2177" dirty="0">
              <a:latin typeface="Times New Roman" panose="02020603050405020304" pitchFamily="18" charset="0"/>
              <a:cs typeface="Times New Roman" panose="02020603050405020304" pitchFamily="18" charset="0"/>
            </a:endParaRPr>
          </a:p>
        </p:txBody>
      </p:sp>
      <p:pic>
        <p:nvPicPr>
          <p:cNvPr id="7" name="Grafik 6">
            <a:extLst>
              <a:ext uri="{FF2B5EF4-FFF2-40B4-BE49-F238E27FC236}">
                <a16:creationId xmlns:a16="http://schemas.microsoft.com/office/drawing/2014/main" id="{AA1FA568-D3D8-4C0A-A123-B3C21A79EA97}"/>
              </a:ext>
            </a:extLst>
          </p:cNvPr>
          <p:cNvPicPr>
            <a:picLocks noChangeAspect="1"/>
          </p:cNvPicPr>
          <p:nvPr/>
        </p:nvPicPr>
        <p:blipFill>
          <a:blip r:embed="rId3"/>
          <a:stretch>
            <a:fillRect/>
          </a:stretch>
        </p:blipFill>
        <p:spPr>
          <a:xfrm>
            <a:off x="523710" y="2181659"/>
            <a:ext cx="10921556" cy="3803192"/>
          </a:xfrm>
          <a:prstGeom prst="rect">
            <a:avLst/>
          </a:prstGeom>
        </p:spPr>
      </p:pic>
      <p:sp>
        <p:nvSpPr>
          <p:cNvPr id="5" name="Rechteck 4"/>
          <p:cNvSpPr/>
          <p:nvPr/>
        </p:nvSpPr>
        <p:spPr>
          <a:xfrm>
            <a:off x="4059587" y="1105439"/>
            <a:ext cx="4545533" cy="440694"/>
          </a:xfrm>
          <a:prstGeom prst="rect">
            <a:avLst/>
          </a:prstGeom>
        </p:spPr>
        <p:txBody>
          <a:bodyPr wrap="square">
            <a:noAutofit/>
          </a:bodyPr>
          <a:lstStyle/>
          <a:p>
            <a:r>
              <a:rPr lang="de-DE" dirty="0" smtClean="0">
                <a:latin typeface="Times New Roman" panose="02020603050405020304" pitchFamily="18" charset="0"/>
                <a:cs typeface="Times New Roman" panose="02020603050405020304" pitchFamily="18" charset="0"/>
              </a:rPr>
              <a:t>Alle drei Wähler haben </a:t>
            </a:r>
            <a:r>
              <a:rPr lang="de-DE" dirty="0" err="1" smtClean="0">
                <a:latin typeface="Times New Roman" panose="02020603050405020304" pitchFamily="18" charset="0"/>
                <a:cs typeface="Times New Roman" panose="02020603050405020304" pitchFamily="18" charset="0"/>
              </a:rPr>
              <a:t>eingipflige</a:t>
            </a:r>
            <a:r>
              <a:rPr lang="de-DE" dirty="0" smtClean="0">
                <a:latin typeface="Times New Roman" panose="02020603050405020304" pitchFamily="18" charset="0"/>
                <a:cs typeface="Times New Roman" panose="02020603050405020304" pitchFamily="18" charset="0"/>
              </a:rPr>
              <a:t> Präferenzen</a:t>
            </a:r>
            <a:endParaRPr lang="de-DE" dirty="0">
              <a:latin typeface="Times New Roman" panose="02020603050405020304" pitchFamily="18" charset="0"/>
              <a:cs typeface="Times New Roman" panose="02020603050405020304" pitchFamily="18" charset="0"/>
            </a:endParaRPr>
          </a:p>
        </p:txBody>
      </p:sp>
      <p:cxnSp>
        <p:nvCxnSpPr>
          <p:cNvPr id="4" name="Gerade Verbindung mit Pfeil 3"/>
          <p:cNvCxnSpPr/>
          <p:nvPr/>
        </p:nvCxnSpPr>
        <p:spPr>
          <a:xfrm>
            <a:off x="1472897" y="1823321"/>
            <a:ext cx="815841" cy="4051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hteck 9"/>
          <p:cNvSpPr/>
          <p:nvPr/>
        </p:nvSpPr>
        <p:spPr>
          <a:xfrm>
            <a:off x="834096" y="1585218"/>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W1</a:t>
            </a:r>
            <a:endParaRPr lang="de-DE" sz="1200" dirty="0">
              <a:latin typeface="Times New Roman" panose="02020603050405020304" pitchFamily="18" charset="0"/>
              <a:cs typeface="Times New Roman" panose="02020603050405020304" pitchFamily="18" charset="0"/>
            </a:endParaRPr>
          </a:p>
        </p:txBody>
      </p:sp>
      <p:cxnSp>
        <p:nvCxnSpPr>
          <p:cNvPr id="12" name="Gerade Verbindung mit Pfeil 11"/>
          <p:cNvCxnSpPr/>
          <p:nvPr/>
        </p:nvCxnSpPr>
        <p:spPr>
          <a:xfrm>
            <a:off x="2841758" y="1961312"/>
            <a:ext cx="662074" cy="1027367"/>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Rechteck 13"/>
          <p:cNvSpPr/>
          <p:nvPr/>
        </p:nvSpPr>
        <p:spPr>
          <a:xfrm>
            <a:off x="2228509" y="1684924"/>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W2</a:t>
            </a:r>
            <a:endParaRPr lang="de-DE" sz="1200" dirty="0">
              <a:latin typeface="Times New Roman" panose="02020603050405020304" pitchFamily="18" charset="0"/>
              <a:cs typeface="Times New Roman" panose="02020603050405020304" pitchFamily="18" charset="0"/>
            </a:endParaRPr>
          </a:p>
        </p:txBody>
      </p:sp>
      <p:cxnSp>
        <p:nvCxnSpPr>
          <p:cNvPr id="15" name="Gerade Verbindung mit Pfeil 14"/>
          <p:cNvCxnSpPr/>
          <p:nvPr/>
        </p:nvCxnSpPr>
        <p:spPr>
          <a:xfrm>
            <a:off x="4342031" y="1894741"/>
            <a:ext cx="264755" cy="60428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hteck 15"/>
          <p:cNvSpPr/>
          <p:nvPr/>
        </p:nvSpPr>
        <p:spPr>
          <a:xfrm>
            <a:off x="3443142" y="1596408"/>
            <a:ext cx="1232891"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W3</a:t>
            </a:r>
            <a:endParaRPr lang="de-DE" sz="1200" dirty="0">
              <a:latin typeface="Times New Roman" panose="02020603050405020304" pitchFamily="18" charset="0"/>
              <a:cs typeface="Times New Roman" panose="02020603050405020304" pitchFamily="18" charset="0"/>
            </a:endParaRPr>
          </a:p>
        </p:txBody>
      </p:sp>
      <p:cxnSp>
        <p:nvCxnSpPr>
          <p:cNvPr id="21" name="Gerade Verbindung mit Pfeil 20"/>
          <p:cNvCxnSpPr/>
          <p:nvPr/>
        </p:nvCxnSpPr>
        <p:spPr>
          <a:xfrm flipH="1">
            <a:off x="6818537" y="1792876"/>
            <a:ext cx="371370" cy="9591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echteck 21"/>
          <p:cNvSpPr/>
          <p:nvPr/>
        </p:nvSpPr>
        <p:spPr>
          <a:xfrm>
            <a:off x="6551106" y="1554773"/>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W1</a:t>
            </a:r>
            <a:endParaRPr lang="de-DE" sz="1200" dirty="0">
              <a:latin typeface="Times New Roman" panose="02020603050405020304" pitchFamily="18" charset="0"/>
              <a:cs typeface="Times New Roman" panose="02020603050405020304" pitchFamily="18" charset="0"/>
            </a:endParaRPr>
          </a:p>
        </p:txBody>
      </p:sp>
      <p:cxnSp>
        <p:nvCxnSpPr>
          <p:cNvPr id="23" name="Gerade Verbindung mit Pfeil 22"/>
          <p:cNvCxnSpPr/>
          <p:nvPr/>
        </p:nvCxnSpPr>
        <p:spPr>
          <a:xfrm>
            <a:off x="8551625" y="1930867"/>
            <a:ext cx="1287692" cy="640436"/>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7938376" y="1654479"/>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W2</a:t>
            </a:r>
            <a:endParaRPr lang="de-DE" sz="1200" dirty="0">
              <a:latin typeface="Times New Roman" panose="02020603050405020304" pitchFamily="18" charset="0"/>
              <a:cs typeface="Times New Roman" panose="02020603050405020304" pitchFamily="18" charset="0"/>
            </a:endParaRPr>
          </a:p>
        </p:txBody>
      </p:sp>
      <p:cxnSp>
        <p:nvCxnSpPr>
          <p:cNvPr id="25" name="Gerade Verbindung mit Pfeil 24"/>
          <p:cNvCxnSpPr/>
          <p:nvPr/>
        </p:nvCxnSpPr>
        <p:spPr>
          <a:xfrm>
            <a:off x="10857816" y="1834090"/>
            <a:ext cx="303220" cy="731737"/>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Rechteck 25"/>
          <p:cNvSpPr/>
          <p:nvPr/>
        </p:nvSpPr>
        <p:spPr>
          <a:xfrm>
            <a:off x="10073313" y="1535870"/>
            <a:ext cx="1232891"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Gipfel von W3</a:t>
            </a:r>
            <a:endParaRPr lang="de-DE" sz="1200" dirty="0">
              <a:latin typeface="Times New Roman" panose="02020603050405020304" pitchFamily="18" charset="0"/>
              <a:cs typeface="Times New Roman" panose="02020603050405020304" pitchFamily="18" charset="0"/>
            </a:endParaRPr>
          </a:p>
        </p:txBody>
      </p:sp>
      <p:sp>
        <p:nvSpPr>
          <p:cNvPr id="37" name="Rechteck 36"/>
          <p:cNvSpPr/>
          <p:nvPr/>
        </p:nvSpPr>
        <p:spPr>
          <a:xfrm>
            <a:off x="1801479" y="6033262"/>
            <a:ext cx="2672929" cy="299045"/>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Die Alternativen sind hier x=1,2,3</a:t>
            </a:r>
            <a:endParaRPr lang="de-DE" sz="1400" dirty="0">
              <a:latin typeface="Times New Roman" panose="02020603050405020304" pitchFamily="18" charset="0"/>
              <a:cs typeface="Times New Roman" panose="02020603050405020304" pitchFamily="18" charset="0"/>
            </a:endParaRPr>
          </a:p>
        </p:txBody>
      </p:sp>
      <p:sp>
        <p:nvSpPr>
          <p:cNvPr id="38" name="Rechteck 37"/>
          <p:cNvSpPr/>
          <p:nvPr/>
        </p:nvSpPr>
        <p:spPr>
          <a:xfrm>
            <a:off x="6504813" y="6014359"/>
            <a:ext cx="4533672" cy="299045"/>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Die Alternativen sind hier auf dem Intervall x=[0,4] definiert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657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0" grpId="0"/>
      <p:bldP spid="14" grpId="0"/>
      <p:bldP spid="16" grpId="0"/>
      <p:bldP spid="22" grpId="0"/>
      <p:bldP spid="24" grpId="0"/>
      <p:bldP spid="26" grpId="0"/>
      <p:bldP spid="37" grpId="0"/>
      <p:bldP spid="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Mehrgipflige Präferenzen</a:t>
            </a:r>
            <a:endParaRPr sz="2903"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88628D63-5578-43D6-A4A1-EAC811B0236D}"/>
              </a:ext>
            </a:extLst>
          </p:cNvPr>
          <p:cNvPicPr>
            <a:picLocks noChangeAspect="1"/>
          </p:cNvPicPr>
          <p:nvPr/>
        </p:nvPicPr>
        <p:blipFill>
          <a:blip r:embed="rId3"/>
          <a:stretch>
            <a:fillRect/>
          </a:stretch>
        </p:blipFill>
        <p:spPr>
          <a:xfrm>
            <a:off x="530289" y="2342857"/>
            <a:ext cx="11120469" cy="3880625"/>
          </a:xfrm>
          <a:prstGeom prst="rect">
            <a:avLst/>
          </a:prstGeom>
        </p:spPr>
      </p:pic>
      <p:sp>
        <p:nvSpPr>
          <p:cNvPr id="4" name="Rechteck 3"/>
          <p:cNvSpPr/>
          <p:nvPr/>
        </p:nvSpPr>
        <p:spPr>
          <a:xfrm>
            <a:off x="2228509" y="885892"/>
            <a:ext cx="7895597" cy="440694"/>
          </a:xfrm>
          <a:prstGeom prst="rect">
            <a:avLst/>
          </a:prstGeom>
        </p:spPr>
        <p:txBody>
          <a:bodyPr wrap="square">
            <a:noAutofit/>
          </a:bodyPr>
          <a:lstStyle/>
          <a:p>
            <a:r>
              <a:rPr lang="de-DE" sz="2177" dirty="0" smtClean="0">
                <a:latin typeface="Times New Roman" panose="02020603050405020304" pitchFamily="18" charset="0"/>
                <a:cs typeface="Times New Roman" panose="02020603050405020304" pitchFamily="18" charset="0"/>
              </a:rPr>
              <a:t>Diskrete Präferenzen                  und                   stetige Präferenzen</a:t>
            </a:r>
            <a:endParaRPr lang="de-DE" sz="2177" dirty="0">
              <a:latin typeface="Times New Roman" panose="02020603050405020304" pitchFamily="18" charset="0"/>
              <a:cs typeface="Times New Roman" panose="02020603050405020304" pitchFamily="18" charset="0"/>
            </a:endParaRPr>
          </a:p>
        </p:txBody>
      </p:sp>
      <p:cxnSp>
        <p:nvCxnSpPr>
          <p:cNvPr id="5" name="Gerade Verbindung mit Pfeil 4"/>
          <p:cNvCxnSpPr/>
          <p:nvPr/>
        </p:nvCxnSpPr>
        <p:spPr>
          <a:xfrm flipH="1">
            <a:off x="2496805" y="1874542"/>
            <a:ext cx="666180" cy="846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hteck 6"/>
          <p:cNvSpPr/>
          <p:nvPr/>
        </p:nvSpPr>
        <p:spPr>
          <a:xfrm>
            <a:off x="2701224" y="1513078"/>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2 Gipfel von W1</a:t>
            </a:r>
            <a:endParaRPr lang="de-DE" sz="1200" dirty="0">
              <a:latin typeface="Times New Roman" panose="02020603050405020304" pitchFamily="18" charset="0"/>
              <a:cs typeface="Times New Roman" panose="02020603050405020304" pitchFamily="18" charset="0"/>
            </a:endParaRPr>
          </a:p>
        </p:txBody>
      </p:sp>
      <p:cxnSp>
        <p:nvCxnSpPr>
          <p:cNvPr id="8" name="Gerade Verbindung mit Pfeil 7"/>
          <p:cNvCxnSpPr/>
          <p:nvPr/>
        </p:nvCxnSpPr>
        <p:spPr>
          <a:xfrm>
            <a:off x="3611059" y="1876481"/>
            <a:ext cx="1032122" cy="11076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hteck 9"/>
          <p:cNvSpPr/>
          <p:nvPr/>
        </p:nvSpPr>
        <p:spPr>
          <a:xfrm>
            <a:off x="8000546" y="1576209"/>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2 Gipfel von W1</a:t>
            </a:r>
            <a:endParaRPr lang="de-DE" sz="1200" dirty="0">
              <a:latin typeface="Times New Roman" panose="02020603050405020304" pitchFamily="18" charset="0"/>
              <a:cs typeface="Times New Roman" panose="02020603050405020304" pitchFamily="18" charset="0"/>
            </a:endParaRPr>
          </a:p>
        </p:txBody>
      </p:sp>
      <p:cxnSp>
        <p:nvCxnSpPr>
          <p:cNvPr id="11" name="Gerade Verbindung mit Pfeil 10"/>
          <p:cNvCxnSpPr/>
          <p:nvPr/>
        </p:nvCxnSpPr>
        <p:spPr>
          <a:xfrm>
            <a:off x="8910381" y="1939612"/>
            <a:ext cx="1082314" cy="11704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H="1">
            <a:off x="7660154" y="1939612"/>
            <a:ext cx="569446" cy="1876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p:nvPr/>
        </p:nvCxnSpPr>
        <p:spPr>
          <a:xfrm>
            <a:off x="10093991" y="1777509"/>
            <a:ext cx="517429" cy="1042540"/>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Rechteck 15"/>
          <p:cNvSpPr/>
          <p:nvPr/>
        </p:nvSpPr>
        <p:spPr>
          <a:xfrm>
            <a:off x="9480742" y="1501121"/>
            <a:ext cx="1277602" cy="298333"/>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2 Gipfel von W2</a:t>
            </a:r>
            <a:endParaRPr lang="de-DE" sz="1200" dirty="0">
              <a:latin typeface="Times New Roman" panose="02020603050405020304" pitchFamily="18" charset="0"/>
              <a:cs typeface="Times New Roman" panose="02020603050405020304" pitchFamily="18" charset="0"/>
            </a:endParaRPr>
          </a:p>
        </p:txBody>
      </p:sp>
      <p:cxnSp>
        <p:nvCxnSpPr>
          <p:cNvPr id="20" name="Gerade Verbindung mit Pfeil 19"/>
          <p:cNvCxnSpPr/>
          <p:nvPr/>
        </p:nvCxnSpPr>
        <p:spPr>
          <a:xfrm flipH="1">
            <a:off x="6986673" y="1799454"/>
            <a:ext cx="2861793" cy="2170247"/>
          </a:xfrm>
          <a:prstGeom prst="straightConnector1">
            <a:avLst/>
          </a:prstGeom>
          <a:ln>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597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523" y="37627"/>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Medianwähler</a:t>
            </a:r>
            <a:endParaRPr sz="290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hteck 2"/>
              <p:cNvSpPr/>
              <p:nvPr/>
            </p:nvSpPr>
            <p:spPr>
              <a:xfrm>
                <a:off x="259339" y="604844"/>
                <a:ext cx="11363092" cy="2350101"/>
              </a:xfrm>
              <a:prstGeom prst="rect">
                <a:avLst/>
              </a:prstGeom>
            </p:spPr>
            <p:txBody>
              <a:bodyPr wrap="square">
                <a:noAutofit/>
              </a:bodyPr>
              <a:lstStyle/>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Gegeben ist eine Menge von </a:t>
                </a:r>
                <a14:m>
                  <m:oMath xmlns:m="http://schemas.openxmlformats.org/officeDocument/2006/math">
                    <m:r>
                      <a:rPr lang="de-DE" b="0" i="1" smtClean="0">
                        <a:latin typeface="Cambria Math" panose="02040503050406030204" pitchFamily="18" charset="0"/>
                        <a:cs typeface="Times New Roman" panose="02020603050405020304" pitchFamily="18" charset="0"/>
                      </a:rPr>
                      <m:t>𝑛</m:t>
                    </m:r>
                  </m:oMath>
                </a14:m>
                <a:r>
                  <a:rPr lang="de-DE" dirty="0">
                    <a:latin typeface="Times New Roman" panose="02020603050405020304" pitchFamily="18" charset="0"/>
                    <a:cs typeface="Times New Roman" panose="02020603050405020304" pitchFamily="18" charset="0"/>
                  </a:rPr>
                  <a:t> Wählern mit </a:t>
                </a:r>
                <a:r>
                  <a:rPr lang="de-DE" dirty="0" smtClean="0">
                    <a:latin typeface="Times New Roman" panose="02020603050405020304" pitchFamily="18" charset="0"/>
                    <a:cs typeface="Times New Roman" panose="02020603050405020304" pitchFamily="18" charset="0"/>
                  </a:rPr>
                  <a:t>der </a:t>
                </a:r>
                <a:r>
                  <a:rPr lang="de-DE" dirty="0">
                    <a:latin typeface="Times New Roman" panose="02020603050405020304" pitchFamily="18" charset="0"/>
                    <a:cs typeface="Times New Roman" panose="02020603050405020304" pitchFamily="18" charset="0"/>
                  </a:rPr>
                  <a:t>jeweils meistgeschätzten Alternativen des Wählers </a:t>
                </a:r>
                <a14:m>
                  <m:oMath xmlns:m="http://schemas.openxmlformats.org/officeDocument/2006/math">
                    <m:r>
                      <a:rPr lang="de-DE" b="0" i="1" smtClean="0">
                        <a:latin typeface="Cambria Math" panose="02040503050406030204" pitchFamily="18" charset="0"/>
                        <a:cs typeface="Times New Roman" panose="02020603050405020304" pitchFamily="18" charset="0"/>
                      </a:rPr>
                      <m:t>𝑖</m:t>
                    </m:r>
                  </m:oMath>
                </a14:m>
                <a:r>
                  <a:rPr lang="de-DE" dirty="0">
                    <a:latin typeface="Times New Roman" panose="02020603050405020304" pitchFamily="18" charset="0"/>
                    <a:cs typeface="Times New Roman" panose="02020603050405020304" pitchFamily="18" charset="0"/>
                  </a:rPr>
                  <a:t> von </a:t>
                </a:r>
                <a14:m>
                  <m:oMath xmlns:m="http://schemas.openxmlformats.org/officeDocument/2006/math">
                    <m:sSubSup>
                      <m:sSubSupPr>
                        <m:ctrlPr>
                          <a:rPr lang="de-DE" i="1" smtClean="0">
                            <a:latin typeface="Cambria Math" panose="02040503050406030204" pitchFamily="18" charset="0"/>
                            <a:cs typeface="Times New Roman" panose="02020603050405020304" pitchFamily="18" charset="0"/>
                          </a:rPr>
                        </m:ctrlPr>
                      </m:sSubSupPr>
                      <m:e>
                        <m:r>
                          <a:rPr lang="de-DE" b="0" i="1" smtClean="0">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𝑖</m:t>
                        </m:r>
                      </m:sub>
                      <m:sup>
                        <m:r>
                          <a:rPr lang="de-DE" b="0" i="1" smtClean="0">
                            <a:latin typeface="Cambria Math" panose="02040503050406030204" pitchFamily="18" charset="0"/>
                            <a:cs typeface="Times New Roman" panose="02020603050405020304" pitchFamily="18" charset="0"/>
                          </a:rPr>
                          <m:t>∗</m:t>
                        </m:r>
                      </m:sup>
                    </m:sSubSup>
                  </m:oMath>
                </a14:m>
                <a:r>
                  <a:rPr lang="de-DE"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Man bringe </a:t>
                </a:r>
                <a14:m>
                  <m:oMath xmlns:m="http://schemas.openxmlformats.org/officeDocument/2006/math">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i="1">
                            <a:latin typeface="Cambria Math" panose="02040503050406030204" pitchFamily="18" charset="0"/>
                            <a:cs typeface="Times New Roman" panose="02020603050405020304" pitchFamily="18" charset="0"/>
                          </a:rPr>
                          <m:t>𝑖</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cs typeface="Times New Roman" panose="02020603050405020304" pitchFamily="18" charset="0"/>
                      </a:rPr>
                      <m:t> </m:t>
                    </m:r>
                  </m:oMath>
                </a14:m>
                <a:r>
                  <a:rPr lang="de-DE" dirty="0">
                    <a:latin typeface="Times New Roman" panose="02020603050405020304" pitchFamily="18" charset="0"/>
                    <a:cs typeface="Times New Roman" panose="02020603050405020304" pitchFamily="18" charset="0"/>
                  </a:rPr>
                  <a:t>in eine aufsteigende Reihenfolge</a:t>
                </a:r>
              </a:p>
              <a:p>
                <a:pPr marL="342900" indent="-34290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Sup>
                        <m:sSubSupPr>
                          <m:ctrlPr>
                            <a:rPr lang="de-DE" i="1" smtClean="0">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1</m:t>
                          </m:r>
                        </m:sub>
                        <m:sup>
                          <m:r>
                            <a:rPr lang="de-DE" i="1">
                              <a:latin typeface="Cambria Math" panose="02040503050406030204" pitchFamily="18" charset="0"/>
                              <a:cs typeface="Times New Roman" panose="02020603050405020304" pitchFamily="18" charset="0"/>
                            </a:rPr>
                            <m:t>∗</m:t>
                          </m:r>
                        </m:sup>
                      </m:sSubSup>
                      <m:r>
                        <a:rPr lang="de-DE" i="1" smtClean="0">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2</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r>
                        <a:rPr lang="de-DE" b="0" i="0" smtClean="0">
                          <a:latin typeface="Cambria Math" panose="02040503050406030204" pitchFamily="18" charset="0"/>
                          <a:ea typeface="Cambria Math" panose="02040503050406030204" pitchFamily="18" charset="0"/>
                          <a:cs typeface="Times New Roman" panose="02020603050405020304" pitchFamily="18" charset="0"/>
                        </a:rPr>
                        <m:t>…</m:t>
                      </m:r>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𝑛</m:t>
                          </m:r>
                          <m:r>
                            <a:rPr lang="de-DE" b="0" i="1" smtClean="0">
                              <a:latin typeface="Cambria Math" panose="02040503050406030204" pitchFamily="18" charset="0"/>
                              <a:cs typeface="Times New Roman" panose="02020603050405020304" pitchFamily="18" charset="0"/>
                            </a:rPr>
                            <m:t>−1</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𝑛</m:t>
                          </m:r>
                        </m:sub>
                        <m:sup>
                          <m:r>
                            <a:rPr lang="de-DE" i="1">
                              <a:latin typeface="Cambria Math" panose="02040503050406030204" pitchFamily="18" charset="0"/>
                              <a:cs typeface="Times New Roman" panose="02020603050405020304" pitchFamily="18" charset="0"/>
                            </a:rPr>
                            <m:t>∗</m:t>
                          </m:r>
                        </m:sup>
                      </m:sSubSup>
                    </m:oMath>
                  </m:oMathPara>
                </a14:m>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Der Medianwähler teilt die geordnete Verteilung in zwei gleich große Hälften</a:t>
                </a: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rechts und links des Medianwählers befinden sich die gleiche Anzahl von </a:t>
                </a:r>
                <a:r>
                  <a:rPr lang="de-DE" dirty="0" smtClean="0">
                    <a:latin typeface="Times New Roman" panose="02020603050405020304" pitchFamily="18" charset="0"/>
                    <a:cs typeface="Times New Roman" panose="02020603050405020304" pitchFamily="18" charset="0"/>
                  </a:rPr>
                  <a:t>Wählern</a:t>
                </a:r>
                <a:endParaRPr lang="de-DE" dirty="0">
                  <a:latin typeface="Times New Roman" panose="02020603050405020304" pitchFamily="18" charset="0"/>
                  <a:cs typeface="Times New Roman" panose="02020603050405020304" pitchFamily="18" charset="0"/>
                </a:endParaRPr>
              </a:p>
            </p:txBody>
          </p:sp>
        </mc:Choice>
        <mc:Fallback xmlns="">
          <p:sp>
            <p:nvSpPr>
              <p:cNvPr id="3" name="Rechteck 2"/>
              <p:cNvSpPr>
                <a:spLocks noRot="1" noChangeAspect="1" noMove="1" noResize="1" noEditPoints="1" noAdjustHandles="1" noChangeArrowheads="1" noChangeShapeType="1" noTextEdit="1"/>
              </p:cNvSpPr>
              <p:nvPr/>
            </p:nvSpPr>
            <p:spPr>
              <a:xfrm>
                <a:off x="259339" y="604844"/>
                <a:ext cx="11363092" cy="2350101"/>
              </a:xfrm>
              <a:prstGeom prst="rect">
                <a:avLst/>
              </a:prstGeom>
              <a:blipFill>
                <a:blip r:embed="rId3"/>
                <a:stretch>
                  <a:fillRect l="-376" t="-1295" b="-1295"/>
                </a:stretch>
              </a:blipFill>
            </p:spPr>
            <p:txBody>
              <a:bodyPr/>
              <a:lstStyle/>
              <a:p>
                <a:r>
                  <a:rPr lang="de-DE">
                    <a:noFill/>
                  </a:rPr>
                  <a:t> </a:t>
                </a:r>
              </a:p>
            </p:txBody>
          </p:sp>
        </mc:Fallback>
      </mc:AlternateContent>
      <p:sp>
        <p:nvSpPr>
          <p:cNvPr id="9" name="Rechteck 8">
            <a:extLst>
              <a:ext uri="{FF2B5EF4-FFF2-40B4-BE49-F238E27FC236}">
                <a16:creationId xmlns:a16="http://schemas.microsoft.com/office/drawing/2014/main" id="{1C25EDF9-587E-409B-98CD-FD38F92D9F62}"/>
              </a:ext>
            </a:extLst>
          </p:cNvPr>
          <p:cNvSpPr/>
          <p:nvPr/>
        </p:nvSpPr>
        <p:spPr>
          <a:xfrm>
            <a:off x="229977" y="3156427"/>
            <a:ext cx="1120474" cy="769436"/>
          </a:xfrm>
          <a:prstGeom prst="rect">
            <a:avLst/>
          </a:prstGeom>
        </p:spPr>
        <p:txBody>
          <a:bodyPr wrap="square">
            <a:noAutofit/>
          </a:bodyPr>
          <a:lstStyle/>
          <a:p>
            <a:r>
              <a:rPr lang="de-DE" sz="1200" dirty="0">
                <a:latin typeface="Times New Roman" panose="02020603050405020304" pitchFamily="18" charset="0"/>
                <a:cs typeface="Times New Roman" panose="02020603050405020304" pitchFamily="18" charset="0"/>
              </a:rPr>
              <a:t>s</a:t>
            </a:r>
            <a:r>
              <a:rPr lang="de-DE" sz="1200" dirty="0" smtClean="0">
                <a:latin typeface="Times New Roman" panose="02020603050405020304" pitchFamily="18" charset="0"/>
                <a:cs typeface="Times New Roman" panose="02020603050405020304" pitchFamily="18" charset="0"/>
              </a:rPr>
              <a:t>iehe </a:t>
            </a:r>
            <a:r>
              <a:rPr lang="de-DE" sz="1200" dirty="0">
                <a:latin typeface="Times New Roman" panose="02020603050405020304" pitchFamily="18" charset="0"/>
                <a:cs typeface="Times New Roman" panose="02020603050405020304" pitchFamily="18" charset="0"/>
              </a:rPr>
              <a:t>d</a:t>
            </a:r>
            <a:r>
              <a:rPr lang="de-DE" sz="1200" dirty="0" smtClean="0">
                <a:latin typeface="Times New Roman" panose="02020603050405020304" pitchFamily="18" charset="0"/>
                <a:cs typeface="Times New Roman" panose="02020603050405020304" pitchFamily="18" charset="0"/>
              </a:rPr>
              <a:t>iskretes Beispiel für </a:t>
            </a:r>
            <a:r>
              <a:rPr lang="de-DE" sz="1200" dirty="0" err="1" smtClean="0">
                <a:latin typeface="Times New Roman" panose="02020603050405020304" pitchFamily="18" charset="0"/>
                <a:cs typeface="Times New Roman" panose="02020603050405020304" pitchFamily="18" charset="0"/>
              </a:rPr>
              <a:t>eingipflige</a:t>
            </a:r>
            <a:r>
              <a:rPr lang="de-DE" sz="1200" dirty="0" smtClean="0">
                <a:latin typeface="Times New Roman" panose="02020603050405020304" pitchFamily="18" charset="0"/>
                <a:cs typeface="Times New Roman" panose="02020603050405020304" pitchFamily="18" charset="0"/>
              </a:rPr>
              <a:t> Präferenzen</a:t>
            </a:r>
            <a:endParaRPr lang="de-DE" sz="1200" dirty="0">
              <a:latin typeface="Times New Roman" panose="02020603050405020304" pitchFamily="18" charset="0"/>
              <a:cs typeface="Times New Roman" panose="02020603050405020304" pitchFamily="18" charset="0"/>
            </a:endParaRPr>
          </a:p>
        </p:txBody>
      </p:sp>
      <p:pic>
        <p:nvPicPr>
          <p:cNvPr id="4" name="Grafik 3"/>
          <p:cNvPicPr>
            <a:picLocks noChangeAspect="1"/>
          </p:cNvPicPr>
          <p:nvPr/>
        </p:nvPicPr>
        <p:blipFill>
          <a:blip r:embed="rId4"/>
          <a:stretch>
            <a:fillRect/>
          </a:stretch>
        </p:blipFill>
        <p:spPr>
          <a:xfrm>
            <a:off x="1550784" y="3077203"/>
            <a:ext cx="2238745" cy="969425"/>
          </a:xfrm>
          <a:prstGeom prst="rect">
            <a:avLst/>
          </a:prstGeom>
        </p:spPr>
      </p:pic>
      <p:sp>
        <p:nvSpPr>
          <p:cNvPr id="8" name="Rechteck 7">
            <a:extLst>
              <a:ext uri="{FF2B5EF4-FFF2-40B4-BE49-F238E27FC236}">
                <a16:creationId xmlns:a16="http://schemas.microsoft.com/office/drawing/2014/main" id="{1C25EDF9-587E-409B-98CD-FD38F92D9F62}"/>
              </a:ext>
            </a:extLst>
          </p:cNvPr>
          <p:cNvSpPr/>
          <p:nvPr/>
        </p:nvSpPr>
        <p:spPr>
          <a:xfrm rot="16200000">
            <a:off x="1073837" y="3498419"/>
            <a:ext cx="661891" cy="292001"/>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Wähler</a:t>
            </a:r>
            <a:endParaRPr lang="de-DE" sz="1200"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1C25EDF9-587E-409B-98CD-FD38F92D9F62}"/>
              </a:ext>
            </a:extLst>
          </p:cNvPr>
          <p:cNvSpPr/>
          <p:nvPr/>
        </p:nvSpPr>
        <p:spPr>
          <a:xfrm>
            <a:off x="2436003" y="2804527"/>
            <a:ext cx="991639" cy="272676"/>
          </a:xfrm>
          <a:prstGeom prst="rect">
            <a:avLst/>
          </a:prstGeom>
        </p:spPr>
        <p:txBody>
          <a:bodyPr wrap="square">
            <a:noAutofit/>
          </a:bodyPr>
          <a:lstStyle/>
          <a:p>
            <a:r>
              <a:rPr lang="de-DE" sz="1200" dirty="0" smtClean="0">
                <a:latin typeface="Times New Roman" panose="02020603050405020304" pitchFamily="18" charset="0"/>
                <a:cs typeface="Times New Roman" panose="02020603050405020304" pitchFamily="18" charset="0"/>
              </a:rPr>
              <a:t>Alternativen</a:t>
            </a:r>
            <a:endParaRPr lang="de-DE" sz="1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Rechteck 6"/>
              <p:cNvSpPr/>
              <p:nvPr/>
            </p:nvSpPr>
            <p:spPr>
              <a:xfrm>
                <a:off x="4058492" y="3035732"/>
                <a:ext cx="4328173" cy="369332"/>
              </a:xfrm>
              <a:prstGeom prst="rect">
                <a:avLst/>
              </a:prstGeom>
            </p:spPr>
            <p:txBody>
              <a:bodyPr wrap="none">
                <a:spAutoFit/>
              </a:bodyPr>
              <a:lstStyle/>
              <a:p>
                <a14:m>
                  <m:oMath xmlns:m="http://schemas.openxmlformats.org/officeDocument/2006/math">
                    <m:sSup>
                      <m:sSupPr>
                        <m:ctrlPr>
                          <a:rPr lang="de-DE" i="1" dirty="0">
                            <a:latin typeface="Cambria Math" panose="02040503050406030204" pitchFamily="18" charset="0"/>
                            <a:cs typeface="Times New Roman" panose="02020603050405020304" pitchFamily="18" charset="0"/>
                          </a:rPr>
                        </m:ctrlPr>
                      </m:sSupPr>
                      <m:e>
                        <m:r>
                          <a:rPr lang="de-DE" i="1" dirty="0">
                            <a:latin typeface="Cambria Math" panose="02040503050406030204" pitchFamily="18" charset="0"/>
                            <a:cs typeface="Times New Roman" panose="02020603050405020304" pitchFamily="18" charset="0"/>
                          </a:rPr>
                          <m:t>𝑥</m:t>
                        </m:r>
                      </m:e>
                      <m:sup>
                        <m:r>
                          <a:rPr lang="de-DE" i="1" dirty="0">
                            <a:latin typeface="Cambria Math" panose="02040503050406030204" pitchFamily="18" charset="0"/>
                            <a:cs typeface="Times New Roman" panose="02020603050405020304" pitchFamily="18" charset="0"/>
                          </a:rPr>
                          <m:t>∗</m:t>
                        </m:r>
                      </m:sup>
                    </m:sSup>
                  </m:oMath>
                </a14:m>
                <a:r>
                  <a:rPr lang="de-DE" dirty="0" smtClean="0"/>
                  <a:t>(W1)=1 denn u(1)=10, u(2)=8 und u(3)=3</a:t>
                </a:r>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4058492" y="3035732"/>
                <a:ext cx="4328173" cy="369332"/>
              </a:xfrm>
              <a:prstGeom prst="rect">
                <a:avLst/>
              </a:prstGeom>
              <a:blipFill>
                <a:blip r:embed="rId5"/>
                <a:stretch>
                  <a:fillRect t="-9836" b="-2459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Rechteck 12"/>
              <p:cNvSpPr/>
              <p:nvPr/>
            </p:nvSpPr>
            <p:spPr>
              <a:xfrm>
                <a:off x="4068536" y="3314064"/>
                <a:ext cx="4113370" cy="369332"/>
              </a:xfrm>
              <a:prstGeom prst="rect">
                <a:avLst/>
              </a:prstGeom>
            </p:spPr>
            <p:txBody>
              <a:bodyPr wrap="none">
                <a:spAutoFit/>
              </a:bodyPr>
              <a:lstStyle/>
              <a:p>
                <a14:m>
                  <m:oMath xmlns:m="http://schemas.openxmlformats.org/officeDocument/2006/math">
                    <m:sSup>
                      <m:sSupPr>
                        <m:ctrlPr>
                          <a:rPr lang="de-DE" i="1" dirty="0">
                            <a:latin typeface="Cambria Math" panose="02040503050406030204" pitchFamily="18" charset="0"/>
                            <a:cs typeface="Times New Roman" panose="02020603050405020304" pitchFamily="18" charset="0"/>
                          </a:rPr>
                        </m:ctrlPr>
                      </m:sSupPr>
                      <m:e>
                        <m:r>
                          <a:rPr lang="de-DE" i="1" dirty="0">
                            <a:latin typeface="Cambria Math" panose="02040503050406030204" pitchFamily="18" charset="0"/>
                            <a:cs typeface="Times New Roman" panose="02020603050405020304" pitchFamily="18" charset="0"/>
                          </a:rPr>
                          <m:t>𝑥</m:t>
                        </m:r>
                      </m:e>
                      <m:sup>
                        <m:r>
                          <a:rPr lang="de-DE" i="1" dirty="0">
                            <a:latin typeface="Cambria Math" panose="02040503050406030204" pitchFamily="18" charset="0"/>
                            <a:cs typeface="Times New Roman" panose="02020603050405020304" pitchFamily="18" charset="0"/>
                          </a:rPr>
                          <m:t>∗</m:t>
                        </m:r>
                      </m:sup>
                    </m:sSup>
                  </m:oMath>
                </a14:m>
                <a:r>
                  <a:rPr lang="de-DE" dirty="0" smtClean="0"/>
                  <a:t>(W2)=2 denn u(2)=7, u(1)=</a:t>
                </a:r>
                <a:r>
                  <a:rPr lang="de-DE" dirty="0"/>
                  <a:t>2</a:t>
                </a:r>
                <a:r>
                  <a:rPr lang="de-DE" dirty="0" smtClean="0"/>
                  <a:t> und u(3)=5</a:t>
                </a:r>
                <a:endParaRPr lang="de-DE" dirty="0"/>
              </a:p>
            </p:txBody>
          </p:sp>
        </mc:Choice>
        <mc:Fallback xmlns="">
          <p:sp>
            <p:nvSpPr>
              <p:cNvPr id="13" name="Rechteck 12"/>
              <p:cNvSpPr>
                <a:spLocks noRot="1" noChangeAspect="1" noMove="1" noResize="1" noEditPoints="1" noAdjustHandles="1" noChangeArrowheads="1" noChangeShapeType="1" noTextEdit="1"/>
              </p:cNvSpPr>
              <p:nvPr/>
            </p:nvSpPr>
            <p:spPr>
              <a:xfrm>
                <a:off x="4068536" y="3314064"/>
                <a:ext cx="4113370" cy="369332"/>
              </a:xfrm>
              <a:prstGeom prst="rect">
                <a:avLst/>
              </a:prstGeom>
              <a:blipFill>
                <a:blip r:embed="rId6"/>
                <a:stretch>
                  <a:fillRect t="-10000" r="-593" b="-26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Rechteck 13"/>
              <p:cNvSpPr/>
              <p:nvPr/>
            </p:nvSpPr>
            <p:spPr>
              <a:xfrm>
                <a:off x="4073107" y="3575970"/>
                <a:ext cx="4113370" cy="369332"/>
              </a:xfrm>
              <a:prstGeom prst="rect">
                <a:avLst/>
              </a:prstGeom>
            </p:spPr>
            <p:txBody>
              <a:bodyPr wrap="none">
                <a:spAutoFit/>
              </a:bodyPr>
              <a:lstStyle/>
              <a:p>
                <a14:m>
                  <m:oMath xmlns:m="http://schemas.openxmlformats.org/officeDocument/2006/math">
                    <m:sSup>
                      <m:sSupPr>
                        <m:ctrlPr>
                          <a:rPr lang="de-DE" i="1" dirty="0">
                            <a:latin typeface="Cambria Math" panose="02040503050406030204" pitchFamily="18" charset="0"/>
                            <a:cs typeface="Times New Roman" panose="02020603050405020304" pitchFamily="18" charset="0"/>
                          </a:rPr>
                        </m:ctrlPr>
                      </m:sSupPr>
                      <m:e>
                        <m:r>
                          <a:rPr lang="de-DE" i="1" dirty="0">
                            <a:latin typeface="Cambria Math" panose="02040503050406030204" pitchFamily="18" charset="0"/>
                            <a:cs typeface="Times New Roman" panose="02020603050405020304" pitchFamily="18" charset="0"/>
                          </a:rPr>
                          <m:t>𝑥</m:t>
                        </m:r>
                      </m:e>
                      <m:sup>
                        <m:r>
                          <a:rPr lang="de-DE" i="1" dirty="0">
                            <a:latin typeface="Cambria Math" panose="02040503050406030204" pitchFamily="18" charset="0"/>
                            <a:cs typeface="Times New Roman" panose="02020603050405020304" pitchFamily="18" charset="0"/>
                          </a:rPr>
                          <m:t>∗</m:t>
                        </m:r>
                      </m:sup>
                    </m:sSup>
                  </m:oMath>
                </a14:m>
                <a:r>
                  <a:rPr lang="de-DE" dirty="0" smtClean="0"/>
                  <a:t>(W3)=3 denn u(3)=</a:t>
                </a:r>
                <a:r>
                  <a:rPr lang="de-DE" dirty="0"/>
                  <a:t>9</a:t>
                </a:r>
                <a:r>
                  <a:rPr lang="de-DE" dirty="0" smtClean="0"/>
                  <a:t>, u(1)=4 und u(2)=5</a:t>
                </a:r>
                <a:endParaRPr lang="de-DE" dirty="0"/>
              </a:p>
            </p:txBody>
          </p:sp>
        </mc:Choice>
        <mc:Fallback xmlns="">
          <p:sp>
            <p:nvSpPr>
              <p:cNvPr id="14" name="Rechteck 13"/>
              <p:cNvSpPr>
                <a:spLocks noRot="1" noChangeAspect="1" noMove="1" noResize="1" noEditPoints="1" noAdjustHandles="1" noChangeArrowheads="1" noChangeShapeType="1" noTextEdit="1"/>
              </p:cNvSpPr>
              <p:nvPr/>
            </p:nvSpPr>
            <p:spPr>
              <a:xfrm>
                <a:off x="4073107" y="3575970"/>
                <a:ext cx="4113370" cy="369332"/>
              </a:xfrm>
              <a:prstGeom prst="rect">
                <a:avLst/>
              </a:prstGeom>
              <a:blipFill>
                <a:blip r:embed="rId7"/>
                <a:stretch>
                  <a:fillRect t="-10000" r="-593" b="-26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p:cNvSpPr/>
              <p:nvPr/>
            </p:nvSpPr>
            <p:spPr>
              <a:xfrm>
                <a:off x="1762159" y="4202121"/>
                <a:ext cx="7838364" cy="369332"/>
              </a:xfrm>
              <a:prstGeom prst="rect">
                <a:avLst/>
              </a:prstGeom>
            </p:spPr>
            <p:txBody>
              <a:bodyPr wrap="none">
                <a:spAutoFit/>
              </a:bodyPr>
              <a:lstStyle/>
              <a:p>
                <a:r>
                  <a:rPr lang="de-DE" dirty="0" smtClean="0"/>
                  <a:t> Die Reihenfolge der besten Alternativen </a:t>
                </a:r>
                <a14:m>
                  <m:oMath xmlns:m="http://schemas.openxmlformats.org/officeDocument/2006/math">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i="1">
                            <a:latin typeface="Cambria Math" panose="02040503050406030204" pitchFamily="18" charset="0"/>
                            <a:cs typeface="Times New Roman" panose="02020603050405020304" pitchFamily="18" charset="0"/>
                          </a:rPr>
                          <m:t>1</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i="1">
                            <a:latin typeface="Cambria Math" panose="02040503050406030204" pitchFamily="18" charset="0"/>
                            <a:cs typeface="Times New Roman" panose="02020603050405020304" pitchFamily="18" charset="0"/>
                          </a:rPr>
                          <m:t>2</m:t>
                        </m:r>
                      </m:sub>
                      <m:sup>
                        <m:r>
                          <a:rPr lang="de-DE" i="1">
                            <a:latin typeface="Cambria Math" panose="02040503050406030204" pitchFamily="18" charset="0"/>
                            <a:cs typeface="Times New Roman" panose="02020603050405020304" pitchFamily="18" charset="0"/>
                          </a:rPr>
                          <m:t>∗</m:t>
                        </m:r>
                      </m:sup>
                    </m:sSubSup>
                    <m:r>
                      <a:rPr lang="de-DE"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3</m:t>
                        </m:r>
                      </m:sub>
                      <m:sup>
                        <m:r>
                          <a:rPr lang="de-DE" i="1">
                            <a:latin typeface="Cambria Math" panose="02040503050406030204" pitchFamily="18" charset="0"/>
                            <a:cs typeface="Times New Roman" panose="02020603050405020304" pitchFamily="18" charset="0"/>
                          </a:rPr>
                          <m:t>∗</m:t>
                        </m:r>
                      </m:sup>
                    </m:sSubSup>
                  </m:oMath>
                </a14:m>
                <a:r>
                  <a:rPr lang="de-DE" dirty="0" smtClean="0"/>
                  <a:t> ergibt sich damit zu 1&lt;2&lt;3</a:t>
                </a:r>
                <a:endParaRPr lang="de-DE" dirty="0"/>
              </a:p>
            </p:txBody>
          </p:sp>
        </mc:Choice>
        <mc:Fallback xmlns="">
          <p:sp>
            <p:nvSpPr>
              <p:cNvPr id="15" name="Rechteck 14"/>
              <p:cNvSpPr>
                <a:spLocks noRot="1" noChangeAspect="1" noMove="1" noResize="1" noEditPoints="1" noAdjustHandles="1" noChangeArrowheads="1" noChangeShapeType="1" noTextEdit="1"/>
              </p:cNvSpPr>
              <p:nvPr/>
            </p:nvSpPr>
            <p:spPr>
              <a:xfrm>
                <a:off x="1762159" y="4202121"/>
                <a:ext cx="7838364" cy="369332"/>
              </a:xfrm>
              <a:prstGeom prst="rect">
                <a:avLst/>
              </a:prstGeom>
              <a:blipFill>
                <a:blip r:embed="rId8"/>
                <a:stretch>
                  <a:fillRect t="-8197" b="-2459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Rechteck 15"/>
              <p:cNvSpPr/>
              <p:nvPr/>
            </p:nvSpPr>
            <p:spPr>
              <a:xfrm>
                <a:off x="346106" y="4565367"/>
                <a:ext cx="11558229" cy="369332"/>
              </a:xfrm>
              <a:prstGeom prst="rect">
                <a:avLst/>
              </a:prstGeom>
            </p:spPr>
            <p:txBody>
              <a:bodyPr wrap="none">
                <a:spAutoFit/>
              </a:bodyPr>
              <a:lstStyle/>
              <a:p>
                <a:r>
                  <a:rPr lang="de-DE" dirty="0" smtClean="0"/>
                  <a:t>Der Median dieser Verteilung ist damit </a:t>
                </a:r>
                <a14:m>
                  <m:oMath xmlns:m="http://schemas.openxmlformats.org/officeDocument/2006/math">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b="0" i="1" smtClean="0">
                            <a:latin typeface="Cambria Math" panose="02040503050406030204" pitchFamily="18" charset="0"/>
                            <a:cs typeface="Times New Roman" panose="02020603050405020304" pitchFamily="18" charset="0"/>
                          </a:rPr>
                          <m:t>𝑚</m:t>
                        </m:r>
                      </m:sub>
                      <m:sup>
                        <m:r>
                          <a:rPr lang="de-DE" i="1">
                            <a:latin typeface="Cambria Math" panose="02040503050406030204" pitchFamily="18" charset="0"/>
                            <a:cs typeface="Times New Roman" panose="02020603050405020304" pitchFamily="18" charset="0"/>
                          </a:rPr>
                          <m:t>∗</m:t>
                        </m:r>
                      </m:sup>
                    </m:sSubSup>
                  </m:oMath>
                </a14:m>
                <a:r>
                  <a:rPr lang="de-DE" dirty="0" smtClean="0"/>
                  <a:t>=2 und rechts und links liegen noch jeweils eine Alternative der anderen Wähler</a:t>
                </a:r>
                <a:endParaRPr lang="de-DE" dirty="0"/>
              </a:p>
            </p:txBody>
          </p:sp>
        </mc:Choice>
        <mc:Fallback xmlns="">
          <p:sp>
            <p:nvSpPr>
              <p:cNvPr id="16" name="Rechteck 15"/>
              <p:cNvSpPr>
                <a:spLocks noRot="1" noChangeAspect="1" noMove="1" noResize="1" noEditPoints="1" noAdjustHandles="1" noChangeArrowheads="1" noChangeShapeType="1" noTextEdit="1"/>
              </p:cNvSpPr>
              <p:nvPr/>
            </p:nvSpPr>
            <p:spPr>
              <a:xfrm>
                <a:off x="346106" y="4565367"/>
                <a:ext cx="11558229" cy="369332"/>
              </a:xfrm>
              <a:prstGeom prst="rect">
                <a:avLst/>
              </a:prstGeom>
              <a:blipFill>
                <a:blip r:embed="rId9"/>
                <a:stretch>
                  <a:fillRect l="-475" t="-10000" r="-211" b="-26667"/>
                </a:stretch>
              </a:blipFill>
            </p:spPr>
            <p:txBody>
              <a:bodyPr/>
              <a:lstStyle/>
              <a:p>
                <a:r>
                  <a:rPr lang="de-DE">
                    <a:noFill/>
                  </a:rPr>
                  <a:t> </a:t>
                </a:r>
              </a:p>
            </p:txBody>
          </p:sp>
        </mc:Fallback>
      </mc:AlternateContent>
      <p:sp>
        <p:nvSpPr>
          <p:cNvPr id="17" name="Rechteck 16"/>
          <p:cNvSpPr/>
          <p:nvPr/>
        </p:nvSpPr>
        <p:spPr>
          <a:xfrm>
            <a:off x="323231" y="4878370"/>
            <a:ext cx="11798694" cy="646331"/>
          </a:xfrm>
          <a:prstGeom prst="rect">
            <a:avLst/>
          </a:prstGeom>
        </p:spPr>
        <p:txBody>
          <a:bodyPr wrap="square">
            <a:spAutoFit/>
          </a:bodyPr>
          <a:lstStyle/>
          <a:p>
            <a:r>
              <a:rPr lang="de-DE" dirty="0" smtClean="0"/>
              <a:t>Sie werden erkannt haben, dass dies natürlich das gleiche Konzept des </a:t>
            </a:r>
            <a:r>
              <a:rPr lang="de-DE" dirty="0" err="1" smtClean="0"/>
              <a:t>Medians</a:t>
            </a:r>
            <a:r>
              <a:rPr lang="de-DE" dirty="0" smtClean="0"/>
              <a:t> einer Verteilung ist, wie sie es Statistik gelernt haben!</a:t>
            </a:r>
            <a:endParaRPr lang="de-DE" dirty="0"/>
          </a:p>
        </p:txBody>
      </p:sp>
      <p:sp>
        <p:nvSpPr>
          <p:cNvPr id="18" name="Rechteck 17"/>
          <p:cNvSpPr/>
          <p:nvPr/>
        </p:nvSpPr>
        <p:spPr>
          <a:xfrm>
            <a:off x="323231" y="5453438"/>
            <a:ext cx="11798694" cy="646331"/>
          </a:xfrm>
          <a:prstGeom prst="rect">
            <a:avLst/>
          </a:prstGeom>
        </p:spPr>
        <p:txBody>
          <a:bodyPr wrap="square">
            <a:spAutoFit/>
          </a:bodyPr>
          <a:lstStyle/>
          <a:p>
            <a:r>
              <a:rPr lang="de-DE" dirty="0" smtClean="0"/>
              <a:t>In unserem Beispiel sehen wir dann bei paarweisem Vergleich, dass x=2 sowohl gegen x=1 (W2 und W3 stimmen für x=2) als auch gegen x=3 (W1 und W2 für x=2) gewinnt </a:t>
            </a:r>
            <a:endParaRPr lang="de-DE" dirty="0"/>
          </a:p>
        </p:txBody>
      </p:sp>
      <mc:AlternateContent xmlns:mc="http://schemas.openxmlformats.org/markup-compatibility/2006" xmlns:a14="http://schemas.microsoft.com/office/drawing/2010/main">
        <mc:Choice Requires="a14">
          <p:sp>
            <p:nvSpPr>
              <p:cNvPr id="19" name="Rechteck 18"/>
              <p:cNvSpPr/>
              <p:nvPr/>
            </p:nvSpPr>
            <p:spPr>
              <a:xfrm>
                <a:off x="333269" y="5980060"/>
                <a:ext cx="11798694" cy="646331"/>
              </a:xfrm>
              <a:prstGeom prst="rect">
                <a:avLst/>
              </a:prstGeom>
            </p:spPr>
            <p:txBody>
              <a:bodyPr wrap="square">
                <a:spAutoFit/>
              </a:bodyPr>
              <a:lstStyle/>
              <a:p>
                <a:r>
                  <a:rPr lang="de-DE" dirty="0" smtClean="0"/>
                  <a:t>Der Vorschlag des Medianwählers (in unserem Beispiel W2 mit </a:t>
                </a:r>
                <a14:m>
                  <m:oMath xmlns:m="http://schemas.openxmlformats.org/officeDocument/2006/math">
                    <m:sSubSup>
                      <m:sSubSupPr>
                        <m:ctrlPr>
                          <a:rPr lang="de-DE" i="1">
                            <a:latin typeface="Cambria Math" panose="02040503050406030204" pitchFamily="18" charset="0"/>
                            <a:cs typeface="Times New Roman" panose="02020603050405020304" pitchFamily="18" charset="0"/>
                          </a:rPr>
                        </m:ctrlPr>
                      </m:sSubSupPr>
                      <m:e>
                        <m:r>
                          <a:rPr lang="de-DE" i="1">
                            <a:latin typeface="Cambria Math" panose="02040503050406030204" pitchFamily="18" charset="0"/>
                            <a:cs typeface="Times New Roman" panose="02020603050405020304" pitchFamily="18" charset="0"/>
                          </a:rPr>
                          <m:t>𝑥</m:t>
                        </m:r>
                      </m:e>
                      <m:sub>
                        <m:r>
                          <a:rPr lang="de-DE" i="1">
                            <a:latin typeface="Cambria Math" panose="02040503050406030204" pitchFamily="18" charset="0"/>
                            <a:cs typeface="Times New Roman" panose="02020603050405020304" pitchFamily="18" charset="0"/>
                          </a:rPr>
                          <m:t>2</m:t>
                        </m:r>
                      </m:sub>
                      <m:sup>
                        <m:r>
                          <a:rPr lang="de-DE" i="1">
                            <a:latin typeface="Cambria Math" panose="02040503050406030204" pitchFamily="18" charset="0"/>
                            <a:cs typeface="Times New Roman" panose="02020603050405020304" pitchFamily="18" charset="0"/>
                          </a:rPr>
                          <m:t>∗</m:t>
                        </m:r>
                      </m:sup>
                    </m:sSubSup>
                    <m:r>
                      <a:rPr lang="de-DE" b="0" i="0" smtClean="0">
                        <a:latin typeface="Cambria Math" panose="02040503050406030204" pitchFamily="18" charset="0"/>
                        <a:cs typeface="Times New Roman" panose="02020603050405020304" pitchFamily="18" charset="0"/>
                      </a:rPr>
                      <m:t>=2</m:t>
                    </m:r>
                  </m:oMath>
                </a14:m>
                <a:r>
                  <a:rPr lang="de-DE" dirty="0" smtClean="0"/>
                  <a:t>) gewinnt also jede Abstimmung, egal in welcher Reihenfolge abgestimmt wird</a:t>
                </a:r>
                <a:endParaRPr lang="de-DE" dirty="0"/>
              </a:p>
            </p:txBody>
          </p:sp>
        </mc:Choice>
        <mc:Fallback xmlns="">
          <p:sp>
            <p:nvSpPr>
              <p:cNvPr id="19" name="Rechteck 18"/>
              <p:cNvSpPr>
                <a:spLocks noRot="1" noChangeAspect="1" noMove="1" noResize="1" noEditPoints="1" noAdjustHandles="1" noChangeArrowheads="1" noChangeShapeType="1" noTextEdit="1"/>
              </p:cNvSpPr>
              <p:nvPr/>
            </p:nvSpPr>
            <p:spPr>
              <a:xfrm>
                <a:off x="333269" y="5980060"/>
                <a:ext cx="11798694" cy="646331"/>
              </a:xfrm>
              <a:prstGeom prst="rect">
                <a:avLst/>
              </a:prstGeom>
              <a:blipFill>
                <a:blip r:embed="rId10"/>
                <a:stretch>
                  <a:fillRect l="-465" t="-5660" b="-14151"/>
                </a:stretch>
              </a:blipFill>
            </p:spPr>
            <p:txBody>
              <a:bodyPr/>
              <a:lstStyle/>
              <a:p>
                <a:r>
                  <a:rPr lang="de-DE">
                    <a:noFill/>
                  </a:rPr>
                  <a:t> </a:t>
                </a:r>
              </a:p>
            </p:txBody>
          </p:sp>
        </mc:Fallback>
      </mc:AlternateContent>
    </p:spTree>
    <p:extLst>
      <p:ext uri="{BB962C8B-B14F-4D97-AF65-F5344CB8AC3E}">
        <p14:creationId xmlns:p14="http://schemas.microsoft.com/office/powerpoint/2010/main" val="368823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0" grpId="0"/>
      <p:bldP spid="7" grpId="0"/>
      <p:bldP spid="13" grpId="0"/>
      <p:bldP spid="14" grpId="0"/>
      <p:bldP spid="15" grpId="0"/>
      <p:bldP spid="16" grpId="0"/>
      <p:bldP spid="17" grpId="0"/>
      <p:bldP spid="18"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Medianwählertheorem</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392152" y="2192081"/>
            <a:ext cx="10937487" cy="2629787"/>
          </a:xfrm>
          <a:prstGeom prst="rect">
            <a:avLst/>
          </a:prstGeom>
        </p:spPr>
        <p:txBody>
          <a:bodyPr wrap="square">
            <a:noAutofit/>
          </a:bodyPr>
          <a:lstStyle/>
          <a:p>
            <a:r>
              <a:rPr lang="de-DE" sz="2800" dirty="0">
                <a:latin typeface="Times New Roman" panose="02020603050405020304" pitchFamily="18" charset="0"/>
                <a:cs typeface="Times New Roman" panose="02020603050405020304" pitchFamily="18" charset="0"/>
              </a:rPr>
              <a:t>Haben Wähler über eine Menge von eindimensionalen Alternativen </a:t>
            </a:r>
            <a:r>
              <a:rPr lang="de-DE" sz="2800" dirty="0" err="1">
                <a:latin typeface="Times New Roman" panose="02020603050405020304" pitchFamily="18" charset="0"/>
                <a:cs typeface="Times New Roman" panose="02020603050405020304" pitchFamily="18" charset="0"/>
              </a:rPr>
              <a:t>eingipflige</a:t>
            </a:r>
            <a:r>
              <a:rPr lang="de-DE" sz="2800" dirty="0">
                <a:latin typeface="Times New Roman" panose="02020603050405020304" pitchFamily="18" charset="0"/>
                <a:cs typeface="Times New Roman" panose="02020603050405020304" pitchFamily="18" charset="0"/>
              </a:rPr>
              <a:t> Präferenzen, so ist die vom Medianwähler am meisten präferierte Alternative Condorcet-Sieger bei einer paarweisen Abstimmung der Alternativen.</a:t>
            </a:r>
          </a:p>
          <a:p>
            <a:endParaRPr lang="de-DE" sz="2400" dirty="0">
              <a:latin typeface="Times New Roman" panose="02020603050405020304" pitchFamily="18" charset="0"/>
              <a:cs typeface="Times New Roman" panose="02020603050405020304" pitchFamily="18" charset="0"/>
            </a:endParaRPr>
          </a:p>
          <a:p>
            <a:pPr algn="ctr"/>
            <a:r>
              <a:rPr lang="en-US" sz="1200" dirty="0">
                <a:latin typeface="Times New Roman" panose="02020603050405020304" pitchFamily="18" charset="0"/>
                <a:cs typeface="Times New Roman" panose="02020603050405020304" pitchFamily="18" charset="0"/>
                <a:hlinkClick r:id="rId3"/>
              </a:rPr>
              <a:t>Black, Duncan (1948). "On the Rationale of Group Decision-making". Journal of Political Economy. 56: 23–34. </a:t>
            </a:r>
            <a:endParaRPr lang="de-DE" sz="1200" dirty="0">
              <a:latin typeface="Times New Roman" panose="02020603050405020304" pitchFamily="18" charset="0"/>
              <a:cs typeface="Times New Roman" panose="02020603050405020304" pitchFamily="18" charset="0"/>
            </a:endParaRPr>
          </a:p>
        </p:txBody>
      </p:sp>
      <p:sp>
        <p:nvSpPr>
          <p:cNvPr id="4" name="Rechteck 3"/>
          <p:cNvSpPr/>
          <p:nvPr/>
        </p:nvSpPr>
        <p:spPr>
          <a:xfrm>
            <a:off x="392152" y="1101434"/>
            <a:ext cx="11798694" cy="923330"/>
          </a:xfrm>
          <a:prstGeom prst="rect">
            <a:avLst/>
          </a:prstGeom>
        </p:spPr>
        <p:txBody>
          <a:bodyPr wrap="square">
            <a:spAutoFit/>
          </a:bodyPr>
          <a:lstStyle/>
          <a:p>
            <a:r>
              <a:rPr lang="de-DE" dirty="0" smtClean="0"/>
              <a:t>Der vorherige Befund, der an dem Beispiel verdeutlicht worden ist, lässt sich verallgemeinern im sogenannten Medianwählertheorem. Der Beweis ist allerdings nicht ganz einfach, weswegen wir davon in dieser Veranstaltung absehen, für interessierte Studierende ist der Originalbeweis unten angegeben</a:t>
            </a:r>
            <a:endParaRPr lang="de-DE" dirty="0"/>
          </a:p>
        </p:txBody>
      </p:sp>
      <p:sp>
        <p:nvSpPr>
          <p:cNvPr id="5" name="Rechteck 4"/>
          <p:cNvSpPr/>
          <p:nvPr/>
        </p:nvSpPr>
        <p:spPr>
          <a:xfrm>
            <a:off x="298159" y="4821868"/>
            <a:ext cx="11798694" cy="923330"/>
          </a:xfrm>
          <a:prstGeom prst="rect">
            <a:avLst/>
          </a:prstGeom>
        </p:spPr>
        <p:txBody>
          <a:bodyPr wrap="square">
            <a:spAutoFit/>
          </a:bodyPr>
          <a:lstStyle/>
          <a:p>
            <a:r>
              <a:rPr lang="de-DE" dirty="0" smtClean="0"/>
              <a:t>Das Medianwählertheorem hat weitreichende praktische Bedeutung in modernen Demokratien, denn letztlich müssen sich dann die politischen Parteien nur an den Präferenzen der Medianwählerin orientieren, um eine Abstimmung mit einfacher Mehrheitsentscheidung zu gewinnen (natürlich nur unter der Annahme, dass alle Wähler </a:t>
            </a:r>
            <a:r>
              <a:rPr lang="de-DE" dirty="0" err="1" smtClean="0"/>
              <a:t>eingipflige</a:t>
            </a:r>
            <a:r>
              <a:rPr lang="de-DE" dirty="0" smtClean="0"/>
              <a:t> Präferenzen haben)</a:t>
            </a:r>
            <a:endParaRPr lang="de-DE" dirty="0"/>
          </a:p>
        </p:txBody>
      </p:sp>
    </p:spTree>
    <p:extLst>
      <p:ext uri="{BB962C8B-B14F-4D97-AF65-F5344CB8AC3E}">
        <p14:creationId xmlns:p14="http://schemas.microsoft.com/office/powerpoint/2010/main" val="230770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376517" y="2269"/>
            <a:ext cx="9744120" cy="616457"/>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Entwicklung des Alters </a:t>
            </a:r>
            <a:r>
              <a:rPr lang="de-DE" sz="2903" b="1" dirty="0" smtClean="0">
                <a:solidFill>
                  <a:srgbClr val="000000"/>
                </a:solidFill>
                <a:latin typeface="Times New Roman" panose="02020603050405020304" pitchFamily="18" charset="0"/>
                <a:cs typeface="Times New Roman" panose="02020603050405020304" pitchFamily="18" charset="0"/>
              </a:rPr>
              <a:t>der Medianwählerin </a:t>
            </a:r>
            <a:r>
              <a:rPr lang="de-DE" sz="2903" b="1" dirty="0">
                <a:solidFill>
                  <a:srgbClr val="000000"/>
                </a:solidFill>
                <a:latin typeface="Times New Roman" panose="02020603050405020304" pitchFamily="18" charset="0"/>
                <a:cs typeface="Times New Roman" panose="02020603050405020304" pitchFamily="18" charset="0"/>
              </a:rPr>
              <a:t>in Deutschland</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15991" y="6073377"/>
            <a:ext cx="8194398" cy="530015"/>
          </a:xfrm>
          <a:prstGeom prst="rect">
            <a:avLst/>
          </a:prstGeom>
        </p:spPr>
        <p:txBody>
          <a:bodyPr wrap="square">
            <a:noAutofit/>
          </a:bodyPr>
          <a:lstStyle/>
          <a:p>
            <a:r>
              <a:rPr lang="de-DE" sz="1400" dirty="0">
                <a:latin typeface="Times New Roman" panose="02020603050405020304" pitchFamily="18" charset="0"/>
                <a:cs typeface="Times New Roman" panose="02020603050405020304" pitchFamily="18" charset="0"/>
              </a:rPr>
              <a:t>Quelle: Statistisches Bundesamt; bis 1990 Bundesrepublik Deutschland, ab 2018 Bevölkerungsvorausberechnung Variante G1-L1-W2, eigene Berechnung</a:t>
            </a:r>
          </a:p>
        </p:txBody>
      </p:sp>
      <p:pic>
        <p:nvPicPr>
          <p:cNvPr id="2" name="Grafik 1">
            <a:extLst>
              <a:ext uri="{FF2B5EF4-FFF2-40B4-BE49-F238E27FC236}">
                <a16:creationId xmlns:a16="http://schemas.microsoft.com/office/drawing/2014/main" id="{8CC75393-22BD-40B6-B271-D167A2E12C92}"/>
              </a:ext>
            </a:extLst>
          </p:cNvPr>
          <p:cNvPicPr>
            <a:picLocks noChangeAspect="1"/>
          </p:cNvPicPr>
          <p:nvPr/>
        </p:nvPicPr>
        <p:blipFill>
          <a:blip r:embed="rId3"/>
          <a:stretch>
            <a:fillRect/>
          </a:stretch>
        </p:blipFill>
        <p:spPr>
          <a:xfrm>
            <a:off x="215991" y="681427"/>
            <a:ext cx="8970677" cy="5391950"/>
          </a:xfrm>
          <a:prstGeom prst="rect">
            <a:avLst/>
          </a:prstGeom>
        </p:spPr>
      </p:pic>
      <p:sp>
        <p:nvSpPr>
          <p:cNvPr id="5" name="Rechteck 4"/>
          <p:cNvSpPr/>
          <p:nvPr/>
        </p:nvSpPr>
        <p:spPr>
          <a:xfrm>
            <a:off x="9186668" y="521421"/>
            <a:ext cx="3005332" cy="5047536"/>
          </a:xfrm>
          <a:prstGeom prst="rect">
            <a:avLst/>
          </a:prstGeom>
        </p:spPr>
        <p:txBody>
          <a:bodyPr wrap="square">
            <a:spAutoFit/>
          </a:bodyPr>
          <a:lstStyle/>
          <a:p>
            <a:r>
              <a:rPr lang="de-DE" sz="1400" dirty="0" smtClean="0"/>
              <a:t>Schaut man sich die Entwicklung des Alters der Wahlbevölkerung (18 Jahre und älter) in Deutschland gemäß der Projektion des Statistischen Bundesamtes an, so sieht man zum einen die deutliche Zunahme des Alters der Medianwählerin (aktuell ca. 50 Jahre) und zum anderen, dass in der jüngsten Vergangenheit (seit 2017) das Alter der Medianwählerin über dem Durchschnittsalter der Wahlbevölkerung liegt. In der </a:t>
            </a:r>
            <a:r>
              <a:rPr lang="de-DE" sz="1400" dirty="0"/>
              <a:t>K</a:t>
            </a:r>
            <a:r>
              <a:rPr lang="de-DE" sz="1400" dirty="0" smtClean="0"/>
              <a:t>onsequenz bedeutet dies, dass sich die politischen Parteien, wenn sie Wahlen gewinnen wollen</a:t>
            </a:r>
          </a:p>
          <a:p>
            <a:pPr marL="342900" indent="-342900">
              <a:buAutoNum type="arabicPeriod"/>
            </a:pPr>
            <a:r>
              <a:rPr lang="de-DE" sz="1400" dirty="0"/>
              <a:t>a</a:t>
            </a:r>
            <a:r>
              <a:rPr lang="de-DE" sz="1400" dirty="0" smtClean="0"/>
              <a:t>n immer älteren Wählerinnenschichten orientieren werden und</a:t>
            </a:r>
          </a:p>
          <a:p>
            <a:pPr marL="342900" indent="-342900">
              <a:buAutoNum type="arabicPeriod"/>
            </a:pPr>
            <a:r>
              <a:rPr lang="de-DE" sz="1400" dirty="0"/>
              <a:t>a</a:t>
            </a:r>
            <a:r>
              <a:rPr lang="de-DE" sz="1400" dirty="0" smtClean="0"/>
              <a:t>ufgrund der linksschiefe der Verteilung</a:t>
            </a:r>
          </a:p>
          <a:p>
            <a:r>
              <a:rPr lang="de-DE" sz="1400" dirty="0"/>
              <a:t> </a:t>
            </a:r>
            <a:r>
              <a:rPr lang="de-DE" sz="1400" dirty="0" smtClean="0"/>
              <a:t>        (Median&gt; </a:t>
            </a:r>
            <a:r>
              <a:rPr lang="de-DE" sz="1400" dirty="0" err="1" smtClean="0"/>
              <a:t>arithemtisches</a:t>
            </a:r>
            <a:r>
              <a:rPr lang="de-DE" sz="1400" dirty="0" smtClean="0"/>
              <a:t> Mittel)</a:t>
            </a:r>
          </a:p>
          <a:p>
            <a:r>
              <a:rPr lang="de-DE" sz="1400" dirty="0" smtClean="0"/>
              <a:t>         die älteren Wählerschichten auch</a:t>
            </a:r>
          </a:p>
          <a:p>
            <a:r>
              <a:rPr lang="de-DE" sz="1400" dirty="0"/>
              <a:t> </a:t>
            </a:r>
            <a:r>
              <a:rPr lang="de-DE" sz="1400" dirty="0" smtClean="0"/>
              <a:t>         noch </a:t>
            </a:r>
            <a:r>
              <a:rPr lang="de-DE" sz="1400" dirty="0" err="1" smtClean="0"/>
              <a:t>übergewichten</a:t>
            </a:r>
            <a:r>
              <a:rPr lang="de-DE" sz="1400" dirty="0" smtClean="0"/>
              <a:t> werden</a:t>
            </a:r>
            <a:endParaRPr lang="de-DE" sz="1400" dirty="0"/>
          </a:p>
        </p:txBody>
      </p:sp>
      <p:sp>
        <p:nvSpPr>
          <p:cNvPr id="7" name="Rechteck 6"/>
          <p:cNvSpPr/>
          <p:nvPr/>
        </p:nvSpPr>
        <p:spPr>
          <a:xfrm>
            <a:off x="9186668" y="5438985"/>
            <a:ext cx="3005332" cy="1384995"/>
          </a:xfrm>
          <a:prstGeom prst="rect">
            <a:avLst/>
          </a:prstGeom>
        </p:spPr>
        <p:txBody>
          <a:bodyPr wrap="square">
            <a:spAutoFit/>
          </a:bodyPr>
          <a:lstStyle/>
          <a:p>
            <a:r>
              <a:rPr lang="de-DE" sz="1400" dirty="0" smtClean="0"/>
              <a:t>Sie sehen also wichtig für Sie als junge Mitbürger*innen dieses Landes  ein Verständnis der Statistik ist, denn  davon hängt nicht in geringem Maße ab, wohin sich unsere Gesellschaft entwickelt!</a:t>
            </a:r>
            <a:endParaRPr lang="de-DE" sz="1400" dirty="0"/>
          </a:p>
        </p:txBody>
      </p:sp>
    </p:spTree>
    <p:extLst>
      <p:ext uri="{BB962C8B-B14F-4D97-AF65-F5344CB8AC3E}">
        <p14:creationId xmlns:p14="http://schemas.microsoft.com/office/powerpoint/2010/main" val="353388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43973" y="0"/>
            <a:ext cx="7597213" cy="473828"/>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Andere Entscheidungsregeln</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0" y="624469"/>
            <a:ext cx="11887200" cy="6010506"/>
          </a:xfrm>
          <a:prstGeom prst="rect">
            <a:avLst/>
          </a:prstGeom>
        </p:spPr>
        <p:txBody>
          <a:bodyPr wrap="square">
            <a:noAutofit/>
          </a:bodyPr>
          <a:lstStyle/>
          <a:p>
            <a:pPr marL="285750" indent="-285750">
              <a:buFont typeface="Arial" panose="020B0604020202020204" pitchFamily="34" charset="0"/>
              <a:buChar char="•"/>
            </a:pPr>
            <a:r>
              <a:rPr lang="de-DE" b="1" dirty="0">
                <a:latin typeface="Times New Roman" panose="02020603050405020304" pitchFamily="18" charset="0"/>
                <a:cs typeface="Times New Roman" panose="02020603050405020304" pitchFamily="18" charset="0"/>
              </a:rPr>
              <a:t>2/3-Mehrheit</a:t>
            </a:r>
            <a:r>
              <a:rPr lang="de-DE" dirty="0">
                <a:latin typeface="Times New Roman" panose="02020603050405020304" pitchFamily="18" charset="0"/>
                <a:cs typeface="Times New Roman" panose="02020603050405020304" pitchFamily="18" charset="0"/>
              </a:rPr>
              <a:t>: Für die Zustimmung werden mindestens 2/3 der Stimmen benötigt</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de-DE" dirty="0">
                <a:latin typeface="Times New Roman" panose="02020603050405020304" pitchFamily="18" charset="0"/>
                <a:cs typeface="Times New Roman" panose="02020603050405020304" pitchFamily="18" charset="0"/>
              </a:rPr>
              <a:t>Robust gegenüber Reversionen, da bei Umkehr einer mit 2/3-Mehrheit getroffenen Entscheidung mehr als 50% der vorherigen Befürworter ihre Entscheidung ändern müssen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Symbol" panose="05050102010706020507" pitchFamily="18" charset="2"/>
              <a:buChar char="-"/>
            </a:pPr>
            <a:r>
              <a:rPr lang="de-DE" dirty="0">
                <a:latin typeface="Times New Roman" panose="02020603050405020304" pitchFamily="18" charset="0"/>
                <a:cs typeface="Times New Roman" panose="02020603050405020304" pitchFamily="18" charset="0"/>
              </a:rPr>
              <a:t>Beispiele: Grundgesetzänderung, Feststellung des Verteidigungsfalles, Papstwahl</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de-DE" b="1" dirty="0">
                <a:latin typeface="Times New Roman" panose="02020603050405020304" pitchFamily="18" charset="0"/>
                <a:cs typeface="Times New Roman" panose="02020603050405020304" pitchFamily="18" charset="0"/>
              </a:rPr>
              <a:t>Stimmengewichte</a:t>
            </a:r>
            <a:r>
              <a:rPr lang="de-DE" dirty="0">
                <a:latin typeface="Times New Roman" panose="02020603050405020304" pitchFamily="18" charset="0"/>
                <a:cs typeface="Times New Roman" panose="02020603050405020304" pitchFamily="18" charset="0"/>
              </a:rPr>
              <a:t>: Jeder Wähler hat ein unterschiedliches Stimmengewicht und dann wird mit einfacher Mehrheit entschieden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de-DE" dirty="0">
                <a:latin typeface="Times New Roman" panose="02020603050405020304" pitchFamily="18" charset="0"/>
                <a:cs typeface="Times New Roman" panose="02020603050405020304" pitchFamily="18" charset="0"/>
              </a:rPr>
              <a:t>unterschiedlicher Bedeutung (große Länder </a:t>
            </a:r>
            <a:r>
              <a:rPr lang="de-DE" dirty="0" err="1">
                <a:latin typeface="Times New Roman" panose="02020603050405020304" pitchFamily="18" charset="0"/>
                <a:cs typeface="Times New Roman" panose="02020603050405020304" pitchFamily="18" charset="0"/>
              </a:rPr>
              <a:t>vs</a:t>
            </a:r>
            <a:r>
              <a:rPr lang="de-DE" dirty="0">
                <a:latin typeface="Times New Roman" panose="02020603050405020304" pitchFamily="18" charset="0"/>
                <a:cs typeface="Times New Roman" panose="02020603050405020304" pitchFamily="18" charset="0"/>
              </a:rPr>
              <a:t> kleine Länder) in einer Abstimmung kann Rechnung getragen werden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Symbol" panose="05050102010706020507" pitchFamily="18" charset="2"/>
              <a:buChar char="-"/>
            </a:pPr>
            <a:r>
              <a:rPr lang="de-DE" dirty="0">
                <a:latin typeface="Times New Roman" panose="02020603050405020304" pitchFamily="18" charset="0"/>
                <a:cs typeface="Times New Roman" panose="02020603050405020304" pitchFamily="18" charset="0"/>
              </a:rPr>
              <a:t>Beispiele: Sitze der Länder im Europäischen Parlament, Rotationssystem der Abstimmungsrechte im EZB-Rat</a:t>
            </a:r>
          </a:p>
          <a:p>
            <a:pPr lvl="1"/>
            <a:r>
              <a:rPr lang="de-DE" sz="1200" dirty="0">
                <a:latin typeface="Times New Roman" panose="02020603050405020304" pitchFamily="18" charset="0"/>
                <a:cs typeface="Times New Roman" panose="02020603050405020304" pitchFamily="18" charset="0"/>
              </a:rPr>
              <a:t>			                 EZB siehe </a:t>
            </a:r>
            <a:r>
              <a:rPr lang="de-DE" sz="1200" dirty="0">
                <a:latin typeface="Times New Roman" panose="02020603050405020304" pitchFamily="18" charset="0"/>
                <a:cs typeface="Times New Roman" panose="02020603050405020304" pitchFamily="18" charset="0"/>
                <a:hlinkClick r:id="rId3"/>
              </a:rPr>
              <a:t>Köster, Bernhard </a:t>
            </a:r>
            <a:r>
              <a:rPr lang="en-US" sz="1200" dirty="0">
                <a:latin typeface="Times New Roman" panose="02020603050405020304" pitchFamily="18" charset="0"/>
                <a:cs typeface="Times New Roman" panose="02020603050405020304" pitchFamily="18" charset="0"/>
                <a:hlinkClick r:id="rId3"/>
              </a:rPr>
              <a:t>(2011) Decision Rules, Transparency and Central Banks, Dissertation Universität Heidelberg</a:t>
            </a:r>
            <a:endParaRPr lang="en-US" sz="1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de-DE" b="1" dirty="0" err="1">
                <a:latin typeface="Times New Roman" panose="02020603050405020304" pitchFamily="18" charset="0"/>
                <a:cs typeface="Times New Roman" panose="02020603050405020304" pitchFamily="18" charset="0"/>
              </a:rPr>
              <a:t>Borda</a:t>
            </a:r>
            <a:r>
              <a:rPr lang="de-DE" b="1" dirty="0">
                <a:latin typeface="Times New Roman" panose="02020603050405020304" pitchFamily="18" charset="0"/>
                <a:cs typeface="Times New Roman" panose="02020603050405020304" pitchFamily="18" charset="0"/>
              </a:rPr>
              <a:t>-Regel</a:t>
            </a:r>
            <a:r>
              <a:rPr lang="de-DE" dirty="0">
                <a:latin typeface="Times New Roman" panose="02020603050405020304" pitchFamily="18" charset="0"/>
                <a:cs typeface="Times New Roman" panose="02020603050405020304" pitchFamily="18" charset="0"/>
              </a:rPr>
              <a:t>: Bei einer Anzahl </a:t>
            </a:r>
            <a:r>
              <a:rPr lang="de-DE">
                <a:latin typeface="Times New Roman" panose="02020603050405020304" pitchFamily="18" charset="0"/>
                <a:cs typeface="Times New Roman" panose="02020603050405020304" pitchFamily="18" charset="0"/>
              </a:rPr>
              <a:t>von k </a:t>
            </a:r>
            <a:r>
              <a:rPr lang="de-DE" dirty="0">
                <a:latin typeface="Times New Roman" panose="02020603050405020304" pitchFamily="18" charset="0"/>
                <a:cs typeface="Times New Roman" panose="02020603050405020304" pitchFamily="18" charset="0"/>
              </a:rPr>
              <a:t>Alternativen vergibt jeder Wähler </a:t>
            </a:r>
            <a:r>
              <a:rPr lang="de-DE">
                <a:latin typeface="Times New Roman" panose="02020603050405020304" pitchFamily="18" charset="0"/>
                <a:cs typeface="Times New Roman" panose="02020603050405020304" pitchFamily="18" charset="0"/>
              </a:rPr>
              <a:t>1…k </a:t>
            </a:r>
            <a:r>
              <a:rPr lang="de-DE" dirty="0">
                <a:latin typeface="Times New Roman" panose="02020603050405020304" pitchFamily="18" charset="0"/>
                <a:cs typeface="Times New Roman" panose="02020603050405020304" pitchFamily="18" charset="0"/>
              </a:rPr>
              <a:t>Punkte den zur Wahl stehenden Alternativen. 	             Es gewinnt die Alternative mit den meisten Punkten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Ø"/>
            </a:pPr>
            <a:r>
              <a:rPr lang="de-DE" dirty="0">
                <a:latin typeface="Times New Roman" panose="02020603050405020304" pitchFamily="18" charset="0"/>
                <a:cs typeface="Times New Roman" panose="02020603050405020304" pitchFamily="18" charset="0"/>
              </a:rPr>
              <a:t>Sehr aufwendig, anfällig für taktische Manipulationen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742950" lvl="1" indent="-285750">
              <a:buFont typeface="Symbol" panose="05050102010706020507" pitchFamily="18" charset="2"/>
              <a:buChar char="-"/>
            </a:pPr>
            <a:r>
              <a:rPr lang="de-DE" dirty="0">
                <a:latin typeface="Times New Roman" panose="02020603050405020304" pitchFamily="18" charset="0"/>
                <a:cs typeface="Times New Roman" panose="02020603050405020304" pitchFamily="18" charset="0"/>
              </a:rPr>
              <a:t>Beispiele: Fakultätswahlen an amerikanischen Universitäten (Harvard, UCLA),                                                          	              Sportlerwahlen (MVP-Baseball, </a:t>
            </a:r>
            <a:r>
              <a:rPr lang="de-DE" dirty="0" err="1">
                <a:latin typeface="Times New Roman" panose="02020603050405020304" pitchFamily="18" charset="0"/>
                <a:cs typeface="Times New Roman" panose="02020603050405020304" pitchFamily="18" charset="0"/>
              </a:rPr>
              <a:t>Heisman-Throphy</a:t>
            </a:r>
            <a:r>
              <a:rPr lang="de-DE"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66480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Condorcet (1743 – 1794) Sieger – Paradoxon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294381" y="1609782"/>
            <a:ext cx="11363092" cy="4243473"/>
          </a:xfrm>
          <a:prstGeom prst="rect">
            <a:avLst/>
          </a:prstGeom>
        </p:spPr>
        <p:txBody>
          <a:bodyPr wrap="square">
            <a:noAutofit/>
          </a:bodyPr>
          <a:lstStyle/>
          <a:p>
            <a:pPr marL="342900" indent="-342900">
              <a:buFont typeface="Arial" panose="020B0604020202020204" pitchFamily="34" charset="0"/>
              <a:buChar char="•"/>
            </a:pPr>
            <a:r>
              <a:rPr lang="de-DE" sz="2400" u="sng" dirty="0" smtClean="0">
                <a:latin typeface="Times New Roman" panose="02020603050405020304" pitchFamily="18" charset="0"/>
                <a:cs typeface="Times New Roman" panose="02020603050405020304" pitchFamily="18" charset="0"/>
              </a:rPr>
              <a:t>Paarweise Abstimmung</a:t>
            </a:r>
            <a:r>
              <a:rPr lang="de-DE" sz="2400" dirty="0" smtClean="0">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Zwei Alternativen werden gegeneinander zur Abstimmung gestellt.</a:t>
            </a:r>
          </a:p>
          <a:p>
            <a:pPr marL="800100" lvl="1"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u="sng" dirty="0" smtClean="0">
                <a:latin typeface="Times New Roman" panose="02020603050405020304" pitchFamily="18" charset="0"/>
                <a:cs typeface="Times New Roman" panose="02020603050405020304" pitchFamily="18" charset="0"/>
              </a:rPr>
              <a:t>Mehrheitsentscheidung</a:t>
            </a:r>
            <a:r>
              <a:rPr lang="de-DE" sz="2400" dirty="0" smtClean="0">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Die Alternative mit der Mehrheit der Stimmen, gewinnt die Abstimmung</a:t>
            </a:r>
          </a:p>
          <a:p>
            <a:pPr marL="800100" lvl="1"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u="sng" dirty="0" smtClean="0">
                <a:latin typeface="Times New Roman" panose="02020603050405020304" pitchFamily="18" charset="0"/>
                <a:cs typeface="Times New Roman" panose="02020603050405020304" pitchFamily="18" charset="0"/>
              </a:rPr>
              <a:t>Agenda-Setting</a:t>
            </a:r>
            <a:r>
              <a:rPr lang="de-DE" sz="2400" dirty="0" smtClean="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r>
              <a:rPr lang="de-DE" sz="2400" dirty="0" smtClean="0">
                <a:latin typeface="Times New Roman" panose="02020603050405020304" pitchFamily="18" charset="0"/>
                <a:cs typeface="Times New Roman" panose="02020603050405020304" pitchFamily="18" charset="0"/>
              </a:rPr>
              <a:t>Die Alternative, die eine paarweise Abstimmung gegen eine andere Alternative verloren hat, wird aus der Abstimmung entfernt</a:t>
            </a:r>
          </a:p>
          <a:p>
            <a:pPr marL="1257300" lvl="2" indent="-342900">
              <a:buFont typeface="Wingdings" panose="05000000000000000000" pitchFamily="2" charset="2"/>
              <a:buChar char="Ø"/>
            </a:pPr>
            <a:r>
              <a:rPr lang="de-DE" sz="2400" dirty="0" smtClean="0">
                <a:latin typeface="Times New Roman" panose="02020603050405020304" pitchFamily="18" charset="0"/>
                <a:cs typeface="Times New Roman" panose="02020603050405020304" pitchFamily="18" charset="0"/>
              </a:rPr>
              <a:t>Der Sieger tritt gegen eine weitere Alternative an.</a:t>
            </a:r>
          </a:p>
          <a:p>
            <a:pPr marL="1714500" lvl="3" indent="-342900">
              <a:buFont typeface="Wingdings" panose="05000000000000000000" pitchFamily="2" charset="2"/>
              <a:buChar char="Ø"/>
            </a:pPr>
            <a:r>
              <a:rPr lang="de-DE" sz="2400" dirty="0" smtClean="0">
                <a:latin typeface="Times New Roman" panose="02020603050405020304" pitchFamily="18" charset="0"/>
                <a:cs typeface="Times New Roman" panose="02020603050405020304" pitchFamily="18" charset="0"/>
              </a:rPr>
              <a:t>Dieser Prozess wird fortgesetzt, bis nur noch eine Alternative übrig bleibt.</a:t>
            </a:r>
            <a:endParaRPr lang="de-DE" sz="2400" dirty="0">
              <a:latin typeface="Times New Roman" panose="02020603050405020304" pitchFamily="18" charset="0"/>
              <a:cs typeface="Times New Roman" panose="02020603050405020304" pitchFamily="18" charset="0"/>
            </a:endParaRPr>
          </a:p>
        </p:txBody>
      </p:sp>
      <p:sp>
        <p:nvSpPr>
          <p:cNvPr id="4" name="Rechteck 3"/>
          <p:cNvSpPr/>
          <p:nvPr/>
        </p:nvSpPr>
        <p:spPr>
          <a:xfrm>
            <a:off x="223588" y="644816"/>
            <a:ext cx="11504679" cy="51050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Vorfeld der französischen Revolution (in der Zeit der Aufklärung) mit dem Aufkommen eines aufbegehrenden Bürgertums wurden Abstimmungen immer wichtiger und man beschäftigte sich auch grundsätzlich theoretisch mit den Abläufen einer Abstimmung. </a:t>
            </a:r>
            <a:endParaRPr lang="de-DE" sz="3200" dirty="0">
              <a:latin typeface="Times New Roman" panose="02020603050405020304" pitchFamily="18" charset="0"/>
              <a:cs typeface="Times New Roman" panose="02020603050405020304" pitchFamily="18" charset="0"/>
            </a:endParaRPr>
          </a:p>
        </p:txBody>
      </p:sp>
      <p:sp>
        <p:nvSpPr>
          <p:cNvPr id="5" name="Rechteck 4"/>
          <p:cNvSpPr/>
          <p:nvPr/>
        </p:nvSpPr>
        <p:spPr>
          <a:xfrm>
            <a:off x="223588" y="1283699"/>
            <a:ext cx="11504679" cy="326083"/>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Mehrere Alternativen stehen (z.B. Kandidaten) zur Auswahl </a:t>
            </a:r>
            <a:r>
              <a:rPr lang="de-DE" sz="1400" dirty="0">
                <a:latin typeface="Times New Roman" panose="02020603050405020304" pitchFamily="18" charset="0"/>
                <a:cs typeface="Times New Roman" panose="02020603050405020304" pitchFamily="18" charset="0"/>
              </a:rPr>
              <a:t>und </a:t>
            </a:r>
            <a:r>
              <a:rPr lang="de-DE" sz="1400" dirty="0" smtClean="0">
                <a:latin typeface="Times New Roman" panose="02020603050405020304" pitchFamily="18" charset="0"/>
                <a:cs typeface="Times New Roman" panose="02020603050405020304" pitchFamily="18" charset="0"/>
              </a:rPr>
              <a:t>folgendes </a:t>
            </a:r>
            <a:r>
              <a:rPr lang="de-DE" sz="1400" dirty="0">
                <a:latin typeface="Times New Roman" panose="02020603050405020304" pitchFamily="18" charset="0"/>
                <a:cs typeface="Times New Roman" panose="02020603050405020304" pitchFamily="18" charset="0"/>
              </a:rPr>
              <a:t>Setting wird dabei betrachtet: </a:t>
            </a:r>
          </a:p>
          <a:p>
            <a:endParaRPr lang="de-DE" sz="3200" dirty="0">
              <a:latin typeface="Times New Roman" panose="02020603050405020304" pitchFamily="18" charset="0"/>
              <a:cs typeface="Times New Roman" panose="02020603050405020304" pitchFamily="18" charset="0"/>
            </a:endParaRPr>
          </a:p>
        </p:txBody>
      </p:sp>
      <p:sp>
        <p:nvSpPr>
          <p:cNvPr id="2" name="Rechteck 1"/>
          <p:cNvSpPr/>
          <p:nvPr/>
        </p:nvSpPr>
        <p:spPr>
          <a:xfrm>
            <a:off x="1426728" y="5853255"/>
            <a:ext cx="9502268" cy="830997"/>
          </a:xfrm>
          <a:prstGeom prst="rect">
            <a:avLst/>
          </a:prstGeom>
        </p:spPr>
        <p:txBody>
          <a:bodyPr wrap="square">
            <a:spAutoFit/>
          </a:bodyPr>
          <a:lstStyle/>
          <a:p>
            <a:pPr algn="ctr"/>
            <a:r>
              <a:rPr lang="de-DE" sz="2400" b="1" dirty="0" smtClean="0">
                <a:latin typeface="Times New Roman" panose="02020603050405020304" pitchFamily="18" charset="0"/>
                <a:cs typeface="Times New Roman" panose="02020603050405020304" pitchFamily="18" charset="0"/>
              </a:rPr>
              <a:t>Es stellt sich die Frage, ob diese Art der Abstimmung unabhängig von der Reihenfolge zu </a:t>
            </a:r>
            <a:r>
              <a:rPr lang="de-DE" sz="2400" b="1" dirty="0">
                <a:latin typeface="Times New Roman" panose="02020603050405020304" pitchFamily="18" charset="0"/>
                <a:cs typeface="Times New Roman" panose="02020603050405020304" pitchFamily="18" charset="0"/>
              </a:rPr>
              <a:t>einem eindeutigen </a:t>
            </a:r>
            <a:r>
              <a:rPr lang="de-DE" sz="2400" b="1" dirty="0" smtClean="0">
                <a:latin typeface="Times New Roman" panose="02020603050405020304" pitchFamily="18" charset="0"/>
                <a:cs typeface="Times New Roman" panose="02020603050405020304" pitchFamily="18" charset="0"/>
              </a:rPr>
              <a:t>Ergebnis führt</a:t>
            </a:r>
            <a:endParaRPr lang="de-DE"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929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Condorcet-Sieger</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457200" y="1786096"/>
            <a:ext cx="10526751" cy="3510733"/>
          </a:xfrm>
          <a:prstGeom prst="rect">
            <a:avLst/>
          </a:prstGeom>
        </p:spPr>
        <p:txBody>
          <a:bodyPr wrap="square">
            <a:noAutofit/>
          </a:bodyPr>
          <a:lstStyle/>
          <a:p>
            <a:r>
              <a:rPr lang="de-DE" sz="3200" u="sng" dirty="0">
                <a:latin typeface="Times New Roman" panose="02020603050405020304" pitchFamily="18" charset="0"/>
                <a:cs typeface="Times New Roman" panose="02020603050405020304" pitchFamily="18" charset="0"/>
              </a:rPr>
              <a:t>Definition</a:t>
            </a:r>
            <a:r>
              <a:rPr lang="de-DE" sz="3200" dirty="0">
                <a:latin typeface="Times New Roman" panose="02020603050405020304" pitchFamily="18" charset="0"/>
                <a:cs typeface="Times New Roman" panose="02020603050405020304" pitchFamily="18" charset="0"/>
              </a:rPr>
              <a:t>:</a:t>
            </a:r>
          </a:p>
          <a:p>
            <a:endParaRPr lang="de-DE" sz="3200" dirty="0">
              <a:latin typeface="Times New Roman" panose="02020603050405020304" pitchFamily="18" charset="0"/>
              <a:cs typeface="Times New Roman" panose="02020603050405020304" pitchFamily="18" charset="0"/>
            </a:endParaRPr>
          </a:p>
          <a:p>
            <a:endParaRPr lang="de-DE" sz="3200" dirty="0">
              <a:latin typeface="Times New Roman" panose="02020603050405020304" pitchFamily="18" charset="0"/>
              <a:cs typeface="Times New Roman" panose="02020603050405020304" pitchFamily="18" charset="0"/>
            </a:endParaRPr>
          </a:p>
          <a:p>
            <a:r>
              <a:rPr lang="de-DE" sz="3200" dirty="0">
                <a:latin typeface="Times New Roman" panose="02020603050405020304" pitchFamily="18" charset="0"/>
                <a:cs typeface="Times New Roman" panose="02020603050405020304" pitchFamily="18" charset="0"/>
              </a:rPr>
              <a:t>Eine Alternative, die jede andere mögliche Alternative in einer paarweisen Abstimmung besiegt, heißt </a:t>
            </a:r>
            <a:r>
              <a:rPr lang="de-DE" sz="3200" b="1" dirty="0">
                <a:latin typeface="Times New Roman" panose="02020603050405020304" pitchFamily="18" charset="0"/>
                <a:cs typeface="Times New Roman" panose="02020603050405020304" pitchFamily="18" charset="0"/>
              </a:rPr>
              <a:t>Condorcet-Sieger</a:t>
            </a:r>
            <a:r>
              <a:rPr lang="de-DE" sz="3200" dirty="0">
                <a:latin typeface="Times New Roman" panose="02020603050405020304" pitchFamily="18" charset="0"/>
                <a:cs typeface="Times New Roman" panose="02020603050405020304" pitchFamily="18" charset="0"/>
              </a:rPr>
              <a:t>.</a:t>
            </a:r>
          </a:p>
        </p:txBody>
      </p:sp>
      <p:sp>
        <p:nvSpPr>
          <p:cNvPr id="4" name="Rechteck 3"/>
          <p:cNvSpPr/>
          <p:nvPr/>
        </p:nvSpPr>
        <p:spPr>
          <a:xfrm>
            <a:off x="969441" y="4752689"/>
            <a:ext cx="9502268" cy="830997"/>
          </a:xfrm>
          <a:prstGeom prst="rect">
            <a:avLst/>
          </a:prstGeom>
        </p:spPr>
        <p:txBody>
          <a:bodyPr wrap="square">
            <a:spAutoFit/>
          </a:bodyPr>
          <a:lstStyle/>
          <a:p>
            <a:pPr algn="ctr"/>
            <a:r>
              <a:rPr lang="de-DE" sz="2400" b="1" dirty="0" smtClean="0">
                <a:latin typeface="Times New Roman" panose="02020603050405020304" pitchFamily="18" charset="0"/>
                <a:cs typeface="Times New Roman" panose="02020603050405020304" pitchFamily="18" charset="0"/>
              </a:rPr>
              <a:t>In diesem Fall ist die aufgrund der Definition auch der Sieger jeder Abstimmungsreihenfolge der Condorcet-Sieger </a:t>
            </a:r>
            <a:endParaRPr lang="de-DE"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751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smtClean="0">
                <a:solidFill>
                  <a:srgbClr val="000000"/>
                </a:solidFill>
                <a:latin typeface="Times New Roman" panose="02020603050405020304" pitchFamily="18" charset="0"/>
                <a:cs typeface="Times New Roman" panose="02020603050405020304" pitchFamily="18" charset="0"/>
              </a:rPr>
              <a:t>Beispiel</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414454" y="1523092"/>
            <a:ext cx="11363092" cy="3811816"/>
          </a:xfrm>
          <a:prstGeom prst="rect">
            <a:avLst/>
          </a:prstGeom>
        </p:spPr>
        <p:txBody>
          <a:bodyPr wrap="square">
            <a:noAutofit/>
          </a:bodyPr>
          <a:lstStyle/>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3 Wähler (W1, W2, W3)</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Gesamtbudget von 90 Euro</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Entscheidung über die Verteilung des Budgets zum privaten Konsum</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800" dirty="0">
                <a:latin typeface="Times New Roman" panose="02020603050405020304" pitchFamily="18" charset="0"/>
                <a:cs typeface="Times New Roman" panose="02020603050405020304" pitchFamily="18" charset="0"/>
              </a:rPr>
              <a:t>Betrachtung von 3 Alternativen der Aufteilung (A,B,C)</a:t>
            </a:r>
          </a:p>
          <a:p>
            <a:pPr marL="342900" indent="-342900">
              <a:buFont typeface="Arial" panose="020B0604020202020204" pitchFamily="34" charset="0"/>
              <a:buChar char="•"/>
            </a:pPr>
            <a:endParaRPr lang="de-D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5399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14058" y="14289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Zyklische Mehrheiten</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50880" y="4571589"/>
            <a:ext cx="12080488" cy="2129883"/>
          </a:xfrm>
          <a:prstGeom prst="rect">
            <a:avLst/>
          </a:prstGeom>
        </p:spPr>
        <p:txBody>
          <a:bodyPr wrap="square">
            <a:noAutofit/>
          </a:bodyPr>
          <a:lstStyle/>
          <a:p>
            <a:pPr algn="ctr"/>
            <a:r>
              <a:rPr lang="de-DE" sz="2800" dirty="0">
                <a:latin typeface="Times New Roman" panose="02020603050405020304" pitchFamily="18" charset="0"/>
                <a:cs typeface="Times New Roman" panose="02020603050405020304" pitchFamily="18" charset="0"/>
              </a:rPr>
              <a:t>Bestimmen Sie das Ergebnis bei allen möglichen paarweisen Abstimmungsreihenfolgen</a:t>
            </a:r>
          </a:p>
        </p:txBody>
      </p:sp>
      <p:graphicFrame>
        <p:nvGraphicFramePr>
          <p:cNvPr id="2" name="Tabelle 1">
            <a:extLst>
              <a:ext uri="{FF2B5EF4-FFF2-40B4-BE49-F238E27FC236}">
                <a16:creationId xmlns:a16="http://schemas.microsoft.com/office/drawing/2014/main" id="{DC8189F1-559B-4768-98F2-4AA3DBC1F8BC}"/>
              </a:ext>
            </a:extLst>
          </p:cNvPr>
          <p:cNvGraphicFramePr>
            <a:graphicFrameLocks noGrp="1"/>
          </p:cNvGraphicFramePr>
          <p:nvPr/>
        </p:nvGraphicFramePr>
        <p:xfrm>
          <a:off x="1669046" y="1221469"/>
          <a:ext cx="8844156" cy="2993692"/>
        </p:xfrm>
        <a:graphic>
          <a:graphicData uri="http://schemas.openxmlformats.org/drawingml/2006/table">
            <a:tbl>
              <a:tblPr firstRow="1" bandRow="1">
                <a:tableStyleId>{5940675A-B579-460E-94D1-54222C63F5DA}</a:tableStyleId>
              </a:tblPr>
              <a:tblGrid>
                <a:gridCol w="2211039">
                  <a:extLst>
                    <a:ext uri="{9D8B030D-6E8A-4147-A177-3AD203B41FA5}">
                      <a16:colId xmlns:a16="http://schemas.microsoft.com/office/drawing/2014/main" val="3297518732"/>
                    </a:ext>
                  </a:extLst>
                </a:gridCol>
                <a:gridCol w="2211039">
                  <a:extLst>
                    <a:ext uri="{9D8B030D-6E8A-4147-A177-3AD203B41FA5}">
                      <a16:colId xmlns:a16="http://schemas.microsoft.com/office/drawing/2014/main" val="4210091242"/>
                    </a:ext>
                  </a:extLst>
                </a:gridCol>
                <a:gridCol w="2211039">
                  <a:extLst>
                    <a:ext uri="{9D8B030D-6E8A-4147-A177-3AD203B41FA5}">
                      <a16:colId xmlns:a16="http://schemas.microsoft.com/office/drawing/2014/main" val="4218465620"/>
                    </a:ext>
                  </a:extLst>
                </a:gridCol>
                <a:gridCol w="2211039">
                  <a:extLst>
                    <a:ext uri="{9D8B030D-6E8A-4147-A177-3AD203B41FA5}">
                      <a16:colId xmlns:a16="http://schemas.microsoft.com/office/drawing/2014/main" val="1137896706"/>
                    </a:ext>
                  </a:extLst>
                </a:gridCol>
              </a:tblGrid>
              <a:tr h="748423">
                <a:tc>
                  <a:txBody>
                    <a:bodyPr/>
                    <a:lstStyle/>
                    <a:p>
                      <a:pPr algn="ctr"/>
                      <a:endParaRPr lang="de-DE" sz="2800" dirty="0"/>
                    </a:p>
                  </a:txBody>
                  <a:tcPr/>
                </a:tc>
                <a:tc>
                  <a:txBody>
                    <a:bodyPr/>
                    <a:lstStyle/>
                    <a:p>
                      <a:pPr algn="ctr"/>
                      <a:r>
                        <a:rPr lang="de-DE" sz="2800" dirty="0"/>
                        <a:t>A</a:t>
                      </a:r>
                    </a:p>
                  </a:txBody>
                  <a:tcPr/>
                </a:tc>
                <a:tc>
                  <a:txBody>
                    <a:bodyPr/>
                    <a:lstStyle/>
                    <a:p>
                      <a:pPr algn="ctr"/>
                      <a:r>
                        <a:rPr lang="de-DE" sz="2800" dirty="0"/>
                        <a:t>B</a:t>
                      </a:r>
                    </a:p>
                  </a:txBody>
                  <a:tcPr/>
                </a:tc>
                <a:tc>
                  <a:txBody>
                    <a:bodyPr/>
                    <a:lstStyle/>
                    <a:p>
                      <a:pPr algn="ctr"/>
                      <a:r>
                        <a:rPr lang="de-DE" sz="2800" dirty="0"/>
                        <a:t>C</a:t>
                      </a:r>
                    </a:p>
                  </a:txBody>
                  <a:tcPr/>
                </a:tc>
                <a:extLst>
                  <a:ext uri="{0D108BD9-81ED-4DB2-BD59-A6C34878D82A}">
                    <a16:rowId xmlns:a16="http://schemas.microsoft.com/office/drawing/2014/main" val="3188199454"/>
                  </a:ext>
                </a:extLst>
              </a:tr>
              <a:tr h="748423">
                <a:tc>
                  <a:txBody>
                    <a:bodyPr/>
                    <a:lstStyle/>
                    <a:p>
                      <a:pPr algn="ctr"/>
                      <a:r>
                        <a:rPr lang="de-DE" sz="2800" dirty="0"/>
                        <a:t>W1</a:t>
                      </a:r>
                    </a:p>
                  </a:txBody>
                  <a:tcPr/>
                </a:tc>
                <a:tc>
                  <a:txBody>
                    <a:bodyPr/>
                    <a:lstStyle/>
                    <a:p>
                      <a:pPr algn="ctr"/>
                      <a:r>
                        <a:rPr lang="de-DE" sz="2800" dirty="0"/>
                        <a:t>30</a:t>
                      </a:r>
                    </a:p>
                  </a:txBody>
                  <a:tcPr/>
                </a:tc>
                <a:tc>
                  <a:txBody>
                    <a:bodyPr/>
                    <a:lstStyle/>
                    <a:p>
                      <a:pPr algn="ctr"/>
                      <a:r>
                        <a:rPr lang="de-DE" sz="2800" dirty="0"/>
                        <a:t>10</a:t>
                      </a:r>
                    </a:p>
                  </a:txBody>
                  <a:tcPr/>
                </a:tc>
                <a:tc>
                  <a:txBody>
                    <a:bodyPr/>
                    <a:lstStyle/>
                    <a:p>
                      <a:pPr algn="ctr"/>
                      <a:r>
                        <a:rPr lang="de-DE" sz="2800" dirty="0"/>
                        <a:t>20</a:t>
                      </a:r>
                    </a:p>
                  </a:txBody>
                  <a:tcPr/>
                </a:tc>
                <a:extLst>
                  <a:ext uri="{0D108BD9-81ED-4DB2-BD59-A6C34878D82A}">
                    <a16:rowId xmlns:a16="http://schemas.microsoft.com/office/drawing/2014/main" val="1477813478"/>
                  </a:ext>
                </a:extLst>
              </a:tr>
              <a:tr h="748423">
                <a:tc>
                  <a:txBody>
                    <a:bodyPr/>
                    <a:lstStyle/>
                    <a:p>
                      <a:pPr algn="ctr"/>
                      <a:r>
                        <a:rPr lang="de-DE" sz="2800" dirty="0"/>
                        <a:t>W2</a:t>
                      </a:r>
                    </a:p>
                  </a:txBody>
                  <a:tcPr/>
                </a:tc>
                <a:tc>
                  <a:txBody>
                    <a:bodyPr/>
                    <a:lstStyle/>
                    <a:p>
                      <a:pPr algn="ctr"/>
                      <a:r>
                        <a:rPr lang="de-DE" sz="2800" dirty="0"/>
                        <a:t>30</a:t>
                      </a:r>
                    </a:p>
                  </a:txBody>
                  <a:tcPr/>
                </a:tc>
                <a:tc>
                  <a:txBody>
                    <a:bodyPr/>
                    <a:lstStyle/>
                    <a:p>
                      <a:pPr algn="ctr"/>
                      <a:r>
                        <a:rPr lang="de-DE" sz="2800" dirty="0"/>
                        <a:t>40</a:t>
                      </a:r>
                    </a:p>
                  </a:txBody>
                  <a:tcPr/>
                </a:tc>
                <a:tc>
                  <a:txBody>
                    <a:bodyPr/>
                    <a:lstStyle/>
                    <a:p>
                      <a:pPr algn="ctr"/>
                      <a:r>
                        <a:rPr lang="de-DE" sz="2800" dirty="0"/>
                        <a:t>20</a:t>
                      </a:r>
                    </a:p>
                  </a:txBody>
                  <a:tcPr/>
                </a:tc>
                <a:extLst>
                  <a:ext uri="{0D108BD9-81ED-4DB2-BD59-A6C34878D82A}">
                    <a16:rowId xmlns:a16="http://schemas.microsoft.com/office/drawing/2014/main" val="3038458745"/>
                  </a:ext>
                </a:extLst>
              </a:tr>
              <a:tr h="748423">
                <a:tc>
                  <a:txBody>
                    <a:bodyPr/>
                    <a:lstStyle/>
                    <a:p>
                      <a:pPr algn="ctr"/>
                      <a:r>
                        <a:rPr lang="de-DE" sz="2800" dirty="0"/>
                        <a:t>W3</a:t>
                      </a:r>
                    </a:p>
                  </a:txBody>
                  <a:tcPr/>
                </a:tc>
                <a:tc>
                  <a:txBody>
                    <a:bodyPr/>
                    <a:lstStyle/>
                    <a:p>
                      <a:pPr algn="ctr"/>
                      <a:r>
                        <a:rPr lang="de-DE" sz="2800" dirty="0"/>
                        <a:t>30</a:t>
                      </a:r>
                    </a:p>
                  </a:txBody>
                  <a:tcPr/>
                </a:tc>
                <a:tc>
                  <a:txBody>
                    <a:bodyPr/>
                    <a:lstStyle/>
                    <a:p>
                      <a:pPr algn="ctr"/>
                      <a:r>
                        <a:rPr lang="de-DE" sz="2800" dirty="0"/>
                        <a:t>40</a:t>
                      </a:r>
                    </a:p>
                  </a:txBody>
                  <a:tcPr/>
                </a:tc>
                <a:tc>
                  <a:txBody>
                    <a:bodyPr/>
                    <a:lstStyle/>
                    <a:p>
                      <a:pPr algn="ctr"/>
                      <a:r>
                        <a:rPr lang="de-DE" sz="2800" dirty="0"/>
                        <a:t>50</a:t>
                      </a:r>
                    </a:p>
                  </a:txBody>
                  <a:tcPr/>
                </a:tc>
                <a:extLst>
                  <a:ext uri="{0D108BD9-81ED-4DB2-BD59-A6C34878D82A}">
                    <a16:rowId xmlns:a16="http://schemas.microsoft.com/office/drawing/2014/main" val="2476542522"/>
                  </a:ext>
                </a:extLst>
              </a:tr>
            </a:tbl>
          </a:graphicData>
        </a:graphic>
      </p:graphicFrame>
    </p:spTree>
    <p:extLst>
      <p:ext uri="{BB962C8B-B14F-4D97-AF65-F5344CB8AC3E}">
        <p14:creationId xmlns:p14="http://schemas.microsoft.com/office/powerpoint/2010/main" val="329271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14058" y="21917"/>
            <a:ext cx="7597213" cy="466148"/>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Zyklische Mehrheiten</a:t>
            </a:r>
            <a:endParaRPr lang="de-DE"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783548" y="2296727"/>
            <a:ext cx="1023909" cy="323461"/>
          </a:xfrm>
          <a:prstGeom prst="rect">
            <a:avLst/>
          </a:prstGeom>
        </p:spPr>
        <p:txBody>
          <a:bodyPr wrap="square">
            <a:noAutofit/>
          </a:bodyPr>
          <a:lstStyle/>
          <a:p>
            <a:r>
              <a:rPr lang="de-DE" sz="1400" u="sng" dirty="0">
                <a:latin typeface="Times New Roman" panose="02020603050405020304" pitchFamily="18" charset="0"/>
                <a:cs typeface="Times New Roman" panose="02020603050405020304" pitchFamily="18" charset="0"/>
              </a:rPr>
              <a:t>A</a:t>
            </a:r>
            <a:r>
              <a:rPr lang="de-DE" sz="1400" u="sng" dirty="0" smtClean="0">
                <a:latin typeface="Times New Roman" panose="02020603050405020304" pitchFamily="18" charset="0"/>
                <a:cs typeface="Times New Roman" panose="02020603050405020304" pitchFamily="18" charset="0"/>
              </a:rPr>
              <a:t> gegen B</a:t>
            </a:r>
            <a:endParaRPr lang="de-DE" sz="1400" u="sng" dirty="0">
              <a:latin typeface="Times New Roman" panose="02020603050405020304" pitchFamily="18" charset="0"/>
              <a:cs typeface="Times New Roman" panose="02020603050405020304" pitchFamily="18" charset="0"/>
            </a:endParaRPr>
          </a:p>
        </p:txBody>
      </p:sp>
      <p:graphicFrame>
        <p:nvGraphicFramePr>
          <p:cNvPr id="2" name="Tabelle 1">
            <a:extLst>
              <a:ext uri="{FF2B5EF4-FFF2-40B4-BE49-F238E27FC236}">
                <a16:creationId xmlns:a16="http://schemas.microsoft.com/office/drawing/2014/main" id="{DC8189F1-559B-4768-98F2-4AA3DBC1F8BC}"/>
              </a:ext>
            </a:extLst>
          </p:cNvPr>
          <p:cNvGraphicFramePr>
            <a:graphicFrameLocks noGrp="1"/>
          </p:cNvGraphicFramePr>
          <p:nvPr>
            <p:extLst/>
          </p:nvPr>
        </p:nvGraphicFramePr>
        <p:xfrm>
          <a:off x="2472302" y="558948"/>
          <a:ext cx="7080724" cy="1584960"/>
        </p:xfrm>
        <a:graphic>
          <a:graphicData uri="http://schemas.openxmlformats.org/drawingml/2006/table">
            <a:tbl>
              <a:tblPr firstRow="1" bandRow="1">
                <a:tableStyleId>{5940675A-B579-460E-94D1-54222C63F5DA}</a:tableStyleId>
              </a:tblPr>
              <a:tblGrid>
                <a:gridCol w="1770181">
                  <a:extLst>
                    <a:ext uri="{9D8B030D-6E8A-4147-A177-3AD203B41FA5}">
                      <a16:colId xmlns:a16="http://schemas.microsoft.com/office/drawing/2014/main" val="3297518732"/>
                    </a:ext>
                  </a:extLst>
                </a:gridCol>
                <a:gridCol w="1770181">
                  <a:extLst>
                    <a:ext uri="{9D8B030D-6E8A-4147-A177-3AD203B41FA5}">
                      <a16:colId xmlns:a16="http://schemas.microsoft.com/office/drawing/2014/main" val="4210091242"/>
                    </a:ext>
                  </a:extLst>
                </a:gridCol>
                <a:gridCol w="1770181">
                  <a:extLst>
                    <a:ext uri="{9D8B030D-6E8A-4147-A177-3AD203B41FA5}">
                      <a16:colId xmlns:a16="http://schemas.microsoft.com/office/drawing/2014/main" val="4218465620"/>
                    </a:ext>
                  </a:extLst>
                </a:gridCol>
                <a:gridCol w="1770181">
                  <a:extLst>
                    <a:ext uri="{9D8B030D-6E8A-4147-A177-3AD203B41FA5}">
                      <a16:colId xmlns:a16="http://schemas.microsoft.com/office/drawing/2014/main" val="1137896706"/>
                    </a:ext>
                  </a:extLst>
                </a:gridCol>
              </a:tblGrid>
              <a:tr h="342105">
                <a:tc>
                  <a:txBody>
                    <a:bodyPr/>
                    <a:lstStyle/>
                    <a:p>
                      <a:pPr algn="ctr"/>
                      <a:endParaRPr lang="de-DE" sz="2000" dirty="0"/>
                    </a:p>
                  </a:txBody>
                  <a:tcPr/>
                </a:tc>
                <a:tc>
                  <a:txBody>
                    <a:bodyPr/>
                    <a:lstStyle/>
                    <a:p>
                      <a:pPr algn="ctr"/>
                      <a:r>
                        <a:rPr lang="de-DE" sz="2000" dirty="0"/>
                        <a:t>A</a:t>
                      </a:r>
                    </a:p>
                  </a:txBody>
                  <a:tcPr/>
                </a:tc>
                <a:tc>
                  <a:txBody>
                    <a:bodyPr/>
                    <a:lstStyle/>
                    <a:p>
                      <a:pPr algn="ctr"/>
                      <a:r>
                        <a:rPr lang="de-DE" sz="2000" dirty="0"/>
                        <a:t>B</a:t>
                      </a:r>
                    </a:p>
                  </a:txBody>
                  <a:tcPr/>
                </a:tc>
                <a:tc>
                  <a:txBody>
                    <a:bodyPr/>
                    <a:lstStyle/>
                    <a:p>
                      <a:pPr algn="ctr"/>
                      <a:r>
                        <a:rPr lang="de-DE" sz="2000" dirty="0"/>
                        <a:t>C</a:t>
                      </a:r>
                    </a:p>
                  </a:txBody>
                  <a:tcPr/>
                </a:tc>
                <a:extLst>
                  <a:ext uri="{0D108BD9-81ED-4DB2-BD59-A6C34878D82A}">
                    <a16:rowId xmlns:a16="http://schemas.microsoft.com/office/drawing/2014/main" val="3188199454"/>
                  </a:ext>
                </a:extLst>
              </a:tr>
              <a:tr h="342105">
                <a:tc>
                  <a:txBody>
                    <a:bodyPr/>
                    <a:lstStyle/>
                    <a:p>
                      <a:pPr algn="ctr"/>
                      <a:r>
                        <a:rPr lang="de-DE" sz="2000" dirty="0"/>
                        <a:t>W1</a:t>
                      </a:r>
                    </a:p>
                  </a:txBody>
                  <a:tcPr/>
                </a:tc>
                <a:tc>
                  <a:txBody>
                    <a:bodyPr/>
                    <a:lstStyle/>
                    <a:p>
                      <a:pPr algn="ctr"/>
                      <a:r>
                        <a:rPr lang="de-DE" sz="2000" dirty="0"/>
                        <a:t>30</a:t>
                      </a:r>
                    </a:p>
                  </a:txBody>
                  <a:tcPr/>
                </a:tc>
                <a:tc>
                  <a:txBody>
                    <a:bodyPr/>
                    <a:lstStyle/>
                    <a:p>
                      <a:pPr algn="ctr"/>
                      <a:r>
                        <a:rPr lang="de-DE" sz="2000" dirty="0"/>
                        <a:t>10</a:t>
                      </a:r>
                    </a:p>
                  </a:txBody>
                  <a:tcPr/>
                </a:tc>
                <a:tc>
                  <a:txBody>
                    <a:bodyPr/>
                    <a:lstStyle/>
                    <a:p>
                      <a:pPr algn="ctr"/>
                      <a:r>
                        <a:rPr lang="de-DE" sz="2000" dirty="0"/>
                        <a:t>20</a:t>
                      </a:r>
                    </a:p>
                  </a:txBody>
                  <a:tcPr/>
                </a:tc>
                <a:extLst>
                  <a:ext uri="{0D108BD9-81ED-4DB2-BD59-A6C34878D82A}">
                    <a16:rowId xmlns:a16="http://schemas.microsoft.com/office/drawing/2014/main" val="1477813478"/>
                  </a:ext>
                </a:extLst>
              </a:tr>
              <a:tr h="342105">
                <a:tc>
                  <a:txBody>
                    <a:bodyPr/>
                    <a:lstStyle/>
                    <a:p>
                      <a:pPr algn="ctr"/>
                      <a:r>
                        <a:rPr lang="de-DE" sz="2000" dirty="0"/>
                        <a:t>W2</a:t>
                      </a:r>
                    </a:p>
                  </a:txBody>
                  <a:tcPr/>
                </a:tc>
                <a:tc>
                  <a:txBody>
                    <a:bodyPr/>
                    <a:lstStyle/>
                    <a:p>
                      <a:pPr algn="ctr"/>
                      <a:r>
                        <a:rPr lang="de-DE" sz="2000" dirty="0"/>
                        <a:t>30</a:t>
                      </a:r>
                    </a:p>
                  </a:txBody>
                  <a:tcPr/>
                </a:tc>
                <a:tc>
                  <a:txBody>
                    <a:bodyPr/>
                    <a:lstStyle/>
                    <a:p>
                      <a:pPr algn="ctr"/>
                      <a:r>
                        <a:rPr lang="de-DE" sz="2000" dirty="0"/>
                        <a:t>40</a:t>
                      </a:r>
                    </a:p>
                  </a:txBody>
                  <a:tcPr/>
                </a:tc>
                <a:tc>
                  <a:txBody>
                    <a:bodyPr/>
                    <a:lstStyle/>
                    <a:p>
                      <a:pPr algn="ctr"/>
                      <a:r>
                        <a:rPr lang="de-DE" sz="2000" dirty="0"/>
                        <a:t>20</a:t>
                      </a:r>
                    </a:p>
                  </a:txBody>
                  <a:tcPr/>
                </a:tc>
                <a:extLst>
                  <a:ext uri="{0D108BD9-81ED-4DB2-BD59-A6C34878D82A}">
                    <a16:rowId xmlns:a16="http://schemas.microsoft.com/office/drawing/2014/main" val="3038458745"/>
                  </a:ext>
                </a:extLst>
              </a:tr>
              <a:tr h="342105">
                <a:tc>
                  <a:txBody>
                    <a:bodyPr/>
                    <a:lstStyle/>
                    <a:p>
                      <a:pPr algn="ctr"/>
                      <a:r>
                        <a:rPr lang="de-DE" sz="2000" dirty="0"/>
                        <a:t>W3</a:t>
                      </a:r>
                    </a:p>
                  </a:txBody>
                  <a:tcPr/>
                </a:tc>
                <a:tc>
                  <a:txBody>
                    <a:bodyPr/>
                    <a:lstStyle/>
                    <a:p>
                      <a:pPr algn="ctr"/>
                      <a:r>
                        <a:rPr lang="de-DE" sz="2000" dirty="0"/>
                        <a:t>30</a:t>
                      </a:r>
                    </a:p>
                  </a:txBody>
                  <a:tcPr/>
                </a:tc>
                <a:tc>
                  <a:txBody>
                    <a:bodyPr/>
                    <a:lstStyle/>
                    <a:p>
                      <a:pPr algn="ctr"/>
                      <a:r>
                        <a:rPr lang="de-DE" sz="2000" dirty="0"/>
                        <a:t>40</a:t>
                      </a:r>
                    </a:p>
                  </a:txBody>
                  <a:tcPr/>
                </a:tc>
                <a:tc>
                  <a:txBody>
                    <a:bodyPr/>
                    <a:lstStyle/>
                    <a:p>
                      <a:pPr algn="ctr"/>
                      <a:r>
                        <a:rPr lang="de-DE" sz="2000" dirty="0"/>
                        <a:t>50</a:t>
                      </a:r>
                    </a:p>
                  </a:txBody>
                  <a:tcPr/>
                </a:tc>
                <a:extLst>
                  <a:ext uri="{0D108BD9-81ED-4DB2-BD59-A6C34878D82A}">
                    <a16:rowId xmlns:a16="http://schemas.microsoft.com/office/drawing/2014/main" val="2476542522"/>
                  </a:ext>
                </a:extLst>
              </a:tr>
            </a:tbl>
          </a:graphicData>
        </a:graphic>
      </p:graphicFrame>
      <p:sp>
        <p:nvSpPr>
          <p:cNvPr id="5" name="Rechteck 4"/>
          <p:cNvSpPr/>
          <p:nvPr/>
        </p:nvSpPr>
        <p:spPr>
          <a:xfrm>
            <a:off x="1612343" y="2296727"/>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W1</a:t>
            </a:r>
            <a:r>
              <a:rPr lang="de-DE" sz="1400" dirty="0">
                <a:latin typeface="Times New Roman" panose="02020603050405020304" pitchFamily="18" charset="0"/>
                <a:cs typeface="Times New Roman" panose="02020603050405020304" pitchFamily="18" charset="0"/>
              </a:rPr>
              <a:t>: </a:t>
            </a:r>
            <a:r>
              <a:rPr lang="de-DE" sz="1400" dirty="0" smtClean="0">
                <a:latin typeface="Times New Roman" panose="02020603050405020304" pitchFamily="18" charset="0"/>
                <a:cs typeface="Times New Roman" panose="02020603050405020304" pitchFamily="18" charset="0"/>
              </a:rPr>
              <a:t>30&gt;10</a:t>
            </a:r>
            <a:endParaRPr lang="de-DE" sz="1400" dirty="0">
              <a:latin typeface="Times New Roman" panose="02020603050405020304" pitchFamily="18" charset="0"/>
              <a:cs typeface="Times New Roman" panose="02020603050405020304" pitchFamily="18" charset="0"/>
            </a:endParaRPr>
          </a:p>
        </p:txBody>
      </p:sp>
      <p:sp>
        <p:nvSpPr>
          <p:cNvPr id="7" name="Rechteck 6"/>
          <p:cNvSpPr/>
          <p:nvPr/>
        </p:nvSpPr>
        <p:spPr>
          <a:xfrm>
            <a:off x="2472964" y="2296727"/>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W1 stimmt für</a:t>
            </a:r>
            <a:r>
              <a:rPr lang="de-DE" sz="1400" b="1" dirty="0" smtClean="0">
                <a:latin typeface="Times New Roman" panose="02020603050405020304" pitchFamily="18" charset="0"/>
                <a:cs typeface="Times New Roman" panose="02020603050405020304" pitchFamily="18" charset="0"/>
              </a:rPr>
              <a:t> A </a:t>
            </a:r>
            <a:endParaRPr lang="de-DE" sz="1400" b="1" dirty="0">
              <a:latin typeface="Times New Roman" panose="02020603050405020304" pitchFamily="18" charset="0"/>
              <a:cs typeface="Times New Roman" panose="02020603050405020304" pitchFamily="18" charset="0"/>
            </a:endParaRPr>
          </a:p>
        </p:txBody>
      </p:sp>
      <p:sp>
        <p:nvSpPr>
          <p:cNvPr id="8" name="Rechteck 7"/>
          <p:cNvSpPr/>
          <p:nvPr/>
        </p:nvSpPr>
        <p:spPr>
          <a:xfrm>
            <a:off x="4058948" y="2290345"/>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W2: 30&lt;40</a:t>
            </a:r>
            <a:endParaRPr lang="de-DE" sz="1400" dirty="0">
              <a:latin typeface="Times New Roman" panose="02020603050405020304" pitchFamily="18" charset="0"/>
              <a:cs typeface="Times New Roman" panose="02020603050405020304" pitchFamily="18" charset="0"/>
            </a:endParaRPr>
          </a:p>
        </p:txBody>
      </p:sp>
      <p:sp>
        <p:nvSpPr>
          <p:cNvPr id="9" name="Rechteck 8"/>
          <p:cNvSpPr/>
          <p:nvPr/>
        </p:nvSpPr>
        <p:spPr>
          <a:xfrm>
            <a:off x="4919569" y="2290345"/>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W2 stimmt für </a:t>
            </a:r>
            <a:r>
              <a:rPr lang="de-DE" sz="1400" b="1" dirty="0" smtClean="0">
                <a:latin typeface="Times New Roman" panose="02020603050405020304" pitchFamily="18" charset="0"/>
                <a:cs typeface="Times New Roman" panose="02020603050405020304" pitchFamily="18" charset="0"/>
              </a:rPr>
              <a:t>B</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10" name="Rechteck 9"/>
          <p:cNvSpPr/>
          <p:nvPr/>
        </p:nvSpPr>
        <p:spPr>
          <a:xfrm>
            <a:off x="6571504" y="2289437"/>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W3: 30&lt;40</a:t>
            </a:r>
            <a:endParaRPr lang="de-DE" sz="1400" dirty="0">
              <a:latin typeface="Times New Roman" panose="02020603050405020304" pitchFamily="18" charset="0"/>
              <a:cs typeface="Times New Roman" panose="02020603050405020304" pitchFamily="18" charset="0"/>
            </a:endParaRPr>
          </a:p>
        </p:txBody>
      </p:sp>
      <p:sp>
        <p:nvSpPr>
          <p:cNvPr id="11" name="Rechteck 10"/>
          <p:cNvSpPr/>
          <p:nvPr/>
        </p:nvSpPr>
        <p:spPr>
          <a:xfrm>
            <a:off x="7432125" y="2289437"/>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W3 stimmt für </a:t>
            </a:r>
            <a:r>
              <a:rPr lang="de-DE" sz="1400" b="1" dirty="0" smtClean="0">
                <a:latin typeface="Times New Roman" panose="02020603050405020304" pitchFamily="18" charset="0"/>
                <a:cs typeface="Times New Roman" panose="02020603050405020304" pitchFamily="18" charset="0"/>
              </a:rPr>
              <a:t>B</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12" name="Rechteck 11"/>
          <p:cNvSpPr/>
          <p:nvPr/>
        </p:nvSpPr>
        <p:spPr>
          <a:xfrm>
            <a:off x="8894976" y="2289436"/>
            <a:ext cx="2417297"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a:t>
            </a:r>
            <a:r>
              <a:rPr lang="de-DE" sz="1400" b="1" u="sng" dirty="0" smtClean="0">
                <a:latin typeface="Times New Roman" panose="02020603050405020304" pitchFamily="18" charset="0"/>
                <a:cs typeface="Times New Roman" panose="02020603050405020304" pitchFamily="18" charset="0"/>
              </a:rPr>
              <a:t>B</a:t>
            </a:r>
            <a:r>
              <a:rPr lang="de-DE" sz="1400" dirty="0" smtClean="0">
                <a:latin typeface="Times New Roman" panose="02020603050405020304" pitchFamily="18" charset="0"/>
                <a:cs typeface="Times New Roman" panose="02020603050405020304" pitchFamily="18" charset="0"/>
              </a:rPr>
              <a:t> gewinnt mit 2:1 Stimmen </a:t>
            </a:r>
            <a:endParaRPr lang="de-DE" sz="1400" dirty="0">
              <a:latin typeface="Times New Roman" panose="02020603050405020304" pitchFamily="18" charset="0"/>
              <a:cs typeface="Times New Roman" panose="02020603050405020304" pitchFamily="18" charset="0"/>
            </a:endParaRPr>
          </a:p>
        </p:txBody>
      </p:sp>
      <p:sp>
        <p:nvSpPr>
          <p:cNvPr id="13" name="Rechteck 12"/>
          <p:cNvSpPr/>
          <p:nvPr/>
        </p:nvSpPr>
        <p:spPr>
          <a:xfrm>
            <a:off x="810821" y="2639106"/>
            <a:ext cx="1023909" cy="323461"/>
          </a:xfrm>
          <a:prstGeom prst="rect">
            <a:avLst/>
          </a:prstGeom>
        </p:spPr>
        <p:txBody>
          <a:bodyPr wrap="square">
            <a:noAutofit/>
          </a:bodyPr>
          <a:lstStyle/>
          <a:p>
            <a:r>
              <a:rPr lang="de-DE" sz="1400" u="sng" dirty="0" smtClean="0">
                <a:latin typeface="Times New Roman" panose="02020603050405020304" pitchFamily="18" charset="0"/>
                <a:cs typeface="Times New Roman" panose="02020603050405020304" pitchFamily="18" charset="0"/>
              </a:rPr>
              <a:t>B gegen </a:t>
            </a:r>
            <a:r>
              <a:rPr lang="de-DE" sz="1400" u="sng" dirty="0">
                <a:latin typeface="Times New Roman" panose="02020603050405020304" pitchFamily="18" charset="0"/>
                <a:cs typeface="Times New Roman" panose="02020603050405020304" pitchFamily="18" charset="0"/>
              </a:rPr>
              <a:t>C</a:t>
            </a:r>
          </a:p>
        </p:txBody>
      </p:sp>
      <p:sp>
        <p:nvSpPr>
          <p:cNvPr id="14" name="Rechteck 13"/>
          <p:cNvSpPr/>
          <p:nvPr/>
        </p:nvSpPr>
        <p:spPr>
          <a:xfrm>
            <a:off x="1639616" y="2639106"/>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W1</a:t>
            </a:r>
            <a:r>
              <a:rPr lang="de-DE" sz="1400" dirty="0">
                <a:latin typeface="Times New Roman" panose="02020603050405020304" pitchFamily="18" charset="0"/>
                <a:cs typeface="Times New Roman" panose="02020603050405020304" pitchFamily="18" charset="0"/>
              </a:rPr>
              <a:t>: </a:t>
            </a:r>
            <a:r>
              <a:rPr lang="de-DE" sz="1400" dirty="0" smtClean="0">
                <a:latin typeface="Times New Roman" panose="02020603050405020304" pitchFamily="18" charset="0"/>
                <a:cs typeface="Times New Roman" panose="02020603050405020304" pitchFamily="18" charset="0"/>
              </a:rPr>
              <a:t>10&lt;20</a:t>
            </a:r>
            <a:endParaRPr lang="de-DE" sz="1400" dirty="0">
              <a:latin typeface="Times New Roman" panose="02020603050405020304" pitchFamily="18" charset="0"/>
              <a:cs typeface="Times New Roman" panose="02020603050405020304" pitchFamily="18" charset="0"/>
            </a:endParaRPr>
          </a:p>
        </p:txBody>
      </p:sp>
      <p:sp>
        <p:nvSpPr>
          <p:cNvPr id="15" name="Rechteck 14"/>
          <p:cNvSpPr/>
          <p:nvPr/>
        </p:nvSpPr>
        <p:spPr>
          <a:xfrm>
            <a:off x="2500237" y="2639106"/>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W1 stimmt für</a:t>
            </a:r>
            <a:r>
              <a:rPr lang="de-DE" sz="1400" b="1" dirty="0" smtClean="0">
                <a:latin typeface="Times New Roman" panose="02020603050405020304" pitchFamily="18" charset="0"/>
                <a:cs typeface="Times New Roman" panose="02020603050405020304" pitchFamily="18" charset="0"/>
              </a:rPr>
              <a:t> C </a:t>
            </a:r>
            <a:endParaRPr lang="de-DE" sz="1400" b="1" dirty="0">
              <a:latin typeface="Times New Roman" panose="02020603050405020304" pitchFamily="18" charset="0"/>
              <a:cs typeface="Times New Roman" panose="02020603050405020304" pitchFamily="18" charset="0"/>
            </a:endParaRPr>
          </a:p>
        </p:txBody>
      </p:sp>
      <p:sp>
        <p:nvSpPr>
          <p:cNvPr id="16" name="Rechteck 15"/>
          <p:cNvSpPr/>
          <p:nvPr/>
        </p:nvSpPr>
        <p:spPr>
          <a:xfrm>
            <a:off x="4058043" y="2632724"/>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W2: 40&gt;20</a:t>
            </a:r>
            <a:endParaRPr lang="de-DE" sz="1400" dirty="0">
              <a:latin typeface="Times New Roman" panose="02020603050405020304" pitchFamily="18" charset="0"/>
              <a:cs typeface="Times New Roman" panose="02020603050405020304" pitchFamily="18" charset="0"/>
            </a:endParaRPr>
          </a:p>
        </p:txBody>
      </p:sp>
      <p:sp>
        <p:nvSpPr>
          <p:cNvPr id="17" name="Rechteck 16"/>
          <p:cNvSpPr/>
          <p:nvPr/>
        </p:nvSpPr>
        <p:spPr>
          <a:xfrm>
            <a:off x="4918664" y="2632724"/>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W2 stimmt für </a:t>
            </a:r>
            <a:r>
              <a:rPr lang="de-DE" sz="1400" b="1" dirty="0" smtClean="0">
                <a:latin typeface="Times New Roman" panose="02020603050405020304" pitchFamily="18" charset="0"/>
                <a:cs typeface="Times New Roman" panose="02020603050405020304" pitchFamily="18" charset="0"/>
              </a:rPr>
              <a:t>B</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18" name="Rechteck 17"/>
          <p:cNvSpPr/>
          <p:nvPr/>
        </p:nvSpPr>
        <p:spPr>
          <a:xfrm>
            <a:off x="6570599" y="2631816"/>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W3: 40&lt;50</a:t>
            </a:r>
            <a:endParaRPr lang="de-DE" sz="1400" dirty="0">
              <a:latin typeface="Times New Roman" panose="02020603050405020304" pitchFamily="18" charset="0"/>
              <a:cs typeface="Times New Roman" panose="02020603050405020304" pitchFamily="18" charset="0"/>
            </a:endParaRPr>
          </a:p>
        </p:txBody>
      </p:sp>
      <p:sp>
        <p:nvSpPr>
          <p:cNvPr id="19" name="Rechteck 18"/>
          <p:cNvSpPr/>
          <p:nvPr/>
        </p:nvSpPr>
        <p:spPr>
          <a:xfrm>
            <a:off x="7408500" y="2631816"/>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W3 stimmt für </a:t>
            </a:r>
            <a:r>
              <a:rPr lang="de-DE" sz="1400" b="1" dirty="0">
                <a:latin typeface="Times New Roman" panose="02020603050405020304" pitchFamily="18" charset="0"/>
                <a:cs typeface="Times New Roman" panose="02020603050405020304" pitchFamily="18" charset="0"/>
              </a:rPr>
              <a:t>C</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20" name="Rechteck 19"/>
          <p:cNvSpPr/>
          <p:nvPr/>
        </p:nvSpPr>
        <p:spPr>
          <a:xfrm>
            <a:off x="8910496" y="2612897"/>
            <a:ext cx="2417297"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a:t>
            </a:r>
            <a:r>
              <a:rPr lang="de-DE" sz="1400" b="1" u="sng" dirty="0">
                <a:latin typeface="Times New Roman" panose="02020603050405020304" pitchFamily="18" charset="0"/>
                <a:cs typeface="Times New Roman" panose="02020603050405020304" pitchFamily="18" charset="0"/>
              </a:rPr>
              <a:t>C</a:t>
            </a:r>
            <a:r>
              <a:rPr lang="de-DE" sz="1400" dirty="0" smtClean="0">
                <a:latin typeface="Times New Roman" panose="02020603050405020304" pitchFamily="18" charset="0"/>
                <a:cs typeface="Times New Roman" panose="02020603050405020304" pitchFamily="18" charset="0"/>
              </a:rPr>
              <a:t> gewinnt mit 2:1 Stimmen </a:t>
            </a:r>
            <a:endParaRPr lang="de-DE" sz="1400" dirty="0">
              <a:latin typeface="Times New Roman" panose="02020603050405020304" pitchFamily="18" charset="0"/>
              <a:cs typeface="Times New Roman" panose="02020603050405020304" pitchFamily="18" charset="0"/>
            </a:endParaRPr>
          </a:p>
        </p:txBody>
      </p:sp>
      <p:sp>
        <p:nvSpPr>
          <p:cNvPr id="21" name="Rechteck 20"/>
          <p:cNvSpPr/>
          <p:nvPr/>
        </p:nvSpPr>
        <p:spPr>
          <a:xfrm>
            <a:off x="815386" y="2983143"/>
            <a:ext cx="1023909" cy="323461"/>
          </a:xfrm>
          <a:prstGeom prst="rect">
            <a:avLst/>
          </a:prstGeom>
        </p:spPr>
        <p:txBody>
          <a:bodyPr wrap="square">
            <a:noAutofit/>
          </a:bodyPr>
          <a:lstStyle/>
          <a:p>
            <a:r>
              <a:rPr lang="de-DE" sz="1400" u="sng" dirty="0">
                <a:latin typeface="Times New Roman" panose="02020603050405020304" pitchFamily="18" charset="0"/>
                <a:cs typeface="Times New Roman" panose="02020603050405020304" pitchFamily="18" charset="0"/>
              </a:rPr>
              <a:t>C</a:t>
            </a:r>
            <a:r>
              <a:rPr lang="de-DE" sz="1400" u="sng" dirty="0" smtClean="0">
                <a:latin typeface="Times New Roman" panose="02020603050405020304" pitchFamily="18" charset="0"/>
                <a:cs typeface="Times New Roman" panose="02020603050405020304" pitchFamily="18" charset="0"/>
              </a:rPr>
              <a:t> gegen A</a:t>
            </a:r>
            <a:endParaRPr lang="de-DE" sz="1400" u="sng" dirty="0">
              <a:latin typeface="Times New Roman" panose="02020603050405020304" pitchFamily="18" charset="0"/>
              <a:cs typeface="Times New Roman" panose="02020603050405020304" pitchFamily="18" charset="0"/>
            </a:endParaRPr>
          </a:p>
        </p:txBody>
      </p:sp>
      <p:sp>
        <p:nvSpPr>
          <p:cNvPr id="22" name="Rechteck 21"/>
          <p:cNvSpPr/>
          <p:nvPr/>
        </p:nvSpPr>
        <p:spPr>
          <a:xfrm>
            <a:off x="1644181" y="2983143"/>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W1</a:t>
            </a:r>
            <a:r>
              <a:rPr lang="de-DE" sz="1400" dirty="0">
                <a:latin typeface="Times New Roman" panose="02020603050405020304" pitchFamily="18" charset="0"/>
                <a:cs typeface="Times New Roman" panose="02020603050405020304" pitchFamily="18" charset="0"/>
              </a:rPr>
              <a:t>: </a:t>
            </a:r>
            <a:r>
              <a:rPr lang="de-DE" sz="1400" dirty="0" smtClean="0">
                <a:latin typeface="Times New Roman" panose="02020603050405020304" pitchFamily="18" charset="0"/>
                <a:cs typeface="Times New Roman" panose="02020603050405020304" pitchFamily="18" charset="0"/>
              </a:rPr>
              <a:t>20&lt;30</a:t>
            </a:r>
            <a:endParaRPr lang="de-DE" sz="1400" dirty="0">
              <a:latin typeface="Times New Roman" panose="02020603050405020304" pitchFamily="18" charset="0"/>
              <a:cs typeface="Times New Roman" panose="02020603050405020304" pitchFamily="18" charset="0"/>
            </a:endParaRPr>
          </a:p>
        </p:txBody>
      </p:sp>
      <p:sp>
        <p:nvSpPr>
          <p:cNvPr id="23" name="Rechteck 22"/>
          <p:cNvSpPr/>
          <p:nvPr/>
        </p:nvSpPr>
        <p:spPr>
          <a:xfrm>
            <a:off x="2516446" y="2962567"/>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W1 stimmt für</a:t>
            </a:r>
            <a:r>
              <a:rPr lang="de-DE" sz="1400" b="1" dirty="0" smtClean="0">
                <a:latin typeface="Times New Roman" panose="02020603050405020304" pitchFamily="18" charset="0"/>
                <a:cs typeface="Times New Roman" panose="02020603050405020304" pitchFamily="18" charset="0"/>
              </a:rPr>
              <a:t> A </a:t>
            </a:r>
            <a:endParaRPr lang="de-DE" sz="1400" b="1" dirty="0">
              <a:latin typeface="Times New Roman" panose="02020603050405020304" pitchFamily="18" charset="0"/>
              <a:cs typeface="Times New Roman" panose="02020603050405020304" pitchFamily="18" charset="0"/>
            </a:endParaRPr>
          </a:p>
        </p:txBody>
      </p:sp>
      <p:sp>
        <p:nvSpPr>
          <p:cNvPr id="24" name="Rechteck 23"/>
          <p:cNvSpPr/>
          <p:nvPr/>
        </p:nvSpPr>
        <p:spPr>
          <a:xfrm>
            <a:off x="4062608" y="2976761"/>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W2: 20&lt;30</a:t>
            </a:r>
            <a:endParaRPr lang="de-DE" sz="1400" dirty="0">
              <a:latin typeface="Times New Roman" panose="02020603050405020304" pitchFamily="18" charset="0"/>
              <a:cs typeface="Times New Roman" panose="02020603050405020304" pitchFamily="18" charset="0"/>
            </a:endParaRPr>
          </a:p>
        </p:txBody>
      </p:sp>
      <p:sp>
        <p:nvSpPr>
          <p:cNvPr id="25" name="Rechteck 24"/>
          <p:cNvSpPr/>
          <p:nvPr/>
        </p:nvSpPr>
        <p:spPr>
          <a:xfrm>
            <a:off x="4923229" y="2976761"/>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W2 stimmt für </a:t>
            </a:r>
            <a:r>
              <a:rPr lang="de-DE" sz="1400" b="1" dirty="0">
                <a:latin typeface="Times New Roman" panose="02020603050405020304" pitchFamily="18" charset="0"/>
                <a:cs typeface="Times New Roman" panose="02020603050405020304" pitchFamily="18" charset="0"/>
              </a:rPr>
              <a:t>A</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26" name="Rechteck 25"/>
          <p:cNvSpPr/>
          <p:nvPr/>
        </p:nvSpPr>
        <p:spPr>
          <a:xfrm>
            <a:off x="6575164" y="2975853"/>
            <a:ext cx="1060235"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W3: 50&gt;30</a:t>
            </a:r>
            <a:endParaRPr lang="de-DE" sz="1400" dirty="0">
              <a:latin typeface="Times New Roman" panose="02020603050405020304" pitchFamily="18" charset="0"/>
              <a:cs typeface="Times New Roman" panose="02020603050405020304" pitchFamily="18" charset="0"/>
            </a:endParaRPr>
          </a:p>
        </p:txBody>
      </p:sp>
      <p:sp>
        <p:nvSpPr>
          <p:cNvPr id="27" name="Rechteck 26"/>
          <p:cNvSpPr/>
          <p:nvPr/>
        </p:nvSpPr>
        <p:spPr>
          <a:xfrm>
            <a:off x="7413065" y="2975853"/>
            <a:ext cx="1661559"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W3 stimmt für </a:t>
            </a:r>
            <a:r>
              <a:rPr lang="de-DE" sz="1400" b="1" dirty="0">
                <a:latin typeface="Times New Roman" panose="02020603050405020304" pitchFamily="18" charset="0"/>
                <a:cs typeface="Times New Roman" panose="02020603050405020304" pitchFamily="18" charset="0"/>
              </a:rPr>
              <a:t>C</a:t>
            </a:r>
            <a:r>
              <a:rPr lang="de-DE" sz="1400" dirty="0" smtClean="0">
                <a:latin typeface="Times New Roman" panose="02020603050405020304" pitchFamily="18" charset="0"/>
                <a:cs typeface="Times New Roman" panose="02020603050405020304" pitchFamily="18" charset="0"/>
              </a:rPr>
              <a:t> </a:t>
            </a:r>
            <a:endParaRPr lang="de-DE" sz="1400" dirty="0">
              <a:latin typeface="Times New Roman" panose="02020603050405020304" pitchFamily="18" charset="0"/>
              <a:cs typeface="Times New Roman" panose="02020603050405020304" pitchFamily="18" charset="0"/>
            </a:endParaRPr>
          </a:p>
        </p:txBody>
      </p:sp>
      <p:sp>
        <p:nvSpPr>
          <p:cNvPr id="28" name="Rechteck 27"/>
          <p:cNvSpPr/>
          <p:nvPr/>
        </p:nvSpPr>
        <p:spPr>
          <a:xfrm>
            <a:off x="8915061" y="2956934"/>
            <a:ext cx="2417297"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a:t>
            </a:r>
            <a:r>
              <a:rPr lang="de-DE" sz="1400" b="1" u="sng" dirty="0" smtClean="0">
                <a:latin typeface="Times New Roman" panose="02020603050405020304" pitchFamily="18" charset="0"/>
                <a:cs typeface="Times New Roman" panose="02020603050405020304" pitchFamily="18" charset="0"/>
              </a:rPr>
              <a:t>A</a:t>
            </a:r>
            <a:r>
              <a:rPr lang="de-DE" sz="1400" dirty="0" smtClean="0">
                <a:latin typeface="Times New Roman" panose="02020603050405020304" pitchFamily="18" charset="0"/>
                <a:cs typeface="Times New Roman" panose="02020603050405020304" pitchFamily="18" charset="0"/>
              </a:rPr>
              <a:t> gewinnt mit 2:1 Stimmen </a:t>
            </a:r>
            <a:endParaRPr lang="de-DE" sz="1400" dirty="0">
              <a:latin typeface="Times New Roman" panose="02020603050405020304" pitchFamily="18" charset="0"/>
              <a:cs typeface="Times New Roman" panose="02020603050405020304" pitchFamily="18" charset="0"/>
            </a:endParaRPr>
          </a:p>
        </p:txBody>
      </p:sp>
      <p:sp>
        <p:nvSpPr>
          <p:cNvPr id="29" name="Rechteck 28"/>
          <p:cNvSpPr/>
          <p:nvPr/>
        </p:nvSpPr>
        <p:spPr>
          <a:xfrm>
            <a:off x="88326" y="3283377"/>
            <a:ext cx="12081773"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d.h. startet die Abstimmung mit A gegen B, so geht </a:t>
            </a:r>
            <a:r>
              <a:rPr lang="de-DE" sz="1400" b="1" dirty="0" smtClean="0">
                <a:latin typeface="Times New Roman" panose="02020603050405020304" pitchFamily="18" charset="0"/>
                <a:cs typeface="Times New Roman" panose="02020603050405020304" pitchFamily="18" charset="0"/>
              </a:rPr>
              <a:t>C als Sieger </a:t>
            </a:r>
            <a:r>
              <a:rPr lang="de-DE" sz="1400" dirty="0" smtClean="0">
                <a:latin typeface="Times New Roman" panose="02020603050405020304" pitchFamily="18" charset="0"/>
                <a:cs typeface="Times New Roman" panose="02020603050405020304" pitchFamily="18" charset="0"/>
              </a:rPr>
              <a:t>der paarweisen Abstimmung hervor, denn A verliert gegen B und B verliert im Anschluss gegen C</a:t>
            </a:r>
            <a:r>
              <a:rPr lang="de-DE" sz="1400" b="1" dirty="0" smtClean="0">
                <a:latin typeface="Times New Roman" panose="02020603050405020304" pitchFamily="18" charset="0"/>
                <a:cs typeface="Times New Roman" panose="02020603050405020304" pitchFamily="18" charset="0"/>
              </a:rPr>
              <a:t> </a:t>
            </a:r>
            <a:endParaRPr lang="de-DE" sz="1400" b="1" dirty="0">
              <a:latin typeface="Times New Roman" panose="02020603050405020304" pitchFamily="18" charset="0"/>
              <a:cs typeface="Times New Roman" panose="02020603050405020304" pitchFamily="18" charset="0"/>
            </a:endParaRPr>
          </a:p>
        </p:txBody>
      </p:sp>
      <p:sp>
        <p:nvSpPr>
          <p:cNvPr id="30" name="Rechteck 29"/>
          <p:cNvSpPr/>
          <p:nvPr/>
        </p:nvSpPr>
        <p:spPr>
          <a:xfrm>
            <a:off x="70991" y="3824532"/>
            <a:ext cx="12081773"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d.h. startet die Abstimmung mit B gegen C, so geht </a:t>
            </a:r>
            <a:r>
              <a:rPr lang="de-DE" sz="1400" b="1" dirty="0">
                <a:latin typeface="Times New Roman" panose="02020603050405020304" pitchFamily="18" charset="0"/>
                <a:cs typeface="Times New Roman" panose="02020603050405020304" pitchFamily="18" charset="0"/>
              </a:rPr>
              <a:t>A als Sieger </a:t>
            </a:r>
            <a:r>
              <a:rPr lang="de-DE" sz="1400" dirty="0" smtClean="0">
                <a:latin typeface="Times New Roman" panose="02020603050405020304" pitchFamily="18" charset="0"/>
                <a:cs typeface="Times New Roman" panose="02020603050405020304" pitchFamily="18" charset="0"/>
              </a:rPr>
              <a:t>der paarweisen Abstimmung hervor, denn B verliert gegen C und C verliert im Anschluss gegen A</a:t>
            </a:r>
            <a:r>
              <a:rPr lang="de-DE" sz="1400" b="1" dirty="0" smtClean="0">
                <a:latin typeface="Times New Roman" panose="02020603050405020304" pitchFamily="18" charset="0"/>
                <a:cs typeface="Times New Roman" panose="02020603050405020304" pitchFamily="18" charset="0"/>
              </a:rPr>
              <a:t> </a:t>
            </a:r>
            <a:endParaRPr lang="de-DE" sz="1400" b="1" dirty="0">
              <a:latin typeface="Times New Roman" panose="02020603050405020304" pitchFamily="18" charset="0"/>
              <a:cs typeface="Times New Roman" panose="02020603050405020304" pitchFamily="18" charset="0"/>
            </a:endParaRPr>
          </a:p>
        </p:txBody>
      </p:sp>
      <p:sp>
        <p:nvSpPr>
          <p:cNvPr id="31" name="Rechteck 30"/>
          <p:cNvSpPr/>
          <p:nvPr/>
        </p:nvSpPr>
        <p:spPr>
          <a:xfrm>
            <a:off x="91990" y="4398538"/>
            <a:ext cx="12081773"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 d.h. startet die Abstimmung mit C gegen A, so geht </a:t>
            </a:r>
            <a:r>
              <a:rPr lang="de-DE" sz="1400" b="1" dirty="0">
                <a:latin typeface="Times New Roman" panose="02020603050405020304" pitchFamily="18" charset="0"/>
                <a:cs typeface="Times New Roman" panose="02020603050405020304" pitchFamily="18" charset="0"/>
              </a:rPr>
              <a:t>B als Sieger </a:t>
            </a:r>
            <a:r>
              <a:rPr lang="de-DE" sz="1400" dirty="0" smtClean="0">
                <a:latin typeface="Times New Roman" panose="02020603050405020304" pitchFamily="18" charset="0"/>
                <a:cs typeface="Times New Roman" panose="02020603050405020304" pitchFamily="18" charset="0"/>
              </a:rPr>
              <a:t>der paarweisen Abstimmung hervor, denn C verliert gegen A und A verliert im Anschluss gegen B</a:t>
            </a:r>
            <a:r>
              <a:rPr lang="de-DE" sz="1400" b="1" dirty="0" smtClean="0">
                <a:latin typeface="Times New Roman" panose="02020603050405020304" pitchFamily="18" charset="0"/>
                <a:cs typeface="Times New Roman" panose="02020603050405020304" pitchFamily="18" charset="0"/>
              </a:rPr>
              <a:t> </a:t>
            </a:r>
            <a:endParaRPr lang="de-DE" sz="1400" b="1" dirty="0">
              <a:latin typeface="Times New Roman" panose="02020603050405020304" pitchFamily="18" charset="0"/>
              <a:cs typeface="Times New Roman" panose="02020603050405020304" pitchFamily="18" charset="0"/>
            </a:endParaRPr>
          </a:p>
        </p:txBody>
      </p:sp>
      <p:sp>
        <p:nvSpPr>
          <p:cNvPr id="32" name="Rechteck 31"/>
          <p:cNvSpPr/>
          <p:nvPr/>
        </p:nvSpPr>
        <p:spPr>
          <a:xfrm>
            <a:off x="118459" y="4852082"/>
            <a:ext cx="12081773" cy="323461"/>
          </a:xfrm>
          <a:prstGeom prst="rect">
            <a:avLst/>
          </a:prstGeom>
        </p:spPr>
        <p:txBody>
          <a:bodyPr wrap="square">
            <a:noAutofit/>
          </a:bodyPr>
          <a:lstStyle/>
          <a:p>
            <a:pPr algn="ctr"/>
            <a:r>
              <a:rPr lang="de-DE" sz="1400" b="1" dirty="0" smtClean="0">
                <a:latin typeface="Times New Roman" panose="02020603050405020304" pitchFamily="18" charset="0"/>
                <a:cs typeface="Times New Roman" panose="02020603050405020304" pitchFamily="18" charset="0"/>
              </a:rPr>
              <a:t>Damit ergibt sich eine zyklische Abfolge der Alternativen A,B,C je nachdem, welche Abstimmungsreihenfolge man wählt:</a:t>
            </a:r>
            <a:endParaRPr lang="de-DE" sz="1400" b="1" dirty="0">
              <a:latin typeface="Times New Roman" panose="02020603050405020304" pitchFamily="18" charset="0"/>
              <a:cs typeface="Times New Roman" panose="02020603050405020304" pitchFamily="18" charset="0"/>
            </a:endParaRPr>
          </a:p>
        </p:txBody>
      </p:sp>
      <p:sp>
        <p:nvSpPr>
          <p:cNvPr id="4" name="Rechteck 3"/>
          <p:cNvSpPr/>
          <p:nvPr/>
        </p:nvSpPr>
        <p:spPr>
          <a:xfrm>
            <a:off x="5836975" y="5208571"/>
            <a:ext cx="351378" cy="369332"/>
          </a:xfrm>
          <a:prstGeom prst="rect">
            <a:avLst/>
          </a:prstGeom>
        </p:spPr>
        <p:txBody>
          <a:bodyPr wrap="none">
            <a:spAutoFit/>
          </a:bodyPr>
          <a:lstStyle/>
          <a:p>
            <a:r>
              <a:rPr lang="de-DE" b="1" dirty="0">
                <a:latin typeface="Times New Roman" panose="02020603050405020304" pitchFamily="18" charset="0"/>
                <a:cs typeface="Times New Roman" panose="02020603050405020304" pitchFamily="18" charset="0"/>
              </a:rPr>
              <a:t>A</a:t>
            </a:r>
            <a:endParaRPr lang="de-DE" dirty="0"/>
          </a:p>
        </p:txBody>
      </p:sp>
      <p:sp>
        <p:nvSpPr>
          <p:cNvPr id="33" name="Rechteck 32"/>
          <p:cNvSpPr/>
          <p:nvPr/>
        </p:nvSpPr>
        <p:spPr>
          <a:xfrm>
            <a:off x="5207589" y="5977197"/>
            <a:ext cx="351378" cy="369332"/>
          </a:xfrm>
          <a:prstGeom prst="rect">
            <a:avLst/>
          </a:prstGeom>
        </p:spPr>
        <p:txBody>
          <a:bodyPr wrap="none">
            <a:spAutoFit/>
          </a:bodyPr>
          <a:lstStyle/>
          <a:p>
            <a:r>
              <a:rPr lang="de-DE" b="1" dirty="0" smtClean="0">
                <a:latin typeface="Times New Roman" panose="02020603050405020304" pitchFamily="18" charset="0"/>
                <a:cs typeface="Times New Roman" panose="02020603050405020304" pitchFamily="18" charset="0"/>
              </a:rPr>
              <a:t>C</a:t>
            </a:r>
            <a:endParaRPr lang="de-DE" dirty="0"/>
          </a:p>
        </p:txBody>
      </p:sp>
      <p:sp>
        <p:nvSpPr>
          <p:cNvPr id="34" name="Rechteck 33"/>
          <p:cNvSpPr/>
          <p:nvPr/>
        </p:nvSpPr>
        <p:spPr>
          <a:xfrm>
            <a:off x="6304066" y="5967243"/>
            <a:ext cx="338554" cy="369332"/>
          </a:xfrm>
          <a:prstGeom prst="rect">
            <a:avLst/>
          </a:prstGeom>
        </p:spPr>
        <p:txBody>
          <a:bodyPr wrap="none">
            <a:spAutoFit/>
          </a:bodyPr>
          <a:lstStyle/>
          <a:p>
            <a:r>
              <a:rPr lang="de-DE" b="1" dirty="0">
                <a:latin typeface="Times New Roman" panose="02020603050405020304" pitchFamily="18" charset="0"/>
                <a:cs typeface="Times New Roman" panose="02020603050405020304" pitchFamily="18" charset="0"/>
              </a:rPr>
              <a:t>B</a:t>
            </a:r>
            <a:endParaRPr lang="de-DE" dirty="0"/>
          </a:p>
        </p:txBody>
      </p:sp>
      <p:sp>
        <p:nvSpPr>
          <p:cNvPr id="35" name="Nach rechts gekrümmter Pfeil 34"/>
          <p:cNvSpPr/>
          <p:nvPr/>
        </p:nvSpPr>
        <p:spPr>
          <a:xfrm rot="2266893">
            <a:off x="5307854" y="5157978"/>
            <a:ext cx="266867" cy="947445"/>
          </a:xfrm>
          <a:prstGeom prst="curvedRightArrow">
            <a:avLst>
              <a:gd name="adj1" fmla="val 25000"/>
              <a:gd name="adj2" fmla="val 54298"/>
              <a:gd name="adj3" fmla="val 5934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6" name="Nach rechts gekrümmter Pfeil 35"/>
          <p:cNvSpPr/>
          <p:nvPr/>
        </p:nvSpPr>
        <p:spPr>
          <a:xfrm rot="16200000">
            <a:off x="5821633" y="5947064"/>
            <a:ext cx="266867" cy="947445"/>
          </a:xfrm>
          <a:prstGeom prst="curvedRightArrow">
            <a:avLst>
              <a:gd name="adj1" fmla="val 25000"/>
              <a:gd name="adj2" fmla="val 54298"/>
              <a:gd name="adj3" fmla="val 5934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7" name="Nach rechts gekrümmter Pfeil 36"/>
          <p:cNvSpPr/>
          <p:nvPr/>
        </p:nvSpPr>
        <p:spPr>
          <a:xfrm rot="8628949">
            <a:off x="6295354" y="5162592"/>
            <a:ext cx="266867" cy="860862"/>
          </a:xfrm>
          <a:prstGeom prst="curvedRightArrow">
            <a:avLst>
              <a:gd name="adj1" fmla="val 25000"/>
              <a:gd name="adj2" fmla="val 54298"/>
              <a:gd name="adj3" fmla="val 5934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38" name="Rechteck 37"/>
          <p:cNvSpPr/>
          <p:nvPr/>
        </p:nvSpPr>
        <p:spPr>
          <a:xfrm>
            <a:off x="4874805" y="5159434"/>
            <a:ext cx="665567" cy="523220"/>
          </a:xfrm>
          <a:prstGeom prst="rect">
            <a:avLst/>
          </a:prstGeom>
        </p:spPr>
        <p:txBody>
          <a:bodyPr wrap="none">
            <a:spAutoFit/>
          </a:bodyPr>
          <a:lstStyle/>
          <a:p>
            <a:r>
              <a:rPr lang="de-DE" sz="1400" b="1" dirty="0">
                <a:latin typeface="Times New Roman" panose="02020603050405020304" pitchFamily="18" charset="0"/>
                <a:cs typeface="Times New Roman" panose="02020603050405020304" pitchFamily="18" charset="0"/>
              </a:rPr>
              <a:t>b</a:t>
            </a:r>
            <a:r>
              <a:rPr lang="de-DE" sz="1400" b="1" dirty="0" smtClean="0">
                <a:latin typeface="Times New Roman" panose="02020603050405020304" pitchFamily="18" charset="0"/>
                <a:cs typeface="Times New Roman" panose="02020603050405020304" pitchFamily="18" charset="0"/>
              </a:rPr>
              <a:t>esser</a:t>
            </a:r>
          </a:p>
          <a:p>
            <a:r>
              <a:rPr lang="de-DE" sz="1400" b="1" dirty="0" smtClean="0">
                <a:latin typeface="Times New Roman" panose="02020603050405020304" pitchFamily="18" charset="0"/>
                <a:cs typeface="Times New Roman" panose="02020603050405020304" pitchFamily="18" charset="0"/>
              </a:rPr>
              <a:t>als</a:t>
            </a:r>
            <a:endParaRPr lang="de-DE" sz="1400" dirty="0"/>
          </a:p>
        </p:txBody>
      </p:sp>
      <p:sp>
        <p:nvSpPr>
          <p:cNvPr id="39" name="Rechteck 38"/>
          <p:cNvSpPr/>
          <p:nvPr/>
        </p:nvSpPr>
        <p:spPr>
          <a:xfrm>
            <a:off x="6418349" y="5228686"/>
            <a:ext cx="665567" cy="523220"/>
          </a:xfrm>
          <a:prstGeom prst="rect">
            <a:avLst/>
          </a:prstGeom>
        </p:spPr>
        <p:txBody>
          <a:bodyPr wrap="none">
            <a:spAutoFit/>
          </a:bodyPr>
          <a:lstStyle/>
          <a:p>
            <a:pPr algn="r"/>
            <a:r>
              <a:rPr lang="de-DE" sz="1400" b="1" dirty="0">
                <a:latin typeface="Times New Roman" panose="02020603050405020304" pitchFamily="18" charset="0"/>
                <a:cs typeface="Times New Roman" panose="02020603050405020304" pitchFamily="18" charset="0"/>
              </a:rPr>
              <a:t>b</a:t>
            </a:r>
            <a:r>
              <a:rPr lang="de-DE" sz="1400" b="1" dirty="0" smtClean="0">
                <a:latin typeface="Times New Roman" panose="02020603050405020304" pitchFamily="18" charset="0"/>
                <a:cs typeface="Times New Roman" panose="02020603050405020304" pitchFamily="18" charset="0"/>
              </a:rPr>
              <a:t>esser</a:t>
            </a:r>
          </a:p>
          <a:p>
            <a:pPr algn="r"/>
            <a:r>
              <a:rPr lang="de-DE" sz="1400" b="1" dirty="0" smtClean="0">
                <a:latin typeface="Times New Roman" panose="02020603050405020304" pitchFamily="18" charset="0"/>
                <a:cs typeface="Times New Roman" panose="02020603050405020304" pitchFamily="18" charset="0"/>
              </a:rPr>
              <a:t>als</a:t>
            </a:r>
            <a:endParaRPr lang="de-DE" sz="1400" dirty="0"/>
          </a:p>
        </p:txBody>
      </p:sp>
      <p:sp>
        <p:nvSpPr>
          <p:cNvPr id="40" name="Rechteck 39"/>
          <p:cNvSpPr/>
          <p:nvPr/>
        </p:nvSpPr>
        <p:spPr>
          <a:xfrm>
            <a:off x="5469452" y="6513087"/>
            <a:ext cx="917175" cy="307777"/>
          </a:xfrm>
          <a:prstGeom prst="rect">
            <a:avLst/>
          </a:prstGeom>
        </p:spPr>
        <p:txBody>
          <a:bodyPr wrap="none">
            <a:spAutoFit/>
          </a:bodyPr>
          <a:lstStyle/>
          <a:p>
            <a:pPr algn="r"/>
            <a:r>
              <a:rPr lang="de-DE" sz="1400" b="1" dirty="0">
                <a:latin typeface="Times New Roman" panose="02020603050405020304" pitchFamily="18" charset="0"/>
                <a:cs typeface="Times New Roman" panose="02020603050405020304" pitchFamily="18" charset="0"/>
              </a:rPr>
              <a:t>b</a:t>
            </a:r>
            <a:r>
              <a:rPr lang="de-DE" sz="1400" b="1" dirty="0" smtClean="0">
                <a:latin typeface="Times New Roman" panose="02020603050405020304" pitchFamily="18" charset="0"/>
                <a:cs typeface="Times New Roman" panose="02020603050405020304" pitchFamily="18" charset="0"/>
              </a:rPr>
              <a:t>esser als</a:t>
            </a:r>
            <a:endParaRPr lang="de-DE" sz="1400" dirty="0"/>
          </a:p>
        </p:txBody>
      </p:sp>
    </p:spTree>
    <p:extLst>
      <p:ext uri="{BB962C8B-B14F-4D97-AF65-F5344CB8AC3E}">
        <p14:creationId xmlns:p14="http://schemas.microsoft.com/office/powerpoint/2010/main" val="2272342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8"/>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9"/>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2"/>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33"/>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34"/>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35"/>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38"/>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36"/>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40"/>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39"/>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4" grpId="0"/>
      <p:bldP spid="33" grpId="0"/>
      <p:bldP spid="34" grpId="0"/>
      <p:bldP spid="35" grpId="0" animBg="1"/>
      <p:bldP spid="36" grpId="0" animBg="1"/>
      <p:bldP spid="37" grpId="0" animBg="1"/>
      <p:bldP spid="38" grpId="0"/>
      <p:bldP spid="39" grpId="0"/>
      <p:bldP spid="4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Condorcet-Paradoxon</a:t>
            </a:r>
            <a:endParaRPr sz="2903" dirty="0">
              <a:latin typeface="Times New Roman" panose="02020603050405020304" pitchFamily="18" charset="0"/>
              <a:cs typeface="Times New Roman" panose="02020603050405020304" pitchFamily="18" charset="0"/>
            </a:endParaRPr>
          </a:p>
        </p:txBody>
      </p:sp>
      <p:sp>
        <p:nvSpPr>
          <p:cNvPr id="3" name="Rechteck 2"/>
          <p:cNvSpPr/>
          <p:nvPr/>
        </p:nvSpPr>
        <p:spPr>
          <a:xfrm>
            <a:off x="1600741" y="4203728"/>
            <a:ext cx="10337210" cy="992889"/>
          </a:xfrm>
          <a:prstGeom prst="rect">
            <a:avLst/>
          </a:prstGeom>
        </p:spPr>
        <p:txBody>
          <a:bodyPr wrap="square">
            <a:noAutofit/>
          </a:bodyPr>
          <a:lstStyle/>
          <a:p>
            <a:pPr lvl="2"/>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Über die das Agenda-Setting kann das Ergebnis manipuliert werden</a:t>
            </a:r>
          </a:p>
        </p:txBody>
      </p:sp>
      <p:sp>
        <p:nvSpPr>
          <p:cNvPr id="4" name="Rechteck 3"/>
          <p:cNvSpPr/>
          <p:nvPr/>
        </p:nvSpPr>
        <p:spPr>
          <a:xfrm>
            <a:off x="110227" y="996317"/>
            <a:ext cx="12081773" cy="3234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In dem Beispiel tritt also ein grundsätzliches Problem für das Ergebnis der Abstimmung auf:</a:t>
            </a:r>
            <a:endParaRPr lang="de-DE" sz="1400" b="1" dirty="0">
              <a:latin typeface="Times New Roman" panose="02020603050405020304" pitchFamily="18" charset="0"/>
              <a:cs typeface="Times New Roman" panose="02020603050405020304" pitchFamily="18" charset="0"/>
            </a:endParaRPr>
          </a:p>
        </p:txBody>
      </p:sp>
      <p:sp>
        <p:nvSpPr>
          <p:cNvPr id="5" name="Rechteck 4"/>
          <p:cNvSpPr/>
          <p:nvPr/>
        </p:nvSpPr>
        <p:spPr>
          <a:xfrm>
            <a:off x="566854" y="1849282"/>
            <a:ext cx="11363092" cy="587293"/>
          </a:xfrm>
          <a:prstGeom prst="rect">
            <a:avLst/>
          </a:prstGeom>
        </p:spPr>
        <p:txBody>
          <a:bodyPr wrap="square">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 Abstimmungen verlaufen zyklisch</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p:txBody>
      </p:sp>
      <p:sp>
        <p:nvSpPr>
          <p:cNvPr id="7" name="Rechteck 6"/>
          <p:cNvSpPr/>
          <p:nvPr/>
        </p:nvSpPr>
        <p:spPr>
          <a:xfrm>
            <a:off x="912394" y="2402304"/>
            <a:ext cx="11363092" cy="1184116"/>
          </a:xfrm>
          <a:prstGeom prst="rect">
            <a:avLst/>
          </a:prstGeom>
        </p:spPr>
        <p:txBody>
          <a:bodyPr wrap="square">
            <a:noAutofit/>
          </a:bodyPr>
          <a:lstStyle/>
          <a:p>
            <a:pPr marL="342900" indent="-342900">
              <a:buFont typeface="Wingdings" panose="05000000000000000000" pitchFamily="2" charset="2"/>
              <a:buChar char="Ø"/>
            </a:pPr>
            <a:endParaRPr lang="de-DE" sz="2400" dirty="0" smtClean="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smtClean="0">
                <a:latin typeface="Times New Roman" panose="02020603050405020304" pitchFamily="18" charset="0"/>
                <a:cs typeface="Times New Roman" panose="02020603050405020304" pitchFamily="18" charset="0"/>
              </a:rPr>
              <a:t>Es gibt keinen Condorcet-Sieger</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p:txBody>
      </p:sp>
      <p:sp>
        <p:nvSpPr>
          <p:cNvPr id="8" name="Rechteck 7"/>
          <p:cNvSpPr/>
          <p:nvPr/>
        </p:nvSpPr>
        <p:spPr>
          <a:xfrm>
            <a:off x="1235446" y="3053883"/>
            <a:ext cx="10777689" cy="1479789"/>
          </a:xfrm>
          <a:prstGeom prst="rect">
            <a:avLst/>
          </a:prstGeom>
        </p:spPr>
        <p:txBody>
          <a:bodyPr wrap="square">
            <a:noAutofit/>
          </a:bodyPr>
          <a:lstStyle/>
          <a:p>
            <a:pPr lvl="1"/>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Je nach Agenda wird jede Mehrheitsentscheidung durch eine andere Mehrheitsentscheidung </a:t>
            </a:r>
            <a:r>
              <a:rPr lang="de-DE" sz="2400" dirty="0" smtClean="0">
                <a:latin typeface="Times New Roman" panose="02020603050405020304" pitchFamily="18" charset="0"/>
                <a:cs typeface="Times New Roman" panose="02020603050405020304" pitchFamily="18" charset="0"/>
              </a:rPr>
              <a:t>ersetzt</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120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923792" y="-53762"/>
            <a:ext cx="7597213" cy="744863"/>
          </a:xfrm>
          <a:prstGeom prst="rect">
            <a:avLst/>
          </a:prstGeom>
          <a:noFill/>
          <a:ln>
            <a:noFill/>
          </a:ln>
        </p:spPr>
        <p:txBody>
          <a:bodyPr lIns="81638" tIns="40819" rIns="81638" bIns="40819" anchor="ctr" anchorCtr="1"/>
          <a:lstStyle/>
          <a:p>
            <a:pPr>
              <a:lnSpc>
                <a:spcPct val="100000"/>
              </a:lnSpc>
            </a:pPr>
            <a:r>
              <a:rPr lang="de-DE" sz="2903" b="1" dirty="0">
                <a:solidFill>
                  <a:srgbClr val="000000"/>
                </a:solidFill>
                <a:latin typeface="Times New Roman" panose="02020603050405020304" pitchFamily="18" charset="0"/>
                <a:cs typeface="Times New Roman" panose="02020603050405020304" pitchFamily="18" charset="0"/>
              </a:rPr>
              <a:t>Präferenzen</a:t>
            </a:r>
            <a:endParaRPr sz="290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hteck 2"/>
              <p:cNvSpPr/>
              <p:nvPr/>
            </p:nvSpPr>
            <p:spPr>
              <a:xfrm>
                <a:off x="18436" y="1340047"/>
                <a:ext cx="8260451" cy="4502257"/>
              </a:xfrm>
              <a:prstGeom prst="rect">
                <a:avLst/>
              </a:prstGeom>
            </p:spPr>
            <p:txBody>
              <a:bodyPr wrap="square">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Eindimensionale Politikentscheidung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aus [</a:t>
                </a:r>
                <a14:m>
                  <m:oMath xmlns:m="http://schemas.openxmlformats.org/officeDocument/2006/math">
                    <m:bar>
                      <m:barPr>
                        <m:ctrlPr>
                          <a:rPr lang="de-DE" sz="2400" b="0" i="1" smtClean="0">
                            <a:latin typeface="Cambria Math" panose="02040503050406030204" pitchFamily="18" charset="0"/>
                            <a:cs typeface="Times New Roman" panose="02020603050405020304" pitchFamily="18" charset="0"/>
                          </a:rPr>
                        </m:ctrlPr>
                      </m:barPr>
                      <m:e>
                        <m:r>
                          <a:rPr lang="de-DE" sz="2400" b="0" i="1" smtClean="0">
                            <a:latin typeface="Cambria Math" panose="02040503050406030204" pitchFamily="18" charset="0"/>
                            <a:cs typeface="Times New Roman" panose="02020603050405020304" pitchFamily="18" charset="0"/>
                          </a:rPr>
                          <m:t>𝑥</m:t>
                        </m:r>
                      </m:e>
                    </m:bar>
                    <m:r>
                      <a:rPr lang="de-DE" sz="2400" b="0" i="1" smtClean="0">
                        <a:latin typeface="Cambria Math" panose="02040503050406030204" pitchFamily="18" charset="0"/>
                        <a:cs typeface="Times New Roman" panose="02020603050405020304" pitchFamily="18" charset="0"/>
                      </a:rPr>
                      <m:t>,</m:t>
                    </m:r>
                    <m:bar>
                      <m:barPr>
                        <m:pos m:val="top"/>
                        <m:ctrlPr>
                          <a:rPr lang="de-DE" sz="2400" b="0" i="1" smtClean="0">
                            <a:latin typeface="Cambria Math" panose="02040503050406030204" pitchFamily="18" charset="0"/>
                            <a:cs typeface="Times New Roman" panose="02020603050405020304" pitchFamily="18" charset="0"/>
                          </a:rPr>
                        </m:ctrlPr>
                      </m:barPr>
                      <m:e>
                        <m:r>
                          <a:rPr lang="de-DE" sz="2400" b="0" i="1" smtClean="0">
                            <a:latin typeface="Cambria Math" panose="02040503050406030204" pitchFamily="18" charset="0"/>
                            <a:cs typeface="Times New Roman" panose="02020603050405020304" pitchFamily="18" charset="0"/>
                          </a:rPr>
                          <m:t>𝑥</m:t>
                        </m:r>
                      </m:e>
                    </m:bar>
                  </m:oMath>
                </a14:m>
                <a:r>
                  <a:rPr lang="de-DE"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Ein Wähler bildet Präferenzen über die möglichen Alternativen von </a:t>
                </a:r>
                <a14:m>
                  <m:oMath xmlns:m="http://schemas.openxmlformats.org/officeDocument/2006/math">
                    <m:r>
                      <a:rPr lang="de-DE" sz="2400" i="1">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a:t>
                </a:r>
                <a:r>
                  <a:rPr lang="de-DE" sz="2400" dirty="0" smtClean="0">
                    <a:latin typeface="Times New Roman" panose="02020603050405020304" pitchFamily="18" charset="0"/>
                    <a:cs typeface="Times New Roman" panose="02020603050405020304" pitchFamily="18" charset="0"/>
                  </a:rPr>
                  <a:t>z.B</a:t>
                </a:r>
                <a:r>
                  <a:rPr lang="de-DE" sz="2400" dirty="0">
                    <a:latin typeface="Times New Roman" panose="02020603050405020304" pitchFamily="18" charset="0"/>
                    <a:cs typeface="Times New Roman" panose="02020603050405020304" pitchFamily="18" charset="0"/>
                  </a:rPr>
                  <a:t>. Bildungsausgaben, Ausgaben für Kinderbetreuung, Verteidigungshaushalt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𝑢</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𝑥</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Nutzen des Wählers, abhängig von der Höhe </a:t>
                </a:r>
                <a14:m>
                  <m:oMath xmlns:m="http://schemas.openxmlformats.org/officeDocument/2006/math">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 </m:t>
                    </m:r>
                  </m:oMath>
                </a14:m>
                <a:r>
                  <a:rPr lang="de-DE" sz="2400" dirty="0">
                    <a:latin typeface="Times New Roman" panose="02020603050405020304" pitchFamily="18" charset="0"/>
                    <a:cs typeface="Times New Roman" panose="02020603050405020304" pitchFamily="18" charset="0"/>
                  </a:rPr>
                  <a:t>und monoton steigend in </a:t>
                </a:r>
                <a:r>
                  <a:rPr lang="de-DE" sz="2400" dirty="0">
                    <a:cs typeface="Times New Roman" panose="02020603050405020304" pitchFamily="18" charset="0"/>
                  </a:rPr>
                  <a:t> </a:t>
                </a:r>
                <a14:m>
                  <m:oMath xmlns:m="http://schemas.openxmlformats.org/officeDocument/2006/math">
                    <m:r>
                      <a:rPr lang="de-DE" sz="2400" i="1">
                        <a:latin typeface="Cambria Math" panose="02040503050406030204" pitchFamily="18" charset="0"/>
                        <a:cs typeface="Times New Roman" panose="02020603050405020304" pitchFamily="18" charset="0"/>
                      </a:rPr>
                      <m:t>𝑥</m:t>
                    </m:r>
                  </m:oMath>
                </a14:m>
                <a:endParaRPr lang="de-DE" sz="2400" i="1" dirty="0">
                  <a:latin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endParaRPr lang="de-DE" sz="2400" i="1" dirty="0">
                  <a:latin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p>
                      <m:sSupPr>
                        <m:ctrlPr>
                          <a:rPr lang="de-DE" sz="2400" i="1" dirty="0" smtClean="0">
                            <a:latin typeface="Cambria Math" panose="02040503050406030204" pitchFamily="18" charset="0"/>
                            <a:cs typeface="Times New Roman" panose="02020603050405020304" pitchFamily="18" charset="0"/>
                          </a:rPr>
                        </m:ctrlPr>
                      </m:sSupPr>
                      <m:e>
                        <m:r>
                          <a:rPr lang="de-DE" sz="2400" b="0" i="1" dirty="0" smtClean="0">
                            <a:latin typeface="Cambria Math" panose="02040503050406030204" pitchFamily="18" charset="0"/>
                            <a:cs typeface="Times New Roman" panose="02020603050405020304" pitchFamily="18" charset="0"/>
                          </a:rPr>
                          <m:t>𝑥</m:t>
                        </m:r>
                      </m:e>
                      <m:sup>
                        <m:r>
                          <a:rPr lang="de-DE" sz="2400" b="0" i="1" dirty="0" smtClean="0">
                            <a:latin typeface="Cambria Math" panose="02040503050406030204" pitchFamily="18" charset="0"/>
                            <a:cs typeface="Times New Roman" panose="02020603050405020304" pitchFamily="18" charset="0"/>
                          </a:rPr>
                          <m:t>∗</m:t>
                        </m:r>
                      </m:sup>
                    </m:sSup>
                  </m:oMath>
                </a14:m>
                <a:r>
                  <a:rPr lang="de-DE" sz="2400" dirty="0">
                    <a:latin typeface="Times New Roman" panose="02020603050405020304" pitchFamily="18" charset="0"/>
                    <a:cs typeface="Times New Roman" panose="02020603050405020304" pitchFamily="18" charset="0"/>
                  </a:rPr>
                  <a:t>: Die meistgeschätzte Alternative des Wähler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r>
                      <a:rPr lang="de-DE" sz="2400" i="1">
                        <a:latin typeface="Cambria Math" panose="02040503050406030204" pitchFamily="18" charset="0"/>
                        <a:cs typeface="Times New Roman" panose="02020603050405020304" pitchFamily="18" charset="0"/>
                      </a:rPr>
                      <m:t>𝑢</m:t>
                    </m:r>
                    <m:r>
                      <a:rPr lang="de-DE" sz="2400" i="1">
                        <a:latin typeface="Cambria Math" panose="02040503050406030204" pitchFamily="18" charset="0"/>
                        <a:cs typeface="Times New Roman" panose="02020603050405020304" pitchFamily="18" charset="0"/>
                      </a:rPr>
                      <m:t>(</m:t>
                    </m:r>
                    <m:sSup>
                      <m:sSupPr>
                        <m:ctrlPr>
                          <a:rPr lang="de-DE" sz="2400" i="1" dirty="0">
                            <a:latin typeface="Cambria Math" panose="02040503050406030204" pitchFamily="18" charset="0"/>
                            <a:cs typeface="Times New Roman" panose="02020603050405020304" pitchFamily="18" charset="0"/>
                          </a:rPr>
                        </m:ctrlPr>
                      </m:sSupPr>
                      <m:e>
                        <m:r>
                          <a:rPr lang="de-DE" sz="2400" i="1" dirty="0">
                            <a:latin typeface="Cambria Math" panose="02040503050406030204" pitchFamily="18" charset="0"/>
                            <a:cs typeface="Times New Roman" panose="02020603050405020304" pitchFamily="18" charset="0"/>
                          </a:rPr>
                          <m:t>𝑥</m:t>
                        </m:r>
                      </m:e>
                      <m:sup>
                        <m:r>
                          <a:rPr lang="de-DE" sz="2400" i="1" dirty="0">
                            <a:latin typeface="Cambria Math" panose="02040503050406030204" pitchFamily="18" charset="0"/>
                            <a:cs typeface="Times New Roman" panose="02020603050405020304" pitchFamily="18" charset="0"/>
                          </a:rPr>
                          <m:t>∗</m:t>
                        </m:r>
                      </m:sup>
                    </m:sSup>
                    <m:r>
                      <a:rPr lang="de-DE" sz="2400" i="1" smtClean="0">
                        <a:latin typeface="Cambria Math" panose="02040503050406030204" pitchFamily="18" charset="0"/>
                        <a:cs typeface="Times New Roman" panose="02020603050405020304" pitchFamily="18" charset="0"/>
                      </a:rPr>
                      <m:t>)</m:t>
                    </m:r>
                    <m:r>
                      <a:rPr lang="de-DE" sz="2400" i="1" smtClean="0">
                        <a:latin typeface="Cambria Math" panose="02040503050406030204" pitchFamily="18" charset="0"/>
                        <a:ea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𝑢</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für alle </a:t>
                </a:r>
                <a14:m>
                  <m:oMath xmlns:m="http://schemas.openxmlformats.org/officeDocument/2006/math">
                    <m:r>
                      <a:rPr lang="de-DE" sz="2400" i="1">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aus [</a:t>
                </a:r>
                <a14:m>
                  <m:oMath xmlns:m="http://schemas.openxmlformats.org/officeDocument/2006/math">
                    <m:bar>
                      <m:barPr>
                        <m:ctrlPr>
                          <a:rPr lang="de-DE" sz="2400" i="1">
                            <a:latin typeface="Cambria Math" panose="02040503050406030204" pitchFamily="18" charset="0"/>
                            <a:cs typeface="Times New Roman" panose="02020603050405020304" pitchFamily="18" charset="0"/>
                          </a:rPr>
                        </m:ctrlPr>
                      </m:barPr>
                      <m:e>
                        <m:r>
                          <a:rPr lang="de-DE" sz="2400" i="1">
                            <a:latin typeface="Cambria Math" panose="02040503050406030204" pitchFamily="18" charset="0"/>
                            <a:cs typeface="Times New Roman" panose="02020603050405020304" pitchFamily="18" charset="0"/>
                          </a:rPr>
                          <m:t>𝑥</m:t>
                        </m:r>
                      </m:e>
                    </m:bar>
                    <m:r>
                      <a:rPr lang="de-DE" sz="2400" i="1">
                        <a:latin typeface="Cambria Math" panose="02040503050406030204" pitchFamily="18" charset="0"/>
                        <a:cs typeface="Times New Roman" panose="02020603050405020304" pitchFamily="18" charset="0"/>
                      </a:rPr>
                      <m:t>,</m:t>
                    </m:r>
                    <m:bar>
                      <m:barPr>
                        <m:pos m:val="top"/>
                        <m:ctrlPr>
                          <a:rPr lang="de-DE" sz="2400" i="1">
                            <a:latin typeface="Cambria Math" panose="02040503050406030204" pitchFamily="18" charset="0"/>
                            <a:cs typeface="Times New Roman" panose="02020603050405020304" pitchFamily="18" charset="0"/>
                          </a:rPr>
                        </m:ctrlPr>
                      </m:barPr>
                      <m:e>
                        <m:r>
                          <a:rPr lang="de-DE" sz="2400" i="1">
                            <a:latin typeface="Cambria Math" panose="02040503050406030204" pitchFamily="18" charset="0"/>
                            <a:cs typeface="Times New Roman" panose="02020603050405020304" pitchFamily="18" charset="0"/>
                          </a:rPr>
                          <m:t>𝑥</m:t>
                        </m:r>
                      </m:e>
                    </m:bar>
                  </m:oMath>
                </a14:m>
                <a:r>
                  <a:rPr lang="de-DE" sz="2400" dirty="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 </a:t>
                </a:r>
              </a:p>
            </p:txBody>
          </p:sp>
        </mc:Choice>
        <mc:Fallback xmlns="">
          <p:sp>
            <p:nvSpPr>
              <p:cNvPr id="3" name="Rechteck 2"/>
              <p:cNvSpPr>
                <a:spLocks noRot="1" noChangeAspect="1" noMove="1" noResize="1" noEditPoints="1" noAdjustHandles="1" noChangeArrowheads="1" noChangeShapeType="1" noTextEdit="1"/>
              </p:cNvSpPr>
              <p:nvPr/>
            </p:nvSpPr>
            <p:spPr>
              <a:xfrm>
                <a:off x="18436" y="1340047"/>
                <a:ext cx="8260451" cy="4502257"/>
              </a:xfrm>
              <a:prstGeom prst="rect">
                <a:avLst/>
              </a:prstGeom>
              <a:blipFill>
                <a:blip r:embed="rId3"/>
                <a:stretch>
                  <a:fillRect l="-959" t="-1084" r="-1550" b="-3117"/>
                </a:stretch>
              </a:blipFill>
            </p:spPr>
            <p:txBody>
              <a:bodyPr/>
              <a:lstStyle/>
              <a:p>
                <a:r>
                  <a:rPr lang="de-DE">
                    <a:noFill/>
                  </a:rPr>
                  <a:t> </a:t>
                </a:r>
              </a:p>
            </p:txBody>
          </p:sp>
        </mc:Fallback>
      </mc:AlternateContent>
      <p:sp>
        <p:nvSpPr>
          <p:cNvPr id="4" name="Rechteck 3"/>
          <p:cNvSpPr/>
          <p:nvPr/>
        </p:nvSpPr>
        <p:spPr>
          <a:xfrm>
            <a:off x="8371962" y="2447309"/>
            <a:ext cx="3712353" cy="92009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Beispiel vorher war die Politikvariable x der Anteil des Budgets den jede Wählerin erhält</a:t>
            </a:r>
            <a:r>
              <a:rPr lang="de-DE" sz="1400" b="1" dirty="0" smtClean="0">
                <a:latin typeface="Times New Roman" panose="02020603050405020304" pitchFamily="18" charset="0"/>
                <a:cs typeface="Times New Roman" panose="02020603050405020304" pitchFamily="18" charset="0"/>
              </a:rPr>
              <a:t>, mit der Präferenz je höher desto besser, </a:t>
            </a:r>
            <a:r>
              <a:rPr lang="de-DE" sz="1400" dirty="0" smtClean="0">
                <a:latin typeface="Times New Roman" panose="02020603050405020304" pitchFamily="18" charset="0"/>
                <a:cs typeface="Times New Roman" panose="02020603050405020304" pitchFamily="18" charset="0"/>
              </a:rPr>
              <a:t>also der klassischen Annahme aus der Mikro</a:t>
            </a:r>
          </a:p>
        </p:txBody>
      </p:sp>
      <p:sp>
        <p:nvSpPr>
          <p:cNvPr id="5" name="Rechteck 4"/>
          <p:cNvSpPr/>
          <p:nvPr/>
        </p:nvSpPr>
        <p:spPr>
          <a:xfrm>
            <a:off x="6242012" y="4852463"/>
            <a:ext cx="5949988" cy="3820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Beispiel war also x*=30 und damit A die meistgeschätzte Alternative für W1</a:t>
            </a:r>
          </a:p>
        </p:txBody>
      </p:sp>
      <p:sp>
        <p:nvSpPr>
          <p:cNvPr id="7" name="Rechteck 6"/>
          <p:cNvSpPr/>
          <p:nvPr/>
        </p:nvSpPr>
        <p:spPr>
          <a:xfrm>
            <a:off x="6224682" y="5108896"/>
            <a:ext cx="5949988" cy="3820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Beispiel war also x*=40 und damit B die meistgeschätzte Alternative für W2</a:t>
            </a:r>
          </a:p>
        </p:txBody>
      </p:sp>
      <p:sp>
        <p:nvSpPr>
          <p:cNvPr id="8" name="Rechteck 7"/>
          <p:cNvSpPr/>
          <p:nvPr/>
        </p:nvSpPr>
        <p:spPr>
          <a:xfrm>
            <a:off x="6229247" y="5387229"/>
            <a:ext cx="5949988" cy="3820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Beispiel war also x*=50 und damit C die meistgeschätzte Alternative für W3</a:t>
            </a:r>
          </a:p>
        </p:txBody>
      </p:sp>
      <p:sp>
        <p:nvSpPr>
          <p:cNvPr id="12" name="Rechteck 11"/>
          <p:cNvSpPr/>
          <p:nvPr/>
        </p:nvSpPr>
        <p:spPr>
          <a:xfrm>
            <a:off x="2160108" y="5995009"/>
            <a:ext cx="6376118" cy="38206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Im Beispiel ist der Nutzen mit der Höhe des </a:t>
            </a:r>
            <a:r>
              <a:rPr lang="de-DE" sz="1400" dirty="0">
                <a:latin typeface="Times New Roman" panose="02020603050405020304" pitchFamily="18" charset="0"/>
                <a:cs typeface="Times New Roman" panose="02020603050405020304" pitchFamily="18" charset="0"/>
              </a:rPr>
              <a:t>B</a:t>
            </a:r>
            <a:r>
              <a:rPr lang="de-DE" sz="1400" dirty="0" smtClean="0">
                <a:latin typeface="Times New Roman" panose="02020603050405020304" pitchFamily="18" charset="0"/>
                <a:cs typeface="Times New Roman" panose="02020603050405020304" pitchFamily="18" charset="0"/>
              </a:rPr>
              <a:t>udgets gleichzusetzen, damit gilt u(x)=x</a:t>
            </a:r>
          </a:p>
        </p:txBody>
      </p:sp>
      <p:sp>
        <p:nvSpPr>
          <p:cNvPr id="13" name="Rechteck 12"/>
          <p:cNvSpPr/>
          <p:nvPr/>
        </p:nvSpPr>
        <p:spPr>
          <a:xfrm>
            <a:off x="355903" y="516259"/>
            <a:ext cx="11553197" cy="472441"/>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Nach der Definition eines </a:t>
            </a:r>
            <a:r>
              <a:rPr lang="de-DE" sz="1400" dirty="0" err="1" smtClean="0">
                <a:latin typeface="Times New Roman" panose="02020603050405020304" pitchFamily="18" charset="0"/>
                <a:cs typeface="Times New Roman" panose="02020603050405020304" pitchFamily="18" charset="0"/>
              </a:rPr>
              <a:t>Condorcetsiegers</a:t>
            </a:r>
            <a:r>
              <a:rPr lang="de-DE" sz="1400" dirty="0" smtClean="0">
                <a:latin typeface="Times New Roman" panose="02020603050405020304" pitchFamily="18" charset="0"/>
                <a:cs typeface="Times New Roman" panose="02020603050405020304" pitchFamily="18" charset="0"/>
              </a:rPr>
              <a:t> und dem Condorcet-Paradoxon stellt sich die Frage, welche grundsätzlichen Rahmenbedingungen gegeben sein müssen, damit ein eindeutiges Ergebnis bei Abstimmungen gewährleistet werden kann.</a:t>
            </a:r>
          </a:p>
        </p:txBody>
      </p:sp>
      <p:sp>
        <p:nvSpPr>
          <p:cNvPr id="14" name="Rechteck 13"/>
          <p:cNvSpPr/>
          <p:nvPr/>
        </p:nvSpPr>
        <p:spPr>
          <a:xfrm>
            <a:off x="355903" y="1013665"/>
            <a:ext cx="5305712" cy="313158"/>
          </a:xfrm>
          <a:prstGeom prst="rect">
            <a:avLst/>
          </a:prstGeom>
        </p:spPr>
        <p:txBody>
          <a:bodyPr wrap="square">
            <a:noAutofit/>
          </a:bodyPr>
          <a:lstStyle/>
          <a:p>
            <a:r>
              <a:rPr lang="de-DE" sz="1400" dirty="0" smtClean="0">
                <a:latin typeface="Times New Roman" panose="02020603050405020304" pitchFamily="18" charset="0"/>
                <a:cs typeface="Times New Roman" panose="02020603050405020304" pitchFamily="18" charset="0"/>
              </a:rPr>
              <a:t>Dafür definieren wir noch einmal, was wir unter Präferenzen verstehen</a:t>
            </a:r>
          </a:p>
        </p:txBody>
      </p:sp>
    </p:spTree>
    <p:extLst>
      <p:ext uri="{BB962C8B-B14F-4D97-AF65-F5344CB8AC3E}">
        <p14:creationId xmlns:p14="http://schemas.microsoft.com/office/powerpoint/2010/main" val="408985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535035" y="49777"/>
            <a:ext cx="9388485" cy="415637"/>
          </a:xfrm>
          <a:prstGeom prst="rect">
            <a:avLst/>
          </a:prstGeom>
          <a:noFill/>
          <a:ln>
            <a:noFill/>
          </a:ln>
        </p:spPr>
        <p:txBody>
          <a:bodyPr lIns="81638" tIns="40819" rIns="81638" bIns="40819" anchor="ctr" anchorCtr="1"/>
          <a:lstStyle/>
          <a:p>
            <a:pPr>
              <a:lnSpc>
                <a:spcPct val="100000"/>
              </a:lnSpc>
            </a:pPr>
            <a:r>
              <a:rPr lang="de-DE" sz="2903" b="1" dirty="0" err="1">
                <a:solidFill>
                  <a:srgbClr val="000000"/>
                </a:solidFill>
                <a:latin typeface="Times New Roman" panose="02020603050405020304" pitchFamily="18" charset="0"/>
                <a:cs typeface="Times New Roman" panose="02020603050405020304" pitchFamily="18" charset="0"/>
              </a:rPr>
              <a:t>Eingipflige</a:t>
            </a:r>
            <a:r>
              <a:rPr lang="de-DE" sz="2903" b="1" dirty="0">
                <a:solidFill>
                  <a:srgbClr val="000000"/>
                </a:solidFill>
                <a:latin typeface="Times New Roman" panose="02020603050405020304" pitchFamily="18" charset="0"/>
                <a:cs typeface="Times New Roman" panose="02020603050405020304" pitchFamily="18" charset="0"/>
              </a:rPr>
              <a:t> </a:t>
            </a:r>
            <a:r>
              <a:rPr lang="de-DE" sz="2903" b="1" dirty="0" smtClean="0">
                <a:solidFill>
                  <a:srgbClr val="000000"/>
                </a:solidFill>
                <a:latin typeface="Times New Roman" panose="02020603050405020304" pitchFamily="18" charset="0"/>
                <a:cs typeface="Times New Roman" panose="02020603050405020304" pitchFamily="18" charset="0"/>
              </a:rPr>
              <a:t>Präferenzen und mehrgipflige Präferenzen</a:t>
            </a:r>
            <a:endParaRPr sz="290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hteck 2"/>
              <p:cNvSpPr/>
              <p:nvPr/>
            </p:nvSpPr>
            <p:spPr>
              <a:xfrm>
                <a:off x="381601" y="599643"/>
                <a:ext cx="11363092" cy="615908"/>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Ein Wähler hat </a:t>
                </a:r>
                <a:r>
                  <a:rPr lang="de-DE" sz="1600" dirty="0" err="1">
                    <a:latin typeface="Times New Roman" panose="02020603050405020304" pitchFamily="18" charset="0"/>
                    <a:cs typeface="Times New Roman" panose="02020603050405020304" pitchFamily="18" charset="0"/>
                  </a:rPr>
                  <a:t>eingipflige</a:t>
                </a:r>
                <a:r>
                  <a:rPr lang="de-DE" sz="1600" dirty="0">
                    <a:latin typeface="Times New Roman" panose="02020603050405020304" pitchFamily="18" charset="0"/>
                    <a:cs typeface="Times New Roman" panose="02020603050405020304" pitchFamily="18" charset="0"/>
                  </a:rPr>
                  <a:t> Präferenzen, </a:t>
                </a:r>
                <a:r>
                  <a:rPr lang="de-DE" sz="1600" dirty="0" smtClean="0">
                    <a:latin typeface="Times New Roman" panose="02020603050405020304" pitchFamily="18" charset="0"/>
                    <a:cs typeface="Times New Roman" panose="02020603050405020304" pitchFamily="18" charset="0"/>
                  </a:rPr>
                  <a:t>falls </a:t>
                </a:r>
                <a:r>
                  <a:rPr lang="de-DE" sz="1600" dirty="0">
                    <a:latin typeface="Times New Roman" panose="02020603050405020304" pitchFamily="18" charset="0"/>
                    <a:cs typeface="Times New Roman" panose="02020603050405020304" pitchFamily="18" charset="0"/>
                  </a:rPr>
                  <a:t>ausgehend von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latin typeface="Times New Roman" panose="02020603050405020304" pitchFamily="18" charset="0"/>
                    <a:cs typeface="Times New Roman" panose="02020603050405020304" pitchFamily="18" charset="0"/>
                  </a:rPr>
                  <a:t> der Nutzen in beide Richtungen </a:t>
                </a:r>
                <a:r>
                  <a:rPr lang="de-DE" sz="1600" dirty="0" smtClean="0">
                    <a:latin typeface="Times New Roman" panose="02020603050405020304" pitchFamily="18" charset="0"/>
                    <a:cs typeface="Times New Roman" panose="02020603050405020304" pitchFamily="18" charset="0"/>
                  </a:rPr>
                  <a:t>(größer und kleiner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smtClean="0">
                    <a:latin typeface="Times New Roman" panose="02020603050405020304" pitchFamily="18" charset="0"/>
                    <a:cs typeface="Times New Roman" panose="02020603050405020304" pitchFamily="18" charset="0"/>
                  </a:rPr>
                  <a:t>) monoton </a:t>
                </a:r>
                <a:r>
                  <a:rPr lang="de-DE" sz="1600" dirty="0">
                    <a:latin typeface="Times New Roman" panose="02020603050405020304" pitchFamily="18" charset="0"/>
                    <a:cs typeface="Times New Roman" panose="02020603050405020304" pitchFamily="18" charset="0"/>
                  </a:rPr>
                  <a:t>fallend ist über den gesamten Wertebereich von </a:t>
                </a:r>
                <a14:m>
                  <m:oMath xmlns:m="http://schemas.openxmlformats.org/officeDocument/2006/math">
                    <m:r>
                      <a:rPr lang="de-DE" sz="1600" i="1">
                        <a:latin typeface="Cambria Math" panose="02040503050406030204" pitchFamily="18" charset="0"/>
                        <a:cs typeface="Times New Roman" panose="02020603050405020304" pitchFamily="18" charset="0"/>
                      </a:rPr>
                      <m:t>𝑥</m:t>
                    </m:r>
                  </m:oMath>
                </a14:m>
                <a:r>
                  <a:rPr lang="de-DE" sz="1600" dirty="0">
                    <a:latin typeface="Times New Roman" panose="02020603050405020304" pitchFamily="18" charset="0"/>
                    <a:cs typeface="Times New Roman" panose="02020603050405020304" pitchFamily="18" charset="0"/>
                  </a:rPr>
                  <a:t>.</a:t>
                </a:r>
              </a:p>
            </p:txBody>
          </p:sp>
        </mc:Choice>
        <mc:Fallback xmlns="">
          <p:sp>
            <p:nvSpPr>
              <p:cNvPr id="3" name="Rechteck 2"/>
              <p:cNvSpPr>
                <a:spLocks noRot="1" noChangeAspect="1" noMove="1" noResize="1" noEditPoints="1" noAdjustHandles="1" noChangeArrowheads="1" noChangeShapeType="1" noTextEdit="1"/>
              </p:cNvSpPr>
              <p:nvPr/>
            </p:nvSpPr>
            <p:spPr>
              <a:xfrm>
                <a:off x="381601" y="599643"/>
                <a:ext cx="11363092" cy="615908"/>
              </a:xfrm>
              <a:prstGeom prst="rect">
                <a:avLst/>
              </a:prstGeom>
              <a:blipFill>
                <a:blip r:embed="rId3"/>
                <a:stretch>
                  <a:fillRect l="-322" t="-2970" r="-322" b="-693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 name="Rechteck 4"/>
              <p:cNvSpPr/>
              <p:nvPr/>
            </p:nvSpPr>
            <p:spPr>
              <a:xfrm>
                <a:off x="381601" y="1161828"/>
                <a:ext cx="11363092" cy="551988"/>
              </a:xfrm>
              <a:prstGeom prst="rect">
                <a:avLst/>
              </a:prstGeom>
            </p:spPr>
            <p:txBody>
              <a:bodyPr wrap="square">
                <a:noAutofit/>
              </a:bodyPr>
              <a:lstStyle/>
              <a:p>
                <a:r>
                  <a:rPr lang="de-DE" sz="1600" dirty="0">
                    <a:latin typeface="Times New Roman" panose="02020603050405020304" pitchFamily="18" charset="0"/>
                    <a:cs typeface="Times New Roman" panose="02020603050405020304" pitchFamily="18" charset="0"/>
                  </a:rPr>
                  <a:t>Ein Wähler hat </a:t>
                </a:r>
                <a:r>
                  <a:rPr lang="de-DE" sz="1600" dirty="0" smtClean="0">
                    <a:latin typeface="Times New Roman" panose="02020603050405020304" pitchFamily="18" charset="0"/>
                    <a:cs typeface="Times New Roman" panose="02020603050405020304" pitchFamily="18" charset="0"/>
                  </a:rPr>
                  <a:t>mehrgipflige </a:t>
                </a:r>
                <a:r>
                  <a:rPr lang="de-DE" sz="1600" dirty="0">
                    <a:latin typeface="Times New Roman" panose="02020603050405020304" pitchFamily="18" charset="0"/>
                    <a:cs typeface="Times New Roman" panose="02020603050405020304" pitchFamily="18" charset="0"/>
                  </a:rPr>
                  <a:t>Präferenzen, </a:t>
                </a:r>
                <a:r>
                  <a:rPr lang="de-DE" sz="1600" dirty="0" smtClean="0">
                    <a:latin typeface="Times New Roman" panose="02020603050405020304" pitchFamily="18" charset="0"/>
                    <a:cs typeface="Times New Roman" panose="02020603050405020304" pitchFamily="18" charset="0"/>
                  </a:rPr>
                  <a:t>falls </a:t>
                </a:r>
                <a:r>
                  <a:rPr lang="de-DE" sz="1600" dirty="0">
                    <a:latin typeface="Times New Roman" panose="02020603050405020304" pitchFamily="18" charset="0"/>
                    <a:cs typeface="Times New Roman" panose="02020603050405020304" pitchFamily="18" charset="0"/>
                  </a:rPr>
                  <a:t>ausgehend von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latin typeface="Times New Roman" panose="02020603050405020304" pitchFamily="18" charset="0"/>
                    <a:cs typeface="Times New Roman" panose="02020603050405020304" pitchFamily="18" charset="0"/>
                  </a:rPr>
                  <a:t> der Nutzen in </a:t>
                </a:r>
                <a:r>
                  <a:rPr lang="de-DE" sz="1600" dirty="0" smtClean="0">
                    <a:latin typeface="Times New Roman" panose="02020603050405020304" pitchFamily="18" charset="0"/>
                    <a:cs typeface="Times New Roman" panose="02020603050405020304" pitchFamily="18" charset="0"/>
                  </a:rPr>
                  <a:t>eine der beiden Richtungen zuerst abfällt und dann wieder ansteigt, es </a:t>
                </a:r>
                <a:r>
                  <a:rPr lang="de-DE" sz="1600" dirty="0" err="1" smtClean="0">
                    <a:latin typeface="Times New Roman" panose="02020603050405020304" pitchFamily="18" charset="0"/>
                    <a:cs typeface="Times New Roman" panose="02020603050405020304" pitchFamily="18" charset="0"/>
                  </a:rPr>
                  <a:t>bzgl</a:t>
                </a:r>
                <a:r>
                  <a:rPr lang="de-DE" sz="1600" dirty="0" smtClean="0">
                    <a:latin typeface="Times New Roman" panose="02020603050405020304" pitchFamily="18" charset="0"/>
                    <a:cs typeface="Times New Roman" panose="02020603050405020304" pitchFamily="18" charset="0"/>
                  </a:rPr>
                  <a:t>, der Zu- oder </a:t>
                </a:r>
                <a:r>
                  <a:rPr lang="de-DE" sz="1600" dirty="0" err="1" smtClean="0">
                    <a:latin typeface="Times New Roman" panose="02020603050405020304" pitchFamily="18" charset="0"/>
                    <a:cs typeface="Times New Roman" panose="02020603050405020304" pitchFamily="18" charset="0"/>
                  </a:rPr>
                  <a:t>Abnnahme</a:t>
                </a:r>
                <a:r>
                  <a:rPr lang="de-DE" sz="1600" dirty="0" smtClean="0">
                    <a:latin typeface="Times New Roman" panose="02020603050405020304" pitchFamily="18" charset="0"/>
                    <a:cs typeface="Times New Roman" panose="02020603050405020304" pitchFamily="18" charset="0"/>
                  </a:rPr>
                  <a:t> ausgehend </a:t>
                </a:r>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a:latin typeface="Times New Roman" panose="02020603050405020304" pitchFamily="18" charset="0"/>
                    <a:cs typeface="Times New Roman" panose="02020603050405020304" pitchFamily="18" charset="0"/>
                  </a:rPr>
                  <a:t> </a:t>
                </a:r>
                <a:r>
                  <a:rPr lang="de-DE" sz="1600" dirty="0" smtClean="0">
                    <a:latin typeface="Times New Roman" panose="02020603050405020304" pitchFamily="18" charset="0"/>
                    <a:cs typeface="Times New Roman" panose="02020603050405020304" pitchFamily="18" charset="0"/>
                  </a:rPr>
                  <a:t>also ein „Tal“ gibt.</a:t>
                </a:r>
                <a:endParaRPr lang="de-DE" sz="1600" dirty="0">
                  <a:latin typeface="Times New Roman" panose="02020603050405020304" pitchFamily="18" charset="0"/>
                  <a:cs typeface="Times New Roman" panose="02020603050405020304" pitchFamily="18" charset="0"/>
                </a:endParaRPr>
              </a:p>
            </p:txBody>
          </p:sp>
        </mc:Choice>
        <mc:Fallback xmlns="">
          <p:sp>
            <p:nvSpPr>
              <p:cNvPr id="5" name="Rechteck 4"/>
              <p:cNvSpPr>
                <a:spLocks noRot="1" noChangeAspect="1" noMove="1" noResize="1" noEditPoints="1" noAdjustHandles="1" noChangeArrowheads="1" noChangeShapeType="1" noTextEdit="1"/>
              </p:cNvSpPr>
              <p:nvPr/>
            </p:nvSpPr>
            <p:spPr>
              <a:xfrm>
                <a:off x="381601" y="1161828"/>
                <a:ext cx="11363092" cy="551988"/>
              </a:xfrm>
              <a:prstGeom prst="rect">
                <a:avLst/>
              </a:prstGeom>
              <a:blipFill>
                <a:blip r:embed="rId4"/>
                <a:stretch>
                  <a:fillRect l="-322" t="-3333" b="-20000"/>
                </a:stretch>
              </a:blipFill>
            </p:spPr>
            <p:txBody>
              <a:bodyPr/>
              <a:lstStyle/>
              <a:p>
                <a:r>
                  <a:rPr lang="de-DE">
                    <a:noFill/>
                  </a:rPr>
                  <a:t> </a:t>
                </a:r>
              </a:p>
            </p:txBody>
          </p:sp>
        </mc:Fallback>
      </mc:AlternateContent>
      <p:sp>
        <p:nvSpPr>
          <p:cNvPr id="8" name="Rechteck 7"/>
          <p:cNvSpPr/>
          <p:nvPr/>
        </p:nvSpPr>
        <p:spPr>
          <a:xfrm>
            <a:off x="0" y="1664652"/>
            <a:ext cx="5590434"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Wir verdeutlichen dies wieder anhand des vorherigen Beispiels:</a:t>
            </a:r>
            <a:endParaRPr lang="de-DE" sz="1600" dirty="0">
              <a:latin typeface="Times New Roman" panose="02020603050405020304" pitchFamily="18" charset="0"/>
              <a:cs typeface="Times New Roman" panose="02020603050405020304" pitchFamily="18" charset="0"/>
            </a:endParaRPr>
          </a:p>
        </p:txBody>
      </p:sp>
      <p:sp>
        <p:nvSpPr>
          <p:cNvPr id="9" name="Rechteck 8"/>
          <p:cNvSpPr/>
          <p:nvPr/>
        </p:nvSpPr>
        <p:spPr>
          <a:xfrm>
            <a:off x="5231023" y="1663393"/>
            <a:ext cx="7181818"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Auf der horizontalen Achse ordnen wir von links nach rechts die Alternativen A,B,C</a:t>
            </a:r>
            <a:endParaRPr lang="de-DE" sz="1600" dirty="0">
              <a:latin typeface="Times New Roman" panose="02020603050405020304" pitchFamily="18" charset="0"/>
              <a:cs typeface="Times New Roman" panose="02020603050405020304" pitchFamily="18" charset="0"/>
            </a:endParaRPr>
          </a:p>
        </p:txBody>
      </p:sp>
      <p:sp>
        <p:nvSpPr>
          <p:cNvPr id="10" name="Rechteck 9"/>
          <p:cNvSpPr/>
          <p:nvPr/>
        </p:nvSpPr>
        <p:spPr>
          <a:xfrm>
            <a:off x="381601" y="1985022"/>
            <a:ext cx="3150064"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Für W1 ergibt sich folgende Grafik</a:t>
            </a:r>
            <a:endParaRPr lang="de-DE" sz="1600" dirty="0">
              <a:latin typeface="Times New Roman" panose="02020603050405020304" pitchFamily="18" charset="0"/>
              <a:cs typeface="Times New Roman" panose="02020603050405020304" pitchFamily="18" charset="0"/>
            </a:endParaRPr>
          </a:p>
        </p:txBody>
      </p:sp>
      <p:graphicFrame>
        <p:nvGraphicFramePr>
          <p:cNvPr id="11" name="Diagramm 10"/>
          <p:cNvGraphicFramePr>
            <a:graphicFrameLocks/>
          </p:cNvGraphicFramePr>
          <p:nvPr>
            <p:extLst/>
          </p:nvPr>
        </p:nvGraphicFramePr>
        <p:xfrm>
          <a:off x="805298" y="2417251"/>
          <a:ext cx="2302669" cy="161448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Diagramm 11"/>
          <p:cNvGraphicFramePr>
            <a:graphicFrameLocks/>
          </p:cNvGraphicFramePr>
          <p:nvPr>
            <p:extLst/>
          </p:nvPr>
        </p:nvGraphicFramePr>
        <p:xfrm>
          <a:off x="4968478" y="2444400"/>
          <a:ext cx="2276475" cy="161448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Diagramm 12"/>
          <p:cNvGraphicFramePr>
            <a:graphicFrameLocks/>
          </p:cNvGraphicFramePr>
          <p:nvPr>
            <p:extLst/>
          </p:nvPr>
        </p:nvGraphicFramePr>
        <p:xfrm>
          <a:off x="8736177" y="2513437"/>
          <a:ext cx="2286001" cy="1614487"/>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4" name="Diagramm 13"/>
          <p:cNvGraphicFramePr>
            <a:graphicFrameLocks/>
          </p:cNvGraphicFramePr>
          <p:nvPr>
            <p:extLst/>
          </p:nvPr>
        </p:nvGraphicFramePr>
        <p:xfrm>
          <a:off x="3437334" y="4838355"/>
          <a:ext cx="5338762" cy="1614487"/>
        </p:xfrm>
        <a:graphic>
          <a:graphicData uri="http://schemas.openxmlformats.org/drawingml/2006/chart">
            <c:chart xmlns:c="http://schemas.openxmlformats.org/drawingml/2006/chart" xmlns:r="http://schemas.openxmlformats.org/officeDocument/2006/relationships" r:id="rId8"/>
          </a:graphicData>
        </a:graphic>
      </p:graphicFrame>
      <p:sp>
        <p:nvSpPr>
          <p:cNvPr id="19" name="Rechteck 18"/>
          <p:cNvSpPr/>
          <p:nvPr/>
        </p:nvSpPr>
        <p:spPr>
          <a:xfrm>
            <a:off x="4492724" y="1989587"/>
            <a:ext cx="3150064"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Für W2 ergibt sich folgende Grafik</a:t>
            </a:r>
            <a:endParaRPr lang="de-DE" sz="1600" dirty="0">
              <a:latin typeface="Times New Roman" panose="02020603050405020304" pitchFamily="18" charset="0"/>
              <a:cs typeface="Times New Roman" panose="02020603050405020304" pitchFamily="18" charset="0"/>
            </a:endParaRPr>
          </a:p>
        </p:txBody>
      </p:sp>
      <p:sp>
        <p:nvSpPr>
          <p:cNvPr id="20" name="Rechteck 19"/>
          <p:cNvSpPr/>
          <p:nvPr/>
        </p:nvSpPr>
        <p:spPr>
          <a:xfrm>
            <a:off x="8726185" y="1985488"/>
            <a:ext cx="3150064"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Für W3 ergibt sich folgende Grafik</a:t>
            </a:r>
            <a:endParaRPr lang="de-DE" sz="1600" dirty="0">
              <a:latin typeface="Times New Roman" panose="02020603050405020304" pitchFamily="18" charset="0"/>
              <a:cs typeface="Times New Roman" panose="02020603050405020304" pitchFamily="18" charset="0"/>
            </a:endParaRPr>
          </a:p>
        </p:txBody>
      </p:sp>
      <p:sp>
        <p:nvSpPr>
          <p:cNvPr id="21" name="Rechteck 20"/>
          <p:cNvSpPr/>
          <p:nvPr/>
        </p:nvSpPr>
        <p:spPr>
          <a:xfrm>
            <a:off x="1420706" y="4108178"/>
            <a:ext cx="1196818"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Mehrgipflig</a:t>
            </a:r>
            <a:endParaRPr lang="de-DE" sz="1600" dirty="0">
              <a:latin typeface="Times New Roman" panose="02020603050405020304" pitchFamily="18" charset="0"/>
              <a:cs typeface="Times New Roman" panose="02020603050405020304" pitchFamily="18" charset="0"/>
            </a:endParaRPr>
          </a:p>
        </p:txBody>
      </p:sp>
      <p:cxnSp>
        <p:nvCxnSpPr>
          <p:cNvPr id="4" name="Gerade Verbindung mit Pfeil 3"/>
          <p:cNvCxnSpPr/>
          <p:nvPr/>
        </p:nvCxnSpPr>
        <p:spPr>
          <a:xfrm flipH="1" flipV="1">
            <a:off x="1429092" y="3210229"/>
            <a:ext cx="105944" cy="6992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Rechteck 24"/>
              <p:cNvSpPr/>
              <p:nvPr/>
            </p:nvSpPr>
            <p:spPr>
              <a:xfrm>
                <a:off x="1351765" y="3790395"/>
                <a:ext cx="432041"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m:oMathPara>
                </a14:m>
                <a:endParaRPr lang="de-DE" sz="1600" dirty="0"/>
              </a:p>
            </p:txBody>
          </p:sp>
        </mc:Choice>
        <mc:Fallback xmlns="">
          <p:sp>
            <p:nvSpPr>
              <p:cNvPr id="25" name="Rechteck 24"/>
              <p:cNvSpPr>
                <a:spLocks noRot="1" noChangeAspect="1" noMove="1" noResize="1" noEditPoints="1" noAdjustHandles="1" noChangeArrowheads="1" noChangeShapeType="1" noTextEdit="1"/>
              </p:cNvSpPr>
              <p:nvPr/>
            </p:nvSpPr>
            <p:spPr>
              <a:xfrm>
                <a:off x="1351765" y="3790395"/>
                <a:ext cx="432041" cy="338554"/>
              </a:xfrm>
              <a:prstGeom prst="rect">
                <a:avLst/>
              </a:prstGeom>
              <a:blipFill>
                <a:blip r:embed="rId9"/>
                <a:stretch>
                  <a:fillRect/>
                </a:stretch>
              </a:blipFill>
            </p:spPr>
            <p:txBody>
              <a:bodyPr/>
              <a:lstStyle/>
              <a:p>
                <a:r>
                  <a:rPr lang="de-DE">
                    <a:noFill/>
                  </a:rPr>
                  <a:t> </a:t>
                </a:r>
              </a:p>
            </p:txBody>
          </p:sp>
        </mc:Fallback>
      </mc:AlternateContent>
      <p:cxnSp>
        <p:nvCxnSpPr>
          <p:cNvPr id="26" name="Gerade Verbindung mit Pfeil 25"/>
          <p:cNvCxnSpPr/>
          <p:nvPr/>
        </p:nvCxnSpPr>
        <p:spPr>
          <a:xfrm flipH="1" flipV="1">
            <a:off x="2071200" y="3438679"/>
            <a:ext cx="217538" cy="4707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hteck 29"/>
          <p:cNvSpPr/>
          <p:nvPr/>
        </p:nvSpPr>
        <p:spPr>
          <a:xfrm>
            <a:off x="2089034" y="3847072"/>
            <a:ext cx="412292" cy="338554"/>
          </a:xfrm>
          <a:prstGeom prst="rect">
            <a:avLst/>
          </a:prstGeom>
        </p:spPr>
        <p:txBody>
          <a:bodyPr wrap="none">
            <a:spAutoFit/>
          </a:bodyPr>
          <a:lstStyle/>
          <a:p>
            <a:r>
              <a:rPr lang="de-DE" sz="1600" dirty="0"/>
              <a:t>T</a:t>
            </a:r>
            <a:r>
              <a:rPr lang="de-DE" sz="1600" dirty="0" smtClean="0"/>
              <a:t>al</a:t>
            </a:r>
            <a:endParaRPr lang="de-DE" sz="1600" dirty="0"/>
          </a:p>
        </p:txBody>
      </p:sp>
      <p:cxnSp>
        <p:nvCxnSpPr>
          <p:cNvPr id="31" name="Gerade Verbindung mit Pfeil 30"/>
          <p:cNvCxnSpPr/>
          <p:nvPr/>
        </p:nvCxnSpPr>
        <p:spPr>
          <a:xfrm flipH="1" flipV="1">
            <a:off x="2700596" y="3342474"/>
            <a:ext cx="124306" cy="4479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Rechteck 32"/>
          <p:cNvSpPr/>
          <p:nvPr/>
        </p:nvSpPr>
        <p:spPr>
          <a:xfrm>
            <a:off x="2543239" y="3790395"/>
            <a:ext cx="875111" cy="338554"/>
          </a:xfrm>
          <a:prstGeom prst="rect">
            <a:avLst/>
          </a:prstGeom>
        </p:spPr>
        <p:txBody>
          <a:bodyPr wrap="none">
            <a:spAutoFit/>
          </a:bodyPr>
          <a:lstStyle/>
          <a:p>
            <a:r>
              <a:rPr lang="de-DE" sz="1600" dirty="0" smtClean="0"/>
              <a:t>2. Gipfel</a:t>
            </a:r>
            <a:endParaRPr lang="de-DE" sz="1600" dirty="0"/>
          </a:p>
        </p:txBody>
      </p:sp>
      <p:cxnSp>
        <p:nvCxnSpPr>
          <p:cNvPr id="34" name="Gerade Verbindung mit Pfeil 33"/>
          <p:cNvCxnSpPr/>
          <p:nvPr/>
        </p:nvCxnSpPr>
        <p:spPr>
          <a:xfrm flipH="1" flipV="1">
            <a:off x="6228364" y="3158830"/>
            <a:ext cx="232666" cy="6094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Rechteck 35"/>
              <p:cNvSpPr/>
              <p:nvPr/>
            </p:nvSpPr>
            <p:spPr>
              <a:xfrm>
                <a:off x="6228364" y="3803140"/>
                <a:ext cx="1989584" cy="338554"/>
              </a:xfrm>
              <a:prstGeom prst="rect">
                <a:avLst/>
              </a:prstGeom>
            </p:spPr>
            <p:txBody>
              <a:bodyPr wrap="none">
                <a:spAutoFit/>
              </a:bodyPr>
              <a:lstStyle/>
              <a:p>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smtClean="0"/>
                  <a:t> und einziger Gipfel</a:t>
                </a:r>
                <a:endParaRPr lang="de-DE" sz="1600" dirty="0"/>
              </a:p>
            </p:txBody>
          </p:sp>
        </mc:Choice>
        <mc:Fallback xmlns="">
          <p:sp>
            <p:nvSpPr>
              <p:cNvPr id="36" name="Rechteck 35"/>
              <p:cNvSpPr>
                <a:spLocks noRot="1" noChangeAspect="1" noMove="1" noResize="1" noEditPoints="1" noAdjustHandles="1" noChangeArrowheads="1" noChangeShapeType="1" noTextEdit="1"/>
              </p:cNvSpPr>
              <p:nvPr/>
            </p:nvSpPr>
            <p:spPr>
              <a:xfrm>
                <a:off x="6228364" y="3803140"/>
                <a:ext cx="1989584" cy="338554"/>
              </a:xfrm>
              <a:prstGeom prst="rect">
                <a:avLst/>
              </a:prstGeom>
              <a:blipFill>
                <a:blip r:embed="rId10"/>
                <a:stretch>
                  <a:fillRect t="-5455" r="-613" b="-23636"/>
                </a:stretch>
              </a:blipFill>
            </p:spPr>
            <p:txBody>
              <a:bodyPr/>
              <a:lstStyle/>
              <a:p>
                <a:r>
                  <a:rPr lang="de-DE">
                    <a:noFill/>
                  </a:rPr>
                  <a:t> </a:t>
                </a:r>
              </a:p>
            </p:txBody>
          </p:sp>
        </mc:Fallback>
      </mc:AlternateContent>
      <p:sp>
        <p:nvSpPr>
          <p:cNvPr id="38" name="Rechteck 37"/>
          <p:cNvSpPr/>
          <p:nvPr/>
        </p:nvSpPr>
        <p:spPr>
          <a:xfrm>
            <a:off x="5911312" y="4058887"/>
            <a:ext cx="1196818" cy="355789"/>
          </a:xfrm>
          <a:prstGeom prst="rect">
            <a:avLst/>
          </a:prstGeom>
        </p:spPr>
        <p:txBody>
          <a:bodyPr wrap="square">
            <a:noAutofit/>
          </a:bodyPr>
          <a:lstStyle/>
          <a:p>
            <a:r>
              <a:rPr lang="de-DE" sz="1600" dirty="0" err="1" smtClean="0">
                <a:latin typeface="Times New Roman" panose="02020603050405020304" pitchFamily="18" charset="0"/>
                <a:cs typeface="Times New Roman" panose="02020603050405020304" pitchFamily="18" charset="0"/>
              </a:rPr>
              <a:t>Eingipflig</a:t>
            </a:r>
            <a:endParaRPr lang="de-DE" sz="1600" dirty="0">
              <a:latin typeface="Times New Roman" panose="02020603050405020304" pitchFamily="18" charset="0"/>
              <a:cs typeface="Times New Roman" panose="02020603050405020304" pitchFamily="18" charset="0"/>
            </a:endParaRPr>
          </a:p>
        </p:txBody>
      </p:sp>
      <p:cxnSp>
        <p:nvCxnSpPr>
          <p:cNvPr id="45" name="Gerade Verbindung mit Pfeil 44"/>
          <p:cNvCxnSpPr/>
          <p:nvPr/>
        </p:nvCxnSpPr>
        <p:spPr>
          <a:xfrm flipV="1">
            <a:off x="10365025" y="3067747"/>
            <a:ext cx="215381" cy="6239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6" name="Rechteck 45"/>
              <p:cNvSpPr/>
              <p:nvPr/>
            </p:nvSpPr>
            <p:spPr>
              <a:xfrm>
                <a:off x="10188316" y="3633863"/>
                <a:ext cx="1989584" cy="338554"/>
              </a:xfrm>
              <a:prstGeom prst="rect">
                <a:avLst/>
              </a:prstGeom>
            </p:spPr>
            <p:txBody>
              <a:bodyPr wrap="none">
                <a:spAutoFit/>
              </a:bodyPr>
              <a:lstStyle/>
              <a:p>
                <a14:m>
                  <m:oMath xmlns:m="http://schemas.openxmlformats.org/officeDocument/2006/math">
                    <m:sSup>
                      <m:sSupPr>
                        <m:ctrlPr>
                          <a:rPr lang="de-DE" sz="1600" i="1" dirty="0">
                            <a:latin typeface="Cambria Math" panose="02040503050406030204" pitchFamily="18" charset="0"/>
                            <a:cs typeface="Times New Roman" panose="02020603050405020304" pitchFamily="18" charset="0"/>
                          </a:rPr>
                        </m:ctrlPr>
                      </m:sSupPr>
                      <m:e>
                        <m:r>
                          <a:rPr lang="de-DE" sz="1600" i="1" dirty="0">
                            <a:latin typeface="Cambria Math" panose="02040503050406030204" pitchFamily="18" charset="0"/>
                            <a:cs typeface="Times New Roman" panose="02020603050405020304" pitchFamily="18" charset="0"/>
                          </a:rPr>
                          <m:t>𝑥</m:t>
                        </m:r>
                      </m:e>
                      <m:sup>
                        <m:r>
                          <a:rPr lang="de-DE" sz="1600" i="1" dirty="0">
                            <a:latin typeface="Cambria Math" panose="02040503050406030204" pitchFamily="18" charset="0"/>
                            <a:cs typeface="Times New Roman" panose="02020603050405020304" pitchFamily="18" charset="0"/>
                          </a:rPr>
                          <m:t>∗</m:t>
                        </m:r>
                      </m:sup>
                    </m:sSup>
                  </m:oMath>
                </a14:m>
                <a:r>
                  <a:rPr lang="de-DE" sz="1600" dirty="0" smtClean="0"/>
                  <a:t> und einziger Gipfel</a:t>
                </a:r>
                <a:endParaRPr lang="de-DE" sz="1600" dirty="0"/>
              </a:p>
            </p:txBody>
          </p:sp>
        </mc:Choice>
        <mc:Fallback xmlns="">
          <p:sp>
            <p:nvSpPr>
              <p:cNvPr id="46" name="Rechteck 45"/>
              <p:cNvSpPr>
                <a:spLocks noRot="1" noChangeAspect="1" noMove="1" noResize="1" noEditPoints="1" noAdjustHandles="1" noChangeArrowheads="1" noChangeShapeType="1" noTextEdit="1"/>
              </p:cNvSpPr>
              <p:nvPr/>
            </p:nvSpPr>
            <p:spPr>
              <a:xfrm>
                <a:off x="10188316" y="3633863"/>
                <a:ext cx="1989584" cy="338554"/>
              </a:xfrm>
              <a:prstGeom prst="rect">
                <a:avLst/>
              </a:prstGeom>
              <a:blipFill>
                <a:blip r:embed="rId11"/>
                <a:stretch>
                  <a:fillRect t="-5357" r="-612" b="-21429"/>
                </a:stretch>
              </a:blipFill>
            </p:spPr>
            <p:txBody>
              <a:bodyPr/>
              <a:lstStyle/>
              <a:p>
                <a:r>
                  <a:rPr lang="de-DE">
                    <a:noFill/>
                  </a:rPr>
                  <a:t> </a:t>
                </a:r>
              </a:p>
            </p:txBody>
          </p:sp>
        </mc:Fallback>
      </mc:AlternateContent>
      <p:sp>
        <p:nvSpPr>
          <p:cNvPr id="47" name="Rechteck 46"/>
          <p:cNvSpPr/>
          <p:nvPr/>
        </p:nvSpPr>
        <p:spPr>
          <a:xfrm>
            <a:off x="9737915" y="4032694"/>
            <a:ext cx="1196818" cy="355789"/>
          </a:xfrm>
          <a:prstGeom prst="rect">
            <a:avLst/>
          </a:prstGeom>
        </p:spPr>
        <p:txBody>
          <a:bodyPr wrap="square">
            <a:noAutofit/>
          </a:bodyPr>
          <a:lstStyle/>
          <a:p>
            <a:r>
              <a:rPr lang="de-DE" sz="1600" dirty="0" err="1" smtClean="0">
                <a:latin typeface="Times New Roman" panose="02020603050405020304" pitchFamily="18" charset="0"/>
                <a:cs typeface="Times New Roman" panose="02020603050405020304" pitchFamily="18" charset="0"/>
              </a:rPr>
              <a:t>Eingipflig</a:t>
            </a:r>
            <a:endParaRPr lang="de-DE" sz="1600" dirty="0">
              <a:latin typeface="Times New Roman" panose="02020603050405020304" pitchFamily="18" charset="0"/>
              <a:cs typeface="Times New Roman" panose="02020603050405020304" pitchFamily="18" charset="0"/>
            </a:endParaRPr>
          </a:p>
        </p:txBody>
      </p:sp>
      <p:sp>
        <p:nvSpPr>
          <p:cNvPr id="53" name="Rechteck 52"/>
          <p:cNvSpPr/>
          <p:nvPr/>
        </p:nvSpPr>
        <p:spPr>
          <a:xfrm>
            <a:off x="609754" y="4664459"/>
            <a:ext cx="11885221"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Für das Präferenzprofil aller drei Wähler W1, W2, W3 ergibt sich dann für die drei Alternativen folgende grafische Darstellung</a:t>
            </a:r>
            <a:endParaRPr lang="de-DE" sz="1600" dirty="0">
              <a:latin typeface="Times New Roman" panose="02020603050405020304" pitchFamily="18" charset="0"/>
              <a:cs typeface="Times New Roman" panose="02020603050405020304" pitchFamily="18" charset="0"/>
            </a:endParaRPr>
          </a:p>
        </p:txBody>
      </p:sp>
      <p:sp>
        <p:nvSpPr>
          <p:cNvPr id="54" name="Rechteck 53"/>
          <p:cNvSpPr/>
          <p:nvPr/>
        </p:nvSpPr>
        <p:spPr>
          <a:xfrm>
            <a:off x="1065541" y="6335704"/>
            <a:ext cx="10117567" cy="355789"/>
          </a:xfrm>
          <a:prstGeom prst="rect">
            <a:avLst/>
          </a:prstGeom>
        </p:spPr>
        <p:txBody>
          <a:bodyPr wrap="square">
            <a:noAutofit/>
          </a:bodyPr>
          <a:lstStyle/>
          <a:p>
            <a:r>
              <a:rPr lang="de-DE" sz="1600" dirty="0" smtClean="0">
                <a:latin typeface="Times New Roman" panose="02020603050405020304" pitchFamily="18" charset="0"/>
                <a:cs typeface="Times New Roman" panose="02020603050405020304" pitchFamily="18" charset="0"/>
              </a:rPr>
              <a:t>Also zwei Wähler W2 und W3 mit </a:t>
            </a:r>
            <a:r>
              <a:rPr lang="de-DE" sz="1600" dirty="0" err="1" smtClean="0">
                <a:latin typeface="Times New Roman" panose="02020603050405020304" pitchFamily="18" charset="0"/>
                <a:cs typeface="Times New Roman" panose="02020603050405020304" pitchFamily="18" charset="0"/>
              </a:rPr>
              <a:t>eingipfligen</a:t>
            </a:r>
            <a:r>
              <a:rPr lang="de-DE" sz="1600" dirty="0" smtClean="0">
                <a:latin typeface="Times New Roman" panose="02020603050405020304" pitchFamily="18" charset="0"/>
                <a:cs typeface="Times New Roman" panose="02020603050405020304" pitchFamily="18" charset="0"/>
              </a:rPr>
              <a:t> Präferenzen und W1 mit mehrgipfligen (hier zweigipfligen) Präferenzen</a:t>
            </a:r>
            <a:endParaRPr lang="de-D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691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Graphic spid="11" grpId="0">
        <p:bldAsOne/>
      </p:bldGraphic>
      <p:bldGraphic spid="12" grpId="0">
        <p:bldAsOne/>
      </p:bldGraphic>
      <p:bldGraphic spid="13" grpId="0">
        <p:bldAsOne/>
      </p:bldGraphic>
      <p:bldGraphic spid="14" grpId="0">
        <p:bldAsOne/>
      </p:bldGraphic>
      <p:bldP spid="19" grpId="0"/>
      <p:bldP spid="20" grpId="0"/>
      <p:bldP spid="21" grpId="0"/>
      <p:bldP spid="25" grpId="0"/>
      <p:bldP spid="30" grpId="0"/>
      <p:bldP spid="33" grpId="0"/>
      <p:bldP spid="36" grpId="0"/>
      <p:bldP spid="38" grpId="0"/>
      <p:bldP spid="46" grpId="0"/>
      <p:bldP spid="47" grpId="0"/>
      <p:bldP spid="53" grpId="0"/>
      <p:bldP spid="54"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1931</Words>
  <Application>Microsoft Office PowerPoint</Application>
  <PresentationFormat>Breitbild</PresentationFormat>
  <Paragraphs>232</Paragraphs>
  <Slides>15</Slides>
  <Notes>15</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15</vt:i4>
      </vt:variant>
    </vt:vector>
  </HeadingPairs>
  <TitlesOfParts>
    <vt:vector size="23" baseType="lpstr">
      <vt:lpstr>Arial</vt:lpstr>
      <vt:lpstr>Calibri</vt:lpstr>
      <vt:lpstr>Calibri Light</vt:lpstr>
      <vt:lpstr>Cambria Math</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Bernhard Köster</cp:lastModifiedBy>
  <cp:revision>254</cp:revision>
  <cp:lastPrinted>2019-03-06T12:51:08Z</cp:lastPrinted>
  <dcterms:created xsi:type="dcterms:W3CDTF">2019-01-29T07:20:47Z</dcterms:created>
  <dcterms:modified xsi:type="dcterms:W3CDTF">2021-04-26T17:44:46Z</dcterms:modified>
</cp:coreProperties>
</file>