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82" r:id="rId2"/>
    <p:sldId id="283" r:id="rId3"/>
    <p:sldId id="261" r:id="rId4"/>
    <p:sldId id="899" r:id="rId5"/>
    <p:sldId id="831" r:id="rId6"/>
    <p:sldId id="281" r:id="rId7"/>
    <p:sldId id="285" r:id="rId8"/>
    <p:sldId id="286" r:id="rId9"/>
    <p:sldId id="289" r:id="rId10"/>
    <p:sldId id="262" r:id="rId11"/>
    <p:sldId id="490" r:id="rId12"/>
    <p:sldId id="491" r:id="rId13"/>
    <p:sldId id="492" r:id="rId14"/>
    <p:sldId id="819" r:id="rId15"/>
    <p:sldId id="493" r:id="rId16"/>
    <p:sldId id="494" r:id="rId17"/>
    <p:sldId id="495" r:id="rId18"/>
    <p:sldId id="496" r:id="rId19"/>
    <p:sldId id="497" r:id="rId20"/>
    <p:sldId id="498" r:id="rId21"/>
    <p:sldId id="499" r:id="rId22"/>
  </p:sldIdLst>
  <p:sldSz cx="12192000" cy="6858000"/>
  <p:notesSz cx="6797675" cy="987425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39" autoAdjust="0"/>
    <p:restoredTop sz="94660"/>
  </p:normalViewPr>
  <p:slideViewPr>
    <p:cSldViewPr snapToGrid="0">
      <p:cViewPr varScale="1">
        <p:scale>
          <a:sx n="69" d="100"/>
          <a:sy n="69" d="100"/>
        </p:scale>
        <p:origin x="63" y="51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6400" cy="4953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49688" y="0"/>
            <a:ext cx="2946400" cy="495300"/>
          </a:xfrm>
          <a:prstGeom prst="rect">
            <a:avLst/>
          </a:prstGeom>
        </p:spPr>
        <p:txBody>
          <a:bodyPr vert="horz" lIns="91440" tIns="45720" rIns="91440" bIns="45720" rtlCol="0"/>
          <a:lstStyle>
            <a:lvl1pPr algn="r">
              <a:defRPr sz="1200"/>
            </a:lvl1pPr>
          </a:lstStyle>
          <a:p>
            <a:fld id="{276F72E5-6D0F-4384-8AA5-52E1122D2A1C}" type="datetimeFigureOut">
              <a:rPr lang="de-DE" smtClean="0"/>
              <a:t>18.03.2021</a:t>
            </a:fld>
            <a:endParaRPr lang="de-DE"/>
          </a:p>
        </p:txBody>
      </p:sp>
      <p:sp>
        <p:nvSpPr>
          <p:cNvPr id="4" name="Folienbildplatzhalter 3"/>
          <p:cNvSpPr>
            <a:spLocks noGrp="1" noRot="1" noChangeAspect="1"/>
          </p:cNvSpPr>
          <p:nvPr>
            <p:ph type="sldImg" idx="2"/>
          </p:nvPr>
        </p:nvSpPr>
        <p:spPr>
          <a:xfrm>
            <a:off x="438150" y="1235075"/>
            <a:ext cx="5921375" cy="3332163"/>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79450" y="4751388"/>
            <a:ext cx="5438775" cy="3889375"/>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378950"/>
            <a:ext cx="2946400" cy="4953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49688" y="9378950"/>
            <a:ext cx="2946400" cy="495300"/>
          </a:xfrm>
          <a:prstGeom prst="rect">
            <a:avLst/>
          </a:prstGeom>
        </p:spPr>
        <p:txBody>
          <a:bodyPr vert="horz" lIns="91440" tIns="45720" rIns="91440" bIns="45720" rtlCol="0" anchor="b"/>
          <a:lstStyle>
            <a:lvl1pPr algn="r">
              <a:defRPr sz="1200"/>
            </a:lvl1pPr>
          </a:lstStyle>
          <a:p>
            <a:fld id="{56F52F4A-0CD3-4DFA-B097-E3B3239FF19A}" type="slidenum">
              <a:rPr lang="de-DE" smtClean="0"/>
              <a:t>‹Nr.›</a:t>
            </a:fld>
            <a:endParaRPr lang="de-DE"/>
          </a:p>
        </p:txBody>
      </p:sp>
    </p:spTree>
    <p:extLst>
      <p:ext uri="{BB962C8B-B14F-4D97-AF65-F5344CB8AC3E}">
        <p14:creationId xmlns:p14="http://schemas.microsoft.com/office/powerpoint/2010/main" val="33682309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891C514-5359-40DD-8B8C-3795D0155241}"/>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35780071-FA16-488D-878B-B3F1BA7C5B1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9DA556DB-EF57-4C38-9027-218725748471}"/>
              </a:ext>
            </a:extLst>
          </p:cNvPr>
          <p:cNvSpPr>
            <a:spLocks noGrp="1"/>
          </p:cNvSpPr>
          <p:nvPr>
            <p:ph type="dt" sz="half" idx="10"/>
          </p:nvPr>
        </p:nvSpPr>
        <p:spPr/>
        <p:txBody>
          <a:bodyPr/>
          <a:lstStyle/>
          <a:p>
            <a:fld id="{E333D10D-9011-45B6-80C4-BF674A5AA104}" type="datetimeFigureOut">
              <a:rPr lang="de-DE" smtClean="0"/>
              <a:t>18.03.2021</a:t>
            </a:fld>
            <a:endParaRPr lang="de-DE"/>
          </a:p>
        </p:txBody>
      </p:sp>
      <p:sp>
        <p:nvSpPr>
          <p:cNvPr id="5" name="Fußzeilenplatzhalter 4">
            <a:extLst>
              <a:ext uri="{FF2B5EF4-FFF2-40B4-BE49-F238E27FC236}">
                <a16:creationId xmlns:a16="http://schemas.microsoft.com/office/drawing/2014/main" id="{41006489-F34C-4BD2-A098-F5DE0AE6E85B}"/>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77EE7BA3-5EFF-4CCE-B008-BF8612FFFC45}"/>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7387644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F38FD7D-B8DA-4F3A-BB5A-2866AEB2CF26}"/>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18ED1015-8584-47C7-B961-BA6043F317C4}"/>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D0703B83-3461-4469-97CA-1C94BF0B5851}"/>
              </a:ext>
            </a:extLst>
          </p:cNvPr>
          <p:cNvSpPr>
            <a:spLocks noGrp="1"/>
          </p:cNvSpPr>
          <p:nvPr>
            <p:ph type="dt" sz="half" idx="10"/>
          </p:nvPr>
        </p:nvSpPr>
        <p:spPr/>
        <p:txBody>
          <a:bodyPr/>
          <a:lstStyle/>
          <a:p>
            <a:fld id="{E333D10D-9011-45B6-80C4-BF674A5AA104}" type="datetimeFigureOut">
              <a:rPr lang="de-DE" smtClean="0"/>
              <a:t>18.03.2021</a:t>
            </a:fld>
            <a:endParaRPr lang="de-DE"/>
          </a:p>
        </p:txBody>
      </p:sp>
      <p:sp>
        <p:nvSpPr>
          <p:cNvPr id="5" name="Fußzeilenplatzhalter 4">
            <a:extLst>
              <a:ext uri="{FF2B5EF4-FFF2-40B4-BE49-F238E27FC236}">
                <a16:creationId xmlns:a16="http://schemas.microsoft.com/office/drawing/2014/main" id="{0947BD6B-4D9E-4B41-A319-EF7B7690CC6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8A42997-A930-4CC1-835A-2365364D8A9E}"/>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17870097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AFEB3D5B-88D4-4E67-9427-C642B3FB5760}"/>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F1D9F458-62CC-400D-8240-58B8E3586E9E}"/>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D9287428-5148-412F-9233-E9E2BA96CE5E}"/>
              </a:ext>
            </a:extLst>
          </p:cNvPr>
          <p:cNvSpPr>
            <a:spLocks noGrp="1"/>
          </p:cNvSpPr>
          <p:nvPr>
            <p:ph type="dt" sz="half" idx="10"/>
          </p:nvPr>
        </p:nvSpPr>
        <p:spPr/>
        <p:txBody>
          <a:bodyPr/>
          <a:lstStyle/>
          <a:p>
            <a:fld id="{E333D10D-9011-45B6-80C4-BF674A5AA104}" type="datetimeFigureOut">
              <a:rPr lang="de-DE" smtClean="0"/>
              <a:t>18.03.2021</a:t>
            </a:fld>
            <a:endParaRPr lang="de-DE"/>
          </a:p>
        </p:txBody>
      </p:sp>
      <p:sp>
        <p:nvSpPr>
          <p:cNvPr id="5" name="Fußzeilenplatzhalter 4">
            <a:extLst>
              <a:ext uri="{FF2B5EF4-FFF2-40B4-BE49-F238E27FC236}">
                <a16:creationId xmlns:a16="http://schemas.microsoft.com/office/drawing/2014/main" id="{C2767E2D-3845-4C98-8BF2-A691A6C458C1}"/>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0F3392E7-34C2-458F-8129-991FEFA60270}"/>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33083153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BFD0137-4BB5-40B4-9FC4-8DE4D965C7F3}"/>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7029B278-2A9F-4190-9890-57175D5F40E5}"/>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5CECB3F-5C10-40B3-B126-B4A273592E53}"/>
              </a:ext>
            </a:extLst>
          </p:cNvPr>
          <p:cNvSpPr>
            <a:spLocks noGrp="1"/>
          </p:cNvSpPr>
          <p:nvPr>
            <p:ph type="dt" sz="half" idx="10"/>
          </p:nvPr>
        </p:nvSpPr>
        <p:spPr/>
        <p:txBody>
          <a:bodyPr/>
          <a:lstStyle/>
          <a:p>
            <a:fld id="{E333D10D-9011-45B6-80C4-BF674A5AA104}" type="datetimeFigureOut">
              <a:rPr lang="de-DE" smtClean="0"/>
              <a:t>18.03.2021</a:t>
            </a:fld>
            <a:endParaRPr lang="de-DE"/>
          </a:p>
        </p:txBody>
      </p:sp>
      <p:sp>
        <p:nvSpPr>
          <p:cNvPr id="5" name="Fußzeilenplatzhalter 4">
            <a:extLst>
              <a:ext uri="{FF2B5EF4-FFF2-40B4-BE49-F238E27FC236}">
                <a16:creationId xmlns:a16="http://schemas.microsoft.com/office/drawing/2014/main" id="{513A4F50-28FF-4E32-9F43-608B2F1AB329}"/>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3E5FA5E5-0D46-4DF3-8608-8951B3B8B5A2}"/>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37193730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F94AE02-D5BA-44A2-9B32-0629A176DFF1}"/>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66A86256-3614-49E4-8983-BE941F4FC27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2D4772BA-CA05-4A7E-A961-8774AC543831}"/>
              </a:ext>
            </a:extLst>
          </p:cNvPr>
          <p:cNvSpPr>
            <a:spLocks noGrp="1"/>
          </p:cNvSpPr>
          <p:nvPr>
            <p:ph type="dt" sz="half" idx="10"/>
          </p:nvPr>
        </p:nvSpPr>
        <p:spPr/>
        <p:txBody>
          <a:bodyPr/>
          <a:lstStyle/>
          <a:p>
            <a:fld id="{E333D10D-9011-45B6-80C4-BF674A5AA104}" type="datetimeFigureOut">
              <a:rPr lang="de-DE" smtClean="0"/>
              <a:t>18.03.2021</a:t>
            </a:fld>
            <a:endParaRPr lang="de-DE"/>
          </a:p>
        </p:txBody>
      </p:sp>
      <p:sp>
        <p:nvSpPr>
          <p:cNvPr id="5" name="Fußzeilenplatzhalter 4">
            <a:extLst>
              <a:ext uri="{FF2B5EF4-FFF2-40B4-BE49-F238E27FC236}">
                <a16:creationId xmlns:a16="http://schemas.microsoft.com/office/drawing/2014/main" id="{6870C49F-DFD6-45FB-8646-F5346FFD839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B80AFECC-AAAC-4DB2-9BF3-1A3F20E2DE07}"/>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28460056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4EF4F8B-6324-4ACF-AEBD-51A491BEE03E}"/>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3C27C575-BD18-4AB4-A1D7-AA43187E4401}"/>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9672D157-910E-4454-94DD-33F946AD387C}"/>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8AEA1A38-7076-4072-8673-E78B075D2429}"/>
              </a:ext>
            </a:extLst>
          </p:cNvPr>
          <p:cNvSpPr>
            <a:spLocks noGrp="1"/>
          </p:cNvSpPr>
          <p:nvPr>
            <p:ph type="dt" sz="half" idx="10"/>
          </p:nvPr>
        </p:nvSpPr>
        <p:spPr/>
        <p:txBody>
          <a:bodyPr/>
          <a:lstStyle/>
          <a:p>
            <a:fld id="{E333D10D-9011-45B6-80C4-BF674A5AA104}" type="datetimeFigureOut">
              <a:rPr lang="de-DE" smtClean="0"/>
              <a:t>18.03.2021</a:t>
            </a:fld>
            <a:endParaRPr lang="de-DE"/>
          </a:p>
        </p:txBody>
      </p:sp>
      <p:sp>
        <p:nvSpPr>
          <p:cNvPr id="6" name="Fußzeilenplatzhalter 5">
            <a:extLst>
              <a:ext uri="{FF2B5EF4-FFF2-40B4-BE49-F238E27FC236}">
                <a16:creationId xmlns:a16="http://schemas.microsoft.com/office/drawing/2014/main" id="{E8A3048C-079D-46F8-848E-136ED16E6FD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7BC725E0-EA08-4A67-8CA7-E8C57999DF01}"/>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15741900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B046B08-2ED0-4905-A06A-4F44ECDBAE19}"/>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324A79CE-CCC9-4FA9-8410-19E96024CC5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0EF2AAE9-C198-474C-A4F6-B398B8708505}"/>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3021906-AFE5-4569-BC7E-6B7E89946FF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7ABA1989-F0FD-46F8-9444-7BD2103EABED}"/>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058C5EB2-EB8F-412B-8E73-5B3056F892D7}"/>
              </a:ext>
            </a:extLst>
          </p:cNvPr>
          <p:cNvSpPr>
            <a:spLocks noGrp="1"/>
          </p:cNvSpPr>
          <p:nvPr>
            <p:ph type="dt" sz="half" idx="10"/>
          </p:nvPr>
        </p:nvSpPr>
        <p:spPr/>
        <p:txBody>
          <a:bodyPr/>
          <a:lstStyle/>
          <a:p>
            <a:fld id="{E333D10D-9011-45B6-80C4-BF674A5AA104}" type="datetimeFigureOut">
              <a:rPr lang="de-DE" smtClean="0"/>
              <a:t>18.03.2021</a:t>
            </a:fld>
            <a:endParaRPr lang="de-DE"/>
          </a:p>
        </p:txBody>
      </p:sp>
      <p:sp>
        <p:nvSpPr>
          <p:cNvPr id="8" name="Fußzeilenplatzhalter 7">
            <a:extLst>
              <a:ext uri="{FF2B5EF4-FFF2-40B4-BE49-F238E27FC236}">
                <a16:creationId xmlns:a16="http://schemas.microsoft.com/office/drawing/2014/main" id="{47825511-1197-48F2-925A-6F6523023739}"/>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1B2B44C1-5E9D-4C7F-8D39-C062890EFEE5}"/>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24971306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A073222-4822-451F-88E5-224CD759EECE}"/>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1D78AF0D-9299-4C8A-A2EC-2B778CE1F233}"/>
              </a:ext>
            </a:extLst>
          </p:cNvPr>
          <p:cNvSpPr>
            <a:spLocks noGrp="1"/>
          </p:cNvSpPr>
          <p:nvPr>
            <p:ph type="dt" sz="half" idx="10"/>
          </p:nvPr>
        </p:nvSpPr>
        <p:spPr/>
        <p:txBody>
          <a:bodyPr/>
          <a:lstStyle/>
          <a:p>
            <a:fld id="{E333D10D-9011-45B6-80C4-BF674A5AA104}" type="datetimeFigureOut">
              <a:rPr lang="de-DE" smtClean="0"/>
              <a:t>18.03.2021</a:t>
            </a:fld>
            <a:endParaRPr lang="de-DE"/>
          </a:p>
        </p:txBody>
      </p:sp>
      <p:sp>
        <p:nvSpPr>
          <p:cNvPr id="4" name="Fußzeilenplatzhalter 3">
            <a:extLst>
              <a:ext uri="{FF2B5EF4-FFF2-40B4-BE49-F238E27FC236}">
                <a16:creationId xmlns:a16="http://schemas.microsoft.com/office/drawing/2014/main" id="{069F35F7-7DEC-4EEC-AB06-A3038B73CBE1}"/>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653024D4-F25B-41A7-88B5-26C1FACAE549}"/>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15861560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1E0CFBC7-D3E4-4C30-8037-7AEB43AAAA1F}"/>
              </a:ext>
            </a:extLst>
          </p:cNvPr>
          <p:cNvSpPr>
            <a:spLocks noGrp="1"/>
          </p:cNvSpPr>
          <p:nvPr>
            <p:ph type="dt" sz="half" idx="10"/>
          </p:nvPr>
        </p:nvSpPr>
        <p:spPr/>
        <p:txBody>
          <a:bodyPr/>
          <a:lstStyle/>
          <a:p>
            <a:fld id="{E333D10D-9011-45B6-80C4-BF674A5AA104}" type="datetimeFigureOut">
              <a:rPr lang="de-DE" smtClean="0"/>
              <a:t>18.03.2021</a:t>
            </a:fld>
            <a:endParaRPr lang="de-DE"/>
          </a:p>
        </p:txBody>
      </p:sp>
      <p:sp>
        <p:nvSpPr>
          <p:cNvPr id="3" name="Fußzeilenplatzhalter 2">
            <a:extLst>
              <a:ext uri="{FF2B5EF4-FFF2-40B4-BE49-F238E27FC236}">
                <a16:creationId xmlns:a16="http://schemas.microsoft.com/office/drawing/2014/main" id="{E3E70E35-71C1-41D4-A688-B11D1C57651B}"/>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B4AB7A28-7645-465D-8056-D51789A91873}"/>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39533748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66F4630-D47F-4AED-9A63-6ED60757BB19}"/>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7B8BD12B-FD10-4277-82F8-2077DDC507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484D2B39-8C49-4063-B89A-29760E63D4E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4F8DC595-624D-4C9E-AD9E-E6A679CD3224}"/>
              </a:ext>
            </a:extLst>
          </p:cNvPr>
          <p:cNvSpPr>
            <a:spLocks noGrp="1"/>
          </p:cNvSpPr>
          <p:nvPr>
            <p:ph type="dt" sz="half" idx="10"/>
          </p:nvPr>
        </p:nvSpPr>
        <p:spPr/>
        <p:txBody>
          <a:bodyPr/>
          <a:lstStyle/>
          <a:p>
            <a:fld id="{E333D10D-9011-45B6-80C4-BF674A5AA104}" type="datetimeFigureOut">
              <a:rPr lang="de-DE" smtClean="0"/>
              <a:t>18.03.2021</a:t>
            </a:fld>
            <a:endParaRPr lang="de-DE"/>
          </a:p>
        </p:txBody>
      </p:sp>
      <p:sp>
        <p:nvSpPr>
          <p:cNvPr id="6" name="Fußzeilenplatzhalter 5">
            <a:extLst>
              <a:ext uri="{FF2B5EF4-FFF2-40B4-BE49-F238E27FC236}">
                <a16:creationId xmlns:a16="http://schemas.microsoft.com/office/drawing/2014/main" id="{1734A7CA-BE3A-4AEC-9946-0458058C67C0}"/>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062ECD75-33EE-4616-8061-1985918398CC}"/>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20271052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29DB01B-27C5-49D1-A947-B3E97CCB48BC}"/>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4E690B5E-049B-4D74-995A-821DE7F4F6D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0BE8303C-386E-410A-A60E-00CC895130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DCC24F54-FF8D-423C-9DA1-4372295FA8EA}"/>
              </a:ext>
            </a:extLst>
          </p:cNvPr>
          <p:cNvSpPr>
            <a:spLocks noGrp="1"/>
          </p:cNvSpPr>
          <p:nvPr>
            <p:ph type="dt" sz="half" idx="10"/>
          </p:nvPr>
        </p:nvSpPr>
        <p:spPr/>
        <p:txBody>
          <a:bodyPr/>
          <a:lstStyle/>
          <a:p>
            <a:fld id="{E333D10D-9011-45B6-80C4-BF674A5AA104}" type="datetimeFigureOut">
              <a:rPr lang="de-DE" smtClean="0"/>
              <a:t>18.03.2021</a:t>
            </a:fld>
            <a:endParaRPr lang="de-DE"/>
          </a:p>
        </p:txBody>
      </p:sp>
      <p:sp>
        <p:nvSpPr>
          <p:cNvPr id="6" name="Fußzeilenplatzhalter 5">
            <a:extLst>
              <a:ext uri="{FF2B5EF4-FFF2-40B4-BE49-F238E27FC236}">
                <a16:creationId xmlns:a16="http://schemas.microsoft.com/office/drawing/2014/main" id="{62CB9FEA-D684-45E9-9052-2FAE4B4154F6}"/>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0BC81C9E-E39B-468A-AAA1-39907A86E7C8}"/>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41432912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8C836618-AD5F-4442-9D55-046247B50DF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4C8F6B8D-963C-46B2-B1E2-B92845AEC6D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E3E16F61-4E91-47F4-A203-C1AFB78EFA3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33D10D-9011-45B6-80C4-BF674A5AA104}" type="datetimeFigureOut">
              <a:rPr lang="de-DE" smtClean="0"/>
              <a:t>18.03.2021</a:t>
            </a:fld>
            <a:endParaRPr lang="de-DE"/>
          </a:p>
        </p:txBody>
      </p:sp>
      <p:sp>
        <p:nvSpPr>
          <p:cNvPr id="5" name="Fußzeilenplatzhalter 4">
            <a:extLst>
              <a:ext uri="{FF2B5EF4-FFF2-40B4-BE49-F238E27FC236}">
                <a16:creationId xmlns:a16="http://schemas.microsoft.com/office/drawing/2014/main" id="{FA07CDCC-3CB3-4831-A853-932898EB1AD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2D8EF24D-2D39-45A3-A030-754758A0BA8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944208-C6A0-4FF5-95AC-A22EF7B0ECCF}" type="slidenum">
              <a:rPr lang="de-DE" smtClean="0"/>
              <a:t>‹Nr.›</a:t>
            </a:fld>
            <a:endParaRPr lang="de-DE"/>
          </a:p>
        </p:txBody>
      </p:sp>
    </p:spTree>
    <p:extLst>
      <p:ext uri="{BB962C8B-B14F-4D97-AF65-F5344CB8AC3E}">
        <p14:creationId xmlns:p14="http://schemas.microsoft.com/office/powerpoint/2010/main" val="20076378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 Id="rId4" Type="http://schemas.openxmlformats.org/officeDocument/2006/relationships/image" Target="../media/image9.png"/></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1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Frage nach dem Umfang der Staatstätigkeit</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0" y="670574"/>
            <a:ext cx="12172951" cy="1568424"/>
          </a:xfrm>
          <a:prstGeom prst="rect">
            <a:avLst/>
          </a:prstGeom>
          <a:noFill/>
        </p:spPr>
        <p:txBody>
          <a:bodyPr wrap="square" rtlCol="0">
            <a:noAutofit/>
          </a:bodyPr>
          <a:lstStyle/>
          <a:p>
            <a:pPr algn="ctr"/>
            <a:r>
              <a:rPr lang="de-DE" sz="2400" b="1" dirty="0">
                <a:latin typeface="Times New Roman" panose="02020603050405020304" pitchFamily="18" charset="0"/>
                <a:cs typeface="Times New Roman" panose="02020603050405020304" pitchFamily="18" charset="0"/>
              </a:rPr>
              <a:t>Minimal State</a:t>
            </a:r>
          </a:p>
          <a:p>
            <a:pPr algn="ct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Der Staat ist auf die geringst mögliche Machtausübung beschränkt</a:t>
            </a:r>
            <a:r>
              <a:rPr lang="de-DE" sz="2400" dirty="0" smtClean="0">
                <a:latin typeface="Times New Roman" panose="02020603050405020304" pitchFamily="18" charset="0"/>
                <a:cs typeface="Times New Roman" panose="02020603050405020304" pitchFamily="18" charset="0"/>
              </a:rPr>
              <a:t>.</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p:txBody>
      </p:sp>
      <p:sp>
        <p:nvSpPr>
          <p:cNvPr id="5" name="Textfeld 4">
            <a:extLst>
              <a:ext uri="{FF2B5EF4-FFF2-40B4-BE49-F238E27FC236}">
                <a16:creationId xmlns:a16="http://schemas.microsoft.com/office/drawing/2014/main" id="{AA15B691-283D-4341-8E52-EBA1542B1340}"/>
              </a:ext>
            </a:extLst>
          </p:cNvPr>
          <p:cNvSpPr txBox="1"/>
          <p:nvPr/>
        </p:nvSpPr>
        <p:spPr>
          <a:xfrm>
            <a:off x="19049" y="2238998"/>
            <a:ext cx="12172951" cy="920368"/>
          </a:xfrm>
          <a:prstGeom prst="rect">
            <a:avLst/>
          </a:prstGeom>
          <a:noFill/>
        </p:spPr>
        <p:txBody>
          <a:bodyPr wrap="square" rtlCol="0">
            <a:noAutofit/>
          </a:bodyPr>
          <a:lstStyle/>
          <a:p>
            <a:pPr marL="342900" indent="-342900">
              <a:buFont typeface="Arial" panose="020B0604020202020204" pitchFamily="34" charset="0"/>
              <a:buChar char="•"/>
            </a:pPr>
            <a:r>
              <a:rPr lang="de-DE" sz="2400" dirty="0" smtClean="0">
                <a:latin typeface="Times New Roman" panose="02020603050405020304" pitchFamily="18" charset="0"/>
                <a:cs typeface="Times New Roman" panose="02020603050405020304" pitchFamily="18" charset="0"/>
              </a:rPr>
              <a:t>Im </a:t>
            </a:r>
            <a:r>
              <a:rPr lang="de-DE" sz="2400" dirty="0">
                <a:latin typeface="Times New Roman" panose="02020603050405020304" pitchFamily="18" charset="0"/>
                <a:cs typeface="Times New Roman" panose="02020603050405020304" pitchFamily="18" charset="0"/>
              </a:rPr>
              <a:t>obliegt einzig die Gewährung der </a:t>
            </a:r>
            <a:r>
              <a:rPr lang="de-DE" sz="2400" b="1" dirty="0">
                <a:latin typeface="Times New Roman" panose="02020603050405020304" pitchFamily="18" charset="0"/>
                <a:cs typeface="Times New Roman" panose="02020603050405020304" pitchFamily="18" charset="0"/>
              </a:rPr>
              <a:t>äußeren und inneren Sicherheit</a:t>
            </a:r>
          </a:p>
          <a:p>
            <a:endParaRPr lang="en-US" sz="2400" dirty="0">
              <a:latin typeface="Times New Roman" panose="02020603050405020304" pitchFamily="18" charset="0"/>
              <a:cs typeface="Times New Roman" panose="02020603050405020304" pitchFamily="18" charset="0"/>
            </a:endParaRPr>
          </a:p>
        </p:txBody>
      </p:sp>
      <p:sp>
        <p:nvSpPr>
          <p:cNvPr id="6" name="Textfeld 5">
            <a:extLst>
              <a:ext uri="{FF2B5EF4-FFF2-40B4-BE49-F238E27FC236}">
                <a16:creationId xmlns:a16="http://schemas.microsoft.com/office/drawing/2014/main" id="{AA15B691-283D-4341-8E52-EBA1542B1340}"/>
              </a:ext>
            </a:extLst>
          </p:cNvPr>
          <p:cNvSpPr txBox="1"/>
          <p:nvPr/>
        </p:nvSpPr>
        <p:spPr>
          <a:xfrm>
            <a:off x="19049" y="2966544"/>
            <a:ext cx="12172951" cy="2126749"/>
          </a:xfrm>
          <a:prstGeom prst="rect">
            <a:avLst/>
          </a:prstGeom>
          <a:noFill/>
        </p:spPr>
        <p:txBody>
          <a:bodyPr wrap="square" rtlCol="0">
            <a:noAutofit/>
          </a:bodyPr>
          <a:lstStyle/>
          <a:p>
            <a:pPr lvl="1"/>
            <a:endParaRPr lang="de-DE" sz="240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Robert Nozick (1974) </a:t>
            </a:r>
            <a:r>
              <a:rPr lang="de-DE" sz="2400" i="1" dirty="0">
                <a:latin typeface="Times New Roman" panose="02020603050405020304" pitchFamily="18" charset="0"/>
                <a:cs typeface="Times New Roman" panose="02020603050405020304" pitchFamily="18" charset="0"/>
              </a:rPr>
              <a:t>Anarchy, State, and Utopia </a:t>
            </a:r>
            <a:r>
              <a:rPr lang="de-DE" sz="2400" dirty="0">
                <a:latin typeface="Times New Roman" panose="02020603050405020304" pitchFamily="18" charset="0"/>
                <a:cs typeface="Times New Roman" panose="02020603050405020304" pitchFamily="18" charset="0"/>
              </a:rPr>
              <a:t>→ der Staat bildet sich aus dem Naturzustand (ähnlich wie bei </a:t>
            </a:r>
            <a:r>
              <a:rPr lang="en-US" sz="2400" dirty="0">
                <a:latin typeface="Times New Roman" panose="02020603050405020304" pitchFamily="18" charset="0"/>
                <a:cs typeface="Times New Roman" panose="02020603050405020304" pitchFamily="18" charset="0"/>
              </a:rPr>
              <a:t>John Locke (1689) </a:t>
            </a:r>
            <a:r>
              <a:rPr lang="en-US" sz="2400" i="1" dirty="0">
                <a:latin typeface="Times New Roman" panose="02020603050405020304" pitchFamily="18" charset="0"/>
                <a:cs typeface="Times New Roman" panose="02020603050405020304" pitchFamily="18" charset="0"/>
              </a:rPr>
              <a:t>Two Treatises of Government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als</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ein</a:t>
            </a:r>
            <a:r>
              <a:rPr lang="en-US" sz="2400" dirty="0">
                <a:latin typeface="Times New Roman" panose="02020603050405020304" pitchFamily="18" charset="0"/>
                <a:cs typeface="Times New Roman" panose="02020603050405020304" pitchFamily="18" charset="0"/>
              </a:rPr>
              <a:t> System </a:t>
            </a:r>
            <a:r>
              <a:rPr lang="en-US" sz="2400" dirty="0" err="1">
                <a:latin typeface="Times New Roman" panose="02020603050405020304" pitchFamily="18" charset="0"/>
                <a:cs typeface="Times New Roman" panose="02020603050405020304" pitchFamily="18" charset="0"/>
              </a:rPr>
              <a:t>aus</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freiwilligen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Verträgen</a:t>
            </a:r>
            <a:r>
              <a:rPr lang="en-US" sz="2400" dirty="0">
                <a:latin typeface="Times New Roman" panose="02020603050405020304" pitchFamily="18" charset="0"/>
                <a:cs typeface="Times New Roman" panose="02020603050405020304" pitchFamily="18" charset="0"/>
              </a:rPr>
              <a:t>.</a:t>
            </a:r>
          </a:p>
          <a:p>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338305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Normative Analyse der Staatstätigkeit</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9524" y="611574"/>
            <a:ext cx="12172951" cy="5994183"/>
          </a:xfrm>
          <a:prstGeom prst="rect">
            <a:avLst/>
          </a:prstGeom>
          <a:noFill/>
        </p:spPr>
        <p:txBody>
          <a:bodyPr wrap="square" rtlCol="0">
            <a:noAutofit/>
          </a:bodyPr>
          <a:lstStyle/>
          <a:p>
            <a:r>
              <a:rPr lang="de-DE" sz="2400" dirty="0">
                <a:latin typeface="Times New Roman" panose="02020603050405020304" pitchFamily="18" charset="0"/>
                <a:cs typeface="Times New Roman" panose="02020603050405020304" pitchFamily="18" charset="0"/>
              </a:rPr>
              <a:t>Ableitung eines „optimalen“ Staatsanteils aus den übergeordneten Zielen der Staatstätigkeit</a:t>
            </a:r>
          </a:p>
          <a:p>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u="sng" dirty="0">
                <a:latin typeface="Times New Roman" panose="02020603050405020304" pitchFamily="18" charset="0"/>
                <a:cs typeface="Times New Roman" panose="02020603050405020304" pitchFamily="18" charset="0"/>
              </a:rPr>
              <a:t>Öffentliche Güter</a:t>
            </a:r>
            <a:r>
              <a:rPr lang="de-DE" sz="2000" dirty="0">
                <a:latin typeface="Times New Roman" panose="02020603050405020304" pitchFamily="18" charset="0"/>
                <a:cs typeface="Times New Roman" panose="02020603050405020304" pitchFamily="18" charset="0"/>
              </a:rPr>
              <a:t>: Aufgrund der Nicht-Ausschließbarkeit und der Nicht-Rivalität im Konsum erreicht der 			       klassische Marktprozess keine effiziente Allokation</a:t>
            </a:r>
          </a:p>
          <a:p>
            <a:pPr marL="2628900" lvl="5" indent="-342900">
              <a:buFont typeface="Arial" panose="020B0604020202020204" pitchFamily="34" charset="0"/>
              <a:buChar char="•"/>
            </a:pPr>
            <a:r>
              <a:rPr lang="de-DE" dirty="0">
                <a:latin typeface="Times New Roman" panose="02020603050405020304" pitchFamily="18" charset="0"/>
                <a:cs typeface="Times New Roman" panose="02020603050405020304" pitchFamily="18" charset="0"/>
              </a:rPr>
              <a:t>Direkte Bereitstellung durch den Staat</a:t>
            </a:r>
          </a:p>
          <a:p>
            <a:pPr marL="2628900" lvl="5" indent="-342900">
              <a:buFont typeface="Arial" panose="020B0604020202020204" pitchFamily="34" charset="0"/>
              <a:buChar char="•"/>
            </a:pPr>
            <a:r>
              <a:rPr lang="de-DE" dirty="0">
                <a:latin typeface="Times New Roman" panose="02020603050405020304" pitchFamily="18" charset="0"/>
                <a:cs typeface="Times New Roman" panose="02020603050405020304" pitchFamily="18" charset="0"/>
              </a:rPr>
              <a:t>Kollektive Entscheidungsregeln</a:t>
            </a:r>
          </a:p>
          <a:p>
            <a:pPr marL="342900" indent="-342900">
              <a:buFont typeface="Arial" panose="020B0604020202020204" pitchFamily="34" charset="0"/>
              <a:buChar char="•"/>
            </a:pPr>
            <a:endParaRPr lang="de-DE" sz="22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u="sng" dirty="0">
                <a:latin typeface="Times New Roman" panose="02020603050405020304" pitchFamily="18" charset="0"/>
                <a:cs typeface="Times New Roman" panose="02020603050405020304" pitchFamily="18" charset="0"/>
              </a:rPr>
              <a:t>Marktmacht</a:t>
            </a:r>
            <a:r>
              <a:rPr lang="de-DE" sz="2000" dirty="0">
                <a:latin typeface="Times New Roman" panose="02020603050405020304" pitchFamily="18" charset="0"/>
                <a:cs typeface="Times New Roman" panose="02020603050405020304" pitchFamily="18" charset="0"/>
              </a:rPr>
              <a:t>:	       Ausbildung von Oligopolen und Monopolen aufgrund eines speziellen Marktumfelds</a:t>
            </a:r>
          </a:p>
          <a:p>
            <a:pPr marL="2628900" lvl="5" indent="-342900">
              <a:buFont typeface="Arial" panose="020B0604020202020204" pitchFamily="34" charset="0"/>
              <a:buChar char="•"/>
            </a:pPr>
            <a:r>
              <a:rPr lang="de-DE" dirty="0">
                <a:latin typeface="Times New Roman" panose="02020603050405020304" pitchFamily="18" charset="0"/>
                <a:cs typeface="Times New Roman" panose="02020603050405020304" pitchFamily="18" charset="0"/>
              </a:rPr>
              <a:t>Eingriff für mehr Wettbewerb (Bundeskartellamt, Monopolkommission, EU-Kommission, EuGH)</a:t>
            </a:r>
          </a:p>
          <a:p>
            <a:pPr marL="2628900" lvl="5" indent="-342900">
              <a:buFont typeface="Arial" panose="020B0604020202020204" pitchFamily="34" charset="0"/>
              <a:buChar char="•"/>
            </a:pPr>
            <a:r>
              <a:rPr lang="de-DE" dirty="0">
                <a:latin typeface="Times New Roman" panose="02020603050405020304" pitchFamily="18" charset="0"/>
                <a:cs typeface="Times New Roman" panose="02020603050405020304" pitchFamily="18" charset="0"/>
              </a:rPr>
              <a:t>Übernahme des Angebots durch den Staat bei natürlichen Monopolen</a:t>
            </a:r>
          </a:p>
          <a:p>
            <a:pPr marL="342900" indent="-342900">
              <a:buFont typeface="Arial" panose="020B0604020202020204" pitchFamily="34" charset="0"/>
              <a:buChar char="•"/>
            </a:pPr>
            <a:endParaRPr lang="de-DE" sz="2200" u="sng"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u="sng" dirty="0">
                <a:latin typeface="Times New Roman" panose="02020603050405020304" pitchFamily="18" charset="0"/>
                <a:cs typeface="Times New Roman" panose="02020603050405020304" pitchFamily="18" charset="0"/>
              </a:rPr>
              <a:t>Externe Effekte</a:t>
            </a:r>
            <a:r>
              <a:rPr lang="de-DE" sz="2000" dirty="0">
                <a:latin typeface="Times New Roman" panose="02020603050405020304" pitchFamily="18" charset="0"/>
                <a:cs typeface="Times New Roman" panose="02020603050405020304" pitchFamily="18" charset="0"/>
              </a:rPr>
              <a:t>:    Durch den Markt nicht internalisierte Effekte</a:t>
            </a:r>
          </a:p>
          <a:p>
            <a:pPr marL="2628900" lvl="5" indent="-342900">
              <a:buFont typeface="Arial" panose="020B0604020202020204" pitchFamily="34" charset="0"/>
              <a:buChar char="•"/>
            </a:pPr>
            <a:r>
              <a:rPr lang="de-DE" dirty="0">
                <a:latin typeface="Times New Roman" panose="02020603050405020304" pitchFamily="18" charset="0"/>
                <a:cs typeface="Times New Roman" panose="02020603050405020304" pitchFamily="18" charset="0"/>
              </a:rPr>
              <a:t>Steuern und Subventionen</a:t>
            </a:r>
          </a:p>
          <a:p>
            <a:pPr marL="2628900" lvl="5" indent="-342900">
              <a:buFont typeface="Arial" panose="020B0604020202020204" pitchFamily="34" charset="0"/>
              <a:buChar char="•"/>
            </a:pPr>
            <a:r>
              <a:rPr lang="de-DE" dirty="0">
                <a:latin typeface="Times New Roman" panose="02020603050405020304" pitchFamily="18" charset="0"/>
                <a:cs typeface="Times New Roman" panose="02020603050405020304" pitchFamily="18" charset="0"/>
              </a:rPr>
              <a:t>Zertifikate</a:t>
            </a:r>
          </a:p>
          <a:p>
            <a:pPr marL="2628900" lvl="5" indent="-342900">
              <a:buFont typeface="Arial" panose="020B0604020202020204" pitchFamily="34" charset="0"/>
              <a:buChar char="•"/>
            </a:pPr>
            <a:r>
              <a:rPr lang="de-DE" dirty="0">
                <a:latin typeface="Times New Roman" panose="02020603050405020304" pitchFamily="18" charset="0"/>
                <a:cs typeface="Times New Roman" panose="02020603050405020304" pitchFamily="18" charset="0"/>
              </a:rPr>
              <a:t>Zuweisung von Eigentumsrechten</a:t>
            </a:r>
          </a:p>
          <a:p>
            <a:pPr marL="285750" indent="-285750">
              <a:buFont typeface="Arial" panose="020B0604020202020204" pitchFamily="34" charset="0"/>
              <a:buChar char="•"/>
            </a:pPr>
            <a:endParaRPr lang="de-DE"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u="sng" dirty="0">
                <a:latin typeface="Times New Roman" panose="02020603050405020304" pitchFamily="18" charset="0"/>
                <a:cs typeface="Times New Roman" panose="02020603050405020304" pitchFamily="18" charset="0"/>
              </a:rPr>
              <a:t>Asymmetrien</a:t>
            </a:r>
            <a:r>
              <a:rPr lang="de-DE" sz="2000" dirty="0">
                <a:latin typeface="Times New Roman" panose="02020603050405020304" pitchFamily="18" charset="0"/>
                <a:cs typeface="Times New Roman" panose="02020603050405020304" pitchFamily="18" charset="0"/>
              </a:rPr>
              <a:t>:	       Marktineffizienzen durch ungleiche Information bei Nachfragern und Anbietern</a:t>
            </a:r>
          </a:p>
          <a:p>
            <a:pPr marL="2628900" lvl="5" indent="-342900">
              <a:buFont typeface="Arial" panose="020B0604020202020204" pitchFamily="34" charset="0"/>
              <a:buChar char="•"/>
            </a:pPr>
            <a:r>
              <a:rPr lang="de-DE" dirty="0">
                <a:latin typeface="Times New Roman" panose="02020603050405020304" pitchFamily="18" charset="0"/>
                <a:cs typeface="Times New Roman" panose="02020603050405020304" pitchFamily="18" charset="0"/>
              </a:rPr>
              <a:t>Pflichtversicherungen</a:t>
            </a:r>
          </a:p>
        </p:txBody>
      </p:sp>
      <p:sp>
        <p:nvSpPr>
          <p:cNvPr id="4" name="Textfeld 3">
            <a:extLst>
              <a:ext uri="{FF2B5EF4-FFF2-40B4-BE49-F238E27FC236}">
                <a16:creationId xmlns:a16="http://schemas.microsoft.com/office/drawing/2014/main" id="{6C4FF9E2-712A-410D-A2F4-90608A69AEEA}"/>
              </a:ext>
            </a:extLst>
          </p:cNvPr>
          <p:cNvSpPr txBox="1"/>
          <p:nvPr/>
        </p:nvSpPr>
        <p:spPr>
          <a:xfrm>
            <a:off x="342846" y="6082537"/>
            <a:ext cx="11374537" cy="307777"/>
          </a:xfrm>
          <a:prstGeom prst="rect">
            <a:avLst/>
          </a:prstGeom>
          <a:noFill/>
        </p:spPr>
        <p:txBody>
          <a:bodyPr wrap="square" rtlCol="0">
            <a:spAutoFit/>
          </a:bodyPr>
          <a:lstStyle/>
          <a:p>
            <a:r>
              <a:rPr lang="de-DE" sz="1400" dirty="0" smtClean="0">
                <a:latin typeface="Times New Roman" panose="02020603050405020304" pitchFamily="18" charset="0"/>
                <a:cs typeface="Times New Roman" panose="02020603050405020304" pitchFamily="18" charset="0"/>
              </a:rPr>
              <a:t>Im Laufe der Vorlesung werden wir uns vornehmlich mit der Problematik der öffentlichen Güter und den Externen Effekten beschäftigen </a:t>
            </a:r>
            <a:endParaRPr lang="de-DE"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2160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Grundproblem der Ökonomie</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0" y="452091"/>
            <a:ext cx="12172951" cy="866862"/>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Haushalte unterliegen im Allgemeinen dem Grundproblem der Ökonomie:                         Prinzipiell unbegrenzte Bedürfnisse sind mit begrenzten Ressourcen zu befriedigen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 </a:t>
            </a:r>
          </a:p>
        </p:txBody>
      </p:sp>
      <p:sp>
        <p:nvSpPr>
          <p:cNvPr id="4" name="Textfeld 3">
            <a:extLst>
              <a:ext uri="{FF2B5EF4-FFF2-40B4-BE49-F238E27FC236}">
                <a16:creationId xmlns:a16="http://schemas.microsoft.com/office/drawing/2014/main" id="{AA15B691-283D-4341-8E52-EBA1542B1340}"/>
              </a:ext>
            </a:extLst>
          </p:cNvPr>
          <p:cNvSpPr txBox="1"/>
          <p:nvPr/>
        </p:nvSpPr>
        <p:spPr>
          <a:xfrm>
            <a:off x="-1" y="850028"/>
            <a:ext cx="12172951" cy="1621623"/>
          </a:xfrm>
          <a:prstGeom prst="rect">
            <a:avLst/>
          </a:prstGeom>
          <a:noFill/>
        </p:spPr>
        <p:txBody>
          <a:bodyPr wrap="square" rtlCol="0">
            <a:noAutofit/>
          </a:bodyPr>
          <a:lstStyle/>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Die Summe aller konsumierten Güter aller Haushalte können die verfügbaren Mengen nicht überschreiten.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 </a:t>
            </a:r>
          </a:p>
        </p:txBody>
      </p:sp>
      <mc:AlternateContent xmlns:mc="http://schemas.openxmlformats.org/markup-compatibility/2006" xmlns:a14="http://schemas.microsoft.com/office/drawing/2010/main">
        <mc:Choice Requires="a14">
          <p:sp>
            <p:nvSpPr>
              <p:cNvPr id="5" name="Textfeld 4">
                <a:extLst>
                  <a:ext uri="{FF2B5EF4-FFF2-40B4-BE49-F238E27FC236}">
                    <a16:creationId xmlns:a16="http://schemas.microsoft.com/office/drawing/2014/main" id="{AA15B691-283D-4341-8E52-EBA1542B1340}"/>
                  </a:ext>
                </a:extLst>
              </p:cNvPr>
              <p:cNvSpPr txBox="1"/>
              <p:nvPr/>
            </p:nvSpPr>
            <p:spPr>
              <a:xfrm>
                <a:off x="0" y="1660839"/>
                <a:ext cx="12172951" cy="4789837"/>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Betrachte eine Ökonomie mit 2 Konsumenten (A,B) und 2 Gütern </a:t>
                </a:r>
                <a14:m>
                  <m:oMath xmlns:m="http://schemas.openxmlformats.org/officeDocument/2006/math">
                    <m:r>
                      <a:rPr lang="de-DE" sz="2400" b="0" i="0" smtClean="0">
                        <a:latin typeface="Cambria Math" panose="02040503050406030204" pitchFamily="18" charset="0"/>
                        <a:cs typeface="Times New Roman" panose="02020603050405020304" pitchFamily="18" charset="0"/>
                      </a:rPr>
                      <m:t>(</m:t>
                    </m:r>
                    <m:r>
                      <a:rPr lang="de-DE" sz="2400" b="0" i="1" smtClean="0">
                        <a:latin typeface="Cambria Math" panose="02040503050406030204" pitchFamily="18" charset="0"/>
                        <a:cs typeface="Times New Roman" panose="02020603050405020304" pitchFamily="18" charset="0"/>
                      </a:rPr>
                      <m:t>𝑥</m:t>
                    </m:r>
                    <m:r>
                      <a:rPr lang="de-DE" sz="2400" b="0" i="1" smtClean="0">
                        <a:latin typeface="Cambria Math" panose="02040503050406030204" pitchFamily="18" charset="0"/>
                        <a:cs typeface="Times New Roman" panose="02020603050405020304" pitchFamily="18" charset="0"/>
                      </a:rPr>
                      <m:t>,</m:t>
                    </m:r>
                    <m:r>
                      <a:rPr lang="de-DE" sz="2400" b="0" i="1" smtClean="0">
                        <a:latin typeface="Cambria Math" panose="02040503050406030204" pitchFamily="18" charset="0"/>
                        <a:cs typeface="Times New Roman" panose="02020603050405020304" pitchFamily="18" charset="0"/>
                      </a:rPr>
                      <m:t>𝑦</m:t>
                    </m:r>
                    <m:r>
                      <a:rPr lang="de-DE" sz="2400" b="0" i="1" smtClean="0">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 mit den Konsummengen </a:t>
                </a:r>
                <a14:m>
                  <m:oMath xmlns:m="http://schemas.openxmlformats.org/officeDocument/2006/math">
                    <m:r>
                      <a:rPr lang="de-DE" sz="2400" b="0" i="0" smtClean="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i="1">
                            <a:latin typeface="Cambria Math" panose="02040503050406030204" pitchFamily="18" charset="0"/>
                            <a:cs typeface="Times New Roman" panose="02020603050405020304" pitchFamily="18" charset="0"/>
                          </a:rPr>
                          <m:t>𝐴</m:t>
                        </m:r>
                      </m:sub>
                    </m:sSub>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𝑦</m:t>
                        </m:r>
                      </m:e>
                      <m:sub>
                        <m:r>
                          <a:rPr lang="de-DE" sz="2400" i="1">
                            <a:latin typeface="Cambria Math" panose="02040503050406030204" pitchFamily="18" charset="0"/>
                            <a:cs typeface="Times New Roman" panose="02020603050405020304" pitchFamily="18" charset="0"/>
                          </a:rPr>
                          <m:t>𝐴</m:t>
                        </m:r>
                      </m:sub>
                    </m:sSub>
                  </m:oMath>
                </a14:m>
                <a:r>
                  <a:rPr lang="de-DE" sz="2400" dirty="0">
                    <a:latin typeface="Times New Roman" panose="02020603050405020304" pitchFamily="18" charset="0"/>
                    <a:cs typeface="Times New Roman" panose="02020603050405020304" pitchFamily="18" charset="0"/>
                  </a:rPr>
                  <a:t>) und </a:t>
                </a:r>
                <a14:m>
                  <m:oMath xmlns:m="http://schemas.openxmlformats.org/officeDocument/2006/math">
                    <m:r>
                      <a:rPr lang="de-DE" sz="240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b="0" i="1" smtClean="0">
                            <a:latin typeface="Cambria Math" panose="02040503050406030204" pitchFamily="18" charset="0"/>
                            <a:cs typeface="Times New Roman" panose="02020603050405020304" pitchFamily="18" charset="0"/>
                          </a:rPr>
                          <m:t>𝐵</m:t>
                        </m:r>
                      </m:sub>
                    </m:sSub>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𝑦</m:t>
                        </m:r>
                      </m:e>
                      <m:sub>
                        <m:r>
                          <a:rPr lang="de-DE" sz="2400" b="0" i="1" smtClean="0">
                            <a:latin typeface="Cambria Math" panose="02040503050406030204" pitchFamily="18" charset="0"/>
                            <a:cs typeface="Times New Roman" panose="02020603050405020304" pitchFamily="18" charset="0"/>
                          </a:rPr>
                          <m:t>𝐵</m:t>
                        </m:r>
                      </m:sub>
                    </m:sSub>
                  </m:oMath>
                </a14:m>
                <a:r>
                  <a:rPr lang="de-DE" sz="2400" dirty="0">
                    <a:latin typeface="Times New Roman" panose="02020603050405020304" pitchFamily="18" charset="0"/>
                    <a:cs typeface="Times New Roman" panose="02020603050405020304" pitchFamily="18" charset="0"/>
                  </a:rPr>
                  <a:t>) und den Anfangsausstattungen </a:t>
                </a:r>
                <a14:m>
                  <m:oMath xmlns:m="http://schemas.openxmlformats.org/officeDocument/2006/math">
                    <m:r>
                      <a:rPr lang="de-DE" sz="240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𝑥</m:t>
                            </m:r>
                          </m:e>
                        </m:acc>
                      </m:e>
                      <m:sub>
                        <m:r>
                          <a:rPr lang="de-DE" sz="2400" i="1">
                            <a:latin typeface="Cambria Math" panose="02040503050406030204" pitchFamily="18" charset="0"/>
                            <a:cs typeface="Times New Roman" panose="02020603050405020304" pitchFamily="18" charset="0"/>
                          </a:rPr>
                          <m:t>𝐴</m:t>
                        </m:r>
                      </m:sub>
                    </m:sSub>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m:t>
                        </m:r>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𝑦</m:t>
                            </m:r>
                          </m:e>
                        </m:acc>
                      </m:e>
                      <m:sub>
                        <m:r>
                          <a:rPr lang="de-DE" sz="2400" i="1">
                            <a:latin typeface="Cambria Math" panose="02040503050406030204" pitchFamily="18" charset="0"/>
                            <a:cs typeface="Times New Roman" panose="02020603050405020304" pitchFamily="18" charset="0"/>
                          </a:rPr>
                          <m:t>𝐴</m:t>
                        </m:r>
                      </m:sub>
                    </m:sSub>
                  </m:oMath>
                </a14:m>
                <a:r>
                  <a:rPr lang="de-DE" sz="2400" dirty="0">
                    <a:latin typeface="Times New Roman" panose="02020603050405020304" pitchFamily="18" charset="0"/>
                    <a:cs typeface="Times New Roman" panose="02020603050405020304" pitchFamily="18" charset="0"/>
                  </a:rPr>
                  <a:t>) und </a:t>
                </a:r>
                <a14:m>
                  <m:oMath xmlns:m="http://schemas.openxmlformats.org/officeDocument/2006/math">
                    <m:r>
                      <a:rPr lang="de-DE" sz="240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𝑥</m:t>
                            </m:r>
                          </m:e>
                        </m:acc>
                      </m:e>
                      <m:sub>
                        <m:r>
                          <a:rPr lang="de-DE" sz="2400" b="0" i="1" smtClean="0">
                            <a:latin typeface="Cambria Math" panose="02040503050406030204" pitchFamily="18" charset="0"/>
                            <a:cs typeface="Times New Roman" panose="02020603050405020304" pitchFamily="18" charset="0"/>
                          </a:rPr>
                          <m:t>𝐵</m:t>
                        </m:r>
                      </m:sub>
                    </m:sSub>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m:t>
                        </m:r>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𝑦</m:t>
                            </m:r>
                          </m:e>
                        </m:acc>
                      </m:e>
                      <m:sub>
                        <m:r>
                          <a:rPr lang="de-DE" sz="2400" b="0" i="1" smtClean="0">
                            <a:latin typeface="Cambria Math" panose="02040503050406030204" pitchFamily="18" charset="0"/>
                            <a:cs typeface="Times New Roman" panose="02020603050405020304" pitchFamily="18" charset="0"/>
                          </a:rPr>
                          <m:t>𝐵</m:t>
                        </m:r>
                      </m:sub>
                    </m:sSub>
                  </m:oMath>
                </a14:m>
                <a:r>
                  <a:rPr lang="de-DE" sz="2400" dirty="0">
                    <a:latin typeface="Times New Roman" panose="02020603050405020304" pitchFamily="18" charset="0"/>
                    <a:cs typeface="Times New Roman" panose="02020603050405020304" pitchFamily="18" charset="0"/>
                  </a:rPr>
                  <a:t>) </a:t>
                </a:r>
              </a:p>
              <a:p>
                <a:endParaRPr lang="de-DE" sz="2400" dirty="0">
                  <a:latin typeface="Times New Roman" panose="02020603050405020304" pitchFamily="18" charset="0"/>
                  <a:cs typeface="Times New Roman" panose="02020603050405020304" pitchFamily="18" charset="0"/>
                </a:endParaRPr>
              </a:p>
              <a:p>
                <a:pPr algn="ctr"/>
                <a14:m>
                  <m:oMath xmlns:m="http://schemas.openxmlformats.org/officeDocument/2006/math">
                    <m:sSub>
                      <m:sSubPr>
                        <m:ctrlPr>
                          <a:rPr lang="de-DE" sz="2400" b="0" i="1" smtClean="0">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𝑥</m:t>
                        </m:r>
                      </m:e>
                      <m:sub>
                        <m:r>
                          <a:rPr lang="de-DE" sz="2400" b="0" i="1" smtClean="0">
                            <a:latin typeface="Cambria Math" panose="02040503050406030204" pitchFamily="18" charset="0"/>
                            <a:cs typeface="Times New Roman" panose="02020603050405020304" pitchFamily="18" charset="0"/>
                          </a:rPr>
                          <m:t>𝐴</m:t>
                        </m:r>
                      </m:sub>
                    </m:sSub>
                    <m:r>
                      <a:rPr lang="de-DE" sz="2400" b="0" i="1" smtClean="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b="0" i="1" smtClean="0">
                            <a:latin typeface="Cambria Math" panose="02040503050406030204" pitchFamily="18" charset="0"/>
                            <a:cs typeface="Times New Roman" panose="02020603050405020304" pitchFamily="18" charset="0"/>
                          </a:rPr>
                          <m:t>𝐵</m:t>
                        </m:r>
                      </m:sub>
                    </m:sSub>
                    <m:r>
                      <a:rPr lang="de-DE" sz="2400" i="1" smtClean="0">
                        <a:latin typeface="Cambria Math" panose="02040503050406030204" pitchFamily="18" charset="0"/>
                        <a:ea typeface="Cambria Math" panose="02040503050406030204" pitchFamily="18" charset="0"/>
                        <a:cs typeface="Times New Roman" panose="02020603050405020304" pitchFamily="18" charset="0"/>
                      </a:rPr>
                      <m:t>≤</m:t>
                    </m:r>
                    <m:acc>
                      <m:accPr>
                        <m:chr m:val="̅"/>
                        <m:ctrlPr>
                          <a:rPr lang="de-DE" sz="2400" b="0" i="1" smtClean="0">
                            <a:latin typeface="Cambria Math" panose="02040503050406030204" pitchFamily="18" charset="0"/>
                            <a:cs typeface="Times New Roman" panose="02020603050405020304" pitchFamily="18" charset="0"/>
                          </a:rPr>
                        </m:ctrlPr>
                      </m:accPr>
                      <m:e>
                        <m:r>
                          <a:rPr lang="de-DE" sz="2400" b="0" i="1" smtClean="0">
                            <a:latin typeface="Cambria Math" panose="02040503050406030204" pitchFamily="18" charset="0"/>
                            <a:cs typeface="Times New Roman" panose="02020603050405020304" pitchFamily="18" charset="0"/>
                          </a:rPr>
                          <m:t>𝑥</m:t>
                        </m:r>
                      </m:e>
                    </m:acc>
                  </m:oMath>
                </a14:m>
                <a:r>
                  <a:rPr lang="de-DE" sz="2400" dirty="0">
                    <a:latin typeface="Times New Roman" panose="02020603050405020304" pitchFamily="18" charset="0"/>
                    <a:cs typeface="Times New Roman" panose="02020603050405020304" pitchFamily="18" charset="0"/>
                  </a:rPr>
                  <a:t> und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𝑦</m:t>
                        </m:r>
                      </m:e>
                      <m:sub>
                        <m:r>
                          <a:rPr lang="de-DE" sz="2400" i="1">
                            <a:latin typeface="Cambria Math" panose="02040503050406030204" pitchFamily="18" charset="0"/>
                            <a:cs typeface="Times New Roman" panose="02020603050405020304" pitchFamily="18" charset="0"/>
                          </a:rPr>
                          <m:t>𝐴</m:t>
                        </m:r>
                      </m:sub>
                    </m:sSub>
                    <m:r>
                      <a:rPr lang="de-DE" sz="2400" i="1">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𝑦</m:t>
                        </m:r>
                      </m:e>
                      <m:sub>
                        <m:r>
                          <a:rPr lang="de-DE" sz="2400" i="1">
                            <a:latin typeface="Cambria Math" panose="02040503050406030204" pitchFamily="18" charset="0"/>
                            <a:cs typeface="Times New Roman" panose="02020603050405020304" pitchFamily="18" charset="0"/>
                          </a:rPr>
                          <m:t>𝐵</m:t>
                        </m:r>
                      </m:sub>
                    </m:sSub>
                    <m:r>
                      <a:rPr lang="de-DE" sz="2400" i="1">
                        <a:latin typeface="Cambria Math" panose="02040503050406030204" pitchFamily="18" charset="0"/>
                        <a:ea typeface="Cambria Math" panose="02040503050406030204" pitchFamily="18" charset="0"/>
                        <a:cs typeface="Times New Roman" panose="02020603050405020304" pitchFamily="18" charset="0"/>
                      </a:rPr>
                      <m:t>≤</m:t>
                    </m:r>
                    <m:acc>
                      <m:accPr>
                        <m:chr m:val="̅"/>
                        <m:ctrlPr>
                          <a:rPr lang="de-DE" sz="2400" i="1">
                            <a:latin typeface="Cambria Math" panose="02040503050406030204" pitchFamily="18" charset="0"/>
                            <a:cs typeface="Times New Roman" panose="02020603050405020304" pitchFamily="18" charset="0"/>
                          </a:rPr>
                        </m:ctrlPr>
                      </m:accPr>
                      <m:e>
                        <m:r>
                          <a:rPr lang="de-DE" sz="2400" b="0" i="1" smtClean="0">
                            <a:latin typeface="Cambria Math" panose="02040503050406030204" pitchFamily="18" charset="0"/>
                            <a:cs typeface="Times New Roman" panose="02020603050405020304" pitchFamily="18" charset="0"/>
                          </a:rPr>
                          <m:t>𝑦</m:t>
                        </m:r>
                      </m:e>
                    </m:acc>
                  </m:oMath>
                </a14:m>
                <a:endParaRPr lang="de-DE" sz="2400" dirty="0">
                  <a:latin typeface="Times New Roman" panose="02020603050405020304" pitchFamily="18" charset="0"/>
                  <a:cs typeface="Times New Roman" panose="02020603050405020304" pitchFamily="18" charset="0"/>
                </a:endParaRPr>
              </a:p>
              <a:p>
                <a:pPr algn="ct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𝑥</m:t>
                            </m:r>
                          </m:e>
                        </m:acc>
                      </m:e>
                      <m:sub>
                        <m:r>
                          <a:rPr lang="de-DE" sz="2400" i="1">
                            <a:latin typeface="Cambria Math" panose="02040503050406030204" pitchFamily="18" charset="0"/>
                            <a:cs typeface="Times New Roman" panose="02020603050405020304" pitchFamily="18" charset="0"/>
                          </a:rPr>
                          <m:t>𝐴</m:t>
                        </m:r>
                      </m:sub>
                    </m:sSub>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m:t>
                        </m:r>
                        <m:acc>
                          <m:accPr>
                            <m:chr m:val="̅"/>
                            <m:ctrlPr>
                              <a:rPr lang="de-DE" sz="2400" i="1">
                                <a:latin typeface="Cambria Math" panose="02040503050406030204" pitchFamily="18" charset="0"/>
                                <a:cs typeface="Times New Roman" panose="02020603050405020304" pitchFamily="18" charset="0"/>
                              </a:rPr>
                            </m:ctrlPr>
                          </m:accPr>
                          <m:e>
                            <m:r>
                              <a:rPr lang="de-DE" sz="2400" b="0" i="1" smtClean="0">
                                <a:latin typeface="Cambria Math" panose="02040503050406030204" pitchFamily="18" charset="0"/>
                                <a:cs typeface="Times New Roman" panose="02020603050405020304" pitchFamily="18" charset="0"/>
                              </a:rPr>
                              <m:t>𝑥</m:t>
                            </m:r>
                          </m:e>
                        </m:acc>
                      </m:e>
                      <m:sub>
                        <m:r>
                          <a:rPr lang="de-DE" sz="2400" b="0" i="1" smtClean="0">
                            <a:latin typeface="Cambria Math" panose="02040503050406030204" pitchFamily="18" charset="0"/>
                            <a:cs typeface="Times New Roman" panose="02020603050405020304" pitchFamily="18" charset="0"/>
                          </a:rPr>
                          <m:t>𝐵</m:t>
                        </m:r>
                      </m:sub>
                    </m:sSub>
                    <m:r>
                      <a:rPr lang="de-DE" sz="2400" b="0" i="1" smtClean="0">
                        <a:latin typeface="Cambria Math" panose="02040503050406030204" pitchFamily="18" charset="0"/>
                        <a:cs typeface="Times New Roman" panose="02020603050405020304" pitchFamily="18" charset="0"/>
                      </a:rPr>
                      <m:t>=</m:t>
                    </m:r>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𝑥</m:t>
                        </m:r>
                      </m:e>
                    </m:acc>
                  </m:oMath>
                </a14:m>
                <a:r>
                  <a:rPr lang="de-DE" sz="2400" dirty="0">
                    <a:latin typeface="Times New Roman" panose="02020603050405020304" pitchFamily="18" charset="0"/>
                    <a:cs typeface="Times New Roman" panose="02020603050405020304" pitchFamily="18" charset="0"/>
                  </a:rPr>
                  <a:t> und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acc>
                          <m:accPr>
                            <m:chr m:val="̅"/>
                            <m:ctrlPr>
                              <a:rPr lang="de-DE" sz="2400" i="1">
                                <a:latin typeface="Cambria Math" panose="02040503050406030204" pitchFamily="18" charset="0"/>
                                <a:cs typeface="Times New Roman" panose="02020603050405020304" pitchFamily="18" charset="0"/>
                              </a:rPr>
                            </m:ctrlPr>
                          </m:accPr>
                          <m:e>
                            <m:r>
                              <a:rPr lang="de-DE" sz="2400" b="0" i="1" smtClean="0">
                                <a:latin typeface="Cambria Math" panose="02040503050406030204" pitchFamily="18" charset="0"/>
                                <a:cs typeface="Times New Roman" panose="02020603050405020304" pitchFamily="18" charset="0"/>
                              </a:rPr>
                              <m:t>𝑦</m:t>
                            </m:r>
                          </m:e>
                        </m:acc>
                      </m:e>
                      <m:sub>
                        <m:r>
                          <a:rPr lang="de-DE" sz="2400" i="1">
                            <a:latin typeface="Cambria Math" panose="02040503050406030204" pitchFamily="18" charset="0"/>
                            <a:cs typeface="Times New Roman" panose="02020603050405020304" pitchFamily="18" charset="0"/>
                          </a:rPr>
                          <m:t>𝐴</m:t>
                        </m:r>
                      </m:sub>
                    </m:sSub>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m:t>
                        </m:r>
                        <m:acc>
                          <m:accPr>
                            <m:chr m:val="̅"/>
                            <m:ctrlPr>
                              <a:rPr lang="de-DE" sz="2400" i="1">
                                <a:latin typeface="Cambria Math" panose="02040503050406030204" pitchFamily="18" charset="0"/>
                                <a:cs typeface="Times New Roman" panose="02020603050405020304" pitchFamily="18" charset="0"/>
                              </a:rPr>
                            </m:ctrlPr>
                          </m:accPr>
                          <m:e>
                            <m:r>
                              <a:rPr lang="de-DE" sz="2400" b="0" i="1" smtClean="0">
                                <a:latin typeface="Cambria Math" panose="02040503050406030204" pitchFamily="18" charset="0"/>
                                <a:cs typeface="Times New Roman" panose="02020603050405020304" pitchFamily="18" charset="0"/>
                              </a:rPr>
                              <m:t>𝑦</m:t>
                            </m:r>
                          </m:e>
                        </m:acc>
                      </m:e>
                      <m:sub>
                        <m:r>
                          <a:rPr lang="de-DE" sz="2400" i="1">
                            <a:latin typeface="Cambria Math" panose="02040503050406030204" pitchFamily="18" charset="0"/>
                            <a:cs typeface="Times New Roman" panose="02020603050405020304" pitchFamily="18" charset="0"/>
                          </a:rPr>
                          <m:t>𝐵</m:t>
                        </m:r>
                      </m:sub>
                    </m:sSub>
                    <m:r>
                      <a:rPr lang="de-DE" sz="2400" i="1">
                        <a:latin typeface="Cambria Math" panose="02040503050406030204" pitchFamily="18" charset="0"/>
                        <a:cs typeface="Times New Roman" panose="02020603050405020304" pitchFamily="18" charset="0"/>
                      </a:rPr>
                      <m:t>=</m:t>
                    </m:r>
                    <m:acc>
                      <m:accPr>
                        <m:chr m:val="̅"/>
                        <m:ctrlPr>
                          <a:rPr lang="de-DE" sz="2400" i="1">
                            <a:latin typeface="Cambria Math" panose="02040503050406030204" pitchFamily="18" charset="0"/>
                            <a:cs typeface="Times New Roman" panose="02020603050405020304" pitchFamily="18" charset="0"/>
                          </a:rPr>
                        </m:ctrlPr>
                      </m:accPr>
                      <m:e>
                        <m:r>
                          <a:rPr lang="de-DE" sz="2400" b="0" i="1" smtClean="0">
                            <a:latin typeface="Cambria Math" panose="02040503050406030204" pitchFamily="18" charset="0"/>
                            <a:cs typeface="Times New Roman" panose="02020603050405020304" pitchFamily="18" charset="0"/>
                          </a:rPr>
                          <m:t>𝑦</m:t>
                        </m:r>
                      </m:e>
                    </m:acc>
                  </m:oMath>
                </a14:m>
                <a:endParaRPr lang="de-DE" sz="2400" dirty="0">
                  <a:latin typeface="Times New Roman" panose="02020603050405020304" pitchFamily="18" charset="0"/>
                  <a:cs typeface="Times New Roman" panose="02020603050405020304" pitchFamily="18" charset="0"/>
                </a:endParaRPr>
              </a:p>
              <a:p>
                <a:pPr algn="ctr"/>
                <a:endParaRPr lang="de-DE" sz="2400" dirty="0">
                  <a:latin typeface="Times New Roman" panose="02020603050405020304" pitchFamily="18" charset="0"/>
                  <a:cs typeface="Times New Roman" panose="02020603050405020304" pitchFamily="18" charset="0"/>
                </a:endParaRPr>
              </a:p>
              <a:p>
                <a:pPr algn="ctr"/>
                <a:r>
                  <a:rPr lang="de-DE" sz="2400" dirty="0">
                    <a:latin typeface="Times New Roman" panose="02020603050405020304" pitchFamily="18" charset="0"/>
                    <a:cs typeface="Times New Roman" panose="02020603050405020304" pitchFamily="18" charset="0"/>
                  </a:rPr>
                  <a:t>Präferenzen </a:t>
                </a:r>
                <a14:m>
                  <m:oMath xmlns:m="http://schemas.openxmlformats.org/officeDocument/2006/math">
                    <m:r>
                      <m:rPr>
                        <m:sty m:val="p"/>
                      </m:rPr>
                      <a:rPr lang="de-DE" sz="2400" b="0" i="0" smtClean="0">
                        <a:latin typeface="Cambria Math" panose="02040503050406030204" pitchFamily="18" charset="0"/>
                        <a:cs typeface="Times New Roman" panose="02020603050405020304" pitchFamily="18" charset="0"/>
                      </a:rPr>
                      <m:t>u</m:t>
                    </m:r>
                    <m:r>
                      <a:rPr lang="de-DE" sz="2400">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𝑥</m:t>
                    </m:r>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𝑦</m:t>
                    </m:r>
                    <m:r>
                      <a:rPr lang="de-DE" sz="2400" i="1">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a:t>
                </a:r>
              </a:p>
              <a:p>
                <a:pPr algn="ctr"/>
                <a:endParaRPr lang="de-DE" sz="2400" dirty="0">
                  <a:latin typeface="Times New Roman" panose="02020603050405020304" pitchFamily="18" charset="0"/>
                  <a:cs typeface="Times New Roman" panose="02020603050405020304" pitchFamily="18" charset="0"/>
                </a:endParaRPr>
              </a:p>
              <a:p>
                <a:pPr marL="800100" lvl="1"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Monoton („mehr ist immer besser“)</a:t>
                </a:r>
              </a:p>
              <a:p>
                <a:pPr marL="800100" lvl="1"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Konvex („Mischungen sind besser als Extreme“)</a:t>
                </a:r>
              </a:p>
              <a:p>
                <a:pPr marL="800100" lvl="1"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Abnehmender Grenznutzen („Zuwachs auf hohem Niveau bringt nicht mehr soviel“)</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 </a:t>
                </a:r>
              </a:p>
            </p:txBody>
          </p:sp>
        </mc:Choice>
        <mc:Fallback xmlns="">
          <p:sp>
            <p:nvSpPr>
              <p:cNvPr id="5" name="Textfeld 4">
                <a:extLst>
                  <a:ext uri="{FF2B5EF4-FFF2-40B4-BE49-F238E27FC236}">
                    <a16:creationId xmlns:a16="http://schemas.microsoft.com/office/drawing/2014/main" id="{AA15B691-283D-4341-8E52-EBA1542B1340}"/>
                  </a:ext>
                </a:extLst>
              </p:cNvPr>
              <p:cNvSpPr txBox="1">
                <a:spLocks noRot="1" noChangeAspect="1" noMove="1" noResize="1" noEditPoints="1" noAdjustHandles="1" noChangeArrowheads="1" noChangeShapeType="1" noTextEdit="1"/>
              </p:cNvSpPr>
              <p:nvPr/>
            </p:nvSpPr>
            <p:spPr>
              <a:xfrm>
                <a:off x="0" y="1660839"/>
                <a:ext cx="12172951" cy="4789837"/>
              </a:xfrm>
              <a:prstGeom prst="rect">
                <a:avLst/>
              </a:prstGeom>
              <a:blipFill>
                <a:blip r:embed="rId2"/>
                <a:stretch>
                  <a:fillRect l="-651"/>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2" name="Textfeld 1"/>
              <p:cNvSpPr txBox="1"/>
              <p:nvPr/>
            </p:nvSpPr>
            <p:spPr>
              <a:xfrm>
                <a:off x="7991302" y="2920858"/>
                <a:ext cx="4084320" cy="723207"/>
              </a:xfrm>
              <a:prstGeom prst="rect">
                <a:avLst/>
              </a:prstGeom>
              <a:noFill/>
            </p:spPr>
            <p:txBody>
              <a:bodyPr wrap="square" rtlCol="0">
                <a:noAutofit/>
              </a:bodyPr>
              <a:lstStyle/>
              <a:p>
                <a14:m>
                  <m:oMath xmlns:m="http://schemas.openxmlformats.org/officeDocument/2006/math">
                    <m:acc>
                      <m:accPr>
                        <m:chr m:val="̅"/>
                        <m:ctrlPr>
                          <a:rPr lang="de-DE" i="1" smtClean="0">
                            <a:latin typeface="Cambria Math" panose="02040503050406030204" pitchFamily="18" charset="0"/>
                            <a:cs typeface="Times New Roman" panose="02020603050405020304" pitchFamily="18" charset="0"/>
                          </a:rPr>
                        </m:ctrlPr>
                      </m:accPr>
                      <m:e>
                        <m:r>
                          <a:rPr lang="de-DE" i="1">
                            <a:latin typeface="Cambria Math" panose="02040503050406030204" pitchFamily="18" charset="0"/>
                            <a:cs typeface="Times New Roman" panose="02020603050405020304" pitchFamily="18" charset="0"/>
                          </a:rPr>
                          <m:t>𝑥</m:t>
                        </m:r>
                      </m:e>
                    </m:acc>
                  </m:oMath>
                </a14:m>
                <a:r>
                  <a:rPr lang="de-DE" dirty="0" smtClean="0"/>
                  <a:t> und </a:t>
                </a:r>
                <a14:m>
                  <m:oMath xmlns:m="http://schemas.openxmlformats.org/officeDocument/2006/math">
                    <m:acc>
                      <m:accPr>
                        <m:chr m:val="̅"/>
                        <m:ctrlPr>
                          <a:rPr lang="de-DE" i="1">
                            <a:latin typeface="Cambria Math" panose="02040503050406030204" pitchFamily="18" charset="0"/>
                            <a:cs typeface="Times New Roman" panose="02020603050405020304" pitchFamily="18" charset="0"/>
                          </a:rPr>
                        </m:ctrlPr>
                      </m:accPr>
                      <m:e>
                        <m:r>
                          <a:rPr lang="de-DE" b="0" i="1" smtClean="0">
                            <a:latin typeface="Cambria Math" panose="02040503050406030204" pitchFamily="18" charset="0"/>
                            <a:cs typeface="Times New Roman" panose="02020603050405020304" pitchFamily="18" charset="0"/>
                          </a:rPr>
                          <m:t>𝑦</m:t>
                        </m:r>
                      </m:e>
                    </m:acc>
                  </m:oMath>
                </a14:m>
                <a:r>
                  <a:rPr lang="de-DE" dirty="0" smtClean="0"/>
                  <a:t> sind das Gesamtbudget bzw. die Anfangsausstattungen in der Ökonomie.</a:t>
                </a:r>
                <a:endParaRPr lang="de-DE" dirty="0"/>
              </a:p>
            </p:txBody>
          </p:sp>
        </mc:Choice>
        <mc:Fallback xmlns="">
          <p:sp>
            <p:nvSpPr>
              <p:cNvPr id="2" name="Textfeld 1"/>
              <p:cNvSpPr txBox="1">
                <a:spLocks noRot="1" noChangeAspect="1" noMove="1" noResize="1" noEditPoints="1" noAdjustHandles="1" noChangeArrowheads="1" noChangeShapeType="1" noTextEdit="1"/>
              </p:cNvSpPr>
              <p:nvPr/>
            </p:nvSpPr>
            <p:spPr>
              <a:xfrm>
                <a:off x="7991302" y="2920858"/>
                <a:ext cx="4084320" cy="723207"/>
              </a:xfrm>
              <a:prstGeom prst="rect">
                <a:avLst/>
              </a:prstGeom>
              <a:blipFill>
                <a:blip r:embed="rId3"/>
                <a:stretch>
                  <a:fillRect l="-1343" t="-4202" b="-1681"/>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8" name="Textfeld 7"/>
              <p:cNvSpPr txBox="1"/>
              <p:nvPr/>
            </p:nvSpPr>
            <p:spPr>
              <a:xfrm>
                <a:off x="7486996" y="3901438"/>
                <a:ext cx="4685954" cy="1848198"/>
              </a:xfrm>
              <a:prstGeom prst="rect">
                <a:avLst/>
              </a:prstGeom>
              <a:noFill/>
            </p:spPr>
            <p:txBody>
              <a:bodyPr wrap="square" rtlCol="0">
                <a:noAutofit/>
              </a:bodyPr>
              <a:lstStyle/>
              <a:p>
                <a14:m>
                  <m:oMath xmlns:m="http://schemas.openxmlformats.org/officeDocument/2006/math">
                    <m:sSub>
                      <m:sSubPr>
                        <m:ctrlPr>
                          <a:rPr lang="de-DE" i="1" smtClean="0">
                            <a:latin typeface="Cambria Math" panose="02040503050406030204" pitchFamily="18" charset="0"/>
                            <a:cs typeface="Times New Roman" panose="02020603050405020304" pitchFamily="18" charset="0"/>
                          </a:rPr>
                        </m:ctrlPr>
                      </m:sSubPr>
                      <m:e>
                        <m:acc>
                          <m:accPr>
                            <m:chr m:val="̅"/>
                            <m:ctrlPr>
                              <a:rPr lang="de-DE" i="1">
                                <a:latin typeface="Cambria Math" panose="02040503050406030204" pitchFamily="18" charset="0"/>
                                <a:cs typeface="Times New Roman" panose="02020603050405020304" pitchFamily="18" charset="0"/>
                              </a:rPr>
                            </m:ctrlPr>
                          </m:accPr>
                          <m:e>
                            <m:r>
                              <a:rPr lang="de-DE" i="1">
                                <a:latin typeface="Cambria Math" panose="02040503050406030204" pitchFamily="18" charset="0"/>
                                <a:cs typeface="Times New Roman" panose="02020603050405020304" pitchFamily="18" charset="0"/>
                              </a:rPr>
                              <m:t>𝑥</m:t>
                            </m:r>
                          </m:e>
                        </m:acc>
                      </m:e>
                      <m:sub>
                        <m:r>
                          <a:rPr lang="de-DE" i="1">
                            <a:latin typeface="Cambria Math" panose="02040503050406030204" pitchFamily="18" charset="0"/>
                            <a:cs typeface="Times New Roman" panose="02020603050405020304" pitchFamily="18" charset="0"/>
                          </a:rPr>
                          <m:t>𝐴</m:t>
                        </m:r>
                      </m:sub>
                    </m:sSub>
                    <m:r>
                      <a:rPr lang="de-DE" b="0" i="1" smtClean="0">
                        <a:latin typeface="Cambria Math" panose="02040503050406030204" pitchFamily="18" charset="0"/>
                        <a:cs typeface="Times New Roman" panose="02020603050405020304" pitchFamily="18" charset="0"/>
                      </a:rPr>
                      <m:t>,</m:t>
                    </m:r>
                    <m:sSub>
                      <m:sSubPr>
                        <m:ctrlPr>
                          <a:rPr lang="de-DE" i="1">
                            <a:latin typeface="Cambria Math" panose="02040503050406030204" pitchFamily="18" charset="0"/>
                            <a:cs typeface="Times New Roman" panose="02020603050405020304" pitchFamily="18" charset="0"/>
                          </a:rPr>
                        </m:ctrlPr>
                      </m:sSubPr>
                      <m:e>
                        <m:acc>
                          <m:accPr>
                            <m:chr m:val="̅"/>
                            <m:ctrlPr>
                              <a:rPr lang="de-DE" i="1" smtClean="0">
                                <a:latin typeface="Cambria Math" panose="02040503050406030204" pitchFamily="18" charset="0"/>
                                <a:cs typeface="Times New Roman" panose="02020603050405020304" pitchFamily="18" charset="0"/>
                              </a:rPr>
                            </m:ctrlPr>
                          </m:accPr>
                          <m:e>
                            <m:r>
                              <a:rPr lang="de-DE" b="0" i="1" smtClean="0">
                                <a:latin typeface="Cambria Math" panose="02040503050406030204" pitchFamily="18" charset="0"/>
                                <a:cs typeface="Times New Roman" panose="02020603050405020304" pitchFamily="18" charset="0"/>
                              </a:rPr>
                              <m:t>𝑦</m:t>
                            </m:r>
                          </m:e>
                        </m:acc>
                      </m:e>
                      <m:sub>
                        <m:r>
                          <a:rPr lang="de-DE" b="0" i="1" smtClean="0">
                            <a:latin typeface="Cambria Math" panose="02040503050406030204" pitchFamily="18" charset="0"/>
                            <a:cs typeface="Times New Roman" panose="02020603050405020304" pitchFamily="18" charset="0"/>
                          </a:rPr>
                          <m:t>𝐴</m:t>
                        </m:r>
                      </m:sub>
                    </m:sSub>
                  </m:oMath>
                </a14:m>
                <a:r>
                  <a:rPr lang="de-DE" dirty="0" smtClean="0"/>
                  <a:t> und </a:t>
                </a:r>
                <a14:m>
                  <m:oMath xmlns:m="http://schemas.openxmlformats.org/officeDocument/2006/math">
                    <m:sSub>
                      <m:sSubPr>
                        <m:ctrlPr>
                          <a:rPr lang="de-DE" i="1">
                            <a:latin typeface="Cambria Math" panose="02040503050406030204" pitchFamily="18" charset="0"/>
                            <a:cs typeface="Times New Roman" panose="02020603050405020304" pitchFamily="18" charset="0"/>
                          </a:rPr>
                        </m:ctrlPr>
                      </m:sSubPr>
                      <m:e>
                        <m:acc>
                          <m:accPr>
                            <m:chr m:val="̅"/>
                            <m:ctrlPr>
                              <a:rPr lang="de-DE" i="1">
                                <a:latin typeface="Cambria Math" panose="02040503050406030204" pitchFamily="18" charset="0"/>
                                <a:cs typeface="Times New Roman" panose="02020603050405020304" pitchFamily="18" charset="0"/>
                              </a:rPr>
                            </m:ctrlPr>
                          </m:accPr>
                          <m:e>
                            <m:r>
                              <a:rPr lang="de-DE" i="1">
                                <a:latin typeface="Cambria Math" panose="02040503050406030204" pitchFamily="18" charset="0"/>
                                <a:cs typeface="Times New Roman" panose="02020603050405020304" pitchFamily="18" charset="0"/>
                              </a:rPr>
                              <m:t>𝑥</m:t>
                            </m:r>
                          </m:e>
                        </m:acc>
                      </m:e>
                      <m:sub>
                        <m:r>
                          <a:rPr lang="de-DE" b="0" i="1" smtClean="0">
                            <a:latin typeface="Cambria Math" panose="02040503050406030204" pitchFamily="18" charset="0"/>
                            <a:cs typeface="Times New Roman" panose="02020603050405020304" pitchFamily="18" charset="0"/>
                          </a:rPr>
                          <m:t>𝐵</m:t>
                        </m:r>
                      </m:sub>
                    </m:sSub>
                    <m:r>
                      <a:rPr lang="de-DE" i="1">
                        <a:latin typeface="Cambria Math" panose="02040503050406030204" pitchFamily="18" charset="0"/>
                        <a:cs typeface="Times New Roman" panose="02020603050405020304" pitchFamily="18" charset="0"/>
                      </a:rPr>
                      <m:t>,</m:t>
                    </m:r>
                    <m:sSub>
                      <m:sSubPr>
                        <m:ctrlPr>
                          <a:rPr lang="de-DE" i="1">
                            <a:latin typeface="Cambria Math" panose="02040503050406030204" pitchFamily="18" charset="0"/>
                            <a:cs typeface="Times New Roman" panose="02020603050405020304" pitchFamily="18" charset="0"/>
                          </a:rPr>
                        </m:ctrlPr>
                      </m:sSubPr>
                      <m:e>
                        <m:acc>
                          <m:accPr>
                            <m:chr m:val="̅"/>
                            <m:ctrlPr>
                              <a:rPr lang="de-DE" i="1">
                                <a:latin typeface="Cambria Math" panose="02040503050406030204" pitchFamily="18" charset="0"/>
                                <a:cs typeface="Times New Roman" panose="02020603050405020304" pitchFamily="18" charset="0"/>
                              </a:rPr>
                            </m:ctrlPr>
                          </m:accPr>
                          <m:e>
                            <m:r>
                              <a:rPr lang="de-DE" i="1">
                                <a:latin typeface="Cambria Math" panose="02040503050406030204" pitchFamily="18" charset="0"/>
                                <a:cs typeface="Times New Roman" panose="02020603050405020304" pitchFamily="18" charset="0"/>
                              </a:rPr>
                              <m:t>𝑦</m:t>
                            </m:r>
                          </m:e>
                        </m:acc>
                      </m:e>
                      <m:sub>
                        <m:r>
                          <a:rPr lang="de-DE" b="0" i="1" smtClean="0">
                            <a:latin typeface="Cambria Math" panose="02040503050406030204" pitchFamily="18" charset="0"/>
                            <a:cs typeface="Times New Roman" panose="02020603050405020304" pitchFamily="18" charset="0"/>
                          </a:rPr>
                          <m:t>𝐵</m:t>
                        </m:r>
                      </m:sub>
                    </m:sSub>
                  </m:oMath>
                </a14:m>
                <a:r>
                  <a:rPr lang="de-DE" dirty="0" smtClean="0"/>
                  <a:t>sind die </a:t>
                </a:r>
                <a:r>
                  <a:rPr lang="de-DE" dirty="0"/>
                  <a:t>Einzelbudgets  bzw. die Anfangsausstattungen </a:t>
                </a:r>
                <a:r>
                  <a:rPr lang="de-DE" dirty="0" smtClean="0"/>
                  <a:t>der beiden Konsumenten. Unter diesen Budgetrestriktionen maximieren dann beide Individuen, wie Sie es aus Mikro kennen, jetzt aber gleichzeitig ihren Nutzen</a:t>
                </a:r>
                <a:endParaRPr lang="de-DE" dirty="0"/>
              </a:p>
            </p:txBody>
          </p:sp>
        </mc:Choice>
        <mc:Fallback xmlns="">
          <p:sp>
            <p:nvSpPr>
              <p:cNvPr id="8" name="Textfeld 7"/>
              <p:cNvSpPr txBox="1">
                <a:spLocks noRot="1" noChangeAspect="1" noMove="1" noResize="1" noEditPoints="1" noAdjustHandles="1" noChangeArrowheads="1" noChangeShapeType="1" noTextEdit="1"/>
              </p:cNvSpPr>
              <p:nvPr/>
            </p:nvSpPr>
            <p:spPr>
              <a:xfrm>
                <a:off x="7486996" y="3901438"/>
                <a:ext cx="4685954" cy="1848198"/>
              </a:xfrm>
              <a:prstGeom prst="rect">
                <a:avLst/>
              </a:prstGeom>
              <a:blipFill>
                <a:blip r:embed="rId4"/>
                <a:stretch>
                  <a:fillRect l="-1040" t="-1650" r="-1951"/>
                </a:stretch>
              </a:blipFill>
            </p:spPr>
            <p:txBody>
              <a:bodyPr/>
              <a:lstStyle/>
              <a:p>
                <a:r>
                  <a:rPr lang="de-DE">
                    <a:noFill/>
                  </a:rPr>
                  <a:t> </a:t>
                </a:r>
              </a:p>
            </p:txBody>
          </p:sp>
        </mc:Fallback>
      </mc:AlternateContent>
    </p:spTree>
    <p:extLst>
      <p:ext uri="{BB962C8B-B14F-4D97-AF65-F5344CB8AC3E}">
        <p14:creationId xmlns:p14="http://schemas.microsoft.com/office/powerpoint/2010/main" val="2113593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4" grpId="0"/>
      <p:bldP spid="5" grpId="0"/>
      <p:bldP spid="2" grpId="0"/>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Tauschökonomie – </a:t>
            </a:r>
            <a:r>
              <a:rPr lang="de-DE" sz="2800" dirty="0" err="1">
                <a:latin typeface="Times New Roman" panose="02020603050405020304" pitchFamily="18" charset="0"/>
                <a:cs typeface="Times New Roman" panose="02020603050405020304" pitchFamily="18" charset="0"/>
              </a:rPr>
              <a:t>Edgeworthbox</a:t>
            </a:r>
            <a:endParaRPr lang="de-DE" sz="2800" dirty="0">
              <a:latin typeface="Times New Roman" panose="02020603050405020304" pitchFamily="18" charset="0"/>
              <a:cs typeface="Times New Roman" panose="02020603050405020304" pitchFamily="18" charset="0"/>
            </a:endParaRPr>
          </a:p>
        </p:txBody>
      </p:sp>
      <p:cxnSp>
        <p:nvCxnSpPr>
          <p:cNvPr id="13" name="Gerade Verbindung mit Pfeil 12">
            <a:extLst>
              <a:ext uri="{FF2B5EF4-FFF2-40B4-BE49-F238E27FC236}">
                <a16:creationId xmlns:a16="http://schemas.microsoft.com/office/drawing/2014/main" id="{7258E8A6-EE12-4BE4-B82A-379D3DEF4B46}"/>
              </a:ext>
            </a:extLst>
          </p:cNvPr>
          <p:cNvCxnSpPr/>
          <p:nvPr/>
        </p:nvCxnSpPr>
        <p:spPr>
          <a:xfrm flipV="1">
            <a:off x="1344954" y="645081"/>
            <a:ext cx="0" cy="407866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Gerade Verbindung mit Pfeil 13">
            <a:extLst>
              <a:ext uri="{FF2B5EF4-FFF2-40B4-BE49-F238E27FC236}">
                <a16:creationId xmlns:a16="http://schemas.microsoft.com/office/drawing/2014/main" id="{F647DF2B-B397-42C7-B88C-B296D2787CD9}"/>
              </a:ext>
            </a:extLst>
          </p:cNvPr>
          <p:cNvCxnSpPr>
            <a:cxnSpLocks/>
          </p:cNvCxnSpPr>
          <p:nvPr/>
        </p:nvCxnSpPr>
        <p:spPr>
          <a:xfrm>
            <a:off x="1347260" y="4723749"/>
            <a:ext cx="7088361"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Gerade Verbindung mit Pfeil 15">
            <a:extLst>
              <a:ext uri="{FF2B5EF4-FFF2-40B4-BE49-F238E27FC236}">
                <a16:creationId xmlns:a16="http://schemas.microsoft.com/office/drawing/2014/main" id="{0EED1774-D07A-4CBB-B7B5-019CE43E41B8}"/>
              </a:ext>
            </a:extLst>
          </p:cNvPr>
          <p:cNvCxnSpPr/>
          <p:nvPr/>
        </p:nvCxnSpPr>
        <p:spPr>
          <a:xfrm rot="10800000" flipV="1">
            <a:off x="8051881" y="1127933"/>
            <a:ext cx="0" cy="3917511"/>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Gerade Verbindung mit Pfeil 16">
            <a:extLst>
              <a:ext uri="{FF2B5EF4-FFF2-40B4-BE49-F238E27FC236}">
                <a16:creationId xmlns:a16="http://schemas.microsoft.com/office/drawing/2014/main" id="{90BF705B-1EF7-4FF9-997C-8C8ADC181B6B}"/>
              </a:ext>
            </a:extLst>
          </p:cNvPr>
          <p:cNvCxnSpPr>
            <a:cxnSpLocks/>
          </p:cNvCxnSpPr>
          <p:nvPr/>
        </p:nvCxnSpPr>
        <p:spPr>
          <a:xfrm rot="10800000">
            <a:off x="926875" y="1127933"/>
            <a:ext cx="7125006"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1" name="Gruppieren 20">
            <a:extLst>
              <a:ext uri="{FF2B5EF4-FFF2-40B4-BE49-F238E27FC236}">
                <a16:creationId xmlns:a16="http://schemas.microsoft.com/office/drawing/2014/main" id="{5F9B9511-4EB7-48EB-BEFD-1F31C4604D00}"/>
              </a:ext>
            </a:extLst>
          </p:cNvPr>
          <p:cNvGrpSpPr/>
          <p:nvPr/>
        </p:nvGrpSpPr>
        <p:grpSpPr>
          <a:xfrm>
            <a:off x="349200" y="1127932"/>
            <a:ext cx="357505" cy="3600172"/>
            <a:chOff x="1159727" y="1436302"/>
            <a:chExt cx="408878" cy="4322956"/>
          </a:xfrm>
        </p:grpSpPr>
        <p:cxnSp>
          <p:nvCxnSpPr>
            <p:cNvPr id="9" name="Gerader Verbinder 8">
              <a:extLst>
                <a:ext uri="{FF2B5EF4-FFF2-40B4-BE49-F238E27FC236}">
                  <a16:creationId xmlns:a16="http://schemas.microsoft.com/office/drawing/2014/main" id="{5F6A1F40-0787-479F-B5CB-C5C5E4B91A51}"/>
                </a:ext>
              </a:extLst>
            </p:cNvPr>
            <p:cNvCxnSpPr/>
            <p:nvPr/>
          </p:nvCxnSpPr>
          <p:spPr>
            <a:xfrm>
              <a:off x="1371600" y="1436302"/>
              <a:ext cx="0" cy="4317727"/>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Gerader Verbinder 18">
              <a:extLst>
                <a:ext uri="{FF2B5EF4-FFF2-40B4-BE49-F238E27FC236}">
                  <a16:creationId xmlns:a16="http://schemas.microsoft.com/office/drawing/2014/main" id="{682B15FA-8923-45A8-BACD-D39BBAAF29E1}"/>
                </a:ext>
              </a:extLst>
            </p:cNvPr>
            <p:cNvCxnSpPr/>
            <p:nvPr/>
          </p:nvCxnSpPr>
          <p:spPr>
            <a:xfrm>
              <a:off x="1159727" y="1436302"/>
              <a:ext cx="390293"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Gerader Verbinder 19">
              <a:extLst>
                <a:ext uri="{FF2B5EF4-FFF2-40B4-BE49-F238E27FC236}">
                  <a16:creationId xmlns:a16="http://schemas.microsoft.com/office/drawing/2014/main" id="{8A8CF520-5638-41BD-BBD7-A9FEAF179B4C}"/>
                </a:ext>
              </a:extLst>
            </p:cNvPr>
            <p:cNvCxnSpPr/>
            <p:nvPr/>
          </p:nvCxnSpPr>
          <p:spPr>
            <a:xfrm>
              <a:off x="1178312" y="5759258"/>
              <a:ext cx="390293"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9" name="Gruppieren 28">
            <a:extLst>
              <a:ext uri="{FF2B5EF4-FFF2-40B4-BE49-F238E27FC236}">
                <a16:creationId xmlns:a16="http://schemas.microsoft.com/office/drawing/2014/main" id="{135FB202-A16A-4E2B-A248-1B13DB16C994}"/>
              </a:ext>
            </a:extLst>
          </p:cNvPr>
          <p:cNvGrpSpPr/>
          <p:nvPr/>
        </p:nvGrpSpPr>
        <p:grpSpPr>
          <a:xfrm>
            <a:off x="1332056" y="5278594"/>
            <a:ext cx="6707040" cy="340514"/>
            <a:chOff x="2460796" y="5819673"/>
            <a:chExt cx="7670843" cy="408877"/>
          </a:xfrm>
        </p:grpSpPr>
        <p:cxnSp>
          <p:nvCxnSpPr>
            <p:cNvPr id="23" name="Gerader Verbinder 22">
              <a:extLst>
                <a:ext uri="{FF2B5EF4-FFF2-40B4-BE49-F238E27FC236}">
                  <a16:creationId xmlns:a16="http://schemas.microsoft.com/office/drawing/2014/main" id="{797F414E-9728-4781-AC57-7AA308407970}"/>
                </a:ext>
              </a:extLst>
            </p:cNvPr>
            <p:cNvCxnSpPr>
              <a:cxnSpLocks/>
            </p:cNvCxnSpPr>
            <p:nvPr/>
          </p:nvCxnSpPr>
          <p:spPr>
            <a:xfrm flipH="1" flipV="1">
              <a:off x="2466025" y="6031546"/>
              <a:ext cx="7665483" cy="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Gerader Verbinder 23">
              <a:extLst>
                <a:ext uri="{FF2B5EF4-FFF2-40B4-BE49-F238E27FC236}">
                  <a16:creationId xmlns:a16="http://schemas.microsoft.com/office/drawing/2014/main" id="{CBC0AFD5-8E05-47AF-9BF5-86AF8CE43F95}"/>
                </a:ext>
              </a:extLst>
            </p:cNvPr>
            <p:cNvCxnSpPr>
              <a:cxnSpLocks/>
            </p:cNvCxnSpPr>
            <p:nvPr/>
          </p:nvCxnSpPr>
          <p:spPr>
            <a:xfrm>
              <a:off x="10131639" y="5819673"/>
              <a:ext cx="0" cy="39029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Gerader Verbinder 24">
              <a:extLst>
                <a:ext uri="{FF2B5EF4-FFF2-40B4-BE49-F238E27FC236}">
                  <a16:creationId xmlns:a16="http://schemas.microsoft.com/office/drawing/2014/main" id="{648D8ED9-A33F-4179-BB8B-F2F805C65080}"/>
                </a:ext>
              </a:extLst>
            </p:cNvPr>
            <p:cNvCxnSpPr>
              <a:cxnSpLocks/>
            </p:cNvCxnSpPr>
            <p:nvPr/>
          </p:nvCxnSpPr>
          <p:spPr>
            <a:xfrm>
              <a:off x="2460796" y="5838258"/>
              <a:ext cx="0" cy="39029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0" name="Textfeld 29">
            <a:extLst>
              <a:ext uri="{FF2B5EF4-FFF2-40B4-BE49-F238E27FC236}">
                <a16:creationId xmlns:a16="http://schemas.microsoft.com/office/drawing/2014/main" id="{BD931DF5-E7AF-4003-ADA5-40A4988D6133}"/>
              </a:ext>
            </a:extLst>
          </p:cNvPr>
          <p:cNvSpPr txBox="1"/>
          <p:nvPr/>
        </p:nvSpPr>
        <p:spPr>
          <a:xfrm>
            <a:off x="1218670" y="323387"/>
            <a:ext cx="252568" cy="307581"/>
          </a:xfrm>
          <a:prstGeom prst="rect">
            <a:avLst/>
          </a:prstGeom>
          <a:noFill/>
        </p:spPr>
        <p:txBody>
          <a:bodyPr wrap="none" rtlCol="0">
            <a:spAutoFit/>
          </a:bodyPr>
          <a:lstStyle/>
          <a:p>
            <a:r>
              <a:rPr lang="de-DE" dirty="0"/>
              <a:t>y</a:t>
            </a:r>
          </a:p>
        </p:txBody>
      </p:sp>
      <p:sp>
        <p:nvSpPr>
          <p:cNvPr id="31" name="Textfeld 30">
            <a:extLst>
              <a:ext uri="{FF2B5EF4-FFF2-40B4-BE49-F238E27FC236}">
                <a16:creationId xmlns:a16="http://schemas.microsoft.com/office/drawing/2014/main" id="{C8B57EC5-B09D-4470-8A66-5BE28C2EEF47}"/>
              </a:ext>
            </a:extLst>
          </p:cNvPr>
          <p:cNvSpPr txBox="1"/>
          <p:nvPr/>
        </p:nvSpPr>
        <p:spPr>
          <a:xfrm>
            <a:off x="8435621" y="4526708"/>
            <a:ext cx="248362" cy="307581"/>
          </a:xfrm>
          <a:prstGeom prst="rect">
            <a:avLst/>
          </a:prstGeom>
          <a:noFill/>
        </p:spPr>
        <p:txBody>
          <a:bodyPr wrap="none" rtlCol="0">
            <a:spAutoFit/>
          </a:bodyPr>
          <a:lstStyle/>
          <a:p>
            <a:r>
              <a:rPr lang="de-DE" dirty="0"/>
              <a:t>x</a:t>
            </a:r>
          </a:p>
        </p:txBody>
      </p:sp>
      <p:sp>
        <p:nvSpPr>
          <p:cNvPr id="32" name="Textfeld 31">
            <a:extLst>
              <a:ext uri="{FF2B5EF4-FFF2-40B4-BE49-F238E27FC236}">
                <a16:creationId xmlns:a16="http://schemas.microsoft.com/office/drawing/2014/main" id="{94E80C94-1353-48BA-B5B1-E7F23920DA1F}"/>
              </a:ext>
            </a:extLst>
          </p:cNvPr>
          <p:cNvSpPr txBox="1"/>
          <p:nvPr/>
        </p:nvSpPr>
        <p:spPr>
          <a:xfrm>
            <a:off x="703455" y="950858"/>
            <a:ext cx="248362" cy="307581"/>
          </a:xfrm>
          <a:prstGeom prst="rect">
            <a:avLst/>
          </a:prstGeom>
          <a:noFill/>
        </p:spPr>
        <p:txBody>
          <a:bodyPr wrap="none" rtlCol="0">
            <a:spAutoFit/>
          </a:bodyPr>
          <a:lstStyle/>
          <a:p>
            <a:r>
              <a:rPr lang="de-DE" dirty="0"/>
              <a:t>x</a:t>
            </a:r>
          </a:p>
        </p:txBody>
      </p:sp>
      <p:sp>
        <p:nvSpPr>
          <p:cNvPr id="33" name="Textfeld 32">
            <a:extLst>
              <a:ext uri="{FF2B5EF4-FFF2-40B4-BE49-F238E27FC236}">
                <a16:creationId xmlns:a16="http://schemas.microsoft.com/office/drawing/2014/main" id="{D8C10518-537D-4731-9D75-44121256EF3C}"/>
              </a:ext>
            </a:extLst>
          </p:cNvPr>
          <p:cNvSpPr txBox="1"/>
          <p:nvPr/>
        </p:nvSpPr>
        <p:spPr>
          <a:xfrm>
            <a:off x="7925597" y="4944083"/>
            <a:ext cx="252568" cy="307581"/>
          </a:xfrm>
          <a:prstGeom prst="rect">
            <a:avLst/>
          </a:prstGeom>
          <a:noFill/>
        </p:spPr>
        <p:txBody>
          <a:bodyPr wrap="none" rtlCol="0">
            <a:spAutoFit/>
          </a:bodyPr>
          <a:lstStyle/>
          <a:p>
            <a:r>
              <a:rPr lang="de-DE" dirty="0"/>
              <a:t>y</a:t>
            </a:r>
          </a:p>
        </p:txBody>
      </p:sp>
      <p:sp>
        <p:nvSpPr>
          <p:cNvPr id="34" name="Textfeld 33">
            <a:extLst>
              <a:ext uri="{FF2B5EF4-FFF2-40B4-BE49-F238E27FC236}">
                <a16:creationId xmlns:a16="http://schemas.microsoft.com/office/drawing/2014/main" id="{AB8185BD-464A-4542-8C24-8EC545D45F54}"/>
              </a:ext>
            </a:extLst>
          </p:cNvPr>
          <p:cNvSpPr txBox="1"/>
          <p:nvPr/>
        </p:nvSpPr>
        <p:spPr>
          <a:xfrm>
            <a:off x="8022732" y="826638"/>
            <a:ext cx="270788" cy="307581"/>
          </a:xfrm>
          <a:prstGeom prst="rect">
            <a:avLst/>
          </a:prstGeom>
          <a:noFill/>
        </p:spPr>
        <p:txBody>
          <a:bodyPr wrap="none" rtlCol="0">
            <a:spAutoFit/>
          </a:bodyPr>
          <a:lstStyle/>
          <a:p>
            <a:r>
              <a:rPr lang="de-DE" dirty="0"/>
              <a:t>B</a:t>
            </a:r>
          </a:p>
        </p:txBody>
      </p:sp>
      <p:sp>
        <p:nvSpPr>
          <p:cNvPr id="35" name="Textfeld 34">
            <a:extLst>
              <a:ext uri="{FF2B5EF4-FFF2-40B4-BE49-F238E27FC236}">
                <a16:creationId xmlns:a16="http://schemas.microsoft.com/office/drawing/2014/main" id="{E50C8829-9A3C-4650-9954-7D617F4DBD2E}"/>
              </a:ext>
            </a:extLst>
          </p:cNvPr>
          <p:cNvSpPr txBox="1"/>
          <p:nvPr/>
        </p:nvSpPr>
        <p:spPr>
          <a:xfrm>
            <a:off x="1096592" y="4680140"/>
            <a:ext cx="277797" cy="307581"/>
          </a:xfrm>
          <a:prstGeom prst="rect">
            <a:avLst/>
          </a:prstGeom>
          <a:noFill/>
        </p:spPr>
        <p:txBody>
          <a:bodyPr wrap="none" rtlCol="0">
            <a:spAutoFit/>
          </a:bodyPr>
          <a:lstStyle/>
          <a:p>
            <a:r>
              <a:rPr lang="de-DE" dirty="0"/>
              <a:t>A</a:t>
            </a:r>
          </a:p>
        </p:txBody>
      </p:sp>
      <p:sp>
        <p:nvSpPr>
          <p:cNvPr id="38" name="Freihandform: Form 37">
            <a:extLst>
              <a:ext uri="{FF2B5EF4-FFF2-40B4-BE49-F238E27FC236}">
                <a16:creationId xmlns:a16="http://schemas.microsoft.com/office/drawing/2014/main" id="{36E260EA-A193-47E0-86EF-73E319236959}"/>
              </a:ext>
            </a:extLst>
          </p:cNvPr>
          <p:cNvSpPr/>
          <p:nvPr/>
        </p:nvSpPr>
        <p:spPr>
          <a:xfrm>
            <a:off x="2752452" y="1663601"/>
            <a:ext cx="3159355" cy="2898672"/>
          </a:xfrm>
          <a:custGeom>
            <a:avLst/>
            <a:gdLst>
              <a:gd name="connsiteX0" fmla="*/ 0 w 3613355"/>
              <a:gd name="connsiteY0" fmla="*/ 0 h 3480620"/>
              <a:gd name="connsiteX1" fmla="*/ 2227007 w 3613355"/>
              <a:gd name="connsiteY1" fmla="*/ 943897 h 3480620"/>
              <a:gd name="connsiteX2" fmla="*/ 3613355 w 3613355"/>
              <a:gd name="connsiteY2" fmla="*/ 3480620 h 3480620"/>
            </a:gdLst>
            <a:ahLst/>
            <a:cxnLst>
              <a:cxn ang="0">
                <a:pos x="connsiteX0" y="connsiteY0"/>
              </a:cxn>
              <a:cxn ang="0">
                <a:pos x="connsiteX1" y="connsiteY1"/>
              </a:cxn>
              <a:cxn ang="0">
                <a:pos x="connsiteX2" y="connsiteY2"/>
              </a:cxn>
            </a:cxnLst>
            <a:rect l="l" t="t" r="r" b="b"/>
            <a:pathLst>
              <a:path w="3613355" h="3480620">
                <a:moveTo>
                  <a:pt x="0" y="0"/>
                </a:moveTo>
                <a:cubicBezTo>
                  <a:pt x="812390" y="181897"/>
                  <a:pt x="1624781" y="363794"/>
                  <a:pt x="2227007" y="943897"/>
                </a:cubicBezTo>
                <a:cubicBezTo>
                  <a:pt x="2829233" y="1524000"/>
                  <a:pt x="3221294" y="2502310"/>
                  <a:pt x="3613355" y="3480620"/>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9" name="Freihandform: Form 38">
            <a:extLst>
              <a:ext uri="{FF2B5EF4-FFF2-40B4-BE49-F238E27FC236}">
                <a16:creationId xmlns:a16="http://schemas.microsoft.com/office/drawing/2014/main" id="{E399173E-0972-411E-8832-4B370A4E8322}"/>
              </a:ext>
            </a:extLst>
          </p:cNvPr>
          <p:cNvSpPr/>
          <p:nvPr/>
        </p:nvSpPr>
        <p:spPr>
          <a:xfrm>
            <a:off x="2868511" y="1405669"/>
            <a:ext cx="3288308" cy="2910954"/>
          </a:xfrm>
          <a:custGeom>
            <a:avLst/>
            <a:gdLst>
              <a:gd name="connsiteX0" fmla="*/ 0 w 3760838"/>
              <a:gd name="connsiteY0" fmla="*/ 0 h 3495368"/>
              <a:gd name="connsiteX1" fmla="*/ 1224116 w 3760838"/>
              <a:gd name="connsiteY1" fmla="*/ 2625213 h 3495368"/>
              <a:gd name="connsiteX2" fmla="*/ 3760838 w 3760838"/>
              <a:gd name="connsiteY2" fmla="*/ 3495368 h 3495368"/>
            </a:gdLst>
            <a:ahLst/>
            <a:cxnLst>
              <a:cxn ang="0">
                <a:pos x="connsiteX0" y="connsiteY0"/>
              </a:cxn>
              <a:cxn ang="0">
                <a:pos x="connsiteX1" y="connsiteY1"/>
              </a:cxn>
              <a:cxn ang="0">
                <a:pos x="connsiteX2" y="connsiteY2"/>
              </a:cxn>
            </a:cxnLst>
            <a:rect l="l" t="t" r="r" b="b"/>
            <a:pathLst>
              <a:path w="3760838" h="3495368">
                <a:moveTo>
                  <a:pt x="0" y="0"/>
                </a:moveTo>
                <a:cubicBezTo>
                  <a:pt x="298655" y="1021326"/>
                  <a:pt x="597310" y="2042652"/>
                  <a:pt x="1224116" y="2625213"/>
                </a:cubicBezTo>
                <a:cubicBezTo>
                  <a:pt x="1850922" y="3207774"/>
                  <a:pt x="2805880" y="3351571"/>
                  <a:pt x="3760838" y="3495368"/>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0" name="Textfeld 39">
            <a:extLst>
              <a:ext uri="{FF2B5EF4-FFF2-40B4-BE49-F238E27FC236}">
                <a16:creationId xmlns:a16="http://schemas.microsoft.com/office/drawing/2014/main" id="{EA7989C9-40ED-494F-8164-7F2112C94119}"/>
              </a:ext>
            </a:extLst>
          </p:cNvPr>
          <p:cNvSpPr txBox="1"/>
          <p:nvPr/>
        </p:nvSpPr>
        <p:spPr>
          <a:xfrm>
            <a:off x="4753740" y="2022808"/>
            <a:ext cx="284804" cy="307581"/>
          </a:xfrm>
          <a:prstGeom prst="rect">
            <a:avLst/>
          </a:prstGeom>
          <a:noFill/>
        </p:spPr>
        <p:txBody>
          <a:bodyPr wrap="none" rtlCol="0">
            <a:spAutoFit/>
          </a:bodyPr>
          <a:lstStyle/>
          <a:p>
            <a:r>
              <a:rPr lang="de-DE" dirty="0"/>
              <a:t>I</a:t>
            </a:r>
            <a:r>
              <a:rPr lang="de-DE" baseline="-25000" dirty="0"/>
              <a:t>B</a:t>
            </a:r>
          </a:p>
        </p:txBody>
      </p:sp>
      <p:sp>
        <p:nvSpPr>
          <p:cNvPr id="41" name="Textfeld 40">
            <a:extLst>
              <a:ext uri="{FF2B5EF4-FFF2-40B4-BE49-F238E27FC236}">
                <a16:creationId xmlns:a16="http://schemas.microsoft.com/office/drawing/2014/main" id="{F2641B34-E397-474C-9154-F3ED7E8EFD9A}"/>
              </a:ext>
            </a:extLst>
          </p:cNvPr>
          <p:cNvSpPr txBox="1"/>
          <p:nvPr/>
        </p:nvSpPr>
        <p:spPr>
          <a:xfrm>
            <a:off x="4289548" y="4045444"/>
            <a:ext cx="290410" cy="307581"/>
          </a:xfrm>
          <a:prstGeom prst="rect">
            <a:avLst/>
          </a:prstGeom>
          <a:noFill/>
        </p:spPr>
        <p:txBody>
          <a:bodyPr wrap="none" rtlCol="0">
            <a:spAutoFit/>
          </a:bodyPr>
          <a:lstStyle/>
          <a:p>
            <a:r>
              <a:rPr lang="de-DE" dirty="0"/>
              <a:t>I</a:t>
            </a:r>
            <a:r>
              <a:rPr lang="de-DE" baseline="-25000" dirty="0"/>
              <a:t>A</a:t>
            </a:r>
          </a:p>
        </p:txBody>
      </p:sp>
      <p:cxnSp>
        <p:nvCxnSpPr>
          <p:cNvPr id="43" name="Gerade Verbindung mit Pfeil 42">
            <a:extLst>
              <a:ext uri="{FF2B5EF4-FFF2-40B4-BE49-F238E27FC236}">
                <a16:creationId xmlns:a16="http://schemas.microsoft.com/office/drawing/2014/main" id="{1CF78867-7464-4CF8-9A39-75CCEE050626}"/>
              </a:ext>
            </a:extLst>
          </p:cNvPr>
          <p:cNvCxnSpPr/>
          <p:nvPr/>
        </p:nvCxnSpPr>
        <p:spPr>
          <a:xfrm flipV="1">
            <a:off x="4753740" y="2994912"/>
            <a:ext cx="761242" cy="83833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4" name="Gerade Verbindung mit Pfeil 43">
            <a:extLst>
              <a:ext uri="{FF2B5EF4-FFF2-40B4-BE49-F238E27FC236}">
                <a16:creationId xmlns:a16="http://schemas.microsoft.com/office/drawing/2014/main" id="{63CE75A9-EEC1-459D-ABB6-1EAC1D3FC4D6}"/>
              </a:ext>
            </a:extLst>
          </p:cNvPr>
          <p:cNvCxnSpPr>
            <a:cxnSpLocks/>
          </p:cNvCxnSpPr>
          <p:nvPr/>
        </p:nvCxnSpPr>
        <p:spPr>
          <a:xfrm flipH="1">
            <a:off x="3268596" y="2437011"/>
            <a:ext cx="1166156" cy="83502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6" name="Textfeld 45">
            <a:extLst>
              <a:ext uri="{FF2B5EF4-FFF2-40B4-BE49-F238E27FC236}">
                <a16:creationId xmlns:a16="http://schemas.microsoft.com/office/drawing/2014/main" id="{4315E8B1-220C-4713-ADB5-FFC2C1295530}"/>
              </a:ext>
            </a:extLst>
          </p:cNvPr>
          <p:cNvSpPr txBox="1"/>
          <p:nvPr/>
        </p:nvSpPr>
        <p:spPr>
          <a:xfrm>
            <a:off x="1941951" y="3347605"/>
            <a:ext cx="1627369" cy="369332"/>
          </a:xfrm>
          <a:prstGeom prst="rect">
            <a:avLst/>
          </a:prstGeom>
          <a:noFill/>
        </p:spPr>
        <p:txBody>
          <a:bodyPr wrap="none" rtlCol="0">
            <a:spAutoFit/>
          </a:bodyPr>
          <a:lstStyle/>
          <a:p>
            <a:r>
              <a:rPr lang="de-DE" dirty="0">
                <a:latin typeface="Times New Roman" panose="02020603050405020304" pitchFamily="18" charset="0"/>
                <a:cs typeface="Times New Roman" panose="02020603050405020304" pitchFamily="18" charset="0"/>
              </a:rPr>
              <a:t>Bessermenge B</a:t>
            </a:r>
          </a:p>
        </p:txBody>
      </p:sp>
      <p:sp>
        <p:nvSpPr>
          <p:cNvPr id="47" name="Textfeld 46">
            <a:extLst>
              <a:ext uri="{FF2B5EF4-FFF2-40B4-BE49-F238E27FC236}">
                <a16:creationId xmlns:a16="http://schemas.microsoft.com/office/drawing/2014/main" id="{0D26A887-6386-4903-8D4B-5BCED37E341C}"/>
              </a:ext>
            </a:extLst>
          </p:cNvPr>
          <p:cNvSpPr txBox="1"/>
          <p:nvPr/>
        </p:nvSpPr>
        <p:spPr>
          <a:xfrm>
            <a:off x="5202601" y="2637558"/>
            <a:ext cx="1630254" cy="369332"/>
          </a:xfrm>
          <a:prstGeom prst="rect">
            <a:avLst/>
          </a:prstGeom>
          <a:noFill/>
        </p:spPr>
        <p:txBody>
          <a:bodyPr wrap="none" rtlCol="0">
            <a:spAutoFit/>
          </a:bodyPr>
          <a:lstStyle/>
          <a:p>
            <a:r>
              <a:rPr lang="de-DE" dirty="0">
                <a:latin typeface="Times New Roman" panose="02020603050405020304" pitchFamily="18" charset="0"/>
                <a:cs typeface="Times New Roman" panose="02020603050405020304" pitchFamily="18" charset="0"/>
              </a:rPr>
              <a:t>Bessermenge A</a:t>
            </a:r>
          </a:p>
        </p:txBody>
      </p:sp>
      <p:sp>
        <p:nvSpPr>
          <p:cNvPr id="49" name="Textfeld 48">
            <a:extLst>
              <a:ext uri="{FF2B5EF4-FFF2-40B4-BE49-F238E27FC236}">
                <a16:creationId xmlns:a16="http://schemas.microsoft.com/office/drawing/2014/main" id="{ED55FDF9-F124-4820-B22C-A0AE0F99FAA0}"/>
              </a:ext>
            </a:extLst>
          </p:cNvPr>
          <p:cNvSpPr txBox="1"/>
          <p:nvPr/>
        </p:nvSpPr>
        <p:spPr>
          <a:xfrm>
            <a:off x="235978" y="5992696"/>
            <a:ext cx="8757590" cy="646331"/>
          </a:xfrm>
          <a:prstGeom prst="rect">
            <a:avLst/>
          </a:prstGeom>
          <a:noFill/>
        </p:spPr>
        <p:txBody>
          <a:bodyPr wrap="none" rtlCol="0">
            <a:spAutoFit/>
          </a:bodyPr>
          <a:lstStyle/>
          <a:p>
            <a:r>
              <a:rPr lang="de-DE" dirty="0">
                <a:latin typeface="Times New Roman" panose="02020603050405020304" pitchFamily="18" charset="0"/>
                <a:cs typeface="Times New Roman" panose="02020603050405020304" pitchFamily="18" charset="0"/>
              </a:rPr>
              <a:t>Innerhalb der Linse können sich beide Konsumenten A und B durch Tausch gegenüber ihren</a:t>
            </a:r>
          </a:p>
          <a:p>
            <a:r>
              <a:rPr lang="de-DE" dirty="0">
                <a:latin typeface="Times New Roman" panose="02020603050405020304" pitchFamily="18" charset="0"/>
                <a:cs typeface="Times New Roman" panose="02020603050405020304" pitchFamily="18" charset="0"/>
              </a:rPr>
              <a:t>Indifferenzkurven I</a:t>
            </a:r>
            <a:r>
              <a:rPr lang="de-DE" baseline="-25000" dirty="0">
                <a:latin typeface="Times New Roman" panose="02020603050405020304" pitchFamily="18" charset="0"/>
                <a:cs typeface="Times New Roman" panose="02020603050405020304" pitchFamily="18" charset="0"/>
              </a:rPr>
              <a:t>A </a:t>
            </a:r>
            <a:r>
              <a:rPr lang="de-DE" dirty="0">
                <a:latin typeface="Times New Roman" panose="02020603050405020304" pitchFamily="18" charset="0"/>
                <a:cs typeface="Times New Roman" panose="02020603050405020304" pitchFamily="18" charset="0"/>
              </a:rPr>
              <a:t>und I</a:t>
            </a:r>
            <a:r>
              <a:rPr lang="de-DE" baseline="-25000" dirty="0">
                <a:latin typeface="Times New Roman" panose="02020603050405020304" pitchFamily="18" charset="0"/>
                <a:cs typeface="Times New Roman" panose="02020603050405020304" pitchFamily="18" charset="0"/>
              </a:rPr>
              <a:t>B </a:t>
            </a:r>
            <a:r>
              <a:rPr lang="de-DE" dirty="0">
                <a:latin typeface="Times New Roman" panose="02020603050405020304" pitchFamily="18" charset="0"/>
                <a:cs typeface="Times New Roman" panose="02020603050405020304" pitchFamily="18" charset="0"/>
              </a:rPr>
              <a:t>besser stellen.</a:t>
            </a:r>
          </a:p>
        </p:txBody>
      </p:sp>
      <mc:AlternateContent xmlns:mc="http://schemas.openxmlformats.org/markup-compatibility/2006" xmlns:a14="http://schemas.microsoft.com/office/drawing/2010/main">
        <mc:Choice Requires="a14">
          <p:sp>
            <p:nvSpPr>
              <p:cNvPr id="2" name="Rechteck 1">
                <a:extLst>
                  <a:ext uri="{FF2B5EF4-FFF2-40B4-BE49-F238E27FC236}">
                    <a16:creationId xmlns:a16="http://schemas.microsoft.com/office/drawing/2014/main" id="{30E4B5CA-BBC9-4EF8-AD41-195194E4B9CE}"/>
                  </a:ext>
                </a:extLst>
              </p:cNvPr>
              <p:cNvSpPr/>
              <p:nvPr/>
            </p:nvSpPr>
            <p:spPr>
              <a:xfrm>
                <a:off x="4483954" y="5473756"/>
                <a:ext cx="372794" cy="369332"/>
              </a:xfrm>
              <a:prstGeom prst="rect">
                <a:avLst/>
              </a:prstGeom>
            </p:spPr>
            <p:txBody>
              <a:bodyPr wrap="none">
                <a:spAutoFit/>
              </a:bodyPr>
              <a:lstStyle/>
              <a:p>
                <a14:m>
                  <m:oMath xmlns:m="http://schemas.openxmlformats.org/officeDocument/2006/math">
                    <m:acc>
                      <m:accPr>
                        <m:chr m:val="̅"/>
                        <m:ctrlPr>
                          <a:rPr lang="de-DE" i="1">
                            <a:latin typeface="Cambria Math" panose="02040503050406030204" pitchFamily="18" charset="0"/>
                            <a:cs typeface="Times New Roman" panose="02020603050405020304" pitchFamily="18" charset="0"/>
                          </a:rPr>
                        </m:ctrlPr>
                      </m:accPr>
                      <m:e>
                        <m:r>
                          <a:rPr lang="de-DE" i="1">
                            <a:latin typeface="Cambria Math" panose="02040503050406030204" pitchFamily="18" charset="0"/>
                            <a:cs typeface="Times New Roman" panose="02020603050405020304" pitchFamily="18" charset="0"/>
                          </a:rPr>
                          <m:t>𝑥</m:t>
                        </m:r>
                      </m:e>
                    </m:acc>
                  </m:oMath>
                </a14:m>
                <a:r>
                  <a:rPr lang="de-DE" dirty="0">
                    <a:latin typeface="Times New Roman" panose="02020603050405020304" pitchFamily="18" charset="0"/>
                    <a:cs typeface="Times New Roman" panose="02020603050405020304" pitchFamily="18" charset="0"/>
                  </a:rPr>
                  <a:t> </a:t>
                </a:r>
                <a:endParaRPr lang="de-DE" dirty="0"/>
              </a:p>
            </p:txBody>
          </p:sp>
        </mc:Choice>
        <mc:Fallback xmlns="">
          <p:sp>
            <p:nvSpPr>
              <p:cNvPr id="2" name="Rechteck 1">
                <a:extLst>
                  <a:ext uri="{FF2B5EF4-FFF2-40B4-BE49-F238E27FC236}">
                    <a16:creationId xmlns:a16="http://schemas.microsoft.com/office/drawing/2014/main" id="{30E4B5CA-BBC9-4EF8-AD41-195194E4B9CE}"/>
                  </a:ext>
                </a:extLst>
              </p:cNvPr>
              <p:cNvSpPr>
                <a:spLocks noRot="1" noChangeAspect="1" noMove="1" noResize="1" noEditPoints="1" noAdjustHandles="1" noChangeArrowheads="1" noChangeShapeType="1" noTextEdit="1"/>
              </p:cNvSpPr>
              <p:nvPr/>
            </p:nvSpPr>
            <p:spPr>
              <a:xfrm>
                <a:off x="4483954" y="5473756"/>
                <a:ext cx="372794" cy="369332"/>
              </a:xfrm>
              <a:prstGeom prst="rect">
                <a:avLst/>
              </a:prstGeom>
              <a:blipFill>
                <a:blip r:embed="rId2"/>
                <a:stretch>
                  <a:fillRect r="-13115"/>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3" name="Rechteck 2">
                <a:extLst>
                  <a:ext uri="{FF2B5EF4-FFF2-40B4-BE49-F238E27FC236}">
                    <a16:creationId xmlns:a16="http://schemas.microsoft.com/office/drawing/2014/main" id="{E8DB2EC5-C3A3-4690-A0A1-F66BB6F4248D}"/>
                  </a:ext>
                </a:extLst>
              </p:cNvPr>
              <p:cNvSpPr/>
              <p:nvPr/>
            </p:nvSpPr>
            <p:spPr>
              <a:xfrm>
                <a:off x="78567" y="2684415"/>
                <a:ext cx="371384"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acc>
                        <m:accPr>
                          <m:chr m:val="̅"/>
                          <m:ctrlPr>
                            <a:rPr lang="de-DE" i="1">
                              <a:latin typeface="Cambria Math" panose="02040503050406030204" pitchFamily="18" charset="0"/>
                              <a:cs typeface="Times New Roman" panose="02020603050405020304" pitchFamily="18" charset="0"/>
                            </a:rPr>
                          </m:ctrlPr>
                        </m:accPr>
                        <m:e>
                          <m:r>
                            <a:rPr lang="de-DE" i="1">
                              <a:latin typeface="Cambria Math" panose="02040503050406030204" pitchFamily="18" charset="0"/>
                              <a:cs typeface="Times New Roman" panose="02020603050405020304" pitchFamily="18" charset="0"/>
                            </a:rPr>
                            <m:t>𝑦</m:t>
                          </m:r>
                        </m:e>
                      </m:acc>
                    </m:oMath>
                  </m:oMathPara>
                </a14:m>
                <a:endParaRPr lang="de-DE" dirty="0"/>
              </a:p>
            </p:txBody>
          </p:sp>
        </mc:Choice>
        <mc:Fallback xmlns="">
          <p:sp>
            <p:nvSpPr>
              <p:cNvPr id="3" name="Rechteck 2">
                <a:extLst>
                  <a:ext uri="{FF2B5EF4-FFF2-40B4-BE49-F238E27FC236}">
                    <a16:creationId xmlns:a16="http://schemas.microsoft.com/office/drawing/2014/main" id="{E8DB2EC5-C3A3-4690-A0A1-F66BB6F4248D}"/>
                  </a:ext>
                </a:extLst>
              </p:cNvPr>
              <p:cNvSpPr>
                <a:spLocks noRot="1" noChangeAspect="1" noMove="1" noResize="1" noEditPoints="1" noAdjustHandles="1" noChangeArrowheads="1" noChangeShapeType="1" noTextEdit="1"/>
              </p:cNvSpPr>
              <p:nvPr/>
            </p:nvSpPr>
            <p:spPr>
              <a:xfrm>
                <a:off x="78567" y="2684415"/>
                <a:ext cx="371384" cy="369332"/>
              </a:xfrm>
              <a:prstGeom prst="rect">
                <a:avLst/>
              </a:prstGeom>
              <a:blipFill>
                <a:blip r:embed="rId3"/>
                <a:stretch>
                  <a:fillRect b="-6557"/>
                </a:stretch>
              </a:blipFill>
            </p:spPr>
            <p:txBody>
              <a:bodyPr/>
              <a:lstStyle/>
              <a:p>
                <a:r>
                  <a:rPr lang="de-DE">
                    <a:noFill/>
                  </a:rPr>
                  <a:t> </a:t>
                </a:r>
              </a:p>
            </p:txBody>
          </p:sp>
        </mc:Fallback>
      </mc:AlternateContent>
      <p:sp>
        <p:nvSpPr>
          <p:cNvPr id="36" name="Textfeld 35"/>
          <p:cNvSpPr txBox="1"/>
          <p:nvPr/>
        </p:nvSpPr>
        <p:spPr>
          <a:xfrm>
            <a:off x="8600902" y="115573"/>
            <a:ext cx="3591097" cy="1012359"/>
          </a:xfrm>
          <a:prstGeom prst="rect">
            <a:avLst/>
          </a:prstGeom>
          <a:noFill/>
        </p:spPr>
        <p:txBody>
          <a:bodyPr wrap="square" rtlCol="0">
            <a:noAutofit/>
          </a:bodyPr>
          <a:lstStyle/>
          <a:p>
            <a:r>
              <a:rPr lang="de-DE" sz="1200" dirty="0" smtClean="0"/>
              <a:t>Die Problemstellung lässt sich folgendermaßen veranschaulichen:</a:t>
            </a:r>
          </a:p>
          <a:p>
            <a:r>
              <a:rPr lang="de-DE" sz="1200" dirty="0" smtClean="0"/>
              <a:t>Wir betrachten zuerst A und gehen von einem gegebenen Nutzenniveau repräsentiert durch die Indifferenzkurve I</a:t>
            </a:r>
            <a:r>
              <a:rPr lang="de-DE" sz="1200" baseline="-25000" dirty="0" smtClean="0"/>
              <a:t>A </a:t>
            </a:r>
            <a:r>
              <a:rPr lang="de-DE" sz="1200" dirty="0"/>
              <a:t>a</a:t>
            </a:r>
            <a:r>
              <a:rPr lang="de-DE" sz="1200" dirty="0" smtClean="0"/>
              <a:t>us</a:t>
            </a:r>
            <a:endParaRPr lang="de-DE" sz="1200" dirty="0"/>
          </a:p>
        </p:txBody>
      </p:sp>
      <p:sp>
        <p:nvSpPr>
          <p:cNvPr id="37" name="Textfeld 36"/>
          <p:cNvSpPr txBox="1"/>
          <p:nvPr/>
        </p:nvSpPr>
        <p:spPr>
          <a:xfrm>
            <a:off x="8600901" y="995340"/>
            <a:ext cx="3591097" cy="506180"/>
          </a:xfrm>
          <a:prstGeom prst="rect">
            <a:avLst/>
          </a:prstGeom>
          <a:noFill/>
        </p:spPr>
        <p:txBody>
          <a:bodyPr wrap="square" rtlCol="0">
            <a:noAutofit/>
          </a:bodyPr>
          <a:lstStyle/>
          <a:p>
            <a:r>
              <a:rPr lang="de-DE" sz="1200" dirty="0" smtClean="0"/>
              <a:t>Alle </a:t>
            </a:r>
            <a:r>
              <a:rPr lang="de-DE" sz="1200" dirty="0" err="1" smtClean="0"/>
              <a:t>x,y</a:t>
            </a:r>
            <a:r>
              <a:rPr lang="de-DE" sz="1200" dirty="0" smtClean="0"/>
              <a:t>-Kombinationen, die rechts oberhalb von I</a:t>
            </a:r>
            <a:r>
              <a:rPr lang="de-DE" sz="1200" baseline="-25000" dirty="0" smtClean="0"/>
              <a:t>A </a:t>
            </a:r>
            <a:r>
              <a:rPr lang="de-DE" sz="1200" dirty="0" smtClean="0"/>
              <a:t>liegen stellen eine Verbesserung gegenüber </a:t>
            </a:r>
            <a:r>
              <a:rPr lang="de-DE" sz="1200" dirty="0"/>
              <a:t>I</a:t>
            </a:r>
            <a:r>
              <a:rPr lang="de-DE" sz="1200" baseline="-25000" dirty="0"/>
              <a:t>A </a:t>
            </a:r>
            <a:r>
              <a:rPr lang="de-DE" sz="1200" dirty="0" smtClean="0"/>
              <a:t> dar </a:t>
            </a:r>
            <a:endParaRPr lang="de-DE" sz="1200" dirty="0"/>
          </a:p>
        </p:txBody>
      </p:sp>
      <mc:AlternateContent xmlns:mc="http://schemas.openxmlformats.org/markup-compatibility/2006" xmlns:a14="http://schemas.microsoft.com/office/drawing/2010/main">
        <mc:Choice Requires="a14">
          <p:sp>
            <p:nvSpPr>
              <p:cNvPr id="42" name="Textfeld 41"/>
              <p:cNvSpPr txBox="1"/>
              <p:nvPr/>
            </p:nvSpPr>
            <p:spPr>
              <a:xfrm>
                <a:off x="8600903" y="1410511"/>
                <a:ext cx="3591097" cy="506180"/>
              </a:xfrm>
              <a:prstGeom prst="rect">
                <a:avLst/>
              </a:prstGeom>
              <a:noFill/>
            </p:spPr>
            <p:txBody>
              <a:bodyPr wrap="square" rtlCol="0">
                <a:noAutofit/>
              </a:bodyPr>
              <a:lstStyle/>
              <a:p>
                <a:r>
                  <a:rPr lang="de-DE" sz="1200" dirty="0" smtClean="0"/>
                  <a:t>Allerdings ist der maximale Konsum von x für A durch </a:t>
                </a:r>
                <a14:m>
                  <m:oMath xmlns:m="http://schemas.openxmlformats.org/officeDocument/2006/math">
                    <m:acc>
                      <m:accPr>
                        <m:chr m:val="̅"/>
                        <m:ctrlPr>
                          <a:rPr lang="de-DE" sz="1200" i="1">
                            <a:latin typeface="Cambria Math" panose="02040503050406030204" pitchFamily="18" charset="0"/>
                            <a:cs typeface="Times New Roman" panose="02020603050405020304" pitchFamily="18" charset="0"/>
                          </a:rPr>
                        </m:ctrlPr>
                      </m:accPr>
                      <m:e>
                        <m:r>
                          <a:rPr lang="de-DE" sz="1200" i="1">
                            <a:latin typeface="Cambria Math" panose="02040503050406030204" pitchFamily="18" charset="0"/>
                            <a:cs typeface="Times New Roman" panose="02020603050405020304" pitchFamily="18" charset="0"/>
                          </a:rPr>
                          <m:t>𝑥</m:t>
                        </m:r>
                      </m:e>
                    </m:acc>
                  </m:oMath>
                </a14:m>
                <a:r>
                  <a:rPr lang="de-DE" sz="1200" dirty="0" smtClean="0"/>
                  <a:t> beschränkt.</a:t>
                </a:r>
                <a:endParaRPr lang="de-DE" sz="1200" dirty="0"/>
              </a:p>
            </p:txBody>
          </p:sp>
        </mc:Choice>
        <mc:Fallback xmlns="">
          <p:sp>
            <p:nvSpPr>
              <p:cNvPr id="42" name="Textfeld 41"/>
              <p:cNvSpPr txBox="1">
                <a:spLocks noRot="1" noChangeAspect="1" noMove="1" noResize="1" noEditPoints="1" noAdjustHandles="1" noChangeArrowheads="1" noChangeShapeType="1" noTextEdit="1"/>
              </p:cNvSpPr>
              <p:nvPr/>
            </p:nvSpPr>
            <p:spPr>
              <a:xfrm>
                <a:off x="8600903" y="1410511"/>
                <a:ext cx="3591097" cy="506180"/>
              </a:xfrm>
              <a:prstGeom prst="rect">
                <a:avLst/>
              </a:prstGeom>
              <a:blipFill>
                <a:blip r:embed="rId4"/>
                <a:stretch>
                  <a:fillRect l="-170"/>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45" name="Textfeld 44"/>
              <p:cNvSpPr txBox="1"/>
              <p:nvPr/>
            </p:nvSpPr>
            <p:spPr>
              <a:xfrm>
                <a:off x="8600900" y="1841237"/>
                <a:ext cx="3591097" cy="506180"/>
              </a:xfrm>
              <a:prstGeom prst="rect">
                <a:avLst/>
              </a:prstGeom>
              <a:noFill/>
            </p:spPr>
            <p:txBody>
              <a:bodyPr wrap="square" rtlCol="0">
                <a:noAutofit/>
              </a:bodyPr>
              <a:lstStyle/>
              <a:p>
                <a:r>
                  <a:rPr lang="de-DE" sz="1200" dirty="0" smtClean="0"/>
                  <a:t>Genauso ist der maximale Konsum von y für A durch </a:t>
                </a:r>
                <a14:m>
                  <m:oMath xmlns:m="http://schemas.openxmlformats.org/officeDocument/2006/math">
                    <m:acc>
                      <m:accPr>
                        <m:chr m:val="̅"/>
                        <m:ctrlPr>
                          <a:rPr lang="de-DE" sz="1200" i="1">
                            <a:latin typeface="Cambria Math" panose="02040503050406030204" pitchFamily="18" charset="0"/>
                            <a:cs typeface="Times New Roman" panose="02020603050405020304" pitchFamily="18" charset="0"/>
                          </a:rPr>
                        </m:ctrlPr>
                      </m:accPr>
                      <m:e>
                        <m:r>
                          <a:rPr lang="de-DE" sz="1200" b="0" i="1" smtClean="0">
                            <a:latin typeface="Cambria Math" panose="02040503050406030204" pitchFamily="18" charset="0"/>
                            <a:cs typeface="Times New Roman" panose="02020603050405020304" pitchFamily="18" charset="0"/>
                          </a:rPr>
                          <m:t>𝑦</m:t>
                        </m:r>
                      </m:e>
                    </m:acc>
                  </m:oMath>
                </a14:m>
                <a:r>
                  <a:rPr lang="de-DE" sz="1200" dirty="0" smtClean="0"/>
                  <a:t> beschränkt.</a:t>
                </a:r>
                <a:endParaRPr lang="de-DE" sz="1200" dirty="0"/>
              </a:p>
            </p:txBody>
          </p:sp>
        </mc:Choice>
        <mc:Fallback xmlns="">
          <p:sp>
            <p:nvSpPr>
              <p:cNvPr id="45" name="Textfeld 44"/>
              <p:cNvSpPr txBox="1">
                <a:spLocks noRot="1" noChangeAspect="1" noMove="1" noResize="1" noEditPoints="1" noAdjustHandles="1" noChangeArrowheads="1" noChangeShapeType="1" noTextEdit="1"/>
              </p:cNvSpPr>
              <p:nvPr/>
            </p:nvSpPr>
            <p:spPr>
              <a:xfrm>
                <a:off x="8600900" y="1841237"/>
                <a:ext cx="3591097" cy="506180"/>
              </a:xfrm>
              <a:prstGeom prst="rect">
                <a:avLst/>
              </a:prstGeom>
              <a:blipFill>
                <a:blip r:embed="rId5"/>
                <a:stretch>
                  <a:fillRect l="-170" r="-1698"/>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48" name="Textfeld 47"/>
              <p:cNvSpPr txBox="1"/>
              <p:nvPr/>
            </p:nvSpPr>
            <p:spPr>
              <a:xfrm>
                <a:off x="8506691" y="2239031"/>
                <a:ext cx="3685309" cy="646037"/>
              </a:xfrm>
              <a:prstGeom prst="rect">
                <a:avLst/>
              </a:prstGeom>
              <a:noFill/>
            </p:spPr>
            <p:txBody>
              <a:bodyPr wrap="square" rtlCol="0">
                <a:noAutofit/>
              </a:bodyPr>
              <a:lstStyle/>
              <a:p>
                <a:r>
                  <a:rPr lang="de-DE" sz="1200" dirty="0" smtClean="0"/>
                  <a:t>Konsumiert A die kompletten Ressourcen </a:t>
                </a:r>
                <a14:m>
                  <m:oMath xmlns:m="http://schemas.openxmlformats.org/officeDocument/2006/math">
                    <m:acc>
                      <m:accPr>
                        <m:chr m:val="̅"/>
                        <m:ctrlPr>
                          <a:rPr lang="de-DE" sz="1200" i="1">
                            <a:latin typeface="Cambria Math" panose="02040503050406030204" pitchFamily="18" charset="0"/>
                            <a:cs typeface="Times New Roman" panose="02020603050405020304" pitchFamily="18" charset="0"/>
                          </a:rPr>
                        </m:ctrlPr>
                      </m:accPr>
                      <m:e>
                        <m:r>
                          <a:rPr lang="de-DE" sz="1200" b="0" i="1" smtClean="0">
                            <a:latin typeface="Cambria Math" panose="02040503050406030204" pitchFamily="18" charset="0"/>
                            <a:cs typeface="Times New Roman" panose="02020603050405020304" pitchFamily="18" charset="0"/>
                          </a:rPr>
                          <m:t>𝑥</m:t>
                        </m:r>
                      </m:e>
                    </m:acc>
                  </m:oMath>
                </a14:m>
                <a:r>
                  <a:rPr lang="de-DE" sz="1200" dirty="0" smtClean="0"/>
                  <a:t>,</a:t>
                </a:r>
                <a14:m>
                  <m:oMath xmlns:m="http://schemas.openxmlformats.org/officeDocument/2006/math">
                    <m:acc>
                      <m:accPr>
                        <m:chr m:val="̅"/>
                        <m:ctrlPr>
                          <a:rPr lang="de-DE" sz="1200" i="1">
                            <a:latin typeface="Cambria Math" panose="02040503050406030204" pitchFamily="18" charset="0"/>
                            <a:cs typeface="Times New Roman" panose="02020603050405020304" pitchFamily="18" charset="0"/>
                          </a:rPr>
                        </m:ctrlPr>
                      </m:accPr>
                      <m:e>
                        <m:r>
                          <a:rPr lang="de-DE" sz="1200" b="0" i="1" smtClean="0">
                            <a:latin typeface="Cambria Math" panose="02040503050406030204" pitchFamily="18" charset="0"/>
                            <a:cs typeface="Times New Roman" panose="02020603050405020304" pitchFamily="18" charset="0"/>
                          </a:rPr>
                          <m:t>𝑦</m:t>
                        </m:r>
                      </m:e>
                    </m:acc>
                  </m:oMath>
                </a14:m>
                <a:r>
                  <a:rPr lang="de-DE" sz="1200" dirty="0" smtClean="0"/>
                  <a:t> der Ökonomie, so bleibt nichts mehr für B übrig. Dieser Punkt repräsentiert damit den 0-Punkt für Konsument B</a:t>
                </a:r>
                <a:endParaRPr lang="de-DE" sz="1200" dirty="0"/>
              </a:p>
            </p:txBody>
          </p:sp>
        </mc:Choice>
        <mc:Fallback xmlns="">
          <p:sp>
            <p:nvSpPr>
              <p:cNvPr id="48" name="Textfeld 47"/>
              <p:cNvSpPr txBox="1">
                <a:spLocks noRot="1" noChangeAspect="1" noMove="1" noResize="1" noEditPoints="1" noAdjustHandles="1" noChangeArrowheads="1" noChangeShapeType="1" noTextEdit="1"/>
              </p:cNvSpPr>
              <p:nvPr/>
            </p:nvSpPr>
            <p:spPr>
              <a:xfrm>
                <a:off x="8506691" y="2239031"/>
                <a:ext cx="3685309" cy="646037"/>
              </a:xfrm>
              <a:prstGeom prst="rect">
                <a:avLst/>
              </a:prstGeom>
              <a:blipFill>
                <a:blip r:embed="rId6"/>
                <a:stretch>
                  <a:fillRect b="-6604"/>
                </a:stretch>
              </a:blipFill>
            </p:spPr>
            <p:txBody>
              <a:bodyPr/>
              <a:lstStyle/>
              <a:p>
                <a:r>
                  <a:rPr lang="de-DE">
                    <a:noFill/>
                  </a:rPr>
                  <a:t> </a:t>
                </a:r>
              </a:p>
            </p:txBody>
          </p:sp>
        </mc:Fallback>
      </mc:AlternateContent>
      <p:sp>
        <p:nvSpPr>
          <p:cNvPr id="50" name="Textfeld 49"/>
          <p:cNvSpPr txBox="1"/>
          <p:nvPr/>
        </p:nvSpPr>
        <p:spPr>
          <a:xfrm>
            <a:off x="8506691" y="2812479"/>
            <a:ext cx="3685309" cy="823725"/>
          </a:xfrm>
          <a:prstGeom prst="rect">
            <a:avLst/>
          </a:prstGeom>
          <a:noFill/>
        </p:spPr>
        <p:txBody>
          <a:bodyPr wrap="square" rtlCol="0">
            <a:noAutofit/>
          </a:bodyPr>
          <a:lstStyle/>
          <a:p>
            <a:r>
              <a:rPr lang="de-DE" sz="1200" dirty="0" smtClean="0"/>
              <a:t>Konsument B können wir damit in dem Koordinatensystem mit B als 0-Punkt und x nimmt horizontal nach links zu und y nimmt vertikal nach unten zu betrachten </a:t>
            </a:r>
            <a:endParaRPr lang="de-DE" sz="1200" dirty="0"/>
          </a:p>
        </p:txBody>
      </p:sp>
      <p:sp>
        <p:nvSpPr>
          <p:cNvPr id="51" name="Textfeld 50"/>
          <p:cNvSpPr txBox="1"/>
          <p:nvPr/>
        </p:nvSpPr>
        <p:spPr>
          <a:xfrm>
            <a:off x="8506691" y="3577195"/>
            <a:ext cx="3685309" cy="632458"/>
          </a:xfrm>
          <a:prstGeom prst="rect">
            <a:avLst/>
          </a:prstGeom>
          <a:noFill/>
        </p:spPr>
        <p:txBody>
          <a:bodyPr wrap="square" rtlCol="0">
            <a:noAutofit/>
          </a:bodyPr>
          <a:lstStyle/>
          <a:p>
            <a:r>
              <a:rPr lang="de-DE" sz="1200" dirty="0" smtClean="0"/>
              <a:t>Gehen wir auch hier von einem Nutzenniveau repräsentiert durch die Indifferenzkurve I</a:t>
            </a:r>
            <a:r>
              <a:rPr lang="de-DE" sz="1200" baseline="-25000" dirty="0" smtClean="0"/>
              <a:t>B </a:t>
            </a:r>
            <a:r>
              <a:rPr lang="de-DE" sz="1200" dirty="0" smtClean="0"/>
              <a:t>aus. So gilt hier:</a:t>
            </a:r>
            <a:endParaRPr lang="de-DE" sz="1200" dirty="0"/>
          </a:p>
        </p:txBody>
      </p:sp>
      <p:sp>
        <p:nvSpPr>
          <p:cNvPr id="52" name="Textfeld 51"/>
          <p:cNvSpPr txBox="1"/>
          <p:nvPr/>
        </p:nvSpPr>
        <p:spPr>
          <a:xfrm>
            <a:off x="8600900" y="4177492"/>
            <a:ext cx="3579086" cy="290810"/>
          </a:xfrm>
          <a:prstGeom prst="rect">
            <a:avLst/>
          </a:prstGeom>
          <a:noFill/>
        </p:spPr>
        <p:txBody>
          <a:bodyPr wrap="square" rtlCol="0">
            <a:noAutofit/>
          </a:bodyPr>
          <a:lstStyle/>
          <a:p>
            <a:r>
              <a:rPr lang="de-DE" sz="1200" dirty="0" smtClean="0"/>
              <a:t>Alles, was links unterhalb von </a:t>
            </a:r>
            <a:r>
              <a:rPr lang="de-DE" sz="1200" dirty="0"/>
              <a:t>I</a:t>
            </a:r>
            <a:r>
              <a:rPr lang="de-DE" sz="1200" baseline="-25000" dirty="0"/>
              <a:t>B </a:t>
            </a:r>
            <a:r>
              <a:rPr lang="de-DE" sz="1200" dirty="0" smtClean="0"/>
              <a:t>liegt, stellt B besser</a:t>
            </a:r>
            <a:endParaRPr lang="de-DE" sz="1200" dirty="0"/>
          </a:p>
        </p:txBody>
      </p:sp>
      <p:sp>
        <p:nvSpPr>
          <p:cNvPr id="54" name="Textfeld 53"/>
          <p:cNvSpPr txBox="1"/>
          <p:nvPr/>
        </p:nvSpPr>
        <p:spPr>
          <a:xfrm>
            <a:off x="8559802" y="5106258"/>
            <a:ext cx="3579086" cy="886435"/>
          </a:xfrm>
          <a:prstGeom prst="rect">
            <a:avLst/>
          </a:prstGeom>
          <a:noFill/>
        </p:spPr>
        <p:txBody>
          <a:bodyPr wrap="square" rtlCol="0">
            <a:noAutofit/>
          </a:bodyPr>
          <a:lstStyle/>
          <a:p>
            <a:r>
              <a:rPr lang="de-DE" sz="1200" dirty="0" smtClean="0"/>
              <a:t>In dieser Darstellung, nach dem englischen Ökonomen Edgeworth benannt, betrachten wir analog zu Mikro zwei Konsumenten gemäß ihrer Indifferenzkurven gleichzeitig</a:t>
            </a:r>
            <a:endParaRPr lang="de-DE" sz="1200" dirty="0"/>
          </a:p>
        </p:txBody>
      </p:sp>
    </p:spTree>
    <p:extLst>
      <p:ext uri="{BB962C8B-B14F-4D97-AF65-F5344CB8AC3E}">
        <p14:creationId xmlns:p14="http://schemas.microsoft.com/office/powerpoint/2010/main" val="3857396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9"/>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1"/>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7"/>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43"/>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4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2"/>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29"/>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45"/>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21"/>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3"/>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48"/>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34"/>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17"/>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32"/>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nodeType="clickEffect">
                                  <p:stCondLst>
                                    <p:cond delay="0"/>
                                  </p:stCondLst>
                                  <p:childTnLst>
                                    <p:set>
                                      <p:cBhvr>
                                        <p:cTn id="76" dur="1" fill="hold">
                                          <p:stCondLst>
                                            <p:cond delay="0"/>
                                          </p:stCondLst>
                                        </p:cTn>
                                        <p:tgtEl>
                                          <p:spTgt spid="16"/>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33"/>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50"/>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51"/>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38"/>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40"/>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grpId="0" nodeType="clickEffect">
                                  <p:stCondLst>
                                    <p:cond delay="0"/>
                                  </p:stCondLst>
                                  <p:childTnLst>
                                    <p:set>
                                      <p:cBhvr>
                                        <p:cTn id="96" dur="1" fill="hold">
                                          <p:stCondLst>
                                            <p:cond delay="0"/>
                                          </p:stCondLst>
                                        </p:cTn>
                                        <p:tgtEl>
                                          <p:spTgt spid="52"/>
                                        </p:tgtEl>
                                        <p:attrNameLst>
                                          <p:attrName>style.visibility</p:attrName>
                                        </p:attrNameLst>
                                      </p:cBhvr>
                                      <p:to>
                                        <p:strVal val="visible"/>
                                      </p:to>
                                    </p:set>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nodeType="clickEffect">
                                  <p:stCondLst>
                                    <p:cond delay="0"/>
                                  </p:stCondLst>
                                  <p:childTnLst>
                                    <p:set>
                                      <p:cBhvr>
                                        <p:cTn id="100" dur="1" fill="hold">
                                          <p:stCondLst>
                                            <p:cond delay="0"/>
                                          </p:stCondLst>
                                        </p:cTn>
                                        <p:tgtEl>
                                          <p:spTgt spid="44"/>
                                        </p:tgtEl>
                                        <p:attrNameLst>
                                          <p:attrName>style.visibility</p:attrName>
                                        </p:attrNameLst>
                                      </p:cBhvr>
                                      <p:to>
                                        <p:strVal val="visible"/>
                                      </p:to>
                                    </p:set>
                                  </p:childTnLst>
                                </p:cTn>
                              </p:par>
                              <p:par>
                                <p:cTn id="101" presetID="1" presetClass="entr" presetSubtype="0" fill="hold" grpId="0" nodeType="withEffect">
                                  <p:stCondLst>
                                    <p:cond delay="0"/>
                                  </p:stCondLst>
                                  <p:childTnLst>
                                    <p:set>
                                      <p:cBhvr>
                                        <p:cTn id="102" dur="1" fill="hold">
                                          <p:stCondLst>
                                            <p:cond delay="0"/>
                                          </p:stCondLst>
                                        </p:cTn>
                                        <p:tgtEl>
                                          <p:spTgt spid="46"/>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49"/>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grpId="0" nodeType="clickEffect">
                                  <p:stCondLst>
                                    <p:cond delay="0"/>
                                  </p:stCondLst>
                                  <p:childTnLst>
                                    <p:set>
                                      <p:cBhvr>
                                        <p:cTn id="110" dur="1" fill="hold">
                                          <p:stCondLst>
                                            <p:cond delay="0"/>
                                          </p:stCondLst>
                                        </p:cTn>
                                        <p:tgtEl>
                                          <p:spTgt spid="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1" grpId="0"/>
      <p:bldP spid="32" grpId="0"/>
      <p:bldP spid="33" grpId="0"/>
      <p:bldP spid="34" grpId="0"/>
      <p:bldP spid="35" grpId="0"/>
      <p:bldP spid="38" grpId="0" animBg="1"/>
      <p:bldP spid="39" grpId="0" animBg="1"/>
      <p:bldP spid="40" grpId="0"/>
      <p:bldP spid="41" grpId="0"/>
      <p:bldP spid="46" grpId="0"/>
      <p:bldP spid="47" grpId="0"/>
      <p:bldP spid="49" grpId="0"/>
      <p:bldP spid="2" grpId="0"/>
      <p:bldP spid="3" grpId="0"/>
      <p:bldP spid="36" grpId="0"/>
      <p:bldP spid="37" grpId="0"/>
      <p:bldP spid="42" grpId="0"/>
      <p:bldP spid="45" grpId="0"/>
      <p:bldP spid="48" grpId="0"/>
      <p:bldP spid="50" grpId="0"/>
      <p:bldP spid="51" grpId="0"/>
      <p:bldP spid="52" grpId="0"/>
      <p:bldP spid="5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Pareto-Effizienz</a:t>
            </a:r>
          </a:p>
        </p:txBody>
      </p:sp>
      <mc:AlternateContent xmlns:mc="http://schemas.openxmlformats.org/markup-compatibility/2006" xmlns:a14="http://schemas.microsoft.com/office/drawing/2010/main">
        <mc:Choice Requires="a14">
          <p:sp>
            <p:nvSpPr>
              <p:cNvPr id="11" name="Textfeld 10">
                <a:extLst>
                  <a:ext uri="{FF2B5EF4-FFF2-40B4-BE49-F238E27FC236}">
                    <a16:creationId xmlns:a16="http://schemas.microsoft.com/office/drawing/2014/main" id="{AA15B691-283D-4341-8E52-EBA1542B1340}"/>
                  </a:ext>
                </a:extLst>
              </p:cNvPr>
              <p:cNvSpPr txBox="1"/>
              <p:nvPr/>
            </p:nvSpPr>
            <p:spPr>
              <a:xfrm>
                <a:off x="19049" y="603151"/>
                <a:ext cx="12172951" cy="4628325"/>
              </a:xfrm>
              <a:prstGeom prst="rect">
                <a:avLst/>
              </a:prstGeom>
              <a:noFill/>
            </p:spPr>
            <p:txBody>
              <a:bodyPr wrap="square" rtlCol="0">
                <a:noAutofit/>
              </a:bodyPr>
              <a:lstStyle/>
              <a:p>
                <a:r>
                  <a:rPr lang="de-DE" sz="2400" dirty="0">
                    <a:latin typeface="Times New Roman" panose="02020603050405020304" pitchFamily="18" charset="0"/>
                    <a:cs typeface="Times New Roman" panose="02020603050405020304" pitchFamily="18" charset="0"/>
                  </a:rPr>
                  <a:t>Um verschiedene Aufteilungen/Allokationen der Güter </a:t>
                </a:r>
                <a14:m>
                  <m:oMath xmlns:m="http://schemas.openxmlformats.org/officeDocument/2006/math">
                    <m:r>
                      <a:rPr lang="de-DE" sz="2400">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𝑥</m:t>
                    </m:r>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𝑦</m:t>
                    </m:r>
                    <m:r>
                      <a:rPr lang="de-DE" sz="2400" i="1">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 zwischen den Konsumenten (A,B) zu vergleichen verwendet man das Kriterium der Pareto-Effizienz.</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Eine Allokation wird als </a:t>
                </a:r>
                <a:r>
                  <a:rPr lang="de-DE" sz="2400" b="1" dirty="0" err="1">
                    <a:latin typeface="Times New Roman" panose="02020603050405020304" pitchFamily="18" charset="0"/>
                    <a:cs typeface="Times New Roman" panose="02020603050405020304" pitchFamily="18" charset="0"/>
                  </a:rPr>
                  <a:t>pareto</a:t>
                </a:r>
                <a:r>
                  <a:rPr lang="de-DE" sz="2400" b="1" dirty="0">
                    <a:latin typeface="Times New Roman" panose="02020603050405020304" pitchFamily="18" charset="0"/>
                    <a:cs typeface="Times New Roman" panose="02020603050405020304" pitchFamily="18" charset="0"/>
                  </a:rPr>
                  <a:t>-effizient</a:t>
                </a:r>
                <a:r>
                  <a:rPr lang="de-DE" sz="2400" dirty="0">
                    <a:latin typeface="Times New Roman" panose="02020603050405020304" pitchFamily="18" charset="0"/>
                    <a:cs typeface="Times New Roman" panose="02020603050405020304" pitchFamily="18" charset="0"/>
                  </a:rPr>
                  <a:t> bezeichnet, wenn es nicht möglich ist, durch Umverteilung der Güter einen Konsumenten besser zu stellen, ohne einen anderen Konsumenten dadurch schlechter zu stellen.</a:t>
                </a:r>
              </a:p>
              <a:p>
                <a:pPr marL="342900"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Eine </a:t>
                </a:r>
                <a:r>
                  <a:rPr lang="de-DE" sz="2400" b="1" dirty="0">
                    <a:latin typeface="Times New Roman" panose="02020603050405020304" pitchFamily="18" charset="0"/>
                    <a:cs typeface="Times New Roman" panose="02020603050405020304" pitchFamily="18" charset="0"/>
                  </a:rPr>
                  <a:t>Pareto-Verbesserung</a:t>
                </a:r>
                <a:r>
                  <a:rPr lang="de-DE" sz="2400" dirty="0">
                    <a:latin typeface="Times New Roman" panose="02020603050405020304" pitchFamily="18" charset="0"/>
                    <a:cs typeface="Times New Roman" panose="02020603050405020304" pitchFamily="18" charset="0"/>
                  </a:rPr>
                  <a:t> liegt vor, wenn beim Übergang von einer Allokation zu einer anderen Allokation mindestens ein Konsument besser gestellt wird, ohne dass ein anderer Konsument dadurch schlechter gestellt wird. </a:t>
                </a:r>
              </a:p>
            </p:txBody>
          </p:sp>
        </mc:Choice>
        <mc:Fallback xmlns="">
          <p:sp>
            <p:nvSpPr>
              <p:cNvPr id="11" name="Textfeld 10">
                <a:extLst>
                  <a:ext uri="{FF2B5EF4-FFF2-40B4-BE49-F238E27FC236}">
                    <a16:creationId xmlns:a16="http://schemas.microsoft.com/office/drawing/2014/main" id="{AA15B691-283D-4341-8E52-EBA1542B1340}"/>
                  </a:ext>
                </a:extLst>
              </p:cNvPr>
              <p:cNvSpPr txBox="1">
                <a:spLocks noRot="1" noChangeAspect="1" noMove="1" noResize="1" noEditPoints="1" noAdjustHandles="1" noChangeArrowheads="1" noChangeShapeType="1" noTextEdit="1"/>
              </p:cNvSpPr>
              <p:nvPr/>
            </p:nvSpPr>
            <p:spPr>
              <a:xfrm>
                <a:off x="19049" y="603151"/>
                <a:ext cx="12172951" cy="4628325"/>
              </a:xfrm>
              <a:prstGeom prst="rect">
                <a:avLst/>
              </a:prstGeom>
              <a:blipFill>
                <a:blip r:embed="rId2"/>
                <a:stretch>
                  <a:fillRect l="-751" t="-1054"/>
                </a:stretch>
              </a:blipFill>
            </p:spPr>
            <p:txBody>
              <a:bodyPr/>
              <a:lstStyle/>
              <a:p>
                <a:r>
                  <a:rPr lang="de-DE">
                    <a:noFill/>
                  </a:rPr>
                  <a:t> </a:t>
                </a:r>
              </a:p>
            </p:txBody>
          </p:sp>
        </mc:Fallback>
      </mc:AlternateContent>
      <p:sp>
        <p:nvSpPr>
          <p:cNvPr id="4" name="Textfeld 3"/>
          <p:cNvSpPr txBox="1"/>
          <p:nvPr/>
        </p:nvSpPr>
        <p:spPr>
          <a:xfrm>
            <a:off x="6184669" y="4989880"/>
            <a:ext cx="5771339" cy="690484"/>
          </a:xfrm>
          <a:prstGeom prst="rect">
            <a:avLst/>
          </a:prstGeom>
          <a:noFill/>
        </p:spPr>
        <p:txBody>
          <a:bodyPr wrap="square" rtlCol="0">
            <a:noAutofit/>
          </a:bodyPr>
          <a:lstStyle/>
          <a:p>
            <a:r>
              <a:rPr lang="de-DE" sz="1200" dirty="0" smtClean="0"/>
              <a:t>Dieses Kriterium ist Ihnen schon in vielen Grundlagenveranstaltungen begegnet. Vielleicht ist es nicht als solches bezeichnet worden. Aber letztlich bedeutet eine Pareto-Verbesserung nichts anderes, als eine klassische </a:t>
            </a:r>
            <a:r>
              <a:rPr lang="de-DE" sz="1200" dirty="0" err="1" smtClean="0"/>
              <a:t>Win</a:t>
            </a:r>
            <a:r>
              <a:rPr lang="de-DE" sz="1200" dirty="0" smtClean="0"/>
              <a:t>-</a:t>
            </a:r>
            <a:r>
              <a:rPr lang="de-DE" sz="1200" dirty="0" err="1" smtClean="0"/>
              <a:t>Win</a:t>
            </a:r>
            <a:r>
              <a:rPr lang="de-DE" sz="1200" dirty="0" smtClean="0"/>
              <a:t>-Situation aus der BWL</a:t>
            </a:r>
            <a:endParaRPr lang="de-DE" sz="1200" dirty="0"/>
          </a:p>
        </p:txBody>
      </p:sp>
      <p:sp>
        <p:nvSpPr>
          <p:cNvPr id="5" name="Textfeld 4"/>
          <p:cNvSpPr txBox="1"/>
          <p:nvPr/>
        </p:nvSpPr>
        <p:spPr>
          <a:xfrm>
            <a:off x="4741025" y="5751879"/>
            <a:ext cx="5771339" cy="815175"/>
          </a:xfrm>
          <a:prstGeom prst="rect">
            <a:avLst/>
          </a:prstGeom>
          <a:noFill/>
        </p:spPr>
        <p:txBody>
          <a:bodyPr wrap="square" rtlCol="0">
            <a:noAutofit/>
          </a:bodyPr>
          <a:lstStyle/>
          <a:p>
            <a:r>
              <a:rPr lang="de-DE" sz="1200" dirty="0" smtClean="0"/>
              <a:t>Wichtig ist aber schon an dieser Stelle darauf hinzuweisen, dass das Pareto-Kriterium nichts mit „gleich“ oder „gerecht“ zu tun hat. Der Name Pareto kommt einfach von dem italienischen Ökonom </a:t>
            </a:r>
            <a:r>
              <a:rPr lang="de-DE" sz="1200" dirty="0" err="1" smtClean="0"/>
              <a:t>Vilfredo</a:t>
            </a:r>
            <a:r>
              <a:rPr lang="de-DE" sz="1200" dirty="0" smtClean="0"/>
              <a:t> Pareto. Klar ist nämlich auch, dass, wenn einer alles hat und die andere nichts, wir uns in einem </a:t>
            </a:r>
            <a:r>
              <a:rPr lang="de-DE" sz="1200" dirty="0" err="1" smtClean="0"/>
              <a:t>pareto</a:t>
            </a:r>
            <a:r>
              <a:rPr lang="de-DE" sz="1200" dirty="0" smtClean="0"/>
              <a:t>-effizienten Zustand befinden!</a:t>
            </a:r>
            <a:endParaRPr lang="de-DE" sz="1200" dirty="0"/>
          </a:p>
        </p:txBody>
      </p:sp>
    </p:spTree>
    <p:extLst>
      <p:ext uri="{BB962C8B-B14F-4D97-AF65-F5344CB8AC3E}">
        <p14:creationId xmlns:p14="http://schemas.microsoft.com/office/powerpoint/2010/main" val="145792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a:extLst>
              <a:ext uri="{FF2B5EF4-FFF2-40B4-BE49-F238E27FC236}">
                <a16:creationId xmlns:a16="http://schemas.microsoft.com/office/drawing/2014/main" id="{F176EB93-1C12-4646-B706-692BCB295C60}"/>
              </a:ext>
            </a:extLst>
          </p:cNvPr>
          <p:cNvPicPr>
            <a:picLocks noChangeAspect="1"/>
          </p:cNvPicPr>
          <p:nvPr/>
        </p:nvPicPr>
        <p:blipFill>
          <a:blip r:embed="rId2"/>
          <a:stretch>
            <a:fillRect/>
          </a:stretch>
        </p:blipFill>
        <p:spPr>
          <a:xfrm>
            <a:off x="19049" y="491128"/>
            <a:ext cx="9467764" cy="6131470"/>
          </a:xfrm>
          <a:prstGeom prst="rect">
            <a:avLst/>
          </a:prstGeom>
        </p:spPr>
      </p:pic>
      <p:sp>
        <p:nvSpPr>
          <p:cNvPr id="4" name="Textfeld 3">
            <a:extLst>
              <a:ext uri="{FF2B5EF4-FFF2-40B4-BE49-F238E27FC236}">
                <a16:creationId xmlns:a16="http://schemas.microsoft.com/office/drawing/2014/main" id="{16D2B6A0-024B-4F77-A20D-1B2EA4FD48D1}"/>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Pareto-Effizienz</a:t>
            </a:r>
          </a:p>
        </p:txBody>
      </p:sp>
      <p:sp>
        <p:nvSpPr>
          <p:cNvPr id="5" name="Textfeld 4"/>
          <p:cNvSpPr txBox="1"/>
          <p:nvPr/>
        </p:nvSpPr>
        <p:spPr>
          <a:xfrm>
            <a:off x="9674471" y="622927"/>
            <a:ext cx="2329870" cy="690484"/>
          </a:xfrm>
          <a:prstGeom prst="rect">
            <a:avLst/>
          </a:prstGeom>
          <a:noFill/>
        </p:spPr>
        <p:txBody>
          <a:bodyPr wrap="square" rtlCol="0">
            <a:noAutofit/>
          </a:bodyPr>
          <a:lstStyle/>
          <a:p>
            <a:r>
              <a:rPr lang="de-DE" sz="1200" dirty="0" smtClean="0"/>
              <a:t>Die formale Beschreibung mit den üblichen Variablen aus der Mikro sieht dann folgendermaßen aus</a:t>
            </a:r>
            <a:endParaRPr lang="de-DE" sz="1200" dirty="0"/>
          </a:p>
        </p:txBody>
      </p:sp>
    </p:spTree>
    <p:extLst>
      <p:ext uri="{BB962C8B-B14F-4D97-AF65-F5344CB8AC3E}">
        <p14:creationId xmlns:p14="http://schemas.microsoft.com/office/powerpoint/2010/main" val="1630166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Pareto-Effizienz und Grenzrate der Substitution</a:t>
            </a:r>
          </a:p>
        </p:txBody>
      </p:sp>
      <mc:AlternateContent xmlns:mc="http://schemas.openxmlformats.org/markup-compatibility/2006" xmlns:a14="http://schemas.microsoft.com/office/drawing/2010/main">
        <mc:Choice Requires="a14">
          <p:sp>
            <p:nvSpPr>
              <p:cNvPr id="11" name="Textfeld 10">
                <a:extLst>
                  <a:ext uri="{FF2B5EF4-FFF2-40B4-BE49-F238E27FC236}">
                    <a16:creationId xmlns:a16="http://schemas.microsoft.com/office/drawing/2014/main" id="{AA15B691-283D-4341-8E52-EBA1542B1340}"/>
                  </a:ext>
                </a:extLst>
              </p:cNvPr>
              <p:cNvSpPr txBox="1"/>
              <p:nvPr/>
            </p:nvSpPr>
            <p:spPr>
              <a:xfrm>
                <a:off x="1" y="524110"/>
                <a:ext cx="12192000" cy="5488357"/>
              </a:xfrm>
              <a:prstGeom prst="rect">
                <a:avLst/>
              </a:prstGeom>
              <a:noFill/>
            </p:spPr>
            <p:txBody>
              <a:bodyPr wrap="square" rtlCol="0">
                <a:noAutofit/>
              </a:bodyPr>
              <a:lstStyle/>
              <a:p>
                <a:r>
                  <a:rPr lang="de-DE" sz="2400" dirty="0">
                    <a:latin typeface="Times New Roman" panose="02020603050405020304" pitchFamily="18" charset="0"/>
                    <a:cs typeface="Times New Roman" panose="02020603050405020304" pitchFamily="18" charset="0"/>
                  </a:rPr>
                  <a:t>Die Steigung der Indifferenzkurve entspricht der Grenzrate der Substitution (GRS)</a:t>
                </a:r>
              </a:p>
              <a:p>
                <a:endParaRPr lang="de-DE" sz="2400" dirty="0">
                  <a:latin typeface="Times New Roman" panose="02020603050405020304" pitchFamily="18" charset="0"/>
                  <a:cs typeface="Times New Roman" panose="02020603050405020304" pitchFamily="18" charset="0"/>
                </a:endParaRPr>
              </a:p>
              <a:p>
                <a:pPr algn="ctr"/>
                <a:r>
                  <a:rPr lang="de-DE" sz="2400" dirty="0">
                    <a:solidFill>
                      <a:srgbClr val="000000"/>
                    </a:solidFill>
                    <a:latin typeface="Times New Roman" panose="02020603050405020304" pitchFamily="18" charset="0"/>
                    <a:cs typeface="Times New Roman" panose="02020603050405020304" pitchFamily="18" charset="0"/>
                  </a:rPr>
                  <a:t>GRS(</a:t>
                </a:r>
                <a14:m>
                  <m:oMath xmlns:m="http://schemas.openxmlformats.org/officeDocument/2006/math">
                    <m:r>
                      <a:rPr lang="de-DE" sz="2400" b="0" i="1" dirty="0" smtClean="0">
                        <a:solidFill>
                          <a:srgbClr val="000000"/>
                        </a:solidFill>
                        <a:latin typeface="Cambria Math" panose="02040503050406030204" pitchFamily="18" charset="0"/>
                      </a:rPr>
                      <m:t>𝑥</m:t>
                    </m:r>
                    <m:r>
                      <a:rPr lang="de-DE" sz="2400" b="0" i="1" dirty="0" smtClean="0">
                        <a:solidFill>
                          <a:srgbClr val="000000"/>
                        </a:solidFill>
                        <a:latin typeface="Cambria Math" panose="02040503050406030204" pitchFamily="18" charset="0"/>
                      </a:rPr>
                      <m:t>,</m:t>
                    </m:r>
                    <m:r>
                      <a:rPr lang="de-DE" sz="2400" b="0" i="1" dirty="0" smtClean="0">
                        <a:solidFill>
                          <a:srgbClr val="000000"/>
                        </a:solidFill>
                        <a:latin typeface="Cambria Math" panose="02040503050406030204" pitchFamily="18" charset="0"/>
                      </a:rPr>
                      <m:t>𝑦</m:t>
                    </m:r>
                  </m:oMath>
                </a14:m>
                <a:r>
                  <a:rPr lang="de-DE" sz="2400" dirty="0">
                    <a:solidFill>
                      <a:srgbClr val="000000"/>
                    </a:solidFill>
                    <a:latin typeface="Times New Roman" panose="02020603050405020304" pitchFamily="18" charset="0"/>
                    <a:cs typeface="Times New Roman" panose="02020603050405020304" pitchFamily="18" charset="0"/>
                  </a:rPr>
                  <a:t>) = </a:t>
                </a:r>
                <a14:m>
                  <m:oMath xmlns:m="http://schemas.openxmlformats.org/officeDocument/2006/math">
                    <m:f>
                      <m:fPr>
                        <m:ctrlPr>
                          <a:rPr lang="de-DE" sz="2400" i="1">
                            <a:solidFill>
                              <a:srgbClr val="000000"/>
                            </a:solidFill>
                            <a:latin typeface="Cambria Math" panose="02040503050406030204" pitchFamily="18" charset="0"/>
                          </a:rPr>
                        </m:ctrlPr>
                      </m:fPr>
                      <m:num>
                        <m:r>
                          <m:rPr>
                            <m:nor/>
                          </m:rPr>
                          <a:rPr lang="de-DE" sz="2400" dirty="0">
                            <a:solidFill>
                              <a:srgbClr val="000000"/>
                            </a:solidFill>
                            <a:latin typeface="Times New Roman" panose="02020603050405020304" pitchFamily="18" charset="0"/>
                            <a:cs typeface="Times New Roman" panose="02020603050405020304" pitchFamily="18" charset="0"/>
                          </a:rPr>
                          <m:t>d</m:t>
                        </m:r>
                        <m:r>
                          <m:rPr>
                            <m:sty m:val="p"/>
                          </m:rPr>
                          <a:rPr lang="de-DE" sz="2400" b="0" i="0" dirty="0" smtClean="0">
                            <a:solidFill>
                              <a:srgbClr val="000000"/>
                            </a:solidFill>
                            <a:latin typeface="Cambria Math" panose="02040503050406030204" pitchFamily="18" charset="0"/>
                            <a:cs typeface="Times New Roman" panose="02020603050405020304" pitchFamily="18" charset="0"/>
                          </a:rPr>
                          <m:t>y</m:t>
                        </m:r>
                      </m:num>
                      <m:den>
                        <m:r>
                          <m:rPr>
                            <m:nor/>
                          </m:rPr>
                          <a:rPr lang="de-DE" sz="2400" dirty="0">
                            <a:solidFill>
                              <a:srgbClr val="000000"/>
                            </a:solidFill>
                            <a:latin typeface="Times New Roman" panose="02020603050405020304" pitchFamily="18" charset="0"/>
                            <a:cs typeface="Times New Roman" panose="02020603050405020304" pitchFamily="18" charset="0"/>
                          </a:rPr>
                          <m:t>d</m:t>
                        </m:r>
                        <m:r>
                          <a:rPr lang="de-DE" sz="2400" b="0" i="1" dirty="0" smtClean="0">
                            <a:solidFill>
                              <a:srgbClr val="000000"/>
                            </a:solidFill>
                            <a:latin typeface="Cambria Math" panose="02040503050406030204" pitchFamily="18" charset="0"/>
                            <a:cs typeface="Times New Roman" panose="02020603050405020304" pitchFamily="18" charset="0"/>
                          </a:rPr>
                          <m:t>𝑥</m:t>
                        </m:r>
                      </m:den>
                    </m:f>
                    <m:r>
                      <a:rPr lang="de-DE" sz="2400" i="1" baseline="-25000" dirty="0">
                        <a:solidFill>
                          <a:srgbClr val="000000"/>
                        </a:solidFill>
                        <a:latin typeface="Cambria Math" panose="02040503050406030204" pitchFamily="18" charset="0"/>
                      </a:rPr>
                      <m:t>  </m:t>
                    </m:r>
                  </m:oMath>
                </a14:m>
                <a:r>
                  <a:rPr lang="de-DE" sz="2400" dirty="0">
                    <a:solidFill>
                      <a:srgbClr val="000000"/>
                    </a:solidFill>
                    <a:latin typeface="Times New Roman" panose="02020603050405020304" pitchFamily="18" charset="0"/>
                    <a:cs typeface="Times New Roman" panose="02020603050405020304" pitchFamily="18" charset="0"/>
                  </a:rPr>
                  <a:t>=</a:t>
                </a:r>
                <a:r>
                  <a:rPr lang="de-DE" sz="2400" dirty="0">
                    <a:solidFill>
                      <a:srgbClr val="000000"/>
                    </a:solidFill>
                  </a:rPr>
                  <a:t> </a:t>
                </a:r>
                <a14:m>
                  <m:oMath xmlns:m="http://schemas.openxmlformats.org/officeDocument/2006/math">
                    <m:r>
                      <a:rPr lang="de-DE" sz="2400" i="1">
                        <a:solidFill>
                          <a:srgbClr val="000000"/>
                        </a:solidFill>
                        <a:latin typeface="Cambria Math" panose="02040503050406030204" pitchFamily="18" charset="0"/>
                      </a:rPr>
                      <m:t>−</m:t>
                    </m:r>
                    <m:f>
                      <m:fPr>
                        <m:ctrlPr>
                          <a:rPr lang="de-DE" sz="2400" i="1">
                            <a:solidFill>
                              <a:srgbClr val="000000"/>
                            </a:solidFill>
                            <a:latin typeface="Cambria Math" panose="02040503050406030204" pitchFamily="18" charset="0"/>
                          </a:rPr>
                        </m:ctrlPr>
                      </m:fPr>
                      <m:num>
                        <m:f>
                          <m:fPr>
                            <m:ctrlPr>
                              <a:rPr lang="de-DE" sz="2400" i="1">
                                <a:solidFill>
                                  <a:srgbClr val="000000"/>
                                </a:solidFill>
                                <a:latin typeface="Cambria Math" panose="02040503050406030204" pitchFamily="18" charset="0"/>
                              </a:rPr>
                            </m:ctrlPr>
                          </m:fPr>
                          <m:num>
                            <m:r>
                              <a:rPr lang="el-GR" sz="2400" i="1">
                                <a:solidFill>
                                  <a:srgbClr val="000000"/>
                                </a:solidFill>
                                <a:latin typeface="Cambria Math" panose="02040503050406030204" pitchFamily="18" charset="0"/>
                                <a:ea typeface="Cambria Math" panose="02040503050406030204" pitchFamily="18" charset="0"/>
                              </a:rPr>
                              <m:t>𝜕</m:t>
                            </m:r>
                            <m:r>
                              <a:rPr lang="de-DE" sz="2400" b="0" i="1" smtClean="0">
                                <a:solidFill>
                                  <a:srgbClr val="000000"/>
                                </a:solidFill>
                                <a:latin typeface="Cambria Math" panose="02040503050406030204" pitchFamily="18" charset="0"/>
                                <a:ea typeface="Cambria Math" panose="02040503050406030204" pitchFamily="18" charset="0"/>
                              </a:rPr>
                              <m:t>𝑢</m:t>
                            </m:r>
                          </m:num>
                          <m:den>
                            <m:r>
                              <a:rPr lang="el-GR" sz="2400" i="1">
                                <a:solidFill>
                                  <a:srgbClr val="000000"/>
                                </a:solidFill>
                                <a:latin typeface="Cambria Math" panose="02040503050406030204" pitchFamily="18" charset="0"/>
                                <a:ea typeface="Cambria Math" panose="02040503050406030204" pitchFamily="18" charset="0"/>
                              </a:rPr>
                              <m:t>𝜕</m:t>
                            </m:r>
                            <m:r>
                              <a:rPr lang="de-DE" sz="2400" b="0" i="1" smtClean="0">
                                <a:solidFill>
                                  <a:srgbClr val="000000"/>
                                </a:solidFill>
                                <a:latin typeface="Cambria Math" panose="02040503050406030204" pitchFamily="18" charset="0"/>
                                <a:ea typeface="Cambria Math" panose="02040503050406030204" pitchFamily="18" charset="0"/>
                              </a:rPr>
                              <m:t>𝑥</m:t>
                            </m:r>
                          </m:den>
                        </m:f>
                      </m:num>
                      <m:den>
                        <m:f>
                          <m:fPr>
                            <m:ctrlPr>
                              <a:rPr lang="de-DE" sz="2400" i="1">
                                <a:solidFill>
                                  <a:srgbClr val="000000"/>
                                </a:solidFill>
                                <a:latin typeface="Cambria Math" panose="02040503050406030204" pitchFamily="18" charset="0"/>
                              </a:rPr>
                            </m:ctrlPr>
                          </m:fPr>
                          <m:num>
                            <m:r>
                              <a:rPr lang="el-GR" sz="2400" i="1">
                                <a:solidFill>
                                  <a:srgbClr val="000000"/>
                                </a:solidFill>
                                <a:latin typeface="Cambria Math" panose="02040503050406030204" pitchFamily="18" charset="0"/>
                                <a:ea typeface="Cambria Math" panose="02040503050406030204" pitchFamily="18" charset="0"/>
                              </a:rPr>
                              <m:t>𝜕</m:t>
                            </m:r>
                            <m:r>
                              <a:rPr lang="de-DE" sz="2400" b="0" i="1" smtClean="0">
                                <a:solidFill>
                                  <a:srgbClr val="000000"/>
                                </a:solidFill>
                                <a:latin typeface="Cambria Math" panose="02040503050406030204" pitchFamily="18" charset="0"/>
                                <a:ea typeface="Cambria Math" panose="02040503050406030204" pitchFamily="18" charset="0"/>
                              </a:rPr>
                              <m:t>𝑢</m:t>
                            </m:r>
                          </m:num>
                          <m:den>
                            <m:r>
                              <a:rPr lang="el-GR" sz="2400" i="1">
                                <a:solidFill>
                                  <a:srgbClr val="000000"/>
                                </a:solidFill>
                                <a:latin typeface="Cambria Math" panose="02040503050406030204" pitchFamily="18" charset="0"/>
                                <a:ea typeface="Cambria Math" panose="02040503050406030204" pitchFamily="18" charset="0"/>
                              </a:rPr>
                              <m:t>𝜕</m:t>
                            </m:r>
                            <m:r>
                              <a:rPr lang="de-DE" sz="2400" b="0" i="1" smtClean="0">
                                <a:solidFill>
                                  <a:srgbClr val="000000"/>
                                </a:solidFill>
                                <a:latin typeface="Cambria Math" panose="02040503050406030204" pitchFamily="18" charset="0"/>
                                <a:ea typeface="Cambria Math" panose="02040503050406030204" pitchFamily="18" charset="0"/>
                              </a:rPr>
                              <m:t>𝑦</m:t>
                            </m:r>
                          </m:den>
                        </m:f>
                      </m:den>
                    </m:f>
                    <m:r>
                      <a:rPr lang="de-DE" sz="2400" b="0" i="0" dirty="0" smtClean="0">
                        <a:solidFill>
                          <a:srgbClr val="000000"/>
                        </a:solidFill>
                        <a:latin typeface="Cambria Math" panose="02040503050406030204" pitchFamily="18" charset="0"/>
                      </a:rPr>
                      <m:t>=</m:t>
                    </m:r>
                    <m:r>
                      <a:rPr lang="de-DE" sz="2400" dirty="0">
                        <a:solidFill>
                          <a:srgbClr val="000000"/>
                        </a:solidFill>
                        <a:latin typeface="Cambria Math" panose="02040503050406030204" pitchFamily="18" charset="0"/>
                      </a:rPr>
                      <m:t>−</m:t>
                    </m:r>
                    <m:f>
                      <m:fPr>
                        <m:ctrlPr>
                          <a:rPr lang="de-DE" sz="2400" i="1" dirty="0">
                            <a:solidFill>
                              <a:srgbClr val="000000"/>
                            </a:solidFill>
                            <a:latin typeface="Cambria Math" panose="02040503050406030204" pitchFamily="18" charset="0"/>
                          </a:rPr>
                        </m:ctrlPr>
                      </m:fPr>
                      <m:num>
                        <m:r>
                          <m:rPr>
                            <m:sty m:val="p"/>
                          </m:rPr>
                          <a:rPr lang="de-DE" sz="2400" dirty="0">
                            <a:solidFill>
                              <a:srgbClr val="000000"/>
                            </a:solidFill>
                            <a:latin typeface="Cambria Math" panose="02040503050406030204" pitchFamily="18" charset="0"/>
                          </a:rPr>
                          <m:t>Grenznutzen</m:t>
                        </m:r>
                        <m:r>
                          <a:rPr lang="de-DE" sz="2400" dirty="0">
                            <a:solidFill>
                              <a:srgbClr val="000000"/>
                            </a:solidFill>
                            <a:latin typeface="Cambria Math" panose="02040503050406030204" pitchFamily="18" charset="0"/>
                          </a:rPr>
                          <m:t> </m:t>
                        </m:r>
                        <m:r>
                          <m:rPr>
                            <m:sty m:val="p"/>
                          </m:rPr>
                          <a:rPr lang="de-DE" sz="2400" dirty="0">
                            <a:solidFill>
                              <a:srgbClr val="000000"/>
                            </a:solidFill>
                            <a:latin typeface="Cambria Math" panose="02040503050406030204" pitchFamily="18" charset="0"/>
                          </a:rPr>
                          <m:t>des</m:t>
                        </m:r>
                        <m:r>
                          <a:rPr lang="de-DE" sz="2400" dirty="0">
                            <a:solidFill>
                              <a:srgbClr val="000000"/>
                            </a:solidFill>
                            <a:latin typeface="Cambria Math" panose="02040503050406030204" pitchFamily="18" charset="0"/>
                          </a:rPr>
                          <m:t> </m:t>
                        </m:r>
                        <m:r>
                          <m:rPr>
                            <m:sty m:val="p"/>
                          </m:rPr>
                          <a:rPr lang="de-DE" sz="2400" dirty="0">
                            <a:solidFill>
                              <a:srgbClr val="000000"/>
                            </a:solidFill>
                            <a:latin typeface="Cambria Math" panose="02040503050406030204" pitchFamily="18" charset="0"/>
                          </a:rPr>
                          <m:t>Gutes</m:t>
                        </m:r>
                        <m:r>
                          <a:rPr lang="de-DE" sz="2400" dirty="0">
                            <a:solidFill>
                              <a:srgbClr val="000000"/>
                            </a:solidFill>
                            <a:latin typeface="Cambria Math" panose="02040503050406030204" pitchFamily="18" charset="0"/>
                          </a:rPr>
                          <m:t> 1</m:t>
                        </m:r>
                      </m:num>
                      <m:den>
                        <m:r>
                          <m:rPr>
                            <m:sty m:val="p"/>
                          </m:rPr>
                          <a:rPr lang="de-DE" sz="2400" dirty="0">
                            <a:solidFill>
                              <a:srgbClr val="000000"/>
                            </a:solidFill>
                            <a:latin typeface="Cambria Math" panose="02040503050406030204" pitchFamily="18" charset="0"/>
                          </a:rPr>
                          <m:t>Grenznutzen</m:t>
                        </m:r>
                        <m:r>
                          <a:rPr lang="de-DE" sz="2400" dirty="0">
                            <a:solidFill>
                              <a:srgbClr val="000000"/>
                            </a:solidFill>
                            <a:latin typeface="Cambria Math" panose="02040503050406030204" pitchFamily="18" charset="0"/>
                          </a:rPr>
                          <m:t> </m:t>
                        </m:r>
                        <m:r>
                          <m:rPr>
                            <m:sty m:val="p"/>
                          </m:rPr>
                          <a:rPr lang="de-DE" sz="2400" dirty="0">
                            <a:solidFill>
                              <a:srgbClr val="000000"/>
                            </a:solidFill>
                            <a:latin typeface="Cambria Math" panose="02040503050406030204" pitchFamily="18" charset="0"/>
                          </a:rPr>
                          <m:t>des</m:t>
                        </m:r>
                        <m:r>
                          <a:rPr lang="de-DE" sz="2400" dirty="0">
                            <a:solidFill>
                              <a:srgbClr val="000000"/>
                            </a:solidFill>
                            <a:latin typeface="Cambria Math" panose="02040503050406030204" pitchFamily="18" charset="0"/>
                          </a:rPr>
                          <m:t> </m:t>
                        </m:r>
                        <m:r>
                          <m:rPr>
                            <m:sty m:val="p"/>
                          </m:rPr>
                          <a:rPr lang="de-DE" sz="2400" dirty="0">
                            <a:solidFill>
                              <a:srgbClr val="000000"/>
                            </a:solidFill>
                            <a:latin typeface="Cambria Math" panose="02040503050406030204" pitchFamily="18" charset="0"/>
                          </a:rPr>
                          <m:t>Gutes</m:t>
                        </m:r>
                        <m:r>
                          <a:rPr lang="de-DE" sz="2400" dirty="0">
                            <a:solidFill>
                              <a:srgbClr val="000000"/>
                            </a:solidFill>
                            <a:latin typeface="Cambria Math" panose="02040503050406030204" pitchFamily="18" charset="0"/>
                          </a:rPr>
                          <m:t> 2</m:t>
                        </m:r>
                      </m:den>
                    </m:f>
                  </m:oMath>
                </a14:m>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Auf wieviel des Gutes y muss ein Konsument verzichten, wenn er eine zusätzliche Einheit des Gutes x konsumieren möchte, ohne einen Nutzenverlust zu erleiden (Zahlungsbereitschaft)</a:t>
                </a: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	in einer </a:t>
                </a:r>
                <a:r>
                  <a:rPr lang="de-DE" sz="2400" dirty="0" err="1">
                    <a:latin typeface="Times New Roman" panose="02020603050405020304" pitchFamily="18" charset="0"/>
                    <a:cs typeface="Times New Roman" panose="02020603050405020304" pitchFamily="18" charset="0"/>
                  </a:rPr>
                  <a:t>pareto</a:t>
                </a:r>
                <a:r>
                  <a:rPr lang="de-DE" sz="2400" dirty="0">
                    <a:latin typeface="Times New Roman" panose="02020603050405020304" pitchFamily="18" charset="0"/>
                    <a:cs typeface="Times New Roman" panose="02020603050405020304" pitchFamily="18" charset="0"/>
                  </a:rPr>
                  <a:t>-effizienten Allokation muss die Grenzrate der Substitution des einen 	Konsumenten der Grenzrate der Substitution des anderen Konsumenten entsprechen</a:t>
                </a:r>
              </a:p>
              <a:p>
                <a:endParaRPr lang="de-DE" sz="2400" i="1" dirty="0">
                  <a:latin typeface="Cambria Math" panose="02040503050406030204" pitchFamily="18" charset="0"/>
                  <a:cs typeface="Times New Roman" panose="02020603050405020304" pitchFamily="18" charset="0"/>
                </a:endParaRPr>
              </a:p>
              <a:p>
                <a:pPr/>
                <a14:m>
                  <m:oMathPara xmlns:m="http://schemas.openxmlformats.org/officeDocument/2006/math">
                    <m:oMathParaPr>
                      <m:jc m:val="centerGroup"/>
                    </m:oMathParaPr>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𝐺𝑅𝑆</m:t>
                          </m:r>
                        </m:e>
                        <m:sub>
                          <m:r>
                            <a:rPr lang="de-DE" sz="2400" i="1">
                              <a:latin typeface="Cambria Math" panose="02040503050406030204" pitchFamily="18" charset="0"/>
                              <a:cs typeface="Times New Roman" panose="02020603050405020304" pitchFamily="18" charset="0"/>
                            </a:rPr>
                            <m:t>𝐴</m:t>
                          </m:r>
                        </m:sub>
                      </m:sSub>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m:t>
                          </m:r>
                          <m:r>
                            <a:rPr lang="de-DE" sz="2400" b="0" i="1" smtClean="0">
                              <a:latin typeface="Cambria Math" panose="02040503050406030204" pitchFamily="18" charset="0"/>
                              <a:cs typeface="Times New Roman" panose="02020603050405020304" pitchFamily="18" charset="0"/>
                            </a:rPr>
                            <m:t>𝐺𝑅𝑆</m:t>
                          </m:r>
                        </m:e>
                        <m:sub>
                          <m:r>
                            <a:rPr lang="de-DE" sz="2400" b="0" i="1" smtClean="0">
                              <a:latin typeface="Cambria Math" panose="02040503050406030204" pitchFamily="18" charset="0"/>
                              <a:cs typeface="Times New Roman" panose="02020603050405020304" pitchFamily="18" charset="0"/>
                            </a:rPr>
                            <m:t>𝐵</m:t>
                          </m:r>
                        </m:sub>
                      </m:sSub>
                    </m:oMath>
                  </m:oMathPara>
                </a14:m>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Formal folgt das Ergebnis aus dem Optimierungsproblem:</a:t>
                </a:r>
              </a:p>
              <a:p>
                <a:endParaRPr lang="de-DE" sz="2400" dirty="0">
                  <a:latin typeface="Times New Roman" panose="02020603050405020304" pitchFamily="18" charset="0"/>
                  <a:cs typeface="Times New Roman" panose="02020603050405020304" pitchFamily="18" charset="0"/>
                </a:endParaRPr>
              </a:p>
              <a:p>
                <a:pPr algn="ctr"/>
                <a14:m>
                  <m:oMath xmlns:m="http://schemas.openxmlformats.org/officeDocument/2006/math">
                    <m:func>
                      <m:funcPr>
                        <m:ctrlPr>
                          <a:rPr lang="de-DE" sz="2400" i="1" smtClean="0">
                            <a:latin typeface="Cambria Math" panose="02040503050406030204" pitchFamily="18" charset="0"/>
                            <a:cs typeface="Times New Roman" panose="02020603050405020304" pitchFamily="18" charset="0"/>
                          </a:rPr>
                        </m:ctrlPr>
                      </m:funcPr>
                      <m:fName>
                        <m:limLow>
                          <m:limLowPr>
                            <m:ctrlPr>
                              <a:rPr lang="de-DE" sz="2400" i="1" smtClean="0">
                                <a:latin typeface="Cambria Math" panose="02040503050406030204" pitchFamily="18" charset="0"/>
                                <a:cs typeface="Times New Roman" panose="02020603050405020304" pitchFamily="18" charset="0"/>
                              </a:rPr>
                            </m:ctrlPr>
                          </m:limLowPr>
                          <m:e>
                            <m:r>
                              <m:rPr>
                                <m:sty m:val="p"/>
                              </m:rPr>
                              <a:rPr lang="de-DE" sz="2400" i="0" smtClean="0">
                                <a:latin typeface="Cambria Math" panose="02040503050406030204" pitchFamily="18" charset="0"/>
                                <a:cs typeface="Times New Roman" panose="02020603050405020304" pitchFamily="18" charset="0"/>
                              </a:rPr>
                              <m:t>max</m:t>
                            </m:r>
                          </m:e>
                          <m:lim>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i="1">
                                    <a:latin typeface="Cambria Math" panose="02040503050406030204" pitchFamily="18" charset="0"/>
                                    <a:cs typeface="Times New Roman" panose="02020603050405020304" pitchFamily="18" charset="0"/>
                                  </a:rPr>
                                  <m:t>𝐴</m:t>
                                </m:r>
                              </m:sub>
                            </m:sSub>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𝑦</m:t>
                                </m:r>
                              </m:e>
                              <m:sub>
                                <m:r>
                                  <a:rPr lang="de-DE" sz="2400" i="1">
                                    <a:latin typeface="Cambria Math" panose="02040503050406030204" pitchFamily="18" charset="0"/>
                                    <a:cs typeface="Times New Roman" panose="02020603050405020304" pitchFamily="18" charset="0"/>
                                  </a:rPr>
                                  <m:t>𝐴</m:t>
                                </m:r>
                              </m:sub>
                            </m:sSub>
                            <m:r>
                              <a:rPr lang="de-DE" sz="2400" b="0" i="1" smtClean="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b="0" i="1" smtClean="0">
                                    <a:latin typeface="Cambria Math" panose="02040503050406030204" pitchFamily="18" charset="0"/>
                                    <a:cs typeface="Times New Roman" panose="02020603050405020304" pitchFamily="18" charset="0"/>
                                  </a:rPr>
                                  <m:t>𝐵</m:t>
                                </m:r>
                              </m:sub>
                            </m:sSub>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𝑦</m:t>
                                </m:r>
                              </m:e>
                              <m:sub>
                                <m:r>
                                  <a:rPr lang="de-DE" sz="2400" b="0" i="1" smtClean="0">
                                    <a:latin typeface="Cambria Math" panose="02040503050406030204" pitchFamily="18" charset="0"/>
                                    <a:cs typeface="Times New Roman" panose="02020603050405020304" pitchFamily="18" charset="0"/>
                                  </a:rPr>
                                  <m:t>𝐵</m:t>
                                </m:r>
                              </m:sub>
                            </m:sSub>
                          </m:lim>
                        </m:limLow>
                      </m:fName>
                      <m:e>
                        <m:sSub>
                          <m:sSubPr>
                            <m:ctrlPr>
                              <a:rPr lang="de-DE" sz="2400" i="1" smtClean="0">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𝑢</m:t>
                            </m:r>
                          </m:e>
                          <m:sub>
                            <m:r>
                              <a:rPr lang="de-DE" sz="2400" b="0" i="1" smtClean="0">
                                <a:latin typeface="Cambria Math" panose="02040503050406030204" pitchFamily="18" charset="0"/>
                                <a:cs typeface="Times New Roman" panose="02020603050405020304" pitchFamily="18" charset="0"/>
                              </a:rPr>
                              <m:t>𝐴</m:t>
                            </m:r>
                          </m:sub>
                        </m:sSub>
                        <m:r>
                          <a:rPr lang="de-DE" sz="240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i="1">
                                <a:latin typeface="Cambria Math" panose="02040503050406030204" pitchFamily="18" charset="0"/>
                                <a:cs typeface="Times New Roman" panose="02020603050405020304" pitchFamily="18" charset="0"/>
                              </a:rPr>
                              <m:t>𝐴</m:t>
                            </m:r>
                          </m:sub>
                        </m:sSub>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𝑦</m:t>
                            </m:r>
                          </m:e>
                          <m:sub>
                            <m:r>
                              <a:rPr lang="de-DE" sz="2400" i="1">
                                <a:latin typeface="Cambria Math" panose="02040503050406030204" pitchFamily="18" charset="0"/>
                                <a:cs typeface="Times New Roman" panose="02020603050405020304" pitchFamily="18" charset="0"/>
                              </a:rPr>
                              <m:t>𝐴</m:t>
                            </m:r>
                          </m:sub>
                        </m:sSub>
                        <m:r>
                          <m:rPr>
                            <m:nor/>
                          </m:rPr>
                          <a:rPr lang="de-DE" sz="2400" dirty="0">
                            <a:latin typeface="Times New Roman" panose="02020603050405020304" pitchFamily="18" charset="0"/>
                            <a:cs typeface="Times New Roman" panose="02020603050405020304" pitchFamily="18" charset="0"/>
                          </a:rPr>
                          <m:t>)</m:t>
                        </m:r>
                      </m:e>
                    </m:func>
                  </m:oMath>
                </a14:m>
                <a:r>
                  <a:rPr lang="de-DE" sz="2400" dirty="0">
                    <a:latin typeface="Times New Roman" panose="02020603050405020304" pitchFamily="18" charset="0"/>
                    <a:cs typeface="Times New Roman" panose="02020603050405020304" pitchFamily="18" charset="0"/>
                  </a:rPr>
                  <a:t> 		NB: </a:t>
                </a:r>
                <a14:m>
                  <m:oMath xmlns:m="http://schemas.openxmlformats.org/officeDocument/2006/math">
                    <m:sSub>
                      <m:sSubPr>
                        <m:ctrlPr>
                          <a:rPr lang="de-DE" sz="2400" i="1" smtClean="0">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𝑢</m:t>
                        </m:r>
                      </m:e>
                      <m:sub>
                        <m:r>
                          <a:rPr lang="de-DE" sz="2400" b="0" i="1" smtClean="0">
                            <a:latin typeface="Cambria Math" panose="02040503050406030204" pitchFamily="18" charset="0"/>
                            <a:cs typeface="Times New Roman" panose="02020603050405020304" pitchFamily="18" charset="0"/>
                          </a:rPr>
                          <m:t>𝐵</m:t>
                        </m:r>
                      </m:sub>
                    </m:sSub>
                    <m:d>
                      <m:dPr>
                        <m:ctrlPr>
                          <a:rPr lang="de-DE" sz="2400" i="1">
                            <a:latin typeface="Cambria Math" panose="02040503050406030204" pitchFamily="18" charset="0"/>
                            <a:cs typeface="Times New Roman" panose="02020603050405020304" pitchFamily="18" charset="0"/>
                          </a:rPr>
                        </m:ctrlPr>
                      </m:dPr>
                      <m:e>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b="0" i="1" smtClean="0">
                                <a:latin typeface="Cambria Math" panose="02040503050406030204" pitchFamily="18" charset="0"/>
                                <a:cs typeface="Times New Roman" panose="02020603050405020304" pitchFamily="18" charset="0"/>
                              </a:rPr>
                              <m:t>𝐵</m:t>
                            </m:r>
                          </m:sub>
                        </m:sSub>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𝑦</m:t>
                            </m:r>
                          </m:e>
                          <m:sub>
                            <m:r>
                              <a:rPr lang="de-DE" sz="2400" b="0" i="1" smtClean="0">
                                <a:latin typeface="Cambria Math" panose="02040503050406030204" pitchFamily="18" charset="0"/>
                                <a:cs typeface="Times New Roman" panose="02020603050405020304" pitchFamily="18" charset="0"/>
                              </a:rPr>
                              <m:t>𝐵</m:t>
                            </m:r>
                          </m:sub>
                        </m:sSub>
                      </m:e>
                    </m:d>
                    <m:r>
                      <m:rPr>
                        <m:nor/>
                      </m:rPr>
                      <a:rPr lang="de-DE" sz="2400" b="0" i="0" dirty="0" smtClean="0">
                        <a:latin typeface="Times New Roman" panose="02020603050405020304" pitchFamily="18" charset="0"/>
                        <a:cs typeface="Times New Roman" panose="02020603050405020304" pitchFamily="18" charset="0"/>
                      </a:rPr>
                      <m:t>=</m:t>
                    </m:r>
                    <m:acc>
                      <m:accPr>
                        <m:chr m:val="̅"/>
                        <m:ctrlPr>
                          <a:rPr lang="de-DE" sz="2400" i="1">
                            <a:latin typeface="Cambria Math" panose="02040503050406030204" pitchFamily="18" charset="0"/>
                            <a:cs typeface="Times New Roman" panose="02020603050405020304" pitchFamily="18" charset="0"/>
                          </a:rPr>
                        </m:ctrlPr>
                      </m:accPr>
                      <m:e>
                        <m:r>
                          <a:rPr lang="de-DE" sz="2400" b="0" i="1" smtClean="0">
                            <a:latin typeface="Cambria Math" panose="02040503050406030204" pitchFamily="18" charset="0"/>
                            <a:cs typeface="Times New Roman" panose="02020603050405020304" pitchFamily="18" charset="0"/>
                          </a:rPr>
                          <m:t>𝑢</m:t>
                        </m:r>
                      </m:e>
                    </m:acc>
                  </m:oMath>
                </a14:m>
                <a:endParaRPr lang="de-DE" sz="2400" dirty="0">
                  <a:latin typeface="Times New Roman" panose="02020603050405020304" pitchFamily="18" charset="0"/>
                  <a:cs typeface="Times New Roman" panose="02020603050405020304" pitchFamily="18" charset="0"/>
                </a:endParaRPr>
              </a:p>
            </p:txBody>
          </p:sp>
        </mc:Choice>
        <mc:Fallback xmlns="">
          <p:sp>
            <p:nvSpPr>
              <p:cNvPr id="11" name="Textfeld 10">
                <a:extLst>
                  <a:ext uri="{FF2B5EF4-FFF2-40B4-BE49-F238E27FC236}">
                    <a16:creationId xmlns:a16="http://schemas.microsoft.com/office/drawing/2014/main" id="{AA15B691-283D-4341-8E52-EBA1542B1340}"/>
                  </a:ext>
                </a:extLst>
              </p:cNvPr>
              <p:cNvSpPr txBox="1">
                <a:spLocks noRot="1" noChangeAspect="1" noMove="1" noResize="1" noEditPoints="1" noAdjustHandles="1" noChangeArrowheads="1" noChangeShapeType="1" noTextEdit="1"/>
              </p:cNvSpPr>
              <p:nvPr/>
            </p:nvSpPr>
            <p:spPr>
              <a:xfrm>
                <a:off x="1" y="524110"/>
                <a:ext cx="12192000" cy="5488357"/>
              </a:xfrm>
              <a:prstGeom prst="rect">
                <a:avLst/>
              </a:prstGeom>
              <a:blipFill>
                <a:blip r:embed="rId2"/>
                <a:stretch>
                  <a:fillRect l="-750" t="-889" b="-14556"/>
                </a:stretch>
              </a:blipFill>
            </p:spPr>
            <p:txBody>
              <a:bodyPr/>
              <a:lstStyle/>
              <a:p>
                <a:r>
                  <a:rPr lang="de-DE">
                    <a:noFill/>
                  </a:rPr>
                  <a:t> </a:t>
                </a:r>
              </a:p>
            </p:txBody>
          </p:sp>
        </mc:Fallback>
      </mc:AlternateContent>
      <p:sp>
        <p:nvSpPr>
          <p:cNvPr id="5" name="Textfeld 4"/>
          <p:cNvSpPr txBox="1"/>
          <p:nvPr/>
        </p:nvSpPr>
        <p:spPr>
          <a:xfrm>
            <a:off x="7467254" y="4496657"/>
            <a:ext cx="4353446" cy="673859"/>
          </a:xfrm>
          <a:prstGeom prst="rect">
            <a:avLst/>
          </a:prstGeom>
          <a:noFill/>
        </p:spPr>
        <p:txBody>
          <a:bodyPr wrap="square" rtlCol="0">
            <a:noAutofit/>
          </a:bodyPr>
          <a:lstStyle/>
          <a:p>
            <a:r>
              <a:rPr lang="de-DE" sz="1200" dirty="0" smtClean="0"/>
              <a:t>Formal gesehen folgt dies aus dem gleichen Optimierungskalkül wie in der Mikro, als der Nutzen unter gegebenem Budget maximiert wurde.</a:t>
            </a:r>
            <a:endParaRPr lang="de-DE" sz="1200" dirty="0"/>
          </a:p>
        </p:txBody>
      </p:sp>
      <p:sp>
        <p:nvSpPr>
          <p:cNvPr id="6" name="Textfeld 5"/>
          <p:cNvSpPr txBox="1"/>
          <p:nvPr/>
        </p:nvSpPr>
        <p:spPr>
          <a:xfrm>
            <a:off x="7467254" y="5170516"/>
            <a:ext cx="4353446" cy="837343"/>
          </a:xfrm>
          <a:prstGeom prst="rect">
            <a:avLst/>
          </a:prstGeom>
          <a:noFill/>
        </p:spPr>
        <p:txBody>
          <a:bodyPr wrap="square" rtlCol="0">
            <a:noAutofit/>
          </a:bodyPr>
          <a:lstStyle/>
          <a:p>
            <a:r>
              <a:rPr lang="de-DE" sz="1200" dirty="0" smtClean="0"/>
              <a:t>Jetzt ist die Restriktion aber nicht das Budget, sondern der gegebene Nutzen des anderen Individuums. Wir haben also nicht eine Gerade als Beschränkung, sondern die „krumme“ indifferenzkurve</a:t>
            </a:r>
            <a:endParaRPr lang="de-DE" sz="1200" dirty="0"/>
          </a:p>
        </p:txBody>
      </p:sp>
    </p:spTree>
    <p:extLst>
      <p:ext uri="{BB962C8B-B14F-4D97-AF65-F5344CB8AC3E}">
        <p14:creationId xmlns:p14="http://schemas.microsoft.com/office/powerpoint/2010/main" val="1755393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Gerade Verbindung mit Pfeil 3">
            <a:extLst>
              <a:ext uri="{FF2B5EF4-FFF2-40B4-BE49-F238E27FC236}">
                <a16:creationId xmlns:a16="http://schemas.microsoft.com/office/drawing/2014/main" id="{738C627B-1ACD-4B34-B041-A9F9F5D646EC}"/>
              </a:ext>
            </a:extLst>
          </p:cNvPr>
          <p:cNvCxnSpPr>
            <a:cxnSpLocks/>
          </p:cNvCxnSpPr>
          <p:nvPr/>
        </p:nvCxnSpPr>
        <p:spPr>
          <a:xfrm flipV="1">
            <a:off x="812944" y="1013071"/>
            <a:ext cx="0" cy="407866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 name="Gerade Verbindung mit Pfeil 4">
            <a:extLst>
              <a:ext uri="{FF2B5EF4-FFF2-40B4-BE49-F238E27FC236}">
                <a16:creationId xmlns:a16="http://schemas.microsoft.com/office/drawing/2014/main" id="{B65067A0-FB04-43C1-8CD5-332119E7A1A0}"/>
              </a:ext>
            </a:extLst>
          </p:cNvPr>
          <p:cNvCxnSpPr>
            <a:cxnSpLocks/>
          </p:cNvCxnSpPr>
          <p:nvPr/>
        </p:nvCxnSpPr>
        <p:spPr>
          <a:xfrm>
            <a:off x="812944" y="5091739"/>
            <a:ext cx="7088361"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 name="Gerade Verbindung mit Pfeil 5">
            <a:extLst>
              <a:ext uri="{FF2B5EF4-FFF2-40B4-BE49-F238E27FC236}">
                <a16:creationId xmlns:a16="http://schemas.microsoft.com/office/drawing/2014/main" id="{7857EF36-B368-4365-A869-ADCF561A6586}"/>
              </a:ext>
            </a:extLst>
          </p:cNvPr>
          <p:cNvCxnSpPr>
            <a:cxnSpLocks/>
          </p:cNvCxnSpPr>
          <p:nvPr/>
        </p:nvCxnSpPr>
        <p:spPr>
          <a:xfrm rot="10800000" flipV="1">
            <a:off x="7519871" y="1495923"/>
            <a:ext cx="0" cy="3917511"/>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Gerade Verbindung mit Pfeil 6">
            <a:extLst>
              <a:ext uri="{FF2B5EF4-FFF2-40B4-BE49-F238E27FC236}">
                <a16:creationId xmlns:a16="http://schemas.microsoft.com/office/drawing/2014/main" id="{E2D8E380-B234-4C53-96A8-6419A11B90CE}"/>
              </a:ext>
            </a:extLst>
          </p:cNvPr>
          <p:cNvCxnSpPr>
            <a:cxnSpLocks/>
          </p:cNvCxnSpPr>
          <p:nvPr/>
        </p:nvCxnSpPr>
        <p:spPr>
          <a:xfrm rot="10800000">
            <a:off x="394865" y="1495923"/>
            <a:ext cx="7125006"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 name="Textfeld 7">
            <a:extLst>
              <a:ext uri="{FF2B5EF4-FFF2-40B4-BE49-F238E27FC236}">
                <a16:creationId xmlns:a16="http://schemas.microsoft.com/office/drawing/2014/main" id="{36EDC127-736B-4CA8-8914-D86A8AD45DB0}"/>
              </a:ext>
            </a:extLst>
          </p:cNvPr>
          <p:cNvSpPr txBox="1"/>
          <p:nvPr/>
        </p:nvSpPr>
        <p:spPr>
          <a:xfrm>
            <a:off x="686660" y="691377"/>
            <a:ext cx="252568" cy="369332"/>
          </a:xfrm>
          <a:prstGeom prst="rect">
            <a:avLst/>
          </a:prstGeom>
          <a:noFill/>
        </p:spPr>
        <p:txBody>
          <a:bodyPr wrap="square" rtlCol="0">
            <a:spAutoFit/>
          </a:bodyPr>
          <a:lstStyle/>
          <a:p>
            <a:r>
              <a:rPr lang="de-DE" dirty="0"/>
              <a:t>y</a:t>
            </a:r>
          </a:p>
        </p:txBody>
      </p:sp>
      <p:sp>
        <p:nvSpPr>
          <p:cNvPr id="9" name="Textfeld 8">
            <a:extLst>
              <a:ext uri="{FF2B5EF4-FFF2-40B4-BE49-F238E27FC236}">
                <a16:creationId xmlns:a16="http://schemas.microsoft.com/office/drawing/2014/main" id="{8B64F0F5-D098-488C-8071-B8807747135A}"/>
              </a:ext>
            </a:extLst>
          </p:cNvPr>
          <p:cNvSpPr txBox="1"/>
          <p:nvPr/>
        </p:nvSpPr>
        <p:spPr>
          <a:xfrm>
            <a:off x="7901305" y="4894698"/>
            <a:ext cx="248362" cy="369332"/>
          </a:xfrm>
          <a:prstGeom prst="rect">
            <a:avLst/>
          </a:prstGeom>
          <a:noFill/>
        </p:spPr>
        <p:txBody>
          <a:bodyPr wrap="square" rtlCol="0">
            <a:spAutoFit/>
          </a:bodyPr>
          <a:lstStyle/>
          <a:p>
            <a:r>
              <a:rPr lang="de-DE" dirty="0"/>
              <a:t>x</a:t>
            </a:r>
          </a:p>
        </p:txBody>
      </p:sp>
      <p:sp>
        <p:nvSpPr>
          <p:cNvPr id="12" name="Textfeld 11">
            <a:extLst>
              <a:ext uri="{FF2B5EF4-FFF2-40B4-BE49-F238E27FC236}">
                <a16:creationId xmlns:a16="http://schemas.microsoft.com/office/drawing/2014/main" id="{92FAD9D3-2DE3-4C17-8627-2B15457B3380}"/>
              </a:ext>
            </a:extLst>
          </p:cNvPr>
          <p:cNvSpPr txBox="1"/>
          <p:nvPr/>
        </p:nvSpPr>
        <p:spPr>
          <a:xfrm>
            <a:off x="171445" y="1318848"/>
            <a:ext cx="248362" cy="369332"/>
          </a:xfrm>
          <a:prstGeom prst="rect">
            <a:avLst/>
          </a:prstGeom>
          <a:noFill/>
        </p:spPr>
        <p:txBody>
          <a:bodyPr wrap="square" rtlCol="0">
            <a:spAutoFit/>
          </a:bodyPr>
          <a:lstStyle/>
          <a:p>
            <a:r>
              <a:rPr lang="de-DE" dirty="0"/>
              <a:t>x</a:t>
            </a:r>
          </a:p>
        </p:txBody>
      </p:sp>
      <p:sp>
        <p:nvSpPr>
          <p:cNvPr id="13" name="Textfeld 12">
            <a:extLst>
              <a:ext uri="{FF2B5EF4-FFF2-40B4-BE49-F238E27FC236}">
                <a16:creationId xmlns:a16="http://schemas.microsoft.com/office/drawing/2014/main" id="{F142AD0B-F3E6-4B1F-AAA6-6BC309357221}"/>
              </a:ext>
            </a:extLst>
          </p:cNvPr>
          <p:cNvSpPr txBox="1"/>
          <p:nvPr/>
        </p:nvSpPr>
        <p:spPr>
          <a:xfrm>
            <a:off x="7393587" y="5312073"/>
            <a:ext cx="252568" cy="369332"/>
          </a:xfrm>
          <a:prstGeom prst="rect">
            <a:avLst/>
          </a:prstGeom>
          <a:noFill/>
        </p:spPr>
        <p:txBody>
          <a:bodyPr wrap="square" rtlCol="0">
            <a:spAutoFit/>
          </a:bodyPr>
          <a:lstStyle/>
          <a:p>
            <a:r>
              <a:rPr lang="de-DE" dirty="0"/>
              <a:t>y</a:t>
            </a:r>
          </a:p>
        </p:txBody>
      </p:sp>
      <p:sp>
        <p:nvSpPr>
          <p:cNvPr id="14" name="Textfeld 13">
            <a:extLst>
              <a:ext uri="{FF2B5EF4-FFF2-40B4-BE49-F238E27FC236}">
                <a16:creationId xmlns:a16="http://schemas.microsoft.com/office/drawing/2014/main" id="{4DC4E2BF-D17F-45B5-B9F8-951D35D859FD}"/>
              </a:ext>
            </a:extLst>
          </p:cNvPr>
          <p:cNvSpPr txBox="1"/>
          <p:nvPr/>
        </p:nvSpPr>
        <p:spPr>
          <a:xfrm>
            <a:off x="7490722" y="1194628"/>
            <a:ext cx="270788" cy="369332"/>
          </a:xfrm>
          <a:prstGeom prst="rect">
            <a:avLst/>
          </a:prstGeom>
          <a:noFill/>
        </p:spPr>
        <p:txBody>
          <a:bodyPr wrap="square" rtlCol="0">
            <a:spAutoFit/>
          </a:bodyPr>
          <a:lstStyle/>
          <a:p>
            <a:r>
              <a:rPr lang="de-DE" dirty="0"/>
              <a:t>B</a:t>
            </a:r>
          </a:p>
        </p:txBody>
      </p:sp>
      <p:sp>
        <p:nvSpPr>
          <p:cNvPr id="15" name="Textfeld 14">
            <a:extLst>
              <a:ext uri="{FF2B5EF4-FFF2-40B4-BE49-F238E27FC236}">
                <a16:creationId xmlns:a16="http://schemas.microsoft.com/office/drawing/2014/main" id="{765C73E9-DE18-4599-8B7B-CC2A5E8FD803}"/>
              </a:ext>
            </a:extLst>
          </p:cNvPr>
          <p:cNvSpPr txBox="1"/>
          <p:nvPr/>
        </p:nvSpPr>
        <p:spPr>
          <a:xfrm>
            <a:off x="564582" y="5048130"/>
            <a:ext cx="277797" cy="369332"/>
          </a:xfrm>
          <a:prstGeom prst="rect">
            <a:avLst/>
          </a:prstGeom>
          <a:noFill/>
        </p:spPr>
        <p:txBody>
          <a:bodyPr wrap="square" rtlCol="0">
            <a:spAutoFit/>
          </a:bodyPr>
          <a:lstStyle/>
          <a:p>
            <a:r>
              <a:rPr lang="de-DE" dirty="0"/>
              <a:t>A</a:t>
            </a:r>
          </a:p>
        </p:txBody>
      </p:sp>
      <p:sp>
        <p:nvSpPr>
          <p:cNvPr id="2" name="Freihandform: Form 1">
            <a:extLst>
              <a:ext uri="{FF2B5EF4-FFF2-40B4-BE49-F238E27FC236}">
                <a16:creationId xmlns:a16="http://schemas.microsoft.com/office/drawing/2014/main" id="{72B8D4CA-6587-48ED-BD60-8D5DF0B350C9}"/>
              </a:ext>
            </a:extLst>
          </p:cNvPr>
          <p:cNvSpPr/>
          <p:nvPr/>
        </p:nvSpPr>
        <p:spPr>
          <a:xfrm>
            <a:off x="809649" y="1494263"/>
            <a:ext cx="6713034" cy="3579542"/>
          </a:xfrm>
          <a:custGeom>
            <a:avLst/>
            <a:gdLst>
              <a:gd name="connsiteX0" fmla="*/ 0 w 6713034"/>
              <a:gd name="connsiteY0" fmla="*/ 3579542 h 3579542"/>
              <a:gd name="connsiteX1" fmla="*/ 2486722 w 6713034"/>
              <a:gd name="connsiteY1" fmla="*/ 2877015 h 3579542"/>
              <a:gd name="connsiteX2" fmla="*/ 4304370 w 6713034"/>
              <a:gd name="connsiteY2" fmla="*/ 758283 h 3579542"/>
              <a:gd name="connsiteX3" fmla="*/ 6713034 w 6713034"/>
              <a:gd name="connsiteY3" fmla="*/ 0 h 3579542"/>
            </a:gdLst>
            <a:ahLst/>
            <a:cxnLst>
              <a:cxn ang="0">
                <a:pos x="connsiteX0" y="connsiteY0"/>
              </a:cxn>
              <a:cxn ang="0">
                <a:pos x="connsiteX1" y="connsiteY1"/>
              </a:cxn>
              <a:cxn ang="0">
                <a:pos x="connsiteX2" y="connsiteY2"/>
              </a:cxn>
              <a:cxn ang="0">
                <a:pos x="connsiteX3" y="connsiteY3"/>
              </a:cxn>
            </a:cxnLst>
            <a:rect l="l" t="t" r="r" b="b"/>
            <a:pathLst>
              <a:path w="6713034" h="3579542">
                <a:moveTo>
                  <a:pt x="0" y="3579542"/>
                </a:moveTo>
                <a:cubicBezTo>
                  <a:pt x="884663" y="3463383"/>
                  <a:pt x="1769327" y="3347225"/>
                  <a:pt x="2486722" y="2877015"/>
                </a:cubicBezTo>
                <a:cubicBezTo>
                  <a:pt x="3204117" y="2406805"/>
                  <a:pt x="3599985" y="1237785"/>
                  <a:pt x="4304370" y="758283"/>
                </a:cubicBezTo>
                <a:cubicBezTo>
                  <a:pt x="5008755" y="278780"/>
                  <a:pt x="5860894" y="139390"/>
                  <a:pt x="6713034"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Freihandform: Form 2">
            <a:extLst>
              <a:ext uri="{FF2B5EF4-FFF2-40B4-BE49-F238E27FC236}">
                <a16:creationId xmlns:a16="http://schemas.microsoft.com/office/drawing/2014/main" id="{BA775A0B-217E-4A3A-AA70-2670C2E96F6D}"/>
              </a:ext>
            </a:extLst>
          </p:cNvPr>
          <p:cNvSpPr/>
          <p:nvPr/>
        </p:nvSpPr>
        <p:spPr>
          <a:xfrm>
            <a:off x="2326215" y="4047893"/>
            <a:ext cx="1616926" cy="903248"/>
          </a:xfrm>
          <a:custGeom>
            <a:avLst/>
            <a:gdLst>
              <a:gd name="connsiteX0" fmla="*/ 0 w 1616926"/>
              <a:gd name="connsiteY0" fmla="*/ 0 h 903248"/>
              <a:gd name="connsiteX1" fmla="*/ 858644 w 1616926"/>
              <a:gd name="connsiteY1" fmla="*/ 278780 h 903248"/>
              <a:gd name="connsiteX2" fmla="*/ 1616926 w 1616926"/>
              <a:gd name="connsiteY2" fmla="*/ 903248 h 903248"/>
            </a:gdLst>
            <a:ahLst/>
            <a:cxnLst>
              <a:cxn ang="0">
                <a:pos x="connsiteX0" y="connsiteY0"/>
              </a:cxn>
              <a:cxn ang="0">
                <a:pos x="connsiteX1" y="connsiteY1"/>
              </a:cxn>
              <a:cxn ang="0">
                <a:pos x="connsiteX2" y="connsiteY2"/>
              </a:cxn>
            </a:cxnLst>
            <a:rect l="l" t="t" r="r" b="b"/>
            <a:pathLst>
              <a:path w="1616926" h="903248">
                <a:moveTo>
                  <a:pt x="0" y="0"/>
                </a:moveTo>
                <a:cubicBezTo>
                  <a:pt x="294578" y="64119"/>
                  <a:pt x="589156" y="128239"/>
                  <a:pt x="858644" y="278780"/>
                </a:cubicBezTo>
                <a:cubicBezTo>
                  <a:pt x="1128132" y="429321"/>
                  <a:pt x="1372529" y="666284"/>
                  <a:pt x="1616926" y="903248"/>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Freihandform: Form 16">
            <a:extLst>
              <a:ext uri="{FF2B5EF4-FFF2-40B4-BE49-F238E27FC236}">
                <a16:creationId xmlns:a16="http://schemas.microsoft.com/office/drawing/2014/main" id="{862A0796-A8F8-4969-906E-70D32D6F4200}"/>
              </a:ext>
            </a:extLst>
          </p:cNvPr>
          <p:cNvSpPr/>
          <p:nvPr/>
        </p:nvSpPr>
        <p:spPr>
          <a:xfrm>
            <a:off x="2850322" y="3880624"/>
            <a:ext cx="1115122" cy="702527"/>
          </a:xfrm>
          <a:custGeom>
            <a:avLst/>
            <a:gdLst>
              <a:gd name="connsiteX0" fmla="*/ 0 w 1115122"/>
              <a:gd name="connsiteY0" fmla="*/ 0 h 702527"/>
              <a:gd name="connsiteX1" fmla="*/ 434897 w 1115122"/>
              <a:gd name="connsiteY1" fmla="*/ 501805 h 702527"/>
              <a:gd name="connsiteX2" fmla="*/ 1115122 w 1115122"/>
              <a:gd name="connsiteY2" fmla="*/ 702527 h 702527"/>
            </a:gdLst>
            <a:ahLst/>
            <a:cxnLst>
              <a:cxn ang="0">
                <a:pos x="connsiteX0" y="connsiteY0"/>
              </a:cxn>
              <a:cxn ang="0">
                <a:pos x="connsiteX1" y="connsiteY1"/>
              </a:cxn>
              <a:cxn ang="0">
                <a:pos x="connsiteX2" y="connsiteY2"/>
              </a:cxn>
            </a:cxnLst>
            <a:rect l="l" t="t" r="r" b="b"/>
            <a:pathLst>
              <a:path w="1115122" h="702527">
                <a:moveTo>
                  <a:pt x="0" y="0"/>
                </a:moveTo>
                <a:cubicBezTo>
                  <a:pt x="124521" y="192358"/>
                  <a:pt x="249043" y="384717"/>
                  <a:pt x="434897" y="501805"/>
                </a:cubicBezTo>
                <a:cubicBezTo>
                  <a:pt x="620751" y="618893"/>
                  <a:pt x="867936" y="660710"/>
                  <a:pt x="1115122" y="702527"/>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Freihandform: Form 17">
            <a:extLst>
              <a:ext uri="{FF2B5EF4-FFF2-40B4-BE49-F238E27FC236}">
                <a16:creationId xmlns:a16="http://schemas.microsoft.com/office/drawing/2014/main" id="{703A6F3E-8E50-4547-880D-77C93F41ABAE}"/>
              </a:ext>
            </a:extLst>
          </p:cNvPr>
          <p:cNvSpPr/>
          <p:nvPr/>
        </p:nvSpPr>
        <p:spPr>
          <a:xfrm>
            <a:off x="2913507" y="3553524"/>
            <a:ext cx="1616926" cy="1047550"/>
          </a:xfrm>
          <a:custGeom>
            <a:avLst/>
            <a:gdLst>
              <a:gd name="connsiteX0" fmla="*/ 0 w 1616926"/>
              <a:gd name="connsiteY0" fmla="*/ 0 h 903248"/>
              <a:gd name="connsiteX1" fmla="*/ 858644 w 1616926"/>
              <a:gd name="connsiteY1" fmla="*/ 278780 h 903248"/>
              <a:gd name="connsiteX2" fmla="*/ 1616926 w 1616926"/>
              <a:gd name="connsiteY2" fmla="*/ 903248 h 903248"/>
            </a:gdLst>
            <a:ahLst/>
            <a:cxnLst>
              <a:cxn ang="0">
                <a:pos x="connsiteX0" y="connsiteY0"/>
              </a:cxn>
              <a:cxn ang="0">
                <a:pos x="connsiteX1" y="connsiteY1"/>
              </a:cxn>
              <a:cxn ang="0">
                <a:pos x="connsiteX2" y="connsiteY2"/>
              </a:cxn>
            </a:cxnLst>
            <a:rect l="l" t="t" r="r" b="b"/>
            <a:pathLst>
              <a:path w="1616926" h="903248">
                <a:moveTo>
                  <a:pt x="0" y="0"/>
                </a:moveTo>
                <a:cubicBezTo>
                  <a:pt x="294578" y="64119"/>
                  <a:pt x="589156" y="128239"/>
                  <a:pt x="858644" y="278780"/>
                </a:cubicBezTo>
                <a:cubicBezTo>
                  <a:pt x="1128132" y="429321"/>
                  <a:pt x="1372529" y="666284"/>
                  <a:pt x="1616926" y="903248"/>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Freihandform: Form 18">
            <a:extLst>
              <a:ext uri="{FF2B5EF4-FFF2-40B4-BE49-F238E27FC236}">
                <a16:creationId xmlns:a16="http://schemas.microsoft.com/office/drawing/2014/main" id="{DEA34E1E-2DF9-47B3-8E4D-0AB2AACEAC32}"/>
              </a:ext>
            </a:extLst>
          </p:cNvPr>
          <p:cNvSpPr/>
          <p:nvPr/>
        </p:nvSpPr>
        <p:spPr>
          <a:xfrm>
            <a:off x="3270349" y="3104419"/>
            <a:ext cx="1115122" cy="984363"/>
          </a:xfrm>
          <a:custGeom>
            <a:avLst/>
            <a:gdLst>
              <a:gd name="connsiteX0" fmla="*/ 0 w 1115122"/>
              <a:gd name="connsiteY0" fmla="*/ 0 h 702527"/>
              <a:gd name="connsiteX1" fmla="*/ 434897 w 1115122"/>
              <a:gd name="connsiteY1" fmla="*/ 501805 h 702527"/>
              <a:gd name="connsiteX2" fmla="*/ 1115122 w 1115122"/>
              <a:gd name="connsiteY2" fmla="*/ 702527 h 702527"/>
            </a:gdLst>
            <a:ahLst/>
            <a:cxnLst>
              <a:cxn ang="0">
                <a:pos x="connsiteX0" y="connsiteY0"/>
              </a:cxn>
              <a:cxn ang="0">
                <a:pos x="connsiteX1" y="connsiteY1"/>
              </a:cxn>
              <a:cxn ang="0">
                <a:pos x="connsiteX2" y="connsiteY2"/>
              </a:cxn>
            </a:cxnLst>
            <a:rect l="l" t="t" r="r" b="b"/>
            <a:pathLst>
              <a:path w="1115122" h="702527">
                <a:moveTo>
                  <a:pt x="0" y="0"/>
                </a:moveTo>
                <a:cubicBezTo>
                  <a:pt x="124521" y="192358"/>
                  <a:pt x="249043" y="384717"/>
                  <a:pt x="434897" y="501805"/>
                </a:cubicBezTo>
                <a:cubicBezTo>
                  <a:pt x="620751" y="618893"/>
                  <a:pt x="867936" y="660710"/>
                  <a:pt x="1115122" y="702527"/>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Freihandform: Form 19">
            <a:extLst>
              <a:ext uri="{FF2B5EF4-FFF2-40B4-BE49-F238E27FC236}">
                <a16:creationId xmlns:a16="http://schemas.microsoft.com/office/drawing/2014/main" id="{28C98ED1-D7C0-4DD9-954A-A96270D05828}"/>
              </a:ext>
            </a:extLst>
          </p:cNvPr>
          <p:cNvSpPr/>
          <p:nvPr/>
        </p:nvSpPr>
        <p:spPr>
          <a:xfrm>
            <a:off x="3705251" y="2048113"/>
            <a:ext cx="1442200" cy="979218"/>
          </a:xfrm>
          <a:custGeom>
            <a:avLst/>
            <a:gdLst>
              <a:gd name="connsiteX0" fmla="*/ 0 w 1616926"/>
              <a:gd name="connsiteY0" fmla="*/ 0 h 903248"/>
              <a:gd name="connsiteX1" fmla="*/ 858644 w 1616926"/>
              <a:gd name="connsiteY1" fmla="*/ 278780 h 903248"/>
              <a:gd name="connsiteX2" fmla="*/ 1616926 w 1616926"/>
              <a:gd name="connsiteY2" fmla="*/ 903248 h 903248"/>
            </a:gdLst>
            <a:ahLst/>
            <a:cxnLst>
              <a:cxn ang="0">
                <a:pos x="connsiteX0" y="connsiteY0"/>
              </a:cxn>
              <a:cxn ang="0">
                <a:pos x="connsiteX1" y="connsiteY1"/>
              </a:cxn>
              <a:cxn ang="0">
                <a:pos x="connsiteX2" y="connsiteY2"/>
              </a:cxn>
            </a:cxnLst>
            <a:rect l="l" t="t" r="r" b="b"/>
            <a:pathLst>
              <a:path w="1616926" h="903248">
                <a:moveTo>
                  <a:pt x="0" y="0"/>
                </a:moveTo>
                <a:cubicBezTo>
                  <a:pt x="294578" y="64119"/>
                  <a:pt x="589156" y="128239"/>
                  <a:pt x="858644" y="278780"/>
                </a:cubicBezTo>
                <a:cubicBezTo>
                  <a:pt x="1128132" y="429321"/>
                  <a:pt x="1372529" y="666284"/>
                  <a:pt x="1616926" y="903248"/>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Freihandform: Form 20">
            <a:extLst>
              <a:ext uri="{FF2B5EF4-FFF2-40B4-BE49-F238E27FC236}">
                <a16:creationId xmlns:a16="http://schemas.microsoft.com/office/drawing/2014/main" id="{2D11E031-992C-499E-A9C7-A485BD0843B3}"/>
              </a:ext>
            </a:extLst>
          </p:cNvPr>
          <p:cNvSpPr/>
          <p:nvPr/>
        </p:nvSpPr>
        <p:spPr>
          <a:xfrm>
            <a:off x="4229357" y="1659887"/>
            <a:ext cx="1616912" cy="1454363"/>
          </a:xfrm>
          <a:custGeom>
            <a:avLst/>
            <a:gdLst>
              <a:gd name="connsiteX0" fmla="*/ 0 w 1115122"/>
              <a:gd name="connsiteY0" fmla="*/ 0 h 702527"/>
              <a:gd name="connsiteX1" fmla="*/ 434897 w 1115122"/>
              <a:gd name="connsiteY1" fmla="*/ 501805 h 702527"/>
              <a:gd name="connsiteX2" fmla="*/ 1115122 w 1115122"/>
              <a:gd name="connsiteY2" fmla="*/ 702527 h 702527"/>
            </a:gdLst>
            <a:ahLst/>
            <a:cxnLst>
              <a:cxn ang="0">
                <a:pos x="connsiteX0" y="connsiteY0"/>
              </a:cxn>
              <a:cxn ang="0">
                <a:pos x="connsiteX1" y="connsiteY1"/>
              </a:cxn>
              <a:cxn ang="0">
                <a:pos x="connsiteX2" y="connsiteY2"/>
              </a:cxn>
            </a:cxnLst>
            <a:rect l="l" t="t" r="r" b="b"/>
            <a:pathLst>
              <a:path w="1115122" h="702527">
                <a:moveTo>
                  <a:pt x="0" y="0"/>
                </a:moveTo>
                <a:cubicBezTo>
                  <a:pt x="124521" y="192358"/>
                  <a:pt x="249043" y="384717"/>
                  <a:pt x="434897" y="501805"/>
                </a:cubicBezTo>
                <a:cubicBezTo>
                  <a:pt x="620751" y="618893"/>
                  <a:pt x="867936" y="660710"/>
                  <a:pt x="1115122" y="702527"/>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Textfeld 21">
            <a:extLst>
              <a:ext uri="{FF2B5EF4-FFF2-40B4-BE49-F238E27FC236}">
                <a16:creationId xmlns:a16="http://schemas.microsoft.com/office/drawing/2014/main" id="{D5A8DD2A-C7F2-4BD7-9C14-75F1FB02E774}"/>
              </a:ext>
            </a:extLst>
          </p:cNvPr>
          <p:cNvSpPr txBox="1"/>
          <p:nvPr/>
        </p:nvSpPr>
        <p:spPr>
          <a:xfrm>
            <a:off x="2081124" y="3891776"/>
            <a:ext cx="401208" cy="369332"/>
          </a:xfrm>
          <a:prstGeom prst="rect">
            <a:avLst/>
          </a:prstGeom>
          <a:noFill/>
        </p:spPr>
        <p:txBody>
          <a:bodyPr wrap="square" rtlCol="0">
            <a:spAutoFit/>
          </a:bodyPr>
          <a:lstStyle/>
          <a:p>
            <a:r>
              <a:rPr lang="de-DE" dirty="0"/>
              <a:t>I</a:t>
            </a:r>
            <a:r>
              <a:rPr lang="de-DE" baseline="-25000" dirty="0"/>
              <a:t>B</a:t>
            </a:r>
          </a:p>
        </p:txBody>
      </p:sp>
      <p:sp>
        <p:nvSpPr>
          <p:cNvPr id="23" name="Textfeld 22">
            <a:extLst>
              <a:ext uri="{FF2B5EF4-FFF2-40B4-BE49-F238E27FC236}">
                <a16:creationId xmlns:a16="http://schemas.microsoft.com/office/drawing/2014/main" id="{69ED4A1F-14FC-4997-963F-54A3A3BD0D37}"/>
              </a:ext>
            </a:extLst>
          </p:cNvPr>
          <p:cNvSpPr txBox="1"/>
          <p:nvPr/>
        </p:nvSpPr>
        <p:spPr>
          <a:xfrm>
            <a:off x="3890612" y="4382428"/>
            <a:ext cx="364762" cy="382358"/>
          </a:xfrm>
          <a:prstGeom prst="rect">
            <a:avLst/>
          </a:prstGeom>
          <a:noFill/>
        </p:spPr>
        <p:txBody>
          <a:bodyPr wrap="square" rtlCol="0">
            <a:spAutoFit/>
          </a:bodyPr>
          <a:lstStyle/>
          <a:p>
            <a:r>
              <a:rPr lang="de-DE" dirty="0"/>
              <a:t>I</a:t>
            </a:r>
            <a:r>
              <a:rPr lang="de-DE" baseline="-25000" dirty="0"/>
              <a:t>A</a:t>
            </a:r>
          </a:p>
        </p:txBody>
      </p:sp>
      <p:sp>
        <p:nvSpPr>
          <p:cNvPr id="24" name="Textfeld 23">
            <a:extLst>
              <a:ext uri="{FF2B5EF4-FFF2-40B4-BE49-F238E27FC236}">
                <a16:creationId xmlns:a16="http://schemas.microsoft.com/office/drawing/2014/main" id="{E4E7159B-62E5-4B9F-80CA-A0BD0C9B8233}"/>
              </a:ext>
            </a:extLst>
          </p:cNvPr>
          <p:cNvSpPr txBox="1"/>
          <p:nvPr/>
        </p:nvSpPr>
        <p:spPr>
          <a:xfrm>
            <a:off x="2679573" y="3375101"/>
            <a:ext cx="401208" cy="369332"/>
          </a:xfrm>
          <a:prstGeom prst="rect">
            <a:avLst/>
          </a:prstGeom>
          <a:noFill/>
        </p:spPr>
        <p:txBody>
          <a:bodyPr wrap="square" rtlCol="0">
            <a:spAutoFit/>
          </a:bodyPr>
          <a:lstStyle/>
          <a:p>
            <a:r>
              <a:rPr lang="de-DE" dirty="0"/>
              <a:t>I</a:t>
            </a:r>
            <a:r>
              <a:rPr lang="de-DE" baseline="-25000" dirty="0"/>
              <a:t>B</a:t>
            </a:r>
          </a:p>
        </p:txBody>
      </p:sp>
      <p:sp>
        <p:nvSpPr>
          <p:cNvPr id="25" name="Textfeld 24">
            <a:extLst>
              <a:ext uri="{FF2B5EF4-FFF2-40B4-BE49-F238E27FC236}">
                <a16:creationId xmlns:a16="http://schemas.microsoft.com/office/drawing/2014/main" id="{EB29D948-0A02-4E48-91AF-468939418B03}"/>
              </a:ext>
            </a:extLst>
          </p:cNvPr>
          <p:cNvSpPr txBox="1"/>
          <p:nvPr/>
        </p:nvSpPr>
        <p:spPr>
          <a:xfrm>
            <a:off x="3534500" y="1932876"/>
            <a:ext cx="401208" cy="369332"/>
          </a:xfrm>
          <a:prstGeom prst="rect">
            <a:avLst/>
          </a:prstGeom>
          <a:noFill/>
        </p:spPr>
        <p:txBody>
          <a:bodyPr wrap="square" rtlCol="0">
            <a:spAutoFit/>
          </a:bodyPr>
          <a:lstStyle/>
          <a:p>
            <a:r>
              <a:rPr lang="de-DE" dirty="0"/>
              <a:t>I</a:t>
            </a:r>
            <a:r>
              <a:rPr lang="de-DE" baseline="-25000" dirty="0"/>
              <a:t>B</a:t>
            </a:r>
          </a:p>
        </p:txBody>
      </p:sp>
      <p:sp>
        <p:nvSpPr>
          <p:cNvPr id="26" name="Textfeld 25">
            <a:extLst>
              <a:ext uri="{FF2B5EF4-FFF2-40B4-BE49-F238E27FC236}">
                <a16:creationId xmlns:a16="http://schemas.microsoft.com/office/drawing/2014/main" id="{C089239E-7C33-4523-A200-29E479567EFE}"/>
              </a:ext>
            </a:extLst>
          </p:cNvPr>
          <p:cNvSpPr txBox="1"/>
          <p:nvPr/>
        </p:nvSpPr>
        <p:spPr>
          <a:xfrm>
            <a:off x="4332947" y="3899212"/>
            <a:ext cx="364762" cy="382358"/>
          </a:xfrm>
          <a:prstGeom prst="rect">
            <a:avLst/>
          </a:prstGeom>
          <a:noFill/>
        </p:spPr>
        <p:txBody>
          <a:bodyPr wrap="square" rtlCol="0">
            <a:spAutoFit/>
          </a:bodyPr>
          <a:lstStyle/>
          <a:p>
            <a:r>
              <a:rPr lang="de-DE" dirty="0"/>
              <a:t>I</a:t>
            </a:r>
            <a:r>
              <a:rPr lang="de-DE" baseline="-25000" dirty="0"/>
              <a:t>A</a:t>
            </a:r>
          </a:p>
        </p:txBody>
      </p:sp>
      <p:sp>
        <p:nvSpPr>
          <p:cNvPr id="27" name="Textfeld 26">
            <a:extLst>
              <a:ext uri="{FF2B5EF4-FFF2-40B4-BE49-F238E27FC236}">
                <a16:creationId xmlns:a16="http://schemas.microsoft.com/office/drawing/2014/main" id="{35936E95-74D0-497A-AA0A-1B20EFCD395A}"/>
              </a:ext>
            </a:extLst>
          </p:cNvPr>
          <p:cNvSpPr txBox="1"/>
          <p:nvPr/>
        </p:nvSpPr>
        <p:spPr>
          <a:xfrm>
            <a:off x="5804904" y="2940203"/>
            <a:ext cx="364762" cy="382358"/>
          </a:xfrm>
          <a:prstGeom prst="rect">
            <a:avLst/>
          </a:prstGeom>
          <a:noFill/>
        </p:spPr>
        <p:txBody>
          <a:bodyPr wrap="square" rtlCol="0">
            <a:spAutoFit/>
          </a:bodyPr>
          <a:lstStyle/>
          <a:p>
            <a:r>
              <a:rPr lang="de-DE" dirty="0"/>
              <a:t>I</a:t>
            </a:r>
            <a:r>
              <a:rPr lang="de-DE" baseline="-25000" dirty="0"/>
              <a:t>A</a:t>
            </a:r>
          </a:p>
        </p:txBody>
      </p:sp>
      <p:sp>
        <p:nvSpPr>
          <p:cNvPr id="29" name="Textfeld 28">
            <a:extLst>
              <a:ext uri="{FF2B5EF4-FFF2-40B4-BE49-F238E27FC236}">
                <a16:creationId xmlns:a16="http://schemas.microsoft.com/office/drawing/2014/main" id="{65EED1DB-344B-4B8A-861E-DABAF01A5C34}"/>
              </a:ext>
            </a:extLst>
          </p:cNvPr>
          <p:cNvSpPr txBox="1"/>
          <p:nvPr/>
        </p:nvSpPr>
        <p:spPr>
          <a:xfrm>
            <a:off x="1661258" y="2170932"/>
            <a:ext cx="1572810" cy="369332"/>
          </a:xfrm>
          <a:prstGeom prst="rect">
            <a:avLst/>
          </a:prstGeom>
          <a:noFill/>
        </p:spPr>
        <p:txBody>
          <a:bodyPr wrap="square" rtlCol="0">
            <a:spAutoFit/>
          </a:bodyPr>
          <a:lstStyle/>
          <a:p>
            <a:r>
              <a:rPr lang="de-DE" dirty="0"/>
              <a:t>Kontraktkurve</a:t>
            </a:r>
            <a:endParaRPr lang="de-DE" baseline="-25000" dirty="0"/>
          </a:p>
        </p:txBody>
      </p:sp>
      <p:cxnSp>
        <p:nvCxnSpPr>
          <p:cNvPr id="31" name="Gerade Verbindung mit Pfeil 30">
            <a:extLst>
              <a:ext uri="{FF2B5EF4-FFF2-40B4-BE49-F238E27FC236}">
                <a16:creationId xmlns:a16="http://schemas.microsoft.com/office/drawing/2014/main" id="{2D9F801A-FE4D-4BA2-ADFD-3097A6EE39F5}"/>
              </a:ext>
            </a:extLst>
          </p:cNvPr>
          <p:cNvCxnSpPr>
            <a:cxnSpLocks/>
          </p:cNvCxnSpPr>
          <p:nvPr/>
        </p:nvCxnSpPr>
        <p:spPr>
          <a:xfrm>
            <a:off x="3123812" y="2453975"/>
            <a:ext cx="914400" cy="9144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2" name="Textfeld 61">
            <a:extLst>
              <a:ext uri="{FF2B5EF4-FFF2-40B4-BE49-F238E27FC236}">
                <a16:creationId xmlns:a16="http://schemas.microsoft.com/office/drawing/2014/main" id="{0A2DF32F-F7E6-4FDD-BDD6-2955035DD295}"/>
              </a:ext>
            </a:extLst>
          </p:cNvPr>
          <p:cNvSpPr txBox="1"/>
          <p:nvPr/>
        </p:nvSpPr>
        <p:spPr>
          <a:xfrm>
            <a:off x="19049" y="9528"/>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Pareto-Effizienz und Kontraktkurve</a:t>
            </a:r>
          </a:p>
        </p:txBody>
      </p:sp>
      <mc:AlternateContent xmlns:mc="http://schemas.openxmlformats.org/markup-compatibility/2006" xmlns:a14="http://schemas.microsoft.com/office/drawing/2010/main">
        <mc:Choice Requires="a14">
          <p:sp>
            <p:nvSpPr>
              <p:cNvPr id="63" name="Textfeld 62">
                <a:extLst>
                  <a:ext uri="{FF2B5EF4-FFF2-40B4-BE49-F238E27FC236}">
                    <a16:creationId xmlns:a16="http://schemas.microsoft.com/office/drawing/2014/main" id="{D91AE055-DFD1-4B1E-B986-68FDF06E8C91}"/>
                  </a:ext>
                </a:extLst>
              </p:cNvPr>
              <p:cNvSpPr txBox="1"/>
              <p:nvPr/>
            </p:nvSpPr>
            <p:spPr>
              <a:xfrm>
                <a:off x="11151" y="5765172"/>
                <a:ext cx="12180849" cy="831309"/>
              </a:xfrm>
              <a:prstGeom prst="rect">
                <a:avLst/>
              </a:prstGeom>
              <a:noFill/>
            </p:spPr>
            <p:txBody>
              <a:bodyPr wrap="square" rtlCol="0">
                <a:noAutofit/>
              </a:bodyPr>
              <a:lstStyle/>
              <a:p>
                <a:r>
                  <a:rPr lang="de-DE" sz="2400" dirty="0">
                    <a:latin typeface="Times New Roman" panose="02020603050405020304" pitchFamily="18" charset="0"/>
                    <a:cs typeface="Times New Roman" panose="02020603050405020304" pitchFamily="18" charset="0"/>
                  </a:rPr>
                  <a:t>Die </a:t>
                </a:r>
                <a:r>
                  <a:rPr lang="de-DE" sz="2400" b="1" dirty="0">
                    <a:latin typeface="Times New Roman" panose="02020603050405020304" pitchFamily="18" charset="0"/>
                    <a:cs typeface="Times New Roman" panose="02020603050405020304" pitchFamily="18" charset="0"/>
                  </a:rPr>
                  <a:t>Kontraktkurve</a:t>
                </a:r>
                <a:r>
                  <a:rPr lang="de-DE" sz="2400" dirty="0">
                    <a:latin typeface="Times New Roman" panose="02020603050405020304" pitchFamily="18" charset="0"/>
                    <a:cs typeface="Times New Roman" panose="02020603050405020304" pitchFamily="18" charset="0"/>
                  </a:rPr>
                  <a:t> beschreibt alle </a:t>
                </a:r>
                <a:r>
                  <a:rPr lang="de-DE" sz="2400" dirty="0" err="1">
                    <a:latin typeface="Times New Roman" panose="02020603050405020304" pitchFamily="18" charset="0"/>
                    <a:cs typeface="Times New Roman" panose="02020603050405020304" pitchFamily="18" charset="0"/>
                  </a:rPr>
                  <a:t>pareto</a:t>
                </a:r>
                <a:r>
                  <a:rPr lang="de-DE" sz="2400" dirty="0">
                    <a:latin typeface="Times New Roman" panose="02020603050405020304" pitchFamily="18" charset="0"/>
                    <a:cs typeface="Times New Roman" panose="02020603050405020304" pitchFamily="18" charset="0"/>
                  </a:rPr>
                  <a:t>-effizienten Allokationen der Güter </a:t>
                </a:r>
                <a14:m>
                  <m:oMath xmlns:m="http://schemas.openxmlformats.org/officeDocument/2006/math">
                    <m:r>
                      <a:rPr lang="de-DE" sz="2400">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𝑥</m:t>
                    </m:r>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𝑦</m:t>
                    </m:r>
                    <m:r>
                      <a:rPr lang="de-DE" sz="2400" i="1">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 für zwei Konsumenten (A,B) bei gegebener Ressourcenbeschränkung und Präferenzen </a:t>
                </a:r>
                <a:r>
                  <a:rPr lang="de-DE" sz="2400" dirty="0" err="1">
                    <a:latin typeface="Times New Roman" panose="02020603050405020304" pitchFamily="18" charset="0"/>
                    <a:cs typeface="Times New Roman" panose="02020603050405020304" pitchFamily="18" charset="0"/>
                  </a:rPr>
                  <a:t>u</a:t>
                </a:r>
                <a:r>
                  <a:rPr lang="de-DE" sz="2400" baseline="-25000" dirty="0" err="1">
                    <a:latin typeface="Times New Roman" panose="02020603050405020304" pitchFamily="18" charset="0"/>
                    <a:cs typeface="Times New Roman" panose="02020603050405020304" pitchFamily="18" charset="0"/>
                  </a:rPr>
                  <a:t>A</a:t>
                </a:r>
                <a:r>
                  <a:rPr lang="de-DE" sz="2400" dirty="0">
                    <a:latin typeface="Times New Roman" panose="02020603050405020304" pitchFamily="18" charset="0"/>
                    <a:cs typeface="Times New Roman" panose="02020603050405020304" pitchFamily="18" charset="0"/>
                  </a:rPr>
                  <a:t> und </a:t>
                </a:r>
                <a:r>
                  <a:rPr lang="de-DE" sz="2400" dirty="0" err="1">
                    <a:latin typeface="Times New Roman" panose="02020603050405020304" pitchFamily="18" charset="0"/>
                    <a:cs typeface="Times New Roman" panose="02020603050405020304" pitchFamily="18" charset="0"/>
                  </a:rPr>
                  <a:t>u</a:t>
                </a:r>
                <a:r>
                  <a:rPr lang="de-DE" sz="2400" baseline="-25000" dirty="0" err="1">
                    <a:latin typeface="Times New Roman" panose="02020603050405020304" pitchFamily="18" charset="0"/>
                    <a:cs typeface="Times New Roman" panose="02020603050405020304" pitchFamily="18" charset="0"/>
                  </a:rPr>
                  <a:t>B</a:t>
                </a:r>
                <a:endParaRPr lang="de-DE" sz="2400" dirty="0">
                  <a:latin typeface="Times New Roman" panose="02020603050405020304" pitchFamily="18" charset="0"/>
                  <a:cs typeface="Times New Roman" panose="02020603050405020304" pitchFamily="18" charset="0"/>
                </a:endParaRPr>
              </a:p>
            </p:txBody>
          </p:sp>
        </mc:Choice>
        <mc:Fallback xmlns="">
          <p:sp>
            <p:nvSpPr>
              <p:cNvPr id="63" name="Textfeld 62">
                <a:extLst>
                  <a:ext uri="{FF2B5EF4-FFF2-40B4-BE49-F238E27FC236}">
                    <a16:creationId xmlns:a16="http://schemas.microsoft.com/office/drawing/2014/main" id="{D91AE055-DFD1-4B1E-B986-68FDF06E8C91}"/>
                  </a:ext>
                </a:extLst>
              </p:cNvPr>
              <p:cNvSpPr txBox="1">
                <a:spLocks noRot="1" noChangeAspect="1" noMove="1" noResize="1" noEditPoints="1" noAdjustHandles="1" noChangeArrowheads="1" noChangeShapeType="1" noTextEdit="1"/>
              </p:cNvSpPr>
              <p:nvPr/>
            </p:nvSpPr>
            <p:spPr>
              <a:xfrm>
                <a:off x="11151" y="5765172"/>
                <a:ext cx="12180849" cy="831309"/>
              </a:xfrm>
              <a:prstGeom prst="rect">
                <a:avLst/>
              </a:prstGeom>
              <a:blipFill>
                <a:blip r:embed="rId2"/>
                <a:stretch>
                  <a:fillRect l="-801" t="-5882" b="-16176"/>
                </a:stretch>
              </a:blipFill>
            </p:spPr>
            <p:txBody>
              <a:bodyPr/>
              <a:lstStyle/>
              <a:p>
                <a:r>
                  <a:rPr lang="de-DE">
                    <a:noFill/>
                  </a:rPr>
                  <a:t> </a:t>
                </a:r>
              </a:p>
            </p:txBody>
          </p:sp>
        </mc:Fallback>
      </mc:AlternateContent>
      <p:sp>
        <p:nvSpPr>
          <p:cNvPr id="30" name="Textfeld 29"/>
          <p:cNvSpPr txBox="1"/>
          <p:nvPr/>
        </p:nvSpPr>
        <p:spPr>
          <a:xfrm>
            <a:off x="7816392" y="471259"/>
            <a:ext cx="4353446" cy="493017"/>
          </a:xfrm>
          <a:prstGeom prst="rect">
            <a:avLst/>
          </a:prstGeom>
          <a:noFill/>
        </p:spPr>
        <p:txBody>
          <a:bodyPr wrap="square" rtlCol="0">
            <a:noAutofit/>
          </a:bodyPr>
          <a:lstStyle/>
          <a:p>
            <a:r>
              <a:rPr lang="de-DE" sz="1200" dirty="0" smtClean="0"/>
              <a:t>Grafisch bedeutet dies, gegeben die Indifferenzkurve I</a:t>
            </a:r>
            <a:r>
              <a:rPr lang="de-DE" sz="1200" baseline="-25000" dirty="0" smtClean="0"/>
              <a:t>B</a:t>
            </a:r>
            <a:r>
              <a:rPr lang="de-DE" sz="1200" dirty="0" smtClean="0"/>
              <a:t> versuchen wir I</a:t>
            </a:r>
            <a:r>
              <a:rPr lang="de-DE" sz="1200" baseline="-25000" dirty="0" smtClean="0"/>
              <a:t>A</a:t>
            </a:r>
            <a:r>
              <a:rPr lang="de-DE" sz="1200" dirty="0"/>
              <a:t> </a:t>
            </a:r>
            <a:r>
              <a:rPr lang="de-DE" sz="1200" dirty="0" smtClean="0"/>
              <a:t>möglichst weit nach rechts oben zu schieben</a:t>
            </a:r>
            <a:endParaRPr lang="de-DE" sz="1200" dirty="0"/>
          </a:p>
        </p:txBody>
      </p:sp>
      <p:sp>
        <p:nvSpPr>
          <p:cNvPr id="32" name="Textfeld 31"/>
          <p:cNvSpPr txBox="1"/>
          <p:nvPr/>
        </p:nvSpPr>
        <p:spPr>
          <a:xfrm>
            <a:off x="7827473" y="915701"/>
            <a:ext cx="4353446" cy="493017"/>
          </a:xfrm>
          <a:prstGeom prst="rect">
            <a:avLst/>
          </a:prstGeom>
          <a:noFill/>
        </p:spPr>
        <p:txBody>
          <a:bodyPr wrap="square" rtlCol="0">
            <a:noAutofit/>
          </a:bodyPr>
          <a:lstStyle/>
          <a:p>
            <a:r>
              <a:rPr lang="de-DE" sz="1200" dirty="0" smtClean="0"/>
              <a:t>Dies müssen wir allerdings mit allen möglichen Indifferenzkurven </a:t>
            </a:r>
            <a:r>
              <a:rPr lang="de-DE" sz="1200" dirty="0"/>
              <a:t>I</a:t>
            </a:r>
            <a:r>
              <a:rPr lang="de-DE" sz="1200" baseline="-25000" dirty="0"/>
              <a:t>B</a:t>
            </a:r>
            <a:r>
              <a:rPr lang="de-DE" sz="1200" dirty="0"/>
              <a:t> </a:t>
            </a:r>
            <a:r>
              <a:rPr lang="de-DE" sz="1200" dirty="0" smtClean="0"/>
              <a:t>tun. </a:t>
            </a:r>
            <a:endParaRPr lang="de-DE" sz="1200" dirty="0"/>
          </a:p>
        </p:txBody>
      </p:sp>
      <p:sp>
        <p:nvSpPr>
          <p:cNvPr id="33" name="Textfeld 32"/>
          <p:cNvSpPr txBox="1"/>
          <p:nvPr/>
        </p:nvSpPr>
        <p:spPr>
          <a:xfrm>
            <a:off x="7813520" y="1333704"/>
            <a:ext cx="4353446" cy="599172"/>
          </a:xfrm>
          <a:prstGeom prst="rect">
            <a:avLst/>
          </a:prstGeom>
          <a:noFill/>
        </p:spPr>
        <p:txBody>
          <a:bodyPr wrap="square" rtlCol="0">
            <a:noAutofit/>
          </a:bodyPr>
          <a:lstStyle/>
          <a:p>
            <a:r>
              <a:rPr lang="de-DE" sz="1200" dirty="0" smtClean="0"/>
              <a:t>Damit ergeben sich dann lauter </a:t>
            </a:r>
            <a:r>
              <a:rPr lang="de-DE" sz="1200" dirty="0" err="1" smtClean="0"/>
              <a:t>pareto</a:t>
            </a:r>
            <a:r>
              <a:rPr lang="de-DE" sz="1200" dirty="0" smtClean="0"/>
              <a:t>-effiziente Allokationen. Verbinden wir diese miteinander, so ergibt sich die sogenannte Kontraktkurve </a:t>
            </a:r>
            <a:endParaRPr lang="de-DE" sz="1200" dirty="0"/>
          </a:p>
        </p:txBody>
      </p:sp>
    </p:spTree>
    <p:extLst>
      <p:ext uri="{BB962C8B-B14F-4D97-AF65-F5344CB8AC3E}">
        <p14:creationId xmlns:p14="http://schemas.microsoft.com/office/powerpoint/2010/main" val="1570407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4"/>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0"/>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9"/>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6"/>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1"/>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7"/>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3"/>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9"/>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31"/>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6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17" grpId="0" animBg="1"/>
      <p:bldP spid="18" grpId="0" animBg="1"/>
      <p:bldP spid="19" grpId="0" animBg="1"/>
      <p:bldP spid="20" grpId="0" animBg="1"/>
      <p:bldP spid="21" grpId="0" animBg="1"/>
      <p:bldP spid="22" grpId="0"/>
      <p:bldP spid="23" grpId="0"/>
      <p:bldP spid="24" grpId="0"/>
      <p:bldP spid="25" grpId="0"/>
      <p:bldP spid="26" grpId="0"/>
      <p:bldP spid="27" grpId="0"/>
      <p:bldP spid="29" grpId="0"/>
      <p:bldP spid="63" grpId="0"/>
      <p:bldP spid="30" grpId="0"/>
      <p:bldP spid="32" grpId="0"/>
      <p:bldP spid="3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9523" y="3810"/>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Wettbewerbsgleichgewicht</a:t>
            </a:r>
          </a:p>
        </p:txBody>
      </p:sp>
      <mc:AlternateContent xmlns:mc="http://schemas.openxmlformats.org/markup-compatibility/2006" xmlns:a14="http://schemas.microsoft.com/office/drawing/2010/main">
        <mc:Choice Requires="a14">
          <p:sp>
            <p:nvSpPr>
              <p:cNvPr id="11" name="Textfeld 10">
                <a:extLst>
                  <a:ext uri="{FF2B5EF4-FFF2-40B4-BE49-F238E27FC236}">
                    <a16:creationId xmlns:a16="http://schemas.microsoft.com/office/drawing/2014/main" id="{AA15B691-283D-4341-8E52-EBA1542B1340}"/>
                  </a:ext>
                </a:extLst>
              </p:cNvPr>
              <p:cNvSpPr txBox="1"/>
              <p:nvPr/>
            </p:nvSpPr>
            <p:spPr>
              <a:xfrm>
                <a:off x="98193" y="1780181"/>
                <a:ext cx="12172951" cy="4797958"/>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Die Konsumenten (A,B) maximieren bei gegebenen Preisen </a:t>
                </a:r>
                <a14:m>
                  <m:oMath xmlns:m="http://schemas.openxmlformats.org/officeDocument/2006/math">
                    <m:r>
                      <a:rPr lang="de-DE" sz="240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𝑝</m:t>
                        </m:r>
                      </m:e>
                      <m:sub>
                        <m:r>
                          <a:rPr lang="de-DE" sz="2400" b="0" i="1" smtClean="0">
                            <a:latin typeface="Cambria Math" panose="02040503050406030204" pitchFamily="18" charset="0"/>
                            <a:cs typeface="Times New Roman" panose="02020603050405020304" pitchFamily="18" charset="0"/>
                          </a:rPr>
                          <m:t>𝑥</m:t>
                        </m:r>
                      </m:sub>
                    </m:sSub>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m:t>
                        </m:r>
                        <m:r>
                          <a:rPr lang="de-DE" sz="2400" b="0" i="1" smtClean="0">
                            <a:latin typeface="Cambria Math" panose="02040503050406030204" pitchFamily="18" charset="0"/>
                            <a:cs typeface="Times New Roman" panose="02020603050405020304" pitchFamily="18" charset="0"/>
                          </a:rPr>
                          <m:t>𝑝</m:t>
                        </m:r>
                      </m:e>
                      <m:sub>
                        <m:r>
                          <a:rPr lang="de-DE" sz="2400" b="0" i="1" smtClean="0">
                            <a:latin typeface="Cambria Math" panose="02040503050406030204" pitchFamily="18" charset="0"/>
                            <a:cs typeface="Times New Roman" panose="02020603050405020304" pitchFamily="18" charset="0"/>
                          </a:rPr>
                          <m:t>𝑦</m:t>
                        </m:r>
                      </m:sub>
                    </m:sSub>
                  </m:oMath>
                </a14:m>
                <a:r>
                  <a:rPr lang="de-DE" sz="2400" dirty="0">
                    <a:latin typeface="Times New Roman" panose="02020603050405020304" pitchFamily="18" charset="0"/>
                    <a:cs typeface="Times New Roman" panose="02020603050405020304" pitchFamily="18" charset="0"/>
                  </a:rPr>
                  <a:t>) und gegebenen Anfangsausstattungen jeweils ihren Nutzen.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𝑥</m:t>
                        </m:r>
                      </m:sub>
                    </m:sSub>
                    <m:sSub>
                      <m:sSubPr>
                        <m:ctrlPr>
                          <a:rPr lang="de-DE" sz="2400" i="1">
                            <a:latin typeface="Cambria Math" panose="02040503050406030204" pitchFamily="18" charset="0"/>
                            <a:cs typeface="Times New Roman" panose="02020603050405020304" pitchFamily="18" charset="0"/>
                          </a:rPr>
                        </m:ctrlPr>
                      </m:sSubPr>
                      <m:e>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𝑥</m:t>
                            </m:r>
                          </m:e>
                        </m:acc>
                      </m:e>
                      <m:sub>
                        <m:r>
                          <a:rPr lang="de-DE" sz="2400" i="1">
                            <a:latin typeface="Cambria Math" panose="02040503050406030204" pitchFamily="18" charset="0"/>
                            <a:cs typeface="Times New Roman" panose="02020603050405020304" pitchFamily="18" charset="0"/>
                          </a:rPr>
                          <m:t>𝐴</m:t>
                        </m:r>
                      </m:sub>
                    </m:sSub>
                  </m:oMath>
                </a14:m>
                <a:r>
                  <a:rPr lang="de-DE" sz="2400" dirty="0">
                    <a:latin typeface="Times New Roman" panose="02020603050405020304" pitchFamily="18" charset="0"/>
                    <a:cs typeface="Times New Roman" panose="02020603050405020304" pitchFamily="18" charset="0"/>
                  </a:rPr>
                  <a:t>+</a:t>
                </a:r>
                <a:r>
                  <a:rPr lang="de-DE" sz="2400" dirty="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b="0" i="1" smtClean="0">
                            <a:latin typeface="Cambria Math" panose="02040503050406030204" pitchFamily="18" charset="0"/>
                            <a:cs typeface="Times New Roman" panose="02020603050405020304" pitchFamily="18" charset="0"/>
                          </a:rPr>
                          <m:t>𝑦</m:t>
                        </m:r>
                      </m:sub>
                    </m:sSub>
                    <m:sSub>
                      <m:sSubPr>
                        <m:ctrlPr>
                          <a:rPr lang="de-DE" sz="2400" i="1">
                            <a:latin typeface="Cambria Math" panose="02040503050406030204" pitchFamily="18" charset="0"/>
                            <a:cs typeface="Times New Roman" panose="02020603050405020304" pitchFamily="18" charset="0"/>
                          </a:rPr>
                        </m:ctrlPr>
                      </m:sSubPr>
                      <m:e>
                        <m:acc>
                          <m:accPr>
                            <m:chr m:val="̅"/>
                            <m:ctrlPr>
                              <a:rPr lang="de-DE" sz="2400" i="1">
                                <a:latin typeface="Cambria Math" panose="02040503050406030204" pitchFamily="18" charset="0"/>
                                <a:cs typeface="Times New Roman" panose="02020603050405020304" pitchFamily="18" charset="0"/>
                              </a:rPr>
                            </m:ctrlPr>
                          </m:accPr>
                          <m:e>
                            <m:r>
                              <a:rPr lang="de-DE" sz="2400" b="0" i="1" smtClean="0">
                                <a:latin typeface="Cambria Math" panose="02040503050406030204" pitchFamily="18" charset="0"/>
                                <a:cs typeface="Times New Roman" panose="02020603050405020304" pitchFamily="18" charset="0"/>
                              </a:rPr>
                              <m:t>𝑦</m:t>
                            </m:r>
                          </m:e>
                        </m:acc>
                      </m:e>
                      <m:sub>
                        <m:r>
                          <a:rPr lang="de-DE" sz="2400" i="1">
                            <a:latin typeface="Cambria Math" panose="02040503050406030204" pitchFamily="18" charset="0"/>
                            <a:cs typeface="Times New Roman" panose="02020603050405020304" pitchFamily="18" charset="0"/>
                          </a:rPr>
                          <m:t>𝐴</m:t>
                        </m:r>
                      </m:sub>
                    </m:sSub>
                  </m:oMath>
                </a14:m>
                <a:r>
                  <a:rPr lang="de-DE" sz="2400" dirty="0">
                    <a:latin typeface="Times New Roman" panose="02020603050405020304" pitchFamily="18" charset="0"/>
                    <a:cs typeface="Times New Roman" panose="02020603050405020304" pitchFamily="18" charset="0"/>
                  </a:rPr>
                  <a:t> und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𝑥</m:t>
                        </m:r>
                      </m:sub>
                    </m:sSub>
                    <m:sSub>
                      <m:sSubPr>
                        <m:ctrlPr>
                          <a:rPr lang="de-DE" sz="2400" i="1">
                            <a:latin typeface="Cambria Math" panose="02040503050406030204" pitchFamily="18" charset="0"/>
                            <a:cs typeface="Times New Roman" panose="02020603050405020304" pitchFamily="18" charset="0"/>
                          </a:rPr>
                        </m:ctrlPr>
                      </m:sSubPr>
                      <m:e>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𝑥</m:t>
                            </m:r>
                          </m:e>
                        </m:acc>
                      </m:e>
                      <m:sub>
                        <m:r>
                          <a:rPr lang="de-DE" sz="2400" b="0" i="1" smtClean="0">
                            <a:latin typeface="Cambria Math" panose="02040503050406030204" pitchFamily="18" charset="0"/>
                            <a:cs typeface="Times New Roman" panose="02020603050405020304" pitchFamily="18" charset="0"/>
                          </a:rPr>
                          <m:t>𝐵</m:t>
                        </m:r>
                      </m:sub>
                    </m:sSub>
                  </m:oMath>
                </a14:m>
                <a:r>
                  <a:rPr lang="de-DE" sz="2400" dirty="0">
                    <a:latin typeface="Times New Roman" panose="02020603050405020304" pitchFamily="18" charset="0"/>
                    <a:cs typeface="Times New Roman" panose="02020603050405020304" pitchFamily="18" charset="0"/>
                  </a:rPr>
                  <a:t>+</a:t>
                </a:r>
                <a:r>
                  <a:rPr lang="de-DE" sz="2400" dirty="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𝑦</m:t>
                        </m:r>
                      </m:sub>
                    </m:sSub>
                    <m:sSub>
                      <m:sSubPr>
                        <m:ctrlPr>
                          <a:rPr lang="de-DE" sz="2400" i="1">
                            <a:latin typeface="Cambria Math" panose="02040503050406030204" pitchFamily="18" charset="0"/>
                            <a:cs typeface="Times New Roman" panose="02020603050405020304" pitchFamily="18" charset="0"/>
                          </a:rPr>
                        </m:ctrlPr>
                      </m:sSubPr>
                      <m:e>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𝑦</m:t>
                            </m:r>
                          </m:e>
                        </m:acc>
                      </m:e>
                      <m:sub>
                        <m:r>
                          <a:rPr lang="de-DE" sz="2400" b="0" i="1" smtClean="0">
                            <a:latin typeface="Cambria Math" panose="02040503050406030204" pitchFamily="18" charset="0"/>
                            <a:cs typeface="Times New Roman" panose="02020603050405020304" pitchFamily="18" charset="0"/>
                          </a:rPr>
                          <m:t>𝐵</m:t>
                        </m:r>
                      </m:sub>
                    </m:sSub>
                  </m:oMath>
                </a14:m>
                <a:r>
                  <a:rPr lang="de-DE" sz="2400" dirty="0">
                    <a:latin typeface="Times New Roman" panose="02020603050405020304" pitchFamily="18" charset="0"/>
                    <a:cs typeface="Times New Roman" panose="02020603050405020304" pitchFamily="18" charset="0"/>
                  </a:rPr>
                  <a:t> kann dabei jeweils als das Budget der Konsumenten (A,B) interpretiert werden.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Daraus ergeben sich die Nachfragen</a:t>
                </a:r>
              </a:p>
              <a:p>
                <a:endParaRPr lang="de-DE" sz="2400" dirty="0">
                  <a:latin typeface="Times New Roman" panose="02020603050405020304" pitchFamily="18" charset="0"/>
                  <a:cs typeface="Times New Roman" panose="02020603050405020304" pitchFamily="18" charset="0"/>
                </a:endParaRPr>
              </a:p>
              <a:p>
                <a:pPr algn="ct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𝑥</m:t>
                        </m:r>
                      </m:e>
                      <m:sub>
                        <m:r>
                          <a:rPr lang="de-DE" sz="2400" b="0" i="1" smtClean="0">
                            <a:latin typeface="Cambria Math" panose="02040503050406030204" pitchFamily="18" charset="0"/>
                            <a:cs typeface="Times New Roman" panose="02020603050405020304" pitchFamily="18" charset="0"/>
                          </a:rPr>
                          <m:t>𝐴</m:t>
                        </m:r>
                      </m:sub>
                    </m:sSub>
                    <m:r>
                      <a:rPr lang="de-DE" sz="2400" b="0" i="1" smtClean="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𝑥</m:t>
                        </m:r>
                      </m:sub>
                    </m:sSub>
                  </m:oMath>
                </a14:m>
                <a:r>
                  <a:rPr lang="de-DE" sz="2400" dirty="0">
                    <a:latin typeface="Times New Roman" panose="02020603050405020304" pitchFamily="18" charset="0"/>
                    <a:cs typeface="Times New Roman" panose="02020603050405020304" pitchFamily="18" charset="0"/>
                  </a:rPr>
                  <a:t>,</a:t>
                </a:r>
                <a:r>
                  <a:rPr lang="de-DE" sz="2400" dirty="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b="0" i="1" smtClean="0">
                            <a:latin typeface="Cambria Math" panose="02040503050406030204" pitchFamily="18" charset="0"/>
                            <a:cs typeface="Times New Roman" panose="02020603050405020304" pitchFamily="18" charset="0"/>
                          </a:rPr>
                          <m:t>𝑦</m:t>
                        </m:r>
                      </m:sub>
                    </m:sSub>
                    <m:r>
                      <a:rPr lang="de-DE" sz="2400" b="0" i="1" smtClean="0">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b="0" i="1" smtClean="0">
                            <a:latin typeface="Cambria Math" panose="02040503050406030204" pitchFamily="18" charset="0"/>
                            <a:cs typeface="Times New Roman" panose="02020603050405020304" pitchFamily="18" charset="0"/>
                          </a:rPr>
                          <m:t>𝐵</m:t>
                        </m:r>
                      </m:sub>
                    </m:sSub>
                    <m:r>
                      <a:rPr lang="de-DE" sz="2400" i="1">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𝑥</m:t>
                        </m:r>
                      </m:sub>
                    </m:sSub>
                  </m:oMath>
                </a14:m>
                <a:r>
                  <a:rPr lang="de-DE" sz="2400" dirty="0">
                    <a:latin typeface="Times New Roman" panose="02020603050405020304" pitchFamily="18" charset="0"/>
                    <a:cs typeface="Times New Roman" panose="02020603050405020304" pitchFamily="18" charset="0"/>
                  </a:rPr>
                  <a:t>,</a:t>
                </a:r>
                <a:r>
                  <a:rPr lang="de-DE" sz="2400" dirty="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𝑦</m:t>
                        </m:r>
                      </m:sub>
                    </m:sSub>
                    <m:r>
                      <a:rPr lang="de-DE" sz="2400" i="1">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	</a:t>
                </a:r>
                <a14:m>
                  <m:oMath xmlns:m="http://schemas.openxmlformats.org/officeDocument/2006/math">
                    <m:sSub>
                      <m:sSubPr>
                        <m:ctrlPr>
                          <a:rPr lang="de-DE" sz="2400" i="1" smtClean="0">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𝑦</m:t>
                        </m:r>
                      </m:e>
                      <m:sub>
                        <m:r>
                          <a:rPr lang="de-DE" sz="2400" i="1">
                            <a:latin typeface="Cambria Math" panose="02040503050406030204" pitchFamily="18" charset="0"/>
                            <a:cs typeface="Times New Roman" panose="02020603050405020304" pitchFamily="18" charset="0"/>
                          </a:rPr>
                          <m:t>𝐴</m:t>
                        </m:r>
                      </m:sub>
                    </m:sSub>
                    <m:r>
                      <a:rPr lang="de-DE" sz="2400" i="1">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𝑥</m:t>
                        </m:r>
                      </m:sub>
                    </m:sSub>
                  </m:oMath>
                </a14:m>
                <a:r>
                  <a:rPr lang="de-DE" sz="2400" dirty="0">
                    <a:latin typeface="Times New Roman" panose="02020603050405020304" pitchFamily="18" charset="0"/>
                    <a:cs typeface="Times New Roman" panose="02020603050405020304" pitchFamily="18" charset="0"/>
                  </a:rPr>
                  <a:t>,</a:t>
                </a:r>
                <a:r>
                  <a:rPr lang="de-DE" sz="2400" dirty="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𝑦</m:t>
                        </m:r>
                      </m:sub>
                    </m:sSub>
                    <m:r>
                      <a:rPr lang="de-DE" sz="2400" i="1">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𝑦</m:t>
                        </m:r>
                      </m:e>
                      <m:sub>
                        <m:r>
                          <a:rPr lang="de-DE" sz="2400" b="0" i="1" smtClean="0">
                            <a:latin typeface="Cambria Math" panose="02040503050406030204" pitchFamily="18" charset="0"/>
                            <a:cs typeface="Times New Roman" panose="02020603050405020304" pitchFamily="18" charset="0"/>
                          </a:rPr>
                          <m:t>𝐵</m:t>
                        </m:r>
                      </m:sub>
                    </m:sSub>
                    <m:r>
                      <a:rPr lang="de-DE" sz="2400" i="1">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𝑥</m:t>
                        </m:r>
                      </m:sub>
                    </m:sSub>
                  </m:oMath>
                </a14:m>
                <a:r>
                  <a:rPr lang="de-DE" sz="2400" dirty="0">
                    <a:latin typeface="Times New Roman" panose="02020603050405020304" pitchFamily="18" charset="0"/>
                    <a:cs typeface="Times New Roman" panose="02020603050405020304" pitchFamily="18" charset="0"/>
                  </a:rPr>
                  <a:t>,</a:t>
                </a:r>
                <a:r>
                  <a:rPr lang="de-DE" sz="2400" dirty="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𝑦</m:t>
                        </m:r>
                      </m:sub>
                    </m:sSub>
                    <m:r>
                      <a:rPr lang="de-DE" sz="2400" i="1">
                        <a:latin typeface="Cambria Math" panose="02040503050406030204" pitchFamily="18" charset="0"/>
                        <a:cs typeface="Times New Roman" panose="02020603050405020304" pitchFamily="18" charset="0"/>
                      </a:rPr>
                      <m:t>)</m:t>
                    </m:r>
                  </m:oMath>
                </a14:m>
                <a:endParaRPr lang="de-DE" sz="2400" dirty="0">
                  <a:latin typeface="Times New Roman" panose="02020603050405020304" pitchFamily="18" charset="0"/>
                  <a:cs typeface="Times New Roman" panose="02020603050405020304" pitchFamily="18" charset="0"/>
                </a:endParaRPr>
              </a:p>
              <a:p>
                <a:pPr algn="ctr"/>
                <a:endParaRPr lang="de-DE" sz="240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Unter vollkommener Konkurrenz werden sich die Preise solange ändern, bis Angebot und Nachfrage übereinstimmen.</a:t>
                </a:r>
              </a:p>
              <a:p>
                <a:endParaRPr lang="de-DE" sz="2400" dirty="0">
                  <a:latin typeface="Times New Roman" panose="02020603050405020304" pitchFamily="18" charset="0"/>
                  <a:cs typeface="Times New Roman" panose="02020603050405020304" pitchFamily="18" charset="0"/>
                </a:endParaRPr>
              </a:p>
            </p:txBody>
          </p:sp>
        </mc:Choice>
        <mc:Fallback xmlns="">
          <p:sp>
            <p:nvSpPr>
              <p:cNvPr id="11" name="Textfeld 10">
                <a:extLst>
                  <a:ext uri="{FF2B5EF4-FFF2-40B4-BE49-F238E27FC236}">
                    <a16:creationId xmlns:a16="http://schemas.microsoft.com/office/drawing/2014/main" id="{AA15B691-283D-4341-8E52-EBA1542B1340}"/>
                  </a:ext>
                </a:extLst>
              </p:cNvPr>
              <p:cNvSpPr txBox="1">
                <a:spLocks noRot="1" noChangeAspect="1" noMove="1" noResize="1" noEditPoints="1" noAdjustHandles="1" noChangeArrowheads="1" noChangeShapeType="1" noTextEdit="1"/>
              </p:cNvSpPr>
              <p:nvPr/>
            </p:nvSpPr>
            <p:spPr>
              <a:xfrm>
                <a:off x="98193" y="1780181"/>
                <a:ext cx="12172951" cy="4797958"/>
              </a:xfrm>
              <a:prstGeom prst="rect">
                <a:avLst/>
              </a:prstGeom>
              <a:blipFill>
                <a:blip r:embed="rId2"/>
                <a:stretch>
                  <a:fillRect l="-651" t="-1017"/>
                </a:stretch>
              </a:blipFill>
            </p:spPr>
            <p:txBody>
              <a:bodyPr/>
              <a:lstStyle/>
              <a:p>
                <a:r>
                  <a:rPr lang="de-DE">
                    <a:noFill/>
                  </a:rPr>
                  <a:t> </a:t>
                </a:r>
              </a:p>
            </p:txBody>
          </p:sp>
        </mc:Fallback>
      </mc:AlternateContent>
      <p:sp>
        <p:nvSpPr>
          <p:cNvPr id="4" name="Textfeld 3"/>
          <p:cNvSpPr txBox="1"/>
          <p:nvPr/>
        </p:nvSpPr>
        <p:spPr>
          <a:xfrm>
            <a:off x="201934" y="474691"/>
            <a:ext cx="3804801" cy="301162"/>
          </a:xfrm>
          <a:prstGeom prst="rect">
            <a:avLst/>
          </a:prstGeom>
          <a:noFill/>
        </p:spPr>
        <p:txBody>
          <a:bodyPr wrap="square" rtlCol="0">
            <a:noAutofit/>
          </a:bodyPr>
          <a:lstStyle/>
          <a:p>
            <a:r>
              <a:rPr lang="de-DE" sz="1200" dirty="0" smtClean="0"/>
              <a:t>Wie gelangt man nun in einen </a:t>
            </a:r>
            <a:r>
              <a:rPr lang="de-DE" sz="1200" dirty="0" err="1" smtClean="0"/>
              <a:t>pareto</a:t>
            </a:r>
            <a:r>
              <a:rPr lang="de-DE" sz="1200" dirty="0" smtClean="0"/>
              <a:t>-effizienten Zustand?</a:t>
            </a:r>
            <a:endParaRPr lang="de-DE" sz="1200" dirty="0"/>
          </a:p>
        </p:txBody>
      </p:sp>
      <p:sp>
        <p:nvSpPr>
          <p:cNvPr id="5" name="Textfeld 4"/>
          <p:cNvSpPr txBox="1"/>
          <p:nvPr/>
        </p:nvSpPr>
        <p:spPr>
          <a:xfrm>
            <a:off x="201933" y="775854"/>
            <a:ext cx="3804801" cy="301162"/>
          </a:xfrm>
          <a:prstGeom prst="rect">
            <a:avLst/>
          </a:prstGeom>
          <a:noFill/>
        </p:spPr>
        <p:txBody>
          <a:bodyPr wrap="square" rtlCol="0">
            <a:noAutofit/>
          </a:bodyPr>
          <a:lstStyle/>
          <a:p>
            <a:r>
              <a:rPr lang="de-DE" sz="1200" dirty="0" smtClean="0"/>
              <a:t>An dieser Stelle kommt unser Wettbewerbsmarkt ins Spiel</a:t>
            </a:r>
            <a:endParaRPr lang="de-DE" sz="1200" dirty="0"/>
          </a:p>
        </p:txBody>
      </p:sp>
      <p:sp>
        <p:nvSpPr>
          <p:cNvPr id="6" name="Textfeld 5"/>
          <p:cNvSpPr txBox="1"/>
          <p:nvPr/>
        </p:nvSpPr>
        <p:spPr>
          <a:xfrm>
            <a:off x="201933" y="1021751"/>
            <a:ext cx="11563348" cy="440486"/>
          </a:xfrm>
          <a:prstGeom prst="rect">
            <a:avLst/>
          </a:prstGeom>
          <a:noFill/>
        </p:spPr>
        <p:txBody>
          <a:bodyPr wrap="square" rtlCol="0">
            <a:noAutofit/>
          </a:bodyPr>
          <a:lstStyle/>
          <a:p>
            <a:r>
              <a:rPr lang="de-DE" sz="1200" dirty="0" smtClean="0"/>
              <a:t>Indem wir Preise für x und y einführen, können wir mit den gegebenen Anfangsausstattungen auch ein Anfangsbudget bestimmen und dann, wie wir es aus Mikro kennen einfach unsere Nutzenmaximierung unter Budgetrestriktion durchführen und wir erhalten Nachfragefunktionen, abhängig von den Preisen und der Anfangsausstattung </a:t>
            </a:r>
            <a:endParaRPr lang="de-DE" sz="1200" dirty="0"/>
          </a:p>
        </p:txBody>
      </p:sp>
      <p:sp>
        <p:nvSpPr>
          <p:cNvPr id="7" name="Textfeld 6"/>
          <p:cNvSpPr txBox="1"/>
          <p:nvPr/>
        </p:nvSpPr>
        <p:spPr>
          <a:xfrm>
            <a:off x="201933" y="1403834"/>
            <a:ext cx="11563348" cy="440486"/>
          </a:xfrm>
          <a:prstGeom prst="rect">
            <a:avLst/>
          </a:prstGeom>
          <a:noFill/>
        </p:spPr>
        <p:txBody>
          <a:bodyPr wrap="square" rtlCol="0">
            <a:noAutofit/>
          </a:bodyPr>
          <a:lstStyle/>
          <a:p>
            <a:r>
              <a:rPr lang="de-DE" sz="1200" dirty="0" smtClean="0"/>
              <a:t>Da dies A und B gleichzeitig machen, ergibt sich folgender Wettbewerbsmarkt</a:t>
            </a:r>
            <a:endParaRPr lang="de-DE" sz="1200" dirty="0"/>
          </a:p>
        </p:txBody>
      </p:sp>
    </p:spTree>
    <p:extLst>
      <p:ext uri="{BB962C8B-B14F-4D97-AF65-F5344CB8AC3E}">
        <p14:creationId xmlns:p14="http://schemas.microsoft.com/office/powerpoint/2010/main" val="361952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4" grpId="0"/>
      <p:bldP spid="5" grpId="0"/>
      <p:bldP spid="6" grpId="0"/>
      <p:bldP spid="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Wettbewerbsgleichgewicht und Wohlfahrtstheorie</a:t>
            </a:r>
          </a:p>
        </p:txBody>
      </p:sp>
      <mc:AlternateContent xmlns:mc="http://schemas.openxmlformats.org/markup-compatibility/2006" xmlns:a14="http://schemas.microsoft.com/office/drawing/2010/main">
        <mc:Choice Requires="a14">
          <p:sp>
            <p:nvSpPr>
              <p:cNvPr id="11" name="Textfeld 10">
                <a:extLst>
                  <a:ext uri="{FF2B5EF4-FFF2-40B4-BE49-F238E27FC236}">
                    <a16:creationId xmlns:a16="http://schemas.microsoft.com/office/drawing/2014/main" id="{AA15B691-283D-4341-8E52-EBA1542B1340}"/>
                  </a:ext>
                </a:extLst>
              </p:cNvPr>
              <p:cNvSpPr txBox="1"/>
              <p:nvPr/>
            </p:nvSpPr>
            <p:spPr>
              <a:xfrm>
                <a:off x="9524" y="493939"/>
                <a:ext cx="12172951" cy="5456861"/>
              </a:xfrm>
              <a:prstGeom prst="rect">
                <a:avLst/>
              </a:prstGeom>
              <a:noFill/>
            </p:spPr>
            <p:txBody>
              <a:bodyPr wrap="square" rtlCol="0">
                <a:noAutofit/>
              </a:bodyPr>
              <a:lstStyle/>
              <a:p>
                <a:r>
                  <a:rPr lang="de-DE" sz="2400" dirty="0">
                    <a:latin typeface="Times New Roman" panose="02020603050405020304" pitchFamily="18" charset="0"/>
                    <a:cs typeface="Times New Roman" panose="02020603050405020304" pitchFamily="18" charset="0"/>
                  </a:rPr>
                  <a:t>Im Gleichgewicht („Angebot=Nachfrage“) mit den Preisen </a:t>
                </a:r>
                <a14:m>
                  <m:oMath xmlns:m="http://schemas.openxmlformats.org/officeDocument/2006/math">
                    <m:sSubSup>
                      <m:sSubSupPr>
                        <m:ctrlPr>
                          <a:rPr lang="de-DE" sz="2400" i="1" smtClean="0">
                            <a:latin typeface="Cambria Math" panose="02040503050406030204" pitchFamily="18" charset="0"/>
                            <a:cs typeface="Times New Roman" panose="02020603050405020304" pitchFamily="18" charset="0"/>
                          </a:rPr>
                        </m:ctrlPr>
                      </m:sSubSupPr>
                      <m:e>
                        <m:r>
                          <a:rPr lang="de-DE" sz="2400" b="0" i="1" smtClean="0">
                            <a:latin typeface="Cambria Math" panose="02040503050406030204" pitchFamily="18" charset="0"/>
                            <a:cs typeface="Times New Roman" panose="02020603050405020304" pitchFamily="18" charset="0"/>
                          </a:rPr>
                          <m:t>(</m:t>
                        </m:r>
                        <m:r>
                          <a:rPr lang="de-DE" sz="2400" b="0" i="1" smtClean="0">
                            <a:latin typeface="Cambria Math" panose="02040503050406030204" pitchFamily="18" charset="0"/>
                            <a:cs typeface="Times New Roman" panose="02020603050405020304" pitchFamily="18" charset="0"/>
                          </a:rPr>
                          <m:t>𝑝</m:t>
                        </m:r>
                      </m:e>
                      <m:sub>
                        <m:r>
                          <a:rPr lang="de-DE" sz="2400" b="0" i="1" smtClean="0">
                            <a:latin typeface="Cambria Math" panose="02040503050406030204" pitchFamily="18" charset="0"/>
                            <a:cs typeface="Times New Roman" panose="02020603050405020304" pitchFamily="18" charset="0"/>
                          </a:rPr>
                          <m:t>𝑥</m:t>
                        </m:r>
                      </m:sub>
                      <m:sup>
                        <m:r>
                          <a:rPr lang="de-DE" sz="2400" b="0" i="1" smtClean="0">
                            <a:latin typeface="Cambria Math" panose="02040503050406030204" pitchFamily="18" charset="0"/>
                            <a:cs typeface="Times New Roman" panose="02020603050405020304" pitchFamily="18" charset="0"/>
                          </a:rPr>
                          <m:t>∗</m:t>
                        </m:r>
                      </m:sup>
                    </m:sSubSup>
                    <m:r>
                      <a:rPr lang="de-DE" sz="2400" b="0" i="1" smtClean="0">
                        <a:latin typeface="Cambria Math" panose="02040503050406030204" pitchFamily="18" charset="0"/>
                        <a:cs typeface="Times New Roman" panose="02020603050405020304" pitchFamily="18" charset="0"/>
                      </a:rPr>
                      <m:t>,</m:t>
                    </m:r>
                    <m:sSubSup>
                      <m:sSubSupPr>
                        <m:ctrlPr>
                          <a:rPr lang="de-DE" sz="2400" i="1">
                            <a:latin typeface="Cambria Math" panose="02040503050406030204" pitchFamily="18" charset="0"/>
                            <a:cs typeface="Times New Roman" panose="02020603050405020304" pitchFamily="18" charset="0"/>
                          </a:rPr>
                        </m:ctrlPr>
                      </m:sSubSupPr>
                      <m:e>
                        <m:r>
                          <a:rPr lang="de-DE" sz="2400" i="1">
                            <a:latin typeface="Cambria Math" panose="02040503050406030204" pitchFamily="18" charset="0"/>
                            <a:cs typeface="Times New Roman" panose="02020603050405020304" pitchFamily="18" charset="0"/>
                          </a:rPr>
                          <m:t>𝑝</m:t>
                        </m:r>
                      </m:e>
                      <m:sub>
                        <m:r>
                          <a:rPr lang="de-DE" sz="2400" b="0" i="1" smtClean="0">
                            <a:latin typeface="Cambria Math" panose="02040503050406030204" pitchFamily="18" charset="0"/>
                            <a:cs typeface="Times New Roman" panose="02020603050405020304" pitchFamily="18" charset="0"/>
                          </a:rPr>
                          <m:t>𝑦</m:t>
                        </m:r>
                      </m:sub>
                      <m:sup>
                        <m:r>
                          <a:rPr lang="de-DE" sz="2400" i="1">
                            <a:latin typeface="Cambria Math" panose="02040503050406030204" pitchFamily="18" charset="0"/>
                            <a:cs typeface="Times New Roman" panose="02020603050405020304" pitchFamily="18" charset="0"/>
                          </a:rPr>
                          <m:t>∗</m:t>
                        </m:r>
                      </m:sup>
                    </m:sSubSup>
                    <m:r>
                      <a:rPr lang="de-DE" sz="2400" b="0" i="1" smtClean="0">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 gilt dann </a:t>
                </a:r>
              </a:p>
              <a:p>
                <a:endParaRPr lang="de-DE" sz="2400" dirty="0">
                  <a:latin typeface="Times New Roman" panose="02020603050405020304" pitchFamily="18" charset="0"/>
                  <a:cs typeface="Times New Roman" panose="02020603050405020304" pitchFamily="18" charset="0"/>
                </a:endParaRPr>
              </a:p>
              <a:p>
                <a:pPr algn="ct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i="1">
                            <a:latin typeface="Cambria Math" panose="02040503050406030204" pitchFamily="18" charset="0"/>
                            <a:cs typeface="Times New Roman" panose="02020603050405020304" pitchFamily="18" charset="0"/>
                          </a:rPr>
                          <m:t>𝐴</m:t>
                        </m:r>
                      </m:sub>
                    </m:sSub>
                    <m:sSubSup>
                      <m:sSubSupPr>
                        <m:ctrlPr>
                          <a:rPr lang="de-DE" sz="2400" i="1">
                            <a:latin typeface="Cambria Math" panose="02040503050406030204" pitchFamily="18" charset="0"/>
                            <a:cs typeface="Times New Roman" panose="02020603050405020304" pitchFamily="18" charset="0"/>
                          </a:rPr>
                        </m:ctrlPr>
                      </m:sSubSupPr>
                      <m:e>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𝑥</m:t>
                        </m:r>
                      </m:sub>
                      <m:sup>
                        <m:r>
                          <a:rPr lang="de-DE" sz="2400" i="1">
                            <a:latin typeface="Cambria Math" panose="02040503050406030204" pitchFamily="18" charset="0"/>
                            <a:cs typeface="Times New Roman" panose="02020603050405020304" pitchFamily="18" charset="0"/>
                          </a:rPr>
                          <m:t>∗</m:t>
                        </m:r>
                      </m:sup>
                    </m:sSubSup>
                    <m:r>
                      <a:rPr lang="de-DE" sz="2400" i="1">
                        <a:latin typeface="Cambria Math" panose="02040503050406030204" pitchFamily="18" charset="0"/>
                        <a:cs typeface="Times New Roman" panose="02020603050405020304" pitchFamily="18" charset="0"/>
                      </a:rPr>
                      <m:t>,</m:t>
                    </m:r>
                    <m:sSubSup>
                      <m:sSubSupPr>
                        <m:ctrlPr>
                          <a:rPr lang="de-DE" sz="2400" i="1">
                            <a:latin typeface="Cambria Math" panose="02040503050406030204" pitchFamily="18" charset="0"/>
                            <a:cs typeface="Times New Roman" panose="02020603050405020304" pitchFamily="18" charset="0"/>
                          </a:rPr>
                        </m:ctrlPr>
                      </m:sSubSup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𝑦</m:t>
                        </m:r>
                      </m:sub>
                      <m:sup>
                        <m:r>
                          <a:rPr lang="de-DE" sz="2400" i="1">
                            <a:latin typeface="Cambria Math" panose="02040503050406030204" pitchFamily="18" charset="0"/>
                            <a:cs typeface="Times New Roman" panose="02020603050405020304" pitchFamily="18" charset="0"/>
                          </a:rPr>
                          <m:t>∗</m:t>
                        </m:r>
                      </m:sup>
                    </m:sSubSup>
                    <m:r>
                      <a:rPr lang="de-DE" sz="2400" i="1">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  +</a:t>
                </a:r>
                <a:r>
                  <a:rPr lang="de-DE" sz="2400" dirty="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b="0" i="1" smtClean="0">
                            <a:latin typeface="Cambria Math" panose="02040503050406030204" pitchFamily="18" charset="0"/>
                            <a:cs typeface="Times New Roman" panose="02020603050405020304" pitchFamily="18" charset="0"/>
                          </a:rPr>
                          <m:t>𝐵</m:t>
                        </m:r>
                      </m:sub>
                    </m:sSub>
                    <m:sSubSup>
                      <m:sSubSupPr>
                        <m:ctrlPr>
                          <a:rPr lang="de-DE" sz="2400" i="1">
                            <a:latin typeface="Cambria Math" panose="02040503050406030204" pitchFamily="18" charset="0"/>
                            <a:cs typeface="Times New Roman" panose="02020603050405020304" pitchFamily="18" charset="0"/>
                          </a:rPr>
                        </m:ctrlPr>
                      </m:sSubSupPr>
                      <m:e>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𝑥</m:t>
                        </m:r>
                      </m:sub>
                      <m:sup>
                        <m:r>
                          <a:rPr lang="de-DE" sz="2400" i="1">
                            <a:latin typeface="Cambria Math" panose="02040503050406030204" pitchFamily="18" charset="0"/>
                            <a:cs typeface="Times New Roman" panose="02020603050405020304" pitchFamily="18" charset="0"/>
                          </a:rPr>
                          <m:t>∗</m:t>
                        </m:r>
                      </m:sup>
                    </m:sSubSup>
                    <m:r>
                      <a:rPr lang="de-DE" sz="2400" i="1">
                        <a:latin typeface="Cambria Math" panose="02040503050406030204" pitchFamily="18" charset="0"/>
                        <a:cs typeface="Times New Roman" panose="02020603050405020304" pitchFamily="18" charset="0"/>
                      </a:rPr>
                      <m:t>,</m:t>
                    </m:r>
                    <m:sSubSup>
                      <m:sSubSupPr>
                        <m:ctrlPr>
                          <a:rPr lang="de-DE" sz="2400" i="1">
                            <a:latin typeface="Cambria Math" panose="02040503050406030204" pitchFamily="18" charset="0"/>
                            <a:cs typeface="Times New Roman" panose="02020603050405020304" pitchFamily="18" charset="0"/>
                          </a:rPr>
                        </m:ctrlPr>
                      </m:sSubSup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𝑦</m:t>
                        </m:r>
                      </m:sub>
                      <m:sup>
                        <m:r>
                          <a:rPr lang="de-DE" sz="2400" i="1">
                            <a:latin typeface="Cambria Math" panose="02040503050406030204" pitchFamily="18" charset="0"/>
                            <a:cs typeface="Times New Roman" panose="02020603050405020304" pitchFamily="18" charset="0"/>
                          </a:rPr>
                          <m:t>∗</m:t>
                        </m:r>
                      </m:sup>
                    </m:sSubSup>
                    <m:r>
                      <a:rPr lang="de-DE" sz="2400" i="1">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a:t>
                </a:r>
                <a:r>
                  <a:rPr lang="de-DE" sz="2400" dirty="0">
                    <a:cs typeface="Times New Roman" panose="02020603050405020304" pitchFamily="18" charset="0"/>
                  </a:rPr>
                  <a:t> </a:t>
                </a:r>
                <a14:m>
                  <m:oMath xmlns:m="http://schemas.openxmlformats.org/officeDocument/2006/math">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𝑥</m:t>
                        </m:r>
                      </m:e>
                    </m:acc>
                  </m:oMath>
                </a14:m>
                <a:r>
                  <a:rPr lang="de-DE" sz="2400" dirty="0">
                    <a:latin typeface="Times New Roman" panose="02020603050405020304" pitchFamily="18" charset="0"/>
                    <a:cs typeface="Times New Roman" panose="02020603050405020304" pitchFamily="18" charset="0"/>
                  </a:rPr>
                  <a:t> 	und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𝑦</m:t>
                        </m:r>
                      </m:e>
                      <m:sub>
                        <m:r>
                          <a:rPr lang="de-DE" sz="2400" i="1">
                            <a:latin typeface="Cambria Math" panose="02040503050406030204" pitchFamily="18" charset="0"/>
                            <a:cs typeface="Times New Roman" panose="02020603050405020304" pitchFamily="18" charset="0"/>
                          </a:rPr>
                          <m:t>𝐴</m:t>
                        </m:r>
                      </m:sub>
                    </m:sSub>
                    <m:sSubSup>
                      <m:sSubSupPr>
                        <m:ctrlPr>
                          <a:rPr lang="de-DE" sz="2400" i="1">
                            <a:latin typeface="Cambria Math" panose="02040503050406030204" pitchFamily="18" charset="0"/>
                            <a:cs typeface="Times New Roman" panose="02020603050405020304" pitchFamily="18" charset="0"/>
                          </a:rPr>
                        </m:ctrlPr>
                      </m:sSubSupPr>
                      <m:e>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𝑥</m:t>
                        </m:r>
                      </m:sub>
                      <m:sup>
                        <m:r>
                          <a:rPr lang="de-DE" sz="2400" i="1">
                            <a:latin typeface="Cambria Math" panose="02040503050406030204" pitchFamily="18" charset="0"/>
                            <a:cs typeface="Times New Roman" panose="02020603050405020304" pitchFamily="18" charset="0"/>
                          </a:rPr>
                          <m:t>∗</m:t>
                        </m:r>
                      </m:sup>
                    </m:sSubSup>
                    <m:r>
                      <a:rPr lang="de-DE" sz="2400" i="1">
                        <a:latin typeface="Cambria Math" panose="02040503050406030204" pitchFamily="18" charset="0"/>
                        <a:cs typeface="Times New Roman" panose="02020603050405020304" pitchFamily="18" charset="0"/>
                      </a:rPr>
                      <m:t>,</m:t>
                    </m:r>
                    <m:sSubSup>
                      <m:sSubSupPr>
                        <m:ctrlPr>
                          <a:rPr lang="de-DE" sz="2400" i="1">
                            <a:latin typeface="Cambria Math" panose="02040503050406030204" pitchFamily="18" charset="0"/>
                            <a:cs typeface="Times New Roman" panose="02020603050405020304" pitchFamily="18" charset="0"/>
                          </a:rPr>
                        </m:ctrlPr>
                      </m:sSubSup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𝑦</m:t>
                        </m:r>
                      </m:sub>
                      <m:sup>
                        <m:r>
                          <a:rPr lang="de-DE" sz="2400" i="1">
                            <a:latin typeface="Cambria Math" panose="02040503050406030204" pitchFamily="18" charset="0"/>
                            <a:cs typeface="Times New Roman" panose="02020603050405020304" pitchFamily="18" charset="0"/>
                          </a:rPr>
                          <m:t>∗</m:t>
                        </m:r>
                      </m:sup>
                    </m:sSubSup>
                    <m:r>
                      <a:rPr lang="de-DE" sz="2400" i="1">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 +</a:t>
                </a:r>
                <a:r>
                  <a:rPr lang="de-DE" sz="2400" dirty="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𝑦</m:t>
                        </m:r>
                      </m:e>
                      <m:sub>
                        <m:r>
                          <a:rPr lang="de-DE" sz="2400" i="1">
                            <a:latin typeface="Cambria Math" panose="02040503050406030204" pitchFamily="18" charset="0"/>
                            <a:cs typeface="Times New Roman" panose="02020603050405020304" pitchFamily="18" charset="0"/>
                          </a:rPr>
                          <m:t>𝐵</m:t>
                        </m:r>
                      </m:sub>
                    </m:sSub>
                    <m:sSubSup>
                      <m:sSubSupPr>
                        <m:ctrlPr>
                          <a:rPr lang="de-DE" sz="2400" i="1">
                            <a:latin typeface="Cambria Math" panose="02040503050406030204" pitchFamily="18" charset="0"/>
                            <a:cs typeface="Times New Roman" panose="02020603050405020304" pitchFamily="18" charset="0"/>
                          </a:rPr>
                        </m:ctrlPr>
                      </m:sSubSupPr>
                      <m:e>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𝑥</m:t>
                        </m:r>
                      </m:sub>
                      <m:sup>
                        <m:r>
                          <a:rPr lang="de-DE" sz="2400" i="1">
                            <a:latin typeface="Cambria Math" panose="02040503050406030204" pitchFamily="18" charset="0"/>
                            <a:cs typeface="Times New Roman" panose="02020603050405020304" pitchFamily="18" charset="0"/>
                          </a:rPr>
                          <m:t>∗</m:t>
                        </m:r>
                      </m:sup>
                    </m:sSubSup>
                    <m:r>
                      <a:rPr lang="de-DE" sz="2400" i="1">
                        <a:latin typeface="Cambria Math" panose="02040503050406030204" pitchFamily="18" charset="0"/>
                        <a:cs typeface="Times New Roman" panose="02020603050405020304" pitchFamily="18" charset="0"/>
                      </a:rPr>
                      <m:t>,</m:t>
                    </m:r>
                    <m:sSubSup>
                      <m:sSubSupPr>
                        <m:ctrlPr>
                          <a:rPr lang="de-DE" sz="2400" i="1">
                            <a:latin typeface="Cambria Math" panose="02040503050406030204" pitchFamily="18" charset="0"/>
                            <a:cs typeface="Times New Roman" panose="02020603050405020304" pitchFamily="18" charset="0"/>
                          </a:rPr>
                        </m:ctrlPr>
                      </m:sSubSup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𝑦</m:t>
                        </m:r>
                      </m:sub>
                      <m:sup>
                        <m:r>
                          <a:rPr lang="de-DE" sz="2400" i="1">
                            <a:latin typeface="Cambria Math" panose="02040503050406030204" pitchFamily="18" charset="0"/>
                            <a:cs typeface="Times New Roman" panose="02020603050405020304" pitchFamily="18" charset="0"/>
                          </a:rPr>
                          <m:t>∗</m:t>
                        </m:r>
                      </m:sup>
                    </m:sSubSup>
                    <m:r>
                      <a:rPr lang="de-DE" sz="2400" i="1">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a:t>
                </a:r>
                <a:r>
                  <a:rPr lang="de-DE" sz="2400" dirty="0">
                    <a:cs typeface="Times New Roman" panose="02020603050405020304" pitchFamily="18" charset="0"/>
                  </a:rPr>
                  <a:t> </a:t>
                </a:r>
                <a14:m>
                  <m:oMath xmlns:m="http://schemas.openxmlformats.org/officeDocument/2006/math">
                    <m:acc>
                      <m:accPr>
                        <m:chr m:val="̅"/>
                        <m:ctrlPr>
                          <a:rPr lang="de-DE" sz="2400" i="1">
                            <a:latin typeface="Cambria Math" panose="02040503050406030204" pitchFamily="18" charset="0"/>
                            <a:cs typeface="Times New Roman" panose="02020603050405020304" pitchFamily="18" charset="0"/>
                          </a:rPr>
                        </m:ctrlPr>
                      </m:accPr>
                      <m:e>
                        <m:r>
                          <a:rPr lang="de-DE" sz="2400" b="0" i="1" smtClean="0">
                            <a:latin typeface="Cambria Math" panose="02040503050406030204" pitchFamily="18" charset="0"/>
                            <a:cs typeface="Times New Roman" panose="02020603050405020304" pitchFamily="18" charset="0"/>
                          </a:rPr>
                          <m:t>𝑦</m:t>
                        </m:r>
                      </m:e>
                    </m:acc>
                  </m:oMath>
                </a14:m>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Aus der allgemeinen Optimalitätsbedingung der Nutzenmaximierung</a:t>
                </a:r>
              </a:p>
              <a:p>
                <a:endParaRPr lang="de-DE" sz="2400" dirty="0">
                  <a:latin typeface="Times New Roman" panose="02020603050405020304" pitchFamily="18" charset="0"/>
                  <a:cs typeface="Times New Roman" panose="02020603050405020304" pitchFamily="18" charset="0"/>
                </a:endParaRPr>
              </a:p>
              <a:p>
                <a:pPr algn="ctr"/>
                <a14:m>
                  <m:oMath xmlns:m="http://schemas.openxmlformats.org/officeDocument/2006/math">
                    <m:r>
                      <a:rPr lang="de-DE" sz="2400" i="1">
                        <a:solidFill>
                          <a:srgbClr val="000000"/>
                        </a:solidFill>
                        <a:latin typeface="Cambria Math" panose="02040503050406030204" pitchFamily="18" charset="0"/>
                        <a:ea typeface="Cambria Math" panose="02040503050406030204" pitchFamily="18" charset="0"/>
                      </a:rPr>
                      <m:t>𝐺𝑅𝑆</m:t>
                    </m:r>
                    <m:r>
                      <a:rPr lang="de-DE" sz="2400" i="1">
                        <a:solidFill>
                          <a:srgbClr val="000000"/>
                        </a:solidFill>
                        <a:latin typeface="Cambria Math" panose="02040503050406030204" pitchFamily="18" charset="0"/>
                        <a:ea typeface="Cambria Math" panose="02040503050406030204" pitchFamily="18" charset="0"/>
                      </a:rPr>
                      <m:t>=−</m:t>
                    </m:r>
                    <m:f>
                      <m:fPr>
                        <m:ctrlPr>
                          <a:rPr lang="de-DE" sz="2400" i="1">
                            <a:solidFill>
                              <a:srgbClr val="000000"/>
                            </a:solidFill>
                            <a:latin typeface="Cambria Math" panose="02040503050406030204" pitchFamily="18" charset="0"/>
                            <a:ea typeface="Cambria Math" panose="02040503050406030204" pitchFamily="18" charset="0"/>
                          </a:rPr>
                        </m:ctrlPr>
                      </m:fPr>
                      <m:num>
                        <m:sSub>
                          <m:sSubPr>
                            <m:ctrlPr>
                              <a:rPr lang="de-DE" sz="2400" i="1">
                                <a:solidFill>
                                  <a:srgbClr val="000000"/>
                                </a:solidFill>
                                <a:latin typeface="Cambria Math" panose="02040503050406030204" pitchFamily="18" charset="0"/>
                                <a:ea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𝑝</m:t>
                            </m:r>
                          </m:e>
                          <m:sub>
                            <m:r>
                              <a:rPr lang="de-DE" sz="2400" b="0" i="1" smtClean="0">
                                <a:solidFill>
                                  <a:srgbClr val="000000"/>
                                </a:solidFill>
                                <a:latin typeface="Cambria Math" panose="02040503050406030204" pitchFamily="18" charset="0"/>
                                <a:ea typeface="Cambria Math" panose="02040503050406030204" pitchFamily="18" charset="0"/>
                              </a:rPr>
                              <m:t>𝑥</m:t>
                            </m:r>
                          </m:sub>
                        </m:sSub>
                      </m:num>
                      <m:den>
                        <m:sSub>
                          <m:sSubPr>
                            <m:ctrlPr>
                              <a:rPr lang="de-DE" sz="2400" i="1">
                                <a:solidFill>
                                  <a:srgbClr val="000000"/>
                                </a:solidFill>
                                <a:latin typeface="Cambria Math" panose="02040503050406030204" pitchFamily="18" charset="0"/>
                                <a:ea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𝑝</m:t>
                            </m:r>
                          </m:e>
                          <m:sub>
                            <m:r>
                              <a:rPr lang="de-DE" sz="2400" b="0" i="1" smtClean="0">
                                <a:solidFill>
                                  <a:srgbClr val="000000"/>
                                </a:solidFill>
                                <a:latin typeface="Cambria Math" panose="02040503050406030204" pitchFamily="18" charset="0"/>
                                <a:ea typeface="Cambria Math" panose="02040503050406030204" pitchFamily="18" charset="0"/>
                              </a:rPr>
                              <m:t>𝑦</m:t>
                            </m:r>
                          </m:sub>
                        </m:sSub>
                      </m:den>
                    </m:f>
                  </m:oMath>
                </a14:m>
                <a:r>
                  <a:rPr lang="de-DE" sz="2400" dirty="0">
                    <a:latin typeface="Times New Roman" panose="02020603050405020304" pitchFamily="18" charset="0"/>
                    <a:cs typeface="Times New Roman" panose="02020603050405020304" pitchFamily="18" charset="0"/>
                  </a:rPr>
                  <a:t>	(Steigung der Indifferenzkurve = Steigung der Budgetgeraden)</a:t>
                </a:r>
              </a:p>
              <a:p>
                <a:endParaRPr lang="de-DE" sz="2400" dirty="0">
                  <a:latin typeface="Times New Roman" panose="02020603050405020304" pitchFamily="18" charset="0"/>
                  <a:cs typeface="Times New Roman" panose="02020603050405020304" pitchFamily="18" charset="0"/>
                </a:endParaRPr>
              </a:p>
              <a:p>
                <a:pPr algn="ctr"/>
                <a:r>
                  <a:rPr lang="de-DE" sz="2400" dirty="0">
                    <a:latin typeface="Times New Roman" panose="02020603050405020304" pitchFamily="18" charset="0"/>
                    <a:cs typeface="Times New Roman" panose="02020603050405020304" pitchFamily="18" charset="0"/>
                  </a:rPr>
                  <a:t>Folgt</a:t>
                </a:r>
              </a:p>
              <a:p>
                <a:pPr algn="ctr"/>
                <a:endParaRPr lang="de-DE" sz="2400" dirty="0">
                  <a:latin typeface="Times New Roman" panose="02020603050405020304" pitchFamily="18" charset="0"/>
                  <a:cs typeface="Times New Roman" panose="02020603050405020304" pitchFamily="18" charset="0"/>
                </a:endParaRPr>
              </a:p>
              <a:p>
                <a:pPr/>
                <a14:m>
                  <m:oMathPara xmlns:m="http://schemas.openxmlformats.org/officeDocument/2006/math">
                    <m:oMathParaPr>
                      <m:jc m:val="centerGroup"/>
                    </m:oMathParaPr>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𝐺𝑅𝑆</m:t>
                          </m:r>
                        </m:e>
                        <m:sub>
                          <m:r>
                            <a:rPr lang="de-DE" sz="2400" i="1">
                              <a:latin typeface="Cambria Math" panose="02040503050406030204" pitchFamily="18" charset="0"/>
                              <a:cs typeface="Times New Roman" panose="02020603050405020304" pitchFamily="18" charset="0"/>
                            </a:rPr>
                            <m:t>𝐴</m:t>
                          </m:r>
                        </m:sub>
                      </m:sSub>
                      <m:r>
                        <a:rPr lang="de-DE" sz="2400" i="1">
                          <a:solidFill>
                            <a:srgbClr val="000000"/>
                          </a:solidFill>
                          <a:latin typeface="Cambria Math" panose="02040503050406030204" pitchFamily="18" charset="0"/>
                          <a:ea typeface="Cambria Math" panose="02040503050406030204" pitchFamily="18" charset="0"/>
                        </a:rPr>
                        <m:t>=</m:t>
                      </m:r>
                      <m:r>
                        <a:rPr lang="de-DE" sz="2400" b="0" i="1" smtClean="0">
                          <a:solidFill>
                            <a:srgbClr val="000000"/>
                          </a:solidFill>
                          <a:latin typeface="Cambria Math" panose="02040503050406030204" pitchFamily="18" charset="0"/>
                          <a:ea typeface="Cambria Math" panose="02040503050406030204" pitchFamily="18" charset="0"/>
                        </a:rPr>
                        <m:t>−</m:t>
                      </m:r>
                      <m:f>
                        <m:fPr>
                          <m:ctrlPr>
                            <a:rPr lang="de-DE" sz="2400" i="1">
                              <a:solidFill>
                                <a:srgbClr val="000000"/>
                              </a:solidFill>
                              <a:latin typeface="Cambria Math" panose="02040503050406030204" pitchFamily="18" charset="0"/>
                              <a:ea typeface="Cambria Math" panose="02040503050406030204" pitchFamily="18" charset="0"/>
                            </a:rPr>
                          </m:ctrlPr>
                        </m:fPr>
                        <m:num>
                          <m:sSubSup>
                            <m:sSubSupPr>
                              <m:ctrlPr>
                                <a:rPr lang="de-DE" sz="2400" i="1">
                                  <a:latin typeface="Cambria Math" panose="02040503050406030204" pitchFamily="18" charset="0"/>
                                  <a:cs typeface="Times New Roman" panose="02020603050405020304" pitchFamily="18" charset="0"/>
                                </a:rPr>
                              </m:ctrlPr>
                            </m:sSubSup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𝑥</m:t>
                              </m:r>
                            </m:sub>
                            <m:sup>
                              <m:r>
                                <a:rPr lang="de-DE" sz="2400" i="1">
                                  <a:latin typeface="Cambria Math" panose="02040503050406030204" pitchFamily="18" charset="0"/>
                                  <a:cs typeface="Times New Roman" panose="02020603050405020304" pitchFamily="18" charset="0"/>
                                </a:rPr>
                                <m:t>∗</m:t>
                              </m:r>
                            </m:sup>
                          </m:sSubSup>
                        </m:num>
                        <m:den>
                          <m:sSubSup>
                            <m:sSubSupPr>
                              <m:ctrlPr>
                                <a:rPr lang="de-DE" sz="2400" i="1">
                                  <a:latin typeface="Cambria Math" panose="02040503050406030204" pitchFamily="18" charset="0"/>
                                  <a:cs typeface="Times New Roman" panose="02020603050405020304" pitchFamily="18" charset="0"/>
                                </a:rPr>
                              </m:ctrlPr>
                            </m:sSubSupPr>
                            <m:e>
                              <m:r>
                                <a:rPr lang="de-DE" sz="2400" i="1">
                                  <a:latin typeface="Cambria Math" panose="02040503050406030204" pitchFamily="18" charset="0"/>
                                  <a:cs typeface="Times New Roman" panose="02020603050405020304" pitchFamily="18" charset="0"/>
                                </a:rPr>
                                <m:t>𝑝</m:t>
                              </m:r>
                            </m:e>
                            <m:sub>
                              <m:r>
                                <a:rPr lang="de-DE" sz="2400" b="0" i="1" smtClean="0">
                                  <a:latin typeface="Cambria Math" panose="02040503050406030204" pitchFamily="18" charset="0"/>
                                  <a:cs typeface="Times New Roman" panose="02020603050405020304" pitchFamily="18" charset="0"/>
                                </a:rPr>
                                <m:t>𝑦</m:t>
                              </m:r>
                            </m:sub>
                            <m:sup>
                              <m:r>
                                <a:rPr lang="de-DE" sz="2400" i="1">
                                  <a:latin typeface="Cambria Math" panose="02040503050406030204" pitchFamily="18" charset="0"/>
                                  <a:cs typeface="Times New Roman" panose="02020603050405020304" pitchFamily="18" charset="0"/>
                                </a:rPr>
                                <m:t>∗</m:t>
                              </m:r>
                            </m:sup>
                          </m:sSubSup>
                        </m:den>
                      </m:f>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𝐺𝑅𝑆</m:t>
                          </m:r>
                        </m:e>
                        <m:sub>
                          <m:r>
                            <a:rPr lang="de-DE" sz="2400" i="1">
                              <a:latin typeface="Cambria Math" panose="02040503050406030204" pitchFamily="18" charset="0"/>
                              <a:cs typeface="Times New Roman" panose="02020603050405020304" pitchFamily="18" charset="0"/>
                            </a:rPr>
                            <m:t>𝐵</m:t>
                          </m:r>
                        </m:sub>
                      </m:sSub>
                    </m:oMath>
                  </m:oMathPara>
                </a14:m>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pPr marL="457200" indent="-457200" algn="ctr">
                  <a:buAutoNum type="arabicPeriod"/>
                </a:pPr>
                <a:r>
                  <a:rPr lang="de-DE" sz="2400" b="1" u="sng" dirty="0">
                    <a:latin typeface="Times New Roman" panose="02020603050405020304" pitchFamily="18" charset="0"/>
                    <a:cs typeface="Times New Roman" panose="02020603050405020304" pitchFamily="18" charset="0"/>
                  </a:rPr>
                  <a:t>Hauptsatz der Wohlfahrtstheorie</a:t>
                </a:r>
              </a:p>
              <a:p>
                <a:pPr marL="457200" indent="-457200" algn="ctr">
                  <a:buAutoNum type="arabicPeriod"/>
                </a:pPr>
                <a:endParaRPr lang="de-DE" sz="2400" b="1" dirty="0">
                  <a:latin typeface="Times New Roman" panose="02020603050405020304" pitchFamily="18" charset="0"/>
                  <a:cs typeface="Times New Roman" panose="02020603050405020304" pitchFamily="18" charset="0"/>
                </a:endParaRPr>
              </a:p>
              <a:p>
                <a:pPr algn="ctr"/>
                <a:r>
                  <a:rPr lang="de-DE" sz="2400" b="1" dirty="0">
                    <a:latin typeface="Times New Roman" panose="02020603050405020304" pitchFamily="18" charset="0"/>
                    <a:cs typeface="Times New Roman" panose="02020603050405020304" pitchFamily="18" charset="0"/>
                  </a:rPr>
                  <a:t>Jedes Wettbewerbsgleichgewicht ist </a:t>
                </a:r>
                <a:r>
                  <a:rPr lang="de-DE" sz="2400" b="1" dirty="0" err="1">
                    <a:latin typeface="Times New Roman" panose="02020603050405020304" pitchFamily="18" charset="0"/>
                    <a:cs typeface="Times New Roman" panose="02020603050405020304" pitchFamily="18" charset="0"/>
                  </a:rPr>
                  <a:t>pareto</a:t>
                </a:r>
                <a:r>
                  <a:rPr lang="de-DE" sz="2400" b="1" dirty="0">
                    <a:latin typeface="Times New Roman" panose="02020603050405020304" pitchFamily="18" charset="0"/>
                    <a:cs typeface="Times New Roman" panose="02020603050405020304" pitchFamily="18" charset="0"/>
                  </a:rPr>
                  <a:t>-effizient</a:t>
                </a:r>
              </a:p>
              <a:p>
                <a:pPr algn="ctr"/>
                <a:endParaRPr lang="de-DE" sz="2400" b="1"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p:txBody>
          </p:sp>
        </mc:Choice>
        <mc:Fallback xmlns="">
          <p:sp>
            <p:nvSpPr>
              <p:cNvPr id="11" name="Textfeld 10">
                <a:extLst>
                  <a:ext uri="{FF2B5EF4-FFF2-40B4-BE49-F238E27FC236}">
                    <a16:creationId xmlns:a16="http://schemas.microsoft.com/office/drawing/2014/main" id="{AA15B691-283D-4341-8E52-EBA1542B1340}"/>
                  </a:ext>
                </a:extLst>
              </p:cNvPr>
              <p:cNvSpPr txBox="1">
                <a:spLocks noRot="1" noChangeAspect="1" noMove="1" noResize="1" noEditPoints="1" noAdjustHandles="1" noChangeArrowheads="1" noChangeShapeType="1" noTextEdit="1"/>
              </p:cNvSpPr>
              <p:nvPr/>
            </p:nvSpPr>
            <p:spPr>
              <a:xfrm>
                <a:off x="9524" y="493939"/>
                <a:ext cx="12172951" cy="5456861"/>
              </a:xfrm>
              <a:prstGeom prst="rect">
                <a:avLst/>
              </a:prstGeom>
              <a:blipFill>
                <a:blip r:embed="rId2"/>
                <a:stretch>
                  <a:fillRect l="-802" t="-894" b="-17654"/>
                </a:stretch>
              </a:blipFill>
            </p:spPr>
            <p:txBody>
              <a:bodyPr/>
              <a:lstStyle/>
              <a:p>
                <a:r>
                  <a:rPr lang="de-DE">
                    <a:noFill/>
                  </a:rPr>
                  <a:t> </a:t>
                </a:r>
              </a:p>
            </p:txBody>
          </p:sp>
        </mc:Fallback>
      </mc:AlternateContent>
      <p:sp>
        <p:nvSpPr>
          <p:cNvPr id="4" name="Textfeld 3"/>
          <p:cNvSpPr txBox="1"/>
          <p:nvPr/>
        </p:nvSpPr>
        <p:spPr>
          <a:xfrm>
            <a:off x="6951868" y="3415513"/>
            <a:ext cx="5168088" cy="685431"/>
          </a:xfrm>
          <a:prstGeom prst="rect">
            <a:avLst/>
          </a:prstGeom>
          <a:noFill/>
        </p:spPr>
        <p:txBody>
          <a:bodyPr wrap="square" rtlCol="0">
            <a:noAutofit/>
          </a:bodyPr>
          <a:lstStyle/>
          <a:p>
            <a:r>
              <a:rPr lang="de-DE" sz="1200" dirty="0" smtClean="0"/>
              <a:t>Im Marktgleichgewicht führen die Optimalitätsbedingung aus der Mikro</a:t>
            </a:r>
          </a:p>
          <a:p>
            <a:endParaRPr lang="de-DE" sz="1200" dirty="0"/>
          </a:p>
          <a:p>
            <a:pPr algn="ctr"/>
            <a:r>
              <a:rPr lang="de-DE" sz="1200" dirty="0" smtClean="0"/>
              <a:t>„Preisverhältnis = Grenzrate der Substitution“</a:t>
            </a:r>
          </a:p>
        </p:txBody>
      </p:sp>
      <p:sp>
        <p:nvSpPr>
          <p:cNvPr id="5" name="Textfeld 4"/>
          <p:cNvSpPr txBox="1"/>
          <p:nvPr/>
        </p:nvSpPr>
        <p:spPr>
          <a:xfrm>
            <a:off x="7780712" y="4100944"/>
            <a:ext cx="4339243" cy="1235827"/>
          </a:xfrm>
          <a:prstGeom prst="rect">
            <a:avLst/>
          </a:prstGeom>
          <a:noFill/>
        </p:spPr>
        <p:txBody>
          <a:bodyPr wrap="square" rtlCol="0">
            <a:noAutofit/>
          </a:bodyPr>
          <a:lstStyle/>
          <a:p>
            <a:r>
              <a:rPr lang="de-DE" sz="1200" dirty="0" smtClean="0"/>
              <a:t>mit der Bedingung der Pareto-Effizienz</a:t>
            </a:r>
          </a:p>
          <a:p>
            <a:endParaRPr lang="de-DE" sz="1200" dirty="0"/>
          </a:p>
          <a:p>
            <a:pPr algn="ctr"/>
            <a:r>
              <a:rPr lang="de-DE" sz="1200" dirty="0" smtClean="0"/>
              <a:t>„Grenzrate er Substitution von A = </a:t>
            </a:r>
            <a:r>
              <a:rPr lang="de-DE" sz="1200" dirty="0"/>
              <a:t>Grenzrate er Substitution von </a:t>
            </a:r>
            <a:r>
              <a:rPr lang="de-DE" sz="1200" dirty="0" smtClean="0"/>
              <a:t>B“</a:t>
            </a:r>
          </a:p>
          <a:p>
            <a:pPr algn="ctr"/>
            <a:endParaRPr lang="de-DE" sz="1200" dirty="0"/>
          </a:p>
          <a:p>
            <a:r>
              <a:rPr lang="de-DE" sz="1200" dirty="0"/>
              <a:t>z</a:t>
            </a:r>
            <a:r>
              <a:rPr lang="de-DE" sz="1200" dirty="0" smtClean="0"/>
              <a:t>usammen, und das Ergebnis bezeichnen wir als den 1. Hauptsatz der Wohlfahrtstheorie. </a:t>
            </a:r>
          </a:p>
        </p:txBody>
      </p:sp>
      <p:sp>
        <p:nvSpPr>
          <p:cNvPr id="6" name="Textfeld 5"/>
          <p:cNvSpPr txBox="1"/>
          <p:nvPr/>
        </p:nvSpPr>
        <p:spPr>
          <a:xfrm>
            <a:off x="8841971" y="5199388"/>
            <a:ext cx="3340504" cy="1235827"/>
          </a:xfrm>
          <a:prstGeom prst="rect">
            <a:avLst/>
          </a:prstGeom>
          <a:noFill/>
        </p:spPr>
        <p:txBody>
          <a:bodyPr wrap="square" rtlCol="0">
            <a:noAutofit/>
          </a:bodyPr>
          <a:lstStyle/>
          <a:p>
            <a:r>
              <a:rPr lang="de-DE" sz="1200" dirty="0" smtClean="0"/>
              <a:t>Letztlich ist dieser das Grundargument für unsere Wirtschaftsordnung. Denn die allermeisten Menschen werden das </a:t>
            </a:r>
            <a:r>
              <a:rPr lang="de-DE" sz="1200" dirty="0" err="1" smtClean="0"/>
              <a:t>Paretokriterium</a:t>
            </a:r>
            <a:r>
              <a:rPr lang="de-DE" sz="1200" dirty="0" smtClean="0"/>
              <a:t> als sinnvoll erachten und der Wettbewerbsmarkt erreicht automatisch die Pareto-Effizienz (vgl. die 4 Grundfreiheiten in der EU!)</a:t>
            </a:r>
          </a:p>
        </p:txBody>
      </p:sp>
      <p:sp>
        <p:nvSpPr>
          <p:cNvPr id="7" name="Textfeld 6"/>
          <p:cNvSpPr txBox="1"/>
          <p:nvPr/>
        </p:nvSpPr>
        <p:spPr>
          <a:xfrm>
            <a:off x="321426" y="3921999"/>
            <a:ext cx="3340504" cy="2273754"/>
          </a:xfrm>
          <a:prstGeom prst="rect">
            <a:avLst/>
          </a:prstGeom>
          <a:noFill/>
        </p:spPr>
        <p:txBody>
          <a:bodyPr wrap="square" rtlCol="0">
            <a:noAutofit/>
          </a:bodyPr>
          <a:lstStyle/>
          <a:p>
            <a:r>
              <a:rPr lang="de-DE" sz="1200" b="1" u="sng" dirty="0" smtClean="0"/>
              <a:t>Achtung!!!</a:t>
            </a:r>
          </a:p>
          <a:p>
            <a:endParaRPr lang="de-DE" sz="1200" dirty="0"/>
          </a:p>
          <a:p>
            <a:r>
              <a:rPr lang="de-DE" sz="1200" dirty="0" smtClean="0"/>
              <a:t>Dieses Ergebnis gilt allerdings nur unter den gemachten Annahmen. </a:t>
            </a:r>
          </a:p>
          <a:p>
            <a:endParaRPr lang="de-DE" sz="1200" dirty="0"/>
          </a:p>
          <a:p>
            <a:r>
              <a:rPr lang="de-DE" sz="1200" dirty="0" smtClean="0"/>
              <a:t>Leider gibt es aber eine Menge an wünschenswerten Gütern, die sich diesem Marktmechanismus zur Bereitstellung ganz grundsätzlich entziehen.</a:t>
            </a:r>
          </a:p>
          <a:p>
            <a:endParaRPr lang="de-DE" sz="1200" dirty="0"/>
          </a:p>
          <a:p>
            <a:r>
              <a:rPr lang="de-DE" sz="1200" dirty="0" smtClean="0"/>
              <a:t>Und diese Problematik wird Gegenstand dieser Vorlesung sein</a:t>
            </a:r>
          </a:p>
        </p:txBody>
      </p:sp>
    </p:spTree>
    <p:extLst>
      <p:ext uri="{BB962C8B-B14F-4D97-AF65-F5344CB8AC3E}">
        <p14:creationId xmlns:p14="http://schemas.microsoft.com/office/powerpoint/2010/main" val="2990526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Gerade Verbindung mit Pfeil 3">
            <a:extLst>
              <a:ext uri="{FF2B5EF4-FFF2-40B4-BE49-F238E27FC236}">
                <a16:creationId xmlns:a16="http://schemas.microsoft.com/office/drawing/2014/main" id="{738C627B-1ACD-4B34-B041-A9F9F5D646EC}"/>
              </a:ext>
            </a:extLst>
          </p:cNvPr>
          <p:cNvCxnSpPr>
            <a:cxnSpLocks/>
          </p:cNvCxnSpPr>
          <p:nvPr/>
        </p:nvCxnSpPr>
        <p:spPr>
          <a:xfrm flipV="1">
            <a:off x="2835705" y="1013071"/>
            <a:ext cx="0" cy="407866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 name="Gerade Verbindung mit Pfeil 4">
            <a:extLst>
              <a:ext uri="{FF2B5EF4-FFF2-40B4-BE49-F238E27FC236}">
                <a16:creationId xmlns:a16="http://schemas.microsoft.com/office/drawing/2014/main" id="{B65067A0-FB04-43C1-8CD5-332119E7A1A0}"/>
              </a:ext>
            </a:extLst>
          </p:cNvPr>
          <p:cNvCxnSpPr>
            <a:cxnSpLocks/>
          </p:cNvCxnSpPr>
          <p:nvPr/>
        </p:nvCxnSpPr>
        <p:spPr>
          <a:xfrm>
            <a:off x="2835705" y="5091739"/>
            <a:ext cx="7088361"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 name="Gerade Verbindung mit Pfeil 5">
            <a:extLst>
              <a:ext uri="{FF2B5EF4-FFF2-40B4-BE49-F238E27FC236}">
                <a16:creationId xmlns:a16="http://schemas.microsoft.com/office/drawing/2014/main" id="{7857EF36-B368-4365-A869-ADCF561A6586}"/>
              </a:ext>
            </a:extLst>
          </p:cNvPr>
          <p:cNvCxnSpPr>
            <a:cxnSpLocks/>
          </p:cNvCxnSpPr>
          <p:nvPr/>
        </p:nvCxnSpPr>
        <p:spPr>
          <a:xfrm rot="10800000" flipV="1">
            <a:off x="9542632" y="1495923"/>
            <a:ext cx="0" cy="3917511"/>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Gerade Verbindung mit Pfeil 6">
            <a:extLst>
              <a:ext uri="{FF2B5EF4-FFF2-40B4-BE49-F238E27FC236}">
                <a16:creationId xmlns:a16="http://schemas.microsoft.com/office/drawing/2014/main" id="{E2D8E380-B234-4C53-96A8-6419A11B90CE}"/>
              </a:ext>
            </a:extLst>
          </p:cNvPr>
          <p:cNvCxnSpPr>
            <a:cxnSpLocks/>
          </p:cNvCxnSpPr>
          <p:nvPr/>
        </p:nvCxnSpPr>
        <p:spPr>
          <a:xfrm rot="10800000">
            <a:off x="2417626" y="1495923"/>
            <a:ext cx="7125006"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 name="Textfeld 7">
            <a:extLst>
              <a:ext uri="{FF2B5EF4-FFF2-40B4-BE49-F238E27FC236}">
                <a16:creationId xmlns:a16="http://schemas.microsoft.com/office/drawing/2014/main" id="{36EDC127-736B-4CA8-8914-D86A8AD45DB0}"/>
              </a:ext>
            </a:extLst>
          </p:cNvPr>
          <p:cNvSpPr txBox="1"/>
          <p:nvPr/>
        </p:nvSpPr>
        <p:spPr>
          <a:xfrm>
            <a:off x="2709421" y="691377"/>
            <a:ext cx="252568" cy="369332"/>
          </a:xfrm>
          <a:prstGeom prst="rect">
            <a:avLst/>
          </a:prstGeom>
          <a:noFill/>
        </p:spPr>
        <p:txBody>
          <a:bodyPr wrap="square" rtlCol="0">
            <a:spAutoFit/>
          </a:bodyPr>
          <a:lstStyle/>
          <a:p>
            <a:r>
              <a:rPr lang="de-DE" dirty="0"/>
              <a:t>y</a:t>
            </a:r>
          </a:p>
        </p:txBody>
      </p:sp>
      <p:sp>
        <p:nvSpPr>
          <p:cNvPr id="9" name="Textfeld 8">
            <a:extLst>
              <a:ext uri="{FF2B5EF4-FFF2-40B4-BE49-F238E27FC236}">
                <a16:creationId xmlns:a16="http://schemas.microsoft.com/office/drawing/2014/main" id="{8B64F0F5-D098-488C-8071-B8807747135A}"/>
              </a:ext>
            </a:extLst>
          </p:cNvPr>
          <p:cNvSpPr txBox="1"/>
          <p:nvPr/>
        </p:nvSpPr>
        <p:spPr>
          <a:xfrm>
            <a:off x="9924066" y="4894698"/>
            <a:ext cx="248362" cy="369332"/>
          </a:xfrm>
          <a:prstGeom prst="rect">
            <a:avLst/>
          </a:prstGeom>
          <a:noFill/>
        </p:spPr>
        <p:txBody>
          <a:bodyPr wrap="square" rtlCol="0">
            <a:spAutoFit/>
          </a:bodyPr>
          <a:lstStyle/>
          <a:p>
            <a:r>
              <a:rPr lang="de-DE" dirty="0"/>
              <a:t>x</a:t>
            </a:r>
          </a:p>
        </p:txBody>
      </p:sp>
      <p:sp>
        <p:nvSpPr>
          <p:cNvPr id="12" name="Textfeld 11">
            <a:extLst>
              <a:ext uri="{FF2B5EF4-FFF2-40B4-BE49-F238E27FC236}">
                <a16:creationId xmlns:a16="http://schemas.microsoft.com/office/drawing/2014/main" id="{92FAD9D3-2DE3-4C17-8627-2B15457B3380}"/>
              </a:ext>
            </a:extLst>
          </p:cNvPr>
          <p:cNvSpPr txBox="1"/>
          <p:nvPr/>
        </p:nvSpPr>
        <p:spPr>
          <a:xfrm>
            <a:off x="2194206" y="1318848"/>
            <a:ext cx="248362" cy="369332"/>
          </a:xfrm>
          <a:prstGeom prst="rect">
            <a:avLst/>
          </a:prstGeom>
          <a:noFill/>
        </p:spPr>
        <p:txBody>
          <a:bodyPr wrap="square" rtlCol="0">
            <a:spAutoFit/>
          </a:bodyPr>
          <a:lstStyle/>
          <a:p>
            <a:r>
              <a:rPr lang="de-DE" dirty="0"/>
              <a:t>x</a:t>
            </a:r>
          </a:p>
        </p:txBody>
      </p:sp>
      <p:sp>
        <p:nvSpPr>
          <p:cNvPr id="13" name="Textfeld 12">
            <a:extLst>
              <a:ext uri="{FF2B5EF4-FFF2-40B4-BE49-F238E27FC236}">
                <a16:creationId xmlns:a16="http://schemas.microsoft.com/office/drawing/2014/main" id="{F142AD0B-F3E6-4B1F-AAA6-6BC309357221}"/>
              </a:ext>
            </a:extLst>
          </p:cNvPr>
          <p:cNvSpPr txBox="1"/>
          <p:nvPr/>
        </p:nvSpPr>
        <p:spPr>
          <a:xfrm>
            <a:off x="9416348" y="5312073"/>
            <a:ext cx="252568" cy="369332"/>
          </a:xfrm>
          <a:prstGeom prst="rect">
            <a:avLst/>
          </a:prstGeom>
          <a:noFill/>
        </p:spPr>
        <p:txBody>
          <a:bodyPr wrap="square" rtlCol="0">
            <a:spAutoFit/>
          </a:bodyPr>
          <a:lstStyle/>
          <a:p>
            <a:r>
              <a:rPr lang="de-DE" dirty="0"/>
              <a:t>y</a:t>
            </a:r>
          </a:p>
        </p:txBody>
      </p:sp>
      <p:sp>
        <p:nvSpPr>
          <p:cNvPr id="14" name="Textfeld 13">
            <a:extLst>
              <a:ext uri="{FF2B5EF4-FFF2-40B4-BE49-F238E27FC236}">
                <a16:creationId xmlns:a16="http://schemas.microsoft.com/office/drawing/2014/main" id="{4DC4E2BF-D17F-45B5-B9F8-951D35D859FD}"/>
              </a:ext>
            </a:extLst>
          </p:cNvPr>
          <p:cNvSpPr txBox="1"/>
          <p:nvPr/>
        </p:nvSpPr>
        <p:spPr>
          <a:xfrm>
            <a:off x="9513483" y="1194628"/>
            <a:ext cx="270788" cy="369332"/>
          </a:xfrm>
          <a:prstGeom prst="rect">
            <a:avLst/>
          </a:prstGeom>
          <a:noFill/>
        </p:spPr>
        <p:txBody>
          <a:bodyPr wrap="square" rtlCol="0">
            <a:spAutoFit/>
          </a:bodyPr>
          <a:lstStyle/>
          <a:p>
            <a:r>
              <a:rPr lang="de-DE" dirty="0"/>
              <a:t>B</a:t>
            </a:r>
          </a:p>
        </p:txBody>
      </p:sp>
      <p:sp>
        <p:nvSpPr>
          <p:cNvPr id="15" name="Textfeld 14">
            <a:extLst>
              <a:ext uri="{FF2B5EF4-FFF2-40B4-BE49-F238E27FC236}">
                <a16:creationId xmlns:a16="http://schemas.microsoft.com/office/drawing/2014/main" id="{765C73E9-DE18-4599-8B7B-CC2A5E8FD803}"/>
              </a:ext>
            </a:extLst>
          </p:cNvPr>
          <p:cNvSpPr txBox="1"/>
          <p:nvPr/>
        </p:nvSpPr>
        <p:spPr>
          <a:xfrm>
            <a:off x="2587343" y="5048130"/>
            <a:ext cx="277797" cy="369332"/>
          </a:xfrm>
          <a:prstGeom prst="rect">
            <a:avLst/>
          </a:prstGeom>
          <a:noFill/>
        </p:spPr>
        <p:txBody>
          <a:bodyPr wrap="square" rtlCol="0">
            <a:spAutoFit/>
          </a:bodyPr>
          <a:lstStyle/>
          <a:p>
            <a:r>
              <a:rPr lang="de-DE" dirty="0"/>
              <a:t>A</a:t>
            </a:r>
          </a:p>
        </p:txBody>
      </p:sp>
      <p:sp>
        <p:nvSpPr>
          <p:cNvPr id="2" name="Freihandform: Form 1">
            <a:extLst>
              <a:ext uri="{FF2B5EF4-FFF2-40B4-BE49-F238E27FC236}">
                <a16:creationId xmlns:a16="http://schemas.microsoft.com/office/drawing/2014/main" id="{72B8D4CA-6587-48ED-BD60-8D5DF0B350C9}"/>
              </a:ext>
            </a:extLst>
          </p:cNvPr>
          <p:cNvSpPr/>
          <p:nvPr/>
        </p:nvSpPr>
        <p:spPr>
          <a:xfrm>
            <a:off x="2832410" y="1494263"/>
            <a:ext cx="6713034" cy="3579542"/>
          </a:xfrm>
          <a:custGeom>
            <a:avLst/>
            <a:gdLst>
              <a:gd name="connsiteX0" fmla="*/ 0 w 6713034"/>
              <a:gd name="connsiteY0" fmla="*/ 3579542 h 3579542"/>
              <a:gd name="connsiteX1" fmla="*/ 2486722 w 6713034"/>
              <a:gd name="connsiteY1" fmla="*/ 2877015 h 3579542"/>
              <a:gd name="connsiteX2" fmla="*/ 4304370 w 6713034"/>
              <a:gd name="connsiteY2" fmla="*/ 758283 h 3579542"/>
              <a:gd name="connsiteX3" fmla="*/ 6713034 w 6713034"/>
              <a:gd name="connsiteY3" fmla="*/ 0 h 3579542"/>
            </a:gdLst>
            <a:ahLst/>
            <a:cxnLst>
              <a:cxn ang="0">
                <a:pos x="connsiteX0" y="connsiteY0"/>
              </a:cxn>
              <a:cxn ang="0">
                <a:pos x="connsiteX1" y="connsiteY1"/>
              </a:cxn>
              <a:cxn ang="0">
                <a:pos x="connsiteX2" y="connsiteY2"/>
              </a:cxn>
              <a:cxn ang="0">
                <a:pos x="connsiteX3" y="connsiteY3"/>
              </a:cxn>
            </a:cxnLst>
            <a:rect l="l" t="t" r="r" b="b"/>
            <a:pathLst>
              <a:path w="6713034" h="3579542">
                <a:moveTo>
                  <a:pt x="0" y="3579542"/>
                </a:moveTo>
                <a:cubicBezTo>
                  <a:pt x="884663" y="3463383"/>
                  <a:pt x="1769327" y="3347225"/>
                  <a:pt x="2486722" y="2877015"/>
                </a:cubicBezTo>
                <a:cubicBezTo>
                  <a:pt x="3204117" y="2406805"/>
                  <a:pt x="3599985" y="1237785"/>
                  <a:pt x="4304370" y="758283"/>
                </a:cubicBezTo>
                <a:cubicBezTo>
                  <a:pt x="5008755" y="278780"/>
                  <a:pt x="5860894" y="139390"/>
                  <a:pt x="6713034"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Freihandform: Form 17">
            <a:extLst>
              <a:ext uri="{FF2B5EF4-FFF2-40B4-BE49-F238E27FC236}">
                <a16:creationId xmlns:a16="http://schemas.microsoft.com/office/drawing/2014/main" id="{703A6F3E-8E50-4547-880D-77C93F41ABAE}"/>
              </a:ext>
            </a:extLst>
          </p:cNvPr>
          <p:cNvSpPr/>
          <p:nvPr/>
        </p:nvSpPr>
        <p:spPr>
          <a:xfrm>
            <a:off x="4936268" y="3553524"/>
            <a:ext cx="1616926" cy="1047550"/>
          </a:xfrm>
          <a:custGeom>
            <a:avLst/>
            <a:gdLst>
              <a:gd name="connsiteX0" fmla="*/ 0 w 1616926"/>
              <a:gd name="connsiteY0" fmla="*/ 0 h 903248"/>
              <a:gd name="connsiteX1" fmla="*/ 858644 w 1616926"/>
              <a:gd name="connsiteY1" fmla="*/ 278780 h 903248"/>
              <a:gd name="connsiteX2" fmla="*/ 1616926 w 1616926"/>
              <a:gd name="connsiteY2" fmla="*/ 903248 h 903248"/>
            </a:gdLst>
            <a:ahLst/>
            <a:cxnLst>
              <a:cxn ang="0">
                <a:pos x="connsiteX0" y="connsiteY0"/>
              </a:cxn>
              <a:cxn ang="0">
                <a:pos x="connsiteX1" y="connsiteY1"/>
              </a:cxn>
              <a:cxn ang="0">
                <a:pos x="connsiteX2" y="connsiteY2"/>
              </a:cxn>
            </a:cxnLst>
            <a:rect l="l" t="t" r="r" b="b"/>
            <a:pathLst>
              <a:path w="1616926" h="903248">
                <a:moveTo>
                  <a:pt x="0" y="0"/>
                </a:moveTo>
                <a:cubicBezTo>
                  <a:pt x="294578" y="64119"/>
                  <a:pt x="589156" y="128239"/>
                  <a:pt x="858644" y="278780"/>
                </a:cubicBezTo>
                <a:cubicBezTo>
                  <a:pt x="1128132" y="429321"/>
                  <a:pt x="1372529" y="666284"/>
                  <a:pt x="1616926" y="903248"/>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Freihandform: Form 18">
            <a:extLst>
              <a:ext uri="{FF2B5EF4-FFF2-40B4-BE49-F238E27FC236}">
                <a16:creationId xmlns:a16="http://schemas.microsoft.com/office/drawing/2014/main" id="{DEA34E1E-2DF9-47B3-8E4D-0AB2AACEAC32}"/>
              </a:ext>
            </a:extLst>
          </p:cNvPr>
          <p:cNvSpPr/>
          <p:nvPr/>
        </p:nvSpPr>
        <p:spPr>
          <a:xfrm>
            <a:off x="5293110" y="3104419"/>
            <a:ext cx="1115122" cy="984363"/>
          </a:xfrm>
          <a:custGeom>
            <a:avLst/>
            <a:gdLst>
              <a:gd name="connsiteX0" fmla="*/ 0 w 1115122"/>
              <a:gd name="connsiteY0" fmla="*/ 0 h 702527"/>
              <a:gd name="connsiteX1" fmla="*/ 434897 w 1115122"/>
              <a:gd name="connsiteY1" fmla="*/ 501805 h 702527"/>
              <a:gd name="connsiteX2" fmla="*/ 1115122 w 1115122"/>
              <a:gd name="connsiteY2" fmla="*/ 702527 h 702527"/>
            </a:gdLst>
            <a:ahLst/>
            <a:cxnLst>
              <a:cxn ang="0">
                <a:pos x="connsiteX0" y="connsiteY0"/>
              </a:cxn>
              <a:cxn ang="0">
                <a:pos x="connsiteX1" y="connsiteY1"/>
              </a:cxn>
              <a:cxn ang="0">
                <a:pos x="connsiteX2" y="connsiteY2"/>
              </a:cxn>
            </a:cxnLst>
            <a:rect l="l" t="t" r="r" b="b"/>
            <a:pathLst>
              <a:path w="1115122" h="702527">
                <a:moveTo>
                  <a:pt x="0" y="0"/>
                </a:moveTo>
                <a:cubicBezTo>
                  <a:pt x="124521" y="192358"/>
                  <a:pt x="249043" y="384717"/>
                  <a:pt x="434897" y="501805"/>
                </a:cubicBezTo>
                <a:cubicBezTo>
                  <a:pt x="620751" y="618893"/>
                  <a:pt x="867936" y="660710"/>
                  <a:pt x="1115122" y="702527"/>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Textfeld 23">
            <a:extLst>
              <a:ext uri="{FF2B5EF4-FFF2-40B4-BE49-F238E27FC236}">
                <a16:creationId xmlns:a16="http://schemas.microsoft.com/office/drawing/2014/main" id="{E4E7159B-62E5-4B9F-80CA-A0BD0C9B8233}"/>
              </a:ext>
            </a:extLst>
          </p:cNvPr>
          <p:cNvSpPr txBox="1"/>
          <p:nvPr/>
        </p:nvSpPr>
        <p:spPr>
          <a:xfrm>
            <a:off x="4702334" y="3375101"/>
            <a:ext cx="401208" cy="369332"/>
          </a:xfrm>
          <a:prstGeom prst="rect">
            <a:avLst/>
          </a:prstGeom>
          <a:noFill/>
        </p:spPr>
        <p:txBody>
          <a:bodyPr wrap="square" rtlCol="0">
            <a:spAutoFit/>
          </a:bodyPr>
          <a:lstStyle/>
          <a:p>
            <a:r>
              <a:rPr lang="de-DE" dirty="0"/>
              <a:t>I</a:t>
            </a:r>
            <a:r>
              <a:rPr lang="de-DE" baseline="-25000" dirty="0"/>
              <a:t>B</a:t>
            </a:r>
          </a:p>
        </p:txBody>
      </p:sp>
      <p:sp>
        <p:nvSpPr>
          <p:cNvPr id="26" name="Textfeld 25">
            <a:extLst>
              <a:ext uri="{FF2B5EF4-FFF2-40B4-BE49-F238E27FC236}">
                <a16:creationId xmlns:a16="http://schemas.microsoft.com/office/drawing/2014/main" id="{C089239E-7C33-4523-A200-29E479567EFE}"/>
              </a:ext>
            </a:extLst>
          </p:cNvPr>
          <p:cNvSpPr txBox="1"/>
          <p:nvPr/>
        </p:nvSpPr>
        <p:spPr>
          <a:xfrm>
            <a:off x="6355708" y="3899212"/>
            <a:ext cx="364762" cy="382358"/>
          </a:xfrm>
          <a:prstGeom prst="rect">
            <a:avLst/>
          </a:prstGeom>
          <a:noFill/>
        </p:spPr>
        <p:txBody>
          <a:bodyPr wrap="square" rtlCol="0">
            <a:spAutoFit/>
          </a:bodyPr>
          <a:lstStyle/>
          <a:p>
            <a:r>
              <a:rPr lang="de-DE" dirty="0"/>
              <a:t>I</a:t>
            </a:r>
            <a:r>
              <a:rPr lang="de-DE" baseline="-25000" dirty="0"/>
              <a:t>A</a:t>
            </a:r>
          </a:p>
        </p:txBody>
      </p:sp>
      <mc:AlternateContent xmlns:mc="http://schemas.openxmlformats.org/markup-compatibility/2006" xmlns:a14="http://schemas.microsoft.com/office/drawing/2010/main">
        <mc:Choice Requires="a14">
          <p:sp>
            <p:nvSpPr>
              <p:cNvPr id="29" name="Textfeld 28">
                <a:extLst>
                  <a:ext uri="{FF2B5EF4-FFF2-40B4-BE49-F238E27FC236}">
                    <a16:creationId xmlns:a16="http://schemas.microsoft.com/office/drawing/2014/main" id="{65EED1DB-344B-4B8A-861E-DABAF01A5C34}"/>
                  </a:ext>
                </a:extLst>
              </p:cNvPr>
              <p:cNvSpPr txBox="1"/>
              <p:nvPr/>
            </p:nvSpPr>
            <p:spPr>
              <a:xfrm>
                <a:off x="3073907" y="2442334"/>
                <a:ext cx="2316412" cy="733727"/>
              </a:xfrm>
              <a:prstGeom prst="rect">
                <a:avLst/>
              </a:prstGeom>
              <a:noFill/>
            </p:spPr>
            <p:txBody>
              <a:bodyPr wrap="square" rtlCol="0">
                <a:spAutoFit/>
              </a:bodyPr>
              <a:lstStyle/>
              <a:p>
                <a:r>
                  <a:rPr lang="de-DE" sz="2400" dirty="0">
                    <a:latin typeface="Times New Roman" panose="02020603050405020304" pitchFamily="18" charset="0"/>
                    <a:cs typeface="Times New Roman" panose="02020603050405020304" pitchFamily="18" charset="0"/>
                  </a:rPr>
                  <a:t>Steigung </a:t>
                </a:r>
                <a14:m>
                  <m:oMath xmlns:m="http://schemas.openxmlformats.org/officeDocument/2006/math">
                    <m:r>
                      <a:rPr lang="de-DE" sz="2400" b="0" i="0" smtClean="0">
                        <a:solidFill>
                          <a:srgbClr val="000000"/>
                        </a:solidFill>
                        <a:latin typeface="Cambria Math" panose="02040503050406030204" pitchFamily="18" charset="0"/>
                        <a:ea typeface="Cambria Math" panose="02040503050406030204" pitchFamily="18" charset="0"/>
                      </a:rPr>
                      <m:t>=−</m:t>
                    </m:r>
                    <m:f>
                      <m:fPr>
                        <m:ctrlPr>
                          <a:rPr lang="de-DE" sz="2400" i="1">
                            <a:solidFill>
                              <a:srgbClr val="000000"/>
                            </a:solidFill>
                            <a:latin typeface="Cambria Math" panose="02040503050406030204" pitchFamily="18" charset="0"/>
                            <a:ea typeface="Cambria Math" panose="02040503050406030204" pitchFamily="18" charset="0"/>
                          </a:rPr>
                        </m:ctrlPr>
                      </m:fPr>
                      <m:num>
                        <m:sSubSup>
                          <m:sSubSupPr>
                            <m:ctrlPr>
                              <a:rPr lang="de-DE" sz="2400" i="1">
                                <a:latin typeface="Cambria Math" panose="02040503050406030204" pitchFamily="18" charset="0"/>
                                <a:cs typeface="Times New Roman" panose="02020603050405020304" pitchFamily="18" charset="0"/>
                              </a:rPr>
                            </m:ctrlPr>
                          </m:sSubSup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𝑥</m:t>
                            </m:r>
                          </m:sub>
                          <m:sup>
                            <m:r>
                              <a:rPr lang="de-DE" sz="2400" i="1">
                                <a:latin typeface="Cambria Math" panose="02040503050406030204" pitchFamily="18" charset="0"/>
                                <a:cs typeface="Times New Roman" panose="02020603050405020304" pitchFamily="18" charset="0"/>
                              </a:rPr>
                              <m:t>∗</m:t>
                            </m:r>
                          </m:sup>
                        </m:sSubSup>
                      </m:num>
                      <m:den>
                        <m:sSubSup>
                          <m:sSubSupPr>
                            <m:ctrlPr>
                              <a:rPr lang="de-DE" sz="2400" i="1">
                                <a:latin typeface="Cambria Math" panose="02040503050406030204" pitchFamily="18" charset="0"/>
                                <a:cs typeface="Times New Roman" panose="02020603050405020304" pitchFamily="18" charset="0"/>
                              </a:rPr>
                            </m:ctrlPr>
                          </m:sSubSup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𝑦</m:t>
                            </m:r>
                          </m:sub>
                          <m:sup>
                            <m:r>
                              <a:rPr lang="de-DE" sz="2400" i="1">
                                <a:latin typeface="Cambria Math" panose="02040503050406030204" pitchFamily="18" charset="0"/>
                                <a:cs typeface="Times New Roman" panose="02020603050405020304" pitchFamily="18" charset="0"/>
                              </a:rPr>
                              <m:t>∗</m:t>
                            </m:r>
                          </m:sup>
                        </m:sSubSup>
                      </m:den>
                    </m:f>
                  </m:oMath>
                </a14:m>
                <a:r>
                  <a:rPr lang="de-DE" sz="2400" dirty="0"/>
                  <a:t> </a:t>
                </a:r>
                <a:endParaRPr lang="de-DE" sz="2400" baseline="-25000" dirty="0"/>
              </a:p>
            </p:txBody>
          </p:sp>
        </mc:Choice>
        <mc:Fallback xmlns="">
          <p:sp>
            <p:nvSpPr>
              <p:cNvPr id="29" name="Textfeld 28">
                <a:extLst>
                  <a:ext uri="{FF2B5EF4-FFF2-40B4-BE49-F238E27FC236}">
                    <a16:creationId xmlns:a16="http://schemas.microsoft.com/office/drawing/2014/main" id="{65EED1DB-344B-4B8A-861E-DABAF01A5C34}"/>
                  </a:ext>
                </a:extLst>
              </p:cNvPr>
              <p:cNvSpPr txBox="1">
                <a:spLocks noRot="1" noChangeAspect="1" noMove="1" noResize="1" noEditPoints="1" noAdjustHandles="1" noChangeArrowheads="1" noChangeShapeType="1" noTextEdit="1"/>
              </p:cNvSpPr>
              <p:nvPr/>
            </p:nvSpPr>
            <p:spPr>
              <a:xfrm>
                <a:off x="3073907" y="2442334"/>
                <a:ext cx="2316412" cy="733727"/>
              </a:xfrm>
              <a:prstGeom prst="rect">
                <a:avLst/>
              </a:prstGeom>
              <a:blipFill>
                <a:blip r:embed="rId2"/>
                <a:stretch>
                  <a:fillRect l="-3947"/>
                </a:stretch>
              </a:blipFill>
            </p:spPr>
            <p:txBody>
              <a:bodyPr/>
              <a:lstStyle/>
              <a:p>
                <a:r>
                  <a:rPr lang="de-DE">
                    <a:noFill/>
                  </a:rPr>
                  <a:t> </a:t>
                </a:r>
              </a:p>
            </p:txBody>
          </p:sp>
        </mc:Fallback>
      </mc:AlternateContent>
      <p:sp>
        <p:nvSpPr>
          <p:cNvPr id="62" name="Textfeld 61">
            <a:extLst>
              <a:ext uri="{FF2B5EF4-FFF2-40B4-BE49-F238E27FC236}">
                <a16:creationId xmlns:a16="http://schemas.microsoft.com/office/drawing/2014/main" id="{0A2DF32F-F7E6-4FDD-BDD6-2955035DD295}"/>
              </a:ext>
            </a:extLst>
          </p:cNvPr>
          <p:cNvSpPr txBox="1"/>
          <p:nvPr/>
        </p:nvSpPr>
        <p:spPr>
          <a:xfrm>
            <a:off x="19049" y="9528"/>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Wettbewerbsgleichgewicht</a:t>
            </a:r>
          </a:p>
        </p:txBody>
      </p:sp>
      <p:cxnSp>
        <p:nvCxnSpPr>
          <p:cNvPr id="32" name="Gerader Verbinder 31">
            <a:extLst>
              <a:ext uri="{FF2B5EF4-FFF2-40B4-BE49-F238E27FC236}">
                <a16:creationId xmlns:a16="http://schemas.microsoft.com/office/drawing/2014/main" id="{A2DA1536-4A10-4033-A579-EB1DDB94B9DA}"/>
              </a:ext>
            </a:extLst>
          </p:cNvPr>
          <p:cNvCxnSpPr>
            <a:cxnSpLocks/>
          </p:cNvCxnSpPr>
          <p:nvPr/>
        </p:nvCxnSpPr>
        <p:spPr>
          <a:xfrm>
            <a:off x="4427034" y="2940203"/>
            <a:ext cx="2854712" cy="1915200"/>
          </a:xfrm>
          <a:prstGeom prst="line">
            <a:avLst/>
          </a:prstGeom>
        </p:spPr>
        <p:style>
          <a:lnRef idx="1">
            <a:schemeClr val="accent1"/>
          </a:lnRef>
          <a:fillRef idx="0">
            <a:schemeClr val="accent1"/>
          </a:fillRef>
          <a:effectRef idx="0">
            <a:schemeClr val="accent1"/>
          </a:effectRef>
          <a:fontRef idx="minor">
            <a:schemeClr val="tx1"/>
          </a:fontRef>
        </p:style>
      </p:cxnSp>
      <p:sp>
        <p:nvSpPr>
          <p:cNvPr id="34" name="Textfeld 33">
            <a:extLst>
              <a:ext uri="{FF2B5EF4-FFF2-40B4-BE49-F238E27FC236}">
                <a16:creationId xmlns:a16="http://schemas.microsoft.com/office/drawing/2014/main" id="{35B31082-BE7B-4268-BFD4-CFCDBEB1FC28}"/>
              </a:ext>
            </a:extLst>
          </p:cNvPr>
          <p:cNvSpPr txBox="1"/>
          <p:nvPr/>
        </p:nvSpPr>
        <p:spPr>
          <a:xfrm>
            <a:off x="5631368" y="3178093"/>
            <a:ext cx="279896" cy="1011944"/>
          </a:xfrm>
          <a:prstGeom prst="rect">
            <a:avLst/>
          </a:prstGeom>
          <a:noFill/>
        </p:spPr>
        <p:txBody>
          <a:bodyPr wrap="square" rtlCol="0">
            <a:spAutoFit/>
          </a:bodyPr>
          <a:lstStyle/>
          <a:p>
            <a:r>
              <a:rPr lang="de-DE" sz="6000" dirty="0"/>
              <a:t>.</a:t>
            </a:r>
          </a:p>
        </p:txBody>
      </p:sp>
      <p:sp>
        <p:nvSpPr>
          <p:cNvPr id="37" name="Textfeld 36">
            <a:extLst>
              <a:ext uri="{FF2B5EF4-FFF2-40B4-BE49-F238E27FC236}">
                <a16:creationId xmlns:a16="http://schemas.microsoft.com/office/drawing/2014/main" id="{A198B100-FC6A-4E46-96C8-9451C69CA7D9}"/>
              </a:ext>
            </a:extLst>
          </p:cNvPr>
          <p:cNvSpPr txBox="1"/>
          <p:nvPr/>
        </p:nvSpPr>
        <p:spPr>
          <a:xfrm>
            <a:off x="5850671" y="3534853"/>
            <a:ext cx="4148938" cy="461665"/>
          </a:xfrm>
          <a:prstGeom prst="rect">
            <a:avLst/>
          </a:prstGeom>
          <a:noFill/>
        </p:spPr>
        <p:txBody>
          <a:bodyPr wrap="square" rtlCol="0">
            <a:spAutoFit/>
          </a:bodyPr>
          <a:lstStyle/>
          <a:p>
            <a:r>
              <a:rPr lang="de-DE" sz="2400" dirty="0" err="1">
                <a:latin typeface="Times New Roman" panose="02020603050405020304" pitchFamily="18" charset="0"/>
                <a:cs typeface="Times New Roman" panose="02020603050405020304" pitchFamily="18" charset="0"/>
              </a:rPr>
              <a:t>Wettberwerbsgleichgewicht</a:t>
            </a:r>
            <a:endParaRPr lang="de-DE" sz="2400" baseline="-25000" dirty="0">
              <a:latin typeface="Times New Roman" panose="02020603050405020304" pitchFamily="18" charset="0"/>
              <a:cs typeface="Times New Roman" panose="02020603050405020304" pitchFamily="18" charset="0"/>
            </a:endParaRPr>
          </a:p>
        </p:txBody>
      </p:sp>
      <p:sp>
        <p:nvSpPr>
          <p:cNvPr id="38" name="Textfeld 37">
            <a:extLst>
              <a:ext uri="{FF2B5EF4-FFF2-40B4-BE49-F238E27FC236}">
                <a16:creationId xmlns:a16="http://schemas.microsoft.com/office/drawing/2014/main" id="{E00FDCD9-5E10-468A-B2EB-46118EF94831}"/>
              </a:ext>
            </a:extLst>
          </p:cNvPr>
          <p:cNvSpPr txBox="1"/>
          <p:nvPr/>
        </p:nvSpPr>
        <p:spPr>
          <a:xfrm>
            <a:off x="5307976" y="3691055"/>
            <a:ext cx="430261" cy="467349"/>
          </a:xfrm>
          <a:prstGeom prst="rect">
            <a:avLst/>
          </a:prstGeom>
          <a:noFill/>
        </p:spPr>
        <p:txBody>
          <a:bodyPr wrap="square" rtlCol="0">
            <a:spAutoFit/>
          </a:bodyPr>
          <a:lstStyle/>
          <a:p>
            <a:r>
              <a:rPr lang="de-DE" sz="2400" dirty="0"/>
              <a:t>M</a:t>
            </a:r>
            <a:endParaRPr lang="de-DE" sz="2400" baseline="-25000" dirty="0"/>
          </a:p>
        </p:txBody>
      </p:sp>
      <p:sp>
        <p:nvSpPr>
          <p:cNvPr id="25" name="Textfeld 24">
            <a:extLst>
              <a:ext uri="{FF2B5EF4-FFF2-40B4-BE49-F238E27FC236}">
                <a16:creationId xmlns:a16="http://schemas.microsoft.com/office/drawing/2014/main" id="{5538ACCE-190D-49E9-931A-CDB154A2DBAF}"/>
              </a:ext>
            </a:extLst>
          </p:cNvPr>
          <p:cNvSpPr txBox="1"/>
          <p:nvPr/>
        </p:nvSpPr>
        <p:spPr>
          <a:xfrm>
            <a:off x="6698171" y="3876902"/>
            <a:ext cx="279896" cy="1011944"/>
          </a:xfrm>
          <a:prstGeom prst="rect">
            <a:avLst/>
          </a:prstGeom>
          <a:noFill/>
        </p:spPr>
        <p:txBody>
          <a:bodyPr wrap="square" rtlCol="0">
            <a:spAutoFit/>
          </a:bodyPr>
          <a:lstStyle/>
          <a:p>
            <a:r>
              <a:rPr lang="de-DE" sz="6000" dirty="0"/>
              <a:t>.</a:t>
            </a:r>
          </a:p>
        </p:txBody>
      </p:sp>
      <p:sp>
        <p:nvSpPr>
          <p:cNvPr id="27" name="Textfeld 26">
            <a:extLst>
              <a:ext uri="{FF2B5EF4-FFF2-40B4-BE49-F238E27FC236}">
                <a16:creationId xmlns:a16="http://schemas.microsoft.com/office/drawing/2014/main" id="{3A941B08-E9E3-4332-9E50-032C5C410820}"/>
              </a:ext>
            </a:extLst>
          </p:cNvPr>
          <p:cNvSpPr txBox="1"/>
          <p:nvPr/>
        </p:nvSpPr>
        <p:spPr>
          <a:xfrm>
            <a:off x="6864752" y="4231994"/>
            <a:ext cx="4148938" cy="461665"/>
          </a:xfrm>
          <a:prstGeom prst="rect">
            <a:avLst/>
          </a:prstGeom>
          <a:noFill/>
        </p:spPr>
        <p:txBody>
          <a:bodyPr wrap="square" rtlCol="0">
            <a:spAutoFit/>
          </a:bodyPr>
          <a:lstStyle/>
          <a:p>
            <a:r>
              <a:rPr lang="de-DE" sz="2400" dirty="0">
                <a:latin typeface="Times New Roman" panose="02020603050405020304" pitchFamily="18" charset="0"/>
                <a:cs typeface="Times New Roman" panose="02020603050405020304" pitchFamily="18" charset="0"/>
              </a:rPr>
              <a:t>Anfangsausstattung</a:t>
            </a:r>
            <a:endParaRPr lang="de-DE" sz="2400" baseline="-25000" dirty="0">
              <a:latin typeface="Times New Roman" panose="02020603050405020304" pitchFamily="18" charset="0"/>
              <a:cs typeface="Times New Roman" panose="02020603050405020304" pitchFamily="18" charset="0"/>
            </a:endParaRPr>
          </a:p>
        </p:txBody>
      </p:sp>
      <p:sp>
        <p:nvSpPr>
          <p:cNvPr id="28" name="Textfeld 27"/>
          <p:cNvSpPr txBox="1"/>
          <p:nvPr/>
        </p:nvSpPr>
        <p:spPr>
          <a:xfrm>
            <a:off x="933484" y="5538526"/>
            <a:ext cx="3954397" cy="275352"/>
          </a:xfrm>
          <a:prstGeom prst="rect">
            <a:avLst/>
          </a:prstGeom>
          <a:noFill/>
        </p:spPr>
        <p:txBody>
          <a:bodyPr wrap="square" rtlCol="0">
            <a:noAutofit/>
          </a:bodyPr>
          <a:lstStyle/>
          <a:p>
            <a:r>
              <a:rPr lang="de-DE" sz="1200" dirty="0" smtClean="0"/>
              <a:t>Grafisch heißt dies, dass im Wettbewerbsgleichgewicht sich</a:t>
            </a:r>
          </a:p>
        </p:txBody>
      </p:sp>
      <p:sp>
        <p:nvSpPr>
          <p:cNvPr id="30" name="Textfeld 29"/>
          <p:cNvSpPr txBox="1"/>
          <p:nvPr/>
        </p:nvSpPr>
        <p:spPr>
          <a:xfrm>
            <a:off x="933484" y="5907941"/>
            <a:ext cx="1349746" cy="275352"/>
          </a:xfrm>
          <a:prstGeom prst="rect">
            <a:avLst/>
          </a:prstGeom>
          <a:noFill/>
        </p:spPr>
        <p:txBody>
          <a:bodyPr wrap="square" rtlCol="0">
            <a:noAutofit/>
          </a:bodyPr>
          <a:lstStyle/>
          <a:p>
            <a:r>
              <a:rPr lang="de-DE" sz="1200" dirty="0" smtClean="0"/>
              <a:t>Indifferenzkurve I</a:t>
            </a:r>
            <a:r>
              <a:rPr lang="de-DE" sz="1200" baseline="-25000" dirty="0" smtClean="0"/>
              <a:t>A</a:t>
            </a:r>
            <a:r>
              <a:rPr lang="de-DE" sz="1200" dirty="0" smtClean="0"/>
              <a:t>  </a:t>
            </a:r>
          </a:p>
        </p:txBody>
      </p:sp>
      <p:sp>
        <p:nvSpPr>
          <p:cNvPr id="31" name="Textfeld 30"/>
          <p:cNvSpPr txBox="1"/>
          <p:nvPr/>
        </p:nvSpPr>
        <p:spPr>
          <a:xfrm>
            <a:off x="2620595" y="5907941"/>
            <a:ext cx="1349746" cy="275352"/>
          </a:xfrm>
          <a:prstGeom prst="rect">
            <a:avLst/>
          </a:prstGeom>
          <a:noFill/>
        </p:spPr>
        <p:txBody>
          <a:bodyPr wrap="square" rtlCol="0">
            <a:noAutofit/>
          </a:bodyPr>
          <a:lstStyle/>
          <a:p>
            <a:r>
              <a:rPr lang="de-DE" sz="1200" dirty="0" smtClean="0"/>
              <a:t>Indifferenzkurve I</a:t>
            </a:r>
            <a:r>
              <a:rPr lang="de-DE" sz="1200" baseline="-25000" dirty="0" smtClean="0"/>
              <a:t>B</a:t>
            </a:r>
            <a:r>
              <a:rPr lang="de-DE" sz="1200" dirty="0" smtClean="0"/>
              <a:t>  </a:t>
            </a:r>
          </a:p>
        </p:txBody>
      </p:sp>
      <p:sp>
        <p:nvSpPr>
          <p:cNvPr id="33" name="Textfeld 32"/>
          <p:cNvSpPr txBox="1"/>
          <p:nvPr/>
        </p:nvSpPr>
        <p:spPr>
          <a:xfrm>
            <a:off x="4173359" y="5926916"/>
            <a:ext cx="1518087" cy="275352"/>
          </a:xfrm>
          <a:prstGeom prst="rect">
            <a:avLst/>
          </a:prstGeom>
          <a:noFill/>
        </p:spPr>
        <p:txBody>
          <a:bodyPr wrap="square" rtlCol="0">
            <a:noAutofit/>
          </a:bodyPr>
          <a:lstStyle/>
          <a:p>
            <a:r>
              <a:rPr lang="de-DE" sz="1200" dirty="0"/>
              <a:t>u</a:t>
            </a:r>
            <a:r>
              <a:rPr lang="de-DE" sz="1200" dirty="0" smtClean="0"/>
              <a:t>nd Budgetgerade</a:t>
            </a:r>
          </a:p>
        </p:txBody>
      </p:sp>
      <p:sp>
        <p:nvSpPr>
          <p:cNvPr id="35" name="Textfeld 34"/>
          <p:cNvSpPr txBox="1"/>
          <p:nvPr/>
        </p:nvSpPr>
        <p:spPr>
          <a:xfrm>
            <a:off x="6023298" y="5926916"/>
            <a:ext cx="1349746" cy="275352"/>
          </a:xfrm>
          <a:prstGeom prst="rect">
            <a:avLst/>
          </a:prstGeom>
          <a:noFill/>
        </p:spPr>
        <p:txBody>
          <a:bodyPr wrap="square" rtlCol="0">
            <a:noAutofit/>
          </a:bodyPr>
          <a:lstStyle/>
          <a:p>
            <a:r>
              <a:rPr lang="de-DE" sz="1200" dirty="0"/>
              <a:t>t</a:t>
            </a:r>
            <a:r>
              <a:rPr lang="de-DE" sz="1200" dirty="0" smtClean="0"/>
              <a:t>angieren müssen</a:t>
            </a:r>
          </a:p>
        </p:txBody>
      </p:sp>
    </p:spTree>
    <p:extLst>
      <p:ext uri="{BB962C8B-B14F-4D97-AF65-F5344CB8AC3E}">
        <p14:creationId xmlns:p14="http://schemas.microsoft.com/office/powerpoint/2010/main" val="2048166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5"/>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7"/>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2"/>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9"/>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34"/>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37"/>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38"/>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24" grpId="0"/>
      <p:bldP spid="26" grpId="0"/>
      <p:bldP spid="29" grpId="0"/>
      <p:bldP spid="34" grpId="0"/>
      <p:bldP spid="37" grpId="0"/>
      <p:bldP spid="38" grpId="0"/>
      <p:bldP spid="25" grpId="0"/>
      <p:bldP spid="27" grpId="0"/>
      <p:bldP spid="28" grpId="0"/>
      <p:bldP spid="30" grpId="0"/>
      <p:bldP spid="31" grpId="0"/>
      <p:bldP spid="33" grpId="0"/>
      <p:bldP spid="3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Frage nach dem Umfang der Staatstätigkeit</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0" y="467971"/>
            <a:ext cx="12172951" cy="6286502"/>
          </a:xfrm>
          <a:prstGeom prst="rect">
            <a:avLst/>
          </a:prstGeom>
          <a:noFill/>
        </p:spPr>
        <p:txBody>
          <a:bodyPr wrap="square" rtlCol="0">
            <a:noAutofit/>
          </a:bodyPr>
          <a:lstStyle/>
          <a:p>
            <a:pPr algn="ctr"/>
            <a:r>
              <a:rPr lang="en-US" sz="2400" b="1" dirty="0" err="1">
                <a:latin typeface="Times New Roman" panose="02020603050405020304" pitchFamily="18" charset="0"/>
                <a:cs typeface="Times New Roman" panose="02020603050405020304" pitchFamily="18" charset="0"/>
              </a:rPr>
              <a:t>Zunehmende</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Staatsaktivität</a:t>
            </a:r>
            <a:endParaRPr lang="en-US" sz="2400" b="1"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dirty="0" err="1">
                <a:latin typeface="Times New Roman" panose="02020603050405020304" pitchFamily="18" charset="0"/>
                <a:cs typeface="Times New Roman" panose="02020603050405020304" pitchFamily="18" charset="0"/>
              </a:rPr>
              <a:t>Wagners</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Gesetz</a:t>
            </a:r>
            <a:r>
              <a:rPr lang="en-US" dirty="0">
                <a:latin typeface="Times New Roman" panose="02020603050405020304" pitchFamily="18" charset="0"/>
                <a:cs typeface="Times New Roman" panose="02020603050405020304" pitchFamily="18" charset="0"/>
              </a:rPr>
              <a:t> der </a:t>
            </a:r>
            <a:r>
              <a:rPr lang="en-US" dirty="0" err="1">
                <a:latin typeface="Times New Roman" panose="02020603050405020304" pitchFamily="18" charset="0"/>
                <a:cs typeface="Times New Roman" panose="02020603050405020304" pitchFamily="18" charset="0"/>
              </a:rPr>
              <a:t>zunehmenden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Staatstätigkeit</a:t>
            </a:r>
            <a:r>
              <a:rPr lang="en-US" dirty="0">
                <a:latin typeface="Times New Roman" panose="02020603050405020304" pitchFamily="18" charset="0"/>
                <a:cs typeface="Times New Roman" panose="02020603050405020304" pitchFamily="18" charset="0"/>
              </a:rPr>
              <a:t> (Adolph Wagner 1892)</a:t>
            </a:r>
          </a:p>
          <a:p>
            <a:pPr marL="800100" lvl="1" indent="-342900">
              <a:buFont typeface="Wingdings" panose="05000000000000000000" pitchFamily="2" charset="2"/>
              <a:buChar char="Ø"/>
            </a:pPr>
            <a:r>
              <a:rPr lang="en-US" dirty="0" err="1">
                <a:latin typeface="Times New Roman" panose="02020603050405020304" pitchFamily="18" charset="0"/>
                <a:cs typeface="Times New Roman" panose="02020603050405020304" pitchFamily="18" charset="0"/>
              </a:rPr>
              <a:t>Einkommenselastizität</a:t>
            </a:r>
            <a:r>
              <a:rPr lang="en-US" dirty="0">
                <a:latin typeface="Times New Roman" panose="02020603050405020304" pitchFamily="18" charset="0"/>
                <a:cs typeface="Times New Roman" panose="02020603050405020304" pitchFamily="18" charset="0"/>
              </a:rPr>
              <a:t> von </a:t>
            </a:r>
            <a:r>
              <a:rPr lang="en-US" dirty="0" err="1">
                <a:latin typeface="Times New Roman" panose="02020603050405020304" pitchFamily="18" charset="0"/>
                <a:cs typeface="Times New Roman" panose="02020603050405020304" pitchFamily="18" charset="0"/>
              </a:rPr>
              <a:t>öffentlichen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Gütern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ist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größer</a:t>
            </a:r>
            <a:r>
              <a:rPr lang="en-US" dirty="0">
                <a:latin typeface="Times New Roman" panose="02020603050405020304" pitchFamily="18" charset="0"/>
                <a:cs typeface="Times New Roman" panose="02020603050405020304" pitchFamily="18" charset="0"/>
              </a:rPr>
              <a:t> 1.</a:t>
            </a:r>
          </a:p>
          <a:p>
            <a:pPr marL="342900" indent="-342900">
              <a:buFont typeface="Arial" panose="020B0604020202020204" pitchFamily="34" charset="0"/>
              <a:buChar char="•"/>
            </a:pPr>
            <a:endParaRPr lang="en-US" dirty="0" smtClean="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Baumol's cost disease (Baumol 1967)</a:t>
            </a:r>
          </a:p>
          <a:p>
            <a:pPr marL="800100" lvl="1" indent="-342900">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Die </a:t>
            </a:r>
            <a:r>
              <a:rPr lang="en-US" dirty="0" err="1">
                <a:latin typeface="Times New Roman" panose="02020603050405020304" pitchFamily="18" charset="0"/>
                <a:cs typeface="Times New Roman" panose="02020603050405020304" pitchFamily="18" charset="0"/>
              </a:rPr>
              <a:t>Produktivität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bei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öffentlichen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Dienstleistungen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bleibt</a:t>
            </a:r>
            <a:r>
              <a:rPr lang="en-US" dirty="0">
                <a:latin typeface="Times New Roman" panose="02020603050405020304" pitchFamily="18" charset="0"/>
                <a:cs typeface="Times New Roman" panose="02020603050405020304" pitchFamily="18" charset="0"/>
              </a:rPr>
              <a:t> hinter dem </a:t>
            </a:r>
            <a:r>
              <a:rPr lang="en-US" dirty="0" err="1">
                <a:latin typeface="Times New Roman" panose="02020603050405020304" pitchFamily="18" charset="0"/>
                <a:cs typeface="Times New Roman" panose="02020603050405020304" pitchFamily="18" charset="0"/>
              </a:rPr>
              <a:t>privaten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Sektor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zurück</a:t>
            </a:r>
            <a:r>
              <a:rPr lang="en-US" dirty="0">
                <a:latin typeface="Times New Roman" panose="02020603050405020304" pitchFamily="18" charset="0"/>
                <a:cs typeface="Times New Roman" panose="02020603050405020304" pitchFamily="18" charset="0"/>
              </a:rPr>
              <a:t>.</a:t>
            </a:r>
          </a:p>
          <a:p>
            <a:pPr marL="800100" lvl="1" indent="-342900">
              <a:buFont typeface="Wingdings" panose="05000000000000000000" pitchFamily="2" charset="2"/>
              <a:buChar char="Ø"/>
            </a:pPr>
            <a:endParaRPr lang="en-US"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Ratchet effect </a:t>
            </a:r>
            <a:r>
              <a:rPr lang="en-US" dirty="0" err="1">
                <a:latin typeface="Times New Roman" panose="02020603050405020304" pitchFamily="18" charset="0"/>
                <a:cs typeface="Times New Roman" panose="02020603050405020304" pitchFamily="18" charset="0"/>
              </a:rPr>
              <a:t>Theorie</a:t>
            </a:r>
            <a:r>
              <a:rPr lang="en-US" dirty="0">
                <a:latin typeface="Times New Roman" panose="02020603050405020304" pitchFamily="18" charset="0"/>
                <a:cs typeface="Times New Roman" panose="02020603050405020304" pitchFamily="18" charset="0"/>
              </a:rPr>
              <a:t> (Peacock and Wiseman 1961</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Türklinkeneffekt</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en-US" dirty="0" err="1">
                <a:latin typeface="Times New Roman" panose="02020603050405020304" pitchFamily="18" charset="0"/>
                <a:cs typeface="Times New Roman" panose="02020603050405020304" pitchFamily="18" charset="0"/>
              </a:rPr>
              <a:t>Kriege</a:t>
            </a:r>
            <a:r>
              <a:rPr lang="en-US" dirty="0">
                <a:latin typeface="Times New Roman" panose="02020603050405020304" pitchFamily="18" charset="0"/>
                <a:cs typeface="Times New Roman" panose="02020603050405020304" pitchFamily="18" charset="0"/>
              </a:rPr>
              <a:t> und </a:t>
            </a:r>
            <a:r>
              <a:rPr lang="en-US" dirty="0" err="1">
                <a:latin typeface="Times New Roman" panose="02020603050405020304" pitchFamily="18" charset="0"/>
                <a:cs typeface="Times New Roman" panose="02020603050405020304" pitchFamily="18" charset="0"/>
              </a:rPr>
              <a:t>Krisen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erhöhen</a:t>
            </a:r>
            <a:r>
              <a:rPr lang="en-US" dirty="0">
                <a:latin typeface="Times New Roman" panose="02020603050405020304" pitchFamily="18" charset="0"/>
                <a:cs typeface="Times New Roman" panose="02020603050405020304" pitchFamily="18" charset="0"/>
              </a:rPr>
              <a:t> die relative </a:t>
            </a:r>
            <a:r>
              <a:rPr lang="en-US" dirty="0" err="1">
                <a:latin typeface="Times New Roman" panose="02020603050405020304" pitchFamily="18" charset="0"/>
                <a:cs typeface="Times New Roman" panose="02020603050405020304" pitchFamily="18" charset="0"/>
              </a:rPr>
              <a:t>Staatstätigkeit</a:t>
            </a:r>
            <a:endParaRPr lang="en-US" dirty="0">
              <a:latin typeface="Times New Roman" panose="02020603050405020304" pitchFamily="18" charset="0"/>
              <a:cs typeface="Times New Roman" panose="02020603050405020304" pitchFamily="18" charset="0"/>
            </a:endParaRPr>
          </a:p>
          <a:p>
            <a:pPr marL="1257300" lvl="2" indent="-342900">
              <a:buFont typeface="Wingdings" panose="05000000000000000000" pitchFamily="2" charset="2"/>
              <a:buChar char="Ø"/>
            </a:pPr>
            <a:r>
              <a:rPr lang="en-US" dirty="0" err="1">
                <a:latin typeface="Times New Roman" panose="02020603050405020304" pitchFamily="18" charset="0"/>
                <a:cs typeface="Times New Roman" panose="02020603050405020304" pitchFamily="18" charset="0"/>
              </a:rPr>
              <a:t>Später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wird</a:t>
            </a:r>
            <a:r>
              <a:rPr lang="en-US" dirty="0">
                <a:latin typeface="Times New Roman" panose="02020603050405020304" pitchFamily="18" charset="0"/>
                <a:cs typeface="Times New Roman" panose="02020603050405020304" pitchFamily="18" charset="0"/>
              </a:rPr>
              <a:t> die </a:t>
            </a:r>
            <a:r>
              <a:rPr lang="en-US" dirty="0" err="1">
                <a:latin typeface="Times New Roman" panose="02020603050405020304" pitchFamily="18" charset="0"/>
                <a:cs typeface="Times New Roman" panose="02020603050405020304" pitchFamily="18" charset="0"/>
              </a:rPr>
              <a:t>staatliche</a:t>
            </a:r>
            <a:r>
              <a:rPr lang="en-US" dirty="0">
                <a:latin typeface="Times New Roman" panose="02020603050405020304" pitchFamily="18" charset="0"/>
                <a:cs typeface="Times New Roman" panose="02020603050405020304" pitchFamily="18" charset="0"/>
              </a:rPr>
              <a:t> Intervention </a:t>
            </a:r>
            <a:r>
              <a:rPr lang="en-US" dirty="0" err="1">
                <a:latin typeface="Times New Roman" panose="02020603050405020304" pitchFamily="18" charset="0"/>
                <a:cs typeface="Times New Roman" panose="02020603050405020304" pitchFamily="18" charset="0"/>
              </a:rPr>
              <a:t>nicht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zurückgenommen</a:t>
            </a:r>
            <a:endParaRPr lang="en-US"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Leviathan</a:t>
            </a:r>
            <a:r>
              <a:rPr lang="en-US" baseline="30000"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Theorie</a:t>
            </a:r>
            <a:r>
              <a:rPr lang="en-US" dirty="0">
                <a:latin typeface="Times New Roman" panose="02020603050405020304" pitchFamily="18" charset="0"/>
                <a:cs typeface="Times New Roman" panose="02020603050405020304" pitchFamily="18" charset="0"/>
              </a:rPr>
              <a:t> (Brennan and Buchanan 1980)</a:t>
            </a:r>
          </a:p>
          <a:p>
            <a:pPr marL="800100" lvl="1" indent="-342900">
              <a:buFont typeface="Wingdings" panose="05000000000000000000" pitchFamily="2" charset="2"/>
              <a:buChar char="Ø"/>
            </a:pPr>
            <a:r>
              <a:rPr lang="en-US" dirty="0" err="1">
                <a:latin typeface="Times New Roman" panose="02020603050405020304" pitchFamily="18" charset="0"/>
                <a:cs typeface="Times New Roman" panose="02020603050405020304" pitchFamily="18" charset="0"/>
              </a:rPr>
              <a:t>Regierungen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werden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durch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eigennützige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Politiker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kontrolliert</a:t>
            </a:r>
            <a:r>
              <a:rPr lang="en-US" dirty="0">
                <a:latin typeface="Times New Roman" panose="02020603050405020304" pitchFamily="18" charset="0"/>
                <a:cs typeface="Times New Roman" panose="02020603050405020304" pitchFamily="18" charset="0"/>
              </a:rPr>
              <a:t>, die </a:t>
            </a:r>
            <a:r>
              <a:rPr lang="en-US" dirty="0" err="1">
                <a:latin typeface="Times New Roman" panose="02020603050405020304" pitchFamily="18" charset="0"/>
                <a:cs typeface="Times New Roman" panose="02020603050405020304" pitchFamily="18" charset="0"/>
              </a:rPr>
              <a:t>die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Verwaltung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aufblähen</a:t>
            </a:r>
            <a:r>
              <a:rPr lang="en-US" dirty="0">
                <a:latin typeface="Times New Roman" panose="02020603050405020304" pitchFamily="18" charset="0"/>
                <a:cs typeface="Times New Roman" panose="02020603050405020304" pitchFamily="18" charset="0"/>
              </a:rPr>
              <a:t> </a:t>
            </a:r>
          </a:p>
          <a:p>
            <a:r>
              <a:rPr lang="de-DE" sz="2400" baseline="30000" dirty="0">
                <a:latin typeface="Times New Roman" panose="02020603050405020304" pitchFamily="18" charset="0"/>
                <a:cs typeface="Times New Roman" panose="02020603050405020304" pitchFamily="18" charset="0"/>
              </a:rPr>
              <a:t>			</a:t>
            </a:r>
            <a:endParaRPr lang="de-DE" sz="2400" baseline="30000" dirty="0" smtClean="0">
              <a:latin typeface="Times New Roman" panose="02020603050405020304" pitchFamily="18" charset="0"/>
              <a:cs typeface="Times New Roman" panose="02020603050405020304" pitchFamily="18" charset="0"/>
            </a:endParaRPr>
          </a:p>
          <a:p>
            <a:endParaRPr lang="de-DE" sz="2400" baseline="30000" dirty="0">
              <a:latin typeface="Times New Roman" panose="02020603050405020304" pitchFamily="18" charset="0"/>
              <a:cs typeface="Times New Roman" panose="02020603050405020304" pitchFamily="18" charset="0"/>
            </a:endParaRPr>
          </a:p>
          <a:p>
            <a:endParaRPr lang="de-DE" sz="2400" baseline="30000" dirty="0" smtClean="0">
              <a:latin typeface="Times New Roman" panose="02020603050405020304" pitchFamily="18" charset="0"/>
              <a:cs typeface="Times New Roman" panose="02020603050405020304" pitchFamily="18" charset="0"/>
            </a:endParaRPr>
          </a:p>
          <a:p>
            <a:endParaRPr lang="de-DE" sz="2400" baseline="30000" dirty="0">
              <a:latin typeface="Times New Roman" panose="02020603050405020304" pitchFamily="18" charset="0"/>
              <a:cs typeface="Times New Roman" panose="02020603050405020304" pitchFamily="18" charset="0"/>
            </a:endParaRPr>
          </a:p>
          <a:p>
            <a:endParaRPr lang="de-DE" sz="2400" baseline="30000" dirty="0" smtClean="0">
              <a:latin typeface="Times New Roman" panose="02020603050405020304" pitchFamily="18" charset="0"/>
              <a:cs typeface="Times New Roman" panose="02020603050405020304" pitchFamily="18" charset="0"/>
            </a:endParaRPr>
          </a:p>
          <a:p>
            <a:endParaRPr lang="de-DE" sz="2400" baseline="30000" dirty="0">
              <a:latin typeface="Times New Roman" panose="02020603050405020304" pitchFamily="18" charset="0"/>
              <a:cs typeface="Times New Roman" panose="02020603050405020304" pitchFamily="18" charset="0"/>
            </a:endParaRPr>
          </a:p>
          <a:p>
            <a:r>
              <a:rPr lang="de-DE" sz="2400" baseline="30000" dirty="0">
                <a:latin typeface="Times New Roman" panose="02020603050405020304" pitchFamily="18" charset="0"/>
                <a:cs typeface="Times New Roman" panose="02020603050405020304" pitchFamily="18" charset="0"/>
              </a:rPr>
              <a:t>							          </a:t>
            </a:r>
            <a:r>
              <a:rPr lang="de-DE" sz="1400" baseline="30000" dirty="0">
                <a:latin typeface="Times New Roman" panose="02020603050405020304" pitchFamily="18" charset="0"/>
                <a:cs typeface="Times New Roman" panose="02020603050405020304" pitchFamily="18" charset="0"/>
              </a:rPr>
              <a:t>*</a:t>
            </a:r>
            <a:r>
              <a:rPr lang="en-US" sz="1400" dirty="0">
                <a:latin typeface="Times New Roman" panose="02020603050405020304" pitchFamily="18" charset="0"/>
                <a:cs typeface="Times New Roman" panose="02020603050405020304" pitchFamily="18" charset="0"/>
              </a:rPr>
              <a:t>(</a:t>
            </a:r>
            <a:r>
              <a:rPr lang="en-US" sz="1400" dirty="0" err="1">
                <a:latin typeface="Times New Roman" panose="02020603050405020304" pitchFamily="18" charset="0"/>
                <a:cs typeface="Times New Roman" panose="02020603050405020304" pitchFamily="18" charset="0"/>
              </a:rPr>
              <a:t>Hiob</a:t>
            </a:r>
            <a:r>
              <a:rPr lang="en-US" sz="1400" dirty="0">
                <a:latin typeface="Times New Roman" panose="02020603050405020304" pitchFamily="18" charset="0"/>
                <a:cs typeface="Times New Roman" panose="02020603050405020304" pitchFamily="18" charset="0"/>
              </a:rPr>
              <a:t> 40,25 – 41,26; </a:t>
            </a:r>
            <a:r>
              <a:rPr lang="en-US" sz="1400" dirty="0" err="1">
                <a:latin typeface="Times New Roman" panose="02020603050405020304" pitchFamily="18" charset="0"/>
                <a:cs typeface="Times New Roman" panose="02020603050405020304" pitchFamily="18" charset="0"/>
              </a:rPr>
              <a:t>Hiob</a:t>
            </a:r>
            <a:r>
              <a:rPr lang="en-US" sz="1400" dirty="0">
                <a:latin typeface="Times New Roman" panose="02020603050405020304" pitchFamily="18" charset="0"/>
                <a:cs typeface="Times New Roman" panose="02020603050405020304" pitchFamily="18" charset="0"/>
              </a:rPr>
              <a:t> 3,8; Psalm 74,14/ Thomas Hobbes 1651)</a:t>
            </a:r>
            <a:endParaRPr lang="de-DE" sz="1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6C4FF9E2-712A-410D-A2F4-90608A69AEEA}"/>
              </a:ext>
            </a:extLst>
          </p:cNvPr>
          <p:cNvSpPr txBox="1"/>
          <p:nvPr/>
        </p:nvSpPr>
        <p:spPr>
          <a:xfrm>
            <a:off x="7100577" y="1128261"/>
            <a:ext cx="4956440" cy="954107"/>
          </a:xfrm>
          <a:prstGeom prst="rect">
            <a:avLst/>
          </a:prstGeom>
          <a:noFill/>
        </p:spPr>
        <p:txBody>
          <a:bodyPr wrap="square" rtlCol="0">
            <a:spAutoFit/>
          </a:bodyPr>
          <a:lstStyle/>
          <a:p>
            <a:r>
              <a:rPr lang="de-DE" sz="1400" dirty="0" smtClean="0">
                <a:latin typeface="Times New Roman" panose="02020603050405020304" pitchFamily="18" charset="0"/>
                <a:cs typeface="Times New Roman" panose="02020603050405020304" pitchFamily="18" charset="0"/>
              </a:rPr>
              <a:t>Steigt das Volkseinkommen um 1%, so steigen die Ausgaben für öffentliche Güter um mehr als 1% (empirischer Befund)</a:t>
            </a:r>
          </a:p>
          <a:p>
            <a:pPr marL="285750" indent="-285750">
              <a:buFont typeface="Wingdings" panose="05000000000000000000" pitchFamily="2" charset="2"/>
              <a:buChar char="Ø"/>
            </a:pPr>
            <a:r>
              <a:rPr lang="de-DE" sz="1400" dirty="0" smtClean="0">
                <a:latin typeface="Times New Roman" panose="02020603050405020304" pitchFamily="18" charset="0"/>
                <a:cs typeface="Times New Roman" panose="02020603050405020304" pitchFamily="18" charset="0"/>
              </a:rPr>
              <a:t>Steigt der Anteil der öffentlichen Ausgaben am Volkseinkommen</a:t>
            </a:r>
            <a:endParaRPr lang="de-DE" sz="1400" dirty="0">
              <a:latin typeface="Times New Roman" panose="02020603050405020304" pitchFamily="18" charset="0"/>
              <a:cs typeface="Times New Roman" panose="02020603050405020304" pitchFamily="18" charset="0"/>
            </a:endParaRPr>
          </a:p>
        </p:txBody>
      </p:sp>
      <p:sp>
        <p:nvSpPr>
          <p:cNvPr id="5" name="Textfeld 4">
            <a:extLst>
              <a:ext uri="{FF2B5EF4-FFF2-40B4-BE49-F238E27FC236}">
                <a16:creationId xmlns:a16="http://schemas.microsoft.com/office/drawing/2014/main" id="{6C4FF9E2-712A-410D-A2F4-90608A69AEEA}"/>
              </a:ext>
            </a:extLst>
          </p:cNvPr>
          <p:cNvSpPr txBox="1"/>
          <p:nvPr/>
        </p:nvSpPr>
        <p:spPr>
          <a:xfrm>
            <a:off x="826540" y="2776175"/>
            <a:ext cx="11163209" cy="523220"/>
          </a:xfrm>
          <a:prstGeom prst="rect">
            <a:avLst/>
          </a:prstGeom>
          <a:noFill/>
        </p:spPr>
        <p:txBody>
          <a:bodyPr wrap="square" rtlCol="0">
            <a:spAutoFit/>
          </a:bodyPr>
          <a:lstStyle/>
          <a:p>
            <a:r>
              <a:rPr lang="de-DE" sz="1400" dirty="0">
                <a:latin typeface="Times New Roman" panose="02020603050405020304" pitchFamily="18" charset="0"/>
                <a:cs typeface="Times New Roman" panose="02020603050405020304" pitchFamily="18" charset="0"/>
              </a:rPr>
              <a:t>Um die Pro-Kopf-Dienstleistungen </a:t>
            </a:r>
            <a:r>
              <a:rPr lang="de-DE" sz="1400" dirty="0" smtClean="0">
                <a:latin typeface="Times New Roman" panose="02020603050405020304" pitchFamily="18" charset="0"/>
                <a:cs typeface="Times New Roman" panose="02020603050405020304" pitchFamily="18" charset="0"/>
              </a:rPr>
              <a:t>mindestens konstant </a:t>
            </a:r>
            <a:r>
              <a:rPr lang="de-DE" sz="1400" dirty="0">
                <a:latin typeface="Times New Roman" panose="02020603050405020304" pitchFamily="18" charset="0"/>
                <a:cs typeface="Times New Roman" panose="02020603050405020304" pitchFamily="18" charset="0"/>
              </a:rPr>
              <a:t>zu halten, muss der Anteil der Staatsausgaben an der gesamtwirtschaftlichen Leistung </a:t>
            </a:r>
            <a:r>
              <a:rPr lang="de-DE" sz="1400" dirty="0" smtClean="0">
                <a:latin typeface="Times New Roman" panose="02020603050405020304" pitchFamily="18" charset="0"/>
                <a:cs typeface="Times New Roman" panose="02020603050405020304" pitchFamily="18" charset="0"/>
              </a:rPr>
              <a:t>steigen, da pro Faktorinput weniger öffentliche Güter als private Güter produziert werden</a:t>
            </a:r>
            <a:endParaRPr lang="de-DE" sz="1400" dirty="0">
              <a:latin typeface="Times New Roman" panose="02020603050405020304" pitchFamily="18" charset="0"/>
              <a:cs typeface="Times New Roman" panose="02020603050405020304" pitchFamily="18" charset="0"/>
            </a:endParaRPr>
          </a:p>
        </p:txBody>
      </p:sp>
      <p:sp>
        <p:nvSpPr>
          <p:cNvPr id="6" name="Textfeld 5">
            <a:extLst>
              <a:ext uri="{FF2B5EF4-FFF2-40B4-BE49-F238E27FC236}">
                <a16:creationId xmlns:a16="http://schemas.microsoft.com/office/drawing/2014/main" id="{6C4FF9E2-712A-410D-A2F4-90608A69AEEA}"/>
              </a:ext>
            </a:extLst>
          </p:cNvPr>
          <p:cNvSpPr txBox="1"/>
          <p:nvPr/>
        </p:nvSpPr>
        <p:spPr>
          <a:xfrm>
            <a:off x="5813767" y="3611222"/>
            <a:ext cx="1629620" cy="307777"/>
          </a:xfrm>
          <a:prstGeom prst="rect">
            <a:avLst/>
          </a:prstGeom>
          <a:noFill/>
        </p:spPr>
        <p:txBody>
          <a:bodyPr wrap="square" rtlCol="0">
            <a:spAutoFit/>
          </a:bodyPr>
          <a:lstStyle/>
          <a:p>
            <a:r>
              <a:rPr lang="de-DE" sz="1400" dirty="0" smtClean="0">
                <a:latin typeface="Times New Roman" panose="02020603050405020304" pitchFamily="18" charset="0"/>
                <a:cs typeface="Times New Roman" panose="02020603050405020304" pitchFamily="18" charset="0"/>
              </a:rPr>
              <a:t>Vgl. Corona-Krise</a:t>
            </a:r>
            <a:endParaRPr lang="de-DE" sz="1400" dirty="0">
              <a:latin typeface="Times New Roman" panose="02020603050405020304" pitchFamily="18" charset="0"/>
              <a:cs typeface="Times New Roman" panose="02020603050405020304" pitchFamily="18" charset="0"/>
            </a:endParaRPr>
          </a:p>
        </p:txBody>
      </p:sp>
      <p:sp>
        <p:nvSpPr>
          <p:cNvPr id="7" name="Textfeld 6">
            <a:extLst>
              <a:ext uri="{FF2B5EF4-FFF2-40B4-BE49-F238E27FC236}">
                <a16:creationId xmlns:a16="http://schemas.microsoft.com/office/drawing/2014/main" id="{6C4FF9E2-712A-410D-A2F4-90608A69AEEA}"/>
              </a:ext>
            </a:extLst>
          </p:cNvPr>
          <p:cNvSpPr txBox="1"/>
          <p:nvPr/>
        </p:nvSpPr>
        <p:spPr>
          <a:xfrm>
            <a:off x="7443387" y="3351986"/>
            <a:ext cx="4729564" cy="954107"/>
          </a:xfrm>
          <a:prstGeom prst="rect">
            <a:avLst/>
          </a:prstGeom>
          <a:noFill/>
        </p:spPr>
        <p:txBody>
          <a:bodyPr wrap="square" rtlCol="0">
            <a:spAutoFit/>
          </a:bodyPr>
          <a:lstStyle/>
          <a:p>
            <a:r>
              <a:rPr lang="de-DE" sz="1400" dirty="0" smtClean="0">
                <a:latin typeface="Times New Roman" panose="02020603050405020304" pitchFamily="18" charset="0"/>
                <a:cs typeface="Times New Roman" panose="02020603050405020304" pitchFamily="18" charset="0"/>
              </a:rPr>
              <a:t>Im Zuge der Finanzkrise hat sich Deutschland an der Commerzbank beteiligt und immer noch nicht zurückgezogen. Im Zuge der Corona-Krise hat sich Deutschland zu rund 1/5 an der Lufthansa beteiligt, ein Rückzug bleibt abzuwarten</a:t>
            </a:r>
            <a:endParaRPr lang="de-DE" sz="1400" dirty="0">
              <a:latin typeface="Times New Roman" panose="02020603050405020304" pitchFamily="18" charset="0"/>
              <a:cs typeface="Times New Roman" panose="02020603050405020304" pitchFamily="18" charset="0"/>
            </a:endParaRPr>
          </a:p>
        </p:txBody>
      </p:sp>
      <p:sp>
        <p:nvSpPr>
          <p:cNvPr id="8" name="Textfeld 7">
            <a:extLst>
              <a:ext uri="{FF2B5EF4-FFF2-40B4-BE49-F238E27FC236}">
                <a16:creationId xmlns:a16="http://schemas.microsoft.com/office/drawing/2014/main" id="{6C4FF9E2-712A-410D-A2F4-90608A69AEEA}"/>
              </a:ext>
            </a:extLst>
          </p:cNvPr>
          <p:cNvSpPr txBox="1"/>
          <p:nvPr/>
        </p:nvSpPr>
        <p:spPr>
          <a:xfrm>
            <a:off x="1090485" y="5046066"/>
            <a:ext cx="10117446" cy="523220"/>
          </a:xfrm>
          <a:prstGeom prst="rect">
            <a:avLst/>
          </a:prstGeom>
          <a:noFill/>
        </p:spPr>
        <p:txBody>
          <a:bodyPr wrap="square" rtlCol="0">
            <a:spAutoFit/>
          </a:bodyPr>
          <a:lstStyle/>
          <a:p>
            <a:r>
              <a:rPr lang="de-DE" sz="1400" dirty="0" smtClean="0">
                <a:latin typeface="Times New Roman" panose="02020603050405020304" pitchFamily="18" charset="0"/>
                <a:cs typeface="Times New Roman" panose="02020603050405020304" pitchFamily="18" charset="0"/>
              </a:rPr>
              <a:t>Im Zuge von Regierungswechseln in Deutschland ist zu beobachten, dass kurz vorher von den abgewählten Ministerinnen im Verwaltungsbereich noch schnell Verträge entfristet werden, bzw. Personen in den Entlohnungsklassen hochgestuft werden.</a:t>
            </a:r>
            <a:endParaRPr lang="de-DE"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13239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P spid="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2. Hauptsatz der Wohlfahrtstheorie</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0" y="619776"/>
            <a:ext cx="12172951" cy="5016253"/>
          </a:xfrm>
          <a:prstGeom prst="rect">
            <a:avLst/>
          </a:prstGeom>
          <a:noFill/>
        </p:spPr>
        <p:txBody>
          <a:bodyPr wrap="square" rtlCol="0">
            <a:noAutofit/>
          </a:bodyPr>
          <a:lstStyle/>
          <a:p>
            <a:pPr marL="342900" indent="-342900">
              <a:buFont typeface="Arial" panose="020B0604020202020204" pitchFamily="34" charset="0"/>
              <a:buChar char="•"/>
            </a:pPr>
            <a:r>
              <a:rPr lang="de-DE" sz="2400" b="1" dirty="0">
                <a:latin typeface="Times New Roman" panose="02020603050405020304" pitchFamily="18" charset="0"/>
                <a:cs typeface="Times New Roman" panose="02020603050405020304" pitchFamily="18" charset="0"/>
              </a:rPr>
              <a:t>Achtung</a:t>
            </a:r>
            <a:r>
              <a:rPr lang="de-DE" sz="2400" dirty="0">
                <a:latin typeface="Times New Roman" panose="02020603050405020304" pitchFamily="18" charset="0"/>
                <a:cs typeface="Times New Roman" panose="02020603050405020304" pitchFamily="18" charset="0"/>
              </a:rPr>
              <a:t>: Der Punkt M ist nur </a:t>
            </a:r>
            <a:r>
              <a:rPr lang="de-DE" sz="2400" u="sng" dirty="0">
                <a:latin typeface="Times New Roman" panose="02020603050405020304" pitchFamily="18" charset="0"/>
                <a:cs typeface="Times New Roman" panose="02020603050405020304" pitchFamily="18" charset="0"/>
              </a:rPr>
              <a:t>ein</a:t>
            </a:r>
            <a:r>
              <a:rPr lang="de-DE" sz="2400" dirty="0">
                <a:latin typeface="Times New Roman" panose="02020603050405020304" pitchFamily="18" charset="0"/>
                <a:cs typeface="Times New Roman" panose="02020603050405020304" pitchFamily="18" charset="0"/>
              </a:rPr>
              <a:t> mögliches </a:t>
            </a:r>
            <a:r>
              <a:rPr lang="de-DE" sz="2400" dirty="0" err="1">
                <a:latin typeface="Times New Roman" panose="02020603050405020304" pitchFamily="18" charset="0"/>
                <a:cs typeface="Times New Roman" panose="02020603050405020304" pitchFamily="18" charset="0"/>
              </a:rPr>
              <a:t>pareto</a:t>
            </a:r>
            <a:r>
              <a:rPr lang="de-DE" sz="2400" dirty="0">
                <a:latin typeface="Times New Roman" panose="02020603050405020304" pitchFamily="18" charset="0"/>
                <a:cs typeface="Times New Roman" panose="02020603050405020304" pitchFamily="18" charset="0"/>
              </a:rPr>
              <a:t>-effizientes Wettbewerbsgleichgewicht, welches ausgehend von den Anfangsausstattungen erreicht wird.</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Es stellt sich die Frage, ob auch andere </a:t>
            </a:r>
            <a:r>
              <a:rPr lang="de-DE" sz="2400" dirty="0" err="1">
                <a:latin typeface="Times New Roman" panose="02020603050405020304" pitchFamily="18" charset="0"/>
                <a:cs typeface="Times New Roman" panose="02020603050405020304" pitchFamily="18" charset="0"/>
              </a:rPr>
              <a:t>pareto</a:t>
            </a:r>
            <a:r>
              <a:rPr lang="de-DE" sz="2400" dirty="0">
                <a:latin typeface="Times New Roman" panose="02020603050405020304" pitchFamily="18" charset="0"/>
                <a:cs typeface="Times New Roman" panose="02020603050405020304" pitchFamily="18" charset="0"/>
              </a:rPr>
              <a:t>-effiziente Wettbewerbsgleichgewichte auf der Kontraktkurve erreicht werden können?</a:t>
            </a:r>
          </a:p>
          <a:p>
            <a:pPr marL="800100" lvl="1"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a:p>
            <a:pPr marL="800100" lvl="1" indent="-342900" algn="ctr">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Allgemein folgt:</a:t>
            </a:r>
          </a:p>
          <a:p>
            <a:endParaRPr lang="de-DE" sz="2400" dirty="0">
              <a:latin typeface="Times New Roman" panose="02020603050405020304" pitchFamily="18" charset="0"/>
              <a:cs typeface="Times New Roman" panose="02020603050405020304" pitchFamily="18" charset="0"/>
            </a:endParaRPr>
          </a:p>
          <a:p>
            <a:pPr algn="ctr"/>
            <a:r>
              <a:rPr lang="de-DE" sz="2400" b="1" dirty="0">
                <a:latin typeface="Times New Roman" panose="02020603050405020304" pitchFamily="18" charset="0"/>
                <a:cs typeface="Times New Roman" panose="02020603050405020304" pitchFamily="18" charset="0"/>
              </a:rPr>
              <a:t>2. Hauptsatz der Wohlfahrtstheorie</a:t>
            </a:r>
          </a:p>
          <a:p>
            <a:pPr algn="ctr"/>
            <a:endParaRPr lang="de-DE" sz="2400" b="1" dirty="0">
              <a:latin typeface="Times New Roman" panose="02020603050405020304" pitchFamily="18" charset="0"/>
              <a:cs typeface="Times New Roman" panose="02020603050405020304" pitchFamily="18" charset="0"/>
            </a:endParaRPr>
          </a:p>
          <a:p>
            <a:pPr algn="ctr"/>
            <a:r>
              <a:rPr lang="de-DE" sz="2400" b="1" dirty="0">
                <a:latin typeface="Times New Roman" panose="02020603050405020304" pitchFamily="18" charset="0"/>
                <a:cs typeface="Times New Roman" panose="02020603050405020304" pitchFamily="18" charset="0"/>
              </a:rPr>
              <a:t>Jede </a:t>
            </a:r>
            <a:r>
              <a:rPr lang="de-DE" sz="2400" b="1" dirty="0" err="1">
                <a:latin typeface="Times New Roman" panose="02020603050405020304" pitchFamily="18" charset="0"/>
                <a:cs typeface="Times New Roman" panose="02020603050405020304" pitchFamily="18" charset="0"/>
              </a:rPr>
              <a:t>pareto</a:t>
            </a:r>
            <a:r>
              <a:rPr lang="de-DE" sz="2400" b="1" dirty="0">
                <a:latin typeface="Times New Roman" panose="02020603050405020304" pitchFamily="18" charset="0"/>
                <a:cs typeface="Times New Roman" panose="02020603050405020304" pitchFamily="18" charset="0"/>
              </a:rPr>
              <a:t>-effiziente Allokation kann durch eine bestimmte Wahl der Anfangsausstattungen erreicht werden, unter der Voraussetzung,</a:t>
            </a:r>
          </a:p>
          <a:p>
            <a:pPr algn="ctr"/>
            <a:r>
              <a:rPr lang="de-DE" sz="2400" b="1" dirty="0">
                <a:latin typeface="Times New Roman" panose="02020603050405020304" pitchFamily="18" charset="0"/>
                <a:cs typeface="Times New Roman" panose="02020603050405020304" pitchFamily="18" charset="0"/>
              </a:rPr>
              <a:t>dass alle Konsumenten konvexe Präferenzen haben.</a:t>
            </a:r>
          </a:p>
        </p:txBody>
      </p:sp>
      <p:sp>
        <p:nvSpPr>
          <p:cNvPr id="4" name="Textfeld 3"/>
          <p:cNvSpPr txBox="1"/>
          <p:nvPr/>
        </p:nvSpPr>
        <p:spPr>
          <a:xfrm>
            <a:off x="584318" y="5703355"/>
            <a:ext cx="10881703" cy="852616"/>
          </a:xfrm>
          <a:prstGeom prst="rect">
            <a:avLst/>
          </a:prstGeom>
          <a:noFill/>
        </p:spPr>
        <p:txBody>
          <a:bodyPr wrap="square" rtlCol="0">
            <a:noAutofit/>
          </a:bodyPr>
          <a:lstStyle/>
          <a:p>
            <a:r>
              <a:rPr lang="de-DE" sz="1200" dirty="0" smtClean="0"/>
              <a:t>Der 2. Hauptsatz der Wohlfahrtstheorie gibt damit einer Gesellschaft die Möglichkeit an die Hand durch Umverteilung eine bestimmte </a:t>
            </a:r>
            <a:r>
              <a:rPr lang="de-DE" sz="1200" dirty="0" err="1" smtClean="0"/>
              <a:t>pareto</a:t>
            </a:r>
            <a:r>
              <a:rPr lang="de-DE" sz="1200" dirty="0" smtClean="0"/>
              <a:t>-effiziente Allokation zu wählen. Auch hier sei wieder darauf hingewiesen, dass das immer noch nichts mit Gerechtigkeit zu tun hat! Denn welche Allokation zu wählen ist, muss jede Gesellschaft immer noch für sich selber herausfinden. In Deutschland machen wir das vornehmlich durch Wahlen (wo dieser Mechanismus an seine Grenzen stößt werden wir ebenfalls untersuchen!). Andere Gesellschaften nehmen dafür die Präferenzen einzelner herausgehobener Personen. Denken Sie an Ludwig den XIV: „</a:t>
            </a:r>
            <a:r>
              <a:rPr lang="de-DE" sz="1200" dirty="0" err="1" smtClean="0"/>
              <a:t>L`etat</a:t>
            </a:r>
            <a:r>
              <a:rPr lang="de-DE" sz="1200" dirty="0" smtClean="0"/>
              <a:t> </a:t>
            </a:r>
            <a:r>
              <a:rPr lang="de-DE" sz="1200" dirty="0" err="1" smtClean="0"/>
              <a:t>ce</a:t>
            </a:r>
            <a:r>
              <a:rPr lang="de-DE" sz="1200" dirty="0" smtClean="0"/>
              <a:t> </a:t>
            </a:r>
            <a:r>
              <a:rPr lang="de-DE" sz="1200" dirty="0" err="1" smtClean="0"/>
              <a:t>moi</a:t>
            </a:r>
            <a:r>
              <a:rPr lang="de-DE" sz="1200" dirty="0" smtClean="0"/>
              <a:t>!“ </a:t>
            </a:r>
          </a:p>
        </p:txBody>
      </p:sp>
    </p:spTree>
    <p:extLst>
      <p:ext uri="{BB962C8B-B14F-4D97-AF65-F5344CB8AC3E}">
        <p14:creationId xmlns:p14="http://schemas.microsoft.com/office/powerpoint/2010/main" val="3970483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Interpretation der Hauptsätze der Wohlfahrtstheorie</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9524" y="1140707"/>
            <a:ext cx="12172951" cy="5456861"/>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Unter vollkommener Konkurrenz wird ein </a:t>
            </a:r>
            <a:r>
              <a:rPr lang="de-DE" sz="2400" dirty="0" err="1">
                <a:latin typeface="Times New Roman" panose="02020603050405020304" pitchFamily="18" charset="0"/>
                <a:cs typeface="Times New Roman" panose="02020603050405020304" pitchFamily="18" charset="0"/>
              </a:rPr>
              <a:t>pareto-effizientes</a:t>
            </a:r>
            <a:r>
              <a:rPr lang="de-DE" sz="2400" dirty="0">
                <a:latin typeface="Times New Roman" panose="02020603050405020304" pitchFamily="18" charset="0"/>
                <a:cs typeface="Times New Roman" panose="02020603050405020304" pitchFamily="18" charset="0"/>
              </a:rPr>
              <a:t> Ergebnis erreicht (1. Hauptsatz).</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Der Staat muss nur eingreifen, wenn die Annahmen der vollkommenen Konkurrenz verletzt sind, also Marktversagen vorliegt.</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b="1" u="sng" dirty="0">
                <a:latin typeface="Times New Roman" panose="02020603050405020304" pitchFamily="18" charset="0"/>
                <a:cs typeface="Times New Roman" panose="02020603050405020304" pitchFamily="18" charset="0"/>
              </a:rPr>
              <a:t>Aber</a:t>
            </a:r>
            <a:r>
              <a:rPr lang="de-DE" sz="2400" dirty="0">
                <a:latin typeface="Times New Roman" panose="02020603050405020304" pitchFamily="18" charset="0"/>
                <a:cs typeface="Times New Roman" panose="02020603050405020304" pitchFamily="18" charset="0"/>
              </a:rPr>
              <a:t>: Auch in einer </a:t>
            </a:r>
            <a:r>
              <a:rPr lang="de-DE" sz="2400" dirty="0" err="1">
                <a:latin typeface="Times New Roman" panose="02020603050405020304" pitchFamily="18" charset="0"/>
                <a:cs typeface="Times New Roman" panose="02020603050405020304" pitchFamily="18" charset="0"/>
              </a:rPr>
              <a:t>pareto</a:t>
            </a:r>
            <a:r>
              <a:rPr lang="de-DE" sz="2400" dirty="0">
                <a:latin typeface="Times New Roman" panose="02020603050405020304" pitchFamily="18" charset="0"/>
                <a:cs typeface="Times New Roman" panose="02020603050405020304" pitchFamily="18" charset="0"/>
              </a:rPr>
              <a:t>-effizienten Allokation kann die Verteilung der Markteinkommen extrem ungleich sein.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Aus dem 2. Hauptsatz folgt, dass jede beliebige </a:t>
            </a:r>
            <a:r>
              <a:rPr lang="de-DE" sz="2400" dirty="0" err="1">
                <a:latin typeface="Times New Roman" panose="02020603050405020304" pitchFamily="18" charset="0"/>
                <a:cs typeface="Times New Roman" panose="02020603050405020304" pitchFamily="18" charset="0"/>
              </a:rPr>
              <a:t>pareto</a:t>
            </a:r>
            <a:r>
              <a:rPr lang="de-DE" sz="2400" dirty="0">
                <a:latin typeface="Times New Roman" panose="02020603050405020304" pitchFamily="18" charset="0"/>
                <a:cs typeface="Times New Roman" panose="02020603050405020304" pitchFamily="18" charset="0"/>
              </a:rPr>
              <a:t>-effiziente Allokation durch eine Pauschalsteuer und Subventionen erreicht werden kann.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b="1" u="sng" dirty="0">
                <a:latin typeface="Times New Roman" panose="02020603050405020304" pitchFamily="18" charset="0"/>
                <a:cs typeface="Times New Roman" panose="02020603050405020304" pitchFamily="18" charset="0"/>
              </a:rPr>
              <a:t>Aber</a:t>
            </a:r>
            <a:r>
              <a:rPr lang="de-DE" sz="2400" dirty="0">
                <a:latin typeface="Times New Roman" panose="02020603050405020304" pitchFamily="18" charset="0"/>
                <a:cs typeface="Times New Roman" panose="02020603050405020304" pitchFamily="18" charset="0"/>
              </a:rPr>
              <a:t>: Aus den beiden Hauptsätzen kann keine Regel abgeleitet werden, welche Allokation angestrebt werden sollte!</a:t>
            </a:r>
          </a:p>
        </p:txBody>
      </p:sp>
    </p:spTree>
    <p:extLst>
      <p:ext uri="{BB962C8B-B14F-4D97-AF65-F5344CB8AC3E}">
        <p14:creationId xmlns:p14="http://schemas.microsoft.com/office/powerpoint/2010/main" val="13553954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261802"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Säkulare Zunahme der Staatsquote?</a:t>
            </a:r>
          </a:p>
        </p:txBody>
      </p:sp>
      <p:sp>
        <p:nvSpPr>
          <p:cNvPr id="5" name="Textfeld 4">
            <a:extLst>
              <a:ext uri="{FF2B5EF4-FFF2-40B4-BE49-F238E27FC236}">
                <a16:creationId xmlns:a16="http://schemas.microsoft.com/office/drawing/2014/main" id="{5591608D-077C-4021-A1AB-97E33053C98C}"/>
              </a:ext>
            </a:extLst>
          </p:cNvPr>
          <p:cNvSpPr txBox="1"/>
          <p:nvPr/>
        </p:nvSpPr>
        <p:spPr>
          <a:xfrm>
            <a:off x="0" y="6548621"/>
            <a:ext cx="12172951" cy="268871"/>
          </a:xfrm>
          <a:prstGeom prst="rect">
            <a:avLst/>
          </a:prstGeom>
          <a:noFill/>
        </p:spPr>
        <p:txBody>
          <a:bodyPr wrap="square" rtlCol="0">
            <a:noAutofit/>
          </a:bodyPr>
          <a:lstStyle/>
          <a:p>
            <a:r>
              <a:rPr lang="de-DE" sz="1000" dirty="0">
                <a:latin typeface="Times New Roman" panose="02020603050405020304" pitchFamily="18" charset="0"/>
                <a:cs typeface="Times New Roman" panose="02020603050405020304" pitchFamily="18" charset="0"/>
              </a:rPr>
              <a:t>Quelle:	</a:t>
            </a:r>
            <a:r>
              <a:rPr lang="fr-FR" sz="1000" dirty="0" err="1">
                <a:latin typeface="Times New Roman" panose="02020603050405020304" pitchFamily="18" charset="0"/>
                <a:cs typeface="Times New Roman" panose="02020603050405020304" pitchFamily="18" charset="0"/>
              </a:rPr>
              <a:t>Bozio</a:t>
            </a:r>
            <a:r>
              <a:rPr lang="fr-FR" sz="1000" dirty="0">
                <a:latin typeface="Times New Roman" panose="02020603050405020304" pitchFamily="18" charset="0"/>
                <a:cs typeface="Times New Roman" panose="02020603050405020304" pitchFamily="18" charset="0"/>
              </a:rPr>
              <a:t>, A. and Grenet, J. (2010), Economie des politiques publiques, La </a:t>
            </a:r>
            <a:r>
              <a:rPr lang="fr-FR" sz="1000" dirty="0" err="1">
                <a:latin typeface="Times New Roman" panose="02020603050405020304" pitchFamily="18" charset="0"/>
                <a:cs typeface="Times New Roman" panose="02020603050405020304" pitchFamily="18" charset="0"/>
              </a:rPr>
              <a:t>Decouverte</a:t>
            </a:r>
            <a:r>
              <a:rPr lang="fr-FR" sz="1000" dirty="0">
                <a:latin typeface="Times New Roman" panose="02020603050405020304" pitchFamily="18" charset="0"/>
                <a:cs typeface="Times New Roman" panose="02020603050405020304" pitchFamily="18" charset="0"/>
              </a:rPr>
              <a:t>, </a:t>
            </a:r>
            <a:r>
              <a:rPr lang="fr-FR" sz="1000" dirty="0" err="1">
                <a:latin typeface="Times New Roman" panose="02020603050405020304" pitchFamily="18" charset="0"/>
                <a:cs typeface="Times New Roman" panose="02020603050405020304" pitchFamily="18" charset="0"/>
              </a:rPr>
              <a:t>Reperes</a:t>
            </a:r>
            <a:r>
              <a:rPr lang="fr-FR" sz="1000" dirty="0">
                <a:latin typeface="Times New Roman" panose="02020603050405020304" pitchFamily="18" charset="0"/>
                <a:cs typeface="Times New Roman" panose="02020603050405020304" pitchFamily="18" charset="0"/>
              </a:rPr>
              <a:t>.</a:t>
            </a:r>
            <a:endParaRPr lang="de-DE" sz="1000" dirty="0">
              <a:latin typeface="Times New Roman" panose="02020603050405020304" pitchFamily="18" charset="0"/>
              <a:cs typeface="Times New Roman" panose="02020603050405020304" pitchFamily="18" charset="0"/>
            </a:endParaRPr>
          </a:p>
        </p:txBody>
      </p:sp>
      <p:pic>
        <p:nvPicPr>
          <p:cNvPr id="3" name="Grafik 2">
            <a:extLst>
              <a:ext uri="{FF2B5EF4-FFF2-40B4-BE49-F238E27FC236}">
                <a16:creationId xmlns:a16="http://schemas.microsoft.com/office/drawing/2014/main" id="{81AE55E4-7D1E-4B1B-9D6B-754735D06DE1}"/>
              </a:ext>
            </a:extLst>
          </p:cNvPr>
          <p:cNvPicPr>
            <a:picLocks noChangeAspect="1"/>
          </p:cNvPicPr>
          <p:nvPr/>
        </p:nvPicPr>
        <p:blipFill>
          <a:blip r:embed="rId2"/>
          <a:stretch>
            <a:fillRect/>
          </a:stretch>
        </p:blipFill>
        <p:spPr>
          <a:xfrm>
            <a:off x="581831" y="452795"/>
            <a:ext cx="8341414" cy="5885727"/>
          </a:xfrm>
          <a:prstGeom prst="rect">
            <a:avLst/>
          </a:prstGeom>
        </p:spPr>
      </p:pic>
      <p:sp>
        <p:nvSpPr>
          <p:cNvPr id="7" name="Textfeld 6">
            <a:extLst>
              <a:ext uri="{FF2B5EF4-FFF2-40B4-BE49-F238E27FC236}">
                <a16:creationId xmlns:a16="http://schemas.microsoft.com/office/drawing/2014/main" id="{6A3060A7-FB97-4707-A289-8208907A85D4}"/>
              </a:ext>
            </a:extLst>
          </p:cNvPr>
          <p:cNvSpPr txBox="1"/>
          <p:nvPr/>
        </p:nvSpPr>
        <p:spPr>
          <a:xfrm rot="16200000">
            <a:off x="-2489061" y="3073110"/>
            <a:ext cx="6001473" cy="417227"/>
          </a:xfrm>
          <a:prstGeom prst="rect">
            <a:avLst/>
          </a:prstGeom>
          <a:noFill/>
        </p:spPr>
        <p:txBody>
          <a:bodyPr wrap="square" rtlCol="0">
            <a:noAutofit/>
          </a:bodyPr>
          <a:lstStyle/>
          <a:p>
            <a:pPr algn="ctr"/>
            <a:r>
              <a:rPr lang="de-DE" sz="1600" dirty="0">
                <a:latin typeface="Times New Roman" panose="02020603050405020304" pitchFamily="18" charset="0"/>
                <a:cs typeface="Times New Roman" panose="02020603050405020304" pitchFamily="18" charset="0"/>
              </a:rPr>
              <a:t>Staatsausgaben  [% BIP]</a:t>
            </a:r>
          </a:p>
        </p:txBody>
      </p:sp>
      <p:sp>
        <p:nvSpPr>
          <p:cNvPr id="6" name="Textfeld 5">
            <a:extLst>
              <a:ext uri="{FF2B5EF4-FFF2-40B4-BE49-F238E27FC236}">
                <a16:creationId xmlns:a16="http://schemas.microsoft.com/office/drawing/2014/main" id="{6C4FF9E2-712A-410D-A2F4-90608A69AEEA}"/>
              </a:ext>
            </a:extLst>
          </p:cNvPr>
          <p:cNvSpPr txBox="1"/>
          <p:nvPr/>
        </p:nvSpPr>
        <p:spPr>
          <a:xfrm>
            <a:off x="8771708" y="1044829"/>
            <a:ext cx="2884938" cy="954107"/>
          </a:xfrm>
          <a:prstGeom prst="rect">
            <a:avLst/>
          </a:prstGeom>
          <a:noFill/>
        </p:spPr>
        <p:txBody>
          <a:bodyPr wrap="square" rtlCol="0">
            <a:spAutoFit/>
          </a:bodyPr>
          <a:lstStyle/>
          <a:p>
            <a:r>
              <a:rPr lang="de-DE" sz="1400" dirty="0" smtClean="0">
                <a:latin typeface="Times New Roman" panose="02020603050405020304" pitchFamily="18" charset="0"/>
                <a:cs typeface="Times New Roman" panose="02020603050405020304" pitchFamily="18" charset="0"/>
              </a:rPr>
              <a:t>In den Industrieländern ist seit etwa 150 Jahren der Anteil der öffentlichen Ausgaben am gesamtwirtschaftlichen Einkommen gestiegen</a:t>
            </a:r>
            <a:endParaRPr lang="de-DE" sz="1400" dirty="0">
              <a:latin typeface="Times New Roman" panose="02020603050405020304" pitchFamily="18" charset="0"/>
              <a:cs typeface="Times New Roman" panose="02020603050405020304" pitchFamily="18" charset="0"/>
            </a:endParaRPr>
          </a:p>
        </p:txBody>
      </p:sp>
      <p:cxnSp>
        <p:nvCxnSpPr>
          <p:cNvPr id="8" name="Gerade Verbindung mit Pfeil 7">
            <a:extLst>
              <a:ext uri="{FF2B5EF4-FFF2-40B4-BE49-F238E27FC236}">
                <a16:creationId xmlns:a16="http://schemas.microsoft.com/office/drawing/2014/main" id="{92FC4B36-3D90-438E-9B72-A2D9FC316A28}"/>
              </a:ext>
            </a:extLst>
          </p:cNvPr>
          <p:cNvCxnSpPr>
            <a:cxnSpLocks/>
          </p:cNvCxnSpPr>
          <p:nvPr/>
        </p:nvCxnSpPr>
        <p:spPr>
          <a:xfrm flipV="1">
            <a:off x="2579914" y="1770017"/>
            <a:ext cx="4251960" cy="2749733"/>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 name="Textfeld 10">
            <a:extLst>
              <a:ext uri="{FF2B5EF4-FFF2-40B4-BE49-F238E27FC236}">
                <a16:creationId xmlns:a16="http://schemas.microsoft.com/office/drawing/2014/main" id="{6C4FF9E2-712A-410D-A2F4-90608A69AEEA}"/>
              </a:ext>
            </a:extLst>
          </p:cNvPr>
          <p:cNvSpPr txBox="1"/>
          <p:nvPr/>
        </p:nvSpPr>
        <p:spPr>
          <a:xfrm>
            <a:off x="8771708" y="2170744"/>
            <a:ext cx="2884938" cy="738664"/>
          </a:xfrm>
          <a:prstGeom prst="rect">
            <a:avLst/>
          </a:prstGeom>
          <a:noFill/>
        </p:spPr>
        <p:txBody>
          <a:bodyPr wrap="square" rtlCol="0">
            <a:spAutoFit/>
          </a:bodyPr>
          <a:lstStyle/>
          <a:p>
            <a:r>
              <a:rPr lang="de-DE" sz="1400" dirty="0" smtClean="0">
                <a:latin typeface="Times New Roman" panose="02020603050405020304" pitchFamily="18" charset="0"/>
                <a:cs typeface="Times New Roman" panose="02020603050405020304" pitchFamily="18" charset="0"/>
              </a:rPr>
              <a:t>In den letzten Jahrzehnten ist allerdings eher eine </a:t>
            </a:r>
            <a:r>
              <a:rPr lang="de-DE" sz="1400" dirty="0">
                <a:latin typeface="Times New Roman" panose="02020603050405020304" pitchFamily="18" charset="0"/>
                <a:cs typeface="Times New Roman" panose="02020603050405020304" pitchFamily="18" charset="0"/>
              </a:rPr>
              <a:t>S</a:t>
            </a:r>
            <a:r>
              <a:rPr lang="de-DE" sz="1400" dirty="0" smtClean="0">
                <a:latin typeface="Times New Roman" panose="02020603050405020304" pitchFamily="18" charset="0"/>
                <a:cs typeface="Times New Roman" panose="02020603050405020304" pitchFamily="18" charset="0"/>
              </a:rPr>
              <a:t>eitwärtsbewegung zu erkennen</a:t>
            </a:r>
            <a:endParaRPr lang="de-DE" sz="1400" dirty="0">
              <a:latin typeface="Times New Roman" panose="02020603050405020304" pitchFamily="18" charset="0"/>
              <a:cs typeface="Times New Roman" panose="02020603050405020304" pitchFamily="18" charset="0"/>
            </a:endParaRPr>
          </a:p>
        </p:txBody>
      </p:sp>
      <p:cxnSp>
        <p:nvCxnSpPr>
          <p:cNvPr id="12" name="Gerade Verbindung mit Pfeil 11">
            <a:extLst>
              <a:ext uri="{FF2B5EF4-FFF2-40B4-BE49-F238E27FC236}">
                <a16:creationId xmlns:a16="http://schemas.microsoft.com/office/drawing/2014/main" id="{92FC4B36-3D90-438E-9B72-A2D9FC316A28}"/>
              </a:ext>
            </a:extLst>
          </p:cNvPr>
          <p:cNvCxnSpPr>
            <a:cxnSpLocks/>
          </p:cNvCxnSpPr>
          <p:nvPr/>
        </p:nvCxnSpPr>
        <p:spPr>
          <a:xfrm flipV="1">
            <a:off x="6668588" y="2540076"/>
            <a:ext cx="1691641" cy="8708"/>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34809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261802" y="9524"/>
            <a:ext cx="12172951" cy="542926"/>
          </a:xfrm>
          <a:prstGeom prst="rect">
            <a:avLst/>
          </a:prstGeom>
          <a:noFill/>
        </p:spPr>
        <p:txBody>
          <a:bodyPr wrap="square" rtlCol="0">
            <a:noAutofit/>
          </a:bodyPr>
          <a:lstStyle/>
          <a:p>
            <a:pPr algn="ctr"/>
            <a:r>
              <a:rPr lang="de-DE" sz="2800" dirty="0" smtClean="0">
                <a:latin typeface="Times New Roman" panose="02020603050405020304" pitchFamily="18" charset="0"/>
                <a:cs typeface="Times New Roman" panose="02020603050405020304" pitchFamily="18" charset="0"/>
              </a:rPr>
              <a:t>Entwicklung der Staatsquote in Deutschland</a:t>
            </a:r>
            <a:endParaRPr lang="de-DE" sz="2800" dirty="0">
              <a:latin typeface="Times New Roman" panose="02020603050405020304" pitchFamily="18" charset="0"/>
              <a:cs typeface="Times New Roman" panose="02020603050405020304" pitchFamily="18" charset="0"/>
            </a:endParaRPr>
          </a:p>
        </p:txBody>
      </p:sp>
      <p:sp>
        <p:nvSpPr>
          <p:cNvPr id="5" name="Textfeld 4">
            <a:extLst>
              <a:ext uri="{FF2B5EF4-FFF2-40B4-BE49-F238E27FC236}">
                <a16:creationId xmlns:a16="http://schemas.microsoft.com/office/drawing/2014/main" id="{5591608D-077C-4021-A1AB-97E33053C98C}"/>
              </a:ext>
            </a:extLst>
          </p:cNvPr>
          <p:cNvSpPr txBox="1"/>
          <p:nvPr/>
        </p:nvSpPr>
        <p:spPr>
          <a:xfrm>
            <a:off x="0" y="6548621"/>
            <a:ext cx="12172951" cy="268871"/>
          </a:xfrm>
          <a:prstGeom prst="rect">
            <a:avLst/>
          </a:prstGeom>
          <a:noFill/>
        </p:spPr>
        <p:txBody>
          <a:bodyPr wrap="square" rtlCol="0">
            <a:noAutofit/>
          </a:bodyPr>
          <a:lstStyle/>
          <a:p>
            <a:r>
              <a:rPr lang="de-DE" sz="1000" dirty="0">
                <a:latin typeface="Times New Roman" panose="02020603050405020304" pitchFamily="18" charset="0"/>
                <a:cs typeface="Times New Roman" panose="02020603050405020304" pitchFamily="18" charset="0"/>
              </a:rPr>
              <a:t>Quelle:	</a:t>
            </a:r>
            <a:r>
              <a:rPr lang="fr-FR" sz="1000" dirty="0" smtClean="0">
                <a:latin typeface="Times New Roman" panose="02020603050405020304" pitchFamily="18" charset="0"/>
                <a:cs typeface="Times New Roman" panose="02020603050405020304" pitchFamily="18" charset="0"/>
              </a:rPr>
              <a:t>Eurostat</a:t>
            </a:r>
            <a:endParaRPr lang="de-DE" sz="1000" dirty="0">
              <a:latin typeface="Times New Roman" panose="02020603050405020304" pitchFamily="18" charset="0"/>
              <a:cs typeface="Times New Roman" panose="02020603050405020304" pitchFamily="18" charset="0"/>
            </a:endParaRPr>
          </a:p>
        </p:txBody>
      </p:sp>
      <p:sp>
        <p:nvSpPr>
          <p:cNvPr id="6" name="Textfeld 5">
            <a:extLst>
              <a:ext uri="{FF2B5EF4-FFF2-40B4-BE49-F238E27FC236}">
                <a16:creationId xmlns:a16="http://schemas.microsoft.com/office/drawing/2014/main" id="{6C4FF9E2-712A-410D-A2F4-90608A69AEEA}"/>
              </a:ext>
            </a:extLst>
          </p:cNvPr>
          <p:cNvSpPr txBox="1"/>
          <p:nvPr/>
        </p:nvSpPr>
        <p:spPr>
          <a:xfrm>
            <a:off x="8738817" y="1040335"/>
            <a:ext cx="2917829" cy="1820376"/>
          </a:xfrm>
          <a:prstGeom prst="rect">
            <a:avLst/>
          </a:prstGeom>
          <a:noFill/>
        </p:spPr>
        <p:txBody>
          <a:bodyPr wrap="square" rtlCol="0">
            <a:spAutoFit/>
          </a:bodyPr>
          <a:lstStyle/>
          <a:p>
            <a:r>
              <a:rPr lang="de-DE" sz="1400" dirty="0" smtClean="0">
                <a:latin typeface="Times New Roman" panose="02020603050405020304" pitchFamily="18" charset="0"/>
                <a:cs typeface="Times New Roman" panose="02020603050405020304" pitchFamily="18" charset="0"/>
              </a:rPr>
              <a:t>Seit dem Zusammenbruch des Kommunismus </a:t>
            </a:r>
            <a:r>
              <a:rPr lang="de-DE" sz="1400" dirty="0" err="1" smtClean="0">
                <a:latin typeface="Times New Roman" panose="02020603050405020304" pitchFamily="18" charset="0"/>
                <a:cs typeface="Times New Roman" panose="02020603050405020304" pitchFamily="18" charset="0"/>
              </a:rPr>
              <a:t>anfang</a:t>
            </a:r>
            <a:r>
              <a:rPr lang="de-DE" sz="1400" dirty="0" smtClean="0">
                <a:latin typeface="Times New Roman" panose="02020603050405020304" pitchFamily="18" charset="0"/>
                <a:cs typeface="Times New Roman" panose="02020603050405020304" pitchFamily="18" charset="0"/>
              </a:rPr>
              <a:t> der 1990er Jahre liegt die Staatsquote in Deutschland bei etwa 45%. Damit bestätigt sich die vorher festgestellte Seitwärtsbewegung und man kann von einem gewissen Sättigungsniveau sprechen. </a:t>
            </a:r>
            <a:endParaRPr lang="de-DE" sz="1400" dirty="0">
              <a:latin typeface="Times New Roman" panose="02020603050405020304" pitchFamily="18" charset="0"/>
              <a:cs typeface="Times New Roman" panose="02020603050405020304" pitchFamily="18" charset="0"/>
            </a:endParaRPr>
          </a:p>
        </p:txBody>
      </p:sp>
      <p:pic>
        <p:nvPicPr>
          <p:cNvPr id="2" name="Grafik 1"/>
          <p:cNvPicPr>
            <a:picLocks noChangeAspect="1"/>
          </p:cNvPicPr>
          <p:nvPr/>
        </p:nvPicPr>
        <p:blipFill>
          <a:blip r:embed="rId2"/>
          <a:stretch>
            <a:fillRect/>
          </a:stretch>
        </p:blipFill>
        <p:spPr>
          <a:xfrm>
            <a:off x="535033" y="957911"/>
            <a:ext cx="7851069" cy="4840590"/>
          </a:xfrm>
          <a:prstGeom prst="rect">
            <a:avLst/>
          </a:prstGeom>
        </p:spPr>
      </p:pic>
      <p:sp>
        <p:nvSpPr>
          <p:cNvPr id="13" name="Textfeld 12">
            <a:extLst>
              <a:ext uri="{FF2B5EF4-FFF2-40B4-BE49-F238E27FC236}">
                <a16:creationId xmlns:a16="http://schemas.microsoft.com/office/drawing/2014/main" id="{6C4FF9E2-712A-410D-A2F4-90608A69AEEA}"/>
              </a:ext>
            </a:extLst>
          </p:cNvPr>
          <p:cNvSpPr txBox="1"/>
          <p:nvPr/>
        </p:nvSpPr>
        <p:spPr>
          <a:xfrm>
            <a:off x="8738817" y="3200156"/>
            <a:ext cx="2917829" cy="1384995"/>
          </a:xfrm>
          <a:prstGeom prst="rect">
            <a:avLst/>
          </a:prstGeom>
          <a:noFill/>
        </p:spPr>
        <p:txBody>
          <a:bodyPr wrap="square" rtlCol="0">
            <a:spAutoFit/>
          </a:bodyPr>
          <a:lstStyle/>
          <a:p>
            <a:r>
              <a:rPr lang="de-DE" sz="1400" dirty="0">
                <a:latin typeface="Times New Roman" panose="02020603050405020304" pitchFamily="18" charset="0"/>
                <a:cs typeface="Times New Roman" panose="02020603050405020304" pitchFamily="18" charset="0"/>
              </a:rPr>
              <a:t>Aufgrund der </a:t>
            </a:r>
            <a:r>
              <a:rPr lang="de-DE" sz="1400" dirty="0" err="1">
                <a:latin typeface="Times New Roman" panose="02020603050405020304" pitchFamily="18" charset="0"/>
                <a:cs typeface="Times New Roman" panose="02020603050405020304" pitchFamily="18" charset="0"/>
              </a:rPr>
              <a:t>Coronakrise</a:t>
            </a:r>
            <a:r>
              <a:rPr lang="de-DE" sz="1400" dirty="0">
                <a:latin typeface="Times New Roman" panose="02020603050405020304" pitchFamily="18" charset="0"/>
                <a:cs typeface="Times New Roman" panose="02020603050405020304" pitchFamily="18" charset="0"/>
              </a:rPr>
              <a:t> wird sich dieser Wert allerdings sicher </a:t>
            </a:r>
            <a:r>
              <a:rPr lang="de-DE" sz="1400" dirty="0" smtClean="0">
                <a:latin typeface="Times New Roman" panose="02020603050405020304" pitchFamily="18" charset="0"/>
                <a:cs typeface="Times New Roman" panose="02020603050405020304" pitchFamily="18" charset="0"/>
              </a:rPr>
              <a:t>erhöhen. Ob dies dann ähnlich wie in der globalen Finanz- und Wirtschaftskrise nur ein temporärer Effekt sein wird bleibt dann abzuwarten.</a:t>
            </a:r>
            <a:endParaRPr lang="de-DE" sz="1400" dirty="0">
              <a:latin typeface="Times New Roman" panose="02020603050405020304" pitchFamily="18" charset="0"/>
              <a:cs typeface="Times New Roman" panose="02020603050405020304" pitchFamily="18" charset="0"/>
            </a:endParaRPr>
          </a:p>
        </p:txBody>
      </p:sp>
      <p:cxnSp>
        <p:nvCxnSpPr>
          <p:cNvPr id="9" name="Gerade Verbindung mit Pfeil 8"/>
          <p:cNvCxnSpPr/>
          <p:nvPr/>
        </p:nvCxnSpPr>
        <p:spPr>
          <a:xfrm flipV="1">
            <a:off x="8016058" y="2179229"/>
            <a:ext cx="142362" cy="344953"/>
          </a:xfrm>
          <a:prstGeom prst="straightConnector1">
            <a:avLst/>
          </a:prstGeom>
          <a:ln w="25400">
            <a:tailEnd type="triangle"/>
          </a:ln>
        </p:spPr>
        <p:style>
          <a:lnRef idx="1">
            <a:schemeClr val="dk1"/>
          </a:lnRef>
          <a:fillRef idx="0">
            <a:schemeClr val="dk1"/>
          </a:fillRef>
          <a:effectRef idx="0">
            <a:schemeClr val="dk1"/>
          </a:effectRef>
          <a:fontRef idx="minor">
            <a:schemeClr val="tx1"/>
          </a:fontRef>
        </p:style>
      </p:cxnSp>
      <p:sp>
        <p:nvSpPr>
          <p:cNvPr id="14" name="Textfeld 13">
            <a:extLst>
              <a:ext uri="{FF2B5EF4-FFF2-40B4-BE49-F238E27FC236}">
                <a16:creationId xmlns:a16="http://schemas.microsoft.com/office/drawing/2014/main" id="{6C4FF9E2-712A-410D-A2F4-90608A69AEEA}"/>
              </a:ext>
            </a:extLst>
          </p:cNvPr>
          <p:cNvSpPr txBox="1"/>
          <p:nvPr/>
        </p:nvSpPr>
        <p:spPr>
          <a:xfrm>
            <a:off x="7616600" y="1871452"/>
            <a:ext cx="941277" cy="307777"/>
          </a:xfrm>
          <a:prstGeom prst="rect">
            <a:avLst/>
          </a:prstGeom>
          <a:noFill/>
        </p:spPr>
        <p:txBody>
          <a:bodyPr wrap="square" rtlCol="0">
            <a:spAutoFit/>
          </a:bodyPr>
          <a:lstStyle/>
          <a:p>
            <a:r>
              <a:rPr lang="de-DE" sz="1400" dirty="0" smtClean="0">
                <a:latin typeface="Times New Roman" panose="02020603050405020304" pitchFamily="18" charset="0"/>
                <a:cs typeface="Times New Roman" panose="02020603050405020304" pitchFamily="18" charset="0"/>
              </a:rPr>
              <a:t>Corona</a:t>
            </a:r>
            <a:endParaRPr lang="de-DE" sz="1400" dirty="0">
              <a:latin typeface="Times New Roman" panose="02020603050405020304" pitchFamily="18" charset="0"/>
              <a:cs typeface="Times New Roman" panose="02020603050405020304" pitchFamily="18" charset="0"/>
            </a:endParaRPr>
          </a:p>
        </p:txBody>
      </p:sp>
      <p:sp>
        <p:nvSpPr>
          <p:cNvPr id="15" name="Ellipse 14"/>
          <p:cNvSpPr/>
          <p:nvPr/>
        </p:nvSpPr>
        <p:spPr>
          <a:xfrm>
            <a:off x="4999562" y="2071255"/>
            <a:ext cx="611529" cy="9144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Textfeld 15">
            <a:extLst>
              <a:ext uri="{FF2B5EF4-FFF2-40B4-BE49-F238E27FC236}">
                <a16:creationId xmlns:a16="http://schemas.microsoft.com/office/drawing/2014/main" id="{6C4FF9E2-712A-410D-A2F4-90608A69AEEA}"/>
              </a:ext>
            </a:extLst>
          </p:cNvPr>
          <p:cNvSpPr txBox="1"/>
          <p:nvPr/>
        </p:nvSpPr>
        <p:spPr>
          <a:xfrm>
            <a:off x="4543741" y="2997778"/>
            <a:ext cx="1704658" cy="523220"/>
          </a:xfrm>
          <a:prstGeom prst="rect">
            <a:avLst/>
          </a:prstGeom>
          <a:noFill/>
        </p:spPr>
        <p:txBody>
          <a:bodyPr wrap="square" rtlCol="0">
            <a:spAutoFit/>
          </a:bodyPr>
          <a:lstStyle/>
          <a:p>
            <a:r>
              <a:rPr lang="de-DE" sz="1400" dirty="0" smtClean="0">
                <a:latin typeface="Times New Roman" panose="02020603050405020304" pitchFamily="18" charset="0"/>
                <a:cs typeface="Times New Roman" panose="02020603050405020304" pitchFamily="18" charset="0"/>
              </a:rPr>
              <a:t>Globale Finanz- und</a:t>
            </a:r>
          </a:p>
          <a:p>
            <a:r>
              <a:rPr lang="de-DE" sz="1400" dirty="0" smtClean="0">
                <a:latin typeface="Times New Roman" panose="02020603050405020304" pitchFamily="18" charset="0"/>
                <a:cs typeface="Times New Roman" panose="02020603050405020304" pitchFamily="18" charset="0"/>
              </a:rPr>
              <a:t>Wirtschaftskrise</a:t>
            </a:r>
            <a:endParaRPr lang="de-DE" sz="1400" dirty="0">
              <a:latin typeface="Times New Roman" panose="02020603050405020304" pitchFamily="18" charset="0"/>
              <a:cs typeface="Times New Roman" panose="02020603050405020304" pitchFamily="18" charset="0"/>
            </a:endParaRPr>
          </a:p>
        </p:txBody>
      </p:sp>
      <p:cxnSp>
        <p:nvCxnSpPr>
          <p:cNvPr id="17" name="Gerade Verbindung mit Pfeil 16"/>
          <p:cNvCxnSpPr/>
          <p:nvPr/>
        </p:nvCxnSpPr>
        <p:spPr>
          <a:xfrm flipV="1">
            <a:off x="5140036" y="2394590"/>
            <a:ext cx="236471" cy="227981"/>
          </a:xfrm>
          <a:prstGeom prst="straightConnector1">
            <a:avLst/>
          </a:prstGeom>
          <a:ln w="25400">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2491900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6"/>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3" grpId="0"/>
      <p:bldP spid="14" grpId="0"/>
      <p:bldP spid="15" grpId="0" animBg="1"/>
      <p:bldP spid="1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8663"/>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Staatsquoten im Vergleich </a:t>
            </a:r>
            <a:r>
              <a:rPr lang="de-DE" sz="2800" dirty="0" smtClean="0">
                <a:latin typeface="Times New Roman" panose="02020603050405020304" pitchFamily="18" charset="0"/>
                <a:cs typeface="Times New Roman" panose="02020603050405020304" pitchFamily="18" charset="0"/>
              </a:rPr>
              <a:t>2019</a:t>
            </a:r>
            <a:endParaRPr lang="de-DE" sz="2800" dirty="0">
              <a:latin typeface="Times New Roman" panose="02020603050405020304" pitchFamily="18" charset="0"/>
              <a:cs typeface="Times New Roman" panose="02020603050405020304" pitchFamily="18" charset="0"/>
            </a:endParaRPr>
          </a:p>
        </p:txBody>
      </p:sp>
      <p:sp>
        <p:nvSpPr>
          <p:cNvPr id="5" name="Textfeld 4">
            <a:extLst>
              <a:ext uri="{FF2B5EF4-FFF2-40B4-BE49-F238E27FC236}">
                <a16:creationId xmlns:a16="http://schemas.microsoft.com/office/drawing/2014/main" id="{A9CD008C-EF8A-4A79-9478-C7A04A637E64}"/>
              </a:ext>
            </a:extLst>
          </p:cNvPr>
          <p:cNvSpPr txBox="1"/>
          <p:nvPr/>
        </p:nvSpPr>
        <p:spPr>
          <a:xfrm>
            <a:off x="0" y="6548621"/>
            <a:ext cx="12172951" cy="268871"/>
          </a:xfrm>
          <a:prstGeom prst="rect">
            <a:avLst/>
          </a:prstGeom>
          <a:noFill/>
        </p:spPr>
        <p:txBody>
          <a:bodyPr wrap="square" rtlCol="0">
            <a:noAutofit/>
          </a:bodyPr>
          <a:lstStyle/>
          <a:p>
            <a:r>
              <a:rPr lang="de-DE" sz="1000" dirty="0">
                <a:latin typeface="Times New Roman" panose="02020603050405020304" pitchFamily="18" charset="0"/>
                <a:cs typeface="Times New Roman" panose="02020603050405020304" pitchFamily="18" charset="0"/>
              </a:rPr>
              <a:t>Quelle:	</a:t>
            </a:r>
            <a:r>
              <a:rPr lang="fr-FR" sz="1000" dirty="0">
                <a:latin typeface="Times New Roman" panose="02020603050405020304" pitchFamily="18" charset="0"/>
                <a:cs typeface="Times New Roman" panose="02020603050405020304" pitchFamily="18" charset="0"/>
              </a:rPr>
              <a:t>Eurostat</a:t>
            </a:r>
            <a:endParaRPr lang="de-DE" sz="1000" dirty="0">
              <a:latin typeface="Times New Roman" panose="02020603050405020304" pitchFamily="18" charset="0"/>
              <a:cs typeface="Times New Roman" panose="02020603050405020304" pitchFamily="18" charset="0"/>
            </a:endParaRPr>
          </a:p>
        </p:txBody>
      </p:sp>
      <p:sp>
        <p:nvSpPr>
          <p:cNvPr id="6" name="Textfeld 5">
            <a:extLst>
              <a:ext uri="{FF2B5EF4-FFF2-40B4-BE49-F238E27FC236}">
                <a16:creationId xmlns:a16="http://schemas.microsoft.com/office/drawing/2014/main" id="{6C4FF9E2-712A-410D-A2F4-90608A69AEEA}"/>
              </a:ext>
            </a:extLst>
          </p:cNvPr>
          <p:cNvSpPr txBox="1"/>
          <p:nvPr/>
        </p:nvSpPr>
        <p:spPr>
          <a:xfrm>
            <a:off x="8831528" y="1050921"/>
            <a:ext cx="2884938" cy="954107"/>
          </a:xfrm>
          <a:prstGeom prst="rect">
            <a:avLst/>
          </a:prstGeom>
          <a:noFill/>
        </p:spPr>
        <p:txBody>
          <a:bodyPr wrap="square" rtlCol="0">
            <a:spAutoFit/>
          </a:bodyPr>
          <a:lstStyle/>
          <a:p>
            <a:r>
              <a:rPr lang="de-DE" sz="1400" dirty="0" smtClean="0">
                <a:latin typeface="Times New Roman" panose="02020603050405020304" pitchFamily="18" charset="0"/>
                <a:cs typeface="Times New Roman" panose="02020603050405020304" pitchFamily="18" charset="0"/>
              </a:rPr>
              <a:t>Die Staatsquote in Deutschland liegt mit etwa 44% etwa im Mittelfeld im Vergleich mit den Ländern der Europäischen Union</a:t>
            </a:r>
            <a:endParaRPr lang="de-DE" sz="1400" dirty="0">
              <a:latin typeface="Times New Roman" panose="02020603050405020304" pitchFamily="18" charset="0"/>
              <a:cs typeface="Times New Roman" panose="02020603050405020304" pitchFamily="18" charset="0"/>
            </a:endParaRPr>
          </a:p>
        </p:txBody>
      </p:sp>
      <p:sp>
        <p:nvSpPr>
          <p:cNvPr id="7" name="Textfeld 6">
            <a:extLst>
              <a:ext uri="{FF2B5EF4-FFF2-40B4-BE49-F238E27FC236}">
                <a16:creationId xmlns:a16="http://schemas.microsoft.com/office/drawing/2014/main" id="{6C4FF9E2-712A-410D-A2F4-90608A69AEEA}"/>
              </a:ext>
            </a:extLst>
          </p:cNvPr>
          <p:cNvSpPr txBox="1"/>
          <p:nvPr/>
        </p:nvSpPr>
        <p:spPr>
          <a:xfrm>
            <a:off x="8879425" y="3048370"/>
            <a:ext cx="2884938" cy="523220"/>
          </a:xfrm>
          <a:prstGeom prst="rect">
            <a:avLst/>
          </a:prstGeom>
          <a:noFill/>
        </p:spPr>
        <p:txBody>
          <a:bodyPr wrap="square" rtlCol="0">
            <a:spAutoFit/>
          </a:bodyPr>
          <a:lstStyle/>
          <a:p>
            <a:r>
              <a:rPr lang="de-DE" sz="1400" dirty="0" smtClean="0">
                <a:latin typeface="Times New Roman" panose="02020603050405020304" pitchFamily="18" charset="0"/>
                <a:cs typeface="Times New Roman" panose="02020603050405020304" pitchFamily="18" charset="0"/>
              </a:rPr>
              <a:t>Ebenso wie die skandinavischen Wohlfahrtsstaaten</a:t>
            </a:r>
            <a:endParaRPr lang="de-DE" sz="1400" dirty="0">
              <a:latin typeface="Times New Roman" panose="02020603050405020304" pitchFamily="18" charset="0"/>
              <a:cs typeface="Times New Roman" panose="02020603050405020304" pitchFamily="18" charset="0"/>
            </a:endParaRPr>
          </a:p>
        </p:txBody>
      </p:sp>
      <p:sp>
        <p:nvSpPr>
          <p:cNvPr id="8" name="Textfeld 7">
            <a:extLst>
              <a:ext uri="{FF2B5EF4-FFF2-40B4-BE49-F238E27FC236}">
                <a16:creationId xmlns:a16="http://schemas.microsoft.com/office/drawing/2014/main" id="{6C4FF9E2-712A-410D-A2F4-90608A69AEEA}"/>
              </a:ext>
            </a:extLst>
          </p:cNvPr>
          <p:cNvSpPr txBox="1"/>
          <p:nvPr/>
        </p:nvSpPr>
        <p:spPr>
          <a:xfrm>
            <a:off x="8879425" y="2157367"/>
            <a:ext cx="2884938" cy="738664"/>
          </a:xfrm>
          <a:prstGeom prst="rect">
            <a:avLst/>
          </a:prstGeom>
          <a:noFill/>
        </p:spPr>
        <p:txBody>
          <a:bodyPr wrap="square" rtlCol="0">
            <a:spAutoFit/>
          </a:bodyPr>
          <a:lstStyle/>
          <a:p>
            <a:r>
              <a:rPr lang="de-DE" sz="1400" dirty="0" smtClean="0">
                <a:latin typeface="Times New Roman" panose="02020603050405020304" pitchFamily="18" charset="0"/>
                <a:cs typeface="Times New Roman" panose="02020603050405020304" pitchFamily="18" charset="0"/>
              </a:rPr>
              <a:t>Traditionell weist Frankreich mit seiner zentralistischen Ausrichtung eine deutlich höhere Staatsquote auf</a:t>
            </a:r>
            <a:endParaRPr lang="de-DE" sz="1400" dirty="0">
              <a:latin typeface="Times New Roman" panose="02020603050405020304" pitchFamily="18" charset="0"/>
              <a:cs typeface="Times New Roman" panose="02020603050405020304" pitchFamily="18" charset="0"/>
            </a:endParaRPr>
          </a:p>
        </p:txBody>
      </p:sp>
      <p:pic>
        <p:nvPicPr>
          <p:cNvPr id="3" name="Grafik 2"/>
          <p:cNvPicPr>
            <a:picLocks noChangeAspect="1"/>
          </p:cNvPicPr>
          <p:nvPr/>
        </p:nvPicPr>
        <p:blipFill>
          <a:blip r:embed="rId2"/>
          <a:stretch>
            <a:fillRect/>
          </a:stretch>
        </p:blipFill>
        <p:spPr>
          <a:xfrm>
            <a:off x="498266" y="888526"/>
            <a:ext cx="8156599" cy="5035910"/>
          </a:xfrm>
          <a:prstGeom prst="rect">
            <a:avLst/>
          </a:prstGeom>
        </p:spPr>
      </p:pic>
    </p:spTree>
    <p:extLst>
      <p:ext uri="{BB962C8B-B14F-4D97-AF65-F5344CB8AC3E}">
        <p14:creationId xmlns:p14="http://schemas.microsoft.com/office/powerpoint/2010/main" val="356630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Funktionen des öffentlichen Sektors</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671210" y="5006504"/>
            <a:ext cx="10868627" cy="1391195"/>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Aktuell: Herausbildung eines neuen Ziels → </a:t>
            </a:r>
            <a:r>
              <a:rPr lang="de-DE" sz="2400" b="1" dirty="0">
                <a:latin typeface="Times New Roman" panose="02020603050405020304" pitchFamily="18" charset="0"/>
                <a:cs typeface="Times New Roman" panose="02020603050405020304" pitchFamily="18" charset="0"/>
              </a:rPr>
              <a:t>stabile Umweltbedingungen </a:t>
            </a:r>
            <a:endParaRPr lang="de-DE" sz="2400" b="1" dirty="0" smtClean="0">
              <a:latin typeface="Times New Roman" panose="02020603050405020304" pitchFamily="18" charset="0"/>
              <a:cs typeface="Times New Roman" panose="02020603050405020304" pitchFamily="18" charset="0"/>
            </a:endParaRPr>
          </a:p>
          <a:p>
            <a:r>
              <a:rPr lang="de-DE" sz="2400" dirty="0" smtClean="0">
                <a:latin typeface="Times New Roman" panose="02020603050405020304" pitchFamily="18" charset="0"/>
                <a:cs typeface="Times New Roman" panose="02020603050405020304" pitchFamily="18" charset="0"/>
              </a:rPr>
              <a:t>Welches letztlich alle drei anderen Funktionen hineinspielt, aber in letzter Zeit derart an Bedeutung gewinnt, dass man eine neue Funktion definieren kann</a:t>
            </a:r>
            <a:endParaRPr lang="de-DE" sz="2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6C4FF9E2-712A-410D-A2F4-90608A69AEEA}"/>
              </a:ext>
            </a:extLst>
          </p:cNvPr>
          <p:cNvSpPr txBox="1"/>
          <p:nvPr/>
        </p:nvSpPr>
        <p:spPr>
          <a:xfrm>
            <a:off x="8500603" y="1304478"/>
            <a:ext cx="2884938" cy="954107"/>
          </a:xfrm>
          <a:prstGeom prst="rect">
            <a:avLst/>
          </a:prstGeom>
          <a:noFill/>
        </p:spPr>
        <p:txBody>
          <a:bodyPr wrap="square" rtlCol="0">
            <a:spAutoFit/>
          </a:bodyPr>
          <a:lstStyle/>
          <a:p>
            <a:r>
              <a:rPr lang="de-DE" sz="1400" dirty="0" smtClean="0">
                <a:latin typeface="Times New Roman" panose="02020603050405020304" pitchFamily="18" charset="0"/>
                <a:cs typeface="Times New Roman" panose="02020603050405020304" pitchFamily="18" charset="0"/>
              </a:rPr>
              <a:t>Begründer der modernen Theorie der öffentlichen Finanzen ist Richard </a:t>
            </a:r>
            <a:r>
              <a:rPr lang="de-DE" sz="1400" dirty="0" err="1" smtClean="0">
                <a:latin typeface="Times New Roman" panose="02020603050405020304" pitchFamily="18" charset="0"/>
                <a:cs typeface="Times New Roman" panose="02020603050405020304" pitchFamily="18" charset="0"/>
              </a:rPr>
              <a:t>Musgrave</a:t>
            </a:r>
            <a:r>
              <a:rPr lang="de-DE" sz="1400" dirty="0" smtClean="0">
                <a:latin typeface="Times New Roman" panose="02020603050405020304" pitchFamily="18" charset="0"/>
                <a:cs typeface="Times New Roman" panose="02020603050405020304" pitchFamily="18" charset="0"/>
              </a:rPr>
              <a:t> mit seiner klassischen </a:t>
            </a:r>
            <a:r>
              <a:rPr lang="de-DE" sz="1400" dirty="0" err="1" smtClean="0">
                <a:latin typeface="Times New Roman" panose="02020603050405020304" pitchFamily="18" charset="0"/>
                <a:cs typeface="Times New Roman" panose="02020603050405020304" pitchFamily="18" charset="0"/>
              </a:rPr>
              <a:t>Dreilung</a:t>
            </a:r>
            <a:r>
              <a:rPr lang="de-DE" sz="1400" dirty="0" smtClean="0">
                <a:latin typeface="Times New Roman" panose="02020603050405020304" pitchFamily="18" charset="0"/>
                <a:cs typeface="Times New Roman" panose="02020603050405020304" pitchFamily="18" charset="0"/>
              </a:rPr>
              <a:t> der Staatsaufgaben</a:t>
            </a:r>
            <a:endParaRPr lang="de-DE" sz="1400" dirty="0">
              <a:latin typeface="Times New Roman" panose="02020603050405020304" pitchFamily="18" charset="0"/>
              <a:cs typeface="Times New Roman" panose="02020603050405020304" pitchFamily="18" charset="0"/>
            </a:endParaRPr>
          </a:p>
        </p:txBody>
      </p:sp>
      <p:sp>
        <p:nvSpPr>
          <p:cNvPr id="5" name="Textfeld 4">
            <a:extLst>
              <a:ext uri="{FF2B5EF4-FFF2-40B4-BE49-F238E27FC236}">
                <a16:creationId xmlns:a16="http://schemas.microsoft.com/office/drawing/2014/main" id="{AA15B691-283D-4341-8E52-EBA1542B1340}"/>
              </a:ext>
            </a:extLst>
          </p:cNvPr>
          <p:cNvSpPr txBox="1"/>
          <p:nvPr/>
        </p:nvSpPr>
        <p:spPr>
          <a:xfrm>
            <a:off x="919405" y="650596"/>
            <a:ext cx="10868627" cy="5527816"/>
          </a:xfrm>
          <a:prstGeom prst="rect">
            <a:avLst/>
          </a:prstGeom>
          <a:noFill/>
        </p:spPr>
        <p:txBody>
          <a:bodyPr wrap="square" rtlCol="0">
            <a:noAutofit/>
          </a:bodyPr>
          <a:lstStyle/>
          <a:p>
            <a:pPr algn="ctr"/>
            <a:r>
              <a:rPr lang="de-DE" sz="2400" dirty="0">
                <a:latin typeface="Times New Roman" panose="02020603050405020304" pitchFamily="18" charset="0"/>
                <a:cs typeface="Times New Roman" panose="02020603050405020304" pitchFamily="18" charset="0"/>
              </a:rPr>
              <a:t>Nach Richard </a:t>
            </a:r>
            <a:r>
              <a:rPr lang="de-DE" sz="2400" dirty="0" err="1">
                <a:latin typeface="Times New Roman" panose="02020603050405020304" pitchFamily="18" charset="0"/>
                <a:cs typeface="Times New Roman" panose="02020603050405020304" pitchFamily="18" charset="0"/>
              </a:rPr>
              <a:t>Musgrave</a:t>
            </a:r>
            <a:r>
              <a:rPr lang="de-DE" sz="2400" dirty="0">
                <a:latin typeface="Times New Roman" panose="02020603050405020304" pitchFamily="18" charset="0"/>
                <a:cs typeface="Times New Roman" panose="02020603050405020304" pitchFamily="18" charset="0"/>
              </a:rPr>
              <a:t> (1959)</a:t>
            </a:r>
          </a:p>
          <a:p>
            <a:pPr algn="ctr"/>
            <a:endParaRPr lang="de-DE" sz="2400" i="1" dirty="0">
              <a:latin typeface="Times New Roman" panose="02020603050405020304" pitchFamily="18" charset="0"/>
              <a:cs typeface="Times New Roman" panose="02020603050405020304" pitchFamily="18" charset="0"/>
            </a:endParaRPr>
          </a:p>
          <a:p>
            <a:pPr algn="ctr"/>
            <a:r>
              <a:rPr lang="de-DE" sz="2400" i="1" dirty="0">
                <a:latin typeface="Times New Roman" panose="02020603050405020304" pitchFamily="18" charset="0"/>
                <a:cs typeface="Times New Roman" panose="02020603050405020304" pitchFamily="18" charset="0"/>
              </a:rPr>
              <a:t>Theory </a:t>
            </a:r>
            <a:r>
              <a:rPr lang="de-DE" sz="2400" i="1" dirty="0" err="1">
                <a:latin typeface="Times New Roman" panose="02020603050405020304" pitchFamily="18" charset="0"/>
                <a:cs typeface="Times New Roman" panose="02020603050405020304" pitchFamily="18" charset="0"/>
              </a:rPr>
              <a:t>of</a:t>
            </a:r>
            <a:r>
              <a:rPr lang="de-DE" sz="2400" i="1" dirty="0">
                <a:latin typeface="Times New Roman" panose="02020603050405020304" pitchFamily="18" charset="0"/>
                <a:cs typeface="Times New Roman" panose="02020603050405020304" pitchFamily="18" charset="0"/>
              </a:rPr>
              <a:t> Public Finance</a:t>
            </a:r>
          </a:p>
          <a:p>
            <a:pPr algn="ctr"/>
            <a:endParaRPr lang="de-DE" sz="2400" dirty="0">
              <a:latin typeface="Times New Roman" panose="02020603050405020304" pitchFamily="18" charset="0"/>
              <a:cs typeface="Times New Roman" panose="02020603050405020304" pitchFamily="18" charset="0"/>
            </a:endParaRPr>
          </a:p>
          <a:p>
            <a:pPr algn="ctr"/>
            <a:r>
              <a:rPr lang="de-DE" sz="2400" dirty="0">
                <a:latin typeface="Times New Roman" panose="02020603050405020304" pitchFamily="18" charset="0"/>
                <a:cs typeface="Times New Roman" panose="02020603050405020304" pitchFamily="18" charset="0"/>
              </a:rPr>
              <a:t>hat der Staat drei Kernaufgaben:</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b="1" dirty="0">
                <a:latin typeface="Times New Roman" panose="02020603050405020304" pitchFamily="18" charset="0"/>
                <a:cs typeface="Times New Roman" panose="02020603050405020304" pitchFamily="18" charset="0"/>
              </a:rPr>
              <a:t>Allokationsfunktion</a:t>
            </a:r>
            <a:r>
              <a:rPr lang="de-DE" sz="2400" dirty="0">
                <a:latin typeface="Times New Roman" panose="02020603050405020304" pitchFamily="18" charset="0"/>
                <a:cs typeface="Times New Roman" panose="02020603050405020304" pitchFamily="18" charset="0"/>
              </a:rPr>
              <a:t>:	Allokation insbesondere öffentlicher Güter</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b="1" dirty="0">
                <a:latin typeface="Times New Roman" panose="02020603050405020304" pitchFamily="18" charset="0"/>
                <a:cs typeface="Times New Roman" panose="02020603050405020304" pitchFamily="18" charset="0"/>
              </a:rPr>
              <a:t>Distributionsfunktion</a:t>
            </a:r>
            <a:r>
              <a:rPr lang="de-DE" sz="2400" dirty="0">
                <a:latin typeface="Times New Roman" panose="02020603050405020304" pitchFamily="18" charset="0"/>
                <a:cs typeface="Times New Roman" panose="02020603050405020304" pitchFamily="18" charset="0"/>
              </a:rPr>
              <a:t>:	Korrektur der Verteilung (Distribution) des Einkommens</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b="1" dirty="0">
                <a:latin typeface="Times New Roman" panose="02020603050405020304" pitchFamily="18" charset="0"/>
                <a:cs typeface="Times New Roman" panose="02020603050405020304" pitchFamily="18" charset="0"/>
              </a:rPr>
              <a:t>Stabilisierungsfunktion</a:t>
            </a:r>
            <a:r>
              <a:rPr lang="de-DE" sz="2400" dirty="0">
                <a:latin typeface="Times New Roman" panose="02020603050405020304" pitchFamily="18" charset="0"/>
                <a:cs typeface="Times New Roman" panose="02020603050405020304" pitchFamily="18" charset="0"/>
              </a:rPr>
              <a:t>:	Stabilisierung der Konjunktur</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25363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Allokationsfunktion</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049" y="457471"/>
            <a:ext cx="12172951" cy="6286502"/>
          </a:xfrm>
          <a:prstGeom prst="rect">
            <a:avLst/>
          </a:prstGeom>
          <a:noFill/>
        </p:spPr>
        <p:txBody>
          <a:bodyPr wrap="square" rtlCol="0">
            <a:noAutofit/>
          </a:bodyPr>
          <a:lstStyle/>
          <a:p>
            <a:pPr algn="ctr"/>
            <a:r>
              <a:rPr lang="de-DE" sz="2400" b="1" dirty="0">
                <a:latin typeface="Times New Roman" panose="02020603050405020304" pitchFamily="18" charset="0"/>
                <a:cs typeface="Times New Roman" panose="02020603050405020304" pitchFamily="18" charset="0"/>
              </a:rPr>
              <a:t>Grundsätzlich:</a:t>
            </a:r>
          </a:p>
          <a:p>
            <a:pPr algn="ctr"/>
            <a:r>
              <a:rPr lang="de-DE" sz="2400" b="1" dirty="0">
                <a:latin typeface="Times New Roman" panose="02020603050405020304" pitchFamily="18" charset="0"/>
                <a:cs typeface="Times New Roman" panose="02020603050405020304" pitchFamily="18" charset="0"/>
              </a:rPr>
              <a:t>(kosten)effizienter Einsatz der Produktionsfaktoren zur Bereitstellung von</a:t>
            </a:r>
          </a:p>
          <a:p>
            <a:pPr algn="ctr"/>
            <a:r>
              <a:rPr lang="de-DE" sz="2400" b="1" dirty="0">
                <a:latin typeface="Times New Roman" panose="02020603050405020304" pitchFamily="18" charset="0"/>
                <a:cs typeface="Times New Roman" panose="02020603050405020304" pitchFamily="18" charset="0"/>
              </a:rPr>
              <a:t>Waren und Dienstleistungen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971550" lvl="1" indent="-514350">
              <a:buFont typeface="+mj-lt"/>
              <a:buAutoNum type="romanUcPeriod"/>
            </a:pPr>
            <a:r>
              <a:rPr lang="de-DE" sz="2400" dirty="0">
                <a:latin typeface="Times New Roman" panose="02020603050405020304" pitchFamily="18" charset="0"/>
                <a:cs typeface="Times New Roman" panose="02020603050405020304" pitchFamily="18" charset="0"/>
              </a:rPr>
              <a:t>Sicherstellung eines Marktumfelds, dass den </a:t>
            </a:r>
            <a:r>
              <a:rPr lang="de-DE" sz="2400" b="1" dirty="0">
                <a:latin typeface="Times New Roman" panose="02020603050405020304" pitchFamily="18" charset="0"/>
                <a:cs typeface="Times New Roman" panose="02020603050405020304" pitchFamily="18" charset="0"/>
              </a:rPr>
              <a:t>vollkommenen Wettbewerb</a:t>
            </a:r>
            <a:r>
              <a:rPr lang="de-DE" sz="2400" dirty="0">
                <a:latin typeface="Times New Roman" panose="02020603050405020304" pitchFamily="18" charset="0"/>
                <a:cs typeface="Times New Roman" panose="02020603050405020304" pitchFamily="18" charset="0"/>
              </a:rPr>
              <a:t> zum Ziel hat.</a:t>
            </a:r>
          </a:p>
          <a:p>
            <a:pPr marL="1257300" lvl="2"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 1 GWB Gesetz gegen Wettbewerbsbeschränkungen (Deutschland)</a:t>
            </a:r>
          </a:p>
          <a:p>
            <a:pPr marL="1257300" lvl="2"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Art. 101 AEUV (Europäischen Union)</a:t>
            </a:r>
          </a:p>
          <a:p>
            <a:pPr marL="1257300" lvl="2"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Vier Grundfreiheiten in der EU</a:t>
            </a:r>
          </a:p>
          <a:p>
            <a:pPr marL="2171700" lvl="4"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Warenverkehrsfreiheit (Art. 28-35 AEUV)</a:t>
            </a:r>
          </a:p>
          <a:p>
            <a:pPr marL="2171700" lvl="4"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Personenfreizügigkeit (Art. 45/49 AEUV)</a:t>
            </a:r>
          </a:p>
          <a:p>
            <a:pPr marL="2171700" lvl="4"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Dienstleistungsfreiheit (Art. 56 AEUV)</a:t>
            </a:r>
          </a:p>
          <a:p>
            <a:pPr marL="2171700" lvl="4"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Kapitalverkehrsfreiheit (Art. 64 AEUV)</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971550" lvl="1" indent="-514350">
              <a:buFont typeface="+mj-lt"/>
              <a:buAutoNum type="romanUcPeriod" startAt="2"/>
            </a:pPr>
            <a:r>
              <a:rPr lang="de-DE" sz="2400" dirty="0">
                <a:latin typeface="Times New Roman" panose="02020603050405020304" pitchFamily="18" charset="0"/>
                <a:cs typeface="Times New Roman" panose="02020603050405020304" pitchFamily="18" charset="0"/>
              </a:rPr>
              <a:t>Bei </a:t>
            </a:r>
            <a:r>
              <a:rPr lang="de-DE" sz="2400" b="1" dirty="0">
                <a:latin typeface="Times New Roman" panose="02020603050405020304" pitchFamily="18" charset="0"/>
                <a:cs typeface="Times New Roman" panose="02020603050405020304" pitchFamily="18" charset="0"/>
              </a:rPr>
              <a:t>Marktversagen</a:t>
            </a:r>
            <a:r>
              <a:rPr lang="de-DE" sz="2400" dirty="0">
                <a:latin typeface="Times New Roman" panose="02020603050405020304" pitchFamily="18" charset="0"/>
                <a:cs typeface="Times New Roman" panose="02020603050405020304" pitchFamily="18" charset="0"/>
              </a:rPr>
              <a:t>, Sicherstellung der Bereitstellung der Güter und Dienstleistung in diesem Umfeld unter wohlfahrtsoptimierenden Gesichtspunkten. </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6C4FF9E2-712A-410D-A2F4-90608A69AEEA}"/>
              </a:ext>
            </a:extLst>
          </p:cNvPr>
          <p:cNvSpPr txBox="1"/>
          <p:nvPr/>
        </p:nvSpPr>
        <p:spPr>
          <a:xfrm>
            <a:off x="8289419" y="2657653"/>
            <a:ext cx="3467152" cy="1169551"/>
          </a:xfrm>
          <a:prstGeom prst="rect">
            <a:avLst/>
          </a:prstGeom>
          <a:noFill/>
        </p:spPr>
        <p:txBody>
          <a:bodyPr wrap="square" rtlCol="0">
            <a:spAutoFit/>
          </a:bodyPr>
          <a:lstStyle/>
          <a:p>
            <a:r>
              <a:rPr lang="de-DE" sz="1400" dirty="0" smtClean="0">
                <a:latin typeface="Times New Roman" panose="02020603050405020304" pitchFamily="18" charset="0"/>
                <a:cs typeface="Times New Roman" panose="02020603050405020304" pitchFamily="18" charset="0"/>
              </a:rPr>
              <a:t>Grundsätzlich sollen in Deutschland und der EU die Rahmenbedingungen derart gesetzt werden, dass die Güter auf funktionierenden Märkten unter möglichst vollkommenem Wettbewerb bereitgestellt werden</a:t>
            </a:r>
            <a:endParaRPr lang="de-DE" sz="1400" dirty="0">
              <a:latin typeface="Times New Roman" panose="02020603050405020304" pitchFamily="18" charset="0"/>
              <a:cs typeface="Times New Roman" panose="02020603050405020304" pitchFamily="18" charset="0"/>
            </a:endParaRPr>
          </a:p>
        </p:txBody>
      </p:sp>
      <p:sp>
        <p:nvSpPr>
          <p:cNvPr id="5" name="Textfeld 4">
            <a:extLst>
              <a:ext uri="{FF2B5EF4-FFF2-40B4-BE49-F238E27FC236}">
                <a16:creationId xmlns:a16="http://schemas.microsoft.com/office/drawing/2014/main" id="{6C4FF9E2-712A-410D-A2F4-90608A69AEEA}"/>
              </a:ext>
            </a:extLst>
          </p:cNvPr>
          <p:cNvSpPr txBox="1"/>
          <p:nvPr/>
        </p:nvSpPr>
        <p:spPr>
          <a:xfrm>
            <a:off x="8289419" y="3827204"/>
            <a:ext cx="3258146" cy="523220"/>
          </a:xfrm>
          <a:prstGeom prst="rect">
            <a:avLst/>
          </a:prstGeom>
          <a:noFill/>
        </p:spPr>
        <p:txBody>
          <a:bodyPr wrap="square" rtlCol="0">
            <a:spAutoFit/>
          </a:bodyPr>
          <a:lstStyle/>
          <a:p>
            <a:r>
              <a:rPr lang="de-DE" sz="1400" dirty="0" smtClean="0">
                <a:latin typeface="Times New Roman" panose="02020603050405020304" pitchFamily="18" charset="0"/>
                <a:cs typeface="Times New Roman" panose="02020603050405020304" pitchFamily="18" charset="0"/>
              </a:rPr>
              <a:t>Ausdruck findet dieses Prinzip im EU-Binnenmarkt und den vier Grundfreiheiten</a:t>
            </a:r>
            <a:endParaRPr lang="de-DE" sz="1400" dirty="0">
              <a:latin typeface="Times New Roman" panose="02020603050405020304" pitchFamily="18" charset="0"/>
              <a:cs typeface="Times New Roman" panose="02020603050405020304" pitchFamily="18" charset="0"/>
            </a:endParaRPr>
          </a:p>
        </p:txBody>
      </p:sp>
      <p:sp>
        <p:nvSpPr>
          <p:cNvPr id="6" name="Textfeld 5">
            <a:extLst>
              <a:ext uri="{FF2B5EF4-FFF2-40B4-BE49-F238E27FC236}">
                <a16:creationId xmlns:a16="http://schemas.microsoft.com/office/drawing/2014/main" id="{6C4FF9E2-712A-410D-A2F4-90608A69AEEA}"/>
              </a:ext>
            </a:extLst>
          </p:cNvPr>
          <p:cNvSpPr txBox="1"/>
          <p:nvPr/>
        </p:nvSpPr>
        <p:spPr>
          <a:xfrm>
            <a:off x="8289419" y="4380852"/>
            <a:ext cx="3258146" cy="738664"/>
          </a:xfrm>
          <a:prstGeom prst="rect">
            <a:avLst/>
          </a:prstGeom>
          <a:noFill/>
        </p:spPr>
        <p:txBody>
          <a:bodyPr wrap="square" rtlCol="0">
            <a:spAutoFit/>
          </a:bodyPr>
          <a:lstStyle/>
          <a:p>
            <a:r>
              <a:rPr lang="de-DE" sz="1400" dirty="0" smtClean="0">
                <a:latin typeface="Times New Roman" panose="02020603050405020304" pitchFamily="18" charset="0"/>
                <a:cs typeface="Times New Roman" panose="02020603050405020304" pitchFamily="18" charset="0"/>
              </a:rPr>
              <a:t>Die Gewährung der Vorteile des EU-Binnenmarktes sind aktuell Gegenstand des Konflikts der EU mit UK</a:t>
            </a:r>
            <a:endParaRPr lang="de-DE" sz="1400" dirty="0">
              <a:latin typeface="Times New Roman" panose="02020603050405020304" pitchFamily="18" charset="0"/>
              <a:cs typeface="Times New Roman" panose="02020603050405020304" pitchFamily="18" charset="0"/>
            </a:endParaRPr>
          </a:p>
        </p:txBody>
      </p:sp>
      <p:sp>
        <p:nvSpPr>
          <p:cNvPr id="7" name="Textfeld 6">
            <a:extLst>
              <a:ext uri="{FF2B5EF4-FFF2-40B4-BE49-F238E27FC236}">
                <a16:creationId xmlns:a16="http://schemas.microsoft.com/office/drawing/2014/main" id="{6C4FF9E2-712A-410D-A2F4-90608A69AEEA}"/>
              </a:ext>
            </a:extLst>
          </p:cNvPr>
          <p:cNvSpPr txBox="1"/>
          <p:nvPr/>
        </p:nvSpPr>
        <p:spPr>
          <a:xfrm>
            <a:off x="1015584" y="6051029"/>
            <a:ext cx="8487644" cy="523220"/>
          </a:xfrm>
          <a:prstGeom prst="rect">
            <a:avLst/>
          </a:prstGeom>
          <a:noFill/>
        </p:spPr>
        <p:txBody>
          <a:bodyPr wrap="square" rtlCol="0">
            <a:spAutoFit/>
          </a:bodyPr>
          <a:lstStyle/>
          <a:p>
            <a:r>
              <a:rPr lang="de-DE" sz="1400" dirty="0" smtClean="0">
                <a:latin typeface="Times New Roman" panose="02020603050405020304" pitchFamily="18" charset="0"/>
                <a:cs typeface="Times New Roman" panose="02020603050405020304" pitchFamily="18" charset="0"/>
              </a:rPr>
              <a:t>Kann die Funktionsfähigkeit von Märkten nicht gewährleistet werden, ist es Aufgabe des Staates einzugreifen. Dies wird einen der Hauptgesichtspunkte dieser Veranstaltung darstellen.</a:t>
            </a:r>
            <a:endParaRPr lang="de-DE"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2077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Distributionsfunktion</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9524" y="561974"/>
            <a:ext cx="12172951" cy="6286502"/>
          </a:xfrm>
          <a:prstGeom prst="rect">
            <a:avLst/>
          </a:prstGeom>
          <a:noFill/>
        </p:spPr>
        <p:txBody>
          <a:bodyPr wrap="square" rtlCol="0">
            <a:noAutofit/>
          </a:bodyPr>
          <a:lstStyle/>
          <a:p>
            <a:pPr algn="ctr"/>
            <a:r>
              <a:rPr lang="de-DE" sz="2400" b="1" dirty="0">
                <a:latin typeface="Times New Roman" panose="02020603050405020304" pitchFamily="18" charset="0"/>
                <a:cs typeface="Times New Roman" panose="02020603050405020304" pitchFamily="18" charset="0"/>
              </a:rPr>
              <a:t>Die Ressourcen und Einkommensverteilung aufgrund des Marktergebnisses wird im Allgemeinen als „ungerecht“ in der Gesellschaft empfunden.</a:t>
            </a:r>
          </a:p>
          <a:p>
            <a:endParaRPr lang="de-DE" sz="24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Der Staat greift umverteilend ein:</a:t>
            </a:r>
          </a:p>
          <a:p>
            <a:pPr marL="800100" lvl="1"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Ziel ist die Herstellung </a:t>
            </a:r>
            <a:r>
              <a:rPr lang="de-DE" sz="2400" b="1" dirty="0">
                <a:latin typeface="Times New Roman" panose="02020603050405020304" pitchFamily="18" charset="0"/>
                <a:cs typeface="Times New Roman" panose="02020603050405020304" pitchFamily="18" charset="0"/>
              </a:rPr>
              <a:t>gleichwertiger Lebensverhältnisse </a:t>
            </a:r>
            <a:r>
              <a:rPr lang="de-DE" sz="2400" dirty="0">
                <a:latin typeface="Times New Roman" panose="02020603050405020304" pitchFamily="18" charset="0"/>
                <a:cs typeface="Times New Roman" panose="02020603050405020304" pitchFamily="18" charset="0"/>
              </a:rPr>
              <a:t>Art. 72 Satz 2 GG             Explizit im aktuellen Koalitionsvertrag formuliert (S. 4/16/27/60/67/84/109/112/116/163)    (Siehe auch Interview Horst Köhler (2004), Focus)</a:t>
            </a:r>
          </a:p>
          <a:p>
            <a:endParaRPr lang="de-DE" sz="2400" dirty="0">
              <a:latin typeface="Times New Roman" panose="02020603050405020304" pitchFamily="18" charset="0"/>
              <a:cs typeface="Times New Roman" panose="02020603050405020304" pitchFamily="18" charset="0"/>
            </a:endParaRPr>
          </a:p>
          <a:p>
            <a:pPr marL="1714500" lvl="3"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Länderfinanzausgleich Art. 106/107 GG</a:t>
            </a:r>
          </a:p>
          <a:p>
            <a:pPr marL="1714500" lvl="3"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Progressive Einkommenssteuer</a:t>
            </a:r>
          </a:p>
          <a:p>
            <a:pPr marL="1714500" lvl="3"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Transferzahlungen (z.B. Sozialleistungen, </a:t>
            </a:r>
            <a:r>
              <a:rPr lang="de-DE" sz="2400" dirty="0" err="1">
                <a:latin typeface="Times New Roman" panose="02020603050405020304" pitchFamily="18" charset="0"/>
                <a:cs typeface="Times New Roman" panose="02020603050405020304" pitchFamily="18" charset="0"/>
              </a:rPr>
              <a:t>BaföG</a:t>
            </a:r>
            <a:r>
              <a:rPr lang="de-DE" sz="2400" dirty="0">
                <a:latin typeface="Times New Roman" panose="02020603050405020304" pitchFamily="18" charset="0"/>
                <a:cs typeface="Times New Roman" panose="02020603050405020304" pitchFamily="18" charset="0"/>
              </a:rPr>
              <a:t>, Kindergeld)</a:t>
            </a:r>
          </a:p>
          <a:p>
            <a:pPr marL="1714500" lvl="3"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Sozialversicherungen</a:t>
            </a:r>
          </a:p>
          <a:p>
            <a:endParaRPr lang="de-DE" sz="2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6C4FF9E2-712A-410D-A2F4-90608A69AEEA}"/>
              </a:ext>
            </a:extLst>
          </p:cNvPr>
          <p:cNvSpPr txBox="1"/>
          <p:nvPr/>
        </p:nvSpPr>
        <p:spPr>
          <a:xfrm>
            <a:off x="1387876" y="5394961"/>
            <a:ext cx="5137021" cy="307777"/>
          </a:xfrm>
          <a:prstGeom prst="rect">
            <a:avLst/>
          </a:prstGeom>
          <a:noFill/>
        </p:spPr>
        <p:txBody>
          <a:bodyPr wrap="square" rtlCol="0">
            <a:spAutoFit/>
          </a:bodyPr>
          <a:lstStyle/>
          <a:p>
            <a:r>
              <a:rPr lang="de-DE" sz="1400" dirty="0" smtClean="0">
                <a:latin typeface="Times New Roman" panose="02020603050405020304" pitchFamily="18" charset="0"/>
                <a:cs typeface="Times New Roman" panose="02020603050405020304" pitchFamily="18" charset="0"/>
              </a:rPr>
              <a:t>Vgl. Gesetz über Stabilität und Wachstum und das magische Viereck</a:t>
            </a:r>
            <a:endParaRPr lang="de-DE" sz="1400" dirty="0">
              <a:latin typeface="Times New Roman" panose="02020603050405020304" pitchFamily="18" charset="0"/>
              <a:cs typeface="Times New Roman" panose="02020603050405020304" pitchFamily="18" charset="0"/>
            </a:endParaRPr>
          </a:p>
        </p:txBody>
      </p:sp>
      <p:sp>
        <p:nvSpPr>
          <p:cNvPr id="5" name="Textfeld 4">
            <a:extLst>
              <a:ext uri="{FF2B5EF4-FFF2-40B4-BE49-F238E27FC236}">
                <a16:creationId xmlns:a16="http://schemas.microsoft.com/office/drawing/2014/main" id="{6C4FF9E2-712A-410D-A2F4-90608A69AEEA}"/>
              </a:ext>
            </a:extLst>
          </p:cNvPr>
          <p:cNvSpPr txBox="1"/>
          <p:nvPr/>
        </p:nvSpPr>
        <p:spPr>
          <a:xfrm>
            <a:off x="1655664" y="5752387"/>
            <a:ext cx="8415799" cy="523220"/>
          </a:xfrm>
          <a:prstGeom prst="rect">
            <a:avLst/>
          </a:prstGeom>
          <a:noFill/>
        </p:spPr>
        <p:txBody>
          <a:bodyPr wrap="square" rtlCol="0">
            <a:spAutoFit/>
          </a:bodyPr>
          <a:lstStyle/>
          <a:p>
            <a:r>
              <a:rPr lang="de-DE" sz="1400" dirty="0" smtClean="0">
                <a:latin typeface="Times New Roman" panose="02020603050405020304" pitchFamily="18" charset="0"/>
                <a:cs typeface="Times New Roman" panose="02020603050405020304" pitchFamily="18" charset="0"/>
              </a:rPr>
              <a:t>Der Ausgleich zwischen den verschiedenen sozialen Schichten und unterschiedlichen Regionen in Deutschland oder auf überstaatlicher Ebene in der EU ist eines der Hauptpolitikfelder in unserer Gesellschaft </a:t>
            </a:r>
            <a:endParaRPr lang="de-DE"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86332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a:latin typeface="Times New Roman" panose="02020603050405020304" pitchFamily="18" charset="0"/>
                <a:cs typeface="Times New Roman" panose="02020603050405020304" pitchFamily="18" charset="0"/>
              </a:rPr>
              <a:t>Stabilisierungsfunktion</a:t>
            </a:r>
            <a:endParaRPr lang="de-DE" sz="2800" dirty="0">
              <a:latin typeface="Times New Roman" panose="02020603050405020304" pitchFamily="18" charset="0"/>
              <a:cs typeface="Times New Roman" panose="02020603050405020304" pitchFamily="18" charset="0"/>
            </a:endParaRPr>
          </a:p>
        </p:txBody>
      </p:sp>
      <p:sp>
        <p:nvSpPr>
          <p:cNvPr id="11" name="Textfeld 10">
            <a:extLst>
              <a:ext uri="{FF2B5EF4-FFF2-40B4-BE49-F238E27FC236}">
                <a16:creationId xmlns:a16="http://schemas.microsoft.com/office/drawing/2014/main" id="{AA15B691-283D-4341-8E52-EBA1542B1340}"/>
              </a:ext>
            </a:extLst>
          </p:cNvPr>
          <p:cNvSpPr txBox="1"/>
          <p:nvPr/>
        </p:nvSpPr>
        <p:spPr>
          <a:xfrm>
            <a:off x="831668" y="888861"/>
            <a:ext cx="7048500" cy="5448301"/>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Magisches Viereck</a:t>
            </a:r>
          </a:p>
          <a:p>
            <a:pPr marL="800100" lvl="1"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 1 </a:t>
            </a:r>
            <a:r>
              <a:rPr lang="de-DE" sz="2400" dirty="0" err="1">
                <a:latin typeface="Times New Roman" panose="02020603050405020304" pitchFamily="18" charset="0"/>
                <a:cs typeface="Times New Roman" panose="02020603050405020304" pitchFamily="18" charset="0"/>
              </a:rPr>
              <a:t>StabG</a:t>
            </a: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Schuldenbremse</a:t>
            </a:r>
          </a:p>
          <a:p>
            <a:pPr marL="800100" lvl="1"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Art. 115 GG, Abs. 2</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Maastricht-Kriterien</a:t>
            </a:r>
          </a:p>
          <a:p>
            <a:pPr marL="800100" lvl="1"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AEUV Art. 126 Satz 2, Protokoll Nr. 12 Art. 1</a:t>
            </a:r>
          </a:p>
          <a:p>
            <a:pPr marL="800100" lvl="1"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EU-Stabilitäts- und Wachstumspakt</a:t>
            </a:r>
          </a:p>
          <a:p>
            <a:pPr marL="800100" lvl="1"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EU-Six-Pack</a:t>
            </a:r>
          </a:p>
          <a:p>
            <a:pPr marL="800100" lvl="1"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Europäische Schuldenbremse</a:t>
            </a:r>
          </a:p>
          <a:p>
            <a:pPr marL="800100" lvl="1"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Europäischer Fiskalpakt</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6C4FF9E2-712A-410D-A2F4-90608A69AEEA}"/>
              </a:ext>
            </a:extLst>
          </p:cNvPr>
          <p:cNvSpPr txBox="1"/>
          <p:nvPr/>
        </p:nvSpPr>
        <p:spPr>
          <a:xfrm>
            <a:off x="7380514" y="984445"/>
            <a:ext cx="4062549" cy="2031325"/>
          </a:xfrm>
          <a:prstGeom prst="rect">
            <a:avLst/>
          </a:prstGeom>
          <a:noFill/>
        </p:spPr>
        <p:txBody>
          <a:bodyPr wrap="square" rtlCol="0">
            <a:spAutoFit/>
          </a:bodyPr>
          <a:lstStyle/>
          <a:p>
            <a:r>
              <a:rPr lang="de-DE" sz="1400" dirty="0" smtClean="0">
                <a:latin typeface="Times New Roman" panose="02020603050405020304" pitchFamily="18" charset="0"/>
                <a:cs typeface="Times New Roman" panose="02020603050405020304" pitchFamily="18" charset="0"/>
              </a:rPr>
              <a:t>Die Stabilisierungsfunktion widerspiegelt sich in Deutschland vornehmlich in den Zielen des magischen Vierecks und der 2009 eingeführten Schuldenbremse, die de facto ein Verschuldungsverbot der öffentlichen Haushalte beinhaltet. D.h. prinzipiell sollen alle Ausgaben durch Einnahmen ohne Kredite gedeckt sein. Als Ausnahme sind aber Sondersituationen wie die gegenwärtige Corona-Krise für eine Schuldenaufnahme zugelassen</a:t>
            </a:r>
            <a:endParaRPr lang="de-DE" sz="1400" dirty="0">
              <a:latin typeface="Times New Roman" panose="02020603050405020304" pitchFamily="18" charset="0"/>
              <a:cs typeface="Times New Roman" panose="02020603050405020304" pitchFamily="18" charset="0"/>
            </a:endParaRPr>
          </a:p>
        </p:txBody>
      </p:sp>
      <p:sp>
        <p:nvSpPr>
          <p:cNvPr id="5" name="Textfeld 4">
            <a:extLst>
              <a:ext uri="{FF2B5EF4-FFF2-40B4-BE49-F238E27FC236}">
                <a16:creationId xmlns:a16="http://schemas.microsoft.com/office/drawing/2014/main" id="{6C4FF9E2-712A-410D-A2F4-90608A69AEEA}"/>
              </a:ext>
            </a:extLst>
          </p:cNvPr>
          <p:cNvSpPr txBox="1"/>
          <p:nvPr/>
        </p:nvSpPr>
        <p:spPr>
          <a:xfrm>
            <a:off x="7380514" y="3540410"/>
            <a:ext cx="4428309" cy="2031325"/>
          </a:xfrm>
          <a:prstGeom prst="rect">
            <a:avLst/>
          </a:prstGeom>
          <a:noFill/>
        </p:spPr>
        <p:txBody>
          <a:bodyPr wrap="square" rtlCol="0">
            <a:spAutoFit/>
          </a:bodyPr>
          <a:lstStyle/>
          <a:p>
            <a:r>
              <a:rPr lang="de-DE" sz="1400" dirty="0" smtClean="0">
                <a:latin typeface="Times New Roman" panose="02020603050405020304" pitchFamily="18" charset="0"/>
                <a:cs typeface="Times New Roman" panose="02020603050405020304" pitchFamily="18" charset="0"/>
              </a:rPr>
              <a:t>Schon mit Einführung des Euro, sind die Mitgliedsländer über die </a:t>
            </a:r>
            <a:r>
              <a:rPr lang="de-DE" sz="1400" dirty="0" err="1" smtClean="0">
                <a:latin typeface="Times New Roman" panose="02020603050405020304" pitchFamily="18" charset="0"/>
                <a:cs typeface="Times New Roman" panose="02020603050405020304" pitchFamily="18" charset="0"/>
              </a:rPr>
              <a:t>Maastrichtkriterien</a:t>
            </a:r>
            <a:r>
              <a:rPr lang="de-DE" sz="1400" dirty="0" smtClean="0">
                <a:latin typeface="Times New Roman" panose="02020603050405020304" pitchFamily="18" charset="0"/>
                <a:cs typeface="Times New Roman" panose="02020603050405020304" pitchFamily="18" charset="0"/>
              </a:rPr>
              <a:t> zu einer soliden Haushaltsführung angehalten worden. Diese Regeln sind allerdings zuerst von Deutschland (+FR +GR)  Anfang der 2000er aufgeweicht worden. Im Zuge der Finanzkrise und der sich anschließenden Euro-Schuldenkrise sind diese Regeln erneut (prinzipiell verschärft) in Kraft gesetzt worden, jedoch hat die Corona-Krise diese Pläne aktuell mehr oder weniger über den Haufen geworfen.</a:t>
            </a:r>
            <a:endParaRPr lang="de-DE"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89534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3182</Words>
  <Application>Microsoft Office PowerPoint</Application>
  <PresentationFormat>Breitbild</PresentationFormat>
  <Paragraphs>330</Paragraphs>
  <Slides>21</Slides>
  <Notes>0</Notes>
  <HiddenSlides>0</HiddenSlides>
  <MMClips>0</MMClips>
  <ScaleCrop>false</ScaleCrop>
  <HeadingPairs>
    <vt:vector size="6" baseType="variant">
      <vt:variant>
        <vt:lpstr>Verwendete Schriftarten</vt:lpstr>
      </vt:variant>
      <vt:variant>
        <vt:i4>7</vt:i4>
      </vt:variant>
      <vt:variant>
        <vt:lpstr>Design</vt:lpstr>
      </vt:variant>
      <vt:variant>
        <vt:i4>1</vt:i4>
      </vt:variant>
      <vt:variant>
        <vt:lpstr>Folientitel</vt:lpstr>
      </vt:variant>
      <vt:variant>
        <vt:i4>21</vt:i4>
      </vt:variant>
    </vt:vector>
  </HeadingPairs>
  <TitlesOfParts>
    <vt:vector size="29" baseType="lpstr">
      <vt:lpstr>Arial</vt:lpstr>
      <vt:lpstr>Calibri</vt:lpstr>
      <vt:lpstr>Calibri Light</vt:lpstr>
      <vt:lpstr>Cambria Math</vt:lpstr>
      <vt:lpstr>Symbol</vt:lpstr>
      <vt:lpstr>Times New Roman</vt:lpstr>
      <vt:lpstr>Wingdings</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Öffentliche Finanzen</dc:title>
  <dc:creator>BK</dc:creator>
  <cp:lastModifiedBy>Bernhard Köster</cp:lastModifiedBy>
  <cp:revision>253</cp:revision>
  <cp:lastPrinted>2019-03-06T12:51:08Z</cp:lastPrinted>
  <dcterms:created xsi:type="dcterms:W3CDTF">2019-01-29T07:20:47Z</dcterms:created>
  <dcterms:modified xsi:type="dcterms:W3CDTF">2021-03-18T18:13:00Z</dcterms:modified>
</cp:coreProperties>
</file>