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485" r:id="rId3"/>
    <p:sldId id="257" r:id="rId4"/>
    <p:sldId id="258" r:id="rId5"/>
    <p:sldId id="266" r:id="rId6"/>
    <p:sldId id="267" r:id="rId7"/>
    <p:sldId id="268" r:id="rId8"/>
    <p:sldId id="269" r:id="rId9"/>
    <p:sldId id="277" r:id="rId10"/>
    <p:sldId id="271" r:id="rId11"/>
    <p:sldId id="270" r:id="rId12"/>
    <p:sldId id="272" r:id="rId13"/>
    <p:sldId id="260" r:id="rId14"/>
    <p:sldId id="273" r:id="rId15"/>
    <p:sldId id="274" r:id="rId16"/>
    <p:sldId id="278" r:id="rId17"/>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87" d="100"/>
          <a:sy n="87" d="100"/>
        </p:scale>
        <p:origin x="48"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27.02.2021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27.02.2021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27.02.2021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bundesfinanzministerium.de/Datenportal/start.html" TargetMode="External"/><Relationship Id="rId2" Type="http://schemas.openxmlformats.org/officeDocument/2006/relationships/hyperlink" Target="https://www-genesis.destatis.de/genesis/online" TargetMode="External"/><Relationship Id="rId1" Type="http://schemas.openxmlformats.org/officeDocument/2006/relationships/slideLayout" Target="../slideLayouts/slideLayout1.xml"/><Relationship Id="rId6" Type="http://schemas.openxmlformats.org/officeDocument/2006/relationships/hyperlink" Target="https://data.oecd.org/" TargetMode="External"/><Relationship Id="rId5" Type="http://schemas.openxmlformats.org/officeDocument/2006/relationships/hyperlink" Target="https://ec.europa.eu/eurostat/de/data/database" TargetMode="External"/><Relationship Id="rId4" Type="http://schemas.openxmlformats.org/officeDocument/2006/relationships/hyperlink" Target="https://www.bundesbank.de/de/statistiken/oeffentliche-finanzen"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hyperlink" Target="https://www.destatis.de/DE/Presse/Pressemitteilungen/2020/10/PD20_390_711.html"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Öffentliche Finanzen</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smtClean="0">
                <a:latin typeface="Times New Roman" panose="02020603050405020304" pitchFamily="18" charset="0"/>
                <a:cs typeface="Times New Roman" panose="02020603050405020304" pitchFamily="18" charset="0"/>
              </a:rPr>
              <a:t>Sommersemester 2021</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 Unternehmen</a:t>
            </a:r>
          </a:p>
        </p:txBody>
      </p:sp>
      <p:graphicFrame>
        <p:nvGraphicFramePr>
          <p:cNvPr id="2" name="Tabelle 1">
            <a:extLst>
              <a:ext uri="{FF2B5EF4-FFF2-40B4-BE49-F238E27FC236}">
                <a16:creationId xmlns:a16="http://schemas.microsoft.com/office/drawing/2014/main" id="{DCF737CB-0BA4-415C-BA1D-91FAA8B2DFFC}"/>
              </a:ext>
            </a:extLst>
          </p:cNvPr>
          <p:cNvGraphicFramePr>
            <a:graphicFrameLocks noGrp="1"/>
          </p:cNvGraphicFramePr>
          <p:nvPr>
            <p:extLst>
              <p:ext uri="{D42A27DB-BD31-4B8C-83A1-F6EECF244321}">
                <p14:modId xmlns:p14="http://schemas.microsoft.com/office/powerpoint/2010/main" val="207319324"/>
              </p:ext>
            </p:extLst>
          </p:nvPr>
        </p:nvGraphicFramePr>
        <p:xfrm>
          <a:off x="106102" y="552450"/>
          <a:ext cx="8339036" cy="6300825"/>
        </p:xfrm>
        <a:graphic>
          <a:graphicData uri="http://schemas.openxmlformats.org/drawingml/2006/table">
            <a:tbl>
              <a:tblPr firstRow="1" bandRow="1">
                <a:tableStyleId>{5940675A-B579-460E-94D1-54222C63F5DA}</a:tableStyleId>
              </a:tblPr>
              <a:tblGrid>
                <a:gridCol w="4001562">
                  <a:extLst>
                    <a:ext uri="{9D8B030D-6E8A-4147-A177-3AD203B41FA5}">
                      <a16:colId xmlns:a16="http://schemas.microsoft.com/office/drawing/2014/main" val="1936885865"/>
                    </a:ext>
                  </a:extLst>
                </a:gridCol>
                <a:gridCol w="4337474">
                  <a:extLst>
                    <a:ext uri="{9D8B030D-6E8A-4147-A177-3AD203B41FA5}">
                      <a16:colId xmlns:a16="http://schemas.microsoft.com/office/drawing/2014/main" val="645321649"/>
                    </a:ext>
                  </a:extLst>
                </a:gridCol>
              </a:tblGrid>
              <a:tr h="445344">
                <a:tc>
                  <a:txBody>
                    <a:bodyPr/>
                    <a:lstStyle/>
                    <a:p>
                      <a:pPr algn="ctr"/>
                      <a:r>
                        <a:rPr lang="de-DE" b="1" dirty="0">
                          <a:latin typeface="Times New Roman" panose="02020603050405020304" pitchFamily="18" charset="0"/>
                          <a:cs typeface="Times New Roman" panose="02020603050405020304" pitchFamily="18" charset="0"/>
                        </a:rPr>
                        <a:t>Unternehmen</a:t>
                      </a:r>
                    </a:p>
                  </a:txBody>
                  <a:tcPr anchor="ctr"/>
                </a:tc>
                <a:tc>
                  <a:txBody>
                    <a:bodyPr/>
                    <a:lstStyle/>
                    <a:p>
                      <a:pPr algn="ctr"/>
                      <a:r>
                        <a:rPr lang="de-DE" b="1" dirty="0">
                          <a:latin typeface="Times New Roman" panose="02020603050405020304" pitchFamily="18" charset="0"/>
                          <a:cs typeface="Times New Roman" panose="02020603050405020304" pitchFamily="18" charset="0"/>
                        </a:rPr>
                        <a:t>Eigentümerstruktur (</a:t>
                      </a:r>
                      <a:r>
                        <a:rPr lang="de-DE" b="1" dirty="0" smtClean="0">
                          <a:latin typeface="Times New Roman" panose="02020603050405020304" pitchFamily="18" charset="0"/>
                          <a:cs typeface="Times New Roman" panose="02020603050405020304" pitchFamily="18" charset="0"/>
                        </a:rPr>
                        <a:t>2020)</a:t>
                      </a:r>
                      <a:endParaRPr lang="de-DE"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869551192"/>
                  </a:ext>
                </a:extLst>
              </a:tr>
              <a:tr h="838651">
                <a:tc>
                  <a:txBody>
                    <a:bodyPr/>
                    <a:lstStyle/>
                    <a:p>
                      <a:pPr algn="ctr"/>
                      <a:r>
                        <a:rPr lang="de-DE" sz="1700" dirty="0">
                          <a:latin typeface="Times New Roman" panose="02020603050405020304" pitchFamily="18" charset="0"/>
                          <a:cs typeface="Times New Roman" panose="02020603050405020304" pitchFamily="18" charset="0"/>
                        </a:rPr>
                        <a:t>Europäische Zentralbank (EZB)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des Kapitalschlüssels der Mitglieder Eurozone (marginale Anteile der übrigen EU-Mitglieder)</a:t>
                      </a:r>
                    </a:p>
                  </a:txBody>
                  <a:tcPr anchor="ctr"/>
                </a:tc>
                <a:extLst>
                  <a:ext uri="{0D108BD9-81ED-4DB2-BD59-A6C34878D82A}">
                    <a16:rowId xmlns:a16="http://schemas.microsoft.com/office/drawing/2014/main" val="2011410314"/>
                  </a:ext>
                </a:extLst>
              </a:tr>
              <a:tr h="808944">
                <a:tc>
                  <a:txBody>
                    <a:bodyPr/>
                    <a:lstStyle/>
                    <a:p>
                      <a:pPr algn="ctr"/>
                      <a:r>
                        <a:rPr lang="de-DE" sz="1700" dirty="0">
                          <a:latin typeface="Times New Roman" panose="02020603050405020304" pitchFamily="18" charset="0"/>
                          <a:cs typeface="Times New Roman" panose="02020603050405020304" pitchFamily="18" charset="0"/>
                        </a:rPr>
                        <a:t>Europäische Investitionsbank (EIB)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der wirtschaftlichen Leistungsfähigkeit (</a:t>
                      </a:r>
                      <a:r>
                        <a:rPr lang="de-DE" sz="1700" dirty="0">
                          <a:latin typeface="Times New Roman" panose="02020603050405020304" pitchFamily="18" charset="0"/>
                          <a:ea typeface="Cambria Math" panose="02040503050406030204" pitchFamily="18" charset="0"/>
                          <a:cs typeface="Times New Roman" panose="02020603050405020304" pitchFamily="18" charset="0"/>
                        </a:rPr>
                        <a:t>∽ BIP) </a:t>
                      </a:r>
                      <a:r>
                        <a:rPr lang="de-DE" sz="1700" dirty="0">
                          <a:latin typeface="Times New Roman" panose="02020603050405020304" pitchFamily="18" charset="0"/>
                          <a:cs typeface="Times New Roman" panose="02020603050405020304" pitchFamily="18" charset="0"/>
                        </a:rPr>
                        <a:t>der EU-Mitglieder</a:t>
                      </a:r>
                    </a:p>
                  </a:txBody>
                  <a:tcPr anchor="ctr"/>
                </a:tc>
                <a:extLst>
                  <a:ext uri="{0D108BD9-81ED-4DB2-BD59-A6C34878D82A}">
                    <a16:rowId xmlns:a16="http://schemas.microsoft.com/office/drawing/2014/main" val="2298848377"/>
                  </a:ext>
                </a:extLst>
              </a:tr>
              <a:tr h="588527">
                <a:tc>
                  <a:txBody>
                    <a:bodyPr/>
                    <a:lstStyle/>
                    <a:p>
                      <a:pPr algn="ctr"/>
                      <a:r>
                        <a:rPr lang="de-DE" sz="1700" dirty="0">
                          <a:latin typeface="Times New Roman" panose="02020603050405020304" pitchFamily="18" charset="0"/>
                          <a:cs typeface="Times New Roman" panose="02020603050405020304" pitchFamily="18" charset="0"/>
                        </a:rPr>
                        <a:t>Bundesbank</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Mittelbares Organ der öffentlichen Verwaltung (Bundesbankgesetz)</a:t>
                      </a:r>
                    </a:p>
                  </a:txBody>
                  <a:tcPr anchor="ctr"/>
                </a:tc>
                <a:extLst>
                  <a:ext uri="{0D108BD9-81ED-4DB2-BD59-A6C34878D82A}">
                    <a16:rowId xmlns:a16="http://schemas.microsoft.com/office/drawing/2014/main" val="3213012507"/>
                  </a:ext>
                </a:extLst>
              </a:tr>
              <a:tr h="445344">
                <a:tc>
                  <a:txBody>
                    <a:bodyPr/>
                    <a:lstStyle/>
                    <a:p>
                      <a:pPr algn="ctr"/>
                      <a:r>
                        <a:rPr lang="de-DE" sz="1700" dirty="0">
                          <a:latin typeface="Times New Roman" panose="02020603050405020304" pitchFamily="18" charset="0"/>
                          <a:cs typeface="Times New Roman" panose="02020603050405020304" pitchFamily="18" charset="0"/>
                        </a:rPr>
                        <a:t>Kreditanstalt für Wiederaufbau (KfW)</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20% Bund 80% Länder</a:t>
                      </a:r>
                    </a:p>
                  </a:txBody>
                  <a:tcPr anchor="ctr"/>
                </a:tc>
                <a:extLst>
                  <a:ext uri="{0D108BD9-81ED-4DB2-BD59-A6C34878D82A}">
                    <a16:rowId xmlns:a16="http://schemas.microsoft.com/office/drawing/2014/main" val="3756343486"/>
                  </a:ext>
                </a:extLst>
              </a:tr>
              <a:tr h="588527">
                <a:tc>
                  <a:txBody>
                    <a:bodyPr/>
                    <a:lstStyle/>
                    <a:p>
                      <a:pPr algn="ctr"/>
                      <a:r>
                        <a:rPr lang="de-DE" sz="1700" dirty="0">
                          <a:latin typeface="Times New Roman" panose="02020603050405020304" pitchFamily="18" charset="0"/>
                          <a:cs typeface="Times New Roman" panose="02020603050405020304" pitchFamily="18" charset="0"/>
                        </a:rPr>
                        <a:t>Landesbanken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Sparkassenverbände, Länder, Städte, Gemeinden, Landesbanken</a:t>
                      </a:r>
                    </a:p>
                  </a:txBody>
                  <a:tcPr anchor="ctr"/>
                </a:tc>
                <a:extLst>
                  <a:ext uri="{0D108BD9-81ED-4DB2-BD59-A6C34878D82A}">
                    <a16:rowId xmlns:a16="http://schemas.microsoft.com/office/drawing/2014/main" val="3184911534"/>
                  </a:ext>
                </a:extLst>
              </a:tr>
              <a:tr h="445344">
                <a:tc>
                  <a:txBody>
                    <a:bodyPr/>
                    <a:lstStyle/>
                    <a:p>
                      <a:pPr algn="ctr"/>
                      <a:r>
                        <a:rPr lang="de-DE" sz="1700" dirty="0">
                          <a:latin typeface="Times New Roman" panose="02020603050405020304" pitchFamily="18" charset="0"/>
                          <a:cs typeface="Times New Roman" panose="02020603050405020304" pitchFamily="18" charset="0"/>
                        </a:rPr>
                        <a:t>Sparkassen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Meist in kommunaler Trägerschaft</a:t>
                      </a:r>
                    </a:p>
                  </a:txBody>
                  <a:tcPr anchor="ctr"/>
                </a:tc>
                <a:extLst>
                  <a:ext uri="{0D108BD9-81ED-4DB2-BD59-A6C34878D82A}">
                    <a16:rowId xmlns:a16="http://schemas.microsoft.com/office/drawing/2014/main" val="1944387404"/>
                  </a:ext>
                </a:extLst>
              </a:tr>
              <a:tr h="588527">
                <a:tc>
                  <a:txBody>
                    <a:bodyPr/>
                    <a:lstStyle/>
                    <a:p>
                      <a:pPr algn="ctr"/>
                      <a:r>
                        <a:rPr lang="de-DE" sz="1700" dirty="0">
                          <a:latin typeface="Times New Roman" panose="02020603050405020304" pitchFamily="18" charset="0"/>
                          <a:cs typeface="Times New Roman" panose="02020603050405020304" pitchFamily="18" charset="0"/>
                        </a:rPr>
                        <a:t>Kommunale Versorgungsunternehmen (z.B. Energie, Wasser)</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Städte und Gemeinden</a:t>
                      </a:r>
                    </a:p>
                  </a:txBody>
                  <a:tcPr anchor="ctr"/>
                </a:tc>
                <a:extLst>
                  <a:ext uri="{0D108BD9-81ED-4DB2-BD59-A6C34878D82A}">
                    <a16:rowId xmlns:a16="http://schemas.microsoft.com/office/drawing/2014/main" val="59215630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Bahn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100% Bundesbesitz</a:t>
                      </a:r>
                    </a:p>
                  </a:txBody>
                  <a:tcPr anchor="ctr"/>
                </a:tc>
                <a:extLst>
                  <a:ext uri="{0D108BD9-81ED-4DB2-BD59-A6C34878D82A}">
                    <a16:rowId xmlns:a16="http://schemas.microsoft.com/office/drawing/2014/main" val="267464032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Post AG</a:t>
                      </a:r>
                    </a:p>
                  </a:txBody>
                  <a:tcPr anchor="ctr"/>
                </a:tc>
                <a:tc>
                  <a:txBody>
                    <a:bodyPr/>
                    <a:lstStyle/>
                    <a:p>
                      <a:pPr algn="ctr"/>
                      <a:r>
                        <a:rPr lang="de-DE" sz="1700" dirty="0" smtClean="0">
                          <a:latin typeface="Times New Roman" panose="02020603050405020304" pitchFamily="18" charset="0"/>
                          <a:cs typeface="Times New Roman" panose="02020603050405020304" pitchFamily="18" charset="0"/>
                        </a:rPr>
                        <a:t>20,55% </a:t>
                      </a:r>
                      <a:r>
                        <a:rPr lang="de-DE" sz="1700" dirty="0">
                          <a:latin typeface="Times New Roman" panose="02020603050405020304" pitchFamily="18" charset="0"/>
                          <a:cs typeface="Times New Roman" panose="02020603050405020304" pitchFamily="18" charset="0"/>
                        </a:rPr>
                        <a:t>KfW 70,4% Streubesitz</a:t>
                      </a:r>
                    </a:p>
                  </a:txBody>
                  <a:tcPr anchor="ctr"/>
                </a:tc>
                <a:extLst>
                  <a:ext uri="{0D108BD9-81ED-4DB2-BD59-A6C34878D82A}">
                    <a16:rowId xmlns:a16="http://schemas.microsoft.com/office/drawing/2014/main" val="2452759551"/>
                  </a:ext>
                </a:extLst>
              </a:tr>
              <a:tr h="567681">
                <a:tc>
                  <a:txBody>
                    <a:bodyPr/>
                    <a:lstStyle/>
                    <a:p>
                      <a:pPr algn="ctr"/>
                      <a:r>
                        <a:rPr lang="de-DE" sz="1700" dirty="0">
                          <a:latin typeface="Times New Roman" panose="02020603050405020304" pitchFamily="18" charset="0"/>
                          <a:cs typeface="Times New Roman" panose="02020603050405020304" pitchFamily="18" charset="0"/>
                        </a:rPr>
                        <a:t>Deutsche Telekom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17,4% KfW 14,5% Bund 68,1% Streubesitz</a:t>
                      </a:r>
                    </a:p>
                  </a:txBody>
                  <a:tcPr anchor="ctr"/>
                </a:tc>
                <a:extLst>
                  <a:ext uri="{0D108BD9-81ED-4DB2-BD59-A6C34878D82A}">
                    <a16:rowId xmlns:a16="http://schemas.microsoft.com/office/drawing/2014/main" val="2282533023"/>
                  </a:ext>
                </a:extLst>
              </a:tr>
            </a:tbl>
          </a:graphicData>
        </a:graphic>
      </p:graphicFrame>
      <p:sp>
        <p:nvSpPr>
          <p:cNvPr id="4" name="Textfeld 3"/>
          <p:cNvSpPr txBox="1"/>
          <p:nvPr/>
        </p:nvSpPr>
        <p:spPr>
          <a:xfrm>
            <a:off x="8532191" y="976934"/>
            <a:ext cx="3291841" cy="425473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Öffentliche Unternehmen haben zum einen den Charakter von </a:t>
            </a:r>
            <a:r>
              <a:rPr lang="de-DE" dirty="0">
                <a:latin typeface="Times New Roman" panose="02020603050405020304" pitchFamily="18" charset="0"/>
                <a:cs typeface="Times New Roman" panose="02020603050405020304" pitchFamily="18" charset="0"/>
              </a:rPr>
              <a:t>s</a:t>
            </a:r>
            <a:r>
              <a:rPr lang="de-DE" dirty="0" smtClean="0">
                <a:latin typeface="Times New Roman" panose="02020603050405020304" pitchFamily="18" charset="0"/>
                <a:cs typeface="Times New Roman" panose="02020603050405020304" pitchFamily="18" charset="0"/>
              </a:rPr>
              <a:t>taatlichen Institutionen, wie der EZB, die selbst Vorgaben (z.B. den Leitzins) machen können. Zum anderen sind sie einfach Wettbewerber in einem „normalen“ Markt (z.B. Energieversorger).</a:t>
            </a:r>
          </a:p>
          <a:p>
            <a:endParaRPr lang="de-DE" dirty="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Der EU-Binnenmarkt ist letztlich die Idee in weiten Teilen, die noch staatlich reguliert sind, Wettbewerbs- und Marktstrukturen zu etablieren.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038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Individuen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681502" y="720134"/>
            <a:ext cx="7606882"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staatliche Akteure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Wähler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Mitglieder der Sozialversicherungen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Interessengruppen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Adressaten staatlichen Handelns</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Begünstigung oder Belastung durch Gesetze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Nutzung öffentlicher Einrichtungen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Abgaben – und Steuerzahlungen/Erhalt von Transfers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die staatlich handeln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Politiker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Öffentlicher Dienst</a:t>
            </a:r>
          </a:p>
        </p:txBody>
      </p:sp>
      <p:sp>
        <p:nvSpPr>
          <p:cNvPr id="4" name="Textfeld 3"/>
          <p:cNvSpPr txBox="1"/>
          <p:nvPr/>
        </p:nvSpPr>
        <p:spPr>
          <a:xfrm>
            <a:off x="8401562" y="1762727"/>
            <a:ext cx="3291841" cy="2954986"/>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Ein Staat wird natürlich zumindest nach westlichem demokratischen Standards primär von den Bürgerinnen gebildet.</a:t>
            </a:r>
          </a:p>
          <a:p>
            <a:endParaRPr lang="de-DE" dirty="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Als Bürger können wir aktiv in Funktionen teilnehmen, werden aber passiv von allen Regeln und Rahmenbedingungen tangiert.</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948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zum öffentlichen Sektor </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6153994"/>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Statistisches Bundesamt  → Fachserie 14 (Finanzen und Steuern)</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hlinkClick r:id="rId2"/>
              </a:rPr>
              <a:t>https://www-genesis.destatis.de/genesis/online</a:t>
            </a: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Bundesfinanzministerium → Service → Datenportal</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hlinkClick r:id="rId3"/>
              </a:rPr>
              <a:t>https://www.bundesfinanzministerium.de/Datenportal/start.html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Öffentliche Finanzen</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hlinkClick r:id="rId4"/>
              </a:rPr>
              <a:t>https://www.bundesbank.de/de/statistiken/oeffentliche-finanzen</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Wirtschaft und Finanzen → Sektor Staat</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hlinkClick r:id="rId5"/>
              </a:rPr>
              <a:t>https://ec.europa.eu/eurostat/de/data/database</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OECD → Data</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hlinkClick r:id="rId6"/>
              </a:rPr>
              <a:t>https://data.oecd.org/</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8799980" y="2048088"/>
            <a:ext cx="3291841" cy="274598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Wie immer gilt es sich auch quantitativ zu informieren und selbst Daten zu generieren und zusammenzutragen.</a:t>
            </a:r>
          </a:p>
          <a:p>
            <a:endParaRPr lang="de-DE" dirty="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Mit der statistischen Datenverarbeitung kann man nicht früh genug anfangen und sollte nie damit aufhören!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9816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Einnahmen und Ausgaben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421296"/>
            <a:ext cx="12172951" cy="427179"/>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Finanzstatistik, Rechnungsergebnisse der öffentlichen Haushalte, Vierteljährliche Kassenergebnisse des Öffentlichen Gesamthaushalts, Schulden des Öffentlichen Gesamthaushalts,</a:t>
            </a:r>
          </a:p>
          <a:p>
            <a:r>
              <a:rPr lang="de-DE" sz="1000" dirty="0">
                <a:latin typeface="Times New Roman" panose="02020603050405020304" pitchFamily="18" charset="0"/>
                <a:cs typeface="Times New Roman" panose="02020603050405020304" pitchFamily="18" charset="0"/>
              </a:rPr>
              <a:t>	Einnahmen und Ausgaben sind bereinigt und ergeben sich damit als die Summe der Einzelpositionen</a:t>
            </a:r>
          </a:p>
        </p:txBody>
      </p:sp>
      <p:pic>
        <p:nvPicPr>
          <p:cNvPr id="3" name="Grafik 2"/>
          <p:cNvPicPr>
            <a:picLocks noChangeAspect="1"/>
          </p:cNvPicPr>
          <p:nvPr/>
        </p:nvPicPr>
        <p:blipFill>
          <a:blip r:embed="rId2"/>
          <a:stretch>
            <a:fillRect/>
          </a:stretch>
        </p:blipFill>
        <p:spPr>
          <a:xfrm>
            <a:off x="67639" y="608239"/>
            <a:ext cx="8024813" cy="1334617"/>
          </a:xfrm>
          <a:prstGeom prst="rect">
            <a:avLst/>
          </a:prstGeom>
        </p:spPr>
      </p:pic>
      <p:pic>
        <p:nvPicPr>
          <p:cNvPr id="5" name="Grafik 4"/>
          <p:cNvPicPr>
            <a:picLocks noChangeAspect="1"/>
          </p:cNvPicPr>
          <p:nvPr/>
        </p:nvPicPr>
        <p:blipFill>
          <a:blip r:embed="rId3"/>
          <a:stretch>
            <a:fillRect/>
          </a:stretch>
        </p:blipFill>
        <p:spPr>
          <a:xfrm>
            <a:off x="67638" y="2820560"/>
            <a:ext cx="8024813" cy="3600736"/>
          </a:xfrm>
          <a:prstGeom prst="rect">
            <a:avLst/>
          </a:prstGeom>
        </p:spPr>
      </p:pic>
      <p:sp>
        <p:nvSpPr>
          <p:cNvPr id="12" name="Textfeld 11"/>
          <p:cNvSpPr txBox="1"/>
          <p:nvPr/>
        </p:nvSpPr>
        <p:spPr>
          <a:xfrm>
            <a:off x="8179495" y="546577"/>
            <a:ext cx="3923242" cy="199414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den letzten 15 Jahren hat Gesamthaushalt von rund 1 Bio. Euro auf aktuell rund 1,5 Bio. Euro zugenommen. Das Volumen liegt damit bei knapp der Hälfte der gesamtwirtschaftlichen Leistung gemessen am Bruttoinlandsprodukt.</a:t>
            </a:r>
          </a:p>
        </p:txBody>
      </p:sp>
      <p:sp>
        <p:nvSpPr>
          <p:cNvPr id="14" name="Textfeld 13"/>
          <p:cNvSpPr txBox="1"/>
          <p:nvPr/>
        </p:nvSpPr>
        <p:spPr>
          <a:xfrm>
            <a:off x="8160089" y="2500692"/>
            <a:ext cx="3923242" cy="147694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Bis zum Jahr 2013 hat Deutschland durchgehend ein Defizit bzw. knapp ausgeglichenen Haushalt ausgewiesen. D.h. die Ausgaben haben regelmäßig die Einnahmen überstiegen</a:t>
            </a:r>
          </a:p>
        </p:txBody>
      </p:sp>
      <p:sp>
        <p:nvSpPr>
          <p:cNvPr id="15" name="Textfeld 14"/>
          <p:cNvSpPr txBox="1"/>
          <p:nvPr/>
        </p:nvSpPr>
        <p:spPr>
          <a:xfrm>
            <a:off x="8179495" y="3947632"/>
            <a:ext cx="3923242" cy="1722409"/>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Bis zum Jahr 2019 ist in Deutschland der bemerkenswerte Befund eines Haushaltüberschusses zu konstatieren. Im Zuge der </a:t>
            </a:r>
            <a:r>
              <a:rPr lang="de-DE" sz="1400" dirty="0" err="1" smtClean="0">
                <a:latin typeface="Times New Roman" panose="02020603050405020304" pitchFamily="18" charset="0"/>
                <a:cs typeface="Times New Roman" panose="02020603050405020304" pitchFamily="18" charset="0"/>
              </a:rPr>
              <a:t>Coronakrise</a:t>
            </a:r>
            <a:r>
              <a:rPr lang="de-DE" sz="1400" dirty="0" smtClean="0">
                <a:latin typeface="Times New Roman" panose="02020603050405020304" pitchFamily="18" charset="0"/>
                <a:cs typeface="Times New Roman" panose="02020603050405020304" pitchFamily="18" charset="0"/>
              </a:rPr>
              <a:t>, wird sich dies für 2020 natürlich wieder ins Gegenteil verkehren, leider liegen noch keine </a:t>
            </a:r>
            <a:r>
              <a:rPr lang="de-DE" sz="1400" dirty="0">
                <a:latin typeface="Times New Roman" panose="02020603050405020304" pitchFamily="18" charset="0"/>
                <a:cs typeface="Times New Roman" panose="02020603050405020304" pitchFamily="18" charset="0"/>
              </a:rPr>
              <a:t>D</a:t>
            </a:r>
            <a:r>
              <a:rPr lang="de-DE" sz="1400" dirty="0" smtClean="0">
                <a:latin typeface="Times New Roman" panose="02020603050405020304" pitchFamily="18" charset="0"/>
                <a:cs typeface="Times New Roman" panose="02020603050405020304" pitchFamily="18" charset="0"/>
              </a:rPr>
              <a:t>aten für das Gesamtjahr 2020 vor. </a:t>
            </a:r>
            <a:r>
              <a:rPr lang="de-DE" sz="1400" dirty="0" smtClean="0">
                <a:latin typeface="Times New Roman" panose="02020603050405020304" pitchFamily="18" charset="0"/>
                <a:cs typeface="Times New Roman" panose="02020603050405020304" pitchFamily="18" charset="0"/>
                <a:hlinkClick r:id="rId4"/>
              </a:rPr>
              <a:t>Laut Zahlen vom 07.10.2020 seitens des Statistischen Bundesamts sind die Einnahmen im ersten Halbjahr auf 709 Mrd. Euro zurückgegangen, während die Ausgaben auf 798 Mrd. Euro gestiegen sind. Daraus </a:t>
            </a:r>
            <a:r>
              <a:rPr lang="de-DE" sz="1400" dirty="0" err="1" smtClean="0">
                <a:latin typeface="Times New Roman" panose="02020603050405020304" pitchFamily="18" charset="0"/>
                <a:cs typeface="Times New Roman" panose="02020603050405020304" pitchFamily="18" charset="0"/>
                <a:hlinkClick r:id="rId4"/>
              </a:rPr>
              <a:t>reultiert</a:t>
            </a:r>
            <a:r>
              <a:rPr lang="de-DE" sz="1400" dirty="0" smtClean="0">
                <a:latin typeface="Times New Roman" panose="02020603050405020304" pitchFamily="18" charset="0"/>
                <a:cs typeface="Times New Roman" panose="02020603050405020304" pitchFamily="18" charset="0"/>
                <a:hlinkClick r:id="rId4"/>
              </a:rPr>
              <a:t> ein Defizit von knapp 90 Mrd. Euro</a:t>
            </a:r>
            <a:endParaRPr lang="de-DE" sz="1400" dirty="0" smtClean="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8" name="Textfeld 17"/>
          <p:cNvSpPr txBox="1"/>
          <p:nvPr/>
        </p:nvSpPr>
        <p:spPr>
          <a:xfrm>
            <a:off x="-1" y="1959356"/>
            <a:ext cx="8179495" cy="953662"/>
          </a:xfrm>
          <a:prstGeom prst="rect">
            <a:avLst/>
          </a:prstGeom>
          <a:noFill/>
        </p:spPr>
        <p:txBody>
          <a:bodyPr wrap="square" rtlCol="0">
            <a:noAutofit/>
          </a:bodyPr>
          <a:lstStyle/>
          <a:p>
            <a:r>
              <a:rPr lang="de-DE" sz="1300" dirty="0" smtClean="0">
                <a:latin typeface="Times New Roman" panose="02020603050405020304" pitchFamily="18" charset="0"/>
                <a:cs typeface="Times New Roman" panose="02020603050405020304" pitchFamily="18" charset="0"/>
              </a:rPr>
              <a:t>Grundsätzlich sind die Volumen auf Bund, Länder und Gemeindeebene mit 300-400 Mrd. Euro in einer ähnlichen Größenordnung, wodurch sich auch hier der föderale Aufbau des deutschen Staates widerspiegelt. Die Ausgaben für die EU liegen dabei mit rund 30 Mrd. Euro bei etwa 1/10. Zudem ist zu konstatieren, dass durch die knapp 700 Mrd. Euro für die Sozialversicherung fast die Hälfte des Haushalts von vorneherein festliegt und vornehmlich nur durch Gesetzesänderung angepasst werden </a:t>
            </a:r>
            <a:r>
              <a:rPr lang="de-DE" sz="1300" dirty="0" err="1" smtClean="0">
                <a:latin typeface="Times New Roman" panose="02020603050405020304" pitchFamily="18" charset="0"/>
                <a:cs typeface="Times New Roman" panose="02020603050405020304" pitchFamily="18" charset="0"/>
              </a:rPr>
              <a:t>kannt</a:t>
            </a:r>
            <a:r>
              <a:rPr lang="de-DE" sz="1300" dirty="0" smtClean="0">
                <a:latin typeface="Times New Roman" panose="02020603050405020304" pitchFamily="18" charset="0"/>
                <a:cs typeface="Times New Roman" panose="02020603050405020304" pitchFamily="18" charset="0"/>
              </a:rPr>
              <a:t> </a:t>
            </a:r>
          </a:p>
          <a:p>
            <a:endParaRPr lang="de-DE" dirty="0">
              <a:latin typeface="Times New Roman" panose="02020603050405020304" pitchFamily="18" charset="0"/>
              <a:cs typeface="Times New Roman" panose="02020603050405020304" pitchFamily="18" charset="0"/>
            </a:endParaRPr>
          </a:p>
        </p:txBody>
      </p:sp>
      <p:sp>
        <p:nvSpPr>
          <p:cNvPr id="6" name="Rechteck 5"/>
          <p:cNvSpPr/>
          <p:nvPr/>
        </p:nvSpPr>
        <p:spPr>
          <a:xfrm>
            <a:off x="1645920" y="1280160"/>
            <a:ext cx="2828109"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5122819" y="1291393"/>
            <a:ext cx="592182"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6751322" y="1291393"/>
            <a:ext cx="592182"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7421903" y="3454336"/>
            <a:ext cx="424521" cy="25919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a:off x="1306308" y="3713532"/>
            <a:ext cx="4231367" cy="60639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 Verbindung mit Pfeil 22"/>
          <p:cNvCxnSpPr/>
          <p:nvPr/>
        </p:nvCxnSpPr>
        <p:spPr>
          <a:xfrm flipV="1">
            <a:off x="1730829" y="3500846"/>
            <a:ext cx="5499462" cy="4767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Ellipse 6"/>
          <p:cNvSpPr/>
          <p:nvPr/>
        </p:nvSpPr>
        <p:spPr>
          <a:xfrm>
            <a:off x="1306308" y="4060728"/>
            <a:ext cx="424521" cy="25919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a:off x="5337897" y="3454336"/>
            <a:ext cx="2609691" cy="7062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566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8" grpId="0"/>
      <p:bldP spid="6" grpId="0" animBg="1"/>
      <p:bldP spid="19" grpId="0" animBg="1"/>
      <p:bldP spid="20" grpId="0" animBg="1"/>
      <p:bldP spid="21" grpId="0" animBg="1"/>
      <p:bldP spid="25" grpId="0" animBg="1"/>
      <p:bldP spid="7" grpId="0" animBg="1"/>
      <p:bldP spid="2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4" name="Textfeld 3">
            <a:extLst>
              <a:ext uri="{FF2B5EF4-FFF2-40B4-BE49-F238E27FC236}">
                <a16:creationId xmlns:a16="http://schemas.microsoft.com/office/drawing/2014/main" id="{5D4C3880-B67D-4928-A137-9595E9C885D6}"/>
              </a:ext>
            </a:extLst>
          </p:cNvPr>
          <p:cNvSpPr txBox="1"/>
          <p:nvPr/>
        </p:nvSpPr>
        <p:spPr>
          <a:xfrm>
            <a:off x="93340" y="4025759"/>
            <a:ext cx="3760813" cy="523220"/>
          </a:xfrm>
          <a:prstGeom prst="rect">
            <a:avLst/>
          </a:prstGeom>
          <a:noFill/>
        </p:spPr>
        <p:txBody>
          <a:bodyPr wrap="square" rtlCol="0">
            <a:spAutoFit/>
          </a:bodyPr>
          <a:lstStyle/>
          <a:p>
            <a:r>
              <a:rPr lang="de-DE" sz="1400" dirty="0"/>
              <a:t>Defizit:	Finanzierungssaldo des Staates in </a:t>
            </a:r>
            <a:r>
              <a:rPr lang="de-DE" sz="1400" dirty="0" smtClean="0"/>
              <a:t>	Relation</a:t>
            </a:r>
            <a:r>
              <a:rPr lang="de-DE" sz="1400" dirty="0"/>
              <a:t> </a:t>
            </a:r>
            <a:r>
              <a:rPr lang="de-DE" sz="1400" dirty="0" smtClean="0"/>
              <a:t>zum </a:t>
            </a:r>
            <a:r>
              <a:rPr lang="de-DE" sz="1400" dirty="0"/>
              <a:t>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3900327" y="4025759"/>
            <a:ext cx="3806988" cy="738664"/>
          </a:xfrm>
          <a:prstGeom prst="rect">
            <a:avLst/>
          </a:prstGeom>
          <a:noFill/>
        </p:spPr>
        <p:txBody>
          <a:bodyPr wrap="square" rtlCol="0">
            <a:spAutoFit/>
          </a:bodyPr>
          <a:lstStyle/>
          <a:p>
            <a:r>
              <a:rPr lang="de-DE" sz="1400" dirty="0" err="1"/>
              <a:t>Schuldenstandsquote</a:t>
            </a:r>
            <a:r>
              <a:rPr lang="de-DE" sz="1400" dirty="0"/>
              <a:t> : Schulden des Staates in </a:t>
            </a:r>
            <a:r>
              <a:rPr lang="de-DE" sz="1400" dirty="0" smtClean="0"/>
              <a:t>	                    Relation</a:t>
            </a:r>
            <a:endParaRPr lang="de-DE" sz="1400" dirty="0"/>
          </a:p>
          <a:p>
            <a:r>
              <a:rPr lang="de-DE" sz="1400" dirty="0"/>
              <a:t>	                    </a:t>
            </a:r>
            <a:r>
              <a:rPr lang="de-DE" sz="1400" dirty="0" smtClean="0"/>
              <a:t>zum </a:t>
            </a:r>
            <a:r>
              <a:rPr lang="de-DE" sz="1400" dirty="0"/>
              <a:t>Bruttoinlandsprodukt</a:t>
            </a:r>
          </a:p>
        </p:txBody>
      </p:sp>
      <p:pic>
        <p:nvPicPr>
          <p:cNvPr id="2" name="Grafik 1"/>
          <p:cNvPicPr>
            <a:picLocks noChangeAspect="1"/>
          </p:cNvPicPr>
          <p:nvPr/>
        </p:nvPicPr>
        <p:blipFill>
          <a:blip r:embed="rId2"/>
          <a:stretch>
            <a:fillRect/>
          </a:stretch>
        </p:blipFill>
        <p:spPr>
          <a:xfrm>
            <a:off x="93340" y="552450"/>
            <a:ext cx="7613975" cy="3404253"/>
          </a:xfrm>
          <a:prstGeom prst="rect">
            <a:avLst/>
          </a:prstGeom>
        </p:spPr>
      </p:pic>
      <p:sp>
        <p:nvSpPr>
          <p:cNvPr id="8" name="Textfeld 7"/>
          <p:cNvSpPr txBox="1"/>
          <p:nvPr/>
        </p:nvSpPr>
        <p:spPr>
          <a:xfrm>
            <a:off x="8179495" y="546577"/>
            <a:ext cx="3923242" cy="447835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Insbesondere zum Einführungsdatum des Euro ist darauf hinzuweisen, dass Deutschland am Anfang des Jahrtausends dreimal hintereinander die im </a:t>
            </a:r>
            <a:r>
              <a:rPr lang="de-DE" dirty="0" err="1" smtClean="0">
                <a:latin typeface="Times New Roman" panose="02020603050405020304" pitchFamily="18" charset="0"/>
                <a:cs typeface="Times New Roman" panose="02020603050405020304" pitchFamily="18" charset="0"/>
              </a:rPr>
              <a:t>Maastrichtvertrag</a:t>
            </a:r>
            <a:r>
              <a:rPr lang="de-DE" dirty="0" smtClean="0">
                <a:latin typeface="Times New Roman" panose="02020603050405020304" pitchFamily="18" charset="0"/>
                <a:cs typeface="Times New Roman" panose="02020603050405020304" pitchFamily="18" charset="0"/>
              </a:rPr>
              <a:t> festgeschriebene zulässige Defizitquote von 3% nicht erfüllt hat. Im Zuge dessen hat dann Deutschland zusammen mit Griechenland und Frankreich das Defizitkriterium aufgeweicht und den vorgesehenen Sanktionsmechanismus außer Kraft gesetzt. Dieser </a:t>
            </a:r>
            <a:r>
              <a:rPr lang="de-DE" dirty="0">
                <a:latin typeface="Times New Roman" panose="02020603050405020304" pitchFamily="18" charset="0"/>
                <a:cs typeface="Times New Roman" panose="02020603050405020304" pitchFamily="18" charset="0"/>
              </a:rPr>
              <a:t>B</a:t>
            </a:r>
            <a:r>
              <a:rPr lang="de-DE" dirty="0" smtClean="0">
                <a:latin typeface="Times New Roman" panose="02020603050405020304" pitchFamily="18" charset="0"/>
                <a:cs typeface="Times New Roman" panose="02020603050405020304" pitchFamily="18" charset="0"/>
              </a:rPr>
              <a:t>efund ist zu beachten, wenn von Deutschland regelmäßig die Forderungen nach einer „soliden“ Haushaltsführung von anderen Ländern der Eurozone verlangt wird.</a:t>
            </a:r>
          </a:p>
        </p:txBody>
      </p:sp>
      <p:sp>
        <p:nvSpPr>
          <p:cNvPr id="9" name="Textfeld 8"/>
          <p:cNvSpPr txBox="1"/>
          <p:nvPr/>
        </p:nvSpPr>
        <p:spPr>
          <a:xfrm>
            <a:off x="93340" y="5024927"/>
            <a:ext cx="11793860" cy="1212813"/>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Ebenso hat Deutschlands nur zu Beginn das 2. </a:t>
            </a:r>
            <a:r>
              <a:rPr lang="de-DE" dirty="0" err="1" smtClean="0">
                <a:latin typeface="Times New Roman" panose="02020603050405020304" pitchFamily="18" charset="0"/>
                <a:cs typeface="Times New Roman" panose="02020603050405020304" pitchFamily="18" charset="0"/>
              </a:rPr>
              <a:t>Maastrichtkriterium</a:t>
            </a:r>
            <a:r>
              <a:rPr lang="de-DE" dirty="0" smtClean="0">
                <a:latin typeface="Times New Roman" panose="02020603050405020304" pitchFamily="18" charset="0"/>
                <a:cs typeface="Times New Roman" panose="02020603050405020304" pitchFamily="18" charset="0"/>
              </a:rPr>
              <a:t>, dass die Schulden insgesamt 60% der gesamtwirtschaftlichen Leistung nicht übersteigen sollen, erfüllt. Kurzfristig ist dies im Zuge der Überschüsse in den letzten Jahren 2019 zwar wieder gelungen, jedoch wird die </a:t>
            </a:r>
            <a:r>
              <a:rPr lang="de-DE" dirty="0" err="1" smtClean="0">
                <a:latin typeface="Times New Roman" panose="02020603050405020304" pitchFamily="18" charset="0"/>
                <a:cs typeface="Times New Roman" panose="02020603050405020304" pitchFamily="18" charset="0"/>
              </a:rPr>
              <a:t>Schuldensstandsquote</a:t>
            </a:r>
            <a:r>
              <a:rPr lang="de-DE" dirty="0" smtClean="0">
                <a:latin typeface="Times New Roman" panose="02020603050405020304" pitchFamily="18" charset="0"/>
                <a:cs typeface="Times New Roman" panose="02020603050405020304" pitchFamily="18" charset="0"/>
              </a:rPr>
              <a:t> im Zuge der </a:t>
            </a:r>
            <a:r>
              <a:rPr lang="de-DE" dirty="0" err="1" smtClean="0">
                <a:latin typeface="Times New Roman" panose="02020603050405020304" pitchFamily="18" charset="0"/>
                <a:cs typeface="Times New Roman" panose="02020603050405020304" pitchFamily="18" charset="0"/>
              </a:rPr>
              <a:t>Coronakrise</a:t>
            </a:r>
            <a:r>
              <a:rPr lang="de-DE" dirty="0" smtClean="0">
                <a:latin typeface="Times New Roman" panose="02020603050405020304" pitchFamily="18" charset="0"/>
                <a:cs typeface="Times New Roman" panose="02020603050405020304" pitchFamily="18" charset="0"/>
              </a:rPr>
              <a:t> im Jahr 2020 voraussichtlich wieder deutlich über 70% liegen. Auch hier liegen noch keine endgültigen </a:t>
            </a:r>
            <a:r>
              <a:rPr lang="de-DE" dirty="0">
                <a:latin typeface="Times New Roman" panose="02020603050405020304" pitchFamily="18" charset="0"/>
                <a:cs typeface="Times New Roman" panose="02020603050405020304" pitchFamily="18" charset="0"/>
              </a:rPr>
              <a:t>Z</a:t>
            </a:r>
            <a:r>
              <a:rPr lang="de-DE" dirty="0" smtClean="0">
                <a:latin typeface="Times New Roman" panose="02020603050405020304" pitchFamily="18" charset="0"/>
                <a:cs typeface="Times New Roman" panose="02020603050405020304" pitchFamily="18" charset="0"/>
              </a:rPr>
              <a:t>ahlen vor. Die aktuellen Schätzungen gehen von einer </a:t>
            </a:r>
            <a:r>
              <a:rPr lang="de-DE" dirty="0" err="1" smtClean="0">
                <a:latin typeface="Times New Roman" panose="02020603050405020304" pitchFamily="18" charset="0"/>
                <a:cs typeface="Times New Roman" panose="02020603050405020304" pitchFamily="18" charset="0"/>
              </a:rPr>
              <a:t>Schuldenstandsquote</a:t>
            </a:r>
            <a:r>
              <a:rPr lang="de-DE" dirty="0" smtClean="0">
                <a:latin typeface="Times New Roman" panose="02020603050405020304" pitchFamily="18" charset="0"/>
                <a:cs typeface="Times New Roman" panose="02020603050405020304" pitchFamily="18" charset="0"/>
              </a:rPr>
              <a:t> für 2020 von etwa 76% aus, was noch deutlich unter den Über 80% während der Finanzkrise liegt.</a:t>
            </a:r>
          </a:p>
        </p:txBody>
      </p:sp>
      <p:cxnSp>
        <p:nvCxnSpPr>
          <p:cNvPr id="11" name="Gerade Verbindung mit Pfeil 10"/>
          <p:cNvCxnSpPr/>
          <p:nvPr/>
        </p:nvCxnSpPr>
        <p:spPr>
          <a:xfrm flipH="1">
            <a:off x="3657600" y="2085174"/>
            <a:ext cx="7067372" cy="11335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flipV="1">
            <a:off x="6105524" y="1948819"/>
            <a:ext cx="3055570" cy="31906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Ellipse 16"/>
          <p:cNvSpPr/>
          <p:nvPr/>
        </p:nvSpPr>
        <p:spPr>
          <a:xfrm>
            <a:off x="777667" y="2909172"/>
            <a:ext cx="1102408" cy="7062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Ellipse 17"/>
          <p:cNvSpPr/>
          <p:nvPr/>
        </p:nvSpPr>
        <p:spPr>
          <a:xfrm>
            <a:off x="2298819" y="1309893"/>
            <a:ext cx="1693981" cy="9718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4445727" y="1760434"/>
            <a:ext cx="715934" cy="3247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a:off x="6991381" y="1729199"/>
            <a:ext cx="715934" cy="3247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a:off x="5254239" y="1294183"/>
            <a:ext cx="1812374" cy="6925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3A14F6E1-ABD0-460B-9542-70CC99632247}"/>
              </a:ext>
            </a:extLst>
          </p:cNvPr>
          <p:cNvSpPr txBox="1"/>
          <p:nvPr/>
        </p:nvSpPr>
        <p:spPr>
          <a:xfrm>
            <a:off x="171947" y="4618035"/>
            <a:ext cx="2672018" cy="253603"/>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Bundesbank</a:t>
            </a:r>
          </a:p>
        </p:txBody>
      </p:sp>
    </p:spTree>
    <p:extLst>
      <p:ext uri="{BB962C8B-B14F-4D97-AF65-F5344CB8AC3E}">
        <p14:creationId xmlns:p14="http://schemas.microsoft.com/office/powerpoint/2010/main" val="350775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animBg="1"/>
      <p:bldP spid="18" grpId="0" animBg="1"/>
      <p:bldP spid="19" grpId="0" animBg="1"/>
      <p:bldP spid="20" grpId="0" animBg="1"/>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Ausgaben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262517" y="1076500"/>
            <a:ext cx="2307106"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Ausgaben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1007317" y="2912624"/>
            <a:ext cx="1962910"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Transferausgaben</a:t>
            </a:r>
          </a:p>
          <a:p>
            <a:pPr algn="ctr"/>
            <a:r>
              <a:rPr lang="de-DE" dirty="0">
                <a:latin typeface="Times New Roman" panose="02020603050405020304" pitchFamily="18" charset="0"/>
                <a:cs typeface="Times New Roman" panose="02020603050405020304" pitchFamily="18" charset="0"/>
              </a:rPr>
              <a:t>(Übertragungen)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4080459" y="2808207"/>
            <a:ext cx="4146584"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Leistungsausgaben</a:t>
            </a:r>
          </a:p>
          <a:p>
            <a:pPr algn="ctr"/>
            <a:r>
              <a:rPr lang="de-DE" dirty="0">
                <a:latin typeface="Times New Roman" panose="02020603050405020304" pitchFamily="18" charset="0"/>
                <a:cs typeface="Times New Roman" panose="02020603050405020304" pitchFamily="18" charset="0"/>
              </a:rPr>
              <a:t>(Realausgaben, Transformationsausgaben)</a:t>
            </a:r>
          </a:p>
        </p:txBody>
      </p:sp>
      <p:sp>
        <p:nvSpPr>
          <p:cNvPr id="7" name="Textfeld 6">
            <a:extLst>
              <a:ext uri="{FF2B5EF4-FFF2-40B4-BE49-F238E27FC236}">
                <a16:creationId xmlns:a16="http://schemas.microsoft.com/office/drawing/2014/main" id="{2C4502C4-2632-4C11-A358-F0B46A94593F}"/>
              </a:ext>
            </a:extLst>
          </p:cNvPr>
          <p:cNvSpPr txBox="1"/>
          <p:nvPr/>
        </p:nvSpPr>
        <p:spPr>
          <a:xfrm>
            <a:off x="8424769" y="2090503"/>
            <a:ext cx="3886871" cy="369332"/>
          </a:xfrm>
          <a:prstGeom prst="rect">
            <a:avLst/>
          </a:prstGeom>
          <a:noFill/>
        </p:spPr>
        <p:txBody>
          <a:bodyPr wrap="square" rtlCol="0">
            <a:spAutoFit/>
          </a:bodyPr>
          <a:lstStyle/>
          <a:p>
            <a:pPr algn="ctr"/>
            <a:r>
              <a:rPr lang="de-DE" b="1" dirty="0">
                <a:latin typeface="Times New Roman" panose="02020603050405020304" pitchFamily="18" charset="0"/>
                <a:cs typeface="Times New Roman" panose="02020603050405020304" pitchFamily="18" charset="0"/>
              </a:rPr>
              <a:t>Sonstige </a:t>
            </a:r>
            <a:r>
              <a:rPr lang="de-DE" b="1" dirty="0" smtClean="0">
                <a:latin typeface="Times New Roman" panose="02020603050405020304" pitchFamily="18" charset="0"/>
                <a:cs typeface="Times New Roman" panose="02020603050405020304" pitchFamily="18" charset="0"/>
              </a:rPr>
              <a:t>Ausgaben</a:t>
            </a:r>
            <a:endParaRPr lang="de-DE" b="1"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07E77242-2CFC-4379-A0E4-407D846B9F87}"/>
              </a:ext>
            </a:extLst>
          </p:cNvPr>
          <p:cNvSpPr txBox="1"/>
          <p:nvPr/>
        </p:nvSpPr>
        <p:spPr>
          <a:xfrm>
            <a:off x="189447" y="4562512"/>
            <a:ext cx="1845377"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Unternehmen</a:t>
            </a:r>
          </a:p>
          <a:p>
            <a:pPr algn="ctr"/>
            <a:r>
              <a:rPr lang="de-DE" dirty="0">
                <a:latin typeface="Times New Roman" panose="02020603050405020304" pitchFamily="18" charset="0"/>
                <a:cs typeface="Times New Roman" panose="02020603050405020304" pitchFamily="18" charset="0"/>
              </a:rPr>
              <a:t>(Subventionen</a:t>
            </a:r>
            <a:r>
              <a:rPr lang="de-DE" dirty="0" smtClean="0">
                <a:latin typeface="Times New Roman" panose="02020603050405020304" pitchFamily="18" charset="0"/>
                <a:cs typeface="Times New Roman" panose="02020603050405020304" pitchFamily="18" charset="0"/>
              </a:rPr>
              <a:t>)</a:t>
            </a:r>
          </a:p>
        </p:txBody>
      </p:sp>
      <p:sp>
        <p:nvSpPr>
          <p:cNvPr id="9" name="Textfeld 8">
            <a:extLst>
              <a:ext uri="{FF2B5EF4-FFF2-40B4-BE49-F238E27FC236}">
                <a16:creationId xmlns:a16="http://schemas.microsoft.com/office/drawing/2014/main" id="{6C4FF9E2-712A-410D-A2F4-90608A69AEEA}"/>
              </a:ext>
            </a:extLst>
          </p:cNvPr>
          <p:cNvSpPr txBox="1"/>
          <p:nvPr/>
        </p:nvSpPr>
        <p:spPr>
          <a:xfrm>
            <a:off x="2312664" y="4610469"/>
            <a:ext cx="2249334"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private </a:t>
            </a:r>
            <a:r>
              <a:rPr lang="de-DE" b="1" dirty="0" smtClean="0">
                <a:latin typeface="Times New Roman" panose="02020603050405020304" pitchFamily="18" charset="0"/>
                <a:cs typeface="Times New Roman" panose="02020603050405020304" pitchFamily="18" charset="0"/>
              </a:rPr>
              <a:t>Haushalte</a:t>
            </a:r>
            <a:endParaRPr lang="de-DE" b="1"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E68174A4-FBED-4FAC-ADF4-E9C76D7AFCAE}"/>
              </a:ext>
            </a:extLst>
          </p:cNvPr>
          <p:cNvSpPr txBox="1"/>
          <p:nvPr/>
        </p:nvSpPr>
        <p:spPr>
          <a:xfrm>
            <a:off x="4913992" y="4701011"/>
            <a:ext cx="1967205" cy="369332"/>
          </a:xfrm>
          <a:prstGeom prst="rect">
            <a:avLst/>
          </a:prstGeom>
          <a:noFill/>
        </p:spPr>
        <p:txBody>
          <a:bodyPr wrap="none" rtlCol="0">
            <a:spAutoFit/>
          </a:bodyPr>
          <a:lstStyle/>
          <a:p>
            <a:pPr algn="ctr"/>
            <a:r>
              <a:rPr lang="de-DE" b="1" dirty="0" smtClean="0">
                <a:latin typeface="Times New Roman" panose="02020603050405020304" pitchFamily="18" charset="0"/>
                <a:cs typeface="Times New Roman" panose="02020603050405020304" pitchFamily="18" charset="0"/>
              </a:rPr>
              <a:t>Personalausgaben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872253" y="5045629"/>
            <a:ext cx="2159617" cy="412595"/>
          </a:xfrm>
          <a:prstGeom prst="rect">
            <a:avLst/>
          </a:prstGeom>
          <a:noFill/>
        </p:spPr>
        <p:txBody>
          <a:bodyPr wrap="square" rtlCol="0">
            <a:noAutofit/>
          </a:bodyPr>
          <a:lstStyle/>
          <a:p>
            <a:pPr algn="ctr"/>
            <a:r>
              <a:rPr lang="de-DE" b="1" dirty="0" smtClean="0">
                <a:latin typeface="Times New Roman" panose="02020603050405020304" pitchFamily="18" charset="0"/>
                <a:cs typeface="Times New Roman" panose="02020603050405020304" pitchFamily="18" charset="0"/>
              </a:rPr>
              <a:t>Sachausgaben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p:cNvCxnSpPr>
          <p:nvPr/>
        </p:nvCxnSpPr>
        <p:spPr>
          <a:xfrm flipH="1">
            <a:off x="1984520" y="1456052"/>
            <a:ext cx="2929472" cy="14686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6" idx="0"/>
          </p:cNvCxnSpPr>
          <p:nvPr/>
        </p:nvCxnSpPr>
        <p:spPr>
          <a:xfrm>
            <a:off x="5416070" y="1600512"/>
            <a:ext cx="737681" cy="120769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a:endCxn id="7" idx="0"/>
          </p:cNvCxnSpPr>
          <p:nvPr/>
        </p:nvCxnSpPr>
        <p:spPr>
          <a:xfrm>
            <a:off x="6016239" y="1529461"/>
            <a:ext cx="4351966" cy="56104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a:endCxn id="12" idx="0"/>
          </p:cNvCxnSpPr>
          <p:nvPr/>
        </p:nvCxnSpPr>
        <p:spPr>
          <a:xfrm flipH="1">
            <a:off x="5897595" y="3612982"/>
            <a:ext cx="357183" cy="108802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491906" y="3558955"/>
            <a:ext cx="1372894" cy="148667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a:endCxn id="8" idx="0"/>
          </p:cNvCxnSpPr>
          <p:nvPr/>
        </p:nvCxnSpPr>
        <p:spPr>
          <a:xfrm flipH="1">
            <a:off x="1112136" y="3655461"/>
            <a:ext cx="732926" cy="90705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p:cNvCxnSpPr>
          <p:nvPr/>
        </p:nvCxnSpPr>
        <p:spPr>
          <a:xfrm>
            <a:off x="2328912" y="3627217"/>
            <a:ext cx="672649" cy="93696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22" name="Textfeld 21">
            <a:extLst>
              <a:ext uri="{FF2B5EF4-FFF2-40B4-BE49-F238E27FC236}">
                <a16:creationId xmlns:a16="http://schemas.microsoft.com/office/drawing/2014/main" id="{07E77242-2CFC-4379-A0E4-407D846B9F87}"/>
              </a:ext>
            </a:extLst>
          </p:cNvPr>
          <p:cNvSpPr txBox="1"/>
          <p:nvPr/>
        </p:nvSpPr>
        <p:spPr>
          <a:xfrm>
            <a:off x="189447" y="5116090"/>
            <a:ext cx="2121093" cy="923330"/>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a:t>
            </a:r>
            <a:r>
              <a:rPr lang="de-DE" dirty="0" smtClean="0">
                <a:latin typeface="Times New Roman" panose="02020603050405020304" pitchFamily="18" charset="0"/>
                <a:cs typeface="Times New Roman" panose="02020603050405020304" pitchFamily="18" charset="0"/>
              </a:rPr>
              <a:t>.B. Förderungen für</a:t>
            </a:r>
          </a:p>
          <a:p>
            <a:r>
              <a:rPr lang="de-DE" dirty="0" smtClean="0">
                <a:latin typeface="Times New Roman" panose="02020603050405020304" pitchFamily="18" charset="0"/>
                <a:cs typeface="Times New Roman" panose="02020603050405020304" pitchFamily="18" charset="0"/>
              </a:rPr>
              <a:t>Solar- Windenergie-</a:t>
            </a:r>
          </a:p>
          <a:p>
            <a:r>
              <a:rPr lang="de-DE" dirty="0" err="1" smtClean="0">
                <a:latin typeface="Times New Roman" panose="02020603050405020304" pitchFamily="18" charset="0"/>
                <a:cs typeface="Times New Roman" panose="02020603050405020304" pitchFamily="18" charset="0"/>
              </a:rPr>
              <a:t>erzeugung</a:t>
            </a:r>
            <a:endParaRPr lang="de-DE"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C4FF9E2-712A-410D-A2F4-90608A69AEEA}"/>
              </a:ext>
            </a:extLst>
          </p:cNvPr>
          <p:cNvSpPr txBox="1"/>
          <p:nvPr/>
        </p:nvSpPr>
        <p:spPr>
          <a:xfrm>
            <a:off x="2328912" y="4854228"/>
            <a:ext cx="2050561" cy="646331"/>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z.B. Sozialausgaben</a:t>
            </a:r>
          </a:p>
          <a:p>
            <a:r>
              <a:rPr lang="de-DE" dirty="0" smtClean="0">
                <a:latin typeface="Times New Roman" panose="02020603050405020304" pitchFamily="18" charset="0"/>
                <a:cs typeface="Times New Roman" panose="02020603050405020304" pitchFamily="18" charset="0"/>
              </a:rPr>
              <a:t>E-Autoprämie</a:t>
            </a:r>
            <a:endParaRPr lang="de-DE" dirty="0">
              <a:latin typeface="Times New Roman" panose="02020603050405020304" pitchFamily="18" charset="0"/>
              <a:cs typeface="Times New Roman" panose="02020603050405020304" pitchFamily="18" charset="0"/>
            </a:endParaRPr>
          </a:p>
        </p:txBody>
      </p:sp>
      <p:sp>
        <p:nvSpPr>
          <p:cNvPr id="25" name="Textfeld 24">
            <a:extLst>
              <a:ext uri="{FF2B5EF4-FFF2-40B4-BE49-F238E27FC236}">
                <a16:creationId xmlns:a16="http://schemas.microsoft.com/office/drawing/2014/main" id="{E68174A4-FBED-4FAC-ADF4-E9C76D7AFCAE}"/>
              </a:ext>
            </a:extLst>
          </p:cNvPr>
          <p:cNvSpPr txBox="1"/>
          <p:nvPr/>
        </p:nvSpPr>
        <p:spPr>
          <a:xfrm>
            <a:off x="4878725" y="4939311"/>
            <a:ext cx="2037737" cy="369332"/>
          </a:xfrm>
          <a:prstGeom prst="rect">
            <a:avLst/>
          </a:prstGeom>
          <a:noFill/>
        </p:spPr>
        <p:txBody>
          <a:bodyPr wrap="none" rtlCol="0">
            <a:spAutoFit/>
          </a:bodyPr>
          <a:lstStyle/>
          <a:p>
            <a:pPr algn="ctr"/>
            <a:r>
              <a:rPr lang="de-DE" dirty="0" smtClean="0">
                <a:latin typeface="Times New Roman" panose="02020603050405020304" pitchFamily="18" charset="0"/>
                <a:cs typeface="Times New Roman" panose="02020603050405020304" pitchFamily="18" charset="0"/>
              </a:rPr>
              <a:t>z.B. </a:t>
            </a:r>
            <a:r>
              <a:rPr lang="de-DE" dirty="0" err="1" smtClean="0">
                <a:latin typeface="Times New Roman" panose="02020603050405020304" pitchFamily="18" charset="0"/>
                <a:cs typeface="Times New Roman" panose="02020603050405020304" pitchFamily="18" charset="0"/>
              </a:rPr>
              <a:t>Staatsbedienste</a:t>
            </a:r>
            <a:endParaRPr lang="de-DE"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DBB1F9C1-A6BD-4BD5-9C2D-6BB5A8988580}"/>
              </a:ext>
            </a:extLst>
          </p:cNvPr>
          <p:cNvSpPr txBox="1"/>
          <p:nvPr/>
        </p:nvSpPr>
        <p:spPr>
          <a:xfrm>
            <a:off x="5519334" y="5360783"/>
            <a:ext cx="5687567" cy="98092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umfasst zum einen den </a:t>
            </a:r>
            <a:r>
              <a:rPr lang="de-DE" dirty="0">
                <a:latin typeface="Times New Roman" panose="02020603050405020304" pitchFamily="18" charset="0"/>
                <a:cs typeface="Times New Roman" panose="02020603050405020304" pitchFamily="18" charset="0"/>
              </a:rPr>
              <a:t>Kauf von Sachleistungen </a:t>
            </a:r>
            <a:r>
              <a:rPr lang="de-DE" dirty="0" smtClean="0">
                <a:latin typeface="Times New Roman" panose="02020603050405020304" pitchFamily="18" charset="0"/>
                <a:cs typeface="Times New Roman" panose="02020603050405020304" pitchFamily="18" charset="0"/>
              </a:rPr>
              <a:t>und zum anderen  von Dritten </a:t>
            </a:r>
            <a:r>
              <a:rPr lang="de-DE" dirty="0">
                <a:latin typeface="Times New Roman" panose="02020603050405020304" pitchFamily="18" charset="0"/>
                <a:cs typeface="Times New Roman" panose="02020603050405020304" pitchFamily="18" charset="0"/>
              </a:rPr>
              <a:t>erbrachte Dienstleistungen</a:t>
            </a:r>
          </a:p>
          <a:p>
            <a:r>
              <a:rPr lang="de-DE" dirty="0" smtClean="0">
                <a:latin typeface="Times New Roman" panose="02020603050405020304" pitchFamily="18" charset="0"/>
                <a:cs typeface="Times New Roman" panose="02020603050405020304" pitchFamily="18" charset="0"/>
              </a:rPr>
              <a:t>(u.a. </a:t>
            </a:r>
            <a:r>
              <a:rPr lang="de-DE" dirty="0">
                <a:latin typeface="Times New Roman" panose="02020603050405020304" pitchFamily="18" charset="0"/>
                <a:cs typeface="Times New Roman" panose="02020603050405020304" pitchFamily="18" charset="0"/>
              </a:rPr>
              <a:t>Mieten, Reinigungsleistungen, </a:t>
            </a:r>
            <a:r>
              <a:rPr lang="de-DE" dirty="0" smtClean="0">
                <a:latin typeface="Times New Roman" panose="02020603050405020304" pitchFamily="18" charset="0"/>
                <a:cs typeface="Times New Roman" panose="02020603050405020304" pitchFamily="18" charset="0"/>
              </a:rPr>
              <a:t>Bankdienstleistungen)</a:t>
            </a:r>
            <a:endParaRPr lang="de-DE" dirty="0">
              <a:latin typeface="Times New Roman" panose="02020603050405020304" pitchFamily="18" charset="0"/>
              <a:cs typeface="Times New Roman" panose="02020603050405020304" pitchFamily="18" charset="0"/>
            </a:endParaRPr>
          </a:p>
        </p:txBody>
      </p:sp>
      <p:sp>
        <p:nvSpPr>
          <p:cNvPr id="30" name="Textfeld 29">
            <a:extLst>
              <a:ext uri="{FF2B5EF4-FFF2-40B4-BE49-F238E27FC236}">
                <a16:creationId xmlns:a16="http://schemas.microsoft.com/office/drawing/2014/main" id="{2C4502C4-2632-4C11-A358-F0B46A94593F}"/>
              </a:ext>
            </a:extLst>
          </p:cNvPr>
          <p:cNvSpPr txBox="1"/>
          <p:nvPr/>
        </p:nvSpPr>
        <p:spPr>
          <a:xfrm>
            <a:off x="8321041" y="2367737"/>
            <a:ext cx="3870960" cy="2031325"/>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z.B. Grundstückskäufe</a:t>
            </a:r>
            <a:r>
              <a:rPr lang="de-DE" dirty="0">
                <a:latin typeface="Times New Roman" panose="02020603050405020304" pitchFamily="18" charset="0"/>
                <a:cs typeface="Times New Roman" panose="02020603050405020304" pitchFamily="18" charset="0"/>
              </a:rPr>
              <a:t>, Kreditvergabe,</a:t>
            </a:r>
          </a:p>
          <a:p>
            <a:r>
              <a:rPr lang="de-DE" dirty="0">
                <a:latin typeface="Times New Roman" panose="02020603050405020304" pitchFamily="18" charset="0"/>
                <a:cs typeface="Times New Roman" panose="02020603050405020304" pitchFamily="18" charset="0"/>
              </a:rPr>
              <a:t>Inanspruchnahme von </a:t>
            </a:r>
            <a:r>
              <a:rPr lang="de-DE" dirty="0" smtClean="0">
                <a:latin typeface="Times New Roman" panose="02020603050405020304" pitchFamily="18" charset="0"/>
                <a:cs typeface="Times New Roman" panose="02020603050405020304" pitchFamily="18" charset="0"/>
              </a:rPr>
              <a:t>Bürgschaften</a:t>
            </a:r>
            <a:r>
              <a:rPr lang="de-DE" dirty="0">
                <a:latin typeface="Times New Roman" panose="02020603050405020304" pitchFamily="18" charset="0"/>
                <a:cs typeface="Times New Roman" panose="02020603050405020304" pitchFamily="18" charset="0"/>
              </a:rPr>
              <a:t>,</a:t>
            </a:r>
            <a:endParaRPr lang="de-DE" dirty="0" smtClean="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insb. im Zuge der </a:t>
            </a:r>
            <a:r>
              <a:rPr lang="de-DE" dirty="0" err="1" smtClean="0">
                <a:latin typeface="Times New Roman" panose="02020603050405020304" pitchFamily="18" charset="0"/>
                <a:cs typeface="Times New Roman" panose="02020603050405020304" pitchFamily="18" charset="0"/>
              </a:rPr>
              <a:t>Coronakrise</a:t>
            </a:r>
            <a:r>
              <a:rPr lang="de-DE" dirty="0" smtClean="0">
                <a:latin typeface="Times New Roman" panose="02020603050405020304" pitchFamily="18" charset="0"/>
                <a:cs typeface="Times New Roman" panose="02020603050405020304" pitchFamily="18" charset="0"/>
              </a:rPr>
              <a:t> ist Deutschland Bürgschaften im dreistelligem Milliardenbereich eingegangen, die aber bisher noch nicht in Anspruch genommen worden sind</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99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5" grpId="0"/>
      <p:bldP spid="27" grpId="0"/>
      <p:bldP spid="3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Einnahmen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182007" y="1198955"/>
            <a:ext cx="248657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Einnahmen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5169245" y="2662757"/>
            <a:ext cx="1787670"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Zwangsabgaben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57323" y="2653664"/>
            <a:ext cx="1262709" cy="354688"/>
          </a:xfrm>
          <a:prstGeom prst="rect">
            <a:avLst/>
          </a:prstGeom>
          <a:noFill/>
        </p:spPr>
        <p:txBody>
          <a:bodyPr wrap="square" rtlCol="0">
            <a:noAutofit/>
          </a:bodyPr>
          <a:lstStyle/>
          <a:p>
            <a:r>
              <a:rPr lang="de-DE" b="1" dirty="0" smtClean="0">
                <a:latin typeface="Times New Roman" panose="02020603050405020304" pitchFamily="18" charset="0"/>
                <a:cs typeface="Times New Roman" panose="02020603050405020304" pitchFamily="18" charset="0"/>
              </a:rPr>
              <a:t>Gebühren</a:t>
            </a:r>
            <a:endParaRPr lang="de-DE" b="1"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2C4502C4-2632-4C11-A358-F0B46A94593F}"/>
              </a:ext>
            </a:extLst>
          </p:cNvPr>
          <p:cNvSpPr txBox="1"/>
          <p:nvPr/>
        </p:nvSpPr>
        <p:spPr>
          <a:xfrm>
            <a:off x="3032373" y="2461400"/>
            <a:ext cx="2492855" cy="1200329"/>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z.B. freiwillige Sozialversicherungs-beiträge, </a:t>
            </a:r>
            <a:r>
              <a:rPr lang="de-DE" dirty="0" err="1" smtClean="0">
                <a:latin typeface="Times New Roman" panose="02020603050405020304" pitchFamily="18" charset="0"/>
                <a:cs typeface="Times New Roman" panose="02020603050405020304" pitchFamily="18" charset="0"/>
              </a:rPr>
              <a:t>Straßenan</a:t>
            </a:r>
            <a:r>
              <a:rPr lang="de-DE" dirty="0" smtClean="0">
                <a:latin typeface="Times New Roman" panose="02020603050405020304" pitchFamily="18" charset="0"/>
                <a:cs typeface="Times New Roman" panose="02020603050405020304" pitchFamily="18" charset="0"/>
              </a:rPr>
              <a:t>- </a:t>
            </a:r>
            <a:r>
              <a:rPr lang="de-DE" dirty="0" err="1" smtClean="0">
                <a:latin typeface="Times New Roman" panose="02020603050405020304" pitchFamily="18" charset="0"/>
                <a:cs typeface="Times New Roman" panose="02020603050405020304" pitchFamily="18" charset="0"/>
              </a:rPr>
              <a:t>liegerbeitrag</a:t>
            </a:r>
            <a:r>
              <a:rPr lang="de-DE" dirty="0" smtClean="0">
                <a:latin typeface="Times New Roman" panose="02020603050405020304" pitchFamily="18" charset="0"/>
                <a:cs typeface="Times New Roman" panose="02020603050405020304" pitchFamily="18" charset="0"/>
              </a:rPr>
              <a:t> *</a:t>
            </a:r>
            <a:endParaRPr lang="de-DE"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07E77242-2CFC-4379-A0E4-407D846B9F87}"/>
              </a:ext>
            </a:extLst>
          </p:cNvPr>
          <p:cNvSpPr txBox="1"/>
          <p:nvPr/>
        </p:nvSpPr>
        <p:spPr>
          <a:xfrm>
            <a:off x="4289640" y="3848753"/>
            <a:ext cx="95410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Steuern</a:t>
            </a:r>
          </a:p>
        </p:txBody>
      </p:sp>
      <p:sp>
        <p:nvSpPr>
          <p:cNvPr id="9" name="Textfeld 8">
            <a:extLst>
              <a:ext uri="{FF2B5EF4-FFF2-40B4-BE49-F238E27FC236}">
                <a16:creationId xmlns:a16="http://schemas.microsoft.com/office/drawing/2014/main" id="{6C4FF9E2-712A-410D-A2F4-90608A69AEEA}"/>
              </a:ext>
            </a:extLst>
          </p:cNvPr>
          <p:cNvSpPr txBox="1"/>
          <p:nvPr/>
        </p:nvSpPr>
        <p:spPr>
          <a:xfrm>
            <a:off x="3211225" y="4743013"/>
            <a:ext cx="1756574" cy="412509"/>
          </a:xfrm>
          <a:prstGeom prst="rect">
            <a:avLst/>
          </a:prstGeom>
          <a:noFill/>
        </p:spPr>
        <p:txBody>
          <a:bodyPr wrap="square" rtlCol="0">
            <a:noAutofit/>
          </a:bodyPr>
          <a:lstStyle/>
          <a:p>
            <a:pPr algn="ctr"/>
            <a:r>
              <a:rPr lang="de-DE" b="1" dirty="0" smtClean="0">
                <a:latin typeface="Times New Roman" panose="02020603050405020304" pitchFamily="18" charset="0"/>
                <a:cs typeface="Times New Roman" panose="02020603050405020304" pitchFamily="18" charset="0"/>
              </a:rPr>
              <a:t>Faktorsteuern</a:t>
            </a:r>
          </a:p>
        </p:txBody>
      </p:sp>
      <p:sp>
        <p:nvSpPr>
          <p:cNvPr id="12" name="Textfeld 11">
            <a:extLst>
              <a:ext uri="{FF2B5EF4-FFF2-40B4-BE49-F238E27FC236}">
                <a16:creationId xmlns:a16="http://schemas.microsoft.com/office/drawing/2014/main" id="{E68174A4-FBED-4FAC-ADF4-E9C76D7AFCAE}"/>
              </a:ext>
            </a:extLst>
          </p:cNvPr>
          <p:cNvSpPr txBox="1"/>
          <p:nvPr/>
        </p:nvSpPr>
        <p:spPr>
          <a:xfrm>
            <a:off x="5809188" y="5089498"/>
            <a:ext cx="2804121" cy="416578"/>
          </a:xfrm>
          <a:prstGeom prst="rect">
            <a:avLst/>
          </a:prstGeom>
          <a:noFill/>
        </p:spPr>
        <p:txBody>
          <a:bodyPr wrap="square" rtlCol="0">
            <a:noAutofit/>
          </a:bodyPr>
          <a:lstStyle/>
          <a:p>
            <a:pPr algn="ctr"/>
            <a:r>
              <a:rPr lang="de-DE" b="1" dirty="0" smtClean="0">
                <a:latin typeface="Times New Roman" panose="02020603050405020304" pitchFamily="18" charset="0"/>
                <a:cs typeface="Times New Roman" panose="02020603050405020304" pitchFamily="18" charset="0"/>
              </a:rPr>
              <a:t>Gütersteuern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231668" y="3336159"/>
            <a:ext cx="1656100" cy="375699"/>
          </a:xfrm>
          <a:prstGeom prst="rect">
            <a:avLst/>
          </a:prstGeom>
          <a:noFill/>
        </p:spPr>
        <p:txBody>
          <a:bodyPr wrap="square" rtlCol="0">
            <a:noAutofit/>
          </a:bodyPr>
          <a:lstStyle/>
          <a:p>
            <a:r>
              <a:rPr lang="de-DE" b="1" dirty="0" smtClean="0">
                <a:latin typeface="Times New Roman" panose="02020603050405020304" pitchFamily="18" charset="0"/>
                <a:cs typeface="Times New Roman" panose="02020603050405020304" pitchFamily="18" charset="0"/>
              </a:rPr>
              <a:t>Sozialabgaben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a:endCxn id="6" idx="0"/>
          </p:cNvCxnSpPr>
          <p:nvPr/>
        </p:nvCxnSpPr>
        <p:spPr>
          <a:xfrm flipH="1">
            <a:off x="688678" y="1471547"/>
            <a:ext cx="3514836" cy="118211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19" idx="0"/>
          </p:cNvCxnSpPr>
          <p:nvPr/>
        </p:nvCxnSpPr>
        <p:spPr>
          <a:xfrm flipH="1">
            <a:off x="2168425" y="1762732"/>
            <a:ext cx="2353902" cy="89093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p:cNvCxnSpPr>
          <p:nvPr/>
        </p:nvCxnSpPr>
        <p:spPr>
          <a:xfrm>
            <a:off x="6539183" y="1500007"/>
            <a:ext cx="2327589" cy="43008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a:endCxn id="8" idx="0"/>
          </p:cNvCxnSpPr>
          <p:nvPr/>
        </p:nvCxnSpPr>
        <p:spPr>
          <a:xfrm flipH="1">
            <a:off x="4766694" y="3146933"/>
            <a:ext cx="758534" cy="70182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142824" y="3008351"/>
            <a:ext cx="814091" cy="25182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p:cNvCxnSpPr>
          <p:nvPr/>
        </p:nvCxnSpPr>
        <p:spPr>
          <a:xfrm flipH="1">
            <a:off x="4386056" y="4282749"/>
            <a:ext cx="94612" cy="5200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a:endCxn id="12" idx="0"/>
          </p:cNvCxnSpPr>
          <p:nvPr/>
        </p:nvCxnSpPr>
        <p:spPr>
          <a:xfrm>
            <a:off x="4854011" y="4273793"/>
            <a:ext cx="2357238" cy="81570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19" name="Textfeld 18">
            <a:extLst>
              <a:ext uri="{FF2B5EF4-FFF2-40B4-BE49-F238E27FC236}">
                <a16:creationId xmlns:a16="http://schemas.microsoft.com/office/drawing/2014/main" id="{B6FB82D3-705B-4E66-97ED-4887A3B11AAF}"/>
              </a:ext>
            </a:extLst>
          </p:cNvPr>
          <p:cNvSpPr txBox="1"/>
          <p:nvPr/>
        </p:nvSpPr>
        <p:spPr>
          <a:xfrm>
            <a:off x="1133164" y="2653664"/>
            <a:ext cx="2070521" cy="378521"/>
          </a:xfrm>
          <a:prstGeom prst="rect">
            <a:avLst/>
          </a:prstGeom>
          <a:noFill/>
        </p:spPr>
        <p:txBody>
          <a:bodyPr wrap="square" rtlCol="0">
            <a:noAutofit/>
          </a:bodyPr>
          <a:lstStyle/>
          <a:p>
            <a:pPr algn="ctr"/>
            <a:r>
              <a:rPr lang="de-DE" b="1" dirty="0" smtClean="0">
                <a:latin typeface="Times New Roman" panose="02020603050405020304" pitchFamily="18" charset="0"/>
                <a:cs typeface="Times New Roman" panose="02020603050405020304" pitchFamily="18" charset="0"/>
              </a:rPr>
              <a:t>Erwerbseinkünfte</a:t>
            </a:r>
          </a:p>
        </p:txBody>
      </p:sp>
      <p:sp>
        <p:nvSpPr>
          <p:cNvPr id="20" name="Textfeld 19">
            <a:extLst>
              <a:ext uri="{FF2B5EF4-FFF2-40B4-BE49-F238E27FC236}">
                <a16:creationId xmlns:a16="http://schemas.microsoft.com/office/drawing/2014/main" id="{F5663C4B-A0C5-4038-8D7C-6C8D5B061BBB}"/>
              </a:ext>
            </a:extLst>
          </p:cNvPr>
          <p:cNvSpPr txBox="1"/>
          <p:nvPr/>
        </p:nvSpPr>
        <p:spPr>
          <a:xfrm>
            <a:off x="7702044" y="1917431"/>
            <a:ext cx="2012931" cy="335182"/>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Öffentliche </a:t>
            </a:r>
            <a:r>
              <a:rPr lang="de-DE" b="1" dirty="0" smtClean="0">
                <a:latin typeface="Times New Roman" panose="02020603050405020304" pitchFamily="18" charset="0"/>
                <a:cs typeface="Times New Roman" panose="02020603050405020304" pitchFamily="18" charset="0"/>
              </a:rPr>
              <a:t>Schuld</a:t>
            </a:r>
          </a:p>
          <a:p>
            <a:pPr algn="ctr"/>
            <a:endParaRPr lang="de-DE"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8783E7E0-6E83-4329-AF4C-239842D7824D}"/>
              </a:ext>
            </a:extLst>
          </p:cNvPr>
          <p:cNvSpPr txBox="1"/>
          <p:nvPr/>
        </p:nvSpPr>
        <p:spPr>
          <a:xfrm>
            <a:off x="10213895" y="1659856"/>
            <a:ext cx="1935145"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Zuweisungen und</a:t>
            </a:r>
          </a:p>
          <a:p>
            <a:pPr algn="ctr"/>
            <a:r>
              <a:rPr lang="de-DE" b="1" dirty="0">
                <a:latin typeface="Times New Roman" panose="02020603050405020304" pitchFamily="18" charset="0"/>
                <a:cs typeface="Times New Roman" panose="02020603050405020304" pitchFamily="18" charset="0"/>
              </a:rPr>
              <a:t>Erstattungen</a:t>
            </a:r>
          </a:p>
        </p:txBody>
      </p:sp>
      <p:cxnSp>
        <p:nvCxnSpPr>
          <p:cNvPr id="28" name="Gerade Verbindung mit Pfeil 27">
            <a:extLst>
              <a:ext uri="{FF2B5EF4-FFF2-40B4-BE49-F238E27FC236}">
                <a16:creationId xmlns:a16="http://schemas.microsoft.com/office/drawing/2014/main" id="{100DF024-5CB7-4D6E-A819-240AC0E0C87E}"/>
              </a:ext>
            </a:extLst>
          </p:cNvPr>
          <p:cNvCxnSpPr>
            <a:cxnSpLocks/>
          </p:cNvCxnSpPr>
          <p:nvPr/>
        </p:nvCxnSpPr>
        <p:spPr>
          <a:xfrm flipH="1">
            <a:off x="4338039" y="1821649"/>
            <a:ext cx="333072" cy="38253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18F65DE9-F8B6-43D5-A6EB-077671F7B156}"/>
              </a:ext>
            </a:extLst>
          </p:cNvPr>
          <p:cNvCxnSpPr>
            <a:cxnSpLocks/>
            <a:endCxn id="5" idx="0"/>
          </p:cNvCxnSpPr>
          <p:nvPr/>
        </p:nvCxnSpPr>
        <p:spPr>
          <a:xfrm>
            <a:off x="5324659" y="1677814"/>
            <a:ext cx="738421" cy="984943"/>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6E1B709-04F7-4459-B70B-854BDE9CD58E}"/>
              </a:ext>
            </a:extLst>
          </p:cNvPr>
          <p:cNvCxnSpPr>
            <a:cxnSpLocks/>
          </p:cNvCxnSpPr>
          <p:nvPr/>
        </p:nvCxnSpPr>
        <p:spPr>
          <a:xfrm>
            <a:off x="6539183" y="1347438"/>
            <a:ext cx="4655178" cy="33037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2C4502C4-2632-4C11-A358-F0B46A94593F}"/>
              </a:ext>
            </a:extLst>
          </p:cNvPr>
          <p:cNvSpPr txBox="1"/>
          <p:nvPr/>
        </p:nvSpPr>
        <p:spPr>
          <a:xfrm>
            <a:off x="19049" y="6191914"/>
            <a:ext cx="10430784" cy="369332"/>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 Achtung: Rundfunkbeitrag (GEZ) und Semesterbeitrag, sind von der Legaldefinition her eine Gebühr!</a:t>
            </a:r>
            <a:endParaRPr lang="de-DE" dirty="0">
              <a:latin typeface="Times New Roman" panose="02020603050405020304" pitchFamily="18" charset="0"/>
              <a:cs typeface="Times New Roman" panose="02020603050405020304" pitchFamily="18" charset="0"/>
            </a:endParaRPr>
          </a:p>
        </p:txBody>
      </p:sp>
      <p:sp>
        <p:nvSpPr>
          <p:cNvPr id="63" name="Textfeld 62">
            <a:extLst>
              <a:ext uri="{FF2B5EF4-FFF2-40B4-BE49-F238E27FC236}">
                <a16:creationId xmlns:a16="http://schemas.microsoft.com/office/drawing/2014/main" id="{42F908D8-2828-4772-9441-5322A6247E33}"/>
              </a:ext>
            </a:extLst>
          </p:cNvPr>
          <p:cNvSpPr txBox="1"/>
          <p:nvPr/>
        </p:nvSpPr>
        <p:spPr>
          <a:xfrm>
            <a:off x="89887" y="2898146"/>
            <a:ext cx="1099583" cy="255019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Gebühr für Personal- </a:t>
            </a:r>
            <a:r>
              <a:rPr lang="de-DE" dirty="0" err="1" smtClean="0">
                <a:latin typeface="Times New Roman" panose="02020603050405020304" pitchFamily="18" charset="0"/>
                <a:cs typeface="Times New Roman" panose="02020603050405020304" pitchFamily="18" charset="0"/>
              </a:rPr>
              <a:t>ausweis</a:t>
            </a:r>
            <a:r>
              <a:rPr lang="de-DE" dirty="0" smtClean="0">
                <a:latin typeface="Times New Roman" panose="02020603050405020304" pitchFamily="18" charset="0"/>
                <a:cs typeface="Times New Roman" panose="02020603050405020304" pitchFamily="18" charset="0"/>
              </a:rPr>
              <a:t>,</a:t>
            </a:r>
          </a:p>
          <a:p>
            <a:r>
              <a:rPr lang="de-DE" dirty="0" err="1" smtClean="0">
                <a:latin typeface="Times New Roman" panose="02020603050405020304" pitchFamily="18" charset="0"/>
                <a:cs typeface="Times New Roman" panose="02020603050405020304" pitchFamily="18" charset="0"/>
              </a:rPr>
              <a:t>Beurkun</a:t>
            </a:r>
            <a:r>
              <a:rPr lang="de-DE" dirty="0" smtClean="0">
                <a:latin typeface="Times New Roman" panose="02020603050405020304" pitchFamily="18" charset="0"/>
                <a:cs typeface="Times New Roman" panose="02020603050405020304" pitchFamily="18" charset="0"/>
              </a:rPr>
              <a:t>- </a:t>
            </a:r>
            <a:r>
              <a:rPr lang="de-DE" dirty="0" err="1" smtClean="0">
                <a:latin typeface="Times New Roman" panose="02020603050405020304" pitchFamily="18" charset="0"/>
                <a:cs typeface="Times New Roman" panose="02020603050405020304" pitchFamily="18" charset="0"/>
              </a:rPr>
              <a:t>dung</a:t>
            </a:r>
            <a:r>
              <a:rPr lang="de-DE" dirty="0" smtClean="0">
                <a:latin typeface="Times New Roman" panose="02020603050405020304" pitchFamily="18" charset="0"/>
                <a:cs typeface="Times New Roman" panose="02020603050405020304" pitchFamily="18" charset="0"/>
              </a:rPr>
              <a:t>. Müll- abfuhr</a:t>
            </a:r>
          </a:p>
          <a:p>
            <a:endParaRPr lang="de-DE" dirty="0">
              <a:latin typeface="Times New Roman" panose="02020603050405020304" pitchFamily="18" charset="0"/>
              <a:cs typeface="Times New Roman" panose="02020603050405020304" pitchFamily="18" charset="0"/>
            </a:endParaRPr>
          </a:p>
        </p:txBody>
      </p:sp>
      <p:sp>
        <p:nvSpPr>
          <p:cNvPr id="67" name="Textfeld 66">
            <a:extLst>
              <a:ext uri="{FF2B5EF4-FFF2-40B4-BE49-F238E27FC236}">
                <a16:creationId xmlns:a16="http://schemas.microsoft.com/office/drawing/2014/main" id="{B6FB82D3-705B-4E66-97ED-4887A3B11AAF}"/>
              </a:ext>
            </a:extLst>
          </p:cNvPr>
          <p:cNvSpPr txBox="1"/>
          <p:nvPr/>
        </p:nvSpPr>
        <p:spPr>
          <a:xfrm>
            <a:off x="1211053" y="2888096"/>
            <a:ext cx="1826142" cy="285713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Gewinne aus öffentlichen Beteiligungen (siehe </a:t>
            </a:r>
            <a:r>
              <a:rPr lang="de-DE" dirty="0" err="1" smtClean="0">
                <a:latin typeface="Times New Roman" panose="02020603050405020304" pitchFamily="18" charset="0"/>
                <a:cs typeface="Times New Roman" panose="02020603050405020304" pitchFamily="18" charset="0"/>
              </a:rPr>
              <a:t>öffentl</a:t>
            </a:r>
            <a:r>
              <a:rPr lang="de-DE" dirty="0" smtClean="0">
                <a:latin typeface="Times New Roman" panose="02020603050405020304" pitchFamily="18" charset="0"/>
                <a:cs typeface="Times New Roman" panose="02020603050405020304" pitchFamily="18" charset="0"/>
              </a:rPr>
              <a:t>. Unternehmen). Insb. </a:t>
            </a:r>
            <a:r>
              <a:rPr lang="de-DE" dirty="0">
                <a:latin typeface="Times New Roman" panose="02020603050405020304" pitchFamily="18" charset="0"/>
                <a:cs typeface="Times New Roman" panose="02020603050405020304" pitchFamily="18" charset="0"/>
              </a:rPr>
              <a:t>ö</a:t>
            </a:r>
            <a:r>
              <a:rPr lang="de-DE" dirty="0" smtClean="0">
                <a:latin typeface="Times New Roman" panose="02020603050405020304" pitchFamily="18" charset="0"/>
                <a:cs typeface="Times New Roman" panose="02020603050405020304" pitchFamily="18" charset="0"/>
              </a:rPr>
              <a:t>ffentliche Energieversorger oder Sparkassen auf kommunaler Ebene</a:t>
            </a:r>
            <a:endParaRPr lang="de-DE" dirty="0">
              <a:latin typeface="Times New Roman" panose="02020603050405020304" pitchFamily="18" charset="0"/>
              <a:cs typeface="Times New Roman" panose="02020603050405020304" pitchFamily="18" charset="0"/>
            </a:endParaRPr>
          </a:p>
        </p:txBody>
      </p:sp>
      <p:sp>
        <p:nvSpPr>
          <p:cNvPr id="72" name="Textfeld 71">
            <a:extLst>
              <a:ext uri="{FF2B5EF4-FFF2-40B4-BE49-F238E27FC236}">
                <a16:creationId xmlns:a16="http://schemas.microsoft.com/office/drawing/2014/main" id="{2C4502C4-2632-4C11-A358-F0B46A94593F}"/>
              </a:ext>
            </a:extLst>
          </p:cNvPr>
          <p:cNvSpPr txBox="1"/>
          <p:nvPr/>
        </p:nvSpPr>
        <p:spPr>
          <a:xfrm>
            <a:off x="3749979" y="2205288"/>
            <a:ext cx="1053911" cy="369332"/>
          </a:xfrm>
          <a:prstGeom prst="rect">
            <a:avLst/>
          </a:prstGeom>
          <a:noFill/>
        </p:spPr>
        <p:txBody>
          <a:bodyPr wrap="square" rtlCol="0">
            <a:spAutoFit/>
          </a:bodyPr>
          <a:lstStyle/>
          <a:p>
            <a:pPr algn="ctr"/>
            <a:r>
              <a:rPr lang="de-DE" b="1" dirty="0" smtClean="0">
                <a:latin typeface="Times New Roman" panose="02020603050405020304" pitchFamily="18" charset="0"/>
                <a:cs typeface="Times New Roman" panose="02020603050405020304" pitchFamily="18" charset="0"/>
              </a:rPr>
              <a:t>Beiträge</a:t>
            </a:r>
          </a:p>
        </p:txBody>
      </p:sp>
      <p:sp>
        <p:nvSpPr>
          <p:cNvPr id="74" name="Textfeld 73">
            <a:extLst>
              <a:ext uri="{FF2B5EF4-FFF2-40B4-BE49-F238E27FC236}">
                <a16:creationId xmlns:a16="http://schemas.microsoft.com/office/drawing/2014/main" id="{6C4FF9E2-712A-410D-A2F4-90608A69AEEA}"/>
              </a:ext>
            </a:extLst>
          </p:cNvPr>
          <p:cNvSpPr txBox="1"/>
          <p:nvPr/>
        </p:nvSpPr>
        <p:spPr>
          <a:xfrm>
            <a:off x="2839261" y="5013510"/>
            <a:ext cx="3366131" cy="95032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Kapitalertragssteuer, Einkommenssteuer. Allg. </a:t>
            </a:r>
          </a:p>
          <a:p>
            <a:r>
              <a:rPr lang="de-DE" dirty="0" smtClean="0">
                <a:latin typeface="Times New Roman" panose="02020603050405020304" pitchFamily="18" charset="0"/>
                <a:cs typeface="Times New Roman" panose="02020603050405020304" pitchFamily="18" charset="0"/>
              </a:rPr>
              <a:t>Steuern auf Arbeit und Kapital</a:t>
            </a:r>
            <a:endParaRPr lang="de-DE" dirty="0">
              <a:latin typeface="Times New Roman" panose="02020603050405020304" pitchFamily="18" charset="0"/>
              <a:cs typeface="Times New Roman" panose="02020603050405020304" pitchFamily="18" charset="0"/>
            </a:endParaRPr>
          </a:p>
        </p:txBody>
      </p:sp>
      <p:sp>
        <p:nvSpPr>
          <p:cNvPr id="75" name="Textfeld 74">
            <a:extLst>
              <a:ext uri="{FF2B5EF4-FFF2-40B4-BE49-F238E27FC236}">
                <a16:creationId xmlns:a16="http://schemas.microsoft.com/office/drawing/2014/main" id="{E68174A4-FBED-4FAC-ADF4-E9C76D7AFCAE}"/>
              </a:ext>
            </a:extLst>
          </p:cNvPr>
          <p:cNvSpPr txBox="1"/>
          <p:nvPr/>
        </p:nvSpPr>
        <p:spPr>
          <a:xfrm>
            <a:off x="6086475" y="5373775"/>
            <a:ext cx="3722046" cy="666044"/>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Umsatzsteuer/Mehrwertsteuer, Zölle, Vergnügungssteuer</a:t>
            </a:r>
            <a:endParaRPr lang="de-DE" dirty="0">
              <a:latin typeface="Times New Roman" panose="02020603050405020304" pitchFamily="18" charset="0"/>
              <a:cs typeface="Times New Roman" panose="02020603050405020304" pitchFamily="18" charset="0"/>
            </a:endParaRPr>
          </a:p>
        </p:txBody>
      </p:sp>
      <p:sp>
        <p:nvSpPr>
          <p:cNvPr id="76" name="Textfeld 75">
            <a:extLst>
              <a:ext uri="{FF2B5EF4-FFF2-40B4-BE49-F238E27FC236}">
                <a16:creationId xmlns:a16="http://schemas.microsoft.com/office/drawing/2014/main" id="{DBB1F9C1-A6BD-4BD5-9C2D-6BB5A8988580}"/>
              </a:ext>
            </a:extLst>
          </p:cNvPr>
          <p:cNvSpPr txBox="1"/>
          <p:nvPr/>
        </p:nvSpPr>
        <p:spPr>
          <a:xfrm>
            <a:off x="6220244" y="3553694"/>
            <a:ext cx="3157904" cy="124913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a:t>
            </a:r>
            <a:r>
              <a:rPr lang="de-DE" dirty="0">
                <a:latin typeface="Times New Roman" panose="02020603050405020304" pitchFamily="18" charset="0"/>
                <a:cs typeface="Times New Roman" panose="02020603050405020304" pitchFamily="18" charset="0"/>
              </a:rPr>
              <a:t>Pflegeversicherung</a:t>
            </a:r>
          </a:p>
          <a:p>
            <a:r>
              <a:rPr lang="de-DE" dirty="0" smtClean="0">
                <a:latin typeface="Times New Roman" panose="02020603050405020304" pitchFamily="18" charset="0"/>
                <a:cs typeface="Times New Roman" panose="02020603050405020304" pitchFamily="18" charset="0"/>
              </a:rPr>
              <a:t>Arbeitslosenversicherung, Krankenversicherung,</a:t>
            </a:r>
          </a:p>
          <a:p>
            <a:r>
              <a:rPr lang="de-DE" dirty="0" smtClean="0">
                <a:latin typeface="Times New Roman" panose="02020603050405020304" pitchFamily="18" charset="0"/>
                <a:cs typeface="Times New Roman" panose="02020603050405020304" pitchFamily="18" charset="0"/>
              </a:rPr>
              <a:t>Rentenversicherung</a:t>
            </a:r>
          </a:p>
        </p:txBody>
      </p:sp>
      <p:sp>
        <p:nvSpPr>
          <p:cNvPr id="78" name="Textfeld 77">
            <a:extLst>
              <a:ext uri="{FF2B5EF4-FFF2-40B4-BE49-F238E27FC236}">
                <a16:creationId xmlns:a16="http://schemas.microsoft.com/office/drawing/2014/main" id="{F5663C4B-A0C5-4038-8D7C-6C8D5B061BBB}"/>
              </a:ext>
            </a:extLst>
          </p:cNvPr>
          <p:cNvSpPr txBox="1"/>
          <p:nvPr/>
        </p:nvSpPr>
        <p:spPr>
          <a:xfrm>
            <a:off x="7731402" y="2190425"/>
            <a:ext cx="2077119" cy="119272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Ausgabe von Staatsanleihen,</a:t>
            </a:r>
          </a:p>
          <a:p>
            <a:r>
              <a:rPr lang="de-DE" dirty="0" smtClean="0">
                <a:latin typeface="Times New Roman" panose="02020603050405020304" pitchFamily="18" charset="0"/>
                <a:cs typeface="Times New Roman" panose="02020603050405020304" pitchFamily="18" charset="0"/>
              </a:rPr>
              <a:t>Kassenkredite auf kommunaler Ebene</a:t>
            </a:r>
          </a:p>
          <a:p>
            <a:pPr algn="ctr"/>
            <a:endParaRPr lang="de-DE" dirty="0">
              <a:latin typeface="Times New Roman" panose="02020603050405020304" pitchFamily="18" charset="0"/>
              <a:cs typeface="Times New Roman" panose="02020603050405020304" pitchFamily="18" charset="0"/>
            </a:endParaRPr>
          </a:p>
        </p:txBody>
      </p:sp>
      <p:sp>
        <p:nvSpPr>
          <p:cNvPr id="79" name="Textfeld 78">
            <a:extLst>
              <a:ext uri="{FF2B5EF4-FFF2-40B4-BE49-F238E27FC236}">
                <a16:creationId xmlns:a16="http://schemas.microsoft.com/office/drawing/2014/main" id="{F5663C4B-A0C5-4038-8D7C-6C8D5B061BBB}"/>
              </a:ext>
            </a:extLst>
          </p:cNvPr>
          <p:cNvSpPr txBox="1"/>
          <p:nvPr/>
        </p:nvSpPr>
        <p:spPr>
          <a:xfrm>
            <a:off x="10093943" y="2204186"/>
            <a:ext cx="2159326" cy="119272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Länderfinanz- </a:t>
            </a:r>
            <a:r>
              <a:rPr lang="de-DE" dirty="0" err="1" smtClean="0">
                <a:latin typeface="Times New Roman" panose="02020603050405020304" pitchFamily="18" charset="0"/>
                <a:cs typeface="Times New Roman" panose="02020603050405020304" pitchFamily="18" charset="0"/>
              </a:rPr>
              <a:t>ausgleich</a:t>
            </a:r>
            <a:r>
              <a:rPr lang="de-DE" dirty="0" smtClean="0">
                <a:latin typeface="Times New Roman" panose="02020603050405020304" pitchFamily="18" charset="0"/>
                <a:cs typeface="Times New Roman" panose="02020603050405020304" pitchFamily="18" charset="0"/>
              </a:rPr>
              <a:t>,</a:t>
            </a:r>
          </a:p>
          <a:p>
            <a:r>
              <a:rPr lang="de-DE" dirty="0" smtClean="0">
                <a:latin typeface="Times New Roman" panose="02020603050405020304" pitchFamily="18" charset="0"/>
                <a:cs typeface="Times New Roman" panose="02020603050405020304" pitchFamily="18" charset="0"/>
              </a:rPr>
              <a:t>kommunaler Finanzausgleich</a:t>
            </a:r>
          </a:p>
          <a:p>
            <a:pPr algn="ct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671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1" grpId="0"/>
      <p:bldP spid="63" grpId="0"/>
      <p:bldP spid="67" grpId="0"/>
      <p:bldP spid="74" grpId="0"/>
      <p:bldP spid="75" grpId="0"/>
      <p:bldP spid="76" grpId="0"/>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7" name="Foliennummernplatzhalter 6"/>
          <p:cNvSpPr>
            <a:spLocks noGrp="1"/>
          </p:cNvSpPr>
          <p:nvPr>
            <p:ph type="sldNum" sz="quarter" idx="12"/>
          </p:nvPr>
        </p:nvSpPr>
        <p:spPr/>
        <p:txBody>
          <a:bodyPr/>
          <a:lstStyle/>
          <a:p>
            <a:fld id="{386CAE9C-98EE-4793-B6DD-11C28406210D}" type="slidenum">
              <a:rPr lang="de-DE" smtClean="0"/>
              <a:t>2</a:t>
            </a:fld>
            <a:endParaRPr lang="de-DE"/>
          </a:p>
        </p:txBody>
      </p:sp>
    </p:spTree>
    <p:extLst>
      <p:ext uri="{BB962C8B-B14F-4D97-AF65-F5344CB8AC3E}">
        <p14:creationId xmlns:p14="http://schemas.microsoft.com/office/powerpoint/2010/main" val="512550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marL="342900" indent="-342900">
              <a:buFont typeface="Arial" panose="020B0604020202020204" pitchFamily="34" charset="0"/>
              <a:buChar char="•"/>
            </a:pPr>
            <a:r>
              <a:rPr lang="de-DE" sz="1600" dirty="0">
                <a:latin typeface="Times New Roman" panose="02020603050405020304" pitchFamily="18" charset="0"/>
                <a:cs typeface="Times New Roman" panose="02020603050405020304" pitchFamily="18" charset="0"/>
              </a:rPr>
              <a:t>Brümmerhoff, D. (2018), </a:t>
            </a:r>
            <a:r>
              <a:rPr lang="de-DE" sz="1600" b="1" dirty="0">
                <a:latin typeface="Times New Roman" panose="02020603050405020304" pitchFamily="18" charset="0"/>
                <a:cs typeface="Times New Roman" panose="02020603050405020304" pitchFamily="18" charset="0"/>
              </a:rPr>
              <a:t>Finanzwissenschaft</a:t>
            </a:r>
            <a:r>
              <a:rPr lang="de-DE" sz="1600" dirty="0">
                <a:latin typeface="Times New Roman" panose="02020603050405020304" pitchFamily="18" charset="0"/>
                <a:cs typeface="Times New Roman" panose="02020603050405020304" pitchFamily="18" charset="0"/>
              </a:rPr>
              <a:t>, 12. Aufl., Walter de </a:t>
            </a:r>
            <a:r>
              <a:rPr lang="de-DE" sz="1600" dirty="0" err="1">
                <a:latin typeface="Times New Roman" panose="02020603050405020304" pitchFamily="18" charset="0"/>
                <a:cs typeface="Times New Roman" panose="02020603050405020304" pitchFamily="18" charset="0"/>
              </a:rPr>
              <a:t>Gruyter</a:t>
            </a:r>
            <a:r>
              <a:rPr lang="de-DE"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600" dirty="0" err="1">
                <a:latin typeface="Times New Roman" panose="02020603050405020304" pitchFamily="18" charset="0"/>
                <a:cs typeface="Times New Roman" panose="02020603050405020304" pitchFamily="18" charset="0"/>
              </a:rPr>
              <a:t>Blankart</a:t>
            </a:r>
            <a:r>
              <a:rPr lang="de-DE" sz="1600" dirty="0">
                <a:latin typeface="Times New Roman" panose="02020603050405020304" pitchFamily="18" charset="0"/>
                <a:cs typeface="Times New Roman" panose="02020603050405020304" pitchFamily="18" charset="0"/>
              </a:rPr>
              <a:t>, B. (2017), </a:t>
            </a:r>
            <a:r>
              <a:rPr lang="de-DE" sz="1600" b="1" dirty="0">
                <a:latin typeface="Times New Roman" panose="02020603050405020304" pitchFamily="18" charset="0"/>
                <a:cs typeface="Times New Roman" panose="02020603050405020304" pitchFamily="18" charset="0"/>
              </a:rPr>
              <a:t>Öffentliche Finanzen in der Demokratie</a:t>
            </a:r>
            <a:r>
              <a:rPr lang="de-DE" sz="1600" dirty="0">
                <a:latin typeface="Times New Roman" panose="02020603050405020304" pitchFamily="18" charset="0"/>
                <a:cs typeface="Times New Roman" panose="02020603050405020304" pitchFamily="18" charset="0"/>
              </a:rPr>
              <a:t>, 9. Aufl., </a:t>
            </a:r>
            <a:r>
              <a:rPr lang="de-DE" sz="1600" dirty="0" err="1">
                <a:latin typeface="Times New Roman" panose="02020603050405020304" pitchFamily="18" charset="0"/>
                <a:cs typeface="Times New Roman" panose="02020603050405020304" pitchFamily="18" charset="0"/>
              </a:rPr>
              <a:t>Vahlen</a:t>
            </a:r>
            <a:r>
              <a:rPr lang="de-DE"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err="1">
                <a:latin typeface="Times New Roman" panose="02020603050405020304" pitchFamily="18" charset="0"/>
                <a:cs typeface="Times New Roman" panose="02020603050405020304" pitchFamily="18" charset="0"/>
              </a:rPr>
              <a:t>Cansier</a:t>
            </a:r>
            <a:r>
              <a:rPr lang="en-US" sz="1600" dirty="0">
                <a:latin typeface="Times New Roman" panose="02020603050405020304" pitchFamily="18" charset="0"/>
                <a:cs typeface="Times New Roman" panose="02020603050405020304" pitchFamily="18" charset="0"/>
              </a:rPr>
              <a:t>, D. und Beyer, S. (2003), </a:t>
            </a:r>
            <a:r>
              <a:rPr lang="en-US" sz="1600" b="1" dirty="0" err="1">
                <a:latin typeface="Times New Roman" panose="02020603050405020304" pitchFamily="18" charset="0"/>
                <a:cs typeface="Times New Roman" panose="02020603050405020304" pitchFamily="18" charset="0"/>
              </a:rPr>
              <a:t>Einführung</a:t>
            </a:r>
            <a:r>
              <a:rPr lang="en-US" sz="1600" b="1" dirty="0">
                <a:latin typeface="Times New Roman" panose="02020603050405020304" pitchFamily="18" charset="0"/>
                <a:cs typeface="Times New Roman" panose="02020603050405020304" pitchFamily="18" charset="0"/>
              </a:rPr>
              <a:t> in die </a:t>
            </a:r>
            <a:r>
              <a:rPr lang="en-US" sz="1600" b="1" dirty="0" err="1">
                <a:latin typeface="Times New Roman" panose="02020603050405020304" pitchFamily="18" charset="0"/>
                <a:cs typeface="Times New Roman" panose="02020603050405020304" pitchFamily="18" charset="0"/>
              </a:rPr>
              <a:t>Finanzwissenschaft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Oldenbourg</a:t>
            </a:r>
            <a:r>
              <a:rPr lang="en-US"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600" dirty="0" err="1">
                <a:latin typeface="Times New Roman" panose="02020603050405020304" pitchFamily="18" charset="0"/>
                <a:cs typeface="Times New Roman" panose="02020603050405020304" pitchFamily="18" charset="0"/>
              </a:rPr>
              <a:t>Corneo</a:t>
            </a:r>
            <a:r>
              <a:rPr lang="de-DE" sz="1600" dirty="0">
                <a:latin typeface="Times New Roman" panose="02020603050405020304" pitchFamily="18" charset="0"/>
                <a:cs typeface="Times New Roman" panose="02020603050405020304" pitchFamily="18" charset="0"/>
              </a:rPr>
              <a:t>, G. (2018), </a:t>
            </a:r>
            <a:r>
              <a:rPr lang="de-DE" sz="1600" b="1" dirty="0">
                <a:latin typeface="Times New Roman" panose="02020603050405020304" pitchFamily="18" charset="0"/>
                <a:cs typeface="Times New Roman" panose="02020603050405020304" pitchFamily="18" charset="0"/>
              </a:rPr>
              <a:t>Öffentliche Finanzen: Ausgabenpolitik</a:t>
            </a:r>
            <a:r>
              <a:rPr lang="de-DE" sz="1600" dirty="0">
                <a:latin typeface="Times New Roman" panose="02020603050405020304" pitchFamily="18" charset="0"/>
                <a:cs typeface="Times New Roman" panose="02020603050405020304" pitchFamily="18" charset="0"/>
              </a:rPr>
              <a:t>, 5. Aufl., Mohr Siebeck</a:t>
            </a:r>
            <a:r>
              <a:rPr lang="de-DE"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err="1">
                <a:latin typeface="Times New Roman" panose="02020603050405020304" pitchFamily="18" charset="0"/>
                <a:cs typeface="Times New Roman" panose="02020603050405020304" pitchFamily="18" charset="0"/>
              </a:rPr>
              <a:t>Hindriks</a:t>
            </a:r>
            <a:r>
              <a:rPr lang="en-US" sz="1600" dirty="0">
                <a:latin typeface="Times New Roman" panose="02020603050405020304" pitchFamily="18" charset="0"/>
                <a:cs typeface="Times New Roman" panose="02020603050405020304" pitchFamily="18" charset="0"/>
              </a:rPr>
              <a:t>, J. und G. Myles (2013), </a:t>
            </a:r>
            <a:r>
              <a:rPr lang="en-US" sz="1600" b="1" dirty="0">
                <a:latin typeface="Times New Roman" panose="02020603050405020304" pitchFamily="18" charset="0"/>
                <a:cs typeface="Times New Roman" panose="02020603050405020304" pitchFamily="18" charset="0"/>
              </a:rPr>
              <a:t>Intermediate Public Economics</a:t>
            </a:r>
            <a:r>
              <a:rPr lang="en-US" sz="1600" dirty="0">
                <a:latin typeface="Times New Roman" panose="02020603050405020304" pitchFamily="18" charset="0"/>
                <a:cs typeface="Times New Roman" panose="02020603050405020304" pitchFamily="18" charset="0"/>
              </a:rPr>
              <a:t>, vol. 2, MIT Press</a:t>
            </a:r>
            <a:r>
              <a:rPr lang="en-US"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Homburg, S. (2015), </a:t>
            </a:r>
            <a:r>
              <a:rPr lang="en-US" sz="1600" b="1" dirty="0">
                <a:latin typeface="Times New Roman" panose="02020603050405020304" pitchFamily="18" charset="0"/>
                <a:cs typeface="Times New Roman" panose="02020603050405020304" pitchFamily="18" charset="0"/>
              </a:rPr>
              <a:t>Allgemeine </a:t>
            </a:r>
            <a:r>
              <a:rPr lang="en-US" sz="1600" b="1" dirty="0" err="1">
                <a:latin typeface="Times New Roman" panose="02020603050405020304" pitchFamily="18" charset="0"/>
                <a:cs typeface="Times New Roman" panose="02020603050405020304" pitchFamily="18" charset="0"/>
              </a:rPr>
              <a:t>Steuerlehre</a:t>
            </a:r>
            <a:r>
              <a:rPr lang="en-US" sz="1600" dirty="0">
                <a:latin typeface="Times New Roman" panose="02020603050405020304" pitchFamily="18" charset="0"/>
                <a:cs typeface="Times New Roman" panose="02020603050405020304" pitchFamily="18" charset="0"/>
              </a:rPr>
              <a:t>, 7. </a:t>
            </a:r>
            <a:r>
              <a:rPr lang="en-US" sz="1600" dirty="0" err="1">
                <a:latin typeface="Times New Roman" panose="02020603050405020304" pitchFamily="18" charset="0"/>
                <a:cs typeface="Times New Roman" panose="02020603050405020304" pitchFamily="18" charset="0"/>
              </a:rPr>
              <a:t>Aufl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Vahlen</a:t>
            </a:r>
            <a:r>
              <a:rPr lang="en-US"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Zimmermann H., Henke, K, und </a:t>
            </a:r>
            <a:r>
              <a:rPr lang="en-US" sz="1600" dirty="0" err="1" smtClean="0">
                <a:latin typeface="Times New Roman" panose="02020603050405020304" pitchFamily="18" charset="0"/>
                <a:cs typeface="Times New Roman" panose="02020603050405020304" pitchFamily="18" charset="0"/>
              </a:rPr>
              <a:t>Broer</a:t>
            </a:r>
            <a:r>
              <a:rPr lang="en-US" sz="1600" dirty="0" smtClean="0">
                <a:latin typeface="Times New Roman" panose="02020603050405020304" pitchFamily="18" charset="0"/>
                <a:cs typeface="Times New Roman" panose="02020603050405020304" pitchFamily="18" charset="0"/>
              </a:rPr>
              <a:t> M. (2017), </a:t>
            </a:r>
            <a:r>
              <a:rPr lang="en-US" sz="1600" b="1" dirty="0" err="1" smtClean="0">
                <a:latin typeface="Times New Roman" panose="02020603050405020304" pitchFamily="18" charset="0"/>
                <a:cs typeface="Times New Roman" panose="02020603050405020304" pitchFamily="18" charset="0"/>
              </a:rPr>
              <a:t>Finanzwissenschaft</a:t>
            </a:r>
            <a:r>
              <a:rPr lang="en-US" sz="1600" dirty="0" smtClean="0">
                <a:latin typeface="Times New Roman" panose="02020603050405020304" pitchFamily="18" charset="0"/>
                <a:cs typeface="Times New Roman" panose="02020603050405020304" pitchFamily="18" charset="0"/>
              </a:rPr>
              <a:t>, 12. </a:t>
            </a:r>
            <a:r>
              <a:rPr lang="en-US" sz="1600" dirty="0" err="1" smtClean="0">
                <a:latin typeface="Times New Roman" panose="02020603050405020304" pitchFamily="18" charset="0"/>
                <a:cs typeface="Times New Roman" panose="02020603050405020304" pitchFamily="18" charset="0"/>
              </a:rPr>
              <a:t>Aufl</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Vahlen</a:t>
            </a:r>
            <a:r>
              <a:rPr lang="en-US"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600" dirty="0">
                <a:latin typeface="Times New Roman" panose="02020603050405020304" pitchFamily="18" charset="0"/>
                <a:cs typeface="Times New Roman" panose="02020603050405020304" pitchFamily="18" charset="0"/>
              </a:rPr>
              <a:t>Auerbach A., </a:t>
            </a:r>
            <a:r>
              <a:rPr lang="de-DE" sz="1600" dirty="0" err="1">
                <a:latin typeface="Times New Roman" panose="02020603050405020304" pitchFamily="18" charset="0"/>
                <a:cs typeface="Times New Roman" panose="02020603050405020304" pitchFamily="18" charset="0"/>
              </a:rPr>
              <a:t>Chetty</a:t>
            </a:r>
            <a:r>
              <a:rPr lang="de-DE" sz="1600" dirty="0">
                <a:latin typeface="Times New Roman" panose="02020603050405020304" pitchFamily="18" charset="0"/>
                <a:cs typeface="Times New Roman" panose="02020603050405020304" pitchFamily="18" charset="0"/>
              </a:rPr>
              <a:t> R., Feldstein M. und </a:t>
            </a:r>
            <a:r>
              <a:rPr lang="de-DE" sz="1600" dirty="0" err="1">
                <a:latin typeface="Times New Roman" panose="02020603050405020304" pitchFamily="18" charset="0"/>
                <a:cs typeface="Times New Roman" panose="02020603050405020304" pitchFamily="18" charset="0"/>
              </a:rPr>
              <a:t>Saez</a:t>
            </a:r>
            <a:r>
              <a:rPr lang="de-DE" sz="1600" dirty="0">
                <a:latin typeface="Times New Roman" panose="02020603050405020304" pitchFamily="18" charset="0"/>
                <a:cs typeface="Times New Roman" panose="02020603050405020304" pitchFamily="18" charset="0"/>
              </a:rPr>
              <a:t>, E. (2015), </a:t>
            </a:r>
            <a:r>
              <a:rPr lang="en-US" sz="1600" b="1" dirty="0">
                <a:latin typeface="Times New Roman" panose="02020603050405020304" pitchFamily="18" charset="0"/>
                <a:cs typeface="Times New Roman" panose="02020603050405020304" pitchFamily="18" charset="0"/>
              </a:rPr>
              <a:t>Handbook of public economics</a:t>
            </a:r>
            <a:r>
              <a:rPr lang="en-US" sz="1600" dirty="0">
                <a:latin typeface="Times New Roman" panose="02020603050405020304" pitchFamily="18" charset="0"/>
                <a:cs typeface="Times New Roman" panose="02020603050405020304" pitchFamily="18" charset="0"/>
              </a:rPr>
              <a:t>, vol. 5, Elsevier.</a:t>
            </a:r>
          </a:p>
        </p:txBody>
      </p:sp>
      <p:sp>
        <p:nvSpPr>
          <p:cNvPr id="2" name="Textfeld 1"/>
          <p:cNvSpPr txBox="1"/>
          <p:nvPr/>
        </p:nvSpPr>
        <p:spPr>
          <a:xfrm>
            <a:off x="2811252" y="896115"/>
            <a:ext cx="1491114" cy="36933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Standardwerk</a:t>
            </a:r>
            <a:endParaRPr lang="de-DE"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2886739" y="1599588"/>
            <a:ext cx="1491114" cy="36933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Standardwerk</a:t>
            </a:r>
            <a:endParaRPr lang="de-DE" dirty="0">
              <a:latin typeface="Times New Roman" panose="02020603050405020304" pitchFamily="18" charset="0"/>
              <a:cs typeface="Times New Roman" panose="02020603050405020304" pitchFamily="18" charset="0"/>
            </a:endParaRPr>
          </a:p>
        </p:txBody>
      </p:sp>
      <p:sp>
        <p:nvSpPr>
          <p:cNvPr id="6" name="Textfeld 5"/>
          <p:cNvSpPr txBox="1"/>
          <p:nvPr/>
        </p:nvSpPr>
        <p:spPr>
          <a:xfrm>
            <a:off x="2933298" y="2409914"/>
            <a:ext cx="4800646" cy="39764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Älteres </a:t>
            </a:r>
            <a:r>
              <a:rPr lang="de-DE" dirty="0" err="1" smtClean="0">
                <a:latin typeface="Times New Roman" panose="02020603050405020304" pitchFamily="18" charset="0"/>
                <a:cs typeface="Times New Roman" panose="02020603050405020304" pitchFamily="18" charset="0"/>
              </a:rPr>
              <a:t>Sandardwerk</a:t>
            </a:r>
            <a:r>
              <a:rPr lang="de-DE" dirty="0" smtClean="0">
                <a:latin typeface="Times New Roman" panose="02020603050405020304" pitchFamily="18" charset="0"/>
                <a:cs typeface="Times New Roman" panose="02020603050405020304" pitchFamily="18" charset="0"/>
              </a:rPr>
              <a:t> mit formalerem Charakter </a:t>
            </a:r>
            <a:endParaRPr lang="de-DE" dirty="0">
              <a:latin typeface="Times New Roman" panose="02020603050405020304" pitchFamily="18" charset="0"/>
              <a:cs typeface="Times New Roman" panose="02020603050405020304" pitchFamily="18" charset="0"/>
            </a:endParaRPr>
          </a:p>
        </p:txBody>
      </p:sp>
      <p:sp>
        <p:nvSpPr>
          <p:cNvPr id="7" name="Textfeld 6"/>
          <p:cNvSpPr txBox="1"/>
          <p:nvPr/>
        </p:nvSpPr>
        <p:spPr>
          <a:xfrm>
            <a:off x="2886739" y="3113386"/>
            <a:ext cx="8786816" cy="37134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Ausgabenseite mit vielen Beispielen und Verweisen auf wissenschaftliche Artikel</a:t>
            </a:r>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586354" y="3766357"/>
            <a:ext cx="8786816" cy="37134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Englisches Standardwerl mit höherem Anspruch</a:t>
            </a:r>
            <a:endParaRPr lang="de-DE"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1702591" y="4520332"/>
            <a:ext cx="8786816" cy="37134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Spezifisches tiefgehendes Werk für Steuertheorie: Zum Weiterlesen! </a:t>
            </a:r>
            <a:endParaRPr lang="de-DE" dirty="0">
              <a:latin typeface="Times New Roman" panose="02020603050405020304" pitchFamily="18" charset="0"/>
              <a:cs typeface="Times New Roman" panose="02020603050405020304" pitchFamily="18" charset="0"/>
            </a:endParaRPr>
          </a:p>
        </p:txBody>
      </p:sp>
      <p:sp>
        <p:nvSpPr>
          <p:cNvPr id="12" name="Textfeld 11"/>
          <p:cNvSpPr txBox="1"/>
          <p:nvPr/>
        </p:nvSpPr>
        <p:spPr>
          <a:xfrm>
            <a:off x="1803884" y="6036139"/>
            <a:ext cx="7741767" cy="36933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Weltweit anerkanntes Nachschlagewerk, kein klassisches Lehrbuch</a:t>
            </a:r>
            <a:endParaRPr lang="de-DE" dirty="0">
              <a:latin typeface="Times New Roman" panose="02020603050405020304" pitchFamily="18" charset="0"/>
              <a:cs typeface="Times New Roman" panose="02020603050405020304" pitchFamily="18" charset="0"/>
            </a:endParaRPr>
          </a:p>
        </p:txBody>
      </p:sp>
      <p:sp>
        <p:nvSpPr>
          <p:cNvPr id="13" name="Textfeld 12"/>
          <p:cNvSpPr txBox="1"/>
          <p:nvPr/>
        </p:nvSpPr>
        <p:spPr>
          <a:xfrm>
            <a:off x="1803885" y="5316076"/>
            <a:ext cx="2258826" cy="36933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Standardwerk, s.o.</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16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Finanzwissenschaft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Den </a:t>
            </a:r>
            <a:r>
              <a:rPr lang="de-DE" sz="2400" b="1" dirty="0">
                <a:latin typeface="Times New Roman" panose="02020603050405020304" pitchFamily="18" charset="0"/>
                <a:cs typeface="Times New Roman" panose="02020603050405020304" pitchFamily="18" charset="0"/>
              </a:rPr>
              <a:t>Gegenstand</a:t>
            </a:r>
            <a:r>
              <a:rPr lang="de-DE" sz="2400" dirty="0">
                <a:latin typeface="Times New Roman" panose="02020603050405020304" pitchFamily="18" charset="0"/>
                <a:cs typeface="Times New Roman" panose="02020603050405020304" pitchFamily="18" charset="0"/>
              </a:rPr>
              <a:t> bilden die wirtschaftlichen Aktivitäten des Staates</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Gegenüberstellung der Einnahmen und Ausgaben des öffentlichen Sektors</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Zwei </a:t>
            </a:r>
            <a:r>
              <a:rPr lang="de-DE" sz="2400" b="1" dirty="0">
                <a:latin typeface="Times New Roman" panose="02020603050405020304" pitchFamily="18" charset="0"/>
                <a:cs typeface="Times New Roman" panose="02020603050405020304" pitchFamily="18" charset="0"/>
              </a:rPr>
              <a:t>grundsätzliche Fragen</a:t>
            </a:r>
            <a:r>
              <a:rPr lang="de-DE" sz="2400" dirty="0">
                <a:latin typeface="Times New Roman" panose="02020603050405020304" pitchFamily="18" charset="0"/>
                <a:cs typeface="Times New Roman" panose="02020603050405020304" pitchFamily="18" charset="0"/>
              </a:rPr>
              <a:t> sollen beantwortet werden:</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beeinflusst die Staatsaktivität die Wirtschaft als Ganzes (</a:t>
            </a:r>
            <a:r>
              <a:rPr lang="de-DE" sz="2400" b="1" dirty="0">
                <a:latin typeface="Times New Roman" panose="02020603050405020304" pitchFamily="18" charset="0"/>
                <a:cs typeface="Times New Roman" panose="02020603050405020304" pitchFamily="18" charset="0"/>
              </a:rPr>
              <a:t>positiv</a:t>
            </a:r>
            <a:r>
              <a:rPr lang="de-DE" sz="2400"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sollten die wirtschaftspolitischen Maßnahmen des Staates ausgestaltet sein unter der Berücksichtigung vorher formulierter Ziele (</a:t>
            </a:r>
            <a:r>
              <a:rPr lang="de-DE" sz="2400" b="1" dirty="0">
                <a:latin typeface="Times New Roman" panose="02020603050405020304" pitchFamily="18" charset="0"/>
                <a:cs typeface="Times New Roman" panose="02020603050405020304" pitchFamily="18" charset="0"/>
              </a:rPr>
              <a:t>normativ</a:t>
            </a:r>
            <a:r>
              <a:rPr lang="de-DE"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86646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Was ist der Staat?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63507" y="1246501"/>
            <a:ext cx="4398380" cy="48897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Gebietskörperschaften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Normengerüst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Sozialversicherungen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Öffentliche Unternehmen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Individuen</a:t>
            </a:r>
          </a:p>
          <a:p>
            <a:endParaRPr lang="de-DE" sz="24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6715035" y="1079408"/>
            <a:ext cx="4107542" cy="173626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Eine allgemeinverbindliche Staatsdefinition gibt es nicht!</a:t>
            </a:r>
          </a:p>
          <a:p>
            <a:r>
              <a:rPr lang="de-DE" dirty="0" smtClean="0">
                <a:latin typeface="Times New Roman" panose="02020603050405020304" pitchFamily="18" charset="0"/>
                <a:cs typeface="Times New Roman" panose="02020603050405020304" pitchFamily="18" charset="0"/>
              </a:rPr>
              <a:t>Je nach Staat wird es aber auch bei den nebenstehenden Kategorien unterschiedliche Gewichtungen geben.</a:t>
            </a:r>
          </a:p>
        </p:txBody>
      </p:sp>
      <p:sp>
        <p:nvSpPr>
          <p:cNvPr id="5" name="Textfeld 4"/>
          <p:cNvSpPr txBox="1"/>
          <p:nvPr/>
        </p:nvSpPr>
        <p:spPr>
          <a:xfrm>
            <a:off x="6771717" y="2679061"/>
            <a:ext cx="3666461" cy="2121539"/>
          </a:xfrm>
          <a:prstGeom prst="rect">
            <a:avLst/>
          </a:prstGeom>
          <a:noFill/>
        </p:spPr>
        <p:txBody>
          <a:bodyPr wrap="square" rtlCol="0">
            <a:noAutofit/>
          </a:bodyPr>
          <a:lstStyle/>
          <a:p>
            <a:endParaRPr lang="de-DE" dirty="0" smtClean="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Z.B. werden in kontinentaleuropäischen Staaten im Allgemeinen die Sozialversicherungen einen höheren Stellenwert haben, als bei angelsächsischen Staaten. </a:t>
            </a:r>
          </a:p>
        </p:txBody>
      </p:sp>
    </p:spTree>
    <p:extLst>
      <p:ext uri="{BB962C8B-B14F-4D97-AF65-F5344CB8AC3E}">
        <p14:creationId xmlns:p14="http://schemas.microsoft.com/office/powerpoint/2010/main" val="502672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Gebietskörperschaften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233304"/>
            <a:ext cx="12172951"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Union</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Bund</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Länder</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Landkreise, Gemeinden und Gemeindeverbände/Verwaltungsgemeinschaften</a:t>
            </a:r>
          </a:p>
        </p:txBody>
      </p:sp>
      <p:sp>
        <p:nvSpPr>
          <p:cNvPr id="4" name="Textfeld 3"/>
          <p:cNvSpPr txBox="1"/>
          <p:nvPr/>
        </p:nvSpPr>
        <p:spPr>
          <a:xfrm>
            <a:off x="1869566" y="5800415"/>
            <a:ext cx="9354132" cy="70075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Klassischer </a:t>
            </a:r>
            <a:r>
              <a:rPr lang="de-DE" dirty="0" err="1" smtClean="0">
                <a:latin typeface="Times New Roman" panose="02020603050405020304" pitchFamily="18" charset="0"/>
                <a:cs typeface="Times New Roman" panose="02020603050405020304" pitchFamily="18" charset="0"/>
              </a:rPr>
              <a:t>förderaler</a:t>
            </a:r>
            <a:r>
              <a:rPr lang="de-DE" dirty="0" smtClean="0">
                <a:latin typeface="Times New Roman" panose="02020603050405020304" pitchFamily="18" charset="0"/>
                <a:cs typeface="Times New Roman" panose="02020603050405020304" pitchFamily="18" charset="0"/>
              </a:rPr>
              <a:t> Aufbau der Bundesrepublik Deutschland.</a:t>
            </a:r>
          </a:p>
          <a:p>
            <a:r>
              <a:rPr lang="de-DE" dirty="0" smtClean="0">
                <a:latin typeface="Times New Roman" panose="02020603050405020304" pitchFamily="18" charset="0"/>
                <a:cs typeface="Times New Roman" panose="02020603050405020304" pitchFamily="18" charset="0"/>
              </a:rPr>
              <a:t>In Frankreich ist dieser natürlich anders, nämlich zentralistisch auf Paris ausgerichtet. </a:t>
            </a:r>
            <a:endParaRPr lang="de-DE"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2980743" y="1306082"/>
            <a:ext cx="9354132" cy="70075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Europa bildet die EU einen supranationalen Überbau, auf den mittlerweile einige Kompetenzen übertragen worden sind,  so bricht vom Grundsatz her EU-Recht nationales Recht. </a:t>
            </a:r>
            <a:endParaRPr lang="de-DE" dirty="0">
              <a:latin typeface="Times New Roman" panose="02020603050405020304" pitchFamily="18" charset="0"/>
              <a:cs typeface="Times New Roman" panose="02020603050405020304" pitchFamily="18" charset="0"/>
            </a:endParaRPr>
          </a:p>
        </p:txBody>
      </p:sp>
      <p:sp>
        <p:nvSpPr>
          <p:cNvPr id="2" name="Rechteck 1"/>
          <p:cNvSpPr/>
          <p:nvPr/>
        </p:nvSpPr>
        <p:spPr>
          <a:xfrm>
            <a:off x="19049" y="2377440"/>
            <a:ext cx="11345637" cy="29130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822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Vertikale Staatsstruktur</a:t>
            </a:r>
          </a:p>
        </p:txBody>
      </p:sp>
      <p:sp>
        <p:nvSpPr>
          <p:cNvPr id="2" name="Gleichschenkliges Dreieck 1">
            <a:extLst>
              <a:ext uri="{FF2B5EF4-FFF2-40B4-BE49-F238E27FC236}">
                <a16:creationId xmlns:a16="http://schemas.microsoft.com/office/drawing/2014/main" id="{FFBAFC23-ED3D-4490-8F8D-DDB9EE56399C}"/>
              </a:ext>
            </a:extLst>
          </p:cNvPr>
          <p:cNvSpPr/>
          <p:nvPr/>
        </p:nvSpPr>
        <p:spPr>
          <a:xfrm>
            <a:off x="1018570" y="636606"/>
            <a:ext cx="10800000" cy="5760000"/>
          </a:xfrm>
          <a:prstGeom prst="triangl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Times New Roman" panose="02020603050405020304" pitchFamily="18" charset="0"/>
              <a:cs typeface="Times New Roman" panose="02020603050405020304" pitchFamily="18" charset="0"/>
            </a:endParaRPr>
          </a:p>
        </p:txBody>
      </p:sp>
      <p:cxnSp>
        <p:nvCxnSpPr>
          <p:cNvPr id="4" name="Gerader Verbinder 3">
            <a:extLst>
              <a:ext uri="{FF2B5EF4-FFF2-40B4-BE49-F238E27FC236}">
                <a16:creationId xmlns:a16="http://schemas.microsoft.com/office/drawing/2014/main" id="{F2D5E643-50C9-429A-89B3-E24AE6A478FA}"/>
              </a:ext>
            </a:extLst>
          </p:cNvPr>
          <p:cNvCxnSpPr>
            <a:cxnSpLocks/>
          </p:cNvCxnSpPr>
          <p:nvPr/>
        </p:nvCxnSpPr>
        <p:spPr>
          <a:xfrm>
            <a:off x="3657600" y="3608615"/>
            <a:ext cx="300445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r Verbinder 6">
            <a:extLst>
              <a:ext uri="{FF2B5EF4-FFF2-40B4-BE49-F238E27FC236}">
                <a16:creationId xmlns:a16="http://schemas.microsoft.com/office/drawing/2014/main" id="{536F9793-6836-4591-8298-541F026FDD2B}"/>
              </a:ext>
            </a:extLst>
          </p:cNvPr>
          <p:cNvCxnSpPr/>
          <p:nvPr/>
        </p:nvCxnSpPr>
        <p:spPr>
          <a:xfrm>
            <a:off x="6662057" y="3608615"/>
            <a:ext cx="2661557" cy="2787991"/>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9D0FE0AA-A77F-4A11-B7AC-AAA70D7B0F21}"/>
              </a:ext>
            </a:extLst>
          </p:cNvPr>
          <p:cNvCxnSpPr>
            <a:cxnSpLocks/>
          </p:cNvCxnSpPr>
          <p:nvPr/>
        </p:nvCxnSpPr>
        <p:spPr>
          <a:xfrm>
            <a:off x="2944585" y="4381501"/>
            <a:ext cx="444006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6D141B98-B352-4FE3-A6D5-215065E6BE20}"/>
              </a:ext>
            </a:extLst>
          </p:cNvPr>
          <p:cNvCxnSpPr>
            <a:cxnSpLocks/>
          </p:cNvCxnSpPr>
          <p:nvPr/>
        </p:nvCxnSpPr>
        <p:spPr>
          <a:xfrm>
            <a:off x="6687616" y="4381501"/>
            <a:ext cx="0" cy="201510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2B31677-468F-4E84-AA30-DEFDFE354389}"/>
              </a:ext>
            </a:extLst>
          </p:cNvPr>
          <p:cNvSpPr txBox="1"/>
          <p:nvPr/>
        </p:nvSpPr>
        <p:spPr>
          <a:xfrm>
            <a:off x="3931899" y="3795003"/>
            <a:ext cx="2595582"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Regierungsbezirke (19)</a:t>
            </a:r>
          </a:p>
        </p:txBody>
      </p:sp>
      <p:cxnSp>
        <p:nvCxnSpPr>
          <p:cNvPr id="17" name="Gerader Verbinder 16">
            <a:extLst>
              <a:ext uri="{FF2B5EF4-FFF2-40B4-BE49-F238E27FC236}">
                <a16:creationId xmlns:a16="http://schemas.microsoft.com/office/drawing/2014/main" id="{C9D32A40-E22A-4EF6-AE08-54A4FF21C15E}"/>
              </a:ext>
            </a:extLst>
          </p:cNvPr>
          <p:cNvCxnSpPr>
            <a:cxnSpLocks/>
          </p:cNvCxnSpPr>
          <p:nvPr/>
        </p:nvCxnSpPr>
        <p:spPr>
          <a:xfrm>
            <a:off x="5233091" y="1932215"/>
            <a:ext cx="240868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3CA21539-8E6B-4B8F-BFF7-E96F050DA4F2}"/>
              </a:ext>
            </a:extLst>
          </p:cNvPr>
          <p:cNvSpPr txBox="1"/>
          <p:nvPr/>
        </p:nvSpPr>
        <p:spPr>
          <a:xfrm>
            <a:off x="5974602" y="1289972"/>
            <a:ext cx="740908"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a:t>
            </a:r>
          </a:p>
        </p:txBody>
      </p:sp>
      <p:sp>
        <p:nvSpPr>
          <p:cNvPr id="21" name="Textfeld 20">
            <a:extLst>
              <a:ext uri="{FF2B5EF4-FFF2-40B4-BE49-F238E27FC236}">
                <a16:creationId xmlns:a16="http://schemas.microsoft.com/office/drawing/2014/main" id="{9E52CBF3-95E0-4520-B312-7FF111403381}"/>
              </a:ext>
            </a:extLst>
          </p:cNvPr>
          <p:cNvSpPr txBox="1"/>
          <p:nvPr/>
        </p:nvSpPr>
        <p:spPr>
          <a:xfrm>
            <a:off x="4976383" y="2435620"/>
            <a:ext cx="302679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Bundes(</a:t>
            </a:r>
            <a:r>
              <a:rPr lang="de-DE" sz="2000" dirty="0" err="1">
                <a:latin typeface="Times New Roman" panose="02020603050405020304" pitchFamily="18" charset="0"/>
                <a:cs typeface="Times New Roman" panose="02020603050405020304" pitchFamily="18" charset="0"/>
              </a:rPr>
              <a:t>flächen</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länder</a:t>
            </a:r>
            <a:r>
              <a:rPr lang="de-DE" sz="2000" dirty="0">
                <a:latin typeface="Times New Roman" panose="02020603050405020304" pitchFamily="18" charset="0"/>
                <a:cs typeface="Times New Roman" panose="02020603050405020304" pitchFamily="18" charset="0"/>
              </a:rPr>
              <a:t> (13)</a:t>
            </a:r>
          </a:p>
        </p:txBody>
      </p:sp>
      <p:sp>
        <p:nvSpPr>
          <p:cNvPr id="22" name="Textfeld 21">
            <a:extLst>
              <a:ext uri="{FF2B5EF4-FFF2-40B4-BE49-F238E27FC236}">
                <a16:creationId xmlns:a16="http://schemas.microsoft.com/office/drawing/2014/main" id="{ACEE05F4-D379-4E1F-9849-0DAEBB80B2D7}"/>
              </a:ext>
            </a:extLst>
          </p:cNvPr>
          <p:cNvSpPr txBox="1"/>
          <p:nvPr/>
        </p:nvSpPr>
        <p:spPr>
          <a:xfrm>
            <a:off x="7590349" y="3995058"/>
            <a:ext cx="184871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Stadtstaaten (3)</a:t>
            </a:r>
          </a:p>
        </p:txBody>
      </p:sp>
      <p:cxnSp>
        <p:nvCxnSpPr>
          <p:cNvPr id="23" name="Gerader Verbinder 22">
            <a:extLst>
              <a:ext uri="{FF2B5EF4-FFF2-40B4-BE49-F238E27FC236}">
                <a16:creationId xmlns:a16="http://schemas.microsoft.com/office/drawing/2014/main" id="{2B51A4F3-A920-4A67-9452-AE72D3C0BF40}"/>
              </a:ext>
            </a:extLst>
          </p:cNvPr>
          <p:cNvCxnSpPr>
            <a:cxnSpLocks/>
          </p:cNvCxnSpPr>
          <p:nvPr/>
        </p:nvCxnSpPr>
        <p:spPr>
          <a:xfrm>
            <a:off x="2312613" y="5028106"/>
            <a:ext cx="437500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ED5AFC49-5EA4-4899-B595-20EB26E38986}"/>
              </a:ext>
            </a:extLst>
          </p:cNvPr>
          <p:cNvSpPr txBox="1"/>
          <p:nvPr/>
        </p:nvSpPr>
        <p:spPr>
          <a:xfrm>
            <a:off x="3620639" y="4490052"/>
            <a:ext cx="1941557"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Landkreise (294)</a:t>
            </a:r>
          </a:p>
        </p:txBody>
      </p:sp>
      <p:sp>
        <p:nvSpPr>
          <p:cNvPr id="26" name="Textfeld 25">
            <a:extLst>
              <a:ext uri="{FF2B5EF4-FFF2-40B4-BE49-F238E27FC236}">
                <a16:creationId xmlns:a16="http://schemas.microsoft.com/office/drawing/2014/main" id="{D5880181-15EE-4D85-90F4-543106B1BBC7}"/>
              </a:ext>
            </a:extLst>
          </p:cNvPr>
          <p:cNvSpPr txBox="1"/>
          <p:nvPr/>
        </p:nvSpPr>
        <p:spPr>
          <a:xfrm>
            <a:off x="1485803" y="5205731"/>
            <a:ext cx="5307479" cy="1015663"/>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Gemeinden</a:t>
            </a:r>
          </a:p>
          <a:p>
            <a:pPr algn="ctr"/>
            <a:r>
              <a:rPr lang="de-DE" sz="2000" dirty="0">
                <a:latin typeface="Times New Roman" panose="02020603050405020304" pitchFamily="18" charset="0"/>
                <a:cs typeface="Times New Roman" panose="02020603050405020304" pitchFamily="18" charset="0"/>
              </a:rPr>
              <a:t>und</a:t>
            </a:r>
          </a:p>
          <a:p>
            <a:pPr algn="ctr"/>
            <a:r>
              <a:rPr lang="de-DE" sz="2000" dirty="0">
                <a:latin typeface="Times New Roman" panose="02020603050405020304" pitchFamily="18" charset="0"/>
                <a:cs typeface="Times New Roman" panose="02020603050405020304" pitchFamily="18" charset="0"/>
              </a:rPr>
              <a:t>Gemeindeverbände/Verwaltungsgemeinschaften</a:t>
            </a:r>
          </a:p>
        </p:txBody>
      </p:sp>
      <p:sp>
        <p:nvSpPr>
          <p:cNvPr id="28" name="Textfeld 27">
            <a:extLst>
              <a:ext uri="{FF2B5EF4-FFF2-40B4-BE49-F238E27FC236}">
                <a16:creationId xmlns:a16="http://schemas.microsoft.com/office/drawing/2014/main" id="{7A818C60-EDD7-4227-A8AE-11E1B960A262}"/>
              </a:ext>
            </a:extLst>
          </p:cNvPr>
          <p:cNvSpPr txBox="1"/>
          <p:nvPr/>
        </p:nvSpPr>
        <p:spPr>
          <a:xfrm>
            <a:off x="6803911" y="5181298"/>
            <a:ext cx="1461169" cy="707886"/>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Kreisfreie</a:t>
            </a:r>
          </a:p>
          <a:p>
            <a:pPr algn="ctr"/>
            <a:r>
              <a:rPr lang="de-DE" sz="2000" dirty="0">
                <a:latin typeface="Times New Roman" panose="02020603050405020304" pitchFamily="18" charset="0"/>
                <a:cs typeface="Times New Roman" panose="02020603050405020304" pitchFamily="18" charset="0"/>
              </a:rPr>
              <a:t>Städte (107)</a:t>
            </a:r>
          </a:p>
        </p:txBody>
      </p:sp>
      <p:sp>
        <p:nvSpPr>
          <p:cNvPr id="18" name="Textfeld 17"/>
          <p:cNvSpPr txBox="1"/>
          <p:nvPr/>
        </p:nvSpPr>
        <p:spPr>
          <a:xfrm>
            <a:off x="341745" y="1032439"/>
            <a:ext cx="3622079" cy="76857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Nur noch 4 Länder haben Regierungsbezirke!</a:t>
            </a:r>
            <a:endParaRPr lang="de-DE" dirty="0">
              <a:latin typeface="Times New Roman" panose="02020603050405020304" pitchFamily="18" charset="0"/>
              <a:cs typeface="Times New Roman" panose="02020603050405020304" pitchFamily="18" charset="0"/>
            </a:endParaRPr>
          </a:p>
        </p:txBody>
      </p:sp>
      <p:sp>
        <p:nvSpPr>
          <p:cNvPr id="19" name="Textfeld 18"/>
          <p:cNvSpPr txBox="1"/>
          <p:nvPr/>
        </p:nvSpPr>
        <p:spPr>
          <a:xfrm>
            <a:off x="341745" y="393527"/>
            <a:ext cx="3622079" cy="76857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Warum gibt es nur 3 Regierungsbezirke mehr als Länder?</a:t>
            </a:r>
            <a:endParaRPr lang="de-DE" dirty="0">
              <a:latin typeface="Times New Roman" panose="02020603050405020304" pitchFamily="18" charset="0"/>
              <a:cs typeface="Times New Roman" panose="02020603050405020304" pitchFamily="18" charset="0"/>
            </a:endParaRPr>
          </a:p>
        </p:txBody>
      </p:sp>
      <p:sp>
        <p:nvSpPr>
          <p:cNvPr id="24" name="Textfeld 23"/>
          <p:cNvSpPr txBox="1"/>
          <p:nvPr/>
        </p:nvSpPr>
        <p:spPr>
          <a:xfrm>
            <a:off x="341744" y="1723642"/>
            <a:ext cx="3622079" cy="76857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welchem Landkreis liegt Wilhelmshaven?</a:t>
            </a:r>
            <a:endParaRPr lang="de-DE" dirty="0">
              <a:latin typeface="Times New Roman" panose="02020603050405020304" pitchFamily="18" charset="0"/>
              <a:cs typeface="Times New Roman" panose="02020603050405020304" pitchFamily="18" charset="0"/>
            </a:endParaRPr>
          </a:p>
        </p:txBody>
      </p:sp>
      <p:sp>
        <p:nvSpPr>
          <p:cNvPr id="27" name="Textfeld 26"/>
          <p:cNvSpPr txBox="1"/>
          <p:nvPr/>
        </p:nvSpPr>
        <p:spPr>
          <a:xfrm>
            <a:off x="341744" y="2362556"/>
            <a:ext cx="3949405" cy="95389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keinem!</a:t>
            </a:r>
          </a:p>
          <a:p>
            <a:r>
              <a:rPr lang="de-DE" dirty="0" smtClean="0">
                <a:latin typeface="Times New Roman" panose="02020603050405020304" pitchFamily="18" charset="0"/>
                <a:cs typeface="Times New Roman" panose="02020603050405020304" pitchFamily="18" charset="0"/>
              </a:rPr>
              <a:t>Wilhelmshaven ist eine kreisfreie Stadt!</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80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4" grpId="0"/>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Normengerüst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746519"/>
            <a:ext cx="9387069" cy="4889702"/>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AEUV/EUV + Richtlinien/EU-Verordnungen/(delegierte) Rechtsakte</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Verfassung – Grundgesetz</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Gesetze (BGB, HGB, GWB, …)</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Verordnungen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4495088" y="1234512"/>
            <a:ext cx="7357929" cy="149159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Richtlinien und Verordnungen auf EU-Ebene haben Durchgriffscharakter auf die nationale Ebene: Richtlinien müssen in einem gewissen Zeithorizont in nationales Recht umgesetzt werden, während Verordnungen quasi Gesetzescharakter auf nationaler Ebene haben. In delegierten Rechtsakten steht quasi das „Kleingedruckte“ für die Durchführung der EU-Verordnungen</a:t>
            </a:r>
            <a:endParaRPr lang="de-DE"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4606184" y="3408171"/>
            <a:ext cx="7357929" cy="727993"/>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Deutschland steht die Verfassung bzw. das Grundgesetz übergeordnet über den kodifizierten Gesetzbüchern.</a:t>
            </a:r>
          </a:p>
          <a:p>
            <a:endParaRPr lang="de-DE" dirty="0">
              <a:latin typeface="Times New Roman" panose="02020603050405020304" pitchFamily="18" charset="0"/>
              <a:cs typeface="Times New Roman" panose="02020603050405020304" pitchFamily="18" charset="0"/>
            </a:endParaRPr>
          </a:p>
        </p:txBody>
      </p:sp>
      <p:sp>
        <p:nvSpPr>
          <p:cNvPr id="6" name="Textfeld 5"/>
          <p:cNvSpPr txBox="1"/>
          <p:nvPr/>
        </p:nvSpPr>
        <p:spPr>
          <a:xfrm>
            <a:off x="4606183" y="4158199"/>
            <a:ext cx="7357929" cy="727993"/>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Verordnungen haben auf deutscher Landesebene nicht den Gesetzescharakter wie EU-Verordnungen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776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Gesetzliche Sozialversicherungen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197334" y="1148112"/>
            <a:ext cx="4138843" cy="3750459"/>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Unfallversicherung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Rentenversicherung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Pflegeversicherung</a:t>
            </a:r>
          </a:p>
        </p:txBody>
      </p:sp>
      <p:sp>
        <p:nvSpPr>
          <p:cNvPr id="4" name="Textfeld 3"/>
          <p:cNvSpPr txBox="1"/>
          <p:nvPr/>
        </p:nvSpPr>
        <p:spPr>
          <a:xfrm>
            <a:off x="5056853" y="1148112"/>
            <a:ext cx="4805606" cy="320272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Deutschland hat insbesondere die Krankenversicherung aufgrund des Pflichtcharakters besondere </a:t>
            </a:r>
            <a:r>
              <a:rPr lang="de-DE" dirty="0">
                <a:latin typeface="Times New Roman" panose="02020603050405020304" pitchFamily="18" charset="0"/>
                <a:cs typeface="Times New Roman" panose="02020603050405020304" pitchFamily="18" charset="0"/>
              </a:rPr>
              <a:t>B</a:t>
            </a:r>
            <a:r>
              <a:rPr lang="de-DE" dirty="0" smtClean="0">
                <a:latin typeface="Times New Roman" panose="02020603050405020304" pitchFamily="18" charset="0"/>
                <a:cs typeface="Times New Roman" panose="02020603050405020304" pitchFamily="18" charset="0"/>
              </a:rPr>
              <a:t>edeutung.</a:t>
            </a:r>
          </a:p>
          <a:p>
            <a:endParaRPr lang="de-DE" dirty="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Ebenso ist die Rentenversicherung aufgrund des Umlageverfahrens etwas Besonderes, da in den meisten anderen Ländern auf das Kapitaldeckungsverfahren zurückgegriffen wird.</a:t>
            </a:r>
          </a:p>
          <a:p>
            <a:endParaRPr lang="de-DE" dirty="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Im Detail werden wir uns dieses Semester aber nicht mit dem Versicherungsmarkt beschäftigen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765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1700</Words>
  <Application>Microsoft Office PowerPoint</Application>
  <PresentationFormat>Breitbild</PresentationFormat>
  <Paragraphs>265</Paragraphs>
  <Slides>16</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16</vt:i4>
      </vt:variant>
    </vt:vector>
  </HeadingPairs>
  <TitlesOfParts>
    <vt:vector size="25" baseType="lpstr">
      <vt:lpstr>Arial</vt:lpstr>
      <vt:lpstr>Calibri</vt:lpstr>
      <vt:lpstr>Calibri Light</vt:lpstr>
      <vt:lpstr>Cambria Math</vt:lpstr>
      <vt:lpstr>Droid Sans Fallback</vt:lpstr>
      <vt:lpstr>Symbol</vt:lpstr>
      <vt:lpstr>Times New Roman</vt:lpstr>
      <vt:lpstr>Wingdings</vt:lpstr>
      <vt:lpstr>Office</vt:lpstr>
      <vt:lpstr>Öffentliche Finanzen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Bernhard Köster</cp:lastModifiedBy>
  <cp:revision>250</cp:revision>
  <cp:lastPrinted>2019-03-06T12:51:08Z</cp:lastPrinted>
  <dcterms:created xsi:type="dcterms:W3CDTF">2019-01-29T07:20:47Z</dcterms:created>
  <dcterms:modified xsi:type="dcterms:W3CDTF">2021-02-27T22:25:27Z</dcterms:modified>
</cp:coreProperties>
</file>