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088" r:id="rId2"/>
    <p:sldId id="1089" r:id="rId3"/>
    <p:sldId id="1090" r:id="rId4"/>
    <p:sldId id="1091" r:id="rId5"/>
    <p:sldId id="1092" r:id="rId6"/>
    <p:sldId id="109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0" autoAdjust="0"/>
    <p:restoredTop sz="94660"/>
  </p:normalViewPr>
  <p:slideViewPr>
    <p:cSldViewPr snapToGrid="0">
      <p:cViewPr varScale="1">
        <p:scale>
          <a:sx n="97" d="100"/>
          <a:sy n="97" d="100"/>
        </p:scale>
        <p:origin x="2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10.05.2021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7902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3113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645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023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6697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6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51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10.05.2021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10.05.2021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10.05.2021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10.05.2021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10.05.2021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10.05.2021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10.05.2021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10.05.2021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10.05.2021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10.05.2021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10.05.2021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10.05.2021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bsc.princeton.edu/sites/default/files/Non-Cooperative_Games_Nash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0.png"/><Relationship Id="rId4" Type="http://schemas.openxmlformats.org/officeDocument/2006/relationships/hyperlink" Target="http://www.u.arizona.edu/~mwalker/econ519/Nash_Eqm_ProcNAS_195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00" dirty="0" err="1">
                <a:solidFill>
                  <a:sysClr val="windowText" lastClr="000000"/>
                </a:solidFill>
              </a:rPr>
              <a:t>Handelspolitik</a:t>
            </a:r>
            <a:r>
              <a:rPr lang="en-US" sz="3200" dirty="0">
                <a:solidFill>
                  <a:sysClr val="windowText" lastClr="000000"/>
                </a:solidFill>
              </a:rPr>
              <a:t> – </a:t>
            </a:r>
            <a:r>
              <a:rPr lang="en-US" sz="3200" dirty="0" err="1">
                <a:solidFill>
                  <a:sysClr val="windowText" lastClr="000000"/>
                </a:solidFill>
              </a:rPr>
              <a:t>Internationaler</a:t>
            </a:r>
            <a:r>
              <a:rPr lang="en-US" sz="3200" dirty="0">
                <a:solidFill>
                  <a:sysClr val="windowText" lastClr="000000"/>
                </a:solidFill>
              </a:rPr>
              <a:t> Ansatz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38284" y="1870778"/>
            <a:ext cx="7465744" cy="4105872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Verhandlungen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Exporteure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dazu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mobilisieren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Freihandel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falls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ausgehen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dadurch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Absatzmärkte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vergrößern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derartige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Abschottungspolitik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Importrestriktionen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Lobbygruppen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entgegenwirken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177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00" dirty="0" err="1">
                <a:solidFill>
                  <a:sysClr val="windowText" lastClr="000000"/>
                </a:solidFill>
              </a:rPr>
              <a:t>Handelspolitik</a:t>
            </a:r>
            <a:r>
              <a:rPr lang="en-US" sz="3200" dirty="0">
                <a:solidFill>
                  <a:sysClr val="windowText" lastClr="000000"/>
                </a:solidFill>
              </a:rPr>
              <a:t> – </a:t>
            </a:r>
            <a:r>
              <a:rPr lang="en-US" sz="3200" dirty="0" err="1">
                <a:solidFill>
                  <a:sysClr val="windowText" lastClr="000000"/>
                </a:solidFill>
              </a:rPr>
              <a:t>Internationaler</a:t>
            </a:r>
            <a:r>
              <a:rPr lang="en-US" sz="3200" dirty="0">
                <a:solidFill>
                  <a:sysClr val="windowText" lastClr="000000"/>
                </a:solidFill>
              </a:rPr>
              <a:t> Ansatz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81083" y="1228647"/>
            <a:ext cx="8588467" cy="474840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414772" indent="-41477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Verhandlungen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Handelskriege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verhindern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Länder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gegenseitig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Handelsbeschränkungen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14772" indent="-414772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Handelskrieg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entstehen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jedes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Anreiz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Restriktionen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einzuführen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das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macht</a:t>
            </a:r>
            <a:r>
              <a:rPr lang="en-US" altLang="en-US" sz="2722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56828" lvl="2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dem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Ergebnis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Restriktionen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einführt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Interesse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Länder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wäre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die Situation des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Freihandels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56828" lvl="2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endParaRPr lang="en-US" altLang="en-US" sz="254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4028" lvl="3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Handelspartner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benötigen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Abkommen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welches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Handelsbeschränkungen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verhindert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4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 smtClean="0">
                <a:solidFill>
                  <a:sysClr val="windowText" lastClr="000000"/>
                </a:solidFill>
              </a:rPr>
              <a:t>Beispiel</a:t>
            </a:r>
            <a:r>
              <a:rPr lang="en-US" sz="3992" dirty="0" smtClean="0">
                <a:solidFill>
                  <a:sysClr val="windowText" lastClr="000000"/>
                </a:solidFill>
              </a:rPr>
              <a:t>: </a:t>
            </a:r>
            <a:r>
              <a:rPr lang="en-US" sz="3992" dirty="0" err="1" smtClean="0">
                <a:solidFill>
                  <a:sysClr val="windowText" lastClr="000000"/>
                </a:solidFill>
              </a:rPr>
              <a:t>Gefangenendilemma</a:t>
            </a:r>
            <a:r>
              <a:rPr lang="en-US" sz="3992" dirty="0" smtClean="0">
                <a:solidFill>
                  <a:sysClr val="windowText" lastClr="000000"/>
                </a:solidFill>
              </a:rPr>
              <a:t> </a:t>
            </a:r>
            <a:r>
              <a:rPr lang="en-US" sz="3992" dirty="0">
                <a:solidFill>
                  <a:sysClr val="windowText" lastClr="000000"/>
                </a:solidFill>
              </a:rPr>
              <a:t>und </a:t>
            </a:r>
            <a:r>
              <a:rPr lang="en-US" sz="3992" dirty="0" err="1">
                <a:solidFill>
                  <a:sysClr val="windowText" lastClr="000000"/>
                </a:solidFill>
              </a:rPr>
              <a:t>Handelskrieg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/>
          </p:nvPr>
        </p:nvGraphicFramePr>
        <p:xfrm>
          <a:off x="2143641" y="2089732"/>
          <a:ext cx="7000359" cy="2262158"/>
        </p:xfrm>
        <a:graphic>
          <a:graphicData uri="http://schemas.openxmlformats.org/drawingml/2006/table">
            <a:tbl>
              <a:tblPr firstRow="1" firstCol="1" bandRow="1"/>
              <a:tblGrid>
                <a:gridCol w="55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6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Europäische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Union</a:t>
                      </a:r>
                    </a:p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16840" y="1637947"/>
            <a:ext cx="4319304" cy="30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53" tIns="41476" rIns="82953" bIns="41476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829544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Auszahlungsmatrix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(USA, </a:t>
            </a: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Europäische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Union)</a:t>
            </a:r>
            <a:endParaRPr lang="en-US" altLang="en-US" sz="145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237724" y="4577319"/>
            <a:ext cx="537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Bestimmen Sie das Nash-Gleichgewicht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52079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 smtClean="0">
                <a:solidFill>
                  <a:sysClr val="windowText" lastClr="000000"/>
                </a:solidFill>
              </a:rPr>
              <a:t>Beispiel</a:t>
            </a:r>
            <a:r>
              <a:rPr lang="en-US" sz="3992" dirty="0" smtClean="0">
                <a:solidFill>
                  <a:sysClr val="windowText" lastClr="000000"/>
                </a:solidFill>
              </a:rPr>
              <a:t>: </a:t>
            </a:r>
            <a:r>
              <a:rPr lang="en-US" sz="3992" dirty="0" err="1" smtClean="0">
                <a:solidFill>
                  <a:sysClr val="windowText" lastClr="000000"/>
                </a:solidFill>
              </a:rPr>
              <a:t>Gefangenendilemma</a:t>
            </a:r>
            <a:r>
              <a:rPr lang="en-US" sz="3992" dirty="0" smtClean="0">
                <a:solidFill>
                  <a:sysClr val="windowText" lastClr="000000"/>
                </a:solidFill>
              </a:rPr>
              <a:t> </a:t>
            </a:r>
            <a:r>
              <a:rPr lang="en-US" sz="3992" dirty="0">
                <a:solidFill>
                  <a:sysClr val="windowText" lastClr="000000"/>
                </a:solidFill>
              </a:rPr>
              <a:t>und </a:t>
            </a:r>
            <a:r>
              <a:rPr lang="en-US" sz="3992" dirty="0" err="1">
                <a:solidFill>
                  <a:sysClr val="windowText" lastClr="000000"/>
                </a:solidFill>
              </a:rPr>
              <a:t>Handelskrieg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/>
          </p:nvPr>
        </p:nvGraphicFramePr>
        <p:xfrm>
          <a:off x="184218" y="1075808"/>
          <a:ext cx="7000359" cy="2262158"/>
        </p:xfrm>
        <a:graphic>
          <a:graphicData uri="http://schemas.openxmlformats.org/drawingml/2006/table">
            <a:tbl>
              <a:tblPr firstRow="1" firstCol="1" bandRow="1"/>
              <a:tblGrid>
                <a:gridCol w="55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6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Europäische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Union</a:t>
                      </a:r>
                    </a:p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7417" y="624023"/>
            <a:ext cx="4319304" cy="30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53" tIns="41476" rIns="82953" bIns="41476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829544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Auszahlungsmatrix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(USA, </a:t>
            </a: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Europäische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Union)</a:t>
            </a:r>
            <a:endParaRPr lang="en-US" altLang="en-US" sz="145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57417" y="3401661"/>
            <a:ext cx="949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Vergleichen Sie mit der Herleitung aus den Öffentlichen Finanzen!!!</a:t>
            </a:r>
            <a:endParaRPr lang="de-DE" sz="24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5643" y="3738926"/>
            <a:ext cx="2921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Gegeben die USA machen Freihandel</a:t>
            </a:r>
            <a:endParaRPr lang="de-DE" sz="14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812341" y="3738926"/>
            <a:ext cx="76030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EU vergleicht die eigenen Auszahlungen in der ersten Zeile für Freihandel (10) und Abschottung (20)</a:t>
            </a:r>
            <a:endParaRPr lang="de-DE" sz="14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259848" y="3738926"/>
            <a:ext cx="1546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EU Abschottung</a:t>
            </a:r>
            <a:endParaRPr lang="de-DE" sz="14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5643" y="4034394"/>
            <a:ext cx="2943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Gegeben die USA schotten sich ab</a:t>
            </a:r>
            <a:endParaRPr lang="de-DE" sz="14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668555" y="4034394"/>
            <a:ext cx="7768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EU vergleicht die eigenen Auszahlungen in der zweiten Zeile für Freihandel (-10) und Abschottung (-5)</a:t>
            </a:r>
            <a:endParaRPr lang="de-DE" sz="14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281622" y="4034394"/>
            <a:ext cx="1546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EU Abschottung</a:t>
            </a:r>
            <a:endParaRPr lang="de-DE" sz="140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-14111" y="4388955"/>
            <a:ext cx="2921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Gegeben die EU macht Freihandel</a:t>
            </a:r>
            <a:endParaRPr lang="de-DE" sz="14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522385" y="4393552"/>
            <a:ext cx="7843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USA vergleicht die eigenen Auszahlungen in der ersten Spalte für Freihandel (10) und Abschottung (20)</a:t>
            </a:r>
            <a:endParaRPr lang="de-DE" sz="140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210093" y="4393552"/>
            <a:ext cx="1754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USA Abschottung</a:t>
            </a:r>
            <a:endParaRPr lang="de-DE" sz="14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0093" y="4684423"/>
            <a:ext cx="2943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Gegeben die EU schottet sich ab</a:t>
            </a:r>
            <a:endParaRPr lang="de-DE" sz="1400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441519" y="4689020"/>
            <a:ext cx="7945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USA vergleicht die eigenen Auszahlungen in der zweiten Spalte für Freihandel (-10) und Abschottung (-5)</a:t>
            </a:r>
            <a:endParaRPr lang="de-DE" sz="1400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231868" y="4659532"/>
            <a:ext cx="1733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→ USA Abschottung</a:t>
            </a:r>
            <a:endParaRPr lang="de-DE" sz="1400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0093" y="5065488"/>
            <a:ext cx="7537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Damit ist für bei Blöcke Abschotten die beste Strategie egal, welche Strategie die andere Seite wählt! </a:t>
            </a:r>
            <a:endParaRPr lang="de-DE" sz="1400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3205" y="5367175"/>
            <a:ext cx="6993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(Abschotten, Abschotten) mit den Auszahlungen (-5,-5) ist damit Nash-Gleichgewicht</a:t>
            </a:r>
            <a:endParaRPr lang="de-DE" sz="1400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5643" y="5674952"/>
            <a:ext cx="12147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Vergleicht man das Nash-Gleichgewicht mit der kooperativen Lösung (Freihandel, Freihandel) und den Auszahlungen (10,10), so stellt die Freihandelslösung für beide Seiten eine höhere Auszahlung dar (vgl. </a:t>
            </a:r>
            <a:r>
              <a:rPr lang="de-DE" sz="1400" dirty="0" err="1" smtClean="0"/>
              <a:t>Paretoverbesserung</a:t>
            </a:r>
            <a:r>
              <a:rPr lang="de-DE" sz="1400" dirty="0" smtClean="0"/>
              <a:t> in den öffentlichen Finanzen!)</a:t>
            </a:r>
            <a:endParaRPr lang="de-DE" sz="1400" dirty="0"/>
          </a:p>
        </p:txBody>
      </p:sp>
      <p:sp>
        <p:nvSpPr>
          <p:cNvPr id="2" name="Ellipse 1"/>
          <p:cNvSpPr/>
          <p:nvPr/>
        </p:nvSpPr>
        <p:spPr>
          <a:xfrm>
            <a:off x="5337110" y="2656114"/>
            <a:ext cx="1903445" cy="559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7618326" y="2527567"/>
            <a:ext cx="1740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Nash-Gleichgewicht</a:t>
            </a:r>
            <a:endParaRPr lang="de-DE" sz="1400" dirty="0"/>
          </a:p>
        </p:txBody>
      </p:sp>
      <p:cxnSp>
        <p:nvCxnSpPr>
          <p:cNvPr id="25" name="Gerade Verbindung mit Pfeil 24"/>
          <p:cNvCxnSpPr/>
          <p:nvPr/>
        </p:nvCxnSpPr>
        <p:spPr>
          <a:xfrm flipH="1">
            <a:off x="7240556" y="2681455"/>
            <a:ext cx="510073" cy="117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-14111" y="6125355"/>
            <a:ext cx="122092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Die vorherige amerikanische Administration hat diese seit 60 Jahren bekannten Erkenntnisse ignoriert. Eine ähnliche </a:t>
            </a:r>
            <a:r>
              <a:rPr lang="de-DE" sz="1400" b="1" dirty="0"/>
              <a:t>S</a:t>
            </a:r>
            <a:r>
              <a:rPr lang="de-DE" sz="1400" b="1" dirty="0" smtClean="0"/>
              <a:t>trategie wurde bei Impfstoffverteilung gefahren, so dass die USA jetzt den Vorteil einer schon fast </a:t>
            </a:r>
            <a:r>
              <a:rPr lang="de-DE" sz="1400" b="1" dirty="0"/>
              <a:t>f</a:t>
            </a:r>
            <a:r>
              <a:rPr lang="de-DE" sz="1400" b="1" dirty="0" smtClean="0"/>
              <a:t>lächendeckenden Impfquote hat. Die fehlenden Impfungen insbesondere in Indien könnten sich durch verstärkte Mutationen aber als </a:t>
            </a:r>
            <a:r>
              <a:rPr lang="de-DE" sz="1400" b="1" dirty="0" err="1" smtClean="0"/>
              <a:t>Bumerag</a:t>
            </a:r>
            <a:r>
              <a:rPr lang="de-DE" sz="1400" b="1" dirty="0" smtClean="0"/>
              <a:t> erweisen. Denn genau wie Klimagase machen auch Viren keinen Halt an Grenzen!</a:t>
            </a:r>
            <a:endParaRPr lang="de-DE" sz="1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22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" grpId="0" animBg="1"/>
      <p:bldP spid="24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241863" y="1665243"/>
            <a:ext cx="718567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Ein Nash-Gleichgewicht ist eine Kombination von Strategien, in der jeder Spieler eine Strategie wählt, mit der kein Spieler einen Anreiz hat, von seiner gewählten Strategie als einziger abzuweichen.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>
                <a:solidFill>
                  <a:sysClr val="windowText" lastClr="000000"/>
                </a:solidFill>
              </a:rPr>
              <a:t>Nash </a:t>
            </a:r>
            <a:r>
              <a:rPr lang="en-US" sz="3992" dirty="0" err="1">
                <a:solidFill>
                  <a:sysClr val="windowText" lastClr="000000"/>
                </a:solidFill>
              </a:rPr>
              <a:t>Gleichgewicht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24473"/>
            <a:ext cx="12192000" cy="89685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Nash-Gleichgewicht</a:t>
            </a: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3"/>
              </a:rPr>
              <a:t>Dissertation</a:t>
            </a:r>
            <a:endParaRPr lang="de-DE" sz="14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Nash, John F. (1950) </a:t>
            </a:r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Equilibrium Points in n-Person Games,</a:t>
            </a:r>
            <a:r>
              <a:rPr lang="en-US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 PNAS January 1, 1950 36 (1) 48-49</a:t>
            </a:r>
            <a:endParaRPr lang="de-DE" sz="14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Freihandform 2"/>
              <p:cNvSpPr/>
              <p:nvPr/>
            </p:nvSpPr>
            <p:spPr>
              <a:xfrm>
                <a:off x="0" y="921327"/>
                <a:ext cx="12192000" cy="390119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noAutofit/>
              </a:bodyPr>
              <a:lstStyle/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Ein Nash-Gleichgewicht ist eine Strategiekombination s*=(s</a:t>
                </a:r>
                <a:r>
                  <a:rPr lang="de-DE" sz="24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*,s</a:t>
                </a:r>
                <a:r>
                  <a:rPr lang="de-DE" sz="24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*), bei der es sich für keinen Spieler auszahlt, alleine von seiner Strategie abzuweichen.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b="1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Formale Definition: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Gegeben sei ein Normalformspiel G = {N,S,U} (N={1,2,…,n}Menge der Spieler ,S=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1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2</a:t>
                </a:r>
                <a:r>
                  <a:rPr lang="de-DE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…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Strategieraum, U: S→</a:t>
                </a:r>
                <a:r>
                  <a:rPr lang="de-DE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DE" sz="2200" baseline="30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Nutzenfunktion mit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Nutzenfkt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. des Spielers i)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Das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Strategienprofil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s* ∈ S bildet ein Nash‑Gleichgewicht, falls für jeden Spieler i die Strategie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∈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die beste Antwort auf die Strategien seiner Gegenspieler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‑i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∈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ist, das heißt, falls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</a:t>
                </a:r>
                <a:r>
                  <a:rPr lang="de-DE" sz="22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Lohit Hindi" pitchFamily="2"/>
                  </a:rPr>
                  <a:t>≥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 für alle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∈S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i = 1, ..., n.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algn="ctr"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löst damit folgendes Maximierungsproblem: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algn="ctr"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                    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max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  {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*)}</a:t>
                </a:r>
              </a:p>
              <a:p>
                <a:pPr algn="ctr"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∈S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baseline="-25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baseline="-25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</p:txBody>
          </p:sp>
        </mc:Choice>
        <mc:Fallback xmlns="">
          <p:sp>
            <p:nvSpPr>
              <p:cNvPr id="3" name="Freihandform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1327"/>
                <a:ext cx="12192000" cy="390119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5"/>
                <a:stretch>
                  <a:fillRect l="-800" t="-1250" r="-1250" b="-36875"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0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715</Words>
  <Application>Microsoft Office PowerPoint</Application>
  <PresentationFormat>Breitbild</PresentationFormat>
  <Paragraphs>74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Droid Sans Fallback</vt:lpstr>
      <vt:lpstr>Lohit Hindi</vt:lpstr>
      <vt:lpstr>Times New Roman</vt:lpstr>
      <vt:lpstr>Verdana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332</cp:revision>
  <dcterms:created xsi:type="dcterms:W3CDTF">2019-02-11T10:45:01Z</dcterms:created>
  <dcterms:modified xsi:type="dcterms:W3CDTF">2021-05-10T14:17:04Z</dcterms:modified>
</cp:coreProperties>
</file>