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088" r:id="rId2"/>
    <p:sldId id="1089" r:id="rId3"/>
    <p:sldId id="1090" r:id="rId4"/>
    <p:sldId id="1091" r:id="rId5"/>
    <p:sldId id="1092" r:id="rId6"/>
    <p:sldId id="109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2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88DB8-530C-4269-8329-B8EA10861C27}" type="datetimeFigureOut">
              <a:rPr lang="de-DE" smtClean="0"/>
              <a:t>10.05.2021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571D5-6680-4734-923E-3B58AF67DB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83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7902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3113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44645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0231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679797" y="4715068"/>
            <a:ext cx="5438050" cy="307777"/>
          </a:xfrm>
        </p:spPr>
        <p:txBody>
          <a:bodyPr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166975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2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/>
          <a:lstStyle/>
          <a:p>
            <a:pPr lvl="0"/>
            <a:fld id="{6A093425-080A-46A4-920F-8358302A23DE}" type="slidenum">
              <a:t>6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0488" y="744538"/>
            <a:ext cx="6618287" cy="372427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904891" y="4717406"/>
            <a:ext cx="4990405" cy="4465446"/>
          </a:xfrm>
        </p:spPr>
        <p:txBody>
          <a:bodyPr/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6513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B3BC38-0E54-4E83-9C64-1B0FE8E89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EC9CF90-778D-4430-989D-B06B207AD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D90CBE-81D9-4643-A1AE-B86217ACC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4D1A4-8FFF-4BFB-90C9-FC24F5E6DCA6}" type="datetime1">
              <a:rPr lang="de-DE" smtClean="0"/>
              <a:t>10.05.2021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0430AE-4C6A-4F3A-BF2A-58629ABF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8FF889-B734-4B7E-8C08-21F1DFED8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675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25FA87-5309-445C-9DF0-8120FB89B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B6BD61-2396-495A-BFAA-9C771E69D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91E7EB-A39D-416C-A164-E12DC448A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D224E-D163-457A-82D1-D92A750C1CC3}" type="datetime1">
              <a:rPr lang="de-DE" smtClean="0"/>
              <a:t>10.05.2021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05BF50-DB73-4D9C-A233-232EF43F2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98847C-98C6-4E04-B0E3-25C67DADE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883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9DF09E4-1D7F-4436-BB2D-7BBA2DFAA8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FB841EE-956E-461C-A772-D99AEC8E26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F7EA14-14D1-4580-B7B3-29A6990D5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B4B2-FA34-4BF0-B75E-975C258D12B6}" type="datetime1">
              <a:rPr lang="de-DE" smtClean="0"/>
              <a:t>10.05.2021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8F3D65-3CE9-43EF-BC85-7C75F436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432D8BE-F679-4B2A-88DB-2FF5CF793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146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5057A8-F611-4FAA-B2BA-81B3F30C3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70FC1B-9290-445A-A5BA-7821E22B5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A07C6F-E1A4-42EA-8DA9-D15F0C56B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0476A-BEE6-49D0-91FF-E09CB16D9188}" type="datetime1">
              <a:rPr lang="de-DE" smtClean="0"/>
              <a:t>10.05.2021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EC9CDB-7938-478F-8860-68E65DC39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43BFFA-0090-4167-924A-A28E136B0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549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E69AB-0989-4918-8829-5B0AD31CE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99E048-9AC8-4172-A009-61338CF2D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C99301D-3635-494B-B445-07057B442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9F584-F1B5-4C5C-802A-C88B9ABFDAC1}" type="datetime1">
              <a:rPr lang="de-DE" smtClean="0"/>
              <a:t>10.05.2021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B211C6-2A75-4A02-B91E-AF4317E25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7F28D0-1ACA-4356-ABE5-F6326394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525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A1A188-A70B-4B7E-BCBE-00830D5D4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FA53C92-5708-4369-8C8B-E13D65EC91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CEEE671-CCEF-4F19-BC77-7AB2D9DD8A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CBA611-0CEB-4900-BB6B-BFD24572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7E3F-C99D-4F7A-B9BF-3D4AD8B01801}" type="datetime1">
              <a:rPr lang="de-DE" smtClean="0"/>
              <a:t>10.05.2021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DE67985-3E25-4FF3-8259-412544912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8D3AE17-1B1A-441A-ADAB-EA753EFAF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52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E6D44B-ECB2-494B-B8DD-1ECD56F8D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E788603-C259-4996-B635-C72A6C532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E5EE397-1447-4365-8C4D-5FF9A09D7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5F77450-0CED-4F63-AFF7-A0A89B3543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992E2A0-8BDB-4F76-9EFD-16D48B207E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146F1C1-333C-4E5A-8A21-0E00CC52B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EFBC1-A306-442D-9E8E-CCD47A24BC39}" type="datetime1">
              <a:rPr lang="de-DE" smtClean="0"/>
              <a:t>10.05.2021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B140476-F72C-43CA-B524-0F82D8BB9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74420F6-8C8B-4711-AE1B-287E0016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27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29DFFF-4E57-4515-ACFA-89CD362EC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AE44362-E8E0-474C-90E4-0F4FEE90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E0AF1-C575-4C63-B2E4-2F9A4D8AF6FD}" type="datetime1">
              <a:rPr lang="de-DE" smtClean="0"/>
              <a:t>10.05.2021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DB84C6F-AD33-4F88-A79E-033B17A4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7A6BF78-29DB-4B06-A37A-C12BFB3A2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5482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3B09D0F-C34E-4F2E-A969-A4A7F8B97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BCFDE-4171-468A-8ECB-9DD48FB7C024}" type="datetime1">
              <a:rPr lang="de-DE" smtClean="0"/>
              <a:t>10.05.2021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A608D-A34D-41DE-A4B0-ED9CBA5D3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0BC1171-87BC-4E9C-9CA5-040C0BF2D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46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0AE8FB-302A-47F7-8EF6-814F266C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B1ED2AE-63C2-4A88-8E72-1C8A8ADFB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2D1504-586F-4EEF-B44E-8DCF11D09F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8C045F-E74E-4EB9-A608-C48C206C3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A3E57-014D-4E4B-B56F-66D884F50570}" type="datetime1">
              <a:rPr lang="de-DE" smtClean="0"/>
              <a:t>10.05.2021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F301431-C3F5-4240-8C69-5B2793FF5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411E00E-D6B7-4E10-9B25-9B938B79F2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73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486D5B-B035-4C6E-B32C-E5BB0DB60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3C39EE-6645-4E2B-8C44-42420026A3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49FD9577-3F00-433F-A5B5-D5EDE2FF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B6D8129-7F67-461A-ABC5-A539B51BD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44EC-1717-4AC2-9F9C-14F02B911630}" type="datetime1">
              <a:rPr lang="de-DE" smtClean="0"/>
              <a:t>10.05.2021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92C1295-848A-4E26-9974-D57A161E5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8616B5E-694A-44C5-8863-49AC0D6CA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94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B59945B-5C60-4625-AD95-0F99A2DB9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D677A7-E942-4AD7-8973-E54D531E9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8964EDA-3920-4803-A501-3B8BD18C18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3248A-B1E1-44F8-AED8-AFF90FB38D03}" type="datetime1">
              <a:rPr lang="de-DE" smtClean="0"/>
              <a:t>10.05.2021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16B5C8-851E-463F-BE62-78864A5EA3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A3770-135E-4C5B-87D8-C7193A65D1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15BC7-5F82-419E-A605-7DD15ECFCFA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3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rbsc.princeton.edu/sites/default/files/Non-Cooperative_Games_Nash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0.png"/><Relationship Id="rId4" Type="http://schemas.openxmlformats.org/officeDocument/2006/relationships/hyperlink" Target="http://www.u.arizona.edu/~mwalker/econ519/Nash_Eqm_ProcNAS_195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38284" y="1870778"/>
            <a:ext cx="7465744" cy="4105872"/>
          </a:xfrm>
          <a:prstGeom prst="rect">
            <a:avLst/>
          </a:prstGeom>
        </p:spPr>
        <p:txBody>
          <a:bodyPr/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>
              <a:spcBef>
                <a:spcPct val="50000"/>
              </a:spcBef>
            </a:pP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Exporteure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mobilisieren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unterstützen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falls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ausgehen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dadurch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Absatzmärkte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903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vergrößern</a:t>
            </a:r>
            <a:r>
              <a:rPr lang="en-US" altLang="en-US" sz="290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derartige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Abschottungspolitik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Importrestriktionen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Lobbygruppen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77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entgegenwirken</a:t>
            </a:r>
            <a:r>
              <a:rPr lang="en-US" altLang="en-US" sz="2177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177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82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Autofit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200" dirty="0" err="1">
                <a:solidFill>
                  <a:sysClr val="windowText" lastClr="000000"/>
                </a:solidFill>
              </a:rPr>
              <a:t>Handelspolitik</a:t>
            </a:r>
            <a:r>
              <a:rPr lang="en-US" sz="3200" dirty="0">
                <a:solidFill>
                  <a:sysClr val="windowText" lastClr="000000"/>
                </a:solidFill>
              </a:rPr>
              <a:t> – </a:t>
            </a:r>
            <a:r>
              <a:rPr lang="en-US" sz="3200" dirty="0" err="1">
                <a:solidFill>
                  <a:sysClr val="windowText" lastClr="000000"/>
                </a:solidFill>
              </a:rPr>
              <a:t>Internationaler</a:t>
            </a:r>
            <a:r>
              <a:rPr lang="en-US" sz="3200" dirty="0">
                <a:solidFill>
                  <a:sysClr val="windowText" lastClr="000000"/>
                </a:solidFill>
              </a:rPr>
              <a:t> Ansatz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81083" y="1228647"/>
            <a:ext cx="8588467" cy="47484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marR="0" indent="0" rtl="0" hangingPunct="0">
              <a:spcBef>
                <a:spcPts val="0"/>
              </a:spcBef>
              <a:spcAft>
                <a:spcPts val="1417"/>
              </a:spcAft>
              <a:tabLst/>
              <a:defRPr lang="de-DE" sz="32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pPr marL="414772" indent="-414772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Verhandlungen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können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sich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Länder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gegenseitig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behindern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4772" indent="-414772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Handelskrieg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entstehen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wenn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Anreiz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einzuführen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hat,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egal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was das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andere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722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macht</a:t>
            </a:r>
            <a:r>
              <a:rPr lang="en-US" altLang="en-US" sz="2722" i="1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altLang="en-US" sz="2722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dem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Ergebnis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führen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jedes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Land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Restriktionen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obwohl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Interesse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Länder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wäre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die Situation des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Freihandels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erreichen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56828" lvl="2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endParaRPr lang="en-US" altLang="en-US" sz="2540" kern="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14028" lvl="3" indent="-457200">
              <a:lnSpc>
                <a:spcPct val="90000"/>
              </a:lnSpc>
              <a:spcBef>
                <a:spcPct val="40000"/>
              </a:spcBef>
              <a:buFont typeface="Wingdings" panose="05000000000000000000" pitchFamily="2" charset="2"/>
              <a:buChar char="Ø"/>
            </a:pP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Die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Handelspartner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benötigen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Abkommen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welches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Handelsbeschränkungen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540" kern="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verhindert</a:t>
            </a:r>
            <a:r>
              <a:rPr lang="en-US" altLang="en-US" sz="2540" kern="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sz="2903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411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 smtClean="0">
                <a:solidFill>
                  <a:sysClr val="windowText" lastClr="000000"/>
                </a:solidFill>
              </a:rPr>
              <a:t>Beispiel</a:t>
            </a:r>
            <a:r>
              <a:rPr lang="en-US" sz="3992" dirty="0" smtClean="0">
                <a:solidFill>
                  <a:sysClr val="windowText" lastClr="000000"/>
                </a:solidFill>
              </a:rPr>
              <a:t>: </a:t>
            </a:r>
            <a:r>
              <a:rPr lang="en-US" sz="3992" dirty="0" err="1" smtClean="0">
                <a:solidFill>
                  <a:sysClr val="windowText" lastClr="000000"/>
                </a:solidFill>
              </a:rPr>
              <a:t>Gefangenendilemma</a:t>
            </a:r>
            <a:r>
              <a:rPr lang="en-US" sz="3992" dirty="0" smtClean="0">
                <a:solidFill>
                  <a:sysClr val="windowText" lastClr="000000"/>
                </a:solidFill>
              </a:rPr>
              <a:t> </a:t>
            </a:r>
            <a:r>
              <a:rPr lang="en-US" sz="3992" dirty="0">
                <a:solidFill>
                  <a:sysClr val="windowText" lastClr="000000"/>
                </a:solidFill>
              </a:rPr>
              <a:t>und </a:t>
            </a:r>
            <a:r>
              <a:rPr lang="en-US" sz="3992" dirty="0" err="1">
                <a:solidFill>
                  <a:sysClr val="windowText" lastClr="000000"/>
                </a:solidFill>
              </a:rPr>
              <a:t>Handelskrieg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/>
          </p:nvPr>
        </p:nvGraphicFramePr>
        <p:xfrm>
          <a:off x="2143641" y="2089732"/>
          <a:ext cx="7000359" cy="2262158"/>
        </p:xfrm>
        <a:graphic>
          <a:graphicData uri="http://schemas.openxmlformats.org/drawingml/2006/table">
            <a:tbl>
              <a:tblPr firstRow="1" firstCol="1" bandRow="1"/>
              <a:tblGrid>
                <a:gridCol w="5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Europäische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Union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016840" y="1637947"/>
            <a:ext cx="4319304" cy="3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29544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Auszahlungsmatrix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(USA, </a:t>
            </a: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Europäische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Union)</a:t>
            </a:r>
            <a:endParaRPr lang="en-US" altLang="en-US" sz="145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237724" y="4577319"/>
            <a:ext cx="5372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Bestimmen Sie das Nash-Gleichgewicht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52079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 err="1" smtClean="0">
                <a:solidFill>
                  <a:sysClr val="windowText" lastClr="000000"/>
                </a:solidFill>
              </a:rPr>
              <a:t>Beispiel</a:t>
            </a:r>
            <a:r>
              <a:rPr lang="en-US" sz="3992" dirty="0" smtClean="0">
                <a:solidFill>
                  <a:sysClr val="windowText" lastClr="000000"/>
                </a:solidFill>
              </a:rPr>
              <a:t>: </a:t>
            </a:r>
            <a:r>
              <a:rPr lang="en-US" sz="3992" dirty="0" err="1" smtClean="0">
                <a:solidFill>
                  <a:sysClr val="windowText" lastClr="000000"/>
                </a:solidFill>
              </a:rPr>
              <a:t>Gefangenendilemma</a:t>
            </a:r>
            <a:r>
              <a:rPr lang="en-US" sz="3992" dirty="0" smtClean="0">
                <a:solidFill>
                  <a:sysClr val="windowText" lastClr="000000"/>
                </a:solidFill>
              </a:rPr>
              <a:t> </a:t>
            </a:r>
            <a:r>
              <a:rPr lang="en-US" sz="3992" dirty="0">
                <a:solidFill>
                  <a:sysClr val="windowText" lastClr="000000"/>
                </a:solidFill>
              </a:rPr>
              <a:t>und </a:t>
            </a:r>
            <a:r>
              <a:rPr lang="en-US" sz="3992" dirty="0" err="1">
                <a:solidFill>
                  <a:sysClr val="windowText" lastClr="000000"/>
                </a:solidFill>
              </a:rPr>
              <a:t>Handelskrieg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6" name="Table 9"/>
          <p:cNvGraphicFramePr>
            <a:graphicFrameLocks noGrp="1"/>
          </p:cNvGraphicFramePr>
          <p:nvPr>
            <p:extLst/>
          </p:nvPr>
        </p:nvGraphicFramePr>
        <p:xfrm>
          <a:off x="184218" y="1075808"/>
          <a:ext cx="7000359" cy="2262158"/>
        </p:xfrm>
        <a:graphic>
          <a:graphicData uri="http://schemas.openxmlformats.org/drawingml/2006/table">
            <a:tbl>
              <a:tblPr firstRow="1" firstCol="1" bandRow="1"/>
              <a:tblGrid>
                <a:gridCol w="5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04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48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61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18568"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                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Europäische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Union</a:t>
                      </a:r>
                    </a:p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USA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Freihandel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1795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000">
                          <a:effectLst/>
                          <a:latin typeface="Verdana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62215" marR="622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600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Abschottung</a:t>
                      </a:r>
                      <a:endParaRPr lang="en-US" sz="16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(20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$,-10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$,-5 </a:t>
                      </a:r>
                      <a:r>
                        <a:rPr lang="en-US" sz="1400" b="1" i="1" dirty="0" err="1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Mrd</a:t>
                      </a:r>
                      <a:r>
                        <a:rPr lang="en-US" sz="1400" b="1" i="1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. $)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2215" marR="6221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7417" y="624023"/>
            <a:ext cx="4319304" cy="307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82953" tIns="41476" rIns="82953" bIns="41476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829544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Auszahlungsmatrix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: (USA, </a:t>
            </a:r>
            <a:r>
              <a:rPr lang="en-US" altLang="en-US" sz="1452" b="1" i="1" dirty="0" err="1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Europäische</a:t>
            </a:r>
            <a:r>
              <a:rPr lang="en-US" altLang="en-US" sz="1452" b="1" i="1" dirty="0"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 Union)</a:t>
            </a:r>
            <a:endParaRPr lang="en-US" altLang="en-US" sz="1452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57417" y="3401661"/>
            <a:ext cx="9490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Vergleichen Sie mit der Herleitung aus den Öffentlichen Finanzen!!!</a:t>
            </a:r>
            <a:endParaRPr lang="de-DE" sz="24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3738926"/>
            <a:ext cx="2921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USA machen Freihandel</a:t>
            </a:r>
            <a:endParaRPr lang="de-DE" sz="14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812341" y="3738926"/>
            <a:ext cx="76030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vergleicht die eigenen Auszahlungen in der ersten Zeile für Freihandel (10) und Abschottung (20)</a:t>
            </a:r>
            <a:endParaRPr lang="de-DE" sz="14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59848" y="3738926"/>
            <a:ext cx="1546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Abschottung</a:t>
            </a:r>
            <a:endParaRPr lang="de-DE" sz="14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4034394"/>
            <a:ext cx="294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USA schotten sich ab</a:t>
            </a:r>
            <a:endParaRPr lang="de-DE" sz="14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668555" y="4034394"/>
            <a:ext cx="77685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vergleicht die eigenen Auszahlungen in der zweiten Zeile für Freihandel (-10) und Abschottung (-5)</a:t>
            </a:r>
            <a:endParaRPr lang="de-DE" sz="14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81622" y="4034394"/>
            <a:ext cx="15464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EU Abschottung</a:t>
            </a:r>
            <a:endParaRPr lang="de-DE" sz="14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-14111" y="4388955"/>
            <a:ext cx="29214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EU macht Freihandel</a:t>
            </a:r>
            <a:endParaRPr lang="de-DE" sz="1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522385" y="4393552"/>
            <a:ext cx="7843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vergleicht die eigenen Auszahlungen in der ersten Spalte für Freihandel (10) und Abschottung (20)</a:t>
            </a:r>
            <a:endParaRPr lang="de-DE" sz="14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10093" y="4393552"/>
            <a:ext cx="1754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Abschottung</a:t>
            </a:r>
            <a:endParaRPr lang="de-DE" sz="1400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0093" y="4684423"/>
            <a:ext cx="29432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Gegeben die EU schottet sich ab</a:t>
            </a:r>
            <a:endParaRPr lang="de-DE" sz="14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441519" y="4689020"/>
            <a:ext cx="79458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vergleicht die eigenen Auszahlungen in der zweiten Spalte für Freihandel (-10) und Abschottung (-5)</a:t>
            </a:r>
            <a:endParaRPr lang="de-DE" sz="1400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10231868" y="4659532"/>
            <a:ext cx="17330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→ USA Abschottung</a:t>
            </a:r>
            <a:endParaRPr lang="de-DE" sz="1400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0093" y="5065488"/>
            <a:ext cx="75377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Damit ist für bei Blöcke Abschotten die beste Strategie egal, welche Strategie die andere Seite wählt! </a:t>
            </a:r>
            <a:endParaRPr lang="de-DE" sz="1400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23205" y="5367175"/>
            <a:ext cx="699341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(Abschotten, Abschotten) mit den Auszahlungen (-5,-5) ist damit Nash-Gleichgewicht</a:t>
            </a:r>
            <a:endParaRPr lang="de-DE" sz="1400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35643" y="5674952"/>
            <a:ext cx="12147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Vergleicht man das Nash-Gleichgewicht mit der kooperativen Lösung (Freihandel, Freihandel) und den Auszahlungen (10,10), so stellt die Freihandelslösung für beide Seiten eine höhere Auszahlung dar (vgl. </a:t>
            </a:r>
            <a:r>
              <a:rPr lang="de-DE" sz="1400" dirty="0" err="1" smtClean="0"/>
              <a:t>Paretoverbesserung</a:t>
            </a:r>
            <a:r>
              <a:rPr lang="de-DE" sz="1400" dirty="0" smtClean="0"/>
              <a:t> in den öffentlichen Finanzen!)</a:t>
            </a:r>
            <a:endParaRPr lang="de-DE" sz="1400" dirty="0"/>
          </a:p>
        </p:txBody>
      </p:sp>
      <p:sp>
        <p:nvSpPr>
          <p:cNvPr id="2" name="Ellipse 1"/>
          <p:cNvSpPr/>
          <p:nvPr/>
        </p:nvSpPr>
        <p:spPr>
          <a:xfrm>
            <a:off x="5337110" y="2656114"/>
            <a:ext cx="1903445" cy="5598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7618326" y="2527567"/>
            <a:ext cx="17409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/>
              <a:t>Nash-Gleichgewicht</a:t>
            </a:r>
            <a:endParaRPr lang="de-DE" sz="1400" dirty="0"/>
          </a:p>
        </p:txBody>
      </p:sp>
      <p:cxnSp>
        <p:nvCxnSpPr>
          <p:cNvPr id="25" name="Gerade Verbindung mit Pfeil 24"/>
          <p:cNvCxnSpPr/>
          <p:nvPr/>
        </p:nvCxnSpPr>
        <p:spPr>
          <a:xfrm flipH="1">
            <a:off x="7240556" y="2681455"/>
            <a:ext cx="510073" cy="1177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feld 26">
            <a:extLst>
              <a:ext uri="{FF2B5EF4-FFF2-40B4-BE49-F238E27FC236}">
                <a16:creationId xmlns:a16="http://schemas.microsoft.com/office/drawing/2014/main" id="{2F90F0BA-846A-4C1C-BA7B-3403FB2E3D0C}"/>
              </a:ext>
            </a:extLst>
          </p:cNvPr>
          <p:cNvSpPr txBox="1"/>
          <p:nvPr/>
        </p:nvSpPr>
        <p:spPr>
          <a:xfrm>
            <a:off x="-14111" y="6125355"/>
            <a:ext cx="1220921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Die vorherige amerikanische Administration hat diese seit 60 Jahren bekannten Erkenntnisse ignoriert. Eine ähnliche </a:t>
            </a:r>
            <a:r>
              <a:rPr lang="de-DE" sz="1400" b="1" dirty="0"/>
              <a:t>S</a:t>
            </a:r>
            <a:r>
              <a:rPr lang="de-DE" sz="1400" b="1" dirty="0" smtClean="0"/>
              <a:t>trategie wurde bei Impfstoffverteilung gefahren, so dass die USA jetzt den Vorteil einer schon fast </a:t>
            </a:r>
            <a:r>
              <a:rPr lang="de-DE" sz="1400" b="1" dirty="0"/>
              <a:t>f</a:t>
            </a:r>
            <a:r>
              <a:rPr lang="de-DE" sz="1400" b="1" dirty="0" smtClean="0"/>
              <a:t>lächendeckenden Impfquote hat. Die fehlenden Impfungen insbesondere in Indien könnten sich durch verstärkte Mutationen aber als </a:t>
            </a:r>
            <a:r>
              <a:rPr lang="de-DE" sz="1400" b="1" dirty="0" err="1" smtClean="0"/>
              <a:t>Bumerag</a:t>
            </a:r>
            <a:r>
              <a:rPr lang="de-DE" sz="1400" b="1" dirty="0" smtClean="0"/>
              <a:t> erweisen. Denn genau wie Klimagase machen auch Viren keinen Halt an Grenzen!</a:t>
            </a:r>
            <a:endParaRPr lang="de-DE" sz="1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22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 animBg="1"/>
      <p:bldP spid="24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2241863" y="1665243"/>
            <a:ext cx="718567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/>
              <a:t>Ein Nash-Gleichgewicht ist eine Kombination von Strategien, in der jeder Spieler eine Strategie wählt, mit der kein Spieler einen Anreiz hat, von seiner gewählten Strategie als einziger abzuweichen.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38284" y="249147"/>
            <a:ext cx="7465744" cy="64055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ctr" rtl="0" hangingPunct="0">
              <a:tabLst/>
              <a:defRPr lang="de-DE" sz="4400" b="0" i="0" u="none" strike="noStrike" kern="1200">
                <a:ln>
                  <a:noFill/>
                </a:ln>
                <a:latin typeface="Arial" pitchFamily="18"/>
              </a:defRPr>
            </a:lvl1pPr>
          </a:lstStyle>
          <a:p>
            <a:r>
              <a:rPr lang="en-US" sz="3992" dirty="0">
                <a:solidFill>
                  <a:sysClr val="windowText" lastClr="000000"/>
                </a:solidFill>
              </a:rPr>
              <a:t>Nash </a:t>
            </a:r>
            <a:r>
              <a:rPr lang="en-US" sz="3992" dirty="0" err="1">
                <a:solidFill>
                  <a:sysClr val="windowText" lastClr="000000"/>
                </a:solidFill>
              </a:rPr>
              <a:t>Gleichgewicht</a:t>
            </a:r>
            <a:endParaRPr lang="en-US" sz="3992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67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ihandform 1"/>
          <p:cNvSpPr/>
          <p:nvPr/>
        </p:nvSpPr>
        <p:spPr>
          <a:xfrm>
            <a:off x="0" y="24473"/>
            <a:ext cx="12192000" cy="896854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t" anchorCtr="0" compatLnSpc="1">
            <a:noAutofit/>
          </a:bodyPr>
          <a:lstStyle/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2400" b="1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</a:rPr>
              <a:t>Nash-Gleichgewicht</a:t>
            </a: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3"/>
              </a:rPr>
              <a:t>Dissertation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  <a:p>
            <a:pPr algn="ctr"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Nash, John F. (1950) </a:t>
            </a:r>
            <a:r>
              <a:rPr lang="de-DE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Equilibrium Points in n-Person Games,</a:t>
            </a:r>
            <a:r>
              <a:rPr lang="en-US" sz="1400" dirty="0">
                <a:solidFill>
                  <a:srgbClr val="000000"/>
                </a:solidFill>
                <a:latin typeface="Times New Roman" pitchFamily="18"/>
                <a:ea typeface="Droid Sans Fallback" pitchFamily="2"/>
                <a:cs typeface="Lohit Hindi" pitchFamily="2"/>
                <a:hlinkClick r:id="rId4"/>
              </a:rPr>
              <a:t> PNAS January 1, 1950 36 (1) 48-49</a:t>
            </a:r>
            <a:endParaRPr lang="de-DE" sz="1400" dirty="0">
              <a:solidFill>
                <a:srgbClr val="000000"/>
              </a:solidFill>
              <a:latin typeface="Times New Roman" pitchFamily="18"/>
              <a:ea typeface="Droid Sans Fallback" pitchFamily="2"/>
              <a:cs typeface="Lohit Hindi" pitchFamily="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reihandform 2"/>
              <p:cNvSpPr/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noFill/>
              <a:ln>
                <a:noFill/>
                <a:prstDash val="solid"/>
              </a:ln>
            </p:spPr>
            <p:txBody>
              <a:bodyPr vert="horz" wrap="square" lIns="90000" tIns="46800" rIns="90000" bIns="46800" anchor="t" anchorCtr="0" compatLnSpc="1">
                <a:noAutofit/>
              </a:bodyPr>
              <a:lstStyle/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Ein Nash-Gleichgewicht ist eine Strategiekombination s*=(s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4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4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*), bei der es sich für keinen Spieler auszahlt, alleine von seiner Strategie abzuweichen.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b="1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Formale Definition: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Gegeben sei ein Normalformspiel G = {N,S,U} (N={1,2,…,n}Menge der Spieler ,S=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1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2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 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…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⨯</m:t>
                    </m:r>
                  </m:oMath>
                </a14:m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Strategieraum, U: S→</a:t>
                </a:r>
                <a:r>
                  <a:rPr lang="de-DE" sz="22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de-DE" sz="22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</m:oMath>
                </a14:m>
                <a:r>
                  <a:rPr lang="de-DE" sz="2200" baseline="30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Nutzenfunktion mit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Nutzenfkt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. des Spielers i)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Das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Strategienprofil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s* ∈ S bildet ein Nash‑Gleichgewicht, falls für jeden Spieler i die Strategie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die beste Antwort auf die Strategien seiner Gegenspieler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‑i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∈ 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ist, das heißt, falls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</a:t>
                </a:r>
                <a:r>
                  <a:rPr lang="de-DE" sz="22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Lohit Hindi" pitchFamily="2"/>
                  </a:rPr>
                  <a:t>≥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 für alle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i = 1, ..., n.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algn="ctr"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 löst damit folgendes Maximierungsproblem:</a:t>
                </a: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 algn="ctr"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                   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max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  {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U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 (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,s</a:t>
                </a:r>
                <a:r>
                  <a:rPr lang="de-DE" sz="2200" baseline="-250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-i</a:t>
                </a:r>
                <a:r>
                  <a:rPr lang="de-DE" sz="2200" dirty="0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*)}</a:t>
                </a:r>
              </a:p>
              <a:p>
                <a:pPr algn="ctr"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r>
                  <a:rPr lang="de-DE" sz="22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∈S</a:t>
                </a:r>
                <a:r>
                  <a:rPr lang="de-DE" sz="2200" baseline="-25000" dirty="0" err="1">
                    <a:solidFill>
                      <a:srgbClr val="000000"/>
                    </a:solidFill>
                    <a:latin typeface="Times New Roman" pitchFamily="18"/>
                    <a:ea typeface="Droid Sans Fallback" pitchFamily="2"/>
                    <a:cs typeface="Lohit Hindi" pitchFamily="2"/>
                  </a:rPr>
                  <a:t>i</a:t>
                </a: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2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  <a:p>
                <a:pPr>
                  <a:tabLst>
                    <a:tab pos="0" algn="l"/>
                    <a:tab pos="448919" algn="l"/>
                    <a:tab pos="898199" algn="l"/>
                    <a:tab pos="1347480" algn="l"/>
                    <a:tab pos="1796760" algn="l"/>
                    <a:tab pos="2246040" algn="l"/>
                    <a:tab pos="2695320" algn="l"/>
                    <a:tab pos="3144600" algn="l"/>
                    <a:tab pos="3593880" algn="l"/>
                    <a:tab pos="4043159" algn="l"/>
                    <a:tab pos="4492440" algn="l"/>
                    <a:tab pos="4941719" algn="l"/>
                    <a:tab pos="5391000" algn="l"/>
                    <a:tab pos="5840280" algn="l"/>
                    <a:tab pos="6289560" algn="l"/>
                    <a:tab pos="6738840" algn="l"/>
                    <a:tab pos="7188120" algn="l"/>
                    <a:tab pos="7637400" algn="l"/>
                    <a:tab pos="8086679" algn="l"/>
                    <a:tab pos="8535960" algn="l"/>
                    <a:tab pos="8985240" algn="l"/>
                  </a:tabLst>
                </a:pPr>
                <a:endParaRPr lang="de-DE" sz="2400" baseline="-25000" dirty="0">
                  <a:solidFill>
                    <a:srgbClr val="000000"/>
                  </a:solidFill>
                  <a:latin typeface="Times New Roman" pitchFamily="18"/>
                  <a:ea typeface="Droid Sans Fallback" pitchFamily="2"/>
                  <a:cs typeface="Lohit Hindi" pitchFamily="2"/>
                </a:endParaRPr>
              </a:p>
            </p:txBody>
          </p:sp>
        </mc:Choice>
        <mc:Fallback xmlns="">
          <p:sp>
            <p:nvSpPr>
              <p:cNvPr id="3" name="Freihandform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921327"/>
                <a:ext cx="12192000" cy="3901198"/>
              </a:xfrm>
              <a:custGeom>
                <a:avLst/>
                <a:gdLst>
                  <a:gd name="f0" fmla="val 0"/>
                  <a:gd name="f1" fmla="val 21600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l" t="t" r="r" b="b"/>
                <a:pathLst>
                  <a:path w="21600" h="21600">
                    <a:moveTo>
                      <a:pt x="f0" y="f0"/>
                    </a:moveTo>
                    <a:lnTo>
                      <a:pt x="f1" y="f0"/>
                    </a:lnTo>
                    <a:lnTo>
                      <a:pt x="f1" y="f1"/>
                    </a:lnTo>
                    <a:lnTo>
                      <a:pt x="f0" y="f1"/>
                    </a:lnTo>
                    <a:lnTo>
                      <a:pt x="f0" y="f0"/>
                    </a:lnTo>
                    <a:close/>
                  </a:path>
                </a:pathLst>
              </a:custGeom>
              <a:blipFill>
                <a:blip r:embed="rId5"/>
                <a:stretch>
                  <a:fillRect l="-800" t="-1250" r="-1250" b="-36875"/>
                </a:stretch>
              </a:blipFill>
              <a:ln>
                <a:noFill/>
                <a:prstDash val="solid"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01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715</Words>
  <Application>Microsoft Office PowerPoint</Application>
  <PresentationFormat>Breitbild</PresentationFormat>
  <Paragraphs>74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Droid Sans Fallback</vt:lpstr>
      <vt:lpstr>Lohit Hindi</vt:lpstr>
      <vt:lpstr>Times New Roman</vt:lpstr>
      <vt:lpstr>Verdana</vt:lpstr>
      <vt:lpstr>Wingdings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Außenwirtschaft</dc:title>
  <dc:creator>BK</dc:creator>
  <cp:lastModifiedBy>Bernhard Köster</cp:lastModifiedBy>
  <cp:revision>332</cp:revision>
  <dcterms:created xsi:type="dcterms:W3CDTF">2019-02-11T10:45:01Z</dcterms:created>
  <dcterms:modified xsi:type="dcterms:W3CDTF">2021-05-10T14:17:04Z</dcterms:modified>
</cp:coreProperties>
</file>