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66" r:id="rId2"/>
    <p:sldId id="1067" r:id="rId3"/>
    <p:sldId id="1068" r:id="rId4"/>
    <p:sldId id="1069" r:id="rId5"/>
    <p:sldId id="1070" r:id="rId6"/>
    <p:sldId id="1071" r:id="rId7"/>
    <p:sldId id="1072" r:id="rId8"/>
    <p:sldId id="1073" r:id="rId9"/>
    <p:sldId id="1074" r:id="rId10"/>
    <p:sldId id="107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8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" y="4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411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632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327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09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4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1675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037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2948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6034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60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13.04.2021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13.04.2021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13.04.2021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ndeins.de/corporate-publishing/sachsen-machen/klang-zum-anfass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xterne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Skaleneffekte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: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Gründe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916192" y="842092"/>
            <a:ext cx="9825318" cy="16698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b="1" dirty="0"/>
              <a:t>Spezialisierte Anbieter</a:t>
            </a:r>
            <a:r>
              <a:rPr lang="de-DE" sz="2400" b="1" dirty="0"/>
              <a:t> </a:t>
            </a:r>
          </a:p>
          <a:p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In vielen Branchen erfordert die Produktion den Einsatz hoch spezialisierter Geräte oder unterstützender Dienstleistungen.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1843144" y="2616362"/>
            <a:ext cx="72124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Der von einem einzelnen Unternehmen gebotene Markt ist zu klein, um deren Anbietern das Überleben zu sichern.</a:t>
            </a:r>
          </a:p>
        </p:txBody>
      </p:sp>
      <p:sp>
        <p:nvSpPr>
          <p:cNvPr id="3" name="Rechteck 2"/>
          <p:cNvSpPr/>
          <p:nvPr/>
        </p:nvSpPr>
        <p:spPr>
          <a:xfrm>
            <a:off x="2574661" y="4061838"/>
            <a:ext cx="8408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Ein geografisch konzentriertes Branchencluster führt viele Unternehmen zusammen, die gemeinsam einen großen Markt bilden.</a:t>
            </a:r>
          </a:p>
        </p:txBody>
      </p:sp>
    </p:spTree>
    <p:extLst>
      <p:ext uri="{BB962C8B-B14F-4D97-AF65-F5344CB8AC3E}">
        <p14:creationId xmlns:p14="http://schemas.microsoft.com/office/powerpoint/2010/main" val="99506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90425" y="-51693"/>
            <a:ext cx="11117766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Intra-</a:t>
            </a:r>
            <a:r>
              <a:rPr lang="en-US" sz="399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Industrie</a:t>
            </a:r>
            <a:r>
              <a:rPr lang="en-US" sz="399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-Handel Deutschland – USA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9"/>
              <p:cNvSpPr txBox="1"/>
              <p:nvPr/>
            </p:nvSpPr>
            <p:spPr>
              <a:xfrm>
                <a:off x="329079" y="588792"/>
                <a:ext cx="6720109" cy="530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Grubel-Lloyd-Index</a:t>
                </a:r>
                <a:r>
                  <a:rPr lang="de-DE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DE" sz="1600" b="1" i="0" smtClean="0">
                        <a:latin typeface="Cambria Math" panose="02040503050406030204" pitchFamily="18" charset="0"/>
                      </a:rPr>
                      <m:t>𝐆𝐋𝐈</m:t>
                    </m:r>
                    <m:r>
                      <a:rPr lang="de-DE" sz="16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1" i="1">
                        <a:latin typeface="Cambria Math"/>
                      </a:rPr>
                      <m:t>𝟏</m:t>
                    </m:r>
                    <m:r>
                      <a:rPr lang="de-DE" sz="1600" b="1" i="1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de-DE" sz="16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16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600" b="1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𝑬𝒙𝒑𝒐𝒓𝒕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𝑰𝒎𝒑𝒐𝒓𝒕</m:t>
                            </m:r>
                            <m:r>
                              <a:rPr lang="de-DE" sz="1600" b="1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num>
                          <m:den>
                            <m:r>
                              <a:rPr lang="de-DE" sz="1600" b="1" i="1">
                                <a:latin typeface="Cambria Math"/>
                              </a:rPr>
                              <m:t>𝑬𝒙𝒑𝒐𝒓𝒕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+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𝑰𝒎𝒑𝒐𝒓𝒕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(Grubel-Lloyd-Index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79" y="588792"/>
                <a:ext cx="6720109" cy="530594"/>
              </a:xfrm>
              <a:prstGeom prst="rect">
                <a:avLst/>
              </a:prstGeom>
              <a:blipFill>
                <a:blip r:embed="rId3"/>
                <a:stretch>
                  <a:fillRect l="-544" b="-11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2C80A475-D94B-440D-8DA5-C669565587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533" y="1175238"/>
            <a:ext cx="7691193" cy="47656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9823FC23-803A-4FF1-B8BE-805162487671}"/>
              </a:ext>
            </a:extLst>
          </p:cNvPr>
          <p:cNvSpPr txBox="1"/>
          <p:nvPr/>
        </p:nvSpPr>
        <p:spPr>
          <a:xfrm>
            <a:off x="260533" y="6164959"/>
            <a:ext cx="193835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</a:t>
            </a:r>
            <a:r>
              <a:rPr lang="de-DE" sz="16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CESifo</a:t>
            </a:r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7863840" y="951147"/>
            <a:ext cx="43281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 Maß für die Aufteilung zwischen inter- und intra-industriellem Handel wird der </a:t>
            </a:r>
            <a:r>
              <a:rPr lang="de-DE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Grubel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-Lloyd-Index verwendet:</a:t>
            </a:r>
          </a:p>
          <a:p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 = 1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heißt, dass in einer Branche sich Exporte und Importe die Waage halten und damit ein hohes Maß an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intra-industriellem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Handel gegeben ist!</a:t>
            </a:r>
          </a:p>
          <a:p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 → 0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dass entweder die Exporte die Importe deutlich übersteigen, oder umgekehrt.</a:t>
            </a:r>
          </a:p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D.h. der Handel läuft vornehmlich nur in eine Richtung ab und es handelt sich um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inter-industriellen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Handel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7768814" y="4174855"/>
            <a:ext cx="4328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 den D-USA-Handel ergeben sich GLI ungefähr zwischen 0,5 und 1</a:t>
            </a:r>
          </a:p>
          <a:p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d.h. im internationalen Warenaustausch dominiert der intra-industrielle Handel.</a:t>
            </a:r>
          </a:p>
          <a:p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Gängigerweise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geht man für Industrieländer von </a:t>
            </a:r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2/3 intra-industriellem Handel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</a:p>
          <a:p>
            <a:r>
              <a:rPr lang="de-D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1/3 inter-industriellem Handel 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1013568" y="6483179"/>
            <a:ext cx="9754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das in der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Zukunft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Gegensatz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USA-China und der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Lethargie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 EU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aussehen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bleibt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azuwarten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!!!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5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Gründe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für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1524000" y="836712"/>
            <a:ext cx="9144000" cy="18688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b="1" dirty="0"/>
              <a:t>Arbeitskräfte-Pooling</a:t>
            </a:r>
          </a:p>
          <a:p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In einem </a:t>
            </a:r>
            <a:r>
              <a:rPr lang="de-DE" sz="2400" dirty="0"/>
              <a:t>Unternehmenscluster kann einen Pool hoch qualifizierter Arbeitskräfte </a:t>
            </a:r>
            <a:r>
              <a:rPr lang="de-DE" sz="2400" dirty="0" smtClean="0"/>
              <a:t>für genau diesen Produktionssektor entstehen.</a:t>
            </a: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2284207" y="292915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Vorteil für: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400" u="sng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de-DE" sz="2400" dirty="0" smtClean="0"/>
          </a:p>
        </p:txBody>
      </p:sp>
      <p:sp>
        <p:nvSpPr>
          <p:cNvPr id="3" name="Rechteck 2"/>
          <p:cNvSpPr/>
          <p:nvPr/>
        </p:nvSpPr>
        <p:spPr>
          <a:xfrm>
            <a:off x="2929666" y="361538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DE" sz="2400" u="sng" dirty="0" smtClean="0"/>
              <a:t>die Produzenten</a:t>
            </a:r>
            <a:r>
              <a:rPr lang="de-DE" sz="2400" dirty="0" smtClean="0"/>
              <a:t>: die Wahrscheinlichkeit von Arbeitskräftemangel wird gesenkt.</a:t>
            </a:r>
          </a:p>
        </p:txBody>
      </p:sp>
      <p:sp>
        <p:nvSpPr>
          <p:cNvPr id="6" name="Rechteck 5"/>
          <p:cNvSpPr/>
          <p:nvPr/>
        </p:nvSpPr>
        <p:spPr>
          <a:xfrm>
            <a:off x="2929666" y="45526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DE" sz="2400" u="sng" dirty="0" smtClean="0"/>
              <a:t>die Arbeitnehmer</a:t>
            </a:r>
            <a:r>
              <a:rPr lang="de-DE" sz="2400" dirty="0" smtClean="0"/>
              <a:t>: das Risiko der Arbeitslosigkeit nimmt ab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0264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Gründe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für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317352" y="713399"/>
            <a:ext cx="11874648" cy="22127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b="1" dirty="0" err="1"/>
              <a:t>Wissensexternalitäten</a:t>
            </a:r>
            <a:endParaRPr lang="de-DE" sz="2800" b="1" dirty="0"/>
          </a:p>
          <a:p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Wissen ist in hoch innovativen Branchen ein wichtiger Produktionsfaktor.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Das Spezialwissen, das über den Erfolg in innovativen Branchen entscheidet, entstammt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400" u="sng" dirty="0"/>
          </a:p>
          <a:p>
            <a:pPr lvl="1"/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1301200" y="3080804"/>
            <a:ext cx="6093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der Forschungs- und Entwicklungsarbeit</a:t>
            </a:r>
            <a:endParaRPr lang="de-DE" sz="2400" dirty="0"/>
          </a:p>
        </p:txBody>
      </p:sp>
      <p:sp>
        <p:nvSpPr>
          <p:cNvPr id="3" name="Rechteck 2"/>
          <p:cNvSpPr/>
          <p:nvPr/>
        </p:nvSpPr>
        <p:spPr>
          <a:xfrm>
            <a:off x="2009886" y="3691234"/>
            <a:ext cx="6676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der Analyse der Bauart fremder Produkte</a:t>
            </a:r>
            <a:endParaRPr lang="de-DE" sz="2400" dirty="0"/>
          </a:p>
        </p:txBody>
      </p:sp>
      <p:sp>
        <p:nvSpPr>
          <p:cNvPr id="6" name="Rechteck 5"/>
          <p:cNvSpPr/>
          <p:nvPr/>
        </p:nvSpPr>
        <p:spPr>
          <a:xfrm>
            <a:off x="2719890" y="4307509"/>
            <a:ext cx="8564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 smtClean="0"/>
              <a:t>dem informellen Austausch von Informationen und Ideen</a:t>
            </a:r>
            <a:endParaRPr lang="de-DE" sz="2400" dirty="0"/>
          </a:p>
        </p:txBody>
      </p:sp>
      <p:sp>
        <p:nvSpPr>
          <p:cNvPr id="8" name="Rechteck 7"/>
          <p:cNvSpPr/>
          <p:nvPr/>
        </p:nvSpPr>
        <p:spPr>
          <a:xfrm>
            <a:off x="181983" y="5250596"/>
            <a:ext cx="11828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DE" sz="2400" b="1" dirty="0" smtClean="0"/>
              <a:t>Diese Spill-</a:t>
            </a:r>
            <a:r>
              <a:rPr lang="de-DE" sz="2400" b="1" dirty="0" err="1" smtClean="0"/>
              <a:t>over</a:t>
            </a:r>
            <a:r>
              <a:rPr lang="de-DE" sz="2400" b="1" dirty="0" smtClean="0"/>
              <a:t>-Effekte treten in Clustern mit einer höheren Wahrscheinlichkeit auf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09242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r>
              <a:rPr lang="en-US" sz="2800" dirty="0">
                <a:solidFill>
                  <a:sysClr val="windowText" lastClr="000000"/>
                </a:solidFill>
              </a:rPr>
              <a:t> und Handel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562330" y="916761"/>
            <a:ext cx="9518766" cy="10626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Ein Land mit umfangreicher Produktion in einer bestimmten Branche hat normalerweise geringe Produktionskosten für das betreffende Gut.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1235335" y="1797145"/>
            <a:ext cx="10829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Außenhandel vergrößert den </a:t>
            </a:r>
            <a:r>
              <a:rPr lang="de-DE" sz="2400" dirty="0" smtClean="0"/>
              <a:t>Markt</a:t>
            </a:r>
            <a:r>
              <a:rPr lang="de-DE" sz="2400" dirty="0"/>
              <a:t> </a:t>
            </a:r>
            <a:r>
              <a:rPr lang="de-DE" sz="2400" dirty="0" smtClean="0"/>
              <a:t>und führt aufgrund von zunehmenden Skalenerträgen zu einem </a:t>
            </a:r>
            <a:r>
              <a:rPr lang="de-DE" sz="2400" smtClean="0"/>
              <a:t>niedrigerem Preis</a:t>
            </a:r>
            <a:endParaRPr lang="de-DE" sz="2400" dirty="0"/>
          </a:p>
        </p:txBody>
      </p:sp>
      <p:sp>
        <p:nvSpPr>
          <p:cNvPr id="3" name="Rechteck 2"/>
          <p:cNvSpPr/>
          <p:nvPr/>
        </p:nvSpPr>
        <p:spPr>
          <a:xfrm>
            <a:off x="2187389" y="3420593"/>
            <a:ext cx="9377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Länder, die in bestimmten Branchen von vorneherein Großproduzenten sind, bleiben dies normalerweise selbst dann, wenn ein anderes Land über das Potenzial verfügt, diese Güter kostengünstiger herzustellen.</a:t>
            </a:r>
          </a:p>
        </p:txBody>
      </p:sp>
      <p:sp>
        <p:nvSpPr>
          <p:cNvPr id="6" name="Rechteck 5"/>
          <p:cNvSpPr/>
          <p:nvPr/>
        </p:nvSpPr>
        <p:spPr>
          <a:xfrm>
            <a:off x="2504739" y="2536627"/>
            <a:ext cx="8742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(wichtig, dabei handelt es sich nicht um den klassischen Marktprozess durch Angleichung der </a:t>
            </a:r>
            <a:r>
              <a:rPr lang="de-DE"/>
              <a:t>relativen </a:t>
            </a:r>
            <a:r>
              <a:rPr lang="de-DE" smtClean="0"/>
              <a:t>Preise </a:t>
            </a:r>
            <a:r>
              <a:rPr lang="de-DE" dirty="0"/>
              <a:t>über den Ausgleich von Angebot und Nachfrage wie im Standardmodell)</a:t>
            </a:r>
          </a:p>
        </p:txBody>
      </p:sp>
    </p:spTree>
    <p:extLst>
      <p:ext uri="{BB962C8B-B14F-4D97-AF65-F5344CB8AC3E}">
        <p14:creationId xmlns:p14="http://schemas.microsoft.com/office/powerpoint/2010/main" val="194207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313764" y="708886"/>
            <a:ext cx="2805954" cy="5093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↑ Anzahl der </a:t>
            </a:r>
            <a:r>
              <a:rPr lang="de-DE" sz="2400" dirty="0" smtClean="0"/>
              <a:t>Firmen</a:t>
            </a:r>
            <a:endParaRPr lang="de-DE" sz="2400" dirty="0"/>
          </a:p>
          <a:p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809F5781-0EDF-4FD9-A74D-C6473CBDA7DB}"/>
              </a:ext>
            </a:extLst>
          </p:cNvPr>
          <p:cNvCxnSpPr>
            <a:cxnSpLocks/>
          </p:cNvCxnSpPr>
          <p:nvPr/>
        </p:nvCxnSpPr>
        <p:spPr>
          <a:xfrm flipH="1" flipV="1">
            <a:off x="1882596" y="3355656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10F67A1B-B7C0-4531-93B2-557CCD320705}"/>
              </a:ext>
            </a:extLst>
          </p:cNvPr>
          <p:cNvCxnSpPr>
            <a:cxnSpLocks/>
          </p:cNvCxnSpPr>
          <p:nvPr/>
        </p:nvCxnSpPr>
        <p:spPr>
          <a:xfrm>
            <a:off x="1888721" y="6062412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A3F84DA8-19BC-43DD-B2A1-0A0C2F7FAB94}"/>
              </a:ext>
            </a:extLst>
          </p:cNvPr>
          <p:cNvSpPr txBox="1"/>
          <p:nvPr/>
        </p:nvSpPr>
        <p:spPr>
          <a:xfrm>
            <a:off x="6060497" y="6073286"/>
            <a:ext cx="99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Menge x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4EF60A5-45D6-449F-B964-646CF51B1630}"/>
              </a:ext>
            </a:extLst>
          </p:cNvPr>
          <p:cNvSpPr txBox="1"/>
          <p:nvPr/>
        </p:nvSpPr>
        <p:spPr>
          <a:xfrm>
            <a:off x="1091547" y="3336361"/>
            <a:ext cx="82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  <a:p>
            <a:r>
              <a:rPr lang="de-DE" smtClean="0"/>
              <a:t>Preis</a:t>
            </a:r>
            <a:endParaRPr lang="de-DE" dirty="0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D3A006A3-B463-42F7-9A9C-246013CE88FD}"/>
              </a:ext>
            </a:extLst>
          </p:cNvPr>
          <p:cNvSpPr/>
          <p:nvPr/>
        </p:nvSpPr>
        <p:spPr>
          <a:xfrm>
            <a:off x="2290565" y="3514858"/>
            <a:ext cx="4213448" cy="1476725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E29670A6-1447-441C-BE1C-5BE7200EE7D5}"/>
              </a:ext>
            </a:extLst>
          </p:cNvPr>
          <p:cNvCxnSpPr>
            <a:cxnSpLocks/>
          </p:cNvCxnSpPr>
          <p:nvPr/>
        </p:nvCxnSpPr>
        <p:spPr>
          <a:xfrm>
            <a:off x="3969625" y="3321067"/>
            <a:ext cx="1763430" cy="24266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6CB378FD-8774-46E4-894D-ADE5D06CFC95}"/>
              </a:ext>
            </a:extLst>
          </p:cNvPr>
          <p:cNvSpPr txBox="1"/>
          <p:nvPr/>
        </p:nvSpPr>
        <p:spPr>
          <a:xfrm>
            <a:off x="6591700" y="4771347"/>
            <a:ext cx="20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DK=Angebotskurve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D5DFE60-E4C9-4B34-988A-7479D54F5D1A}"/>
              </a:ext>
            </a:extLst>
          </p:cNvPr>
          <p:cNvSpPr txBox="1"/>
          <p:nvPr/>
        </p:nvSpPr>
        <p:spPr>
          <a:xfrm>
            <a:off x="5674941" y="5434664"/>
            <a:ext cx="191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Nachfragekurve N</a:t>
            </a:r>
            <a:endParaRPr lang="de-DE" dirty="0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5563751-BCE0-4D09-A7D0-27AC9D412B35}"/>
              </a:ext>
            </a:extLst>
          </p:cNvPr>
          <p:cNvCxnSpPr>
            <a:cxnSpLocks/>
          </p:cNvCxnSpPr>
          <p:nvPr/>
        </p:nvCxnSpPr>
        <p:spPr>
          <a:xfrm flipH="1">
            <a:off x="1940280" y="4723808"/>
            <a:ext cx="30218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0126C893-ED97-4502-AECE-46DCE8408AAC}"/>
              </a:ext>
            </a:extLst>
          </p:cNvPr>
          <p:cNvCxnSpPr>
            <a:cxnSpLocks/>
          </p:cNvCxnSpPr>
          <p:nvPr/>
        </p:nvCxnSpPr>
        <p:spPr>
          <a:xfrm flipV="1">
            <a:off x="4980377" y="4725144"/>
            <a:ext cx="0" cy="13011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10F0FCF9-C380-4765-BA38-8F360BFD0B67}"/>
              </a:ext>
            </a:extLst>
          </p:cNvPr>
          <p:cNvSpPr txBox="1"/>
          <p:nvPr/>
        </p:nvSpPr>
        <p:spPr>
          <a:xfrm>
            <a:off x="1553645" y="450825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p*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3826526-56A4-4353-A5CD-70D3C20512F2}"/>
              </a:ext>
            </a:extLst>
          </p:cNvPr>
          <p:cNvSpPr txBox="1"/>
          <p:nvPr/>
        </p:nvSpPr>
        <p:spPr>
          <a:xfrm>
            <a:off x="4764353" y="60597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x*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69C35C7-3D10-44E9-BDD9-8798902F61C8}"/>
              </a:ext>
            </a:extLst>
          </p:cNvPr>
          <p:cNvSpPr txBox="1"/>
          <p:nvPr/>
        </p:nvSpPr>
        <p:spPr>
          <a:xfrm>
            <a:off x="5573603" y="3459465"/>
            <a:ext cx="6307567" cy="53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dirty="0" smtClean="0"/>
              <a:t>Solange die Nachfragekurve „steiler“ ist als die Angebotskurve, ist das Marktgleichgewicht weiterhin stabil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2" name="Rechteck 1"/>
          <p:cNvSpPr/>
          <p:nvPr/>
        </p:nvSpPr>
        <p:spPr>
          <a:xfrm>
            <a:off x="3564454" y="694178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→ ↑ Output </a:t>
            </a:r>
          </a:p>
        </p:txBody>
      </p:sp>
      <p:sp>
        <p:nvSpPr>
          <p:cNvPr id="3" name="Rechteck 2"/>
          <p:cNvSpPr/>
          <p:nvPr/>
        </p:nvSpPr>
        <p:spPr>
          <a:xfrm>
            <a:off x="5816463" y="684150"/>
            <a:ext cx="341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→ ↓ Durchschnittskosten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388161" y="1383983"/>
            <a:ext cx="11492633" cy="4616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400" dirty="0"/>
              <a:t>→ leicht fallende Angebotskurve </a:t>
            </a:r>
            <a:r>
              <a:rPr lang="de-DE" sz="2400" smtClean="0"/>
              <a:t>im Preis </a:t>
            </a:r>
            <a:r>
              <a:rPr lang="de-DE" sz="2400" dirty="0" smtClean="0"/>
              <a:t>entspricht in etwa der Durchschnittskostenkurve, 						ausgelöst durch die steigenden Skalenerträge </a:t>
            </a:r>
            <a:endParaRPr lang="de-DE" sz="24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69C35C7-3D10-44E9-BDD9-8798902F61C8}"/>
              </a:ext>
            </a:extLst>
          </p:cNvPr>
          <p:cNvSpPr txBox="1"/>
          <p:nvPr/>
        </p:nvSpPr>
        <p:spPr>
          <a:xfrm>
            <a:off x="2872947" y="2682996"/>
            <a:ext cx="6001240" cy="53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Marktgleichgewicht und externe Skalenerträge</a:t>
            </a:r>
          </a:p>
          <a:p>
            <a:endParaRPr lang="de-DE" sz="2000" dirty="0"/>
          </a:p>
        </p:txBody>
      </p:sp>
      <p:cxnSp>
        <p:nvCxnSpPr>
          <p:cNvPr id="19" name="Gerade Verbindung mit Pfeil 18"/>
          <p:cNvCxnSpPr/>
          <p:nvPr/>
        </p:nvCxnSpPr>
        <p:spPr>
          <a:xfrm flipH="1">
            <a:off x="5163821" y="4164601"/>
            <a:ext cx="3435037" cy="409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87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5" grpId="0"/>
      <p:bldP spid="23" grpId="0"/>
      <p:bldP spid="24" grpId="0"/>
      <p:bldP spid="25" grpId="0"/>
      <p:bldP spid="2" grpId="0"/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903" dirty="0" err="1">
                <a:solidFill>
                  <a:sysClr val="windowText" lastClr="000000"/>
                </a:solidFill>
              </a:rPr>
              <a:t>Beispiele</a:t>
            </a:r>
            <a:r>
              <a:rPr lang="en-US" sz="2903" dirty="0">
                <a:solidFill>
                  <a:sysClr val="windowText" lastClr="000000"/>
                </a:solidFill>
              </a:rPr>
              <a:t> </a:t>
            </a:r>
            <a:r>
              <a:rPr lang="en-US" sz="2903" dirty="0" err="1">
                <a:solidFill>
                  <a:sysClr val="windowText" lastClr="000000"/>
                </a:solidFill>
              </a:rPr>
              <a:t>für</a:t>
            </a:r>
            <a:r>
              <a:rPr lang="en-US" sz="2903" dirty="0">
                <a:solidFill>
                  <a:sysClr val="windowText" lastClr="000000"/>
                </a:solidFill>
              </a:rPr>
              <a:t> </a:t>
            </a:r>
            <a:r>
              <a:rPr lang="en-US" sz="2903" dirty="0" err="1">
                <a:solidFill>
                  <a:sysClr val="windowText" lastClr="000000"/>
                </a:solidFill>
              </a:rPr>
              <a:t>externe</a:t>
            </a:r>
            <a:r>
              <a:rPr lang="en-US" sz="2903" dirty="0">
                <a:solidFill>
                  <a:sysClr val="windowText" lastClr="000000"/>
                </a:solidFill>
              </a:rPr>
              <a:t> </a:t>
            </a:r>
            <a:r>
              <a:rPr lang="en-US" sz="2903" dirty="0" err="1">
                <a:solidFill>
                  <a:sysClr val="windowText" lastClr="000000"/>
                </a:solidFill>
              </a:rPr>
              <a:t>Skalenerträge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51881"/>
            <a:ext cx="1219200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alt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York/Frankfurt: 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Banking/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Finanzindustrie</a:t>
            </a:r>
            <a:endParaRPr lang="en-US" altLang="en-US" sz="24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Silicon Valley: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Technologien</a:t>
            </a: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endParaRPr lang="en-US" altLang="en-US" sz="24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Hollywood/Bollywood: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Filmindustrie</a:t>
            </a:r>
            <a:endParaRPr lang="en-US" altLang="en-US" sz="24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Historisches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Musecon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Valley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Zweiten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Weltkrieg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befand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die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Städte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Klingenthal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Graslitz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Kraslice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tschechisch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Musikinstrumentebau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weltweit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führdende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kleinen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mittelständischen</a:t>
            </a:r>
            <a:r>
              <a:rPr lang="en-US" altLang="en-US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Firmen</a:t>
            </a: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Firmen</a:t>
            </a:r>
            <a:r>
              <a:rPr lang="en-US" sz="2400" dirty="0"/>
              <a:t> </a:t>
            </a:r>
            <a:r>
              <a:rPr lang="en-US" sz="2400" dirty="0" err="1"/>
              <a:t>bilden</a:t>
            </a:r>
            <a:r>
              <a:rPr lang="en-US" sz="2400" dirty="0"/>
              <a:t> Cluster →	</a:t>
            </a:r>
            <a:r>
              <a:rPr lang="en-US" sz="2400" dirty="0" err="1"/>
              <a:t>Ansatzpunkt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 smtClean="0"/>
              <a:t>eine</a:t>
            </a:r>
            <a:r>
              <a:rPr lang="en-US" sz="2400" dirty="0"/>
              <a:t> </a:t>
            </a:r>
            <a:r>
              <a:rPr lang="en-US" sz="2400" dirty="0" err="1" smtClean="0"/>
              <a:t>wirtschaftsgeografische</a:t>
            </a:r>
            <a:r>
              <a:rPr lang="en-US" sz="2400" dirty="0" smtClean="0"/>
              <a:t> </a:t>
            </a:r>
            <a:r>
              <a:rPr lang="en-US" sz="2400" dirty="0" err="1" smtClean="0"/>
              <a:t>Analyse</a:t>
            </a:r>
            <a:r>
              <a:rPr lang="en-US" sz="2400" dirty="0" smtClean="0"/>
              <a:t> </a:t>
            </a:r>
            <a:endParaRPr lang="en-US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r>
              <a:rPr lang="en-US" sz="2800" dirty="0">
                <a:solidFill>
                  <a:sysClr val="windowText" lastClr="000000"/>
                </a:solidFill>
              </a:rPr>
              <a:t> und Handel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8294996" y="65358"/>
            <a:ext cx="3299749" cy="576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err="1"/>
              <a:t>Beispiel</a:t>
            </a:r>
            <a:r>
              <a:rPr lang="en-US" sz="2400" dirty="0"/>
              <a:t>: </a:t>
            </a:r>
            <a:r>
              <a:rPr lang="en-US" sz="2400" dirty="0" err="1"/>
              <a:t>Uhrenindustrie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E6869CA4-E50F-41B4-A645-86AA37F87169}"/>
              </a:ext>
            </a:extLst>
          </p:cNvPr>
          <p:cNvCxnSpPr>
            <a:cxnSpLocks/>
          </p:cNvCxnSpPr>
          <p:nvPr/>
        </p:nvCxnSpPr>
        <p:spPr>
          <a:xfrm flipH="1" flipV="1">
            <a:off x="940363" y="2115986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0A355480-731B-4571-A01C-34BB0F49870A}"/>
              </a:ext>
            </a:extLst>
          </p:cNvPr>
          <p:cNvCxnSpPr>
            <a:cxnSpLocks/>
          </p:cNvCxnSpPr>
          <p:nvPr/>
        </p:nvCxnSpPr>
        <p:spPr>
          <a:xfrm flipV="1">
            <a:off x="963075" y="4842454"/>
            <a:ext cx="3075366" cy="26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B074122F-2067-4023-BFD6-613C57E27D68}"/>
              </a:ext>
            </a:extLst>
          </p:cNvPr>
          <p:cNvSpPr txBox="1"/>
          <p:nvPr/>
        </p:nvSpPr>
        <p:spPr>
          <a:xfrm>
            <a:off x="3730807" y="482683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94E08FD-36E8-48E5-8C50-1C56B8B104B9}"/>
              </a:ext>
            </a:extLst>
          </p:cNvPr>
          <p:cNvSpPr txBox="1"/>
          <p:nvPr/>
        </p:nvSpPr>
        <p:spPr>
          <a:xfrm>
            <a:off x="168465" y="2148667"/>
            <a:ext cx="82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  <a:p>
            <a:r>
              <a:rPr lang="de-DE" smtClean="0"/>
              <a:t>Preis</a:t>
            </a:r>
            <a:endParaRPr lang="de-DE" dirty="0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344036D6-B656-49C7-AD57-BD6C7F6CB5E1}"/>
              </a:ext>
            </a:extLst>
          </p:cNvPr>
          <p:cNvSpPr/>
          <p:nvPr/>
        </p:nvSpPr>
        <p:spPr>
          <a:xfrm>
            <a:off x="923164" y="3010189"/>
            <a:ext cx="2485660" cy="1332234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E151546E-3A93-4634-87A2-B00E8DCD281A}"/>
              </a:ext>
            </a:extLst>
          </p:cNvPr>
          <p:cNvCxnSpPr>
            <a:cxnSpLocks/>
          </p:cNvCxnSpPr>
          <p:nvPr/>
        </p:nvCxnSpPr>
        <p:spPr>
          <a:xfrm>
            <a:off x="1096661" y="2471832"/>
            <a:ext cx="1388342" cy="20559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AAFE40F-A257-4F68-9CA3-CFB09469DDAC}"/>
              </a:ext>
            </a:extLst>
          </p:cNvPr>
          <p:cNvCxnSpPr>
            <a:cxnSpLocks/>
          </p:cNvCxnSpPr>
          <p:nvPr/>
        </p:nvCxnSpPr>
        <p:spPr>
          <a:xfrm flipH="1">
            <a:off x="956317" y="3504304"/>
            <a:ext cx="52551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15075A4-E858-4252-868A-73C137491AD2}"/>
              </a:ext>
            </a:extLst>
          </p:cNvPr>
          <p:cNvCxnSpPr>
            <a:cxnSpLocks/>
          </p:cNvCxnSpPr>
          <p:nvPr/>
        </p:nvCxnSpPr>
        <p:spPr>
          <a:xfrm flipV="1">
            <a:off x="6211469" y="3535915"/>
            <a:ext cx="0" cy="13011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02BD2297-04B8-45E7-9AB5-57AE2F139992}"/>
              </a:ext>
            </a:extLst>
          </p:cNvPr>
          <p:cNvSpPr txBox="1"/>
          <p:nvPr/>
        </p:nvSpPr>
        <p:spPr>
          <a:xfrm>
            <a:off x="4601871" y="3287734"/>
            <a:ext cx="466980" cy="365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p*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3E3383C-7E34-42ED-8C09-B887E1925D1C}"/>
              </a:ext>
            </a:extLst>
          </p:cNvPr>
          <p:cNvSpPr txBox="1"/>
          <p:nvPr/>
        </p:nvSpPr>
        <p:spPr>
          <a:xfrm>
            <a:off x="6079681" y="492344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x*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FC3C2DC-8861-4A6E-9A92-23C016A34A09}"/>
              </a:ext>
            </a:extLst>
          </p:cNvPr>
          <p:cNvSpPr txBox="1"/>
          <p:nvPr/>
        </p:nvSpPr>
        <p:spPr>
          <a:xfrm>
            <a:off x="1651695" y="1544410"/>
            <a:ext cx="1889452" cy="53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Thailand</a:t>
            </a:r>
          </a:p>
          <a:p>
            <a:endParaRPr lang="de-DE" sz="2000" dirty="0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01961108-9D26-44AE-B083-214D2526C72E}"/>
              </a:ext>
            </a:extLst>
          </p:cNvPr>
          <p:cNvCxnSpPr>
            <a:cxnSpLocks/>
          </p:cNvCxnSpPr>
          <p:nvPr/>
        </p:nvCxnSpPr>
        <p:spPr>
          <a:xfrm flipV="1">
            <a:off x="5013978" y="4837105"/>
            <a:ext cx="3075366" cy="26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ECBAEF74-5348-4B31-93DE-65700885DF8D}"/>
              </a:ext>
            </a:extLst>
          </p:cNvPr>
          <p:cNvSpPr txBox="1"/>
          <p:nvPr/>
        </p:nvSpPr>
        <p:spPr>
          <a:xfrm>
            <a:off x="4200913" y="2136153"/>
            <a:ext cx="82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  <a:p>
            <a:r>
              <a:rPr lang="de-DE" smtClean="0"/>
              <a:t>Preis</a:t>
            </a:r>
            <a:endParaRPr lang="de-DE" dirty="0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49496D4E-5533-4CE7-B239-325616282C8B}"/>
              </a:ext>
            </a:extLst>
          </p:cNvPr>
          <p:cNvSpPr/>
          <p:nvPr/>
        </p:nvSpPr>
        <p:spPr>
          <a:xfrm>
            <a:off x="4993000" y="2391436"/>
            <a:ext cx="2632388" cy="1643322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A0A17241-C152-4FC6-89D8-D9296AF1F065}"/>
              </a:ext>
            </a:extLst>
          </p:cNvPr>
          <p:cNvCxnSpPr>
            <a:cxnSpLocks/>
          </p:cNvCxnSpPr>
          <p:nvPr/>
        </p:nvCxnSpPr>
        <p:spPr>
          <a:xfrm>
            <a:off x="5248268" y="2156521"/>
            <a:ext cx="1763430" cy="24266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2B2612CA-9942-4C28-9BD7-D074C82B9362}"/>
              </a:ext>
            </a:extLst>
          </p:cNvPr>
          <p:cNvCxnSpPr>
            <a:cxnSpLocks/>
          </p:cNvCxnSpPr>
          <p:nvPr/>
        </p:nvCxnSpPr>
        <p:spPr>
          <a:xfrm flipH="1" flipV="1">
            <a:off x="4993000" y="2136152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5EC1BDD3-AE2A-42CF-BFF2-D1528BC7378D}"/>
              </a:ext>
            </a:extLst>
          </p:cNvPr>
          <p:cNvSpPr/>
          <p:nvPr/>
        </p:nvSpPr>
        <p:spPr>
          <a:xfrm>
            <a:off x="7059074" y="4343122"/>
            <a:ext cx="733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N</a:t>
            </a:r>
            <a:r>
              <a:rPr lang="de-DE" baseline="-25000" dirty="0" err="1"/>
              <a:t>Welt</a:t>
            </a:r>
            <a:r>
              <a:rPr lang="de-DE" dirty="0"/>
              <a:t>  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7350EC81-03C9-47A0-8E11-1CDDE7F08EE3}"/>
              </a:ext>
            </a:extLst>
          </p:cNvPr>
          <p:cNvSpPr/>
          <p:nvPr/>
        </p:nvSpPr>
        <p:spPr>
          <a:xfrm>
            <a:off x="7625389" y="3846838"/>
            <a:ext cx="669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DK</a:t>
            </a:r>
            <a:r>
              <a:rPr lang="de-DE" baseline="-25000" dirty="0"/>
              <a:t>CH</a:t>
            </a:r>
            <a:r>
              <a:rPr lang="de-DE" dirty="0"/>
              <a:t> 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86CDE21-28C4-4C1E-A2B9-50D511C839A5}"/>
              </a:ext>
            </a:extLst>
          </p:cNvPr>
          <p:cNvSpPr/>
          <p:nvPr/>
        </p:nvSpPr>
        <p:spPr>
          <a:xfrm>
            <a:off x="3426024" y="4138017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DK</a:t>
            </a:r>
            <a:r>
              <a:rPr lang="de-DE" baseline="-25000" dirty="0"/>
              <a:t>THAI</a:t>
            </a:r>
            <a:r>
              <a:rPr lang="de-DE" dirty="0"/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7F94D5F-A2C4-45BF-BE5C-C9E0B3E8C737}"/>
              </a:ext>
            </a:extLst>
          </p:cNvPr>
          <p:cNvSpPr txBox="1"/>
          <p:nvPr/>
        </p:nvSpPr>
        <p:spPr>
          <a:xfrm>
            <a:off x="5903284" y="1516983"/>
            <a:ext cx="1889452" cy="53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Schweiz</a:t>
            </a:r>
          </a:p>
          <a:p>
            <a:endParaRPr lang="de-DE" sz="20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451135EF-DF21-44B0-B452-EE09426C527A}"/>
              </a:ext>
            </a:extLst>
          </p:cNvPr>
          <p:cNvSpPr/>
          <p:nvPr/>
        </p:nvSpPr>
        <p:spPr>
          <a:xfrm>
            <a:off x="2464005" y="4343122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N</a:t>
            </a:r>
            <a:r>
              <a:rPr lang="de-DE" baseline="-25000" dirty="0"/>
              <a:t>THAI</a:t>
            </a:r>
            <a:r>
              <a:rPr lang="de-DE" dirty="0"/>
              <a:t>  </a:t>
            </a: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74C15EB0-020D-44BE-ADD9-F96FE0315915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963076" y="3869076"/>
            <a:ext cx="106323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023C356-07A3-4450-BCE2-44C2A6DE5010}"/>
              </a:ext>
            </a:extLst>
          </p:cNvPr>
          <p:cNvCxnSpPr>
            <a:cxnSpLocks/>
          </p:cNvCxnSpPr>
          <p:nvPr/>
        </p:nvCxnSpPr>
        <p:spPr>
          <a:xfrm flipH="1" flipV="1">
            <a:off x="2005940" y="3776414"/>
            <a:ext cx="40741" cy="106069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>
            <a:extLst>
              <a:ext uri="{FF2B5EF4-FFF2-40B4-BE49-F238E27FC236}">
                <a16:creationId xmlns:a16="http://schemas.microsoft.com/office/drawing/2014/main" id="{A7C42EA6-5D89-4D5F-905B-A706E991CC01}"/>
              </a:ext>
            </a:extLst>
          </p:cNvPr>
          <p:cNvSpPr/>
          <p:nvPr/>
        </p:nvSpPr>
        <p:spPr>
          <a:xfrm>
            <a:off x="1799163" y="4826831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x</a:t>
            </a:r>
            <a:r>
              <a:rPr lang="de-DE" baseline="-25000" dirty="0" err="1"/>
              <a:t>THAI</a:t>
            </a:r>
            <a:endParaRPr lang="de-DE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A27DDE5-82B0-4741-960D-574FB5FB9372}"/>
              </a:ext>
            </a:extLst>
          </p:cNvPr>
          <p:cNvSpPr txBox="1"/>
          <p:nvPr/>
        </p:nvSpPr>
        <p:spPr>
          <a:xfrm>
            <a:off x="7783444" y="482753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2EDC2A9-1C61-49EA-8127-BCA2EBDD4965}"/>
              </a:ext>
            </a:extLst>
          </p:cNvPr>
          <p:cNvSpPr/>
          <p:nvPr/>
        </p:nvSpPr>
        <p:spPr>
          <a:xfrm>
            <a:off x="379040" y="3709134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</a:t>
            </a:r>
            <a:r>
              <a:rPr lang="de-DE" baseline="-25000" dirty="0" err="1"/>
              <a:t>THAI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B1D63D7C-9452-45D5-9897-C696D17B76DB}"/>
                  </a:ext>
                </a:extLst>
              </p:cNvPr>
              <p:cNvSpPr/>
              <p:nvPr/>
            </p:nvSpPr>
            <p:spPr>
              <a:xfrm>
                <a:off x="142943" y="2837325"/>
                <a:ext cx="8136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𝐷𝐾</m:t>
                        </m:r>
                      </m:e>
                    </m:acc>
                  </m:oMath>
                </a14:m>
                <a:r>
                  <a:rPr lang="de-DE" baseline="-25000" dirty="0" err="1"/>
                  <a:t>THAI</a:t>
                </a:r>
                <a:endParaRPr lang="de-DE" dirty="0"/>
              </a:p>
            </p:txBody>
          </p:sp>
        </mc:Choice>
        <mc:Fallback xmlns=""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B1D63D7C-9452-45D5-9897-C696D17B7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43" y="2837325"/>
                <a:ext cx="813621" cy="369332"/>
              </a:xfrm>
              <a:prstGeom prst="rect">
                <a:avLst/>
              </a:prstGeom>
              <a:blipFill>
                <a:blip r:embed="rId3"/>
                <a:stretch>
                  <a:fillRect b="-196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feld 49">
            <a:extLst>
              <a:ext uri="{FF2B5EF4-FFF2-40B4-BE49-F238E27FC236}">
                <a16:creationId xmlns:a16="http://schemas.microsoft.com/office/drawing/2014/main" id="{21742543-D177-443F-9A24-3C72D2A01A08}"/>
              </a:ext>
            </a:extLst>
          </p:cNvPr>
          <p:cNvSpPr txBox="1"/>
          <p:nvPr/>
        </p:nvSpPr>
        <p:spPr>
          <a:xfrm>
            <a:off x="682168" y="5364138"/>
            <a:ext cx="10753211" cy="5572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Die </a:t>
            </a:r>
            <a:r>
              <a:rPr lang="en-US" sz="1400" dirty="0" err="1" smtClean="0"/>
              <a:t>vorherrschende</a:t>
            </a:r>
            <a:r>
              <a:rPr lang="en-US" sz="1400" dirty="0" smtClean="0"/>
              <a:t> </a:t>
            </a:r>
            <a:r>
              <a:rPr lang="en-US" sz="1400" dirty="0" err="1" smtClean="0"/>
              <a:t>Marktsituation</a:t>
            </a:r>
            <a:r>
              <a:rPr lang="en-US" sz="1400" dirty="0" smtClean="0"/>
              <a:t> </a:t>
            </a:r>
            <a:r>
              <a:rPr lang="en-US" sz="1400" dirty="0" err="1" smtClean="0"/>
              <a:t>verhindert</a:t>
            </a:r>
            <a:r>
              <a:rPr lang="en-US" sz="1400" dirty="0" smtClean="0"/>
              <a:t> </a:t>
            </a:r>
            <a:r>
              <a:rPr lang="en-US" sz="1400" dirty="0" err="1" smtClean="0"/>
              <a:t>damit</a:t>
            </a:r>
            <a:r>
              <a:rPr lang="en-US" sz="1400" dirty="0" smtClean="0"/>
              <a:t> das </a:t>
            </a:r>
            <a:r>
              <a:rPr lang="en-US" sz="1400" dirty="0" err="1" smtClean="0"/>
              <a:t>weitere</a:t>
            </a:r>
            <a:r>
              <a:rPr lang="en-US" sz="1400" dirty="0" smtClean="0"/>
              <a:t> </a:t>
            </a:r>
            <a:r>
              <a:rPr lang="en-US" sz="1400" dirty="0" err="1" smtClean="0"/>
              <a:t>Ausnutzen</a:t>
            </a:r>
            <a:r>
              <a:rPr lang="en-US" sz="1400" dirty="0" smtClean="0"/>
              <a:t> von </a:t>
            </a:r>
            <a:r>
              <a:rPr lang="en-US" sz="1400" dirty="0" err="1" smtClean="0"/>
              <a:t>Skaleneffekten</a:t>
            </a:r>
            <a:r>
              <a:rPr lang="en-US" sz="1400" dirty="0" smtClean="0"/>
              <a:t> und </a:t>
            </a:r>
            <a:r>
              <a:rPr lang="en-US" sz="1400" dirty="0" err="1" smtClean="0"/>
              <a:t>damit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</a:t>
            </a:r>
            <a:r>
              <a:rPr lang="en-US" sz="1400" dirty="0" err="1" smtClean="0"/>
              <a:t>Sinken</a:t>
            </a:r>
            <a:r>
              <a:rPr lang="en-US" sz="1400" dirty="0" smtClean="0"/>
              <a:t> </a:t>
            </a:r>
            <a:r>
              <a:rPr lang="en-US" sz="1400" smtClean="0"/>
              <a:t>der Preise </a:t>
            </a:r>
            <a:r>
              <a:rPr lang="en-US" sz="1400" dirty="0" err="1" smtClean="0"/>
              <a:t>sowohl</a:t>
            </a:r>
            <a:r>
              <a:rPr lang="en-US" sz="1400" dirty="0" smtClean="0"/>
              <a:t> </a:t>
            </a:r>
            <a:r>
              <a:rPr lang="en-US" sz="1400" dirty="0" err="1" smtClean="0"/>
              <a:t>für</a:t>
            </a:r>
            <a:r>
              <a:rPr lang="en-US" sz="1400" dirty="0" smtClean="0"/>
              <a:t> den </a:t>
            </a:r>
            <a:r>
              <a:rPr lang="en-US" sz="1400" dirty="0" err="1" smtClean="0"/>
              <a:t>thailändischen</a:t>
            </a:r>
            <a:r>
              <a:rPr lang="en-US" sz="1400" dirty="0" smtClean="0"/>
              <a:t> </a:t>
            </a:r>
            <a:r>
              <a:rPr lang="en-US" sz="1400" dirty="0" err="1" smtClean="0"/>
              <a:t>Markt</a:t>
            </a:r>
            <a:r>
              <a:rPr lang="en-US" sz="1400" dirty="0" smtClean="0"/>
              <a:t>, </a:t>
            </a:r>
            <a:r>
              <a:rPr lang="en-US" sz="1400" dirty="0" err="1" smtClean="0"/>
              <a:t>als</a:t>
            </a:r>
            <a:r>
              <a:rPr lang="en-US" sz="1400" dirty="0" smtClean="0"/>
              <a:t> </a:t>
            </a:r>
            <a:r>
              <a:rPr lang="en-US" sz="1400" dirty="0" err="1" smtClean="0"/>
              <a:t>auch</a:t>
            </a:r>
            <a:r>
              <a:rPr lang="en-US" sz="1400" dirty="0" smtClean="0"/>
              <a:t> den </a:t>
            </a:r>
            <a:r>
              <a:rPr lang="en-US" sz="1400" dirty="0" err="1" smtClean="0"/>
              <a:t>Weltmarkt</a:t>
            </a:r>
            <a:r>
              <a:rPr lang="en-US" sz="1400" dirty="0" smtClean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CAAFE40F-A257-4F68-9CA3-CFB09469DDAC}"/>
              </a:ext>
            </a:extLst>
          </p:cNvPr>
          <p:cNvCxnSpPr>
            <a:cxnSpLocks/>
          </p:cNvCxnSpPr>
          <p:nvPr/>
        </p:nvCxnSpPr>
        <p:spPr>
          <a:xfrm flipH="1">
            <a:off x="931215" y="3021991"/>
            <a:ext cx="4061785" cy="269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>
            <a:extLst>
              <a:ext uri="{FF2B5EF4-FFF2-40B4-BE49-F238E27FC236}">
                <a16:creationId xmlns:a16="http://schemas.microsoft.com/office/drawing/2014/main" id="{21742543-D177-443F-9A24-3C72D2A01A08}"/>
              </a:ext>
            </a:extLst>
          </p:cNvPr>
          <p:cNvSpPr txBox="1"/>
          <p:nvPr/>
        </p:nvSpPr>
        <p:spPr>
          <a:xfrm>
            <a:off x="7417398" y="658249"/>
            <a:ext cx="4471485" cy="7750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Anfangs beherrscht, wie in der Realität, die Schweiz den internationalen Uhrenmarkt und es hat sich ein Weltmarkt- </a:t>
            </a:r>
            <a:r>
              <a:rPr lang="de-DE" sz="1400" dirty="0" err="1" smtClean="0"/>
              <a:t>gleichgewicht</a:t>
            </a:r>
            <a:r>
              <a:rPr lang="de-DE" sz="1400" dirty="0" smtClean="0"/>
              <a:t> </a:t>
            </a:r>
            <a:r>
              <a:rPr lang="de-DE" sz="1400" smtClean="0"/>
              <a:t>mit</a:t>
            </a:r>
            <a:r>
              <a:rPr lang="en-US" sz="1400" smtClean="0"/>
              <a:t> Preis </a:t>
            </a:r>
            <a:r>
              <a:rPr lang="de-DE" sz="1400" dirty="0" smtClean="0"/>
              <a:t>p* </a:t>
            </a:r>
            <a:r>
              <a:rPr lang="de-DE" sz="1400" dirty="0"/>
              <a:t>und Menge x* eingestellt.</a:t>
            </a:r>
            <a:r>
              <a:rPr lang="en-US" sz="1400" dirty="0"/>
              <a:t> </a:t>
            </a:r>
          </a:p>
          <a:p>
            <a:endParaRPr lang="en-US" sz="2400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21742543-D177-443F-9A24-3C72D2A01A08}"/>
              </a:ext>
            </a:extLst>
          </p:cNvPr>
          <p:cNvSpPr txBox="1"/>
          <p:nvPr/>
        </p:nvSpPr>
        <p:spPr>
          <a:xfrm>
            <a:off x="7425905" y="1517862"/>
            <a:ext cx="4623053" cy="6182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Im Zuge der Globalisierung tritt Thailand als potenzieller neuer Wettbewerber auf</a:t>
            </a:r>
            <a:endParaRPr lang="en-US" sz="1400" dirty="0"/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7429201" y="2086988"/>
                <a:ext cx="4610749" cy="708009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de-DE" sz="1400" dirty="0" smtClean="0"/>
                  <a:t>Allerdings liegen die anfänglichen Durchschnittskosten in Thailand, da noch keine Uhrenindustrie vorhanden ist, über </a:t>
                </a:r>
                <a:r>
                  <a:rPr lang="de-DE" sz="1400" smtClean="0"/>
                  <a:t>dem Weltmarktpreis </a:t>
                </a:r>
                <a:r>
                  <a:rPr lang="de-DE" sz="1400" dirty="0" smtClean="0"/>
                  <a:t>p*: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𝐷𝐾</m:t>
                        </m:r>
                      </m:e>
                    </m:acc>
                  </m:oMath>
                </a14:m>
                <a:r>
                  <a:rPr lang="de-DE" sz="1400" baseline="-25000" dirty="0"/>
                  <a:t>THAI </a:t>
                </a:r>
                <a:r>
                  <a:rPr lang="en-US" sz="1400" dirty="0"/>
                  <a:t>&gt; </a:t>
                </a:r>
                <a:r>
                  <a:rPr lang="de-DE" sz="1400" dirty="0"/>
                  <a:t>p</a:t>
                </a:r>
                <a:r>
                  <a:rPr lang="de-DE" sz="1400" dirty="0" smtClean="0"/>
                  <a:t>*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201" y="2086988"/>
                <a:ext cx="4610749" cy="708009"/>
              </a:xfrm>
              <a:prstGeom prst="rect">
                <a:avLst/>
              </a:prstGeom>
              <a:blipFill>
                <a:blip r:embed="rId4"/>
                <a:stretch>
                  <a:fillRect l="-397" t="-862" b="-137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hteck 39"/>
          <p:cNvSpPr/>
          <p:nvPr/>
        </p:nvSpPr>
        <p:spPr>
          <a:xfrm>
            <a:off x="8455511" y="2944391"/>
            <a:ext cx="3656235" cy="55991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 smtClean="0"/>
              <a:t>Der Markteintritt von Thailand wird damit verhindert.</a:t>
            </a:r>
          </a:p>
        </p:txBody>
      </p:sp>
      <p:sp>
        <p:nvSpPr>
          <p:cNvPr id="45" name="Rechteck 44"/>
          <p:cNvSpPr/>
          <p:nvPr/>
        </p:nvSpPr>
        <p:spPr>
          <a:xfrm>
            <a:off x="8392145" y="3442562"/>
            <a:ext cx="3719601" cy="138356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 smtClean="0"/>
              <a:t>Grundsätzlich hat Thailand aber ebenfalls im Uhrensektor zunehmende Skalenerträge und es wird angenommen, dass </a:t>
            </a:r>
            <a:r>
              <a:rPr lang="de-DE" sz="1400" smtClean="0"/>
              <a:t>der Gleichgewichtspreis </a:t>
            </a:r>
            <a:r>
              <a:rPr lang="de-DE" sz="1400" dirty="0" smtClean="0"/>
              <a:t>in Thailand (Betrachtung nur der thailändischen Nachfrage!) unter </a:t>
            </a:r>
            <a:r>
              <a:rPr lang="de-DE" sz="1400" smtClean="0"/>
              <a:t>dem Weltmarktpreis </a:t>
            </a:r>
            <a:r>
              <a:rPr lang="de-DE" sz="1400" dirty="0" smtClean="0"/>
              <a:t>p*  liegen würde p*&gt;</a:t>
            </a:r>
            <a:r>
              <a:rPr lang="de-DE" sz="1400" dirty="0" err="1" smtClean="0"/>
              <a:t>p</a:t>
            </a:r>
            <a:r>
              <a:rPr lang="de-DE" sz="1400" baseline="-25000" dirty="0" err="1" smtClean="0"/>
              <a:t>THA</a:t>
            </a:r>
            <a:endParaRPr lang="de-DE" sz="1400" dirty="0" smtClean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21742543-D177-443F-9A24-3C72D2A01A08}"/>
              </a:ext>
            </a:extLst>
          </p:cNvPr>
          <p:cNvSpPr txBox="1"/>
          <p:nvPr/>
        </p:nvSpPr>
        <p:spPr>
          <a:xfrm>
            <a:off x="671411" y="6035188"/>
            <a:ext cx="10753211" cy="360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Dieses </a:t>
            </a:r>
            <a:r>
              <a:rPr lang="en-US" sz="1400" dirty="0" err="1"/>
              <a:t>B</a:t>
            </a:r>
            <a:r>
              <a:rPr lang="en-US" sz="1400" dirty="0" err="1" smtClean="0"/>
              <a:t>eispiel</a:t>
            </a:r>
            <a:r>
              <a:rPr lang="en-US" sz="1400" dirty="0" smtClean="0"/>
              <a:t> </a:t>
            </a:r>
            <a:r>
              <a:rPr lang="en-US" sz="1400" dirty="0" err="1" smtClean="0"/>
              <a:t>liefert</a:t>
            </a:r>
            <a:r>
              <a:rPr lang="en-US" sz="1400" dirty="0" smtClean="0"/>
              <a:t> </a:t>
            </a:r>
            <a:r>
              <a:rPr lang="en-US" sz="1400" dirty="0" err="1" smtClean="0"/>
              <a:t>damit</a:t>
            </a:r>
            <a:r>
              <a:rPr lang="en-US" sz="1400" dirty="0" smtClean="0"/>
              <a:t> </a:t>
            </a:r>
            <a:r>
              <a:rPr lang="en-US" sz="1400" dirty="0" err="1" smtClean="0"/>
              <a:t>eine</a:t>
            </a:r>
            <a:r>
              <a:rPr lang="en-US" sz="1400" dirty="0" smtClean="0"/>
              <a:t> </a:t>
            </a:r>
            <a:r>
              <a:rPr lang="en-US" sz="1400" dirty="0" err="1" smtClean="0"/>
              <a:t>Begründung</a:t>
            </a:r>
            <a:r>
              <a:rPr lang="en-US" sz="1400" dirty="0" smtClean="0"/>
              <a:t> </a:t>
            </a:r>
            <a:r>
              <a:rPr lang="en-US" sz="1400" dirty="0" err="1" smtClean="0"/>
              <a:t>für</a:t>
            </a:r>
            <a:r>
              <a:rPr lang="en-US" sz="1400" dirty="0" smtClean="0"/>
              <a:t> </a:t>
            </a:r>
            <a:r>
              <a:rPr lang="en-US" sz="1400" dirty="0" err="1" smtClean="0"/>
              <a:t>zumindest</a:t>
            </a:r>
            <a:r>
              <a:rPr lang="en-US" sz="1400" dirty="0" smtClean="0"/>
              <a:t> </a:t>
            </a:r>
            <a:r>
              <a:rPr lang="en-US" sz="1400" dirty="0" err="1" smtClean="0"/>
              <a:t>temporäre</a:t>
            </a:r>
            <a:r>
              <a:rPr lang="en-US" sz="1400" dirty="0" smtClean="0"/>
              <a:t> </a:t>
            </a:r>
            <a:r>
              <a:rPr lang="en-US" sz="1400" dirty="0" err="1" smtClean="0"/>
              <a:t>Schutzzölle</a:t>
            </a:r>
            <a:r>
              <a:rPr lang="en-US" sz="1400" dirty="0" smtClean="0"/>
              <a:t>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Aufbau</a:t>
            </a:r>
            <a:r>
              <a:rPr lang="en-US" sz="1400" dirty="0" smtClean="0"/>
              <a:t> </a:t>
            </a:r>
            <a:r>
              <a:rPr lang="en-US" sz="1400" dirty="0" err="1" smtClean="0"/>
              <a:t>einer</a:t>
            </a:r>
            <a:r>
              <a:rPr lang="en-US" sz="1400" dirty="0" smtClean="0"/>
              <a:t> </a:t>
            </a:r>
            <a:r>
              <a:rPr lang="en-US" sz="1400" dirty="0" err="1" smtClean="0"/>
              <a:t>eigenen</a:t>
            </a:r>
            <a:r>
              <a:rPr lang="en-US" sz="1400" dirty="0" smtClean="0"/>
              <a:t> </a:t>
            </a:r>
            <a:r>
              <a:rPr lang="en-US" sz="1400" dirty="0" err="1" smtClean="0"/>
              <a:t>Industrie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1742543-D177-443F-9A24-3C72D2A01A08}"/>
              </a:ext>
            </a:extLst>
          </p:cNvPr>
          <p:cNvSpPr txBox="1"/>
          <p:nvPr/>
        </p:nvSpPr>
        <p:spPr>
          <a:xfrm>
            <a:off x="689341" y="6370472"/>
            <a:ext cx="10753211" cy="360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 smtClean="0"/>
              <a:t>In </a:t>
            </a:r>
            <a:r>
              <a:rPr lang="en-US" sz="1400" dirty="0" err="1" smtClean="0"/>
              <a:t>diesem</a:t>
            </a:r>
            <a:r>
              <a:rPr lang="en-US" sz="1400" dirty="0" smtClean="0"/>
              <a:t> </a:t>
            </a:r>
            <a:r>
              <a:rPr lang="en-US" sz="1400" dirty="0" err="1" smtClean="0"/>
              <a:t>Beispiel</a:t>
            </a:r>
            <a:r>
              <a:rPr lang="en-US" sz="1400" dirty="0" smtClean="0"/>
              <a:t> </a:t>
            </a:r>
            <a:r>
              <a:rPr lang="en-US" sz="1400" dirty="0" err="1" smtClean="0"/>
              <a:t>kommt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durch</a:t>
            </a:r>
            <a:r>
              <a:rPr lang="en-US" sz="1400" dirty="0" smtClean="0"/>
              <a:t> die </a:t>
            </a:r>
            <a:r>
              <a:rPr lang="en-US" sz="1400" dirty="0" err="1" smtClean="0"/>
              <a:t>Aufnahme</a:t>
            </a:r>
            <a:r>
              <a:rPr lang="en-US" sz="1400" dirty="0" smtClean="0"/>
              <a:t> von </a:t>
            </a:r>
            <a:r>
              <a:rPr lang="en-US" sz="1400" dirty="0" err="1" smtClean="0"/>
              <a:t>Handelsbeziehungen</a:t>
            </a:r>
            <a:r>
              <a:rPr lang="en-US" sz="1400" dirty="0" smtClean="0"/>
              <a:t> </a:t>
            </a:r>
            <a:r>
              <a:rPr lang="en-US" sz="1400" dirty="0" err="1" smtClean="0"/>
              <a:t>damit</a:t>
            </a:r>
            <a:r>
              <a:rPr lang="en-US" sz="1400" dirty="0" smtClean="0"/>
              <a:t> </a:t>
            </a:r>
            <a:r>
              <a:rPr lang="en-US" sz="1400" dirty="0" err="1" smtClean="0"/>
              <a:t>nicht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allgemeinen</a:t>
            </a:r>
            <a:r>
              <a:rPr lang="en-US" sz="1400" dirty="0" smtClean="0"/>
              <a:t> </a:t>
            </a:r>
            <a:r>
              <a:rPr lang="en-US" sz="1400" dirty="0" err="1" smtClean="0"/>
              <a:t>Wohlfahrtsgewinnen</a:t>
            </a:r>
            <a:r>
              <a:rPr lang="en-US" sz="1400" dirty="0" smtClean="0"/>
              <a:t>.</a:t>
            </a:r>
            <a:endParaRPr lang="en-US" sz="2400" dirty="0"/>
          </a:p>
          <a:p>
            <a:endParaRPr lang="en-US" sz="2400" dirty="0"/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74C15EB0-020D-44BE-ADD9-F96FE0315915}"/>
              </a:ext>
            </a:extLst>
          </p:cNvPr>
          <p:cNvCxnSpPr>
            <a:cxnSpLocks/>
          </p:cNvCxnSpPr>
          <p:nvPr/>
        </p:nvCxnSpPr>
        <p:spPr>
          <a:xfrm flipH="1">
            <a:off x="2026312" y="3846838"/>
            <a:ext cx="2966688" cy="42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4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11" grpId="0" animBg="1"/>
      <p:bldP spid="17" grpId="0"/>
      <p:bldP spid="18" grpId="0"/>
      <p:bldP spid="19" grpId="0"/>
      <p:bldP spid="22" grpId="0" animBg="1"/>
      <p:bldP spid="25" grpId="0"/>
      <p:bldP spid="29" grpId="0"/>
      <p:bldP spid="30" grpId="0"/>
      <p:bldP spid="35" grpId="0"/>
      <p:bldP spid="41" grpId="0"/>
      <p:bldP spid="43" grpId="0"/>
      <p:bldP spid="44" grpId="0"/>
      <p:bldP spid="50" grpId="0"/>
      <p:bldP spid="37" grpId="0"/>
      <p:bldP spid="38" grpId="0"/>
      <p:bldP spid="3" grpId="0"/>
      <p:bldP spid="40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r>
              <a:rPr lang="en-US" sz="2800" dirty="0">
                <a:solidFill>
                  <a:sysClr val="windowText" lastClr="000000"/>
                </a:solidFill>
              </a:rPr>
              <a:t> und </a:t>
            </a:r>
            <a:r>
              <a:rPr lang="en-US" sz="2800" dirty="0" err="1">
                <a:solidFill>
                  <a:sysClr val="windowText" lastClr="000000"/>
                </a:solidFill>
              </a:rPr>
              <a:t>Wohlfahrt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1524000" y="836712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Auf externen Skaleneffekten basierender Außenhandel ist in seinen Auswirkungen auf die nationale Wohlfahrt weniger eindeutig als derjenige Außenhandel, der durch komparative Vorteile oder Skaleneffekte auf Unternehmensebene verursacht wird.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Externe Skaleneffekte bedeuten, dass die </a:t>
            </a:r>
            <a:r>
              <a:rPr lang="de-DE" sz="2800" dirty="0" smtClean="0"/>
              <a:t>historische Entwicklung </a:t>
            </a:r>
            <a:r>
              <a:rPr lang="de-DE" sz="2800" dirty="0"/>
              <a:t>und der Zufall entscheidend zur Herausbildung des Handelsmusters </a:t>
            </a:r>
            <a:r>
              <a:rPr lang="de-DE" sz="2800" dirty="0" smtClean="0"/>
              <a:t>beitragen können.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Wenn externe Skalenerträge eine wichtige Rolle spielen, können Länder Verluste aus Außenhandel erleiden.</a:t>
            </a:r>
          </a:p>
        </p:txBody>
      </p:sp>
    </p:spTree>
    <p:extLst>
      <p:ext uri="{BB962C8B-B14F-4D97-AF65-F5344CB8AC3E}">
        <p14:creationId xmlns:p14="http://schemas.microsoft.com/office/powerpoint/2010/main" val="6571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</a:rPr>
              <a:t>Zunehmende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Skaleneffekte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und </a:t>
            </a:r>
            <a:r>
              <a:rPr lang="en-US" sz="2800" dirty="0">
                <a:solidFill>
                  <a:sysClr val="windowText" lastClr="000000"/>
                </a:solidFill>
              </a:rPr>
              <a:t>H</a:t>
            </a:r>
            <a:r>
              <a:rPr lang="en-US" sz="2800" dirty="0" smtClean="0">
                <a:solidFill>
                  <a:sysClr val="windowText" lastClr="000000"/>
                </a:solidFill>
              </a:rPr>
              <a:t>andel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1524000" y="836712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600" i="1" dirty="0"/>
              <a:t>“When an industry has thus chosen a locality for itself, it is likely</a:t>
            </a:r>
          </a:p>
          <a:p>
            <a:r>
              <a:rPr lang="en-US" sz="2600" i="1" dirty="0"/>
              <a:t>to stay there long: so great are the advantages which people</a:t>
            </a:r>
          </a:p>
          <a:p>
            <a:r>
              <a:rPr lang="en-US" sz="2600" i="1" dirty="0"/>
              <a:t>following the same skilled trade get from near neighborhood to</a:t>
            </a:r>
          </a:p>
          <a:p>
            <a:r>
              <a:rPr lang="en-US" sz="2600" i="1" dirty="0"/>
              <a:t>one another. </a:t>
            </a:r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mysteries of the trade become no mysteries;</a:t>
            </a:r>
          </a:p>
          <a:p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 are as it were in the air</a:t>
            </a:r>
            <a:r>
              <a:rPr lang="en-US" sz="2600" i="1" dirty="0"/>
              <a:t>,... Good work is rightly appreciated,</a:t>
            </a:r>
          </a:p>
          <a:p>
            <a:r>
              <a:rPr lang="en-US" sz="2600" i="1" dirty="0"/>
              <a:t>inventions and improvements in machinery, in processes and the</a:t>
            </a:r>
          </a:p>
          <a:p>
            <a:r>
              <a:rPr lang="en-US" sz="2600" i="1" dirty="0"/>
              <a:t>general organization of the business have their merits promptly</a:t>
            </a:r>
          </a:p>
          <a:p>
            <a:r>
              <a:rPr lang="en-US" sz="2600" i="1" dirty="0"/>
              <a:t>discussed: </a:t>
            </a:r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one man starts a new idea, it is taken up by others</a:t>
            </a:r>
          </a:p>
          <a:p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combined with suggestions of their own; and thus it becomes</a:t>
            </a:r>
          </a:p>
          <a:p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source of further new ideas</a:t>
            </a:r>
            <a:r>
              <a:rPr lang="en-US" sz="2600" i="1" dirty="0"/>
              <a:t>.</a:t>
            </a:r>
          </a:p>
          <a:p>
            <a:endParaRPr lang="en-US" sz="2600" i="1" dirty="0"/>
          </a:p>
          <a:p>
            <a:r>
              <a:rPr lang="en-US" sz="2400" dirty="0"/>
              <a:t>Marshall (Principles of Economics, London: MacMillan, 1920)</a:t>
            </a:r>
            <a:endParaRPr lang="de-DE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1742543-D177-443F-9A24-3C72D2A01A08}"/>
              </a:ext>
            </a:extLst>
          </p:cNvPr>
          <p:cNvSpPr txBox="1"/>
          <p:nvPr/>
        </p:nvSpPr>
        <p:spPr>
          <a:xfrm>
            <a:off x="1485498" y="5837057"/>
            <a:ext cx="9584121" cy="7429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Auch wenn die Erklärung für Außenhandel über zunehmende Skalenerträge als „neue Außenhandelstheorie“ bezeichnet wird, da sie erst ab den 1960/70er Jahren theoretisch entwickelt worden ist, ist es sicher nicht überraschend, dass auch schon deutlich früher bei den klassischen Autoren die Ideen für diesen Erklärungsansatz gefunden werden können!</a:t>
            </a: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341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Breitbild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302</cp:revision>
  <dcterms:created xsi:type="dcterms:W3CDTF">2019-02-11T10:45:01Z</dcterms:created>
  <dcterms:modified xsi:type="dcterms:W3CDTF">2021-04-13T14:25:45Z</dcterms:modified>
</cp:coreProperties>
</file>