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1066" r:id="rId2"/>
    <p:sldId id="1067" r:id="rId3"/>
    <p:sldId id="1068" r:id="rId4"/>
    <p:sldId id="1069" r:id="rId5"/>
    <p:sldId id="1070" r:id="rId6"/>
    <p:sldId id="1071" r:id="rId7"/>
    <p:sldId id="1072" r:id="rId8"/>
    <p:sldId id="1073" r:id="rId9"/>
    <p:sldId id="1074" r:id="rId10"/>
    <p:sldId id="1075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84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" y="4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88DB8-530C-4269-8329-B8EA10861C27}" type="datetimeFigureOut">
              <a:rPr lang="de-DE" smtClean="0"/>
              <a:t>13.04.2021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2571D5-6680-4734-923E-3B58AF67DB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8837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64118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6328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73270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00943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17473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916758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880375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229482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760345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01600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B3BC38-0E54-4E83-9C64-1B0FE8E89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EC9CF90-778D-4430-989D-B06B207ADD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D90CBE-81D9-4643-A1AE-B86217ACC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4D1A4-8FFF-4BFB-90C9-FC24F5E6DCA6}" type="datetime1">
              <a:rPr lang="de-DE" smtClean="0"/>
              <a:t>13.04.2021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0430AE-4C6A-4F3A-BF2A-58629ABF7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8FF889-B734-4B7E-8C08-21F1DFED8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267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25FA87-5309-445C-9DF0-8120FB89B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5B6BD61-2396-495A-BFAA-9C771E69D4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91E7EB-A39D-416C-A164-E12DC448A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224E-D163-457A-82D1-D92A750C1CC3}" type="datetime1">
              <a:rPr lang="de-DE" smtClean="0"/>
              <a:t>13.04.2021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05BF50-DB73-4D9C-A233-232EF43F2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98847C-98C6-4E04-B0E3-25C67DADE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883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9DF09E4-1D7F-4436-BB2D-7BBA2DFAA8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FB841EE-956E-461C-A772-D99AEC8E26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F7EA14-14D1-4580-B7B3-29A6990D5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B4B2-FA34-4BF0-B75E-975C258D12B6}" type="datetime1">
              <a:rPr lang="de-DE" smtClean="0"/>
              <a:t>13.04.2021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8F3D65-3CE9-43EF-BC85-7C75F4364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32D8BE-F679-4B2A-88DB-2FF5CF793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1468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5057A8-F611-4FAA-B2BA-81B3F30C3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70FC1B-9290-445A-A5BA-7821E22B5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A07C6F-E1A4-42EA-8DA9-D15F0C56B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476A-BEE6-49D0-91FF-E09CB16D9188}" type="datetime1">
              <a:rPr lang="de-DE" smtClean="0"/>
              <a:t>13.04.2021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EC9CDB-7938-478F-8860-68E65DC39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43BFFA-0090-4167-924A-A28E136B0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549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E69AB-0989-4918-8829-5B0AD31CE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99E048-9AC8-4172-A009-61338CF2D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99301D-3635-494B-B445-07057B442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F584-F1B5-4C5C-802A-C88B9ABFDAC1}" type="datetime1">
              <a:rPr lang="de-DE" smtClean="0"/>
              <a:t>13.04.2021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B211C6-2A75-4A02-B91E-AF4317E25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7F28D0-1ACA-4356-ABE5-F63263946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0525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A1A188-A70B-4B7E-BCBE-00830D5D4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A53C92-5708-4369-8C8B-E13D65EC91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CEEE671-CCEF-4F19-BC77-7AB2D9DD8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CBA611-0CEB-4900-BB6B-BFD245724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7E3F-C99D-4F7A-B9BF-3D4AD8B01801}" type="datetime1">
              <a:rPr lang="de-DE" smtClean="0"/>
              <a:t>13.04.2021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DE67985-3E25-4FF3-8259-412544912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D3AE17-1B1A-441A-ADAB-EA753EFAF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452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E6D44B-ECB2-494B-B8DD-1ECD56F8D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E788603-C259-4996-B635-C72A6C532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E5EE397-1447-4365-8C4D-5FF9A09D7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5F77450-0CED-4F63-AFF7-A0A89B3543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992E2A0-8BDB-4F76-9EFD-16D48B207E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146F1C1-333C-4E5A-8A21-0E00CC52B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FBC1-A306-442D-9E8E-CCD47A24BC39}" type="datetime1">
              <a:rPr lang="de-DE" smtClean="0"/>
              <a:t>13.04.2021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B140476-F72C-43CA-B524-0F82D8BB9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74420F6-8C8B-4711-AE1B-287E00167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3274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29DFFF-4E57-4515-ACFA-89CD362EC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AE44362-E8E0-474C-90E4-0F4FEE906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E0AF1-C575-4C63-B2E4-2F9A4D8AF6FD}" type="datetime1">
              <a:rPr lang="de-DE" smtClean="0"/>
              <a:t>13.04.2021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DB84C6F-AD33-4F88-A79E-033B17A46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7A6BF78-29DB-4B06-A37A-C12BFB3A2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548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3B09D0F-C34E-4F2E-A969-A4A7F8B97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BCFDE-4171-468A-8ECB-9DD48FB7C024}" type="datetime1">
              <a:rPr lang="de-DE" smtClean="0"/>
              <a:t>13.04.2021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7DA608D-A34D-41DE-A4B0-ED9CBA5D3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0BC1171-87BC-4E9C-9CA5-040C0BF2D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946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0AE8FB-302A-47F7-8EF6-814F266C2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1ED2AE-63C2-4A88-8E72-1C8A8ADFB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2D1504-586F-4EEF-B44E-8DCF11D09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8C045F-E74E-4EB9-A608-C48C206C3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3E57-014D-4E4B-B56F-66D884F50570}" type="datetime1">
              <a:rPr lang="de-DE" smtClean="0"/>
              <a:t>13.04.2021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301431-C3F5-4240-8C69-5B2793FF5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411E00E-D6B7-4E10-9B25-9B938B79F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7366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486D5B-B035-4C6E-B32C-E5BB0DB60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F3C39EE-6645-4E2B-8C44-42420026A3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9FD9577-3F00-433F-A5B5-D5EDE2FFDE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B6D8129-7F67-461A-ABC5-A539B51BD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44EC-1717-4AC2-9F9C-14F02B911630}" type="datetime1">
              <a:rPr lang="de-DE" smtClean="0"/>
              <a:t>13.04.2021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2C1295-848A-4E26-9974-D57A161E5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8616B5E-694A-44C5-8863-49AC0D6CA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942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B59945B-5C60-4625-AD95-0F99A2DB9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0D677A7-E942-4AD7-8973-E54D531E9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964EDA-3920-4803-A501-3B8BD18C18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3248A-B1E1-44F8-AED8-AFF90FB38D03}" type="datetime1">
              <a:rPr lang="de-DE" smtClean="0"/>
              <a:t>13.04.2021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16B5C8-851E-463F-BE62-78864A5EA3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5A3770-135E-4C5B-87D8-C7193A65D1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6637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andeins.de/corporate-publishing/sachsen-machen/klang-zum-anfassen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NUL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-27384"/>
            <a:ext cx="9144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 err="1">
                <a:solidFill>
                  <a:sysClr val="windowText" lastClr="000000"/>
                </a:solidFill>
              </a:rPr>
              <a:t>E</a:t>
            </a:r>
            <a:r>
              <a:rPr lang="en-US" sz="2800" dirty="0" err="1" smtClean="0">
                <a:solidFill>
                  <a:sysClr val="windowText" lastClr="000000"/>
                </a:solidFill>
              </a:rPr>
              <a:t>xterne</a:t>
            </a:r>
            <a:r>
              <a:rPr lang="en-US" sz="2800" dirty="0" smtClean="0">
                <a:solidFill>
                  <a:sysClr val="windowText" lastClr="000000"/>
                </a:solidFill>
              </a:rPr>
              <a:t> </a:t>
            </a:r>
            <a:r>
              <a:rPr lang="en-US" sz="2800" dirty="0" err="1" smtClean="0">
                <a:solidFill>
                  <a:sysClr val="windowText" lastClr="000000"/>
                </a:solidFill>
              </a:rPr>
              <a:t>Skaleneffekte</a:t>
            </a:r>
            <a:r>
              <a:rPr lang="en-US" sz="2800" dirty="0" smtClean="0">
                <a:solidFill>
                  <a:sysClr val="windowText" lastClr="000000"/>
                </a:solidFill>
              </a:rPr>
              <a:t>: </a:t>
            </a:r>
            <a:r>
              <a:rPr lang="en-US" sz="2800" dirty="0" err="1" smtClean="0">
                <a:solidFill>
                  <a:sysClr val="windowText" lastClr="000000"/>
                </a:solidFill>
              </a:rPr>
              <a:t>Gründe</a:t>
            </a:r>
            <a:endParaRPr 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A66E258-8245-4EE8-9B19-BB1BAC4D268E}"/>
              </a:ext>
            </a:extLst>
          </p:cNvPr>
          <p:cNvSpPr txBox="1"/>
          <p:nvPr/>
        </p:nvSpPr>
        <p:spPr>
          <a:xfrm>
            <a:off x="916192" y="842092"/>
            <a:ext cx="9825318" cy="16698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800" b="1" dirty="0"/>
              <a:t>Spezialisierte Anbieter</a:t>
            </a:r>
            <a:r>
              <a:rPr lang="de-DE" sz="2400" b="1" dirty="0"/>
              <a:t> </a:t>
            </a:r>
          </a:p>
          <a:p>
            <a:endParaRPr lang="de-DE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2400" dirty="0"/>
              <a:t>In vielen Branchen erfordert die Produktion den Einsatz hoch spezialisierter Geräte oder unterstützender Dienstleistungen.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de-DE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de-DE" sz="2400" dirty="0"/>
          </a:p>
        </p:txBody>
      </p:sp>
      <p:sp>
        <p:nvSpPr>
          <p:cNvPr id="2" name="Rechteck 1"/>
          <p:cNvSpPr/>
          <p:nvPr/>
        </p:nvSpPr>
        <p:spPr>
          <a:xfrm>
            <a:off x="1843144" y="2616362"/>
            <a:ext cx="72124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2400" dirty="0"/>
              <a:t>Der von einem einzelnen Unternehmen gebotene Markt ist zu klein, um deren Anbietern das Überleben zu sichern.</a:t>
            </a:r>
          </a:p>
        </p:txBody>
      </p:sp>
      <p:sp>
        <p:nvSpPr>
          <p:cNvPr id="3" name="Rechteck 2"/>
          <p:cNvSpPr/>
          <p:nvPr/>
        </p:nvSpPr>
        <p:spPr>
          <a:xfrm>
            <a:off x="2574661" y="4061838"/>
            <a:ext cx="8408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2400" dirty="0"/>
              <a:t>Ein geografisch konzentriertes Branchencluster führt viele Unternehmen zusammen, die gemeinsam einen großen Markt bilden.</a:t>
            </a:r>
          </a:p>
        </p:txBody>
      </p:sp>
    </p:spTree>
    <p:extLst>
      <p:ext uri="{BB962C8B-B14F-4D97-AF65-F5344CB8AC3E}">
        <p14:creationId xmlns:p14="http://schemas.microsoft.com/office/powerpoint/2010/main" val="995069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90425" y="-51693"/>
            <a:ext cx="11117766" cy="640485"/>
          </a:xfrm>
          <a:prstGeom prst="rect">
            <a:avLst/>
          </a:prstGeom>
        </p:spPr>
        <p:txBody>
          <a:bodyPr/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99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Intra-</a:t>
            </a:r>
            <a:r>
              <a:rPr lang="en-US" sz="3991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Industrie</a:t>
            </a:r>
            <a:r>
              <a:rPr lang="en-US" sz="399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-Handel Deutschland – USA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9"/>
              <p:cNvSpPr txBox="1"/>
              <p:nvPr/>
            </p:nvSpPr>
            <p:spPr>
              <a:xfrm>
                <a:off x="329079" y="588792"/>
                <a:ext cx="6720109" cy="5305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Grubel-Lloyd-Index</a:t>
                </a:r>
                <a:r>
                  <a:rPr lang="de-DE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DE" sz="1600" b="1" i="0" smtClean="0">
                        <a:latin typeface="Cambria Math" panose="02040503050406030204" pitchFamily="18" charset="0"/>
                      </a:rPr>
                      <m:t>𝐆𝐋𝐈</m:t>
                    </m:r>
                    <m:r>
                      <a:rPr lang="de-DE" sz="1600" b="1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1600" b="1" i="1">
                        <a:latin typeface="Cambria Math"/>
                      </a:rPr>
                      <m:t>𝟏</m:t>
                    </m:r>
                    <m:r>
                      <a:rPr lang="de-DE" sz="1600" b="1" i="1">
                        <a:latin typeface="Cambria Math"/>
                      </a:rPr>
                      <m:t>−</m:t>
                    </m:r>
                    <m:d>
                      <m:dPr>
                        <m:begChr m:val="["/>
                        <m:endChr m:val="]"/>
                        <m:ctrlPr>
                          <a:rPr lang="de-DE" sz="16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de-DE" sz="16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1600" b="1" i="1" smtClean="0">
                                <a:latin typeface="Cambria Math" panose="02040503050406030204" pitchFamily="18" charset="0"/>
                              </a:rPr>
                              <m:t>|</m:t>
                            </m:r>
                            <m:r>
                              <a:rPr lang="de-DE" sz="1600" b="1" i="1">
                                <a:latin typeface="Cambria Math"/>
                              </a:rPr>
                              <m:t>𝑬𝒙𝒑𝒐𝒓𝒕</m:t>
                            </m:r>
                            <m:r>
                              <a:rPr lang="de-DE" sz="1600" b="1" i="1">
                                <a:latin typeface="Cambria Math"/>
                              </a:rPr>
                              <m:t>−</m:t>
                            </m:r>
                            <m:r>
                              <a:rPr lang="de-DE" sz="1600" b="1" i="1">
                                <a:latin typeface="Cambria Math"/>
                              </a:rPr>
                              <m:t>𝑰𝒎𝒑𝒐𝒓𝒕</m:t>
                            </m:r>
                            <m:r>
                              <a:rPr lang="de-DE" sz="1600" b="1" i="1" smtClean="0">
                                <a:latin typeface="Cambria Math" panose="02040503050406030204" pitchFamily="18" charset="0"/>
                              </a:rPr>
                              <m:t>|</m:t>
                            </m:r>
                          </m:num>
                          <m:den>
                            <m:r>
                              <a:rPr lang="de-DE" sz="1600" b="1" i="1">
                                <a:latin typeface="Cambria Math"/>
                              </a:rPr>
                              <m:t>𝑬𝒙𝒑𝒐𝒓𝒕</m:t>
                            </m:r>
                            <m:r>
                              <a:rPr lang="de-DE" sz="1600" b="1" i="1">
                                <a:latin typeface="Cambria Math"/>
                              </a:rPr>
                              <m:t>+</m:t>
                            </m:r>
                            <m:r>
                              <a:rPr lang="de-DE" sz="1600" b="1" i="1">
                                <a:latin typeface="Cambria Math"/>
                              </a:rPr>
                              <m:t>𝑰𝒎𝒑𝒐𝒓𝒕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(Grubel-Lloyd-Index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9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079" y="588792"/>
                <a:ext cx="6720109" cy="530594"/>
              </a:xfrm>
              <a:prstGeom prst="rect">
                <a:avLst/>
              </a:prstGeom>
              <a:blipFill>
                <a:blip r:embed="rId3"/>
                <a:stretch>
                  <a:fillRect l="-544" b="-114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Grafik 1">
            <a:extLst>
              <a:ext uri="{FF2B5EF4-FFF2-40B4-BE49-F238E27FC236}">
                <a16:creationId xmlns:a16="http://schemas.microsoft.com/office/drawing/2014/main" id="{2C80A475-D94B-440D-8DA5-C669565587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0533" y="1175238"/>
            <a:ext cx="7691193" cy="4765630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9823FC23-803A-4FF1-B8BE-805162487671}"/>
              </a:ext>
            </a:extLst>
          </p:cNvPr>
          <p:cNvSpPr txBox="1"/>
          <p:nvPr/>
        </p:nvSpPr>
        <p:spPr>
          <a:xfrm>
            <a:off x="260533" y="6164959"/>
            <a:ext cx="1938351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Quelle: </a:t>
            </a:r>
            <a:r>
              <a:rPr lang="de-DE" sz="16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CESifo</a:t>
            </a:r>
            <a:r>
              <a:rPr lang="de-DE" sz="16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2013</a:t>
            </a:r>
          </a:p>
        </p:txBody>
      </p:sp>
      <p:sp>
        <p:nvSpPr>
          <p:cNvPr id="7" name="TextBox 9"/>
          <p:cNvSpPr txBox="1"/>
          <p:nvPr/>
        </p:nvSpPr>
        <p:spPr>
          <a:xfrm>
            <a:off x="7863840" y="951147"/>
            <a:ext cx="432816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Als Maß für die Aufteilung zwischen inter- und intra-industriellem Handel wird der </a:t>
            </a:r>
            <a:r>
              <a:rPr lang="de-DE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Grubel</a:t>
            </a:r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-Lloyd-Index verwendet:</a:t>
            </a:r>
          </a:p>
          <a:p>
            <a:endParaRPr 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GLI = 1 </a:t>
            </a:r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heißt, dass in einer Branche sich Exporte und Importe die Waage halten und damit ein hohes Maß an </a:t>
            </a:r>
            <a:r>
              <a:rPr lang="de-DE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intra-industriellem</a:t>
            </a:r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Handel gegeben ist!</a:t>
            </a:r>
          </a:p>
          <a:p>
            <a:endParaRPr 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GLI → 0</a:t>
            </a:r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dass entweder die Exporte die Importe deutlich übersteigen, oder umgekehrt.</a:t>
            </a:r>
          </a:p>
          <a:p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D.h. der Handel läuft vornehmlich nur in eine Richtung ab und es handelt sich um </a:t>
            </a:r>
            <a:r>
              <a:rPr lang="de-DE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inter-industriellen</a:t>
            </a:r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Handel 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9"/>
          <p:cNvSpPr txBox="1"/>
          <p:nvPr/>
        </p:nvSpPr>
        <p:spPr>
          <a:xfrm>
            <a:off x="7768814" y="4174855"/>
            <a:ext cx="43281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Für den D-USA-Handel ergeben sich GLI ungefähr zwischen 0,5 und 1</a:t>
            </a:r>
          </a:p>
          <a:p>
            <a:endParaRPr 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d.h. im internationalen Warenaustausch dominiert der intra-industrielle Handel.</a:t>
            </a:r>
          </a:p>
          <a:p>
            <a:endParaRPr 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Gängigerweise</a:t>
            </a:r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geht man für Industrieländer von </a:t>
            </a:r>
            <a:r>
              <a:rPr lang="de-DE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2/3 intra-industriellem Handel </a:t>
            </a:r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</a:p>
          <a:p>
            <a:r>
              <a:rPr lang="de-DE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1/3 inter-industriellem Handel </a:t>
            </a:r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aus 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9"/>
          <p:cNvSpPr txBox="1"/>
          <p:nvPr/>
        </p:nvSpPr>
        <p:spPr>
          <a:xfrm>
            <a:off x="1013568" y="6483179"/>
            <a:ext cx="97548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Wie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das in der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Zukunft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Gegensatz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USA-China und der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Lethargie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der EU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aussehen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wird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bleibt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azuwarten</a:t>
            </a:r>
            <a:r>
              <a:rPr 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!!!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053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-27384"/>
            <a:ext cx="9144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 err="1">
                <a:solidFill>
                  <a:sysClr val="windowText" lastClr="000000"/>
                </a:solidFill>
              </a:rPr>
              <a:t>Gründe</a:t>
            </a:r>
            <a:r>
              <a:rPr lang="en-US" sz="2800" dirty="0">
                <a:solidFill>
                  <a:sysClr val="windowText" lastClr="000000"/>
                </a:solidFill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</a:rPr>
              <a:t>für</a:t>
            </a:r>
            <a:r>
              <a:rPr lang="en-US" sz="2800" dirty="0">
                <a:solidFill>
                  <a:sysClr val="windowText" lastClr="000000"/>
                </a:solidFill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</a:rPr>
              <a:t>externe</a:t>
            </a:r>
            <a:r>
              <a:rPr lang="en-US" sz="2800" dirty="0">
                <a:solidFill>
                  <a:sysClr val="windowText" lastClr="000000"/>
                </a:solidFill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</a:rPr>
              <a:t>Skaleneffekte</a:t>
            </a:r>
            <a:endParaRPr 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A66E258-8245-4EE8-9B19-BB1BAC4D268E}"/>
              </a:ext>
            </a:extLst>
          </p:cNvPr>
          <p:cNvSpPr txBox="1"/>
          <p:nvPr/>
        </p:nvSpPr>
        <p:spPr>
          <a:xfrm>
            <a:off x="1524000" y="836712"/>
            <a:ext cx="9144000" cy="186883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800" b="1" dirty="0"/>
              <a:t>Arbeitskräfte-Pooling</a:t>
            </a:r>
          </a:p>
          <a:p>
            <a:endParaRPr lang="de-DE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400" dirty="0" smtClean="0"/>
              <a:t>In einem </a:t>
            </a:r>
            <a:r>
              <a:rPr lang="de-DE" sz="2400" dirty="0"/>
              <a:t>Unternehmenscluster kann einen Pool hoch qualifizierter Arbeitskräfte </a:t>
            </a:r>
            <a:r>
              <a:rPr lang="de-DE" sz="2400" dirty="0" smtClean="0"/>
              <a:t>für genau diesen Produktionssektor entstehen.</a:t>
            </a:r>
            <a:endParaRPr lang="de-DE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2400" dirty="0"/>
          </a:p>
        </p:txBody>
      </p:sp>
      <p:sp>
        <p:nvSpPr>
          <p:cNvPr id="2" name="Rechteck 1"/>
          <p:cNvSpPr/>
          <p:nvPr/>
        </p:nvSpPr>
        <p:spPr>
          <a:xfrm>
            <a:off x="2284207" y="2929159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de-DE" sz="2400" dirty="0" smtClean="0"/>
              <a:t>Vorteil für: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de-DE" sz="2400" u="sng" dirty="0" smtClean="0"/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de-DE" sz="2400" dirty="0" smtClean="0"/>
          </a:p>
        </p:txBody>
      </p:sp>
      <p:sp>
        <p:nvSpPr>
          <p:cNvPr id="3" name="Rechteck 2"/>
          <p:cNvSpPr/>
          <p:nvPr/>
        </p:nvSpPr>
        <p:spPr>
          <a:xfrm>
            <a:off x="2929666" y="3615384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de-DE" sz="2400" u="sng" dirty="0" smtClean="0"/>
              <a:t>die Produzenten</a:t>
            </a:r>
            <a:r>
              <a:rPr lang="de-DE" sz="2400" dirty="0" smtClean="0"/>
              <a:t>: die Wahrscheinlichkeit von Arbeitskräftemangel wird gesenkt.</a:t>
            </a:r>
          </a:p>
        </p:txBody>
      </p:sp>
      <p:sp>
        <p:nvSpPr>
          <p:cNvPr id="6" name="Rechteck 5"/>
          <p:cNvSpPr/>
          <p:nvPr/>
        </p:nvSpPr>
        <p:spPr>
          <a:xfrm>
            <a:off x="2929666" y="4552697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de-DE" sz="2400" u="sng" dirty="0" smtClean="0"/>
              <a:t>die Arbeitnehmer</a:t>
            </a:r>
            <a:r>
              <a:rPr lang="de-DE" sz="2400" dirty="0" smtClean="0"/>
              <a:t>: das Risiko der Arbeitslosigkeit nimmt ab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002645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3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-27384"/>
            <a:ext cx="9144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 err="1">
                <a:solidFill>
                  <a:sysClr val="windowText" lastClr="000000"/>
                </a:solidFill>
              </a:rPr>
              <a:t>Gründe</a:t>
            </a:r>
            <a:r>
              <a:rPr lang="en-US" sz="2800" dirty="0">
                <a:solidFill>
                  <a:sysClr val="windowText" lastClr="000000"/>
                </a:solidFill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</a:rPr>
              <a:t>für</a:t>
            </a:r>
            <a:r>
              <a:rPr lang="en-US" sz="2800" dirty="0">
                <a:solidFill>
                  <a:sysClr val="windowText" lastClr="000000"/>
                </a:solidFill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</a:rPr>
              <a:t>externe</a:t>
            </a:r>
            <a:r>
              <a:rPr lang="en-US" sz="2800" dirty="0">
                <a:solidFill>
                  <a:sysClr val="windowText" lastClr="000000"/>
                </a:solidFill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</a:rPr>
              <a:t>Skaleneffekte</a:t>
            </a:r>
            <a:endParaRPr 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A66E258-8245-4EE8-9B19-BB1BAC4D268E}"/>
              </a:ext>
            </a:extLst>
          </p:cNvPr>
          <p:cNvSpPr txBox="1"/>
          <p:nvPr/>
        </p:nvSpPr>
        <p:spPr>
          <a:xfrm>
            <a:off x="317352" y="713399"/>
            <a:ext cx="11874648" cy="221279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800" b="1" dirty="0" err="1"/>
              <a:t>Wissensexternalitäten</a:t>
            </a:r>
            <a:endParaRPr lang="de-DE" sz="2800" b="1" dirty="0"/>
          </a:p>
          <a:p>
            <a:endParaRPr lang="de-DE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400" dirty="0"/>
              <a:t>Wissen ist in hoch innovativen Branchen ein wichtiger Produktionsfaktor.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400" dirty="0"/>
              <a:t>Das Spezialwissen, das über den Erfolg in innovativen Branchen entscheidet, entstammt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de-DE" sz="2400" u="sng" dirty="0"/>
          </a:p>
          <a:p>
            <a:pPr lvl="1"/>
            <a:endParaRPr lang="de-DE" sz="2400" dirty="0"/>
          </a:p>
        </p:txBody>
      </p:sp>
      <p:sp>
        <p:nvSpPr>
          <p:cNvPr id="2" name="Rechteck 1"/>
          <p:cNvSpPr/>
          <p:nvPr/>
        </p:nvSpPr>
        <p:spPr>
          <a:xfrm>
            <a:off x="1301200" y="3080804"/>
            <a:ext cx="60937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de-DE" sz="2400" dirty="0" smtClean="0"/>
              <a:t>der Forschungs- und Entwicklungsarbeit</a:t>
            </a:r>
            <a:endParaRPr lang="de-DE" sz="2400" dirty="0"/>
          </a:p>
        </p:txBody>
      </p:sp>
      <p:sp>
        <p:nvSpPr>
          <p:cNvPr id="3" name="Rechteck 2"/>
          <p:cNvSpPr/>
          <p:nvPr/>
        </p:nvSpPr>
        <p:spPr>
          <a:xfrm>
            <a:off x="2009886" y="3691234"/>
            <a:ext cx="66769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de-DE" sz="2400" dirty="0" smtClean="0"/>
              <a:t>der Analyse der Bauart fremder Produkte</a:t>
            </a:r>
            <a:endParaRPr lang="de-DE" sz="2400" dirty="0"/>
          </a:p>
        </p:txBody>
      </p:sp>
      <p:sp>
        <p:nvSpPr>
          <p:cNvPr id="6" name="Rechteck 5"/>
          <p:cNvSpPr/>
          <p:nvPr/>
        </p:nvSpPr>
        <p:spPr>
          <a:xfrm>
            <a:off x="2719890" y="4307509"/>
            <a:ext cx="85648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de-DE" sz="2400" dirty="0" smtClean="0"/>
              <a:t>dem informellen Austausch von Informationen und Ideen</a:t>
            </a:r>
            <a:endParaRPr lang="de-DE" sz="2400" dirty="0"/>
          </a:p>
        </p:txBody>
      </p:sp>
      <p:sp>
        <p:nvSpPr>
          <p:cNvPr id="8" name="Rechteck 7"/>
          <p:cNvSpPr/>
          <p:nvPr/>
        </p:nvSpPr>
        <p:spPr>
          <a:xfrm>
            <a:off x="181983" y="5250596"/>
            <a:ext cx="118280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de-DE" sz="2400" b="1" dirty="0" smtClean="0"/>
              <a:t>Diese Spill-</a:t>
            </a:r>
            <a:r>
              <a:rPr lang="de-DE" sz="2400" b="1" dirty="0" err="1" smtClean="0"/>
              <a:t>over</a:t>
            </a:r>
            <a:r>
              <a:rPr lang="de-DE" sz="2400" b="1" dirty="0" smtClean="0"/>
              <a:t>-Effekte treten in Clustern mit einer höheren Wahrscheinlichkeit auf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1092428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3" grpId="0"/>
      <p:bldP spid="6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-27384"/>
            <a:ext cx="9144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 err="1">
                <a:solidFill>
                  <a:sysClr val="windowText" lastClr="000000"/>
                </a:solidFill>
              </a:rPr>
              <a:t>Externe</a:t>
            </a:r>
            <a:r>
              <a:rPr lang="en-US" sz="2800" dirty="0">
                <a:solidFill>
                  <a:sysClr val="windowText" lastClr="000000"/>
                </a:solidFill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</a:rPr>
              <a:t>Skaleneffekte</a:t>
            </a:r>
            <a:r>
              <a:rPr lang="en-US" sz="2800" dirty="0">
                <a:solidFill>
                  <a:sysClr val="windowText" lastClr="000000"/>
                </a:solidFill>
              </a:rPr>
              <a:t> und Handel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A66E258-8245-4EE8-9B19-BB1BAC4D268E}"/>
              </a:ext>
            </a:extLst>
          </p:cNvPr>
          <p:cNvSpPr txBox="1"/>
          <p:nvPr/>
        </p:nvSpPr>
        <p:spPr>
          <a:xfrm>
            <a:off x="562330" y="916761"/>
            <a:ext cx="9518766" cy="106264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Ein Land mit umfangreicher Produktion in einer bestimmten Branche hat normalerweise geringe Produktionskosten für das betreffende Gut.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</p:txBody>
      </p:sp>
      <p:sp>
        <p:nvSpPr>
          <p:cNvPr id="2" name="Rechteck 1"/>
          <p:cNvSpPr/>
          <p:nvPr/>
        </p:nvSpPr>
        <p:spPr>
          <a:xfrm>
            <a:off x="1235335" y="1797145"/>
            <a:ext cx="108293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Außenhandel vergrößert den </a:t>
            </a:r>
            <a:r>
              <a:rPr lang="de-DE" sz="2400" dirty="0" smtClean="0"/>
              <a:t>Markt</a:t>
            </a:r>
            <a:r>
              <a:rPr lang="de-DE" sz="2400" dirty="0"/>
              <a:t> </a:t>
            </a:r>
            <a:r>
              <a:rPr lang="de-DE" sz="2400" dirty="0" smtClean="0"/>
              <a:t>und führt aufgrund von zunehmenden Skalenerträgen zu einem </a:t>
            </a:r>
            <a:r>
              <a:rPr lang="de-DE" sz="2400" smtClean="0"/>
              <a:t>niedrigerem Preis</a:t>
            </a:r>
            <a:endParaRPr lang="de-DE" sz="2400" dirty="0"/>
          </a:p>
        </p:txBody>
      </p:sp>
      <p:sp>
        <p:nvSpPr>
          <p:cNvPr id="3" name="Rechteck 2"/>
          <p:cNvSpPr/>
          <p:nvPr/>
        </p:nvSpPr>
        <p:spPr>
          <a:xfrm>
            <a:off x="2187389" y="3420593"/>
            <a:ext cx="93770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Länder, die in bestimmten Branchen von vorneherein Großproduzenten sind, bleiben dies normalerweise selbst dann, wenn ein anderes Land über das Potenzial verfügt, diese Güter kostengünstiger herzustellen.</a:t>
            </a:r>
          </a:p>
        </p:txBody>
      </p:sp>
      <p:sp>
        <p:nvSpPr>
          <p:cNvPr id="6" name="Rechteck 5"/>
          <p:cNvSpPr/>
          <p:nvPr/>
        </p:nvSpPr>
        <p:spPr>
          <a:xfrm>
            <a:off x="2504739" y="2536627"/>
            <a:ext cx="87423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(wichtig, dabei handelt es sich nicht um den klassischen Marktprozess durch Angleichung der </a:t>
            </a:r>
            <a:r>
              <a:rPr lang="de-DE"/>
              <a:t>relativen </a:t>
            </a:r>
            <a:r>
              <a:rPr lang="de-DE" smtClean="0"/>
              <a:t>Preise </a:t>
            </a:r>
            <a:r>
              <a:rPr lang="de-DE" dirty="0"/>
              <a:t>über den Ausgleich von Angebot und Nachfrage wie im Standardmodell)</a:t>
            </a:r>
          </a:p>
        </p:txBody>
      </p:sp>
    </p:spTree>
    <p:extLst>
      <p:ext uri="{BB962C8B-B14F-4D97-AF65-F5344CB8AC3E}">
        <p14:creationId xmlns:p14="http://schemas.microsoft.com/office/powerpoint/2010/main" val="1942070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3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-27384"/>
            <a:ext cx="9144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 err="1">
                <a:solidFill>
                  <a:sysClr val="windowText" lastClr="000000"/>
                </a:solidFill>
              </a:rPr>
              <a:t>Externe</a:t>
            </a:r>
            <a:r>
              <a:rPr lang="en-US" sz="2800" dirty="0">
                <a:solidFill>
                  <a:sysClr val="windowText" lastClr="000000"/>
                </a:solidFill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</a:rPr>
              <a:t>Skalenerträge</a:t>
            </a:r>
            <a:endParaRPr 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A66E258-8245-4EE8-9B19-BB1BAC4D268E}"/>
              </a:ext>
            </a:extLst>
          </p:cNvPr>
          <p:cNvSpPr txBox="1"/>
          <p:nvPr/>
        </p:nvSpPr>
        <p:spPr>
          <a:xfrm>
            <a:off x="313764" y="708886"/>
            <a:ext cx="2805954" cy="50935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↑ Anzahl der </a:t>
            </a:r>
            <a:r>
              <a:rPr lang="de-DE" sz="2400" dirty="0" smtClean="0"/>
              <a:t>Firmen</a:t>
            </a:r>
            <a:endParaRPr lang="de-DE" sz="2400" dirty="0"/>
          </a:p>
          <a:p>
            <a:endParaRPr lang="de-DE" sz="2000" dirty="0"/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809F5781-0EDF-4FD9-A74D-C6473CBDA7DB}"/>
              </a:ext>
            </a:extLst>
          </p:cNvPr>
          <p:cNvCxnSpPr>
            <a:cxnSpLocks/>
          </p:cNvCxnSpPr>
          <p:nvPr/>
        </p:nvCxnSpPr>
        <p:spPr>
          <a:xfrm flipH="1" flipV="1">
            <a:off x="1882596" y="3355656"/>
            <a:ext cx="15954" cy="273630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10F67A1B-B7C0-4531-93B2-557CCD320705}"/>
              </a:ext>
            </a:extLst>
          </p:cNvPr>
          <p:cNvCxnSpPr>
            <a:cxnSpLocks/>
          </p:cNvCxnSpPr>
          <p:nvPr/>
        </p:nvCxnSpPr>
        <p:spPr>
          <a:xfrm>
            <a:off x="1888721" y="6062412"/>
            <a:ext cx="525189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A3F84DA8-19BC-43DD-B2A1-0A0C2F7FAB94}"/>
              </a:ext>
            </a:extLst>
          </p:cNvPr>
          <p:cNvSpPr txBox="1"/>
          <p:nvPr/>
        </p:nvSpPr>
        <p:spPr>
          <a:xfrm>
            <a:off x="6060497" y="6073286"/>
            <a:ext cx="993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Menge x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14EF60A5-45D6-449F-B964-646CF51B1630}"/>
              </a:ext>
            </a:extLst>
          </p:cNvPr>
          <p:cNvSpPr txBox="1"/>
          <p:nvPr/>
        </p:nvSpPr>
        <p:spPr>
          <a:xfrm>
            <a:off x="1091547" y="3336361"/>
            <a:ext cx="821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Kosten</a:t>
            </a:r>
          </a:p>
          <a:p>
            <a:r>
              <a:rPr lang="de-DE" smtClean="0"/>
              <a:t>Preis</a:t>
            </a:r>
            <a:endParaRPr lang="de-DE" dirty="0"/>
          </a:p>
        </p:txBody>
      </p:sp>
      <p:sp>
        <p:nvSpPr>
          <p:cNvPr id="11" name="Freihandform: Form 10">
            <a:extLst>
              <a:ext uri="{FF2B5EF4-FFF2-40B4-BE49-F238E27FC236}">
                <a16:creationId xmlns:a16="http://schemas.microsoft.com/office/drawing/2014/main" id="{D3A006A3-B463-42F7-9A9C-246013CE88FD}"/>
              </a:ext>
            </a:extLst>
          </p:cNvPr>
          <p:cNvSpPr/>
          <p:nvPr/>
        </p:nvSpPr>
        <p:spPr>
          <a:xfrm>
            <a:off x="2290565" y="3514858"/>
            <a:ext cx="4213448" cy="1476725"/>
          </a:xfrm>
          <a:custGeom>
            <a:avLst/>
            <a:gdLst>
              <a:gd name="connsiteX0" fmla="*/ 0 w 3966210"/>
              <a:gd name="connsiteY0" fmla="*/ 0 h 1863090"/>
              <a:gd name="connsiteX1" fmla="*/ 1760220 w 3966210"/>
              <a:gd name="connsiteY1" fmla="*/ 1200150 h 1863090"/>
              <a:gd name="connsiteX2" fmla="*/ 3966210 w 3966210"/>
              <a:gd name="connsiteY2" fmla="*/ 1863090 h 1863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66210" h="1863090">
                <a:moveTo>
                  <a:pt x="0" y="0"/>
                </a:moveTo>
                <a:cubicBezTo>
                  <a:pt x="549592" y="444817"/>
                  <a:pt x="1099185" y="889635"/>
                  <a:pt x="1760220" y="1200150"/>
                </a:cubicBezTo>
                <a:cubicBezTo>
                  <a:pt x="2421255" y="1510665"/>
                  <a:pt x="3193732" y="1686877"/>
                  <a:pt x="3966210" y="186309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E29670A6-1447-441C-BE1C-5BE7200EE7D5}"/>
              </a:ext>
            </a:extLst>
          </p:cNvPr>
          <p:cNvCxnSpPr>
            <a:cxnSpLocks/>
          </p:cNvCxnSpPr>
          <p:nvPr/>
        </p:nvCxnSpPr>
        <p:spPr>
          <a:xfrm>
            <a:off x="3969625" y="3321067"/>
            <a:ext cx="1763430" cy="242668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>
            <a:extLst>
              <a:ext uri="{FF2B5EF4-FFF2-40B4-BE49-F238E27FC236}">
                <a16:creationId xmlns:a16="http://schemas.microsoft.com/office/drawing/2014/main" id="{6CB378FD-8774-46E4-894D-ADE5D06CFC95}"/>
              </a:ext>
            </a:extLst>
          </p:cNvPr>
          <p:cNvSpPr txBox="1"/>
          <p:nvPr/>
        </p:nvSpPr>
        <p:spPr>
          <a:xfrm>
            <a:off x="6591700" y="4771347"/>
            <a:ext cx="2007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DK=Angebotskurve</a:t>
            </a:r>
            <a:endParaRPr lang="de-DE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6D5DFE60-E4C9-4B34-988A-7479D54F5D1A}"/>
              </a:ext>
            </a:extLst>
          </p:cNvPr>
          <p:cNvSpPr txBox="1"/>
          <p:nvPr/>
        </p:nvSpPr>
        <p:spPr>
          <a:xfrm>
            <a:off x="5674941" y="5434664"/>
            <a:ext cx="1919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Nachfragekurve N</a:t>
            </a:r>
            <a:endParaRPr lang="de-DE" dirty="0"/>
          </a:p>
        </p:txBody>
      </p: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35563751-BCE0-4D09-A7D0-27AC9D412B35}"/>
              </a:ext>
            </a:extLst>
          </p:cNvPr>
          <p:cNvCxnSpPr>
            <a:cxnSpLocks/>
          </p:cNvCxnSpPr>
          <p:nvPr/>
        </p:nvCxnSpPr>
        <p:spPr>
          <a:xfrm flipH="1">
            <a:off x="1940280" y="4723808"/>
            <a:ext cx="302181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0126C893-ED97-4502-AECE-46DCE8408AAC}"/>
              </a:ext>
            </a:extLst>
          </p:cNvPr>
          <p:cNvCxnSpPr>
            <a:cxnSpLocks/>
          </p:cNvCxnSpPr>
          <p:nvPr/>
        </p:nvCxnSpPr>
        <p:spPr>
          <a:xfrm flipV="1">
            <a:off x="4980377" y="4725144"/>
            <a:ext cx="0" cy="130119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>
            <a:extLst>
              <a:ext uri="{FF2B5EF4-FFF2-40B4-BE49-F238E27FC236}">
                <a16:creationId xmlns:a16="http://schemas.microsoft.com/office/drawing/2014/main" id="{10F0FCF9-C380-4765-BA38-8F360BFD0B67}"/>
              </a:ext>
            </a:extLst>
          </p:cNvPr>
          <p:cNvSpPr txBox="1"/>
          <p:nvPr/>
        </p:nvSpPr>
        <p:spPr>
          <a:xfrm>
            <a:off x="1553645" y="4508258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p*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D3826526-56A4-4353-A5CD-70D3C20512F2}"/>
              </a:ext>
            </a:extLst>
          </p:cNvPr>
          <p:cNvSpPr txBox="1"/>
          <p:nvPr/>
        </p:nvSpPr>
        <p:spPr>
          <a:xfrm>
            <a:off x="4764353" y="6059741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x*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D69C35C7-3D10-44E9-BDD9-8798902F61C8}"/>
              </a:ext>
            </a:extLst>
          </p:cNvPr>
          <p:cNvSpPr txBox="1"/>
          <p:nvPr/>
        </p:nvSpPr>
        <p:spPr>
          <a:xfrm>
            <a:off x="5573603" y="3459465"/>
            <a:ext cx="6307567" cy="5354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000" dirty="0" smtClean="0"/>
              <a:t>Solange die Nachfragekurve „steiler“ ist als die Angebotskurve, ist das Marktgleichgewicht weiterhin stabil</a:t>
            </a:r>
            <a:endParaRPr lang="de-DE" sz="2000" dirty="0"/>
          </a:p>
          <a:p>
            <a:endParaRPr lang="de-DE" sz="2000" dirty="0"/>
          </a:p>
        </p:txBody>
      </p:sp>
      <p:sp>
        <p:nvSpPr>
          <p:cNvPr id="2" name="Rechteck 1"/>
          <p:cNvSpPr/>
          <p:nvPr/>
        </p:nvSpPr>
        <p:spPr>
          <a:xfrm>
            <a:off x="3564454" y="694178"/>
            <a:ext cx="18437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/>
              <a:t>→ ↑ Output </a:t>
            </a:r>
          </a:p>
        </p:txBody>
      </p:sp>
      <p:sp>
        <p:nvSpPr>
          <p:cNvPr id="3" name="Rechteck 2"/>
          <p:cNvSpPr/>
          <p:nvPr/>
        </p:nvSpPr>
        <p:spPr>
          <a:xfrm>
            <a:off x="5816463" y="684150"/>
            <a:ext cx="34143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/>
              <a:t>→ ↓ Durchschnittskosten</a:t>
            </a:r>
          </a:p>
        </p:txBody>
      </p:sp>
      <p:sp>
        <p:nvSpPr>
          <p:cNvPr id="12" name="Rechteck 11"/>
          <p:cNvSpPr/>
          <p:nvPr/>
        </p:nvSpPr>
        <p:spPr>
          <a:xfrm>
            <a:off x="388161" y="1383983"/>
            <a:ext cx="11492633" cy="46166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de-DE" sz="2400" dirty="0"/>
              <a:t>→ leicht fallende Angebotskurve </a:t>
            </a:r>
            <a:r>
              <a:rPr lang="de-DE" sz="2400" smtClean="0"/>
              <a:t>im Preis </a:t>
            </a:r>
            <a:r>
              <a:rPr lang="de-DE" sz="2400" dirty="0" smtClean="0"/>
              <a:t>entspricht in etwa der Durchschnittskostenkurve, 						ausgelöst durch die steigenden Skalenerträge </a:t>
            </a:r>
            <a:endParaRPr lang="de-DE" sz="2400" dirty="0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D69C35C7-3D10-44E9-BDD9-8798902F61C8}"/>
              </a:ext>
            </a:extLst>
          </p:cNvPr>
          <p:cNvSpPr txBox="1"/>
          <p:nvPr/>
        </p:nvSpPr>
        <p:spPr>
          <a:xfrm>
            <a:off x="2872947" y="2682996"/>
            <a:ext cx="6001240" cy="5354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Marktgleichgewicht und externe Skalenerträge</a:t>
            </a:r>
          </a:p>
          <a:p>
            <a:endParaRPr lang="de-DE" sz="2000" dirty="0"/>
          </a:p>
        </p:txBody>
      </p:sp>
      <p:cxnSp>
        <p:nvCxnSpPr>
          <p:cNvPr id="19" name="Gerade Verbindung mit Pfeil 18"/>
          <p:cNvCxnSpPr/>
          <p:nvPr/>
        </p:nvCxnSpPr>
        <p:spPr>
          <a:xfrm flipH="1">
            <a:off x="5163821" y="4164601"/>
            <a:ext cx="3435037" cy="4099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3879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5" grpId="0"/>
      <p:bldP spid="23" grpId="0"/>
      <p:bldP spid="24" grpId="0"/>
      <p:bldP spid="25" grpId="0"/>
      <p:bldP spid="2" grpId="0"/>
      <p:bldP spid="3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38720" y="249482"/>
            <a:ext cx="7464960" cy="640485"/>
          </a:xfrm>
          <a:prstGeom prst="rect">
            <a:avLst/>
          </a:prstGeom>
        </p:spPr>
        <p:txBody>
          <a:bodyPr/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903" dirty="0" err="1">
                <a:solidFill>
                  <a:sysClr val="windowText" lastClr="000000"/>
                </a:solidFill>
              </a:rPr>
              <a:t>Beispiele</a:t>
            </a:r>
            <a:r>
              <a:rPr lang="en-US" sz="2903" dirty="0">
                <a:solidFill>
                  <a:sysClr val="windowText" lastClr="000000"/>
                </a:solidFill>
              </a:rPr>
              <a:t> </a:t>
            </a:r>
            <a:r>
              <a:rPr lang="en-US" sz="2903" dirty="0" err="1">
                <a:solidFill>
                  <a:sysClr val="windowText" lastClr="000000"/>
                </a:solidFill>
              </a:rPr>
              <a:t>für</a:t>
            </a:r>
            <a:r>
              <a:rPr lang="en-US" sz="2903" dirty="0">
                <a:solidFill>
                  <a:sysClr val="windowText" lastClr="000000"/>
                </a:solidFill>
              </a:rPr>
              <a:t> </a:t>
            </a:r>
            <a:r>
              <a:rPr lang="en-US" sz="2903" dirty="0" err="1">
                <a:solidFill>
                  <a:sysClr val="windowText" lastClr="000000"/>
                </a:solidFill>
              </a:rPr>
              <a:t>externe</a:t>
            </a:r>
            <a:r>
              <a:rPr lang="en-US" sz="2903" dirty="0">
                <a:solidFill>
                  <a:sysClr val="windowText" lastClr="000000"/>
                </a:solidFill>
              </a:rPr>
              <a:t> </a:t>
            </a:r>
            <a:r>
              <a:rPr lang="en-US" sz="2903" dirty="0" err="1">
                <a:solidFill>
                  <a:sysClr val="windowText" lastClr="000000"/>
                </a:solidFill>
              </a:rPr>
              <a:t>Skalenerträge</a:t>
            </a:r>
            <a:endParaRPr lang="en-US" sz="2903" dirty="0">
              <a:solidFill>
                <a:sysClr val="windowText" lastClr="000000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1451881"/>
            <a:ext cx="12192000" cy="4105440"/>
          </a:xfrm>
          <a:prstGeom prst="rect">
            <a:avLst/>
          </a:prstGeom>
        </p:spPr>
        <p:txBody>
          <a:bodyPr/>
          <a:lstStyle>
            <a:lvl1pPr marL="0" marR="0" indent="0" rtl="0" hangingPunct="0">
              <a:spcBef>
                <a:spcPts val="0"/>
              </a:spcBef>
              <a:spcAft>
                <a:spcPts val="1417"/>
              </a:spcAft>
              <a:tabLst/>
              <a:defRPr lang="de-DE" sz="32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endParaRPr lang="en-US" altLang="en-US" sz="2903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3930" lvl="2" indent="-259204">
              <a:buFont typeface="Symbol" panose="05050102010706020507" pitchFamily="18" charset="2"/>
              <a:buChar char="-"/>
            </a:pPr>
            <a:r>
              <a:rPr lang="en-US" altLang="en-US" sz="24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York/Frankfurt: </a:t>
            </a:r>
            <a:r>
              <a:rPr lang="en-US" altLang="en-US" sz="24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Investment </a:t>
            </a:r>
            <a:r>
              <a:rPr lang="en-US" altLang="en-US" sz="24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Banking/</a:t>
            </a:r>
            <a:r>
              <a:rPr lang="en-US" altLang="en-US" sz="2400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Finanzindustrie</a:t>
            </a:r>
            <a:endParaRPr lang="en-US" altLang="en-US" sz="2400" kern="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3930" lvl="2" indent="-259204">
              <a:buFont typeface="Symbol" panose="05050102010706020507" pitchFamily="18" charset="2"/>
              <a:buChar char="-"/>
            </a:pPr>
            <a:endParaRPr lang="en-US" altLang="en-US" sz="24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3930" lvl="2" indent="-259204">
              <a:buFont typeface="Symbol" panose="05050102010706020507" pitchFamily="18" charset="2"/>
              <a:buChar char="-"/>
            </a:pPr>
            <a:r>
              <a:rPr lang="en-US" altLang="en-US" sz="24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Silicon Valley: </a:t>
            </a:r>
            <a:r>
              <a:rPr lang="en-US" altLang="en-US" sz="240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Digitale</a:t>
            </a:r>
            <a:r>
              <a:rPr lang="en-US" altLang="en-US" sz="24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Technologien</a:t>
            </a:r>
            <a:endParaRPr lang="en-US" altLang="en-US" sz="24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3930" lvl="2" indent="-259204">
              <a:buFont typeface="Symbol" panose="05050102010706020507" pitchFamily="18" charset="2"/>
              <a:buChar char="-"/>
            </a:pPr>
            <a:endParaRPr lang="en-US" altLang="en-US" sz="2400" kern="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3930" lvl="2" indent="-259204">
              <a:buFont typeface="Symbol" panose="05050102010706020507" pitchFamily="18" charset="2"/>
              <a:buChar char="-"/>
            </a:pPr>
            <a:r>
              <a:rPr lang="en-US" altLang="en-US" sz="24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Hollywood/Bollywood: </a:t>
            </a:r>
            <a:r>
              <a:rPr lang="en-US" altLang="en-US" sz="2400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Filmindustrie</a:t>
            </a:r>
            <a:endParaRPr lang="en-US" altLang="en-US" sz="2400" kern="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3930" lvl="2" indent="-259204">
              <a:buFont typeface="Symbol" panose="05050102010706020507" pitchFamily="18" charset="2"/>
              <a:buChar char="-"/>
            </a:pPr>
            <a:endParaRPr lang="en-US" altLang="en-US" sz="24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3930" lvl="2" indent="-259204">
              <a:buFont typeface="Symbol" panose="05050102010706020507" pitchFamily="18" charset="2"/>
              <a:buChar char="-"/>
            </a:pPr>
            <a:r>
              <a:rPr lang="en-US" altLang="en-US" sz="2400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Historisches</a:t>
            </a:r>
            <a:r>
              <a:rPr lang="en-US" altLang="en-US" sz="24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Beispiel</a:t>
            </a:r>
            <a:r>
              <a:rPr lang="en-US" altLang="en-US" sz="24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“</a:t>
            </a:r>
            <a:r>
              <a:rPr lang="en-US" altLang="en-US" sz="2400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Musecon</a:t>
            </a:r>
            <a:r>
              <a:rPr lang="en-US" altLang="en-US" sz="24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 Valley</a:t>
            </a:r>
            <a:r>
              <a:rPr lang="en-US" altLang="en-US" sz="24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altLang="en-US" sz="2400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</a:t>
            </a:r>
            <a:r>
              <a:rPr lang="en-US" altLang="en-US" sz="24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r>
              <a:rPr lang="en-US" altLang="en-US" sz="24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Zweiten</a:t>
            </a:r>
            <a:r>
              <a:rPr lang="en-US" altLang="en-US" sz="24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Weltkrieg</a:t>
            </a:r>
            <a:r>
              <a:rPr lang="en-US" altLang="en-US" sz="24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befand</a:t>
            </a:r>
            <a:r>
              <a:rPr lang="en-US" altLang="en-US" sz="24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um die </a:t>
            </a:r>
            <a:r>
              <a:rPr lang="en-US" altLang="en-US" sz="2400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Städte</a:t>
            </a:r>
            <a:r>
              <a:rPr lang="en-US" altLang="en-US" sz="24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Klingenthal</a:t>
            </a:r>
            <a:r>
              <a:rPr lang="en-US" altLang="en-US" sz="24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en-US" altLang="en-US" sz="2400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Graslitz</a:t>
            </a:r>
            <a:r>
              <a:rPr lang="en-US" altLang="en-US" sz="24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altLang="en-US" sz="2400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Kraslice</a:t>
            </a:r>
            <a:r>
              <a:rPr lang="en-US" altLang="en-US" sz="24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tschechisch</a:t>
            </a:r>
            <a:r>
              <a:rPr lang="en-US" altLang="en-US" sz="24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altLang="en-US" sz="2400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</a:t>
            </a:r>
            <a:r>
              <a:rPr lang="en-US" altLang="en-US" sz="24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en-US" altLang="en-US" sz="24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Musikinstrumentebau</a:t>
            </a:r>
            <a:r>
              <a:rPr lang="en-US" altLang="en-US" sz="24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weltweit</a:t>
            </a:r>
            <a:r>
              <a:rPr lang="en-US" altLang="en-US" sz="24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</a:t>
            </a:r>
            <a:r>
              <a:rPr lang="en-US" altLang="en-US" sz="24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führdende</a:t>
            </a:r>
            <a:r>
              <a:rPr lang="en-US" altLang="en-US" sz="24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Region </a:t>
            </a:r>
            <a:r>
              <a:rPr lang="en-US" altLang="en-US" sz="2400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</a:t>
            </a:r>
            <a:r>
              <a:rPr lang="en-US" altLang="en-US" sz="24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kleinen</a:t>
            </a:r>
            <a:r>
              <a:rPr lang="en-US" altLang="en-US" sz="24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en-US" altLang="en-US" sz="2400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mittelständischen</a:t>
            </a:r>
            <a:r>
              <a:rPr lang="en-US" altLang="en-US" sz="24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Firmen</a:t>
            </a:r>
            <a:endParaRPr lang="en-US" altLang="en-US" sz="24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3930" lvl="2" indent="-259204">
              <a:buFont typeface="Symbol" panose="05050102010706020507" pitchFamily="18" charset="2"/>
              <a:buChar char="-"/>
            </a:pPr>
            <a:endParaRPr lang="en-US" altLang="en-US" sz="24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 err="1"/>
              <a:t>Firmen</a:t>
            </a:r>
            <a:r>
              <a:rPr lang="en-US" sz="2400" dirty="0"/>
              <a:t> </a:t>
            </a:r>
            <a:r>
              <a:rPr lang="en-US" sz="2400" dirty="0" err="1"/>
              <a:t>bilden</a:t>
            </a:r>
            <a:r>
              <a:rPr lang="en-US" sz="2400" dirty="0"/>
              <a:t> Cluster →	</a:t>
            </a:r>
            <a:r>
              <a:rPr lang="en-US" sz="2400" dirty="0" err="1"/>
              <a:t>Ansatzpunkt</a:t>
            </a:r>
            <a:r>
              <a:rPr lang="en-US" sz="2400" dirty="0"/>
              <a:t> </a:t>
            </a:r>
            <a:r>
              <a:rPr lang="en-US" sz="2400" dirty="0" err="1"/>
              <a:t>für</a:t>
            </a:r>
            <a:r>
              <a:rPr lang="en-US" sz="2400" dirty="0"/>
              <a:t> </a:t>
            </a:r>
            <a:r>
              <a:rPr lang="en-US" sz="2400" dirty="0" err="1" smtClean="0"/>
              <a:t>eine</a:t>
            </a:r>
            <a:r>
              <a:rPr lang="en-US" sz="2400" dirty="0"/>
              <a:t> </a:t>
            </a:r>
            <a:r>
              <a:rPr lang="en-US" sz="2400" dirty="0" err="1" smtClean="0"/>
              <a:t>wirtschaftsgeografische</a:t>
            </a:r>
            <a:r>
              <a:rPr lang="en-US" sz="2400" dirty="0" smtClean="0"/>
              <a:t> </a:t>
            </a:r>
            <a:r>
              <a:rPr lang="en-US" sz="2400" dirty="0" err="1" smtClean="0"/>
              <a:t>Analyse</a:t>
            </a:r>
            <a:r>
              <a:rPr lang="en-US" sz="2400" dirty="0" smtClean="0"/>
              <a:t> </a:t>
            </a:r>
            <a:endParaRPr lang="en-US" sz="2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03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" y="-27384"/>
            <a:ext cx="9144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 err="1">
                <a:solidFill>
                  <a:sysClr val="windowText" lastClr="000000"/>
                </a:solidFill>
              </a:rPr>
              <a:t>Externe</a:t>
            </a:r>
            <a:r>
              <a:rPr lang="en-US" sz="2800" dirty="0">
                <a:solidFill>
                  <a:sysClr val="windowText" lastClr="000000"/>
                </a:solidFill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</a:rPr>
              <a:t>Skaleneffekte</a:t>
            </a:r>
            <a:r>
              <a:rPr lang="en-US" sz="2800" dirty="0">
                <a:solidFill>
                  <a:sysClr val="windowText" lastClr="000000"/>
                </a:solidFill>
              </a:rPr>
              <a:t> und Handel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A66E258-8245-4EE8-9B19-BB1BAC4D268E}"/>
              </a:ext>
            </a:extLst>
          </p:cNvPr>
          <p:cNvSpPr txBox="1"/>
          <p:nvPr/>
        </p:nvSpPr>
        <p:spPr>
          <a:xfrm>
            <a:off x="8294996" y="65358"/>
            <a:ext cx="3299749" cy="5760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400" dirty="0" err="1"/>
              <a:t>Beispiel</a:t>
            </a:r>
            <a:r>
              <a:rPr lang="en-US" sz="2400" dirty="0"/>
              <a:t>: </a:t>
            </a:r>
            <a:r>
              <a:rPr lang="en-US" sz="2400" dirty="0" err="1"/>
              <a:t>Uhrenindustrie</a:t>
            </a:r>
            <a:r>
              <a:rPr lang="en-US" sz="2400" dirty="0"/>
              <a:t> </a:t>
            </a:r>
          </a:p>
          <a:p>
            <a:endParaRPr lang="en-US" sz="2400" dirty="0"/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E6869CA4-E50F-41B4-A645-86AA37F87169}"/>
              </a:ext>
            </a:extLst>
          </p:cNvPr>
          <p:cNvCxnSpPr>
            <a:cxnSpLocks/>
          </p:cNvCxnSpPr>
          <p:nvPr/>
        </p:nvCxnSpPr>
        <p:spPr>
          <a:xfrm flipH="1" flipV="1">
            <a:off x="940363" y="2115986"/>
            <a:ext cx="15954" cy="273630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0A355480-731B-4571-A01C-34BB0F49870A}"/>
              </a:ext>
            </a:extLst>
          </p:cNvPr>
          <p:cNvCxnSpPr>
            <a:cxnSpLocks/>
          </p:cNvCxnSpPr>
          <p:nvPr/>
        </p:nvCxnSpPr>
        <p:spPr>
          <a:xfrm flipV="1">
            <a:off x="963075" y="4842454"/>
            <a:ext cx="3075366" cy="267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B074122F-2067-4023-BFD6-613C57E27D68}"/>
              </a:ext>
            </a:extLst>
          </p:cNvPr>
          <p:cNvSpPr txBox="1"/>
          <p:nvPr/>
        </p:nvSpPr>
        <p:spPr>
          <a:xfrm>
            <a:off x="3730807" y="4826831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994E08FD-36E8-48E5-8C50-1C56B8B104B9}"/>
              </a:ext>
            </a:extLst>
          </p:cNvPr>
          <p:cNvSpPr txBox="1"/>
          <p:nvPr/>
        </p:nvSpPr>
        <p:spPr>
          <a:xfrm>
            <a:off x="168465" y="2148667"/>
            <a:ext cx="821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Kosten</a:t>
            </a:r>
          </a:p>
          <a:p>
            <a:r>
              <a:rPr lang="de-DE" smtClean="0"/>
              <a:t>Preis</a:t>
            </a:r>
            <a:endParaRPr lang="de-DE" dirty="0"/>
          </a:p>
        </p:txBody>
      </p:sp>
      <p:sp>
        <p:nvSpPr>
          <p:cNvPr id="11" name="Freihandform: Form 10">
            <a:extLst>
              <a:ext uri="{FF2B5EF4-FFF2-40B4-BE49-F238E27FC236}">
                <a16:creationId xmlns:a16="http://schemas.microsoft.com/office/drawing/2014/main" id="{344036D6-B656-49C7-AD57-BD6C7F6CB5E1}"/>
              </a:ext>
            </a:extLst>
          </p:cNvPr>
          <p:cNvSpPr/>
          <p:nvPr/>
        </p:nvSpPr>
        <p:spPr>
          <a:xfrm>
            <a:off x="923164" y="3010189"/>
            <a:ext cx="2485660" cy="1332234"/>
          </a:xfrm>
          <a:custGeom>
            <a:avLst/>
            <a:gdLst>
              <a:gd name="connsiteX0" fmla="*/ 0 w 3966210"/>
              <a:gd name="connsiteY0" fmla="*/ 0 h 1863090"/>
              <a:gd name="connsiteX1" fmla="*/ 1760220 w 3966210"/>
              <a:gd name="connsiteY1" fmla="*/ 1200150 h 1863090"/>
              <a:gd name="connsiteX2" fmla="*/ 3966210 w 3966210"/>
              <a:gd name="connsiteY2" fmla="*/ 1863090 h 1863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66210" h="1863090">
                <a:moveTo>
                  <a:pt x="0" y="0"/>
                </a:moveTo>
                <a:cubicBezTo>
                  <a:pt x="549592" y="444817"/>
                  <a:pt x="1099185" y="889635"/>
                  <a:pt x="1760220" y="1200150"/>
                </a:cubicBezTo>
                <a:cubicBezTo>
                  <a:pt x="2421255" y="1510665"/>
                  <a:pt x="3193732" y="1686877"/>
                  <a:pt x="3966210" y="186309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E151546E-3A93-4634-87A2-B00E8DCD281A}"/>
              </a:ext>
            </a:extLst>
          </p:cNvPr>
          <p:cNvCxnSpPr>
            <a:cxnSpLocks/>
          </p:cNvCxnSpPr>
          <p:nvPr/>
        </p:nvCxnSpPr>
        <p:spPr>
          <a:xfrm>
            <a:off x="1096661" y="2471832"/>
            <a:ext cx="1388342" cy="205595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CAAFE40F-A257-4F68-9CA3-CFB09469DDAC}"/>
              </a:ext>
            </a:extLst>
          </p:cNvPr>
          <p:cNvCxnSpPr>
            <a:cxnSpLocks/>
          </p:cNvCxnSpPr>
          <p:nvPr/>
        </p:nvCxnSpPr>
        <p:spPr>
          <a:xfrm flipH="1">
            <a:off x="956317" y="3504304"/>
            <a:ext cx="525515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615075A4-E858-4252-868A-73C137491AD2}"/>
              </a:ext>
            </a:extLst>
          </p:cNvPr>
          <p:cNvCxnSpPr>
            <a:cxnSpLocks/>
          </p:cNvCxnSpPr>
          <p:nvPr/>
        </p:nvCxnSpPr>
        <p:spPr>
          <a:xfrm flipV="1">
            <a:off x="6211469" y="3535915"/>
            <a:ext cx="0" cy="130119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>
            <a:extLst>
              <a:ext uri="{FF2B5EF4-FFF2-40B4-BE49-F238E27FC236}">
                <a16:creationId xmlns:a16="http://schemas.microsoft.com/office/drawing/2014/main" id="{02BD2297-04B8-45E7-9AB5-57AE2F139992}"/>
              </a:ext>
            </a:extLst>
          </p:cNvPr>
          <p:cNvSpPr txBox="1"/>
          <p:nvPr/>
        </p:nvSpPr>
        <p:spPr>
          <a:xfrm>
            <a:off x="4601871" y="3287734"/>
            <a:ext cx="466980" cy="365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p*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23E3383C-7E34-42ED-8C09-B887E1925D1C}"/>
              </a:ext>
            </a:extLst>
          </p:cNvPr>
          <p:cNvSpPr txBox="1"/>
          <p:nvPr/>
        </p:nvSpPr>
        <p:spPr>
          <a:xfrm>
            <a:off x="6079681" y="4923446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x*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4FC3C2DC-8861-4A6E-9A92-23C016A34A09}"/>
              </a:ext>
            </a:extLst>
          </p:cNvPr>
          <p:cNvSpPr txBox="1"/>
          <p:nvPr/>
        </p:nvSpPr>
        <p:spPr>
          <a:xfrm>
            <a:off x="1651695" y="1544410"/>
            <a:ext cx="1889452" cy="5354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Thailand</a:t>
            </a:r>
          </a:p>
          <a:p>
            <a:endParaRPr lang="de-DE" sz="2000" dirty="0"/>
          </a:p>
        </p:txBody>
      </p: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01961108-9D26-44AE-B083-214D2526C72E}"/>
              </a:ext>
            </a:extLst>
          </p:cNvPr>
          <p:cNvCxnSpPr>
            <a:cxnSpLocks/>
          </p:cNvCxnSpPr>
          <p:nvPr/>
        </p:nvCxnSpPr>
        <p:spPr>
          <a:xfrm flipV="1">
            <a:off x="5013978" y="4837105"/>
            <a:ext cx="3075366" cy="267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feld 20">
            <a:extLst>
              <a:ext uri="{FF2B5EF4-FFF2-40B4-BE49-F238E27FC236}">
                <a16:creationId xmlns:a16="http://schemas.microsoft.com/office/drawing/2014/main" id="{ECBAEF74-5348-4B31-93DE-65700885DF8D}"/>
              </a:ext>
            </a:extLst>
          </p:cNvPr>
          <p:cNvSpPr txBox="1"/>
          <p:nvPr/>
        </p:nvSpPr>
        <p:spPr>
          <a:xfrm>
            <a:off x="4200913" y="2136153"/>
            <a:ext cx="821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Kosten</a:t>
            </a:r>
          </a:p>
          <a:p>
            <a:r>
              <a:rPr lang="de-DE" smtClean="0"/>
              <a:t>Preis</a:t>
            </a:r>
            <a:endParaRPr lang="de-DE" dirty="0"/>
          </a:p>
        </p:txBody>
      </p:sp>
      <p:sp>
        <p:nvSpPr>
          <p:cNvPr id="22" name="Freihandform: Form 21">
            <a:extLst>
              <a:ext uri="{FF2B5EF4-FFF2-40B4-BE49-F238E27FC236}">
                <a16:creationId xmlns:a16="http://schemas.microsoft.com/office/drawing/2014/main" id="{49496D4E-5533-4CE7-B239-325616282C8B}"/>
              </a:ext>
            </a:extLst>
          </p:cNvPr>
          <p:cNvSpPr/>
          <p:nvPr/>
        </p:nvSpPr>
        <p:spPr>
          <a:xfrm>
            <a:off x="4993000" y="2391436"/>
            <a:ext cx="2632388" cy="1643322"/>
          </a:xfrm>
          <a:custGeom>
            <a:avLst/>
            <a:gdLst>
              <a:gd name="connsiteX0" fmla="*/ 0 w 3966210"/>
              <a:gd name="connsiteY0" fmla="*/ 0 h 1863090"/>
              <a:gd name="connsiteX1" fmla="*/ 1760220 w 3966210"/>
              <a:gd name="connsiteY1" fmla="*/ 1200150 h 1863090"/>
              <a:gd name="connsiteX2" fmla="*/ 3966210 w 3966210"/>
              <a:gd name="connsiteY2" fmla="*/ 1863090 h 1863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66210" h="1863090">
                <a:moveTo>
                  <a:pt x="0" y="0"/>
                </a:moveTo>
                <a:cubicBezTo>
                  <a:pt x="549592" y="444817"/>
                  <a:pt x="1099185" y="889635"/>
                  <a:pt x="1760220" y="1200150"/>
                </a:cubicBezTo>
                <a:cubicBezTo>
                  <a:pt x="2421255" y="1510665"/>
                  <a:pt x="3193732" y="1686877"/>
                  <a:pt x="3966210" y="186309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A0A17241-C152-4FC6-89D8-D9296AF1F065}"/>
              </a:ext>
            </a:extLst>
          </p:cNvPr>
          <p:cNvCxnSpPr>
            <a:cxnSpLocks/>
          </p:cNvCxnSpPr>
          <p:nvPr/>
        </p:nvCxnSpPr>
        <p:spPr>
          <a:xfrm>
            <a:off x="5248268" y="2156521"/>
            <a:ext cx="1763430" cy="242668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>
            <a:extLst>
              <a:ext uri="{FF2B5EF4-FFF2-40B4-BE49-F238E27FC236}">
                <a16:creationId xmlns:a16="http://schemas.microsoft.com/office/drawing/2014/main" id="{2B2612CA-9942-4C28-9BD7-D074C82B9362}"/>
              </a:ext>
            </a:extLst>
          </p:cNvPr>
          <p:cNvCxnSpPr>
            <a:cxnSpLocks/>
          </p:cNvCxnSpPr>
          <p:nvPr/>
        </p:nvCxnSpPr>
        <p:spPr>
          <a:xfrm flipH="1" flipV="1">
            <a:off x="4993000" y="2136152"/>
            <a:ext cx="15954" cy="273630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hteck 24">
            <a:extLst>
              <a:ext uri="{FF2B5EF4-FFF2-40B4-BE49-F238E27FC236}">
                <a16:creationId xmlns:a16="http://schemas.microsoft.com/office/drawing/2014/main" id="{5EC1BDD3-AE2A-42CF-BFF2-D1528BC7378D}"/>
              </a:ext>
            </a:extLst>
          </p:cNvPr>
          <p:cNvSpPr/>
          <p:nvPr/>
        </p:nvSpPr>
        <p:spPr>
          <a:xfrm>
            <a:off x="7059074" y="4343122"/>
            <a:ext cx="7336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N</a:t>
            </a:r>
            <a:r>
              <a:rPr lang="de-DE" baseline="-25000" dirty="0" err="1"/>
              <a:t>Welt</a:t>
            </a:r>
            <a:r>
              <a:rPr lang="de-DE" dirty="0"/>
              <a:t>  </a:t>
            </a: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7350EC81-03C9-47A0-8E11-1CDDE7F08EE3}"/>
              </a:ext>
            </a:extLst>
          </p:cNvPr>
          <p:cNvSpPr/>
          <p:nvPr/>
        </p:nvSpPr>
        <p:spPr>
          <a:xfrm>
            <a:off x="7625389" y="3846838"/>
            <a:ext cx="6696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DK</a:t>
            </a:r>
            <a:r>
              <a:rPr lang="de-DE" baseline="-25000" dirty="0"/>
              <a:t>CH</a:t>
            </a:r>
            <a:r>
              <a:rPr lang="de-DE" dirty="0"/>
              <a:t> </a:t>
            </a: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C86CDE21-28C4-4C1E-A2B9-50D511C839A5}"/>
              </a:ext>
            </a:extLst>
          </p:cNvPr>
          <p:cNvSpPr/>
          <p:nvPr/>
        </p:nvSpPr>
        <p:spPr>
          <a:xfrm>
            <a:off x="3426024" y="4138017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DK</a:t>
            </a:r>
            <a:r>
              <a:rPr lang="de-DE" baseline="-25000" dirty="0"/>
              <a:t>THAI</a:t>
            </a:r>
            <a:r>
              <a:rPr lang="de-DE" dirty="0"/>
              <a:t> 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07F94D5F-A2C4-45BF-BE5C-C9E0B3E8C737}"/>
              </a:ext>
            </a:extLst>
          </p:cNvPr>
          <p:cNvSpPr txBox="1"/>
          <p:nvPr/>
        </p:nvSpPr>
        <p:spPr>
          <a:xfrm>
            <a:off x="5903284" y="1516983"/>
            <a:ext cx="1889452" cy="5354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Schweiz</a:t>
            </a:r>
          </a:p>
          <a:p>
            <a:endParaRPr lang="de-DE" sz="2000" dirty="0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451135EF-DF21-44B0-B452-EE09426C527A}"/>
              </a:ext>
            </a:extLst>
          </p:cNvPr>
          <p:cNvSpPr/>
          <p:nvPr/>
        </p:nvSpPr>
        <p:spPr>
          <a:xfrm>
            <a:off x="2464005" y="4343122"/>
            <a:ext cx="7393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N</a:t>
            </a:r>
            <a:r>
              <a:rPr lang="de-DE" baseline="-25000" dirty="0"/>
              <a:t>THAI</a:t>
            </a:r>
            <a:r>
              <a:rPr lang="de-DE" dirty="0"/>
              <a:t>  </a:t>
            </a:r>
          </a:p>
        </p:txBody>
      </p:sp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74C15EB0-020D-44BE-ADD9-F96FE0315915}"/>
              </a:ext>
            </a:extLst>
          </p:cNvPr>
          <p:cNvCxnSpPr>
            <a:cxnSpLocks/>
            <a:stCxn id="11" idx="1"/>
          </p:cNvCxnSpPr>
          <p:nvPr/>
        </p:nvCxnSpPr>
        <p:spPr>
          <a:xfrm flipH="1">
            <a:off x="963076" y="3869076"/>
            <a:ext cx="1063235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>
            <a:extLst>
              <a:ext uri="{FF2B5EF4-FFF2-40B4-BE49-F238E27FC236}">
                <a16:creationId xmlns:a16="http://schemas.microsoft.com/office/drawing/2014/main" id="{A023C356-07A3-4450-BCE2-44C2A6DE5010}"/>
              </a:ext>
            </a:extLst>
          </p:cNvPr>
          <p:cNvCxnSpPr>
            <a:cxnSpLocks/>
          </p:cNvCxnSpPr>
          <p:nvPr/>
        </p:nvCxnSpPr>
        <p:spPr>
          <a:xfrm flipH="1" flipV="1">
            <a:off x="2005940" y="3776414"/>
            <a:ext cx="40741" cy="106069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hteck 40">
            <a:extLst>
              <a:ext uri="{FF2B5EF4-FFF2-40B4-BE49-F238E27FC236}">
                <a16:creationId xmlns:a16="http://schemas.microsoft.com/office/drawing/2014/main" id="{A7C42EA6-5D89-4D5F-905B-A706E991CC01}"/>
              </a:ext>
            </a:extLst>
          </p:cNvPr>
          <p:cNvSpPr/>
          <p:nvPr/>
        </p:nvSpPr>
        <p:spPr>
          <a:xfrm>
            <a:off x="1799163" y="4826831"/>
            <a:ext cx="5838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x</a:t>
            </a:r>
            <a:r>
              <a:rPr lang="de-DE" baseline="-25000" dirty="0" err="1"/>
              <a:t>THAI</a:t>
            </a:r>
            <a:endParaRPr lang="de-DE" dirty="0"/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AA27DDE5-82B0-4741-960D-574FB5FB9372}"/>
              </a:ext>
            </a:extLst>
          </p:cNvPr>
          <p:cNvSpPr txBox="1"/>
          <p:nvPr/>
        </p:nvSpPr>
        <p:spPr>
          <a:xfrm>
            <a:off x="7783444" y="4827530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52EDC2A9-1C61-49EA-8127-BCA2EBDD4965}"/>
              </a:ext>
            </a:extLst>
          </p:cNvPr>
          <p:cNvSpPr/>
          <p:nvPr/>
        </p:nvSpPr>
        <p:spPr>
          <a:xfrm>
            <a:off x="379040" y="3709134"/>
            <a:ext cx="606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p</a:t>
            </a:r>
            <a:r>
              <a:rPr lang="de-DE" baseline="-25000" dirty="0" err="1"/>
              <a:t>THAI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hteck 43">
                <a:extLst>
                  <a:ext uri="{FF2B5EF4-FFF2-40B4-BE49-F238E27FC236}">
                    <a16:creationId xmlns:a16="http://schemas.microsoft.com/office/drawing/2014/main" id="{B1D63D7C-9452-45D5-9897-C696D17B76DB}"/>
                  </a:ext>
                </a:extLst>
              </p:cNvPr>
              <p:cNvSpPr/>
              <p:nvPr/>
            </p:nvSpPr>
            <p:spPr>
              <a:xfrm>
                <a:off x="142943" y="2837325"/>
                <a:ext cx="81362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𝐷𝐾</m:t>
                        </m:r>
                      </m:e>
                    </m:acc>
                  </m:oMath>
                </a14:m>
                <a:r>
                  <a:rPr lang="de-DE" baseline="-25000" dirty="0" err="1"/>
                  <a:t>THAI</a:t>
                </a:r>
                <a:endParaRPr lang="de-DE" dirty="0"/>
              </a:p>
            </p:txBody>
          </p:sp>
        </mc:Choice>
        <mc:Fallback xmlns="">
          <p:sp>
            <p:nvSpPr>
              <p:cNvPr id="44" name="Rechteck 43">
                <a:extLst>
                  <a:ext uri="{FF2B5EF4-FFF2-40B4-BE49-F238E27FC236}">
                    <a16:creationId xmlns:a16="http://schemas.microsoft.com/office/drawing/2014/main" id="{B1D63D7C-9452-45D5-9897-C696D17B76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943" y="2837325"/>
                <a:ext cx="813621" cy="369332"/>
              </a:xfrm>
              <a:prstGeom prst="rect">
                <a:avLst/>
              </a:prstGeom>
              <a:blipFill>
                <a:blip r:embed="rId3"/>
                <a:stretch>
                  <a:fillRect b="-1967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feld 49">
            <a:extLst>
              <a:ext uri="{FF2B5EF4-FFF2-40B4-BE49-F238E27FC236}">
                <a16:creationId xmlns:a16="http://schemas.microsoft.com/office/drawing/2014/main" id="{21742543-D177-443F-9A24-3C72D2A01A08}"/>
              </a:ext>
            </a:extLst>
          </p:cNvPr>
          <p:cNvSpPr txBox="1"/>
          <p:nvPr/>
        </p:nvSpPr>
        <p:spPr>
          <a:xfrm>
            <a:off x="682168" y="5364138"/>
            <a:ext cx="10753211" cy="5572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400" dirty="0" smtClean="0"/>
              <a:t>Die </a:t>
            </a:r>
            <a:r>
              <a:rPr lang="en-US" sz="1400" dirty="0" err="1" smtClean="0"/>
              <a:t>vorherrschende</a:t>
            </a:r>
            <a:r>
              <a:rPr lang="en-US" sz="1400" dirty="0" smtClean="0"/>
              <a:t> </a:t>
            </a:r>
            <a:r>
              <a:rPr lang="en-US" sz="1400" dirty="0" err="1" smtClean="0"/>
              <a:t>Marktsituation</a:t>
            </a:r>
            <a:r>
              <a:rPr lang="en-US" sz="1400" dirty="0" smtClean="0"/>
              <a:t> </a:t>
            </a:r>
            <a:r>
              <a:rPr lang="en-US" sz="1400" dirty="0" err="1" smtClean="0"/>
              <a:t>verhindert</a:t>
            </a:r>
            <a:r>
              <a:rPr lang="en-US" sz="1400" dirty="0" smtClean="0"/>
              <a:t> </a:t>
            </a:r>
            <a:r>
              <a:rPr lang="en-US" sz="1400" dirty="0" err="1" smtClean="0"/>
              <a:t>damit</a:t>
            </a:r>
            <a:r>
              <a:rPr lang="en-US" sz="1400" dirty="0" smtClean="0"/>
              <a:t> das </a:t>
            </a:r>
            <a:r>
              <a:rPr lang="en-US" sz="1400" dirty="0" err="1" smtClean="0"/>
              <a:t>weitere</a:t>
            </a:r>
            <a:r>
              <a:rPr lang="en-US" sz="1400" dirty="0" smtClean="0"/>
              <a:t> </a:t>
            </a:r>
            <a:r>
              <a:rPr lang="en-US" sz="1400" dirty="0" err="1" smtClean="0"/>
              <a:t>Ausnutzen</a:t>
            </a:r>
            <a:r>
              <a:rPr lang="en-US" sz="1400" dirty="0" smtClean="0"/>
              <a:t> von </a:t>
            </a:r>
            <a:r>
              <a:rPr lang="en-US" sz="1400" dirty="0" err="1" smtClean="0"/>
              <a:t>Skaleneffekten</a:t>
            </a:r>
            <a:r>
              <a:rPr lang="en-US" sz="1400" dirty="0" smtClean="0"/>
              <a:t> und </a:t>
            </a:r>
            <a:r>
              <a:rPr lang="en-US" sz="1400" dirty="0" err="1" smtClean="0"/>
              <a:t>damit</a:t>
            </a:r>
            <a:r>
              <a:rPr lang="en-US" sz="1400" dirty="0" smtClean="0"/>
              <a:t> </a:t>
            </a:r>
            <a:r>
              <a:rPr lang="en-US" sz="1400" dirty="0" err="1" smtClean="0"/>
              <a:t>ein</a:t>
            </a:r>
            <a:r>
              <a:rPr lang="en-US" sz="1400" dirty="0" smtClean="0"/>
              <a:t> </a:t>
            </a:r>
            <a:r>
              <a:rPr lang="en-US" sz="1400" dirty="0" err="1" smtClean="0"/>
              <a:t>Sinken</a:t>
            </a:r>
            <a:r>
              <a:rPr lang="en-US" sz="1400" dirty="0" smtClean="0"/>
              <a:t> </a:t>
            </a:r>
            <a:r>
              <a:rPr lang="en-US" sz="1400" smtClean="0"/>
              <a:t>der Preise </a:t>
            </a:r>
            <a:r>
              <a:rPr lang="en-US" sz="1400" dirty="0" err="1" smtClean="0"/>
              <a:t>sowohl</a:t>
            </a:r>
            <a:r>
              <a:rPr lang="en-US" sz="1400" dirty="0" smtClean="0"/>
              <a:t> </a:t>
            </a:r>
            <a:r>
              <a:rPr lang="en-US" sz="1400" dirty="0" err="1" smtClean="0"/>
              <a:t>für</a:t>
            </a:r>
            <a:r>
              <a:rPr lang="en-US" sz="1400" dirty="0" smtClean="0"/>
              <a:t> den </a:t>
            </a:r>
            <a:r>
              <a:rPr lang="en-US" sz="1400" dirty="0" err="1" smtClean="0"/>
              <a:t>thailändischen</a:t>
            </a:r>
            <a:r>
              <a:rPr lang="en-US" sz="1400" dirty="0" smtClean="0"/>
              <a:t> </a:t>
            </a:r>
            <a:r>
              <a:rPr lang="en-US" sz="1400" dirty="0" err="1" smtClean="0"/>
              <a:t>Markt</a:t>
            </a:r>
            <a:r>
              <a:rPr lang="en-US" sz="1400" dirty="0" smtClean="0"/>
              <a:t>, </a:t>
            </a:r>
            <a:r>
              <a:rPr lang="en-US" sz="1400" dirty="0" err="1" smtClean="0"/>
              <a:t>als</a:t>
            </a:r>
            <a:r>
              <a:rPr lang="en-US" sz="1400" dirty="0" smtClean="0"/>
              <a:t> </a:t>
            </a:r>
            <a:r>
              <a:rPr lang="en-US" sz="1400" dirty="0" err="1" smtClean="0"/>
              <a:t>auch</a:t>
            </a:r>
            <a:r>
              <a:rPr lang="en-US" sz="1400" dirty="0" smtClean="0"/>
              <a:t> den </a:t>
            </a:r>
            <a:r>
              <a:rPr lang="en-US" sz="1400" dirty="0" err="1" smtClean="0"/>
              <a:t>Weltmarkt</a:t>
            </a:r>
            <a:r>
              <a:rPr lang="en-US" sz="1400" dirty="0" smtClean="0"/>
              <a:t> </a:t>
            </a:r>
            <a:r>
              <a:rPr lang="en-US" sz="2400" dirty="0" smtClean="0"/>
              <a:t> </a:t>
            </a:r>
            <a:endParaRPr lang="en-US" sz="2400" dirty="0"/>
          </a:p>
          <a:p>
            <a:endParaRPr lang="en-US" sz="2400" dirty="0"/>
          </a:p>
        </p:txBody>
      </p:sp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CAAFE40F-A257-4F68-9CA3-CFB09469DDAC}"/>
              </a:ext>
            </a:extLst>
          </p:cNvPr>
          <p:cNvCxnSpPr>
            <a:cxnSpLocks/>
          </p:cNvCxnSpPr>
          <p:nvPr/>
        </p:nvCxnSpPr>
        <p:spPr>
          <a:xfrm flipH="1">
            <a:off x="931215" y="3021991"/>
            <a:ext cx="4061785" cy="2690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feld 36">
            <a:extLst>
              <a:ext uri="{FF2B5EF4-FFF2-40B4-BE49-F238E27FC236}">
                <a16:creationId xmlns:a16="http://schemas.microsoft.com/office/drawing/2014/main" id="{21742543-D177-443F-9A24-3C72D2A01A08}"/>
              </a:ext>
            </a:extLst>
          </p:cNvPr>
          <p:cNvSpPr txBox="1"/>
          <p:nvPr/>
        </p:nvSpPr>
        <p:spPr>
          <a:xfrm>
            <a:off x="7417398" y="658249"/>
            <a:ext cx="4471485" cy="7750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 dirty="0" smtClean="0"/>
              <a:t>Anfangs beherrscht, wie in der Realität, die Schweiz den internationalen Uhrenmarkt und es hat sich ein Weltmarkt- </a:t>
            </a:r>
            <a:r>
              <a:rPr lang="de-DE" sz="1400" dirty="0" err="1" smtClean="0"/>
              <a:t>gleichgewicht</a:t>
            </a:r>
            <a:r>
              <a:rPr lang="de-DE" sz="1400" dirty="0" smtClean="0"/>
              <a:t> </a:t>
            </a:r>
            <a:r>
              <a:rPr lang="de-DE" sz="1400" smtClean="0"/>
              <a:t>mit</a:t>
            </a:r>
            <a:r>
              <a:rPr lang="en-US" sz="1400" smtClean="0"/>
              <a:t> Preis </a:t>
            </a:r>
            <a:r>
              <a:rPr lang="de-DE" sz="1400" dirty="0" smtClean="0"/>
              <a:t>p* </a:t>
            </a:r>
            <a:r>
              <a:rPr lang="de-DE" sz="1400" dirty="0"/>
              <a:t>und Menge x* eingestellt.</a:t>
            </a:r>
            <a:r>
              <a:rPr lang="en-US" sz="1400" dirty="0"/>
              <a:t> </a:t>
            </a:r>
          </a:p>
          <a:p>
            <a:endParaRPr lang="en-US" sz="2400" dirty="0"/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21742543-D177-443F-9A24-3C72D2A01A08}"/>
              </a:ext>
            </a:extLst>
          </p:cNvPr>
          <p:cNvSpPr txBox="1"/>
          <p:nvPr/>
        </p:nvSpPr>
        <p:spPr>
          <a:xfrm>
            <a:off x="7425905" y="1517862"/>
            <a:ext cx="4623053" cy="61820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 dirty="0" smtClean="0"/>
              <a:t>Im Zuge der Globalisierung tritt Thailand als potenzieller neuer Wettbewerber auf</a:t>
            </a:r>
            <a:endParaRPr lang="en-US" sz="1400" dirty="0"/>
          </a:p>
          <a:p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/>
              <p:cNvSpPr/>
              <p:nvPr/>
            </p:nvSpPr>
            <p:spPr>
              <a:xfrm>
                <a:off x="7429201" y="2086988"/>
                <a:ext cx="4610749" cy="708009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r>
                  <a:rPr lang="de-DE" sz="1400" dirty="0" smtClean="0"/>
                  <a:t>Allerdings liegen die anfänglichen Durchschnittskosten in Thailand, da noch keine Uhrenindustrie vorhanden ist, über </a:t>
                </a:r>
                <a:r>
                  <a:rPr lang="de-DE" sz="1400" smtClean="0"/>
                  <a:t>dem Weltmarktpreis </a:t>
                </a:r>
                <a:r>
                  <a:rPr lang="de-DE" sz="1400" dirty="0" smtClean="0"/>
                  <a:t>p*: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DE" sz="1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𝐷𝐾</m:t>
                        </m:r>
                      </m:e>
                    </m:acc>
                  </m:oMath>
                </a14:m>
                <a:r>
                  <a:rPr lang="de-DE" sz="1400" baseline="-25000" dirty="0"/>
                  <a:t>THAI </a:t>
                </a:r>
                <a:r>
                  <a:rPr lang="en-US" sz="1400" dirty="0"/>
                  <a:t>&gt; </a:t>
                </a:r>
                <a:r>
                  <a:rPr lang="de-DE" sz="1400" dirty="0"/>
                  <a:t>p</a:t>
                </a:r>
                <a:r>
                  <a:rPr lang="de-DE" sz="1400" dirty="0" smtClean="0"/>
                  <a:t>*</a:t>
                </a:r>
              </a:p>
            </p:txBody>
          </p:sp>
        </mc:Choice>
        <mc:Fallback xmlns="">
          <p:sp>
            <p:nvSpPr>
              <p:cNvPr id="3" name="Rechtec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9201" y="2086988"/>
                <a:ext cx="4610749" cy="708009"/>
              </a:xfrm>
              <a:prstGeom prst="rect">
                <a:avLst/>
              </a:prstGeom>
              <a:blipFill>
                <a:blip r:embed="rId4"/>
                <a:stretch>
                  <a:fillRect l="-397" t="-862" b="-1379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hteck 39"/>
          <p:cNvSpPr/>
          <p:nvPr/>
        </p:nvSpPr>
        <p:spPr>
          <a:xfrm>
            <a:off x="8455511" y="2944391"/>
            <a:ext cx="3656235" cy="559914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de-DE" sz="1400" dirty="0" smtClean="0"/>
              <a:t>Der Markteintritt von Thailand wird damit verhindert.</a:t>
            </a:r>
          </a:p>
        </p:txBody>
      </p:sp>
      <p:sp>
        <p:nvSpPr>
          <p:cNvPr id="45" name="Rechteck 44"/>
          <p:cNvSpPr/>
          <p:nvPr/>
        </p:nvSpPr>
        <p:spPr>
          <a:xfrm>
            <a:off x="8392145" y="3442562"/>
            <a:ext cx="3719601" cy="1383569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de-DE" sz="1400" dirty="0" smtClean="0"/>
              <a:t>Grundsätzlich hat Thailand aber ebenfalls im Uhrensektor zunehmende Skalenerträge und es wird angenommen, dass </a:t>
            </a:r>
            <a:r>
              <a:rPr lang="de-DE" sz="1400" smtClean="0"/>
              <a:t>der Gleichgewichtspreis </a:t>
            </a:r>
            <a:r>
              <a:rPr lang="de-DE" sz="1400" dirty="0" smtClean="0"/>
              <a:t>in Thailand (Betrachtung nur der thailändischen Nachfrage!) unter </a:t>
            </a:r>
            <a:r>
              <a:rPr lang="de-DE" sz="1400" smtClean="0"/>
              <a:t>dem Weltmarktpreis </a:t>
            </a:r>
            <a:r>
              <a:rPr lang="de-DE" sz="1400" dirty="0" smtClean="0"/>
              <a:t>p*  liegen würde p*&gt;</a:t>
            </a:r>
            <a:r>
              <a:rPr lang="de-DE" sz="1400" dirty="0" err="1" smtClean="0"/>
              <a:t>p</a:t>
            </a:r>
            <a:r>
              <a:rPr lang="de-DE" sz="1400" baseline="-25000" dirty="0" err="1" smtClean="0"/>
              <a:t>THA</a:t>
            </a:r>
            <a:endParaRPr lang="de-DE" sz="1400" dirty="0" smtClean="0"/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21742543-D177-443F-9A24-3C72D2A01A08}"/>
              </a:ext>
            </a:extLst>
          </p:cNvPr>
          <p:cNvSpPr txBox="1"/>
          <p:nvPr/>
        </p:nvSpPr>
        <p:spPr>
          <a:xfrm>
            <a:off x="671411" y="6035188"/>
            <a:ext cx="10753211" cy="3603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400" dirty="0" smtClean="0"/>
              <a:t>Dieses </a:t>
            </a:r>
            <a:r>
              <a:rPr lang="en-US" sz="1400" dirty="0" err="1"/>
              <a:t>B</a:t>
            </a:r>
            <a:r>
              <a:rPr lang="en-US" sz="1400" dirty="0" err="1" smtClean="0"/>
              <a:t>eispiel</a:t>
            </a:r>
            <a:r>
              <a:rPr lang="en-US" sz="1400" dirty="0" smtClean="0"/>
              <a:t> </a:t>
            </a:r>
            <a:r>
              <a:rPr lang="en-US" sz="1400" dirty="0" err="1" smtClean="0"/>
              <a:t>liefert</a:t>
            </a:r>
            <a:r>
              <a:rPr lang="en-US" sz="1400" dirty="0" smtClean="0"/>
              <a:t> </a:t>
            </a:r>
            <a:r>
              <a:rPr lang="en-US" sz="1400" dirty="0" err="1" smtClean="0"/>
              <a:t>damit</a:t>
            </a:r>
            <a:r>
              <a:rPr lang="en-US" sz="1400" dirty="0" smtClean="0"/>
              <a:t> </a:t>
            </a:r>
            <a:r>
              <a:rPr lang="en-US" sz="1400" dirty="0" err="1" smtClean="0"/>
              <a:t>eine</a:t>
            </a:r>
            <a:r>
              <a:rPr lang="en-US" sz="1400" dirty="0" smtClean="0"/>
              <a:t> </a:t>
            </a:r>
            <a:r>
              <a:rPr lang="en-US" sz="1400" dirty="0" err="1" smtClean="0"/>
              <a:t>Begründung</a:t>
            </a:r>
            <a:r>
              <a:rPr lang="en-US" sz="1400" dirty="0" smtClean="0"/>
              <a:t> </a:t>
            </a:r>
            <a:r>
              <a:rPr lang="en-US" sz="1400" dirty="0" err="1" smtClean="0"/>
              <a:t>für</a:t>
            </a:r>
            <a:r>
              <a:rPr lang="en-US" sz="1400" dirty="0" smtClean="0"/>
              <a:t> </a:t>
            </a:r>
            <a:r>
              <a:rPr lang="en-US" sz="1400" dirty="0" err="1" smtClean="0"/>
              <a:t>zumindest</a:t>
            </a:r>
            <a:r>
              <a:rPr lang="en-US" sz="1400" dirty="0" smtClean="0"/>
              <a:t> </a:t>
            </a:r>
            <a:r>
              <a:rPr lang="en-US" sz="1400" dirty="0" err="1" smtClean="0"/>
              <a:t>temporäre</a:t>
            </a:r>
            <a:r>
              <a:rPr lang="en-US" sz="1400" dirty="0" smtClean="0"/>
              <a:t> </a:t>
            </a:r>
            <a:r>
              <a:rPr lang="en-US" sz="1400" dirty="0" err="1" smtClean="0"/>
              <a:t>Schutzzölle</a:t>
            </a:r>
            <a:r>
              <a:rPr lang="en-US" sz="1400" dirty="0" smtClean="0"/>
              <a:t> </a:t>
            </a:r>
            <a:r>
              <a:rPr lang="en-US" sz="1400" dirty="0" err="1" smtClean="0"/>
              <a:t>zum</a:t>
            </a:r>
            <a:r>
              <a:rPr lang="en-US" sz="1400" dirty="0" smtClean="0"/>
              <a:t> </a:t>
            </a:r>
            <a:r>
              <a:rPr lang="en-US" sz="1400" dirty="0" err="1" smtClean="0"/>
              <a:t>Aufbau</a:t>
            </a:r>
            <a:r>
              <a:rPr lang="en-US" sz="1400" dirty="0" smtClean="0"/>
              <a:t> </a:t>
            </a:r>
            <a:r>
              <a:rPr lang="en-US" sz="1400" dirty="0" err="1" smtClean="0"/>
              <a:t>einer</a:t>
            </a:r>
            <a:r>
              <a:rPr lang="en-US" sz="1400" dirty="0" smtClean="0"/>
              <a:t> </a:t>
            </a:r>
            <a:r>
              <a:rPr lang="en-US" sz="1400" dirty="0" err="1" smtClean="0"/>
              <a:t>eigenen</a:t>
            </a:r>
            <a:r>
              <a:rPr lang="en-US" sz="1400" dirty="0" smtClean="0"/>
              <a:t> </a:t>
            </a:r>
            <a:r>
              <a:rPr lang="en-US" sz="1400" dirty="0" err="1" smtClean="0"/>
              <a:t>Industrie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21742543-D177-443F-9A24-3C72D2A01A08}"/>
              </a:ext>
            </a:extLst>
          </p:cNvPr>
          <p:cNvSpPr txBox="1"/>
          <p:nvPr/>
        </p:nvSpPr>
        <p:spPr>
          <a:xfrm>
            <a:off x="689341" y="6370472"/>
            <a:ext cx="10753211" cy="3603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400" dirty="0" smtClean="0"/>
              <a:t>In </a:t>
            </a:r>
            <a:r>
              <a:rPr lang="en-US" sz="1400" dirty="0" err="1" smtClean="0"/>
              <a:t>diesem</a:t>
            </a:r>
            <a:r>
              <a:rPr lang="en-US" sz="1400" dirty="0" smtClean="0"/>
              <a:t> </a:t>
            </a:r>
            <a:r>
              <a:rPr lang="en-US" sz="1400" dirty="0" err="1" smtClean="0"/>
              <a:t>Beispiel</a:t>
            </a:r>
            <a:r>
              <a:rPr lang="en-US" sz="1400" dirty="0" smtClean="0"/>
              <a:t> </a:t>
            </a:r>
            <a:r>
              <a:rPr lang="en-US" sz="1400" dirty="0" err="1" smtClean="0"/>
              <a:t>kommt</a:t>
            </a:r>
            <a:r>
              <a:rPr lang="en-US" sz="1400" dirty="0" smtClean="0"/>
              <a:t> </a:t>
            </a:r>
            <a:r>
              <a:rPr lang="en-US" sz="1400" dirty="0" err="1" smtClean="0"/>
              <a:t>es</a:t>
            </a:r>
            <a:r>
              <a:rPr lang="en-US" sz="1400" dirty="0" smtClean="0"/>
              <a:t> </a:t>
            </a:r>
            <a:r>
              <a:rPr lang="en-US" sz="1400" dirty="0" err="1" smtClean="0"/>
              <a:t>durch</a:t>
            </a:r>
            <a:r>
              <a:rPr lang="en-US" sz="1400" dirty="0" smtClean="0"/>
              <a:t> die </a:t>
            </a:r>
            <a:r>
              <a:rPr lang="en-US" sz="1400" dirty="0" err="1" smtClean="0"/>
              <a:t>Aufnahme</a:t>
            </a:r>
            <a:r>
              <a:rPr lang="en-US" sz="1400" dirty="0" smtClean="0"/>
              <a:t> von </a:t>
            </a:r>
            <a:r>
              <a:rPr lang="en-US" sz="1400" dirty="0" err="1" smtClean="0"/>
              <a:t>Handelsbeziehungen</a:t>
            </a:r>
            <a:r>
              <a:rPr lang="en-US" sz="1400" dirty="0" smtClean="0"/>
              <a:t> </a:t>
            </a:r>
            <a:r>
              <a:rPr lang="en-US" sz="1400" dirty="0" err="1" smtClean="0"/>
              <a:t>damit</a:t>
            </a:r>
            <a:r>
              <a:rPr lang="en-US" sz="1400" dirty="0" smtClean="0"/>
              <a:t> </a:t>
            </a:r>
            <a:r>
              <a:rPr lang="en-US" sz="1400" dirty="0" err="1" smtClean="0"/>
              <a:t>nicht</a:t>
            </a:r>
            <a:r>
              <a:rPr lang="en-US" sz="1400" dirty="0" smtClean="0"/>
              <a:t> </a:t>
            </a:r>
            <a:r>
              <a:rPr lang="en-US" sz="1400" dirty="0" err="1" smtClean="0"/>
              <a:t>zu</a:t>
            </a:r>
            <a:r>
              <a:rPr lang="en-US" sz="1400" dirty="0" smtClean="0"/>
              <a:t> </a:t>
            </a:r>
            <a:r>
              <a:rPr lang="en-US" sz="1400" dirty="0" err="1" smtClean="0"/>
              <a:t>allgemeinen</a:t>
            </a:r>
            <a:r>
              <a:rPr lang="en-US" sz="1400" dirty="0" smtClean="0"/>
              <a:t> </a:t>
            </a:r>
            <a:r>
              <a:rPr lang="en-US" sz="1400" dirty="0" err="1" smtClean="0"/>
              <a:t>Wohlfahrtsgewinnen</a:t>
            </a:r>
            <a:r>
              <a:rPr lang="en-US" sz="1400" dirty="0" smtClean="0"/>
              <a:t>.</a:t>
            </a:r>
            <a:endParaRPr lang="en-US" sz="2400" dirty="0"/>
          </a:p>
          <a:p>
            <a:endParaRPr lang="en-US" sz="2400" dirty="0"/>
          </a:p>
        </p:txBody>
      </p:sp>
      <p:cxnSp>
        <p:nvCxnSpPr>
          <p:cNvPr id="48" name="Gerader Verbinder 47">
            <a:extLst>
              <a:ext uri="{FF2B5EF4-FFF2-40B4-BE49-F238E27FC236}">
                <a16:creationId xmlns:a16="http://schemas.microsoft.com/office/drawing/2014/main" id="{74C15EB0-020D-44BE-ADD9-F96FE0315915}"/>
              </a:ext>
            </a:extLst>
          </p:cNvPr>
          <p:cNvCxnSpPr>
            <a:cxnSpLocks/>
          </p:cNvCxnSpPr>
          <p:nvPr/>
        </p:nvCxnSpPr>
        <p:spPr>
          <a:xfrm flipH="1">
            <a:off x="2026312" y="3846838"/>
            <a:ext cx="2966688" cy="421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2435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0"/>
      <p:bldP spid="10" grpId="0"/>
      <p:bldP spid="11" grpId="0" animBg="1"/>
      <p:bldP spid="17" grpId="0"/>
      <p:bldP spid="18" grpId="0"/>
      <p:bldP spid="19" grpId="0"/>
      <p:bldP spid="22" grpId="0" animBg="1"/>
      <p:bldP spid="25" grpId="0"/>
      <p:bldP spid="29" grpId="0"/>
      <p:bldP spid="30" grpId="0"/>
      <p:bldP spid="35" grpId="0"/>
      <p:bldP spid="41" grpId="0"/>
      <p:bldP spid="43" grpId="0"/>
      <p:bldP spid="44" grpId="0"/>
      <p:bldP spid="50" grpId="0"/>
      <p:bldP spid="37" grpId="0"/>
      <p:bldP spid="38" grpId="0"/>
      <p:bldP spid="3" grpId="0"/>
      <p:bldP spid="40" grpId="0"/>
      <p:bldP spid="45" grpId="0"/>
      <p:bldP spid="46" grpId="0"/>
      <p:bldP spid="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-27384"/>
            <a:ext cx="9144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 err="1">
                <a:solidFill>
                  <a:sysClr val="windowText" lastClr="000000"/>
                </a:solidFill>
              </a:rPr>
              <a:t>Externe</a:t>
            </a:r>
            <a:r>
              <a:rPr lang="en-US" sz="2800" dirty="0">
                <a:solidFill>
                  <a:sysClr val="windowText" lastClr="000000"/>
                </a:solidFill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</a:rPr>
              <a:t>Skalenerträge</a:t>
            </a:r>
            <a:r>
              <a:rPr lang="en-US" sz="2800" dirty="0">
                <a:solidFill>
                  <a:sysClr val="windowText" lastClr="000000"/>
                </a:solidFill>
              </a:rPr>
              <a:t> und </a:t>
            </a:r>
            <a:r>
              <a:rPr lang="en-US" sz="2800" dirty="0" err="1">
                <a:solidFill>
                  <a:sysClr val="windowText" lastClr="000000"/>
                </a:solidFill>
              </a:rPr>
              <a:t>Wohlfahrt</a:t>
            </a:r>
            <a:endParaRPr 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A66E258-8245-4EE8-9B19-BB1BAC4D268E}"/>
              </a:ext>
            </a:extLst>
          </p:cNvPr>
          <p:cNvSpPr txBox="1"/>
          <p:nvPr/>
        </p:nvSpPr>
        <p:spPr>
          <a:xfrm>
            <a:off x="1524000" y="836712"/>
            <a:ext cx="9144000" cy="551963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/>
              <a:t>Auf externen Skaleneffekten basierender Außenhandel ist in seinen Auswirkungen auf die nationale Wohlfahrt weniger eindeutig als derjenige Außenhandel, der durch komparative Vorteile oder Skaleneffekte auf Unternehmensebene verursacht wird.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/>
              <a:t>Externe Skaleneffekte bedeuten, dass die </a:t>
            </a:r>
            <a:r>
              <a:rPr lang="de-DE" sz="2800" dirty="0" smtClean="0"/>
              <a:t>historische Entwicklung </a:t>
            </a:r>
            <a:r>
              <a:rPr lang="de-DE" sz="2800" dirty="0"/>
              <a:t>und der Zufall entscheidend zur Herausbildung des Handelsmusters </a:t>
            </a:r>
            <a:r>
              <a:rPr lang="de-DE" sz="2800" dirty="0" smtClean="0"/>
              <a:t>beitragen können.</a:t>
            </a:r>
            <a:endParaRPr lang="de-D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/>
              <a:t>Wenn externe Skalenerträge eine wichtige Rolle spielen, können Länder Verluste aus Außenhandel erleiden.</a:t>
            </a:r>
          </a:p>
        </p:txBody>
      </p:sp>
    </p:spTree>
    <p:extLst>
      <p:ext uri="{BB962C8B-B14F-4D97-AF65-F5344CB8AC3E}">
        <p14:creationId xmlns:p14="http://schemas.microsoft.com/office/powerpoint/2010/main" val="65715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-27384"/>
            <a:ext cx="9144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 err="1" smtClean="0">
                <a:solidFill>
                  <a:sysClr val="windowText" lastClr="000000"/>
                </a:solidFill>
              </a:rPr>
              <a:t>Zunehmende</a:t>
            </a:r>
            <a:r>
              <a:rPr lang="en-US" sz="2800" dirty="0" smtClean="0">
                <a:solidFill>
                  <a:sysClr val="windowText" lastClr="000000"/>
                </a:solidFill>
              </a:rPr>
              <a:t> </a:t>
            </a:r>
            <a:r>
              <a:rPr lang="en-US" sz="2800" dirty="0" err="1" smtClean="0">
                <a:solidFill>
                  <a:sysClr val="windowText" lastClr="000000"/>
                </a:solidFill>
              </a:rPr>
              <a:t>Skaleneffekte</a:t>
            </a:r>
            <a:r>
              <a:rPr lang="en-US" sz="2800" dirty="0" smtClean="0">
                <a:solidFill>
                  <a:sysClr val="windowText" lastClr="000000"/>
                </a:solidFill>
              </a:rPr>
              <a:t> und </a:t>
            </a:r>
            <a:r>
              <a:rPr lang="en-US" sz="2800" dirty="0">
                <a:solidFill>
                  <a:sysClr val="windowText" lastClr="000000"/>
                </a:solidFill>
              </a:rPr>
              <a:t>H</a:t>
            </a:r>
            <a:r>
              <a:rPr lang="en-US" sz="2800" dirty="0" smtClean="0">
                <a:solidFill>
                  <a:sysClr val="windowText" lastClr="000000"/>
                </a:solidFill>
              </a:rPr>
              <a:t>andel</a:t>
            </a:r>
            <a:endParaRPr 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A66E258-8245-4EE8-9B19-BB1BAC4D268E}"/>
              </a:ext>
            </a:extLst>
          </p:cNvPr>
          <p:cNvSpPr txBox="1"/>
          <p:nvPr/>
        </p:nvSpPr>
        <p:spPr>
          <a:xfrm>
            <a:off x="1524000" y="836712"/>
            <a:ext cx="9144000" cy="551963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600" i="1" dirty="0"/>
              <a:t>“When an industry has thus chosen a locality for itself, it is likely</a:t>
            </a:r>
          </a:p>
          <a:p>
            <a:r>
              <a:rPr lang="en-US" sz="2600" i="1" dirty="0"/>
              <a:t>to stay there long: so great are the advantages which people</a:t>
            </a:r>
          </a:p>
          <a:p>
            <a:r>
              <a:rPr lang="en-US" sz="2600" i="1" dirty="0"/>
              <a:t>following the same skilled trade get from near neighborhood to</a:t>
            </a:r>
          </a:p>
          <a:p>
            <a:r>
              <a:rPr lang="en-US" sz="2600" i="1" dirty="0"/>
              <a:t>one another. </a:t>
            </a:r>
            <a:r>
              <a:rPr lang="en-US" sz="26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The mysteries of the trade become no mysteries;</a:t>
            </a:r>
          </a:p>
          <a:p>
            <a:r>
              <a:rPr lang="en-US" sz="26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but are as it were in the air</a:t>
            </a:r>
            <a:r>
              <a:rPr lang="en-US" sz="2600" i="1" dirty="0"/>
              <a:t>,... Good work is rightly appreciated,</a:t>
            </a:r>
          </a:p>
          <a:p>
            <a:r>
              <a:rPr lang="en-US" sz="2600" i="1" dirty="0"/>
              <a:t>inventions and improvements in machinery, in processes and the</a:t>
            </a:r>
          </a:p>
          <a:p>
            <a:r>
              <a:rPr lang="en-US" sz="2600" i="1" dirty="0"/>
              <a:t>general organization of the business have their merits promptly</a:t>
            </a:r>
          </a:p>
          <a:p>
            <a:r>
              <a:rPr lang="en-US" sz="2600" i="1" dirty="0"/>
              <a:t>discussed: </a:t>
            </a:r>
            <a:r>
              <a:rPr lang="en-US" sz="26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if one man starts a new idea, it is taken up by others</a:t>
            </a:r>
          </a:p>
          <a:p>
            <a:r>
              <a:rPr lang="en-US" sz="26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and combined with suggestions of their own; and thus it becomes</a:t>
            </a:r>
          </a:p>
          <a:p>
            <a:r>
              <a:rPr lang="en-US" sz="26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the source of further new ideas</a:t>
            </a:r>
            <a:r>
              <a:rPr lang="en-US" sz="2600" i="1" dirty="0"/>
              <a:t>.</a:t>
            </a:r>
          </a:p>
          <a:p>
            <a:endParaRPr lang="en-US" sz="2600" i="1" dirty="0"/>
          </a:p>
          <a:p>
            <a:r>
              <a:rPr lang="en-US" sz="2400" dirty="0"/>
              <a:t>Marshall (Principles of Economics, London: MacMillan, 1920)</a:t>
            </a:r>
            <a:endParaRPr lang="de-DE" sz="2000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1742543-D177-443F-9A24-3C72D2A01A08}"/>
              </a:ext>
            </a:extLst>
          </p:cNvPr>
          <p:cNvSpPr txBox="1"/>
          <p:nvPr/>
        </p:nvSpPr>
        <p:spPr>
          <a:xfrm>
            <a:off x="1485498" y="5837057"/>
            <a:ext cx="9584121" cy="74290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 dirty="0" smtClean="0"/>
              <a:t>Auch wenn die Erklärung für Außenhandel über zunehmende Skalenerträge als „neue Außenhandelstheorie“ bezeichnet wird, da sie erst ab den 1960/70er Jahren theoretisch entwickelt worden ist, ist es sicher nicht überraschend, dass auch schon deutlich früher bei den klassischen Autoren die Ideen für diesen Erklärungsansatz gefunden werden können!</a:t>
            </a:r>
            <a:endParaRPr lang="en-US" sz="1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53416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989</Words>
  <Application>Microsoft Office PowerPoint</Application>
  <PresentationFormat>Breitbild</PresentationFormat>
  <Paragraphs>116</Paragraphs>
  <Slides>10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Symbol</vt:lpstr>
      <vt:lpstr>Times New Roman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Außenwirtschaft</dc:title>
  <dc:creator>BK</dc:creator>
  <cp:lastModifiedBy>Bernhard Köster</cp:lastModifiedBy>
  <cp:revision>302</cp:revision>
  <dcterms:created xsi:type="dcterms:W3CDTF">2019-02-11T10:45:01Z</dcterms:created>
  <dcterms:modified xsi:type="dcterms:W3CDTF">2021-04-13T14:25:45Z</dcterms:modified>
</cp:coreProperties>
</file>