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1050" r:id="rId2"/>
    <p:sldId id="1051" r:id="rId3"/>
    <p:sldId id="1052" r:id="rId4"/>
    <p:sldId id="1053" r:id="rId5"/>
    <p:sldId id="1054" r:id="rId6"/>
    <p:sldId id="1055" r:id="rId7"/>
    <p:sldId id="1056" r:id="rId8"/>
    <p:sldId id="1057" r:id="rId9"/>
    <p:sldId id="1058" r:id="rId10"/>
    <p:sldId id="1059" r:id="rId11"/>
    <p:sldId id="1060" r:id="rId12"/>
    <p:sldId id="1061" r:id="rId13"/>
    <p:sldId id="1114" r:id="rId14"/>
    <p:sldId id="1063" r:id="rId15"/>
    <p:sldId id="1064" r:id="rId16"/>
    <p:sldId id="1065" r:id="rId17"/>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584" autoAdjust="0"/>
    <p:restoredTop sz="94660"/>
  </p:normalViewPr>
  <p:slideViewPr>
    <p:cSldViewPr snapToGrid="0">
      <p:cViewPr varScale="1">
        <p:scale>
          <a:sx n="68" d="100"/>
          <a:sy n="68" d="100"/>
        </p:scale>
        <p:origin x="360" y="6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688DB8-530C-4269-8329-B8EA10861C27}" type="datetimeFigureOut">
              <a:rPr lang="de-DE" smtClean="0"/>
              <a:t>29.03.2021</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2571D5-6680-4734-923E-3B58AF67DB71}" type="slidenum">
              <a:rPr lang="de-DE" smtClean="0"/>
              <a:t>‹Nr.›</a:t>
            </a:fld>
            <a:endParaRPr lang="de-DE"/>
          </a:p>
        </p:txBody>
      </p:sp>
    </p:spTree>
    <p:extLst>
      <p:ext uri="{BB962C8B-B14F-4D97-AF65-F5344CB8AC3E}">
        <p14:creationId xmlns:p14="http://schemas.microsoft.com/office/powerpoint/2010/main" val="2478837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664415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5632851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8189099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9999062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9072640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8224225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629939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6753572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136231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5317983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8097913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528004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4036549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41693509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3494578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269360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B3BC38-0E54-4E83-9C64-1B0FE8E89F2B}"/>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FEC9CF90-778D-4430-989D-B06B207ADD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3ED90CBE-81D9-4643-A1AE-B86217ACC6FE}"/>
              </a:ext>
            </a:extLst>
          </p:cNvPr>
          <p:cNvSpPr>
            <a:spLocks noGrp="1"/>
          </p:cNvSpPr>
          <p:nvPr>
            <p:ph type="dt" sz="half" idx="10"/>
          </p:nvPr>
        </p:nvSpPr>
        <p:spPr/>
        <p:txBody>
          <a:bodyPr/>
          <a:lstStyle/>
          <a:p>
            <a:fld id="{2D84D1A4-8FFF-4BFB-90C9-FC24F5E6DCA6}" type="datetime1">
              <a:rPr lang="de-DE" smtClean="0"/>
              <a:t>29.03.2021</a:t>
            </a:fld>
            <a:endParaRPr lang="de-DE"/>
          </a:p>
        </p:txBody>
      </p:sp>
      <p:sp>
        <p:nvSpPr>
          <p:cNvPr id="5" name="Fußzeilenplatzhalter 4">
            <a:extLst>
              <a:ext uri="{FF2B5EF4-FFF2-40B4-BE49-F238E27FC236}">
                <a16:creationId xmlns:a16="http://schemas.microsoft.com/office/drawing/2014/main" id="{C60430AE-4C6A-4F3A-BF2A-58629ABF7EE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68FF889-B734-4B7E-8C08-21F1DFED8AA6}"/>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682675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25FA87-5309-445C-9DF0-8120FB89BDB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65B6BD61-2396-495A-BFAA-9C771E69D492}"/>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691E7EB-A39D-416C-A164-E12DC448AA7E}"/>
              </a:ext>
            </a:extLst>
          </p:cNvPr>
          <p:cNvSpPr>
            <a:spLocks noGrp="1"/>
          </p:cNvSpPr>
          <p:nvPr>
            <p:ph type="dt" sz="half" idx="10"/>
          </p:nvPr>
        </p:nvSpPr>
        <p:spPr/>
        <p:txBody>
          <a:bodyPr/>
          <a:lstStyle/>
          <a:p>
            <a:fld id="{9CCD224E-D163-457A-82D1-D92A750C1CC3}" type="datetime1">
              <a:rPr lang="de-DE" smtClean="0"/>
              <a:t>29.03.2021</a:t>
            </a:fld>
            <a:endParaRPr lang="de-DE"/>
          </a:p>
        </p:txBody>
      </p:sp>
      <p:sp>
        <p:nvSpPr>
          <p:cNvPr id="5" name="Fußzeilenplatzhalter 4">
            <a:extLst>
              <a:ext uri="{FF2B5EF4-FFF2-40B4-BE49-F238E27FC236}">
                <a16:creationId xmlns:a16="http://schemas.microsoft.com/office/drawing/2014/main" id="{4205BF50-DB73-4D9C-A233-232EF43F254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E98847C-98C6-4E04-B0E3-25C67DADED1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528832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B9DF09E4-1D7F-4436-BB2D-7BBA2DFAA82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6FB841EE-956E-461C-A772-D99AEC8E266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8F7EA14-14D1-4580-B7B3-29A6990D5EB9}"/>
              </a:ext>
            </a:extLst>
          </p:cNvPr>
          <p:cNvSpPr>
            <a:spLocks noGrp="1"/>
          </p:cNvSpPr>
          <p:nvPr>
            <p:ph type="dt" sz="half" idx="10"/>
          </p:nvPr>
        </p:nvSpPr>
        <p:spPr/>
        <p:txBody>
          <a:bodyPr/>
          <a:lstStyle/>
          <a:p>
            <a:fld id="{D497B4B2-FA34-4BF0-B75E-975C258D12B6}" type="datetime1">
              <a:rPr lang="de-DE" smtClean="0"/>
              <a:t>29.03.2021</a:t>
            </a:fld>
            <a:endParaRPr lang="de-DE"/>
          </a:p>
        </p:txBody>
      </p:sp>
      <p:sp>
        <p:nvSpPr>
          <p:cNvPr id="5" name="Fußzeilenplatzhalter 4">
            <a:extLst>
              <a:ext uri="{FF2B5EF4-FFF2-40B4-BE49-F238E27FC236}">
                <a16:creationId xmlns:a16="http://schemas.microsoft.com/office/drawing/2014/main" id="{768F3D65-3CE9-43EF-BC85-7C75F436472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432D8BE-F679-4B2A-88DB-2FF5CF79399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741468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5057A8-F611-4FAA-B2BA-81B3F30C3B3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570FC1B-9290-445A-A5BA-7821E22B54B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2A07C6F-E1A4-42EA-8DA9-D15F0C56B8BB}"/>
              </a:ext>
            </a:extLst>
          </p:cNvPr>
          <p:cNvSpPr>
            <a:spLocks noGrp="1"/>
          </p:cNvSpPr>
          <p:nvPr>
            <p:ph type="dt" sz="half" idx="10"/>
          </p:nvPr>
        </p:nvSpPr>
        <p:spPr/>
        <p:txBody>
          <a:bodyPr/>
          <a:lstStyle/>
          <a:p>
            <a:fld id="{F810476A-BEE6-49D0-91FF-E09CB16D9188}" type="datetime1">
              <a:rPr lang="de-DE" smtClean="0"/>
              <a:t>29.03.2021</a:t>
            </a:fld>
            <a:endParaRPr lang="de-DE"/>
          </a:p>
        </p:txBody>
      </p:sp>
      <p:sp>
        <p:nvSpPr>
          <p:cNvPr id="5" name="Fußzeilenplatzhalter 4">
            <a:extLst>
              <a:ext uri="{FF2B5EF4-FFF2-40B4-BE49-F238E27FC236}">
                <a16:creationId xmlns:a16="http://schemas.microsoft.com/office/drawing/2014/main" id="{C6EC9CDB-7938-478F-8860-68E65DC393E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443BFFA-0090-4167-924A-A28E136B04F7}"/>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25494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5E69AB-0989-4918-8829-5B0AD31CEC97}"/>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8C99E048-9AC8-4172-A009-61338CF2DE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AC99301D-3635-494B-B445-07057B4422D1}"/>
              </a:ext>
            </a:extLst>
          </p:cNvPr>
          <p:cNvSpPr>
            <a:spLocks noGrp="1"/>
          </p:cNvSpPr>
          <p:nvPr>
            <p:ph type="dt" sz="half" idx="10"/>
          </p:nvPr>
        </p:nvSpPr>
        <p:spPr/>
        <p:txBody>
          <a:bodyPr/>
          <a:lstStyle/>
          <a:p>
            <a:fld id="{EEA9F584-F1B5-4C5C-802A-C88B9ABFDAC1}" type="datetime1">
              <a:rPr lang="de-DE" smtClean="0"/>
              <a:t>29.03.2021</a:t>
            </a:fld>
            <a:endParaRPr lang="de-DE"/>
          </a:p>
        </p:txBody>
      </p:sp>
      <p:sp>
        <p:nvSpPr>
          <p:cNvPr id="5" name="Fußzeilenplatzhalter 4">
            <a:extLst>
              <a:ext uri="{FF2B5EF4-FFF2-40B4-BE49-F238E27FC236}">
                <a16:creationId xmlns:a16="http://schemas.microsoft.com/office/drawing/2014/main" id="{17B211C6-2A75-4A02-B91E-AF4317E2552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D7F28D0-1ACA-4356-ABE5-F63263946B05}"/>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290525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1A188-A70B-4B7E-BCBE-00830D5D406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FA53C92-5708-4369-8C8B-E13D65EC911B}"/>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FCEEE671-CCEF-4F19-BC77-7AB2D9DD8A7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ECBA611-0CEB-4900-BB6B-BFD245724811}"/>
              </a:ext>
            </a:extLst>
          </p:cNvPr>
          <p:cNvSpPr>
            <a:spLocks noGrp="1"/>
          </p:cNvSpPr>
          <p:nvPr>
            <p:ph type="dt" sz="half" idx="10"/>
          </p:nvPr>
        </p:nvSpPr>
        <p:spPr/>
        <p:txBody>
          <a:bodyPr/>
          <a:lstStyle/>
          <a:p>
            <a:fld id="{8CFA7E3F-C99D-4F7A-B9BF-3D4AD8B01801}" type="datetime1">
              <a:rPr lang="de-DE" smtClean="0"/>
              <a:t>29.03.2021</a:t>
            </a:fld>
            <a:endParaRPr lang="de-DE"/>
          </a:p>
        </p:txBody>
      </p:sp>
      <p:sp>
        <p:nvSpPr>
          <p:cNvPr id="6" name="Fußzeilenplatzhalter 5">
            <a:extLst>
              <a:ext uri="{FF2B5EF4-FFF2-40B4-BE49-F238E27FC236}">
                <a16:creationId xmlns:a16="http://schemas.microsoft.com/office/drawing/2014/main" id="{BDE67985-3E25-4FF3-8259-41254491266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8D3AE17-1B1A-441A-ADAB-EA753EFAFFE0}"/>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96452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E6D44B-ECB2-494B-B8DD-1ECD56F8DB23}"/>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0E788603-C259-4996-B635-C72A6C532B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1E5EE397-1447-4365-8C4D-5FF9A09D70E3}"/>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5F77450-0CED-4F63-AFF7-A0A89B3543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992E2A0-8BDB-4F76-9EFD-16D48B207E19}"/>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7146F1C1-333C-4E5A-8A21-0E00CC52B77A}"/>
              </a:ext>
            </a:extLst>
          </p:cNvPr>
          <p:cNvSpPr>
            <a:spLocks noGrp="1"/>
          </p:cNvSpPr>
          <p:nvPr>
            <p:ph type="dt" sz="half" idx="10"/>
          </p:nvPr>
        </p:nvSpPr>
        <p:spPr/>
        <p:txBody>
          <a:bodyPr/>
          <a:lstStyle/>
          <a:p>
            <a:fld id="{2C2EFBC1-A306-442D-9E8E-CCD47A24BC39}" type="datetime1">
              <a:rPr lang="de-DE" smtClean="0"/>
              <a:t>29.03.2021</a:t>
            </a:fld>
            <a:endParaRPr lang="de-DE"/>
          </a:p>
        </p:txBody>
      </p:sp>
      <p:sp>
        <p:nvSpPr>
          <p:cNvPr id="8" name="Fußzeilenplatzhalter 7">
            <a:extLst>
              <a:ext uri="{FF2B5EF4-FFF2-40B4-BE49-F238E27FC236}">
                <a16:creationId xmlns:a16="http://schemas.microsoft.com/office/drawing/2014/main" id="{BB140476-F72C-43CA-B524-0F82D8BB921E}"/>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74420F6-8C8B-4711-AE1B-287E00167AC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413274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29DFFF-4E57-4515-ACFA-89CD362EC0FA}"/>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CAE44362-E8E0-474C-90E4-0F4FEE906CA9}"/>
              </a:ext>
            </a:extLst>
          </p:cNvPr>
          <p:cNvSpPr>
            <a:spLocks noGrp="1"/>
          </p:cNvSpPr>
          <p:nvPr>
            <p:ph type="dt" sz="half" idx="10"/>
          </p:nvPr>
        </p:nvSpPr>
        <p:spPr/>
        <p:txBody>
          <a:bodyPr/>
          <a:lstStyle/>
          <a:p>
            <a:fld id="{24EE0AF1-C575-4C63-B2E4-2F9A4D8AF6FD}" type="datetime1">
              <a:rPr lang="de-DE" smtClean="0"/>
              <a:t>29.03.2021</a:t>
            </a:fld>
            <a:endParaRPr lang="de-DE"/>
          </a:p>
        </p:txBody>
      </p:sp>
      <p:sp>
        <p:nvSpPr>
          <p:cNvPr id="4" name="Fußzeilenplatzhalter 3">
            <a:extLst>
              <a:ext uri="{FF2B5EF4-FFF2-40B4-BE49-F238E27FC236}">
                <a16:creationId xmlns:a16="http://schemas.microsoft.com/office/drawing/2014/main" id="{BDB84C6F-AD33-4F88-A79E-033B17A4662B}"/>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57A6BF78-29DB-4B06-A37A-C12BFB3A20D9}"/>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185482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3B09D0F-C34E-4F2E-A969-A4A7F8B97D80}"/>
              </a:ext>
            </a:extLst>
          </p:cNvPr>
          <p:cNvSpPr>
            <a:spLocks noGrp="1"/>
          </p:cNvSpPr>
          <p:nvPr>
            <p:ph type="dt" sz="half" idx="10"/>
          </p:nvPr>
        </p:nvSpPr>
        <p:spPr/>
        <p:txBody>
          <a:bodyPr/>
          <a:lstStyle/>
          <a:p>
            <a:fld id="{CD7BCFDE-4171-468A-8ECB-9DD48FB7C024}" type="datetime1">
              <a:rPr lang="de-DE" smtClean="0"/>
              <a:t>29.03.2021</a:t>
            </a:fld>
            <a:endParaRPr lang="de-DE"/>
          </a:p>
        </p:txBody>
      </p:sp>
      <p:sp>
        <p:nvSpPr>
          <p:cNvPr id="3" name="Fußzeilenplatzhalter 2">
            <a:extLst>
              <a:ext uri="{FF2B5EF4-FFF2-40B4-BE49-F238E27FC236}">
                <a16:creationId xmlns:a16="http://schemas.microsoft.com/office/drawing/2014/main" id="{F7DA608D-A34D-41DE-A4B0-ED9CBA5D3DB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20BC1171-87BC-4E9C-9CA5-040C0BF2DD0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629468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0AE8FB-302A-47F7-8EF6-814F266C2FA7}"/>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B1ED2AE-63C2-4A88-8E72-1C8A8ADFBB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982D1504-586F-4EEF-B44E-8DCF11D09F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98C045F-E74E-4EB9-A608-C48C206C33DD}"/>
              </a:ext>
            </a:extLst>
          </p:cNvPr>
          <p:cNvSpPr>
            <a:spLocks noGrp="1"/>
          </p:cNvSpPr>
          <p:nvPr>
            <p:ph type="dt" sz="half" idx="10"/>
          </p:nvPr>
        </p:nvSpPr>
        <p:spPr/>
        <p:txBody>
          <a:bodyPr/>
          <a:lstStyle/>
          <a:p>
            <a:fld id="{A2BA3E57-014D-4E4B-B56F-66D884F50570}" type="datetime1">
              <a:rPr lang="de-DE" smtClean="0"/>
              <a:t>29.03.2021</a:t>
            </a:fld>
            <a:endParaRPr lang="de-DE"/>
          </a:p>
        </p:txBody>
      </p:sp>
      <p:sp>
        <p:nvSpPr>
          <p:cNvPr id="6" name="Fußzeilenplatzhalter 5">
            <a:extLst>
              <a:ext uri="{FF2B5EF4-FFF2-40B4-BE49-F238E27FC236}">
                <a16:creationId xmlns:a16="http://schemas.microsoft.com/office/drawing/2014/main" id="{7F301431-C3F5-4240-8C69-5B2793FF570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411E00E-D6B7-4E10-9B25-9B938B79F2DF}"/>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127366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486D5B-B035-4C6E-B32C-E5BB0DB6048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DF3C39EE-6645-4E2B-8C44-42420026A3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49FD9577-3F00-433F-A5B5-D5EDE2FFDE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B6D8129-7F67-461A-ABC5-A539B51BD875}"/>
              </a:ext>
            </a:extLst>
          </p:cNvPr>
          <p:cNvSpPr>
            <a:spLocks noGrp="1"/>
          </p:cNvSpPr>
          <p:nvPr>
            <p:ph type="dt" sz="half" idx="10"/>
          </p:nvPr>
        </p:nvSpPr>
        <p:spPr/>
        <p:txBody>
          <a:bodyPr/>
          <a:lstStyle/>
          <a:p>
            <a:fld id="{7A2444EC-1717-4AC2-9F9C-14F02B911630}" type="datetime1">
              <a:rPr lang="de-DE" smtClean="0"/>
              <a:t>29.03.2021</a:t>
            </a:fld>
            <a:endParaRPr lang="de-DE"/>
          </a:p>
        </p:txBody>
      </p:sp>
      <p:sp>
        <p:nvSpPr>
          <p:cNvPr id="6" name="Fußzeilenplatzhalter 5">
            <a:extLst>
              <a:ext uri="{FF2B5EF4-FFF2-40B4-BE49-F238E27FC236}">
                <a16:creationId xmlns:a16="http://schemas.microsoft.com/office/drawing/2014/main" id="{192C1295-848A-4E26-9974-D57A161E573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8616B5E-694A-44C5-8863-49AC0D6CAEC3}"/>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01942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B59945B-5C60-4625-AD95-0F99A2DB97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10D677A7-E942-4AD7-8973-E54D531E93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8964EDA-3920-4803-A501-3B8BD18C18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73248A-B1E1-44F8-AED8-AFF90FB38D03}" type="datetime1">
              <a:rPr lang="de-DE" smtClean="0"/>
              <a:t>29.03.2021</a:t>
            </a:fld>
            <a:endParaRPr lang="de-DE"/>
          </a:p>
        </p:txBody>
      </p:sp>
      <p:sp>
        <p:nvSpPr>
          <p:cNvPr id="5" name="Fußzeilenplatzhalter 4">
            <a:extLst>
              <a:ext uri="{FF2B5EF4-FFF2-40B4-BE49-F238E27FC236}">
                <a16:creationId xmlns:a16="http://schemas.microsoft.com/office/drawing/2014/main" id="{1F16B5C8-851E-463F-BE62-78864A5EA3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D15A3770-135E-4C5B-87D8-C7193A65D1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B15BC7-5F82-419E-A605-7DD15ECFCFA0}" type="slidenum">
              <a:rPr lang="de-DE" smtClean="0"/>
              <a:t>‹Nr.›</a:t>
            </a:fld>
            <a:endParaRPr lang="de-DE"/>
          </a:p>
        </p:txBody>
      </p:sp>
    </p:spTree>
    <p:extLst>
      <p:ext uri="{BB962C8B-B14F-4D97-AF65-F5344CB8AC3E}">
        <p14:creationId xmlns:p14="http://schemas.microsoft.com/office/powerpoint/2010/main" val="816637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NULL"/><Relationship Id="rId5" Type="http://schemas.openxmlformats.org/officeDocument/2006/relationships/image" Target="NULL"/><Relationship Id="rId4" Type="http://schemas.openxmlformats.org/officeDocument/2006/relationships/image" Target="NUL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524000" y="-27384"/>
            <a:ext cx="9144000"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800" dirty="0" err="1">
                <a:solidFill>
                  <a:sysClr val="windowText" lastClr="000000"/>
                </a:solidFill>
              </a:rPr>
              <a:t>Gründe</a:t>
            </a:r>
            <a:r>
              <a:rPr lang="en-US" sz="2800" dirty="0">
                <a:solidFill>
                  <a:sysClr val="windowText" lastClr="000000"/>
                </a:solidFill>
              </a:rPr>
              <a:t> </a:t>
            </a:r>
            <a:r>
              <a:rPr lang="en-US" sz="2800" dirty="0" err="1">
                <a:solidFill>
                  <a:sysClr val="windowText" lastClr="000000"/>
                </a:solidFill>
              </a:rPr>
              <a:t>für</a:t>
            </a:r>
            <a:r>
              <a:rPr lang="en-US" sz="2800" dirty="0">
                <a:solidFill>
                  <a:sysClr val="windowText" lastClr="000000"/>
                </a:solidFill>
              </a:rPr>
              <a:t> </a:t>
            </a:r>
            <a:r>
              <a:rPr lang="en-US" sz="2800" dirty="0" err="1" smtClean="0">
                <a:solidFill>
                  <a:sysClr val="windowText" lastClr="000000"/>
                </a:solidFill>
              </a:rPr>
              <a:t>Außenhandel</a:t>
            </a:r>
            <a:r>
              <a:rPr lang="en-US" sz="2800" dirty="0" smtClean="0">
                <a:solidFill>
                  <a:sysClr val="windowText" lastClr="000000"/>
                </a:solidFill>
              </a:rPr>
              <a:t> (</a:t>
            </a:r>
            <a:r>
              <a:rPr lang="en-US" sz="2800" dirty="0" err="1" smtClean="0">
                <a:solidFill>
                  <a:sysClr val="windowText" lastClr="000000"/>
                </a:solidFill>
              </a:rPr>
              <a:t>klassisch</a:t>
            </a:r>
            <a:r>
              <a:rPr lang="en-US" sz="2800" dirty="0" smtClean="0">
                <a:solidFill>
                  <a:sysClr val="windowText" lastClr="000000"/>
                </a:solidFill>
              </a:rPr>
              <a:t>)</a:t>
            </a:r>
            <a:endParaRPr lang="en-US" sz="2800" dirty="0">
              <a:solidFill>
                <a:sysClr val="windowText" lastClr="000000"/>
              </a:solidFill>
            </a:endParaRPr>
          </a:p>
        </p:txBody>
      </p:sp>
      <p:sp>
        <p:nvSpPr>
          <p:cNvPr id="9" name="Textfeld 8">
            <a:extLst>
              <a:ext uri="{FF2B5EF4-FFF2-40B4-BE49-F238E27FC236}">
                <a16:creationId xmlns:a16="http://schemas.microsoft.com/office/drawing/2014/main" id="{EA66E258-8245-4EE8-9B19-BB1BAC4D268E}"/>
              </a:ext>
            </a:extLst>
          </p:cNvPr>
          <p:cNvSpPr txBox="1"/>
          <p:nvPr/>
        </p:nvSpPr>
        <p:spPr>
          <a:xfrm>
            <a:off x="34962" y="467252"/>
            <a:ext cx="7350162" cy="6310065"/>
          </a:xfrm>
          <a:prstGeom prst="rect">
            <a:avLst/>
          </a:prstGeom>
          <a:noFill/>
        </p:spPr>
        <p:txBody>
          <a:bodyPr wrap="square" rtlCol="0">
            <a:noAutofit/>
          </a:bodyPr>
          <a:lstStyle/>
          <a:p>
            <a:r>
              <a:rPr lang="de-DE" sz="2000" b="1" u="sng" dirty="0"/>
              <a:t>Ricardo:</a:t>
            </a:r>
          </a:p>
          <a:p>
            <a:pPr marL="342900" indent="-342900">
              <a:buFont typeface="Arial" panose="020B0604020202020204" pitchFamily="34" charset="0"/>
              <a:buChar char="•"/>
            </a:pPr>
            <a:r>
              <a:rPr lang="de-DE" sz="2000" dirty="0"/>
              <a:t>Unterschiedliche komparative </a:t>
            </a:r>
            <a:r>
              <a:rPr lang="de-DE" sz="2000" dirty="0" smtClean="0"/>
              <a:t>Kosten</a:t>
            </a:r>
          </a:p>
          <a:p>
            <a:pPr marL="342900" indent="-342900">
              <a:buFont typeface="Arial" panose="020B0604020202020204" pitchFamily="34" charset="0"/>
              <a:buChar char="•"/>
            </a:pPr>
            <a:endParaRPr lang="de-DE" sz="2000" dirty="0"/>
          </a:p>
          <a:p>
            <a:pPr marL="342900" indent="-342900">
              <a:buFont typeface="Arial" panose="020B0604020202020204" pitchFamily="34" charset="0"/>
              <a:buChar char="•"/>
            </a:pPr>
            <a:r>
              <a:rPr lang="de-DE" sz="2000" dirty="0"/>
              <a:t>Lineare </a:t>
            </a:r>
            <a:r>
              <a:rPr lang="de-DE" sz="2000" dirty="0" err="1" smtClean="0"/>
              <a:t>Produktionsfunktion:Y</a:t>
            </a:r>
            <a:r>
              <a:rPr lang="de-DE" sz="2000" dirty="0" smtClean="0"/>
              <a:t>=</a:t>
            </a:r>
            <a:r>
              <a:rPr lang="de-DE" sz="2000" dirty="0" err="1" smtClean="0"/>
              <a:t>aL</a:t>
            </a:r>
            <a:endParaRPr lang="de-DE" sz="2000" dirty="0" smtClean="0"/>
          </a:p>
          <a:p>
            <a:pPr marL="342900" indent="-342900">
              <a:buFont typeface="Arial" panose="020B0604020202020204" pitchFamily="34" charset="0"/>
              <a:buChar char="•"/>
            </a:pPr>
            <a:endParaRPr lang="de-DE" sz="2000" dirty="0"/>
          </a:p>
          <a:p>
            <a:pPr marL="342900" indent="-342900">
              <a:buFont typeface="Arial" panose="020B0604020202020204" pitchFamily="34" charset="0"/>
              <a:buChar char="•"/>
            </a:pPr>
            <a:r>
              <a:rPr lang="de-DE" sz="2000" dirty="0"/>
              <a:t>konstante Skalenerträge 2L↑ → 2Y↑</a:t>
            </a:r>
          </a:p>
          <a:p>
            <a:endParaRPr lang="de-DE" sz="2000" dirty="0"/>
          </a:p>
          <a:p>
            <a:r>
              <a:rPr lang="de-DE" sz="2000" b="1" u="sng" dirty="0"/>
              <a:t>Spezifische Faktoren:</a:t>
            </a:r>
          </a:p>
          <a:p>
            <a:pPr marL="342900" indent="-342900">
              <a:buFont typeface="Arial" panose="020B0604020202020204" pitchFamily="34" charset="0"/>
              <a:buChar char="•"/>
            </a:pPr>
            <a:r>
              <a:rPr lang="de-DE" sz="2000" dirty="0" smtClean="0"/>
              <a:t>Neoklassische Produktionsfunktion Y=F(K,L)</a:t>
            </a:r>
          </a:p>
          <a:p>
            <a:pPr marL="342900" indent="-342900">
              <a:buFont typeface="Arial" panose="020B0604020202020204" pitchFamily="34" charset="0"/>
              <a:buChar char="•"/>
            </a:pPr>
            <a:endParaRPr lang="de-DE" sz="2000" dirty="0" smtClean="0"/>
          </a:p>
          <a:p>
            <a:pPr marL="342900" indent="-342900">
              <a:buFont typeface="Arial" panose="020B0604020202020204" pitchFamily="34" charset="0"/>
              <a:buChar char="•"/>
            </a:pPr>
            <a:r>
              <a:rPr lang="de-DE" sz="2000" dirty="0" smtClean="0"/>
              <a:t>konstante Skalenerträge 2L↑, 2K↑ → 2Y↑</a:t>
            </a:r>
          </a:p>
          <a:p>
            <a:pPr marL="342900" indent="-342900">
              <a:buFont typeface="Arial" panose="020B0604020202020204" pitchFamily="34" charset="0"/>
              <a:buChar char="•"/>
            </a:pPr>
            <a:endParaRPr lang="de-DE" sz="2000" dirty="0" smtClean="0"/>
          </a:p>
          <a:p>
            <a:pPr marL="342900" indent="-342900">
              <a:buFont typeface="Arial" panose="020B0604020202020204" pitchFamily="34" charset="0"/>
              <a:buChar char="•"/>
            </a:pPr>
            <a:r>
              <a:rPr lang="de-DE" sz="2000" dirty="0" smtClean="0"/>
              <a:t>Unterschiedliches </a:t>
            </a:r>
            <a:r>
              <a:rPr lang="de-DE" sz="2000" dirty="0"/>
              <a:t>Verhältnis der </a:t>
            </a:r>
            <a:r>
              <a:rPr lang="de-DE" sz="2000" dirty="0" err="1" smtClean="0"/>
              <a:t>relaivenGrenzproduktivitäten</a:t>
            </a:r>
            <a:r>
              <a:rPr lang="de-DE" sz="2000" dirty="0" smtClean="0"/>
              <a:t> </a:t>
            </a:r>
            <a:r>
              <a:rPr lang="de-DE" sz="2000" dirty="0"/>
              <a:t>der </a:t>
            </a:r>
            <a:r>
              <a:rPr lang="de-DE" sz="2000" dirty="0" smtClean="0"/>
              <a:t>Produktionsfaktoren</a:t>
            </a:r>
          </a:p>
          <a:p>
            <a:pPr marL="342900" indent="-342900">
              <a:buFont typeface="Arial" panose="020B0604020202020204" pitchFamily="34" charset="0"/>
              <a:buChar char="•"/>
            </a:pPr>
            <a:endParaRPr lang="de-DE" sz="2000" dirty="0"/>
          </a:p>
          <a:p>
            <a:pPr marL="342900" indent="-342900">
              <a:buFont typeface="Arial" panose="020B0604020202020204" pitchFamily="34" charset="0"/>
              <a:buChar char="•"/>
            </a:pPr>
            <a:endParaRPr lang="de-DE" sz="2000" dirty="0"/>
          </a:p>
          <a:p>
            <a:pPr marL="342900" indent="-342900">
              <a:buFont typeface="Arial" panose="020B0604020202020204" pitchFamily="34" charset="0"/>
              <a:buChar char="•"/>
            </a:pPr>
            <a:endParaRPr lang="de-DE" sz="2000" dirty="0"/>
          </a:p>
          <a:p>
            <a:endParaRPr lang="de-DE" sz="2000" b="1" dirty="0" smtClean="0"/>
          </a:p>
          <a:p>
            <a:r>
              <a:rPr lang="de-DE" sz="2000" b="1" dirty="0" smtClean="0"/>
              <a:t>→ </a:t>
            </a:r>
            <a:r>
              <a:rPr lang="de-DE" sz="2000" b="1" dirty="0"/>
              <a:t>Es kommt zu Außenhandel, weil die Länder unterschiedlich sind!</a:t>
            </a:r>
          </a:p>
          <a:p>
            <a:endParaRPr lang="de-DE" sz="2400" dirty="0"/>
          </a:p>
          <a:p>
            <a:endParaRPr lang="de-DE" sz="2000" dirty="0"/>
          </a:p>
        </p:txBody>
      </p:sp>
      <p:sp>
        <p:nvSpPr>
          <p:cNvPr id="6" name="Textfeld 5">
            <a:extLst>
              <a:ext uri="{FF2B5EF4-FFF2-40B4-BE49-F238E27FC236}">
                <a16:creationId xmlns:a16="http://schemas.microsoft.com/office/drawing/2014/main" id="{EA66E258-8245-4EE8-9B19-BB1BAC4D268E}"/>
              </a:ext>
            </a:extLst>
          </p:cNvPr>
          <p:cNvSpPr txBox="1"/>
          <p:nvPr/>
        </p:nvSpPr>
        <p:spPr>
          <a:xfrm>
            <a:off x="4177552" y="427236"/>
            <a:ext cx="7076739" cy="371730"/>
          </a:xfrm>
          <a:prstGeom prst="rect">
            <a:avLst/>
          </a:prstGeom>
          <a:noFill/>
        </p:spPr>
        <p:txBody>
          <a:bodyPr wrap="square" rtlCol="0">
            <a:noAutofit/>
          </a:bodyPr>
          <a:lstStyle/>
          <a:p>
            <a:r>
              <a:rPr lang="de-DE" sz="1400" dirty="0" smtClean="0"/>
              <a:t>Für eine Einheit des Gutes A muss Land 1 weniger Einheiten des Gutes B aufgeben als Land 2. </a:t>
            </a:r>
            <a:endParaRPr lang="de-DE" sz="1400" dirty="0"/>
          </a:p>
          <a:p>
            <a:endParaRPr lang="de-DE" sz="2400" dirty="0"/>
          </a:p>
          <a:p>
            <a:endParaRPr lang="de-DE" sz="2000" dirty="0"/>
          </a:p>
        </p:txBody>
      </p:sp>
      <p:sp>
        <p:nvSpPr>
          <p:cNvPr id="7" name="Textfeld 6">
            <a:extLst>
              <a:ext uri="{FF2B5EF4-FFF2-40B4-BE49-F238E27FC236}">
                <a16:creationId xmlns:a16="http://schemas.microsoft.com/office/drawing/2014/main" id="{EA66E258-8245-4EE8-9B19-BB1BAC4D268E}"/>
              </a:ext>
            </a:extLst>
          </p:cNvPr>
          <p:cNvSpPr txBox="1"/>
          <p:nvPr/>
        </p:nvSpPr>
        <p:spPr>
          <a:xfrm>
            <a:off x="4285380" y="659974"/>
            <a:ext cx="7076739" cy="371730"/>
          </a:xfrm>
          <a:prstGeom prst="rect">
            <a:avLst/>
          </a:prstGeom>
          <a:noFill/>
        </p:spPr>
        <p:txBody>
          <a:bodyPr wrap="square" rtlCol="0">
            <a:noAutofit/>
          </a:bodyPr>
          <a:lstStyle/>
          <a:p>
            <a:r>
              <a:rPr lang="de-DE" sz="1400" dirty="0" smtClean="0"/>
              <a:t>→ Land 1 hat damit einen komparativen Vorteil in der Produktion von Gut A </a:t>
            </a:r>
            <a:endParaRPr lang="de-DE" sz="1400" dirty="0"/>
          </a:p>
          <a:p>
            <a:endParaRPr lang="de-DE" sz="2400" dirty="0"/>
          </a:p>
          <a:p>
            <a:endParaRPr lang="de-DE" sz="2000" dirty="0"/>
          </a:p>
        </p:txBody>
      </p:sp>
      <p:sp>
        <p:nvSpPr>
          <p:cNvPr id="8" name="Textfeld 7">
            <a:extLst>
              <a:ext uri="{FF2B5EF4-FFF2-40B4-BE49-F238E27FC236}">
                <a16:creationId xmlns:a16="http://schemas.microsoft.com/office/drawing/2014/main" id="{EA66E258-8245-4EE8-9B19-BB1BAC4D268E}"/>
              </a:ext>
            </a:extLst>
          </p:cNvPr>
          <p:cNvSpPr txBox="1"/>
          <p:nvPr/>
        </p:nvSpPr>
        <p:spPr>
          <a:xfrm>
            <a:off x="4262247" y="856981"/>
            <a:ext cx="7777780" cy="371730"/>
          </a:xfrm>
          <a:prstGeom prst="rect">
            <a:avLst/>
          </a:prstGeom>
          <a:noFill/>
        </p:spPr>
        <p:txBody>
          <a:bodyPr wrap="square" rtlCol="0">
            <a:noAutofit/>
          </a:bodyPr>
          <a:lstStyle/>
          <a:p>
            <a:r>
              <a:rPr lang="de-DE" sz="1400" dirty="0" smtClean="0"/>
              <a:t>→ Für Land 2 gilt das umgekehrte und hat damit eine komparativen Vorteil in der Produktion von Gut B</a:t>
            </a:r>
            <a:endParaRPr lang="de-DE" sz="1400" dirty="0"/>
          </a:p>
          <a:p>
            <a:endParaRPr lang="de-DE" sz="2400" dirty="0"/>
          </a:p>
          <a:p>
            <a:endParaRPr lang="de-DE" sz="2000" dirty="0"/>
          </a:p>
        </p:txBody>
      </p:sp>
      <p:sp>
        <p:nvSpPr>
          <p:cNvPr id="10" name="Textfeld 9">
            <a:extLst>
              <a:ext uri="{FF2B5EF4-FFF2-40B4-BE49-F238E27FC236}">
                <a16:creationId xmlns:a16="http://schemas.microsoft.com/office/drawing/2014/main" id="{EA66E258-8245-4EE8-9B19-BB1BAC4D268E}"/>
              </a:ext>
            </a:extLst>
          </p:cNvPr>
          <p:cNvSpPr txBox="1"/>
          <p:nvPr/>
        </p:nvSpPr>
        <p:spPr>
          <a:xfrm>
            <a:off x="3955226" y="1208076"/>
            <a:ext cx="8236773" cy="371730"/>
          </a:xfrm>
          <a:prstGeom prst="rect">
            <a:avLst/>
          </a:prstGeom>
          <a:noFill/>
        </p:spPr>
        <p:txBody>
          <a:bodyPr wrap="square" rtlCol="0">
            <a:noAutofit/>
          </a:bodyPr>
          <a:lstStyle/>
          <a:p>
            <a:r>
              <a:rPr lang="de-DE" sz="1400" dirty="0" smtClean="0"/>
              <a:t>Die komparativen Vorteile übersetzen sich in der Produktionsfunktion in das Verhältnis der </a:t>
            </a:r>
            <a:r>
              <a:rPr lang="de-DE" sz="1400" dirty="0" err="1" smtClean="0"/>
              <a:t>Arbeitsproduktivitäten</a:t>
            </a:r>
            <a:r>
              <a:rPr lang="de-DE" sz="1400" dirty="0" smtClean="0"/>
              <a:t> a=Y/L=Output/Arbeitsinput der beiden Güter in dem jeweiligen Land</a:t>
            </a:r>
            <a:endParaRPr lang="de-DE" sz="1400" dirty="0"/>
          </a:p>
          <a:p>
            <a:endParaRPr lang="de-DE" sz="2400" dirty="0"/>
          </a:p>
          <a:p>
            <a:endParaRPr lang="de-DE" sz="2000" dirty="0"/>
          </a:p>
        </p:txBody>
      </p:sp>
      <p:sp>
        <p:nvSpPr>
          <p:cNvPr id="11" name="Textfeld 10">
            <a:extLst>
              <a:ext uri="{FF2B5EF4-FFF2-40B4-BE49-F238E27FC236}">
                <a16:creationId xmlns:a16="http://schemas.microsoft.com/office/drawing/2014/main" id="{EA66E258-8245-4EE8-9B19-BB1BAC4D268E}"/>
              </a:ext>
            </a:extLst>
          </p:cNvPr>
          <p:cNvSpPr txBox="1"/>
          <p:nvPr/>
        </p:nvSpPr>
        <p:spPr>
          <a:xfrm>
            <a:off x="4177552" y="1674540"/>
            <a:ext cx="8014447" cy="470060"/>
          </a:xfrm>
          <a:prstGeom prst="rect">
            <a:avLst/>
          </a:prstGeom>
          <a:noFill/>
        </p:spPr>
        <p:txBody>
          <a:bodyPr wrap="square" rtlCol="0">
            <a:noAutofit/>
          </a:bodyPr>
          <a:lstStyle/>
          <a:p>
            <a:r>
              <a:rPr lang="de-DE" sz="1400" dirty="0" smtClean="0"/>
              <a:t>Gibt es nur einen Produktionsfaktor (Arbeit) und ist die Produktionstechnologie linear, so hat diese Technologie auch konstante Skalenerträge: Eine Verdopplung der Arbeit bedeutet auch eine Verdopplung des Outputs:</a:t>
            </a:r>
            <a:endParaRPr lang="de-DE" sz="1400" dirty="0"/>
          </a:p>
        </p:txBody>
      </p:sp>
      <p:sp>
        <p:nvSpPr>
          <p:cNvPr id="12" name="Textfeld 11">
            <a:extLst>
              <a:ext uri="{FF2B5EF4-FFF2-40B4-BE49-F238E27FC236}">
                <a16:creationId xmlns:a16="http://schemas.microsoft.com/office/drawing/2014/main" id="{EA66E258-8245-4EE8-9B19-BB1BAC4D268E}"/>
              </a:ext>
            </a:extLst>
          </p:cNvPr>
          <p:cNvSpPr txBox="1"/>
          <p:nvPr/>
        </p:nvSpPr>
        <p:spPr>
          <a:xfrm>
            <a:off x="5212081" y="2144600"/>
            <a:ext cx="6352389" cy="342555"/>
          </a:xfrm>
          <a:prstGeom prst="rect">
            <a:avLst/>
          </a:prstGeom>
          <a:noFill/>
        </p:spPr>
        <p:txBody>
          <a:bodyPr wrap="square" rtlCol="0">
            <a:noAutofit/>
          </a:bodyPr>
          <a:lstStyle/>
          <a:p>
            <a:r>
              <a:rPr lang="de-DE" sz="1400" dirty="0" smtClean="0"/>
              <a:t>→ a∙2∙L=2∙Y</a:t>
            </a:r>
            <a:endParaRPr lang="de-DE" sz="1400" dirty="0"/>
          </a:p>
          <a:p>
            <a:endParaRPr lang="de-DE" sz="2400" dirty="0"/>
          </a:p>
          <a:p>
            <a:endParaRPr lang="de-DE" sz="2000" dirty="0"/>
          </a:p>
        </p:txBody>
      </p:sp>
      <p:sp>
        <p:nvSpPr>
          <p:cNvPr id="13" name="Textfeld 12">
            <a:extLst>
              <a:ext uri="{FF2B5EF4-FFF2-40B4-BE49-F238E27FC236}">
                <a16:creationId xmlns:a16="http://schemas.microsoft.com/office/drawing/2014/main" id="{EA66E258-8245-4EE8-9B19-BB1BAC4D268E}"/>
              </a:ext>
            </a:extLst>
          </p:cNvPr>
          <p:cNvSpPr txBox="1"/>
          <p:nvPr/>
        </p:nvSpPr>
        <p:spPr>
          <a:xfrm>
            <a:off x="4863770" y="2488495"/>
            <a:ext cx="3184710" cy="342555"/>
          </a:xfrm>
          <a:prstGeom prst="rect">
            <a:avLst/>
          </a:prstGeom>
          <a:noFill/>
        </p:spPr>
        <p:txBody>
          <a:bodyPr wrap="square" rtlCol="0">
            <a:noAutofit/>
          </a:bodyPr>
          <a:lstStyle/>
          <a:p>
            <a:r>
              <a:rPr lang="de-DE" sz="1400" dirty="0" smtClean="0"/>
              <a:t>Positive abnehmende Grenzproduktivität</a:t>
            </a:r>
            <a:endParaRPr lang="de-DE" sz="1400" dirty="0"/>
          </a:p>
          <a:p>
            <a:endParaRPr lang="de-DE" sz="2400" dirty="0"/>
          </a:p>
          <a:p>
            <a:endParaRPr lang="de-DE" sz="2000" dirty="0"/>
          </a:p>
        </p:txBody>
      </p:sp>
      <p:sp>
        <p:nvSpPr>
          <p:cNvPr id="15" name="Textfeld 14">
            <a:extLst>
              <a:ext uri="{FF2B5EF4-FFF2-40B4-BE49-F238E27FC236}">
                <a16:creationId xmlns:a16="http://schemas.microsoft.com/office/drawing/2014/main" id="{EA66E258-8245-4EE8-9B19-BB1BAC4D268E}"/>
              </a:ext>
            </a:extLst>
          </p:cNvPr>
          <p:cNvSpPr txBox="1"/>
          <p:nvPr/>
        </p:nvSpPr>
        <p:spPr>
          <a:xfrm>
            <a:off x="7902388" y="2492323"/>
            <a:ext cx="3699734" cy="342555"/>
          </a:xfrm>
          <a:prstGeom prst="rect">
            <a:avLst/>
          </a:prstGeom>
          <a:noFill/>
        </p:spPr>
        <p:txBody>
          <a:bodyPr wrap="square" rtlCol="0">
            <a:noAutofit/>
          </a:bodyPr>
          <a:lstStyle/>
          <a:p>
            <a:r>
              <a:rPr lang="de-DE" sz="1400" dirty="0" smtClean="0"/>
              <a:t>→ „rechtsgekrümmte Produktionsfunktion“</a:t>
            </a:r>
            <a:endParaRPr lang="de-DE" sz="1400" dirty="0"/>
          </a:p>
          <a:p>
            <a:endParaRPr lang="de-DE" sz="2400" dirty="0"/>
          </a:p>
          <a:p>
            <a:endParaRPr lang="de-DE" sz="2000" dirty="0"/>
          </a:p>
        </p:txBody>
      </p:sp>
      <p:grpSp>
        <p:nvGrpSpPr>
          <p:cNvPr id="23" name="Gruppieren 22"/>
          <p:cNvGrpSpPr/>
          <p:nvPr/>
        </p:nvGrpSpPr>
        <p:grpSpPr>
          <a:xfrm>
            <a:off x="10587896" y="2712910"/>
            <a:ext cx="1531128" cy="627632"/>
            <a:chOff x="9646288" y="2780451"/>
            <a:chExt cx="2472736" cy="1388314"/>
          </a:xfrm>
        </p:grpSpPr>
        <p:cxnSp>
          <p:nvCxnSpPr>
            <p:cNvPr id="16" name="Gerade Verbindung mit Pfeil 15">
              <a:extLst>
                <a:ext uri="{FF2B5EF4-FFF2-40B4-BE49-F238E27FC236}">
                  <a16:creationId xmlns:a16="http://schemas.microsoft.com/office/drawing/2014/main" id="{781F9AB2-68A5-4D55-B184-2C50F211CB27}"/>
                </a:ext>
              </a:extLst>
            </p:cNvPr>
            <p:cNvCxnSpPr>
              <a:cxnSpLocks/>
            </p:cNvCxnSpPr>
            <p:nvPr/>
          </p:nvCxnSpPr>
          <p:spPr>
            <a:xfrm flipV="1">
              <a:off x="10058105" y="2872620"/>
              <a:ext cx="14426" cy="129614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Gerade Verbindung mit Pfeil 16">
              <a:extLst>
                <a:ext uri="{FF2B5EF4-FFF2-40B4-BE49-F238E27FC236}">
                  <a16:creationId xmlns:a16="http://schemas.microsoft.com/office/drawing/2014/main" id="{27AE0667-A05C-4D48-84A6-FC7DD9F5003D}"/>
                </a:ext>
              </a:extLst>
            </p:cNvPr>
            <p:cNvCxnSpPr>
              <a:cxnSpLocks/>
            </p:cNvCxnSpPr>
            <p:nvPr/>
          </p:nvCxnSpPr>
          <p:spPr>
            <a:xfrm flipV="1">
              <a:off x="10058105" y="4152361"/>
              <a:ext cx="2060919" cy="1640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 name="Textfeld 17">
              <a:extLst>
                <a:ext uri="{FF2B5EF4-FFF2-40B4-BE49-F238E27FC236}">
                  <a16:creationId xmlns:a16="http://schemas.microsoft.com/office/drawing/2014/main" id="{70345ED2-9722-4517-84E9-CD6DC98B6CC1}"/>
                </a:ext>
              </a:extLst>
            </p:cNvPr>
            <p:cNvSpPr txBox="1"/>
            <p:nvPr/>
          </p:nvSpPr>
          <p:spPr>
            <a:xfrm>
              <a:off x="9646288" y="2780451"/>
              <a:ext cx="306574" cy="369331"/>
            </a:xfrm>
            <a:prstGeom prst="rect">
              <a:avLst/>
            </a:prstGeom>
            <a:noFill/>
          </p:spPr>
          <p:txBody>
            <a:bodyPr wrap="square" rtlCol="0">
              <a:spAutoFit/>
            </a:bodyPr>
            <a:lstStyle/>
            <a:p>
              <a:r>
                <a:rPr lang="de-DE" dirty="0"/>
                <a:t>Y</a:t>
              </a:r>
            </a:p>
          </p:txBody>
        </p:sp>
        <p:sp>
          <p:nvSpPr>
            <p:cNvPr id="19" name="Freihandform: Form 153">
              <a:extLst>
                <a:ext uri="{FF2B5EF4-FFF2-40B4-BE49-F238E27FC236}">
                  <a16:creationId xmlns:a16="http://schemas.microsoft.com/office/drawing/2014/main" id="{DE494F09-B34B-46B6-B481-C9E48EAAD568}"/>
                </a:ext>
              </a:extLst>
            </p:cNvPr>
            <p:cNvSpPr/>
            <p:nvPr/>
          </p:nvSpPr>
          <p:spPr>
            <a:xfrm>
              <a:off x="10086076" y="3193463"/>
              <a:ext cx="1621129" cy="962526"/>
            </a:xfrm>
            <a:custGeom>
              <a:avLst/>
              <a:gdLst>
                <a:gd name="connsiteX0" fmla="*/ 0 w 1612232"/>
                <a:gd name="connsiteY0" fmla="*/ 962526 h 962526"/>
                <a:gd name="connsiteX1" fmla="*/ 577516 w 1612232"/>
                <a:gd name="connsiteY1" fmla="*/ 324852 h 962526"/>
                <a:gd name="connsiteX2" fmla="*/ 1612232 w 1612232"/>
                <a:gd name="connsiteY2" fmla="*/ 0 h 962526"/>
              </a:gdLst>
              <a:ahLst/>
              <a:cxnLst>
                <a:cxn ang="0">
                  <a:pos x="connsiteX0" y="connsiteY0"/>
                </a:cxn>
                <a:cxn ang="0">
                  <a:pos x="connsiteX1" y="connsiteY1"/>
                </a:cxn>
                <a:cxn ang="0">
                  <a:pos x="connsiteX2" y="connsiteY2"/>
                </a:cxn>
              </a:cxnLst>
              <a:rect l="l" t="t" r="r" b="b"/>
              <a:pathLst>
                <a:path w="1612232" h="962526">
                  <a:moveTo>
                    <a:pt x="0" y="962526"/>
                  </a:moveTo>
                  <a:cubicBezTo>
                    <a:pt x="154405" y="723899"/>
                    <a:pt x="308811" y="485273"/>
                    <a:pt x="577516" y="324852"/>
                  </a:cubicBezTo>
                  <a:cubicBezTo>
                    <a:pt x="846221" y="164431"/>
                    <a:pt x="1229226" y="82215"/>
                    <a:pt x="1612232"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22" name="Textfeld 21">
            <a:extLst>
              <a:ext uri="{FF2B5EF4-FFF2-40B4-BE49-F238E27FC236}">
                <a16:creationId xmlns:a16="http://schemas.microsoft.com/office/drawing/2014/main" id="{70345ED2-9722-4517-84E9-CD6DC98B6CC1}"/>
              </a:ext>
            </a:extLst>
          </p:cNvPr>
          <p:cNvSpPr txBox="1"/>
          <p:nvPr/>
        </p:nvSpPr>
        <p:spPr>
          <a:xfrm>
            <a:off x="11808419" y="3333126"/>
            <a:ext cx="306575" cy="369332"/>
          </a:xfrm>
          <a:prstGeom prst="rect">
            <a:avLst/>
          </a:prstGeom>
          <a:noFill/>
        </p:spPr>
        <p:txBody>
          <a:bodyPr wrap="square" rtlCol="0">
            <a:spAutoFit/>
          </a:bodyPr>
          <a:lstStyle/>
          <a:p>
            <a:r>
              <a:rPr lang="de-DE" dirty="0"/>
              <a:t>L</a:t>
            </a:r>
          </a:p>
        </p:txBody>
      </p:sp>
      <p:sp>
        <p:nvSpPr>
          <p:cNvPr id="24" name="Textfeld 23">
            <a:extLst>
              <a:ext uri="{FF2B5EF4-FFF2-40B4-BE49-F238E27FC236}">
                <a16:creationId xmlns:a16="http://schemas.microsoft.com/office/drawing/2014/main" id="{EA66E258-8245-4EE8-9B19-BB1BAC4D268E}"/>
              </a:ext>
            </a:extLst>
          </p:cNvPr>
          <p:cNvSpPr txBox="1"/>
          <p:nvPr/>
        </p:nvSpPr>
        <p:spPr>
          <a:xfrm>
            <a:off x="5437991" y="2776486"/>
            <a:ext cx="5230009" cy="342555"/>
          </a:xfrm>
          <a:prstGeom prst="rect">
            <a:avLst/>
          </a:prstGeom>
          <a:noFill/>
        </p:spPr>
        <p:txBody>
          <a:bodyPr wrap="square" rtlCol="0">
            <a:noAutofit/>
          </a:bodyPr>
          <a:lstStyle/>
          <a:p>
            <a:r>
              <a:rPr lang="de-DE" sz="1400" dirty="0" smtClean="0"/>
              <a:t>→ „je mehr Input, desto weniger Output kommt pro Einheit dazu!“</a:t>
            </a:r>
            <a:endParaRPr lang="de-DE" sz="1400" dirty="0"/>
          </a:p>
          <a:p>
            <a:endParaRPr lang="de-DE" sz="2400" dirty="0"/>
          </a:p>
          <a:p>
            <a:endParaRPr lang="de-DE" sz="2000" dirty="0"/>
          </a:p>
        </p:txBody>
      </p:sp>
      <mc:AlternateContent xmlns:mc="http://schemas.openxmlformats.org/markup-compatibility/2006" xmlns:a14="http://schemas.microsoft.com/office/drawing/2010/main">
        <mc:Choice Requires="a14">
          <p:sp>
            <p:nvSpPr>
              <p:cNvPr id="25" name="Textfeld 24">
                <a:extLst>
                  <a:ext uri="{FF2B5EF4-FFF2-40B4-BE49-F238E27FC236}">
                    <a16:creationId xmlns:a16="http://schemas.microsoft.com/office/drawing/2014/main" id="{EA66E258-8245-4EE8-9B19-BB1BAC4D268E}"/>
                  </a:ext>
                </a:extLst>
              </p:cNvPr>
              <p:cNvSpPr txBox="1"/>
              <p:nvPr/>
            </p:nvSpPr>
            <p:spPr>
              <a:xfrm>
                <a:off x="5056574" y="3086384"/>
                <a:ext cx="5753737" cy="342555"/>
              </a:xfrm>
              <a:prstGeom prst="rect">
                <a:avLst/>
              </a:prstGeom>
              <a:noFill/>
            </p:spPr>
            <p:txBody>
              <a:bodyPr wrap="square" rtlCol="0">
                <a:noAutofit/>
              </a:bodyPr>
              <a:lstStyle/>
              <a:p>
                <a:r>
                  <a:rPr lang="de-DE" sz="1400" dirty="0" smtClean="0"/>
                  <a:t>Beispiel: Cobb-Douglas-Produktionsfunktion: </a:t>
                </a:r>
                <a14:m>
                  <m:oMath xmlns:m="http://schemas.openxmlformats.org/officeDocument/2006/math">
                    <m:r>
                      <m:rPr>
                        <m:sty m:val="p"/>
                      </m:rPr>
                      <a:rPr lang="de-DE" sz="1400" b="0" i="0" smtClean="0">
                        <a:latin typeface="Cambria Math" panose="02040503050406030204" pitchFamily="18" charset="0"/>
                      </a:rPr>
                      <m:t>Y</m:t>
                    </m:r>
                    <m:r>
                      <a:rPr lang="de-DE" sz="1400" b="0" i="0" smtClean="0">
                        <a:latin typeface="Cambria Math" panose="02040503050406030204" pitchFamily="18" charset="0"/>
                      </a:rPr>
                      <m:t>=</m:t>
                    </m:r>
                    <m:sSup>
                      <m:sSupPr>
                        <m:ctrlPr>
                          <a:rPr lang="de-DE" sz="1400" i="1" smtClean="0">
                            <a:latin typeface="Cambria Math" panose="02040503050406030204" pitchFamily="18" charset="0"/>
                          </a:rPr>
                        </m:ctrlPr>
                      </m:sSupPr>
                      <m:e>
                        <m:r>
                          <a:rPr lang="de-DE" sz="1400" b="0" i="1" smtClean="0">
                            <a:latin typeface="Cambria Math" panose="02040503050406030204" pitchFamily="18" charset="0"/>
                          </a:rPr>
                          <m:t>𝐾</m:t>
                        </m:r>
                      </m:e>
                      <m:sup>
                        <m:r>
                          <a:rPr lang="de-DE" sz="1400" b="0" i="1" smtClean="0">
                            <a:latin typeface="Cambria Math" panose="02040503050406030204" pitchFamily="18" charset="0"/>
                          </a:rPr>
                          <m:t>𝑎</m:t>
                        </m:r>
                      </m:sup>
                    </m:sSup>
                    <m:sSup>
                      <m:sSupPr>
                        <m:ctrlPr>
                          <a:rPr lang="de-DE" sz="1400" i="1" smtClean="0">
                            <a:latin typeface="Cambria Math" panose="02040503050406030204" pitchFamily="18" charset="0"/>
                          </a:rPr>
                        </m:ctrlPr>
                      </m:sSupPr>
                      <m:e>
                        <m:r>
                          <a:rPr lang="de-DE" sz="1400" b="0" i="1" smtClean="0">
                            <a:latin typeface="Cambria Math" panose="02040503050406030204" pitchFamily="18" charset="0"/>
                          </a:rPr>
                          <m:t>𝐿</m:t>
                        </m:r>
                      </m:e>
                      <m:sup>
                        <m:r>
                          <a:rPr lang="de-DE" sz="1400" b="0" i="1" smtClean="0">
                            <a:latin typeface="Cambria Math" panose="02040503050406030204" pitchFamily="18" charset="0"/>
                          </a:rPr>
                          <m:t>1−</m:t>
                        </m:r>
                        <m:r>
                          <a:rPr lang="de-DE" sz="1400" b="0" i="1" smtClean="0">
                            <a:latin typeface="Cambria Math" panose="02040503050406030204" pitchFamily="18" charset="0"/>
                          </a:rPr>
                          <m:t>𝑎</m:t>
                        </m:r>
                      </m:sup>
                    </m:sSup>
                  </m:oMath>
                </a14:m>
                <a:r>
                  <a:rPr lang="de-DE" sz="1400" dirty="0" smtClean="0"/>
                  <a:t> mit </a:t>
                </a:r>
                <a14:m>
                  <m:oMath xmlns:m="http://schemas.openxmlformats.org/officeDocument/2006/math">
                    <m:r>
                      <a:rPr lang="de-DE" sz="1400" b="0" i="0" smtClean="0">
                        <a:latin typeface="Cambria Math" panose="02040503050406030204" pitchFamily="18" charset="0"/>
                      </a:rPr>
                      <m:t>0&lt; </m:t>
                    </m:r>
                    <m:r>
                      <a:rPr lang="de-DE" sz="1400" b="0" i="1" smtClean="0">
                        <a:latin typeface="Cambria Math" panose="02040503050406030204" pitchFamily="18" charset="0"/>
                      </a:rPr>
                      <m:t>𝑎</m:t>
                    </m:r>
                    <m:r>
                      <a:rPr lang="de-DE" sz="1400" b="0" i="1" smtClean="0">
                        <a:latin typeface="Cambria Math" panose="02040503050406030204" pitchFamily="18" charset="0"/>
                      </a:rPr>
                      <m:t>&lt;1</m:t>
                    </m:r>
                  </m:oMath>
                </a14:m>
                <a:endParaRPr lang="de-DE" sz="1400" dirty="0"/>
              </a:p>
              <a:p>
                <a:endParaRPr lang="de-DE" sz="2400" dirty="0"/>
              </a:p>
              <a:p>
                <a:endParaRPr lang="de-DE" sz="2000" dirty="0"/>
              </a:p>
            </p:txBody>
          </p:sp>
        </mc:Choice>
        <mc:Fallback xmlns="">
          <p:sp>
            <p:nvSpPr>
              <p:cNvPr id="25" name="Textfeld 24">
                <a:extLst>
                  <a:ext uri="{FF2B5EF4-FFF2-40B4-BE49-F238E27FC236}">
                    <a16:creationId xmlns:a16="http://schemas.microsoft.com/office/drawing/2014/main" id="{EA66E258-8245-4EE8-9B19-BB1BAC4D268E}"/>
                  </a:ext>
                </a:extLst>
              </p:cNvPr>
              <p:cNvSpPr txBox="1">
                <a:spLocks noRot="1" noChangeAspect="1" noMove="1" noResize="1" noEditPoints="1" noAdjustHandles="1" noChangeArrowheads="1" noChangeShapeType="1" noTextEdit="1"/>
              </p:cNvSpPr>
              <p:nvPr/>
            </p:nvSpPr>
            <p:spPr>
              <a:xfrm>
                <a:off x="5056574" y="3086384"/>
                <a:ext cx="5753737" cy="342555"/>
              </a:xfrm>
              <a:prstGeom prst="rect">
                <a:avLst/>
              </a:prstGeom>
              <a:blipFill>
                <a:blip r:embed="rId3"/>
                <a:stretch>
                  <a:fillRect l="-318" b="-10714"/>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26" name="Textfeld 25">
                <a:extLst>
                  <a:ext uri="{FF2B5EF4-FFF2-40B4-BE49-F238E27FC236}">
                    <a16:creationId xmlns:a16="http://schemas.microsoft.com/office/drawing/2014/main" id="{EA66E258-8245-4EE8-9B19-BB1BAC4D268E}"/>
                  </a:ext>
                </a:extLst>
              </p:cNvPr>
              <p:cNvSpPr txBox="1"/>
              <p:nvPr/>
            </p:nvSpPr>
            <p:spPr>
              <a:xfrm>
                <a:off x="3297401" y="4675357"/>
                <a:ext cx="1694147" cy="342555"/>
              </a:xfrm>
              <a:prstGeom prst="rect">
                <a:avLst/>
              </a:prstGeom>
              <a:noFill/>
            </p:spPr>
            <p:txBody>
              <a:bodyPr wrap="square" rtlCol="0">
                <a:noAutofit/>
              </a:bodyPr>
              <a:lstStyle/>
              <a:p>
                <a:r>
                  <a:rPr lang="de-DE" sz="1400" dirty="0" smtClean="0"/>
                  <a:t>Land 1: </a:t>
                </a:r>
                <a14:m>
                  <m:oMath xmlns:m="http://schemas.openxmlformats.org/officeDocument/2006/math">
                    <m:r>
                      <m:rPr>
                        <m:sty m:val="p"/>
                      </m:rPr>
                      <a:rPr lang="de-DE" sz="1400" b="0" i="0" smtClean="0">
                        <a:latin typeface="Cambria Math" panose="02040503050406030204" pitchFamily="18" charset="0"/>
                      </a:rPr>
                      <m:t>Y</m:t>
                    </m:r>
                    <m:r>
                      <a:rPr lang="de-DE" sz="1400" b="0" i="0" smtClean="0">
                        <a:latin typeface="Cambria Math" panose="02040503050406030204" pitchFamily="18" charset="0"/>
                      </a:rPr>
                      <m:t>=</m:t>
                    </m:r>
                    <m:sSup>
                      <m:sSupPr>
                        <m:ctrlPr>
                          <a:rPr lang="de-DE" sz="1400" i="1" smtClean="0">
                            <a:latin typeface="Cambria Math" panose="02040503050406030204" pitchFamily="18" charset="0"/>
                          </a:rPr>
                        </m:ctrlPr>
                      </m:sSupPr>
                      <m:e>
                        <m:r>
                          <a:rPr lang="de-DE" sz="1400" b="0" i="1" smtClean="0">
                            <a:latin typeface="Cambria Math" panose="02040503050406030204" pitchFamily="18" charset="0"/>
                          </a:rPr>
                          <m:t>𝐾</m:t>
                        </m:r>
                      </m:e>
                      <m:sup>
                        <m:r>
                          <a:rPr lang="de-DE" sz="1400" b="0" i="1" smtClean="0">
                            <a:latin typeface="Cambria Math" panose="02040503050406030204" pitchFamily="18" charset="0"/>
                          </a:rPr>
                          <m:t>0,5</m:t>
                        </m:r>
                      </m:sup>
                    </m:sSup>
                    <m:sSup>
                      <m:sSupPr>
                        <m:ctrlPr>
                          <a:rPr lang="de-DE" sz="1400" i="1" smtClean="0">
                            <a:latin typeface="Cambria Math" panose="02040503050406030204" pitchFamily="18" charset="0"/>
                          </a:rPr>
                        </m:ctrlPr>
                      </m:sSupPr>
                      <m:e>
                        <m:r>
                          <a:rPr lang="de-DE" sz="1400" b="0" i="1" smtClean="0">
                            <a:latin typeface="Cambria Math" panose="02040503050406030204" pitchFamily="18" charset="0"/>
                          </a:rPr>
                          <m:t>𝐿</m:t>
                        </m:r>
                      </m:e>
                      <m:sup>
                        <m:r>
                          <a:rPr lang="de-DE" sz="1400" b="0" i="1" smtClean="0">
                            <a:latin typeface="Cambria Math" panose="02040503050406030204" pitchFamily="18" charset="0"/>
                          </a:rPr>
                          <m:t>0,5</m:t>
                        </m:r>
                      </m:sup>
                    </m:sSup>
                  </m:oMath>
                </a14:m>
                <a:endParaRPr lang="de-DE" sz="1400" dirty="0"/>
              </a:p>
              <a:p>
                <a:endParaRPr lang="de-DE" sz="2400" dirty="0"/>
              </a:p>
              <a:p>
                <a:endParaRPr lang="de-DE" sz="2000" dirty="0"/>
              </a:p>
            </p:txBody>
          </p:sp>
        </mc:Choice>
        <mc:Fallback xmlns="">
          <p:sp>
            <p:nvSpPr>
              <p:cNvPr id="26" name="Textfeld 25">
                <a:extLst>
                  <a:ext uri="{FF2B5EF4-FFF2-40B4-BE49-F238E27FC236}">
                    <a16:creationId xmlns:a16="http://schemas.microsoft.com/office/drawing/2014/main" id="{EA66E258-8245-4EE8-9B19-BB1BAC4D268E}"/>
                  </a:ext>
                </a:extLst>
              </p:cNvPr>
              <p:cNvSpPr txBox="1">
                <a:spLocks noRot="1" noChangeAspect="1" noMove="1" noResize="1" noEditPoints="1" noAdjustHandles="1" noChangeArrowheads="1" noChangeShapeType="1" noTextEdit="1"/>
              </p:cNvSpPr>
              <p:nvPr/>
            </p:nvSpPr>
            <p:spPr>
              <a:xfrm>
                <a:off x="3297401" y="4675357"/>
                <a:ext cx="1694147" cy="342555"/>
              </a:xfrm>
              <a:prstGeom prst="rect">
                <a:avLst/>
              </a:prstGeom>
              <a:blipFill>
                <a:blip r:embed="rId4"/>
                <a:stretch>
                  <a:fillRect l="-1079" t="-1786" b="-8929"/>
                </a:stretch>
              </a:blipFill>
            </p:spPr>
            <p:txBody>
              <a:bodyPr/>
              <a:lstStyle/>
              <a:p>
                <a:r>
                  <a:rPr lang="de-DE">
                    <a:noFill/>
                  </a:rPr>
                  <a:t> </a:t>
                </a:r>
              </a:p>
            </p:txBody>
          </p:sp>
        </mc:Fallback>
      </mc:AlternateContent>
      <p:sp>
        <p:nvSpPr>
          <p:cNvPr id="28" name="Textfeld 27">
            <a:extLst>
              <a:ext uri="{FF2B5EF4-FFF2-40B4-BE49-F238E27FC236}">
                <a16:creationId xmlns:a16="http://schemas.microsoft.com/office/drawing/2014/main" id="{EA66E258-8245-4EE8-9B19-BB1BAC4D268E}"/>
              </a:ext>
            </a:extLst>
          </p:cNvPr>
          <p:cNvSpPr txBox="1"/>
          <p:nvPr/>
        </p:nvSpPr>
        <p:spPr>
          <a:xfrm>
            <a:off x="5219432" y="4695111"/>
            <a:ext cx="7316811" cy="342555"/>
          </a:xfrm>
          <a:prstGeom prst="rect">
            <a:avLst/>
          </a:prstGeom>
          <a:noFill/>
        </p:spPr>
        <p:txBody>
          <a:bodyPr wrap="square" rtlCol="0">
            <a:noAutofit/>
          </a:bodyPr>
          <a:lstStyle/>
          <a:p>
            <a:r>
              <a:rPr lang="de-DE" sz="1400" dirty="0" smtClean="0"/>
              <a:t>→ die Exponenten 0,5 für K und 0,5 für L entsprechen den relativen </a:t>
            </a:r>
            <a:r>
              <a:rPr lang="de-DE" sz="1400" dirty="0" err="1" smtClean="0"/>
              <a:t>Grenzproduktivitäten</a:t>
            </a:r>
            <a:endParaRPr lang="de-DE" sz="1400" dirty="0"/>
          </a:p>
          <a:p>
            <a:endParaRPr lang="de-DE" sz="2400" dirty="0"/>
          </a:p>
          <a:p>
            <a:endParaRPr lang="de-DE" sz="2000" dirty="0"/>
          </a:p>
        </p:txBody>
      </p:sp>
      <mc:AlternateContent xmlns:mc="http://schemas.openxmlformats.org/markup-compatibility/2006" xmlns:a14="http://schemas.microsoft.com/office/drawing/2010/main">
        <mc:Choice Requires="a14">
          <p:sp>
            <p:nvSpPr>
              <p:cNvPr id="29" name="Textfeld 28">
                <a:extLst>
                  <a:ext uri="{FF2B5EF4-FFF2-40B4-BE49-F238E27FC236}">
                    <a16:creationId xmlns:a16="http://schemas.microsoft.com/office/drawing/2014/main" id="{EA66E258-8245-4EE8-9B19-BB1BAC4D268E}"/>
                  </a:ext>
                </a:extLst>
              </p:cNvPr>
              <p:cNvSpPr txBox="1"/>
              <p:nvPr/>
            </p:nvSpPr>
            <p:spPr>
              <a:xfrm>
                <a:off x="3299191" y="4891770"/>
                <a:ext cx="1883083" cy="342555"/>
              </a:xfrm>
              <a:prstGeom prst="rect">
                <a:avLst/>
              </a:prstGeom>
              <a:noFill/>
            </p:spPr>
            <p:txBody>
              <a:bodyPr wrap="square" rtlCol="0">
                <a:noAutofit/>
              </a:bodyPr>
              <a:lstStyle/>
              <a:p>
                <a:r>
                  <a:rPr lang="de-DE" sz="1400" dirty="0" smtClean="0"/>
                  <a:t>Land 2: </a:t>
                </a:r>
                <a14:m>
                  <m:oMath xmlns:m="http://schemas.openxmlformats.org/officeDocument/2006/math">
                    <m:r>
                      <m:rPr>
                        <m:sty m:val="p"/>
                      </m:rPr>
                      <a:rPr lang="de-DE" sz="1400" b="0" i="0" smtClean="0">
                        <a:latin typeface="Cambria Math" panose="02040503050406030204" pitchFamily="18" charset="0"/>
                      </a:rPr>
                      <m:t>Y</m:t>
                    </m:r>
                    <m:r>
                      <a:rPr lang="de-DE" sz="1400" b="0" i="0" smtClean="0">
                        <a:latin typeface="Cambria Math" panose="02040503050406030204" pitchFamily="18" charset="0"/>
                      </a:rPr>
                      <m:t>=</m:t>
                    </m:r>
                    <m:sSup>
                      <m:sSupPr>
                        <m:ctrlPr>
                          <a:rPr lang="de-DE" sz="1400" i="1" smtClean="0">
                            <a:latin typeface="Cambria Math" panose="02040503050406030204" pitchFamily="18" charset="0"/>
                          </a:rPr>
                        </m:ctrlPr>
                      </m:sSupPr>
                      <m:e>
                        <m:r>
                          <a:rPr lang="de-DE" sz="1400" b="0" i="1" smtClean="0">
                            <a:latin typeface="Cambria Math" panose="02040503050406030204" pitchFamily="18" charset="0"/>
                          </a:rPr>
                          <m:t>𝐾</m:t>
                        </m:r>
                      </m:e>
                      <m:sup>
                        <m:r>
                          <a:rPr lang="de-DE" sz="1400" b="0" i="1" smtClean="0">
                            <a:latin typeface="Cambria Math" panose="02040503050406030204" pitchFamily="18" charset="0"/>
                          </a:rPr>
                          <m:t>0,25</m:t>
                        </m:r>
                      </m:sup>
                    </m:sSup>
                    <m:sSup>
                      <m:sSupPr>
                        <m:ctrlPr>
                          <a:rPr lang="de-DE" sz="1400" i="1" smtClean="0">
                            <a:latin typeface="Cambria Math" panose="02040503050406030204" pitchFamily="18" charset="0"/>
                          </a:rPr>
                        </m:ctrlPr>
                      </m:sSupPr>
                      <m:e>
                        <m:r>
                          <a:rPr lang="de-DE" sz="1400" b="0" i="1" smtClean="0">
                            <a:latin typeface="Cambria Math" panose="02040503050406030204" pitchFamily="18" charset="0"/>
                          </a:rPr>
                          <m:t>𝐿</m:t>
                        </m:r>
                      </m:e>
                      <m:sup>
                        <m:r>
                          <a:rPr lang="de-DE" sz="1400" b="0" i="1" smtClean="0">
                            <a:latin typeface="Cambria Math" panose="02040503050406030204" pitchFamily="18" charset="0"/>
                          </a:rPr>
                          <m:t>0,75</m:t>
                        </m:r>
                      </m:sup>
                    </m:sSup>
                  </m:oMath>
                </a14:m>
                <a:endParaRPr lang="de-DE" sz="1400" dirty="0"/>
              </a:p>
              <a:p>
                <a:endParaRPr lang="de-DE" sz="2400" dirty="0"/>
              </a:p>
              <a:p>
                <a:endParaRPr lang="de-DE" sz="2000" dirty="0"/>
              </a:p>
            </p:txBody>
          </p:sp>
        </mc:Choice>
        <mc:Fallback xmlns="">
          <p:sp>
            <p:nvSpPr>
              <p:cNvPr id="29" name="Textfeld 28">
                <a:extLst>
                  <a:ext uri="{FF2B5EF4-FFF2-40B4-BE49-F238E27FC236}">
                    <a16:creationId xmlns:a16="http://schemas.microsoft.com/office/drawing/2014/main" id="{EA66E258-8245-4EE8-9B19-BB1BAC4D268E}"/>
                  </a:ext>
                </a:extLst>
              </p:cNvPr>
              <p:cNvSpPr txBox="1">
                <a:spLocks noRot="1" noChangeAspect="1" noMove="1" noResize="1" noEditPoints="1" noAdjustHandles="1" noChangeArrowheads="1" noChangeShapeType="1" noTextEdit="1"/>
              </p:cNvSpPr>
              <p:nvPr/>
            </p:nvSpPr>
            <p:spPr>
              <a:xfrm>
                <a:off x="3299191" y="4891770"/>
                <a:ext cx="1883083" cy="342555"/>
              </a:xfrm>
              <a:prstGeom prst="rect">
                <a:avLst/>
              </a:prstGeom>
              <a:blipFill>
                <a:blip r:embed="rId5"/>
                <a:stretch>
                  <a:fillRect l="-971" b="-8772"/>
                </a:stretch>
              </a:blipFill>
            </p:spPr>
            <p:txBody>
              <a:bodyPr/>
              <a:lstStyle/>
              <a:p>
                <a:r>
                  <a:rPr lang="de-DE">
                    <a:noFill/>
                  </a:rPr>
                  <a:t> </a:t>
                </a:r>
              </a:p>
            </p:txBody>
          </p:sp>
        </mc:Fallback>
      </mc:AlternateContent>
      <p:sp>
        <p:nvSpPr>
          <p:cNvPr id="30" name="Textfeld 29">
            <a:extLst>
              <a:ext uri="{FF2B5EF4-FFF2-40B4-BE49-F238E27FC236}">
                <a16:creationId xmlns:a16="http://schemas.microsoft.com/office/drawing/2014/main" id="{EA66E258-8245-4EE8-9B19-BB1BAC4D268E}"/>
              </a:ext>
            </a:extLst>
          </p:cNvPr>
          <p:cNvSpPr txBox="1"/>
          <p:nvPr/>
        </p:nvSpPr>
        <p:spPr>
          <a:xfrm>
            <a:off x="5219432" y="4891770"/>
            <a:ext cx="7354466" cy="342555"/>
          </a:xfrm>
          <a:prstGeom prst="rect">
            <a:avLst/>
          </a:prstGeom>
          <a:noFill/>
        </p:spPr>
        <p:txBody>
          <a:bodyPr wrap="square" rtlCol="0">
            <a:noAutofit/>
          </a:bodyPr>
          <a:lstStyle/>
          <a:p>
            <a:r>
              <a:rPr lang="de-DE" sz="1400" dirty="0" smtClean="0"/>
              <a:t>→ die Exponenten 0,25 für K und 0,75 für L entsprechen den relativen </a:t>
            </a:r>
            <a:r>
              <a:rPr lang="de-DE" sz="1400" dirty="0" err="1" smtClean="0"/>
              <a:t>Grenzproduktivitäten</a:t>
            </a:r>
            <a:endParaRPr lang="de-DE" sz="1400" dirty="0"/>
          </a:p>
          <a:p>
            <a:endParaRPr lang="de-DE" sz="2400" dirty="0"/>
          </a:p>
          <a:p>
            <a:endParaRPr lang="de-DE" sz="2000" dirty="0"/>
          </a:p>
        </p:txBody>
      </p:sp>
      <p:sp>
        <p:nvSpPr>
          <p:cNvPr id="31" name="Textfeld 30">
            <a:extLst>
              <a:ext uri="{FF2B5EF4-FFF2-40B4-BE49-F238E27FC236}">
                <a16:creationId xmlns:a16="http://schemas.microsoft.com/office/drawing/2014/main" id="{EA66E258-8245-4EE8-9B19-BB1BAC4D268E}"/>
              </a:ext>
            </a:extLst>
          </p:cNvPr>
          <p:cNvSpPr txBox="1"/>
          <p:nvPr/>
        </p:nvSpPr>
        <p:spPr>
          <a:xfrm>
            <a:off x="0" y="5159332"/>
            <a:ext cx="12192000" cy="342555"/>
          </a:xfrm>
          <a:prstGeom prst="rect">
            <a:avLst/>
          </a:prstGeom>
          <a:noFill/>
        </p:spPr>
        <p:txBody>
          <a:bodyPr wrap="square" rtlCol="0">
            <a:noAutofit/>
          </a:bodyPr>
          <a:lstStyle/>
          <a:p>
            <a:r>
              <a:rPr lang="de-DE" sz="1400" dirty="0" smtClean="0"/>
              <a:t>→ Die Unterschiede in den relativen </a:t>
            </a:r>
            <a:r>
              <a:rPr lang="de-DE" sz="1400" dirty="0" err="1" smtClean="0"/>
              <a:t>Grenzproduktivitäten</a:t>
            </a:r>
            <a:r>
              <a:rPr lang="de-DE" sz="1400" dirty="0" smtClean="0"/>
              <a:t> bringen die Länder unter Gewinnmaximierung dazu die Güter zu </a:t>
            </a:r>
            <a:r>
              <a:rPr lang="de-DE" sz="1400" smtClean="0"/>
              <a:t>unterschiedlichen Preisen </a:t>
            </a:r>
            <a:r>
              <a:rPr lang="de-DE" sz="1400" dirty="0" smtClean="0"/>
              <a:t>anzubieten</a:t>
            </a:r>
            <a:endParaRPr lang="de-DE" sz="1400" dirty="0"/>
          </a:p>
        </p:txBody>
      </p:sp>
      <p:sp>
        <p:nvSpPr>
          <p:cNvPr id="32" name="Textfeld 31">
            <a:extLst>
              <a:ext uri="{FF2B5EF4-FFF2-40B4-BE49-F238E27FC236}">
                <a16:creationId xmlns:a16="http://schemas.microsoft.com/office/drawing/2014/main" id="{EA66E258-8245-4EE8-9B19-BB1BAC4D268E}"/>
              </a:ext>
            </a:extLst>
          </p:cNvPr>
          <p:cNvSpPr txBox="1"/>
          <p:nvPr/>
        </p:nvSpPr>
        <p:spPr>
          <a:xfrm>
            <a:off x="647518" y="5402287"/>
            <a:ext cx="11933550" cy="342555"/>
          </a:xfrm>
          <a:prstGeom prst="rect">
            <a:avLst/>
          </a:prstGeom>
          <a:noFill/>
        </p:spPr>
        <p:txBody>
          <a:bodyPr wrap="square" rtlCol="0">
            <a:noAutofit/>
          </a:bodyPr>
          <a:lstStyle/>
          <a:p>
            <a:r>
              <a:rPr lang="de-DE" sz="1400" dirty="0" smtClean="0"/>
              <a:t>→ In der Modellrechnung wurde vereinfacht angenommen, dass nur </a:t>
            </a:r>
            <a:r>
              <a:rPr lang="de-DE" sz="1400" smtClean="0"/>
              <a:t>das Weltmarktpreisverhältnis </a:t>
            </a:r>
            <a:r>
              <a:rPr lang="de-DE" sz="1400" dirty="0" smtClean="0"/>
              <a:t>vom </a:t>
            </a:r>
            <a:r>
              <a:rPr lang="de-DE" sz="1400" smtClean="0"/>
              <a:t>heimischen Preisverhältnis </a:t>
            </a:r>
            <a:r>
              <a:rPr lang="de-DE" sz="1400" dirty="0" smtClean="0"/>
              <a:t>abweicht</a:t>
            </a:r>
            <a:endParaRPr lang="de-DE" sz="1400" dirty="0"/>
          </a:p>
          <a:p>
            <a:endParaRPr lang="de-DE" sz="2400" dirty="0"/>
          </a:p>
          <a:p>
            <a:endParaRPr lang="de-DE" sz="2000" dirty="0"/>
          </a:p>
        </p:txBody>
      </p:sp>
      <mc:AlternateContent xmlns:mc="http://schemas.openxmlformats.org/markup-compatibility/2006" xmlns:a14="http://schemas.microsoft.com/office/drawing/2010/main">
        <mc:Choice Requires="a14">
          <p:sp>
            <p:nvSpPr>
              <p:cNvPr id="33" name="Textfeld 32">
                <a:extLst>
                  <a:ext uri="{FF2B5EF4-FFF2-40B4-BE49-F238E27FC236}">
                    <a16:creationId xmlns:a16="http://schemas.microsoft.com/office/drawing/2014/main" id="{EA66E258-8245-4EE8-9B19-BB1BAC4D268E}"/>
                  </a:ext>
                </a:extLst>
              </p:cNvPr>
              <p:cNvSpPr txBox="1"/>
              <p:nvPr/>
            </p:nvSpPr>
            <p:spPr>
              <a:xfrm>
                <a:off x="5056574" y="3596989"/>
                <a:ext cx="7058420" cy="342555"/>
              </a:xfrm>
              <a:prstGeom prst="rect">
                <a:avLst/>
              </a:prstGeom>
              <a:noFill/>
            </p:spPr>
            <p:txBody>
              <a:bodyPr wrap="square" rtlCol="0">
                <a:noAutofit/>
              </a:bodyPr>
              <a:lstStyle/>
              <a:p>
                <a:pPr/>
                <a14:m>
                  <m:oMathPara xmlns:m="http://schemas.openxmlformats.org/officeDocument/2006/math">
                    <m:oMathParaPr>
                      <m:jc m:val="centerGroup"/>
                    </m:oMathParaPr>
                    <m:oMath xmlns:m="http://schemas.openxmlformats.org/officeDocument/2006/math">
                      <m:sSup>
                        <m:sSupPr>
                          <m:ctrlPr>
                            <a:rPr lang="de-DE" sz="1400" i="1" smtClean="0">
                              <a:latin typeface="Cambria Math" panose="02040503050406030204" pitchFamily="18" charset="0"/>
                            </a:rPr>
                          </m:ctrlPr>
                        </m:sSupPr>
                        <m:e>
                          <m:r>
                            <a:rPr lang="de-DE" sz="1400" i="1" smtClean="0">
                              <a:latin typeface="Cambria Math" panose="02040503050406030204" pitchFamily="18" charset="0"/>
                            </a:rPr>
                            <m:t>→</m:t>
                          </m:r>
                          <m:d>
                            <m:dPr>
                              <m:ctrlPr>
                                <a:rPr lang="de-DE" sz="1400" b="0" i="1" smtClean="0">
                                  <a:latin typeface="Cambria Math" panose="02040503050406030204" pitchFamily="18" charset="0"/>
                                </a:rPr>
                              </m:ctrlPr>
                            </m:dPr>
                            <m:e>
                              <m:r>
                                <a:rPr lang="de-DE" sz="1400" b="0" i="1" smtClean="0">
                                  <a:latin typeface="Cambria Math" panose="02040503050406030204" pitchFamily="18" charset="0"/>
                                </a:rPr>
                                <m:t>2</m:t>
                              </m:r>
                              <m:r>
                                <a:rPr lang="de-DE" sz="1400" b="0" i="1" smtClean="0">
                                  <a:latin typeface="Cambria Math" panose="02040503050406030204" pitchFamily="18" charset="0"/>
                                </a:rPr>
                                <m:t>𝐾</m:t>
                              </m:r>
                            </m:e>
                          </m:d>
                        </m:e>
                        <m:sup>
                          <m:r>
                            <a:rPr lang="de-DE" sz="1400" b="0" i="1" smtClean="0">
                              <a:latin typeface="Cambria Math" panose="02040503050406030204" pitchFamily="18" charset="0"/>
                            </a:rPr>
                            <m:t>𝑎</m:t>
                          </m:r>
                        </m:sup>
                      </m:sSup>
                      <m:r>
                        <a:rPr lang="de-DE" sz="1400" b="0" i="1" smtClean="0">
                          <a:latin typeface="Cambria Math" panose="02040503050406030204" pitchFamily="18" charset="0"/>
                        </a:rPr>
                        <m:t>(2</m:t>
                      </m:r>
                      <m:sSup>
                        <m:sSupPr>
                          <m:ctrlPr>
                            <a:rPr lang="de-DE" sz="1400" i="1" smtClean="0">
                              <a:latin typeface="Cambria Math" panose="02040503050406030204" pitchFamily="18" charset="0"/>
                            </a:rPr>
                          </m:ctrlPr>
                        </m:sSupPr>
                        <m:e>
                          <m:r>
                            <a:rPr lang="de-DE" sz="1400" b="0" i="1" smtClean="0">
                              <a:latin typeface="Cambria Math" panose="02040503050406030204" pitchFamily="18" charset="0"/>
                            </a:rPr>
                            <m:t>𝐿</m:t>
                          </m:r>
                          <m:r>
                            <a:rPr lang="de-DE" sz="1400" b="0" i="1" smtClean="0">
                              <a:latin typeface="Cambria Math" panose="02040503050406030204" pitchFamily="18" charset="0"/>
                            </a:rPr>
                            <m:t>)</m:t>
                          </m:r>
                        </m:e>
                        <m:sup>
                          <m:r>
                            <a:rPr lang="de-DE" sz="1400" b="0" i="1" smtClean="0">
                              <a:latin typeface="Cambria Math" panose="02040503050406030204" pitchFamily="18" charset="0"/>
                            </a:rPr>
                            <m:t>1−</m:t>
                          </m:r>
                          <m:r>
                            <a:rPr lang="de-DE" sz="1400" b="0" i="1" smtClean="0">
                              <a:latin typeface="Cambria Math" panose="02040503050406030204" pitchFamily="18" charset="0"/>
                            </a:rPr>
                            <m:t>𝑎</m:t>
                          </m:r>
                        </m:sup>
                      </m:sSup>
                      <m:r>
                        <a:rPr lang="de-DE" sz="1400" b="0" i="1" smtClean="0">
                          <a:latin typeface="Cambria Math" panose="02040503050406030204" pitchFamily="18" charset="0"/>
                        </a:rPr>
                        <m:t>=</m:t>
                      </m:r>
                      <m:sSup>
                        <m:sSupPr>
                          <m:ctrlPr>
                            <a:rPr lang="de-DE" sz="1400" i="1" smtClean="0">
                              <a:latin typeface="Cambria Math" panose="02040503050406030204" pitchFamily="18" charset="0"/>
                            </a:rPr>
                          </m:ctrlPr>
                        </m:sSupPr>
                        <m:e>
                          <m:sSup>
                            <m:sSupPr>
                              <m:ctrlPr>
                                <a:rPr lang="de-DE" sz="1400" i="1" smtClean="0">
                                  <a:latin typeface="Cambria Math" panose="02040503050406030204" pitchFamily="18" charset="0"/>
                                </a:rPr>
                              </m:ctrlPr>
                            </m:sSupPr>
                            <m:e>
                              <m:d>
                                <m:dPr>
                                  <m:ctrlPr>
                                    <a:rPr lang="de-DE" sz="1400" b="0" i="1" smtClean="0">
                                      <a:latin typeface="Cambria Math" panose="02040503050406030204" pitchFamily="18" charset="0"/>
                                    </a:rPr>
                                  </m:ctrlPr>
                                </m:dPr>
                                <m:e>
                                  <m:r>
                                    <a:rPr lang="de-DE" sz="1400" b="0" i="1" smtClean="0">
                                      <a:latin typeface="Cambria Math" panose="02040503050406030204" pitchFamily="18" charset="0"/>
                                    </a:rPr>
                                    <m:t>2</m:t>
                                  </m:r>
                                </m:e>
                              </m:d>
                            </m:e>
                            <m:sup>
                              <m:r>
                                <a:rPr lang="de-DE" sz="1400" b="0" i="1" smtClean="0">
                                  <a:latin typeface="Cambria Math" panose="02040503050406030204" pitchFamily="18" charset="0"/>
                                </a:rPr>
                                <m:t>𝑎</m:t>
                              </m:r>
                            </m:sup>
                          </m:sSup>
                          <m:d>
                            <m:dPr>
                              <m:ctrlPr>
                                <a:rPr lang="de-DE" sz="1400" b="0" i="1" smtClean="0">
                                  <a:latin typeface="Cambria Math" panose="02040503050406030204" pitchFamily="18" charset="0"/>
                                </a:rPr>
                              </m:ctrlPr>
                            </m:dPr>
                            <m:e>
                              <m:r>
                                <a:rPr lang="de-DE" sz="1400" b="0" i="1" smtClean="0">
                                  <a:latin typeface="Cambria Math" panose="02040503050406030204" pitchFamily="18" charset="0"/>
                                </a:rPr>
                                <m:t>𝐾</m:t>
                              </m:r>
                            </m:e>
                          </m:d>
                        </m:e>
                        <m:sup>
                          <m:r>
                            <a:rPr lang="de-DE" sz="1400" b="0" i="1" smtClean="0">
                              <a:latin typeface="Cambria Math" panose="02040503050406030204" pitchFamily="18" charset="0"/>
                            </a:rPr>
                            <m:t>𝑎</m:t>
                          </m:r>
                        </m:sup>
                      </m:sSup>
                      <m:r>
                        <a:rPr lang="de-DE" sz="1400" b="0" i="1" smtClean="0">
                          <a:latin typeface="Cambria Math" panose="02040503050406030204" pitchFamily="18" charset="0"/>
                        </a:rPr>
                        <m:t>(</m:t>
                      </m:r>
                      <m:sSup>
                        <m:sSupPr>
                          <m:ctrlPr>
                            <a:rPr lang="de-DE" sz="1400" i="1" smtClean="0">
                              <a:latin typeface="Cambria Math" panose="02040503050406030204" pitchFamily="18" charset="0"/>
                            </a:rPr>
                          </m:ctrlPr>
                        </m:sSupPr>
                        <m:e>
                          <m:r>
                            <a:rPr lang="de-DE" sz="1400" b="0" i="1" smtClean="0">
                              <a:latin typeface="Cambria Math" panose="02040503050406030204" pitchFamily="18" charset="0"/>
                            </a:rPr>
                            <m:t>2)</m:t>
                          </m:r>
                        </m:e>
                        <m:sup>
                          <m:r>
                            <a:rPr lang="de-DE" sz="1400" b="0" i="1" smtClean="0">
                              <a:latin typeface="Cambria Math" panose="02040503050406030204" pitchFamily="18" charset="0"/>
                            </a:rPr>
                            <m:t>1−</m:t>
                          </m:r>
                          <m:r>
                            <a:rPr lang="de-DE" sz="1400" b="0" i="1" smtClean="0">
                              <a:latin typeface="Cambria Math" panose="02040503050406030204" pitchFamily="18" charset="0"/>
                            </a:rPr>
                            <m:t>𝑎</m:t>
                          </m:r>
                        </m:sup>
                      </m:sSup>
                      <m:r>
                        <a:rPr lang="de-DE" sz="1400" b="0" i="1" smtClean="0">
                          <a:latin typeface="Cambria Math" panose="02040503050406030204" pitchFamily="18" charset="0"/>
                        </a:rPr>
                        <m:t>(</m:t>
                      </m:r>
                      <m:sSup>
                        <m:sSupPr>
                          <m:ctrlPr>
                            <a:rPr lang="de-DE" sz="1400" i="1" smtClean="0">
                              <a:latin typeface="Cambria Math" panose="02040503050406030204" pitchFamily="18" charset="0"/>
                            </a:rPr>
                          </m:ctrlPr>
                        </m:sSupPr>
                        <m:e>
                          <m:r>
                            <a:rPr lang="de-DE" sz="1400" b="0" i="1" smtClean="0">
                              <a:latin typeface="Cambria Math" panose="02040503050406030204" pitchFamily="18" charset="0"/>
                            </a:rPr>
                            <m:t>𝐿</m:t>
                          </m:r>
                          <m:r>
                            <a:rPr lang="de-DE" sz="1400" b="0" i="1" smtClean="0">
                              <a:latin typeface="Cambria Math" panose="02040503050406030204" pitchFamily="18" charset="0"/>
                            </a:rPr>
                            <m:t>)</m:t>
                          </m:r>
                        </m:e>
                        <m:sup>
                          <m:r>
                            <a:rPr lang="de-DE" sz="1400" b="0" i="1" smtClean="0">
                              <a:latin typeface="Cambria Math" panose="02040503050406030204" pitchFamily="18" charset="0"/>
                            </a:rPr>
                            <m:t>1−</m:t>
                          </m:r>
                          <m:r>
                            <a:rPr lang="de-DE" sz="1400" b="0" i="1" smtClean="0">
                              <a:latin typeface="Cambria Math" panose="02040503050406030204" pitchFamily="18" charset="0"/>
                            </a:rPr>
                            <m:t>𝑎</m:t>
                          </m:r>
                        </m:sup>
                      </m:sSup>
                      <m:r>
                        <a:rPr lang="de-DE" sz="1400" b="0" i="1" smtClean="0">
                          <a:latin typeface="Cambria Math" panose="02040503050406030204" pitchFamily="18" charset="0"/>
                        </a:rPr>
                        <m:t>=</m:t>
                      </m:r>
                      <m:sSup>
                        <m:sSupPr>
                          <m:ctrlPr>
                            <a:rPr lang="de-DE" sz="1400" i="1" smtClean="0">
                              <a:latin typeface="Cambria Math" panose="02040503050406030204" pitchFamily="18" charset="0"/>
                            </a:rPr>
                          </m:ctrlPr>
                        </m:sSupPr>
                        <m:e>
                          <m:d>
                            <m:dPr>
                              <m:ctrlPr>
                                <a:rPr lang="de-DE" sz="1400" b="0" i="1" smtClean="0">
                                  <a:latin typeface="Cambria Math" panose="02040503050406030204" pitchFamily="18" charset="0"/>
                                </a:rPr>
                              </m:ctrlPr>
                            </m:dPr>
                            <m:e>
                              <m:r>
                                <a:rPr lang="de-DE" sz="1400" b="0" i="1" smtClean="0">
                                  <a:latin typeface="Cambria Math" panose="02040503050406030204" pitchFamily="18" charset="0"/>
                                </a:rPr>
                                <m:t>2</m:t>
                              </m:r>
                            </m:e>
                          </m:d>
                        </m:e>
                        <m:sup>
                          <m:r>
                            <a:rPr lang="de-DE" sz="1400" b="0" i="1" smtClean="0">
                              <a:latin typeface="Cambria Math" panose="02040503050406030204" pitchFamily="18" charset="0"/>
                            </a:rPr>
                            <m:t>𝑎</m:t>
                          </m:r>
                        </m:sup>
                      </m:sSup>
                      <m:r>
                        <a:rPr lang="de-DE" sz="1400" b="0" i="1" smtClean="0">
                          <a:latin typeface="Cambria Math" panose="02040503050406030204" pitchFamily="18" charset="0"/>
                        </a:rPr>
                        <m:t>(</m:t>
                      </m:r>
                      <m:sSup>
                        <m:sSupPr>
                          <m:ctrlPr>
                            <a:rPr lang="de-DE" sz="1400" i="1" smtClean="0">
                              <a:latin typeface="Cambria Math" panose="02040503050406030204" pitchFamily="18" charset="0"/>
                            </a:rPr>
                          </m:ctrlPr>
                        </m:sSupPr>
                        <m:e>
                          <m:r>
                            <a:rPr lang="de-DE" sz="1400" b="0" i="1" smtClean="0">
                              <a:latin typeface="Cambria Math" panose="02040503050406030204" pitchFamily="18" charset="0"/>
                            </a:rPr>
                            <m:t>2)</m:t>
                          </m:r>
                        </m:e>
                        <m:sup>
                          <m:r>
                            <a:rPr lang="de-DE" sz="1400" b="0" i="1" smtClean="0">
                              <a:latin typeface="Cambria Math" panose="02040503050406030204" pitchFamily="18" charset="0"/>
                            </a:rPr>
                            <m:t>1−</m:t>
                          </m:r>
                          <m:r>
                            <a:rPr lang="de-DE" sz="1400" b="0" i="1" smtClean="0">
                              <a:latin typeface="Cambria Math" panose="02040503050406030204" pitchFamily="18" charset="0"/>
                            </a:rPr>
                            <m:t>𝑎</m:t>
                          </m:r>
                        </m:sup>
                      </m:sSup>
                      <m:sSup>
                        <m:sSupPr>
                          <m:ctrlPr>
                            <a:rPr lang="de-DE" sz="1400" i="1" smtClean="0">
                              <a:latin typeface="Cambria Math" panose="02040503050406030204" pitchFamily="18" charset="0"/>
                            </a:rPr>
                          </m:ctrlPr>
                        </m:sSupPr>
                        <m:e>
                          <m:r>
                            <a:rPr lang="de-DE" sz="1400" b="0" i="1" smtClean="0">
                              <a:latin typeface="Cambria Math" panose="02040503050406030204" pitchFamily="18" charset="0"/>
                            </a:rPr>
                            <m:t>𝐾</m:t>
                          </m:r>
                        </m:e>
                        <m:sup>
                          <m:r>
                            <a:rPr lang="de-DE" sz="1400" b="0" i="1" smtClean="0">
                              <a:latin typeface="Cambria Math" panose="02040503050406030204" pitchFamily="18" charset="0"/>
                            </a:rPr>
                            <m:t>𝑎</m:t>
                          </m:r>
                        </m:sup>
                      </m:sSup>
                      <m:sSup>
                        <m:sSupPr>
                          <m:ctrlPr>
                            <a:rPr lang="de-DE" sz="1400" i="1" smtClean="0">
                              <a:latin typeface="Cambria Math" panose="02040503050406030204" pitchFamily="18" charset="0"/>
                            </a:rPr>
                          </m:ctrlPr>
                        </m:sSupPr>
                        <m:e>
                          <m:r>
                            <a:rPr lang="de-DE" sz="1400" b="0" i="1" smtClean="0">
                              <a:latin typeface="Cambria Math" panose="02040503050406030204" pitchFamily="18" charset="0"/>
                            </a:rPr>
                            <m:t>𝐿</m:t>
                          </m:r>
                        </m:e>
                        <m:sup>
                          <m:r>
                            <a:rPr lang="de-DE" sz="1400" b="0" i="1" smtClean="0">
                              <a:latin typeface="Cambria Math" panose="02040503050406030204" pitchFamily="18" charset="0"/>
                            </a:rPr>
                            <m:t>1−</m:t>
                          </m:r>
                          <m:r>
                            <a:rPr lang="de-DE" sz="1400" b="0" i="1" smtClean="0">
                              <a:latin typeface="Cambria Math" panose="02040503050406030204" pitchFamily="18" charset="0"/>
                            </a:rPr>
                            <m:t>𝑎</m:t>
                          </m:r>
                        </m:sup>
                      </m:sSup>
                      <m:r>
                        <a:rPr lang="de-DE" sz="1400" b="0" i="1" smtClean="0">
                          <a:latin typeface="Cambria Math" panose="02040503050406030204" pitchFamily="18" charset="0"/>
                        </a:rPr>
                        <m:t>=(</m:t>
                      </m:r>
                      <m:sSup>
                        <m:sSupPr>
                          <m:ctrlPr>
                            <a:rPr lang="de-DE" sz="1400" i="1" smtClean="0">
                              <a:latin typeface="Cambria Math" panose="02040503050406030204" pitchFamily="18" charset="0"/>
                            </a:rPr>
                          </m:ctrlPr>
                        </m:sSupPr>
                        <m:e>
                          <m:r>
                            <a:rPr lang="de-DE" sz="1400" b="0" i="1" smtClean="0">
                              <a:latin typeface="Cambria Math" panose="02040503050406030204" pitchFamily="18" charset="0"/>
                            </a:rPr>
                            <m:t>2)</m:t>
                          </m:r>
                        </m:e>
                        <m:sup>
                          <m:r>
                            <a:rPr lang="de-DE" sz="1400" b="0" i="1" smtClean="0">
                              <a:latin typeface="Cambria Math" panose="02040503050406030204" pitchFamily="18" charset="0"/>
                            </a:rPr>
                            <m:t>𝑎</m:t>
                          </m:r>
                          <m:r>
                            <a:rPr lang="de-DE" sz="1400" b="0" i="1" smtClean="0">
                              <a:latin typeface="Cambria Math" panose="02040503050406030204" pitchFamily="18" charset="0"/>
                            </a:rPr>
                            <m:t>+1−</m:t>
                          </m:r>
                          <m:r>
                            <a:rPr lang="de-DE" sz="1400" b="0" i="1" smtClean="0">
                              <a:latin typeface="Cambria Math" panose="02040503050406030204" pitchFamily="18" charset="0"/>
                            </a:rPr>
                            <m:t>𝑎</m:t>
                          </m:r>
                        </m:sup>
                      </m:sSup>
                      <m:sSup>
                        <m:sSupPr>
                          <m:ctrlPr>
                            <a:rPr lang="de-DE" sz="1400" i="1" smtClean="0">
                              <a:latin typeface="Cambria Math" panose="02040503050406030204" pitchFamily="18" charset="0"/>
                            </a:rPr>
                          </m:ctrlPr>
                        </m:sSupPr>
                        <m:e>
                          <m:sSup>
                            <m:sSupPr>
                              <m:ctrlPr>
                                <a:rPr lang="de-DE" sz="1400" i="1" smtClean="0">
                                  <a:latin typeface="Cambria Math" panose="02040503050406030204" pitchFamily="18" charset="0"/>
                                </a:rPr>
                              </m:ctrlPr>
                            </m:sSupPr>
                            <m:e>
                              <m:r>
                                <a:rPr lang="de-DE" sz="1400" b="0" i="1" smtClean="0">
                                  <a:latin typeface="Cambria Math" panose="02040503050406030204" pitchFamily="18" charset="0"/>
                                </a:rPr>
                                <m:t>𝐾</m:t>
                              </m:r>
                            </m:e>
                            <m:sup>
                              <m:r>
                                <a:rPr lang="de-DE" sz="1400" b="0" i="1" smtClean="0">
                                  <a:latin typeface="Cambria Math" panose="02040503050406030204" pitchFamily="18" charset="0"/>
                                </a:rPr>
                                <m:t>𝑎</m:t>
                              </m:r>
                            </m:sup>
                          </m:sSup>
                          <m:r>
                            <a:rPr lang="de-DE" sz="1400" b="0" i="1" smtClean="0">
                              <a:latin typeface="Cambria Math" panose="02040503050406030204" pitchFamily="18" charset="0"/>
                            </a:rPr>
                            <m:t>𝐿</m:t>
                          </m:r>
                        </m:e>
                        <m:sup>
                          <m:r>
                            <a:rPr lang="de-DE" sz="1400" b="0" i="1" smtClean="0">
                              <a:latin typeface="Cambria Math" panose="02040503050406030204" pitchFamily="18" charset="0"/>
                            </a:rPr>
                            <m:t>1−</m:t>
                          </m:r>
                          <m:r>
                            <a:rPr lang="de-DE" sz="1400" b="0" i="1" smtClean="0">
                              <a:latin typeface="Cambria Math" panose="02040503050406030204" pitchFamily="18" charset="0"/>
                            </a:rPr>
                            <m:t>𝑎</m:t>
                          </m:r>
                        </m:sup>
                      </m:sSup>
                      <m:r>
                        <a:rPr lang="de-DE" sz="1400" b="0" i="1" smtClean="0">
                          <a:latin typeface="Cambria Math" panose="02040503050406030204" pitchFamily="18" charset="0"/>
                        </a:rPr>
                        <m:t>=2</m:t>
                      </m:r>
                      <m:r>
                        <a:rPr lang="de-DE" sz="1400" b="0" i="1" smtClean="0">
                          <a:latin typeface="Cambria Math" panose="02040503050406030204" pitchFamily="18" charset="0"/>
                        </a:rPr>
                        <m:t>𝑌</m:t>
                      </m:r>
                    </m:oMath>
                  </m:oMathPara>
                </a14:m>
                <a:endParaRPr lang="de-DE" sz="2400" dirty="0"/>
              </a:p>
            </p:txBody>
          </p:sp>
        </mc:Choice>
        <mc:Fallback xmlns="">
          <p:sp>
            <p:nvSpPr>
              <p:cNvPr id="33" name="Textfeld 32">
                <a:extLst>
                  <a:ext uri="{FF2B5EF4-FFF2-40B4-BE49-F238E27FC236}">
                    <a16:creationId xmlns:a16="http://schemas.microsoft.com/office/drawing/2014/main" id="{EA66E258-8245-4EE8-9B19-BB1BAC4D268E}"/>
                  </a:ext>
                </a:extLst>
              </p:cNvPr>
              <p:cNvSpPr txBox="1">
                <a:spLocks noRot="1" noChangeAspect="1" noMove="1" noResize="1" noEditPoints="1" noAdjustHandles="1" noChangeArrowheads="1" noChangeShapeType="1" noTextEdit="1"/>
              </p:cNvSpPr>
              <p:nvPr/>
            </p:nvSpPr>
            <p:spPr>
              <a:xfrm>
                <a:off x="5056574" y="3596989"/>
                <a:ext cx="7058420" cy="342555"/>
              </a:xfrm>
              <a:prstGeom prst="rect">
                <a:avLst/>
              </a:prstGeom>
              <a:blipFill>
                <a:blip r:embed="rId6"/>
                <a:stretch>
                  <a:fillRect/>
                </a:stretch>
              </a:blipFill>
            </p:spPr>
            <p:txBody>
              <a:bodyPr/>
              <a:lstStyle/>
              <a:p>
                <a:r>
                  <a:rPr lang="de-DE">
                    <a:noFill/>
                  </a:rPr>
                  <a:t> </a:t>
                </a:r>
              </a:p>
            </p:txBody>
          </p:sp>
        </mc:Fallback>
      </mc:AlternateContent>
      <p:sp>
        <p:nvSpPr>
          <p:cNvPr id="34" name="Textfeld 33">
            <a:extLst>
              <a:ext uri="{FF2B5EF4-FFF2-40B4-BE49-F238E27FC236}">
                <a16:creationId xmlns:a16="http://schemas.microsoft.com/office/drawing/2014/main" id="{EA66E258-8245-4EE8-9B19-BB1BAC4D268E}"/>
              </a:ext>
            </a:extLst>
          </p:cNvPr>
          <p:cNvSpPr txBox="1"/>
          <p:nvPr/>
        </p:nvSpPr>
        <p:spPr>
          <a:xfrm>
            <a:off x="537882" y="6242193"/>
            <a:ext cx="11417450" cy="342555"/>
          </a:xfrm>
          <a:prstGeom prst="rect">
            <a:avLst/>
          </a:prstGeom>
          <a:noFill/>
        </p:spPr>
        <p:txBody>
          <a:bodyPr wrap="square" rtlCol="0">
            <a:noAutofit/>
          </a:bodyPr>
          <a:lstStyle/>
          <a:p>
            <a:r>
              <a:rPr lang="de-DE" sz="1400" dirty="0" smtClean="0"/>
              <a:t>Häufig beobachtet man aber, dass Länder die gleichen Güter bei sehr ähnlichen Produktionsbedingungen miteinander austauschen: Z.B. Autoindustrie</a:t>
            </a:r>
            <a:endParaRPr lang="de-DE" sz="1400" dirty="0"/>
          </a:p>
          <a:p>
            <a:endParaRPr lang="de-DE" sz="2400" dirty="0"/>
          </a:p>
          <a:p>
            <a:endParaRPr lang="de-DE" sz="2000" dirty="0"/>
          </a:p>
        </p:txBody>
      </p:sp>
    </p:spTree>
    <p:extLst>
      <p:ext uri="{BB962C8B-B14F-4D97-AF65-F5344CB8AC3E}">
        <p14:creationId xmlns:p14="http://schemas.microsoft.com/office/powerpoint/2010/main" val="3949356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3"/>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2"/>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5"/>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33"/>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26"/>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28"/>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29"/>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30"/>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31"/>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32"/>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10" grpId="0"/>
      <p:bldP spid="11" grpId="0"/>
      <p:bldP spid="12" grpId="0"/>
      <p:bldP spid="13" grpId="0"/>
      <p:bldP spid="15" grpId="0"/>
      <p:bldP spid="22" grpId="0"/>
      <p:bldP spid="24" grpId="0"/>
      <p:bldP spid="25" grpId="0"/>
      <p:bldP spid="26" grpId="0"/>
      <p:bldP spid="28" grpId="0"/>
      <p:bldP spid="29" grpId="0"/>
      <p:bldP spid="30" grpId="0"/>
      <p:bldP spid="31" grpId="0"/>
      <p:bldP spid="32" grpId="0"/>
      <p:bldP spid="33" grpId="0"/>
      <p:bldP spid="3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524000" y="-27384"/>
            <a:ext cx="9144000"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800" dirty="0" err="1">
                <a:solidFill>
                  <a:sysClr val="windowText" lastClr="000000"/>
                </a:solidFill>
              </a:rPr>
              <a:t>Monopolitische</a:t>
            </a:r>
            <a:r>
              <a:rPr lang="en-US" sz="2800" dirty="0">
                <a:solidFill>
                  <a:sysClr val="windowText" lastClr="000000"/>
                </a:solidFill>
              </a:rPr>
              <a:t> </a:t>
            </a:r>
            <a:r>
              <a:rPr lang="en-US" sz="2800" dirty="0" err="1">
                <a:solidFill>
                  <a:sysClr val="windowText" lastClr="000000"/>
                </a:solidFill>
              </a:rPr>
              <a:t>Konkurrenz</a:t>
            </a:r>
            <a:endParaRPr lang="en-US" sz="2800" dirty="0">
              <a:solidFill>
                <a:sysClr val="windowText" lastClr="000000"/>
              </a:solidFill>
            </a:endParaRPr>
          </a:p>
        </p:txBody>
      </p:sp>
      <p:sp>
        <p:nvSpPr>
          <p:cNvPr id="9" name="Textfeld 8">
            <a:extLst>
              <a:ext uri="{FF2B5EF4-FFF2-40B4-BE49-F238E27FC236}">
                <a16:creationId xmlns:a16="http://schemas.microsoft.com/office/drawing/2014/main" id="{EA66E258-8245-4EE8-9B19-BB1BAC4D268E}"/>
              </a:ext>
            </a:extLst>
          </p:cNvPr>
          <p:cNvSpPr txBox="1"/>
          <p:nvPr/>
        </p:nvSpPr>
        <p:spPr>
          <a:xfrm>
            <a:off x="0" y="357992"/>
            <a:ext cx="12019878" cy="6048186"/>
          </a:xfrm>
          <a:prstGeom prst="rect">
            <a:avLst/>
          </a:prstGeom>
          <a:noFill/>
        </p:spPr>
        <p:txBody>
          <a:bodyPr wrap="square" rtlCol="0">
            <a:noAutofit/>
          </a:bodyPr>
          <a:lstStyle/>
          <a:p>
            <a:r>
              <a:rPr lang="de-DE" sz="2000" dirty="0" smtClean="0"/>
              <a:t>Nachfragefunktion (Annahmen):</a:t>
            </a:r>
            <a:endParaRPr lang="de-DE" sz="2000" dirty="0"/>
          </a:p>
          <a:p>
            <a:endParaRPr lang="de-DE" sz="2000" dirty="0"/>
          </a:p>
          <a:p>
            <a:r>
              <a:rPr lang="de-DE" sz="2000" dirty="0"/>
              <a:t>x = S(1/n –b(p-P))</a:t>
            </a:r>
          </a:p>
          <a:p>
            <a:endParaRPr lang="de-DE" sz="2000" dirty="0"/>
          </a:p>
          <a:p>
            <a:endParaRPr lang="de-DE" sz="2000" dirty="0"/>
          </a:p>
          <a:p>
            <a:pPr marL="342900" indent="-342900">
              <a:buFont typeface="Arial" panose="020B0604020202020204" pitchFamily="34" charset="0"/>
              <a:buChar char="•"/>
            </a:pPr>
            <a:r>
              <a:rPr lang="en-US" sz="2000" dirty="0" err="1"/>
              <a:t>Nachfrage</a:t>
            </a:r>
            <a:r>
              <a:rPr lang="en-US" sz="2000" dirty="0"/>
              <a:t> </a:t>
            </a:r>
            <a:r>
              <a:rPr lang="en-US" sz="2000" dirty="0" err="1"/>
              <a:t>steigt</a:t>
            </a:r>
            <a:r>
              <a:rPr lang="en-US" sz="2000" dirty="0"/>
              <a:t> je </a:t>
            </a:r>
            <a:r>
              <a:rPr lang="en-US" sz="2000" dirty="0" err="1"/>
              <a:t>größer</a:t>
            </a:r>
            <a:r>
              <a:rPr lang="en-US" sz="2000" dirty="0"/>
              <a:t> die </a:t>
            </a:r>
            <a:r>
              <a:rPr lang="en-US" sz="2000" dirty="0" err="1"/>
              <a:t>Branche</a:t>
            </a:r>
            <a:r>
              <a:rPr lang="en-US" sz="2000" dirty="0"/>
              <a:t> (S</a:t>
            </a:r>
            <a:r>
              <a:rPr lang="en-US" sz="2000" dirty="0" smtClean="0"/>
              <a:t>): </a:t>
            </a:r>
            <a:endParaRPr lang="en-US" sz="2000" dirty="0"/>
          </a:p>
          <a:p>
            <a:endParaRPr lang="en-US" sz="2000" dirty="0" smtClean="0"/>
          </a:p>
          <a:p>
            <a:pPr marL="342900" indent="-342900">
              <a:buFont typeface="Arial" panose="020B0604020202020204" pitchFamily="34" charset="0"/>
              <a:buChar char="•"/>
            </a:pPr>
            <a:r>
              <a:rPr lang="en-US" sz="2000" dirty="0" err="1" smtClean="0"/>
              <a:t>Nachfrage</a:t>
            </a:r>
            <a:r>
              <a:rPr lang="en-US" sz="2000" dirty="0" smtClean="0"/>
              <a:t> </a:t>
            </a:r>
            <a:r>
              <a:rPr lang="en-US" sz="2000" dirty="0" err="1" smtClean="0"/>
              <a:t>steigt</a:t>
            </a:r>
            <a:r>
              <a:rPr lang="en-US" sz="2000" dirty="0" smtClean="0"/>
              <a:t> je </a:t>
            </a:r>
            <a:r>
              <a:rPr lang="en-US" sz="2000" dirty="0" err="1" smtClean="0"/>
              <a:t>höher</a:t>
            </a:r>
            <a:r>
              <a:rPr lang="en-US" sz="2000" dirty="0" smtClean="0"/>
              <a:t> </a:t>
            </a:r>
            <a:r>
              <a:rPr lang="en-US" sz="2000" smtClean="0"/>
              <a:t>der Preis </a:t>
            </a:r>
            <a:r>
              <a:rPr lang="en-US" sz="2000" dirty="0" smtClean="0"/>
              <a:t>der </a:t>
            </a:r>
            <a:r>
              <a:rPr lang="en-US" sz="2000" dirty="0" err="1" smtClean="0"/>
              <a:t>Konkurrenten</a:t>
            </a:r>
            <a:r>
              <a:rPr lang="en-US" sz="2000" dirty="0" smtClean="0"/>
              <a:t> (P). </a:t>
            </a:r>
          </a:p>
          <a:p>
            <a:endParaRPr lang="en-US" sz="2000" dirty="0"/>
          </a:p>
          <a:p>
            <a:pPr marL="342900" indent="-342900">
              <a:buFont typeface="Arial" panose="020B0604020202020204" pitchFamily="34" charset="0"/>
              <a:buChar char="•"/>
            </a:pPr>
            <a:r>
              <a:rPr lang="en-US" sz="2000" dirty="0"/>
              <a:t>Falls p = P, </a:t>
            </a:r>
            <a:r>
              <a:rPr lang="en-US" sz="2000" dirty="0" err="1"/>
              <a:t>verkaufen</a:t>
            </a:r>
            <a:r>
              <a:rPr lang="en-US" sz="2000" dirty="0"/>
              <a:t> </a:t>
            </a:r>
            <a:r>
              <a:rPr lang="en-US" sz="2000" dirty="0" err="1"/>
              <a:t>alle</a:t>
            </a:r>
            <a:r>
              <a:rPr lang="en-US" sz="2000" dirty="0"/>
              <a:t> </a:t>
            </a:r>
            <a:r>
              <a:rPr lang="en-US" sz="2000" dirty="0" err="1"/>
              <a:t>Firmen</a:t>
            </a:r>
            <a:r>
              <a:rPr lang="en-US" sz="2000" dirty="0"/>
              <a:t> den </a:t>
            </a:r>
            <a:r>
              <a:rPr lang="en-US" sz="2000" dirty="0" err="1"/>
              <a:t>Anteil</a:t>
            </a:r>
            <a:r>
              <a:rPr lang="en-US" sz="2000" dirty="0"/>
              <a:t> S/n</a:t>
            </a:r>
          </a:p>
          <a:p>
            <a:endParaRPr lang="en-US" sz="2000" dirty="0" smtClean="0"/>
          </a:p>
          <a:p>
            <a:pPr marL="342900" indent="-342900">
              <a:buFont typeface="Arial" panose="020B0604020202020204" pitchFamily="34" charset="0"/>
              <a:buChar char="•"/>
            </a:pPr>
            <a:r>
              <a:rPr lang="en-US" sz="2000" dirty="0" smtClean="0"/>
              <a:t>Je </a:t>
            </a:r>
            <a:r>
              <a:rPr lang="en-US" sz="2000" dirty="0" err="1"/>
              <a:t>mehr</a:t>
            </a:r>
            <a:r>
              <a:rPr lang="en-US" sz="2000" dirty="0"/>
              <a:t> der </a:t>
            </a:r>
            <a:r>
              <a:rPr lang="en-US" sz="2000" err="1"/>
              <a:t>eigene</a:t>
            </a:r>
            <a:r>
              <a:rPr lang="en-US" sz="2000"/>
              <a:t> </a:t>
            </a:r>
            <a:r>
              <a:rPr lang="en-US" sz="2000" smtClean="0"/>
              <a:t>Preis </a:t>
            </a:r>
            <a:r>
              <a:rPr lang="en-US" sz="2000" dirty="0"/>
              <a:t>(p) </a:t>
            </a:r>
            <a:r>
              <a:rPr lang="en-US" sz="2000"/>
              <a:t>den </a:t>
            </a:r>
            <a:r>
              <a:rPr lang="en-US" sz="2000" smtClean="0"/>
              <a:t>Durchschittspreis </a:t>
            </a:r>
            <a:r>
              <a:rPr lang="en-US" sz="2000" dirty="0"/>
              <a:t>(P) </a:t>
            </a:r>
            <a:r>
              <a:rPr lang="en-US" sz="2000" dirty="0" err="1"/>
              <a:t>übersteigt</a:t>
            </a:r>
            <a:r>
              <a:rPr lang="en-US" sz="2000" dirty="0"/>
              <a:t>, </a:t>
            </a:r>
            <a:r>
              <a:rPr lang="en-US" sz="2000" dirty="0" err="1"/>
              <a:t>desto</a:t>
            </a:r>
            <a:r>
              <a:rPr lang="en-US" sz="2000" dirty="0"/>
              <a:t> </a:t>
            </a:r>
            <a:r>
              <a:rPr lang="en-US" sz="2000" dirty="0" err="1"/>
              <a:t>kleiner</a:t>
            </a:r>
            <a:r>
              <a:rPr lang="en-US" sz="2000" dirty="0"/>
              <a:t> </a:t>
            </a:r>
            <a:r>
              <a:rPr lang="en-US" sz="2000" dirty="0" err="1"/>
              <a:t>ist</a:t>
            </a:r>
            <a:r>
              <a:rPr lang="en-US" sz="2000" dirty="0"/>
              <a:t> der </a:t>
            </a:r>
            <a:r>
              <a:rPr lang="en-US" sz="2000" dirty="0" err="1"/>
              <a:t>Marktanteil</a:t>
            </a:r>
            <a:r>
              <a:rPr lang="en-US" sz="2000" dirty="0"/>
              <a:t> der Firma. </a:t>
            </a:r>
          </a:p>
          <a:p>
            <a:pPr marL="342900" indent="-342900">
              <a:buFont typeface="Arial" panose="020B0604020202020204" pitchFamily="34" charset="0"/>
              <a:buChar char="•"/>
            </a:pPr>
            <a:endParaRPr lang="en-US" sz="2000" dirty="0" smtClean="0"/>
          </a:p>
          <a:p>
            <a:endParaRPr lang="en-US" sz="2000" dirty="0" smtClean="0"/>
          </a:p>
          <a:p>
            <a:endParaRPr lang="en-US" sz="2000" dirty="0"/>
          </a:p>
          <a:p>
            <a:endParaRPr lang="en-US" sz="2000" dirty="0"/>
          </a:p>
          <a:p>
            <a:pPr marL="342900" indent="-342900">
              <a:buFont typeface="Arial" panose="020B0604020202020204" pitchFamily="34" charset="0"/>
              <a:buChar char="•"/>
            </a:pPr>
            <a:r>
              <a:rPr lang="en-US" sz="2000" dirty="0" smtClean="0"/>
              <a:t>Die </a:t>
            </a:r>
            <a:r>
              <a:rPr lang="en-US" sz="2000" dirty="0" err="1" smtClean="0"/>
              <a:t>Branchengröße</a:t>
            </a:r>
            <a:r>
              <a:rPr lang="en-US" sz="2000" dirty="0" smtClean="0"/>
              <a:t> </a:t>
            </a:r>
            <a:r>
              <a:rPr lang="en-US" sz="2000" dirty="0"/>
              <a:t>(S) </a:t>
            </a:r>
            <a:r>
              <a:rPr lang="en-US" sz="2000" dirty="0" err="1"/>
              <a:t>hängt</a:t>
            </a:r>
            <a:r>
              <a:rPr lang="en-US" sz="2000" dirty="0"/>
              <a:t> </a:t>
            </a:r>
            <a:r>
              <a:rPr lang="en-US" sz="2000" dirty="0" err="1"/>
              <a:t>nicht</a:t>
            </a:r>
            <a:r>
              <a:rPr lang="en-US" sz="2000" dirty="0"/>
              <a:t> </a:t>
            </a:r>
            <a:r>
              <a:rPr lang="en-US" sz="2000" err="1"/>
              <a:t>vom</a:t>
            </a:r>
            <a:r>
              <a:rPr lang="en-US" sz="2000"/>
              <a:t> </a:t>
            </a:r>
            <a:r>
              <a:rPr lang="en-US" sz="2000" smtClean="0"/>
              <a:t>Preis </a:t>
            </a:r>
            <a:r>
              <a:rPr lang="en-US" sz="2000" dirty="0"/>
              <a:t>ab</a:t>
            </a:r>
            <a:endParaRPr lang="de-DE" sz="2000" dirty="0"/>
          </a:p>
        </p:txBody>
      </p:sp>
      <p:sp>
        <p:nvSpPr>
          <p:cNvPr id="2" name="Textfeld 1">
            <a:extLst>
              <a:ext uri="{FF2B5EF4-FFF2-40B4-BE49-F238E27FC236}">
                <a16:creationId xmlns:a16="http://schemas.microsoft.com/office/drawing/2014/main" id="{AA8C0CEF-E713-4B93-A038-8D3E97CD89C9}"/>
              </a:ext>
            </a:extLst>
          </p:cNvPr>
          <p:cNvSpPr txBox="1"/>
          <p:nvPr/>
        </p:nvSpPr>
        <p:spPr>
          <a:xfrm>
            <a:off x="2260650" y="745269"/>
            <a:ext cx="3683252" cy="923330"/>
          </a:xfrm>
          <a:prstGeom prst="rect">
            <a:avLst/>
          </a:prstGeom>
          <a:noFill/>
        </p:spPr>
        <p:txBody>
          <a:bodyPr wrap="none" rtlCol="0">
            <a:spAutoFit/>
          </a:bodyPr>
          <a:lstStyle/>
          <a:p>
            <a:r>
              <a:rPr lang="en-US" dirty="0"/>
              <a:t>x = </a:t>
            </a:r>
            <a:r>
              <a:rPr lang="en-US" dirty="0" err="1"/>
              <a:t>Absatzmenge</a:t>
            </a:r>
            <a:r>
              <a:rPr lang="en-US" dirty="0"/>
              <a:t> der </a:t>
            </a:r>
            <a:r>
              <a:rPr lang="en-US" dirty="0" err="1"/>
              <a:t>einzelnen</a:t>
            </a:r>
            <a:r>
              <a:rPr lang="en-US" dirty="0"/>
              <a:t> </a:t>
            </a:r>
            <a:r>
              <a:rPr lang="en-US" dirty="0" err="1"/>
              <a:t>Firma</a:t>
            </a:r>
            <a:endParaRPr lang="en-US" dirty="0"/>
          </a:p>
          <a:p>
            <a:r>
              <a:rPr lang="en-US" dirty="0"/>
              <a:t>S = </a:t>
            </a:r>
            <a:r>
              <a:rPr lang="en-US" dirty="0" err="1"/>
              <a:t>Absatzmenge</a:t>
            </a:r>
            <a:r>
              <a:rPr lang="en-US" dirty="0"/>
              <a:t> der </a:t>
            </a:r>
            <a:r>
              <a:rPr lang="en-US" dirty="0" err="1"/>
              <a:t>Branche</a:t>
            </a:r>
            <a:endParaRPr lang="en-US" dirty="0"/>
          </a:p>
          <a:p>
            <a:r>
              <a:rPr lang="en-US" dirty="0"/>
              <a:t>n = </a:t>
            </a:r>
            <a:r>
              <a:rPr lang="en-US" dirty="0" err="1"/>
              <a:t>Anzahl</a:t>
            </a:r>
            <a:r>
              <a:rPr lang="en-US" dirty="0"/>
              <a:t> der </a:t>
            </a:r>
            <a:r>
              <a:rPr lang="en-US" dirty="0" err="1"/>
              <a:t>Firmen</a:t>
            </a:r>
            <a:r>
              <a:rPr lang="en-US" dirty="0"/>
              <a:t> </a:t>
            </a:r>
          </a:p>
        </p:txBody>
      </p:sp>
      <p:sp>
        <p:nvSpPr>
          <p:cNvPr id="3" name="Rechteck 2"/>
          <p:cNvSpPr/>
          <p:nvPr/>
        </p:nvSpPr>
        <p:spPr>
          <a:xfrm>
            <a:off x="5046681" y="1950863"/>
            <a:ext cx="2140330" cy="369332"/>
          </a:xfrm>
          <a:prstGeom prst="rect">
            <a:avLst/>
          </a:prstGeom>
        </p:spPr>
        <p:txBody>
          <a:bodyPr wrap="none">
            <a:spAutoFit/>
          </a:bodyPr>
          <a:lstStyle/>
          <a:p>
            <a:r>
              <a:rPr lang="de-DE" dirty="0"/>
              <a:t>x = </a:t>
            </a:r>
            <a:r>
              <a:rPr lang="de-DE" dirty="0" smtClean="0"/>
              <a:t>   S   (</a:t>
            </a:r>
            <a:r>
              <a:rPr lang="de-DE" dirty="0"/>
              <a:t>1/n –b(p-P))</a:t>
            </a:r>
          </a:p>
        </p:txBody>
      </p:sp>
      <p:sp>
        <p:nvSpPr>
          <p:cNvPr id="7" name="Textfeld 6">
            <a:extLst>
              <a:ext uri="{FF2B5EF4-FFF2-40B4-BE49-F238E27FC236}">
                <a16:creationId xmlns:a16="http://schemas.microsoft.com/office/drawing/2014/main" id="{EA66E258-8245-4EE8-9B19-BB1BAC4D268E}"/>
              </a:ext>
            </a:extLst>
          </p:cNvPr>
          <p:cNvSpPr txBox="1"/>
          <p:nvPr/>
        </p:nvSpPr>
        <p:spPr>
          <a:xfrm>
            <a:off x="5545307" y="1711394"/>
            <a:ext cx="536319" cy="306998"/>
          </a:xfrm>
          <a:prstGeom prst="rect">
            <a:avLst/>
          </a:prstGeom>
          <a:noFill/>
        </p:spPr>
        <p:txBody>
          <a:bodyPr wrap="square" rtlCol="0">
            <a:noAutofit/>
          </a:bodyPr>
          <a:lstStyle/>
          <a:p>
            <a:r>
              <a:rPr lang="de-DE" sz="1400" dirty="0" smtClean="0"/>
              <a:t>S ↑</a:t>
            </a:r>
            <a:endParaRPr lang="de-DE" sz="1400" dirty="0"/>
          </a:p>
        </p:txBody>
      </p:sp>
      <p:sp>
        <p:nvSpPr>
          <p:cNvPr id="8" name="Textfeld 7">
            <a:extLst>
              <a:ext uri="{FF2B5EF4-FFF2-40B4-BE49-F238E27FC236}">
                <a16:creationId xmlns:a16="http://schemas.microsoft.com/office/drawing/2014/main" id="{EA66E258-8245-4EE8-9B19-BB1BAC4D268E}"/>
              </a:ext>
            </a:extLst>
          </p:cNvPr>
          <p:cNvSpPr txBox="1"/>
          <p:nvPr/>
        </p:nvSpPr>
        <p:spPr>
          <a:xfrm>
            <a:off x="6081626" y="1677630"/>
            <a:ext cx="864045" cy="306998"/>
          </a:xfrm>
          <a:prstGeom prst="rect">
            <a:avLst/>
          </a:prstGeom>
          <a:noFill/>
        </p:spPr>
        <p:txBody>
          <a:bodyPr wrap="square" rtlCol="0">
            <a:noAutofit/>
          </a:bodyPr>
          <a:lstStyle/>
          <a:p>
            <a:r>
              <a:rPr lang="de-DE" sz="1400" dirty="0" smtClean="0"/>
              <a:t>konstant</a:t>
            </a:r>
            <a:endParaRPr lang="de-DE" sz="1400" dirty="0"/>
          </a:p>
        </p:txBody>
      </p:sp>
      <p:sp>
        <p:nvSpPr>
          <p:cNvPr id="10" name="Textfeld 9">
            <a:extLst>
              <a:ext uri="{FF2B5EF4-FFF2-40B4-BE49-F238E27FC236}">
                <a16:creationId xmlns:a16="http://schemas.microsoft.com/office/drawing/2014/main" id="{EA66E258-8245-4EE8-9B19-BB1BAC4D268E}"/>
              </a:ext>
            </a:extLst>
          </p:cNvPr>
          <p:cNvSpPr txBox="1"/>
          <p:nvPr/>
        </p:nvSpPr>
        <p:spPr>
          <a:xfrm>
            <a:off x="6970173" y="1699038"/>
            <a:ext cx="864045" cy="306998"/>
          </a:xfrm>
          <a:prstGeom prst="rect">
            <a:avLst/>
          </a:prstGeom>
          <a:noFill/>
        </p:spPr>
        <p:txBody>
          <a:bodyPr wrap="square" rtlCol="0">
            <a:noAutofit/>
          </a:bodyPr>
          <a:lstStyle/>
          <a:p>
            <a:r>
              <a:rPr lang="de-DE" sz="1400" dirty="0" smtClean="0"/>
              <a:t>→ x ↑ </a:t>
            </a:r>
            <a:endParaRPr lang="de-DE" sz="1400" dirty="0"/>
          </a:p>
        </p:txBody>
      </p:sp>
      <p:sp>
        <p:nvSpPr>
          <p:cNvPr id="6" name="Rechteck 5"/>
          <p:cNvSpPr/>
          <p:nvPr/>
        </p:nvSpPr>
        <p:spPr>
          <a:xfrm>
            <a:off x="6096000" y="752865"/>
            <a:ext cx="6096000" cy="923330"/>
          </a:xfrm>
          <a:prstGeom prst="rect">
            <a:avLst/>
          </a:prstGeom>
        </p:spPr>
        <p:txBody>
          <a:bodyPr>
            <a:spAutoFit/>
          </a:bodyPr>
          <a:lstStyle/>
          <a:p>
            <a:r>
              <a:rPr lang="en-US" dirty="0" smtClean="0"/>
              <a:t>p </a:t>
            </a:r>
            <a:r>
              <a:rPr lang="en-US" smtClean="0"/>
              <a:t>= Preis </a:t>
            </a:r>
            <a:r>
              <a:rPr lang="en-US" dirty="0" smtClean="0"/>
              <a:t>der </a:t>
            </a:r>
            <a:r>
              <a:rPr lang="en-US" dirty="0" err="1" smtClean="0"/>
              <a:t>einzelnen</a:t>
            </a:r>
            <a:r>
              <a:rPr lang="en-US" dirty="0" smtClean="0"/>
              <a:t> Firma</a:t>
            </a:r>
          </a:p>
          <a:p>
            <a:r>
              <a:rPr lang="en-US" dirty="0" smtClean="0"/>
              <a:t>P </a:t>
            </a:r>
            <a:r>
              <a:rPr lang="en-US" smtClean="0"/>
              <a:t>= Durchschnittspreis </a:t>
            </a:r>
            <a:r>
              <a:rPr lang="en-US" dirty="0" err="1" smtClean="0"/>
              <a:t>aller</a:t>
            </a:r>
            <a:r>
              <a:rPr lang="en-US" dirty="0" smtClean="0"/>
              <a:t> </a:t>
            </a:r>
            <a:r>
              <a:rPr lang="en-US" dirty="0" err="1" smtClean="0"/>
              <a:t>Konkurrenten</a:t>
            </a:r>
            <a:endParaRPr lang="en-US" dirty="0" smtClean="0"/>
          </a:p>
          <a:p>
            <a:r>
              <a:rPr lang="en-US" dirty="0" smtClean="0"/>
              <a:t>b = Parameter </a:t>
            </a:r>
            <a:r>
              <a:rPr lang="en-US" smtClean="0"/>
              <a:t>der Preissensitivität </a:t>
            </a:r>
            <a:r>
              <a:rPr lang="en-US" dirty="0" smtClean="0"/>
              <a:t>(b&gt;0) </a:t>
            </a:r>
            <a:endParaRPr lang="de-DE" dirty="0"/>
          </a:p>
        </p:txBody>
      </p:sp>
      <p:sp>
        <p:nvSpPr>
          <p:cNvPr id="11" name="Rechteck 10"/>
          <p:cNvSpPr/>
          <p:nvPr/>
        </p:nvSpPr>
        <p:spPr>
          <a:xfrm>
            <a:off x="6615643" y="2495915"/>
            <a:ext cx="2563522" cy="369332"/>
          </a:xfrm>
          <a:prstGeom prst="rect">
            <a:avLst/>
          </a:prstGeom>
        </p:spPr>
        <p:txBody>
          <a:bodyPr wrap="none">
            <a:spAutoFit/>
          </a:bodyPr>
          <a:lstStyle/>
          <a:p>
            <a:r>
              <a:rPr lang="de-DE" dirty="0"/>
              <a:t>x = </a:t>
            </a:r>
            <a:r>
              <a:rPr lang="de-DE" dirty="0" smtClean="0"/>
              <a:t>     S         (</a:t>
            </a:r>
            <a:r>
              <a:rPr lang="de-DE" dirty="0"/>
              <a:t>1/n –b(p-P))</a:t>
            </a:r>
          </a:p>
        </p:txBody>
      </p:sp>
      <p:sp>
        <p:nvSpPr>
          <p:cNvPr id="12" name="Textfeld 11">
            <a:extLst>
              <a:ext uri="{FF2B5EF4-FFF2-40B4-BE49-F238E27FC236}">
                <a16:creationId xmlns:a16="http://schemas.microsoft.com/office/drawing/2014/main" id="{EA66E258-8245-4EE8-9B19-BB1BAC4D268E}"/>
              </a:ext>
            </a:extLst>
          </p:cNvPr>
          <p:cNvSpPr txBox="1"/>
          <p:nvPr/>
        </p:nvSpPr>
        <p:spPr>
          <a:xfrm>
            <a:off x="6990624" y="2262397"/>
            <a:ext cx="847682" cy="306998"/>
          </a:xfrm>
          <a:prstGeom prst="rect">
            <a:avLst/>
          </a:prstGeom>
          <a:noFill/>
        </p:spPr>
        <p:txBody>
          <a:bodyPr wrap="square" rtlCol="0">
            <a:noAutofit/>
          </a:bodyPr>
          <a:lstStyle/>
          <a:p>
            <a:r>
              <a:rPr lang="de-DE" sz="1400" dirty="0" smtClean="0"/>
              <a:t>konstant</a:t>
            </a:r>
            <a:endParaRPr lang="de-DE" sz="1400" dirty="0"/>
          </a:p>
        </p:txBody>
      </p:sp>
      <p:sp>
        <p:nvSpPr>
          <p:cNvPr id="13" name="Textfeld 12">
            <a:extLst>
              <a:ext uri="{FF2B5EF4-FFF2-40B4-BE49-F238E27FC236}">
                <a16:creationId xmlns:a16="http://schemas.microsoft.com/office/drawing/2014/main" id="{EA66E258-8245-4EE8-9B19-BB1BAC4D268E}"/>
              </a:ext>
            </a:extLst>
          </p:cNvPr>
          <p:cNvSpPr txBox="1"/>
          <p:nvPr/>
        </p:nvSpPr>
        <p:spPr>
          <a:xfrm>
            <a:off x="7900651" y="2278555"/>
            <a:ext cx="864045" cy="306998"/>
          </a:xfrm>
          <a:prstGeom prst="rect">
            <a:avLst/>
          </a:prstGeom>
          <a:noFill/>
        </p:spPr>
        <p:txBody>
          <a:bodyPr wrap="square" rtlCol="0">
            <a:noAutofit/>
          </a:bodyPr>
          <a:lstStyle/>
          <a:p>
            <a:r>
              <a:rPr lang="de-DE" sz="1400" dirty="0" smtClean="0"/>
              <a:t>konstant</a:t>
            </a:r>
            <a:endParaRPr lang="de-DE" sz="1400" dirty="0"/>
          </a:p>
        </p:txBody>
      </p:sp>
      <p:sp>
        <p:nvSpPr>
          <p:cNvPr id="14" name="Textfeld 13">
            <a:extLst>
              <a:ext uri="{FF2B5EF4-FFF2-40B4-BE49-F238E27FC236}">
                <a16:creationId xmlns:a16="http://schemas.microsoft.com/office/drawing/2014/main" id="{EA66E258-8245-4EE8-9B19-BB1BAC4D268E}"/>
              </a:ext>
            </a:extLst>
          </p:cNvPr>
          <p:cNvSpPr txBox="1"/>
          <p:nvPr/>
        </p:nvSpPr>
        <p:spPr>
          <a:xfrm>
            <a:off x="8748333" y="2278555"/>
            <a:ext cx="463519" cy="306998"/>
          </a:xfrm>
          <a:prstGeom prst="rect">
            <a:avLst/>
          </a:prstGeom>
          <a:noFill/>
        </p:spPr>
        <p:txBody>
          <a:bodyPr wrap="square" rtlCol="0">
            <a:noAutofit/>
          </a:bodyPr>
          <a:lstStyle/>
          <a:p>
            <a:r>
              <a:rPr lang="de-DE" sz="1400" dirty="0"/>
              <a:t>P</a:t>
            </a:r>
            <a:r>
              <a:rPr lang="de-DE" sz="1400" dirty="0" smtClean="0"/>
              <a:t>↑ </a:t>
            </a:r>
            <a:endParaRPr lang="de-DE" sz="1400" dirty="0"/>
          </a:p>
        </p:txBody>
      </p:sp>
      <p:sp>
        <p:nvSpPr>
          <p:cNvPr id="15" name="Textfeld 14">
            <a:extLst>
              <a:ext uri="{FF2B5EF4-FFF2-40B4-BE49-F238E27FC236}">
                <a16:creationId xmlns:a16="http://schemas.microsoft.com/office/drawing/2014/main" id="{EA66E258-8245-4EE8-9B19-BB1BAC4D268E}"/>
              </a:ext>
            </a:extLst>
          </p:cNvPr>
          <p:cNvSpPr txBox="1"/>
          <p:nvPr/>
        </p:nvSpPr>
        <p:spPr>
          <a:xfrm>
            <a:off x="9211852" y="2284470"/>
            <a:ext cx="2890501" cy="306998"/>
          </a:xfrm>
          <a:prstGeom prst="rect">
            <a:avLst/>
          </a:prstGeom>
          <a:noFill/>
        </p:spPr>
        <p:txBody>
          <a:bodyPr wrap="square" rtlCol="0">
            <a:noAutofit/>
          </a:bodyPr>
          <a:lstStyle/>
          <a:p>
            <a:r>
              <a:rPr lang="de-DE" sz="1400" dirty="0" smtClean="0"/>
              <a:t>→ x ↑ (minus ∙ minus = plus!) </a:t>
            </a:r>
            <a:endParaRPr lang="de-DE" sz="1400" dirty="0"/>
          </a:p>
        </p:txBody>
      </p:sp>
      <p:sp>
        <p:nvSpPr>
          <p:cNvPr id="16" name="Rechteck 15"/>
          <p:cNvSpPr/>
          <p:nvPr/>
        </p:nvSpPr>
        <p:spPr>
          <a:xfrm>
            <a:off x="5745563" y="3122317"/>
            <a:ext cx="2563522" cy="369332"/>
          </a:xfrm>
          <a:prstGeom prst="rect">
            <a:avLst/>
          </a:prstGeom>
        </p:spPr>
        <p:txBody>
          <a:bodyPr wrap="none">
            <a:spAutoFit/>
          </a:bodyPr>
          <a:lstStyle/>
          <a:p>
            <a:r>
              <a:rPr lang="de-DE" dirty="0"/>
              <a:t>x = </a:t>
            </a:r>
            <a:r>
              <a:rPr lang="de-DE" dirty="0" smtClean="0"/>
              <a:t>     S         (</a:t>
            </a:r>
            <a:r>
              <a:rPr lang="de-DE" dirty="0"/>
              <a:t>1/n –b(p-P))</a:t>
            </a:r>
          </a:p>
        </p:txBody>
      </p:sp>
      <p:sp>
        <p:nvSpPr>
          <p:cNvPr id="17" name="Textfeld 16">
            <a:extLst>
              <a:ext uri="{FF2B5EF4-FFF2-40B4-BE49-F238E27FC236}">
                <a16:creationId xmlns:a16="http://schemas.microsoft.com/office/drawing/2014/main" id="{EA66E258-8245-4EE8-9B19-BB1BAC4D268E}"/>
              </a:ext>
            </a:extLst>
          </p:cNvPr>
          <p:cNvSpPr txBox="1"/>
          <p:nvPr/>
        </p:nvSpPr>
        <p:spPr>
          <a:xfrm>
            <a:off x="8532936" y="3147520"/>
            <a:ext cx="487351" cy="306998"/>
          </a:xfrm>
          <a:prstGeom prst="rect">
            <a:avLst/>
          </a:prstGeom>
          <a:noFill/>
        </p:spPr>
        <p:txBody>
          <a:bodyPr wrap="square" rtlCol="0">
            <a:noAutofit/>
          </a:bodyPr>
          <a:lstStyle/>
          <a:p>
            <a:r>
              <a:rPr lang="de-DE" sz="1400" dirty="0" smtClean="0"/>
              <a:t>p=P </a:t>
            </a:r>
            <a:endParaRPr lang="de-DE" sz="1400" dirty="0"/>
          </a:p>
        </p:txBody>
      </p:sp>
      <p:sp>
        <p:nvSpPr>
          <p:cNvPr id="18" name="Textfeld 17">
            <a:extLst>
              <a:ext uri="{FF2B5EF4-FFF2-40B4-BE49-F238E27FC236}">
                <a16:creationId xmlns:a16="http://schemas.microsoft.com/office/drawing/2014/main" id="{EA66E258-8245-4EE8-9B19-BB1BAC4D268E}"/>
              </a:ext>
            </a:extLst>
          </p:cNvPr>
          <p:cNvSpPr txBox="1"/>
          <p:nvPr/>
        </p:nvSpPr>
        <p:spPr>
          <a:xfrm>
            <a:off x="9020287" y="3168467"/>
            <a:ext cx="1054249" cy="306998"/>
          </a:xfrm>
          <a:prstGeom prst="rect">
            <a:avLst/>
          </a:prstGeom>
          <a:noFill/>
        </p:spPr>
        <p:txBody>
          <a:bodyPr wrap="square" rtlCol="0">
            <a:noAutofit/>
          </a:bodyPr>
          <a:lstStyle/>
          <a:p>
            <a:r>
              <a:rPr lang="de-DE" sz="1400" dirty="0" smtClean="0"/>
              <a:t>→ b(p-P)=0</a:t>
            </a:r>
            <a:endParaRPr lang="de-DE" sz="1400" dirty="0"/>
          </a:p>
        </p:txBody>
      </p:sp>
      <p:sp>
        <p:nvSpPr>
          <p:cNvPr id="19" name="Textfeld 18">
            <a:extLst>
              <a:ext uri="{FF2B5EF4-FFF2-40B4-BE49-F238E27FC236}">
                <a16:creationId xmlns:a16="http://schemas.microsoft.com/office/drawing/2014/main" id="{EA66E258-8245-4EE8-9B19-BB1BAC4D268E}"/>
              </a:ext>
            </a:extLst>
          </p:cNvPr>
          <p:cNvSpPr txBox="1"/>
          <p:nvPr/>
        </p:nvSpPr>
        <p:spPr>
          <a:xfrm>
            <a:off x="10074536" y="3168467"/>
            <a:ext cx="1479177" cy="306998"/>
          </a:xfrm>
          <a:prstGeom prst="rect">
            <a:avLst/>
          </a:prstGeom>
          <a:noFill/>
        </p:spPr>
        <p:txBody>
          <a:bodyPr wrap="square" rtlCol="0">
            <a:noAutofit/>
          </a:bodyPr>
          <a:lstStyle/>
          <a:p>
            <a:r>
              <a:rPr lang="de-DE" sz="1400" dirty="0" smtClean="0"/>
              <a:t>→ x=</a:t>
            </a:r>
            <a:r>
              <a:rPr lang="en-US" sz="1400" dirty="0" smtClean="0"/>
              <a:t>S/n</a:t>
            </a:r>
            <a:endParaRPr lang="en-US" sz="1400" dirty="0"/>
          </a:p>
        </p:txBody>
      </p:sp>
      <p:sp>
        <p:nvSpPr>
          <p:cNvPr id="20" name="Rechteck 19"/>
          <p:cNvSpPr/>
          <p:nvPr/>
        </p:nvSpPr>
        <p:spPr>
          <a:xfrm>
            <a:off x="3544688" y="4133331"/>
            <a:ext cx="2563522" cy="369332"/>
          </a:xfrm>
          <a:prstGeom prst="rect">
            <a:avLst/>
          </a:prstGeom>
        </p:spPr>
        <p:txBody>
          <a:bodyPr wrap="none">
            <a:spAutoFit/>
          </a:bodyPr>
          <a:lstStyle/>
          <a:p>
            <a:r>
              <a:rPr lang="de-DE" dirty="0"/>
              <a:t>x = </a:t>
            </a:r>
            <a:r>
              <a:rPr lang="de-DE" dirty="0" smtClean="0"/>
              <a:t>     S         (</a:t>
            </a:r>
            <a:r>
              <a:rPr lang="de-DE" dirty="0"/>
              <a:t>1/n –b(p-P))</a:t>
            </a:r>
          </a:p>
        </p:txBody>
      </p:sp>
      <p:sp>
        <p:nvSpPr>
          <p:cNvPr id="21" name="Textfeld 20">
            <a:extLst>
              <a:ext uri="{FF2B5EF4-FFF2-40B4-BE49-F238E27FC236}">
                <a16:creationId xmlns:a16="http://schemas.microsoft.com/office/drawing/2014/main" id="{EA66E258-8245-4EE8-9B19-BB1BAC4D268E}"/>
              </a:ext>
            </a:extLst>
          </p:cNvPr>
          <p:cNvSpPr txBox="1"/>
          <p:nvPr/>
        </p:nvSpPr>
        <p:spPr>
          <a:xfrm>
            <a:off x="5470088" y="4477929"/>
            <a:ext cx="550950" cy="306998"/>
          </a:xfrm>
          <a:prstGeom prst="rect">
            <a:avLst/>
          </a:prstGeom>
          <a:noFill/>
        </p:spPr>
        <p:txBody>
          <a:bodyPr wrap="square" rtlCol="0">
            <a:noAutofit/>
          </a:bodyPr>
          <a:lstStyle/>
          <a:p>
            <a:r>
              <a:rPr lang="de-DE" sz="1400" dirty="0" smtClean="0"/>
              <a:t>p&gt;P</a:t>
            </a:r>
            <a:endParaRPr lang="de-DE" sz="1400" dirty="0"/>
          </a:p>
        </p:txBody>
      </p:sp>
      <p:sp>
        <p:nvSpPr>
          <p:cNvPr id="22" name="Textfeld 21">
            <a:extLst>
              <a:ext uri="{FF2B5EF4-FFF2-40B4-BE49-F238E27FC236}">
                <a16:creationId xmlns:a16="http://schemas.microsoft.com/office/drawing/2014/main" id="{EA66E258-8245-4EE8-9B19-BB1BAC4D268E}"/>
              </a:ext>
            </a:extLst>
          </p:cNvPr>
          <p:cNvSpPr txBox="1"/>
          <p:nvPr/>
        </p:nvSpPr>
        <p:spPr>
          <a:xfrm>
            <a:off x="5813466" y="4490296"/>
            <a:ext cx="1054249" cy="306998"/>
          </a:xfrm>
          <a:prstGeom prst="rect">
            <a:avLst/>
          </a:prstGeom>
          <a:noFill/>
        </p:spPr>
        <p:txBody>
          <a:bodyPr wrap="square" rtlCol="0">
            <a:noAutofit/>
          </a:bodyPr>
          <a:lstStyle/>
          <a:p>
            <a:r>
              <a:rPr lang="de-DE" sz="1400" dirty="0" smtClean="0"/>
              <a:t>→ b(p-P)&gt;0</a:t>
            </a:r>
            <a:endParaRPr lang="de-DE" sz="1400" dirty="0"/>
          </a:p>
        </p:txBody>
      </p:sp>
      <p:sp>
        <p:nvSpPr>
          <p:cNvPr id="23" name="Textfeld 22">
            <a:extLst>
              <a:ext uri="{FF2B5EF4-FFF2-40B4-BE49-F238E27FC236}">
                <a16:creationId xmlns:a16="http://schemas.microsoft.com/office/drawing/2014/main" id="{EA66E258-8245-4EE8-9B19-BB1BAC4D268E}"/>
              </a:ext>
            </a:extLst>
          </p:cNvPr>
          <p:cNvSpPr txBox="1"/>
          <p:nvPr/>
        </p:nvSpPr>
        <p:spPr>
          <a:xfrm>
            <a:off x="6745168" y="4498972"/>
            <a:ext cx="5446832" cy="306998"/>
          </a:xfrm>
          <a:prstGeom prst="rect">
            <a:avLst/>
          </a:prstGeom>
          <a:noFill/>
        </p:spPr>
        <p:txBody>
          <a:bodyPr wrap="square" rtlCol="0">
            <a:noAutofit/>
          </a:bodyPr>
          <a:lstStyle/>
          <a:p>
            <a:r>
              <a:rPr lang="de-DE" sz="1400" dirty="0" smtClean="0"/>
              <a:t>→ Umso mehr wird vom durchschnittlichen Marktanteil 1/n abgezogen</a:t>
            </a:r>
            <a:endParaRPr lang="de-DE" sz="1400" dirty="0"/>
          </a:p>
        </p:txBody>
      </p:sp>
      <p:sp>
        <p:nvSpPr>
          <p:cNvPr id="24" name="Textfeld 23">
            <a:extLst>
              <a:ext uri="{FF2B5EF4-FFF2-40B4-BE49-F238E27FC236}">
                <a16:creationId xmlns:a16="http://schemas.microsoft.com/office/drawing/2014/main" id="{EA66E258-8245-4EE8-9B19-BB1BAC4D268E}"/>
              </a:ext>
            </a:extLst>
          </p:cNvPr>
          <p:cNvSpPr txBox="1"/>
          <p:nvPr/>
        </p:nvSpPr>
        <p:spPr>
          <a:xfrm>
            <a:off x="2454283" y="5700284"/>
            <a:ext cx="8421698" cy="306998"/>
          </a:xfrm>
          <a:prstGeom prst="rect">
            <a:avLst/>
          </a:prstGeom>
          <a:noFill/>
        </p:spPr>
        <p:txBody>
          <a:bodyPr wrap="square" rtlCol="0">
            <a:noAutofit/>
          </a:bodyPr>
          <a:lstStyle/>
          <a:p>
            <a:r>
              <a:rPr lang="de-DE" sz="1400" dirty="0" smtClean="0"/>
              <a:t>S wird in dem Modell als exogener </a:t>
            </a:r>
            <a:r>
              <a:rPr lang="de-DE" sz="1400" dirty="0" err="1" smtClean="0"/>
              <a:t>Paramter</a:t>
            </a:r>
            <a:r>
              <a:rPr lang="de-DE" sz="1400" dirty="0" smtClean="0"/>
              <a:t> angesehen und als fest vorgegebene Größe angenommen</a:t>
            </a:r>
            <a:endParaRPr lang="de-DE" sz="1400" dirty="0"/>
          </a:p>
        </p:txBody>
      </p:sp>
      <p:sp>
        <p:nvSpPr>
          <p:cNvPr id="25" name="Textfeld 24">
            <a:extLst>
              <a:ext uri="{FF2B5EF4-FFF2-40B4-BE49-F238E27FC236}">
                <a16:creationId xmlns:a16="http://schemas.microsoft.com/office/drawing/2014/main" id="{EA66E258-8245-4EE8-9B19-BB1BAC4D268E}"/>
              </a:ext>
            </a:extLst>
          </p:cNvPr>
          <p:cNvSpPr txBox="1"/>
          <p:nvPr/>
        </p:nvSpPr>
        <p:spPr>
          <a:xfrm>
            <a:off x="5956399" y="4974975"/>
            <a:ext cx="5446832" cy="306998"/>
          </a:xfrm>
          <a:prstGeom prst="rect">
            <a:avLst/>
          </a:prstGeom>
          <a:noFill/>
        </p:spPr>
        <p:txBody>
          <a:bodyPr wrap="square" rtlCol="0">
            <a:noAutofit/>
          </a:bodyPr>
          <a:lstStyle/>
          <a:p>
            <a:r>
              <a:rPr lang="de-DE" sz="1400" dirty="0" smtClean="0"/>
              <a:t>Die Nachfragfunktion gilt natürlich nur in dem Bereich solange x&gt;0</a:t>
            </a:r>
            <a:endParaRPr lang="de-DE" sz="1400" dirty="0"/>
          </a:p>
        </p:txBody>
      </p:sp>
    </p:spTree>
    <p:extLst>
      <p:ext uri="{BB962C8B-B14F-4D97-AF65-F5344CB8AC3E}">
        <p14:creationId xmlns:p14="http://schemas.microsoft.com/office/powerpoint/2010/main" val="2131821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7"/>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8"/>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9"/>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0"/>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1"/>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22"/>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23"/>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25"/>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P spid="8" grpId="0"/>
      <p:bldP spid="10" grpId="0"/>
      <p:bldP spid="11" grpId="0"/>
      <p:bldP spid="12" grpId="0"/>
      <p:bldP spid="13" grpId="0"/>
      <p:bldP spid="14" grpId="0"/>
      <p:bldP spid="15" grpId="0"/>
      <p:bldP spid="16" grpId="0"/>
      <p:bldP spid="17" grpId="0"/>
      <p:bldP spid="18" grpId="0"/>
      <p:bldP spid="19" grpId="0"/>
      <p:bldP spid="20" grpId="0"/>
      <p:bldP spid="21" grpId="0"/>
      <p:bldP spid="22" grpId="0"/>
      <p:bldP spid="23" grpId="0"/>
      <p:bldP spid="24" grpId="0"/>
      <p:bldP spid="2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524000" y="-61674"/>
            <a:ext cx="9144000"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800" dirty="0" err="1">
                <a:solidFill>
                  <a:sysClr val="windowText" lastClr="000000"/>
                </a:solidFill>
              </a:rPr>
              <a:t>Monopolitische</a:t>
            </a:r>
            <a:r>
              <a:rPr lang="en-US" sz="2800" dirty="0">
                <a:solidFill>
                  <a:sysClr val="windowText" lastClr="000000"/>
                </a:solidFill>
              </a:rPr>
              <a:t> </a:t>
            </a:r>
            <a:r>
              <a:rPr lang="en-US" sz="2800" dirty="0" err="1">
                <a:solidFill>
                  <a:sysClr val="windowText" lastClr="000000"/>
                </a:solidFill>
              </a:rPr>
              <a:t>Konkurrenz</a:t>
            </a:r>
            <a:r>
              <a:rPr lang="en-US" sz="2800" dirty="0">
                <a:solidFill>
                  <a:sysClr val="windowText" lastClr="000000"/>
                </a:solidFill>
              </a:rPr>
              <a:t>: </a:t>
            </a:r>
            <a:r>
              <a:rPr lang="en-US" sz="2800" dirty="0" err="1">
                <a:solidFill>
                  <a:sysClr val="windowText" lastClr="000000"/>
                </a:solidFill>
              </a:rPr>
              <a:t>Gleichgewicht</a:t>
            </a:r>
            <a:endParaRPr lang="en-US" sz="2800" dirty="0">
              <a:solidFill>
                <a:sysClr val="windowText" lastClr="000000"/>
              </a:solidFill>
            </a:endParaRPr>
          </a:p>
        </p:txBody>
      </p:sp>
      <p:sp>
        <p:nvSpPr>
          <p:cNvPr id="9" name="Textfeld 8">
            <a:extLst>
              <a:ext uri="{FF2B5EF4-FFF2-40B4-BE49-F238E27FC236}">
                <a16:creationId xmlns:a16="http://schemas.microsoft.com/office/drawing/2014/main" id="{EA66E258-8245-4EE8-9B19-BB1BAC4D268E}"/>
              </a:ext>
            </a:extLst>
          </p:cNvPr>
          <p:cNvSpPr txBox="1"/>
          <p:nvPr/>
        </p:nvSpPr>
        <p:spPr>
          <a:xfrm>
            <a:off x="80682" y="460477"/>
            <a:ext cx="12192000" cy="1379081"/>
          </a:xfrm>
          <a:prstGeom prst="rect">
            <a:avLst/>
          </a:prstGeom>
          <a:noFill/>
        </p:spPr>
        <p:txBody>
          <a:bodyPr wrap="square" rtlCol="0">
            <a:noAutofit/>
          </a:bodyPr>
          <a:lstStyle/>
          <a:p>
            <a:r>
              <a:rPr lang="en-US" sz="2400" u="sng" dirty="0" err="1"/>
              <a:t>Firmenzahl</a:t>
            </a:r>
            <a:r>
              <a:rPr lang="en-US" sz="2400" u="sng" dirty="0"/>
              <a:t> und </a:t>
            </a:r>
            <a:r>
              <a:rPr lang="en-US" sz="2400" u="sng" dirty="0" err="1"/>
              <a:t>Durchschnittskosten</a:t>
            </a:r>
            <a:r>
              <a:rPr lang="en-US" sz="2400" u="sng" dirty="0"/>
              <a:t>:</a:t>
            </a:r>
          </a:p>
          <a:p>
            <a:endParaRPr lang="en-US" sz="2400" dirty="0"/>
          </a:p>
          <a:p>
            <a:r>
              <a:rPr lang="en-US" sz="2400" dirty="0"/>
              <a:t>Da </a:t>
            </a:r>
            <a:r>
              <a:rPr lang="en-US" sz="2400" dirty="0" err="1"/>
              <a:t>alle</a:t>
            </a:r>
            <a:r>
              <a:rPr lang="en-US" sz="2400" dirty="0"/>
              <a:t> </a:t>
            </a:r>
            <a:r>
              <a:rPr lang="en-US" sz="2400" dirty="0" err="1"/>
              <a:t>Firmen</a:t>
            </a:r>
            <a:r>
              <a:rPr lang="en-US" sz="2400" dirty="0"/>
              <a:t> </a:t>
            </a:r>
            <a:r>
              <a:rPr lang="en-US" sz="2400" dirty="0" err="1"/>
              <a:t>symmetrisch</a:t>
            </a:r>
            <a:r>
              <a:rPr lang="en-US" sz="2400" dirty="0"/>
              <a:t> </a:t>
            </a:r>
            <a:r>
              <a:rPr lang="en-US" sz="2400" dirty="0" err="1"/>
              <a:t>sind</a:t>
            </a:r>
            <a:r>
              <a:rPr lang="en-US" sz="2400" dirty="0"/>
              <a:t>, </a:t>
            </a:r>
            <a:r>
              <a:rPr lang="en-US" sz="2400" dirty="0" err="1"/>
              <a:t>müssen</a:t>
            </a:r>
            <a:r>
              <a:rPr lang="en-US" sz="2400" dirty="0"/>
              <a:t> </a:t>
            </a:r>
            <a:r>
              <a:rPr lang="en-US" sz="2400" dirty="0" err="1"/>
              <a:t>im</a:t>
            </a:r>
            <a:r>
              <a:rPr lang="en-US" sz="2400" dirty="0"/>
              <a:t> </a:t>
            </a:r>
            <a:r>
              <a:rPr lang="en-US" sz="2400" dirty="0" err="1"/>
              <a:t>Gleichgewicht</a:t>
            </a:r>
            <a:r>
              <a:rPr lang="en-US" sz="2400" dirty="0"/>
              <a:t> </a:t>
            </a:r>
            <a:r>
              <a:rPr lang="en-US" sz="2400" dirty="0" err="1"/>
              <a:t>alle</a:t>
            </a:r>
            <a:r>
              <a:rPr lang="en-US" sz="2400" dirty="0"/>
              <a:t> </a:t>
            </a:r>
            <a:r>
              <a:rPr lang="en-US" sz="2400" dirty="0" err="1"/>
              <a:t>zum</a:t>
            </a:r>
            <a:r>
              <a:rPr lang="en-US" sz="2400" dirty="0"/>
              <a:t> </a:t>
            </a:r>
            <a:r>
              <a:rPr lang="en-US" sz="2400" err="1"/>
              <a:t>gleichen</a:t>
            </a:r>
            <a:r>
              <a:rPr lang="en-US" sz="2400"/>
              <a:t> </a:t>
            </a:r>
            <a:r>
              <a:rPr lang="en-US" sz="2400" smtClean="0"/>
              <a:t>Preis </a:t>
            </a:r>
            <a:r>
              <a:rPr lang="en-US" sz="2400" dirty="0" err="1"/>
              <a:t>produzieren</a:t>
            </a:r>
            <a:endParaRPr lang="en-US" sz="2400" dirty="0"/>
          </a:p>
          <a:p>
            <a:r>
              <a:rPr lang="en-US" sz="2400" dirty="0"/>
              <a:t>				</a:t>
            </a:r>
          </a:p>
          <a:p>
            <a:endParaRPr lang="en-US" sz="2400" dirty="0"/>
          </a:p>
          <a:p>
            <a:endParaRPr lang="en-US" sz="2400" dirty="0"/>
          </a:p>
          <a:p>
            <a:r>
              <a:rPr lang="en-US" sz="2400" dirty="0"/>
              <a:t>	</a:t>
            </a:r>
          </a:p>
          <a:p>
            <a:endParaRPr lang="de-DE" sz="2000" dirty="0"/>
          </a:p>
        </p:txBody>
      </p:sp>
      <p:sp>
        <p:nvSpPr>
          <p:cNvPr id="2" name="Rechteck 1"/>
          <p:cNvSpPr/>
          <p:nvPr/>
        </p:nvSpPr>
        <p:spPr>
          <a:xfrm>
            <a:off x="1030965" y="1639503"/>
            <a:ext cx="1261884" cy="400110"/>
          </a:xfrm>
          <a:prstGeom prst="rect">
            <a:avLst/>
          </a:prstGeom>
        </p:spPr>
        <p:txBody>
          <a:bodyPr wrap="none">
            <a:spAutoFit/>
          </a:bodyPr>
          <a:lstStyle/>
          <a:p>
            <a:r>
              <a:rPr lang="en-US" sz="2000" dirty="0"/>
              <a:t>→ p*=p=P</a:t>
            </a:r>
          </a:p>
        </p:txBody>
      </p:sp>
      <p:sp>
        <p:nvSpPr>
          <p:cNvPr id="5" name="Rechteck 4"/>
          <p:cNvSpPr/>
          <p:nvPr/>
        </p:nvSpPr>
        <p:spPr>
          <a:xfrm>
            <a:off x="870138" y="2625526"/>
            <a:ext cx="7405361" cy="400110"/>
          </a:xfrm>
          <a:prstGeom prst="rect">
            <a:avLst/>
          </a:prstGeom>
        </p:spPr>
        <p:txBody>
          <a:bodyPr wrap="none">
            <a:spAutoFit/>
          </a:bodyPr>
          <a:lstStyle/>
          <a:p>
            <a:r>
              <a:rPr lang="en-US" sz="2000" dirty="0" smtClean="0"/>
              <a:t>→ </a:t>
            </a:r>
            <a:r>
              <a:rPr lang="en-US" sz="2000" dirty="0" err="1" smtClean="0"/>
              <a:t>Einsetzen</a:t>
            </a:r>
            <a:r>
              <a:rPr lang="en-US" sz="2000" dirty="0" smtClean="0"/>
              <a:t> in die </a:t>
            </a:r>
            <a:r>
              <a:rPr lang="en-US" sz="2000" dirty="0" err="1" smtClean="0"/>
              <a:t>Kostenfunktion</a:t>
            </a:r>
            <a:r>
              <a:rPr lang="en-US" sz="2000" dirty="0" smtClean="0"/>
              <a:t> </a:t>
            </a:r>
            <a:r>
              <a:rPr lang="en-US" sz="2000" dirty="0" err="1" smtClean="0"/>
              <a:t>liefert</a:t>
            </a:r>
            <a:r>
              <a:rPr lang="en-US" sz="2000" dirty="0" smtClean="0"/>
              <a:t> </a:t>
            </a:r>
            <a:r>
              <a:rPr lang="en-US" sz="2000" dirty="0" err="1" smtClean="0"/>
              <a:t>für</a:t>
            </a:r>
            <a:r>
              <a:rPr lang="en-US" sz="2000" dirty="0" smtClean="0"/>
              <a:t> die </a:t>
            </a:r>
            <a:r>
              <a:rPr lang="en-US" sz="2000" dirty="0" err="1" smtClean="0"/>
              <a:t>Durchschnittskosten</a:t>
            </a:r>
            <a:r>
              <a:rPr lang="en-US" sz="2000" dirty="0" smtClean="0"/>
              <a:t>:</a:t>
            </a:r>
          </a:p>
        </p:txBody>
      </p:sp>
      <p:sp>
        <p:nvSpPr>
          <p:cNvPr id="6" name="Rechteck 5"/>
          <p:cNvSpPr/>
          <p:nvPr/>
        </p:nvSpPr>
        <p:spPr>
          <a:xfrm>
            <a:off x="2506937" y="5199804"/>
            <a:ext cx="9336742" cy="707886"/>
          </a:xfrm>
          <a:prstGeom prst="rect">
            <a:avLst/>
          </a:prstGeom>
        </p:spPr>
        <p:txBody>
          <a:bodyPr wrap="square">
            <a:spAutoFit/>
          </a:bodyPr>
          <a:lstStyle/>
          <a:p>
            <a:r>
              <a:rPr lang="en-US" sz="2000" dirty="0"/>
              <a:t>→	Je </a:t>
            </a:r>
            <a:r>
              <a:rPr lang="en-US" sz="2000" dirty="0" err="1"/>
              <a:t>mehr</a:t>
            </a:r>
            <a:r>
              <a:rPr lang="en-US" sz="2000" dirty="0"/>
              <a:t> </a:t>
            </a:r>
            <a:r>
              <a:rPr lang="en-US" sz="2000" dirty="0" err="1"/>
              <a:t>Firmen</a:t>
            </a:r>
            <a:r>
              <a:rPr lang="en-US" sz="2000" dirty="0"/>
              <a:t> </a:t>
            </a:r>
            <a:r>
              <a:rPr lang="en-US" sz="2000" dirty="0" smtClean="0"/>
              <a:t>n in </a:t>
            </a:r>
            <a:r>
              <a:rPr lang="en-US" sz="2000" dirty="0"/>
              <a:t>der </a:t>
            </a:r>
            <a:r>
              <a:rPr lang="en-US" sz="2000" dirty="0" err="1" smtClean="0"/>
              <a:t>Branche</a:t>
            </a:r>
            <a:r>
              <a:rPr lang="en-US" sz="2000" dirty="0" smtClean="0"/>
              <a:t>, um so </a:t>
            </a:r>
            <a:r>
              <a:rPr lang="en-US" sz="2000" dirty="0" err="1" smtClean="0"/>
              <a:t>kleiner</a:t>
            </a:r>
            <a:r>
              <a:rPr lang="en-US" sz="2000" dirty="0" smtClean="0"/>
              <a:t> </a:t>
            </a:r>
            <a:r>
              <a:rPr lang="en-US" sz="2000" dirty="0" err="1" smtClean="0"/>
              <a:t>wird</a:t>
            </a:r>
            <a:r>
              <a:rPr lang="en-US" sz="2000" dirty="0" smtClean="0"/>
              <a:t> der </a:t>
            </a:r>
            <a:r>
              <a:rPr lang="en-US" sz="2000" dirty="0" err="1"/>
              <a:t>Anteil</a:t>
            </a:r>
            <a:r>
              <a:rPr lang="en-US" sz="2000" dirty="0"/>
              <a:t> </a:t>
            </a:r>
            <a:r>
              <a:rPr lang="en-US" sz="2000" dirty="0" err="1" smtClean="0"/>
              <a:t>jeder</a:t>
            </a:r>
            <a:r>
              <a:rPr lang="en-US" sz="2000" dirty="0" smtClean="0"/>
              <a:t> Firma am 	</a:t>
            </a:r>
            <a:r>
              <a:rPr lang="en-US" sz="2000" dirty="0" err="1" smtClean="0"/>
              <a:t>Branchenumsatz</a:t>
            </a:r>
            <a:r>
              <a:rPr lang="en-US" sz="2000" dirty="0" smtClean="0"/>
              <a:t> S</a:t>
            </a:r>
            <a:endParaRPr lang="de-DE" sz="2000" dirty="0"/>
          </a:p>
        </p:txBody>
      </p:sp>
      <p:sp>
        <p:nvSpPr>
          <p:cNvPr id="7" name="Rechteck 6"/>
          <p:cNvSpPr/>
          <p:nvPr/>
        </p:nvSpPr>
        <p:spPr>
          <a:xfrm>
            <a:off x="2506937" y="5907690"/>
            <a:ext cx="9368118" cy="707886"/>
          </a:xfrm>
          <a:prstGeom prst="rect">
            <a:avLst/>
          </a:prstGeom>
        </p:spPr>
        <p:txBody>
          <a:bodyPr wrap="square">
            <a:spAutoFit/>
          </a:bodyPr>
          <a:lstStyle/>
          <a:p>
            <a:r>
              <a:rPr lang="en-US" sz="2000" dirty="0"/>
              <a:t>→	je </a:t>
            </a:r>
            <a:r>
              <a:rPr lang="en-US" sz="2000" dirty="0" err="1"/>
              <a:t>höher</a:t>
            </a:r>
            <a:r>
              <a:rPr lang="en-US" sz="2000" dirty="0"/>
              <a:t> die </a:t>
            </a:r>
            <a:r>
              <a:rPr lang="en-US" sz="2000" dirty="0" err="1"/>
              <a:t>Durchschnittskosten</a:t>
            </a:r>
            <a:r>
              <a:rPr lang="en-US" sz="2000" dirty="0"/>
              <a:t> </a:t>
            </a:r>
            <a:r>
              <a:rPr lang="en-US" sz="2000" dirty="0" err="1" smtClean="0"/>
              <a:t>desto</a:t>
            </a:r>
            <a:r>
              <a:rPr lang="en-US" sz="2000" dirty="0" smtClean="0"/>
              <a:t> </a:t>
            </a:r>
            <a:r>
              <a:rPr lang="en-US" sz="2000" dirty="0" err="1" smtClean="0"/>
              <a:t>schwieriger</a:t>
            </a:r>
            <a:r>
              <a:rPr lang="en-US" sz="2000" dirty="0" smtClean="0"/>
              <a:t> </a:t>
            </a:r>
            <a:r>
              <a:rPr lang="en-US" sz="2000" dirty="0" err="1" smtClean="0"/>
              <a:t>wird</a:t>
            </a:r>
            <a:r>
              <a:rPr lang="en-US" sz="2000" dirty="0" smtClean="0"/>
              <a:t> </a:t>
            </a:r>
            <a:r>
              <a:rPr lang="en-US" sz="2000" dirty="0" err="1" smtClean="0"/>
              <a:t>es</a:t>
            </a:r>
            <a:r>
              <a:rPr lang="en-US" sz="2000" dirty="0" smtClean="0"/>
              <a:t> </a:t>
            </a:r>
            <a:r>
              <a:rPr lang="en-US" sz="2000" dirty="0" err="1" smtClean="0"/>
              <a:t>steigende</a:t>
            </a:r>
            <a:r>
              <a:rPr lang="en-US" sz="2000" dirty="0" smtClean="0"/>
              <a:t> 	</a:t>
            </a:r>
            <a:r>
              <a:rPr lang="en-US" sz="2000" dirty="0" err="1" smtClean="0"/>
              <a:t>Skalenerträge</a:t>
            </a:r>
            <a:r>
              <a:rPr lang="en-US" sz="2000" dirty="0" smtClean="0"/>
              <a:t> </a:t>
            </a:r>
            <a:r>
              <a:rPr lang="en-US" sz="2000" dirty="0" err="1" smtClean="0"/>
              <a:t>auszunutzen</a:t>
            </a:r>
            <a:endParaRPr lang="en-US" sz="2000" dirty="0"/>
          </a:p>
        </p:txBody>
      </p:sp>
      <p:sp>
        <p:nvSpPr>
          <p:cNvPr id="10" name="Rechteck 9"/>
          <p:cNvSpPr/>
          <p:nvPr/>
        </p:nvSpPr>
        <p:spPr>
          <a:xfrm>
            <a:off x="1618941" y="2089473"/>
            <a:ext cx="9251661" cy="400110"/>
          </a:xfrm>
          <a:prstGeom prst="rect">
            <a:avLst/>
          </a:prstGeom>
        </p:spPr>
        <p:txBody>
          <a:bodyPr wrap="square">
            <a:spAutoFit/>
          </a:bodyPr>
          <a:lstStyle/>
          <a:p>
            <a:r>
              <a:rPr lang="en-US" sz="2000" dirty="0" smtClean="0"/>
              <a:t>→ </a:t>
            </a:r>
            <a:r>
              <a:rPr lang="en-US" sz="2000" dirty="0" err="1" smtClean="0"/>
              <a:t>Für</a:t>
            </a:r>
            <a:r>
              <a:rPr lang="en-US" sz="2000" dirty="0" smtClean="0"/>
              <a:t> p*=p=P </a:t>
            </a:r>
            <a:r>
              <a:rPr lang="en-US" sz="2000" dirty="0" err="1" smtClean="0"/>
              <a:t>ergibt</a:t>
            </a:r>
            <a:r>
              <a:rPr lang="en-US" sz="2000" dirty="0" smtClean="0"/>
              <a:t> </a:t>
            </a:r>
            <a:r>
              <a:rPr lang="en-US" sz="2000" dirty="0" err="1" smtClean="0"/>
              <a:t>sich</a:t>
            </a:r>
            <a:r>
              <a:rPr lang="en-US" sz="2000" dirty="0" smtClean="0"/>
              <a:t> </a:t>
            </a:r>
            <a:r>
              <a:rPr lang="en-US" sz="2000" dirty="0" err="1" smtClean="0"/>
              <a:t>damit</a:t>
            </a:r>
            <a:r>
              <a:rPr lang="en-US" sz="2000" dirty="0" smtClean="0"/>
              <a:t> </a:t>
            </a:r>
            <a:r>
              <a:rPr lang="en-US" sz="2000" dirty="0" err="1" smtClean="0"/>
              <a:t>für</a:t>
            </a:r>
            <a:r>
              <a:rPr lang="en-US" sz="2000" dirty="0" smtClean="0"/>
              <a:t> </a:t>
            </a:r>
            <a:r>
              <a:rPr lang="en-US" sz="2000" dirty="0" err="1" smtClean="0"/>
              <a:t>jede</a:t>
            </a:r>
            <a:r>
              <a:rPr lang="en-US" sz="2000" dirty="0" smtClean="0"/>
              <a:t> Firma </a:t>
            </a:r>
            <a:r>
              <a:rPr lang="en-US" sz="2000" dirty="0" err="1" smtClean="0"/>
              <a:t>ein</a:t>
            </a:r>
            <a:r>
              <a:rPr lang="en-US" sz="2000" dirty="0" smtClean="0"/>
              <a:t> </a:t>
            </a:r>
            <a:r>
              <a:rPr lang="en-US" sz="2000" dirty="0" err="1" smtClean="0"/>
              <a:t>Marktanteil</a:t>
            </a:r>
            <a:r>
              <a:rPr lang="en-US" sz="2000" dirty="0" smtClean="0"/>
              <a:t> von x*=S/n</a:t>
            </a:r>
          </a:p>
        </p:txBody>
      </p:sp>
      <p:sp>
        <p:nvSpPr>
          <p:cNvPr id="8" name="Rechteck 7"/>
          <p:cNvSpPr/>
          <p:nvPr/>
        </p:nvSpPr>
        <p:spPr>
          <a:xfrm>
            <a:off x="3444768" y="3088470"/>
            <a:ext cx="4069256" cy="369332"/>
          </a:xfrm>
          <a:prstGeom prst="rect">
            <a:avLst/>
          </a:prstGeom>
        </p:spPr>
        <p:txBody>
          <a:bodyPr wrap="none">
            <a:spAutoFit/>
          </a:bodyPr>
          <a:lstStyle/>
          <a:p>
            <a:r>
              <a:rPr lang="en-US" dirty="0"/>
              <a:t>DK = K/x = KF/</a:t>
            </a:r>
            <a:r>
              <a:rPr lang="en-US" dirty="0" err="1"/>
              <a:t>x+k</a:t>
            </a:r>
            <a:r>
              <a:rPr lang="en-US" dirty="0"/>
              <a:t> = KF/(S/n)+k = </a:t>
            </a:r>
            <a:r>
              <a:rPr lang="en-US" dirty="0" err="1" smtClean="0"/>
              <a:t>n∙KF</a:t>
            </a:r>
            <a:r>
              <a:rPr lang="en-US" dirty="0" smtClean="0"/>
              <a:t>/</a:t>
            </a:r>
            <a:r>
              <a:rPr lang="en-US" dirty="0" err="1" smtClean="0"/>
              <a:t>S+k</a:t>
            </a:r>
            <a:endParaRPr lang="en-US" dirty="0"/>
          </a:p>
        </p:txBody>
      </p:sp>
      <p:sp>
        <p:nvSpPr>
          <p:cNvPr id="11" name="Rechteck 10"/>
          <p:cNvSpPr/>
          <p:nvPr/>
        </p:nvSpPr>
        <p:spPr>
          <a:xfrm>
            <a:off x="2963731" y="4133071"/>
            <a:ext cx="9084833" cy="1015663"/>
          </a:xfrm>
          <a:prstGeom prst="rect">
            <a:avLst/>
          </a:prstGeom>
        </p:spPr>
        <p:txBody>
          <a:bodyPr wrap="square">
            <a:spAutoFit/>
          </a:bodyPr>
          <a:lstStyle/>
          <a:p>
            <a:r>
              <a:rPr lang="en-US" sz="2000" dirty="0" smtClean="0"/>
              <a:t>Dies </a:t>
            </a:r>
            <a:r>
              <a:rPr lang="en-US" sz="2000" dirty="0" err="1" smtClean="0"/>
              <a:t>ist</a:t>
            </a:r>
            <a:r>
              <a:rPr lang="en-US" sz="2000" dirty="0" smtClean="0"/>
              <a:t> </a:t>
            </a:r>
            <a:r>
              <a:rPr lang="en-US" sz="2000" dirty="0" err="1" smtClean="0"/>
              <a:t>auch</a:t>
            </a:r>
            <a:r>
              <a:rPr lang="en-US" sz="2000" dirty="0" smtClean="0"/>
              <a:t> </a:t>
            </a:r>
            <a:r>
              <a:rPr lang="en-US" sz="2000" dirty="0" err="1" smtClean="0"/>
              <a:t>plausibel</a:t>
            </a:r>
            <a:r>
              <a:rPr lang="en-US" sz="2000" dirty="0" smtClean="0"/>
              <a:t>, </a:t>
            </a:r>
            <a:r>
              <a:rPr lang="en-US" sz="2000" dirty="0" err="1" smtClean="0"/>
              <a:t>denn</a:t>
            </a:r>
            <a:r>
              <a:rPr lang="en-US" sz="2000" dirty="0" smtClean="0"/>
              <a:t> interne </a:t>
            </a:r>
            <a:r>
              <a:rPr lang="en-US" sz="2000" dirty="0" err="1" smtClean="0"/>
              <a:t>Skalenerträge</a:t>
            </a:r>
            <a:r>
              <a:rPr lang="en-US" sz="2000" dirty="0" smtClean="0"/>
              <a:t> </a:t>
            </a:r>
            <a:r>
              <a:rPr lang="en-US" sz="2000" dirty="0" err="1" smtClean="0"/>
              <a:t>bzw</a:t>
            </a:r>
            <a:r>
              <a:rPr lang="en-US" sz="2000" dirty="0" smtClean="0"/>
              <a:t>. </a:t>
            </a:r>
            <a:r>
              <a:rPr lang="en-US" sz="2000" dirty="0" err="1"/>
              <a:t>e</a:t>
            </a:r>
            <a:r>
              <a:rPr lang="en-US" sz="2000" dirty="0" err="1" smtClean="0"/>
              <a:t>in</a:t>
            </a:r>
            <a:r>
              <a:rPr lang="en-US" sz="2000" dirty="0" smtClean="0"/>
              <a:t> </a:t>
            </a:r>
            <a:r>
              <a:rPr lang="en-US" sz="2000" dirty="0" err="1" smtClean="0"/>
              <a:t>Markt</a:t>
            </a:r>
            <a:r>
              <a:rPr lang="en-US" sz="2000" dirty="0" smtClean="0"/>
              <a:t> </a:t>
            </a:r>
            <a:r>
              <a:rPr lang="en-US" sz="2000" dirty="0" err="1" smtClean="0"/>
              <a:t>mit</a:t>
            </a:r>
            <a:r>
              <a:rPr lang="en-US" sz="2000" dirty="0" smtClean="0"/>
              <a:t> </a:t>
            </a:r>
            <a:r>
              <a:rPr lang="en-US" sz="2000" dirty="0" err="1" smtClean="0"/>
              <a:t>monopolisitischer</a:t>
            </a:r>
            <a:r>
              <a:rPr lang="en-US" sz="2000" dirty="0" smtClean="0"/>
              <a:t> </a:t>
            </a:r>
            <a:r>
              <a:rPr lang="en-US" sz="2000" dirty="0" err="1" smtClean="0"/>
              <a:t>Konkurrenz</a:t>
            </a:r>
            <a:r>
              <a:rPr lang="en-US" sz="2000" dirty="0" smtClean="0"/>
              <a:t> </a:t>
            </a:r>
            <a:r>
              <a:rPr lang="en-US" sz="2000" dirty="0" err="1" smtClean="0"/>
              <a:t>zeichnet</a:t>
            </a:r>
            <a:r>
              <a:rPr lang="en-US" sz="2000" dirty="0" smtClean="0"/>
              <a:t> </a:t>
            </a:r>
            <a:r>
              <a:rPr lang="en-US" sz="2000" dirty="0" err="1" smtClean="0"/>
              <a:t>sich</a:t>
            </a:r>
            <a:r>
              <a:rPr lang="en-US" sz="2000" dirty="0" smtClean="0"/>
              <a:t> </a:t>
            </a:r>
            <a:r>
              <a:rPr lang="en-US" sz="2000" dirty="0" err="1" smtClean="0"/>
              <a:t>gerade</a:t>
            </a:r>
            <a:r>
              <a:rPr lang="en-US" sz="2000" dirty="0" smtClean="0"/>
              <a:t> </a:t>
            </a:r>
            <a:r>
              <a:rPr lang="en-US" sz="2000" dirty="0" err="1" smtClean="0"/>
              <a:t>durch</a:t>
            </a:r>
            <a:r>
              <a:rPr lang="en-US" sz="2000" dirty="0" smtClean="0"/>
              <a:t> </a:t>
            </a:r>
            <a:r>
              <a:rPr lang="en-US" sz="2000" dirty="0" err="1" smtClean="0"/>
              <a:t>eine</a:t>
            </a:r>
            <a:r>
              <a:rPr lang="en-US" sz="2000" dirty="0" smtClean="0"/>
              <a:t> </a:t>
            </a:r>
            <a:r>
              <a:rPr lang="en-US" sz="2000" dirty="0" err="1" smtClean="0"/>
              <a:t>geringe</a:t>
            </a:r>
            <a:r>
              <a:rPr lang="en-US" sz="2000" dirty="0" smtClean="0"/>
              <a:t> </a:t>
            </a:r>
            <a:r>
              <a:rPr lang="en-US" sz="2000" dirty="0" err="1" smtClean="0"/>
              <a:t>Firmenzahl</a:t>
            </a:r>
            <a:r>
              <a:rPr lang="en-US" sz="2000" dirty="0" smtClean="0"/>
              <a:t> </a:t>
            </a:r>
            <a:r>
              <a:rPr lang="en-US" sz="2000" dirty="0" err="1" smtClean="0"/>
              <a:t>aus.</a:t>
            </a:r>
            <a:r>
              <a:rPr lang="en-US" sz="2000" dirty="0" smtClean="0"/>
              <a:t> </a:t>
            </a:r>
            <a:r>
              <a:rPr lang="en-US" sz="2000" smtClean="0"/>
              <a:t>Die Preisvorteile </a:t>
            </a:r>
            <a:r>
              <a:rPr lang="en-US" sz="2000" dirty="0" err="1" smtClean="0"/>
              <a:t>sollten</a:t>
            </a:r>
            <a:r>
              <a:rPr lang="en-US" sz="2000" dirty="0" smtClean="0"/>
              <a:t> </a:t>
            </a:r>
            <a:r>
              <a:rPr lang="en-US" sz="2000" dirty="0" err="1" smtClean="0"/>
              <a:t>damit</a:t>
            </a:r>
            <a:r>
              <a:rPr lang="en-US" sz="2000" dirty="0" smtClean="0"/>
              <a:t> </a:t>
            </a:r>
            <a:r>
              <a:rPr lang="en-US" sz="2000" dirty="0" err="1" smtClean="0"/>
              <a:t>bei</a:t>
            </a:r>
            <a:r>
              <a:rPr lang="en-US" sz="2000" dirty="0" smtClean="0"/>
              <a:t> </a:t>
            </a:r>
            <a:r>
              <a:rPr lang="en-US" sz="2000" dirty="0" err="1" smtClean="0"/>
              <a:t>zunehmender</a:t>
            </a:r>
            <a:r>
              <a:rPr lang="en-US" sz="2000" dirty="0" smtClean="0"/>
              <a:t> </a:t>
            </a:r>
            <a:r>
              <a:rPr lang="en-US" sz="2000" dirty="0" err="1" smtClean="0"/>
              <a:t>Firmenzahl</a:t>
            </a:r>
            <a:r>
              <a:rPr lang="en-US" sz="2000" dirty="0" smtClean="0"/>
              <a:t> </a:t>
            </a:r>
            <a:r>
              <a:rPr lang="en-US" sz="2000" dirty="0" err="1" smtClean="0"/>
              <a:t>verschwinden</a:t>
            </a:r>
            <a:r>
              <a:rPr lang="en-US" sz="2000" dirty="0" smtClean="0"/>
              <a:t>!</a:t>
            </a:r>
            <a:endParaRPr lang="de-DE" sz="2000" dirty="0"/>
          </a:p>
        </p:txBody>
      </p:sp>
      <p:sp>
        <p:nvSpPr>
          <p:cNvPr id="12" name="Rechteck 11"/>
          <p:cNvSpPr/>
          <p:nvPr/>
        </p:nvSpPr>
        <p:spPr>
          <a:xfrm>
            <a:off x="2040771" y="3429090"/>
            <a:ext cx="9336742" cy="707886"/>
          </a:xfrm>
          <a:prstGeom prst="rect">
            <a:avLst/>
          </a:prstGeom>
        </p:spPr>
        <p:txBody>
          <a:bodyPr wrap="square">
            <a:spAutoFit/>
          </a:bodyPr>
          <a:lstStyle/>
          <a:p>
            <a:r>
              <a:rPr lang="en-US" sz="2000" dirty="0"/>
              <a:t>→	</a:t>
            </a:r>
            <a:r>
              <a:rPr lang="en-US" sz="2000" dirty="0" smtClean="0"/>
              <a:t>da KF, k, S </a:t>
            </a:r>
            <a:r>
              <a:rPr lang="en-US" sz="2000" dirty="0" err="1" smtClean="0"/>
              <a:t>Konstant</a:t>
            </a:r>
            <a:r>
              <a:rPr lang="en-US" sz="2000" dirty="0" smtClean="0"/>
              <a:t> </a:t>
            </a:r>
            <a:r>
              <a:rPr lang="en-US" sz="2000" dirty="0" err="1" smtClean="0"/>
              <a:t>steigen</a:t>
            </a:r>
            <a:r>
              <a:rPr lang="en-US" sz="2000" dirty="0" smtClean="0"/>
              <a:t> die </a:t>
            </a:r>
            <a:r>
              <a:rPr lang="en-US" sz="2000" dirty="0" err="1" smtClean="0"/>
              <a:t>Durchschnittskosten</a:t>
            </a:r>
            <a:r>
              <a:rPr lang="en-US" sz="2000" dirty="0" smtClean="0"/>
              <a:t> </a:t>
            </a:r>
            <a:r>
              <a:rPr lang="en-US" sz="2000" dirty="0" err="1" smtClean="0"/>
              <a:t>mit</a:t>
            </a:r>
            <a:r>
              <a:rPr lang="en-US" sz="2000" dirty="0" smtClean="0"/>
              <a:t> </a:t>
            </a:r>
            <a:r>
              <a:rPr lang="en-US" sz="2000" dirty="0" err="1" smtClean="0"/>
              <a:t>zunehmender</a:t>
            </a:r>
            <a:r>
              <a:rPr lang="en-US" sz="2000" dirty="0" smtClean="0"/>
              <a:t> 	</a:t>
            </a:r>
            <a:r>
              <a:rPr lang="en-US" sz="2000" dirty="0" err="1" smtClean="0"/>
              <a:t>Firmenzahl</a:t>
            </a:r>
            <a:r>
              <a:rPr lang="en-US" sz="2000" dirty="0" smtClean="0"/>
              <a:t> n. KF/S </a:t>
            </a:r>
            <a:r>
              <a:rPr lang="en-US" sz="2000" dirty="0" err="1" smtClean="0"/>
              <a:t>ist</a:t>
            </a:r>
            <a:r>
              <a:rPr lang="en-US" sz="2000" dirty="0" smtClean="0"/>
              <a:t> die </a:t>
            </a:r>
            <a:r>
              <a:rPr lang="en-US" sz="2000" dirty="0" err="1" smtClean="0"/>
              <a:t>Steigung</a:t>
            </a:r>
            <a:r>
              <a:rPr lang="en-US" sz="2000" dirty="0" smtClean="0"/>
              <a:t> der </a:t>
            </a:r>
            <a:r>
              <a:rPr lang="en-US" sz="2000" dirty="0" err="1" smtClean="0"/>
              <a:t>Geraden</a:t>
            </a:r>
            <a:r>
              <a:rPr lang="en-US" sz="2000" dirty="0" smtClean="0"/>
              <a:t> der </a:t>
            </a:r>
            <a:r>
              <a:rPr lang="en-US" sz="2000" dirty="0" err="1" smtClean="0"/>
              <a:t>Durchschnittskosten</a:t>
            </a:r>
            <a:endParaRPr lang="de-DE" sz="2000" dirty="0"/>
          </a:p>
        </p:txBody>
      </p:sp>
    </p:spTree>
    <p:extLst>
      <p:ext uri="{BB962C8B-B14F-4D97-AF65-F5344CB8AC3E}">
        <p14:creationId xmlns:p14="http://schemas.microsoft.com/office/powerpoint/2010/main" val="1681857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P spid="7" grpId="0"/>
      <p:bldP spid="10" grpId="0"/>
      <p:bldP spid="8" grpId="0"/>
      <p:bldP spid="11" grpId="0"/>
      <p:bldP spid="1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524000" y="-27384"/>
            <a:ext cx="9144000"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800" dirty="0" err="1">
                <a:solidFill>
                  <a:sysClr val="windowText" lastClr="000000"/>
                </a:solidFill>
              </a:rPr>
              <a:t>Monopolitische</a:t>
            </a:r>
            <a:r>
              <a:rPr lang="en-US" sz="2800" dirty="0">
                <a:solidFill>
                  <a:sysClr val="windowText" lastClr="000000"/>
                </a:solidFill>
              </a:rPr>
              <a:t> </a:t>
            </a:r>
            <a:r>
              <a:rPr lang="en-US" sz="2800" dirty="0" err="1">
                <a:solidFill>
                  <a:sysClr val="windowText" lastClr="000000"/>
                </a:solidFill>
              </a:rPr>
              <a:t>Konkurrenz</a:t>
            </a:r>
            <a:r>
              <a:rPr lang="en-US" sz="2800" dirty="0">
                <a:solidFill>
                  <a:sysClr val="windowText" lastClr="000000"/>
                </a:solidFill>
              </a:rPr>
              <a:t>: </a:t>
            </a:r>
            <a:r>
              <a:rPr lang="en-US" sz="2800" dirty="0" err="1">
                <a:solidFill>
                  <a:sysClr val="windowText" lastClr="000000"/>
                </a:solidFill>
              </a:rPr>
              <a:t>Gleichgewicht</a:t>
            </a:r>
            <a:endParaRPr lang="en-US" sz="2800" dirty="0">
              <a:solidFill>
                <a:sysClr val="windowText" lastClr="000000"/>
              </a:solidFill>
            </a:endParaRPr>
          </a:p>
        </p:txBody>
      </p:sp>
      <p:sp>
        <p:nvSpPr>
          <p:cNvPr id="9" name="Textfeld 8">
            <a:extLst>
              <a:ext uri="{FF2B5EF4-FFF2-40B4-BE49-F238E27FC236}">
                <a16:creationId xmlns:a16="http://schemas.microsoft.com/office/drawing/2014/main" id="{EA66E258-8245-4EE8-9B19-BB1BAC4D268E}"/>
              </a:ext>
            </a:extLst>
          </p:cNvPr>
          <p:cNvSpPr txBox="1"/>
          <p:nvPr/>
        </p:nvSpPr>
        <p:spPr>
          <a:xfrm>
            <a:off x="-53788" y="541189"/>
            <a:ext cx="12245788" cy="6316811"/>
          </a:xfrm>
          <a:prstGeom prst="rect">
            <a:avLst/>
          </a:prstGeom>
          <a:noFill/>
        </p:spPr>
        <p:txBody>
          <a:bodyPr wrap="square" rtlCol="0">
            <a:noAutofit/>
          </a:bodyPr>
          <a:lstStyle/>
          <a:p>
            <a:r>
              <a:rPr lang="en-US" sz="2400" u="sng" dirty="0" err="1"/>
              <a:t>Firmenzahl</a:t>
            </a:r>
            <a:r>
              <a:rPr lang="en-US" sz="2400" u="sng" dirty="0"/>
              <a:t> </a:t>
            </a:r>
            <a:r>
              <a:rPr lang="en-US" sz="2400" u="sng"/>
              <a:t>und </a:t>
            </a:r>
            <a:r>
              <a:rPr lang="en-US" sz="2400" u="sng" smtClean="0"/>
              <a:t>Preis:</a:t>
            </a:r>
            <a:endParaRPr lang="en-US" sz="2400" u="sng" dirty="0"/>
          </a:p>
          <a:p>
            <a:endParaRPr lang="en-US" sz="2400" dirty="0"/>
          </a:p>
          <a:p>
            <a:r>
              <a:rPr lang="en-US" sz="2400" dirty="0" err="1"/>
              <a:t>Nachfrage</a:t>
            </a:r>
            <a:r>
              <a:rPr lang="en-US" sz="2400" dirty="0"/>
              <a:t>:		</a:t>
            </a:r>
            <a:r>
              <a:rPr lang="de-DE" sz="2400" dirty="0"/>
              <a:t>x = S(1/n –b(p-P)) = S/n + </a:t>
            </a:r>
            <a:r>
              <a:rPr lang="de-DE" sz="2400" dirty="0" err="1"/>
              <a:t>SbP</a:t>
            </a:r>
            <a:r>
              <a:rPr lang="de-DE" sz="2400" dirty="0"/>
              <a:t> – </a:t>
            </a:r>
            <a:r>
              <a:rPr lang="de-DE" sz="2400" dirty="0" err="1"/>
              <a:t>Sbp</a:t>
            </a:r>
            <a:endParaRPr lang="de-DE" sz="2400" dirty="0"/>
          </a:p>
          <a:p>
            <a:endParaRPr lang="de-DE" sz="2400" dirty="0"/>
          </a:p>
          <a:p>
            <a:r>
              <a:rPr lang="de-DE" sz="2400" dirty="0"/>
              <a:t>Jede Firma nimmt </a:t>
            </a:r>
            <a:r>
              <a:rPr lang="de-DE" sz="2400"/>
              <a:t>die </a:t>
            </a:r>
            <a:r>
              <a:rPr lang="de-DE" sz="2400" smtClean="0"/>
              <a:t>Preise </a:t>
            </a:r>
            <a:r>
              <a:rPr lang="de-DE" sz="2400" dirty="0"/>
              <a:t>der anderen als gegeben (vgl. </a:t>
            </a:r>
            <a:r>
              <a:rPr lang="de-DE" sz="2400" dirty="0" err="1"/>
              <a:t>Cournot</a:t>
            </a:r>
            <a:r>
              <a:rPr lang="de-DE" sz="2400" dirty="0"/>
              <a:t>):</a:t>
            </a:r>
          </a:p>
          <a:p>
            <a:r>
              <a:rPr lang="en-US" sz="2400" dirty="0"/>
              <a:t>→ </a:t>
            </a:r>
            <a:r>
              <a:rPr lang="en-US" sz="2400" dirty="0" err="1"/>
              <a:t>setze</a:t>
            </a:r>
            <a:r>
              <a:rPr lang="en-US" sz="2400" dirty="0"/>
              <a:t> A:=</a:t>
            </a:r>
            <a:r>
              <a:rPr lang="de-DE" sz="2400" dirty="0"/>
              <a:t> S/n + </a:t>
            </a:r>
            <a:r>
              <a:rPr lang="de-DE" sz="2400" dirty="0" err="1"/>
              <a:t>SbP</a:t>
            </a:r>
            <a:r>
              <a:rPr lang="de-DE" sz="2400" dirty="0"/>
              <a:t> und B:=Sb</a:t>
            </a:r>
          </a:p>
          <a:p>
            <a:endParaRPr lang="en-US" sz="2400" dirty="0"/>
          </a:p>
          <a:p>
            <a:r>
              <a:rPr lang="en-US" sz="2400" dirty="0"/>
              <a:t>→ 	x = A-</a:t>
            </a:r>
            <a:r>
              <a:rPr lang="en-US" sz="2400" dirty="0" err="1"/>
              <a:t>Bp</a:t>
            </a:r>
            <a:r>
              <a:rPr lang="en-US" sz="2400" dirty="0"/>
              <a:t>			(</a:t>
            </a:r>
            <a:r>
              <a:rPr lang="en-US" sz="2400" dirty="0" err="1"/>
              <a:t>Monopolnachfrage</a:t>
            </a:r>
            <a:r>
              <a:rPr lang="en-US" sz="2400" dirty="0"/>
              <a:t>)</a:t>
            </a:r>
          </a:p>
          <a:p>
            <a:r>
              <a:rPr lang="en-US" sz="2400" dirty="0"/>
              <a:t>	GE = p – x/B = p – x/(Sb) 	(</a:t>
            </a:r>
            <a:r>
              <a:rPr lang="en-US" sz="2400" dirty="0" err="1"/>
              <a:t>Grenzerträge</a:t>
            </a:r>
            <a:r>
              <a:rPr lang="en-US" sz="2400" dirty="0"/>
              <a:t> </a:t>
            </a:r>
            <a:r>
              <a:rPr lang="en-US" sz="2400" dirty="0" err="1"/>
              <a:t>im</a:t>
            </a:r>
            <a:r>
              <a:rPr lang="en-US" sz="2400" dirty="0"/>
              <a:t> </a:t>
            </a:r>
            <a:r>
              <a:rPr lang="en-US" sz="2400" dirty="0" err="1"/>
              <a:t>Monopol</a:t>
            </a:r>
            <a:r>
              <a:rPr lang="en-US" sz="2400" dirty="0"/>
              <a:t>)</a:t>
            </a:r>
          </a:p>
          <a:p>
            <a:r>
              <a:rPr lang="en-US" sz="2400" dirty="0"/>
              <a:t>	GE = GK = k			(</a:t>
            </a:r>
            <a:r>
              <a:rPr lang="en-US" sz="2400" dirty="0" err="1"/>
              <a:t>Optimalitätsbedingung</a:t>
            </a:r>
            <a:r>
              <a:rPr lang="en-US" sz="2400" dirty="0"/>
              <a:t>)</a:t>
            </a:r>
          </a:p>
          <a:p>
            <a:endParaRPr lang="en-US" sz="2400" dirty="0"/>
          </a:p>
          <a:p>
            <a:r>
              <a:rPr lang="en-US" sz="2400" dirty="0"/>
              <a:t>→ p = k + x/Sb = k + (S/n)/(Sb)	(</a:t>
            </a:r>
            <a:r>
              <a:rPr lang="en-US" sz="2400" dirty="0" err="1"/>
              <a:t>Gleichgewichtsbedingung</a:t>
            </a:r>
            <a:r>
              <a:rPr lang="en-US" sz="2400" dirty="0"/>
              <a:t>)</a:t>
            </a:r>
          </a:p>
          <a:p>
            <a:endParaRPr lang="en-US" sz="2400" dirty="0"/>
          </a:p>
          <a:p>
            <a:r>
              <a:rPr lang="en-US" sz="2400" dirty="0"/>
              <a:t>→	p = k + 1/(</a:t>
            </a:r>
            <a:r>
              <a:rPr lang="en-US" sz="2400" dirty="0" err="1"/>
              <a:t>nb</a:t>
            </a:r>
            <a:r>
              <a:rPr lang="en-US" sz="2400" dirty="0"/>
              <a:t>)		→	 1/</a:t>
            </a:r>
            <a:r>
              <a:rPr lang="en-US" sz="2400" dirty="0" err="1"/>
              <a:t>nb</a:t>
            </a:r>
            <a:r>
              <a:rPr lang="en-US" sz="2400" dirty="0"/>
              <a:t> 	(Mark-up </a:t>
            </a:r>
            <a:r>
              <a:rPr lang="en-US" sz="2400" dirty="0" err="1"/>
              <a:t>gegenüber</a:t>
            </a:r>
            <a:r>
              <a:rPr lang="en-US" sz="2400" dirty="0"/>
              <a:t> VKK</a:t>
            </a:r>
            <a:r>
              <a:rPr lang="en-US" sz="2400" dirty="0" smtClean="0"/>
              <a:t>)</a:t>
            </a:r>
          </a:p>
          <a:p>
            <a:r>
              <a:rPr lang="en-US" sz="2400" dirty="0"/>
              <a:t>	</a:t>
            </a:r>
          </a:p>
          <a:p>
            <a:r>
              <a:rPr lang="en-US" sz="2400" dirty="0" err="1"/>
              <a:t>Steigt</a:t>
            </a:r>
            <a:r>
              <a:rPr lang="en-US" sz="2400" dirty="0"/>
              <a:t> die </a:t>
            </a:r>
            <a:r>
              <a:rPr lang="en-US" sz="2400" dirty="0" err="1"/>
              <a:t>Firmenzahl</a:t>
            </a:r>
            <a:r>
              <a:rPr lang="en-US" sz="2400" dirty="0"/>
              <a:t> (n), so </a:t>
            </a:r>
            <a:r>
              <a:rPr lang="en-US" sz="2400" dirty="0" err="1"/>
              <a:t>steigt</a:t>
            </a:r>
            <a:r>
              <a:rPr lang="en-US" sz="2400" dirty="0"/>
              <a:t> die </a:t>
            </a:r>
            <a:r>
              <a:rPr lang="en-US" sz="2400" dirty="0" err="1"/>
              <a:t>Konkurrenz</a:t>
            </a:r>
            <a:r>
              <a:rPr lang="en-US" sz="2400" dirty="0"/>
              <a:t> und </a:t>
            </a:r>
            <a:r>
              <a:rPr lang="en-US" sz="2400" dirty="0" err="1"/>
              <a:t>damit</a:t>
            </a:r>
            <a:r>
              <a:rPr lang="en-US" sz="2400" dirty="0"/>
              <a:t> </a:t>
            </a:r>
            <a:r>
              <a:rPr lang="en-US" sz="2400" dirty="0" err="1"/>
              <a:t>sinkt</a:t>
            </a:r>
            <a:r>
              <a:rPr lang="en-US" sz="2400" dirty="0"/>
              <a:t> </a:t>
            </a:r>
            <a:r>
              <a:rPr lang="en-US" sz="2400"/>
              <a:t>der </a:t>
            </a:r>
            <a:r>
              <a:rPr lang="en-US" sz="2400" smtClean="0"/>
              <a:t>Preis </a:t>
            </a:r>
            <a:r>
              <a:rPr lang="en-US" sz="2400" dirty="0"/>
              <a:t>(p) den </a:t>
            </a:r>
            <a:r>
              <a:rPr lang="en-US" sz="2400" dirty="0" err="1"/>
              <a:t>eine</a:t>
            </a:r>
            <a:r>
              <a:rPr lang="en-US" sz="2400" dirty="0"/>
              <a:t> </a:t>
            </a:r>
            <a:r>
              <a:rPr lang="en-US" sz="2400" dirty="0" err="1"/>
              <a:t>einzelne</a:t>
            </a:r>
            <a:r>
              <a:rPr lang="en-US" sz="2400" dirty="0"/>
              <a:t> Firma </a:t>
            </a:r>
            <a:r>
              <a:rPr lang="en-US" sz="2400" dirty="0" err="1"/>
              <a:t>verlangen</a:t>
            </a:r>
            <a:r>
              <a:rPr lang="en-US" sz="2400" dirty="0"/>
              <a:t> </a:t>
            </a:r>
            <a:r>
              <a:rPr lang="en-US" sz="2400" dirty="0" err="1"/>
              <a:t>kann</a:t>
            </a:r>
            <a:r>
              <a:rPr lang="en-US" sz="2400" dirty="0"/>
              <a:t>.</a:t>
            </a:r>
          </a:p>
          <a:p>
            <a:endParaRPr lang="de-DE" sz="2400" dirty="0"/>
          </a:p>
          <a:p>
            <a:endParaRPr lang="en-US" sz="2400" dirty="0"/>
          </a:p>
          <a:p>
            <a:endParaRPr lang="de-DE" sz="2000" dirty="0"/>
          </a:p>
        </p:txBody>
      </p:sp>
    </p:spTree>
    <p:extLst>
      <p:ext uri="{BB962C8B-B14F-4D97-AF65-F5344CB8AC3E}">
        <p14:creationId xmlns:p14="http://schemas.microsoft.com/office/powerpoint/2010/main" val="32446758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557639" y="-47805"/>
            <a:ext cx="9144000"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800" dirty="0" err="1">
                <a:solidFill>
                  <a:sysClr val="windowText" lastClr="000000"/>
                </a:solidFill>
              </a:rPr>
              <a:t>Monopolitische</a:t>
            </a:r>
            <a:r>
              <a:rPr lang="en-US" sz="2800" dirty="0">
                <a:solidFill>
                  <a:sysClr val="windowText" lastClr="000000"/>
                </a:solidFill>
              </a:rPr>
              <a:t> </a:t>
            </a:r>
            <a:r>
              <a:rPr lang="en-US" sz="2800" dirty="0" err="1">
                <a:solidFill>
                  <a:sysClr val="windowText" lastClr="000000"/>
                </a:solidFill>
              </a:rPr>
              <a:t>Konkurrenz</a:t>
            </a:r>
            <a:r>
              <a:rPr lang="en-US" sz="2800" dirty="0">
                <a:solidFill>
                  <a:sysClr val="windowText" lastClr="000000"/>
                </a:solidFill>
              </a:rPr>
              <a:t>: </a:t>
            </a:r>
            <a:r>
              <a:rPr lang="en-US" sz="2800" dirty="0" err="1">
                <a:solidFill>
                  <a:sysClr val="windowText" lastClr="000000"/>
                </a:solidFill>
              </a:rPr>
              <a:t>Gleichgewicht</a:t>
            </a:r>
            <a:endParaRPr lang="en-US" sz="2800" dirty="0">
              <a:solidFill>
                <a:sysClr val="windowText" lastClr="000000"/>
              </a:solidFill>
            </a:endParaRPr>
          </a:p>
        </p:txBody>
      </p:sp>
      <p:sp>
        <p:nvSpPr>
          <p:cNvPr id="9" name="Textfeld 8">
            <a:extLst>
              <a:ext uri="{FF2B5EF4-FFF2-40B4-BE49-F238E27FC236}">
                <a16:creationId xmlns:a16="http://schemas.microsoft.com/office/drawing/2014/main" id="{EA66E258-8245-4EE8-9B19-BB1BAC4D268E}"/>
              </a:ext>
            </a:extLst>
          </p:cNvPr>
          <p:cNvSpPr txBox="1"/>
          <p:nvPr/>
        </p:nvSpPr>
        <p:spPr>
          <a:xfrm>
            <a:off x="1" y="2465470"/>
            <a:ext cx="12192000" cy="425132"/>
          </a:xfrm>
          <a:prstGeom prst="rect">
            <a:avLst/>
          </a:prstGeom>
          <a:noFill/>
        </p:spPr>
        <p:txBody>
          <a:bodyPr wrap="square" rtlCol="0">
            <a:noAutofit/>
          </a:bodyPr>
          <a:lstStyle/>
          <a:p>
            <a:r>
              <a:rPr lang="en-US" sz="2000" dirty="0" smtClean="0"/>
              <a:t>→ x=A-</a:t>
            </a:r>
            <a:r>
              <a:rPr lang="en-US" sz="2000" dirty="0" err="1" smtClean="0"/>
              <a:t>Bp</a:t>
            </a:r>
            <a:r>
              <a:rPr lang="en-US" sz="2000" dirty="0" smtClean="0"/>
              <a:t> </a:t>
            </a:r>
            <a:r>
              <a:rPr lang="en-US" sz="2000" dirty="0" err="1" smtClean="0"/>
              <a:t>bzw</a:t>
            </a:r>
            <a:r>
              <a:rPr lang="en-US" sz="2000" dirty="0" smtClean="0"/>
              <a:t>. p(x)=A/B-x/B (*)	</a:t>
            </a:r>
            <a:r>
              <a:rPr lang="en-US" sz="2000" dirty="0" err="1" smtClean="0"/>
              <a:t>mit</a:t>
            </a:r>
            <a:r>
              <a:rPr lang="en-US" sz="2000" dirty="0" smtClean="0"/>
              <a:t> {</a:t>
            </a:r>
            <a:r>
              <a:rPr lang="en-US" sz="2000" dirty="0" err="1" smtClean="0"/>
              <a:t>Ertrag</a:t>
            </a:r>
            <a:r>
              <a:rPr lang="en-US" sz="2000" dirty="0" smtClean="0"/>
              <a:t> = </a:t>
            </a:r>
            <a:r>
              <a:rPr lang="en-US" sz="2000" dirty="0" err="1" smtClean="0"/>
              <a:t>Preis</a:t>
            </a:r>
            <a:r>
              <a:rPr lang="en-US" sz="2000" dirty="0" smtClean="0"/>
              <a:t> mal </a:t>
            </a:r>
            <a:r>
              <a:rPr lang="en-US" sz="2000" dirty="0" err="1" smtClean="0"/>
              <a:t>Menge</a:t>
            </a:r>
            <a:r>
              <a:rPr lang="en-US" sz="2000" dirty="0" smtClean="0"/>
              <a:t>} </a:t>
            </a:r>
            <a:r>
              <a:rPr lang="en-US" sz="2000" dirty="0" err="1" smtClean="0"/>
              <a:t>ergibt</a:t>
            </a:r>
            <a:r>
              <a:rPr lang="en-US" sz="2000" dirty="0" smtClean="0"/>
              <a:t> </a:t>
            </a:r>
            <a:r>
              <a:rPr lang="en-US" sz="2000" dirty="0" err="1" smtClean="0"/>
              <a:t>sich</a:t>
            </a:r>
            <a:r>
              <a:rPr lang="en-US" sz="2000" dirty="0"/>
              <a:t>: E= </a:t>
            </a:r>
            <a:r>
              <a:rPr lang="en-US" sz="2000" dirty="0" smtClean="0"/>
              <a:t>p(x)</a:t>
            </a:r>
            <a:r>
              <a:rPr lang="en-US" sz="2000" dirty="0" smtClean="0">
                <a:latin typeface="Cambria Math" panose="02040503050406030204" pitchFamily="18" charset="0"/>
                <a:ea typeface="Cambria Math" panose="02040503050406030204" pitchFamily="18" charset="0"/>
              </a:rPr>
              <a:t>·</a:t>
            </a:r>
            <a:r>
              <a:rPr lang="en-US" sz="2000" dirty="0" smtClean="0"/>
              <a:t>x=(A/B-x/B)</a:t>
            </a:r>
            <a:r>
              <a:rPr lang="en-US" sz="2000" dirty="0" smtClean="0">
                <a:latin typeface="Cambria Math" panose="02040503050406030204" pitchFamily="18" charset="0"/>
                <a:ea typeface="Cambria Math" panose="02040503050406030204" pitchFamily="18" charset="0"/>
              </a:rPr>
              <a:t>·x</a:t>
            </a:r>
            <a:endParaRPr lang="de-DE" sz="2000" dirty="0"/>
          </a:p>
          <a:p>
            <a:endParaRPr lang="en-US" sz="2400" dirty="0"/>
          </a:p>
        </p:txBody>
      </p:sp>
      <p:sp>
        <p:nvSpPr>
          <p:cNvPr id="65" name="Textfeld 64">
            <a:extLst>
              <a:ext uri="{FF2B5EF4-FFF2-40B4-BE49-F238E27FC236}">
                <a16:creationId xmlns:a16="http://schemas.microsoft.com/office/drawing/2014/main" id="{EA66E258-8245-4EE8-9B19-BB1BAC4D268E}"/>
              </a:ext>
            </a:extLst>
          </p:cNvPr>
          <p:cNvSpPr txBox="1"/>
          <p:nvPr/>
        </p:nvSpPr>
        <p:spPr>
          <a:xfrm>
            <a:off x="98612" y="208561"/>
            <a:ext cx="12355157" cy="1115489"/>
          </a:xfrm>
          <a:prstGeom prst="rect">
            <a:avLst/>
          </a:prstGeom>
          <a:noFill/>
        </p:spPr>
        <p:txBody>
          <a:bodyPr wrap="square" rtlCol="0">
            <a:noAutofit/>
          </a:bodyPr>
          <a:lstStyle/>
          <a:p>
            <a:r>
              <a:rPr lang="en-US" sz="2000" u="sng" dirty="0" err="1"/>
              <a:t>Firmenzahl</a:t>
            </a:r>
            <a:r>
              <a:rPr lang="en-US" sz="2000" u="sng" dirty="0"/>
              <a:t> und </a:t>
            </a:r>
            <a:r>
              <a:rPr lang="en-US" sz="2000" u="sng" dirty="0" err="1" smtClean="0"/>
              <a:t>Preis</a:t>
            </a:r>
            <a:r>
              <a:rPr lang="en-US" sz="2000" u="sng" dirty="0" smtClean="0"/>
              <a:t>:</a:t>
            </a:r>
            <a:endParaRPr lang="en-US" sz="2000" dirty="0"/>
          </a:p>
          <a:p>
            <a:r>
              <a:rPr lang="en-US" sz="2000" dirty="0" err="1"/>
              <a:t>Nachfrage</a:t>
            </a:r>
            <a:r>
              <a:rPr lang="en-US" sz="2000" dirty="0"/>
              <a:t>:		</a:t>
            </a:r>
            <a:r>
              <a:rPr lang="de-DE" sz="2000" dirty="0"/>
              <a:t>x = S(1/n –b(p-P)) = S/n + </a:t>
            </a:r>
            <a:r>
              <a:rPr lang="de-DE" sz="2000" dirty="0" err="1"/>
              <a:t>SbP</a:t>
            </a:r>
            <a:r>
              <a:rPr lang="de-DE" sz="2000" dirty="0"/>
              <a:t> – </a:t>
            </a:r>
            <a:r>
              <a:rPr lang="de-DE" sz="2000" dirty="0" err="1" smtClean="0"/>
              <a:t>Sbp</a:t>
            </a:r>
            <a:endParaRPr lang="de-DE" sz="2000" dirty="0"/>
          </a:p>
          <a:p>
            <a:r>
              <a:rPr lang="de-DE" sz="2000" dirty="0"/>
              <a:t>Jede Firma nimmt die </a:t>
            </a:r>
            <a:r>
              <a:rPr lang="de-DE" sz="2000" dirty="0" smtClean="0"/>
              <a:t>Preise </a:t>
            </a:r>
            <a:r>
              <a:rPr lang="de-DE" sz="2000" dirty="0"/>
              <a:t>der anderen als gegeben (vgl. </a:t>
            </a:r>
            <a:r>
              <a:rPr lang="de-DE" sz="2000" dirty="0" err="1"/>
              <a:t>Cournot</a:t>
            </a:r>
            <a:r>
              <a:rPr lang="de-DE" sz="2000" dirty="0" smtClean="0"/>
              <a:t>): </a:t>
            </a:r>
            <a:r>
              <a:rPr lang="en-US" sz="2000" dirty="0" smtClean="0"/>
              <a:t>→ </a:t>
            </a:r>
            <a:r>
              <a:rPr lang="en-US" sz="2000" dirty="0" err="1"/>
              <a:t>setze</a:t>
            </a:r>
            <a:r>
              <a:rPr lang="en-US" sz="2000" dirty="0"/>
              <a:t> A:=</a:t>
            </a:r>
            <a:r>
              <a:rPr lang="de-DE" sz="2000" dirty="0"/>
              <a:t> S/n + </a:t>
            </a:r>
            <a:r>
              <a:rPr lang="de-DE" sz="2000" dirty="0" err="1"/>
              <a:t>SbP</a:t>
            </a:r>
            <a:r>
              <a:rPr lang="de-DE" sz="2000" dirty="0"/>
              <a:t> und B:=</a:t>
            </a:r>
            <a:r>
              <a:rPr lang="de-DE" sz="2000" dirty="0" smtClean="0"/>
              <a:t>Sb</a:t>
            </a:r>
            <a:endParaRPr lang="de-DE" sz="2000" dirty="0"/>
          </a:p>
        </p:txBody>
      </p:sp>
      <p:sp>
        <p:nvSpPr>
          <p:cNvPr id="66" name="Textfeld 65">
            <a:extLst>
              <a:ext uri="{FF2B5EF4-FFF2-40B4-BE49-F238E27FC236}">
                <a16:creationId xmlns:a16="http://schemas.microsoft.com/office/drawing/2014/main" id="{EA66E258-8245-4EE8-9B19-BB1BAC4D268E}"/>
              </a:ext>
            </a:extLst>
          </p:cNvPr>
          <p:cNvSpPr txBox="1"/>
          <p:nvPr/>
        </p:nvSpPr>
        <p:spPr>
          <a:xfrm>
            <a:off x="19972" y="2813362"/>
            <a:ext cx="12192000" cy="425132"/>
          </a:xfrm>
          <a:prstGeom prst="rect">
            <a:avLst/>
          </a:prstGeom>
          <a:noFill/>
        </p:spPr>
        <p:txBody>
          <a:bodyPr wrap="square" rtlCol="0">
            <a:noAutofit/>
          </a:bodyPr>
          <a:lstStyle/>
          <a:p>
            <a:r>
              <a:rPr lang="en-US" sz="2000" dirty="0" smtClean="0"/>
              <a:t>→ </a:t>
            </a:r>
            <a:r>
              <a:rPr lang="de-DE" sz="2000" dirty="0" smtClean="0"/>
              <a:t>Der Grenzertrag ist die 1. Ableitung von E nach x: GE=E`(x)</a:t>
            </a:r>
            <a:r>
              <a:rPr lang="en-US" sz="2000" dirty="0" smtClean="0"/>
              <a:t>=A/B-2x/B</a:t>
            </a:r>
            <a:endParaRPr lang="de-DE" sz="2000" dirty="0"/>
          </a:p>
        </p:txBody>
      </p:sp>
      <p:sp>
        <p:nvSpPr>
          <p:cNvPr id="67" name="Textfeld 66">
            <a:extLst>
              <a:ext uri="{FF2B5EF4-FFF2-40B4-BE49-F238E27FC236}">
                <a16:creationId xmlns:a16="http://schemas.microsoft.com/office/drawing/2014/main" id="{EA66E258-8245-4EE8-9B19-BB1BAC4D268E}"/>
              </a:ext>
            </a:extLst>
          </p:cNvPr>
          <p:cNvSpPr txBox="1"/>
          <p:nvPr/>
        </p:nvSpPr>
        <p:spPr>
          <a:xfrm>
            <a:off x="19972" y="1223686"/>
            <a:ext cx="12192000" cy="1241784"/>
          </a:xfrm>
          <a:prstGeom prst="rect">
            <a:avLst/>
          </a:prstGeom>
          <a:noFill/>
        </p:spPr>
        <p:txBody>
          <a:bodyPr wrap="square" rtlCol="0">
            <a:noAutofit/>
          </a:bodyPr>
          <a:lstStyle/>
          <a:p>
            <a:r>
              <a:rPr lang="de-DE" sz="2000" dirty="0" smtClean="0"/>
              <a:t>Die folgende Rechnung sollte sowohl aus der Mathe, Einführung in die BWL, als auch Mikrovorlesung bekannt sein. Ein Monopolist bestimmt sein Gewinnoptimum an der Stelle „Grenzertrag=Grenzkosten“. Im Gegensatz zur Optimierung unter vollkommener Konkurrenz wird dabei die Abhängigkeit zwischen Preis und Menge aufgrund der Nachfragefunktion berücksichtigt:</a:t>
            </a:r>
            <a:endParaRPr lang="de-DE" sz="2000" dirty="0"/>
          </a:p>
        </p:txBody>
      </p:sp>
      <p:sp>
        <p:nvSpPr>
          <p:cNvPr id="69" name="Textfeld 68">
            <a:extLst>
              <a:ext uri="{FF2B5EF4-FFF2-40B4-BE49-F238E27FC236}">
                <a16:creationId xmlns:a16="http://schemas.microsoft.com/office/drawing/2014/main" id="{EA66E258-8245-4EE8-9B19-BB1BAC4D268E}"/>
              </a:ext>
            </a:extLst>
          </p:cNvPr>
          <p:cNvSpPr txBox="1"/>
          <p:nvPr/>
        </p:nvSpPr>
        <p:spPr>
          <a:xfrm>
            <a:off x="33639" y="3161254"/>
            <a:ext cx="12192000" cy="425132"/>
          </a:xfrm>
          <a:prstGeom prst="rect">
            <a:avLst/>
          </a:prstGeom>
          <a:noFill/>
        </p:spPr>
        <p:txBody>
          <a:bodyPr wrap="square" rtlCol="0">
            <a:noAutofit/>
          </a:bodyPr>
          <a:lstStyle/>
          <a:p>
            <a:r>
              <a:rPr lang="en-US" sz="2000" dirty="0" smtClean="0"/>
              <a:t>→ </a:t>
            </a:r>
            <a:r>
              <a:rPr lang="de-DE" sz="2000" dirty="0" smtClean="0"/>
              <a:t>Der Grenzkosten sind die 1. Ableitung der Kostenfunktion nach x: GK=K`(</a:t>
            </a:r>
            <a:r>
              <a:rPr lang="de-DE" sz="2000" dirty="0"/>
              <a:t>x)</a:t>
            </a:r>
            <a:r>
              <a:rPr lang="en-US" sz="2000" dirty="0" smtClean="0"/>
              <a:t>=k</a:t>
            </a:r>
            <a:endParaRPr lang="de-DE" sz="2000" dirty="0"/>
          </a:p>
          <a:p>
            <a:endParaRPr lang="de-DE" sz="2000" dirty="0"/>
          </a:p>
          <a:p>
            <a:endParaRPr lang="en-US" sz="2400" dirty="0"/>
          </a:p>
        </p:txBody>
      </p:sp>
      <p:sp>
        <p:nvSpPr>
          <p:cNvPr id="70" name="Textfeld 69">
            <a:extLst>
              <a:ext uri="{FF2B5EF4-FFF2-40B4-BE49-F238E27FC236}">
                <a16:creationId xmlns:a16="http://schemas.microsoft.com/office/drawing/2014/main" id="{EA66E258-8245-4EE8-9B19-BB1BAC4D268E}"/>
              </a:ext>
            </a:extLst>
          </p:cNvPr>
          <p:cNvSpPr txBox="1"/>
          <p:nvPr/>
        </p:nvSpPr>
        <p:spPr>
          <a:xfrm>
            <a:off x="15772" y="3546983"/>
            <a:ext cx="12192000" cy="425132"/>
          </a:xfrm>
          <a:prstGeom prst="rect">
            <a:avLst/>
          </a:prstGeom>
          <a:noFill/>
        </p:spPr>
        <p:txBody>
          <a:bodyPr wrap="square" rtlCol="0">
            <a:noAutofit/>
          </a:bodyPr>
          <a:lstStyle/>
          <a:p>
            <a:r>
              <a:rPr lang="en-US" sz="2000" dirty="0" smtClean="0"/>
              <a:t>→ </a:t>
            </a:r>
            <a:r>
              <a:rPr lang="de-DE" sz="2000" dirty="0" smtClean="0"/>
              <a:t>Optimum: GE=GK </a:t>
            </a:r>
            <a:r>
              <a:rPr lang="en-US" sz="2000" dirty="0" smtClean="0"/>
              <a:t>→ A/B-2x/B</a:t>
            </a:r>
            <a:r>
              <a:rPr lang="de-DE" sz="2000" dirty="0" smtClean="0"/>
              <a:t>=k	           (Gewinn=Ertrag – Kosten=</a:t>
            </a:r>
            <a:r>
              <a:rPr lang="el-GR" sz="2000" dirty="0" smtClean="0">
                <a:latin typeface="Cambria Math" panose="02040503050406030204" pitchFamily="18" charset="0"/>
                <a:ea typeface="Cambria Math" panose="02040503050406030204" pitchFamily="18" charset="0"/>
              </a:rPr>
              <a:t>π</a:t>
            </a:r>
            <a:r>
              <a:rPr lang="de-DE" sz="2000" dirty="0" smtClean="0"/>
              <a:t>(x)=E(x)-K(x)</a:t>
            </a:r>
            <a:r>
              <a:rPr lang="en-US" sz="2000" dirty="0"/>
              <a:t> </a:t>
            </a:r>
            <a:r>
              <a:rPr lang="en-US" sz="2000" dirty="0" smtClean="0"/>
              <a:t>→</a:t>
            </a:r>
            <a:r>
              <a:rPr lang="de-DE" sz="2000" dirty="0" smtClean="0"/>
              <a:t> E`(x)=K`(x) im Gewinnoptimum)  </a:t>
            </a:r>
            <a:endParaRPr lang="de-DE" sz="2000" dirty="0"/>
          </a:p>
          <a:p>
            <a:endParaRPr lang="de-DE" sz="2000" dirty="0"/>
          </a:p>
          <a:p>
            <a:endParaRPr lang="en-US" sz="2400" dirty="0"/>
          </a:p>
        </p:txBody>
      </p:sp>
      <p:sp>
        <p:nvSpPr>
          <p:cNvPr id="71" name="Textfeld 70">
            <a:extLst>
              <a:ext uri="{FF2B5EF4-FFF2-40B4-BE49-F238E27FC236}">
                <a16:creationId xmlns:a16="http://schemas.microsoft.com/office/drawing/2014/main" id="{EA66E258-8245-4EE8-9B19-BB1BAC4D268E}"/>
              </a:ext>
            </a:extLst>
          </p:cNvPr>
          <p:cNvSpPr txBox="1"/>
          <p:nvPr/>
        </p:nvSpPr>
        <p:spPr>
          <a:xfrm>
            <a:off x="0" y="3934278"/>
            <a:ext cx="12192000" cy="425132"/>
          </a:xfrm>
          <a:prstGeom prst="rect">
            <a:avLst/>
          </a:prstGeom>
          <a:noFill/>
        </p:spPr>
        <p:txBody>
          <a:bodyPr wrap="square" rtlCol="0">
            <a:noAutofit/>
          </a:bodyPr>
          <a:lstStyle/>
          <a:p>
            <a:r>
              <a:rPr lang="en-US" sz="2000" dirty="0" smtClean="0"/>
              <a:t>→ </a:t>
            </a:r>
            <a:r>
              <a:rPr lang="en-US" sz="2000" dirty="0" err="1" smtClean="0"/>
              <a:t>weiterhin</a:t>
            </a:r>
            <a:r>
              <a:rPr lang="en-US" sz="2000" dirty="0" smtClean="0"/>
              <a:t> gilt: A/B-2x/B</a:t>
            </a:r>
            <a:r>
              <a:rPr lang="de-DE" sz="2000" dirty="0" smtClean="0"/>
              <a:t>=</a:t>
            </a:r>
            <a:r>
              <a:rPr lang="en-US" sz="2000" dirty="0"/>
              <a:t> </a:t>
            </a:r>
            <a:r>
              <a:rPr lang="en-US" sz="2000" dirty="0" smtClean="0"/>
              <a:t>A/B-x/B-x/B=p-x/B=k (</a:t>
            </a:r>
            <a:r>
              <a:rPr lang="en-US" sz="2000" dirty="0" err="1" smtClean="0"/>
              <a:t>siehe</a:t>
            </a:r>
            <a:r>
              <a:rPr lang="en-US" sz="2000" dirty="0" smtClean="0"/>
              <a:t> (*)) → p=</a:t>
            </a:r>
            <a:r>
              <a:rPr lang="en-US" sz="2000" dirty="0" err="1" smtClean="0"/>
              <a:t>k+x</a:t>
            </a:r>
            <a:r>
              <a:rPr lang="en-US" sz="2000" dirty="0" smtClean="0"/>
              <a:t>/B</a:t>
            </a:r>
            <a:endParaRPr lang="de-DE" sz="2000" dirty="0"/>
          </a:p>
          <a:p>
            <a:endParaRPr lang="de-DE" sz="2000" dirty="0"/>
          </a:p>
          <a:p>
            <a:endParaRPr lang="en-US" sz="2400" dirty="0"/>
          </a:p>
        </p:txBody>
      </p:sp>
      <p:sp>
        <p:nvSpPr>
          <p:cNvPr id="72" name="Textfeld 71">
            <a:extLst>
              <a:ext uri="{FF2B5EF4-FFF2-40B4-BE49-F238E27FC236}">
                <a16:creationId xmlns:a16="http://schemas.microsoft.com/office/drawing/2014/main" id="{EA66E258-8245-4EE8-9B19-BB1BAC4D268E}"/>
              </a:ext>
            </a:extLst>
          </p:cNvPr>
          <p:cNvSpPr txBox="1"/>
          <p:nvPr/>
        </p:nvSpPr>
        <p:spPr>
          <a:xfrm>
            <a:off x="0" y="4335130"/>
            <a:ext cx="12192000" cy="425132"/>
          </a:xfrm>
          <a:prstGeom prst="rect">
            <a:avLst/>
          </a:prstGeom>
          <a:noFill/>
        </p:spPr>
        <p:txBody>
          <a:bodyPr wrap="square" rtlCol="0">
            <a:noAutofit/>
          </a:bodyPr>
          <a:lstStyle/>
          <a:p>
            <a:r>
              <a:rPr lang="en-US" sz="2000" dirty="0" smtClean="0"/>
              <a:t>→ </a:t>
            </a:r>
            <a:r>
              <a:rPr lang="de-DE" sz="2000" dirty="0" smtClean="0"/>
              <a:t>Einsetzen von B=</a:t>
            </a:r>
            <a:r>
              <a:rPr lang="de-DE" sz="2000" dirty="0" err="1" smtClean="0"/>
              <a:t>Sb</a:t>
            </a:r>
            <a:r>
              <a:rPr lang="de-DE" sz="2000" dirty="0" smtClean="0"/>
              <a:t> liefert:</a:t>
            </a:r>
            <a:r>
              <a:rPr lang="en-US" sz="2000" dirty="0" smtClean="0"/>
              <a:t>p=</a:t>
            </a:r>
            <a:r>
              <a:rPr lang="en-US" sz="2000" dirty="0" err="1" smtClean="0"/>
              <a:t>k+x</a:t>
            </a:r>
            <a:r>
              <a:rPr lang="en-US" sz="2000" dirty="0" smtClean="0"/>
              <a:t>/(Sb)</a:t>
            </a:r>
            <a:endParaRPr lang="de-DE" sz="2000" dirty="0"/>
          </a:p>
          <a:p>
            <a:endParaRPr lang="de-DE" sz="2000" dirty="0"/>
          </a:p>
          <a:p>
            <a:endParaRPr lang="en-US" sz="2400" dirty="0"/>
          </a:p>
        </p:txBody>
      </p:sp>
      <p:sp>
        <p:nvSpPr>
          <p:cNvPr id="73" name="Textfeld 72">
            <a:extLst>
              <a:ext uri="{FF2B5EF4-FFF2-40B4-BE49-F238E27FC236}">
                <a16:creationId xmlns:a16="http://schemas.microsoft.com/office/drawing/2014/main" id="{EA66E258-8245-4EE8-9B19-BB1BAC4D268E}"/>
              </a:ext>
            </a:extLst>
          </p:cNvPr>
          <p:cNvSpPr txBox="1"/>
          <p:nvPr/>
        </p:nvSpPr>
        <p:spPr>
          <a:xfrm>
            <a:off x="7886" y="4784541"/>
            <a:ext cx="12192000" cy="954105"/>
          </a:xfrm>
          <a:prstGeom prst="rect">
            <a:avLst/>
          </a:prstGeom>
          <a:noFill/>
        </p:spPr>
        <p:txBody>
          <a:bodyPr wrap="square" rtlCol="0">
            <a:noAutofit/>
          </a:bodyPr>
          <a:lstStyle/>
          <a:p>
            <a:r>
              <a:rPr lang="en-US" sz="2000" dirty="0" smtClean="0"/>
              <a:t>→ </a:t>
            </a:r>
            <a:r>
              <a:rPr lang="de-DE" sz="2000" dirty="0" smtClean="0"/>
              <a:t>Weiterhin kann ein Unternehmen zwar wie angenommen begrenzt Monopolgewinne erzielen, da es sich aber trotzdem um viele Firmen handelt und alle als symmetrisch angenommen werden, wird jede Firma die gleiche Menge `x*=S/n absetzen, also den gleichen Marktanteil haben.</a:t>
            </a:r>
            <a:endParaRPr lang="de-DE" sz="2000" dirty="0"/>
          </a:p>
          <a:p>
            <a:endParaRPr lang="de-DE" sz="2000" dirty="0"/>
          </a:p>
          <a:p>
            <a:endParaRPr lang="en-US" sz="2400" dirty="0"/>
          </a:p>
        </p:txBody>
      </p:sp>
      <p:sp>
        <p:nvSpPr>
          <p:cNvPr id="74" name="Textfeld 73">
            <a:extLst>
              <a:ext uri="{FF2B5EF4-FFF2-40B4-BE49-F238E27FC236}">
                <a16:creationId xmlns:a16="http://schemas.microsoft.com/office/drawing/2014/main" id="{EA66E258-8245-4EE8-9B19-BB1BAC4D268E}"/>
              </a:ext>
            </a:extLst>
          </p:cNvPr>
          <p:cNvSpPr txBox="1"/>
          <p:nvPr/>
        </p:nvSpPr>
        <p:spPr>
          <a:xfrm>
            <a:off x="2629" y="5762925"/>
            <a:ext cx="12192000" cy="425132"/>
          </a:xfrm>
          <a:prstGeom prst="rect">
            <a:avLst/>
          </a:prstGeom>
          <a:noFill/>
        </p:spPr>
        <p:txBody>
          <a:bodyPr wrap="square" rtlCol="0">
            <a:noAutofit/>
          </a:bodyPr>
          <a:lstStyle/>
          <a:p>
            <a:r>
              <a:rPr lang="en-US" sz="2000" dirty="0" smtClean="0"/>
              <a:t>→ </a:t>
            </a:r>
            <a:r>
              <a:rPr lang="de-DE" sz="2000" dirty="0" smtClean="0"/>
              <a:t>Einsetzen liefert: </a:t>
            </a:r>
            <a:r>
              <a:rPr lang="en-US" sz="2000" dirty="0" smtClean="0"/>
              <a:t>p=</a:t>
            </a:r>
            <a:r>
              <a:rPr lang="en-US" sz="2000" dirty="0" err="1" smtClean="0"/>
              <a:t>k+x</a:t>
            </a:r>
            <a:r>
              <a:rPr lang="en-US" sz="2000" dirty="0" smtClean="0"/>
              <a:t>*/(</a:t>
            </a:r>
            <a:r>
              <a:rPr lang="en-US" sz="2000" dirty="0"/>
              <a:t>Sb</a:t>
            </a:r>
            <a:r>
              <a:rPr lang="en-US" sz="2000" dirty="0" smtClean="0"/>
              <a:t>)=</a:t>
            </a:r>
            <a:r>
              <a:rPr lang="en-US" sz="2000" dirty="0"/>
              <a:t>p=k</a:t>
            </a:r>
            <a:r>
              <a:rPr lang="en-US" sz="2000" dirty="0" smtClean="0"/>
              <a:t>+(S/n)/(</a:t>
            </a:r>
            <a:r>
              <a:rPr lang="en-US" sz="2000" dirty="0"/>
              <a:t>Sb</a:t>
            </a:r>
            <a:r>
              <a:rPr lang="en-US" sz="2000" dirty="0" smtClean="0"/>
              <a:t>)=k+</a:t>
            </a:r>
            <a:r>
              <a:rPr lang="en-US" sz="2000" dirty="0" smtClean="0">
                <a:solidFill>
                  <a:srgbClr val="FF0000"/>
                </a:solidFill>
              </a:rPr>
              <a:t>1/(</a:t>
            </a:r>
            <a:r>
              <a:rPr lang="en-US" sz="2000" dirty="0" err="1" smtClean="0">
                <a:solidFill>
                  <a:srgbClr val="FF0000"/>
                </a:solidFill>
              </a:rPr>
              <a:t>nb</a:t>
            </a:r>
            <a:r>
              <a:rPr lang="en-US" sz="2000" dirty="0">
                <a:solidFill>
                  <a:srgbClr val="FF0000"/>
                </a:solidFill>
              </a:rPr>
              <a:t>)</a:t>
            </a:r>
            <a:r>
              <a:rPr lang="de-DE" sz="2000" dirty="0" smtClean="0"/>
              <a:t> </a:t>
            </a:r>
            <a:endParaRPr lang="de-DE" sz="2000" dirty="0"/>
          </a:p>
          <a:p>
            <a:endParaRPr lang="de-DE" sz="2000" dirty="0"/>
          </a:p>
          <a:p>
            <a:endParaRPr lang="en-US" sz="2400" dirty="0"/>
          </a:p>
        </p:txBody>
      </p:sp>
      <p:sp>
        <p:nvSpPr>
          <p:cNvPr id="75" name="Textfeld 74">
            <a:extLst>
              <a:ext uri="{FF2B5EF4-FFF2-40B4-BE49-F238E27FC236}">
                <a16:creationId xmlns:a16="http://schemas.microsoft.com/office/drawing/2014/main" id="{EA66E258-8245-4EE8-9B19-BB1BAC4D268E}"/>
              </a:ext>
            </a:extLst>
          </p:cNvPr>
          <p:cNvSpPr txBox="1"/>
          <p:nvPr/>
        </p:nvSpPr>
        <p:spPr>
          <a:xfrm>
            <a:off x="9987" y="6154960"/>
            <a:ext cx="12192000" cy="425132"/>
          </a:xfrm>
          <a:prstGeom prst="rect">
            <a:avLst/>
          </a:prstGeom>
          <a:noFill/>
        </p:spPr>
        <p:txBody>
          <a:bodyPr wrap="square" rtlCol="0">
            <a:noAutofit/>
          </a:bodyPr>
          <a:lstStyle/>
          <a:p>
            <a:r>
              <a:rPr lang="en-US" sz="2000" dirty="0" smtClean="0"/>
              <a:t>→ </a:t>
            </a:r>
            <a:r>
              <a:rPr lang="de-DE" sz="2000" dirty="0" smtClean="0"/>
              <a:t>Den Term </a:t>
            </a:r>
            <a:r>
              <a:rPr lang="de-DE" sz="2000" dirty="0" smtClean="0">
                <a:solidFill>
                  <a:srgbClr val="FF0000"/>
                </a:solidFill>
              </a:rPr>
              <a:t>1</a:t>
            </a:r>
            <a:r>
              <a:rPr lang="en-US" sz="2000" dirty="0" smtClean="0">
                <a:solidFill>
                  <a:srgbClr val="FF0000"/>
                </a:solidFill>
              </a:rPr>
              <a:t>/(</a:t>
            </a:r>
            <a:r>
              <a:rPr lang="en-US" sz="2000" dirty="0" err="1" smtClean="0">
                <a:solidFill>
                  <a:srgbClr val="FF0000"/>
                </a:solidFill>
              </a:rPr>
              <a:t>nb</a:t>
            </a:r>
            <a:r>
              <a:rPr lang="en-US" sz="2000" dirty="0" smtClean="0">
                <a:solidFill>
                  <a:srgbClr val="FF0000"/>
                </a:solidFill>
              </a:rPr>
              <a:t>) </a:t>
            </a:r>
            <a:r>
              <a:rPr lang="en-US" sz="2000" dirty="0" err="1" smtClean="0"/>
              <a:t>nennt</a:t>
            </a:r>
            <a:r>
              <a:rPr lang="en-US" sz="2000" dirty="0" smtClean="0"/>
              <a:t> man Markup, die </a:t>
            </a:r>
            <a:r>
              <a:rPr lang="en-US" sz="2000" dirty="0" err="1" smtClean="0"/>
              <a:t>Preiserhöhung</a:t>
            </a:r>
            <a:r>
              <a:rPr lang="en-US" sz="2000" dirty="0" smtClean="0"/>
              <a:t>, die </a:t>
            </a:r>
            <a:r>
              <a:rPr lang="en-US" sz="2000" dirty="0" err="1" smtClean="0"/>
              <a:t>die</a:t>
            </a:r>
            <a:r>
              <a:rPr lang="en-US" sz="2000" dirty="0" smtClean="0"/>
              <a:t> </a:t>
            </a:r>
            <a:r>
              <a:rPr lang="en-US" sz="2000" dirty="0" err="1" smtClean="0"/>
              <a:t>Firmen</a:t>
            </a:r>
            <a:r>
              <a:rPr lang="en-US" sz="2000" dirty="0" smtClean="0"/>
              <a:t> </a:t>
            </a:r>
            <a:r>
              <a:rPr lang="en-US" sz="2000" dirty="0" err="1" smtClean="0"/>
              <a:t>aufgrund</a:t>
            </a:r>
            <a:r>
              <a:rPr lang="en-US" sz="2000" dirty="0" smtClean="0"/>
              <a:t> der </a:t>
            </a:r>
            <a:r>
              <a:rPr lang="en-US" sz="2000" dirty="0" err="1" smtClean="0"/>
              <a:t>monopolistischen</a:t>
            </a:r>
            <a:r>
              <a:rPr lang="en-US" sz="2000" dirty="0" smtClean="0"/>
              <a:t> </a:t>
            </a:r>
            <a:r>
              <a:rPr lang="en-US" sz="2000" dirty="0" err="1" smtClean="0"/>
              <a:t>Konkurrenz</a:t>
            </a:r>
            <a:r>
              <a:rPr lang="en-US" sz="2000" dirty="0" smtClean="0"/>
              <a:t> </a:t>
            </a:r>
            <a:r>
              <a:rPr lang="en-US" sz="2000" dirty="0" err="1" smtClean="0"/>
              <a:t>gegenüber</a:t>
            </a:r>
            <a:r>
              <a:rPr lang="en-US" sz="2000" dirty="0" smtClean="0"/>
              <a:t> </a:t>
            </a:r>
            <a:r>
              <a:rPr lang="en-US" sz="2000" dirty="0" err="1" smtClean="0"/>
              <a:t>Preis</a:t>
            </a:r>
            <a:r>
              <a:rPr lang="en-US" sz="2000" dirty="0" smtClean="0"/>
              <a:t> </a:t>
            </a:r>
            <a:r>
              <a:rPr lang="en-US" sz="2000" dirty="0" err="1" smtClean="0"/>
              <a:t>gleich</a:t>
            </a:r>
            <a:r>
              <a:rPr lang="en-US" sz="2000" dirty="0" smtClean="0"/>
              <a:t> </a:t>
            </a:r>
            <a:r>
              <a:rPr lang="en-US" sz="2000" dirty="0" err="1" smtClean="0"/>
              <a:t>Grenzkosten</a:t>
            </a:r>
            <a:r>
              <a:rPr lang="en-US" sz="2000" dirty="0" smtClean="0"/>
              <a:t> p=k </a:t>
            </a:r>
            <a:r>
              <a:rPr lang="en-US" sz="2000" dirty="0" err="1" smtClean="0"/>
              <a:t>bei</a:t>
            </a:r>
            <a:r>
              <a:rPr lang="en-US" sz="2000" dirty="0" smtClean="0"/>
              <a:t> </a:t>
            </a:r>
            <a:r>
              <a:rPr lang="en-US" sz="2000" dirty="0" err="1"/>
              <a:t>v</a:t>
            </a:r>
            <a:r>
              <a:rPr lang="en-US" sz="2000" dirty="0" err="1" smtClean="0"/>
              <a:t>ollkommener</a:t>
            </a:r>
            <a:r>
              <a:rPr lang="en-US" sz="2000" dirty="0" smtClean="0"/>
              <a:t> </a:t>
            </a:r>
            <a:r>
              <a:rPr lang="en-US" sz="2000" dirty="0" err="1" smtClean="0"/>
              <a:t>Konkurrenz</a:t>
            </a:r>
            <a:r>
              <a:rPr lang="en-US" sz="2000" dirty="0" smtClean="0"/>
              <a:t> </a:t>
            </a:r>
            <a:r>
              <a:rPr lang="en-US" sz="2000" dirty="0" err="1" smtClean="0"/>
              <a:t>durchsetzen</a:t>
            </a:r>
            <a:r>
              <a:rPr lang="en-US" sz="2000" dirty="0" smtClean="0"/>
              <a:t> </a:t>
            </a:r>
            <a:r>
              <a:rPr lang="en-US" sz="2000" dirty="0" err="1" smtClean="0"/>
              <a:t>können</a:t>
            </a:r>
            <a:r>
              <a:rPr lang="en-US" sz="2000" dirty="0" smtClean="0"/>
              <a:t>. </a:t>
            </a:r>
            <a:r>
              <a:rPr lang="de-DE" sz="2000" dirty="0" smtClean="0"/>
              <a:t> </a:t>
            </a:r>
            <a:endParaRPr lang="de-DE" sz="2000" dirty="0"/>
          </a:p>
        </p:txBody>
      </p:sp>
    </p:spTree>
    <p:extLst>
      <p:ext uri="{BB962C8B-B14F-4D97-AF65-F5344CB8AC3E}">
        <p14:creationId xmlns:p14="http://schemas.microsoft.com/office/powerpoint/2010/main" val="523034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7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66" grpId="0"/>
      <p:bldP spid="67" grpId="0"/>
      <p:bldP spid="69" grpId="0"/>
      <p:bldP spid="70" grpId="0"/>
      <p:bldP spid="71" grpId="0"/>
      <p:bldP spid="72" grpId="0"/>
      <p:bldP spid="73" grpId="0"/>
      <p:bldP spid="74" grpId="0"/>
      <p:bldP spid="7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524000" y="-27384"/>
            <a:ext cx="9144000"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800" dirty="0" err="1">
                <a:solidFill>
                  <a:sysClr val="windowText" lastClr="000000"/>
                </a:solidFill>
              </a:rPr>
              <a:t>Monopolitische</a:t>
            </a:r>
            <a:r>
              <a:rPr lang="en-US" sz="2800" dirty="0">
                <a:solidFill>
                  <a:sysClr val="windowText" lastClr="000000"/>
                </a:solidFill>
              </a:rPr>
              <a:t> </a:t>
            </a:r>
            <a:r>
              <a:rPr lang="en-US" sz="2800" dirty="0" err="1">
                <a:solidFill>
                  <a:sysClr val="windowText" lastClr="000000"/>
                </a:solidFill>
              </a:rPr>
              <a:t>Konkurrenz</a:t>
            </a:r>
            <a:r>
              <a:rPr lang="en-US" sz="2800" dirty="0">
                <a:solidFill>
                  <a:sysClr val="windowText" lastClr="000000"/>
                </a:solidFill>
              </a:rPr>
              <a:t>: </a:t>
            </a:r>
            <a:r>
              <a:rPr lang="en-US" sz="2800" dirty="0" err="1">
                <a:solidFill>
                  <a:sysClr val="windowText" lastClr="000000"/>
                </a:solidFill>
              </a:rPr>
              <a:t>Gleichgewicht</a:t>
            </a:r>
            <a:endParaRPr lang="en-US" sz="2800" dirty="0">
              <a:solidFill>
                <a:sysClr val="windowText" lastClr="000000"/>
              </a:solidFill>
            </a:endParaRPr>
          </a:p>
        </p:txBody>
      </p:sp>
      <p:sp>
        <p:nvSpPr>
          <p:cNvPr id="9" name="Textfeld 8">
            <a:extLst>
              <a:ext uri="{FF2B5EF4-FFF2-40B4-BE49-F238E27FC236}">
                <a16:creationId xmlns:a16="http://schemas.microsoft.com/office/drawing/2014/main" id="{EA66E258-8245-4EE8-9B19-BB1BAC4D268E}"/>
              </a:ext>
            </a:extLst>
          </p:cNvPr>
          <p:cNvSpPr txBox="1"/>
          <p:nvPr/>
        </p:nvSpPr>
        <p:spPr>
          <a:xfrm>
            <a:off x="98612" y="724907"/>
            <a:ext cx="8303110" cy="1944216"/>
          </a:xfrm>
          <a:prstGeom prst="rect">
            <a:avLst/>
          </a:prstGeom>
          <a:noFill/>
        </p:spPr>
        <p:txBody>
          <a:bodyPr wrap="square" rtlCol="0">
            <a:noAutofit/>
          </a:bodyPr>
          <a:lstStyle/>
          <a:p>
            <a:r>
              <a:rPr lang="de-DE" sz="2400" u="sng" dirty="0"/>
              <a:t>Firmenzahl im Gleichgewicht:</a:t>
            </a:r>
          </a:p>
          <a:p>
            <a:endParaRPr lang="de-DE" sz="2400" dirty="0"/>
          </a:p>
          <a:p>
            <a:r>
              <a:rPr lang="en-US" sz="2400" dirty="0"/>
              <a:t>PP-</a:t>
            </a:r>
            <a:r>
              <a:rPr lang="en-US" sz="2400" dirty="0" err="1"/>
              <a:t>Kurve</a:t>
            </a:r>
            <a:r>
              <a:rPr lang="en-US" sz="2400" dirty="0"/>
              <a:t>	p = k + 1/(</a:t>
            </a:r>
            <a:r>
              <a:rPr lang="en-US" sz="2400" dirty="0" err="1"/>
              <a:t>nb</a:t>
            </a:r>
            <a:r>
              <a:rPr lang="en-US" sz="2400" dirty="0"/>
              <a:t>)</a:t>
            </a:r>
            <a:r>
              <a:rPr lang="en-US" sz="2400"/>
              <a:t>	</a:t>
            </a:r>
            <a:r>
              <a:rPr lang="en-US" sz="2400" smtClean="0"/>
              <a:t>Durchschnittspreis </a:t>
            </a:r>
            <a:r>
              <a:rPr lang="en-US" sz="2400" dirty="0"/>
              <a:t>in der </a:t>
            </a:r>
            <a:r>
              <a:rPr lang="en-US" sz="2400" dirty="0" err="1"/>
              <a:t>Branche</a:t>
            </a:r>
            <a:endParaRPr lang="en-US" sz="2400" dirty="0"/>
          </a:p>
          <a:p>
            <a:endParaRPr lang="en-US" sz="2400" dirty="0"/>
          </a:p>
          <a:p>
            <a:r>
              <a:rPr lang="en-US" sz="2400" dirty="0"/>
              <a:t>CC-</a:t>
            </a:r>
            <a:r>
              <a:rPr lang="en-US" sz="2400" dirty="0" err="1"/>
              <a:t>Kurve</a:t>
            </a:r>
            <a:r>
              <a:rPr lang="en-US" sz="2400" dirty="0"/>
              <a:t>	DK = </a:t>
            </a:r>
            <a:r>
              <a:rPr lang="en-US" sz="2400" dirty="0" err="1" smtClean="0"/>
              <a:t>n∙KF</a:t>
            </a:r>
            <a:r>
              <a:rPr lang="en-US" sz="2400" dirty="0" smtClean="0"/>
              <a:t>/</a:t>
            </a:r>
            <a:r>
              <a:rPr lang="en-US" sz="2400" dirty="0" err="1" smtClean="0"/>
              <a:t>S+k</a:t>
            </a:r>
            <a:r>
              <a:rPr lang="en-US" sz="2400" dirty="0"/>
              <a:t>	</a:t>
            </a:r>
            <a:r>
              <a:rPr lang="en-US" sz="2400" dirty="0" err="1" smtClean="0"/>
              <a:t>Durchschnittskosten</a:t>
            </a:r>
            <a:r>
              <a:rPr lang="en-US" sz="2400" dirty="0" smtClean="0"/>
              <a:t> </a:t>
            </a:r>
            <a:r>
              <a:rPr lang="en-US" sz="2400" dirty="0"/>
              <a:t>in der </a:t>
            </a:r>
            <a:r>
              <a:rPr lang="en-US" sz="2400" dirty="0" err="1"/>
              <a:t>Branche</a:t>
            </a:r>
            <a:endParaRPr lang="en-US" sz="2400" dirty="0"/>
          </a:p>
          <a:p>
            <a:endParaRPr lang="en-US" sz="2400" dirty="0"/>
          </a:p>
          <a:p>
            <a:endParaRPr lang="en-US" sz="2400" dirty="0"/>
          </a:p>
          <a:p>
            <a:endParaRPr lang="de-DE" sz="2400" dirty="0"/>
          </a:p>
          <a:p>
            <a:endParaRPr lang="de-DE" sz="2000" dirty="0"/>
          </a:p>
        </p:txBody>
      </p:sp>
      <p:cxnSp>
        <p:nvCxnSpPr>
          <p:cNvPr id="6" name="Gerade Verbindung mit Pfeil 5">
            <a:extLst>
              <a:ext uri="{FF2B5EF4-FFF2-40B4-BE49-F238E27FC236}">
                <a16:creationId xmlns:a16="http://schemas.microsoft.com/office/drawing/2014/main" id="{7B0C93C3-BF7F-4BE7-B198-764921CD287D}"/>
              </a:ext>
            </a:extLst>
          </p:cNvPr>
          <p:cNvCxnSpPr>
            <a:cxnSpLocks/>
          </p:cNvCxnSpPr>
          <p:nvPr/>
        </p:nvCxnSpPr>
        <p:spPr>
          <a:xfrm flipH="1" flipV="1">
            <a:off x="3090380" y="3212976"/>
            <a:ext cx="15954" cy="273630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Gerade Verbindung mit Pfeil 6">
            <a:extLst>
              <a:ext uri="{FF2B5EF4-FFF2-40B4-BE49-F238E27FC236}">
                <a16:creationId xmlns:a16="http://schemas.microsoft.com/office/drawing/2014/main" id="{D360266E-1933-454A-B559-D04C624F7F80}"/>
              </a:ext>
            </a:extLst>
          </p:cNvPr>
          <p:cNvCxnSpPr>
            <a:cxnSpLocks/>
          </p:cNvCxnSpPr>
          <p:nvPr/>
        </p:nvCxnSpPr>
        <p:spPr>
          <a:xfrm>
            <a:off x="3106334" y="5949280"/>
            <a:ext cx="5251896"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Textfeld 7">
            <a:extLst>
              <a:ext uri="{FF2B5EF4-FFF2-40B4-BE49-F238E27FC236}">
                <a16:creationId xmlns:a16="http://schemas.microsoft.com/office/drawing/2014/main" id="{68578221-5665-41E8-8DAC-1BAE52BBD9DC}"/>
              </a:ext>
            </a:extLst>
          </p:cNvPr>
          <p:cNvSpPr txBox="1"/>
          <p:nvPr/>
        </p:nvSpPr>
        <p:spPr>
          <a:xfrm>
            <a:off x="6824478" y="5949280"/>
            <a:ext cx="1533753" cy="369332"/>
          </a:xfrm>
          <a:prstGeom prst="rect">
            <a:avLst/>
          </a:prstGeom>
          <a:noFill/>
        </p:spPr>
        <p:txBody>
          <a:bodyPr wrap="none" rtlCol="0">
            <a:spAutoFit/>
          </a:bodyPr>
          <a:lstStyle/>
          <a:p>
            <a:r>
              <a:rPr lang="de-DE" dirty="0"/>
              <a:t>n (Firmenzahl)</a:t>
            </a:r>
          </a:p>
        </p:txBody>
      </p:sp>
      <p:sp>
        <p:nvSpPr>
          <p:cNvPr id="10" name="Textfeld 9">
            <a:extLst>
              <a:ext uri="{FF2B5EF4-FFF2-40B4-BE49-F238E27FC236}">
                <a16:creationId xmlns:a16="http://schemas.microsoft.com/office/drawing/2014/main" id="{B993C5A2-E8F5-4948-A62B-F74185C6E353}"/>
              </a:ext>
            </a:extLst>
          </p:cNvPr>
          <p:cNvSpPr txBox="1"/>
          <p:nvPr/>
        </p:nvSpPr>
        <p:spPr>
          <a:xfrm>
            <a:off x="2639616" y="3214718"/>
            <a:ext cx="450764" cy="646331"/>
          </a:xfrm>
          <a:prstGeom prst="rect">
            <a:avLst/>
          </a:prstGeom>
          <a:noFill/>
        </p:spPr>
        <p:txBody>
          <a:bodyPr wrap="none" rtlCol="0">
            <a:spAutoFit/>
          </a:bodyPr>
          <a:lstStyle/>
          <a:p>
            <a:r>
              <a:rPr lang="de-DE" dirty="0"/>
              <a:t>DK</a:t>
            </a:r>
          </a:p>
          <a:p>
            <a:r>
              <a:rPr lang="de-DE" dirty="0"/>
              <a:t>p</a:t>
            </a:r>
          </a:p>
        </p:txBody>
      </p:sp>
      <p:cxnSp>
        <p:nvCxnSpPr>
          <p:cNvPr id="11" name="Gerader Verbinder 10">
            <a:extLst>
              <a:ext uri="{FF2B5EF4-FFF2-40B4-BE49-F238E27FC236}">
                <a16:creationId xmlns:a16="http://schemas.microsoft.com/office/drawing/2014/main" id="{BBB253DE-EC23-41B7-9E28-303E984AEE7F}"/>
              </a:ext>
            </a:extLst>
          </p:cNvPr>
          <p:cNvCxnSpPr>
            <a:cxnSpLocks/>
          </p:cNvCxnSpPr>
          <p:nvPr/>
        </p:nvCxnSpPr>
        <p:spPr>
          <a:xfrm flipV="1">
            <a:off x="3558284" y="3645024"/>
            <a:ext cx="3580498" cy="1737484"/>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Rechteck 14">
            <a:extLst>
              <a:ext uri="{FF2B5EF4-FFF2-40B4-BE49-F238E27FC236}">
                <a16:creationId xmlns:a16="http://schemas.microsoft.com/office/drawing/2014/main" id="{BA8AAD4E-8F12-417E-8D1D-F6E999868D18}"/>
              </a:ext>
            </a:extLst>
          </p:cNvPr>
          <p:cNvSpPr/>
          <p:nvPr/>
        </p:nvSpPr>
        <p:spPr>
          <a:xfrm>
            <a:off x="7657071" y="5110162"/>
            <a:ext cx="1030539" cy="369332"/>
          </a:xfrm>
          <a:prstGeom prst="rect">
            <a:avLst/>
          </a:prstGeom>
        </p:spPr>
        <p:txBody>
          <a:bodyPr wrap="none">
            <a:spAutoFit/>
          </a:bodyPr>
          <a:lstStyle/>
          <a:p>
            <a:r>
              <a:rPr lang="en-US" dirty="0"/>
              <a:t>PP-</a:t>
            </a:r>
            <a:r>
              <a:rPr lang="en-US" dirty="0" err="1"/>
              <a:t>Kurve</a:t>
            </a:r>
            <a:endParaRPr lang="de-DE" dirty="0"/>
          </a:p>
        </p:txBody>
      </p:sp>
      <p:sp>
        <p:nvSpPr>
          <p:cNvPr id="16" name="Rechteck 15">
            <a:extLst>
              <a:ext uri="{FF2B5EF4-FFF2-40B4-BE49-F238E27FC236}">
                <a16:creationId xmlns:a16="http://schemas.microsoft.com/office/drawing/2014/main" id="{B14C85D5-FCE6-48B7-AD40-9CD23C3CBDDB}"/>
              </a:ext>
            </a:extLst>
          </p:cNvPr>
          <p:cNvSpPr/>
          <p:nvPr/>
        </p:nvSpPr>
        <p:spPr>
          <a:xfrm>
            <a:off x="7103824" y="3374941"/>
            <a:ext cx="1040157" cy="369332"/>
          </a:xfrm>
          <a:prstGeom prst="rect">
            <a:avLst/>
          </a:prstGeom>
        </p:spPr>
        <p:txBody>
          <a:bodyPr wrap="none">
            <a:spAutoFit/>
          </a:bodyPr>
          <a:lstStyle/>
          <a:p>
            <a:r>
              <a:rPr lang="en-US" dirty="0"/>
              <a:t>CC-</a:t>
            </a:r>
            <a:r>
              <a:rPr lang="en-US" dirty="0" err="1"/>
              <a:t>Kurve</a:t>
            </a:r>
            <a:endParaRPr lang="de-DE" dirty="0"/>
          </a:p>
        </p:txBody>
      </p:sp>
      <p:cxnSp>
        <p:nvCxnSpPr>
          <p:cNvPr id="18" name="Gerader Verbinder 17">
            <a:extLst>
              <a:ext uri="{FF2B5EF4-FFF2-40B4-BE49-F238E27FC236}">
                <a16:creationId xmlns:a16="http://schemas.microsoft.com/office/drawing/2014/main" id="{27694980-B282-453F-9F79-133D135D556D}"/>
              </a:ext>
            </a:extLst>
          </p:cNvPr>
          <p:cNvCxnSpPr/>
          <p:nvPr/>
        </p:nvCxnSpPr>
        <p:spPr>
          <a:xfrm flipH="1">
            <a:off x="3106334" y="4396462"/>
            <a:ext cx="244827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9" name="Gerader Verbinder 18">
            <a:extLst>
              <a:ext uri="{FF2B5EF4-FFF2-40B4-BE49-F238E27FC236}">
                <a16:creationId xmlns:a16="http://schemas.microsoft.com/office/drawing/2014/main" id="{70434F43-219F-4299-AAFD-77F603E219B8}"/>
              </a:ext>
            </a:extLst>
          </p:cNvPr>
          <p:cNvCxnSpPr>
            <a:cxnSpLocks/>
          </p:cNvCxnSpPr>
          <p:nvPr/>
        </p:nvCxnSpPr>
        <p:spPr>
          <a:xfrm flipV="1">
            <a:off x="5554606" y="4396462"/>
            <a:ext cx="0" cy="1552818"/>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1" name="Rechteck 20">
            <a:extLst>
              <a:ext uri="{FF2B5EF4-FFF2-40B4-BE49-F238E27FC236}">
                <a16:creationId xmlns:a16="http://schemas.microsoft.com/office/drawing/2014/main" id="{76844394-D5B9-4646-BA8F-0BAFDC3659F3}"/>
              </a:ext>
            </a:extLst>
          </p:cNvPr>
          <p:cNvSpPr/>
          <p:nvPr/>
        </p:nvSpPr>
        <p:spPr>
          <a:xfrm>
            <a:off x="5401359" y="5949280"/>
            <a:ext cx="421910" cy="369332"/>
          </a:xfrm>
          <a:prstGeom prst="rect">
            <a:avLst/>
          </a:prstGeom>
        </p:spPr>
        <p:txBody>
          <a:bodyPr wrap="none">
            <a:spAutoFit/>
          </a:bodyPr>
          <a:lstStyle/>
          <a:p>
            <a:r>
              <a:rPr lang="de-DE" dirty="0"/>
              <a:t>n*</a:t>
            </a:r>
          </a:p>
        </p:txBody>
      </p:sp>
      <p:sp>
        <p:nvSpPr>
          <p:cNvPr id="22" name="Rechteck 21">
            <a:extLst>
              <a:ext uri="{FF2B5EF4-FFF2-40B4-BE49-F238E27FC236}">
                <a16:creationId xmlns:a16="http://schemas.microsoft.com/office/drawing/2014/main" id="{2BEC3E0F-47B1-4F1F-A8FF-56D7F6870118}"/>
              </a:ext>
            </a:extLst>
          </p:cNvPr>
          <p:cNvSpPr/>
          <p:nvPr/>
        </p:nvSpPr>
        <p:spPr>
          <a:xfrm>
            <a:off x="2715348" y="4191489"/>
            <a:ext cx="421910" cy="369332"/>
          </a:xfrm>
          <a:prstGeom prst="rect">
            <a:avLst/>
          </a:prstGeom>
        </p:spPr>
        <p:txBody>
          <a:bodyPr wrap="none">
            <a:spAutoFit/>
          </a:bodyPr>
          <a:lstStyle/>
          <a:p>
            <a:r>
              <a:rPr lang="de-DE" dirty="0"/>
              <a:t>p*</a:t>
            </a:r>
          </a:p>
        </p:txBody>
      </p:sp>
      <p:sp>
        <p:nvSpPr>
          <p:cNvPr id="23" name="Freihandform: Form 22">
            <a:extLst>
              <a:ext uri="{FF2B5EF4-FFF2-40B4-BE49-F238E27FC236}">
                <a16:creationId xmlns:a16="http://schemas.microsoft.com/office/drawing/2014/main" id="{EDC18161-CAEA-4705-9D9C-3D41628E0176}"/>
              </a:ext>
            </a:extLst>
          </p:cNvPr>
          <p:cNvSpPr/>
          <p:nvPr/>
        </p:nvSpPr>
        <p:spPr>
          <a:xfrm>
            <a:off x="3787140" y="3234690"/>
            <a:ext cx="3966210" cy="1863090"/>
          </a:xfrm>
          <a:custGeom>
            <a:avLst/>
            <a:gdLst>
              <a:gd name="connsiteX0" fmla="*/ 0 w 3966210"/>
              <a:gd name="connsiteY0" fmla="*/ 0 h 1863090"/>
              <a:gd name="connsiteX1" fmla="*/ 1760220 w 3966210"/>
              <a:gd name="connsiteY1" fmla="*/ 1200150 h 1863090"/>
              <a:gd name="connsiteX2" fmla="*/ 3966210 w 3966210"/>
              <a:gd name="connsiteY2" fmla="*/ 1863090 h 1863090"/>
            </a:gdLst>
            <a:ahLst/>
            <a:cxnLst>
              <a:cxn ang="0">
                <a:pos x="connsiteX0" y="connsiteY0"/>
              </a:cxn>
              <a:cxn ang="0">
                <a:pos x="connsiteX1" y="connsiteY1"/>
              </a:cxn>
              <a:cxn ang="0">
                <a:pos x="connsiteX2" y="connsiteY2"/>
              </a:cxn>
            </a:cxnLst>
            <a:rect l="l" t="t" r="r" b="b"/>
            <a:pathLst>
              <a:path w="3966210" h="1863090">
                <a:moveTo>
                  <a:pt x="0" y="0"/>
                </a:moveTo>
                <a:cubicBezTo>
                  <a:pt x="549592" y="444817"/>
                  <a:pt x="1099185" y="889635"/>
                  <a:pt x="1760220" y="1200150"/>
                </a:cubicBezTo>
                <a:cubicBezTo>
                  <a:pt x="2421255" y="1510665"/>
                  <a:pt x="3193732" y="1686877"/>
                  <a:pt x="3966210" y="1863090"/>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Textfeld 16">
            <a:extLst>
              <a:ext uri="{FF2B5EF4-FFF2-40B4-BE49-F238E27FC236}">
                <a16:creationId xmlns:a16="http://schemas.microsoft.com/office/drawing/2014/main" id="{EA66E258-8245-4EE8-9B19-BB1BAC4D268E}"/>
              </a:ext>
            </a:extLst>
          </p:cNvPr>
          <p:cNvSpPr txBox="1"/>
          <p:nvPr/>
        </p:nvSpPr>
        <p:spPr>
          <a:xfrm>
            <a:off x="8255586" y="1390017"/>
            <a:ext cx="3518659" cy="306998"/>
          </a:xfrm>
          <a:prstGeom prst="rect">
            <a:avLst/>
          </a:prstGeom>
          <a:noFill/>
        </p:spPr>
        <p:txBody>
          <a:bodyPr wrap="square" rtlCol="0">
            <a:noAutofit/>
          </a:bodyPr>
          <a:lstStyle/>
          <a:p>
            <a:r>
              <a:rPr lang="de-DE" sz="1400" dirty="0" smtClean="0"/>
              <a:t>Fallender Zusammenhang </a:t>
            </a:r>
            <a:r>
              <a:rPr lang="de-DE" sz="1400" smtClean="0"/>
              <a:t>zwischen Preis </a:t>
            </a:r>
            <a:r>
              <a:rPr lang="de-DE" sz="1400" dirty="0" smtClean="0"/>
              <a:t>und Firmenzahl</a:t>
            </a:r>
            <a:endParaRPr lang="de-DE" sz="1400" dirty="0"/>
          </a:p>
        </p:txBody>
      </p:sp>
      <p:sp>
        <p:nvSpPr>
          <p:cNvPr id="20" name="Textfeld 19">
            <a:extLst>
              <a:ext uri="{FF2B5EF4-FFF2-40B4-BE49-F238E27FC236}">
                <a16:creationId xmlns:a16="http://schemas.microsoft.com/office/drawing/2014/main" id="{EA66E258-8245-4EE8-9B19-BB1BAC4D268E}"/>
              </a:ext>
            </a:extLst>
          </p:cNvPr>
          <p:cNvSpPr txBox="1"/>
          <p:nvPr/>
        </p:nvSpPr>
        <p:spPr>
          <a:xfrm>
            <a:off x="8255587" y="2187227"/>
            <a:ext cx="3873660" cy="306998"/>
          </a:xfrm>
          <a:prstGeom prst="rect">
            <a:avLst/>
          </a:prstGeom>
          <a:noFill/>
        </p:spPr>
        <p:txBody>
          <a:bodyPr wrap="square" rtlCol="0">
            <a:noAutofit/>
          </a:bodyPr>
          <a:lstStyle/>
          <a:p>
            <a:r>
              <a:rPr lang="de-DE" sz="1400" dirty="0" smtClean="0"/>
              <a:t>Steigender Zusammenhang </a:t>
            </a:r>
            <a:r>
              <a:rPr lang="de-DE" sz="1400" smtClean="0"/>
              <a:t>zwischen Preis </a:t>
            </a:r>
            <a:r>
              <a:rPr lang="de-DE" sz="1400" dirty="0" smtClean="0"/>
              <a:t>und Firmenzahl</a:t>
            </a:r>
            <a:endParaRPr lang="de-DE" sz="1400" dirty="0"/>
          </a:p>
        </p:txBody>
      </p:sp>
      <p:sp>
        <p:nvSpPr>
          <p:cNvPr id="24" name="Textfeld 23">
            <a:extLst>
              <a:ext uri="{FF2B5EF4-FFF2-40B4-BE49-F238E27FC236}">
                <a16:creationId xmlns:a16="http://schemas.microsoft.com/office/drawing/2014/main" id="{EA66E258-8245-4EE8-9B19-BB1BAC4D268E}"/>
              </a:ext>
            </a:extLst>
          </p:cNvPr>
          <p:cNvSpPr txBox="1"/>
          <p:nvPr/>
        </p:nvSpPr>
        <p:spPr>
          <a:xfrm>
            <a:off x="8002878" y="4035012"/>
            <a:ext cx="3873660" cy="525791"/>
          </a:xfrm>
          <a:prstGeom prst="rect">
            <a:avLst/>
          </a:prstGeom>
          <a:noFill/>
        </p:spPr>
        <p:txBody>
          <a:bodyPr wrap="square" rtlCol="0">
            <a:noAutofit/>
          </a:bodyPr>
          <a:lstStyle/>
          <a:p>
            <a:r>
              <a:rPr lang="de-DE" sz="1400" dirty="0" smtClean="0"/>
              <a:t>Gleichgewicht zwischen Firmenzahl </a:t>
            </a:r>
            <a:r>
              <a:rPr lang="de-DE" sz="1400" smtClean="0"/>
              <a:t>und Preis </a:t>
            </a:r>
            <a:r>
              <a:rPr lang="de-DE" sz="1400" dirty="0" smtClean="0"/>
              <a:t>auf einem Markt mit monopolistischer Konkurrenz </a:t>
            </a:r>
            <a:endParaRPr lang="de-DE" sz="1400" dirty="0"/>
          </a:p>
        </p:txBody>
      </p:sp>
      <p:cxnSp>
        <p:nvCxnSpPr>
          <p:cNvPr id="3" name="Gerade Verbindung mit Pfeil 2"/>
          <p:cNvCxnSpPr/>
          <p:nvPr/>
        </p:nvCxnSpPr>
        <p:spPr>
          <a:xfrm flipH="1">
            <a:off x="5950851" y="4221940"/>
            <a:ext cx="1912989" cy="19957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93412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2" grpId="0"/>
      <p:bldP spid="17" grpId="0"/>
      <p:bldP spid="20" grpId="0"/>
      <p:bldP spid="2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524000" y="-27384"/>
            <a:ext cx="9144000"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800" dirty="0" err="1">
                <a:solidFill>
                  <a:sysClr val="windowText" lastClr="000000"/>
                </a:solidFill>
              </a:rPr>
              <a:t>Monopolitische</a:t>
            </a:r>
            <a:r>
              <a:rPr lang="en-US" sz="2800" dirty="0">
                <a:solidFill>
                  <a:sysClr val="windowText" lastClr="000000"/>
                </a:solidFill>
              </a:rPr>
              <a:t> </a:t>
            </a:r>
            <a:r>
              <a:rPr lang="en-US" sz="2800" dirty="0" err="1">
                <a:solidFill>
                  <a:sysClr val="windowText" lastClr="000000"/>
                </a:solidFill>
              </a:rPr>
              <a:t>Konkurrenz</a:t>
            </a:r>
            <a:r>
              <a:rPr lang="en-US" sz="2800" dirty="0">
                <a:solidFill>
                  <a:sysClr val="windowText" lastClr="000000"/>
                </a:solidFill>
              </a:rPr>
              <a:t> und Handel</a:t>
            </a:r>
          </a:p>
        </p:txBody>
      </p:sp>
      <p:sp>
        <p:nvSpPr>
          <p:cNvPr id="9" name="Textfeld 8">
            <a:extLst>
              <a:ext uri="{FF2B5EF4-FFF2-40B4-BE49-F238E27FC236}">
                <a16:creationId xmlns:a16="http://schemas.microsoft.com/office/drawing/2014/main" id="{EA66E258-8245-4EE8-9B19-BB1BAC4D268E}"/>
              </a:ext>
            </a:extLst>
          </p:cNvPr>
          <p:cNvSpPr txBox="1"/>
          <p:nvPr/>
        </p:nvSpPr>
        <p:spPr>
          <a:xfrm>
            <a:off x="319143" y="459455"/>
            <a:ext cx="9144000" cy="5519638"/>
          </a:xfrm>
          <a:prstGeom prst="rect">
            <a:avLst/>
          </a:prstGeom>
          <a:noFill/>
        </p:spPr>
        <p:txBody>
          <a:bodyPr wrap="square" rtlCol="0">
            <a:noAutofit/>
          </a:bodyPr>
          <a:lstStyle/>
          <a:p>
            <a:r>
              <a:rPr lang="en-US" sz="2400" dirty="0" err="1"/>
              <a:t>Unter</a:t>
            </a:r>
            <a:r>
              <a:rPr lang="en-US" sz="2400" dirty="0"/>
              <a:t> </a:t>
            </a:r>
            <a:r>
              <a:rPr lang="en-US" sz="2400" dirty="0" err="1"/>
              <a:t>monopolistischer</a:t>
            </a:r>
            <a:r>
              <a:rPr lang="en-US" sz="2400" dirty="0"/>
              <a:t> </a:t>
            </a:r>
            <a:r>
              <a:rPr lang="en-US" sz="2400" dirty="0" err="1"/>
              <a:t>Konkurrenz</a:t>
            </a:r>
            <a:r>
              <a:rPr lang="en-US" sz="2400" dirty="0"/>
              <a:t> </a:t>
            </a:r>
            <a:r>
              <a:rPr lang="en-US" sz="2400" dirty="0" err="1"/>
              <a:t>ohne</a:t>
            </a:r>
            <a:r>
              <a:rPr lang="en-US" sz="2400" dirty="0"/>
              <a:t> Handel muss </a:t>
            </a:r>
            <a:r>
              <a:rPr lang="en-US" sz="2400" dirty="0" err="1"/>
              <a:t>ein</a:t>
            </a:r>
            <a:r>
              <a:rPr lang="en-US" sz="2400" dirty="0"/>
              <a:t> </a:t>
            </a:r>
            <a:r>
              <a:rPr lang="en-US" sz="2400" dirty="0" err="1"/>
              <a:t>kleines</a:t>
            </a:r>
            <a:r>
              <a:rPr lang="en-US" sz="2400" dirty="0"/>
              <a:t> Land (</a:t>
            </a:r>
            <a:r>
              <a:rPr lang="en-US" sz="2400" dirty="0" err="1"/>
              <a:t>begrenzte</a:t>
            </a:r>
            <a:r>
              <a:rPr lang="en-US" sz="2400" dirty="0"/>
              <a:t> </a:t>
            </a:r>
            <a:r>
              <a:rPr lang="en-US" sz="2400" dirty="0" err="1"/>
              <a:t>Produktionskapazitäten</a:t>
            </a:r>
            <a:r>
              <a:rPr lang="en-US" sz="2400" dirty="0"/>
              <a:t>) </a:t>
            </a:r>
            <a:r>
              <a:rPr lang="en-US" sz="2400" dirty="0" err="1"/>
              <a:t>zwischen</a:t>
            </a:r>
            <a:endParaRPr lang="en-US" sz="2400" dirty="0"/>
          </a:p>
          <a:p>
            <a:r>
              <a:rPr lang="en-US" sz="2400" b="1" dirty="0" err="1"/>
              <a:t>mehr</a:t>
            </a:r>
            <a:r>
              <a:rPr lang="en-US" sz="2400" b="1" dirty="0"/>
              <a:t> </a:t>
            </a:r>
            <a:r>
              <a:rPr lang="en-US" sz="2400" b="1" dirty="0" err="1"/>
              <a:t>Produktvarianten</a:t>
            </a:r>
            <a:r>
              <a:rPr lang="en-US" sz="2400" b="1" dirty="0"/>
              <a:t> </a:t>
            </a:r>
            <a:r>
              <a:rPr lang="en-US" sz="2400" b="1" dirty="0" err="1"/>
              <a:t>oder</a:t>
            </a:r>
            <a:r>
              <a:rPr lang="en-US" sz="2400" b="1" dirty="0"/>
              <a:t> </a:t>
            </a:r>
            <a:r>
              <a:rPr lang="en-US" sz="2400" b="1" dirty="0" err="1"/>
              <a:t>höheren</a:t>
            </a:r>
            <a:r>
              <a:rPr lang="en-US" sz="2400" b="1" dirty="0"/>
              <a:t> </a:t>
            </a:r>
            <a:r>
              <a:rPr lang="en-US" sz="2400" b="1" dirty="0" err="1"/>
              <a:t>Produktionskosten</a:t>
            </a:r>
            <a:r>
              <a:rPr lang="en-US" sz="2400" dirty="0"/>
              <a:t> </a:t>
            </a:r>
            <a:r>
              <a:rPr lang="en-US" sz="2400" dirty="0" err="1"/>
              <a:t>entscheiden</a:t>
            </a:r>
            <a:endParaRPr lang="en-US" sz="2400" dirty="0"/>
          </a:p>
          <a:p>
            <a:endParaRPr lang="en-US" sz="2400" dirty="0"/>
          </a:p>
          <a:p>
            <a:r>
              <a:rPr lang="en-US" sz="2400" dirty="0"/>
              <a:t>							</a:t>
            </a:r>
            <a:endParaRPr lang="de-DE" sz="2000" dirty="0"/>
          </a:p>
        </p:txBody>
      </p:sp>
      <p:cxnSp>
        <p:nvCxnSpPr>
          <p:cNvPr id="6" name="Gerade Verbindung mit Pfeil 5">
            <a:extLst>
              <a:ext uri="{FF2B5EF4-FFF2-40B4-BE49-F238E27FC236}">
                <a16:creationId xmlns:a16="http://schemas.microsoft.com/office/drawing/2014/main" id="{6A2D1F54-1039-4AA3-B56A-7173917DBF28}"/>
              </a:ext>
            </a:extLst>
          </p:cNvPr>
          <p:cNvCxnSpPr>
            <a:cxnSpLocks/>
          </p:cNvCxnSpPr>
          <p:nvPr/>
        </p:nvCxnSpPr>
        <p:spPr>
          <a:xfrm flipH="1" flipV="1">
            <a:off x="3090380" y="3645024"/>
            <a:ext cx="15954" cy="273630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Gerade Verbindung mit Pfeil 6">
            <a:extLst>
              <a:ext uri="{FF2B5EF4-FFF2-40B4-BE49-F238E27FC236}">
                <a16:creationId xmlns:a16="http://schemas.microsoft.com/office/drawing/2014/main" id="{8C03F60C-AC64-4445-86C3-722BCA31FF3A}"/>
              </a:ext>
            </a:extLst>
          </p:cNvPr>
          <p:cNvCxnSpPr>
            <a:cxnSpLocks/>
          </p:cNvCxnSpPr>
          <p:nvPr/>
        </p:nvCxnSpPr>
        <p:spPr>
          <a:xfrm>
            <a:off x="3106334" y="6381328"/>
            <a:ext cx="5251896"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Textfeld 7">
            <a:extLst>
              <a:ext uri="{FF2B5EF4-FFF2-40B4-BE49-F238E27FC236}">
                <a16:creationId xmlns:a16="http://schemas.microsoft.com/office/drawing/2014/main" id="{991468B9-757B-427F-B11A-9D54D7DEF2BB}"/>
              </a:ext>
            </a:extLst>
          </p:cNvPr>
          <p:cNvSpPr txBox="1"/>
          <p:nvPr/>
        </p:nvSpPr>
        <p:spPr>
          <a:xfrm>
            <a:off x="6824478" y="6381328"/>
            <a:ext cx="1533753" cy="369332"/>
          </a:xfrm>
          <a:prstGeom prst="rect">
            <a:avLst/>
          </a:prstGeom>
          <a:noFill/>
        </p:spPr>
        <p:txBody>
          <a:bodyPr wrap="none" rtlCol="0">
            <a:spAutoFit/>
          </a:bodyPr>
          <a:lstStyle/>
          <a:p>
            <a:r>
              <a:rPr lang="de-DE" dirty="0"/>
              <a:t>n (Firmenzahl)</a:t>
            </a:r>
          </a:p>
        </p:txBody>
      </p:sp>
      <p:sp>
        <p:nvSpPr>
          <p:cNvPr id="10" name="Textfeld 9">
            <a:extLst>
              <a:ext uri="{FF2B5EF4-FFF2-40B4-BE49-F238E27FC236}">
                <a16:creationId xmlns:a16="http://schemas.microsoft.com/office/drawing/2014/main" id="{A1B9BFF6-5A91-4199-8DD7-5DBBA24BC0A2}"/>
              </a:ext>
            </a:extLst>
          </p:cNvPr>
          <p:cNvSpPr txBox="1"/>
          <p:nvPr/>
        </p:nvSpPr>
        <p:spPr>
          <a:xfrm>
            <a:off x="2639616" y="3646766"/>
            <a:ext cx="450764" cy="646331"/>
          </a:xfrm>
          <a:prstGeom prst="rect">
            <a:avLst/>
          </a:prstGeom>
          <a:noFill/>
        </p:spPr>
        <p:txBody>
          <a:bodyPr wrap="none" rtlCol="0">
            <a:spAutoFit/>
          </a:bodyPr>
          <a:lstStyle/>
          <a:p>
            <a:r>
              <a:rPr lang="de-DE" dirty="0"/>
              <a:t>DK</a:t>
            </a:r>
          </a:p>
          <a:p>
            <a:r>
              <a:rPr lang="de-DE" dirty="0"/>
              <a:t>p</a:t>
            </a:r>
          </a:p>
        </p:txBody>
      </p:sp>
      <p:cxnSp>
        <p:nvCxnSpPr>
          <p:cNvPr id="11" name="Gerader Verbinder 10">
            <a:extLst>
              <a:ext uri="{FF2B5EF4-FFF2-40B4-BE49-F238E27FC236}">
                <a16:creationId xmlns:a16="http://schemas.microsoft.com/office/drawing/2014/main" id="{B0DC9E80-0013-4FD2-A90A-067A7FBE35B9}"/>
              </a:ext>
            </a:extLst>
          </p:cNvPr>
          <p:cNvCxnSpPr>
            <a:cxnSpLocks/>
          </p:cNvCxnSpPr>
          <p:nvPr/>
        </p:nvCxnSpPr>
        <p:spPr>
          <a:xfrm flipV="1">
            <a:off x="3396511" y="3806990"/>
            <a:ext cx="2373735" cy="118447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Rechteck 11">
            <a:extLst>
              <a:ext uri="{FF2B5EF4-FFF2-40B4-BE49-F238E27FC236}">
                <a16:creationId xmlns:a16="http://schemas.microsoft.com/office/drawing/2014/main" id="{83E09AA7-24FF-4B2A-BC50-30C94E91DD76}"/>
              </a:ext>
            </a:extLst>
          </p:cNvPr>
          <p:cNvSpPr/>
          <p:nvPr/>
        </p:nvSpPr>
        <p:spPr>
          <a:xfrm>
            <a:off x="7657071" y="5542210"/>
            <a:ext cx="1030539" cy="369332"/>
          </a:xfrm>
          <a:prstGeom prst="rect">
            <a:avLst/>
          </a:prstGeom>
        </p:spPr>
        <p:txBody>
          <a:bodyPr wrap="none">
            <a:spAutoFit/>
          </a:bodyPr>
          <a:lstStyle/>
          <a:p>
            <a:r>
              <a:rPr lang="en-US" dirty="0"/>
              <a:t>PP-</a:t>
            </a:r>
            <a:r>
              <a:rPr lang="en-US" dirty="0" err="1"/>
              <a:t>Kurve</a:t>
            </a:r>
            <a:endParaRPr lang="de-DE" dirty="0"/>
          </a:p>
        </p:txBody>
      </p:sp>
      <p:sp>
        <p:nvSpPr>
          <p:cNvPr id="13" name="Rechteck 12">
            <a:extLst>
              <a:ext uri="{FF2B5EF4-FFF2-40B4-BE49-F238E27FC236}">
                <a16:creationId xmlns:a16="http://schemas.microsoft.com/office/drawing/2014/main" id="{C8EA0E88-907F-450C-8B04-3E1A8735A9B1}"/>
              </a:ext>
            </a:extLst>
          </p:cNvPr>
          <p:cNvSpPr/>
          <p:nvPr/>
        </p:nvSpPr>
        <p:spPr>
          <a:xfrm>
            <a:off x="5732283" y="3600598"/>
            <a:ext cx="2434769" cy="369332"/>
          </a:xfrm>
          <a:prstGeom prst="rect">
            <a:avLst/>
          </a:prstGeom>
        </p:spPr>
        <p:txBody>
          <a:bodyPr wrap="none">
            <a:spAutoFit/>
          </a:bodyPr>
          <a:lstStyle/>
          <a:p>
            <a:r>
              <a:rPr lang="en-US" dirty="0"/>
              <a:t>CC-</a:t>
            </a:r>
            <a:r>
              <a:rPr lang="en-US" dirty="0" err="1"/>
              <a:t>Kurve</a:t>
            </a:r>
            <a:r>
              <a:rPr lang="en-US" dirty="0"/>
              <a:t> (</a:t>
            </a:r>
            <a:r>
              <a:rPr lang="en-US" dirty="0" err="1"/>
              <a:t>ohne</a:t>
            </a:r>
            <a:r>
              <a:rPr lang="en-US" dirty="0"/>
              <a:t> Handel)</a:t>
            </a:r>
            <a:endParaRPr lang="de-DE" dirty="0"/>
          </a:p>
        </p:txBody>
      </p:sp>
      <p:cxnSp>
        <p:nvCxnSpPr>
          <p:cNvPr id="14" name="Gerader Verbinder 13">
            <a:extLst>
              <a:ext uri="{FF2B5EF4-FFF2-40B4-BE49-F238E27FC236}">
                <a16:creationId xmlns:a16="http://schemas.microsoft.com/office/drawing/2014/main" id="{E52C23DD-5942-4BBA-B403-DFC1079DA026}"/>
              </a:ext>
            </a:extLst>
          </p:cNvPr>
          <p:cNvCxnSpPr>
            <a:cxnSpLocks/>
          </p:cNvCxnSpPr>
          <p:nvPr/>
        </p:nvCxnSpPr>
        <p:spPr>
          <a:xfrm flipH="1">
            <a:off x="3106334" y="4365104"/>
            <a:ext cx="1549506"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5" name="Gerader Verbinder 14">
            <a:extLst>
              <a:ext uri="{FF2B5EF4-FFF2-40B4-BE49-F238E27FC236}">
                <a16:creationId xmlns:a16="http://schemas.microsoft.com/office/drawing/2014/main" id="{0A0E17D5-EBAA-4590-ACDF-8538BAC99535}"/>
              </a:ext>
            </a:extLst>
          </p:cNvPr>
          <p:cNvCxnSpPr>
            <a:cxnSpLocks/>
          </p:cNvCxnSpPr>
          <p:nvPr/>
        </p:nvCxnSpPr>
        <p:spPr>
          <a:xfrm flipV="1">
            <a:off x="4655840" y="4365104"/>
            <a:ext cx="0" cy="2016224"/>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6" name="Rechteck 15">
            <a:extLst>
              <a:ext uri="{FF2B5EF4-FFF2-40B4-BE49-F238E27FC236}">
                <a16:creationId xmlns:a16="http://schemas.microsoft.com/office/drawing/2014/main" id="{70DF7D9F-23DF-4B66-918D-056849426299}"/>
              </a:ext>
            </a:extLst>
          </p:cNvPr>
          <p:cNvSpPr/>
          <p:nvPr/>
        </p:nvSpPr>
        <p:spPr>
          <a:xfrm>
            <a:off x="4480933" y="6361856"/>
            <a:ext cx="554960" cy="369332"/>
          </a:xfrm>
          <a:prstGeom prst="rect">
            <a:avLst/>
          </a:prstGeom>
        </p:spPr>
        <p:txBody>
          <a:bodyPr wrap="none">
            <a:spAutoFit/>
          </a:bodyPr>
          <a:lstStyle/>
          <a:p>
            <a:r>
              <a:rPr lang="de-DE" dirty="0" err="1"/>
              <a:t>nA</a:t>
            </a:r>
            <a:r>
              <a:rPr lang="de-DE" dirty="0"/>
              <a:t>*</a:t>
            </a:r>
          </a:p>
        </p:txBody>
      </p:sp>
      <p:sp>
        <p:nvSpPr>
          <p:cNvPr id="17" name="Rechteck 16">
            <a:extLst>
              <a:ext uri="{FF2B5EF4-FFF2-40B4-BE49-F238E27FC236}">
                <a16:creationId xmlns:a16="http://schemas.microsoft.com/office/drawing/2014/main" id="{7C620F5C-D1B3-453E-8677-2B9D2E092FFF}"/>
              </a:ext>
            </a:extLst>
          </p:cNvPr>
          <p:cNvSpPr/>
          <p:nvPr/>
        </p:nvSpPr>
        <p:spPr>
          <a:xfrm>
            <a:off x="2600910" y="4180438"/>
            <a:ext cx="554960" cy="369332"/>
          </a:xfrm>
          <a:prstGeom prst="rect">
            <a:avLst/>
          </a:prstGeom>
        </p:spPr>
        <p:txBody>
          <a:bodyPr wrap="none">
            <a:spAutoFit/>
          </a:bodyPr>
          <a:lstStyle/>
          <a:p>
            <a:r>
              <a:rPr lang="de-DE" dirty="0" err="1"/>
              <a:t>pA</a:t>
            </a:r>
            <a:r>
              <a:rPr lang="de-DE" dirty="0"/>
              <a:t>*</a:t>
            </a:r>
          </a:p>
        </p:txBody>
      </p:sp>
      <p:sp>
        <p:nvSpPr>
          <p:cNvPr id="18" name="Freihandform: Form 17">
            <a:extLst>
              <a:ext uri="{FF2B5EF4-FFF2-40B4-BE49-F238E27FC236}">
                <a16:creationId xmlns:a16="http://schemas.microsoft.com/office/drawing/2014/main" id="{2EC7140A-46F5-4E14-BFA4-FBEF6766FA87}"/>
              </a:ext>
            </a:extLst>
          </p:cNvPr>
          <p:cNvSpPr/>
          <p:nvPr/>
        </p:nvSpPr>
        <p:spPr>
          <a:xfrm>
            <a:off x="3787140" y="3666738"/>
            <a:ext cx="3966210" cy="1863090"/>
          </a:xfrm>
          <a:custGeom>
            <a:avLst/>
            <a:gdLst>
              <a:gd name="connsiteX0" fmla="*/ 0 w 3966210"/>
              <a:gd name="connsiteY0" fmla="*/ 0 h 1863090"/>
              <a:gd name="connsiteX1" fmla="*/ 1760220 w 3966210"/>
              <a:gd name="connsiteY1" fmla="*/ 1200150 h 1863090"/>
              <a:gd name="connsiteX2" fmla="*/ 3966210 w 3966210"/>
              <a:gd name="connsiteY2" fmla="*/ 1863090 h 1863090"/>
            </a:gdLst>
            <a:ahLst/>
            <a:cxnLst>
              <a:cxn ang="0">
                <a:pos x="connsiteX0" y="connsiteY0"/>
              </a:cxn>
              <a:cxn ang="0">
                <a:pos x="connsiteX1" y="connsiteY1"/>
              </a:cxn>
              <a:cxn ang="0">
                <a:pos x="connsiteX2" y="connsiteY2"/>
              </a:cxn>
            </a:cxnLst>
            <a:rect l="l" t="t" r="r" b="b"/>
            <a:pathLst>
              <a:path w="3966210" h="1863090">
                <a:moveTo>
                  <a:pt x="0" y="0"/>
                </a:moveTo>
                <a:cubicBezTo>
                  <a:pt x="549592" y="444817"/>
                  <a:pt x="1099185" y="889635"/>
                  <a:pt x="1760220" y="1200150"/>
                </a:cubicBezTo>
                <a:cubicBezTo>
                  <a:pt x="2421255" y="1510665"/>
                  <a:pt x="3193732" y="1686877"/>
                  <a:pt x="3966210" y="1863090"/>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1" name="Gerader Verbinder 20">
            <a:extLst>
              <a:ext uri="{FF2B5EF4-FFF2-40B4-BE49-F238E27FC236}">
                <a16:creationId xmlns:a16="http://schemas.microsoft.com/office/drawing/2014/main" id="{577CF8CE-3CFE-43ED-8D3D-527F625ED95B}"/>
              </a:ext>
            </a:extLst>
          </p:cNvPr>
          <p:cNvCxnSpPr>
            <a:cxnSpLocks/>
          </p:cNvCxnSpPr>
          <p:nvPr/>
        </p:nvCxnSpPr>
        <p:spPr>
          <a:xfrm flipV="1">
            <a:off x="3714939" y="4705301"/>
            <a:ext cx="3106444" cy="77713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Rechteck 21">
            <a:extLst>
              <a:ext uri="{FF2B5EF4-FFF2-40B4-BE49-F238E27FC236}">
                <a16:creationId xmlns:a16="http://schemas.microsoft.com/office/drawing/2014/main" id="{1919DA00-269F-40E2-9C8D-150185E3E334}"/>
              </a:ext>
            </a:extLst>
          </p:cNvPr>
          <p:cNvSpPr/>
          <p:nvPr/>
        </p:nvSpPr>
        <p:spPr>
          <a:xfrm>
            <a:off x="6780128" y="4413617"/>
            <a:ext cx="2320956" cy="369332"/>
          </a:xfrm>
          <a:prstGeom prst="rect">
            <a:avLst/>
          </a:prstGeom>
        </p:spPr>
        <p:txBody>
          <a:bodyPr wrap="none">
            <a:spAutoFit/>
          </a:bodyPr>
          <a:lstStyle/>
          <a:p>
            <a:r>
              <a:rPr lang="en-US" dirty="0"/>
              <a:t>CC-</a:t>
            </a:r>
            <a:r>
              <a:rPr lang="en-US" dirty="0" err="1"/>
              <a:t>Kurve</a:t>
            </a:r>
            <a:r>
              <a:rPr lang="en-US" dirty="0"/>
              <a:t>  (</a:t>
            </a:r>
            <a:r>
              <a:rPr lang="en-US" dirty="0" err="1"/>
              <a:t>mit</a:t>
            </a:r>
            <a:r>
              <a:rPr lang="en-US" dirty="0"/>
              <a:t> Handel)</a:t>
            </a:r>
            <a:endParaRPr lang="de-DE" dirty="0"/>
          </a:p>
        </p:txBody>
      </p:sp>
      <p:cxnSp>
        <p:nvCxnSpPr>
          <p:cNvPr id="23" name="Gerader Verbinder 22">
            <a:extLst>
              <a:ext uri="{FF2B5EF4-FFF2-40B4-BE49-F238E27FC236}">
                <a16:creationId xmlns:a16="http://schemas.microsoft.com/office/drawing/2014/main" id="{0B0832CF-F78F-42A9-B06D-E5FA545C672A}"/>
              </a:ext>
            </a:extLst>
          </p:cNvPr>
          <p:cNvCxnSpPr>
            <a:cxnSpLocks/>
          </p:cNvCxnSpPr>
          <p:nvPr/>
        </p:nvCxnSpPr>
        <p:spPr>
          <a:xfrm flipH="1">
            <a:off x="3090380" y="4941168"/>
            <a:ext cx="2645580" cy="50294"/>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5" name="Gerader Verbinder 24">
            <a:extLst>
              <a:ext uri="{FF2B5EF4-FFF2-40B4-BE49-F238E27FC236}">
                <a16:creationId xmlns:a16="http://schemas.microsoft.com/office/drawing/2014/main" id="{AC25EF70-19AE-4B72-9185-A80D3A82A09C}"/>
              </a:ext>
            </a:extLst>
          </p:cNvPr>
          <p:cNvCxnSpPr>
            <a:cxnSpLocks/>
          </p:cNvCxnSpPr>
          <p:nvPr/>
        </p:nvCxnSpPr>
        <p:spPr>
          <a:xfrm flipV="1">
            <a:off x="5770245" y="5013176"/>
            <a:ext cx="0" cy="1343174"/>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7" name="Rechteck 26">
            <a:extLst>
              <a:ext uri="{FF2B5EF4-FFF2-40B4-BE49-F238E27FC236}">
                <a16:creationId xmlns:a16="http://schemas.microsoft.com/office/drawing/2014/main" id="{2C3C4EBD-E47C-4C48-9EED-FE86E916C7EB}"/>
              </a:ext>
            </a:extLst>
          </p:cNvPr>
          <p:cNvSpPr/>
          <p:nvPr/>
        </p:nvSpPr>
        <p:spPr>
          <a:xfrm>
            <a:off x="2633225" y="4781649"/>
            <a:ext cx="566181" cy="369332"/>
          </a:xfrm>
          <a:prstGeom prst="rect">
            <a:avLst/>
          </a:prstGeom>
        </p:spPr>
        <p:txBody>
          <a:bodyPr wrap="none">
            <a:spAutoFit/>
          </a:bodyPr>
          <a:lstStyle/>
          <a:p>
            <a:r>
              <a:rPr lang="de-DE" dirty="0"/>
              <a:t>pH*</a:t>
            </a:r>
          </a:p>
        </p:txBody>
      </p:sp>
      <p:sp>
        <p:nvSpPr>
          <p:cNvPr id="28" name="Rechteck 27">
            <a:extLst>
              <a:ext uri="{FF2B5EF4-FFF2-40B4-BE49-F238E27FC236}">
                <a16:creationId xmlns:a16="http://schemas.microsoft.com/office/drawing/2014/main" id="{2C2EBC3A-C0F0-46FC-BBB6-9C6E11906C50}"/>
              </a:ext>
            </a:extLst>
          </p:cNvPr>
          <p:cNvSpPr/>
          <p:nvPr/>
        </p:nvSpPr>
        <p:spPr>
          <a:xfrm>
            <a:off x="5448278" y="6368183"/>
            <a:ext cx="566181" cy="369332"/>
          </a:xfrm>
          <a:prstGeom prst="rect">
            <a:avLst/>
          </a:prstGeom>
        </p:spPr>
        <p:txBody>
          <a:bodyPr wrap="none">
            <a:spAutoFit/>
          </a:bodyPr>
          <a:lstStyle/>
          <a:p>
            <a:r>
              <a:rPr lang="de-DE" dirty="0" err="1"/>
              <a:t>nH</a:t>
            </a:r>
            <a:r>
              <a:rPr lang="de-DE" dirty="0"/>
              <a:t>*</a:t>
            </a:r>
          </a:p>
        </p:txBody>
      </p:sp>
      <p:sp>
        <p:nvSpPr>
          <p:cNvPr id="2" name="Rechteck 1"/>
          <p:cNvSpPr/>
          <p:nvPr/>
        </p:nvSpPr>
        <p:spPr>
          <a:xfrm>
            <a:off x="520261" y="1758860"/>
            <a:ext cx="3609706" cy="369332"/>
          </a:xfrm>
          <a:prstGeom prst="rect">
            <a:avLst/>
          </a:prstGeom>
        </p:spPr>
        <p:txBody>
          <a:bodyPr wrap="none">
            <a:spAutoFit/>
          </a:bodyPr>
          <a:lstStyle/>
          <a:p>
            <a:r>
              <a:rPr lang="en-US" dirty="0" smtClean="0"/>
              <a:t>→ Handel </a:t>
            </a:r>
            <a:r>
              <a:rPr lang="en-US" dirty="0" err="1"/>
              <a:t>erhöht</a:t>
            </a:r>
            <a:r>
              <a:rPr lang="en-US" dirty="0"/>
              <a:t> die </a:t>
            </a:r>
            <a:r>
              <a:rPr lang="en-US" dirty="0" err="1"/>
              <a:t>Marktgröße</a:t>
            </a:r>
            <a:r>
              <a:rPr lang="en-US" dirty="0"/>
              <a:t> (S)</a:t>
            </a:r>
          </a:p>
        </p:txBody>
      </p:sp>
      <p:sp>
        <p:nvSpPr>
          <p:cNvPr id="3" name="Rechteck 2"/>
          <p:cNvSpPr/>
          <p:nvPr/>
        </p:nvSpPr>
        <p:spPr>
          <a:xfrm>
            <a:off x="3909545" y="2052311"/>
            <a:ext cx="2971263" cy="369332"/>
          </a:xfrm>
          <a:prstGeom prst="rect">
            <a:avLst/>
          </a:prstGeom>
        </p:spPr>
        <p:txBody>
          <a:bodyPr wrap="none">
            <a:spAutoFit/>
          </a:bodyPr>
          <a:lstStyle/>
          <a:p>
            <a:r>
              <a:rPr lang="en-US" dirty="0"/>
              <a:t>→ dies </a:t>
            </a:r>
            <a:r>
              <a:rPr lang="en-US" dirty="0" err="1"/>
              <a:t>erhöht</a:t>
            </a:r>
            <a:r>
              <a:rPr lang="en-US" dirty="0"/>
              <a:t> den </a:t>
            </a:r>
            <a:r>
              <a:rPr lang="en-US" dirty="0" err="1"/>
              <a:t>Umsatz</a:t>
            </a:r>
            <a:r>
              <a:rPr lang="en-US" dirty="0"/>
              <a:t> (x)</a:t>
            </a:r>
          </a:p>
        </p:txBody>
      </p:sp>
      <p:sp>
        <p:nvSpPr>
          <p:cNvPr id="5" name="Rechteck 4"/>
          <p:cNvSpPr/>
          <p:nvPr/>
        </p:nvSpPr>
        <p:spPr>
          <a:xfrm>
            <a:off x="1587860" y="2454001"/>
            <a:ext cx="3708259" cy="369332"/>
          </a:xfrm>
          <a:prstGeom prst="rect">
            <a:avLst/>
          </a:prstGeom>
        </p:spPr>
        <p:txBody>
          <a:bodyPr wrap="none">
            <a:spAutoFit/>
          </a:bodyPr>
          <a:lstStyle/>
          <a:p>
            <a:r>
              <a:rPr lang="en-US" dirty="0"/>
              <a:t>→ </a:t>
            </a:r>
            <a:r>
              <a:rPr lang="en-US" dirty="0" err="1"/>
              <a:t>senkt</a:t>
            </a:r>
            <a:r>
              <a:rPr lang="en-US" dirty="0"/>
              <a:t> die </a:t>
            </a:r>
            <a:r>
              <a:rPr lang="en-US" dirty="0" err="1"/>
              <a:t>Durchschnittskosten</a:t>
            </a:r>
            <a:r>
              <a:rPr lang="en-US" dirty="0"/>
              <a:t> (DK)</a:t>
            </a:r>
            <a:endParaRPr lang="de-DE" sz="1600" dirty="0"/>
          </a:p>
        </p:txBody>
      </p:sp>
      <p:sp>
        <p:nvSpPr>
          <p:cNvPr id="26" name="Rechteck 25"/>
          <p:cNvSpPr/>
          <p:nvPr/>
        </p:nvSpPr>
        <p:spPr>
          <a:xfrm>
            <a:off x="4209606" y="1758336"/>
            <a:ext cx="7106625" cy="369332"/>
          </a:xfrm>
          <a:prstGeom prst="rect">
            <a:avLst/>
          </a:prstGeom>
        </p:spPr>
        <p:txBody>
          <a:bodyPr wrap="none">
            <a:spAutoFit/>
          </a:bodyPr>
          <a:lstStyle/>
          <a:p>
            <a:r>
              <a:rPr lang="en-US" dirty="0" smtClean="0"/>
              <a:t>→ die </a:t>
            </a:r>
            <a:r>
              <a:rPr lang="en-US" dirty="0" err="1"/>
              <a:t>Marktgröße</a:t>
            </a:r>
            <a:r>
              <a:rPr lang="en-US" dirty="0"/>
              <a:t> (S</a:t>
            </a:r>
            <a:r>
              <a:rPr lang="en-US" dirty="0" smtClean="0"/>
              <a:t>) </a:t>
            </a:r>
            <a:r>
              <a:rPr lang="en-US" dirty="0" err="1" smtClean="0"/>
              <a:t>verkleinert</a:t>
            </a:r>
            <a:r>
              <a:rPr lang="en-US" dirty="0" smtClean="0"/>
              <a:t> die </a:t>
            </a:r>
            <a:r>
              <a:rPr lang="en-US" dirty="0" err="1" smtClean="0">
                <a:solidFill>
                  <a:srgbClr val="FF0000"/>
                </a:solidFill>
              </a:rPr>
              <a:t>Steigung</a:t>
            </a:r>
            <a:r>
              <a:rPr lang="en-US" dirty="0" smtClean="0"/>
              <a:t> der CC-</a:t>
            </a:r>
            <a:r>
              <a:rPr lang="en-US" dirty="0" err="1" smtClean="0"/>
              <a:t>Kurve</a:t>
            </a:r>
            <a:r>
              <a:rPr lang="en-US" dirty="0" smtClean="0"/>
              <a:t> </a:t>
            </a:r>
            <a:r>
              <a:rPr lang="en-US" dirty="0"/>
              <a:t>DK = </a:t>
            </a:r>
            <a:r>
              <a:rPr lang="en-US" dirty="0" err="1"/>
              <a:t>n∙</a:t>
            </a:r>
            <a:r>
              <a:rPr lang="en-US" dirty="0" err="1">
                <a:solidFill>
                  <a:srgbClr val="FF0000"/>
                </a:solidFill>
              </a:rPr>
              <a:t>KF</a:t>
            </a:r>
            <a:r>
              <a:rPr lang="en-US" dirty="0">
                <a:solidFill>
                  <a:srgbClr val="FF0000"/>
                </a:solidFill>
              </a:rPr>
              <a:t>/</a:t>
            </a:r>
            <a:r>
              <a:rPr lang="en-US" dirty="0" err="1">
                <a:solidFill>
                  <a:srgbClr val="FF0000"/>
                </a:solidFill>
              </a:rPr>
              <a:t>S</a:t>
            </a:r>
            <a:r>
              <a:rPr lang="en-US" dirty="0" err="1"/>
              <a:t>+k</a:t>
            </a:r>
            <a:endParaRPr lang="en-US" dirty="0"/>
          </a:p>
        </p:txBody>
      </p:sp>
      <p:sp>
        <p:nvSpPr>
          <p:cNvPr id="36" name="Rechteck 35"/>
          <p:cNvSpPr/>
          <p:nvPr/>
        </p:nvSpPr>
        <p:spPr>
          <a:xfrm>
            <a:off x="1127892" y="2061660"/>
            <a:ext cx="2816348" cy="369332"/>
          </a:xfrm>
          <a:prstGeom prst="rect">
            <a:avLst/>
          </a:prstGeom>
        </p:spPr>
        <p:txBody>
          <a:bodyPr wrap="none">
            <a:spAutoFit/>
          </a:bodyPr>
          <a:lstStyle/>
          <a:p>
            <a:r>
              <a:rPr lang="en-US" dirty="0" smtClean="0"/>
              <a:t>→ die CC-</a:t>
            </a:r>
            <a:r>
              <a:rPr lang="en-US" dirty="0" err="1" smtClean="0"/>
              <a:t>Kurve</a:t>
            </a:r>
            <a:r>
              <a:rPr lang="en-US" dirty="0" smtClean="0"/>
              <a:t> </a:t>
            </a:r>
            <a:r>
              <a:rPr lang="en-US" dirty="0" err="1" smtClean="0"/>
              <a:t>wird</a:t>
            </a:r>
            <a:r>
              <a:rPr lang="en-US" dirty="0" smtClean="0"/>
              <a:t> </a:t>
            </a:r>
            <a:r>
              <a:rPr lang="en-US" dirty="0" err="1" smtClean="0"/>
              <a:t>flacher</a:t>
            </a:r>
            <a:endParaRPr lang="en-US" dirty="0"/>
          </a:p>
        </p:txBody>
      </p:sp>
      <p:sp>
        <p:nvSpPr>
          <p:cNvPr id="37" name="Rechteck 36"/>
          <p:cNvSpPr/>
          <p:nvPr/>
        </p:nvSpPr>
        <p:spPr>
          <a:xfrm>
            <a:off x="5278659" y="2484387"/>
            <a:ext cx="2661947" cy="369332"/>
          </a:xfrm>
          <a:prstGeom prst="rect">
            <a:avLst/>
          </a:prstGeom>
        </p:spPr>
        <p:txBody>
          <a:bodyPr wrap="none">
            <a:spAutoFit/>
          </a:bodyPr>
          <a:lstStyle/>
          <a:p>
            <a:r>
              <a:rPr lang="en-US" dirty="0"/>
              <a:t>→ </a:t>
            </a:r>
            <a:r>
              <a:rPr lang="en-US" dirty="0" err="1"/>
              <a:t>senkt</a:t>
            </a:r>
            <a:r>
              <a:rPr lang="en-US" dirty="0"/>
              <a:t> </a:t>
            </a:r>
            <a:r>
              <a:rPr lang="en-US" smtClean="0"/>
              <a:t>den Preis </a:t>
            </a:r>
            <a:r>
              <a:rPr lang="en-US" dirty="0" smtClean="0"/>
              <a:t>auf pH*</a:t>
            </a:r>
            <a:endParaRPr lang="de-DE" sz="1600" dirty="0"/>
          </a:p>
        </p:txBody>
      </p:sp>
      <p:sp>
        <p:nvSpPr>
          <p:cNvPr id="38" name="Rechteck 37"/>
          <p:cNvSpPr/>
          <p:nvPr/>
        </p:nvSpPr>
        <p:spPr>
          <a:xfrm>
            <a:off x="5661444" y="2881713"/>
            <a:ext cx="6342185" cy="369332"/>
          </a:xfrm>
          <a:prstGeom prst="rect">
            <a:avLst/>
          </a:prstGeom>
        </p:spPr>
        <p:txBody>
          <a:bodyPr wrap="none">
            <a:spAutoFit/>
          </a:bodyPr>
          <a:lstStyle/>
          <a:p>
            <a:r>
              <a:rPr lang="en-US" dirty="0"/>
              <a:t>→ </a:t>
            </a:r>
            <a:r>
              <a:rPr lang="en-US" dirty="0" err="1" smtClean="0"/>
              <a:t>erhöht</a:t>
            </a:r>
            <a:r>
              <a:rPr lang="en-US" dirty="0" smtClean="0"/>
              <a:t> die </a:t>
            </a:r>
            <a:r>
              <a:rPr lang="en-US" dirty="0" err="1" smtClean="0"/>
              <a:t>Firmenzahl</a:t>
            </a:r>
            <a:r>
              <a:rPr lang="en-US" dirty="0" smtClean="0"/>
              <a:t> auf </a:t>
            </a:r>
            <a:r>
              <a:rPr lang="en-US" dirty="0" err="1" smtClean="0"/>
              <a:t>nH</a:t>
            </a:r>
            <a:r>
              <a:rPr lang="en-US" dirty="0" smtClean="0"/>
              <a:t>* und </a:t>
            </a:r>
            <a:r>
              <a:rPr lang="en-US" dirty="0" err="1" smtClean="0"/>
              <a:t>damit</a:t>
            </a:r>
            <a:r>
              <a:rPr lang="en-US" dirty="0" smtClean="0"/>
              <a:t> die </a:t>
            </a:r>
            <a:r>
              <a:rPr lang="en-US" dirty="0" err="1" smtClean="0"/>
              <a:t>Produktvarianten</a:t>
            </a:r>
            <a:endParaRPr lang="de-DE" sz="1600" dirty="0"/>
          </a:p>
        </p:txBody>
      </p:sp>
      <p:cxnSp>
        <p:nvCxnSpPr>
          <p:cNvPr id="40" name="Gerade Verbindung mit Pfeil 39"/>
          <p:cNvCxnSpPr/>
          <p:nvPr/>
        </p:nvCxnSpPr>
        <p:spPr>
          <a:xfrm>
            <a:off x="2600910" y="4413617"/>
            <a:ext cx="0" cy="52755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1" name="Gerade Verbindung mit Pfeil 40"/>
          <p:cNvCxnSpPr/>
          <p:nvPr/>
        </p:nvCxnSpPr>
        <p:spPr>
          <a:xfrm>
            <a:off x="4700444" y="6731188"/>
            <a:ext cx="87739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03140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6"/>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7"/>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7"/>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4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8"/>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6"/>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41"/>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P spid="22" grpId="0"/>
      <p:bldP spid="27" grpId="0"/>
      <p:bldP spid="28" grpId="0"/>
      <p:bldP spid="2" grpId="0"/>
      <p:bldP spid="3" grpId="0"/>
      <p:bldP spid="5" grpId="0"/>
      <p:bldP spid="26" grpId="0"/>
      <p:bldP spid="36" grpId="0"/>
      <p:bldP spid="37" grpId="0"/>
      <p:bldP spid="3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524000" y="-27384"/>
            <a:ext cx="9144000"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700" dirty="0" err="1">
                <a:solidFill>
                  <a:sysClr val="windowText" lastClr="000000"/>
                </a:solidFill>
              </a:rPr>
              <a:t>Monopolitische</a:t>
            </a:r>
            <a:r>
              <a:rPr lang="en-US" sz="2700" dirty="0">
                <a:solidFill>
                  <a:sysClr val="windowText" lastClr="000000"/>
                </a:solidFill>
              </a:rPr>
              <a:t> </a:t>
            </a:r>
            <a:r>
              <a:rPr lang="en-US" sz="2700" dirty="0" err="1">
                <a:solidFill>
                  <a:sysClr val="windowText" lastClr="000000"/>
                </a:solidFill>
              </a:rPr>
              <a:t>Konkurrenz</a:t>
            </a:r>
            <a:r>
              <a:rPr lang="en-US" sz="2700" dirty="0">
                <a:solidFill>
                  <a:sysClr val="windowText" lastClr="000000"/>
                </a:solidFill>
              </a:rPr>
              <a:t> vs </a:t>
            </a:r>
            <a:r>
              <a:rPr lang="en-US" sz="2700" dirty="0" err="1">
                <a:solidFill>
                  <a:sysClr val="windowText" lastClr="000000"/>
                </a:solidFill>
              </a:rPr>
              <a:t>komparative</a:t>
            </a:r>
            <a:r>
              <a:rPr lang="en-US" sz="2700" dirty="0">
                <a:solidFill>
                  <a:sysClr val="windowText" lastClr="000000"/>
                </a:solidFill>
              </a:rPr>
              <a:t> </a:t>
            </a:r>
            <a:r>
              <a:rPr lang="en-US" sz="2700" dirty="0" err="1">
                <a:solidFill>
                  <a:sysClr val="windowText" lastClr="000000"/>
                </a:solidFill>
              </a:rPr>
              <a:t>Kostenvorteile</a:t>
            </a:r>
            <a:endParaRPr lang="en-US" sz="2700" dirty="0">
              <a:solidFill>
                <a:sysClr val="windowText" lastClr="000000"/>
              </a:solidFill>
            </a:endParaRPr>
          </a:p>
        </p:txBody>
      </p:sp>
      <p:sp>
        <p:nvSpPr>
          <p:cNvPr id="9" name="Textfeld 8">
            <a:extLst>
              <a:ext uri="{FF2B5EF4-FFF2-40B4-BE49-F238E27FC236}">
                <a16:creationId xmlns:a16="http://schemas.microsoft.com/office/drawing/2014/main" id="{EA66E258-8245-4EE8-9B19-BB1BAC4D268E}"/>
              </a:ext>
            </a:extLst>
          </p:cNvPr>
          <p:cNvSpPr txBox="1"/>
          <p:nvPr/>
        </p:nvSpPr>
        <p:spPr>
          <a:xfrm>
            <a:off x="1524000" y="836712"/>
            <a:ext cx="9959788" cy="5519638"/>
          </a:xfrm>
          <a:prstGeom prst="rect">
            <a:avLst/>
          </a:prstGeom>
          <a:noFill/>
        </p:spPr>
        <p:txBody>
          <a:bodyPr wrap="square" rtlCol="0">
            <a:noAutofit/>
          </a:bodyPr>
          <a:lstStyle/>
          <a:p>
            <a:pPr marL="342900" indent="-342900">
              <a:buFont typeface="Arial" panose="020B0604020202020204" pitchFamily="34" charset="0"/>
              <a:buChar char="•"/>
            </a:pPr>
            <a:r>
              <a:rPr lang="en-US" sz="2400" b="1" dirty="0"/>
              <a:t>Inter-</a:t>
            </a:r>
            <a:r>
              <a:rPr lang="en-US" sz="2400" b="1" dirty="0" err="1"/>
              <a:t>industrieller</a:t>
            </a:r>
            <a:r>
              <a:rPr lang="en-US" sz="2400" b="1" dirty="0"/>
              <a:t> Handel:</a:t>
            </a:r>
          </a:p>
          <a:p>
            <a:pPr marL="800100" lvl="1" indent="-342900">
              <a:buFont typeface="Arial" panose="020B0604020202020204" pitchFamily="34" charset="0"/>
              <a:buChar char="•"/>
            </a:pPr>
            <a:r>
              <a:rPr lang="en-US" sz="2400" dirty="0" err="1"/>
              <a:t>Basiert</a:t>
            </a:r>
            <a:r>
              <a:rPr lang="en-US" sz="2400" dirty="0"/>
              <a:t> </a:t>
            </a:r>
            <a:r>
              <a:rPr lang="en-US" sz="2400" dirty="0" err="1"/>
              <a:t>meistens</a:t>
            </a:r>
            <a:r>
              <a:rPr lang="en-US" sz="2400" dirty="0"/>
              <a:t> auf </a:t>
            </a:r>
            <a:r>
              <a:rPr lang="en-US" sz="2400" dirty="0" err="1"/>
              <a:t>komparativen</a:t>
            </a:r>
            <a:r>
              <a:rPr lang="en-US" sz="2400" dirty="0"/>
              <a:t> </a:t>
            </a:r>
            <a:r>
              <a:rPr lang="en-US" sz="2400" dirty="0" err="1"/>
              <a:t>Kostenvorteilen</a:t>
            </a:r>
            <a:endParaRPr lang="en-US" sz="2400" dirty="0"/>
          </a:p>
          <a:p>
            <a:pPr marL="800100" lvl="1" indent="-342900">
              <a:buFont typeface="Arial" panose="020B0604020202020204" pitchFamily="34" charset="0"/>
              <a:buChar char="•"/>
            </a:pPr>
            <a:r>
              <a:rPr lang="en-US" sz="2400" dirty="0" err="1"/>
              <a:t>Spezialisierung</a:t>
            </a:r>
            <a:r>
              <a:rPr lang="en-US" sz="2400" dirty="0"/>
              <a:t> der Länder </a:t>
            </a:r>
            <a:r>
              <a:rPr lang="en-US" sz="2400" dirty="0" err="1"/>
              <a:t>nach</a:t>
            </a:r>
            <a:r>
              <a:rPr lang="en-US" sz="2400" dirty="0"/>
              <a:t> </a:t>
            </a:r>
            <a:r>
              <a:rPr lang="en-US" sz="2400" dirty="0" err="1"/>
              <a:t>Branchen</a:t>
            </a:r>
            <a:endParaRPr lang="en-US" sz="2400" dirty="0"/>
          </a:p>
          <a:p>
            <a:pPr marL="800100" lvl="1" indent="-342900">
              <a:buFont typeface="Arial" panose="020B0604020202020204" pitchFamily="34" charset="0"/>
              <a:buChar char="•"/>
            </a:pPr>
            <a:r>
              <a:rPr lang="en-US" sz="2400" dirty="0"/>
              <a:t>Die </a:t>
            </a:r>
            <a:r>
              <a:rPr lang="en-US" sz="2400" dirty="0" err="1"/>
              <a:t>Richtung</a:t>
            </a:r>
            <a:r>
              <a:rPr lang="en-US" sz="2400" dirty="0"/>
              <a:t> der </a:t>
            </a:r>
            <a:r>
              <a:rPr lang="en-US" sz="2400" dirty="0" err="1"/>
              <a:t>unterschiedlichen</a:t>
            </a:r>
            <a:r>
              <a:rPr lang="en-US" sz="2400" dirty="0"/>
              <a:t> </a:t>
            </a:r>
            <a:r>
              <a:rPr lang="en-US" sz="2400" dirty="0" err="1"/>
              <a:t>Güterströme</a:t>
            </a:r>
            <a:r>
              <a:rPr lang="en-US" sz="2400" dirty="0"/>
              <a:t> </a:t>
            </a:r>
            <a:r>
              <a:rPr lang="en-US" sz="2400" dirty="0" err="1"/>
              <a:t>ist</a:t>
            </a:r>
            <a:r>
              <a:rPr lang="en-US" sz="2400" dirty="0"/>
              <a:t> </a:t>
            </a:r>
            <a:r>
              <a:rPr lang="en-US" sz="2400" dirty="0" err="1"/>
              <a:t>festgelegt</a:t>
            </a:r>
            <a:endParaRPr lang="en-US" sz="2400" dirty="0"/>
          </a:p>
          <a:p>
            <a:pPr marL="800100" lvl="1" indent="-342900">
              <a:buFont typeface="Arial" panose="020B0604020202020204" pitchFamily="34" charset="0"/>
              <a:buChar char="•"/>
            </a:pPr>
            <a:r>
              <a:rPr lang="en-US" sz="2400" dirty="0" err="1"/>
              <a:t>z.B</a:t>
            </a:r>
            <a:r>
              <a:rPr lang="en-US" sz="2400" dirty="0"/>
              <a:t>. </a:t>
            </a:r>
            <a:r>
              <a:rPr lang="en-US" sz="2400" dirty="0" err="1"/>
              <a:t>Bekleidung</a:t>
            </a:r>
            <a:r>
              <a:rPr lang="en-US" sz="2400" dirty="0"/>
              <a:t> vs </a:t>
            </a:r>
            <a:r>
              <a:rPr lang="en-US" sz="2400" dirty="0" err="1"/>
              <a:t>Maschinenbau</a:t>
            </a:r>
            <a:r>
              <a:rPr lang="en-US" sz="2400" dirty="0"/>
              <a:t> (Deutschland/China)</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b="1" dirty="0"/>
              <a:t>Intra-</a:t>
            </a:r>
            <a:r>
              <a:rPr lang="en-US" sz="2400" b="1" dirty="0" err="1"/>
              <a:t>industrieller</a:t>
            </a:r>
            <a:r>
              <a:rPr lang="en-US" sz="2400" b="1" dirty="0"/>
              <a:t> Handel:</a:t>
            </a:r>
          </a:p>
          <a:p>
            <a:pPr marL="800100" lvl="1" indent="-342900">
              <a:buFont typeface="Arial" panose="020B0604020202020204" pitchFamily="34" charset="0"/>
              <a:buChar char="•"/>
            </a:pPr>
            <a:r>
              <a:rPr lang="en-US" sz="2400" dirty="0" err="1"/>
              <a:t>Basiert</a:t>
            </a:r>
            <a:r>
              <a:rPr lang="en-US" sz="2400" dirty="0"/>
              <a:t> auf </a:t>
            </a:r>
            <a:r>
              <a:rPr lang="en-US" sz="2400" dirty="0" err="1"/>
              <a:t>internen</a:t>
            </a:r>
            <a:r>
              <a:rPr lang="en-US" sz="2400" dirty="0"/>
              <a:t> </a:t>
            </a:r>
            <a:r>
              <a:rPr lang="en-US" sz="2400" dirty="0" err="1"/>
              <a:t>Skalenerträgen</a:t>
            </a:r>
            <a:endParaRPr lang="en-US" sz="2400" dirty="0"/>
          </a:p>
          <a:p>
            <a:pPr marL="800100" lvl="1" indent="-342900">
              <a:buFont typeface="Arial" panose="020B0604020202020204" pitchFamily="34" charset="0"/>
              <a:buChar char="•"/>
            </a:pPr>
            <a:r>
              <a:rPr lang="en-US" sz="2400" dirty="0" err="1"/>
              <a:t>Austausch</a:t>
            </a:r>
            <a:r>
              <a:rPr lang="en-US" sz="2400" dirty="0"/>
              <a:t> von </a:t>
            </a:r>
            <a:r>
              <a:rPr lang="en-US" sz="2400" dirty="0" err="1"/>
              <a:t>Produktvarianten</a:t>
            </a:r>
            <a:endParaRPr lang="en-US" sz="2400" dirty="0"/>
          </a:p>
          <a:p>
            <a:pPr marL="800100" lvl="1" indent="-342900">
              <a:buFont typeface="Arial" panose="020B0604020202020204" pitchFamily="34" charset="0"/>
              <a:buChar char="•"/>
            </a:pPr>
            <a:r>
              <a:rPr lang="en-US" sz="2400" dirty="0"/>
              <a:t>Die </a:t>
            </a:r>
            <a:r>
              <a:rPr lang="en-US" sz="2400" dirty="0" err="1"/>
              <a:t>Richtung</a:t>
            </a:r>
            <a:r>
              <a:rPr lang="en-US" sz="2400" dirty="0"/>
              <a:t> der </a:t>
            </a:r>
            <a:r>
              <a:rPr lang="en-US" sz="2400" dirty="0" err="1"/>
              <a:t>unterschiedlichen</a:t>
            </a:r>
            <a:r>
              <a:rPr lang="en-US" sz="2400" dirty="0"/>
              <a:t> </a:t>
            </a:r>
            <a:r>
              <a:rPr lang="en-US" sz="2400" dirty="0" err="1"/>
              <a:t>Güterströme</a:t>
            </a:r>
            <a:r>
              <a:rPr lang="en-US" sz="2400" dirty="0"/>
              <a:t> </a:t>
            </a:r>
            <a:r>
              <a:rPr lang="en-US" sz="2400" dirty="0" err="1"/>
              <a:t>ist</a:t>
            </a:r>
            <a:r>
              <a:rPr lang="en-US" sz="2400" dirty="0"/>
              <a:t> </a:t>
            </a:r>
            <a:r>
              <a:rPr lang="en-US" sz="2400" dirty="0" err="1"/>
              <a:t>nicht</a:t>
            </a:r>
            <a:r>
              <a:rPr lang="en-US" sz="2400" dirty="0"/>
              <a:t> </a:t>
            </a:r>
            <a:r>
              <a:rPr lang="en-US" sz="2400" dirty="0" err="1"/>
              <a:t>festgelegt</a:t>
            </a:r>
            <a:endParaRPr lang="en-US" sz="2400" dirty="0"/>
          </a:p>
          <a:p>
            <a:pPr marL="800100" lvl="1" indent="-342900">
              <a:buFont typeface="Arial" panose="020B0604020202020204" pitchFamily="34" charset="0"/>
              <a:buChar char="•"/>
            </a:pPr>
            <a:r>
              <a:rPr lang="en-US" sz="2400" dirty="0" err="1"/>
              <a:t>z.B</a:t>
            </a:r>
            <a:r>
              <a:rPr lang="en-US" sz="2400" dirty="0"/>
              <a:t>. </a:t>
            </a:r>
            <a:r>
              <a:rPr lang="en-US" sz="2400" dirty="0" err="1"/>
              <a:t>Automobilindustrie</a:t>
            </a:r>
            <a:r>
              <a:rPr lang="en-US" sz="2400" dirty="0"/>
              <a:t> (Deutschland/Japan)</a:t>
            </a:r>
            <a:endParaRPr lang="de-DE" sz="2000" dirty="0"/>
          </a:p>
        </p:txBody>
      </p:sp>
    </p:spTree>
    <p:extLst>
      <p:ext uri="{BB962C8B-B14F-4D97-AF65-F5344CB8AC3E}">
        <p14:creationId xmlns:p14="http://schemas.microsoft.com/office/powerpoint/2010/main" val="7593582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79525" y="78061"/>
            <a:ext cx="4398085"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800" dirty="0" err="1">
                <a:solidFill>
                  <a:sysClr val="windowText" lastClr="000000"/>
                </a:solidFill>
              </a:rPr>
              <a:t>Skalenerträge</a:t>
            </a:r>
            <a:endParaRPr lang="en-US" sz="2800" dirty="0">
              <a:solidFill>
                <a:sysClr val="windowText" lastClr="000000"/>
              </a:solidFill>
            </a:endParaRPr>
          </a:p>
        </p:txBody>
      </p:sp>
      <p:sp>
        <p:nvSpPr>
          <p:cNvPr id="9" name="Textfeld 8">
            <a:extLst>
              <a:ext uri="{FF2B5EF4-FFF2-40B4-BE49-F238E27FC236}">
                <a16:creationId xmlns:a16="http://schemas.microsoft.com/office/drawing/2014/main" id="{EA66E258-8245-4EE8-9B19-BB1BAC4D268E}"/>
              </a:ext>
            </a:extLst>
          </p:cNvPr>
          <p:cNvSpPr txBox="1"/>
          <p:nvPr/>
        </p:nvSpPr>
        <p:spPr>
          <a:xfrm>
            <a:off x="80683" y="718546"/>
            <a:ext cx="9144000" cy="5519638"/>
          </a:xfrm>
          <a:prstGeom prst="rect">
            <a:avLst/>
          </a:prstGeom>
          <a:noFill/>
        </p:spPr>
        <p:txBody>
          <a:bodyPr wrap="square" rtlCol="0">
            <a:noAutofit/>
          </a:bodyPr>
          <a:lstStyle/>
          <a:p>
            <a:r>
              <a:rPr lang="de-DE" sz="2400" dirty="0"/>
              <a:t>Konstante </a:t>
            </a:r>
            <a:r>
              <a:rPr lang="de-DE" sz="2400" dirty="0" smtClean="0"/>
              <a:t>Skalenerträge:</a:t>
            </a:r>
          </a:p>
          <a:p>
            <a:endParaRPr lang="de-DE" sz="2400" dirty="0"/>
          </a:p>
          <a:p>
            <a:r>
              <a:rPr lang="de-DE" sz="2400" dirty="0" smtClean="0"/>
              <a:t>			Y=F(L</a:t>
            </a:r>
            <a:r>
              <a:rPr lang="de-DE" sz="2400" dirty="0"/>
              <a:t>): 2L↑ → 2Y↑ </a:t>
            </a:r>
          </a:p>
          <a:p>
            <a:endParaRPr lang="de-DE" sz="2400" dirty="0"/>
          </a:p>
          <a:p>
            <a:endParaRPr lang="de-DE" sz="2400" dirty="0"/>
          </a:p>
          <a:p>
            <a:r>
              <a:rPr lang="de-DE" sz="2400" dirty="0"/>
              <a:t>Steigende </a:t>
            </a:r>
            <a:r>
              <a:rPr lang="de-DE" sz="2400" dirty="0" smtClean="0"/>
              <a:t>Skalenerträge:</a:t>
            </a:r>
          </a:p>
          <a:p>
            <a:endParaRPr lang="de-DE" sz="2400" dirty="0"/>
          </a:p>
          <a:p>
            <a:r>
              <a:rPr lang="de-DE" sz="2400" dirty="0" smtClean="0"/>
              <a:t>			Y=F(L</a:t>
            </a:r>
            <a:r>
              <a:rPr lang="de-DE" sz="2400" dirty="0"/>
              <a:t>): 2L↑ → 3Y↑</a:t>
            </a:r>
          </a:p>
          <a:p>
            <a:endParaRPr lang="de-DE" sz="2400" dirty="0"/>
          </a:p>
          <a:p>
            <a:endParaRPr lang="de-DE" sz="2400" dirty="0"/>
          </a:p>
          <a:p>
            <a:r>
              <a:rPr lang="de-DE" sz="2400" dirty="0"/>
              <a:t>Abnehmende </a:t>
            </a:r>
            <a:r>
              <a:rPr lang="de-DE" sz="2400" dirty="0" smtClean="0"/>
              <a:t>Skalenerträge:</a:t>
            </a:r>
          </a:p>
          <a:p>
            <a:r>
              <a:rPr lang="de-DE" sz="2400" dirty="0"/>
              <a:t>	</a:t>
            </a:r>
            <a:r>
              <a:rPr lang="de-DE" sz="2400" dirty="0" smtClean="0"/>
              <a:t>	</a:t>
            </a:r>
          </a:p>
          <a:p>
            <a:r>
              <a:rPr lang="de-DE" sz="2400" dirty="0"/>
              <a:t>	</a:t>
            </a:r>
            <a:r>
              <a:rPr lang="de-DE" sz="2400" dirty="0" smtClean="0"/>
              <a:t>		Y=F(L</a:t>
            </a:r>
            <a:r>
              <a:rPr lang="de-DE" sz="2400" dirty="0"/>
              <a:t>): 2L↑ → 1Y↑</a:t>
            </a:r>
          </a:p>
          <a:p>
            <a:endParaRPr lang="de-DE" sz="2400" dirty="0"/>
          </a:p>
          <a:p>
            <a:endParaRPr lang="de-DE" sz="2400" dirty="0"/>
          </a:p>
          <a:p>
            <a:endParaRPr lang="de-DE" sz="2400" dirty="0"/>
          </a:p>
          <a:p>
            <a:endParaRPr lang="de-DE" sz="2000" dirty="0"/>
          </a:p>
        </p:txBody>
      </p:sp>
      <p:sp>
        <p:nvSpPr>
          <p:cNvPr id="6" name="Textfeld 5">
            <a:extLst>
              <a:ext uri="{FF2B5EF4-FFF2-40B4-BE49-F238E27FC236}">
                <a16:creationId xmlns:a16="http://schemas.microsoft.com/office/drawing/2014/main" id="{EA66E258-8245-4EE8-9B19-BB1BAC4D268E}"/>
              </a:ext>
            </a:extLst>
          </p:cNvPr>
          <p:cNvSpPr txBox="1"/>
          <p:nvPr/>
        </p:nvSpPr>
        <p:spPr>
          <a:xfrm>
            <a:off x="4252857" y="-20872"/>
            <a:ext cx="7478358" cy="596676"/>
          </a:xfrm>
          <a:prstGeom prst="rect">
            <a:avLst/>
          </a:prstGeom>
          <a:noFill/>
        </p:spPr>
        <p:txBody>
          <a:bodyPr wrap="square" rtlCol="0">
            <a:noAutofit/>
          </a:bodyPr>
          <a:lstStyle/>
          <a:p>
            <a:r>
              <a:rPr lang="de-DE" sz="1400" dirty="0" smtClean="0"/>
              <a:t>Mit der klassischen Außenhandelstheorie kann nicht erklärt werden, warum Länder auch gleiche bzw. sehr ähnliche Güter miteinander austauschen. Dies liegt in der Annahme der Produktion unter konstanten Skalenerträgen begründet! </a:t>
            </a:r>
            <a:endParaRPr lang="de-DE" sz="1400" dirty="0"/>
          </a:p>
          <a:p>
            <a:endParaRPr lang="de-DE" sz="2400" dirty="0"/>
          </a:p>
          <a:p>
            <a:endParaRPr lang="de-DE" sz="2000" dirty="0"/>
          </a:p>
        </p:txBody>
      </p:sp>
      <p:sp>
        <p:nvSpPr>
          <p:cNvPr id="7" name="Textfeld 6">
            <a:extLst>
              <a:ext uri="{FF2B5EF4-FFF2-40B4-BE49-F238E27FC236}">
                <a16:creationId xmlns:a16="http://schemas.microsoft.com/office/drawing/2014/main" id="{EA66E258-8245-4EE8-9B19-BB1BAC4D268E}"/>
              </a:ext>
            </a:extLst>
          </p:cNvPr>
          <p:cNvSpPr txBox="1"/>
          <p:nvPr/>
        </p:nvSpPr>
        <p:spPr>
          <a:xfrm>
            <a:off x="7234519" y="878541"/>
            <a:ext cx="2382818" cy="337748"/>
          </a:xfrm>
          <a:prstGeom prst="rect">
            <a:avLst/>
          </a:prstGeom>
          <a:noFill/>
        </p:spPr>
        <p:txBody>
          <a:bodyPr wrap="square" rtlCol="0">
            <a:noAutofit/>
          </a:bodyPr>
          <a:lstStyle/>
          <a:p>
            <a:r>
              <a:rPr lang="de-DE" sz="1400" dirty="0" smtClean="0"/>
              <a:t>Wiederholung Skalenerträge</a:t>
            </a:r>
            <a:endParaRPr lang="de-DE" sz="1400" dirty="0"/>
          </a:p>
          <a:p>
            <a:endParaRPr lang="de-DE" sz="2400" dirty="0"/>
          </a:p>
          <a:p>
            <a:endParaRPr lang="de-DE" sz="2000" dirty="0"/>
          </a:p>
        </p:txBody>
      </p:sp>
      <p:sp>
        <p:nvSpPr>
          <p:cNvPr id="8" name="Textfeld 7">
            <a:extLst>
              <a:ext uri="{FF2B5EF4-FFF2-40B4-BE49-F238E27FC236}">
                <a16:creationId xmlns:a16="http://schemas.microsoft.com/office/drawing/2014/main" id="{EA66E258-8245-4EE8-9B19-BB1BAC4D268E}"/>
              </a:ext>
            </a:extLst>
          </p:cNvPr>
          <p:cNvSpPr txBox="1"/>
          <p:nvPr/>
        </p:nvSpPr>
        <p:spPr>
          <a:xfrm>
            <a:off x="5451439" y="3383556"/>
            <a:ext cx="6328184" cy="337748"/>
          </a:xfrm>
          <a:prstGeom prst="rect">
            <a:avLst/>
          </a:prstGeom>
          <a:noFill/>
        </p:spPr>
        <p:txBody>
          <a:bodyPr wrap="square" rtlCol="0">
            <a:noAutofit/>
          </a:bodyPr>
          <a:lstStyle/>
          <a:p>
            <a:r>
              <a:rPr lang="de-DE" sz="1400" dirty="0" smtClean="0"/>
              <a:t>Verdopplung des </a:t>
            </a:r>
            <a:r>
              <a:rPr lang="de-DE" sz="1400" dirty="0"/>
              <a:t>I</a:t>
            </a:r>
            <a:r>
              <a:rPr lang="de-DE" sz="1400" dirty="0" smtClean="0"/>
              <a:t>nputs L (Arbeit) führt zu mehr als einer Verdopplung des Outputs Y</a:t>
            </a:r>
            <a:endParaRPr lang="de-DE" sz="1400" dirty="0"/>
          </a:p>
          <a:p>
            <a:endParaRPr lang="de-DE" sz="2400" dirty="0"/>
          </a:p>
          <a:p>
            <a:endParaRPr lang="de-DE" sz="2000" dirty="0"/>
          </a:p>
        </p:txBody>
      </p:sp>
      <p:sp>
        <p:nvSpPr>
          <p:cNvPr id="10" name="Textfeld 9">
            <a:extLst>
              <a:ext uri="{FF2B5EF4-FFF2-40B4-BE49-F238E27FC236}">
                <a16:creationId xmlns:a16="http://schemas.microsoft.com/office/drawing/2014/main" id="{EA66E258-8245-4EE8-9B19-BB1BAC4D268E}"/>
              </a:ext>
            </a:extLst>
          </p:cNvPr>
          <p:cNvSpPr txBox="1"/>
          <p:nvPr/>
        </p:nvSpPr>
        <p:spPr>
          <a:xfrm>
            <a:off x="5600702" y="1556147"/>
            <a:ext cx="5650452" cy="337748"/>
          </a:xfrm>
          <a:prstGeom prst="rect">
            <a:avLst/>
          </a:prstGeom>
          <a:noFill/>
        </p:spPr>
        <p:txBody>
          <a:bodyPr wrap="square" rtlCol="0">
            <a:noAutofit/>
          </a:bodyPr>
          <a:lstStyle/>
          <a:p>
            <a:r>
              <a:rPr lang="de-DE" sz="1400" dirty="0" smtClean="0"/>
              <a:t>Verdopplung des </a:t>
            </a:r>
            <a:r>
              <a:rPr lang="de-DE" sz="1400" dirty="0"/>
              <a:t>I</a:t>
            </a:r>
            <a:r>
              <a:rPr lang="de-DE" sz="1400" dirty="0" smtClean="0"/>
              <a:t>nputs L (Arbeit) führt zu einer Verdopplung des Outputs Y</a:t>
            </a:r>
            <a:endParaRPr lang="de-DE" sz="1400" dirty="0"/>
          </a:p>
          <a:p>
            <a:endParaRPr lang="de-DE" sz="2400" dirty="0"/>
          </a:p>
          <a:p>
            <a:endParaRPr lang="de-DE" sz="2000" dirty="0"/>
          </a:p>
        </p:txBody>
      </p:sp>
      <p:sp>
        <p:nvSpPr>
          <p:cNvPr id="11" name="Textfeld 10">
            <a:extLst>
              <a:ext uri="{FF2B5EF4-FFF2-40B4-BE49-F238E27FC236}">
                <a16:creationId xmlns:a16="http://schemas.microsoft.com/office/drawing/2014/main" id="{EA66E258-8245-4EE8-9B19-BB1BAC4D268E}"/>
              </a:ext>
            </a:extLst>
          </p:cNvPr>
          <p:cNvSpPr txBox="1"/>
          <p:nvPr/>
        </p:nvSpPr>
        <p:spPr>
          <a:xfrm>
            <a:off x="5403031" y="5204471"/>
            <a:ext cx="6554094" cy="337748"/>
          </a:xfrm>
          <a:prstGeom prst="rect">
            <a:avLst/>
          </a:prstGeom>
          <a:noFill/>
        </p:spPr>
        <p:txBody>
          <a:bodyPr wrap="square" rtlCol="0">
            <a:noAutofit/>
          </a:bodyPr>
          <a:lstStyle/>
          <a:p>
            <a:r>
              <a:rPr lang="de-DE" sz="1400" dirty="0" smtClean="0"/>
              <a:t>Verdopplung des </a:t>
            </a:r>
            <a:r>
              <a:rPr lang="de-DE" sz="1400" dirty="0"/>
              <a:t>I</a:t>
            </a:r>
            <a:r>
              <a:rPr lang="de-DE" sz="1400" dirty="0" smtClean="0"/>
              <a:t>nputs L (Arbeit) führt zu weniger als einer Verdopplung des Outputs Y</a:t>
            </a:r>
            <a:endParaRPr lang="de-DE" sz="1400" dirty="0"/>
          </a:p>
          <a:p>
            <a:endParaRPr lang="de-DE" sz="2400" dirty="0"/>
          </a:p>
          <a:p>
            <a:endParaRPr lang="de-DE" sz="2000" dirty="0"/>
          </a:p>
        </p:txBody>
      </p:sp>
    </p:spTree>
    <p:extLst>
      <p:ext uri="{BB962C8B-B14F-4D97-AF65-F5344CB8AC3E}">
        <p14:creationId xmlns:p14="http://schemas.microsoft.com/office/powerpoint/2010/main" val="28181030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10" grpId="0"/>
      <p:bldP spid="1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797" y="-27384"/>
            <a:ext cx="9144000"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800" dirty="0" err="1">
                <a:solidFill>
                  <a:sysClr val="windowText" lastClr="000000"/>
                </a:solidFill>
              </a:rPr>
              <a:t>Skalenerträge</a:t>
            </a:r>
            <a:endParaRPr lang="en-US" sz="2800" dirty="0">
              <a:solidFill>
                <a:sysClr val="windowText" lastClr="000000"/>
              </a:solidFill>
            </a:endParaRPr>
          </a:p>
        </p:txBody>
      </p:sp>
      <p:cxnSp>
        <p:nvCxnSpPr>
          <p:cNvPr id="45" name="Gerade Verbindung mit Pfeil 44">
            <a:extLst>
              <a:ext uri="{FF2B5EF4-FFF2-40B4-BE49-F238E27FC236}">
                <a16:creationId xmlns:a16="http://schemas.microsoft.com/office/drawing/2014/main" id="{644B9166-3EDF-4CE1-B9F7-549773A64C47}"/>
              </a:ext>
            </a:extLst>
          </p:cNvPr>
          <p:cNvCxnSpPr>
            <a:cxnSpLocks/>
          </p:cNvCxnSpPr>
          <p:nvPr/>
        </p:nvCxnSpPr>
        <p:spPr>
          <a:xfrm flipV="1">
            <a:off x="397333" y="755412"/>
            <a:ext cx="14426" cy="129614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6" name="Gerade Verbindung mit Pfeil 45">
            <a:extLst>
              <a:ext uri="{FF2B5EF4-FFF2-40B4-BE49-F238E27FC236}">
                <a16:creationId xmlns:a16="http://schemas.microsoft.com/office/drawing/2014/main" id="{56E4CE9B-06AC-4E3F-9453-D3D57F108059}"/>
              </a:ext>
            </a:extLst>
          </p:cNvPr>
          <p:cNvCxnSpPr>
            <a:cxnSpLocks/>
          </p:cNvCxnSpPr>
          <p:nvPr/>
        </p:nvCxnSpPr>
        <p:spPr>
          <a:xfrm>
            <a:off x="397333" y="2051556"/>
            <a:ext cx="2304256"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1" name="Textfeld 60">
            <a:extLst>
              <a:ext uri="{FF2B5EF4-FFF2-40B4-BE49-F238E27FC236}">
                <a16:creationId xmlns:a16="http://schemas.microsoft.com/office/drawing/2014/main" id="{8B90D161-125D-48E4-A4A7-9AF096E3C952}"/>
              </a:ext>
            </a:extLst>
          </p:cNvPr>
          <p:cNvSpPr txBox="1"/>
          <p:nvPr/>
        </p:nvSpPr>
        <p:spPr>
          <a:xfrm>
            <a:off x="2413557" y="1979548"/>
            <a:ext cx="282450" cy="369332"/>
          </a:xfrm>
          <a:prstGeom prst="rect">
            <a:avLst/>
          </a:prstGeom>
          <a:noFill/>
        </p:spPr>
        <p:txBody>
          <a:bodyPr wrap="none" rtlCol="0">
            <a:spAutoFit/>
          </a:bodyPr>
          <a:lstStyle/>
          <a:p>
            <a:r>
              <a:rPr lang="de-DE" dirty="0"/>
              <a:t>L</a:t>
            </a:r>
          </a:p>
        </p:txBody>
      </p:sp>
      <p:sp>
        <p:nvSpPr>
          <p:cNvPr id="68" name="Textfeld 67">
            <a:extLst>
              <a:ext uri="{FF2B5EF4-FFF2-40B4-BE49-F238E27FC236}">
                <a16:creationId xmlns:a16="http://schemas.microsoft.com/office/drawing/2014/main" id="{F37DE496-8B5D-4ADE-8EF2-8F1DE7AAD898}"/>
              </a:ext>
            </a:extLst>
          </p:cNvPr>
          <p:cNvSpPr txBox="1"/>
          <p:nvPr/>
        </p:nvSpPr>
        <p:spPr>
          <a:xfrm>
            <a:off x="114883" y="818128"/>
            <a:ext cx="296876" cy="369332"/>
          </a:xfrm>
          <a:prstGeom prst="rect">
            <a:avLst/>
          </a:prstGeom>
          <a:noFill/>
        </p:spPr>
        <p:txBody>
          <a:bodyPr wrap="none" rtlCol="0">
            <a:spAutoFit/>
          </a:bodyPr>
          <a:lstStyle/>
          <a:p>
            <a:r>
              <a:rPr lang="de-DE" dirty="0"/>
              <a:t>Y</a:t>
            </a:r>
          </a:p>
        </p:txBody>
      </p:sp>
      <p:cxnSp>
        <p:nvCxnSpPr>
          <p:cNvPr id="103" name="Gerade Verbindung mit Pfeil 102">
            <a:extLst>
              <a:ext uri="{FF2B5EF4-FFF2-40B4-BE49-F238E27FC236}">
                <a16:creationId xmlns:a16="http://schemas.microsoft.com/office/drawing/2014/main" id="{4BF0E334-C3DA-4204-A737-DB00FC8140AC}"/>
              </a:ext>
            </a:extLst>
          </p:cNvPr>
          <p:cNvCxnSpPr>
            <a:cxnSpLocks/>
          </p:cNvCxnSpPr>
          <p:nvPr/>
        </p:nvCxnSpPr>
        <p:spPr>
          <a:xfrm flipV="1">
            <a:off x="3565685" y="764704"/>
            <a:ext cx="14426" cy="129614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4" name="Gerade Verbindung mit Pfeil 103">
            <a:extLst>
              <a:ext uri="{FF2B5EF4-FFF2-40B4-BE49-F238E27FC236}">
                <a16:creationId xmlns:a16="http://schemas.microsoft.com/office/drawing/2014/main" id="{8A63708B-385B-4C71-9964-9FD24B833680}"/>
              </a:ext>
            </a:extLst>
          </p:cNvPr>
          <p:cNvCxnSpPr>
            <a:cxnSpLocks/>
          </p:cNvCxnSpPr>
          <p:nvPr/>
        </p:nvCxnSpPr>
        <p:spPr>
          <a:xfrm>
            <a:off x="3565685" y="2060848"/>
            <a:ext cx="2304256"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5" name="Textfeld 104">
            <a:extLst>
              <a:ext uri="{FF2B5EF4-FFF2-40B4-BE49-F238E27FC236}">
                <a16:creationId xmlns:a16="http://schemas.microsoft.com/office/drawing/2014/main" id="{06770A60-0BB0-403B-B135-B6308307E924}"/>
              </a:ext>
            </a:extLst>
          </p:cNvPr>
          <p:cNvSpPr txBox="1"/>
          <p:nvPr/>
        </p:nvSpPr>
        <p:spPr>
          <a:xfrm>
            <a:off x="5581909" y="1988840"/>
            <a:ext cx="296876" cy="369332"/>
          </a:xfrm>
          <a:prstGeom prst="rect">
            <a:avLst/>
          </a:prstGeom>
          <a:noFill/>
        </p:spPr>
        <p:txBody>
          <a:bodyPr wrap="none" rtlCol="0">
            <a:spAutoFit/>
          </a:bodyPr>
          <a:lstStyle/>
          <a:p>
            <a:r>
              <a:rPr lang="de-DE" dirty="0"/>
              <a:t>Y</a:t>
            </a:r>
          </a:p>
        </p:txBody>
      </p:sp>
      <p:sp>
        <p:nvSpPr>
          <p:cNvPr id="106" name="Textfeld 105">
            <a:extLst>
              <a:ext uri="{FF2B5EF4-FFF2-40B4-BE49-F238E27FC236}">
                <a16:creationId xmlns:a16="http://schemas.microsoft.com/office/drawing/2014/main" id="{60DFF8A3-56FD-4F48-8D0C-24E5937CC2ED}"/>
              </a:ext>
            </a:extLst>
          </p:cNvPr>
          <p:cNvSpPr txBox="1"/>
          <p:nvPr/>
        </p:nvSpPr>
        <p:spPr>
          <a:xfrm>
            <a:off x="3283235" y="827420"/>
            <a:ext cx="304892" cy="369332"/>
          </a:xfrm>
          <a:prstGeom prst="rect">
            <a:avLst/>
          </a:prstGeom>
          <a:noFill/>
        </p:spPr>
        <p:txBody>
          <a:bodyPr wrap="none" rtlCol="0">
            <a:spAutoFit/>
          </a:bodyPr>
          <a:lstStyle/>
          <a:p>
            <a:r>
              <a:rPr lang="de-DE" dirty="0"/>
              <a:t>K</a:t>
            </a:r>
          </a:p>
        </p:txBody>
      </p:sp>
      <p:cxnSp>
        <p:nvCxnSpPr>
          <p:cNvPr id="107" name="Gerade Verbindung mit Pfeil 106">
            <a:extLst>
              <a:ext uri="{FF2B5EF4-FFF2-40B4-BE49-F238E27FC236}">
                <a16:creationId xmlns:a16="http://schemas.microsoft.com/office/drawing/2014/main" id="{D818F902-37B6-41CE-A83C-CAE15E1E42FA}"/>
              </a:ext>
            </a:extLst>
          </p:cNvPr>
          <p:cNvCxnSpPr>
            <a:cxnSpLocks/>
          </p:cNvCxnSpPr>
          <p:nvPr/>
        </p:nvCxnSpPr>
        <p:spPr>
          <a:xfrm flipV="1">
            <a:off x="6440423" y="764704"/>
            <a:ext cx="14426" cy="129614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8" name="Gerade Verbindung mit Pfeil 107">
            <a:extLst>
              <a:ext uri="{FF2B5EF4-FFF2-40B4-BE49-F238E27FC236}">
                <a16:creationId xmlns:a16="http://schemas.microsoft.com/office/drawing/2014/main" id="{4E1B86CD-D69A-4FA5-83F8-1EED993B1379}"/>
              </a:ext>
            </a:extLst>
          </p:cNvPr>
          <p:cNvCxnSpPr>
            <a:cxnSpLocks/>
          </p:cNvCxnSpPr>
          <p:nvPr/>
        </p:nvCxnSpPr>
        <p:spPr>
          <a:xfrm>
            <a:off x="6440423" y="2060848"/>
            <a:ext cx="2304256"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9" name="Textfeld 108">
            <a:extLst>
              <a:ext uri="{FF2B5EF4-FFF2-40B4-BE49-F238E27FC236}">
                <a16:creationId xmlns:a16="http://schemas.microsoft.com/office/drawing/2014/main" id="{4CB2C757-7B4B-45F7-8E8A-B595A45F35E1}"/>
              </a:ext>
            </a:extLst>
          </p:cNvPr>
          <p:cNvSpPr txBox="1"/>
          <p:nvPr/>
        </p:nvSpPr>
        <p:spPr>
          <a:xfrm>
            <a:off x="8456647" y="1988840"/>
            <a:ext cx="296876" cy="369332"/>
          </a:xfrm>
          <a:prstGeom prst="rect">
            <a:avLst/>
          </a:prstGeom>
          <a:noFill/>
        </p:spPr>
        <p:txBody>
          <a:bodyPr wrap="none" rtlCol="0">
            <a:spAutoFit/>
          </a:bodyPr>
          <a:lstStyle/>
          <a:p>
            <a:r>
              <a:rPr lang="de-DE" dirty="0"/>
              <a:t>Y</a:t>
            </a:r>
          </a:p>
        </p:txBody>
      </p:sp>
      <p:sp>
        <p:nvSpPr>
          <p:cNvPr id="110" name="Textfeld 109">
            <a:extLst>
              <a:ext uri="{FF2B5EF4-FFF2-40B4-BE49-F238E27FC236}">
                <a16:creationId xmlns:a16="http://schemas.microsoft.com/office/drawing/2014/main" id="{940EA9E0-0A94-452F-80A1-60CB274290F3}"/>
              </a:ext>
            </a:extLst>
          </p:cNvPr>
          <p:cNvSpPr txBox="1"/>
          <p:nvPr/>
        </p:nvSpPr>
        <p:spPr>
          <a:xfrm>
            <a:off x="6061667" y="827420"/>
            <a:ext cx="450764" cy="369332"/>
          </a:xfrm>
          <a:prstGeom prst="rect">
            <a:avLst/>
          </a:prstGeom>
          <a:noFill/>
        </p:spPr>
        <p:txBody>
          <a:bodyPr wrap="none" rtlCol="0">
            <a:spAutoFit/>
          </a:bodyPr>
          <a:lstStyle/>
          <a:p>
            <a:r>
              <a:rPr lang="de-DE" dirty="0"/>
              <a:t>GK</a:t>
            </a:r>
          </a:p>
        </p:txBody>
      </p:sp>
      <p:sp>
        <p:nvSpPr>
          <p:cNvPr id="111" name="Textfeld 110">
            <a:extLst>
              <a:ext uri="{FF2B5EF4-FFF2-40B4-BE49-F238E27FC236}">
                <a16:creationId xmlns:a16="http://schemas.microsoft.com/office/drawing/2014/main" id="{C3BD6491-0AB2-45A1-86B3-1E3BF65E9357}"/>
              </a:ext>
            </a:extLst>
          </p:cNvPr>
          <p:cNvSpPr txBox="1"/>
          <p:nvPr/>
        </p:nvSpPr>
        <p:spPr>
          <a:xfrm>
            <a:off x="3340510" y="395371"/>
            <a:ext cx="2446952" cy="369332"/>
          </a:xfrm>
          <a:prstGeom prst="rect">
            <a:avLst/>
          </a:prstGeom>
          <a:noFill/>
        </p:spPr>
        <p:txBody>
          <a:bodyPr wrap="none" rtlCol="0">
            <a:spAutoFit/>
          </a:bodyPr>
          <a:lstStyle/>
          <a:p>
            <a:r>
              <a:rPr lang="de-DE" dirty="0"/>
              <a:t>konstante Skalenerträge</a:t>
            </a:r>
          </a:p>
        </p:txBody>
      </p:sp>
      <p:cxnSp>
        <p:nvCxnSpPr>
          <p:cNvPr id="125" name="Gerade Verbindung mit Pfeil 124">
            <a:extLst>
              <a:ext uri="{FF2B5EF4-FFF2-40B4-BE49-F238E27FC236}">
                <a16:creationId xmlns:a16="http://schemas.microsoft.com/office/drawing/2014/main" id="{67F5EF20-FBC1-4EDF-A3F7-E510BD364B18}"/>
              </a:ext>
            </a:extLst>
          </p:cNvPr>
          <p:cNvCxnSpPr>
            <a:cxnSpLocks/>
          </p:cNvCxnSpPr>
          <p:nvPr/>
        </p:nvCxnSpPr>
        <p:spPr>
          <a:xfrm flipV="1">
            <a:off x="526283" y="2714647"/>
            <a:ext cx="14426" cy="129614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9" name="Gerader Verbinder 138">
            <a:extLst>
              <a:ext uri="{FF2B5EF4-FFF2-40B4-BE49-F238E27FC236}">
                <a16:creationId xmlns:a16="http://schemas.microsoft.com/office/drawing/2014/main" id="{3E1F1E27-4E35-4E6C-8AC6-78FDF013C8C2}"/>
              </a:ext>
            </a:extLst>
          </p:cNvPr>
          <p:cNvCxnSpPr/>
          <p:nvPr/>
        </p:nvCxnSpPr>
        <p:spPr>
          <a:xfrm flipV="1">
            <a:off x="398965" y="1240883"/>
            <a:ext cx="1654553" cy="80138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0" name="Gerader Verbinder 139">
            <a:extLst>
              <a:ext uri="{FF2B5EF4-FFF2-40B4-BE49-F238E27FC236}">
                <a16:creationId xmlns:a16="http://schemas.microsoft.com/office/drawing/2014/main" id="{7ED73A05-6EB4-496D-91B1-F0479BAB22A8}"/>
              </a:ext>
            </a:extLst>
          </p:cNvPr>
          <p:cNvCxnSpPr/>
          <p:nvPr/>
        </p:nvCxnSpPr>
        <p:spPr>
          <a:xfrm flipV="1">
            <a:off x="3567317" y="1259468"/>
            <a:ext cx="1654553" cy="80138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1" name="Gerader Verbinder 140">
            <a:extLst>
              <a:ext uri="{FF2B5EF4-FFF2-40B4-BE49-F238E27FC236}">
                <a16:creationId xmlns:a16="http://schemas.microsoft.com/office/drawing/2014/main" id="{18CE0163-1186-470F-A12C-9C5AFD20F021}"/>
              </a:ext>
            </a:extLst>
          </p:cNvPr>
          <p:cNvCxnSpPr>
            <a:cxnSpLocks/>
          </p:cNvCxnSpPr>
          <p:nvPr/>
        </p:nvCxnSpPr>
        <p:spPr>
          <a:xfrm flipV="1">
            <a:off x="6439517" y="1575064"/>
            <a:ext cx="1806689" cy="1308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43" name="Textfeld 142">
            <a:extLst>
              <a:ext uri="{FF2B5EF4-FFF2-40B4-BE49-F238E27FC236}">
                <a16:creationId xmlns:a16="http://schemas.microsoft.com/office/drawing/2014/main" id="{12A3DB5B-3734-4A8E-805A-1B104FBD3385}"/>
              </a:ext>
            </a:extLst>
          </p:cNvPr>
          <p:cNvSpPr txBox="1"/>
          <p:nvPr/>
        </p:nvSpPr>
        <p:spPr>
          <a:xfrm>
            <a:off x="541350" y="827420"/>
            <a:ext cx="1221745" cy="369332"/>
          </a:xfrm>
          <a:prstGeom prst="rect">
            <a:avLst/>
          </a:prstGeom>
          <a:noFill/>
        </p:spPr>
        <p:txBody>
          <a:bodyPr wrap="none" rtlCol="0">
            <a:spAutoFit/>
          </a:bodyPr>
          <a:lstStyle/>
          <a:p>
            <a:r>
              <a:rPr lang="de-DE" dirty="0"/>
              <a:t>Produktion</a:t>
            </a:r>
          </a:p>
        </p:txBody>
      </p:sp>
      <p:sp>
        <p:nvSpPr>
          <p:cNvPr id="144" name="Textfeld 143">
            <a:extLst>
              <a:ext uri="{FF2B5EF4-FFF2-40B4-BE49-F238E27FC236}">
                <a16:creationId xmlns:a16="http://schemas.microsoft.com/office/drawing/2014/main" id="{49F110A4-220A-4BFD-94CC-387BE42A1D51}"/>
              </a:ext>
            </a:extLst>
          </p:cNvPr>
          <p:cNvSpPr txBox="1"/>
          <p:nvPr/>
        </p:nvSpPr>
        <p:spPr>
          <a:xfrm>
            <a:off x="4195809" y="786771"/>
            <a:ext cx="821443" cy="369332"/>
          </a:xfrm>
          <a:prstGeom prst="rect">
            <a:avLst/>
          </a:prstGeom>
          <a:noFill/>
        </p:spPr>
        <p:txBody>
          <a:bodyPr wrap="none" rtlCol="0">
            <a:spAutoFit/>
          </a:bodyPr>
          <a:lstStyle/>
          <a:p>
            <a:r>
              <a:rPr lang="de-DE" dirty="0"/>
              <a:t>Kosten</a:t>
            </a:r>
          </a:p>
        </p:txBody>
      </p:sp>
      <p:sp>
        <p:nvSpPr>
          <p:cNvPr id="145" name="Textfeld 144">
            <a:extLst>
              <a:ext uri="{FF2B5EF4-FFF2-40B4-BE49-F238E27FC236}">
                <a16:creationId xmlns:a16="http://schemas.microsoft.com/office/drawing/2014/main" id="{3C2076DD-8884-429A-A3BE-172B160914C1}"/>
              </a:ext>
            </a:extLst>
          </p:cNvPr>
          <p:cNvSpPr txBox="1"/>
          <p:nvPr/>
        </p:nvSpPr>
        <p:spPr>
          <a:xfrm>
            <a:off x="6767851" y="764704"/>
            <a:ext cx="1406347" cy="369332"/>
          </a:xfrm>
          <a:prstGeom prst="rect">
            <a:avLst/>
          </a:prstGeom>
          <a:noFill/>
        </p:spPr>
        <p:txBody>
          <a:bodyPr wrap="square" rtlCol="0">
            <a:spAutoFit/>
          </a:bodyPr>
          <a:lstStyle/>
          <a:p>
            <a:r>
              <a:rPr lang="de-DE" dirty="0"/>
              <a:t>Grenzkosten </a:t>
            </a:r>
          </a:p>
        </p:txBody>
      </p:sp>
      <p:sp>
        <p:nvSpPr>
          <p:cNvPr id="152" name="Textfeld 151">
            <a:extLst>
              <a:ext uri="{FF2B5EF4-FFF2-40B4-BE49-F238E27FC236}">
                <a16:creationId xmlns:a16="http://schemas.microsoft.com/office/drawing/2014/main" id="{4EB9EA23-80E1-4F34-80AF-BE59538A007A}"/>
              </a:ext>
            </a:extLst>
          </p:cNvPr>
          <p:cNvSpPr txBox="1"/>
          <p:nvPr/>
        </p:nvSpPr>
        <p:spPr>
          <a:xfrm>
            <a:off x="6878053" y="1196752"/>
            <a:ext cx="450764" cy="369332"/>
          </a:xfrm>
          <a:prstGeom prst="rect">
            <a:avLst/>
          </a:prstGeom>
          <a:noFill/>
        </p:spPr>
        <p:txBody>
          <a:bodyPr wrap="none" rtlCol="0">
            <a:spAutoFit/>
          </a:bodyPr>
          <a:lstStyle/>
          <a:p>
            <a:r>
              <a:rPr lang="de-DE" dirty="0"/>
              <a:t>GK</a:t>
            </a:r>
          </a:p>
        </p:txBody>
      </p:sp>
      <p:cxnSp>
        <p:nvCxnSpPr>
          <p:cNvPr id="126" name="Gerade Verbindung mit Pfeil 125">
            <a:extLst>
              <a:ext uri="{FF2B5EF4-FFF2-40B4-BE49-F238E27FC236}">
                <a16:creationId xmlns:a16="http://schemas.microsoft.com/office/drawing/2014/main" id="{A0D5B094-C005-449D-8A98-29D50C18ED03}"/>
              </a:ext>
            </a:extLst>
          </p:cNvPr>
          <p:cNvCxnSpPr>
            <a:cxnSpLocks/>
          </p:cNvCxnSpPr>
          <p:nvPr/>
        </p:nvCxnSpPr>
        <p:spPr>
          <a:xfrm>
            <a:off x="535127" y="3994844"/>
            <a:ext cx="2304256"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7" name="Textfeld 126">
            <a:extLst>
              <a:ext uri="{FF2B5EF4-FFF2-40B4-BE49-F238E27FC236}">
                <a16:creationId xmlns:a16="http://schemas.microsoft.com/office/drawing/2014/main" id="{B65C1B80-2CCB-4528-9B8E-1E709FAB3722}"/>
              </a:ext>
            </a:extLst>
          </p:cNvPr>
          <p:cNvSpPr txBox="1"/>
          <p:nvPr/>
        </p:nvSpPr>
        <p:spPr>
          <a:xfrm>
            <a:off x="2551351" y="3922836"/>
            <a:ext cx="282450" cy="369332"/>
          </a:xfrm>
          <a:prstGeom prst="rect">
            <a:avLst/>
          </a:prstGeom>
          <a:noFill/>
        </p:spPr>
        <p:txBody>
          <a:bodyPr wrap="none" rtlCol="0">
            <a:spAutoFit/>
          </a:bodyPr>
          <a:lstStyle/>
          <a:p>
            <a:r>
              <a:rPr lang="de-DE" dirty="0"/>
              <a:t>L</a:t>
            </a:r>
          </a:p>
        </p:txBody>
      </p:sp>
      <p:sp>
        <p:nvSpPr>
          <p:cNvPr id="128" name="Textfeld 127">
            <a:extLst>
              <a:ext uri="{FF2B5EF4-FFF2-40B4-BE49-F238E27FC236}">
                <a16:creationId xmlns:a16="http://schemas.microsoft.com/office/drawing/2014/main" id="{CBB1B1D7-5AF5-44FB-B264-91406612653D}"/>
              </a:ext>
            </a:extLst>
          </p:cNvPr>
          <p:cNvSpPr txBox="1"/>
          <p:nvPr/>
        </p:nvSpPr>
        <p:spPr>
          <a:xfrm>
            <a:off x="252677" y="2761416"/>
            <a:ext cx="296876" cy="369332"/>
          </a:xfrm>
          <a:prstGeom prst="rect">
            <a:avLst/>
          </a:prstGeom>
          <a:noFill/>
        </p:spPr>
        <p:txBody>
          <a:bodyPr wrap="none" rtlCol="0">
            <a:spAutoFit/>
          </a:bodyPr>
          <a:lstStyle/>
          <a:p>
            <a:r>
              <a:rPr lang="de-DE" dirty="0"/>
              <a:t>Y</a:t>
            </a:r>
          </a:p>
        </p:txBody>
      </p:sp>
      <p:cxnSp>
        <p:nvCxnSpPr>
          <p:cNvPr id="129" name="Gerade Verbindung mit Pfeil 128">
            <a:extLst>
              <a:ext uri="{FF2B5EF4-FFF2-40B4-BE49-F238E27FC236}">
                <a16:creationId xmlns:a16="http://schemas.microsoft.com/office/drawing/2014/main" id="{CB9A9CAD-CF8B-49C2-8E09-363EE579C1DE}"/>
              </a:ext>
            </a:extLst>
          </p:cNvPr>
          <p:cNvCxnSpPr>
            <a:cxnSpLocks/>
          </p:cNvCxnSpPr>
          <p:nvPr/>
        </p:nvCxnSpPr>
        <p:spPr>
          <a:xfrm flipV="1">
            <a:off x="3703479" y="2707992"/>
            <a:ext cx="14426" cy="129614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0" name="Gerade Verbindung mit Pfeil 129">
            <a:extLst>
              <a:ext uri="{FF2B5EF4-FFF2-40B4-BE49-F238E27FC236}">
                <a16:creationId xmlns:a16="http://schemas.microsoft.com/office/drawing/2014/main" id="{6B2C4EC1-2B43-4599-A8CD-AFBDF022122E}"/>
              </a:ext>
            </a:extLst>
          </p:cNvPr>
          <p:cNvCxnSpPr>
            <a:cxnSpLocks/>
          </p:cNvCxnSpPr>
          <p:nvPr/>
        </p:nvCxnSpPr>
        <p:spPr>
          <a:xfrm>
            <a:off x="3703479" y="3992271"/>
            <a:ext cx="2304256"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1" name="Textfeld 130">
            <a:extLst>
              <a:ext uri="{FF2B5EF4-FFF2-40B4-BE49-F238E27FC236}">
                <a16:creationId xmlns:a16="http://schemas.microsoft.com/office/drawing/2014/main" id="{420DE708-BB93-44B5-B003-DE31AF2789AE}"/>
              </a:ext>
            </a:extLst>
          </p:cNvPr>
          <p:cNvSpPr txBox="1"/>
          <p:nvPr/>
        </p:nvSpPr>
        <p:spPr>
          <a:xfrm>
            <a:off x="5719703" y="3902901"/>
            <a:ext cx="296876" cy="369332"/>
          </a:xfrm>
          <a:prstGeom prst="rect">
            <a:avLst/>
          </a:prstGeom>
          <a:noFill/>
        </p:spPr>
        <p:txBody>
          <a:bodyPr wrap="none" rtlCol="0">
            <a:spAutoFit/>
          </a:bodyPr>
          <a:lstStyle/>
          <a:p>
            <a:r>
              <a:rPr lang="de-DE" dirty="0"/>
              <a:t>Y</a:t>
            </a:r>
          </a:p>
        </p:txBody>
      </p:sp>
      <p:sp>
        <p:nvSpPr>
          <p:cNvPr id="132" name="Textfeld 131">
            <a:extLst>
              <a:ext uri="{FF2B5EF4-FFF2-40B4-BE49-F238E27FC236}">
                <a16:creationId xmlns:a16="http://schemas.microsoft.com/office/drawing/2014/main" id="{DBB07FA5-DF4A-4F80-9B34-5B85D79476D9}"/>
              </a:ext>
            </a:extLst>
          </p:cNvPr>
          <p:cNvSpPr txBox="1"/>
          <p:nvPr/>
        </p:nvSpPr>
        <p:spPr>
          <a:xfrm>
            <a:off x="3421029" y="2758843"/>
            <a:ext cx="304892" cy="369332"/>
          </a:xfrm>
          <a:prstGeom prst="rect">
            <a:avLst/>
          </a:prstGeom>
          <a:noFill/>
        </p:spPr>
        <p:txBody>
          <a:bodyPr wrap="none" rtlCol="0">
            <a:spAutoFit/>
          </a:bodyPr>
          <a:lstStyle/>
          <a:p>
            <a:r>
              <a:rPr lang="de-DE" dirty="0"/>
              <a:t>K</a:t>
            </a:r>
          </a:p>
        </p:txBody>
      </p:sp>
      <p:cxnSp>
        <p:nvCxnSpPr>
          <p:cNvPr id="133" name="Gerade Verbindung mit Pfeil 132">
            <a:extLst>
              <a:ext uri="{FF2B5EF4-FFF2-40B4-BE49-F238E27FC236}">
                <a16:creationId xmlns:a16="http://schemas.microsoft.com/office/drawing/2014/main" id="{9E0AF3F3-A447-4E04-BD12-3A8ACA08CB9B}"/>
              </a:ext>
            </a:extLst>
          </p:cNvPr>
          <p:cNvCxnSpPr>
            <a:cxnSpLocks/>
          </p:cNvCxnSpPr>
          <p:nvPr/>
        </p:nvCxnSpPr>
        <p:spPr>
          <a:xfrm flipV="1">
            <a:off x="6578217" y="2678765"/>
            <a:ext cx="14426" cy="129614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4" name="Gerade Verbindung mit Pfeil 133">
            <a:extLst>
              <a:ext uri="{FF2B5EF4-FFF2-40B4-BE49-F238E27FC236}">
                <a16:creationId xmlns:a16="http://schemas.microsoft.com/office/drawing/2014/main" id="{1A0279DC-908D-4A91-842F-B9634D5F0DF4}"/>
              </a:ext>
            </a:extLst>
          </p:cNvPr>
          <p:cNvCxnSpPr>
            <a:cxnSpLocks/>
          </p:cNvCxnSpPr>
          <p:nvPr/>
        </p:nvCxnSpPr>
        <p:spPr>
          <a:xfrm>
            <a:off x="6562194" y="3959812"/>
            <a:ext cx="2304256"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5" name="Textfeld 134">
            <a:extLst>
              <a:ext uri="{FF2B5EF4-FFF2-40B4-BE49-F238E27FC236}">
                <a16:creationId xmlns:a16="http://schemas.microsoft.com/office/drawing/2014/main" id="{009335CC-FF45-49A7-BF98-7ABB87929CC5}"/>
              </a:ext>
            </a:extLst>
          </p:cNvPr>
          <p:cNvSpPr txBox="1"/>
          <p:nvPr/>
        </p:nvSpPr>
        <p:spPr>
          <a:xfrm>
            <a:off x="8578418" y="3878511"/>
            <a:ext cx="296876" cy="369332"/>
          </a:xfrm>
          <a:prstGeom prst="rect">
            <a:avLst/>
          </a:prstGeom>
          <a:noFill/>
        </p:spPr>
        <p:txBody>
          <a:bodyPr wrap="none" rtlCol="0">
            <a:spAutoFit/>
          </a:bodyPr>
          <a:lstStyle/>
          <a:p>
            <a:r>
              <a:rPr lang="de-DE" dirty="0"/>
              <a:t>Y</a:t>
            </a:r>
          </a:p>
        </p:txBody>
      </p:sp>
      <p:sp>
        <p:nvSpPr>
          <p:cNvPr id="136" name="Textfeld 135">
            <a:extLst>
              <a:ext uri="{FF2B5EF4-FFF2-40B4-BE49-F238E27FC236}">
                <a16:creationId xmlns:a16="http://schemas.microsoft.com/office/drawing/2014/main" id="{8144AA03-3E1F-4A4D-9766-397FAB8D01FA}"/>
              </a:ext>
            </a:extLst>
          </p:cNvPr>
          <p:cNvSpPr txBox="1"/>
          <p:nvPr/>
        </p:nvSpPr>
        <p:spPr>
          <a:xfrm>
            <a:off x="6199461" y="2741481"/>
            <a:ext cx="450764" cy="369332"/>
          </a:xfrm>
          <a:prstGeom prst="rect">
            <a:avLst/>
          </a:prstGeom>
          <a:noFill/>
        </p:spPr>
        <p:txBody>
          <a:bodyPr wrap="none" rtlCol="0">
            <a:spAutoFit/>
          </a:bodyPr>
          <a:lstStyle/>
          <a:p>
            <a:r>
              <a:rPr lang="de-DE" dirty="0"/>
              <a:t>GK</a:t>
            </a:r>
          </a:p>
        </p:txBody>
      </p:sp>
      <p:sp>
        <p:nvSpPr>
          <p:cNvPr id="137" name="Textfeld 136">
            <a:extLst>
              <a:ext uri="{FF2B5EF4-FFF2-40B4-BE49-F238E27FC236}">
                <a16:creationId xmlns:a16="http://schemas.microsoft.com/office/drawing/2014/main" id="{D7052FF6-798F-45C5-9303-EB2AB76AE577}"/>
              </a:ext>
            </a:extLst>
          </p:cNvPr>
          <p:cNvSpPr txBox="1"/>
          <p:nvPr/>
        </p:nvSpPr>
        <p:spPr>
          <a:xfrm>
            <a:off x="3478305" y="2326794"/>
            <a:ext cx="2282291" cy="369332"/>
          </a:xfrm>
          <a:prstGeom prst="rect">
            <a:avLst/>
          </a:prstGeom>
          <a:noFill/>
        </p:spPr>
        <p:txBody>
          <a:bodyPr wrap="none" rtlCol="0">
            <a:spAutoFit/>
          </a:bodyPr>
          <a:lstStyle/>
          <a:p>
            <a:r>
              <a:rPr lang="de-DE" dirty="0"/>
              <a:t>fallende Skalenerträge</a:t>
            </a:r>
          </a:p>
        </p:txBody>
      </p:sp>
      <p:sp>
        <p:nvSpPr>
          <p:cNvPr id="149" name="Textfeld 148">
            <a:extLst>
              <a:ext uri="{FF2B5EF4-FFF2-40B4-BE49-F238E27FC236}">
                <a16:creationId xmlns:a16="http://schemas.microsoft.com/office/drawing/2014/main" id="{75F46E41-DFA1-429D-B6D7-01832F4C0660}"/>
              </a:ext>
            </a:extLst>
          </p:cNvPr>
          <p:cNvSpPr txBox="1"/>
          <p:nvPr/>
        </p:nvSpPr>
        <p:spPr>
          <a:xfrm>
            <a:off x="612718" y="2714647"/>
            <a:ext cx="1221745" cy="369332"/>
          </a:xfrm>
          <a:prstGeom prst="rect">
            <a:avLst/>
          </a:prstGeom>
          <a:noFill/>
        </p:spPr>
        <p:txBody>
          <a:bodyPr wrap="none" rtlCol="0">
            <a:spAutoFit/>
          </a:bodyPr>
          <a:lstStyle/>
          <a:p>
            <a:r>
              <a:rPr lang="de-DE" dirty="0"/>
              <a:t>Produktion</a:t>
            </a:r>
          </a:p>
        </p:txBody>
      </p:sp>
      <p:sp>
        <p:nvSpPr>
          <p:cNvPr id="150" name="Textfeld 149">
            <a:extLst>
              <a:ext uri="{FF2B5EF4-FFF2-40B4-BE49-F238E27FC236}">
                <a16:creationId xmlns:a16="http://schemas.microsoft.com/office/drawing/2014/main" id="{4AA29360-16A2-4937-887B-9CB8D69304C3}"/>
              </a:ext>
            </a:extLst>
          </p:cNvPr>
          <p:cNvSpPr txBox="1"/>
          <p:nvPr/>
        </p:nvSpPr>
        <p:spPr>
          <a:xfrm>
            <a:off x="4267177" y="2662133"/>
            <a:ext cx="821443" cy="369332"/>
          </a:xfrm>
          <a:prstGeom prst="rect">
            <a:avLst/>
          </a:prstGeom>
          <a:noFill/>
        </p:spPr>
        <p:txBody>
          <a:bodyPr wrap="none" rtlCol="0">
            <a:spAutoFit/>
          </a:bodyPr>
          <a:lstStyle/>
          <a:p>
            <a:r>
              <a:rPr lang="de-DE" dirty="0"/>
              <a:t>Kosten</a:t>
            </a:r>
          </a:p>
        </p:txBody>
      </p:sp>
      <p:sp>
        <p:nvSpPr>
          <p:cNvPr id="162" name="Freihandform: Form 161">
            <a:extLst>
              <a:ext uri="{FF2B5EF4-FFF2-40B4-BE49-F238E27FC236}">
                <a16:creationId xmlns:a16="http://schemas.microsoft.com/office/drawing/2014/main" id="{84AB6A0A-2FB3-4F74-96DB-D52868B7417F}"/>
              </a:ext>
            </a:extLst>
          </p:cNvPr>
          <p:cNvSpPr/>
          <p:nvPr/>
        </p:nvSpPr>
        <p:spPr>
          <a:xfrm>
            <a:off x="527659" y="3021990"/>
            <a:ext cx="1612232" cy="962526"/>
          </a:xfrm>
          <a:custGeom>
            <a:avLst/>
            <a:gdLst>
              <a:gd name="connsiteX0" fmla="*/ 0 w 1612232"/>
              <a:gd name="connsiteY0" fmla="*/ 962526 h 962526"/>
              <a:gd name="connsiteX1" fmla="*/ 577516 w 1612232"/>
              <a:gd name="connsiteY1" fmla="*/ 324852 h 962526"/>
              <a:gd name="connsiteX2" fmla="*/ 1612232 w 1612232"/>
              <a:gd name="connsiteY2" fmla="*/ 0 h 962526"/>
            </a:gdLst>
            <a:ahLst/>
            <a:cxnLst>
              <a:cxn ang="0">
                <a:pos x="connsiteX0" y="connsiteY0"/>
              </a:cxn>
              <a:cxn ang="0">
                <a:pos x="connsiteX1" y="connsiteY1"/>
              </a:cxn>
              <a:cxn ang="0">
                <a:pos x="connsiteX2" y="connsiteY2"/>
              </a:cxn>
            </a:cxnLst>
            <a:rect l="l" t="t" r="r" b="b"/>
            <a:pathLst>
              <a:path w="1612232" h="962526">
                <a:moveTo>
                  <a:pt x="0" y="962526"/>
                </a:moveTo>
                <a:cubicBezTo>
                  <a:pt x="154405" y="723899"/>
                  <a:pt x="308811" y="485273"/>
                  <a:pt x="577516" y="324852"/>
                </a:cubicBezTo>
                <a:cubicBezTo>
                  <a:pt x="846221" y="164431"/>
                  <a:pt x="1229226" y="82215"/>
                  <a:pt x="1612232"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3" name="Freihandform: Form 162">
            <a:extLst>
              <a:ext uri="{FF2B5EF4-FFF2-40B4-BE49-F238E27FC236}">
                <a16:creationId xmlns:a16="http://schemas.microsoft.com/office/drawing/2014/main" id="{82844EE5-431B-4855-B3C1-1F443B39F90B}"/>
              </a:ext>
            </a:extLst>
          </p:cNvPr>
          <p:cNvSpPr/>
          <p:nvPr/>
        </p:nvSpPr>
        <p:spPr>
          <a:xfrm>
            <a:off x="3687416" y="3347009"/>
            <a:ext cx="2045369" cy="625642"/>
          </a:xfrm>
          <a:custGeom>
            <a:avLst/>
            <a:gdLst>
              <a:gd name="connsiteX0" fmla="*/ 0 w 2045369"/>
              <a:gd name="connsiteY0" fmla="*/ 625642 h 625642"/>
              <a:gd name="connsiteX1" fmla="*/ 1227221 w 2045369"/>
              <a:gd name="connsiteY1" fmla="*/ 445169 h 625642"/>
              <a:gd name="connsiteX2" fmla="*/ 2045369 w 2045369"/>
              <a:gd name="connsiteY2" fmla="*/ 0 h 625642"/>
              <a:gd name="connsiteX3" fmla="*/ 2045369 w 2045369"/>
              <a:gd name="connsiteY3" fmla="*/ 0 h 625642"/>
            </a:gdLst>
            <a:ahLst/>
            <a:cxnLst>
              <a:cxn ang="0">
                <a:pos x="connsiteX0" y="connsiteY0"/>
              </a:cxn>
              <a:cxn ang="0">
                <a:pos x="connsiteX1" y="connsiteY1"/>
              </a:cxn>
              <a:cxn ang="0">
                <a:pos x="connsiteX2" y="connsiteY2"/>
              </a:cxn>
              <a:cxn ang="0">
                <a:pos x="connsiteX3" y="connsiteY3"/>
              </a:cxn>
            </a:cxnLst>
            <a:rect l="l" t="t" r="r" b="b"/>
            <a:pathLst>
              <a:path w="2045369" h="625642">
                <a:moveTo>
                  <a:pt x="0" y="625642"/>
                </a:moveTo>
                <a:cubicBezTo>
                  <a:pt x="443163" y="587542"/>
                  <a:pt x="886326" y="549443"/>
                  <a:pt x="1227221" y="445169"/>
                </a:cubicBezTo>
                <a:cubicBezTo>
                  <a:pt x="1568116" y="340895"/>
                  <a:pt x="2045369" y="0"/>
                  <a:pt x="2045369" y="0"/>
                </a:cubicBezTo>
                <a:lnTo>
                  <a:pt x="2045369" y="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64" name="Gerader Verbinder 163">
            <a:extLst>
              <a:ext uri="{FF2B5EF4-FFF2-40B4-BE49-F238E27FC236}">
                <a16:creationId xmlns:a16="http://schemas.microsoft.com/office/drawing/2014/main" id="{33875FB2-1035-4C90-A40D-5FD4A00D6259}"/>
              </a:ext>
            </a:extLst>
          </p:cNvPr>
          <p:cNvCxnSpPr>
            <a:cxnSpLocks/>
          </p:cNvCxnSpPr>
          <p:nvPr/>
        </p:nvCxnSpPr>
        <p:spPr>
          <a:xfrm flipV="1">
            <a:off x="6871831" y="3251659"/>
            <a:ext cx="1445742" cy="34851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66" name="Textfeld 165">
            <a:extLst>
              <a:ext uri="{FF2B5EF4-FFF2-40B4-BE49-F238E27FC236}">
                <a16:creationId xmlns:a16="http://schemas.microsoft.com/office/drawing/2014/main" id="{B1A06C8B-2160-40CD-AD3E-D7181BB7F6A4}"/>
              </a:ext>
            </a:extLst>
          </p:cNvPr>
          <p:cNvSpPr txBox="1"/>
          <p:nvPr/>
        </p:nvSpPr>
        <p:spPr>
          <a:xfrm>
            <a:off x="8276092" y="3031566"/>
            <a:ext cx="450764" cy="369332"/>
          </a:xfrm>
          <a:prstGeom prst="rect">
            <a:avLst/>
          </a:prstGeom>
          <a:noFill/>
        </p:spPr>
        <p:txBody>
          <a:bodyPr wrap="none" rtlCol="0">
            <a:spAutoFit/>
          </a:bodyPr>
          <a:lstStyle/>
          <a:p>
            <a:r>
              <a:rPr lang="de-DE" dirty="0"/>
              <a:t>GK</a:t>
            </a:r>
          </a:p>
        </p:txBody>
      </p:sp>
      <p:sp>
        <p:nvSpPr>
          <p:cNvPr id="70" name="Textfeld 69">
            <a:extLst>
              <a:ext uri="{FF2B5EF4-FFF2-40B4-BE49-F238E27FC236}">
                <a16:creationId xmlns:a16="http://schemas.microsoft.com/office/drawing/2014/main" id="{227DF158-8028-48B1-B5DE-581C64A3AC2C}"/>
              </a:ext>
            </a:extLst>
          </p:cNvPr>
          <p:cNvSpPr txBox="1"/>
          <p:nvPr/>
        </p:nvSpPr>
        <p:spPr>
          <a:xfrm>
            <a:off x="7039220" y="2717091"/>
            <a:ext cx="1406347" cy="369332"/>
          </a:xfrm>
          <a:prstGeom prst="rect">
            <a:avLst/>
          </a:prstGeom>
          <a:noFill/>
        </p:spPr>
        <p:txBody>
          <a:bodyPr wrap="square" rtlCol="0">
            <a:spAutoFit/>
          </a:bodyPr>
          <a:lstStyle/>
          <a:p>
            <a:r>
              <a:rPr lang="de-DE" dirty="0"/>
              <a:t>Grenzkosten </a:t>
            </a:r>
          </a:p>
        </p:txBody>
      </p:sp>
      <p:sp>
        <p:nvSpPr>
          <p:cNvPr id="64" name="Textfeld 63">
            <a:extLst>
              <a:ext uri="{FF2B5EF4-FFF2-40B4-BE49-F238E27FC236}">
                <a16:creationId xmlns:a16="http://schemas.microsoft.com/office/drawing/2014/main" id="{EA66E258-8245-4EE8-9B19-BB1BAC4D268E}"/>
              </a:ext>
            </a:extLst>
          </p:cNvPr>
          <p:cNvSpPr txBox="1"/>
          <p:nvPr/>
        </p:nvSpPr>
        <p:spPr>
          <a:xfrm>
            <a:off x="9025665" y="859004"/>
            <a:ext cx="3166335" cy="953660"/>
          </a:xfrm>
          <a:prstGeom prst="rect">
            <a:avLst/>
          </a:prstGeom>
          <a:noFill/>
        </p:spPr>
        <p:txBody>
          <a:bodyPr wrap="square" rtlCol="0">
            <a:noAutofit/>
          </a:bodyPr>
          <a:lstStyle/>
          <a:p>
            <a:r>
              <a:rPr lang="de-DE" sz="1400" dirty="0" smtClean="0"/>
              <a:t>Konstante Skalenerträge führen zu konstanten Grenzkosten</a:t>
            </a:r>
            <a:endParaRPr lang="de-DE" sz="1400" dirty="0"/>
          </a:p>
          <a:p>
            <a:endParaRPr lang="de-DE" sz="2400" dirty="0"/>
          </a:p>
          <a:p>
            <a:endParaRPr lang="de-DE" sz="2000" dirty="0"/>
          </a:p>
        </p:txBody>
      </p:sp>
      <p:sp>
        <p:nvSpPr>
          <p:cNvPr id="65" name="Textfeld 64">
            <a:extLst>
              <a:ext uri="{FF2B5EF4-FFF2-40B4-BE49-F238E27FC236}">
                <a16:creationId xmlns:a16="http://schemas.microsoft.com/office/drawing/2014/main" id="{EA66E258-8245-4EE8-9B19-BB1BAC4D268E}"/>
              </a:ext>
            </a:extLst>
          </p:cNvPr>
          <p:cNvSpPr txBox="1"/>
          <p:nvPr/>
        </p:nvSpPr>
        <p:spPr>
          <a:xfrm>
            <a:off x="8763563" y="4497231"/>
            <a:ext cx="3278743" cy="579559"/>
          </a:xfrm>
          <a:prstGeom prst="rect">
            <a:avLst/>
          </a:prstGeom>
          <a:noFill/>
        </p:spPr>
        <p:txBody>
          <a:bodyPr wrap="square" rtlCol="0">
            <a:noAutofit/>
          </a:bodyPr>
          <a:lstStyle/>
          <a:p>
            <a:r>
              <a:rPr lang="de-DE" sz="1400" dirty="0" smtClean="0"/>
              <a:t>Zunehmende Skalenerträge führen zu fallenden Grenzkosten</a:t>
            </a:r>
          </a:p>
          <a:p>
            <a:endParaRPr lang="de-DE" sz="1400" dirty="0"/>
          </a:p>
          <a:p>
            <a:endParaRPr lang="de-DE" sz="1400" dirty="0"/>
          </a:p>
          <a:p>
            <a:endParaRPr lang="de-DE" sz="2400" dirty="0"/>
          </a:p>
          <a:p>
            <a:endParaRPr lang="de-DE" sz="2000" dirty="0"/>
          </a:p>
        </p:txBody>
      </p:sp>
      <p:sp>
        <p:nvSpPr>
          <p:cNvPr id="67" name="Textfeld 66">
            <a:extLst>
              <a:ext uri="{FF2B5EF4-FFF2-40B4-BE49-F238E27FC236}">
                <a16:creationId xmlns:a16="http://schemas.microsoft.com/office/drawing/2014/main" id="{EA66E258-8245-4EE8-9B19-BB1BAC4D268E}"/>
              </a:ext>
            </a:extLst>
          </p:cNvPr>
          <p:cNvSpPr txBox="1"/>
          <p:nvPr/>
        </p:nvSpPr>
        <p:spPr>
          <a:xfrm>
            <a:off x="9025665" y="2879537"/>
            <a:ext cx="3166335" cy="579559"/>
          </a:xfrm>
          <a:prstGeom prst="rect">
            <a:avLst/>
          </a:prstGeom>
          <a:noFill/>
        </p:spPr>
        <p:txBody>
          <a:bodyPr wrap="square" rtlCol="0">
            <a:noAutofit/>
          </a:bodyPr>
          <a:lstStyle/>
          <a:p>
            <a:r>
              <a:rPr lang="de-DE" sz="1400" dirty="0" smtClean="0"/>
              <a:t>fallende Skalenerträge führen zu steigenden Grenzkosten</a:t>
            </a:r>
          </a:p>
          <a:p>
            <a:endParaRPr lang="de-DE" sz="1400" dirty="0"/>
          </a:p>
          <a:p>
            <a:endParaRPr lang="de-DE" sz="1400" dirty="0"/>
          </a:p>
          <a:p>
            <a:endParaRPr lang="de-DE" sz="2400" dirty="0"/>
          </a:p>
          <a:p>
            <a:endParaRPr lang="de-DE" sz="2000" dirty="0"/>
          </a:p>
        </p:txBody>
      </p:sp>
      <p:cxnSp>
        <p:nvCxnSpPr>
          <p:cNvPr id="112" name="Gerade Verbindung mit Pfeil 111">
            <a:extLst>
              <a:ext uri="{FF2B5EF4-FFF2-40B4-BE49-F238E27FC236}">
                <a16:creationId xmlns:a16="http://schemas.microsoft.com/office/drawing/2014/main" id="{98305D07-6D04-4C39-8CFE-FE941D2CFEBD}"/>
              </a:ext>
            </a:extLst>
          </p:cNvPr>
          <p:cNvCxnSpPr>
            <a:cxnSpLocks/>
          </p:cNvCxnSpPr>
          <p:nvPr/>
        </p:nvCxnSpPr>
        <p:spPr>
          <a:xfrm flipV="1">
            <a:off x="461227" y="4713575"/>
            <a:ext cx="14426" cy="129614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3" name="Gerade Verbindung mit Pfeil 112">
            <a:extLst>
              <a:ext uri="{FF2B5EF4-FFF2-40B4-BE49-F238E27FC236}">
                <a16:creationId xmlns:a16="http://schemas.microsoft.com/office/drawing/2014/main" id="{269DE8C7-06DC-47C0-AE63-246FDEDDD8F4}"/>
              </a:ext>
            </a:extLst>
          </p:cNvPr>
          <p:cNvCxnSpPr>
            <a:cxnSpLocks/>
          </p:cNvCxnSpPr>
          <p:nvPr/>
        </p:nvCxnSpPr>
        <p:spPr>
          <a:xfrm>
            <a:off x="430055" y="6009719"/>
            <a:ext cx="2304256"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4" name="Textfeld 113">
            <a:extLst>
              <a:ext uri="{FF2B5EF4-FFF2-40B4-BE49-F238E27FC236}">
                <a16:creationId xmlns:a16="http://schemas.microsoft.com/office/drawing/2014/main" id="{291E0C0C-3E3A-4AFD-A8A9-657C349BBA6E}"/>
              </a:ext>
            </a:extLst>
          </p:cNvPr>
          <p:cNvSpPr txBox="1"/>
          <p:nvPr/>
        </p:nvSpPr>
        <p:spPr>
          <a:xfrm>
            <a:off x="2446279" y="5937711"/>
            <a:ext cx="282450" cy="369332"/>
          </a:xfrm>
          <a:prstGeom prst="rect">
            <a:avLst/>
          </a:prstGeom>
          <a:noFill/>
        </p:spPr>
        <p:txBody>
          <a:bodyPr wrap="none" rtlCol="0">
            <a:spAutoFit/>
          </a:bodyPr>
          <a:lstStyle/>
          <a:p>
            <a:r>
              <a:rPr lang="de-DE" dirty="0"/>
              <a:t>L</a:t>
            </a:r>
          </a:p>
        </p:txBody>
      </p:sp>
      <p:sp>
        <p:nvSpPr>
          <p:cNvPr id="115" name="Textfeld 114">
            <a:extLst>
              <a:ext uri="{FF2B5EF4-FFF2-40B4-BE49-F238E27FC236}">
                <a16:creationId xmlns:a16="http://schemas.microsoft.com/office/drawing/2014/main" id="{285E996A-D0D6-4FF2-A4F3-E62D31E43690}"/>
              </a:ext>
            </a:extLst>
          </p:cNvPr>
          <p:cNvSpPr txBox="1"/>
          <p:nvPr/>
        </p:nvSpPr>
        <p:spPr>
          <a:xfrm>
            <a:off x="178777" y="4776291"/>
            <a:ext cx="296876" cy="369332"/>
          </a:xfrm>
          <a:prstGeom prst="rect">
            <a:avLst/>
          </a:prstGeom>
          <a:noFill/>
        </p:spPr>
        <p:txBody>
          <a:bodyPr wrap="none" rtlCol="0">
            <a:spAutoFit/>
          </a:bodyPr>
          <a:lstStyle/>
          <a:p>
            <a:r>
              <a:rPr lang="de-DE" dirty="0"/>
              <a:t>Y</a:t>
            </a:r>
          </a:p>
        </p:txBody>
      </p:sp>
      <p:cxnSp>
        <p:nvCxnSpPr>
          <p:cNvPr id="116" name="Gerade Verbindung mit Pfeil 115">
            <a:extLst>
              <a:ext uri="{FF2B5EF4-FFF2-40B4-BE49-F238E27FC236}">
                <a16:creationId xmlns:a16="http://schemas.microsoft.com/office/drawing/2014/main" id="{781F9AB2-68A5-4D55-B184-2C50F211CB27}"/>
              </a:ext>
            </a:extLst>
          </p:cNvPr>
          <p:cNvCxnSpPr>
            <a:cxnSpLocks/>
          </p:cNvCxnSpPr>
          <p:nvPr/>
        </p:nvCxnSpPr>
        <p:spPr>
          <a:xfrm flipV="1">
            <a:off x="3598407" y="4722867"/>
            <a:ext cx="14426" cy="129614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7" name="Gerade Verbindung mit Pfeil 116">
            <a:extLst>
              <a:ext uri="{FF2B5EF4-FFF2-40B4-BE49-F238E27FC236}">
                <a16:creationId xmlns:a16="http://schemas.microsoft.com/office/drawing/2014/main" id="{27AE0667-A05C-4D48-84A6-FC7DD9F5003D}"/>
              </a:ext>
            </a:extLst>
          </p:cNvPr>
          <p:cNvCxnSpPr>
            <a:cxnSpLocks/>
          </p:cNvCxnSpPr>
          <p:nvPr/>
        </p:nvCxnSpPr>
        <p:spPr>
          <a:xfrm>
            <a:off x="3598407" y="6019011"/>
            <a:ext cx="2304256"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8" name="Textfeld 117">
            <a:extLst>
              <a:ext uri="{FF2B5EF4-FFF2-40B4-BE49-F238E27FC236}">
                <a16:creationId xmlns:a16="http://schemas.microsoft.com/office/drawing/2014/main" id="{71DCF5AE-A3FE-42EB-9174-E646659AA69B}"/>
              </a:ext>
            </a:extLst>
          </p:cNvPr>
          <p:cNvSpPr txBox="1"/>
          <p:nvPr/>
        </p:nvSpPr>
        <p:spPr>
          <a:xfrm>
            <a:off x="5605787" y="5947003"/>
            <a:ext cx="296876" cy="369332"/>
          </a:xfrm>
          <a:prstGeom prst="rect">
            <a:avLst/>
          </a:prstGeom>
          <a:noFill/>
        </p:spPr>
        <p:txBody>
          <a:bodyPr wrap="none" rtlCol="0">
            <a:spAutoFit/>
          </a:bodyPr>
          <a:lstStyle/>
          <a:p>
            <a:r>
              <a:rPr lang="de-DE" dirty="0"/>
              <a:t>Y</a:t>
            </a:r>
          </a:p>
        </p:txBody>
      </p:sp>
      <p:sp>
        <p:nvSpPr>
          <p:cNvPr id="119" name="Textfeld 118">
            <a:extLst>
              <a:ext uri="{FF2B5EF4-FFF2-40B4-BE49-F238E27FC236}">
                <a16:creationId xmlns:a16="http://schemas.microsoft.com/office/drawing/2014/main" id="{70345ED2-9722-4517-84E9-CD6DC98B6CC1}"/>
              </a:ext>
            </a:extLst>
          </p:cNvPr>
          <p:cNvSpPr txBox="1"/>
          <p:nvPr/>
        </p:nvSpPr>
        <p:spPr>
          <a:xfrm>
            <a:off x="3307113" y="4785583"/>
            <a:ext cx="304892" cy="369332"/>
          </a:xfrm>
          <a:prstGeom prst="rect">
            <a:avLst/>
          </a:prstGeom>
          <a:noFill/>
        </p:spPr>
        <p:txBody>
          <a:bodyPr wrap="none" rtlCol="0">
            <a:spAutoFit/>
          </a:bodyPr>
          <a:lstStyle/>
          <a:p>
            <a:r>
              <a:rPr lang="de-DE" dirty="0"/>
              <a:t>K</a:t>
            </a:r>
          </a:p>
        </p:txBody>
      </p:sp>
      <p:cxnSp>
        <p:nvCxnSpPr>
          <p:cNvPr id="120" name="Gerade Verbindung mit Pfeil 119">
            <a:extLst>
              <a:ext uri="{FF2B5EF4-FFF2-40B4-BE49-F238E27FC236}">
                <a16:creationId xmlns:a16="http://schemas.microsoft.com/office/drawing/2014/main" id="{F611B7FC-61D6-43B6-93FB-2979BDEAF930}"/>
              </a:ext>
            </a:extLst>
          </p:cNvPr>
          <p:cNvCxnSpPr>
            <a:cxnSpLocks/>
          </p:cNvCxnSpPr>
          <p:nvPr/>
        </p:nvCxnSpPr>
        <p:spPr>
          <a:xfrm flipV="1">
            <a:off x="6473145" y="4722867"/>
            <a:ext cx="14426" cy="129614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1" name="Gerade Verbindung mit Pfeil 120">
            <a:extLst>
              <a:ext uri="{FF2B5EF4-FFF2-40B4-BE49-F238E27FC236}">
                <a16:creationId xmlns:a16="http://schemas.microsoft.com/office/drawing/2014/main" id="{DBE1C9D8-22B1-4650-8BBD-2668BB56AB65}"/>
              </a:ext>
            </a:extLst>
          </p:cNvPr>
          <p:cNvCxnSpPr>
            <a:cxnSpLocks/>
          </p:cNvCxnSpPr>
          <p:nvPr/>
        </p:nvCxnSpPr>
        <p:spPr>
          <a:xfrm>
            <a:off x="6464301" y="6019011"/>
            <a:ext cx="2304256"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2" name="Textfeld 121">
            <a:extLst>
              <a:ext uri="{FF2B5EF4-FFF2-40B4-BE49-F238E27FC236}">
                <a16:creationId xmlns:a16="http://schemas.microsoft.com/office/drawing/2014/main" id="{4579C7A2-232D-432C-9165-02CCDB2C1B94}"/>
              </a:ext>
            </a:extLst>
          </p:cNvPr>
          <p:cNvSpPr txBox="1"/>
          <p:nvPr/>
        </p:nvSpPr>
        <p:spPr>
          <a:xfrm>
            <a:off x="8446092" y="5947003"/>
            <a:ext cx="296876" cy="369332"/>
          </a:xfrm>
          <a:prstGeom prst="rect">
            <a:avLst/>
          </a:prstGeom>
          <a:noFill/>
        </p:spPr>
        <p:txBody>
          <a:bodyPr wrap="none" rtlCol="0">
            <a:spAutoFit/>
          </a:bodyPr>
          <a:lstStyle/>
          <a:p>
            <a:r>
              <a:rPr lang="de-DE" dirty="0"/>
              <a:t>Y</a:t>
            </a:r>
          </a:p>
        </p:txBody>
      </p:sp>
      <p:sp>
        <p:nvSpPr>
          <p:cNvPr id="123" name="Textfeld 122">
            <a:extLst>
              <a:ext uri="{FF2B5EF4-FFF2-40B4-BE49-F238E27FC236}">
                <a16:creationId xmlns:a16="http://schemas.microsoft.com/office/drawing/2014/main" id="{4CC5646E-63DA-41CB-AB32-ED9F0BECF2DB}"/>
              </a:ext>
            </a:extLst>
          </p:cNvPr>
          <p:cNvSpPr txBox="1"/>
          <p:nvPr/>
        </p:nvSpPr>
        <p:spPr>
          <a:xfrm>
            <a:off x="6051112" y="4785583"/>
            <a:ext cx="450764" cy="369332"/>
          </a:xfrm>
          <a:prstGeom prst="rect">
            <a:avLst/>
          </a:prstGeom>
          <a:noFill/>
        </p:spPr>
        <p:txBody>
          <a:bodyPr wrap="none" rtlCol="0">
            <a:spAutoFit/>
          </a:bodyPr>
          <a:lstStyle/>
          <a:p>
            <a:r>
              <a:rPr lang="de-DE" dirty="0"/>
              <a:t>GK</a:t>
            </a:r>
          </a:p>
        </p:txBody>
      </p:sp>
      <p:sp>
        <p:nvSpPr>
          <p:cNvPr id="124" name="Textfeld 123">
            <a:extLst>
              <a:ext uri="{FF2B5EF4-FFF2-40B4-BE49-F238E27FC236}">
                <a16:creationId xmlns:a16="http://schemas.microsoft.com/office/drawing/2014/main" id="{0AD695D5-09D7-4307-B96E-82C39BD8B8A5}"/>
              </a:ext>
            </a:extLst>
          </p:cNvPr>
          <p:cNvSpPr txBox="1"/>
          <p:nvPr/>
        </p:nvSpPr>
        <p:spPr>
          <a:xfrm>
            <a:off x="3364388" y="4353534"/>
            <a:ext cx="2436886" cy="369332"/>
          </a:xfrm>
          <a:prstGeom prst="rect">
            <a:avLst/>
          </a:prstGeom>
          <a:noFill/>
        </p:spPr>
        <p:txBody>
          <a:bodyPr wrap="none" rtlCol="0">
            <a:spAutoFit/>
          </a:bodyPr>
          <a:lstStyle/>
          <a:p>
            <a:r>
              <a:rPr lang="de-DE" dirty="0"/>
              <a:t>steigende Skalenerträge</a:t>
            </a:r>
          </a:p>
        </p:txBody>
      </p:sp>
      <p:sp>
        <p:nvSpPr>
          <p:cNvPr id="146" name="Textfeld 145">
            <a:extLst>
              <a:ext uri="{FF2B5EF4-FFF2-40B4-BE49-F238E27FC236}">
                <a16:creationId xmlns:a16="http://schemas.microsoft.com/office/drawing/2014/main" id="{A25E99AF-05F6-4BF6-9A53-06D2CE3B2530}"/>
              </a:ext>
            </a:extLst>
          </p:cNvPr>
          <p:cNvSpPr txBox="1"/>
          <p:nvPr/>
        </p:nvSpPr>
        <p:spPr>
          <a:xfrm>
            <a:off x="527654" y="4748107"/>
            <a:ext cx="1221745" cy="369332"/>
          </a:xfrm>
          <a:prstGeom prst="rect">
            <a:avLst/>
          </a:prstGeom>
          <a:noFill/>
        </p:spPr>
        <p:txBody>
          <a:bodyPr wrap="none" rtlCol="0">
            <a:spAutoFit/>
          </a:bodyPr>
          <a:lstStyle/>
          <a:p>
            <a:r>
              <a:rPr lang="de-DE" dirty="0"/>
              <a:t>Produktion</a:t>
            </a:r>
          </a:p>
        </p:txBody>
      </p:sp>
      <p:sp>
        <p:nvSpPr>
          <p:cNvPr id="147" name="Textfeld 146">
            <a:extLst>
              <a:ext uri="{FF2B5EF4-FFF2-40B4-BE49-F238E27FC236}">
                <a16:creationId xmlns:a16="http://schemas.microsoft.com/office/drawing/2014/main" id="{F8544953-981B-46E1-A81F-F60EC68F2837}"/>
              </a:ext>
            </a:extLst>
          </p:cNvPr>
          <p:cNvSpPr txBox="1"/>
          <p:nvPr/>
        </p:nvSpPr>
        <p:spPr>
          <a:xfrm>
            <a:off x="4142097" y="4707458"/>
            <a:ext cx="821443" cy="369332"/>
          </a:xfrm>
          <a:prstGeom prst="rect">
            <a:avLst/>
          </a:prstGeom>
          <a:noFill/>
        </p:spPr>
        <p:txBody>
          <a:bodyPr wrap="none" rtlCol="0">
            <a:spAutoFit/>
          </a:bodyPr>
          <a:lstStyle/>
          <a:p>
            <a:r>
              <a:rPr lang="de-DE" dirty="0"/>
              <a:t>Kosten</a:t>
            </a:r>
          </a:p>
        </p:txBody>
      </p:sp>
      <p:sp>
        <p:nvSpPr>
          <p:cNvPr id="153" name="Freihandform: Form 152">
            <a:extLst>
              <a:ext uri="{FF2B5EF4-FFF2-40B4-BE49-F238E27FC236}">
                <a16:creationId xmlns:a16="http://schemas.microsoft.com/office/drawing/2014/main" id="{082B24E0-245F-4629-97BF-A46C9879520B}"/>
              </a:ext>
            </a:extLst>
          </p:cNvPr>
          <p:cNvSpPr/>
          <p:nvPr/>
        </p:nvSpPr>
        <p:spPr>
          <a:xfrm>
            <a:off x="425980" y="5368562"/>
            <a:ext cx="2045369" cy="625642"/>
          </a:xfrm>
          <a:custGeom>
            <a:avLst/>
            <a:gdLst>
              <a:gd name="connsiteX0" fmla="*/ 0 w 2045369"/>
              <a:gd name="connsiteY0" fmla="*/ 625642 h 625642"/>
              <a:gd name="connsiteX1" fmla="*/ 1227221 w 2045369"/>
              <a:gd name="connsiteY1" fmla="*/ 445169 h 625642"/>
              <a:gd name="connsiteX2" fmla="*/ 2045369 w 2045369"/>
              <a:gd name="connsiteY2" fmla="*/ 0 h 625642"/>
              <a:gd name="connsiteX3" fmla="*/ 2045369 w 2045369"/>
              <a:gd name="connsiteY3" fmla="*/ 0 h 625642"/>
            </a:gdLst>
            <a:ahLst/>
            <a:cxnLst>
              <a:cxn ang="0">
                <a:pos x="connsiteX0" y="connsiteY0"/>
              </a:cxn>
              <a:cxn ang="0">
                <a:pos x="connsiteX1" y="connsiteY1"/>
              </a:cxn>
              <a:cxn ang="0">
                <a:pos x="connsiteX2" y="connsiteY2"/>
              </a:cxn>
              <a:cxn ang="0">
                <a:pos x="connsiteX3" y="connsiteY3"/>
              </a:cxn>
            </a:cxnLst>
            <a:rect l="l" t="t" r="r" b="b"/>
            <a:pathLst>
              <a:path w="2045369" h="625642">
                <a:moveTo>
                  <a:pt x="0" y="625642"/>
                </a:moveTo>
                <a:cubicBezTo>
                  <a:pt x="443163" y="587542"/>
                  <a:pt x="886326" y="549443"/>
                  <a:pt x="1227221" y="445169"/>
                </a:cubicBezTo>
                <a:cubicBezTo>
                  <a:pt x="1568116" y="340895"/>
                  <a:pt x="2045369" y="0"/>
                  <a:pt x="2045369" y="0"/>
                </a:cubicBezTo>
                <a:lnTo>
                  <a:pt x="2045369" y="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4" name="Freihandform: Form 153">
            <a:extLst>
              <a:ext uri="{FF2B5EF4-FFF2-40B4-BE49-F238E27FC236}">
                <a16:creationId xmlns:a16="http://schemas.microsoft.com/office/drawing/2014/main" id="{DE494F09-B34B-46B6-B481-C9E48EAAD568}"/>
              </a:ext>
            </a:extLst>
          </p:cNvPr>
          <p:cNvSpPr/>
          <p:nvPr/>
        </p:nvSpPr>
        <p:spPr>
          <a:xfrm>
            <a:off x="3617535" y="5043710"/>
            <a:ext cx="1612232" cy="962526"/>
          </a:xfrm>
          <a:custGeom>
            <a:avLst/>
            <a:gdLst>
              <a:gd name="connsiteX0" fmla="*/ 0 w 1612232"/>
              <a:gd name="connsiteY0" fmla="*/ 962526 h 962526"/>
              <a:gd name="connsiteX1" fmla="*/ 577516 w 1612232"/>
              <a:gd name="connsiteY1" fmla="*/ 324852 h 962526"/>
              <a:gd name="connsiteX2" fmla="*/ 1612232 w 1612232"/>
              <a:gd name="connsiteY2" fmla="*/ 0 h 962526"/>
            </a:gdLst>
            <a:ahLst/>
            <a:cxnLst>
              <a:cxn ang="0">
                <a:pos x="connsiteX0" y="connsiteY0"/>
              </a:cxn>
              <a:cxn ang="0">
                <a:pos x="connsiteX1" y="connsiteY1"/>
              </a:cxn>
              <a:cxn ang="0">
                <a:pos x="connsiteX2" y="connsiteY2"/>
              </a:cxn>
            </a:cxnLst>
            <a:rect l="l" t="t" r="r" b="b"/>
            <a:pathLst>
              <a:path w="1612232" h="962526">
                <a:moveTo>
                  <a:pt x="0" y="962526"/>
                </a:moveTo>
                <a:cubicBezTo>
                  <a:pt x="154405" y="723899"/>
                  <a:pt x="308811" y="485273"/>
                  <a:pt x="577516" y="324852"/>
                </a:cubicBezTo>
                <a:cubicBezTo>
                  <a:pt x="846221" y="164431"/>
                  <a:pt x="1229226" y="82215"/>
                  <a:pt x="1612232"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55" name="Gerader Verbinder 154">
            <a:extLst>
              <a:ext uri="{FF2B5EF4-FFF2-40B4-BE49-F238E27FC236}">
                <a16:creationId xmlns:a16="http://schemas.microsoft.com/office/drawing/2014/main" id="{01FF60EC-0F60-4E51-9D22-9FF901A3D0B6}"/>
              </a:ext>
            </a:extLst>
          </p:cNvPr>
          <p:cNvCxnSpPr>
            <a:cxnSpLocks/>
          </p:cNvCxnSpPr>
          <p:nvPr/>
        </p:nvCxnSpPr>
        <p:spPr>
          <a:xfrm>
            <a:off x="6723482" y="5265833"/>
            <a:ext cx="1480996" cy="159034"/>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59" name="Textfeld 158">
            <a:extLst>
              <a:ext uri="{FF2B5EF4-FFF2-40B4-BE49-F238E27FC236}">
                <a16:creationId xmlns:a16="http://schemas.microsoft.com/office/drawing/2014/main" id="{2DB47FE4-E00F-40E3-9B29-6F44E60F0B04}"/>
              </a:ext>
            </a:extLst>
          </p:cNvPr>
          <p:cNvSpPr txBox="1"/>
          <p:nvPr/>
        </p:nvSpPr>
        <p:spPr>
          <a:xfrm>
            <a:off x="8189348" y="5236470"/>
            <a:ext cx="450764" cy="369332"/>
          </a:xfrm>
          <a:prstGeom prst="rect">
            <a:avLst/>
          </a:prstGeom>
          <a:noFill/>
        </p:spPr>
        <p:txBody>
          <a:bodyPr wrap="none" rtlCol="0">
            <a:spAutoFit/>
          </a:bodyPr>
          <a:lstStyle/>
          <a:p>
            <a:r>
              <a:rPr lang="de-DE" dirty="0"/>
              <a:t>GK</a:t>
            </a:r>
          </a:p>
        </p:txBody>
      </p:sp>
      <p:sp>
        <p:nvSpPr>
          <p:cNvPr id="69" name="Textfeld 68">
            <a:extLst>
              <a:ext uri="{FF2B5EF4-FFF2-40B4-BE49-F238E27FC236}">
                <a16:creationId xmlns:a16="http://schemas.microsoft.com/office/drawing/2014/main" id="{D48AA1EB-4153-494A-A36D-E9BAA3FA3743}"/>
              </a:ext>
            </a:extLst>
          </p:cNvPr>
          <p:cNvSpPr txBox="1"/>
          <p:nvPr/>
        </p:nvSpPr>
        <p:spPr>
          <a:xfrm>
            <a:off x="6751714" y="4722867"/>
            <a:ext cx="1406347" cy="369332"/>
          </a:xfrm>
          <a:prstGeom prst="rect">
            <a:avLst/>
          </a:prstGeom>
          <a:noFill/>
        </p:spPr>
        <p:txBody>
          <a:bodyPr wrap="square" rtlCol="0">
            <a:spAutoFit/>
          </a:bodyPr>
          <a:lstStyle/>
          <a:p>
            <a:r>
              <a:rPr lang="de-DE" dirty="0"/>
              <a:t>Grenzkosten </a:t>
            </a:r>
          </a:p>
        </p:txBody>
      </p:sp>
      <p:sp>
        <p:nvSpPr>
          <p:cNvPr id="66" name="Textfeld 65">
            <a:extLst>
              <a:ext uri="{FF2B5EF4-FFF2-40B4-BE49-F238E27FC236}">
                <a16:creationId xmlns:a16="http://schemas.microsoft.com/office/drawing/2014/main" id="{EA66E258-8245-4EE8-9B19-BB1BAC4D268E}"/>
              </a:ext>
            </a:extLst>
          </p:cNvPr>
          <p:cNvSpPr txBox="1"/>
          <p:nvPr/>
        </p:nvSpPr>
        <p:spPr>
          <a:xfrm>
            <a:off x="8746750" y="5035024"/>
            <a:ext cx="3397641" cy="579559"/>
          </a:xfrm>
          <a:prstGeom prst="rect">
            <a:avLst/>
          </a:prstGeom>
          <a:noFill/>
        </p:spPr>
        <p:txBody>
          <a:bodyPr wrap="square" rtlCol="0">
            <a:noAutofit/>
          </a:bodyPr>
          <a:lstStyle/>
          <a:p>
            <a:r>
              <a:rPr lang="de-DE" sz="1400" dirty="0" smtClean="0"/>
              <a:t>→ Wird die Produktion ausgeweitet fallen damit auch die Stückkosten und ein Unternehmen kann günstiger anbieten!</a:t>
            </a:r>
            <a:endParaRPr lang="de-DE" sz="1400" dirty="0"/>
          </a:p>
          <a:p>
            <a:endParaRPr lang="de-DE" sz="1400" dirty="0"/>
          </a:p>
          <a:p>
            <a:endParaRPr lang="de-DE" sz="2400" dirty="0"/>
          </a:p>
          <a:p>
            <a:endParaRPr lang="de-DE" sz="2000" dirty="0"/>
          </a:p>
        </p:txBody>
      </p:sp>
      <p:sp>
        <p:nvSpPr>
          <p:cNvPr id="71" name="Textfeld 70">
            <a:extLst>
              <a:ext uri="{FF2B5EF4-FFF2-40B4-BE49-F238E27FC236}">
                <a16:creationId xmlns:a16="http://schemas.microsoft.com/office/drawing/2014/main" id="{EA66E258-8245-4EE8-9B19-BB1BAC4D268E}"/>
              </a:ext>
            </a:extLst>
          </p:cNvPr>
          <p:cNvSpPr txBox="1"/>
          <p:nvPr/>
        </p:nvSpPr>
        <p:spPr>
          <a:xfrm>
            <a:off x="8788006" y="5704424"/>
            <a:ext cx="3278743" cy="579559"/>
          </a:xfrm>
          <a:prstGeom prst="rect">
            <a:avLst/>
          </a:prstGeom>
          <a:noFill/>
        </p:spPr>
        <p:txBody>
          <a:bodyPr wrap="square" rtlCol="0">
            <a:noAutofit/>
          </a:bodyPr>
          <a:lstStyle/>
          <a:p>
            <a:r>
              <a:rPr lang="de-DE" sz="1400" b="1" dirty="0" smtClean="0"/>
              <a:t>Dieser Fall wird im Weiteren betrachtet</a:t>
            </a:r>
          </a:p>
          <a:p>
            <a:endParaRPr lang="de-DE" sz="1400" dirty="0"/>
          </a:p>
          <a:p>
            <a:endParaRPr lang="de-DE" sz="1400" dirty="0"/>
          </a:p>
          <a:p>
            <a:endParaRPr lang="de-DE" sz="2400" dirty="0"/>
          </a:p>
          <a:p>
            <a:endParaRPr lang="de-DE" sz="2000" dirty="0"/>
          </a:p>
        </p:txBody>
      </p:sp>
    </p:spTree>
    <p:extLst>
      <p:ext uri="{BB962C8B-B14F-4D97-AF65-F5344CB8AC3E}">
        <p14:creationId xmlns:p14="http://schemas.microsoft.com/office/powerpoint/2010/main" val="2798582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p:bldP spid="65" grpId="0"/>
      <p:bldP spid="67" grpId="0"/>
      <p:bldP spid="66" grpId="0"/>
      <p:bldP spid="7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524000" y="-27384"/>
            <a:ext cx="10035092"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800" dirty="0" err="1">
                <a:solidFill>
                  <a:sysClr val="windowText" lastClr="000000"/>
                </a:solidFill>
              </a:rPr>
              <a:t>Skalenerträge</a:t>
            </a:r>
            <a:r>
              <a:rPr lang="en-US" sz="2800" dirty="0">
                <a:solidFill>
                  <a:sysClr val="windowText" lastClr="000000"/>
                </a:solidFill>
              </a:rPr>
              <a:t> und </a:t>
            </a:r>
            <a:r>
              <a:rPr lang="en-US" sz="2800" dirty="0" err="1" smtClean="0">
                <a:solidFill>
                  <a:sysClr val="windowText" lastClr="000000"/>
                </a:solidFill>
              </a:rPr>
              <a:t>Außenhandel</a:t>
            </a:r>
            <a:r>
              <a:rPr lang="en-US" sz="2800" dirty="0" smtClean="0">
                <a:solidFill>
                  <a:sysClr val="windowText" lastClr="000000"/>
                </a:solidFill>
              </a:rPr>
              <a:t>: </a:t>
            </a:r>
            <a:r>
              <a:rPr lang="en-US" sz="2800" dirty="0" err="1" smtClean="0">
                <a:solidFill>
                  <a:sysClr val="windowText" lastClr="000000"/>
                </a:solidFill>
              </a:rPr>
              <a:t>Neue</a:t>
            </a:r>
            <a:r>
              <a:rPr lang="en-US" sz="2800" dirty="0" smtClean="0">
                <a:solidFill>
                  <a:sysClr val="windowText" lastClr="000000"/>
                </a:solidFill>
              </a:rPr>
              <a:t> </a:t>
            </a:r>
            <a:r>
              <a:rPr lang="en-US" sz="2800" dirty="0" err="1" smtClean="0">
                <a:solidFill>
                  <a:sysClr val="windowText" lastClr="000000"/>
                </a:solidFill>
              </a:rPr>
              <a:t>Außenhandelstheorie</a:t>
            </a:r>
            <a:endParaRPr lang="en-US" sz="2800" dirty="0">
              <a:solidFill>
                <a:sysClr val="windowText" lastClr="000000"/>
              </a:solidFill>
            </a:endParaRPr>
          </a:p>
        </p:txBody>
      </p:sp>
      <p:sp>
        <p:nvSpPr>
          <p:cNvPr id="9" name="Textfeld 8">
            <a:extLst>
              <a:ext uri="{FF2B5EF4-FFF2-40B4-BE49-F238E27FC236}">
                <a16:creationId xmlns:a16="http://schemas.microsoft.com/office/drawing/2014/main" id="{EA66E258-8245-4EE8-9B19-BB1BAC4D268E}"/>
              </a:ext>
            </a:extLst>
          </p:cNvPr>
          <p:cNvSpPr txBox="1"/>
          <p:nvPr/>
        </p:nvSpPr>
        <p:spPr>
          <a:xfrm>
            <a:off x="1857487" y="519361"/>
            <a:ext cx="9144000" cy="5519638"/>
          </a:xfrm>
          <a:prstGeom prst="rect">
            <a:avLst/>
          </a:prstGeom>
          <a:noFill/>
        </p:spPr>
        <p:txBody>
          <a:bodyPr wrap="square" rtlCol="0">
            <a:noAutofit/>
          </a:bodyPr>
          <a:lstStyle/>
          <a:p>
            <a:r>
              <a:rPr lang="de-DE" sz="2400" dirty="0"/>
              <a:t>Gibt es Handel, wenn die Länder sich nicht in ihren </a:t>
            </a:r>
            <a:r>
              <a:rPr lang="de-DE" sz="2400" dirty="0" err="1"/>
              <a:t>Produktivitäten</a:t>
            </a:r>
            <a:r>
              <a:rPr lang="de-DE" sz="2400" dirty="0"/>
              <a:t> unterscheiden?</a:t>
            </a:r>
          </a:p>
          <a:p>
            <a:endParaRPr lang="de-DE" sz="2400" dirty="0"/>
          </a:p>
          <a:p>
            <a:r>
              <a:rPr lang="de-DE" sz="2400" b="1" u="sng" dirty="0"/>
              <a:t>Neue Annahme:</a:t>
            </a:r>
          </a:p>
          <a:p>
            <a:r>
              <a:rPr lang="de-DE" sz="2400" dirty="0"/>
              <a:t>Steigende Skalenerträge: Y=F(L) führt z.B. 2L↑ → 3Y↑</a:t>
            </a:r>
          </a:p>
          <a:p>
            <a:endParaRPr lang="de-DE" sz="2400" dirty="0"/>
          </a:p>
          <a:p>
            <a:pPr marL="342900" indent="-342900">
              <a:buFont typeface="Arial" panose="020B0604020202020204" pitchFamily="34" charset="0"/>
              <a:buChar char="•"/>
            </a:pPr>
            <a:r>
              <a:rPr lang="de-DE" sz="2400" dirty="0"/>
              <a:t>Bei </a:t>
            </a:r>
            <a:r>
              <a:rPr lang="de-DE" sz="2400"/>
              <a:t>konstanten </a:t>
            </a:r>
            <a:r>
              <a:rPr lang="de-DE" sz="2400" smtClean="0"/>
              <a:t>Faktorpreisen </a:t>
            </a:r>
            <a:r>
              <a:rPr lang="de-DE" sz="2400" dirty="0"/>
              <a:t>sinken bei steigender Produktion die Durchschnittskosten</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Ein Land spezialisiert sich aufgrund des Skaleneffekts auf die Produktion einiger Produkte und importiert die anderen</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Handel findet auch zwischen Ländern mit vergleichbaren Produktionsbedingungen statt </a:t>
            </a:r>
          </a:p>
          <a:p>
            <a:endParaRPr lang="de-DE" sz="2400" dirty="0"/>
          </a:p>
          <a:p>
            <a:endParaRPr lang="de-DE" sz="2000" dirty="0"/>
          </a:p>
        </p:txBody>
      </p:sp>
    </p:spTree>
    <p:extLst>
      <p:ext uri="{BB962C8B-B14F-4D97-AF65-F5344CB8AC3E}">
        <p14:creationId xmlns:p14="http://schemas.microsoft.com/office/powerpoint/2010/main" val="4495323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524000" y="-27384"/>
            <a:ext cx="9144000"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800" dirty="0" err="1">
                <a:solidFill>
                  <a:sysClr val="windowText" lastClr="000000"/>
                </a:solidFill>
              </a:rPr>
              <a:t>Skalenerträge</a:t>
            </a:r>
            <a:r>
              <a:rPr lang="en-US" sz="2800" dirty="0">
                <a:solidFill>
                  <a:sysClr val="windowText" lastClr="000000"/>
                </a:solidFill>
              </a:rPr>
              <a:t> und </a:t>
            </a:r>
            <a:r>
              <a:rPr lang="en-US" sz="2800" dirty="0" err="1">
                <a:solidFill>
                  <a:sysClr val="windowText" lastClr="000000"/>
                </a:solidFill>
              </a:rPr>
              <a:t>Außenhandel</a:t>
            </a:r>
            <a:endParaRPr lang="en-US" sz="2800" dirty="0">
              <a:solidFill>
                <a:sysClr val="windowText" lastClr="000000"/>
              </a:solidFill>
            </a:endParaRPr>
          </a:p>
        </p:txBody>
      </p:sp>
      <p:sp>
        <p:nvSpPr>
          <p:cNvPr id="9" name="Textfeld 8">
            <a:extLst>
              <a:ext uri="{FF2B5EF4-FFF2-40B4-BE49-F238E27FC236}">
                <a16:creationId xmlns:a16="http://schemas.microsoft.com/office/drawing/2014/main" id="{EA66E258-8245-4EE8-9B19-BB1BAC4D268E}"/>
              </a:ext>
            </a:extLst>
          </p:cNvPr>
          <p:cNvSpPr txBox="1"/>
          <p:nvPr/>
        </p:nvSpPr>
        <p:spPr>
          <a:xfrm>
            <a:off x="80682" y="404663"/>
            <a:ext cx="8439374" cy="6109091"/>
          </a:xfrm>
          <a:prstGeom prst="rect">
            <a:avLst/>
          </a:prstGeom>
          <a:noFill/>
        </p:spPr>
        <p:txBody>
          <a:bodyPr wrap="square" rtlCol="0">
            <a:noAutofit/>
          </a:bodyPr>
          <a:lstStyle/>
          <a:p>
            <a:pPr marL="342900" indent="-342900">
              <a:buFont typeface="Arial" panose="020B0604020202020204" pitchFamily="34" charset="0"/>
              <a:buChar char="•"/>
            </a:pPr>
            <a:r>
              <a:rPr lang="de-DE" sz="2000" dirty="0"/>
              <a:t>Die Konsumenten haben eine Präferenz für die Differenzierung eines Produkts (Varianten eines Produkts</a:t>
            </a:r>
            <a:r>
              <a:rPr lang="de-DE" sz="2000" dirty="0" smtClean="0"/>
              <a:t>)</a:t>
            </a:r>
          </a:p>
          <a:p>
            <a:pPr marL="342900" indent="-342900">
              <a:buFont typeface="Arial" panose="020B0604020202020204" pitchFamily="34" charset="0"/>
              <a:buChar char="•"/>
            </a:pPr>
            <a:endParaRPr lang="de-DE" sz="2000" dirty="0"/>
          </a:p>
          <a:p>
            <a:pPr marL="342900" indent="-342900">
              <a:buFont typeface="Arial" panose="020B0604020202020204" pitchFamily="34" charset="0"/>
              <a:buChar char="•"/>
            </a:pPr>
            <a:endParaRPr lang="de-DE" sz="2000" dirty="0"/>
          </a:p>
          <a:p>
            <a:pPr marL="342900" indent="-342900">
              <a:buFont typeface="Arial" panose="020B0604020202020204" pitchFamily="34" charset="0"/>
              <a:buChar char="•"/>
            </a:pPr>
            <a:endParaRPr lang="de-DE" sz="2000" dirty="0" smtClean="0"/>
          </a:p>
          <a:p>
            <a:pPr marL="342900" indent="-342900">
              <a:buFont typeface="Arial" panose="020B0604020202020204" pitchFamily="34" charset="0"/>
              <a:buChar char="•"/>
            </a:pPr>
            <a:r>
              <a:rPr lang="de-DE" sz="2000" dirty="0" smtClean="0"/>
              <a:t>Jedes </a:t>
            </a:r>
            <a:r>
              <a:rPr lang="de-DE" sz="2000" dirty="0"/>
              <a:t>Land spezialisiert sich auf eine Produktvariante, produziert den gesamten Bedarf für den Weltmarkt und verwendet dafür seine Ressourcen</a:t>
            </a:r>
            <a:r>
              <a:rPr lang="de-DE" sz="2000" dirty="0" smtClean="0"/>
              <a:t>.</a:t>
            </a:r>
          </a:p>
          <a:p>
            <a:pPr marL="342900" indent="-342900">
              <a:buFont typeface="Arial" panose="020B0604020202020204" pitchFamily="34" charset="0"/>
              <a:buChar char="•"/>
            </a:pPr>
            <a:endParaRPr lang="de-DE" sz="2000" dirty="0"/>
          </a:p>
          <a:p>
            <a:pPr marL="342900" indent="-342900">
              <a:buFont typeface="Arial" panose="020B0604020202020204" pitchFamily="34" charset="0"/>
              <a:buChar char="•"/>
            </a:pPr>
            <a:endParaRPr lang="de-DE" sz="2000" dirty="0"/>
          </a:p>
          <a:p>
            <a:pPr marL="342900" indent="-342900">
              <a:buFont typeface="Arial" panose="020B0604020202020204" pitchFamily="34" charset="0"/>
              <a:buChar char="•"/>
            </a:pPr>
            <a:r>
              <a:rPr lang="de-DE" sz="2000" dirty="0"/>
              <a:t>Aufgrund der steigenden Skalenerträge sinken die Durchschnittskosten in der Produktion für jedes </a:t>
            </a:r>
            <a:r>
              <a:rPr lang="de-DE" sz="2000" dirty="0" smtClean="0"/>
              <a:t>Land</a:t>
            </a:r>
          </a:p>
          <a:p>
            <a:pPr marL="342900" indent="-342900">
              <a:buFont typeface="Arial" panose="020B0604020202020204" pitchFamily="34" charset="0"/>
              <a:buChar char="•"/>
            </a:pPr>
            <a:endParaRPr lang="de-DE" sz="2000" dirty="0"/>
          </a:p>
          <a:p>
            <a:pPr marL="342900" indent="-342900">
              <a:buFont typeface="Arial" panose="020B0604020202020204" pitchFamily="34" charset="0"/>
              <a:buChar char="•"/>
            </a:pPr>
            <a:endParaRPr lang="de-DE" sz="2000" dirty="0"/>
          </a:p>
          <a:p>
            <a:pPr algn="ctr"/>
            <a:r>
              <a:rPr lang="de-DE" sz="2000" b="1" dirty="0"/>
              <a:t>Folgerungen:</a:t>
            </a:r>
          </a:p>
          <a:p>
            <a:pPr marL="800100" lvl="1" indent="-342900">
              <a:buFont typeface="Wingdings" panose="05000000000000000000" pitchFamily="2" charset="2"/>
              <a:buChar char="Ø"/>
            </a:pPr>
            <a:r>
              <a:rPr lang="de-DE" sz="2000" dirty="0"/>
              <a:t>Jedes Land hat sich zwar spezialisiert, aber die Anzahl der Produktvarianten auf dem Weltmarkt hat sich nicht verringert.</a:t>
            </a:r>
          </a:p>
          <a:p>
            <a:pPr marL="342900" indent="-342900">
              <a:buFont typeface="Wingdings" panose="05000000000000000000" pitchFamily="2" charset="2"/>
              <a:buChar char="Ø"/>
            </a:pPr>
            <a:endParaRPr lang="de-DE" sz="2000" dirty="0"/>
          </a:p>
          <a:p>
            <a:pPr marL="800100" lvl="1" indent="-342900">
              <a:buFont typeface="Wingdings" panose="05000000000000000000" pitchFamily="2" charset="2"/>
              <a:buChar char="Ø"/>
            </a:pPr>
            <a:r>
              <a:rPr lang="de-DE" sz="2000" dirty="0"/>
              <a:t>Die Weltproduktion wird insgesamt zu geringeren </a:t>
            </a:r>
            <a:r>
              <a:rPr lang="de-DE" sz="2000" dirty="0" smtClean="0"/>
              <a:t>Durchschnittskosten </a:t>
            </a:r>
            <a:r>
              <a:rPr lang="de-DE" sz="2000" dirty="0"/>
              <a:t>hergestellt als bei Autarkie der einzelnen </a:t>
            </a:r>
            <a:r>
              <a:rPr lang="de-DE" sz="2000" dirty="0" smtClean="0"/>
              <a:t>Länder und die Produzenten können Skaleneffekte ausnutzen</a:t>
            </a:r>
            <a:endParaRPr lang="de-DE" sz="2000" dirty="0"/>
          </a:p>
          <a:p>
            <a:endParaRPr lang="de-DE" sz="2400" dirty="0"/>
          </a:p>
          <a:p>
            <a:endParaRPr lang="de-DE" sz="2400" dirty="0"/>
          </a:p>
          <a:p>
            <a:endParaRPr lang="de-DE" sz="2000" dirty="0"/>
          </a:p>
        </p:txBody>
      </p:sp>
      <p:sp>
        <p:nvSpPr>
          <p:cNvPr id="6" name="Textfeld 5">
            <a:extLst>
              <a:ext uri="{FF2B5EF4-FFF2-40B4-BE49-F238E27FC236}">
                <a16:creationId xmlns:a16="http://schemas.microsoft.com/office/drawing/2014/main" id="{EA66E258-8245-4EE8-9B19-BB1BAC4D268E}"/>
              </a:ext>
            </a:extLst>
          </p:cNvPr>
          <p:cNvSpPr txBox="1"/>
          <p:nvPr/>
        </p:nvSpPr>
        <p:spPr>
          <a:xfrm>
            <a:off x="7685891" y="438679"/>
            <a:ext cx="4425427" cy="1233966"/>
          </a:xfrm>
          <a:prstGeom prst="rect">
            <a:avLst/>
          </a:prstGeom>
          <a:noFill/>
        </p:spPr>
        <p:txBody>
          <a:bodyPr wrap="square" rtlCol="0">
            <a:noAutofit/>
          </a:bodyPr>
          <a:lstStyle/>
          <a:p>
            <a:r>
              <a:rPr lang="de-DE" sz="1400" dirty="0" smtClean="0"/>
              <a:t>Ein Golf von VW unterscheidet sich letztlich wenig von einem Honda oder Renault aus der selben Klasse, trotzdem steigt im Allgemeinen der Nutzen für die Konsumenten, wenn wir in einer Produktklasse aus vielen ähnlichen Produkten auswählen können. </a:t>
            </a:r>
            <a:endParaRPr lang="de-DE" sz="2400" dirty="0"/>
          </a:p>
          <a:p>
            <a:endParaRPr lang="de-DE" sz="2000" dirty="0"/>
          </a:p>
        </p:txBody>
      </p:sp>
      <p:sp>
        <p:nvSpPr>
          <p:cNvPr id="7" name="Textfeld 6">
            <a:extLst>
              <a:ext uri="{FF2B5EF4-FFF2-40B4-BE49-F238E27FC236}">
                <a16:creationId xmlns:a16="http://schemas.microsoft.com/office/drawing/2014/main" id="{EA66E258-8245-4EE8-9B19-BB1BAC4D268E}"/>
              </a:ext>
            </a:extLst>
          </p:cNvPr>
          <p:cNvSpPr txBox="1"/>
          <p:nvPr/>
        </p:nvSpPr>
        <p:spPr>
          <a:xfrm>
            <a:off x="9215268" y="66916"/>
            <a:ext cx="2704205" cy="337748"/>
          </a:xfrm>
          <a:prstGeom prst="rect">
            <a:avLst/>
          </a:prstGeom>
          <a:noFill/>
        </p:spPr>
        <p:txBody>
          <a:bodyPr wrap="square" rtlCol="0">
            <a:noAutofit/>
          </a:bodyPr>
          <a:lstStyle/>
          <a:p>
            <a:r>
              <a:rPr lang="de-DE" sz="1400" dirty="0" smtClean="0"/>
              <a:t>Bsp. Autoindustrie</a:t>
            </a:r>
            <a:endParaRPr lang="de-DE" sz="1400" dirty="0"/>
          </a:p>
          <a:p>
            <a:endParaRPr lang="de-DE" sz="2400" dirty="0"/>
          </a:p>
          <a:p>
            <a:endParaRPr lang="de-DE" sz="2000" dirty="0"/>
          </a:p>
        </p:txBody>
      </p:sp>
      <p:sp>
        <p:nvSpPr>
          <p:cNvPr id="8" name="Textfeld 7">
            <a:extLst>
              <a:ext uri="{FF2B5EF4-FFF2-40B4-BE49-F238E27FC236}">
                <a16:creationId xmlns:a16="http://schemas.microsoft.com/office/drawing/2014/main" id="{EA66E258-8245-4EE8-9B19-BB1BAC4D268E}"/>
              </a:ext>
            </a:extLst>
          </p:cNvPr>
          <p:cNvSpPr txBox="1"/>
          <p:nvPr/>
        </p:nvSpPr>
        <p:spPr>
          <a:xfrm>
            <a:off x="8428616" y="1927361"/>
            <a:ext cx="3582297" cy="966446"/>
          </a:xfrm>
          <a:prstGeom prst="rect">
            <a:avLst/>
          </a:prstGeom>
          <a:noFill/>
        </p:spPr>
        <p:txBody>
          <a:bodyPr wrap="square" rtlCol="0">
            <a:noAutofit/>
          </a:bodyPr>
          <a:lstStyle/>
          <a:p>
            <a:r>
              <a:rPr lang="de-DE" sz="1400" dirty="0" smtClean="0"/>
              <a:t>Alle Länder produzieren unter ähnlichen Bedingungen und durch gegenseitige Öffnung der Märkte vergrößert sich für jeden einzelnen Produzenten der Absatzmarkt. </a:t>
            </a:r>
            <a:endParaRPr lang="de-DE" sz="1400" dirty="0"/>
          </a:p>
          <a:p>
            <a:endParaRPr lang="de-DE" sz="2400" dirty="0"/>
          </a:p>
          <a:p>
            <a:endParaRPr lang="de-DE" sz="2000" dirty="0"/>
          </a:p>
        </p:txBody>
      </p:sp>
      <p:sp>
        <p:nvSpPr>
          <p:cNvPr id="10" name="Textfeld 9">
            <a:extLst>
              <a:ext uri="{FF2B5EF4-FFF2-40B4-BE49-F238E27FC236}">
                <a16:creationId xmlns:a16="http://schemas.microsoft.com/office/drawing/2014/main" id="{EA66E258-8245-4EE8-9B19-BB1BAC4D268E}"/>
              </a:ext>
            </a:extLst>
          </p:cNvPr>
          <p:cNvSpPr txBox="1"/>
          <p:nvPr/>
        </p:nvSpPr>
        <p:spPr>
          <a:xfrm>
            <a:off x="8337176" y="4978728"/>
            <a:ext cx="3582297" cy="966446"/>
          </a:xfrm>
          <a:prstGeom prst="rect">
            <a:avLst/>
          </a:prstGeom>
          <a:noFill/>
        </p:spPr>
        <p:txBody>
          <a:bodyPr wrap="square" rtlCol="0">
            <a:noAutofit/>
          </a:bodyPr>
          <a:lstStyle/>
          <a:p>
            <a:r>
              <a:rPr lang="de-DE" sz="1400" dirty="0" smtClean="0"/>
              <a:t>Sowohl Produzenten, als auch Konsumenten profitieren durch die Aufnahme von Handelsbeziehungen in einem Markt mit einer Technologie von zunehmenden Skalenerträgen</a:t>
            </a:r>
            <a:endParaRPr lang="de-DE" sz="1400" dirty="0"/>
          </a:p>
          <a:p>
            <a:endParaRPr lang="de-DE" sz="2400" dirty="0"/>
          </a:p>
          <a:p>
            <a:endParaRPr lang="de-DE" sz="2000" dirty="0"/>
          </a:p>
        </p:txBody>
      </p:sp>
      <p:sp>
        <p:nvSpPr>
          <p:cNvPr id="11" name="Textfeld 10">
            <a:extLst>
              <a:ext uri="{FF2B5EF4-FFF2-40B4-BE49-F238E27FC236}">
                <a16:creationId xmlns:a16="http://schemas.microsoft.com/office/drawing/2014/main" id="{EA66E258-8245-4EE8-9B19-BB1BAC4D268E}"/>
              </a:ext>
            </a:extLst>
          </p:cNvPr>
          <p:cNvSpPr txBox="1"/>
          <p:nvPr/>
        </p:nvSpPr>
        <p:spPr>
          <a:xfrm>
            <a:off x="8581016" y="3022629"/>
            <a:ext cx="3582297" cy="966446"/>
          </a:xfrm>
          <a:prstGeom prst="rect">
            <a:avLst/>
          </a:prstGeom>
          <a:noFill/>
        </p:spPr>
        <p:txBody>
          <a:bodyPr wrap="square" rtlCol="0">
            <a:noAutofit/>
          </a:bodyPr>
          <a:lstStyle/>
          <a:p>
            <a:r>
              <a:rPr lang="de-DE" sz="1400" dirty="0" smtClean="0"/>
              <a:t>Bei steigenden Skaleneffekten, kann für den Weltmarkt letztlich jede Firma aufgrund der sinkenden Stückkosten zu einem </a:t>
            </a:r>
            <a:r>
              <a:rPr lang="de-DE" sz="1400" smtClean="0"/>
              <a:t>niedrigeren Preis </a:t>
            </a:r>
            <a:r>
              <a:rPr lang="de-DE" sz="1400" dirty="0" smtClean="0"/>
              <a:t>die Güter verkaufen.</a:t>
            </a:r>
            <a:endParaRPr lang="de-DE" sz="1400" dirty="0"/>
          </a:p>
          <a:p>
            <a:endParaRPr lang="de-DE" sz="2400" dirty="0"/>
          </a:p>
          <a:p>
            <a:endParaRPr lang="de-DE" sz="2000" dirty="0"/>
          </a:p>
        </p:txBody>
      </p:sp>
    </p:spTree>
    <p:extLst>
      <p:ext uri="{BB962C8B-B14F-4D97-AF65-F5344CB8AC3E}">
        <p14:creationId xmlns:p14="http://schemas.microsoft.com/office/powerpoint/2010/main" val="1591521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10" grpId="0"/>
      <p:bldP spid="1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7223" y="-40442"/>
            <a:ext cx="9144000"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800" dirty="0">
                <a:solidFill>
                  <a:sysClr val="windowText" lastClr="000000"/>
                </a:solidFill>
              </a:rPr>
              <a:t>Interne und </a:t>
            </a:r>
            <a:r>
              <a:rPr lang="en-US" sz="2800" dirty="0" err="1">
                <a:solidFill>
                  <a:sysClr val="windowText" lastClr="000000"/>
                </a:solidFill>
              </a:rPr>
              <a:t>externe</a:t>
            </a:r>
            <a:r>
              <a:rPr lang="en-US" sz="2800" dirty="0">
                <a:solidFill>
                  <a:sysClr val="windowText" lastClr="000000"/>
                </a:solidFill>
              </a:rPr>
              <a:t> </a:t>
            </a:r>
            <a:r>
              <a:rPr lang="en-US" sz="2800" dirty="0" err="1">
                <a:solidFill>
                  <a:sysClr val="windowText" lastClr="000000"/>
                </a:solidFill>
              </a:rPr>
              <a:t>Skalenerträge</a:t>
            </a:r>
            <a:endParaRPr lang="en-US" sz="2800" dirty="0">
              <a:solidFill>
                <a:sysClr val="windowText" lastClr="000000"/>
              </a:solidFill>
            </a:endParaRPr>
          </a:p>
        </p:txBody>
      </p:sp>
      <p:sp>
        <p:nvSpPr>
          <p:cNvPr id="9" name="Textfeld 8">
            <a:extLst>
              <a:ext uri="{FF2B5EF4-FFF2-40B4-BE49-F238E27FC236}">
                <a16:creationId xmlns:a16="http://schemas.microsoft.com/office/drawing/2014/main" id="{EA66E258-8245-4EE8-9B19-BB1BAC4D268E}"/>
              </a:ext>
            </a:extLst>
          </p:cNvPr>
          <p:cNvSpPr txBox="1"/>
          <p:nvPr/>
        </p:nvSpPr>
        <p:spPr>
          <a:xfrm>
            <a:off x="0" y="777885"/>
            <a:ext cx="7433534" cy="5423899"/>
          </a:xfrm>
          <a:prstGeom prst="rect">
            <a:avLst/>
          </a:prstGeom>
          <a:noFill/>
        </p:spPr>
        <p:txBody>
          <a:bodyPr wrap="square" rtlCol="0">
            <a:noAutofit/>
          </a:bodyPr>
          <a:lstStyle/>
          <a:p>
            <a:r>
              <a:rPr lang="de-DE" sz="2000" b="1" dirty="0" smtClean="0"/>
              <a:t>Interne Skalenerträge:</a:t>
            </a:r>
            <a:r>
              <a:rPr lang="de-DE" sz="2000" dirty="0" smtClean="0"/>
              <a:t>	Durchschnittskosten sinken aufgrund</a:t>
            </a:r>
          </a:p>
          <a:p>
            <a:r>
              <a:rPr lang="de-DE" sz="2000" dirty="0" smtClean="0"/>
              <a:t>				der </a:t>
            </a:r>
            <a:r>
              <a:rPr lang="de-DE" sz="2000" b="1" dirty="0" smtClean="0"/>
              <a:t>Größe</a:t>
            </a:r>
            <a:r>
              <a:rPr lang="de-DE" sz="2000" dirty="0" smtClean="0"/>
              <a:t> der Firma</a:t>
            </a:r>
          </a:p>
          <a:p>
            <a:endParaRPr lang="de-DE" sz="2000" dirty="0" smtClean="0"/>
          </a:p>
          <a:p>
            <a:pPr marL="800100" lvl="1" indent="-342900">
              <a:buFont typeface="Wingdings" panose="05000000000000000000" pitchFamily="2" charset="2"/>
              <a:buChar char="Ø"/>
            </a:pPr>
            <a:r>
              <a:rPr lang="de-DE" sz="2000" dirty="0" smtClean="0"/>
              <a:t>hängt von der Größe der Firma ab</a:t>
            </a:r>
          </a:p>
          <a:p>
            <a:pPr marL="800100" lvl="1" indent="-342900">
              <a:buFont typeface="Wingdings" panose="05000000000000000000" pitchFamily="2" charset="2"/>
              <a:buChar char="Ø"/>
            </a:pPr>
            <a:r>
              <a:rPr lang="de-DE" sz="2000" dirty="0" smtClean="0"/>
              <a:t>Aufgrund von hohen Fixkosten ist eine gewisse Größe für die effiziente Produktion nötig (z.B. Autosektor/Pharmasektor)</a:t>
            </a:r>
          </a:p>
          <a:p>
            <a:pPr marL="800100" lvl="1" indent="-342900">
              <a:buFont typeface="Wingdings" panose="05000000000000000000" pitchFamily="2" charset="2"/>
              <a:buChar char="Ø"/>
            </a:pPr>
            <a:r>
              <a:rPr lang="de-DE" sz="2000" dirty="0" smtClean="0"/>
              <a:t>Große Firmen produzieren differenzierte Produkte bei denen </a:t>
            </a:r>
            <a:r>
              <a:rPr lang="de-DE" sz="2000" smtClean="0"/>
              <a:t>die Preise </a:t>
            </a:r>
            <a:r>
              <a:rPr lang="de-DE" sz="2000" dirty="0" smtClean="0"/>
              <a:t>abweichenden können.</a:t>
            </a:r>
          </a:p>
          <a:p>
            <a:pPr marL="800100" lvl="1" indent="-342900">
              <a:buFont typeface="Wingdings" panose="05000000000000000000" pitchFamily="2" charset="2"/>
              <a:buChar char="Ø"/>
            </a:pPr>
            <a:r>
              <a:rPr lang="de-DE" sz="2000" dirty="0" smtClean="0"/>
              <a:t>Wettbewerb unter </a:t>
            </a:r>
            <a:r>
              <a:rPr lang="de-DE" sz="2000" b="1" dirty="0" smtClean="0"/>
              <a:t>monopolistischer</a:t>
            </a:r>
            <a:r>
              <a:rPr lang="de-DE" sz="2000" dirty="0" smtClean="0"/>
              <a:t> Konkurrenz</a:t>
            </a:r>
          </a:p>
          <a:p>
            <a:endParaRPr lang="de-DE" sz="2000" b="1" dirty="0" smtClean="0"/>
          </a:p>
          <a:p>
            <a:r>
              <a:rPr lang="de-DE" sz="2000" b="1" dirty="0" smtClean="0"/>
              <a:t>Externe </a:t>
            </a:r>
            <a:r>
              <a:rPr lang="de-DE" sz="2000" b="1" dirty="0"/>
              <a:t>Skalenerträge:</a:t>
            </a:r>
            <a:r>
              <a:rPr lang="de-DE" sz="2000" dirty="0"/>
              <a:t>	Durchschnittskosten sinken aufgrund der 				Firmenzahl</a:t>
            </a:r>
          </a:p>
          <a:p>
            <a:endParaRPr lang="de-DE" sz="2000" dirty="0"/>
          </a:p>
          <a:p>
            <a:pPr marL="800100" lvl="1" indent="-342900">
              <a:buFont typeface="Wingdings" panose="05000000000000000000" pitchFamily="2" charset="2"/>
              <a:buChar char="Ø"/>
            </a:pPr>
            <a:r>
              <a:rPr lang="de-DE" sz="2000" dirty="0"/>
              <a:t>hängen von der Größe des Industriesektors ab</a:t>
            </a:r>
          </a:p>
          <a:p>
            <a:pPr marL="800100" lvl="1" indent="-342900">
              <a:buFont typeface="Wingdings" panose="05000000000000000000" pitchFamily="2" charset="2"/>
              <a:buChar char="Ø"/>
            </a:pPr>
            <a:r>
              <a:rPr lang="de-DE" sz="2000" dirty="0"/>
              <a:t>prinzipiell kleine Firmen, die das gleiche Produkt zum </a:t>
            </a:r>
            <a:r>
              <a:rPr lang="de-DE" sz="2000"/>
              <a:t>gleichen </a:t>
            </a:r>
            <a:r>
              <a:rPr lang="de-DE" sz="2000" smtClean="0"/>
              <a:t>Preis </a:t>
            </a:r>
            <a:r>
              <a:rPr lang="de-DE" sz="2000" dirty="0"/>
              <a:t>anbieten (</a:t>
            </a:r>
            <a:r>
              <a:rPr lang="de-DE" sz="2000" dirty="0" err="1"/>
              <a:t>Clusterung</a:t>
            </a:r>
            <a:r>
              <a:rPr lang="de-DE" sz="2000" dirty="0"/>
              <a:t> von Anbietern/z.B. </a:t>
            </a:r>
            <a:r>
              <a:rPr lang="de-DE" sz="2000" dirty="0" smtClean="0"/>
              <a:t>Souvenirshops oder Start-ups für ähnliche Produkte)</a:t>
            </a:r>
            <a:endParaRPr lang="de-DE" sz="2000" dirty="0"/>
          </a:p>
          <a:p>
            <a:pPr marL="800100" lvl="1" indent="-342900">
              <a:buFont typeface="Wingdings" panose="05000000000000000000" pitchFamily="2" charset="2"/>
              <a:buChar char="Ø"/>
            </a:pPr>
            <a:r>
              <a:rPr lang="de-DE" sz="2000" dirty="0"/>
              <a:t>Wettbewerb unter vollkommener Konkurrenz</a:t>
            </a:r>
          </a:p>
          <a:p>
            <a:endParaRPr lang="de-DE" sz="2000" dirty="0" smtClean="0"/>
          </a:p>
          <a:p>
            <a:endParaRPr lang="de-DE" sz="2000" dirty="0"/>
          </a:p>
        </p:txBody>
      </p:sp>
      <p:sp>
        <p:nvSpPr>
          <p:cNvPr id="6" name="Textfeld 5">
            <a:extLst>
              <a:ext uri="{FF2B5EF4-FFF2-40B4-BE49-F238E27FC236}">
                <a16:creationId xmlns:a16="http://schemas.microsoft.com/office/drawing/2014/main" id="{EA66E258-8245-4EE8-9B19-BB1BAC4D268E}"/>
              </a:ext>
            </a:extLst>
          </p:cNvPr>
          <p:cNvSpPr txBox="1"/>
          <p:nvPr/>
        </p:nvSpPr>
        <p:spPr>
          <a:xfrm>
            <a:off x="7611035" y="401437"/>
            <a:ext cx="4369398" cy="435986"/>
          </a:xfrm>
          <a:prstGeom prst="rect">
            <a:avLst/>
          </a:prstGeom>
          <a:noFill/>
        </p:spPr>
        <p:txBody>
          <a:bodyPr wrap="square" rtlCol="0">
            <a:noAutofit/>
          </a:bodyPr>
          <a:lstStyle/>
          <a:p>
            <a:r>
              <a:rPr lang="de-DE" sz="1400" dirty="0" smtClean="0"/>
              <a:t>Zunehmende Skalenerträge kann man unter zwei unterschiedlichen Rahmenbedingungen erklären</a:t>
            </a:r>
            <a:endParaRPr lang="de-DE" sz="2400" dirty="0"/>
          </a:p>
          <a:p>
            <a:endParaRPr lang="de-DE" sz="2000" dirty="0"/>
          </a:p>
        </p:txBody>
      </p:sp>
      <p:sp>
        <p:nvSpPr>
          <p:cNvPr id="8" name="Textfeld 7">
            <a:extLst>
              <a:ext uri="{FF2B5EF4-FFF2-40B4-BE49-F238E27FC236}">
                <a16:creationId xmlns:a16="http://schemas.microsoft.com/office/drawing/2014/main" id="{EA66E258-8245-4EE8-9B19-BB1BAC4D268E}"/>
              </a:ext>
            </a:extLst>
          </p:cNvPr>
          <p:cNvSpPr txBox="1"/>
          <p:nvPr/>
        </p:nvSpPr>
        <p:spPr>
          <a:xfrm>
            <a:off x="7697095" y="5926367"/>
            <a:ext cx="4620411" cy="328478"/>
          </a:xfrm>
          <a:prstGeom prst="rect">
            <a:avLst/>
          </a:prstGeom>
          <a:noFill/>
        </p:spPr>
        <p:txBody>
          <a:bodyPr wrap="square" rtlCol="0">
            <a:noAutofit/>
          </a:bodyPr>
          <a:lstStyle/>
          <a:p>
            <a:r>
              <a:rPr lang="de-DE" sz="1400" dirty="0" smtClean="0"/>
              <a:t>→ viele kleine Firmen mit relativ starker Konkurrenz</a:t>
            </a:r>
            <a:endParaRPr lang="de-DE" sz="2400" dirty="0"/>
          </a:p>
          <a:p>
            <a:endParaRPr lang="de-DE" sz="2000" dirty="0"/>
          </a:p>
        </p:txBody>
      </p:sp>
      <p:sp>
        <p:nvSpPr>
          <p:cNvPr id="12" name="Textfeld 11">
            <a:extLst>
              <a:ext uri="{FF2B5EF4-FFF2-40B4-BE49-F238E27FC236}">
                <a16:creationId xmlns:a16="http://schemas.microsoft.com/office/drawing/2014/main" id="{EA66E258-8245-4EE8-9B19-BB1BAC4D268E}"/>
              </a:ext>
            </a:extLst>
          </p:cNvPr>
          <p:cNvSpPr txBox="1"/>
          <p:nvPr/>
        </p:nvSpPr>
        <p:spPr>
          <a:xfrm>
            <a:off x="7209415" y="3918128"/>
            <a:ext cx="4982585" cy="917433"/>
          </a:xfrm>
          <a:prstGeom prst="rect">
            <a:avLst/>
          </a:prstGeom>
          <a:noFill/>
        </p:spPr>
        <p:txBody>
          <a:bodyPr wrap="square" rtlCol="0">
            <a:noAutofit/>
          </a:bodyPr>
          <a:lstStyle/>
          <a:p>
            <a:r>
              <a:rPr lang="de-DE" sz="1400" dirty="0" smtClean="0"/>
              <a:t>Viele kleine Firmen stehen in Konkurrenz zueinander. Durch eine Vergrößerung der Branche profitieren die Unternehmen gegenseitig durch </a:t>
            </a:r>
            <a:r>
              <a:rPr lang="de-DE" sz="1400" dirty="0" err="1" smtClean="0"/>
              <a:t>Spillorvereffekte</a:t>
            </a:r>
            <a:r>
              <a:rPr lang="de-DE" sz="1400" dirty="0" smtClean="0"/>
              <a:t> (z.B. viele spezialisierte Arbeiter, Maschinen) und dadurch sinken für alle die </a:t>
            </a:r>
            <a:r>
              <a:rPr lang="de-DE" sz="1400" dirty="0"/>
              <a:t>S</a:t>
            </a:r>
            <a:r>
              <a:rPr lang="de-DE" sz="1400" dirty="0" smtClean="0"/>
              <a:t>tückkosten</a:t>
            </a:r>
            <a:endParaRPr lang="de-DE" sz="2400" dirty="0"/>
          </a:p>
          <a:p>
            <a:endParaRPr lang="de-DE" sz="2000" dirty="0"/>
          </a:p>
        </p:txBody>
      </p:sp>
      <p:sp>
        <p:nvSpPr>
          <p:cNvPr id="13" name="Textfeld 12">
            <a:extLst>
              <a:ext uri="{FF2B5EF4-FFF2-40B4-BE49-F238E27FC236}">
                <a16:creationId xmlns:a16="http://schemas.microsoft.com/office/drawing/2014/main" id="{EA66E258-8245-4EE8-9B19-BB1BAC4D268E}"/>
              </a:ext>
            </a:extLst>
          </p:cNvPr>
          <p:cNvSpPr txBox="1"/>
          <p:nvPr/>
        </p:nvSpPr>
        <p:spPr>
          <a:xfrm>
            <a:off x="7571589" y="1776167"/>
            <a:ext cx="4620411" cy="990189"/>
          </a:xfrm>
          <a:prstGeom prst="rect">
            <a:avLst/>
          </a:prstGeom>
          <a:noFill/>
        </p:spPr>
        <p:txBody>
          <a:bodyPr wrap="square" rtlCol="0">
            <a:noAutofit/>
          </a:bodyPr>
          <a:lstStyle/>
          <a:p>
            <a:r>
              <a:rPr lang="de-DE" sz="1400" dirty="0" smtClean="0"/>
              <a:t>Häufiger Grund für Mergers &amp; </a:t>
            </a:r>
            <a:r>
              <a:rPr lang="de-DE" sz="1400" dirty="0" err="1" smtClean="0"/>
              <a:t>Acquisitions</a:t>
            </a:r>
            <a:r>
              <a:rPr lang="de-DE" sz="1400" dirty="0" smtClean="0"/>
              <a:t> !</a:t>
            </a:r>
          </a:p>
          <a:p>
            <a:endParaRPr lang="de-DE" sz="1400" dirty="0"/>
          </a:p>
          <a:p>
            <a:r>
              <a:rPr lang="de-DE" sz="1400" dirty="0" smtClean="0"/>
              <a:t>Durch Zusammenlegung von Produktionsstrukturen oder der Verwaltung sollen letztlich die Stückkosten gesenkt werden!</a:t>
            </a:r>
            <a:endParaRPr lang="de-DE" sz="2400" dirty="0"/>
          </a:p>
          <a:p>
            <a:endParaRPr lang="de-DE" sz="2000" dirty="0"/>
          </a:p>
        </p:txBody>
      </p:sp>
      <p:sp>
        <p:nvSpPr>
          <p:cNvPr id="14" name="Textfeld 13">
            <a:extLst>
              <a:ext uri="{FF2B5EF4-FFF2-40B4-BE49-F238E27FC236}">
                <a16:creationId xmlns:a16="http://schemas.microsoft.com/office/drawing/2014/main" id="{EA66E258-8245-4EE8-9B19-BB1BAC4D268E}"/>
              </a:ext>
            </a:extLst>
          </p:cNvPr>
          <p:cNvSpPr txBox="1"/>
          <p:nvPr/>
        </p:nvSpPr>
        <p:spPr>
          <a:xfrm>
            <a:off x="7209415" y="3241117"/>
            <a:ext cx="4620411" cy="328478"/>
          </a:xfrm>
          <a:prstGeom prst="rect">
            <a:avLst/>
          </a:prstGeom>
          <a:noFill/>
        </p:spPr>
        <p:txBody>
          <a:bodyPr wrap="square" rtlCol="0">
            <a:noAutofit/>
          </a:bodyPr>
          <a:lstStyle/>
          <a:p>
            <a:r>
              <a:rPr lang="de-DE" sz="1400" dirty="0" smtClean="0"/>
              <a:t>→ wenige große Firmen mit relativ wenig Konkurrenz</a:t>
            </a:r>
            <a:endParaRPr lang="de-DE" sz="2400" dirty="0"/>
          </a:p>
          <a:p>
            <a:endParaRPr lang="de-DE" sz="2000" dirty="0"/>
          </a:p>
        </p:txBody>
      </p:sp>
    </p:spTree>
    <p:extLst>
      <p:ext uri="{BB962C8B-B14F-4D97-AF65-F5344CB8AC3E}">
        <p14:creationId xmlns:p14="http://schemas.microsoft.com/office/powerpoint/2010/main" val="424512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12" grpId="0"/>
      <p:bldP spid="13" grpId="0"/>
      <p:bldP spid="1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524000" y="-27384"/>
            <a:ext cx="9144000"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800" dirty="0">
                <a:solidFill>
                  <a:sysClr val="windowText" lastClr="000000"/>
                </a:solidFill>
              </a:rPr>
              <a:t>Interne </a:t>
            </a:r>
            <a:r>
              <a:rPr lang="en-US" sz="2800" dirty="0" err="1">
                <a:solidFill>
                  <a:sysClr val="windowText" lastClr="000000"/>
                </a:solidFill>
              </a:rPr>
              <a:t>Skalenerträge</a:t>
            </a:r>
            <a:endParaRPr lang="en-US" sz="2800" dirty="0">
              <a:solidFill>
                <a:sysClr val="windowText" lastClr="000000"/>
              </a:solidFill>
            </a:endParaRPr>
          </a:p>
        </p:txBody>
      </p:sp>
      <p:sp>
        <p:nvSpPr>
          <p:cNvPr id="9" name="Textfeld 8">
            <a:extLst>
              <a:ext uri="{FF2B5EF4-FFF2-40B4-BE49-F238E27FC236}">
                <a16:creationId xmlns:a16="http://schemas.microsoft.com/office/drawing/2014/main" id="{EA66E258-8245-4EE8-9B19-BB1BAC4D268E}"/>
              </a:ext>
            </a:extLst>
          </p:cNvPr>
          <p:cNvSpPr txBox="1"/>
          <p:nvPr/>
        </p:nvSpPr>
        <p:spPr>
          <a:xfrm>
            <a:off x="631116" y="868985"/>
            <a:ext cx="6947647" cy="5519638"/>
          </a:xfrm>
          <a:prstGeom prst="rect">
            <a:avLst/>
          </a:prstGeom>
          <a:noFill/>
        </p:spPr>
        <p:txBody>
          <a:bodyPr wrap="square" rtlCol="0">
            <a:noAutofit/>
          </a:bodyPr>
          <a:lstStyle/>
          <a:p>
            <a:pPr algn="ctr"/>
            <a:r>
              <a:rPr lang="de-DE" sz="2400" b="1" dirty="0"/>
              <a:t>Kostenfunktionen einer Firma:</a:t>
            </a:r>
          </a:p>
          <a:p>
            <a:endParaRPr lang="de-DE" sz="2400" dirty="0"/>
          </a:p>
          <a:p>
            <a:r>
              <a:rPr lang="de-DE" sz="2400" dirty="0"/>
              <a:t>Gesamtkosten = Fixkosten + variable Kosten</a:t>
            </a:r>
          </a:p>
          <a:p>
            <a:endParaRPr lang="de-DE" sz="2400" dirty="0"/>
          </a:p>
          <a:p>
            <a:pPr algn="ctr"/>
            <a:r>
              <a:rPr lang="de-DE" sz="2400" b="1" dirty="0"/>
              <a:t>K(x)=</a:t>
            </a:r>
            <a:r>
              <a:rPr lang="de-DE" sz="2400" b="1" dirty="0" err="1" smtClean="0"/>
              <a:t>KF+k∙x</a:t>
            </a:r>
            <a:endParaRPr lang="de-DE" sz="2400" b="1" dirty="0"/>
          </a:p>
          <a:p>
            <a:pPr algn="ctr"/>
            <a:endParaRPr lang="de-DE" sz="2400" dirty="0"/>
          </a:p>
          <a:p>
            <a:r>
              <a:rPr lang="de-DE" sz="2400" dirty="0"/>
              <a:t>Durchschnittskosten = Gesamtkosten/Menge</a:t>
            </a:r>
          </a:p>
          <a:p>
            <a:endParaRPr lang="de-DE" sz="2400" dirty="0"/>
          </a:p>
          <a:p>
            <a:pPr algn="ctr"/>
            <a:r>
              <a:rPr lang="de-DE" sz="2400" b="1" dirty="0"/>
              <a:t>DK(x)=KF/</a:t>
            </a:r>
            <a:r>
              <a:rPr lang="de-DE" sz="2400" b="1" dirty="0" err="1"/>
              <a:t>x+k</a:t>
            </a:r>
            <a:endParaRPr lang="de-DE" sz="2400" b="1" dirty="0"/>
          </a:p>
          <a:p>
            <a:endParaRPr lang="de-DE" sz="2400" dirty="0"/>
          </a:p>
          <a:p>
            <a:r>
              <a:rPr lang="de-DE" sz="2400" dirty="0"/>
              <a:t>Grenzkosten=Kosten der nächsten zusätzlichen Einheit</a:t>
            </a:r>
          </a:p>
          <a:p>
            <a:endParaRPr lang="de-DE" sz="2400" dirty="0"/>
          </a:p>
          <a:p>
            <a:pPr algn="ctr"/>
            <a:r>
              <a:rPr lang="de-DE" sz="2400" b="1" dirty="0"/>
              <a:t>GK=</a:t>
            </a:r>
            <a:r>
              <a:rPr lang="de-DE" sz="2400" b="1" dirty="0" err="1"/>
              <a:t>dK</a:t>
            </a:r>
            <a:r>
              <a:rPr lang="de-DE" sz="2400" b="1" dirty="0"/>
              <a:t>/dx=K‘(x)=k</a:t>
            </a:r>
          </a:p>
          <a:p>
            <a:endParaRPr lang="de-DE" sz="2000" dirty="0"/>
          </a:p>
        </p:txBody>
      </p:sp>
      <p:sp>
        <p:nvSpPr>
          <p:cNvPr id="5" name="Textfeld 4">
            <a:extLst>
              <a:ext uri="{FF2B5EF4-FFF2-40B4-BE49-F238E27FC236}">
                <a16:creationId xmlns:a16="http://schemas.microsoft.com/office/drawing/2014/main" id="{EA66E258-8245-4EE8-9B19-BB1BAC4D268E}"/>
              </a:ext>
            </a:extLst>
          </p:cNvPr>
          <p:cNvSpPr txBox="1"/>
          <p:nvPr/>
        </p:nvSpPr>
        <p:spPr>
          <a:xfrm>
            <a:off x="6594435" y="1717938"/>
            <a:ext cx="5084784" cy="1337234"/>
          </a:xfrm>
          <a:prstGeom prst="rect">
            <a:avLst/>
          </a:prstGeom>
          <a:noFill/>
        </p:spPr>
        <p:txBody>
          <a:bodyPr wrap="square" rtlCol="0">
            <a:noAutofit/>
          </a:bodyPr>
          <a:lstStyle/>
          <a:p>
            <a:r>
              <a:rPr lang="de-DE" sz="1400" dirty="0" smtClean="0"/>
              <a:t>Lineare Kostenfunktion</a:t>
            </a:r>
          </a:p>
          <a:p>
            <a:r>
              <a:rPr lang="de-DE" sz="1400" dirty="0" smtClean="0"/>
              <a:t>→ einfachste Kostenfunktion bekannt aus Mikro und der BWL:</a:t>
            </a:r>
          </a:p>
          <a:p>
            <a:r>
              <a:rPr lang="de-DE" sz="1400" dirty="0" smtClean="0"/>
              <a:t>Fixkosten KF (feste Ausgaben unabhängig vom Output, z.B. Mietkosten für die Produktionshalle)</a:t>
            </a:r>
          </a:p>
          <a:p>
            <a:r>
              <a:rPr lang="de-DE" sz="1400" dirty="0" smtClean="0"/>
              <a:t>Variable Kosten: </a:t>
            </a:r>
            <a:r>
              <a:rPr lang="de-DE" sz="1400" dirty="0" err="1" smtClean="0"/>
              <a:t>k∙x</a:t>
            </a:r>
            <a:r>
              <a:rPr lang="de-DE" sz="1400" dirty="0" smtClean="0"/>
              <a:t> mit konstanten </a:t>
            </a:r>
          </a:p>
          <a:p>
            <a:r>
              <a:rPr lang="de-DE" sz="1400" dirty="0" smtClean="0"/>
              <a:t>marginalen Kosten: k</a:t>
            </a:r>
            <a:endParaRPr lang="de-DE" sz="1400" dirty="0"/>
          </a:p>
          <a:p>
            <a:endParaRPr lang="de-DE" sz="2000" dirty="0"/>
          </a:p>
        </p:txBody>
      </p:sp>
      <p:sp>
        <p:nvSpPr>
          <p:cNvPr id="6" name="Textfeld 5">
            <a:extLst>
              <a:ext uri="{FF2B5EF4-FFF2-40B4-BE49-F238E27FC236}">
                <a16:creationId xmlns:a16="http://schemas.microsoft.com/office/drawing/2014/main" id="{EA66E258-8245-4EE8-9B19-BB1BAC4D268E}"/>
              </a:ext>
            </a:extLst>
          </p:cNvPr>
          <p:cNvSpPr txBox="1"/>
          <p:nvPr/>
        </p:nvSpPr>
        <p:spPr>
          <a:xfrm>
            <a:off x="6594435" y="3439873"/>
            <a:ext cx="4620411" cy="775793"/>
          </a:xfrm>
          <a:prstGeom prst="rect">
            <a:avLst/>
          </a:prstGeom>
          <a:noFill/>
        </p:spPr>
        <p:txBody>
          <a:bodyPr wrap="square" rtlCol="0">
            <a:noAutofit/>
          </a:bodyPr>
          <a:lstStyle/>
          <a:p>
            <a:r>
              <a:rPr lang="de-DE" sz="1400" dirty="0" smtClean="0"/>
              <a:t>Damit ergeben sich fallende Durchschnittskosten:</a:t>
            </a:r>
          </a:p>
          <a:p>
            <a:endParaRPr lang="de-DE" sz="1400" dirty="0"/>
          </a:p>
          <a:p>
            <a:r>
              <a:rPr lang="de-DE" sz="1400" dirty="0" smtClean="0"/>
              <a:t>Fixkostendegression!</a:t>
            </a:r>
            <a:endParaRPr lang="de-DE" sz="1400" dirty="0"/>
          </a:p>
          <a:p>
            <a:endParaRPr lang="de-DE" sz="2000" dirty="0"/>
          </a:p>
        </p:txBody>
      </p:sp>
      <p:sp>
        <p:nvSpPr>
          <p:cNvPr id="7" name="Textfeld 6">
            <a:extLst>
              <a:ext uri="{FF2B5EF4-FFF2-40B4-BE49-F238E27FC236}">
                <a16:creationId xmlns:a16="http://schemas.microsoft.com/office/drawing/2014/main" id="{EA66E258-8245-4EE8-9B19-BB1BAC4D268E}"/>
              </a:ext>
            </a:extLst>
          </p:cNvPr>
          <p:cNvSpPr txBox="1"/>
          <p:nvPr/>
        </p:nvSpPr>
        <p:spPr>
          <a:xfrm>
            <a:off x="5805542" y="5361878"/>
            <a:ext cx="5409304" cy="441874"/>
          </a:xfrm>
          <a:prstGeom prst="rect">
            <a:avLst/>
          </a:prstGeom>
          <a:noFill/>
        </p:spPr>
        <p:txBody>
          <a:bodyPr wrap="square" rtlCol="0">
            <a:noAutofit/>
          </a:bodyPr>
          <a:lstStyle/>
          <a:p>
            <a:r>
              <a:rPr lang="de-DE" sz="1400" dirty="0" smtClean="0"/>
              <a:t>Grenzkosten = marginale Kosten = 1. Ableitung der Kostenfunktion s.o.</a:t>
            </a:r>
            <a:endParaRPr lang="de-DE" sz="1400" dirty="0"/>
          </a:p>
          <a:p>
            <a:endParaRPr lang="de-DE" sz="2000" dirty="0"/>
          </a:p>
        </p:txBody>
      </p:sp>
      <p:sp>
        <p:nvSpPr>
          <p:cNvPr id="8" name="Textfeld 7">
            <a:extLst>
              <a:ext uri="{FF2B5EF4-FFF2-40B4-BE49-F238E27FC236}">
                <a16:creationId xmlns:a16="http://schemas.microsoft.com/office/drawing/2014/main" id="{EA66E258-8245-4EE8-9B19-BB1BAC4D268E}"/>
              </a:ext>
            </a:extLst>
          </p:cNvPr>
          <p:cNvSpPr txBox="1"/>
          <p:nvPr/>
        </p:nvSpPr>
        <p:spPr>
          <a:xfrm>
            <a:off x="7478354" y="946320"/>
            <a:ext cx="2703758" cy="373493"/>
          </a:xfrm>
          <a:prstGeom prst="rect">
            <a:avLst/>
          </a:prstGeom>
          <a:noFill/>
        </p:spPr>
        <p:txBody>
          <a:bodyPr wrap="square" rtlCol="0">
            <a:noAutofit/>
          </a:bodyPr>
          <a:lstStyle/>
          <a:p>
            <a:r>
              <a:rPr lang="de-DE" sz="1400" dirty="0" smtClean="0"/>
              <a:t>Wiederholung Kostenfunktion</a:t>
            </a:r>
            <a:endParaRPr lang="de-DE" sz="1400" dirty="0"/>
          </a:p>
          <a:p>
            <a:endParaRPr lang="de-DE" sz="2000" dirty="0"/>
          </a:p>
        </p:txBody>
      </p:sp>
    </p:spTree>
    <p:extLst>
      <p:ext uri="{BB962C8B-B14F-4D97-AF65-F5344CB8AC3E}">
        <p14:creationId xmlns:p14="http://schemas.microsoft.com/office/powerpoint/2010/main" val="1743805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524000" y="-27384"/>
            <a:ext cx="9144000"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800" dirty="0">
                <a:solidFill>
                  <a:sysClr val="windowText" lastClr="000000"/>
                </a:solidFill>
              </a:rPr>
              <a:t>Interne </a:t>
            </a:r>
            <a:r>
              <a:rPr lang="en-US" sz="2800" dirty="0" err="1">
                <a:solidFill>
                  <a:sysClr val="windowText" lastClr="000000"/>
                </a:solidFill>
              </a:rPr>
              <a:t>Skalenerträge</a:t>
            </a:r>
            <a:endParaRPr lang="en-US" sz="2800" dirty="0">
              <a:solidFill>
                <a:sysClr val="windowText" lastClr="000000"/>
              </a:solidFill>
            </a:endParaRPr>
          </a:p>
        </p:txBody>
      </p:sp>
      <p:sp>
        <p:nvSpPr>
          <p:cNvPr id="9" name="Textfeld 8">
            <a:extLst>
              <a:ext uri="{FF2B5EF4-FFF2-40B4-BE49-F238E27FC236}">
                <a16:creationId xmlns:a16="http://schemas.microsoft.com/office/drawing/2014/main" id="{EA66E258-8245-4EE8-9B19-BB1BAC4D268E}"/>
              </a:ext>
            </a:extLst>
          </p:cNvPr>
          <p:cNvSpPr txBox="1"/>
          <p:nvPr/>
        </p:nvSpPr>
        <p:spPr>
          <a:xfrm>
            <a:off x="242047" y="5044392"/>
            <a:ext cx="11949953" cy="856137"/>
          </a:xfrm>
          <a:prstGeom prst="rect">
            <a:avLst/>
          </a:prstGeom>
          <a:noFill/>
        </p:spPr>
        <p:txBody>
          <a:bodyPr wrap="square" rtlCol="0">
            <a:noAutofit/>
          </a:bodyPr>
          <a:lstStyle/>
          <a:p>
            <a:r>
              <a:rPr lang="de-DE" sz="2400" dirty="0"/>
              <a:t>Aufgrund der Fixkostendegression nehmen die Durchschnittskosten mit steigender </a:t>
            </a:r>
            <a:r>
              <a:rPr lang="de-DE" sz="2400" dirty="0" err="1"/>
              <a:t>Outputmenge</a:t>
            </a:r>
            <a:r>
              <a:rPr lang="de-DE" sz="2400" dirty="0"/>
              <a:t> ab, liegen aber über den Grenzkosten (z.B. bei konstanten Grenzkosten).</a:t>
            </a:r>
          </a:p>
          <a:p>
            <a:endParaRPr lang="de-DE" sz="2000" dirty="0"/>
          </a:p>
        </p:txBody>
      </p:sp>
      <p:cxnSp>
        <p:nvCxnSpPr>
          <p:cNvPr id="6" name="Gerade Verbindung mit Pfeil 5">
            <a:extLst>
              <a:ext uri="{FF2B5EF4-FFF2-40B4-BE49-F238E27FC236}">
                <a16:creationId xmlns:a16="http://schemas.microsoft.com/office/drawing/2014/main" id="{B754E965-2574-4669-B357-D0FF51BD8922}"/>
              </a:ext>
            </a:extLst>
          </p:cNvPr>
          <p:cNvCxnSpPr/>
          <p:nvPr/>
        </p:nvCxnSpPr>
        <p:spPr>
          <a:xfrm flipV="1">
            <a:off x="2999656" y="889966"/>
            <a:ext cx="0" cy="367240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Gerade Verbindung mit Pfeil 6">
            <a:extLst>
              <a:ext uri="{FF2B5EF4-FFF2-40B4-BE49-F238E27FC236}">
                <a16:creationId xmlns:a16="http://schemas.microsoft.com/office/drawing/2014/main" id="{9C797F29-D01E-4AF0-8E03-71A32F8DA3DA}"/>
              </a:ext>
            </a:extLst>
          </p:cNvPr>
          <p:cNvCxnSpPr>
            <a:cxnSpLocks/>
          </p:cNvCxnSpPr>
          <p:nvPr/>
        </p:nvCxnSpPr>
        <p:spPr>
          <a:xfrm>
            <a:off x="2999656" y="4562374"/>
            <a:ext cx="5251896"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Gerader Verbinder 7">
            <a:extLst>
              <a:ext uri="{FF2B5EF4-FFF2-40B4-BE49-F238E27FC236}">
                <a16:creationId xmlns:a16="http://schemas.microsoft.com/office/drawing/2014/main" id="{53C83C69-29EE-46A3-8353-A26C287307EF}"/>
              </a:ext>
            </a:extLst>
          </p:cNvPr>
          <p:cNvCxnSpPr>
            <a:cxnSpLocks/>
          </p:cNvCxnSpPr>
          <p:nvPr/>
        </p:nvCxnSpPr>
        <p:spPr>
          <a:xfrm flipV="1">
            <a:off x="3004430" y="3408886"/>
            <a:ext cx="4387715" cy="6543"/>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10" name="Freihandform: Form 9">
            <a:extLst>
              <a:ext uri="{FF2B5EF4-FFF2-40B4-BE49-F238E27FC236}">
                <a16:creationId xmlns:a16="http://schemas.microsoft.com/office/drawing/2014/main" id="{87CE33E7-6382-4E54-820F-BC1F0B69F3E8}"/>
              </a:ext>
            </a:extLst>
          </p:cNvPr>
          <p:cNvSpPr/>
          <p:nvPr/>
        </p:nvSpPr>
        <p:spPr>
          <a:xfrm>
            <a:off x="3112168" y="1155033"/>
            <a:ext cx="3657600" cy="2081463"/>
          </a:xfrm>
          <a:custGeom>
            <a:avLst/>
            <a:gdLst>
              <a:gd name="connsiteX0" fmla="*/ 0 w 3657600"/>
              <a:gd name="connsiteY0" fmla="*/ 0 h 2081463"/>
              <a:gd name="connsiteX1" fmla="*/ 1251285 w 3657600"/>
              <a:gd name="connsiteY1" fmla="*/ 1600200 h 2081463"/>
              <a:gd name="connsiteX2" fmla="*/ 3657600 w 3657600"/>
              <a:gd name="connsiteY2" fmla="*/ 2081463 h 2081463"/>
            </a:gdLst>
            <a:ahLst/>
            <a:cxnLst>
              <a:cxn ang="0">
                <a:pos x="connsiteX0" y="connsiteY0"/>
              </a:cxn>
              <a:cxn ang="0">
                <a:pos x="connsiteX1" y="connsiteY1"/>
              </a:cxn>
              <a:cxn ang="0">
                <a:pos x="connsiteX2" y="connsiteY2"/>
              </a:cxn>
            </a:cxnLst>
            <a:rect l="l" t="t" r="r" b="b"/>
            <a:pathLst>
              <a:path w="3657600" h="2081463">
                <a:moveTo>
                  <a:pt x="0" y="0"/>
                </a:moveTo>
                <a:cubicBezTo>
                  <a:pt x="320842" y="626645"/>
                  <a:pt x="641685" y="1253290"/>
                  <a:pt x="1251285" y="1600200"/>
                </a:cubicBezTo>
                <a:cubicBezTo>
                  <a:pt x="1860885" y="1947110"/>
                  <a:pt x="2759242" y="2014286"/>
                  <a:pt x="3657600" y="2081463"/>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Textfeld 10">
            <a:extLst>
              <a:ext uri="{FF2B5EF4-FFF2-40B4-BE49-F238E27FC236}">
                <a16:creationId xmlns:a16="http://schemas.microsoft.com/office/drawing/2014/main" id="{98A2431D-409B-4AF2-96C2-70B4B1013DB5}"/>
              </a:ext>
            </a:extLst>
          </p:cNvPr>
          <p:cNvSpPr txBox="1"/>
          <p:nvPr/>
        </p:nvSpPr>
        <p:spPr>
          <a:xfrm>
            <a:off x="5323019" y="2726170"/>
            <a:ext cx="2416432" cy="369332"/>
          </a:xfrm>
          <a:prstGeom prst="rect">
            <a:avLst/>
          </a:prstGeom>
          <a:noFill/>
        </p:spPr>
        <p:txBody>
          <a:bodyPr wrap="none" rtlCol="0">
            <a:spAutoFit/>
          </a:bodyPr>
          <a:lstStyle/>
          <a:p>
            <a:pPr algn="ctr"/>
            <a:r>
              <a:rPr lang="de-DE" b="1" dirty="0"/>
              <a:t>DK(x)=</a:t>
            </a:r>
            <a:r>
              <a:rPr lang="de-DE" b="1" dirty="0" smtClean="0"/>
              <a:t>KF/</a:t>
            </a:r>
            <a:r>
              <a:rPr lang="de-DE" b="1" dirty="0" err="1" smtClean="0"/>
              <a:t>x+k</a:t>
            </a:r>
            <a:r>
              <a:rPr lang="de-DE" b="1" dirty="0" smtClean="0"/>
              <a:t>=KF/</a:t>
            </a:r>
            <a:r>
              <a:rPr lang="de-DE" b="1" dirty="0" err="1" smtClean="0"/>
              <a:t>x+GK</a:t>
            </a:r>
            <a:endParaRPr lang="de-DE" b="1" dirty="0"/>
          </a:p>
        </p:txBody>
      </p:sp>
      <p:sp>
        <p:nvSpPr>
          <p:cNvPr id="12" name="Textfeld 11">
            <a:extLst>
              <a:ext uri="{FF2B5EF4-FFF2-40B4-BE49-F238E27FC236}">
                <a16:creationId xmlns:a16="http://schemas.microsoft.com/office/drawing/2014/main" id="{3A8E4A1D-D800-447E-B6BE-E25A86F6D454}"/>
              </a:ext>
            </a:extLst>
          </p:cNvPr>
          <p:cNvSpPr txBox="1"/>
          <p:nvPr/>
        </p:nvSpPr>
        <p:spPr>
          <a:xfrm>
            <a:off x="7449984" y="3224220"/>
            <a:ext cx="2823570" cy="369332"/>
          </a:xfrm>
          <a:prstGeom prst="rect">
            <a:avLst/>
          </a:prstGeom>
          <a:noFill/>
        </p:spPr>
        <p:txBody>
          <a:bodyPr wrap="square" rtlCol="0">
            <a:spAutoFit/>
          </a:bodyPr>
          <a:lstStyle/>
          <a:p>
            <a:r>
              <a:rPr lang="de-DE" b="1" dirty="0" smtClean="0"/>
              <a:t>GK=</a:t>
            </a:r>
            <a:r>
              <a:rPr lang="de-DE" b="1" dirty="0" err="1" smtClean="0"/>
              <a:t>dK</a:t>
            </a:r>
            <a:r>
              <a:rPr lang="de-DE" b="1" dirty="0" smtClean="0"/>
              <a:t>/dx=K</a:t>
            </a:r>
            <a:r>
              <a:rPr lang="de-DE" b="1" dirty="0"/>
              <a:t>‘(x)=</a:t>
            </a:r>
            <a:r>
              <a:rPr lang="de-DE" b="1" dirty="0" smtClean="0"/>
              <a:t>k</a:t>
            </a:r>
            <a:endParaRPr lang="de-DE" b="1" dirty="0"/>
          </a:p>
        </p:txBody>
      </p:sp>
      <p:sp>
        <p:nvSpPr>
          <p:cNvPr id="13" name="Textfeld 12">
            <a:extLst>
              <a:ext uri="{FF2B5EF4-FFF2-40B4-BE49-F238E27FC236}">
                <a16:creationId xmlns:a16="http://schemas.microsoft.com/office/drawing/2014/main" id="{8817CB60-F57A-48D6-A681-8A9DFED2FFF1}"/>
              </a:ext>
            </a:extLst>
          </p:cNvPr>
          <p:cNvSpPr txBox="1"/>
          <p:nvPr/>
        </p:nvSpPr>
        <p:spPr>
          <a:xfrm>
            <a:off x="7763544" y="4551131"/>
            <a:ext cx="284052" cy="369332"/>
          </a:xfrm>
          <a:prstGeom prst="rect">
            <a:avLst/>
          </a:prstGeom>
          <a:noFill/>
        </p:spPr>
        <p:txBody>
          <a:bodyPr wrap="none" rtlCol="0">
            <a:spAutoFit/>
          </a:bodyPr>
          <a:lstStyle/>
          <a:p>
            <a:r>
              <a:rPr lang="de-DE" dirty="0"/>
              <a:t>x</a:t>
            </a:r>
          </a:p>
        </p:txBody>
      </p:sp>
      <p:sp>
        <p:nvSpPr>
          <p:cNvPr id="14" name="Textfeld 13">
            <a:extLst>
              <a:ext uri="{FF2B5EF4-FFF2-40B4-BE49-F238E27FC236}">
                <a16:creationId xmlns:a16="http://schemas.microsoft.com/office/drawing/2014/main" id="{C3026D97-110C-477F-A9ED-057D013736FE}"/>
              </a:ext>
            </a:extLst>
          </p:cNvPr>
          <p:cNvSpPr txBox="1"/>
          <p:nvPr/>
        </p:nvSpPr>
        <p:spPr>
          <a:xfrm>
            <a:off x="2548892" y="926351"/>
            <a:ext cx="450764" cy="646331"/>
          </a:xfrm>
          <a:prstGeom prst="rect">
            <a:avLst/>
          </a:prstGeom>
          <a:noFill/>
        </p:spPr>
        <p:txBody>
          <a:bodyPr wrap="none" rtlCol="0">
            <a:spAutoFit/>
          </a:bodyPr>
          <a:lstStyle/>
          <a:p>
            <a:r>
              <a:rPr lang="de-DE" dirty="0"/>
              <a:t>DK</a:t>
            </a:r>
          </a:p>
          <a:p>
            <a:r>
              <a:rPr lang="de-DE" dirty="0"/>
              <a:t>GK</a:t>
            </a:r>
          </a:p>
        </p:txBody>
      </p:sp>
      <p:sp>
        <p:nvSpPr>
          <p:cNvPr id="15" name="Textfeld 14">
            <a:extLst>
              <a:ext uri="{FF2B5EF4-FFF2-40B4-BE49-F238E27FC236}">
                <a16:creationId xmlns:a16="http://schemas.microsoft.com/office/drawing/2014/main" id="{EA66E258-8245-4EE8-9B19-BB1BAC4D268E}"/>
              </a:ext>
            </a:extLst>
          </p:cNvPr>
          <p:cNvSpPr txBox="1"/>
          <p:nvPr/>
        </p:nvSpPr>
        <p:spPr>
          <a:xfrm>
            <a:off x="7905570" y="2756776"/>
            <a:ext cx="3948702" cy="299509"/>
          </a:xfrm>
          <a:prstGeom prst="rect">
            <a:avLst/>
          </a:prstGeom>
          <a:noFill/>
        </p:spPr>
        <p:txBody>
          <a:bodyPr wrap="square" rtlCol="0">
            <a:noAutofit/>
          </a:bodyPr>
          <a:lstStyle/>
          <a:p>
            <a:r>
              <a:rPr lang="de-DE" sz="1400" dirty="0" smtClean="0"/>
              <a:t>KF und GK konstant, dann DK fallend in der Menge x</a:t>
            </a:r>
            <a:endParaRPr lang="de-DE" sz="1400" dirty="0"/>
          </a:p>
          <a:p>
            <a:endParaRPr lang="de-DE" sz="2000" dirty="0"/>
          </a:p>
        </p:txBody>
      </p:sp>
      <p:sp>
        <p:nvSpPr>
          <p:cNvPr id="16" name="Textfeld 15">
            <a:extLst>
              <a:ext uri="{FF2B5EF4-FFF2-40B4-BE49-F238E27FC236}">
                <a16:creationId xmlns:a16="http://schemas.microsoft.com/office/drawing/2014/main" id="{EA66E258-8245-4EE8-9B19-BB1BAC4D268E}"/>
              </a:ext>
            </a:extLst>
          </p:cNvPr>
          <p:cNvSpPr txBox="1"/>
          <p:nvPr/>
        </p:nvSpPr>
        <p:spPr>
          <a:xfrm>
            <a:off x="7857161" y="3567726"/>
            <a:ext cx="1362143" cy="299509"/>
          </a:xfrm>
          <a:prstGeom prst="rect">
            <a:avLst/>
          </a:prstGeom>
          <a:noFill/>
        </p:spPr>
        <p:txBody>
          <a:bodyPr wrap="square" rtlCol="0">
            <a:noAutofit/>
          </a:bodyPr>
          <a:lstStyle/>
          <a:p>
            <a:r>
              <a:rPr lang="de-DE" sz="1400" dirty="0" smtClean="0"/>
              <a:t>GK=k konstant</a:t>
            </a:r>
            <a:endParaRPr lang="de-DE" sz="2000" dirty="0"/>
          </a:p>
        </p:txBody>
      </p:sp>
    </p:spTree>
    <p:extLst>
      <p:ext uri="{BB962C8B-B14F-4D97-AF65-F5344CB8AC3E}">
        <p14:creationId xmlns:p14="http://schemas.microsoft.com/office/powerpoint/2010/main" val="3810910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animBg="1"/>
      <p:bldP spid="11" grpId="0"/>
      <p:bldP spid="12" grpId="0"/>
      <p:bldP spid="15" grpId="0"/>
      <p:bldP spid="1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524000" y="-27384"/>
            <a:ext cx="9144000"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800" dirty="0" err="1">
                <a:solidFill>
                  <a:sysClr val="windowText" lastClr="000000"/>
                </a:solidFill>
              </a:rPr>
              <a:t>Monopolitische</a:t>
            </a:r>
            <a:r>
              <a:rPr lang="en-US" sz="2800" dirty="0">
                <a:solidFill>
                  <a:sysClr val="windowText" lastClr="000000"/>
                </a:solidFill>
              </a:rPr>
              <a:t> </a:t>
            </a:r>
            <a:r>
              <a:rPr lang="en-US" sz="2800" dirty="0" err="1">
                <a:solidFill>
                  <a:sysClr val="windowText" lastClr="000000"/>
                </a:solidFill>
              </a:rPr>
              <a:t>Konkurrenz</a:t>
            </a:r>
            <a:endParaRPr lang="en-US" sz="2800" dirty="0">
              <a:solidFill>
                <a:sysClr val="windowText" lastClr="000000"/>
              </a:solidFill>
            </a:endParaRPr>
          </a:p>
        </p:txBody>
      </p:sp>
      <p:sp>
        <p:nvSpPr>
          <p:cNvPr id="9" name="Textfeld 8">
            <a:extLst>
              <a:ext uri="{FF2B5EF4-FFF2-40B4-BE49-F238E27FC236}">
                <a16:creationId xmlns:a16="http://schemas.microsoft.com/office/drawing/2014/main" id="{EA66E258-8245-4EE8-9B19-BB1BAC4D268E}"/>
              </a:ext>
            </a:extLst>
          </p:cNvPr>
          <p:cNvSpPr txBox="1"/>
          <p:nvPr/>
        </p:nvSpPr>
        <p:spPr>
          <a:xfrm>
            <a:off x="415962" y="573324"/>
            <a:ext cx="9760244" cy="5519638"/>
          </a:xfrm>
          <a:prstGeom prst="rect">
            <a:avLst/>
          </a:prstGeom>
          <a:noFill/>
        </p:spPr>
        <p:txBody>
          <a:bodyPr wrap="square" rtlCol="0">
            <a:noAutofit/>
          </a:bodyPr>
          <a:lstStyle/>
          <a:p>
            <a:pPr algn="ctr"/>
            <a:r>
              <a:rPr lang="de-DE" b="1" dirty="0"/>
              <a:t>Annahmen:</a:t>
            </a:r>
          </a:p>
          <a:p>
            <a:endParaRPr lang="de-DE" dirty="0"/>
          </a:p>
          <a:p>
            <a:pPr marL="342900" indent="-342900">
              <a:buFont typeface="Arial" panose="020B0604020202020204" pitchFamily="34" charset="0"/>
              <a:buChar char="•"/>
            </a:pPr>
            <a:r>
              <a:rPr lang="de-DE" dirty="0"/>
              <a:t>Wenige Firmen produzieren verschiedene Produktvarianten</a:t>
            </a:r>
          </a:p>
          <a:p>
            <a:pPr marL="800100" lvl="1" indent="-342900">
              <a:buFont typeface="Wingdings" panose="05000000000000000000" pitchFamily="2" charset="2"/>
              <a:buChar char="Ø"/>
            </a:pPr>
            <a:endParaRPr lang="de-DE" dirty="0"/>
          </a:p>
          <a:p>
            <a:pPr marL="800100" lvl="1" indent="-342900">
              <a:buFont typeface="Wingdings" panose="05000000000000000000" pitchFamily="2" charset="2"/>
              <a:buChar char="Ø"/>
            </a:pPr>
            <a:r>
              <a:rPr lang="de-DE" dirty="0"/>
              <a:t>Quasi-Monopole in der Produktvariante (vgl. Monopol</a:t>
            </a:r>
            <a:r>
              <a:rPr lang="de-DE" dirty="0" smtClean="0"/>
              <a:t>)</a:t>
            </a:r>
          </a:p>
          <a:p>
            <a:pPr marL="800100" lvl="1" indent="-342900">
              <a:buFont typeface="Wingdings" panose="05000000000000000000" pitchFamily="2" charset="2"/>
              <a:buChar char="Ø"/>
            </a:pPr>
            <a:endParaRPr lang="de-DE" dirty="0"/>
          </a:p>
          <a:p>
            <a:pPr marL="800100" lvl="1" indent="-342900">
              <a:buFont typeface="Wingdings" panose="05000000000000000000" pitchFamily="2" charset="2"/>
              <a:buChar char="Ø"/>
            </a:pPr>
            <a:endParaRPr lang="de-DE" dirty="0"/>
          </a:p>
          <a:p>
            <a:pPr marL="800100" lvl="1" indent="-342900">
              <a:buFont typeface="Wingdings" panose="05000000000000000000" pitchFamily="2" charset="2"/>
              <a:buChar char="Ø"/>
            </a:pPr>
            <a:r>
              <a:rPr lang="de-DE"/>
              <a:t>Der </a:t>
            </a:r>
            <a:r>
              <a:rPr lang="de-DE" smtClean="0"/>
              <a:t>Preis </a:t>
            </a:r>
            <a:r>
              <a:rPr lang="de-DE" dirty="0"/>
              <a:t>orientiert sich aber an dem Durchschnitt der Branche</a:t>
            </a:r>
          </a:p>
          <a:p>
            <a:pPr marL="342900" indent="-342900">
              <a:buFont typeface="Arial" panose="020B0604020202020204" pitchFamily="34" charset="0"/>
              <a:buChar char="•"/>
            </a:pPr>
            <a:endParaRPr lang="de-DE" dirty="0"/>
          </a:p>
          <a:p>
            <a:pPr marL="342900" indent="-342900">
              <a:buFont typeface="Arial" panose="020B0604020202020204" pitchFamily="34" charset="0"/>
              <a:buChar char="•"/>
            </a:pPr>
            <a:endParaRPr lang="de-DE" dirty="0"/>
          </a:p>
          <a:p>
            <a:pPr marL="342900" indent="-342900">
              <a:buFont typeface="Arial" panose="020B0604020202020204" pitchFamily="34" charset="0"/>
              <a:buChar char="•"/>
            </a:pPr>
            <a:r>
              <a:rPr lang="de-DE" dirty="0"/>
              <a:t>Unterschiedliche und </a:t>
            </a:r>
            <a:r>
              <a:rPr lang="de-DE"/>
              <a:t>unabhängige </a:t>
            </a:r>
            <a:r>
              <a:rPr lang="de-DE" smtClean="0"/>
              <a:t>Preise</a:t>
            </a:r>
            <a:endParaRPr lang="de-DE" dirty="0"/>
          </a:p>
          <a:p>
            <a:pPr marL="800100" lvl="1" indent="-342900">
              <a:buFont typeface="Wingdings" panose="05000000000000000000" pitchFamily="2" charset="2"/>
              <a:buChar char="Ø"/>
            </a:pPr>
            <a:r>
              <a:rPr lang="de-DE" dirty="0"/>
              <a:t>Jede Firma nimmt </a:t>
            </a:r>
            <a:r>
              <a:rPr lang="de-DE"/>
              <a:t>die </a:t>
            </a:r>
            <a:r>
              <a:rPr lang="de-DE" smtClean="0"/>
              <a:t>Preise </a:t>
            </a:r>
            <a:r>
              <a:rPr lang="de-DE" dirty="0"/>
              <a:t>der anderen Firmen als gegeben   (vgl. Cournot-Wettbewerb)</a:t>
            </a:r>
          </a:p>
          <a:p>
            <a:endParaRPr lang="de-DE" dirty="0"/>
          </a:p>
          <a:p>
            <a:pPr marL="342900" indent="-342900">
              <a:buFont typeface="Arial" panose="020B0604020202020204" pitchFamily="34" charset="0"/>
              <a:buChar char="•"/>
            </a:pPr>
            <a:r>
              <a:rPr lang="de-DE" dirty="0"/>
              <a:t>Alle Firmen haben </a:t>
            </a:r>
            <a:r>
              <a:rPr lang="de-DE" dirty="0" smtClean="0"/>
              <a:t>die gleiche Kostenstruktur </a:t>
            </a:r>
            <a:r>
              <a:rPr lang="de-DE" dirty="0"/>
              <a:t>und </a:t>
            </a:r>
            <a:r>
              <a:rPr lang="de-DE" dirty="0" smtClean="0"/>
              <a:t>sehen sich der gleichen Nachfragestruktur gegenüber, </a:t>
            </a:r>
            <a:r>
              <a:rPr lang="de-DE" dirty="0"/>
              <a:t>auch wenn sie differenzierte Produkte herstellen</a:t>
            </a:r>
          </a:p>
          <a:p>
            <a:pPr marL="800100" lvl="1" indent="-342900">
              <a:buFont typeface="Wingdings" panose="05000000000000000000" pitchFamily="2" charset="2"/>
              <a:buChar char="Ø"/>
            </a:pPr>
            <a:endParaRPr lang="de-DE" sz="2400" dirty="0"/>
          </a:p>
          <a:p>
            <a:endParaRPr lang="de-DE" sz="2000" dirty="0"/>
          </a:p>
        </p:txBody>
      </p:sp>
      <p:sp>
        <p:nvSpPr>
          <p:cNvPr id="5" name="Textfeld 4">
            <a:extLst>
              <a:ext uri="{FF2B5EF4-FFF2-40B4-BE49-F238E27FC236}">
                <a16:creationId xmlns:a16="http://schemas.microsoft.com/office/drawing/2014/main" id="{EA66E258-8245-4EE8-9B19-BB1BAC4D268E}"/>
              </a:ext>
            </a:extLst>
          </p:cNvPr>
          <p:cNvSpPr txBox="1"/>
          <p:nvPr/>
        </p:nvSpPr>
        <p:spPr>
          <a:xfrm>
            <a:off x="7429948" y="1623595"/>
            <a:ext cx="4812255" cy="361191"/>
          </a:xfrm>
          <a:prstGeom prst="rect">
            <a:avLst/>
          </a:prstGeom>
          <a:noFill/>
        </p:spPr>
        <p:txBody>
          <a:bodyPr wrap="square" rtlCol="0">
            <a:noAutofit/>
          </a:bodyPr>
          <a:lstStyle/>
          <a:p>
            <a:r>
              <a:rPr lang="de-DE" sz="1400" dirty="0" smtClean="0"/>
              <a:t>Geringe Konkurrenz aufgrund weniger Firmen</a:t>
            </a:r>
            <a:endParaRPr lang="de-DE" sz="1400" dirty="0"/>
          </a:p>
        </p:txBody>
      </p:sp>
      <p:sp>
        <p:nvSpPr>
          <p:cNvPr id="6" name="Textfeld 5">
            <a:extLst>
              <a:ext uri="{FF2B5EF4-FFF2-40B4-BE49-F238E27FC236}">
                <a16:creationId xmlns:a16="http://schemas.microsoft.com/office/drawing/2014/main" id="{EA66E258-8245-4EE8-9B19-BB1BAC4D268E}"/>
              </a:ext>
            </a:extLst>
          </p:cNvPr>
          <p:cNvSpPr txBox="1"/>
          <p:nvPr/>
        </p:nvSpPr>
        <p:spPr>
          <a:xfrm>
            <a:off x="7377950" y="1921223"/>
            <a:ext cx="4812255" cy="504626"/>
          </a:xfrm>
          <a:prstGeom prst="rect">
            <a:avLst/>
          </a:prstGeom>
          <a:noFill/>
        </p:spPr>
        <p:txBody>
          <a:bodyPr wrap="square" rtlCol="0">
            <a:noAutofit/>
          </a:bodyPr>
          <a:lstStyle/>
          <a:p>
            <a:r>
              <a:rPr lang="de-DE" sz="1400" dirty="0" smtClean="0"/>
              <a:t>Jede Firma agiert in einem gewissen Bereich für sich, muss sich aber an den Rahmenbedingungen der Branche orientieren.</a:t>
            </a:r>
            <a:endParaRPr lang="de-DE" sz="1400" dirty="0"/>
          </a:p>
        </p:txBody>
      </p:sp>
      <p:sp>
        <p:nvSpPr>
          <p:cNvPr id="7" name="Textfeld 6">
            <a:extLst>
              <a:ext uri="{FF2B5EF4-FFF2-40B4-BE49-F238E27FC236}">
                <a16:creationId xmlns:a16="http://schemas.microsoft.com/office/drawing/2014/main" id="{EA66E258-8245-4EE8-9B19-BB1BAC4D268E}"/>
              </a:ext>
            </a:extLst>
          </p:cNvPr>
          <p:cNvSpPr txBox="1"/>
          <p:nvPr/>
        </p:nvSpPr>
        <p:spPr>
          <a:xfrm>
            <a:off x="7331333" y="2490654"/>
            <a:ext cx="4812255" cy="504626"/>
          </a:xfrm>
          <a:prstGeom prst="rect">
            <a:avLst/>
          </a:prstGeom>
          <a:noFill/>
        </p:spPr>
        <p:txBody>
          <a:bodyPr wrap="square" rtlCol="0">
            <a:noAutofit/>
          </a:bodyPr>
          <a:lstStyle/>
          <a:p>
            <a:r>
              <a:rPr lang="de-DE" sz="1400" dirty="0" smtClean="0"/>
              <a:t>Jede Firma hat damit in einem gewissen </a:t>
            </a:r>
            <a:r>
              <a:rPr lang="de-DE" sz="1400" dirty="0"/>
              <a:t>B</a:t>
            </a:r>
            <a:r>
              <a:rPr lang="de-DE" sz="1400" dirty="0" smtClean="0"/>
              <a:t>ereich nach oben und unten </a:t>
            </a:r>
            <a:r>
              <a:rPr lang="de-DE" sz="1400" smtClean="0"/>
              <a:t>einen Preissetzungsspielraum </a:t>
            </a:r>
            <a:r>
              <a:rPr lang="de-DE" sz="1400" dirty="0" smtClean="0"/>
              <a:t>um </a:t>
            </a:r>
            <a:r>
              <a:rPr lang="de-DE" sz="1400" smtClean="0"/>
              <a:t>den Durchschnittspreis </a:t>
            </a:r>
            <a:r>
              <a:rPr lang="de-DE" sz="1400" dirty="0" smtClean="0"/>
              <a:t>der Branche, ohne bei </a:t>
            </a:r>
            <a:endParaRPr lang="de-DE" sz="1400" dirty="0"/>
          </a:p>
        </p:txBody>
      </p:sp>
      <p:sp>
        <p:nvSpPr>
          <p:cNvPr id="8" name="Textfeld 7">
            <a:extLst>
              <a:ext uri="{FF2B5EF4-FFF2-40B4-BE49-F238E27FC236}">
                <a16:creationId xmlns:a16="http://schemas.microsoft.com/office/drawing/2014/main" id="{EA66E258-8245-4EE8-9B19-BB1BAC4D268E}"/>
              </a:ext>
            </a:extLst>
          </p:cNvPr>
          <p:cNvSpPr txBox="1"/>
          <p:nvPr/>
        </p:nvSpPr>
        <p:spPr>
          <a:xfrm>
            <a:off x="7331333" y="3115500"/>
            <a:ext cx="3963294" cy="345481"/>
          </a:xfrm>
          <a:prstGeom prst="rect">
            <a:avLst/>
          </a:prstGeom>
          <a:noFill/>
        </p:spPr>
        <p:txBody>
          <a:bodyPr wrap="square" rtlCol="0">
            <a:noAutofit/>
          </a:bodyPr>
          <a:lstStyle/>
          <a:p>
            <a:r>
              <a:rPr lang="de-DE" sz="1400"/>
              <a:t>h</a:t>
            </a:r>
            <a:r>
              <a:rPr lang="de-DE" sz="1400" smtClean="0"/>
              <a:t>öherem Preis </a:t>
            </a:r>
            <a:r>
              <a:rPr lang="de-DE" sz="1400" dirty="0" smtClean="0"/>
              <a:t>die gesamte Nachfrage zu verlieren</a:t>
            </a:r>
            <a:endParaRPr lang="de-DE" sz="1400" dirty="0"/>
          </a:p>
        </p:txBody>
      </p:sp>
      <p:sp>
        <p:nvSpPr>
          <p:cNvPr id="10" name="Textfeld 9">
            <a:extLst>
              <a:ext uri="{FF2B5EF4-FFF2-40B4-BE49-F238E27FC236}">
                <a16:creationId xmlns:a16="http://schemas.microsoft.com/office/drawing/2014/main" id="{EA66E258-8245-4EE8-9B19-BB1BAC4D268E}"/>
              </a:ext>
            </a:extLst>
          </p:cNvPr>
          <p:cNvSpPr txBox="1"/>
          <p:nvPr/>
        </p:nvSpPr>
        <p:spPr>
          <a:xfrm>
            <a:off x="7331333" y="3333143"/>
            <a:ext cx="4441113" cy="345481"/>
          </a:xfrm>
          <a:prstGeom prst="rect">
            <a:avLst/>
          </a:prstGeom>
          <a:noFill/>
        </p:spPr>
        <p:txBody>
          <a:bodyPr wrap="square" rtlCol="0">
            <a:noAutofit/>
          </a:bodyPr>
          <a:lstStyle/>
          <a:p>
            <a:r>
              <a:rPr lang="de-DE" sz="1400" smtClean="0"/>
              <a:t>niedrigerem Preis </a:t>
            </a:r>
            <a:r>
              <a:rPr lang="de-DE" sz="1400" dirty="0" smtClean="0"/>
              <a:t>die gesamte nachfrage auf sich zu ziehen</a:t>
            </a:r>
            <a:endParaRPr lang="de-DE" sz="1400" dirty="0"/>
          </a:p>
        </p:txBody>
      </p:sp>
    </p:spTree>
    <p:extLst>
      <p:ext uri="{BB962C8B-B14F-4D97-AF65-F5344CB8AC3E}">
        <p14:creationId xmlns:p14="http://schemas.microsoft.com/office/powerpoint/2010/main" val="1156552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10" grpId="0"/>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2471</Words>
  <Application>Microsoft Office PowerPoint</Application>
  <PresentationFormat>Breitbild</PresentationFormat>
  <Paragraphs>355</Paragraphs>
  <Slides>16</Slides>
  <Notes>16</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16</vt:i4>
      </vt:variant>
    </vt:vector>
  </HeadingPairs>
  <TitlesOfParts>
    <vt:vector size="22" baseType="lpstr">
      <vt:lpstr>Arial</vt:lpstr>
      <vt:lpstr>Calibri</vt:lpstr>
      <vt:lpstr>Calibri Light</vt:lpstr>
      <vt:lpstr>Cambria Math</vt:lpstr>
      <vt:lpstr>Wingdings</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Außenwirtschaft</dc:title>
  <dc:creator>BK</dc:creator>
  <cp:lastModifiedBy>Bernhard Köster</cp:lastModifiedBy>
  <cp:revision>287</cp:revision>
  <dcterms:created xsi:type="dcterms:W3CDTF">2019-02-11T10:45:01Z</dcterms:created>
  <dcterms:modified xsi:type="dcterms:W3CDTF">2021-03-29T19:43:19Z</dcterms:modified>
</cp:coreProperties>
</file>