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1032" r:id="rId2"/>
    <p:sldId id="1033" r:id="rId3"/>
    <p:sldId id="1034" r:id="rId4"/>
    <p:sldId id="1035" r:id="rId5"/>
    <p:sldId id="1036" r:id="rId6"/>
    <p:sldId id="1037" r:id="rId7"/>
    <p:sldId id="1038" r:id="rId8"/>
    <p:sldId id="1039" r:id="rId9"/>
    <p:sldId id="1040" r:id="rId10"/>
    <p:sldId id="1112" r:id="rId11"/>
    <p:sldId id="1042" r:id="rId12"/>
    <p:sldId id="1113" r:id="rId13"/>
    <p:sldId id="1044" r:id="rId14"/>
    <p:sldId id="1045" r:id="rId15"/>
    <p:sldId id="1046" r:id="rId16"/>
    <p:sldId id="1047" r:id="rId17"/>
    <p:sldId id="574" r:id="rId1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87" autoAdjust="0"/>
    <p:restoredTop sz="94660"/>
  </p:normalViewPr>
  <p:slideViewPr>
    <p:cSldViewPr snapToGrid="0">
      <p:cViewPr varScale="1">
        <p:scale>
          <a:sx n="82" d="100"/>
          <a:sy n="82" d="100"/>
        </p:scale>
        <p:origin x="798" y="-12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18.03.2021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65592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015733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74743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35804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15574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52672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932853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883162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03927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51231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2063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18718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51110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599469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6140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79013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18.03.2021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18.03.2021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18.03.2021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18.03.2021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18.03.2021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18.03.2021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18.03.2021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18.03.2021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18.03.2021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18.03.2021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18.03.2021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18.03.2021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90.png"/><Relationship Id="rId3" Type="http://schemas.openxmlformats.org/officeDocument/2006/relationships/image" Target="../media/image85.png"/><Relationship Id="rId7" Type="http://schemas.openxmlformats.org/officeDocument/2006/relationships/image" Target="../media/image89.png"/><Relationship Id="rId12" Type="http://schemas.openxmlformats.org/officeDocument/2006/relationships/image" Target="../media/image94.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88.png"/><Relationship Id="rId11" Type="http://schemas.openxmlformats.org/officeDocument/2006/relationships/image" Target="../media/image93.png"/><Relationship Id="rId5" Type="http://schemas.openxmlformats.org/officeDocument/2006/relationships/image" Target="../media/image87.png"/><Relationship Id="rId10" Type="http://schemas.openxmlformats.org/officeDocument/2006/relationships/image" Target="../media/image92.png"/><Relationship Id="rId4" Type="http://schemas.openxmlformats.org/officeDocument/2006/relationships/image" Target="../media/image86.png"/><Relationship Id="rId9" Type="http://schemas.openxmlformats.org/officeDocument/2006/relationships/image" Target="../media/image91.png"/></Relationships>
</file>

<file path=ppt/slides/_rels/slide11.xml.rels><?xml version="1.0" encoding="UTF-8" standalone="yes"?>
<Relationships xmlns="http://schemas.openxmlformats.org/package/2006/relationships"><Relationship Id="rId3" Type="http://schemas.openxmlformats.org/officeDocument/2006/relationships/image" Target="../media/image771.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711.png"/><Relationship Id="rId5" Type="http://schemas.openxmlformats.org/officeDocument/2006/relationships/image" Target="../media/image701.png"/><Relationship Id="rId4" Type="http://schemas.openxmlformats.org/officeDocument/2006/relationships/image" Target="../media/image691.png"/></Relationships>
</file>

<file path=ppt/slides/_rels/slide12.xml.rels><?xml version="1.0" encoding="UTF-8" standalone="yes"?>
<Relationships xmlns="http://schemas.openxmlformats.org/package/2006/relationships"><Relationship Id="rId8" Type="http://schemas.openxmlformats.org/officeDocument/2006/relationships/image" Target="../media/image100.png"/><Relationship Id="rId3" Type="http://schemas.openxmlformats.org/officeDocument/2006/relationships/image" Target="../media/image95.png"/><Relationship Id="rId7" Type="http://schemas.openxmlformats.org/officeDocument/2006/relationships/image" Target="../media/image99.png"/><Relationship Id="rId12" Type="http://schemas.openxmlformats.org/officeDocument/2006/relationships/image" Target="../media/image105.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98.png"/><Relationship Id="rId11" Type="http://schemas.openxmlformats.org/officeDocument/2006/relationships/image" Target="../media/image104.png"/><Relationship Id="rId5" Type="http://schemas.openxmlformats.org/officeDocument/2006/relationships/image" Target="../media/image97.png"/><Relationship Id="rId10" Type="http://schemas.openxmlformats.org/officeDocument/2006/relationships/image" Target="../media/image103.png"/><Relationship Id="rId4" Type="http://schemas.openxmlformats.org/officeDocument/2006/relationships/image" Target="../media/image96.png"/><Relationship Id="rId9" Type="http://schemas.openxmlformats.org/officeDocument/2006/relationships/image" Target="../media/image101.png"/></Relationships>
</file>

<file path=ppt/slides/_rels/slide13.xml.rels><?xml version="1.0" encoding="UTF-8" standalone="yes"?>
<Relationships xmlns="http://schemas.openxmlformats.org/package/2006/relationships"><Relationship Id="rId3" Type="http://schemas.openxmlformats.org/officeDocument/2006/relationships/image" Target="../media/image690.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www.youtube.com/watch?v=002HcSoycxA" TargetMode="External"/><Relationship Id="rId5" Type="http://schemas.openxmlformats.org/officeDocument/2006/relationships/hyperlink" Target="http://www.bernhardkoester.de/video/inhalt.html" TargetMode="External"/><Relationship Id="rId4" Type="http://schemas.openxmlformats.org/officeDocument/2006/relationships/image" Target="../media/image81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00.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710.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50.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65.png"/><Relationship Id="rId13" Type="http://schemas.openxmlformats.org/officeDocument/2006/relationships/image" Target="../media/image67.png"/><Relationship Id="rId3" Type="http://schemas.openxmlformats.org/officeDocument/2006/relationships/image" Target="../media/image60.png"/><Relationship Id="rId7" Type="http://schemas.openxmlformats.org/officeDocument/2006/relationships/image" Target="../media/image64.png"/><Relationship Id="rId12" Type="http://schemas.openxmlformats.org/officeDocument/2006/relationships/image" Target="../media/image66.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3.png"/><Relationship Id="rId11" Type="http://schemas.openxmlformats.org/officeDocument/2006/relationships/image" Target="../media/image102.png"/><Relationship Id="rId5" Type="http://schemas.openxmlformats.org/officeDocument/2006/relationships/image" Target="../media/image62.png"/><Relationship Id="rId10" Type="http://schemas.openxmlformats.org/officeDocument/2006/relationships/image" Target="../media/image613.png"/><Relationship Id="rId4" Type="http://schemas.openxmlformats.org/officeDocument/2006/relationships/image" Target="../media/image61.png"/><Relationship Id="rId9" Type="http://schemas.openxmlformats.org/officeDocument/2006/relationships/image" Target="../media/image60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10.png"/></Relationships>
</file>

<file path=ppt/slides/_rels/slide7.xml.rels><?xml version="1.0" encoding="UTF-8" standalone="yes"?>
<Relationships xmlns="http://schemas.openxmlformats.org/package/2006/relationships"><Relationship Id="rId26" Type="http://schemas.openxmlformats.org/officeDocument/2006/relationships/image" Target="../media/image3.png"/><Relationship Id="rId34" Type="http://schemas.openxmlformats.org/officeDocument/2006/relationships/image" Target="../media/image11.png"/><Relationship Id="rId7" Type="http://schemas.openxmlformats.org/officeDocument/2006/relationships/image" Target="../media/image2.png"/><Relationship Id="rId25" Type="http://schemas.openxmlformats.org/officeDocument/2006/relationships/image" Target="../media/image271.png"/><Relationship Id="rId12" Type="http://schemas.openxmlformats.org/officeDocument/2006/relationships/image" Target="../media/image140.png"/><Relationship Id="rId33" Type="http://schemas.openxmlformats.org/officeDocument/2006/relationships/image" Target="../media/image10.png"/><Relationship Id="rId29"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png"/><Relationship Id="rId24" Type="http://schemas.openxmlformats.org/officeDocument/2006/relationships/image" Target="../media/image260.png"/><Relationship Id="rId11" Type="http://schemas.openxmlformats.org/officeDocument/2006/relationships/image" Target="../media/image132.png"/><Relationship Id="rId32" Type="http://schemas.openxmlformats.org/officeDocument/2006/relationships/image" Target="../media/image9.png"/><Relationship Id="rId37" Type="http://schemas.openxmlformats.org/officeDocument/2006/relationships/image" Target="../media/image14.png"/><Relationship Id="rId5" Type="http://schemas.openxmlformats.org/officeDocument/2006/relationships/image" Target="../media/image75.png"/><Relationship Id="rId28" Type="http://schemas.openxmlformats.org/officeDocument/2006/relationships/image" Target="../media/image5.png"/><Relationship Id="rId36" Type="http://schemas.openxmlformats.org/officeDocument/2006/relationships/image" Target="../media/image13.png"/><Relationship Id="rId31" Type="http://schemas.openxmlformats.org/officeDocument/2006/relationships/image" Target="../media/image8.png"/><Relationship Id="rId4" Type="http://schemas.openxmlformats.org/officeDocument/2006/relationships/image" Target="../media/image612.png"/><Relationship Id="rId27" Type="http://schemas.openxmlformats.org/officeDocument/2006/relationships/image" Target="../media/image4.png"/><Relationship Id="rId30" Type="http://schemas.openxmlformats.org/officeDocument/2006/relationships/image" Target="../media/image7.png"/><Relationship Id="rId35"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620.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650.png"/><Relationship Id="rId5" Type="http://schemas.openxmlformats.org/officeDocument/2006/relationships/image" Target="../media/image640.png"/><Relationship Id="rId4" Type="http://schemas.openxmlformats.org/officeDocument/2006/relationships/image" Target="../media/image630.png"/></Relationships>
</file>

<file path=ppt/slides/_rels/slide9.xml.rels><?xml version="1.0" encoding="UTF-8" standalone="yes"?>
<Relationships xmlns="http://schemas.openxmlformats.org/package/2006/relationships"><Relationship Id="rId3" Type="http://schemas.openxmlformats.org/officeDocument/2006/relationships/image" Target="../media/image83.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8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pPr algn="l" hangingPunct="1">
              <a:spcBef>
                <a:spcPct val="0"/>
              </a:spcBef>
            </a:pPr>
            <a:r>
              <a:rPr lang="en-US" sz="2700" b="1" dirty="0">
                <a:latin typeface="Times New Roman" panose="02020603050405020304" pitchFamily="18" charset="0"/>
                <a:ea typeface="+mj-ea"/>
                <a:cs typeface="Times New Roman" panose="02020603050405020304" pitchFamily="18" charset="0"/>
              </a:rPr>
              <a:t>Modell: </a:t>
            </a:r>
            <a:r>
              <a:rPr lang="en-US" sz="2700" b="1" dirty="0" err="1">
                <a:latin typeface="Times New Roman" panose="02020603050405020304" pitchFamily="18" charset="0"/>
                <a:ea typeface="+mj-ea"/>
                <a:cs typeface="Times New Roman" panose="02020603050405020304" pitchFamily="18" charset="0"/>
              </a:rPr>
              <a:t>Spezifische</a:t>
            </a:r>
            <a:r>
              <a:rPr lang="en-US" sz="2700" b="1" dirty="0">
                <a:latin typeface="Times New Roman" panose="02020603050405020304" pitchFamily="18" charset="0"/>
                <a:ea typeface="+mj-ea"/>
                <a:cs typeface="Times New Roman" panose="02020603050405020304" pitchFamily="18" charset="0"/>
              </a:rPr>
              <a:t> </a:t>
            </a:r>
            <a:r>
              <a:rPr lang="en-US" sz="2700" b="1" dirty="0" err="1">
                <a:latin typeface="Times New Roman" panose="02020603050405020304" pitchFamily="18" charset="0"/>
                <a:ea typeface="+mj-ea"/>
                <a:cs typeface="Times New Roman" panose="02020603050405020304" pitchFamily="18" charset="0"/>
              </a:rPr>
              <a:t>Faktoren</a:t>
            </a:r>
            <a:endParaRPr lang="en-US" sz="2700" b="1" dirty="0">
              <a:latin typeface="Times New Roman" panose="02020603050405020304" pitchFamily="18" charset="0"/>
              <a:ea typeface="+mj-ea"/>
              <a:cs typeface="Times New Roman" panose="02020603050405020304" pitchFamily="18" charset="0"/>
            </a:endParaRPr>
          </a:p>
        </p:txBody>
      </p:sp>
      <p:sp>
        <p:nvSpPr>
          <p:cNvPr id="6" name="Content Placeholder 2"/>
          <p:cNvSpPr txBox="1">
            <a:spLocks/>
          </p:cNvSpPr>
          <p:nvPr/>
        </p:nvSpPr>
        <p:spPr>
          <a:xfrm>
            <a:off x="2231440" y="784601"/>
            <a:ext cx="8021840"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fontAlgn="base">
              <a:spcAft>
                <a:spcPct val="0"/>
              </a:spcAft>
              <a:defRPr/>
            </a:pPr>
            <a:endParaRPr lang="en-US" altLang="en-US" sz="2400" b="1" kern="0" dirty="0">
              <a:solidFill>
                <a:srgbClr val="000000"/>
              </a:solidFill>
              <a:latin typeface="Arial" panose="020B0604020202020204" pitchFamily="34" charset="0"/>
              <a:cs typeface="Arial" panose="020B0604020202020204" pitchFamily="34" charset="0"/>
            </a:endParaRPr>
          </a:p>
          <a:p>
            <a:pPr marL="311045" indent="-311045" fontAlgn="base">
              <a:spcAft>
                <a:spcPct val="0"/>
              </a:spcAft>
              <a:buFont typeface="Arial" panose="020B0604020202020204" pitchFamily="34" charset="0"/>
              <a:buChar char="•"/>
              <a:defRPr/>
            </a:pPr>
            <a:r>
              <a:rPr lang="en-US" altLang="en-US" sz="2400" kern="0" dirty="0" err="1">
                <a:solidFill>
                  <a:srgbClr val="000000"/>
                </a:solidFill>
                <a:latin typeface="Arial" panose="020B0604020202020204" pitchFamily="34" charset="0"/>
                <a:cs typeface="Arial" panose="020B0604020202020204" pitchFamily="34" charset="0"/>
              </a:rPr>
              <a:t>Wenn</a:t>
            </a:r>
            <a:r>
              <a:rPr lang="en-US" altLang="en-US" sz="2400" kern="0" dirty="0">
                <a:solidFill>
                  <a:srgbClr val="000000"/>
                </a:solidFill>
                <a:latin typeface="Arial" panose="020B0604020202020204" pitchFamily="34" charset="0"/>
                <a:cs typeface="Arial" panose="020B0604020202020204" pitchFamily="34" charset="0"/>
              </a:rPr>
              <a:t> Handel </a:t>
            </a:r>
            <a:r>
              <a:rPr lang="en-US" altLang="en-US" sz="2400" kern="0" dirty="0" err="1">
                <a:solidFill>
                  <a:srgbClr val="000000"/>
                </a:solidFill>
                <a:latin typeface="Arial" panose="020B0604020202020204" pitchFamily="34" charset="0"/>
                <a:cs typeface="Arial" panose="020B0604020202020204" pitchFamily="34" charset="0"/>
              </a:rPr>
              <a:t>grundsätzlich</a:t>
            </a:r>
            <a:r>
              <a:rPr lang="en-US" altLang="en-US" sz="2400" kern="0" dirty="0">
                <a:solidFill>
                  <a:srgbClr val="000000"/>
                </a:solidFill>
                <a:latin typeface="Arial" panose="020B0604020202020204" pitchFamily="34" charset="0"/>
                <a:cs typeface="Arial" panose="020B0604020202020204" pitchFamily="34" charset="0"/>
              </a:rPr>
              <a:t> gut </a:t>
            </a:r>
            <a:r>
              <a:rPr lang="en-US" altLang="en-US" sz="2400" kern="0" dirty="0" err="1">
                <a:solidFill>
                  <a:srgbClr val="000000"/>
                </a:solidFill>
                <a:latin typeface="Arial" panose="020B0604020202020204" pitchFamily="34" charset="0"/>
                <a:cs typeface="Arial" panose="020B0604020202020204" pitchFamily="34" charset="0"/>
              </a:rPr>
              <a:t>für</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eine</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Volkswirtschaft</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ist</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warum</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gibt</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es</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dann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soviel</a:t>
            </a:r>
            <a:r>
              <a:rPr lang="en-US" altLang="en-US" sz="2400" kern="0" dirty="0">
                <a:solidFill>
                  <a:srgbClr val="000000"/>
                </a:solidFill>
                <a:latin typeface="Arial" panose="020B0604020202020204" pitchFamily="34" charset="0"/>
                <a:cs typeface="Arial" panose="020B0604020202020204" pitchFamily="34" charset="0"/>
              </a:rPr>
              <a:t> Opposition </a:t>
            </a:r>
            <a:r>
              <a:rPr lang="en-US" altLang="en-US" sz="2400" kern="0" dirty="0" err="1">
                <a:solidFill>
                  <a:srgbClr val="000000"/>
                </a:solidFill>
                <a:latin typeface="Arial" panose="020B0604020202020204" pitchFamily="34" charset="0"/>
                <a:cs typeface="Arial" panose="020B0604020202020204" pitchFamily="34" charset="0"/>
              </a:rPr>
              <a:t>gegenüber</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einer</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Öffnung</a:t>
            </a:r>
            <a:r>
              <a:rPr lang="en-US" altLang="en-US" sz="2400" kern="0" dirty="0">
                <a:solidFill>
                  <a:srgbClr val="000000"/>
                </a:solidFill>
                <a:latin typeface="Arial" panose="020B0604020202020204" pitchFamily="34" charset="0"/>
                <a:cs typeface="Arial" panose="020B0604020202020204" pitchFamily="34" charset="0"/>
              </a:rPr>
              <a:t>?</a:t>
            </a:r>
          </a:p>
          <a:p>
            <a:pPr fontAlgn="base">
              <a:spcAft>
                <a:spcPct val="0"/>
              </a:spcAft>
              <a:defRPr/>
            </a:pPr>
            <a:endParaRPr lang="en-US" altLang="en-US" sz="2400" kern="0" dirty="0">
              <a:solidFill>
                <a:srgbClr val="000000"/>
              </a:solidFill>
              <a:latin typeface="Arial" panose="020B0604020202020204" pitchFamily="34" charset="0"/>
              <a:cs typeface="Arial" panose="020B0604020202020204" pitchFamily="34" charset="0"/>
            </a:endParaRPr>
          </a:p>
          <a:p>
            <a:pPr marL="800100" lvl="1" indent="-342900" fontAlgn="base">
              <a:spcAft>
                <a:spcPct val="0"/>
              </a:spcAft>
              <a:buFont typeface="Wingdings" panose="05000000000000000000" pitchFamily="2" charset="2"/>
              <a:buChar char="Ø"/>
              <a:defRPr/>
            </a:pPr>
            <a:r>
              <a:rPr lang="en-US" altLang="en-US" sz="2400" kern="0" dirty="0">
                <a:solidFill>
                  <a:srgbClr val="000000"/>
                </a:solidFill>
                <a:latin typeface="Arial" panose="020B0604020202020204" pitchFamily="34" charset="0"/>
                <a:cs typeface="Arial" panose="020B0604020202020204" pitchFamily="34" charset="0"/>
              </a:rPr>
              <a:t>Handel </a:t>
            </a:r>
            <a:r>
              <a:rPr lang="en-US" altLang="en-US" sz="2400" kern="0" dirty="0" err="1">
                <a:solidFill>
                  <a:srgbClr val="000000"/>
                </a:solidFill>
                <a:latin typeface="Arial" panose="020B0604020202020204" pitchFamily="34" charset="0"/>
                <a:cs typeface="Arial" panose="020B0604020202020204" pitchFamily="34" charset="0"/>
              </a:rPr>
              <a:t>beeinflusst</a:t>
            </a:r>
            <a:r>
              <a:rPr lang="en-US" altLang="en-US" sz="2400" kern="0" dirty="0">
                <a:solidFill>
                  <a:srgbClr val="000000"/>
                </a:solidFill>
                <a:latin typeface="Arial" panose="020B0604020202020204" pitchFamily="34" charset="0"/>
                <a:cs typeface="Arial" panose="020B0604020202020204" pitchFamily="34" charset="0"/>
              </a:rPr>
              <a:t> die </a:t>
            </a:r>
            <a:r>
              <a:rPr lang="en-US" altLang="en-US" sz="2400" kern="0" dirty="0" err="1">
                <a:solidFill>
                  <a:srgbClr val="000000"/>
                </a:solidFill>
                <a:latin typeface="Arial" panose="020B0604020202020204" pitchFamily="34" charset="0"/>
                <a:cs typeface="Arial" panose="020B0604020202020204" pitchFamily="34" charset="0"/>
              </a:rPr>
              <a:t>Einkommensverteilung</a:t>
            </a:r>
            <a:endParaRPr lang="en-US" altLang="en-US" sz="2400" kern="0" dirty="0">
              <a:solidFill>
                <a:srgbClr val="000000"/>
              </a:solidFill>
              <a:latin typeface="Arial" panose="020B0604020202020204" pitchFamily="34" charset="0"/>
              <a:cs typeface="Arial" panose="020B0604020202020204" pitchFamily="34" charset="0"/>
            </a:endParaRPr>
          </a:p>
          <a:p>
            <a:pPr marL="800100" lvl="1" indent="-342900" fontAlgn="base">
              <a:spcAft>
                <a:spcPct val="0"/>
              </a:spcAft>
              <a:buFont typeface="Wingdings" panose="05000000000000000000" pitchFamily="2" charset="2"/>
              <a:buChar char="Ø"/>
              <a:defRPr/>
            </a:pPr>
            <a:endParaRPr lang="en-US" altLang="en-US" sz="2400" kern="0" dirty="0">
              <a:solidFill>
                <a:srgbClr val="000000"/>
              </a:solidFill>
              <a:latin typeface="Arial" panose="020B0604020202020204" pitchFamily="34" charset="0"/>
              <a:cs typeface="Arial" panose="020B0604020202020204" pitchFamily="34" charset="0"/>
            </a:endParaRPr>
          </a:p>
          <a:p>
            <a:pPr marL="311045" indent="-311045" fontAlgn="base">
              <a:spcAft>
                <a:spcPct val="0"/>
              </a:spcAft>
              <a:buFont typeface="Arial" panose="020B0604020202020204" pitchFamily="34" charset="0"/>
              <a:buChar char="•"/>
              <a:defRPr/>
            </a:pPr>
            <a:r>
              <a:rPr lang="en-US" altLang="en-US" sz="2400" kern="0" dirty="0" err="1">
                <a:solidFill>
                  <a:srgbClr val="000000"/>
                </a:solidFill>
                <a:latin typeface="Arial" panose="020B0604020202020204" pitchFamily="34" charset="0"/>
                <a:cs typeface="Arial" panose="020B0604020202020204" pitchFamily="34" charset="0"/>
              </a:rPr>
              <a:t>Hauptgründe</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für</a:t>
            </a:r>
            <a:r>
              <a:rPr lang="en-US" altLang="en-US" sz="2400" kern="0" dirty="0">
                <a:solidFill>
                  <a:srgbClr val="000000"/>
                </a:solidFill>
                <a:latin typeface="Arial" panose="020B0604020202020204" pitchFamily="34" charset="0"/>
                <a:cs typeface="Arial" panose="020B0604020202020204" pitchFamily="34" charset="0"/>
              </a:rPr>
              <a:t> den </a:t>
            </a:r>
            <a:r>
              <a:rPr lang="en-US" altLang="en-US" sz="2400" kern="0" dirty="0" err="1">
                <a:solidFill>
                  <a:srgbClr val="000000"/>
                </a:solidFill>
                <a:latin typeface="Arial" panose="020B0604020202020204" pitchFamily="34" charset="0"/>
                <a:cs typeface="Arial" panose="020B0604020202020204" pitchFamily="34" charset="0"/>
              </a:rPr>
              <a:t>Einkommenseffekt</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durch</a:t>
            </a:r>
            <a:r>
              <a:rPr lang="en-US" altLang="en-US" sz="2400" kern="0" dirty="0">
                <a:solidFill>
                  <a:srgbClr val="000000"/>
                </a:solidFill>
                <a:latin typeface="Arial" panose="020B0604020202020204" pitchFamily="34" charset="0"/>
                <a:cs typeface="Arial" panose="020B0604020202020204" pitchFamily="34" charset="0"/>
              </a:rPr>
              <a:t> Handel:</a:t>
            </a:r>
          </a:p>
          <a:p>
            <a:pPr fontAlgn="base">
              <a:spcAft>
                <a:spcPct val="0"/>
              </a:spcAft>
              <a:defRPr/>
            </a:pPr>
            <a:endParaRPr lang="en-US" altLang="en-US" sz="2400" kern="0" dirty="0">
              <a:solidFill>
                <a:srgbClr val="000000"/>
              </a:solidFill>
              <a:latin typeface="Arial" panose="020B0604020202020204" pitchFamily="34" charset="0"/>
              <a:cs typeface="Arial" panose="020B0604020202020204" pitchFamily="34" charset="0"/>
            </a:endParaRPr>
          </a:p>
          <a:p>
            <a:pPr marL="757626" lvl="2" indent="-342900" fontAlgn="base">
              <a:spcAft>
                <a:spcPct val="0"/>
              </a:spcAft>
              <a:buFont typeface="Wingdings" panose="05000000000000000000" pitchFamily="2" charset="2"/>
              <a:buChar char="Ø"/>
              <a:defRPr/>
            </a:pPr>
            <a:r>
              <a:rPr lang="en-US" altLang="en-US" sz="2400" kern="0" dirty="0" err="1">
                <a:solidFill>
                  <a:srgbClr val="000000"/>
                </a:solidFill>
                <a:latin typeface="Arial" panose="020B0604020202020204" pitchFamily="34" charset="0"/>
                <a:cs typeface="Arial" panose="020B0604020202020204" pitchFamily="34" charset="0"/>
              </a:rPr>
              <a:t>Produktionsfaktoren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können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nicht</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kostenfrei</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zwischen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Sektoren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ausgetauscht</a:t>
            </a:r>
            <a:r>
              <a:rPr lang="en-US" altLang="en-US" sz="2400" kern="0" dirty="0">
                <a:solidFill>
                  <a:srgbClr val="000000"/>
                </a:solidFill>
                <a:latin typeface="Arial" panose="020B0604020202020204" pitchFamily="34" charset="0"/>
                <a:cs typeface="Arial" panose="020B0604020202020204" pitchFamily="34" charset="0"/>
              </a:rPr>
              <a:t> warden</a:t>
            </a:r>
          </a:p>
          <a:p>
            <a:pPr marL="757626" lvl="2" indent="-342900" fontAlgn="base">
              <a:spcAft>
                <a:spcPct val="0"/>
              </a:spcAft>
              <a:buFont typeface="Wingdings" panose="05000000000000000000" pitchFamily="2" charset="2"/>
              <a:buChar char="Ø"/>
              <a:defRPr/>
            </a:pPr>
            <a:endParaRPr lang="en-US" altLang="en-US" sz="2400" kern="0" dirty="0">
              <a:solidFill>
                <a:srgbClr val="000000"/>
              </a:solidFill>
              <a:latin typeface="Arial" panose="020B0604020202020204" pitchFamily="34" charset="0"/>
              <a:cs typeface="Arial" panose="020B0604020202020204" pitchFamily="34" charset="0"/>
            </a:endParaRPr>
          </a:p>
          <a:p>
            <a:pPr marL="757626" lvl="2" indent="-342900" fontAlgn="base">
              <a:spcAft>
                <a:spcPct val="0"/>
              </a:spcAft>
              <a:buFont typeface="Wingdings" panose="05000000000000000000" pitchFamily="2" charset="2"/>
              <a:buChar char="Ø"/>
              <a:defRPr/>
            </a:pPr>
            <a:r>
              <a:rPr lang="en-US" altLang="en-US" sz="2400" kern="0" dirty="0" err="1">
                <a:solidFill>
                  <a:srgbClr val="000000"/>
                </a:solidFill>
                <a:latin typeface="Arial" panose="020B0604020202020204" pitchFamily="34" charset="0"/>
                <a:cs typeface="Arial" panose="020B0604020202020204" pitchFamily="34" charset="0"/>
              </a:rPr>
              <a:t>Industriesektoren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unterscheiden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sich</a:t>
            </a:r>
            <a:r>
              <a:rPr lang="en-US" altLang="en-US" sz="2400" kern="0" dirty="0">
                <a:solidFill>
                  <a:srgbClr val="000000"/>
                </a:solidFill>
                <a:latin typeface="Arial" panose="020B0604020202020204" pitchFamily="34" charset="0"/>
                <a:cs typeface="Arial" panose="020B0604020202020204" pitchFamily="34" charset="0"/>
              </a:rPr>
              <a:t> in </a:t>
            </a:r>
            <a:r>
              <a:rPr lang="en-US" altLang="en-US" sz="2400" kern="0" dirty="0" err="1">
                <a:solidFill>
                  <a:srgbClr val="000000"/>
                </a:solidFill>
                <a:latin typeface="Arial" panose="020B0604020202020204" pitchFamily="34" charset="0"/>
                <a:cs typeface="Arial" panose="020B0604020202020204" pitchFamily="34" charset="0"/>
              </a:rPr>
              <a:t>Ihrer</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Nachfrage</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nach</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Produktionsfaktoren</a:t>
            </a:r>
            <a:endParaRPr lang="en-US" altLang="en-US" sz="2400" kern="0" dirty="0">
              <a:solidFill>
                <a:srgbClr val="000000"/>
              </a:solidFill>
              <a:latin typeface="Arial" panose="020B0604020202020204" pitchFamily="34" charset="0"/>
              <a:cs typeface="Arial" panose="020B0604020202020204" pitchFamily="34" charset="0"/>
            </a:endParaRPr>
          </a:p>
          <a:p>
            <a:endParaRPr lang="en-US" sz="2903" dirty="0">
              <a:solidFill>
                <a:sysClr val="windowText" lastClr="000000"/>
              </a:solidFill>
              <a:latin typeface="Arial" panose="020B0604020202020204" pitchFamily="34" charset="0"/>
              <a:cs typeface="Arial" panose="020B0604020202020204" pitchFamily="34" charset="0"/>
            </a:endParaRPr>
          </a:p>
        </p:txBody>
      </p:sp>
      <p:sp>
        <p:nvSpPr>
          <p:cNvPr id="3" name="Textfeld 2">
            <a:extLst>
              <a:ext uri="{FF2B5EF4-FFF2-40B4-BE49-F238E27FC236}">
                <a16:creationId xmlns:a16="http://schemas.microsoft.com/office/drawing/2014/main" id="{3FB3BFF3-A7CB-49D9-AABA-35E08320A24F}"/>
              </a:ext>
            </a:extLst>
          </p:cNvPr>
          <p:cNvSpPr txBox="1"/>
          <p:nvPr/>
        </p:nvSpPr>
        <p:spPr>
          <a:xfrm>
            <a:off x="2495600" y="4869160"/>
            <a:ext cx="7272808" cy="801380"/>
          </a:xfrm>
          <a:prstGeom prst="rect">
            <a:avLst/>
          </a:prstGeom>
          <a:noFill/>
        </p:spPr>
        <p:txBody>
          <a:bodyPr wrap="square" rtlCol="0">
            <a:noAutofit/>
          </a:bodyPr>
          <a:lstStyle/>
          <a:p>
            <a:endParaRPr lang="de-DE" dirty="0"/>
          </a:p>
        </p:txBody>
      </p:sp>
    </p:spTree>
    <p:extLst>
      <p:ext uri="{BB962C8B-B14F-4D97-AF65-F5344CB8AC3E}">
        <p14:creationId xmlns:p14="http://schemas.microsoft.com/office/powerpoint/2010/main" val="2487990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0" name="Textfeld 49">
                <a:extLst>
                  <a:ext uri="{FF2B5EF4-FFF2-40B4-BE49-F238E27FC236}">
                    <a16:creationId xmlns:a16="http://schemas.microsoft.com/office/drawing/2014/main" id="{AC295E5F-81DA-4333-8E8E-760B9DD427A5}"/>
                  </a:ext>
                </a:extLst>
              </p:cNvPr>
              <p:cNvSpPr txBox="1"/>
              <p:nvPr/>
            </p:nvSpPr>
            <p:spPr>
              <a:xfrm>
                <a:off x="5353878" y="1217399"/>
                <a:ext cx="6904383" cy="583429"/>
              </a:xfrm>
              <a:prstGeom prst="rect">
                <a:avLst/>
              </a:prstGeom>
              <a:noFill/>
            </p:spPr>
            <p:txBody>
              <a:bodyPr wrap="square" rtlCol="0">
                <a:spAutoFit/>
              </a:bodyPr>
              <a:lstStyle/>
              <a:p>
                <a14:m>
                  <m:oMath xmlns:m="http://schemas.openxmlformats.org/officeDocument/2006/math">
                    <m:r>
                      <a:rPr lang="de-DE" sz="2000" i="1" smtClean="0">
                        <a:latin typeface="Cambria Math" panose="02040503050406030204" pitchFamily="18" charset="0"/>
                      </a:rPr>
                      <m:t>𝑑𝐺</m:t>
                    </m:r>
                    <m:r>
                      <a:rPr lang="de-DE" sz="2000" b="0" i="1" smtClean="0">
                        <a:latin typeface="Cambria Math" panose="02040503050406030204" pitchFamily="18" charset="0"/>
                      </a:rPr>
                      <m:t>=</m:t>
                    </m:r>
                    <m:f>
                      <m:fPr>
                        <m:ctrlPr>
                          <a:rPr lang="de-DE" sz="2000" i="1">
                            <a:latin typeface="Cambria Math" panose="02040503050406030204" pitchFamily="18" charset="0"/>
                          </a:rPr>
                        </m:ctrlPr>
                      </m:fPr>
                      <m:num>
                        <m:r>
                          <a:rPr lang="de-DE" sz="2000" i="1" smtClean="0">
                            <a:latin typeface="Cambria Math" panose="02040503050406030204" pitchFamily="18" charset="0"/>
                            <a:ea typeface="Cambria Math" panose="02040503050406030204" pitchFamily="18" charset="0"/>
                          </a:rPr>
                          <m:t>𝜕</m:t>
                        </m:r>
                        <m:r>
                          <a:rPr lang="de-DE" sz="2000" i="1">
                            <a:latin typeface="Cambria Math" panose="02040503050406030204" pitchFamily="18" charset="0"/>
                          </a:rPr>
                          <m:t>𝐺</m:t>
                        </m:r>
                      </m:num>
                      <m:den>
                        <m:r>
                          <a:rPr lang="de-DE" sz="2000" i="1">
                            <a:latin typeface="Cambria Math" panose="02040503050406030204" pitchFamily="18" charset="0"/>
                            <a:ea typeface="Cambria Math" panose="02040503050406030204" pitchFamily="18" charset="0"/>
                          </a:rPr>
                          <m:t>𝜕</m:t>
                        </m:r>
                        <m:sSub>
                          <m:sSubPr>
                            <m:ctrlPr>
                              <a:rPr lang="de-DE" sz="2000" i="1" smtClean="0">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𝐺</m:t>
                            </m:r>
                          </m:sub>
                        </m:sSub>
                      </m:den>
                    </m:f>
                    <m:sSub>
                      <m:sSubPr>
                        <m:ctrlPr>
                          <a:rPr lang="de-DE" sz="2000" i="1">
                            <a:latin typeface="Cambria Math" panose="02040503050406030204" pitchFamily="18" charset="0"/>
                          </a:rPr>
                        </m:ctrlPr>
                      </m:sSubPr>
                      <m:e>
                        <m:r>
                          <a:rPr lang="de-DE" sz="2000" b="0" i="1" smtClean="0">
                            <a:latin typeface="Cambria Math" panose="02040503050406030204" pitchFamily="18" charset="0"/>
                          </a:rPr>
                          <m:t>𝑑</m:t>
                        </m:r>
                        <m:r>
                          <a:rPr lang="de-DE" sz="2000" i="1">
                            <a:latin typeface="Cambria Math" panose="02040503050406030204" pitchFamily="18" charset="0"/>
                          </a:rPr>
                          <m:t>𝐿</m:t>
                        </m:r>
                      </m:e>
                      <m:sub>
                        <m:r>
                          <a:rPr lang="de-DE" sz="2000" i="1">
                            <a:latin typeface="Cambria Math" panose="02040503050406030204" pitchFamily="18" charset="0"/>
                          </a:rPr>
                          <m:t>𝐺</m:t>
                        </m:r>
                      </m:sub>
                    </m:sSub>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i="1">
                            <a:latin typeface="Cambria Math" panose="02040503050406030204" pitchFamily="18" charset="0"/>
                          </a:rPr>
                          <m:t>𝐺</m:t>
                        </m:r>
                      </m:sub>
                    </m:sSub>
                    <m:r>
                      <a:rPr lang="de-DE" sz="2000" i="1" smtClean="0">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𝑑𝐿</m:t>
                        </m:r>
                      </m:e>
                      <m:sub>
                        <m:r>
                          <a:rPr lang="de-DE" sz="2000" i="1">
                            <a:latin typeface="Cambria Math" panose="02040503050406030204" pitchFamily="18" charset="0"/>
                          </a:rPr>
                          <m:t>𝐺</m:t>
                        </m:r>
                      </m:sub>
                    </m:sSub>
                  </m:oMath>
                </a14:m>
                <a:r>
                  <a:rPr lang="de-DE" sz="2000" dirty="0" smtClean="0">
                    <a:ea typeface="Cambria Math" panose="02040503050406030204" pitchFamily="18" charset="0"/>
                  </a:rPr>
                  <a:t> und </a:t>
                </a:r>
                <a14:m>
                  <m:oMath xmlns:m="http://schemas.openxmlformats.org/officeDocument/2006/math">
                    <m:r>
                      <a:rPr lang="de-DE" sz="2000" i="1">
                        <a:latin typeface="Cambria Math" panose="02040503050406030204" pitchFamily="18" charset="0"/>
                      </a:rPr>
                      <m:t>𝑑</m:t>
                    </m:r>
                    <m:r>
                      <a:rPr lang="de-DE" sz="2000" b="0" i="1" smtClean="0">
                        <a:latin typeface="Cambria Math" panose="02040503050406030204" pitchFamily="18" charset="0"/>
                      </a:rPr>
                      <m:t>𝑀</m:t>
                    </m:r>
                    <m:r>
                      <a:rPr lang="de-DE" sz="2000" i="1">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ea typeface="Cambria Math" panose="02040503050406030204" pitchFamily="18" charset="0"/>
                          </a:rPr>
                          <m:t>𝜕</m:t>
                        </m:r>
                        <m:r>
                          <a:rPr lang="de-DE" sz="2000" b="0" i="1" smtClean="0">
                            <a:latin typeface="Cambria Math" panose="02040503050406030204" pitchFamily="18" charset="0"/>
                            <a:ea typeface="Cambria Math" panose="02040503050406030204" pitchFamily="18" charset="0"/>
                          </a:rPr>
                          <m:t>𝑀</m:t>
                        </m:r>
                      </m:num>
                      <m:den>
                        <m:r>
                          <a:rPr lang="de-DE" sz="2000" i="1">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𝑀</m:t>
                            </m:r>
                          </m:sub>
                        </m:sSub>
                      </m:den>
                    </m:f>
                    <m:sSub>
                      <m:sSubPr>
                        <m:ctrlPr>
                          <a:rPr lang="de-DE" sz="2000" i="1">
                            <a:latin typeface="Cambria Math" panose="02040503050406030204" pitchFamily="18" charset="0"/>
                          </a:rPr>
                        </m:ctrlPr>
                      </m:sSubPr>
                      <m:e>
                        <m:r>
                          <a:rPr lang="de-DE" sz="2000" i="1">
                            <a:latin typeface="Cambria Math" panose="02040503050406030204" pitchFamily="18" charset="0"/>
                          </a:rPr>
                          <m:t>𝑑𝐿</m:t>
                        </m:r>
                      </m:e>
                      <m:sub>
                        <m:r>
                          <a:rPr lang="de-DE" sz="2000" b="0" i="1" smtClean="0">
                            <a:latin typeface="Cambria Math" panose="02040503050406030204" pitchFamily="18" charset="0"/>
                          </a:rPr>
                          <m:t>𝑀</m:t>
                        </m:r>
                      </m:sub>
                    </m:sSub>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b="0" i="1" smtClean="0">
                            <a:latin typeface="Cambria Math" panose="02040503050406030204" pitchFamily="18" charset="0"/>
                          </a:rPr>
                          <m:t>𝑀</m:t>
                        </m:r>
                      </m:sub>
                    </m:sSub>
                    <m:r>
                      <a:rPr lang="de-DE" sz="2000" i="1">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𝑑𝐿</m:t>
                        </m:r>
                      </m:e>
                      <m:sub>
                        <m:r>
                          <a:rPr lang="de-DE" sz="2000" b="0" i="1" smtClean="0">
                            <a:latin typeface="Cambria Math" panose="02040503050406030204" pitchFamily="18" charset="0"/>
                          </a:rPr>
                          <m:t>𝑀</m:t>
                        </m:r>
                      </m:sub>
                    </m:sSub>
                  </m:oMath>
                </a14:m>
                <a:endParaRPr lang="de-DE" sz="2000" dirty="0">
                  <a:ea typeface="Cambria Math" panose="02040503050406030204" pitchFamily="18" charset="0"/>
                </a:endParaRPr>
              </a:p>
            </p:txBody>
          </p:sp>
        </mc:Choice>
        <mc:Fallback xmlns="">
          <p:sp>
            <p:nvSpPr>
              <p:cNvPr id="50" name="Textfeld 49">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5353878" y="1217399"/>
                <a:ext cx="6904383" cy="583429"/>
              </a:xfrm>
              <a:prstGeom prst="rect">
                <a:avLst/>
              </a:prstGeom>
              <a:blipFill>
                <a:blip r:embed="rId3"/>
                <a:stretch>
                  <a:fillRect b="-105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1" name="Textfeld 50">
                <a:extLst>
                  <a:ext uri="{FF2B5EF4-FFF2-40B4-BE49-F238E27FC236}">
                    <a16:creationId xmlns:a16="http://schemas.microsoft.com/office/drawing/2014/main" id="{AC295E5F-81DA-4333-8E8E-760B9DD427A5}"/>
                  </a:ext>
                </a:extLst>
              </p:cNvPr>
              <p:cNvSpPr txBox="1"/>
              <p:nvPr/>
            </p:nvSpPr>
            <p:spPr>
              <a:xfrm>
                <a:off x="8428389" y="720610"/>
                <a:ext cx="2418515" cy="400110"/>
              </a:xfrm>
              <a:prstGeom prst="rect">
                <a:avLst/>
              </a:prstGeom>
              <a:noFill/>
            </p:spPr>
            <p:txBody>
              <a:bodyPr wrap="square" rtlCol="0">
                <a:spAutoFit/>
              </a:bodyPr>
              <a:lstStyle/>
              <a:p>
                <a14:m>
                  <m:oMath xmlns:m="http://schemas.openxmlformats.org/officeDocument/2006/math">
                    <m:sSub>
                      <m:sSubPr>
                        <m:ctrlPr>
                          <a:rPr lang="de-DE" sz="2000" i="1" smtClean="0">
                            <a:latin typeface="Cambria Math" panose="02040503050406030204" pitchFamily="18" charset="0"/>
                          </a:rPr>
                        </m:ctrlPr>
                      </m:sSubPr>
                      <m:e>
                        <m:r>
                          <a:rPr lang="de-DE" sz="2000" b="0" i="1" smtClean="0">
                            <a:latin typeface="Cambria Math" panose="02040503050406030204" pitchFamily="18" charset="0"/>
                          </a:rPr>
                          <m:t>𝐺</m:t>
                        </m:r>
                        <m:r>
                          <a:rPr lang="de-DE" sz="2000" b="0" i="1" smtClean="0">
                            <a:latin typeface="Cambria Math" panose="02040503050406030204" pitchFamily="18" charset="0"/>
                          </a:rPr>
                          <m:t>(</m:t>
                        </m:r>
                        <m:r>
                          <a:rPr lang="de-DE" sz="2000" i="1">
                            <a:latin typeface="Cambria Math" panose="02040503050406030204" pitchFamily="18" charset="0"/>
                          </a:rPr>
                          <m:t>𝐿</m:t>
                        </m:r>
                      </m:e>
                      <m:sub>
                        <m:r>
                          <a:rPr lang="de-DE" sz="2000" i="1">
                            <a:latin typeface="Cambria Math" panose="02040503050406030204" pitchFamily="18" charset="0"/>
                          </a:rPr>
                          <m:t>𝐺</m:t>
                        </m:r>
                      </m:sub>
                    </m:sSub>
                    <m:r>
                      <a:rPr lang="de-DE" sz="2000" b="0" i="1" smtClean="0">
                        <a:latin typeface="Cambria Math" panose="02040503050406030204" pitchFamily="18" charset="0"/>
                      </a:rPr>
                      <m:t>)</m:t>
                    </m:r>
                  </m:oMath>
                </a14:m>
                <a:r>
                  <a:rPr lang="de-DE" sz="2000" dirty="0" smtClean="0">
                    <a:ea typeface="Cambria Math" panose="02040503050406030204" pitchFamily="18" charset="0"/>
                  </a:rPr>
                  <a:t>	und </a:t>
                </a:r>
                <a:r>
                  <a:rPr lang="de-DE" sz="2000" dirty="0" smtClean="0"/>
                  <a:t> </a:t>
                </a:r>
                <a14:m>
                  <m:oMath xmlns:m="http://schemas.openxmlformats.org/officeDocument/2006/math">
                    <m:r>
                      <a:rPr lang="de-DE" sz="2000" i="1">
                        <a:latin typeface="Cambria Math" panose="02040503050406030204" pitchFamily="18" charset="0"/>
                      </a:rPr>
                      <m:t>𝑀</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i="1">
                        <a:latin typeface="Cambria Math" panose="02040503050406030204" pitchFamily="18" charset="0"/>
                      </a:rPr>
                      <m:t>)</m:t>
                    </m:r>
                  </m:oMath>
                </a14:m>
                <a:endParaRPr lang="de-DE" sz="2000" dirty="0">
                  <a:ea typeface="Cambria Math" panose="02040503050406030204" pitchFamily="18" charset="0"/>
                </a:endParaRPr>
              </a:p>
            </p:txBody>
          </p:sp>
        </mc:Choice>
        <mc:Fallback xmlns="">
          <p:sp>
            <p:nvSpPr>
              <p:cNvPr id="51" name="Textfeld 50">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8428389" y="720610"/>
                <a:ext cx="2418515" cy="400110"/>
              </a:xfrm>
              <a:prstGeom prst="rect">
                <a:avLst/>
              </a:prstGeom>
              <a:blipFill>
                <a:blip r:embed="rId4"/>
                <a:stretch>
                  <a:fillRect t="-7576" b="-2575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2" name="Textfeld 51">
                <a:extLst>
                  <a:ext uri="{FF2B5EF4-FFF2-40B4-BE49-F238E27FC236}">
                    <a16:creationId xmlns:a16="http://schemas.microsoft.com/office/drawing/2014/main" id="{AC295E5F-81DA-4333-8E8E-760B9DD427A5}"/>
                  </a:ext>
                </a:extLst>
              </p:cNvPr>
              <p:cNvSpPr txBox="1"/>
              <p:nvPr/>
            </p:nvSpPr>
            <p:spPr>
              <a:xfrm>
                <a:off x="470460" y="720610"/>
                <a:ext cx="8017557" cy="400110"/>
              </a:xfrm>
              <a:prstGeom prst="rect">
                <a:avLst/>
              </a:prstGeom>
              <a:noFill/>
            </p:spPr>
            <p:txBody>
              <a:bodyPr wrap="square" rtlCol="0">
                <a:spAutoFit/>
              </a:bodyPr>
              <a:lstStyle/>
              <a:p>
                <a14:m>
                  <m:oMath xmlns:m="http://schemas.openxmlformats.org/officeDocument/2006/math">
                    <m:r>
                      <a:rPr lang="de-DE" sz="2000" i="1" smtClean="0">
                        <a:latin typeface="Cambria Math" panose="02040503050406030204" pitchFamily="18" charset="0"/>
                      </a:rPr>
                      <m:t>𝐺</m:t>
                    </m:r>
                  </m:oMath>
                </a14:m>
                <a:r>
                  <a:rPr lang="de-DE" sz="2000" dirty="0" smtClean="0"/>
                  <a:t> und </a:t>
                </a:r>
                <a14:m>
                  <m:oMath xmlns:m="http://schemas.openxmlformats.org/officeDocument/2006/math">
                    <m:r>
                      <a:rPr lang="de-DE" sz="2000" b="0" i="1" smtClean="0">
                        <a:latin typeface="Cambria Math" panose="02040503050406030204" pitchFamily="18" charset="0"/>
                      </a:rPr>
                      <m:t>𝑀</m:t>
                    </m:r>
                  </m:oMath>
                </a14:m>
                <a:r>
                  <a:rPr lang="de-DE" sz="2000" dirty="0" smtClean="0"/>
                  <a:t> sind beides Funktionen des jeweiligen Arbeitseinsatzes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𝐺</m:t>
                        </m:r>
                      </m:sub>
                    </m:sSub>
                  </m:oMath>
                </a14:m>
                <a:r>
                  <a:rPr lang="de-DE" sz="2000" dirty="0" smtClean="0">
                    <a:ea typeface="Cambria Math" panose="02040503050406030204" pitchFamily="18" charset="0"/>
                  </a:rPr>
                  <a:t> und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𝑀</m:t>
                        </m:r>
                      </m:sub>
                    </m:sSub>
                  </m:oMath>
                </a14:m>
                <a:endParaRPr lang="de-DE" sz="2000" dirty="0">
                  <a:ea typeface="Cambria Math" panose="02040503050406030204" pitchFamily="18" charset="0"/>
                </a:endParaRPr>
              </a:p>
            </p:txBody>
          </p:sp>
        </mc:Choice>
        <mc:Fallback xmlns="">
          <p:sp>
            <p:nvSpPr>
              <p:cNvPr id="52" name="Textfeld 51">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470460" y="720610"/>
                <a:ext cx="8017557" cy="400110"/>
              </a:xfrm>
              <a:prstGeom prst="rect">
                <a:avLst/>
              </a:prstGeom>
              <a:blipFill>
                <a:blip r:embed="rId5"/>
                <a:stretch>
                  <a:fillRect t="-7576" b="-2575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3" name="Textfeld 52">
                <a:extLst>
                  <a:ext uri="{FF2B5EF4-FFF2-40B4-BE49-F238E27FC236}">
                    <a16:creationId xmlns:a16="http://schemas.microsoft.com/office/drawing/2014/main" id="{AC295E5F-81DA-4333-8E8E-760B9DD427A5}"/>
                  </a:ext>
                </a:extLst>
              </p:cNvPr>
              <p:cNvSpPr txBox="1"/>
              <p:nvPr/>
            </p:nvSpPr>
            <p:spPr>
              <a:xfrm>
                <a:off x="46391" y="1309059"/>
                <a:ext cx="5426757" cy="400110"/>
              </a:xfrm>
              <a:prstGeom prst="rect">
                <a:avLst/>
              </a:prstGeom>
              <a:noFill/>
            </p:spPr>
            <p:txBody>
              <a:bodyPr wrap="square" rtlCol="0">
                <a:spAutoFit/>
              </a:bodyPr>
              <a:lstStyle/>
              <a:p>
                <a:r>
                  <a:rPr lang="de-DE" sz="2000" dirty="0" smtClean="0"/>
                  <a:t>Die Änderungen </a:t>
                </a:r>
                <a14:m>
                  <m:oMath xmlns:m="http://schemas.openxmlformats.org/officeDocument/2006/math">
                    <m:r>
                      <m:rPr>
                        <m:sty m:val="p"/>
                      </m:rPr>
                      <a:rPr lang="de-DE" sz="2000" b="0" i="0" smtClean="0">
                        <a:latin typeface="Cambria Math" panose="02040503050406030204" pitchFamily="18" charset="0"/>
                      </a:rPr>
                      <m:t>d</m:t>
                    </m:r>
                    <m:r>
                      <a:rPr lang="de-DE" sz="2000" i="1">
                        <a:latin typeface="Cambria Math" panose="02040503050406030204" pitchFamily="18" charset="0"/>
                      </a:rPr>
                      <m:t>𝐺</m:t>
                    </m:r>
                  </m:oMath>
                </a14:m>
                <a:r>
                  <a:rPr lang="de-DE" sz="2000" dirty="0"/>
                  <a:t> und </a:t>
                </a:r>
                <a14:m>
                  <m:oMath xmlns:m="http://schemas.openxmlformats.org/officeDocument/2006/math">
                    <m:r>
                      <m:rPr>
                        <m:sty m:val="p"/>
                      </m:rPr>
                      <a:rPr lang="de-DE" sz="2000" b="0" i="0" smtClean="0">
                        <a:latin typeface="Cambria Math" panose="02040503050406030204" pitchFamily="18" charset="0"/>
                      </a:rPr>
                      <m:t>d</m:t>
                    </m:r>
                    <m:r>
                      <a:rPr lang="de-DE" sz="2000" i="1">
                        <a:latin typeface="Cambria Math" panose="02040503050406030204" pitchFamily="18" charset="0"/>
                      </a:rPr>
                      <m:t>𝑀</m:t>
                    </m:r>
                  </m:oMath>
                </a14:m>
                <a:r>
                  <a:rPr lang="de-DE" sz="2000" dirty="0"/>
                  <a:t> </a:t>
                </a:r>
                <a:r>
                  <a:rPr lang="de-DE" sz="2000" dirty="0" smtClean="0"/>
                  <a:t>ergeben sich dann zu</a:t>
                </a:r>
                <a:endParaRPr lang="de-DE" sz="2000" dirty="0">
                  <a:ea typeface="Cambria Math" panose="02040503050406030204" pitchFamily="18" charset="0"/>
                </a:endParaRPr>
              </a:p>
            </p:txBody>
          </p:sp>
        </mc:Choice>
        <mc:Fallback xmlns="">
          <p:sp>
            <p:nvSpPr>
              <p:cNvPr id="53" name="Textfeld 52">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46391" y="1309059"/>
                <a:ext cx="5426757" cy="400110"/>
              </a:xfrm>
              <a:prstGeom prst="rect">
                <a:avLst/>
              </a:prstGeom>
              <a:blipFill>
                <a:blip r:embed="rId6"/>
                <a:stretch>
                  <a:fillRect l="-1236" t="-9231" b="-27692"/>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5" name="Textfeld 54">
                <a:extLst>
                  <a:ext uri="{FF2B5EF4-FFF2-40B4-BE49-F238E27FC236}">
                    <a16:creationId xmlns:a16="http://schemas.microsoft.com/office/drawing/2014/main" id="{AC295E5F-81DA-4333-8E8E-760B9DD427A5}"/>
                  </a:ext>
                </a:extLst>
              </p:cNvPr>
              <p:cNvSpPr txBox="1"/>
              <p:nvPr/>
            </p:nvSpPr>
            <p:spPr>
              <a:xfrm>
                <a:off x="2577556" y="65576"/>
                <a:ext cx="6957383" cy="578363"/>
              </a:xfrm>
              <a:prstGeom prst="rect">
                <a:avLst/>
              </a:prstGeom>
              <a:noFill/>
            </p:spPr>
            <p:txBody>
              <a:bodyPr wrap="square" rtlCol="0">
                <a:spAutoFit/>
              </a:bodyPr>
              <a:lstStyle/>
              <a:p>
                <a:r>
                  <a:rPr lang="de-DE" sz="2000" b="1" dirty="0" smtClean="0"/>
                  <a:t>Ableitung des Zusammenhangs </a:t>
                </a:r>
                <a14:m>
                  <m:oMath xmlns:m="http://schemas.openxmlformats.org/officeDocument/2006/math">
                    <m:f>
                      <m:fPr>
                        <m:ctrlPr>
                          <a:rPr lang="de-DE" sz="2000" b="1" i="1">
                            <a:latin typeface="Cambria Math" panose="02040503050406030204" pitchFamily="18" charset="0"/>
                          </a:rPr>
                        </m:ctrlPr>
                      </m:fPr>
                      <m:num>
                        <m:r>
                          <a:rPr lang="de-DE" sz="2000" b="1" i="1">
                            <a:latin typeface="Cambria Math" panose="02040503050406030204" pitchFamily="18" charset="0"/>
                          </a:rPr>
                          <m:t>𝒅𝑮</m:t>
                        </m:r>
                      </m:num>
                      <m:den>
                        <m:r>
                          <a:rPr lang="de-DE" sz="2000" b="1" i="1">
                            <a:latin typeface="Cambria Math" panose="02040503050406030204" pitchFamily="18" charset="0"/>
                          </a:rPr>
                          <m:t>𝒅𝑴</m:t>
                        </m:r>
                      </m:den>
                    </m:f>
                    <m:r>
                      <a:rPr lang="de-DE" sz="2000" b="1" i="1">
                        <a:latin typeface="Cambria Math" panose="02040503050406030204" pitchFamily="18" charset="0"/>
                      </a:rPr>
                      <m:t>=−</m:t>
                    </m:r>
                    <m:f>
                      <m:fPr>
                        <m:ctrlPr>
                          <a:rPr lang="de-DE" sz="2000" b="1" i="1">
                            <a:latin typeface="Cambria Math" panose="02040503050406030204" pitchFamily="18" charset="0"/>
                          </a:rPr>
                        </m:ctrlPr>
                      </m:fPr>
                      <m:num>
                        <m:sSub>
                          <m:sSubPr>
                            <m:ctrlPr>
                              <a:rPr lang="de-DE" sz="2000" b="1" i="1" smtClean="0">
                                <a:latin typeface="Cambria Math" panose="02040503050406030204" pitchFamily="18" charset="0"/>
                              </a:rPr>
                            </m:ctrlPr>
                          </m:sSubPr>
                          <m:e>
                            <m:r>
                              <a:rPr lang="de-DE" sz="2000" b="1" i="1" smtClean="0">
                                <a:latin typeface="Cambria Math" panose="02040503050406030204" pitchFamily="18" charset="0"/>
                              </a:rPr>
                              <m:t>𝑮𝑷𝑳</m:t>
                            </m:r>
                          </m:e>
                          <m:sub>
                            <m:r>
                              <a:rPr lang="de-DE" sz="2000" b="1" i="1" smtClean="0">
                                <a:latin typeface="Cambria Math" panose="02040503050406030204" pitchFamily="18" charset="0"/>
                              </a:rPr>
                              <m:t>𝑮</m:t>
                            </m:r>
                          </m:sub>
                        </m:sSub>
                      </m:num>
                      <m:den>
                        <m:sSub>
                          <m:sSubPr>
                            <m:ctrlPr>
                              <a:rPr lang="de-DE" sz="2000" b="1" i="1">
                                <a:latin typeface="Cambria Math" panose="02040503050406030204" pitchFamily="18" charset="0"/>
                              </a:rPr>
                            </m:ctrlPr>
                          </m:sSubPr>
                          <m:e>
                            <m:r>
                              <a:rPr lang="de-DE" sz="2000" b="1" i="1">
                                <a:latin typeface="Cambria Math" panose="02040503050406030204" pitchFamily="18" charset="0"/>
                              </a:rPr>
                              <m:t>𝑮𝑷𝑳</m:t>
                            </m:r>
                          </m:e>
                          <m:sub>
                            <m:r>
                              <a:rPr lang="de-DE" sz="2000" b="1" i="1" smtClean="0">
                                <a:latin typeface="Cambria Math" panose="02040503050406030204" pitchFamily="18" charset="0"/>
                              </a:rPr>
                              <m:t>𝑴</m:t>
                            </m:r>
                          </m:sub>
                        </m:sSub>
                      </m:den>
                    </m:f>
                    <m:r>
                      <a:rPr lang="de-DE" sz="2000" b="1" i="1" smtClean="0">
                        <a:latin typeface="Cambria Math" panose="02040503050406030204" pitchFamily="18" charset="0"/>
                      </a:rPr>
                      <m:t>&lt;</m:t>
                    </m:r>
                    <m:r>
                      <a:rPr lang="de-DE" sz="2000" b="1" i="1" smtClean="0">
                        <a:latin typeface="Cambria Math" panose="02040503050406030204" pitchFamily="18" charset="0"/>
                      </a:rPr>
                      <m:t>𝟎</m:t>
                    </m:r>
                  </m:oMath>
                </a14:m>
                <a:r>
                  <a:rPr lang="de-DE" sz="2000" b="1" dirty="0" smtClean="0">
                    <a:ea typeface="Cambria Math" panose="02040503050406030204" pitchFamily="18" charset="0"/>
                  </a:rPr>
                  <a:t> </a:t>
                </a:r>
                <a:r>
                  <a:rPr lang="de-DE" sz="2000" b="1" dirty="0"/>
                  <a:t> </a:t>
                </a:r>
                <a14:m>
                  <m:oMath xmlns:m="http://schemas.openxmlformats.org/officeDocument/2006/math">
                    <m:acc>
                      <m:accPr>
                        <m:chr m:val="̅"/>
                        <m:ctrlPr>
                          <a:rPr lang="de-DE" sz="2000" b="1" i="1">
                            <a:latin typeface="Cambria Math" panose="02040503050406030204" pitchFamily="18" charset="0"/>
                          </a:rPr>
                        </m:ctrlPr>
                      </m:accPr>
                      <m:e>
                        <m:r>
                          <a:rPr lang="de-DE" sz="2000" b="1" i="1">
                            <a:latin typeface="Cambria Math" panose="02040503050406030204" pitchFamily="18" charset="0"/>
                          </a:rPr>
                          <m:t>𝑳</m:t>
                        </m:r>
                      </m:e>
                    </m:acc>
                    <m:r>
                      <a:rPr lang="de-DE" sz="2000" b="1" i="1" smtClean="0">
                        <a:latin typeface="Cambria Math" panose="02040503050406030204" pitchFamily="18" charset="0"/>
                      </a:rPr>
                      <m:t>=</m:t>
                    </m:r>
                    <m:sSub>
                      <m:sSubPr>
                        <m:ctrlPr>
                          <a:rPr lang="de-DE" sz="2000" b="1" i="1">
                            <a:latin typeface="Cambria Math" panose="02040503050406030204" pitchFamily="18" charset="0"/>
                          </a:rPr>
                        </m:ctrlPr>
                      </m:sSubPr>
                      <m:e>
                        <m:r>
                          <a:rPr lang="de-DE" sz="2000" b="1" i="1">
                            <a:latin typeface="Cambria Math" panose="02040503050406030204" pitchFamily="18" charset="0"/>
                          </a:rPr>
                          <m:t>𝑳</m:t>
                        </m:r>
                      </m:e>
                      <m:sub>
                        <m:r>
                          <a:rPr lang="de-DE" sz="2000" b="1" i="1">
                            <a:latin typeface="Cambria Math" panose="02040503050406030204" pitchFamily="18" charset="0"/>
                          </a:rPr>
                          <m:t>𝑮</m:t>
                        </m:r>
                      </m:sub>
                    </m:sSub>
                    <m:r>
                      <a:rPr lang="de-DE" sz="2000" b="1" i="1" smtClean="0">
                        <a:latin typeface="Cambria Math" panose="02040503050406030204" pitchFamily="18" charset="0"/>
                      </a:rPr>
                      <m:t>+</m:t>
                    </m:r>
                    <m:sSub>
                      <m:sSubPr>
                        <m:ctrlPr>
                          <a:rPr lang="de-DE" sz="2000" b="1" i="1">
                            <a:latin typeface="Cambria Math" panose="02040503050406030204" pitchFamily="18" charset="0"/>
                          </a:rPr>
                        </m:ctrlPr>
                      </m:sSubPr>
                      <m:e>
                        <m:r>
                          <a:rPr lang="de-DE" sz="2000" b="1" i="1">
                            <a:latin typeface="Cambria Math" panose="02040503050406030204" pitchFamily="18" charset="0"/>
                          </a:rPr>
                          <m:t>𝑳</m:t>
                        </m:r>
                      </m:e>
                      <m:sub>
                        <m:r>
                          <a:rPr lang="de-DE" sz="2000" b="1" i="1" smtClean="0">
                            <a:latin typeface="Cambria Math" panose="02040503050406030204" pitchFamily="18" charset="0"/>
                          </a:rPr>
                          <m:t>𝑴</m:t>
                        </m:r>
                      </m:sub>
                    </m:sSub>
                  </m:oMath>
                </a14:m>
                <a:endParaRPr lang="de-DE" sz="2000" b="1" dirty="0">
                  <a:ea typeface="Cambria Math" panose="02040503050406030204" pitchFamily="18" charset="0"/>
                </a:endParaRPr>
              </a:p>
            </p:txBody>
          </p:sp>
        </mc:Choice>
        <mc:Fallback xmlns="">
          <p:sp>
            <p:nvSpPr>
              <p:cNvPr id="55" name="Textfeld 54">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2577556" y="65576"/>
                <a:ext cx="6957383" cy="578363"/>
              </a:xfrm>
              <a:prstGeom prst="rect">
                <a:avLst/>
              </a:prstGeom>
              <a:blipFill>
                <a:blip r:embed="rId7"/>
                <a:stretch>
                  <a:fillRect l="-964" b="-105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6" name="Textfeld 55">
                <a:extLst>
                  <a:ext uri="{FF2B5EF4-FFF2-40B4-BE49-F238E27FC236}">
                    <a16:creationId xmlns:a16="http://schemas.microsoft.com/office/drawing/2014/main" id="{AC295E5F-81DA-4333-8E8E-760B9DD427A5}"/>
                  </a:ext>
                </a:extLst>
              </p:cNvPr>
              <p:cNvSpPr txBox="1"/>
              <p:nvPr/>
            </p:nvSpPr>
            <p:spPr>
              <a:xfrm>
                <a:off x="46391" y="2180389"/>
                <a:ext cx="3783496" cy="400110"/>
              </a:xfrm>
              <a:prstGeom prst="rect">
                <a:avLst/>
              </a:prstGeom>
              <a:noFill/>
            </p:spPr>
            <p:txBody>
              <a:bodyPr wrap="square" rtlCol="0">
                <a:spAutoFit/>
              </a:bodyPr>
              <a:lstStyle/>
              <a:p>
                <a:r>
                  <a:rPr lang="de-DE" sz="2000" dirty="0" smtClean="0"/>
                  <a:t>Teilt man</a:t>
                </a:r>
                <a:r>
                  <a:rPr lang="de-DE" sz="2000" dirty="0"/>
                  <a:t> </a:t>
                </a:r>
                <a14:m>
                  <m:oMath xmlns:m="http://schemas.openxmlformats.org/officeDocument/2006/math">
                    <m:r>
                      <a:rPr lang="de-DE" sz="2000" i="1">
                        <a:latin typeface="Cambria Math" panose="02040503050406030204" pitchFamily="18" charset="0"/>
                      </a:rPr>
                      <m:t>𝑑𝐺</m:t>
                    </m:r>
                  </m:oMath>
                </a14:m>
                <a:r>
                  <a:rPr lang="de-DE" sz="2000" dirty="0" smtClean="0"/>
                  <a:t> durch </a:t>
                </a:r>
                <a14:m>
                  <m:oMath xmlns:m="http://schemas.openxmlformats.org/officeDocument/2006/math">
                    <m:r>
                      <a:rPr lang="de-DE" sz="2000" i="1">
                        <a:latin typeface="Cambria Math" panose="02040503050406030204" pitchFamily="18" charset="0"/>
                      </a:rPr>
                      <m:t>𝑑</m:t>
                    </m:r>
                    <m:r>
                      <a:rPr lang="de-DE" sz="2000" b="0" i="1" smtClean="0">
                        <a:latin typeface="Cambria Math" panose="02040503050406030204" pitchFamily="18" charset="0"/>
                      </a:rPr>
                      <m:t>𝑀</m:t>
                    </m:r>
                  </m:oMath>
                </a14:m>
                <a:r>
                  <a:rPr lang="de-DE" sz="2000" dirty="0" smtClean="0"/>
                  <a:t> erhält man</a:t>
                </a:r>
                <a:endParaRPr lang="de-DE" sz="2000" dirty="0">
                  <a:ea typeface="Cambria Math" panose="02040503050406030204" pitchFamily="18" charset="0"/>
                </a:endParaRPr>
              </a:p>
            </p:txBody>
          </p:sp>
        </mc:Choice>
        <mc:Fallback xmlns="">
          <p:sp>
            <p:nvSpPr>
              <p:cNvPr id="56" name="Textfeld 55">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46391" y="2180389"/>
                <a:ext cx="3783496" cy="400110"/>
              </a:xfrm>
              <a:prstGeom prst="rect">
                <a:avLst/>
              </a:prstGeom>
              <a:blipFill>
                <a:blip r:embed="rId8"/>
                <a:stretch>
                  <a:fillRect l="-1774" t="-9231" r="-1613" b="-27692"/>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7" name="Textfeld 56">
                <a:extLst>
                  <a:ext uri="{FF2B5EF4-FFF2-40B4-BE49-F238E27FC236}">
                    <a16:creationId xmlns:a16="http://schemas.microsoft.com/office/drawing/2014/main" id="{AC295E5F-81DA-4333-8E8E-760B9DD427A5}"/>
                  </a:ext>
                </a:extLst>
              </p:cNvPr>
              <p:cNvSpPr txBox="1"/>
              <p:nvPr/>
            </p:nvSpPr>
            <p:spPr>
              <a:xfrm>
                <a:off x="3829887" y="2057804"/>
                <a:ext cx="3366052" cy="72699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de-DE" sz="2000" i="1" smtClean="0">
                              <a:latin typeface="Cambria Math" panose="02040503050406030204" pitchFamily="18" charset="0"/>
                            </a:rPr>
                          </m:ctrlPr>
                        </m:fPr>
                        <m:num>
                          <m:r>
                            <a:rPr lang="de-DE" sz="2000" b="0" i="1" smtClean="0">
                              <a:latin typeface="Cambria Math" panose="02040503050406030204" pitchFamily="18" charset="0"/>
                            </a:rPr>
                            <m:t>𝑑</m:t>
                          </m:r>
                          <m:r>
                            <a:rPr lang="de-DE" sz="2000" i="1">
                              <a:latin typeface="Cambria Math" panose="02040503050406030204" pitchFamily="18" charset="0"/>
                            </a:rPr>
                            <m:t>𝐺</m:t>
                          </m:r>
                        </m:num>
                        <m:den>
                          <m:r>
                            <a:rPr lang="de-DE" sz="2000" b="0" i="1" smtClean="0">
                              <a:latin typeface="Cambria Math" panose="02040503050406030204" pitchFamily="18" charset="0"/>
                            </a:rPr>
                            <m:t>𝑑𝑀</m:t>
                          </m:r>
                        </m:den>
                      </m:f>
                      <m:r>
                        <a:rPr lang="de-DE" sz="2000" b="0" i="1" smtClean="0">
                          <a:latin typeface="Cambria Math" panose="02040503050406030204" pitchFamily="18" charset="0"/>
                        </a:rPr>
                        <m:t>=</m:t>
                      </m:r>
                      <m:f>
                        <m:fPr>
                          <m:ctrlPr>
                            <a:rPr lang="de-DE" sz="2000" i="1">
                              <a:latin typeface="Cambria Math" panose="02040503050406030204" pitchFamily="18" charset="0"/>
                            </a:rPr>
                          </m:ctrlPr>
                        </m:fPr>
                        <m:num>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i="1">
                                  <a:latin typeface="Cambria Math" panose="02040503050406030204" pitchFamily="18" charset="0"/>
                                </a:rPr>
                                <m:t>𝐺</m:t>
                              </m:r>
                            </m:sub>
                          </m:sSub>
                        </m:num>
                        <m:den>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b="0" i="1" smtClean="0">
                                  <a:latin typeface="Cambria Math" panose="02040503050406030204" pitchFamily="18" charset="0"/>
                                </a:rPr>
                                <m:t>𝑀</m:t>
                              </m:r>
                            </m:sub>
                          </m:sSub>
                        </m:den>
                      </m:f>
                      <m:r>
                        <a:rPr lang="de-DE" sz="2000" i="1">
                          <a:latin typeface="Cambria Math" panose="02040503050406030204" pitchFamily="18" charset="0"/>
                          <a:ea typeface="Cambria Math" panose="02040503050406030204" pitchFamily="18" charset="0"/>
                        </a:rPr>
                        <m:t>∙</m:t>
                      </m:r>
                      <m:f>
                        <m:fPr>
                          <m:ctrlPr>
                            <a:rPr lang="de-DE" sz="2000" i="1">
                              <a:latin typeface="Cambria Math" panose="02040503050406030204" pitchFamily="18" charset="0"/>
                            </a:rPr>
                          </m:ctrlPr>
                        </m:fPr>
                        <m:num>
                          <m:sSub>
                            <m:sSubPr>
                              <m:ctrlPr>
                                <a:rPr lang="de-DE" sz="2000" i="1">
                                  <a:latin typeface="Cambria Math" panose="02040503050406030204" pitchFamily="18" charset="0"/>
                                </a:rPr>
                              </m:ctrlPr>
                            </m:sSubPr>
                            <m:e>
                              <m:r>
                                <a:rPr lang="de-DE" sz="2000" b="0" i="1" smtClean="0">
                                  <a:latin typeface="Cambria Math" panose="02040503050406030204" pitchFamily="18" charset="0"/>
                                </a:rPr>
                                <m:t>𝑑</m:t>
                              </m:r>
                              <m:r>
                                <a:rPr lang="de-DE" sz="2000" i="1">
                                  <a:latin typeface="Cambria Math" panose="02040503050406030204" pitchFamily="18" charset="0"/>
                                </a:rPr>
                                <m:t>𝐿</m:t>
                              </m:r>
                            </m:e>
                            <m:sub>
                              <m:r>
                                <a:rPr lang="de-DE" sz="2000" i="1">
                                  <a:latin typeface="Cambria Math" panose="02040503050406030204" pitchFamily="18" charset="0"/>
                                </a:rPr>
                                <m:t>𝐺</m:t>
                              </m:r>
                            </m:sub>
                          </m:sSub>
                        </m:num>
                        <m:den>
                          <m:sSub>
                            <m:sSubPr>
                              <m:ctrlPr>
                                <a:rPr lang="de-DE" sz="2000" i="1">
                                  <a:latin typeface="Cambria Math" panose="02040503050406030204" pitchFamily="18" charset="0"/>
                                </a:rPr>
                              </m:ctrlPr>
                            </m:sSubPr>
                            <m:e>
                              <m:r>
                                <a:rPr lang="de-DE" sz="2000" b="0" i="1" smtClean="0">
                                  <a:latin typeface="Cambria Math" panose="02040503050406030204" pitchFamily="18" charset="0"/>
                                </a:rPr>
                                <m:t>𝑑</m:t>
                              </m:r>
                              <m:r>
                                <a:rPr lang="de-DE" sz="2000" i="1">
                                  <a:latin typeface="Cambria Math" panose="02040503050406030204" pitchFamily="18" charset="0"/>
                                </a:rPr>
                                <m:t>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        (1)</m:t>
                      </m:r>
                    </m:oMath>
                  </m:oMathPara>
                </a14:m>
                <a:endParaRPr lang="de-DE" sz="2000" dirty="0">
                  <a:ea typeface="Cambria Math" panose="02040503050406030204" pitchFamily="18" charset="0"/>
                </a:endParaRPr>
              </a:p>
            </p:txBody>
          </p:sp>
        </mc:Choice>
        <mc:Fallback xmlns="">
          <p:sp>
            <p:nvSpPr>
              <p:cNvPr id="57" name="Textfeld 56">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3829887" y="2057804"/>
                <a:ext cx="3366052" cy="726994"/>
              </a:xfrm>
              <a:prstGeom prst="rect">
                <a:avLst/>
              </a:prstGeom>
              <a:blipFill>
                <a:blip r:embed="rId9"/>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8" name="Textfeld 57">
                <a:extLst>
                  <a:ext uri="{FF2B5EF4-FFF2-40B4-BE49-F238E27FC236}">
                    <a16:creationId xmlns:a16="http://schemas.microsoft.com/office/drawing/2014/main" id="{AC295E5F-81DA-4333-8E8E-760B9DD427A5}"/>
                  </a:ext>
                </a:extLst>
              </p:cNvPr>
              <p:cNvSpPr txBox="1"/>
              <p:nvPr/>
            </p:nvSpPr>
            <p:spPr>
              <a:xfrm>
                <a:off x="99401" y="3041774"/>
                <a:ext cx="6354408" cy="400110"/>
              </a:xfrm>
              <a:prstGeom prst="rect">
                <a:avLst/>
              </a:prstGeom>
              <a:noFill/>
            </p:spPr>
            <p:txBody>
              <a:bodyPr wrap="square" rtlCol="0">
                <a:spAutoFit/>
              </a:bodyPr>
              <a:lstStyle/>
              <a:p>
                <a:r>
                  <a:rPr lang="de-DE" sz="2000" dirty="0" smtClean="0"/>
                  <a:t>Aus der Ressourcenbeschränkung </a:t>
                </a:r>
                <a14:m>
                  <m:oMath xmlns:m="http://schemas.openxmlformats.org/officeDocument/2006/math">
                    <m:acc>
                      <m:accPr>
                        <m:chr m:val="̅"/>
                        <m:ctrlPr>
                          <a:rPr lang="de-DE" sz="2000" i="1">
                            <a:latin typeface="Cambria Math" panose="02040503050406030204" pitchFamily="18" charset="0"/>
                          </a:rPr>
                        </m:ctrlPr>
                      </m:accPr>
                      <m:e>
                        <m:r>
                          <a:rPr lang="de-DE" sz="2000" b="0" i="1">
                            <a:latin typeface="Cambria Math" panose="02040503050406030204" pitchFamily="18" charset="0"/>
                          </a:rPr>
                          <m:t>𝐿</m:t>
                        </m:r>
                      </m:e>
                    </m:acc>
                    <m:r>
                      <a:rPr lang="de-DE" sz="2000" b="0" i="1">
                        <a:latin typeface="Cambria Math" panose="02040503050406030204" pitchFamily="18" charset="0"/>
                      </a:rPr>
                      <m:t>=</m:t>
                    </m:r>
                    <m:sSub>
                      <m:sSubPr>
                        <m:ctrlPr>
                          <a:rPr lang="de-DE" sz="2000" i="1">
                            <a:latin typeface="Cambria Math" panose="02040503050406030204" pitchFamily="18" charset="0"/>
                          </a:rPr>
                        </m:ctrlPr>
                      </m:sSubPr>
                      <m:e>
                        <m:r>
                          <a:rPr lang="de-DE" sz="2000" b="0" i="1">
                            <a:latin typeface="Cambria Math" panose="02040503050406030204" pitchFamily="18" charset="0"/>
                          </a:rPr>
                          <m:t>𝐿</m:t>
                        </m:r>
                      </m:e>
                      <m:sub>
                        <m:r>
                          <a:rPr lang="de-DE" sz="2000" b="0" i="1">
                            <a:latin typeface="Cambria Math" panose="02040503050406030204" pitchFamily="18" charset="0"/>
                          </a:rPr>
                          <m:t>𝐺</m:t>
                        </m:r>
                      </m:sub>
                    </m:sSub>
                    <m:r>
                      <a:rPr lang="de-DE" sz="2000" b="0" i="1">
                        <a:latin typeface="Cambria Math" panose="02040503050406030204" pitchFamily="18" charset="0"/>
                      </a:rPr>
                      <m:t>+</m:t>
                    </m:r>
                    <m:sSub>
                      <m:sSubPr>
                        <m:ctrlPr>
                          <a:rPr lang="de-DE" sz="2000" i="1">
                            <a:latin typeface="Cambria Math" panose="02040503050406030204" pitchFamily="18" charset="0"/>
                          </a:rPr>
                        </m:ctrlPr>
                      </m:sSubPr>
                      <m:e>
                        <m:r>
                          <a:rPr lang="de-DE" sz="2000" b="0" i="1">
                            <a:latin typeface="Cambria Math" panose="02040503050406030204" pitchFamily="18" charset="0"/>
                          </a:rPr>
                          <m:t>𝐿</m:t>
                        </m:r>
                      </m:e>
                      <m:sub>
                        <m:r>
                          <a:rPr lang="de-DE" sz="2000" b="0" i="1">
                            <a:latin typeface="Cambria Math" panose="02040503050406030204" pitchFamily="18" charset="0"/>
                          </a:rPr>
                          <m:t>𝑀</m:t>
                        </m:r>
                      </m:sub>
                    </m:sSub>
                  </m:oMath>
                </a14:m>
                <a:r>
                  <a:rPr lang="de-DE" sz="2000" dirty="0" smtClean="0">
                    <a:ea typeface="Cambria Math" panose="02040503050406030204" pitchFamily="18" charset="0"/>
                  </a:rPr>
                  <a:t> folgt aber</a:t>
                </a:r>
                <a:endParaRPr lang="de-DE" sz="2000" dirty="0">
                  <a:ea typeface="Cambria Math" panose="02040503050406030204" pitchFamily="18" charset="0"/>
                </a:endParaRPr>
              </a:p>
            </p:txBody>
          </p:sp>
        </mc:Choice>
        <mc:Fallback xmlns="">
          <p:sp>
            <p:nvSpPr>
              <p:cNvPr id="58" name="Textfeld 57">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99401" y="3041774"/>
                <a:ext cx="6354408" cy="400110"/>
              </a:xfrm>
              <a:prstGeom prst="rect">
                <a:avLst/>
              </a:prstGeom>
              <a:blipFill>
                <a:blip r:embed="rId10"/>
                <a:stretch>
                  <a:fillRect l="-959" t="-9091" b="-2575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9" name="Textfeld 58">
                <a:extLst>
                  <a:ext uri="{FF2B5EF4-FFF2-40B4-BE49-F238E27FC236}">
                    <a16:creationId xmlns:a16="http://schemas.microsoft.com/office/drawing/2014/main" id="{AC295E5F-81DA-4333-8E8E-760B9DD427A5}"/>
                  </a:ext>
                </a:extLst>
              </p:cNvPr>
              <p:cNvSpPr txBox="1"/>
              <p:nvPr/>
            </p:nvSpPr>
            <p:spPr>
              <a:xfrm>
                <a:off x="6142391" y="2899146"/>
                <a:ext cx="5983347" cy="72699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de-DE" sz="2000" b="0" i="0" smtClean="0">
                          <a:latin typeface="Cambria Math" panose="02040503050406030204" pitchFamily="18" charset="0"/>
                        </a:rPr>
                        <m:t>d</m:t>
                      </m:r>
                      <m:acc>
                        <m:accPr>
                          <m:chr m:val="̅"/>
                          <m:ctrlPr>
                            <a:rPr lang="de-DE" sz="2000" i="1">
                              <a:latin typeface="Cambria Math" panose="02040503050406030204" pitchFamily="18" charset="0"/>
                            </a:rPr>
                          </m:ctrlPr>
                        </m:accPr>
                        <m:e>
                          <m:r>
                            <a:rPr lang="de-DE" sz="2000" b="0" i="1">
                              <a:latin typeface="Cambria Math" panose="02040503050406030204" pitchFamily="18" charset="0"/>
                            </a:rPr>
                            <m:t>𝐿</m:t>
                          </m:r>
                        </m:e>
                      </m:acc>
                      <m:r>
                        <a:rPr lang="de-DE" sz="2000" b="0" i="1">
                          <a:latin typeface="Cambria Math" panose="02040503050406030204" pitchFamily="18" charset="0"/>
                        </a:rPr>
                        <m:t>=</m:t>
                      </m:r>
                      <m:sSub>
                        <m:sSubPr>
                          <m:ctrlPr>
                            <a:rPr lang="de-DE" sz="2000" i="1">
                              <a:latin typeface="Cambria Math" panose="02040503050406030204" pitchFamily="18" charset="0"/>
                            </a:rPr>
                          </m:ctrlPr>
                        </m:sSubPr>
                        <m:e>
                          <m:r>
                            <a:rPr lang="de-DE" sz="2000" b="0" i="1" smtClean="0">
                              <a:latin typeface="Cambria Math" panose="02040503050406030204" pitchFamily="18" charset="0"/>
                            </a:rPr>
                            <m:t>0=</m:t>
                          </m:r>
                          <m:r>
                            <a:rPr lang="de-DE" sz="2000" b="0" i="1" smtClean="0">
                              <a:latin typeface="Cambria Math" panose="02040503050406030204" pitchFamily="18" charset="0"/>
                            </a:rPr>
                            <m:t>𝑑𝐿</m:t>
                          </m:r>
                        </m:e>
                        <m:sub>
                          <m:r>
                            <a:rPr lang="de-DE" sz="2000" b="0" i="1">
                              <a:latin typeface="Cambria Math" panose="02040503050406030204" pitchFamily="18" charset="0"/>
                            </a:rPr>
                            <m:t>𝐺</m:t>
                          </m:r>
                        </m:sub>
                      </m:sSub>
                      <m:r>
                        <a:rPr lang="de-DE" sz="2000" b="0" i="1">
                          <a:latin typeface="Cambria Math" panose="02040503050406030204" pitchFamily="18" charset="0"/>
                        </a:rPr>
                        <m:t>+</m:t>
                      </m:r>
                      <m:r>
                        <a:rPr lang="de-DE" sz="2000" b="0" i="1" smtClean="0">
                          <a:latin typeface="Cambria Math" panose="02040503050406030204" pitchFamily="18" charset="0"/>
                        </a:rPr>
                        <m:t>𝑑</m:t>
                      </m:r>
                      <m:sSub>
                        <m:sSubPr>
                          <m:ctrlPr>
                            <a:rPr lang="de-DE" sz="2000" i="1">
                              <a:latin typeface="Cambria Math" panose="02040503050406030204" pitchFamily="18" charset="0"/>
                            </a:rPr>
                          </m:ctrlPr>
                        </m:sSubPr>
                        <m:e>
                          <m:r>
                            <a:rPr lang="de-DE" sz="2000" b="0" i="1">
                              <a:latin typeface="Cambria Math" panose="02040503050406030204" pitchFamily="18" charset="0"/>
                            </a:rPr>
                            <m:t>𝐿</m:t>
                          </m:r>
                        </m:e>
                        <m:sub>
                          <m:r>
                            <a:rPr lang="de-DE" sz="2000" b="0" i="1">
                              <a:latin typeface="Cambria Math" panose="02040503050406030204" pitchFamily="18" charset="0"/>
                            </a:rPr>
                            <m:t>𝑀</m:t>
                          </m:r>
                        </m:sub>
                      </m:sSub>
                      <m:r>
                        <a:rPr lang="de-DE" sz="2000" i="1" smtClean="0">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b="0" i="1" smtClean="0">
                              <a:latin typeface="Cambria Math" panose="02040503050406030204" pitchFamily="18" charset="0"/>
                            </a:rPr>
                            <m:t>−</m:t>
                          </m:r>
                          <m:r>
                            <a:rPr lang="de-DE" sz="2000" i="1">
                              <a:latin typeface="Cambria Math" panose="02040503050406030204" pitchFamily="18" charset="0"/>
                            </a:rPr>
                            <m:t>𝑑𝐿</m:t>
                          </m:r>
                        </m:e>
                        <m:sub>
                          <m:r>
                            <a:rPr lang="de-DE" sz="2000" i="1">
                              <a:latin typeface="Cambria Math" panose="02040503050406030204" pitchFamily="18" charset="0"/>
                            </a:rPr>
                            <m:t>𝐺</m:t>
                          </m:r>
                        </m:sub>
                      </m:sSub>
                      <m:r>
                        <a:rPr lang="de-DE" sz="2000" b="0" i="1" smtClean="0">
                          <a:latin typeface="Cambria Math" panose="02040503050406030204" pitchFamily="18" charset="0"/>
                        </a:rPr>
                        <m:t>=</m:t>
                      </m:r>
                      <m:r>
                        <a:rPr lang="de-DE" sz="2000" i="1">
                          <a:latin typeface="Cambria Math" panose="02040503050406030204" pitchFamily="18" charset="0"/>
                        </a:rPr>
                        <m:t>𝑑</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i="1">
                          <a:latin typeface="Cambria Math" panose="02040503050406030204" pitchFamily="18" charset="0"/>
                          <a:ea typeface="Cambria Math" panose="02040503050406030204" pitchFamily="18" charset="0"/>
                        </a:rPr>
                        <m:t>→</m:t>
                      </m:r>
                      <m:f>
                        <m:fPr>
                          <m:ctrlPr>
                            <a:rPr lang="de-DE" sz="2000" i="1">
                              <a:latin typeface="Cambria Math" panose="02040503050406030204" pitchFamily="18" charset="0"/>
                            </a:rPr>
                          </m:ctrlPr>
                        </m:fPr>
                        <m:num>
                          <m:sSub>
                            <m:sSubPr>
                              <m:ctrlPr>
                                <a:rPr lang="de-DE" sz="2000" i="1">
                                  <a:latin typeface="Cambria Math" panose="02040503050406030204" pitchFamily="18" charset="0"/>
                                </a:rPr>
                              </m:ctrlPr>
                            </m:sSubPr>
                            <m:e>
                              <m:r>
                                <a:rPr lang="de-DE" sz="2000" i="1">
                                  <a:latin typeface="Cambria Math" panose="02040503050406030204" pitchFamily="18" charset="0"/>
                                </a:rPr>
                                <m:t>𝑑𝐿</m:t>
                              </m:r>
                            </m:e>
                            <m:sub>
                              <m:r>
                                <a:rPr lang="de-DE" sz="2000" i="1">
                                  <a:latin typeface="Cambria Math" panose="02040503050406030204" pitchFamily="18" charset="0"/>
                                </a:rPr>
                                <m:t>𝐺</m:t>
                              </m:r>
                            </m:sub>
                          </m:sSub>
                        </m:num>
                        <m:den>
                          <m:sSub>
                            <m:sSubPr>
                              <m:ctrlPr>
                                <a:rPr lang="de-DE" sz="2000" i="1">
                                  <a:latin typeface="Cambria Math" panose="02040503050406030204" pitchFamily="18" charset="0"/>
                                </a:rPr>
                              </m:ctrlPr>
                            </m:sSubPr>
                            <m:e>
                              <m:r>
                                <a:rPr lang="de-DE" sz="2000" i="1">
                                  <a:latin typeface="Cambria Math" panose="02040503050406030204" pitchFamily="18" charset="0"/>
                                </a:rPr>
                                <m:t>𝑑𝐿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=−1</m:t>
                      </m:r>
                    </m:oMath>
                  </m:oMathPara>
                </a14:m>
                <a:endParaRPr lang="de-DE" sz="2000" dirty="0">
                  <a:ea typeface="Cambria Math" panose="02040503050406030204" pitchFamily="18" charset="0"/>
                </a:endParaRPr>
              </a:p>
            </p:txBody>
          </p:sp>
        </mc:Choice>
        <mc:Fallback xmlns="">
          <p:sp>
            <p:nvSpPr>
              <p:cNvPr id="59" name="Textfeld 58">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6142391" y="2899146"/>
                <a:ext cx="5983347" cy="726994"/>
              </a:xfrm>
              <a:prstGeom prst="rect">
                <a:avLst/>
              </a:prstGeom>
              <a:blipFill>
                <a:blip r:embed="rId11"/>
                <a:stretch>
                  <a:fillRect/>
                </a:stretch>
              </a:blipFill>
            </p:spPr>
            <p:txBody>
              <a:bodyPr/>
              <a:lstStyle/>
              <a:p>
                <a:r>
                  <a:rPr lang="de-DE">
                    <a:noFill/>
                  </a:rPr>
                  <a:t> </a:t>
                </a:r>
              </a:p>
            </p:txBody>
          </p:sp>
        </mc:Fallback>
      </mc:AlternateContent>
      <p:sp>
        <p:nvSpPr>
          <p:cNvPr id="60" name="Textfeld 59">
            <a:extLst>
              <a:ext uri="{FF2B5EF4-FFF2-40B4-BE49-F238E27FC236}">
                <a16:creationId xmlns:a16="http://schemas.microsoft.com/office/drawing/2014/main" id="{AC295E5F-81DA-4333-8E8E-760B9DD427A5}"/>
              </a:ext>
            </a:extLst>
          </p:cNvPr>
          <p:cNvSpPr txBox="1"/>
          <p:nvPr/>
        </p:nvSpPr>
        <p:spPr>
          <a:xfrm>
            <a:off x="59647" y="3887360"/>
            <a:ext cx="2020944" cy="400110"/>
          </a:xfrm>
          <a:prstGeom prst="rect">
            <a:avLst/>
          </a:prstGeom>
          <a:noFill/>
        </p:spPr>
        <p:txBody>
          <a:bodyPr wrap="square" rtlCol="0">
            <a:spAutoFit/>
          </a:bodyPr>
          <a:lstStyle/>
          <a:p>
            <a:r>
              <a:rPr lang="de-DE" sz="2000" dirty="0" smtClean="0"/>
              <a:t>Für (1) folgt dann</a:t>
            </a:r>
            <a:endParaRPr lang="de-DE" sz="2000" dirty="0">
              <a:ea typeface="Cambria Math" panose="02040503050406030204" pitchFamily="18" charset="0"/>
            </a:endParaRPr>
          </a:p>
        </p:txBody>
      </p:sp>
      <mc:AlternateContent xmlns:mc="http://schemas.openxmlformats.org/markup-compatibility/2006" xmlns:a14="http://schemas.microsoft.com/office/drawing/2010/main">
        <mc:Choice Requires="a14">
          <p:sp>
            <p:nvSpPr>
              <p:cNvPr id="61" name="Textfeld 60">
                <a:extLst>
                  <a:ext uri="{FF2B5EF4-FFF2-40B4-BE49-F238E27FC236}">
                    <a16:creationId xmlns:a16="http://schemas.microsoft.com/office/drawing/2014/main" id="{AC295E5F-81DA-4333-8E8E-760B9DD427A5}"/>
                  </a:ext>
                </a:extLst>
              </p:cNvPr>
              <p:cNvSpPr txBox="1"/>
              <p:nvPr/>
            </p:nvSpPr>
            <p:spPr>
              <a:xfrm>
                <a:off x="1987826" y="3723918"/>
                <a:ext cx="3366052" cy="72699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de-DE" sz="2000" i="1" smtClean="0">
                              <a:latin typeface="Cambria Math" panose="02040503050406030204" pitchFamily="18" charset="0"/>
                            </a:rPr>
                          </m:ctrlPr>
                        </m:fPr>
                        <m:num>
                          <m:r>
                            <a:rPr lang="de-DE" sz="2000" b="0" i="1" smtClean="0">
                              <a:latin typeface="Cambria Math" panose="02040503050406030204" pitchFamily="18" charset="0"/>
                            </a:rPr>
                            <m:t>𝑑</m:t>
                          </m:r>
                          <m:r>
                            <a:rPr lang="de-DE" sz="2000" i="1">
                              <a:latin typeface="Cambria Math" panose="02040503050406030204" pitchFamily="18" charset="0"/>
                            </a:rPr>
                            <m:t>𝐺</m:t>
                          </m:r>
                        </m:num>
                        <m:den>
                          <m:r>
                            <a:rPr lang="de-DE" sz="2000" b="0" i="1" smtClean="0">
                              <a:latin typeface="Cambria Math" panose="02040503050406030204" pitchFamily="18" charset="0"/>
                            </a:rPr>
                            <m:t>𝑑𝑀</m:t>
                          </m:r>
                        </m:den>
                      </m:f>
                      <m:r>
                        <a:rPr lang="de-DE" sz="2000" b="0" i="1" smtClean="0">
                          <a:latin typeface="Cambria Math" panose="02040503050406030204" pitchFamily="18" charset="0"/>
                        </a:rPr>
                        <m:t>=−</m:t>
                      </m:r>
                      <m:f>
                        <m:fPr>
                          <m:ctrlPr>
                            <a:rPr lang="de-DE" sz="2000" i="1">
                              <a:latin typeface="Cambria Math" panose="02040503050406030204" pitchFamily="18" charset="0"/>
                            </a:rPr>
                          </m:ctrlPr>
                        </m:fPr>
                        <m:num>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i="1">
                                  <a:latin typeface="Cambria Math" panose="02040503050406030204" pitchFamily="18" charset="0"/>
                                </a:rPr>
                                <m:t>𝐺</m:t>
                              </m:r>
                            </m:sub>
                          </m:sSub>
                        </m:num>
                        <m:den>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b="0" i="1" smtClean="0">
                                  <a:latin typeface="Cambria Math" panose="02040503050406030204" pitchFamily="18" charset="0"/>
                                </a:rPr>
                                <m:t>𝑀</m:t>
                              </m:r>
                            </m:sub>
                          </m:sSub>
                        </m:den>
                      </m:f>
                      <m:r>
                        <a:rPr lang="de-DE" sz="2000" b="0" i="1" smtClean="0">
                          <a:latin typeface="Cambria Math" panose="02040503050406030204" pitchFamily="18" charset="0"/>
                        </a:rPr>
                        <m:t>       (2)</m:t>
                      </m:r>
                    </m:oMath>
                  </m:oMathPara>
                </a14:m>
                <a:endParaRPr lang="de-DE" sz="2000" dirty="0">
                  <a:ea typeface="Cambria Math" panose="02040503050406030204" pitchFamily="18" charset="0"/>
                </a:endParaRPr>
              </a:p>
            </p:txBody>
          </p:sp>
        </mc:Choice>
        <mc:Fallback xmlns="">
          <p:sp>
            <p:nvSpPr>
              <p:cNvPr id="61" name="Textfeld 60">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1987826" y="3723918"/>
                <a:ext cx="3366052" cy="726994"/>
              </a:xfrm>
              <a:prstGeom prst="rect">
                <a:avLst/>
              </a:prstGeom>
              <a:blipFill>
                <a:blip r:embed="rId12"/>
                <a:stretch>
                  <a:fillRect/>
                </a:stretch>
              </a:blipFill>
            </p:spPr>
            <p:txBody>
              <a:bodyPr/>
              <a:lstStyle/>
              <a:p>
                <a:r>
                  <a:rPr lang="de-DE">
                    <a:noFill/>
                  </a:rPr>
                  <a:t> </a:t>
                </a:r>
              </a:p>
            </p:txBody>
          </p:sp>
        </mc:Fallback>
      </mc:AlternateContent>
      <p:sp>
        <p:nvSpPr>
          <p:cNvPr id="62" name="Textfeld 61">
            <a:extLst>
              <a:ext uri="{FF2B5EF4-FFF2-40B4-BE49-F238E27FC236}">
                <a16:creationId xmlns:a16="http://schemas.microsoft.com/office/drawing/2014/main" id="{AC295E5F-81DA-4333-8E8E-760B9DD427A5}"/>
              </a:ext>
            </a:extLst>
          </p:cNvPr>
          <p:cNvSpPr txBox="1"/>
          <p:nvPr/>
        </p:nvSpPr>
        <p:spPr>
          <a:xfrm>
            <a:off x="59647" y="4510212"/>
            <a:ext cx="11211332" cy="1323439"/>
          </a:xfrm>
          <a:prstGeom prst="rect">
            <a:avLst/>
          </a:prstGeom>
          <a:noFill/>
        </p:spPr>
        <p:txBody>
          <a:bodyPr wrap="square" rtlCol="0">
            <a:spAutoFit/>
          </a:bodyPr>
          <a:lstStyle/>
          <a:p>
            <a:r>
              <a:rPr lang="de-DE" sz="2000" dirty="0" smtClean="0"/>
              <a:t>Da, wie aus der neoklassischen Produktionsfunktion abgeleitet, beide Grenzprodukte der Arbeit positiv sind je mehr Arbeitsinput desto mehr Output!) folgt wieder wie schon vorher grafisch abgeleitet die negative Steigung der Transformationskurve. Die Steigung der Transformationskurve bedeutet damit wieder, ausgehend von einem bestimmten Punkt:</a:t>
            </a:r>
            <a:endParaRPr lang="de-DE" sz="2000" dirty="0">
              <a:ea typeface="Cambria Math" panose="02040503050406030204" pitchFamily="18" charset="0"/>
            </a:endParaRPr>
          </a:p>
        </p:txBody>
      </p:sp>
      <p:sp>
        <p:nvSpPr>
          <p:cNvPr id="63" name="Textfeld 62">
            <a:extLst>
              <a:ext uri="{FF2B5EF4-FFF2-40B4-BE49-F238E27FC236}">
                <a16:creationId xmlns:a16="http://schemas.microsoft.com/office/drawing/2014/main" id="{AC295E5F-81DA-4333-8E8E-760B9DD427A5}"/>
              </a:ext>
            </a:extLst>
          </p:cNvPr>
          <p:cNvSpPr txBox="1"/>
          <p:nvPr/>
        </p:nvSpPr>
        <p:spPr>
          <a:xfrm>
            <a:off x="53021" y="5855792"/>
            <a:ext cx="11211332" cy="707886"/>
          </a:xfrm>
          <a:prstGeom prst="rect">
            <a:avLst/>
          </a:prstGeom>
          <a:noFill/>
        </p:spPr>
        <p:txBody>
          <a:bodyPr wrap="square" rtlCol="0">
            <a:spAutoFit/>
          </a:bodyPr>
          <a:lstStyle/>
          <a:p>
            <a:r>
              <a:rPr lang="de-DE" sz="2000" dirty="0" smtClean="0"/>
              <a:t>Auf wie viel von G muss man verzichten, wenn man eine zusätzliche Einheit von M produzieren möchte (im Hintergrund heißt das, dass Arbeiterinnen aus dem Sektor G in den Sektor M wechseln</a:t>
            </a:r>
            <a:endParaRPr lang="de-DE" sz="2000" dirty="0">
              <a:ea typeface="Cambria Math" panose="02040503050406030204" pitchFamily="18" charset="0"/>
            </a:endParaRPr>
          </a:p>
        </p:txBody>
      </p:sp>
    </p:spTree>
    <p:extLst>
      <p:ext uri="{BB962C8B-B14F-4D97-AF65-F5344CB8AC3E}">
        <p14:creationId xmlns:p14="http://schemas.microsoft.com/office/powerpoint/2010/main" val="2666236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1" grpId="0"/>
      <p:bldP spid="52" grpId="0"/>
      <p:bldP spid="53" grpId="0"/>
      <p:bldP spid="56" grpId="0"/>
      <p:bldP spid="57" grpId="0"/>
      <p:bldP spid="58" grpId="0"/>
      <p:bldP spid="59" grpId="0"/>
      <p:bldP spid="60" grpId="0"/>
      <p:bldP spid="61" grpId="0"/>
      <p:bldP spid="62" grpId="0"/>
      <p:bldP spid="6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Arbeitsmarkt</a:t>
            </a:r>
            <a:endParaRPr lang="en-US" sz="2631" dirty="0">
              <a:solidFill>
                <a:sysClr val="windowText" lastClr="000000"/>
              </a:solidFill>
            </a:endParaRPr>
          </a:p>
        </p:txBody>
      </p:sp>
      <p:cxnSp>
        <p:nvCxnSpPr>
          <p:cNvPr id="7" name="Gerade Verbindung mit Pfeil 6">
            <a:extLst>
              <a:ext uri="{FF2B5EF4-FFF2-40B4-BE49-F238E27FC236}">
                <a16:creationId xmlns:a16="http://schemas.microsoft.com/office/drawing/2014/main" id="{BA800690-216E-4FFE-B74A-3F480F160225}"/>
              </a:ext>
            </a:extLst>
          </p:cNvPr>
          <p:cNvCxnSpPr/>
          <p:nvPr/>
        </p:nvCxnSpPr>
        <p:spPr>
          <a:xfrm flipV="1">
            <a:off x="1369875" y="889966"/>
            <a:ext cx="0" cy="36724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F6C83955-1540-4E27-938D-3A5266E03546}"/>
              </a:ext>
            </a:extLst>
          </p:cNvPr>
          <p:cNvCxnSpPr>
            <a:cxnSpLocks/>
          </p:cNvCxnSpPr>
          <p:nvPr/>
        </p:nvCxnSpPr>
        <p:spPr>
          <a:xfrm>
            <a:off x="1369875" y="4562374"/>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feld 8">
            <a:extLst>
              <a:ext uri="{FF2B5EF4-FFF2-40B4-BE49-F238E27FC236}">
                <a16:creationId xmlns:a16="http://schemas.microsoft.com/office/drawing/2014/main" id="{D8A76E19-92E1-477C-81AF-342D4C547969}"/>
              </a:ext>
            </a:extLst>
          </p:cNvPr>
          <p:cNvSpPr txBox="1"/>
          <p:nvPr/>
        </p:nvSpPr>
        <p:spPr>
          <a:xfrm flipH="1">
            <a:off x="73731" y="1052764"/>
            <a:ext cx="1368148" cy="923330"/>
          </a:xfrm>
          <a:prstGeom prst="rect">
            <a:avLst/>
          </a:prstGeom>
          <a:noFill/>
        </p:spPr>
        <p:txBody>
          <a:bodyPr wrap="square" rtlCol="0">
            <a:spAutoFit/>
          </a:bodyPr>
          <a:lstStyle/>
          <a:p>
            <a:r>
              <a:rPr lang="de-DE" dirty="0"/>
              <a:t>Wertgrenz-produkt,</a:t>
            </a:r>
          </a:p>
          <a:p>
            <a:r>
              <a:rPr lang="de-DE" dirty="0"/>
              <a:t>Lohnsatz</a:t>
            </a:r>
          </a:p>
        </p:txBody>
      </p:sp>
      <p:sp>
        <p:nvSpPr>
          <p:cNvPr id="10" name="Textfeld 9">
            <a:extLst>
              <a:ext uri="{FF2B5EF4-FFF2-40B4-BE49-F238E27FC236}">
                <a16:creationId xmlns:a16="http://schemas.microsoft.com/office/drawing/2014/main" id="{E0570F9B-F66B-4DBF-9573-1CBC8359498B}"/>
              </a:ext>
            </a:extLst>
          </p:cNvPr>
          <p:cNvSpPr txBox="1"/>
          <p:nvPr/>
        </p:nvSpPr>
        <p:spPr>
          <a:xfrm flipH="1">
            <a:off x="6482449" y="4509120"/>
            <a:ext cx="576059" cy="369332"/>
          </a:xfrm>
          <a:prstGeom prst="rect">
            <a:avLst/>
          </a:prstGeom>
          <a:noFill/>
        </p:spPr>
        <p:txBody>
          <a:bodyPr wrap="square" rtlCol="0">
            <a:spAutoFit/>
          </a:bodyPr>
          <a:lstStyle/>
          <a:p>
            <a:r>
              <a:rPr lang="de-DE" dirty="0"/>
              <a:t>L</a:t>
            </a:r>
            <a:r>
              <a:rPr lang="de-DE" baseline="-25000" dirty="0"/>
              <a:t>G</a:t>
            </a:r>
            <a:endParaRPr lang="de-DE" dirty="0"/>
          </a:p>
        </p:txBody>
      </p:sp>
      <p:cxnSp>
        <p:nvCxnSpPr>
          <p:cNvPr id="13" name="Gerade Verbindung mit Pfeil 12">
            <a:extLst>
              <a:ext uri="{FF2B5EF4-FFF2-40B4-BE49-F238E27FC236}">
                <a16:creationId xmlns:a16="http://schemas.microsoft.com/office/drawing/2014/main" id="{E04ABFA5-E952-485F-ABFE-68893EA6C222}"/>
              </a:ext>
            </a:extLst>
          </p:cNvPr>
          <p:cNvCxnSpPr/>
          <p:nvPr/>
        </p:nvCxnSpPr>
        <p:spPr>
          <a:xfrm flipV="1">
            <a:off x="6338427" y="889966"/>
            <a:ext cx="0" cy="36724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6D3C6D04-596F-409E-A806-A6EB2F10FC83}"/>
              </a:ext>
            </a:extLst>
          </p:cNvPr>
          <p:cNvCxnSpPr>
            <a:cxnSpLocks/>
          </p:cNvCxnSpPr>
          <p:nvPr/>
        </p:nvCxnSpPr>
        <p:spPr>
          <a:xfrm flipH="1">
            <a:off x="1081843" y="4562374"/>
            <a:ext cx="1088504"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feld 14">
            <a:extLst>
              <a:ext uri="{FF2B5EF4-FFF2-40B4-BE49-F238E27FC236}">
                <a16:creationId xmlns:a16="http://schemas.microsoft.com/office/drawing/2014/main" id="{02D111B7-0529-4780-B1DE-7D2B4473D683}"/>
              </a:ext>
            </a:extLst>
          </p:cNvPr>
          <p:cNvSpPr txBox="1"/>
          <p:nvPr/>
        </p:nvSpPr>
        <p:spPr>
          <a:xfrm flipH="1">
            <a:off x="6410437" y="980728"/>
            <a:ext cx="1363457" cy="923330"/>
          </a:xfrm>
          <a:prstGeom prst="rect">
            <a:avLst/>
          </a:prstGeom>
          <a:noFill/>
        </p:spPr>
        <p:txBody>
          <a:bodyPr wrap="square" rtlCol="0">
            <a:spAutoFit/>
          </a:bodyPr>
          <a:lstStyle/>
          <a:p>
            <a:r>
              <a:rPr lang="de-DE" dirty="0"/>
              <a:t>Wertgrenz-produkt,</a:t>
            </a:r>
          </a:p>
          <a:p>
            <a:r>
              <a:rPr lang="de-DE" dirty="0"/>
              <a:t>Lohnsatz</a:t>
            </a:r>
          </a:p>
        </p:txBody>
      </p:sp>
      <p:sp>
        <p:nvSpPr>
          <p:cNvPr id="16" name="Textfeld 15">
            <a:extLst>
              <a:ext uri="{FF2B5EF4-FFF2-40B4-BE49-F238E27FC236}">
                <a16:creationId xmlns:a16="http://schemas.microsoft.com/office/drawing/2014/main" id="{93CDF5C6-01AA-492C-B4B1-0B523A8A0746}"/>
              </a:ext>
            </a:extLst>
          </p:cNvPr>
          <p:cNvSpPr txBox="1"/>
          <p:nvPr/>
        </p:nvSpPr>
        <p:spPr>
          <a:xfrm flipH="1">
            <a:off x="994825" y="4516293"/>
            <a:ext cx="576059" cy="369332"/>
          </a:xfrm>
          <a:prstGeom prst="rect">
            <a:avLst/>
          </a:prstGeom>
          <a:noFill/>
        </p:spPr>
        <p:txBody>
          <a:bodyPr wrap="square" rtlCol="0">
            <a:spAutoFit/>
          </a:bodyPr>
          <a:lstStyle/>
          <a:p>
            <a:r>
              <a:rPr lang="de-DE" dirty="0"/>
              <a:t>L</a:t>
            </a:r>
            <a:r>
              <a:rPr lang="de-DE" baseline="-25000" dirty="0"/>
              <a:t>M</a:t>
            </a:r>
            <a:endParaRPr lang="de-DE" dirty="0"/>
          </a:p>
        </p:txBody>
      </p:sp>
      <mc:AlternateContent xmlns:mc="http://schemas.openxmlformats.org/markup-compatibility/2006" xmlns:a14="http://schemas.microsoft.com/office/drawing/2010/main">
        <mc:Choice Requires="a14">
          <p:sp>
            <p:nvSpPr>
              <p:cNvPr id="17" name="Textfeld 16">
                <a:extLst>
                  <a:ext uri="{FF2B5EF4-FFF2-40B4-BE49-F238E27FC236}">
                    <a16:creationId xmlns:a16="http://schemas.microsoft.com/office/drawing/2014/main" id="{1D868D14-F4AF-43C2-8DBB-1BE1CA6BFAA6}"/>
                  </a:ext>
                </a:extLst>
              </p:cNvPr>
              <p:cNvSpPr txBox="1"/>
              <p:nvPr/>
            </p:nvSpPr>
            <p:spPr>
              <a:xfrm>
                <a:off x="0" y="5026794"/>
                <a:ext cx="11954107" cy="1421158"/>
              </a:xfrm>
              <a:prstGeom prst="rect">
                <a:avLst/>
              </a:prstGeom>
              <a:noFill/>
            </p:spPr>
            <p:txBody>
              <a:bodyPr wrap="square" rtlCol="0">
                <a:spAutoFit/>
              </a:bodyPr>
              <a:lstStyle/>
              <a:p>
                <a:pPr algn="ctr"/>
                <a:r>
                  <a:rPr lang="de-DE" sz="2400" dirty="0"/>
                  <a:t>Aus der Mobilität des Faktors Arbeit und Gewinnmaximierung folgt ein einheitlicher Lohnsatz →</a:t>
                </a:r>
              </a:p>
              <a:p>
                <a:pPr algn="ctr"/>
                <a14:m>
                  <m:oMath xmlns:m="http://schemas.openxmlformats.org/officeDocument/2006/math">
                    <m:f>
                      <m:fPr>
                        <m:ctrlPr>
                          <a:rPr lang="de-DE" sz="2400" i="1">
                            <a:latin typeface="Cambria Math" panose="02040503050406030204" pitchFamily="18" charset="0"/>
                          </a:rPr>
                        </m:ctrlPr>
                      </m:fPr>
                      <m:num>
                        <m:r>
                          <a:rPr lang="de-DE" sz="2400" i="1">
                            <a:latin typeface="Cambria Math" panose="02040503050406030204" pitchFamily="18" charset="0"/>
                          </a:rPr>
                          <m:t>𝑑𝐺</m:t>
                        </m:r>
                      </m:num>
                      <m:den>
                        <m:r>
                          <a:rPr lang="de-DE" sz="2400" i="1">
                            <a:latin typeface="Cambria Math" panose="02040503050406030204" pitchFamily="18" charset="0"/>
                          </a:rPr>
                          <m:t>𝑑𝑀</m:t>
                        </m:r>
                      </m:den>
                    </m:f>
                    <m:r>
                      <a:rPr lang="de-DE" sz="2400" i="1">
                        <a:latin typeface="Cambria Math" panose="02040503050406030204" pitchFamily="18" charset="0"/>
                      </a:rPr>
                      <m:t>=−</m:t>
                    </m:r>
                    <m:f>
                      <m:fPr>
                        <m:ctrlPr>
                          <a:rPr lang="de-DE" sz="2400" i="1">
                            <a:latin typeface="Cambria Math" panose="02040503050406030204" pitchFamily="18" charset="0"/>
                            <a:ea typeface="Cambria Math" panose="02040503050406030204" pitchFamily="18" charset="0"/>
                          </a:rPr>
                        </m:ctrlPr>
                      </m:fPr>
                      <m:num>
                        <m:r>
                          <m:rPr>
                            <m:nor/>
                          </m:rPr>
                          <a:rPr lang="de-DE" sz="2400">
                            <a:latin typeface="Cambria Math" panose="02040503050406030204" pitchFamily="18" charset="0"/>
                            <a:ea typeface="Cambria Math" panose="02040503050406030204" pitchFamily="18" charset="0"/>
                          </a:rPr>
                          <m:t>GP</m:t>
                        </m:r>
                        <m:r>
                          <m:rPr>
                            <m:nor/>
                          </m:rPr>
                          <a:rPr lang="de-DE" sz="2400" dirty="0">
                            <a:latin typeface="Cambria Math" panose="02040503050406030204" pitchFamily="18" charset="0"/>
                            <a:ea typeface="Cambria Math" panose="02040503050406030204" pitchFamily="18" charset="0"/>
                          </a:rPr>
                          <m:t>L</m:t>
                        </m:r>
                        <m:r>
                          <m:rPr>
                            <m:nor/>
                          </m:rPr>
                          <a:rPr lang="de-DE" sz="2400" baseline="-25000" dirty="0">
                            <a:latin typeface="Cambria Math" panose="02040503050406030204" pitchFamily="18" charset="0"/>
                            <a:ea typeface="Cambria Math" panose="02040503050406030204" pitchFamily="18" charset="0"/>
                          </a:rPr>
                          <m:t>G</m:t>
                        </m:r>
                      </m:num>
                      <m:den>
                        <m:r>
                          <m:rPr>
                            <m:nor/>
                          </m:rPr>
                          <a:rPr lang="de-DE" sz="2400">
                            <a:latin typeface="Cambria Math" panose="02040503050406030204" pitchFamily="18" charset="0"/>
                            <a:ea typeface="Cambria Math" panose="02040503050406030204" pitchFamily="18" charset="0"/>
                          </a:rPr>
                          <m:t>GP</m:t>
                        </m:r>
                        <m:r>
                          <m:rPr>
                            <m:nor/>
                          </m:rPr>
                          <a:rPr lang="de-DE" sz="2400" dirty="0">
                            <a:latin typeface="Cambria Math" panose="02040503050406030204" pitchFamily="18" charset="0"/>
                            <a:ea typeface="Cambria Math" panose="02040503050406030204" pitchFamily="18" charset="0"/>
                          </a:rPr>
                          <m:t>L</m:t>
                        </m:r>
                        <m:r>
                          <m:rPr>
                            <m:nor/>
                          </m:rPr>
                          <a:rPr lang="de-DE" sz="2400" baseline="-25000" dirty="0">
                            <a:latin typeface="Cambria Math" panose="02040503050406030204" pitchFamily="18" charset="0"/>
                            <a:ea typeface="Cambria Math" panose="02040503050406030204" pitchFamily="18" charset="0"/>
                          </a:rPr>
                          <m:t>M</m:t>
                        </m:r>
                      </m:den>
                    </m:f>
                    <m:r>
                      <a:rPr lang="de-DE" sz="2400" i="1">
                        <a:latin typeface="Cambria Math" panose="02040503050406030204" pitchFamily="18" charset="0"/>
                        <a:ea typeface="Cambria Math" panose="02040503050406030204" pitchFamily="18" charset="0"/>
                      </a:rPr>
                      <m:t>=−</m:t>
                    </m:r>
                    <m:f>
                      <m:fPr>
                        <m:ctrlPr>
                          <a:rPr lang="de-DE" sz="2400" i="1">
                            <a:latin typeface="Cambria Math" panose="02040503050406030204" pitchFamily="18" charset="0"/>
                          </a:rPr>
                        </m:ctrlPr>
                      </m:fPr>
                      <m:num>
                        <m:r>
                          <m:rPr>
                            <m:nor/>
                          </m:rPr>
                          <a:rPr lang="de-DE" sz="2400" dirty="0"/>
                          <m:t>P</m:t>
                        </m:r>
                        <m:r>
                          <m:rPr>
                            <m:nor/>
                          </m:rPr>
                          <a:rPr lang="de-DE" sz="2400" baseline="-25000" dirty="0"/>
                          <m:t>M</m:t>
                        </m:r>
                      </m:num>
                      <m:den>
                        <m:r>
                          <m:rPr>
                            <m:nor/>
                          </m:rPr>
                          <a:rPr lang="de-DE" sz="2400" dirty="0"/>
                          <m:t>P</m:t>
                        </m:r>
                        <m:r>
                          <m:rPr>
                            <m:nor/>
                          </m:rPr>
                          <a:rPr lang="de-DE" sz="2400" baseline="-25000" dirty="0"/>
                          <m:t>G</m:t>
                        </m:r>
                      </m:den>
                    </m:f>
                  </m:oMath>
                </a14:m>
                <a:r>
                  <a:rPr lang="de-DE" sz="2400" dirty="0">
                    <a:ea typeface="Cambria Math" panose="02040503050406030204" pitchFamily="18" charset="0"/>
                  </a:rPr>
                  <a:t>		Steigung der Transformationskurve = </a:t>
                </a:r>
                <a:r>
                  <a:rPr lang="de-DE" sz="2400">
                    <a:ea typeface="Cambria Math" panose="02040503050406030204" pitchFamily="18" charset="0"/>
                  </a:rPr>
                  <a:t>negatives </a:t>
                </a:r>
                <a:r>
                  <a:rPr lang="de-DE" sz="2400" smtClean="0">
                    <a:ea typeface="Cambria Math" panose="02040503050406030204" pitchFamily="18" charset="0"/>
                  </a:rPr>
                  <a:t>Preisverhältnis</a:t>
                </a:r>
                <a:endParaRPr lang="de-DE" sz="2400" dirty="0">
                  <a:ea typeface="Cambria Math" panose="02040503050406030204" pitchFamily="18" charset="0"/>
                </a:endParaRPr>
              </a:p>
            </p:txBody>
          </p:sp>
        </mc:Choice>
        <mc:Fallback xmlns="">
          <p:sp>
            <p:nvSpPr>
              <p:cNvPr id="17" name="Textfeld 16">
                <a:extLst>
                  <a:ext uri="{FF2B5EF4-FFF2-40B4-BE49-F238E27FC236}">
                    <a16:creationId xmlns:a16="http://schemas.microsoft.com/office/drawing/2014/main" id="{1D868D14-F4AF-43C2-8DBB-1BE1CA6BFAA6}"/>
                  </a:ext>
                </a:extLst>
              </p:cNvPr>
              <p:cNvSpPr txBox="1">
                <a:spLocks noRot="1" noChangeAspect="1" noMove="1" noResize="1" noEditPoints="1" noAdjustHandles="1" noChangeArrowheads="1" noChangeShapeType="1" noTextEdit="1"/>
              </p:cNvSpPr>
              <p:nvPr/>
            </p:nvSpPr>
            <p:spPr>
              <a:xfrm>
                <a:off x="0" y="5026794"/>
                <a:ext cx="11954107" cy="1421158"/>
              </a:xfrm>
              <a:prstGeom prst="rect">
                <a:avLst/>
              </a:prstGeom>
              <a:blipFill>
                <a:blip r:embed="rId3"/>
                <a:stretch>
                  <a:fillRect t="-3433" r="-204" b="-3433"/>
                </a:stretch>
              </a:blipFill>
            </p:spPr>
            <p:txBody>
              <a:bodyPr/>
              <a:lstStyle/>
              <a:p>
                <a:r>
                  <a:rPr lang="de-DE">
                    <a:noFill/>
                  </a:rPr>
                  <a:t> </a:t>
                </a:r>
              </a:p>
            </p:txBody>
          </p:sp>
        </mc:Fallback>
      </mc:AlternateContent>
      <p:sp>
        <p:nvSpPr>
          <p:cNvPr id="18" name="Freihandform: Form 17">
            <a:extLst>
              <a:ext uri="{FF2B5EF4-FFF2-40B4-BE49-F238E27FC236}">
                <a16:creationId xmlns:a16="http://schemas.microsoft.com/office/drawing/2014/main" id="{834CAF1B-C63B-42D2-86A9-DAA764F8F8B5}"/>
              </a:ext>
            </a:extLst>
          </p:cNvPr>
          <p:cNvSpPr/>
          <p:nvPr/>
        </p:nvSpPr>
        <p:spPr>
          <a:xfrm>
            <a:off x="1688729" y="980728"/>
            <a:ext cx="4046220" cy="3006090"/>
          </a:xfrm>
          <a:custGeom>
            <a:avLst/>
            <a:gdLst>
              <a:gd name="connsiteX0" fmla="*/ 0 w 4046220"/>
              <a:gd name="connsiteY0" fmla="*/ 0 h 3006090"/>
              <a:gd name="connsiteX1" fmla="*/ 994410 w 4046220"/>
              <a:gd name="connsiteY1" fmla="*/ 2080260 h 3006090"/>
              <a:gd name="connsiteX2" fmla="*/ 4046220 w 4046220"/>
              <a:gd name="connsiteY2" fmla="*/ 3006090 h 3006090"/>
            </a:gdLst>
            <a:ahLst/>
            <a:cxnLst>
              <a:cxn ang="0">
                <a:pos x="connsiteX0" y="connsiteY0"/>
              </a:cxn>
              <a:cxn ang="0">
                <a:pos x="connsiteX1" y="connsiteY1"/>
              </a:cxn>
              <a:cxn ang="0">
                <a:pos x="connsiteX2" y="connsiteY2"/>
              </a:cxn>
            </a:cxnLst>
            <a:rect l="l" t="t" r="r" b="b"/>
            <a:pathLst>
              <a:path w="4046220" h="3006090">
                <a:moveTo>
                  <a:pt x="0" y="0"/>
                </a:moveTo>
                <a:cubicBezTo>
                  <a:pt x="160020" y="789622"/>
                  <a:pt x="320040" y="1579245"/>
                  <a:pt x="994410" y="2080260"/>
                </a:cubicBezTo>
                <a:cubicBezTo>
                  <a:pt x="1668780" y="2581275"/>
                  <a:pt x="2857500" y="2793682"/>
                  <a:pt x="4046220" y="300609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Rechteck 1">
            <a:extLst>
              <a:ext uri="{FF2B5EF4-FFF2-40B4-BE49-F238E27FC236}">
                <a16:creationId xmlns:a16="http://schemas.microsoft.com/office/drawing/2014/main" id="{32745F81-A155-4C41-B4C1-372A8019F13F}"/>
              </a:ext>
            </a:extLst>
          </p:cNvPr>
          <p:cNvSpPr/>
          <p:nvPr/>
        </p:nvSpPr>
        <p:spPr>
          <a:xfrm>
            <a:off x="1726473" y="1118683"/>
            <a:ext cx="1024127" cy="369332"/>
          </a:xfrm>
          <a:prstGeom prst="rect">
            <a:avLst/>
          </a:prstGeom>
        </p:spPr>
        <p:txBody>
          <a:bodyPr wrap="none">
            <a:spAutoFit/>
          </a:bodyPr>
          <a:lstStyle/>
          <a:p>
            <a:r>
              <a:rPr lang="de-DE" dirty="0"/>
              <a:t>P</a:t>
            </a:r>
            <a:r>
              <a:rPr lang="de-DE" baseline="-25000" dirty="0"/>
              <a:t>G</a:t>
            </a:r>
            <a:r>
              <a:rPr lang="de-DE" dirty="0"/>
              <a:t>* GPL</a:t>
            </a:r>
            <a:r>
              <a:rPr lang="de-DE" baseline="-25000" dirty="0"/>
              <a:t>G</a:t>
            </a:r>
          </a:p>
        </p:txBody>
      </p:sp>
      <p:sp>
        <p:nvSpPr>
          <p:cNvPr id="6" name="Freihandform: Form 5">
            <a:extLst>
              <a:ext uri="{FF2B5EF4-FFF2-40B4-BE49-F238E27FC236}">
                <a16:creationId xmlns:a16="http://schemas.microsoft.com/office/drawing/2014/main" id="{8E9C2E9E-58AD-45F7-80AE-EF7F1983F67D}"/>
              </a:ext>
            </a:extLst>
          </p:cNvPr>
          <p:cNvSpPr/>
          <p:nvPr/>
        </p:nvSpPr>
        <p:spPr>
          <a:xfrm>
            <a:off x="2408819" y="960120"/>
            <a:ext cx="3577590" cy="3268980"/>
          </a:xfrm>
          <a:custGeom>
            <a:avLst/>
            <a:gdLst>
              <a:gd name="connsiteX0" fmla="*/ 3577590 w 3577590"/>
              <a:gd name="connsiteY0" fmla="*/ 0 h 3268980"/>
              <a:gd name="connsiteX1" fmla="*/ 2194560 w 3577590"/>
              <a:gd name="connsiteY1" fmla="*/ 2137410 h 3268980"/>
              <a:gd name="connsiteX2" fmla="*/ 22860 w 3577590"/>
              <a:gd name="connsiteY2" fmla="*/ 3257550 h 3268980"/>
              <a:gd name="connsiteX3" fmla="*/ 22860 w 3577590"/>
              <a:gd name="connsiteY3" fmla="*/ 3257550 h 3268980"/>
              <a:gd name="connsiteX4" fmla="*/ 0 w 3577590"/>
              <a:gd name="connsiteY4" fmla="*/ 3268980 h 326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7590" h="3268980">
                <a:moveTo>
                  <a:pt x="3577590" y="0"/>
                </a:moveTo>
                <a:cubicBezTo>
                  <a:pt x="3182302" y="797242"/>
                  <a:pt x="2787015" y="1594485"/>
                  <a:pt x="2194560" y="2137410"/>
                </a:cubicBezTo>
                <a:cubicBezTo>
                  <a:pt x="1602105" y="2680335"/>
                  <a:pt x="22860" y="3257550"/>
                  <a:pt x="22860" y="3257550"/>
                </a:cubicBezTo>
                <a:lnTo>
                  <a:pt x="22860" y="3257550"/>
                </a:lnTo>
                <a:lnTo>
                  <a:pt x="0" y="326898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2DECAC22-0C77-4874-A0FB-D41FC3E0F1AD}"/>
              </a:ext>
            </a:extLst>
          </p:cNvPr>
          <p:cNvSpPr/>
          <p:nvPr/>
        </p:nvSpPr>
        <p:spPr>
          <a:xfrm>
            <a:off x="4902956" y="789364"/>
            <a:ext cx="1043876" cy="369332"/>
          </a:xfrm>
          <a:prstGeom prst="rect">
            <a:avLst/>
          </a:prstGeom>
        </p:spPr>
        <p:txBody>
          <a:bodyPr wrap="none">
            <a:spAutoFit/>
          </a:bodyPr>
          <a:lstStyle/>
          <a:p>
            <a:r>
              <a:rPr lang="de-DE" dirty="0"/>
              <a:t>P</a:t>
            </a:r>
            <a:r>
              <a:rPr lang="de-DE" baseline="-25000" dirty="0"/>
              <a:t>M</a:t>
            </a:r>
            <a:r>
              <a:rPr lang="de-DE" dirty="0"/>
              <a:t>*GPL</a:t>
            </a:r>
            <a:r>
              <a:rPr lang="de-DE" baseline="-25000" dirty="0"/>
              <a:t>M</a:t>
            </a:r>
          </a:p>
        </p:txBody>
      </p:sp>
      <p:cxnSp>
        <p:nvCxnSpPr>
          <p:cNvPr id="19" name="Gerader Verbinder 18">
            <a:extLst>
              <a:ext uri="{FF2B5EF4-FFF2-40B4-BE49-F238E27FC236}">
                <a16:creationId xmlns:a16="http://schemas.microsoft.com/office/drawing/2014/main" id="{724D0FBE-C7E5-4A78-9B8F-DBCC03CF179A}"/>
              </a:ext>
            </a:extLst>
          </p:cNvPr>
          <p:cNvCxnSpPr>
            <a:cxnSpLocks/>
          </p:cNvCxnSpPr>
          <p:nvPr/>
        </p:nvCxnSpPr>
        <p:spPr>
          <a:xfrm flipH="1">
            <a:off x="1369875" y="3573016"/>
            <a:ext cx="2448272"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Rechteck 20">
            <a:extLst>
              <a:ext uri="{FF2B5EF4-FFF2-40B4-BE49-F238E27FC236}">
                <a16:creationId xmlns:a16="http://schemas.microsoft.com/office/drawing/2014/main" id="{AEDE035B-534C-4052-8684-20AEEC30CB0D}"/>
              </a:ext>
            </a:extLst>
          </p:cNvPr>
          <p:cNvSpPr/>
          <p:nvPr/>
        </p:nvSpPr>
        <p:spPr>
          <a:xfrm>
            <a:off x="865819" y="3347700"/>
            <a:ext cx="465192" cy="369332"/>
          </a:xfrm>
          <a:prstGeom prst="rect">
            <a:avLst/>
          </a:prstGeom>
        </p:spPr>
        <p:txBody>
          <a:bodyPr wrap="none">
            <a:spAutoFit/>
          </a:bodyPr>
          <a:lstStyle/>
          <a:p>
            <a:r>
              <a:rPr lang="de-DE" dirty="0"/>
              <a:t>w*</a:t>
            </a:r>
            <a:endParaRPr lang="de-DE" baseline="-25000" dirty="0"/>
          </a:p>
        </p:txBody>
      </p:sp>
      <p:cxnSp>
        <p:nvCxnSpPr>
          <p:cNvPr id="23" name="Gerader Verbinder 22">
            <a:extLst>
              <a:ext uri="{FF2B5EF4-FFF2-40B4-BE49-F238E27FC236}">
                <a16:creationId xmlns:a16="http://schemas.microsoft.com/office/drawing/2014/main" id="{EBD40D49-C50C-4AC4-B9AE-BEF864829A09}"/>
              </a:ext>
            </a:extLst>
          </p:cNvPr>
          <p:cNvCxnSpPr>
            <a:cxnSpLocks/>
          </p:cNvCxnSpPr>
          <p:nvPr/>
        </p:nvCxnSpPr>
        <p:spPr>
          <a:xfrm flipH="1">
            <a:off x="1369875" y="4797152"/>
            <a:ext cx="21602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021E1939-F060-4849-90BD-D5B9B91DD1EA}"/>
              </a:ext>
            </a:extLst>
          </p:cNvPr>
          <p:cNvCxnSpPr>
            <a:cxnSpLocks/>
          </p:cNvCxnSpPr>
          <p:nvPr/>
        </p:nvCxnSpPr>
        <p:spPr>
          <a:xfrm flipH="1">
            <a:off x="4106179" y="4797152"/>
            <a:ext cx="22322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8259D62C-F502-4EA8-B9CA-751335475120}"/>
              </a:ext>
            </a:extLst>
          </p:cNvPr>
          <p:cNvCxnSpPr/>
          <p:nvPr/>
        </p:nvCxnSpPr>
        <p:spPr>
          <a:xfrm>
            <a:off x="6338427" y="4653136"/>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FDB5A31C-83B4-4108-8C3C-0A53058AF4D9}"/>
              </a:ext>
            </a:extLst>
          </p:cNvPr>
          <p:cNvCxnSpPr/>
          <p:nvPr/>
        </p:nvCxnSpPr>
        <p:spPr>
          <a:xfrm>
            <a:off x="1369875" y="4653136"/>
            <a:ext cx="0" cy="288032"/>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0" name="Rechteck 29">
                <a:extLst>
                  <a:ext uri="{FF2B5EF4-FFF2-40B4-BE49-F238E27FC236}">
                    <a16:creationId xmlns:a16="http://schemas.microsoft.com/office/drawing/2014/main" id="{46C3B3F4-820A-4D5D-A3FE-6DB13DCD7B47}"/>
                  </a:ext>
                </a:extLst>
              </p:cNvPr>
              <p:cNvSpPr/>
              <p:nvPr/>
            </p:nvSpPr>
            <p:spPr>
              <a:xfrm>
                <a:off x="3617135" y="4643844"/>
                <a:ext cx="41703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r>
                        <a:rPr lang="de-DE" i="1">
                          <a:latin typeface="Cambria Math" panose="02040503050406030204" pitchFamily="18" charset="0"/>
                        </a:rPr>
                        <m:t> </m:t>
                      </m:r>
                    </m:oMath>
                  </m:oMathPara>
                </a14:m>
                <a:endParaRPr lang="de-DE" dirty="0"/>
              </a:p>
            </p:txBody>
          </p:sp>
        </mc:Choice>
        <mc:Fallback xmlns="">
          <p:sp>
            <p:nvSpPr>
              <p:cNvPr id="30" name="Rechteck 29">
                <a:extLst>
                  <a:ext uri="{FF2B5EF4-FFF2-40B4-BE49-F238E27FC236}">
                    <a16:creationId xmlns:a16="http://schemas.microsoft.com/office/drawing/2014/main" id="{46C3B3F4-820A-4D5D-A3FE-6DB13DCD7B47}"/>
                  </a:ext>
                </a:extLst>
              </p:cNvPr>
              <p:cNvSpPr>
                <a:spLocks noRot="1" noChangeAspect="1" noMove="1" noResize="1" noEditPoints="1" noAdjustHandles="1" noChangeArrowheads="1" noChangeShapeType="1" noTextEdit="1"/>
              </p:cNvSpPr>
              <p:nvPr/>
            </p:nvSpPr>
            <p:spPr>
              <a:xfrm>
                <a:off x="3617135" y="4643844"/>
                <a:ext cx="417037" cy="369332"/>
              </a:xfrm>
              <a:prstGeom prst="rect">
                <a:avLst/>
              </a:prstGeom>
              <a:blipFill>
                <a:blip r:embed="rId4"/>
                <a:stretch>
                  <a:fillRect/>
                </a:stretch>
              </a:blipFill>
            </p:spPr>
            <p:txBody>
              <a:bodyPr/>
              <a:lstStyle/>
              <a:p>
                <a:r>
                  <a:rPr lang="de-DE">
                    <a:noFill/>
                  </a:rPr>
                  <a:t> </a:t>
                </a:r>
              </a:p>
            </p:txBody>
          </p:sp>
        </mc:Fallback>
      </mc:AlternateContent>
      <p:sp>
        <p:nvSpPr>
          <p:cNvPr id="25" name="Textfeld 24">
            <a:extLst>
              <a:ext uri="{FF2B5EF4-FFF2-40B4-BE49-F238E27FC236}">
                <a16:creationId xmlns:a16="http://schemas.microsoft.com/office/drawing/2014/main" id="{AB62B75A-7654-4324-94C9-289FFE47A635}"/>
              </a:ext>
            </a:extLst>
          </p:cNvPr>
          <p:cNvSpPr txBox="1"/>
          <p:nvPr/>
        </p:nvSpPr>
        <p:spPr>
          <a:xfrm>
            <a:off x="7595863" y="179329"/>
            <a:ext cx="4041688" cy="598334"/>
          </a:xfrm>
          <a:prstGeom prst="rect">
            <a:avLst/>
          </a:prstGeom>
          <a:noFill/>
        </p:spPr>
        <p:txBody>
          <a:bodyPr wrap="square" rtlCol="0">
            <a:noAutofit/>
          </a:bodyPr>
          <a:lstStyle/>
          <a:p>
            <a:r>
              <a:rPr lang="de-DE" sz="1000" dirty="0" smtClean="0"/>
              <a:t>Die Arbeitsnachfrage ergibt sich aus der Gewinnoptimierung aus der Bedingung </a:t>
            </a:r>
          </a:p>
          <a:p>
            <a:r>
              <a:rPr lang="de-DE" sz="1000" dirty="0" smtClean="0"/>
              <a:t>	Wertgrenzprodukt=Lohn</a:t>
            </a:r>
            <a:endParaRPr lang="de-DE" sz="1000" dirty="0"/>
          </a:p>
        </p:txBody>
      </p:sp>
      <p:sp>
        <p:nvSpPr>
          <p:cNvPr id="26" name="Textfeld 25">
            <a:extLst>
              <a:ext uri="{FF2B5EF4-FFF2-40B4-BE49-F238E27FC236}">
                <a16:creationId xmlns:a16="http://schemas.microsoft.com/office/drawing/2014/main" id="{AB62B75A-7654-4324-94C9-289FFE47A635}"/>
              </a:ext>
            </a:extLst>
          </p:cNvPr>
          <p:cNvSpPr txBox="1"/>
          <p:nvPr/>
        </p:nvSpPr>
        <p:spPr>
          <a:xfrm>
            <a:off x="7516973" y="745898"/>
            <a:ext cx="4041688" cy="598334"/>
          </a:xfrm>
          <a:prstGeom prst="rect">
            <a:avLst/>
          </a:prstGeom>
          <a:noFill/>
        </p:spPr>
        <p:txBody>
          <a:bodyPr wrap="square" rtlCol="0">
            <a:noAutofit/>
          </a:bodyPr>
          <a:lstStyle/>
          <a:p>
            <a:r>
              <a:rPr lang="de-DE" sz="1000" dirty="0" smtClean="0"/>
              <a:t>Damit können wir die Arbeitsnachfragekurve gemäß der vorherigen Folie einzeichnen, indem wir das Grenzprodukt der Arbeit in der Landwirtschaft mit </a:t>
            </a:r>
            <a:r>
              <a:rPr lang="de-DE" sz="1000" smtClean="0"/>
              <a:t>dem Preis </a:t>
            </a:r>
            <a:r>
              <a:rPr lang="de-DE" sz="1000" dirty="0" smtClean="0"/>
              <a:t>für Getreide multiplizieren</a:t>
            </a:r>
            <a:endParaRPr lang="de-DE" sz="1000" dirty="0"/>
          </a:p>
        </p:txBody>
      </p:sp>
      <mc:AlternateContent xmlns:mc="http://schemas.openxmlformats.org/markup-compatibility/2006" xmlns:a14="http://schemas.microsoft.com/office/drawing/2010/main">
        <mc:Choice Requires="a14">
          <p:sp>
            <p:nvSpPr>
              <p:cNvPr id="27" name="Textfeld 26">
                <a:extLst>
                  <a:ext uri="{FF2B5EF4-FFF2-40B4-BE49-F238E27FC236}">
                    <a16:creationId xmlns:a16="http://schemas.microsoft.com/office/drawing/2014/main" id="{AB62B75A-7654-4324-94C9-289FFE47A635}"/>
                  </a:ext>
                </a:extLst>
              </p:cNvPr>
              <p:cNvSpPr txBox="1"/>
              <p:nvPr/>
            </p:nvSpPr>
            <p:spPr>
              <a:xfrm>
                <a:off x="7516973" y="1429858"/>
                <a:ext cx="4041688" cy="598334"/>
              </a:xfrm>
              <a:prstGeom prst="rect">
                <a:avLst/>
              </a:prstGeom>
              <a:noFill/>
            </p:spPr>
            <p:txBody>
              <a:bodyPr wrap="square" rtlCol="0">
                <a:noAutofit/>
              </a:bodyPr>
              <a:lstStyle/>
              <a:p>
                <a:r>
                  <a:rPr lang="de-DE" sz="1000" dirty="0" smtClean="0"/>
                  <a:t>Gleiches können wir mit dem Industriesektor machen. Allerdings gilt, dass jeder Arbeiter in der Landwirtschaft nicht im Industriesektor arbeiten kann. Sind also </a:t>
                </a:r>
                <a14:m>
                  <m:oMath xmlns:m="http://schemas.openxmlformats.org/officeDocument/2006/math">
                    <m:acc>
                      <m:accPr>
                        <m:chr m:val="̅"/>
                        <m:ctrlPr>
                          <a:rPr lang="de-DE" sz="1000" i="1">
                            <a:latin typeface="Cambria Math" panose="02040503050406030204" pitchFamily="18" charset="0"/>
                          </a:rPr>
                        </m:ctrlPr>
                      </m:accPr>
                      <m:e>
                        <m:r>
                          <a:rPr lang="de-DE" sz="1000" i="1">
                            <a:latin typeface="Cambria Math" panose="02040503050406030204" pitchFamily="18" charset="0"/>
                          </a:rPr>
                          <m:t>𝐿</m:t>
                        </m:r>
                      </m:e>
                    </m:acc>
                    <m:r>
                      <a:rPr lang="de-DE" sz="1000" i="1">
                        <a:latin typeface="Cambria Math" panose="02040503050406030204" pitchFamily="18" charset="0"/>
                      </a:rPr>
                      <m:t> </m:t>
                    </m:r>
                  </m:oMath>
                </a14:m>
                <a:r>
                  <a:rPr lang="de-DE" sz="1000" dirty="0" smtClean="0"/>
                  <a:t>Arbeiter in der Landwirtschaft</a:t>
                </a:r>
                <a:endParaRPr lang="de-DE" sz="1000" dirty="0"/>
              </a:p>
              <a:p>
                <a:endParaRPr lang="de-DE" sz="1000" dirty="0"/>
              </a:p>
            </p:txBody>
          </p:sp>
        </mc:Choice>
        <mc:Fallback xmlns="">
          <p:sp>
            <p:nvSpPr>
              <p:cNvPr id="27" name="Textfeld 26">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7516973" y="1429858"/>
                <a:ext cx="4041688" cy="598334"/>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1" name="Textfeld 30">
                <a:extLst>
                  <a:ext uri="{FF2B5EF4-FFF2-40B4-BE49-F238E27FC236}">
                    <a16:creationId xmlns:a16="http://schemas.microsoft.com/office/drawing/2014/main" id="{AB62B75A-7654-4324-94C9-289FFE47A635}"/>
                  </a:ext>
                </a:extLst>
              </p:cNvPr>
              <p:cNvSpPr txBox="1"/>
              <p:nvPr/>
            </p:nvSpPr>
            <p:spPr>
              <a:xfrm>
                <a:off x="7518767" y="2039457"/>
                <a:ext cx="4041688" cy="453154"/>
              </a:xfrm>
              <a:prstGeom prst="rect">
                <a:avLst/>
              </a:prstGeom>
              <a:noFill/>
            </p:spPr>
            <p:txBody>
              <a:bodyPr wrap="square" rtlCol="0">
                <a:noAutofit/>
              </a:bodyPr>
              <a:lstStyle/>
              <a:p>
                <a:r>
                  <a:rPr lang="de-DE" sz="1000" dirty="0" smtClean="0"/>
                  <a:t>Sind also </a:t>
                </a:r>
                <a14:m>
                  <m:oMath xmlns:m="http://schemas.openxmlformats.org/officeDocument/2006/math">
                    <m:acc>
                      <m:accPr>
                        <m:chr m:val="̅"/>
                        <m:ctrlPr>
                          <a:rPr lang="de-DE" sz="1000" i="1">
                            <a:latin typeface="Cambria Math" panose="02040503050406030204" pitchFamily="18" charset="0"/>
                          </a:rPr>
                        </m:ctrlPr>
                      </m:accPr>
                      <m:e>
                        <m:r>
                          <a:rPr lang="de-DE" sz="1000" i="1">
                            <a:latin typeface="Cambria Math" panose="02040503050406030204" pitchFamily="18" charset="0"/>
                          </a:rPr>
                          <m:t>𝐿</m:t>
                        </m:r>
                      </m:e>
                    </m:acc>
                    <m:r>
                      <a:rPr lang="de-DE" sz="1000" i="1">
                        <a:latin typeface="Cambria Math" panose="02040503050406030204" pitchFamily="18" charset="0"/>
                      </a:rPr>
                      <m:t> </m:t>
                    </m:r>
                  </m:oMath>
                </a14:m>
                <a:r>
                  <a:rPr lang="de-DE" sz="1000" dirty="0" smtClean="0"/>
                  <a:t>Arbeiter in der Landwirtschaft beschäftigt, arbeitet niemand im Industriesektor, und damit markiert dieser Punkt den Nullpunkt für den Arbeitsmarkt im Industriesektor</a:t>
                </a:r>
                <a:endParaRPr lang="de-DE" sz="1000" dirty="0"/>
              </a:p>
              <a:p>
                <a:endParaRPr lang="de-DE" sz="1000" dirty="0"/>
              </a:p>
            </p:txBody>
          </p:sp>
        </mc:Choice>
        <mc:Fallback xmlns="">
          <p:sp>
            <p:nvSpPr>
              <p:cNvPr id="31" name="Textfeld 30">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7518767" y="2039457"/>
                <a:ext cx="4041688" cy="453154"/>
              </a:xfrm>
              <a:prstGeom prst="rect">
                <a:avLst/>
              </a:prstGeom>
              <a:blipFill>
                <a:blip r:embed="rId6"/>
                <a:stretch>
                  <a:fillRect b="-29730"/>
                </a:stretch>
              </a:blipFill>
            </p:spPr>
            <p:txBody>
              <a:bodyPr/>
              <a:lstStyle/>
              <a:p>
                <a:r>
                  <a:rPr lang="de-DE">
                    <a:noFill/>
                  </a:rPr>
                  <a:t> </a:t>
                </a:r>
              </a:p>
            </p:txBody>
          </p:sp>
        </mc:Fallback>
      </mc:AlternateContent>
      <p:sp>
        <p:nvSpPr>
          <p:cNvPr id="32" name="Textfeld 31">
            <a:extLst>
              <a:ext uri="{FF2B5EF4-FFF2-40B4-BE49-F238E27FC236}">
                <a16:creationId xmlns:a16="http://schemas.microsoft.com/office/drawing/2014/main" id="{AB62B75A-7654-4324-94C9-289FFE47A635}"/>
              </a:ext>
            </a:extLst>
          </p:cNvPr>
          <p:cNvSpPr txBox="1"/>
          <p:nvPr/>
        </p:nvSpPr>
        <p:spPr>
          <a:xfrm>
            <a:off x="7509803" y="2557617"/>
            <a:ext cx="4041688" cy="453154"/>
          </a:xfrm>
          <a:prstGeom prst="rect">
            <a:avLst/>
          </a:prstGeom>
          <a:noFill/>
        </p:spPr>
        <p:txBody>
          <a:bodyPr wrap="square" rtlCol="0">
            <a:noAutofit/>
          </a:bodyPr>
          <a:lstStyle/>
          <a:p>
            <a:r>
              <a:rPr lang="de-DE" sz="1000" dirty="0" smtClean="0"/>
              <a:t>Die Arbeit  für den Industriesektor wird dann nach links abgetragen, bis alle Arbeiter im Industriesektor arbeiten</a:t>
            </a:r>
            <a:endParaRPr lang="de-DE" sz="1000" dirty="0"/>
          </a:p>
          <a:p>
            <a:endParaRPr lang="de-DE" sz="1000" dirty="0"/>
          </a:p>
        </p:txBody>
      </p:sp>
      <p:sp>
        <p:nvSpPr>
          <p:cNvPr id="33" name="Textfeld 32">
            <a:extLst>
              <a:ext uri="{FF2B5EF4-FFF2-40B4-BE49-F238E27FC236}">
                <a16:creationId xmlns:a16="http://schemas.microsoft.com/office/drawing/2014/main" id="{AB62B75A-7654-4324-94C9-289FFE47A635}"/>
              </a:ext>
            </a:extLst>
          </p:cNvPr>
          <p:cNvSpPr txBox="1"/>
          <p:nvPr/>
        </p:nvSpPr>
        <p:spPr>
          <a:xfrm>
            <a:off x="7516973" y="2899026"/>
            <a:ext cx="4041688" cy="453154"/>
          </a:xfrm>
          <a:prstGeom prst="rect">
            <a:avLst/>
          </a:prstGeom>
          <a:noFill/>
        </p:spPr>
        <p:txBody>
          <a:bodyPr wrap="square" rtlCol="0">
            <a:noAutofit/>
          </a:bodyPr>
          <a:lstStyle/>
          <a:p>
            <a:r>
              <a:rPr lang="de-DE" sz="1000" dirty="0" smtClean="0"/>
              <a:t>Die Arbeitsnachfragekurve im Industriesektor (</a:t>
            </a:r>
            <a:r>
              <a:rPr lang="de-DE" sz="1000" dirty="0"/>
              <a:t>W</a:t>
            </a:r>
            <a:r>
              <a:rPr lang="de-DE" sz="1000" dirty="0" smtClean="0"/>
              <a:t>ertgrenzprodukt der Arbeit) fällt damit gerade in die andere Richtung</a:t>
            </a:r>
            <a:endParaRPr lang="de-DE" sz="1000" dirty="0"/>
          </a:p>
          <a:p>
            <a:endParaRPr lang="de-DE" sz="1000" dirty="0"/>
          </a:p>
        </p:txBody>
      </p:sp>
      <p:sp>
        <p:nvSpPr>
          <p:cNvPr id="34" name="Textfeld 33">
            <a:extLst>
              <a:ext uri="{FF2B5EF4-FFF2-40B4-BE49-F238E27FC236}">
                <a16:creationId xmlns:a16="http://schemas.microsoft.com/office/drawing/2014/main" id="{AB62B75A-7654-4324-94C9-289FFE47A635}"/>
              </a:ext>
            </a:extLst>
          </p:cNvPr>
          <p:cNvSpPr txBox="1"/>
          <p:nvPr/>
        </p:nvSpPr>
        <p:spPr>
          <a:xfrm>
            <a:off x="7524143" y="3278982"/>
            <a:ext cx="4041688" cy="453154"/>
          </a:xfrm>
          <a:prstGeom prst="rect">
            <a:avLst/>
          </a:prstGeom>
          <a:noFill/>
        </p:spPr>
        <p:txBody>
          <a:bodyPr wrap="square" rtlCol="0">
            <a:noAutofit/>
          </a:bodyPr>
          <a:lstStyle/>
          <a:p>
            <a:r>
              <a:rPr lang="de-DE" sz="1000" dirty="0" smtClean="0"/>
              <a:t>Im Schnittpunkt beider Kurven ergibt sich dann der Lohn im Gleichgewicht und die gewinnoptimalen Arbeitsmengen in beiden Sektoren</a:t>
            </a:r>
            <a:endParaRPr lang="de-DE" sz="1000" dirty="0"/>
          </a:p>
          <a:p>
            <a:endParaRPr lang="de-DE" sz="1000" dirty="0"/>
          </a:p>
        </p:txBody>
      </p:sp>
      <p:sp>
        <p:nvSpPr>
          <p:cNvPr id="35" name="Textfeld 34">
            <a:extLst>
              <a:ext uri="{FF2B5EF4-FFF2-40B4-BE49-F238E27FC236}">
                <a16:creationId xmlns:a16="http://schemas.microsoft.com/office/drawing/2014/main" id="{E0570F9B-F66B-4DBF-9573-1CBC8359498B}"/>
              </a:ext>
            </a:extLst>
          </p:cNvPr>
          <p:cNvSpPr txBox="1"/>
          <p:nvPr/>
        </p:nvSpPr>
        <p:spPr>
          <a:xfrm flipH="1">
            <a:off x="4461811" y="4516293"/>
            <a:ext cx="576059" cy="369332"/>
          </a:xfrm>
          <a:prstGeom prst="rect">
            <a:avLst/>
          </a:prstGeom>
          <a:noFill/>
        </p:spPr>
        <p:txBody>
          <a:bodyPr wrap="square" rtlCol="0">
            <a:spAutoFit/>
          </a:bodyPr>
          <a:lstStyle/>
          <a:p>
            <a:r>
              <a:rPr lang="de-DE" dirty="0" smtClean="0"/>
              <a:t>L*</a:t>
            </a:r>
            <a:r>
              <a:rPr lang="de-DE" baseline="-25000" dirty="0" smtClean="0"/>
              <a:t>G</a:t>
            </a:r>
            <a:endParaRPr lang="de-DE" dirty="0"/>
          </a:p>
        </p:txBody>
      </p:sp>
      <p:sp>
        <p:nvSpPr>
          <p:cNvPr id="36" name="Textfeld 35">
            <a:extLst>
              <a:ext uri="{FF2B5EF4-FFF2-40B4-BE49-F238E27FC236}">
                <a16:creationId xmlns:a16="http://schemas.microsoft.com/office/drawing/2014/main" id="{93CDF5C6-01AA-492C-B4B1-0B523A8A0746}"/>
              </a:ext>
            </a:extLst>
          </p:cNvPr>
          <p:cNvSpPr txBox="1"/>
          <p:nvPr/>
        </p:nvSpPr>
        <p:spPr>
          <a:xfrm flipH="1">
            <a:off x="2042279" y="4505531"/>
            <a:ext cx="576059" cy="369332"/>
          </a:xfrm>
          <a:prstGeom prst="rect">
            <a:avLst/>
          </a:prstGeom>
          <a:noFill/>
        </p:spPr>
        <p:txBody>
          <a:bodyPr wrap="square" rtlCol="0">
            <a:spAutoFit/>
          </a:bodyPr>
          <a:lstStyle/>
          <a:p>
            <a:r>
              <a:rPr lang="de-DE" dirty="0" smtClean="0"/>
              <a:t>L*</a:t>
            </a:r>
            <a:r>
              <a:rPr lang="de-DE" baseline="-25000" dirty="0" smtClean="0"/>
              <a:t>M</a:t>
            </a:r>
            <a:endParaRPr lang="de-DE" dirty="0"/>
          </a:p>
        </p:txBody>
      </p:sp>
      <p:cxnSp>
        <p:nvCxnSpPr>
          <p:cNvPr id="37" name="Gerader Verbinder 36">
            <a:extLst>
              <a:ext uri="{FF2B5EF4-FFF2-40B4-BE49-F238E27FC236}">
                <a16:creationId xmlns:a16="http://schemas.microsoft.com/office/drawing/2014/main" id="{724D0FBE-C7E5-4A78-9B8F-DBCC03CF179A}"/>
              </a:ext>
            </a:extLst>
          </p:cNvPr>
          <p:cNvCxnSpPr>
            <a:cxnSpLocks/>
          </p:cNvCxnSpPr>
          <p:nvPr/>
        </p:nvCxnSpPr>
        <p:spPr>
          <a:xfrm flipH="1" flipV="1">
            <a:off x="3848773" y="3573016"/>
            <a:ext cx="13220" cy="98935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366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9"/>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3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5" grpId="0"/>
      <p:bldP spid="16" grpId="0"/>
      <p:bldP spid="17" grpId="0"/>
      <p:bldP spid="18" grpId="0" animBg="1"/>
      <p:bldP spid="2" grpId="0"/>
      <p:bldP spid="6" grpId="0" animBg="1"/>
      <p:bldP spid="11" grpId="0"/>
      <p:bldP spid="21" grpId="0"/>
      <p:bldP spid="30" grpId="0"/>
      <p:bldP spid="25" grpId="0"/>
      <p:bldP spid="26" grpId="0"/>
      <p:bldP spid="27" grpId="0"/>
      <p:bldP spid="31" grpId="0"/>
      <p:bldP spid="32" grpId="0"/>
      <p:bldP spid="33" grpId="0"/>
      <p:bldP spid="34" grpId="0"/>
      <p:bldP spid="35" grpId="0"/>
      <p:bldP spid="3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a:extLst>
              <a:ext uri="{FF2B5EF4-FFF2-40B4-BE49-F238E27FC236}">
                <a16:creationId xmlns:a16="http://schemas.microsoft.com/office/drawing/2014/main" id="{AC295E5F-81DA-4333-8E8E-760B9DD427A5}"/>
              </a:ext>
            </a:extLst>
          </p:cNvPr>
          <p:cNvSpPr txBox="1"/>
          <p:nvPr/>
        </p:nvSpPr>
        <p:spPr>
          <a:xfrm>
            <a:off x="556599" y="89061"/>
            <a:ext cx="5115331" cy="400110"/>
          </a:xfrm>
          <a:prstGeom prst="rect">
            <a:avLst/>
          </a:prstGeom>
          <a:noFill/>
        </p:spPr>
        <p:txBody>
          <a:bodyPr wrap="square" rtlCol="0">
            <a:spAutoFit/>
          </a:bodyPr>
          <a:lstStyle/>
          <a:p>
            <a:r>
              <a:rPr lang="de-DE" sz="2000" b="1" dirty="0" smtClean="0"/>
              <a:t>Ableitung des Gleichgewichts am Arbeitsmarkt</a:t>
            </a:r>
            <a:endParaRPr lang="de-DE" sz="2000" b="1" dirty="0">
              <a:ea typeface="Cambria Math" panose="02040503050406030204" pitchFamily="18" charset="0"/>
            </a:endParaRPr>
          </a:p>
        </p:txBody>
      </p:sp>
      <mc:AlternateContent xmlns:mc="http://schemas.openxmlformats.org/markup-compatibility/2006" xmlns:a14="http://schemas.microsoft.com/office/drawing/2010/main">
        <mc:Choice Requires="a14">
          <p:sp>
            <p:nvSpPr>
              <p:cNvPr id="13" name="Textfeld 12">
                <a:extLst>
                  <a:ext uri="{FF2B5EF4-FFF2-40B4-BE49-F238E27FC236}">
                    <a16:creationId xmlns:a16="http://schemas.microsoft.com/office/drawing/2014/main" id="{AC295E5F-81DA-4333-8E8E-760B9DD427A5}"/>
                  </a:ext>
                </a:extLst>
              </p:cNvPr>
              <p:cNvSpPr txBox="1"/>
              <p:nvPr/>
            </p:nvSpPr>
            <p:spPr>
              <a:xfrm>
                <a:off x="5751451" y="262011"/>
                <a:ext cx="3279905" cy="707886"/>
              </a:xfrm>
              <a:prstGeom prst="rect">
                <a:avLst/>
              </a:prstGeom>
              <a:noFill/>
            </p:spPr>
            <p:txBody>
              <a:bodyPr wrap="square" rtlCol="0">
                <a:spAutoFit/>
              </a:bodyPr>
              <a:lstStyle/>
              <a:p>
                <a:r>
                  <a:rPr lang="de-DE" sz="2000" dirty="0" smtClean="0"/>
                  <a:t>Umsatz=(Preis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𝑝</m:t>
                        </m:r>
                      </m:e>
                      <m:sub>
                        <m:r>
                          <a:rPr lang="de-DE" sz="2000" i="1">
                            <a:latin typeface="Cambria Math" panose="02040503050406030204" pitchFamily="18" charset="0"/>
                          </a:rPr>
                          <m:t>𝑀</m:t>
                        </m:r>
                      </m:sub>
                    </m:sSub>
                  </m:oMath>
                </a14:m>
                <a:r>
                  <a:rPr lang="de-DE" sz="2000" dirty="0" smtClean="0"/>
                  <a:t> mal Menge</a:t>
                </a:r>
                <a:r>
                  <a:rPr lang="de-DE" sz="2000" dirty="0"/>
                  <a:t> </a:t>
                </a:r>
                <a14:m>
                  <m:oMath xmlns:m="http://schemas.openxmlformats.org/officeDocument/2006/math">
                    <m:r>
                      <a:rPr lang="de-DE" sz="2000" i="1">
                        <a:latin typeface="Cambria Math" panose="02040503050406030204" pitchFamily="18" charset="0"/>
                      </a:rPr>
                      <m:t>𝑀</m:t>
                    </m:r>
                  </m:oMath>
                </a14:m>
                <a:r>
                  <a:rPr lang="de-DE" sz="2000" dirty="0" smtClean="0"/>
                  <a:t>)</a:t>
                </a:r>
                <a:endParaRPr lang="de-DE" sz="2000" dirty="0">
                  <a:ea typeface="Cambria Math" panose="02040503050406030204" pitchFamily="18" charset="0"/>
                </a:endParaRPr>
              </a:p>
            </p:txBody>
          </p:sp>
        </mc:Choice>
        <mc:Fallback xmlns="">
          <p:sp>
            <p:nvSpPr>
              <p:cNvPr id="13" name="Textfeld 12">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5751451" y="262011"/>
                <a:ext cx="3279905" cy="707886"/>
              </a:xfrm>
              <a:prstGeom prst="rect">
                <a:avLst/>
              </a:prstGeom>
              <a:blipFill>
                <a:blip r:embed="rId3"/>
                <a:stretch>
                  <a:fillRect l="-1855" t="-5172" r="-1299" b="-1465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feld 13">
                <a:extLst>
                  <a:ext uri="{FF2B5EF4-FFF2-40B4-BE49-F238E27FC236}">
                    <a16:creationId xmlns:a16="http://schemas.microsoft.com/office/drawing/2014/main" id="{AC295E5F-81DA-4333-8E8E-760B9DD427A5}"/>
                  </a:ext>
                </a:extLst>
              </p:cNvPr>
              <p:cNvSpPr txBox="1"/>
              <p:nvPr/>
            </p:nvSpPr>
            <p:spPr>
              <a:xfrm>
                <a:off x="0" y="3071645"/>
                <a:ext cx="12105853" cy="572208"/>
              </a:xfrm>
              <a:prstGeom prst="rect">
                <a:avLst/>
              </a:prstGeom>
              <a:noFill/>
            </p:spPr>
            <p:txBody>
              <a:bodyPr wrap="square" rtlCol="0">
                <a:spAutoFit/>
              </a:bodyPr>
              <a:lstStyle/>
              <a:p>
                <a:r>
                  <a:rPr lang="de-DE" sz="2000" dirty="0" smtClean="0"/>
                  <a:t> Aus der notwendigen Bedingung für das Gewinnoptimum </a:t>
                </a:r>
                <a14:m>
                  <m:oMath xmlns:m="http://schemas.openxmlformats.org/officeDocument/2006/math">
                    <m:f>
                      <m:fPr>
                        <m:ctrlPr>
                          <a:rPr lang="de-DE" sz="2000" i="1" smtClean="0">
                            <a:latin typeface="Cambria Math" panose="02040503050406030204" pitchFamily="18" charset="0"/>
                          </a:rPr>
                        </m:ctrlPr>
                      </m:fPr>
                      <m:num>
                        <m:r>
                          <a:rPr lang="de-DE" sz="2000" b="0" i="1" smtClean="0">
                            <a:latin typeface="Cambria Math" panose="02040503050406030204" pitchFamily="18" charset="0"/>
                          </a:rPr>
                          <m:t>𝑑</m:t>
                        </m:r>
                        <m:sSub>
                          <m:sSubPr>
                            <m:ctrlPr>
                              <a:rPr lang="de-DE" sz="2000" i="1">
                                <a:latin typeface="Cambria Math" panose="02040503050406030204" pitchFamily="18" charset="0"/>
                              </a:rPr>
                            </m:ctrlPr>
                          </m:sSubPr>
                          <m:e>
                            <m:r>
                              <a:rPr lang="de-DE" sz="2000" i="1">
                                <a:latin typeface="Cambria Math" panose="02040503050406030204" pitchFamily="18" charset="0"/>
                                <a:ea typeface="Cambria Math" panose="02040503050406030204" pitchFamily="18" charset="0"/>
                              </a:rPr>
                              <m:t>𝜋</m:t>
                            </m:r>
                          </m:e>
                          <m:sub>
                            <m:r>
                              <a:rPr lang="de-DE" sz="2000" i="1">
                                <a:latin typeface="Cambria Math" panose="02040503050406030204" pitchFamily="18" charset="0"/>
                              </a:rPr>
                              <m:t>𝑀</m:t>
                            </m:r>
                          </m:sub>
                        </m:sSub>
                      </m:num>
                      <m:den>
                        <m:r>
                          <a:rPr lang="de-DE" sz="2000" b="0" i="1" smtClean="0">
                            <a:latin typeface="Cambria Math" panose="02040503050406030204" pitchFamily="18" charset="0"/>
                          </a:rPr>
                          <m:t>𝑑</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=0 </m:t>
                    </m:r>
                  </m:oMath>
                </a14:m>
                <a:r>
                  <a:rPr lang="de-DE" sz="2000" dirty="0" smtClean="0"/>
                  <a:t>folgt die allgemeine Optimalitätsbedingung:</a:t>
                </a:r>
                <a:endParaRPr lang="de-DE" sz="2000" dirty="0">
                  <a:ea typeface="Cambria Math" panose="02040503050406030204" pitchFamily="18" charset="0"/>
                </a:endParaRPr>
              </a:p>
            </p:txBody>
          </p:sp>
        </mc:Choice>
        <mc:Fallback xmlns="">
          <p:sp>
            <p:nvSpPr>
              <p:cNvPr id="14" name="Textfeld 13">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0" y="3071645"/>
                <a:ext cx="12105853" cy="572208"/>
              </a:xfrm>
              <a:prstGeom prst="rect">
                <a:avLst/>
              </a:prstGeom>
              <a:blipFill>
                <a:blip r:embed="rId4"/>
                <a:stretch>
                  <a:fillRect l="-50" b="-106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Textfeld 14">
                <a:extLst>
                  <a:ext uri="{FF2B5EF4-FFF2-40B4-BE49-F238E27FC236}">
                    <a16:creationId xmlns:a16="http://schemas.microsoft.com/office/drawing/2014/main" id="{AC295E5F-81DA-4333-8E8E-760B9DD427A5}"/>
                  </a:ext>
                </a:extLst>
              </p:cNvPr>
              <p:cNvSpPr txBox="1"/>
              <p:nvPr/>
            </p:nvSpPr>
            <p:spPr>
              <a:xfrm>
                <a:off x="7944686" y="1807599"/>
                <a:ext cx="4247314" cy="1015663"/>
              </a:xfrm>
              <a:prstGeom prst="rect">
                <a:avLst/>
              </a:prstGeom>
              <a:noFill/>
            </p:spPr>
            <p:txBody>
              <a:bodyPr wrap="square" rtlCol="0">
                <a:spAutoFit/>
              </a:bodyPr>
              <a:lstStyle/>
              <a:p>
                <a:r>
                  <a:rPr lang="de-DE" sz="2000" dirty="0" smtClean="0"/>
                  <a:t>Kosten=</a:t>
                </a:r>
                <a:r>
                  <a:rPr lang="de-DE" sz="2000" dirty="0"/>
                  <a:t> </a:t>
                </a:r>
                <a:r>
                  <a:rPr lang="de-DE" sz="2000" dirty="0" smtClean="0"/>
                  <a:t>Lohn</a:t>
                </a:r>
                <a:r>
                  <a:rPr lang="de-DE" sz="2000" dirty="0"/>
                  <a:t> </a:t>
                </a:r>
                <a14:m>
                  <m:oMath xmlns:m="http://schemas.openxmlformats.org/officeDocument/2006/math">
                    <m:r>
                      <a:rPr lang="de-DE" sz="2000" i="1">
                        <a:latin typeface="Cambria Math" panose="02040503050406030204" pitchFamily="18" charset="0"/>
                      </a:rPr>
                      <m:t>𝑤</m:t>
                    </m:r>
                    <m:r>
                      <a:rPr lang="de-DE" sz="2000" i="1">
                        <a:latin typeface="Cambria Math" panose="02040503050406030204" pitchFamily="18" charset="0"/>
                      </a:rPr>
                      <m:t> </m:t>
                    </m:r>
                  </m:oMath>
                </a14:m>
                <a:r>
                  <a:rPr lang="de-DE" sz="2000" dirty="0" smtClean="0"/>
                  <a:t>mal Arbeitseinsatz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i="1">
                        <a:latin typeface="Cambria Math" panose="02040503050406030204" pitchFamily="18" charset="0"/>
                      </a:rPr>
                      <m:t> </m:t>
                    </m:r>
                  </m:oMath>
                </a14:m>
                <a:r>
                  <a:rPr lang="de-DE" sz="2000" dirty="0" smtClean="0"/>
                  <a:t>     		plus</a:t>
                </a:r>
              </a:p>
              <a:p>
                <a:r>
                  <a:rPr lang="de-DE" sz="2000" dirty="0"/>
                  <a:t>	</a:t>
                </a:r>
                <a:r>
                  <a:rPr lang="de-DE" sz="2000" dirty="0" smtClean="0"/>
                  <a:t>Zins </a:t>
                </a:r>
                <a14:m>
                  <m:oMath xmlns:m="http://schemas.openxmlformats.org/officeDocument/2006/math">
                    <m:r>
                      <a:rPr lang="de-DE" sz="2000" i="1">
                        <a:latin typeface="Cambria Math" panose="02040503050406030204" pitchFamily="18" charset="0"/>
                      </a:rPr>
                      <m:t>𝑟</m:t>
                    </m:r>
                  </m:oMath>
                </a14:m>
                <a:r>
                  <a:rPr lang="de-DE" sz="2000" dirty="0" smtClean="0"/>
                  <a:t> mal Kapitaleinsatz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𝐾</m:t>
                        </m:r>
                      </m:e>
                      <m:sub>
                        <m:r>
                          <a:rPr lang="de-DE" sz="2000" i="1">
                            <a:latin typeface="Cambria Math" panose="02040503050406030204" pitchFamily="18" charset="0"/>
                          </a:rPr>
                          <m:t>𝑀</m:t>
                        </m:r>
                      </m:sub>
                    </m:sSub>
                  </m:oMath>
                </a14:m>
                <a:endParaRPr lang="de-DE" sz="2000" dirty="0">
                  <a:ea typeface="Cambria Math" panose="02040503050406030204" pitchFamily="18" charset="0"/>
                </a:endParaRPr>
              </a:p>
            </p:txBody>
          </p:sp>
        </mc:Choice>
        <mc:Fallback xmlns="">
          <p:sp>
            <p:nvSpPr>
              <p:cNvPr id="15" name="Textfeld 14">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7944686" y="1807599"/>
                <a:ext cx="4247314" cy="1015663"/>
              </a:xfrm>
              <a:prstGeom prst="rect">
                <a:avLst/>
              </a:prstGeom>
              <a:blipFill>
                <a:blip r:embed="rId5"/>
                <a:stretch>
                  <a:fillRect l="-1435" t="-3614" b="-10241"/>
                </a:stretch>
              </a:blipFill>
            </p:spPr>
            <p:txBody>
              <a:bodyPr/>
              <a:lstStyle/>
              <a:p>
                <a:r>
                  <a:rPr lang="de-DE">
                    <a:noFill/>
                  </a:rPr>
                  <a:t> </a:t>
                </a:r>
              </a:p>
            </p:txBody>
          </p:sp>
        </mc:Fallback>
      </mc:AlternateContent>
      <p:cxnSp>
        <p:nvCxnSpPr>
          <p:cNvPr id="3" name="Gerade Verbindung mit Pfeil 2"/>
          <p:cNvCxnSpPr/>
          <p:nvPr/>
        </p:nvCxnSpPr>
        <p:spPr>
          <a:xfrm>
            <a:off x="6440558" y="615977"/>
            <a:ext cx="629477" cy="50219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Gerade Verbindung mit Pfeil 18"/>
          <p:cNvCxnSpPr/>
          <p:nvPr/>
        </p:nvCxnSpPr>
        <p:spPr>
          <a:xfrm flipV="1">
            <a:off x="8302495" y="1577009"/>
            <a:ext cx="728861" cy="31918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AC295E5F-81DA-4333-8E8E-760B9DD427A5}"/>
                  </a:ext>
                </a:extLst>
              </p:cNvPr>
              <p:cNvSpPr txBox="1"/>
              <p:nvPr/>
            </p:nvSpPr>
            <p:spPr>
              <a:xfrm>
                <a:off x="72887" y="1736599"/>
                <a:ext cx="7619999" cy="1323439"/>
              </a:xfrm>
              <a:prstGeom prst="rect">
                <a:avLst/>
              </a:prstGeom>
              <a:noFill/>
            </p:spPr>
            <p:txBody>
              <a:bodyPr wrap="square" rtlCol="0">
                <a:spAutoFit/>
              </a:bodyPr>
              <a:lstStyle/>
              <a:p>
                <a:r>
                  <a:rPr lang="de-DE" sz="2000" dirty="0" smtClean="0"/>
                  <a:t>Da der Kapitaleinsatz </a:t>
                </a:r>
                <a:r>
                  <a:rPr lang="de-DE" sz="2000" dirty="0"/>
                  <a:t>i</a:t>
                </a:r>
                <a:r>
                  <a:rPr lang="de-DE" sz="2000" dirty="0" smtClean="0"/>
                  <a:t>n diesem Modell spezifisch ist, kann er als konstant angenommen werden und somit sind die Kapitalkosten </a:t>
                </a:r>
                <a14:m>
                  <m:oMath xmlns:m="http://schemas.openxmlformats.org/officeDocument/2006/math">
                    <m:r>
                      <a:rPr lang="de-DE" sz="2000" b="0" i="1" smtClean="0">
                        <a:latin typeface="Cambria Math" panose="02040503050406030204" pitchFamily="18" charset="0"/>
                      </a:rPr>
                      <m:t>𝑟</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𝐾</m:t>
                        </m:r>
                      </m:e>
                      <m:sub>
                        <m:r>
                          <a:rPr lang="de-DE" sz="2000" i="1">
                            <a:latin typeface="Cambria Math" panose="02040503050406030204" pitchFamily="18" charset="0"/>
                          </a:rPr>
                          <m:t>𝑀</m:t>
                        </m:r>
                      </m:sub>
                    </m:sSub>
                  </m:oMath>
                </a14:m>
                <a:r>
                  <a:rPr lang="de-DE" sz="2000" dirty="0" smtClean="0">
                    <a:ea typeface="Cambria Math" panose="02040503050406030204" pitchFamily="18" charset="0"/>
                  </a:rPr>
                  <a:t> als Fixkosten anzusehen. Die Gewinnoptimierung erfolgt dann nur bzgl. des Inputfaktors Arbeit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oMath>
                </a14:m>
                <a:r>
                  <a:rPr lang="de-DE" sz="2000" dirty="0" smtClean="0">
                    <a:ea typeface="Cambria Math" panose="02040503050406030204" pitchFamily="18" charset="0"/>
                  </a:rPr>
                  <a:t>.</a:t>
                </a:r>
                <a:endParaRPr lang="de-DE" sz="2000" dirty="0">
                  <a:ea typeface="Cambria Math" panose="02040503050406030204" pitchFamily="18" charset="0"/>
                </a:endParaRPr>
              </a:p>
            </p:txBody>
          </p:sp>
        </mc:Choice>
        <mc:Fallback xmlns="">
          <p:sp>
            <p:nvSpPr>
              <p:cNvPr id="21" name="Textfeld 20">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72887" y="1736599"/>
                <a:ext cx="7619999" cy="1323439"/>
              </a:xfrm>
              <a:prstGeom prst="rect">
                <a:avLst/>
              </a:prstGeom>
              <a:blipFill>
                <a:blip r:embed="rId6"/>
                <a:stretch>
                  <a:fillRect l="-880" t="-2765" b="-737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2" name="Textfeld 21">
                <a:extLst>
                  <a:ext uri="{FF2B5EF4-FFF2-40B4-BE49-F238E27FC236}">
                    <a16:creationId xmlns:a16="http://schemas.microsoft.com/office/drawing/2014/main" id="{AC295E5F-81DA-4333-8E8E-760B9DD427A5}"/>
                  </a:ext>
                </a:extLst>
              </p:cNvPr>
              <p:cNvSpPr txBox="1"/>
              <p:nvPr/>
            </p:nvSpPr>
            <p:spPr>
              <a:xfrm>
                <a:off x="152400" y="1207434"/>
                <a:ext cx="12105853" cy="400110"/>
              </a:xfrm>
              <a:prstGeom prst="rect">
                <a:avLst/>
              </a:prstGeom>
              <a:noFill/>
            </p:spPr>
            <p:txBody>
              <a:bodyPr wrap="square" rtlCol="0">
                <a:spAutoFit/>
              </a:bodyPr>
              <a:lstStyle/>
              <a:p>
                <a:r>
                  <a:rPr lang="de-DE" sz="2000" dirty="0" smtClean="0"/>
                  <a:t>Der Gewinn </a:t>
                </a:r>
                <a14:m>
                  <m:oMath xmlns:m="http://schemas.openxmlformats.org/officeDocument/2006/math">
                    <m:sSub>
                      <m:sSubPr>
                        <m:ctrlPr>
                          <a:rPr lang="de-DE" sz="2000" i="1" smtClean="0">
                            <a:latin typeface="Cambria Math" panose="02040503050406030204" pitchFamily="18" charset="0"/>
                          </a:rPr>
                        </m:ctrlPr>
                      </m:sSubPr>
                      <m:e>
                        <m:r>
                          <a:rPr lang="de-DE" sz="2000" i="1" smtClean="0">
                            <a:latin typeface="Cambria Math" panose="02040503050406030204" pitchFamily="18" charset="0"/>
                            <a:ea typeface="Cambria Math" panose="02040503050406030204" pitchFamily="18" charset="0"/>
                          </a:rPr>
                          <m:t>𝜋</m:t>
                        </m:r>
                      </m:e>
                      <m:sub>
                        <m:r>
                          <a:rPr lang="de-DE" sz="2000" b="0" i="1" smtClean="0">
                            <a:latin typeface="Cambria Math" panose="02040503050406030204" pitchFamily="18" charset="0"/>
                          </a:rPr>
                          <m:t>𝑀</m:t>
                        </m:r>
                      </m:sub>
                    </m:sSub>
                  </m:oMath>
                </a14:m>
                <a:r>
                  <a:rPr lang="de-DE" sz="2000" dirty="0" smtClean="0"/>
                  <a:t> im </a:t>
                </a:r>
                <a:r>
                  <a:rPr lang="de-DE" sz="2000" dirty="0"/>
                  <a:t>M</a:t>
                </a:r>
                <a:r>
                  <a:rPr lang="de-DE" sz="2000" dirty="0" smtClean="0"/>
                  <a:t>aschinensektor </a:t>
                </a:r>
                <a14:m>
                  <m:oMath xmlns:m="http://schemas.openxmlformats.org/officeDocument/2006/math">
                    <m:r>
                      <a:rPr lang="de-DE" sz="2000" b="0" i="1" smtClean="0">
                        <a:latin typeface="Cambria Math" panose="02040503050406030204" pitchFamily="18" charset="0"/>
                      </a:rPr>
                      <m:t>𝑀</m:t>
                    </m:r>
                  </m:oMath>
                </a14:m>
                <a:r>
                  <a:rPr lang="de-DE" sz="2000" dirty="0" smtClean="0"/>
                  <a:t> ist gegeben als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ea typeface="Cambria Math" panose="02040503050406030204" pitchFamily="18" charset="0"/>
                          </a:rPr>
                          <m:t>𝜋</m:t>
                        </m:r>
                      </m:e>
                      <m:sub>
                        <m:r>
                          <a:rPr lang="de-DE" sz="2000" i="1">
                            <a:latin typeface="Cambria Math" panose="02040503050406030204" pitchFamily="18" charset="0"/>
                          </a:rPr>
                          <m:t>𝑀</m:t>
                        </m:r>
                      </m:sub>
                    </m:sSub>
                    <m:r>
                      <a:rPr lang="de-DE" sz="2000" b="0" i="1" smtClean="0">
                        <a:latin typeface="Cambria Math" panose="02040503050406030204" pitchFamily="18" charset="0"/>
                      </a:rPr>
                      <m:t>=</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𝑝</m:t>
                        </m:r>
                      </m:e>
                      <m:sub>
                        <m:r>
                          <a:rPr lang="de-DE" sz="2000" i="1">
                            <a:latin typeface="Cambria Math" panose="02040503050406030204" pitchFamily="18" charset="0"/>
                          </a:rPr>
                          <m:t>𝑀</m:t>
                        </m:r>
                      </m:sub>
                    </m:sSub>
                    <m:r>
                      <a:rPr lang="de-DE" sz="2000" b="0" i="1" smtClean="0">
                        <a:latin typeface="Cambria Math" panose="02040503050406030204" pitchFamily="18" charset="0"/>
                      </a:rPr>
                      <m:t>𝑀</m:t>
                    </m:r>
                    <m:d>
                      <m:dPr>
                        <m:ctrlPr>
                          <a:rPr lang="de-DE" sz="2000" b="0" i="1" smtClean="0">
                            <a:latin typeface="Cambria Math" panose="02040503050406030204" pitchFamily="18" charset="0"/>
                          </a:rPr>
                        </m:ctrlPr>
                      </m:dPr>
                      <m:e>
                        <m:sSub>
                          <m:sSubPr>
                            <m:ctrlPr>
                              <a:rPr lang="de-DE" sz="2000" i="1">
                                <a:latin typeface="Cambria Math" panose="02040503050406030204" pitchFamily="18" charset="0"/>
                              </a:rPr>
                            </m:ctrlPr>
                          </m:sSubPr>
                          <m:e>
                            <m:r>
                              <a:rPr lang="de-DE" sz="2000" b="0" i="1" smtClean="0">
                                <a:latin typeface="Cambria Math" panose="02040503050406030204" pitchFamily="18" charset="0"/>
                              </a:rPr>
                              <m:t>𝐿</m:t>
                            </m:r>
                          </m:e>
                          <m:sub>
                            <m:r>
                              <a:rPr lang="de-DE" sz="2000" i="1">
                                <a:latin typeface="Cambria Math" panose="02040503050406030204" pitchFamily="18" charset="0"/>
                              </a:rPr>
                              <m:t>𝑀</m:t>
                            </m:r>
                          </m:sub>
                        </m:sSub>
                        <m:r>
                          <a:rPr lang="de-DE" sz="2000" b="0" i="1" smtClean="0">
                            <a:latin typeface="Cambria Math" panose="02040503050406030204" pitchFamily="18" charset="0"/>
                          </a:rPr>
                          <m:t>,</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𝐾</m:t>
                            </m:r>
                          </m:e>
                          <m:sub>
                            <m:r>
                              <a:rPr lang="de-DE" sz="2000" i="1">
                                <a:latin typeface="Cambria Math" panose="02040503050406030204" pitchFamily="18" charset="0"/>
                              </a:rPr>
                              <m:t>𝑀</m:t>
                            </m:r>
                          </m:sub>
                        </m:sSub>
                      </m:e>
                    </m:d>
                    <m:r>
                      <a:rPr lang="de-DE" sz="2000" b="0" i="1" smtClean="0">
                        <a:latin typeface="Cambria Math" panose="02040503050406030204" pitchFamily="18" charset="0"/>
                      </a:rPr>
                      <m:t>−(</m:t>
                    </m:r>
                    <m:r>
                      <a:rPr lang="de-DE" sz="2000" b="0" i="1" smtClean="0">
                        <a:latin typeface="Cambria Math" panose="02040503050406030204" pitchFamily="18" charset="0"/>
                      </a:rPr>
                      <m:t>𝑤</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b="0" i="1" smtClean="0">
                        <a:latin typeface="Cambria Math" panose="02040503050406030204" pitchFamily="18" charset="0"/>
                      </a:rPr>
                      <m:t>+</m:t>
                    </m:r>
                    <m:r>
                      <a:rPr lang="de-DE" sz="2000" b="0" i="1" smtClean="0">
                        <a:latin typeface="Cambria Math" panose="02040503050406030204" pitchFamily="18" charset="0"/>
                      </a:rPr>
                      <m:t>𝑟</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𝐾</m:t>
                        </m:r>
                      </m:e>
                      <m:sub>
                        <m:r>
                          <a:rPr lang="de-DE" sz="2000" i="1">
                            <a:latin typeface="Cambria Math" panose="02040503050406030204" pitchFamily="18" charset="0"/>
                          </a:rPr>
                          <m:t>𝑀</m:t>
                        </m:r>
                      </m:sub>
                    </m:sSub>
                    <m:r>
                      <a:rPr lang="de-DE" sz="2000" b="0" i="1" smtClean="0">
                        <a:latin typeface="Cambria Math" panose="02040503050406030204" pitchFamily="18" charset="0"/>
                      </a:rPr>
                      <m:t>)</m:t>
                    </m:r>
                  </m:oMath>
                </a14:m>
                <a:endParaRPr lang="de-DE" sz="2000" dirty="0">
                  <a:ea typeface="Cambria Math" panose="02040503050406030204" pitchFamily="18" charset="0"/>
                </a:endParaRPr>
              </a:p>
            </p:txBody>
          </p:sp>
        </mc:Choice>
        <mc:Fallback xmlns="">
          <p:sp>
            <p:nvSpPr>
              <p:cNvPr id="22" name="Textfeld 21">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152400" y="1207434"/>
                <a:ext cx="12105853" cy="400110"/>
              </a:xfrm>
              <a:prstGeom prst="rect">
                <a:avLst/>
              </a:prstGeom>
              <a:blipFill>
                <a:blip r:embed="rId7"/>
                <a:stretch>
                  <a:fillRect l="-504" t="-7576" b="-2575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3" name="Textfeld 22">
                <a:extLst>
                  <a:ext uri="{FF2B5EF4-FFF2-40B4-BE49-F238E27FC236}">
                    <a16:creationId xmlns:a16="http://schemas.microsoft.com/office/drawing/2014/main" id="{AC295E5F-81DA-4333-8E8E-760B9DD427A5}"/>
                  </a:ext>
                </a:extLst>
              </p:cNvPr>
              <p:cNvSpPr txBox="1"/>
              <p:nvPr/>
            </p:nvSpPr>
            <p:spPr>
              <a:xfrm>
                <a:off x="2928731" y="3552200"/>
                <a:ext cx="8580782" cy="581441"/>
              </a:xfrm>
              <a:prstGeom prst="rect">
                <a:avLst/>
              </a:prstGeom>
              <a:noFill/>
            </p:spPr>
            <p:txBody>
              <a:bodyPr wrap="square" rtlCol="0">
                <a:spAutoFit/>
              </a:bodyPr>
              <a:lstStyle/>
              <a:p>
                <a14:m>
                  <m:oMath xmlns:m="http://schemas.openxmlformats.org/officeDocument/2006/math">
                    <m:f>
                      <m:fPr>
                        <m:ctrlPr>
                          <a:rPr lang="de-DE" sz="2000" i="1" smtClean="0">
                            <a:latin typeface="Cambria Math" panose="02040503050406030204" pitchFamily="18" charset="0"/>
                          </a:rPr>
                        </m:ctrlPr>
                      </m:fPr>
                      <m:num>
                        <m:r>
                          <a:rPr lang="de-DE" sz="2000" b="0" i="1" smtClean="0">
                            <a:latin typeface="Cambria Math" panose="02040503050406030204" pitchFamily="18" charset="0"/>
                          </a:rPr>
                          <m:t>𝑑</m:t>
                        </m:r>
                        <m:sSub>
                          <m:sSubPr>
                            <m:ctrlPr>
                              <a:rPr lang="de-DE" sz="2000" i="1">
                                <a:latin typeface="Cambria Math" panose="02040503050406030204" pitchFamily="18" charset="0"/>
                              </a:rPr>
                            </m:ctrlPr>
                          </m:sSubPr>
                          <m:e>
                            <m:r>
                              <a:rPr lang="de-DE" sz="2000" i="1">
                                <a:latin typeface="Cambria Math" panose="02040503050406030204" pitchFamily="18" charset="0"/>
                                <a:ea typeface="Cambria Math" panose="02040503050406030204" pitchFamily="18" charset="0"/>
                              </a:rPr>
                              <m:t>𝜋</m:t>
                            </m:r>
                          </m:e>
                          <m:sub>
                            <m:r>
                              <a:rPr lang="de-DE" sz="2000" i="1">
                                <a:latin typeface="Cambria Math" panose="02040503050406030204" pitchFamily="18" charset="0"/>
                              </a:rPr>
                              <m:t>𝑀</m:t>
                            </m:r>
                          </m:sub>
                        </m:sSub>
                      </m:num>
                      <m:den>
                        <m:r>
                          <a:rPr lang="de-DE" sz="2000" b="0" i="1" smtClean="0">
                            <a:latin typeface="Cambria Math" panose="02040503050406030204" pitchFamily="18" charset="0"/>
                          </a:rPr>
                          <m:t>𝑑</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𝑝</m:t>
                        </m:r>
                      </m:e>
                      <m:sub>
                        <m:r>
                          <a:rPr lang="de-DE" sz="2000" i="1">
                            <a:latin typeface="Cambria Math" panose="02040503050406030204" pitchFamily="18" charset="0"/>
                          </a:rPr>
                          <m:t>𝑀</m:t>
                        </m:r>
                      </m:sub>
                    </m:sSub>
                    <m:f>
                      <m:fPr>
                        <m:ctrlPr>
                          <a:rPr lang="de-DE" sz="2000" i="1">
                            <a:latin typeface="Cambria Math" panose="02040503050406030204" pitchFamily="18" charset="0"/>
                          </a:rPr>
                        </m:ctrlPr>
                      </m:fPr>
                      <m:num>
                        <m:r>
                          <a:rPr lang="de-DE" sz="2000" i="1" smtClean="0">
                            <a:latin typeface="Cambria Math" panose="02040503050406030204" pitchFamily="18" charset="0"/>
                            <a:ea typeface="Cambria Math" panose="02040503050406030204" pitchFamily="18" charset="0"/>
                          </a:rPr>
                          <m:t>𝜕</m:t>
                        </m:r>
                        <m:r>
                          <a:rPr lang="de-DE" sz="2000" b="0" i="1" smtClean="0">
                            <a:latin typeface="Cambria Math" panose="02040503050406030204" pitchFamily="18" charset="0"/>
                          </a:rPr>
                          <m:t>𝑀</m:t>
                        </m:r>
                      </m:num>
                      <m:den>
                        <m:r>
                          <a:rPr lang="de-DE" sz="2000" i="1">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m:t>
                    </m:r>
                    <m:r>
                      <a:rPr lang="de-DE" sz="2000" i="1">
                        <a:latin typeface="Cambria Math" panose="02040503050406030204" pitchFamily="18" charset="0"/>
                      </a:rPr>
                      <m:t>𝑤</m:t>
                    </m:r>
                    <m:r>
                      <a:rPr lang="de-DE" sz="2000" b="0" i="1" smtClean="0">
                        <a:latin typeface="Cambria Math" panose="02040503050406030204" pitchFamily="18" charset="0"/>
                      </a:rPr>
                      <m:t>=0</m:t>
                    </m:r>
                  </m:oMath>
                </a14:m>
                <a:r>
                  <a:rPr lang="de-DE" sz="2000" dirty="0" smtClean="0">
                    <a:ea typeface="Cambria Math" panose="02040503050406030204" pitchFamily="18" charset="0"/>
                  </a:rPr>
                  <a:t> bzw.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𝑝</m:t>
                        </m:r>
                      </m:e>
                      <m:sub>
                        <m:r>
                          <a:rPr lang="de-DE" sz="2000" i="1">
                            <a:latin typeface="Cambria Math" panose="02040503050406030204" pitchFamily="18" charset="0"/>
                          </a:rPr>
                          <m:t>𝑀</m:t>
                        </m:r>
                      </m:sub>
                    </m:sSub>
                    <m:f>
                      <m:fPr>
                        <m:ctrlPr>
                          <a:rPr lang="de-DE" sz="2000" i="1">
                            <a:latin typeface="Cambria Math" panose="02040503050406030204" pitchFamily="18" charset="0"/>
                          </a:rPr>
                        </m:ctrlPr>
                      </m:fPr>
                      <m:num>
                        <m:r>
                          <a:rPr lang="de-DE" sz="2000" i="1">
                            <a:latin typeface="Cambria Math" panose="02040503050406030204" pitchFamily="18" charset="0"/>
                            <a:ea typeface="Cambria Math" panose="02040503050406030204" pitchFamily="18" charset="0"/>
                          </a:rPr>
                          <m:t>𝜕</m:t>
                        </m:r>
                        <m:r>
                          <a:rPr lang="de-DE" sz="2000" i="1">
                            <a:latin typeface="Cambria Math" panose="02040503050406030204" pitchFamily="18" charset="0"/>
                          </a:rPr>
                          <m:t>𝑀</m:t>
                        </m:r>
                      </m:num>
                      <m:den>
                        <m:r>
                          <a:rPr lang="de-DE" sz="2000" i="1">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        </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b="0" i="1" smtClean="0">
                            <a:latin typeface="Cambria Math" panose="02040503050406030204" pitchFamily="18" charset="0"/>
                          </a:rPr>
                          <m:t>            </m:t>
                        </m:r>
                        <m:r>
                          <a:rPr lang="de-DE" sz="2000" i="1">
                            <a:latin typeface="Cambria Math" panose="02040503050406030204" pitchFamily="18" charset="0"/>
                          </a:rPr>
                          <m:t>𝑝</m:t>
                        </m:r>
                      </m:e>
                      <m:sub>
                        <m:r>
                          <a:rPr lang="de-DE" sz="2000" i="1">
                            <a:latin typeface="Cambria Math" panose="02040503050406030204" pitchFamily="18" charset="0"/>
                          </a:rPr>
                          <m:t>𝑀</m:t>
                        </m:r>
                      </m:sub>
                    </m:sSub>
                    <m:r>
                      <a:rPr lang="de-DE" sz="2000" b="0" i="1" smtClean="0">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b="0" i="1" smtClean="0">
                        <a:latin typeface="Cambria Math" panose="02040503050406030204" pitchFamily="18" charset="0"/>
                      </a:rPr>
                      <m:t>=</m:t>
                    </m:r>
                    <m:r>
                      <a:rPr lang="de-DE" sz="2000" b="0" i="1" smtClean="0">
                        <a:latin typeface="Cambria Math" panose="02040503050406030204" pitchFamily="18" charset="0"/>
                      </a:rPr>
                      <m:t>𝑤</m:t>
                    </m:r>
                    <m:r>
                      <a:rPr lang="de-DE" sz="2000" b="0" i="1" smtClean="0">
                        <a:latin typeface="Cambria Math" panose="02040503050406030204" pitchFamily="18" charset="0"/>
                      </a:rPr>
                      <m:t>   (1)</m:t>
                    </m:r>
                  </m:oMath>
                </a14:m>
                <a:r>
                  <a:rPr lang="de-DE" sz="2000" dirty="0" smtClean="0">
                    <a:ea typeface="Cambria Math" panose="02040503050406030204" pitchFamily="18" charset="0"/>
                  </a:rPr>
                  <a:t> </a:t>
                </a:r>
                <a:endParaRPr lang="de-DE" sz="2000" dirty="0">
                  <a:ea typeface="Cambria Math" panose="02040503050406030204" pitchFamily="18" charset="0"/>
                </a:endParaRPr>
              </a:p>
            </p:txBody>
          </p:sp>
        </mc:Choice>
        <mc:Fallback xmlns="">
          <p:sp>
            <p:nvSpPr>
              <p:cNvPr id="23" name="Textfeld 22">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2928731" y="3552200"/>
                <a:ext cx="8580782" cy="581441"/>
              </a:xfrm>
              <a:prstGeom prst="rect">
                <a:avLst/>
              </a:prstGeom>
              <a:blipFill>
                <a:blip r:embed="rId8"/>
                <a:stretch>
                  <a:fillRect b="-1053"/>
                </a:stretch>
              </a:blipFill>
            </p:spPr>
            <p:txBody>
              <a:bodyPr/>
              <a:lstStyle/>
              <a:p>
                <a:r>
                  <a:rPr lang="de-DE">
                    <a:noFill/>
                  </a:rPr>
                  <a:t> </a:t>
                </a:r>
              </a:p>
            </p:txBody>
          </p:sp>
        </mc:Fallback>
      </mc:AlternateContent>
      <p:sp>
        <p:nvSpPr>
          <p:cNvPr id="24" name="Textfeld 23">
            <a:extLst>
              <a:ext uri="{FF2B5EF4-FFF2-40B4-BE49-F238E27FC236}">
                <a16:creationId xmlns:a16="http://schemas.microsoft.com/office/drawing/2014/main" id="{AC295E5F-81DA-4333-8E8E-760B9DD427A5}"/>
              </a:ext>
            </a:extLst>
          </p:cNvPr>
          <p:cNvSpPr txBox="1"/>
          <p:nvPr/>
        </p:nvSpPr>
        <p:spPr>
          <a:xfrm>
            <a:off x="7563684" y="4254235"/>
            <a:ext cx="4091606" cy="400110"/>
          </a:xfrm>
          <a:prstGeom prst="rect">
            <a:avLst/>
          </a:prstGeom>
          <a:noFill/>
        </p:spPr>
        <p:txBody>
          <a:bodyPr wrap="square" rtlCol="0">
            <a:spAutoFit/>
          </a:bodyPr>
          <a:lstStyle/>
          <a:p>
            <a:r>
              <a:rPr lang="de-DE" sz="2000" dirty="0" smtClean="0"/>
              <a:t>Wertgrenzprodukt der Arbeit = Lohn</a:t>
            </a:r>
            <a:endParaRPr lang="de-DE" sz="2000" dirty="0">
              <a:ea typeface="Cambria Math" panose="02040503050406030204" pitchFamily="18" charset="0"/>
            </a:endParaRPr>
          </a:p>
        </p:txBody>
      </p:sp>
      <p:cxnSp>
        <p:nvCxnSpPr>
          <p:cNvPr id="25" name="Gerade Verbindung mit Pfeil 24"/>
          <p:cNvCxnSpPr/>
          <p:nvPr/>
        </p:nvCxnSpPr>
        <p:spPr>
          <a:xfrm flipH="1" flipV="1">
            <a:off x="9972263" y="4055167"/>
            <a:ext cx="735497" cy="27960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0" name="Textfeld 29">
            <a:extLst>
              <a:ext uri="{FF2B5EF4-FFF2-40B4-BE49-F238E27FC236}">
                <a16:creationId xmlns:a16="http://schemas.microsoft.com/office/drawing/2014/main" id="{AC295E5F-81DA-4333-8E8E-760B9DD427A5}"/>
              </a:ext>
            </a:extLst>
          </p:cNvPr>
          <p:cNvSpPr txBox="1"/>
          <p:nvPr/>
        </p:nvSpPr>
        <p:spPr>
          <a:xfrm>
            <a:off x="152398" y="4447184"/>
            <a:ext cx="5075583" cy="400110"/>
          </a:xfrm>
          <a:prstGeom prst="rect">
            <a:avLst/>
          </a:prstGeom>
          <a:noFill/>
        </p:spPr>
        <p:txBody>
          <a:bodyPr wrap="square" rtlCol="0">
            <a:spAutoFit/>
          </a:bodyPr>
          <a:lstStyle/>
          <a:p>
            <a:r>
              <a:rPr lang="de-DE" sz="2000" dirty="0" smtClean="0"/>
              <a:t>Gleiches gilt natürlich für den Agrarsektor G:</a:t>
            </a:r>
            <a:endParaRPr lang="de-DE" sz="2000" dirty="0">
              <a:ea typeface="Cambria Math" panose="02040503050406030204" pitchFamily="18" charset="0"/>
            </a:endParaRPr>
          </a:p>
        </p:txBody>
      </p:sp>
      <mc:AlternateContent xmlns:mc="http://schemas.openxmlformats.org/markup-compatibility/2006" xmlns:a14="http://schemas.microsoft.com/office/drawing/2010/main">
        <mc:Choice Requires="a14">
          <p:sp>
            <p:nvSpPr>
              <p:cNvPr id="31" name="Textfeld 30">
                <a:extLst>
                  <a:ext uri="{FF2B5EF4-FFF2-40B4-BE49-F238E27FC236}">
                    <a16:creationId xmlns:a16="http://schemas.microsoft.com/office/drawing/2014/main" id="{AC295E5F-81DA-4333-8E8E-760B9DD427A5}"/>
                  </a:ext>
                </a:extLst>
              </p:cNvPr>
              <p:cNvSpPr txBox="1"/>
              <p:nvPr/>
            </p:nvSpPr>
            <p:spPr>
              <a:xfrm>
                <a:off x="4194321" y="4428852"/>
                <a:ext cx="3114260" cy="400110"/>
              </a:xfrm>
              <a:prstGeom prst="rect">
                <a:avLst/>
              </a:prstGeom>
              <a:noFill/>
            </p:spPr>
            <p:txBody>
              <a:bodyPr wrap="square" rtlCol="0">
                <a:spAutoFit/>
              </a:bodyPr>
              <a:lstStyle/>
              <a:p>
                <a14:m>
                  <m:oMath xmlns:m="http://schemas.openxmlformats.org/officeDocument/2006/math">
                    <m:sSub>
                      <m:sSubPr>
                        <m:ctrlPr>
                          <a:rPr lang="de-DE" sz="2000" i="1" smtClean="0">
                            <a:latin typeface="Cambria Math" panose="02040503050406030204" pitchFamily="18" charset="0"/>
                          </a:rPr>
                        </m:ctrlPr>
                      </m:sSubPr>
                      <m:e>
                        <m:r>
                          <a:rPr lang="de-DE" sz="2000" b="0" i="1" smtClean="0">
                            <a:latin typeface="Cambria Math" panose="02040503050406030204" pitchFamily="18" charset="0"/>
                          </a:rPr>
                          <m:t>            </m:t>
                        </m:r>
                        <m:r>
                          <a:rPr lang="de-DE" sz="2000" i="1">
                            <a:latin typeface="Cambria Math" panose="02040503050406030204" pitchFamily="18" charset="0"/>
                          </a:rPr>
                          <m:t>𝑝</m:t>
                        </m:r>
                      </m:e>
                      <m:sub>
                        <m:r>
                          <a:rPr lang="de-DE" sz="2000" b="0" i="1" smtClean="0">
                            <a:latin typeface="Cambria Math" panose="02040503050406030204" pitchFamily="18" charset="0"/>
                          </a:rPr>
                          <m:t>𝐺</m:t>
                        </m:r>
                      </m:sub>
                    </m:sSub>
                    <m:r>
                      <a:rPr lang="de-DE" sz="2000" b="0" i="1" smtClean="0">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𝐺</m:t>
                        </m:r>
                      </m:sub>
                    </m:sSub>
                    <m:r>
                      <a:rPr lang="de-DE" sz="2000" b="0" i="1" smtClean="0">
                        <a:latin typeface="Cambria Math" panose="02040503050406030204" pitchFamily="18" charset="0"/>
                      </a:rPr>
                      <m:t>=</m:t>
                    </m:r>
                    <m:r>
                      <a:rPr lang="de-DE" sz="2000" b="0" i="1" smtClean="0">
                        <a:latin typeface="Cambria Math" panose="02040503050406030204" pitchFamily="18" charset="0"/>
                      </a:rPr>
                      <m:t>𝑤</m:t>
                    </m:r>
                    <m:r>
                      <a:rPr lang="de-DE" sz="2000" b="0" i="1" smtClean="0">
                        <a:latin typeface="Cambria Math" panose="02040503050406030204" pitchFamily="18" charset="0"/>
                      </a:rPr>
                      <m:t>   (2)</m:t>
                    </m:r>
                  </m:oMath>
                </a14:m>
                <a:r>
                  <a:rPr lang="de-DE" sz="2000" dirty="0" smtClean="0">
                    <a:ea typeface="Cambria Math" panose="02040503050406030204" pitchFamily="18" charset="0"/>
                  </a:rPr>
                  <a:t> </a:t>
                </a:r>
                <a:endParaRPr lang="de-DE" sz="2000" dirty="0">
                  <a:ea typeface="Cambria Math" panose="02040503050406030204" pitchFamily="18" charset="0"/>
                </a:endParaRPr>
              </a:p>
            </p:txBody>
          </p:sp>
        </mc:Choice>
        <mc:Fallback xmlns="">
          <p:sp>
            <p:nvSpPr>
              <p:cNvPr id="31" name="Textfeld 30">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4194321" y="4428852"/>
                <a:ext cx="3114260" cy="400110"/>
              </a:xfrm>
              <a:prstGeom prst="rect">
                <a:avLst/>
              </a:prstGeom>
              <a:blipFill>
                <a:blip r:embed="rId9"/>
                <a:stretch>
                  <a:fillRect b="-1538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2" name="Textfeld 31">
                <a:extLst>
                  <a:ext uri="{FF2B5EF4-FFF2-40B4-BE49-F238E27FC236}">
                    <a16:creationId xmlns:a16="http://schemas.microsoft.com/office/drawing/2014/main" id="{AC295E5F-81DA-4333-8E8E-760B9DD427A5}"/>
                  </a:ext>
                </a:extLst>
              </p:cNvPr>
              <p:cNvSpPr txBox="1"/>
              <p:nvPr/>
            </p:nvSpPr>
            <p:spPr>
              <a:xfrm>
                <a:off x="66253" y="4852798"/>
                <a:ext cx="12192000" cy="923330"/>
              </a:xfrm>
              <a:prstGeom prst="rect">
                <a:avLst/>
              </a:prstGeom>
              <a:noFill/>
            </p:spPr>
            <p:txBody>
              <a:bodyPr wrap="square" rtlCol="0">
                <a:spAutoFit/>
              </a:bodyPr>
              <a:lstStyle/>
              <a:p>
                <a:r>
                  <a:rPr lang="de-DE" dirty="0" smtClean="0"/>
                  <a:t>Genau wie im </a:t>
                </a:r>
                <a:r>
                  <a:rPr lang="de-DE" dirty="0" err="1" smtClean="0"/>
                  <a:t>Ricardomodell</a:t>
                </a:r>
                <a:r>
                  <a:rPr lang="de-DE" dirty="0" smtClean="0"/>
                  <a:t> muss auch hier der Lohn </a:t>
                </a:r>
                <a14:m>
                  <m:oMath xmlns:m="http://schemas.openxmlformats.org/officeDocument/2006/math">
                    <m:r>
                      <a:rPr lang="de-DE" i="1">
                        <a:latin typeface="Cambria Math" panose="02040503050406030204" pitchFamily="18" charset="0"/>
                      </a:rPr>
                      <m:t>𝑤</m:t>
                    </m:r>
                  </m:oMath>
                </a14:m>
                <a:r>
                  <a:rPr lang="de-DE" dirty="0" smtClean="0">
                    <a:ea typeface="Cambria Math" panose="02040503050406030204" pitchFamily="18" charset="0"/>
                  </a:rPr>
                  <a:t> in beiden Sektoren gleich sein, da die Arbeit flexibel ist, und bei Lohn- unterschieden die Arbeiterinnen automatisch in den Sektor wechseln würden, wo der höhere Lohn gezahlt wird. Damit folgt aus (1) und (2), dass die Wertgrenzprodukte in beiden Sektoren ebenfalls gleich sein müssen.</a:t>
                </a:r>
                <a:endParaRPr lang="de-DE" dirty="0">
                  <a:ea typeface="Cambria Math" panose="02040503050406030204" pitchFamily="18" charset="0"/>
                </a:endParaRPr>
              </a:p>
            </p:txBody>
          </p:sp>
        </mc:Choice>
        <mc:Fallback xmlns="">
          <p:sp>
            <p:nvSpPr>
              <p:cNvPr id="32" name="Textfeld 31">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66253" y="4852798"/>
                <a:ext cx="12192000" cy="923330"/>
              </a:xfrm>
              <a:prstGeom prst="rect">
                <a:avLst/>
              </a:prstGeom>
              <a:blipFill>
                <a:blip r:embed="rId10"/>
                <a:stretch>
                  <a:fillRect l="-450" t="-3289" b="-92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3" name="Textfeld 32">
                <a:extLst>
                  <a:ext uri="{FF2B5EF4-FFF2-40B4-BE49-F238E27FC236}">
                    <a16:creationId xmlns:a16="http://schemas.microsoft.com/office/drawing/2014/main" id="{AC295E5F-81DA-4333-8E8E-760B9DD427A5}"/>
                  </a:ext>
                </a:extLst>
              </p:cNvPr>
              <p:cNvSpPr txBox="1"/>
              <p:nvPr/>
            </p:nvSpPr>
            <p:spPr>
              <a:xfrm>
                <a:off x="0" y="5840953"/>
                <a:ext cx="4744278" cy="584199"/>
              </a:xfrm>
              <a:prstGeom prst="rect">
                <a:avLst/>
              </a:prstGeom>
              <a:noFill/>
            </p:spPr>
            <p:txBody>
              <a:bodyPr wrap="square" rtlCol="0">
                <a:spAutoFit/>
              </a:bodyPr>
              <a:lstStyle/>
              <a:p>
                <a14:m>
                  <m:oMath xmlns:m="http://schemas.openxmlformats.org/officeDocument/2006/math">
                    <m:sSub>
                      <m:sSubPr>
                        <m:ctrlPr>
                          <a:rPr lang="de-DE" sz="2000" i="1" smtClean="0">
                            <a:latin typeface="Cambria Math" panose="02040503050406030204" pitchFamily="18" charset="0"/>
                          </a:rPr>
                        </m:ctrlPr>
                      </m:sSubPr>
                      <m:e>
                        <m:r>
                          <a:rPr lang="de-DE" sz="2000" i="1">
                            <a:latin typeface="Cambria Math" panose="02040503050406030204" pitchFamily="18" charset="0"/>
                          </a:rPr>
                          <m:t>𝑝</m:t>
                        </m:r>
                      </m:e>
                      <m:sub>
                        <m:r>
                          <a:rPr lang="de-DE" sz="2000" i="1">
                            <a:latin typeface="Cambria Math" panose="02040503050406030204" pitchFamily="18" charset="0"/>
                          </a:rPr>
                          <m:t>𝑀</m:t>
                        </m:r>
                      </m:sub>
                    </m:sSub>
                    <m:r>
                      <a:rPr lang="de-DE" sz="2000" b="0" i="1" smtClean="0">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b="0" i="1" smtClean="0">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𝑝</m:t>
                        </m:r>
                      </m:e>
                      <m:sub>
                        <m:r>
                          <a:rPr lang="de-DE" sz="2000" b="0" i="1" smtClean="0">
                            <a:latin typeface="Cambria Math" panose="02040503050406030204" pitchFamily="18" charset="0"/>
                          </a:rPr>
                          <m:t>𝐺</m:t>
                        </m:r>
                      </m:sub>
                    </m:sSub>
                    <m:r>
                      <a:rPr lang="de-DE" sz="2000" i="1">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𝐺</m:t>
                        </m:r>
                      </m:sub>
                    </m:sSub>
                    <m:r>
                      <a:rPr lang="de-DE" sz="2000" i="1" smtClean="0">
                        <a:latin typeface="Cambria Math" panose="02040503050406030204" pitchFamily="18" charset="0"/>
                        <a:ea typeface="Cambria Math" panose="02040503050406030204" pitchFamily="18" charset="0"/>
                      </a:rPr>
                      <m:t>→</m:t>
                    </m:r>
                  </m:oMath>
                </a14:m>
                <a:r>
                  <a:rPr lang="de-DE" sz="2000" dirty="0" smtClean="0">
                    <a:ea typeface="Cambria Math" panose="02040503050406030204" pitchFamily="18" charset="0"/>
                  </a:rPr>
                  <a:t> </a:t>
                </a:r>
                <a14:m>
                  <m:oMath xmlns:m="http://schemas.openxmlformats.org/officeDocument/2006/math">
                    <m:f>
                      <m:fPr>
                        <m:ctrlPr>
                          <a:rPr lang="de-DE" sz="2000" i="1">
                            <a:latin typeface="Cambria Math" panose="02040503050406030204" pitchFamily="18" charset="0"/>
                          </a:rPr>
                        </m:ctrlPr>
                      </m:fPr>
                      <m:num>
                        <m:sSub>
                          <m:sSubPr>
                            <m:ctrlPr>
                              <a:rPr lang="de-DE" sz="2000" i="1">
                                <a:latin typeface="Cambria Math" panose="02040503050406030204" pitchFamily="18" charset="0"/>
                              </a:rPr>
                            </m:ctrlPr>
                          </m:sSubPr>
                          <m:e>
                            <m:r>
                              <a:rPr lang="de-DE" sz="2000" b="0" i="1" smtClean="0">
                                <a:latin typeface="Cambria Math" panose="02040503050406030204" pitchFamily="18" charset="0"/>
                              </a:rPr>
                              <m:t>𝑝</m:t>
                            </m:r>
                          </m:e>
                          <m:sub>
                            <m:r>
                              <a:rPr lang="de-DE" sz="2000" b="0" i="1" smtClean="0">
                                <a:latin typeface="Cambria Math" panose="02040503050406030204" pitchFamily="18" charset="0"/>
                                <a:ea typeface="Cambria Math" panose="02040503050406030204" pitchFamily="18" charset="0"/>
                              </a:rPr>
                              <m:t>𝑀</m:t>
                            </m:r>
                          </m:sub>
                        </m:sSub>
                      </m:num>
                      <m:den>
                        <m:sSub>
                          <m:sSubPr>
                            <m:ctrlPr>
                              <a:rPr lang="de-DE" sz="2000" i="1">
                                <a:latin typeface="Cambria Math" panose="02040503050406030204" pitchFamily="18" charset="0"/>
                              </a:rPr>
                            </m:ctrlPr>
                          </m:sSubPr>
                          <m:e>
                            <m:r>
                              <a:rPr lang="de-DE" sz="2000" i="1">
                                <a:latin typeface="Cambria Math" panose="02040503050406030204" pitchFamily="18" charset="0"/>
                              </a:rPr>
                              <m:t>𝑝</m:t>
                            </m:r>
                          </m:e>
                          <m:sub>
                            <m:r>
                              <a:rPr lang="de-DE" sz="2000" b="0" i="1" smtClean="0">
                                <a:latin typeface="Cambria Math" panose="02040503050406030204" pitchFamily="18" charset="0"/>
                              </a:rPr>
                              <m:t>𝐺</m:t>
                            </m:r>
                          </m:sub>
                        </m:sSub>
                      </m:den>
                    </m:f>
                    <m:r>
                      <a:rPr lang="de-DE" sz="2000" b="0" i="1" smtClean="0">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𝐺</m:t>
                            </m:r>
                          </m:sub>
                        </m:sSub>
                      </m:num>
                      <m:den>
                        <m:r>
                          <a:rPr lang="de-DE" sz="2000" i="1">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𝑀</m:t>
                            </m:r>
                          </m:sub>
                        </m:sSub>
                      </m:den>
                    </m:f>
                    <m:r>
                      <a:rPr lang="de-DE" sz="2000" b="0" i="1" smtClean="0">
                        <a:latin typeface="Cambria Math" panose="02040503050406030204" pitchFamily="18" charset="0"/>
                      </a:rPr>
                      <m:t>=−</m:t>
                    </m:r>
                    <m:f>
                      <m:fPr>
                        <m:ctrlPr>
                          <a:rPr lang="de-DE" sz="2000" i="1">
                            <a:latin typeface="Cambria Math" panose="02040503050406030204" pitchFamily="18" charset="0"/>
                          </a:rPr>
                        </m:ctrlPr>
                      </m:fPr>
                      <m:num>
                        <m:r>
                          <a:rPr lang="de-DE" sz="2000" b="0" i="1" smtClean="0">
                            <a:latin typeface="Cambria Math" panose="02040503050406030204" pitchFamily="18" charset="0"/>
                          </a:rPr>
                          <m:t>𝑑𝐺</m:t>
                        </m:r>
                      </m:num>
                      <m:den>
                        <m:r>
                          <a:rPr lang="de-DE" sz="2000" b="0" i="1" smtClean="0">
                            <a:latin typeface="Cambria Math" panose="02040503050406030204" pitchFamily="18" charset="0"/>
                          </a:rPr>
                          <m:t>𝑑𝑀</m:t>
                        </m:r>
                      </m:den>
                    </m:f>
                  </m:oMath>
                </a14:m>
                <a:endParaRPr lang="de-DE" sz="2000" dirty="0">
                  <a:ea typeface="Cambria Math" panose="02040503050406030204" pitchFamily="18" charset="0"/>
                </a:endParaRPr>
              </a:p>
            </p:txBody>
          </p:sp>
        </mc:Choice>
        <mc:Fallback xmlns="">
          <p:sp>
            <p:nvSpPr>
              <p:cNvPr id="33" name="Textfeld 32">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0" y="5840953"/>
                <a:ext cx="4744278" cy="584199"/>
              </a:xfrm>
              <a:prstGeom prst="rect">
                <a:avLst/>
              </a:prstGeom>
              <a:blipFill>
                <a:blip r:embed="rId11"/>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4" name="Textfeld 33">
                <a:extLst>
                  <a:ext uri="{FF2B5EF4-FFF2-40B4-BE49-F238E27FC236}">
                    <a16:creationId xmlns:a16="http://schemas.microsoft.com/office/drawing/2014/main" id="{AC295E5F-81DA-4333-8E8E-760B9DD427A5}"/>
                  </a:ext>
                </a:extLst>
              </p:cNvPr>
              <p:cNvSpPr txBox="1"/>
              <p:nvPr/>
            </p:nvSpPr>
            <p:spPr>
              <a:xfrm>
                <a:off x="5022584" y="5805044"/>
                <a:ext cx="7156166" cy="896464"/>
              </a:xfrm>
              <a:prstGeom prst="rect">
                <a:avLst/>
              </a:prstGeom>
              <a:noFill/>
            </p:spPr>
            <p:txBody>
              <a:bodyPr wrap="square" rtlCol="0">
                <a:spAutoFit/>
              </a:bodyPr>
              <a:lstStyle/>
              <a:p>
                <a:r>
                  <a:rPr lang="de-DE" dirty="0" smtClean="0"/>
                  <a:t>Insgesamt folgt damit, dass im Gewinnoptimum das Preisverhältnis </a:t>
                </a:r>
                <a14:m>
                  <m:oMath xmlns:m="http://schemas.openxmlformats.org/officeDocument/2006/math">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panose="02040503050406030204" pitchFamily="18" charset="0"/>
                              </a:rPr>
                              <m:t>𝑝</m:t>
                            </m:r>
                          </m:e>
                          <m:sub>
                            <m:r>
                              <a:rPr lang="de-DE" i="1">
                                <a:latin typeface="Cambria Math" panose="02040503050406030204" pitchFamily="18" charset="0"/>
                                <a:ea typeface="Cambria Math" panose="02040503050406030204" pitchFamily="18" charset="0"/>
                              </a:rPr>
                              <m:t>𝑀</m:t>
                            </m:r>
                          </m:sub>
                        </m:sSub>
                      </m:num>
                      <m:den>
                        <m:sSub>
                          <m:sSubPr>
                            <m:ctrlPr>
                              <a:rPr lang="de-DE" i="1">
                                <a:latin typeface="Cambria Math" panose="02040503050406030204" pitchFamily="18" charset="0"/>
                              </a:rPr>
                            </m:ctrlPr>
                          </m:sSubPr>
                          <m:e>
                            <m:r>
                              <a:rPr lang="de-DE" i="1">
                                <a:latin typeface="Cambria Math" panose="02040503050406030204" pitchFamily="18" charset="0"/>
                              </a:rPr>
                              <m:t>𝑝</m:t>
                            </m:r>
                          </m:e>
                          <m:sub>
                            <m:r>
                              <a:rPr lang="de-DE" i="1">
                                <a:latin typeface="Cambria Math" panose="02040503050406030204" pitchFamily="18" charset="0"/>
                              </a:rPr>
                              <m:t>𝐺</m:t>
                            </m:r>
                          </m:sub>
                        </m:sSub>
                      </m:den>
                    </m:f>
                  </m:oMath>
                </a14:m>
                <a:r>
                  <a:rPr lang="de-DE" dirty="0" smtClean="0"/>
                  <a:t> gerade der Steigung der Transformationskurve </a:t>
                </a:r>
                <a14:m>
                  <m:oMath xmlns:m="http://schemas.openxmlformats.org/officeDocument/2006/math">
                    <m:r>
                      <a:rPr lang="de-DE" i="1">
                        <a:latin typeface="Cambria Math" panose="02040503050406030204" pitchFamily="18" charset="0"/>
                      </a:rPr>
                      <m:t>−</m:t>
                    </m:r>
                    <m:f>
                      <m:fPr>
                        <m:ctrlPr>
                          <a:rPr lang="de-DE" i="1">
                            <a:latin typeface="Cambria Math" panose="02040503050406030204" pitchFamily="18" charset="0"/>
                          </a:rPr>
                        </m:ctrlPr>
                      </m:fPr>
                      <m:num>
                        <m:r>
                          <a:rPr lang="de-DE" i="1">
                            <a:latin typeface="Cambria Math" panose="02040503050406030204" pitchFamily="18" charset="0"/>
                          </a:rPr>
                          <m:t>𝑑𝐺</m:t>
                        </m:r>
                      </m:num>
                      <m:den>
                        <m:r>
                          <a:rPr lang="de-DE" i="1">
                            <a:latin typeface="Cambria Math" panose="02040503050406030204" pitchFamily="18" charset="0"/>
                          </a:rPr>
                          <m:t>𝑑𝑀</m:t>
                        </m:r>
                      </m:den>
                    </m:f>
                  </m:oMath>
                </a14:m>
                <a:r>
                  <a:rPr lang="de-DE" dirty="0" smtClean="0">
                    <a:ea typeface="Cambria Math" panose="02040503050406030204" pitchFamily="18" charset="0"/>
                  </a:rPr>
                  <a:t> entsprechen muss</a:t>
                </a:r>
                <a:endParaRPr lang="de-DE" dirty="0">
                  <a:ea typeface="Cambria Math" panose="02040503050406030204" pitchFamily="18" charset="0"/>
                </a:endParaRPr>
              </a:p>
            </p:txBody>
          </p:sp>
        </mc:Choice>
        <mc:Fallback xmlns="">
          <p:sp>
            <p:nvSpPr>
              <p:cNvPr id="34" name="Textfeld 33">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5022584" y="5805044"/>
                <a:ext cx="7156166" cy="896464"/>
              </a:xfrm>
              <a:prstGeom prst="rect">
                <a:avLst/>
              </a:prstGeom>
              <a:blipFill>
                <a:blip r:embed="rId12"/>
                <a:stretch>
                  <a:fillRect l="-767" b="-4082"/>
                </a:stretch>
              </a:blipFill>
            </p:spPr>
            <p:txBody>
              <a:bodyPr/>
              <a:lstStyle/>
              <a:p>
                <a:r>
                  <a:rPr lang="de-DE">
                    <a:noFill/>
                  </a:rPr>
                  <a:t> </a:t>
                </a:r>
              </a:p>
            </p:txBody>
          </p:sp>
        </mc:Fallback>
      </mc:AlternateContent>
      <p:cxnSp>
        <p:nvCxnSpPr>
          <p:cNvPr id="35" name="Gerade Verbindung mit Pfeil 34"/>
          <p:cNvCxnSpPr>
            <a:stCxn id="34" idx="1"/>
          </p:cNvCxnSpPr>
          <p:nvPr/>
        </p:nvCxnSpPr>
        <p:spPr>
          <a:xfrm flipH="1" flipV="1">
            <a:off x="4618383" y="6163177"/>
            <a:ext cx="404201" cy="900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3101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21" grpId="0"/>
      <p:bldP spid="22" grpId="0"/>
      <p:bldP spid="23" grpId="0"/>
      <p:bldP spid="24" grpId="0"/>
      <p:bldP spid="30" grpId="0"/>
      <p:bldP spid="31" grpId="0"/>
      <p:bldP spid="32" grpId="0"/>
      <p:bldP spid="33" grpId="0"/>
      <p:bldP spid="3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Gerader Verbinder 19">
            <a:extLst>
              <a:ext uri="{FF2B5EF4-FFF2-40B4-BE49-F238E27FC236}">
                <a16:creationId xmlns:a16="http://schemas.microsoft.com/office/drawing/2014/main" id="{A8B28F62-6724-4A74-A82E-A8A17E779B87}"/>
              </a:ext>
            </a:extLst>
          </p:cNvPr>
          <p:cNvCxnSpPr>
            <a:cxnSpLocks/>
          </p:cNvCxnSpPr>
          <p:nvPr/>
        </p:nvCxnSpPr>
        <p:spPr>
          <a:xfrm>
            <a:off x="3316706" y="2857582"/>
            <a:ext cx="1843191"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itle 1"/>
          <p:cNvSpPr txBox="1">
            <a:spLocks/>
          </p:cNvSpPr>
          <p:nvPr/>
        </p:nvSpPr>
        <p:spPr>
          <a:xfrm>
            <a:off x="0" y="444501"/>
            <a:ext cx="7464960" cy="399362"/>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000" dirty="0" err="1">
                <a:solidFill>
                  <a:sysClr val="windowText" lastClr="000000"/>
                </a:solidFill>
              </a:rPr>
              <a:t>Produktions</a:t>
            </a:r>
            <a:r>
              <a:rPr lang="en-US" sz="2000" dirty="0">
                <a:solidFill>
                  <a:sysClr val="windowText" lastClr="000000"/>
                </a:solidFill>
              </a:rPr>
              <a:t>- und </a:t>
            </a:r>
            <a:r>
              <a:rPr lang="en-US" sz="2000" dirty="0" err="1">
                <a:solidFill>
                  <a:sysClr val="windowText" lastClr="000000"/>
                </a:solidFill>
              </a:rPr>
              <a:t>Konsumpunkt</a:t>
            </a:r>
            <a:r>
              <a:rPr lang="en-US" sz="2000" dirty="0">
                <a:solidFill>
                  <a:sysClr val="windowText" lastClr="000000"/>
                </a:solidFill>
              </a:rPr>
              <a:t> </a:t>
            </a:r>
            <a:r>
              <a:rPr lang="en-US" sz="2000" dirty="0" err="1">
                <a:solidFill>
                  <a:sysClr val="windowText" lastClr="000000"/>
                </a:solidFill>
              </a:rPr>
              <a:t>bei</a:t>
            </a:r>
            <a:r>
              <a:rPr lang="en-US" sz="2000" dirty="0">
                <a:solidFill>
                  <a:sysClr val="windowText" lastClr="000000"/>
                </a:solidFill>
              </a:rPr>
              <a:t> </a:t>
            </a:r>
            <a:r>
              <a:rPr lang="en-US" sz="2000" dirty="0" err="1">
                <a:solidFill>
                  <a:sysClr val="windowText" lastClr="000000"/>
                </a:solidFill>
              </a:rPr>
              <a:t>Autarkie</a:t>
            </a:r>
            <a:endParaRPr lang="en-US" sz="2000" dirty="0">
              <a:solidFill>
                <a:sysClr val="windowText" lastClr="000000"/>
              </a:solidFill>
            </a:endParaRPr>
          </a:p>
        </p:txBody>
      </p:sp>
      <p:grpSp>
        <p:nvGrpSpPr>
          <p:cNvPr id="2" name="Gruppieren 1">
            <a:extLst>
              <a:ext uri="{FF2B5EF4-FFF2-40B4-BE49-F238E27FC236}">
                <a16:creationId xmlns:a16="http://schemas.microsoft.com/office/drawing/2014/main" id="{F8D98D77-4D4F-4202-9DCE-16098244D090}"/>
              </a:ext>
            </a:extLst>
          </p:cNvPr>
          <p:cNvGrpSpPr/>
          <p:nvPr/>
        </p:nvGrpSpPr>
        <p:grpSpPr>
          <a:xfrm>
            <a:off x="2969307" y="1134298"/>
            <a:ext cx="6508723" cy="4442744"/>
            <a:chOff x="4003966" y="1102346"/>
            <a:chExt cx="3875714" cy="2701248"/>
          </a:xfrm>
        </p:grpSpPr>
        <p:cxnSp>
          <p:nvCxnSpPr>
            <p:cNvPr id="6" name="Gerade Verbindung mit Pfeil 5">
              <a:extLst>
                <a:ext uri="{FF2B5EF4-FFF2-40B4-BE49-F238E27FC236}">
                  <a16:creationId xmlns:a16="http://schemas.microsoft.com/office/drawing/2014/main" id="{BDE4D4F5-6555-4F23-AF47-7C68178B3B6D}"/>
                </a:ext>
              </a:extLst>
            </p:cNvPr>
            <p:cNvCxnSpPr/>
            <p:nvPr/>
          </p:nvCxnSpPr>
          <p:spPr>
            <a:xfrm flipV="1">
              <a:off x="4211960" y="1196752"/>
              <a:ext cx="0" cy="237626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8C8D97A7-83DE-4667-8946-E6BDC61A613E}"/>
                </a:ext>
              </a:extLst>
            </p:cNvPr>
            <p:cNvCxnSpPr>
              <a:cxnSpLocks/>
            </p:cNvCxnSpPr>
            <p:nvPr/>
          </p:nvCxnSpPr>
          <p:spPr>
            <a:xfrm>
              <a:off x="4211960" y="3573016"/>
              <a:ext cx="366772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AB5F8A5F-0800-4F24-90FD-4935FF4989EC}"/>
                </a:ext>
              </a:extLst>
            </p:cNvPr>
            <p:cNvSpPr txBox="1"/>
            <p:nvPr/>
          </p:nvSpPr>
          <p:spPr>
            <a:xfrm flipH="1">
              <a:off x="4003966" y="1102346"/>
              <a:ext cx="216024" cy="224559"/>
            </a:xfrm>
            <a:prstGeom prst="rect">
              <a:avLst/>
            </a:prstGeom>
            <a:noFill/>
          </p:spPr>
          <p:txBody>
            <a:bodyPr wrap="square" rtlCol="0">
              <a:spAutoFit/>
            </a:bodyPr>
            <a:lstStyle/>
            <a:p>
              <a:r>
                <a:rPr lang="de-DE" dirty="0"/>
                <a:t>G</a:t>
              </a:r>
            </a:p>
          </p:txBody>
        </p:sp>
        <p:sp>
          <p:nvSpPr>
            <p:cNvPr id="9" name="Textfeld 8">
              <a:extLst>
                <a:ext uri="{FF2B5EF4-FFF2-40B4-BE49-F238E27FC236}">
                  <a16:creationId xmlns:a16="http://schemas.microsoft.com/office/drawing/2014/main" id="{54EDBB72-1DDB-43DA-BE1B-79DE0B2FA8FF}"/>
                </a:ext>
              </a:extLst>
            </p:cNvPr>
            <p:cNvSpPr txBox="1"/>
            <p:nvPr/>
          </p:nvSpPr>
          <p:spPr>
            <a:xfrm flipH="1">
              <a:off x="7622044" y="3579035"/>
              <a:ext cx="216024" cy="224559"/>
            </a:xfrm>
            <a:prstGeom prst="rect">
              <a:avLst/>
            </a:prstGeom>
            <a:noFill/>
          </p:spPr>
          <p:txBody>
            <a:bodyPr wrap="square" rtlCol="0">
              <a:spAutoFit/>
            </a:bodyPr>
            <a:lstStyle/>
            <a:p>
              <a:r>
                <a:rPr lang="de-DE" dirty="0"/>
                <a:t>M</a:t>
              </a:r>
            </a:p>
          </p:txBody>
        </p:sp>
      </p:grpSp>
      <p:sp>
        <p:nvSpPr>
          <p:cNvPr id="10" name="Freihandform: Form 9">
            <a:extLst>
              <a:ext uri="{FF2B5EF4-FFF2-40B4-BE49-F238E27FC236}">
                <a16:creationId xmlns:a16="http://schemas.microsoft.com/office/drawing/2014/main" id="{FFD67BEF-C424-446C-B7D7-D788849E9332}"/>
              </a:ext>
            </a:extLst>
          </p:cNvPr>
          <p:cNvSpPr/>
          <p:nvPr/>
        </p:nvSpPr>
        <p:spPr>
          <a:xfrm>
            <a:off x="3316706" y="2201780"/>
            <a:ext cx="3224463" cy="2995863"/>
          </a:xfrm>
          <a:custGeom>
            <a:avLst/>
            <a:gdLst>
              <a:gd name="connsiteX0" fmla="*/ 0 w 3224463"/>
              <a:gd name="connsiteY0" fmla="*/ 0 h 2995863"/>
              <a:gd name="connsiteX1" fmla="*/ 2249906 w 3224463"/>
              <a:gd name="connsiteY1" fmla="*/ 986589 h 2995863"/>
              <a:gd name="connsiteX2" fmla="*/ 3224463 w 3224463"/>
              <a:gd name="connsiteY2" fmla="*/ 2995863 h 2995863"/>
            </a:gdLst>
            <a:ahLst/>
            <a:cxnLst>
              <a:cxn ang="0">
                <a:pos x="connsiteX0" y="connsiteY0"/>
              </a:cxn>
              <a:cxn ang="0">
                <a:pos x="connsiteX1" y="connsiteY1"/>
              </a:cxn>
              <a:cxn ang="0">
                <a:pos x="connsiteX2" y="connsiteY2"/>
              </a:cxn>
            </a:cxnLst>
            <a:rect l="l" t="t" r="r" b="b"/>
            <a:pathLst>
              <a:path w="3224463" h="2995863">
                <a:moveTo>
                  <a:pt x="0" y="0"/>
                </a:moveTo>
                <a:cubicBezTo>
                  <a:pt x="856248" y="243639"/>
                  <a:pt x="1712496" y="487279"/>
                  <a:pt x="2249906" y="986589"/>
                </a:cubicBezTo>
                <a:cubicBezTo>
                  <a:pt x="2787316" y="1485899"/>
                  <a:pt x="3005889" y="2240881"/>
                  <a:pt x="3224463" y="29958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 name="Gerader Verbinder 11">
            <a:extLst>
              <a:ext uri="{FF2B5EF4-FFF2-40B4-BE49-F238E27FC236}">
                <a16:creationId xmlns:a16="http://schemas.microsoft.com/office/drawing/2014/main" id="{83842A7B-F8B6-4F2F-A431-BDFE78DB6EB7}"/>
              </a:ext>
            </a:extLst>
          </p:cNvPr>
          <p:cNvCxnSpPr>
            <a:cxnSpLocks/>
          </p:cNvCxnSpPr>
          <p:nvPr/>
        </p:nvCxnSpPr>
        <p:spPr>
          <a:xfrm>
            <a:off x="3316706" y="1658899"/>
            <a:ext cx="5470455" cy="353874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a:extLst>
              <a:ext uri="{FF2B5EF4-FFF2-40B4-BE49-F238E27FC236}">
                <a16:creationId xmlns:a16="http://schemas.microsoft.com/office/drawing/2014/main" id="{CD74BE2E-EB26-42E6-87A3-B69858D5C16A}"/>
              </a:ext>
            </a:extLst>
          </p:cNvPr>
          <p:cNvSpPr txBox="1"/>
          <p:nvPr/>
        </p:nvSpPr>
        <p:spPr>
          <a:xfrm>
            <a:off x="5015880" y="2672916"/>
            <a:ext cx="324128" cy="369332"/>
          </a:xfrm>
          <a:prstGeom prst="rect">
            <a:avLst/>
          </a:prstGeom>
          <a:noFill/>
        </p:spPr>
        <p:txBody>
          <a:bodyPr wrap="none" rtlCol="0">
            <a:spAutoFit/>
          </a:bodyPr>
          <a:lstStyle/>
          <a:p>
            <a:r>
              <a:rPr lang="de-DE" dirty="0"/>
              <a:t>●</a:t>
            </a:r>
          </a:p>
        </p:txBody>
      </p:sp>
      <mc:AlternateContent xmlns:mc="http://schemas.openxmlformats.org/markup-compatibility/2006" xmlns:a14="http://schemas.microsoft.com/office/drawing/2010/main">
        <mc:Choice Requires="a14">
          <p:sp>
            <p:nvSpPr>
              <p:cNvPr id="15" name="Rechteck 14">
                <a:extLst>
                  <a:ext uri="{FF2B5EF4-FFF2-40B4-BE49-F238E27FC236}">
                    <a16:creationId xmlns:a16="http://schemas.microsoft.com/office/drawing/2014/main" id="{F3B6BC3C-6981-49A6-99D8-C126C8F5BF81}"/>
                  </a:ext>
                </a:extLst>
              </p:cNvPr>
              <p:cNvSpPr/>
              <p:nvPr/>
            </p:nvSpPr>
            <p:spPr>
              <a:xfrm>
                <a:off x="3768225" y="1556505"/>
                <a:ext cx="699230" cy="6024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a:latin typeface="Cambria Math" panose="02040503050406030204" pitchFamily="18" charset="0"/>
                          <a:ea typeface="Cambria Math" panose="02040503050406030204" pitchFamily="18" charset="0"/>
                        </a:rPr>
                        <m:t>−</m:t>
                      </m:r>
                      <m:f>
                        <m:fPr>
                          <m:ctrlPr>
                            <a:rPr lang="de-DE" i="1">
                              <a:latin typeface="Cambria Math" panose="02040503050406030204" pitchFamily="18" charset="0"/>
                            </a:rPr>
                          </m:ctrlPr>
                        </m:fPr>
                        <m:num>
                          <m:r>
                            <m:rPr>
                              <m:nor/>
                            </m:rPr>
                            <a:rPr lang="de-DE" dirty="0"/>
                            <m:t>P</m:t>
                          </m:r>
                          <m:r>
                            <m:rPr>
                              <m:nor/>
                            </m:rPr>
                            <a:rPr lang="de-DE" baseline="-25000" dirty="0"/>
                            <m:t>M</m:t>
                          </m:r>
                        </m:num>
                        <m:den>
                          <m:r>
                            <m:rPr>
                              <m:nor/>
                            </m:rPr>
                            <a:rPr lang="de-DE" dirty="0"/>
                            <m:t>P</m:t>
                          </m:r>
                          <m:r>
                            <m:rPr>
                              <m:nor/>
                            </m:rPr>
                            <a:rPr lang="de-DE" baseline="-25000" dirty="0"/>
                            <m:t>G</m:t>
                          </m:r>
                        </m:den>
                      </m:f>
                    </m:oMath>
                  </m:oMathPara>
                </a14:m>
                <a:endParaRPr lang="de-DE" dirty="0"/>
              </a:p>
            </p:txBody>
          </p:sp>
        </mc:Choice>
        <mc:Fallback xmlns="">
          <p:sp>
            <p:nvSpPr>
              <p:cNvPr id="15" name="Rechteck 14">
                <a:extLst>
                  <a:ext uri="{FF2B5EF4-FFF2-40B4-BE49-F238E27FC236}">
                    <a16:creationId xmlns:a16="http://schemas.microsoft.com/office/drawing/2014/main" id="{F3B6BC3C-6981-49A6-99D8-C126C8F5BF81}"/>
                  </a:ext>
                </a:extLst>
              </p:cNvPr>
              <p:cNvSpPr>
                <a:spLocks noRot="1" noChangeAspect="1" noMove="1" noResize="1" noEditPoints="1" noAdjustHandles="1" noChangeArrowheads="1" noChangeShapeType="1" noTextEdit="1"/>
              </p:cNvSpPr>
              <p:nvPr/>
            </p:nvSpPr>
            <p:spPr>
              <a:xfrm>
                <a:off x="3768225" y="1556505"/>
                <a:ext cx="699230" cy="602473"/>
              </a:xfrm>
              <a:prstGeom prst="rect">
                <a:avLst/>
              </a:prstGeom>
              <a:blipFill>
                <a:blip r:embed="rId3"/>
                <a:stretch>
                  <a:fillRect b="-1010"/>
                </a:stretch>
              </a:blipFill>
            </p:spPr>
            <p:txBody>
              <a:bodyPr/>
              <a:lstStyle/>
              <a:p>
                <a:r>
                  <a:rPr lang="de-DE">
                    <a:noFill/>
                  </a:rPr>
                  <a:t> </a:t>
                </a:r>
              </a:p>
            </p:txBody>
          </p:sp>
        </mc:Fallback>
      </mc:AlternateContent>
      <p:cxnSp>
        <p:nvCxnSpPr>
          <p:cNvPr id="17" name="Gerade Verbindung mit Pfeil 16">
            <a:extLst>
              <a:ext uri="{FF2B5EF4-FFF2-40B4-BE49-F238E27FC236}">
                <a16:creationId xmlns:a16="http://schemas.microsoft.com/office/drawing/2014/main" id="{F49CEB0F-D62F-41F7-B3E4-358823A7343B}"/>
              </a:ext>
            </a:extLst>
          </p:cNvPr>
          <p:cNvCxnSpPr>
            <a:endCxn id="14" idx="0"/>
          </p:cNvCxnSpPr>
          <p:nvPr/>
        </p:nvCxnSpPr>
        <p:spPr>
          <a:xfrm>
            <a:off x="4325011" y="882399"/>
            <a:ext cx="852933" cy="1790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EA482EEC-2196-4E73-A3F5-DF32F40D0315}"/>
              </a:ext>
            </a:extLst>
          </p:cNvPr>
          <p:cNvSpPr txBox="1"/>
          <p:nvPr/>
        </p:nvSpPr>
        <p:spPr>
          <a:xfrm>
            <a:off x="955273" y="5403914"/>
            <a:ext cx="7831888" cy="461665"/>
          </a:xfrm>
          <a:prstGeom prst="rect">
            <a:avLst/>
          </a:prstGeom>
          <a:noFill/>
        </p:spPr>
        <p:txBody>
          <a:bodyPr wrap="none" rtlCol="0">
            <a:spAutoFit/>
          </a:bodyPr>
          <a:lstStyle/>
          <a:p>
            <a:r>
              <a:rPr lang="de-DE" sz="2400" dirty="0"/>
              <a:t>→	Das </a:t>
            </a:r>
            <a:r>
              <a:rPr lang="de-DE" sz="2400" dirty="0" smtClean="0"/>
              <a:t>Preisverhältnis </a:t>
            </a:r>
            <a:r>
              <a:rPr lang="de-DE" sz="2400" dirty="0"/>
              <a:t>bestimmt die Aufteilung der Güter</a:t>
            </a:r>
          </a:p>
        </p:txBody>
      </p:sp>
      <p:cxnSp>
        <p:nvCxnSpPr>
          <p:cNvPr id="23" name="Gerader Verbinder 22">
            <a:extLst>
              <a:ext uri="{FF2B5EF4-FFF2-40B4-BE49-F238E27FC236}">
                <a16:creationId xmlns:a16="http://schemas.microsoft.com/office/drawing/2014/main" id="{1E3A8517-0071-46F3-A6CE-CB7153DE9620}"/>
              </a:ext>
            </a:extLst>
          </p:cNvPr>
          <p:cNvCxnSpPr>
            <a:cxnSpLocks/>
          </p:cNvCxnSpPr>
          <p:nvPr/>
        </p:nvCxnSpPr>
        <p:spPr>
          <a:xfrm flipH="1" flipV="1">
            <a:off x="5130880" y="2852936"/>
            <a:ext cx="29017" cy="2344706"/>
          </a:xfrm>
          <a:prstGeom prst="line">
            <a:avLst/>
          </a:prstGeom>
        </p:spPr>
        <p:style>
          <a:lnRef idx="1">
            <a:schemeClr val="accent1"/>
          </a:lnRef>
          <a:fillRef idx="0">
            <a:schemeClr val="accent1"/>
          </a:fillRef>
          <a:effectRef idx="0">
            <a:schemeClr val="accent1"/>
          </a:effectRef>
          <a:fontRef idx="minor">
            <a:schemeClr val="tx1"/>
          </a:fontRef>
        </p:style>
      </p:cxnSp>
      <p:sp>
        <p:nvSpPr>
          <p:cNvPr id="19" name="Title 1">
            <a:extLst>
              <a:ext uri="{FF2B5EF4-FFF2-40B4-BE49-F238E27FC236}">
                <a16:creationId xmlns:a16="http://schemas.microsoft.com/office/drawing/2014/main" id="{5CC21B54-6F0F-443B-BB1E-0CDF32B635AD}"/>
              </a:ext>
            </a:extLst>
          </p:cNvPr>
          <p:cNvSpPr txBox="1">
            <a:spLocks/>
          </p:cNvSpPr>
          <p:nvPr/>
        </p:nvSpPr>
        <p:spPr>
          <a:xfrm>
            <a:off x="1030584" y="1881537"/>
            <a:ext cx="2272638" cy="640485"/>
          </a:xfrm>
          <a:prstGeom prst="rect">
            <a:avLst/>
          </a:prstGeom>
        </p:spPr>
        <p:txBody>
          <a:bodyPr>
            <a:normAutofit fontScale="82500" lnSpcReduction="20000"/>
          </a:bodyPr>
          <a:lstStyle>
            <a:lvl1pPr algn="ctr" rtl="0" hangingPunct="0">
              <a:tabLst/>
              <a:defRPr lang="de-DE" sz="4400" b="0" i="0" u="none" strike="noStrike" kern="1200">
                <a:ln>
                  <a:noFill/>
                </a:ln>
                <a:latin typeface="Arial" pitchFamily="18"/>
              </a:defRPr>
            </a:lvl1pPr>
          </a:lstStyle>
          <a:p>
            <a:pPr algn="l"/>
            <a:r>
              <a:rPr lang="en-US" sz="2631" dirty="0" err="1">
                <a:solidFill>
                  <a:sysClr val="windowText" lastClr="000000"/>
                </a:solidFill>
              </a:rPr>
              <a:t>Einkommen</a:t>
            </a:r>
            <a:endParaRPr lang="en-US" sz="2631" dirty="0">
              <a:solidFill>
                <a:sysClr val="windowText" lastClr="000000"/>
              </a:solidFill>
            </a:endParaRPr>
          </a:p>
          <a:p>
            <a:pPr algn="l"/>
            <a:r>
              <a:rPr lang="en-US" sz="2631" dirty="0" err="1">
                <a:solidFill>
                  <a:sysClr val="windowText" lastClr="000000"/>
                </a:solidFill>
              </a:rPr>
              <a:t>g</a:t>
            </a:r>
            <a:r>
              <a:rPr lang="en-US" sz="2631" dirty="0" err="1" smtClean="0">
                <a:solidFill>
                  <a:sysClr val="windowText" lastClr="000000"/>
                </a:solidFill>
              </a:rPr>
              <a:t>emessen</a:t>
            </a:r>
            <a:r>
              <a:rPr lang="en-US" sz="2631" dirty="0" smtClean="0">
                <a:solidFill>
                  <a:sysClr val="windowText" lastClr="000000"/>
                </a:solidFill>
              </a:rPr>
              <a:t> </a:t>
            </a:r>
            <a:r>
              <a:rPr lang="en-US" sz="2631" dirty="0">
                <a:solidFill>
                  <a:sysClr val="windowText" lastClr="000000"/>
                </a:solidFill>
              </a:rPr>
              <a:t>in G</a:t>
            </a:r>
          </a:p>
        </p:txBody>
      </p:sp>
      <p:cxnSp>
        <p:nvCxnSpPr>
          <p:cNvPr id="21" name="Gerade Verbindung mit Pfeil 20">
            <a:extLst>
              <a:ext uri="{FF2B5EF4-FFF2-40B4-BE49-F238E27FC236}">
                <a16:creationId xmlns:a16="http://schemas.microsoft.com/office/drawing/2014/main" id="{C38FE784-4DEC-4E3F-9F66-3F16D7AAB1DA}"/>
              </a:ext>
            </a:extLst>
          </p:cNvPr>
          <p:cNvCxnSpPr>
            <a:cxnSpLocks/>
          </p:cNvCxnSpPr>
          <p:nvPr/>
        </p:nvCxnSpPr>
        <p:spPr>
          <a:xfrm flipV="1">
            <a:off x="2663455" y="1675265"/>
            <a:ext cx="525258" cy="3794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7BA2E78E-2A95-4EB2-ACBF-1659E3BC6BFE}"/>
              </a:ext>
            </a:extLst>
          </p:cNvPr>
          <p:cNvSpPr txBox="1">
            <a:spLocks/>
          </p:cNvSpPr>
          <p:nvPr/>
        </p:nvSpPr>
        <p:spPr>
          <a:xfrm>
            <a:off x="9699616" y="4201914"/>
            <a:ext cx="2272638" cy="640485"/>
          </a:xfrm>
          <a:prstGeom prst="rect">
            <a:avLst/>
          </a:prstGeom>
        </p:spPr>
        <p:txBody>
          <a:bodyPr>
            <a:normAutofit fontScale="82500" lnSpcReduction="20000"/>
          </a:bodyPr>
          <a:lstStyle>
            <a:lvl1pPr algn="ctr" rtl="0" hangingPunct="0">
              <a:tabLst/>
              <a:defRPr lang="de-DE" sz="4400" b="0" i="0" u="none" strike="noStrike" kern="1200">
                <a:ln>
                  <a:noFill/>
                </a:ln>
                <a:latin typeface="Arial" pitchFamily="18"/>
              </a:defRPr>
            </a:lvl1pPr>
          </a:lstStyle>
          <a:p>
            <a:pPr algn="l"/>
            <a:r>
              <a:rPr lang="en-US" sz="2631" dirty="0" err="1">
                <a:solidFill>
                  <a:sysClr val="windowText" lastClr="000000"/>
                </a:solidFill>
              </a:rPr>
              <a:t>Einkommen</a:t>
            </a:r>
            <a:endParaRPr lang="en-US" sz="2631" dirty="0">
              <a:solidFill>
                <a:sysClr val="windowText" lastClr="000000"/>
              </a:solidFill>
            </a:endParaRPr>
          </a:p>
          <a:p>
            <a:pPr algn="l"/>
            <a:r>
              <a:rPr lang="en-US" sz="2631" dirty="0" err="1">
                <a:solidFill>
                  <a:sysClr val="windowText" lastClr="000000"/>
                </a:solidFill>
              </a:rPr>
              <a:t>g</a:t>
            </a:r>
            <a:r>
              <a:rPr lang="en-US" sz="2631" dirty="0" err="1" smtClean="0">
                <a:solidFill>
                  <a:sysClr val="windowText" lastClr="000000"/>
                </a:solidFill>
              </a:rPr>
              <a:t>emessen</a:t>
            </a:r>
            <a:r>
              <a:rPr lang="en-US" sz="2631" dirty="0" smtClean="0">
                <a:solidFill>
                  <a:sysClr val="windowText" lastClr="000000"/>
                </a:solidFill>
              </a:rPr>
              <a:t> </a:t>
            </a:r>
            <a:r>
              <a:rPr lang="en-US" sz="2631" dirty="0">
                <a:solidFill>
                  <a:sysClr val="windowText" lastClr="000000"/>
                </a:solidFill>
              </a:rPr>
              <a:t>in M</a:t>
            </a:r>
          </a:p>
        </p:txBody>
      </p:sp>
      <p:cxnSp>
        <p:nvCxnSpPr>
          <p:cNvPr id="24" name="Gerade Verbindung mit Pfeil 23">
            <a:extLst>
              <a:ext uri="{FF2B5EF4-FFF2-40B4-BE49-F238E27FC236}">
                <a16:creationId xmlns:a16="http://schemas.microsoft.com/office/drawing/2014/main" id="{F2C49B1B-F42F-4D4A-BCB0-4881BA78C29B}"/>
              </a:ext>
            </a:extLst>
          </p:cNvPr>
          <p:cNvCxnSpPr>
            <a:cxnSpLocks/>
          </p:cNvCxnSpPr>
          <p:nvPr/>
        </p:nvCxnSpPr>
        <p:spPr>
          <a:xfrm flipH="1">
            <a:off x="8902161" y="4291349"/>
            <a:ext cx="847293" cy="8170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AB62B75A-7654-4324-94C9-289FFE47A635}"/>
              </a:ext>
            </a:extLst>
          </p:cNvPr>
          <p:cNvSpPr txBox="1"/>
          <p:nvPr/>
        </p:nvSpPr>
        <p:spPr>
          <a:xfrm>
            <a:off x="6267528" y="2399421"/>
            <a:ext cx="5924472" cy="521280"/>
          </a:xfrm>
          <a:prstGeom prst="rect">
            <a:avLst/>
          </a:prstGeom>
          <a:noFill/>
        </p:spPr>
        <p:txBody>
          <a:bodyPr wrap="square" rtlCol="0">
            <a:noAutofit/>
          </a:bodyPr>
          <a:lstStyle/>
          <a:p>
            <a:r>
              <a:rPr lang="de-DE" sz="1000" dirty="0" smtClean="0"/>
              <a:t>Letztlich machen wir wieder das Gleiche, wie bei Ricardo und schieben bei gegebener Transformationskurve die Einkommensgerade soweit wie möglich nach außen</a:t>
            </a:r>
            <a:endParaRPr lang="de-DE" sz="1000" dirty="0"/>
          </a:p>
          <a:p>
            <a:endParaRPr lang="de-DE" sz="1000" dirty="0"/>
          </a:p>
        </p:txBody>
      </p:sp>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AB62B75A-7654-4324-94C9-289FFE47A635}"/>
                  </a:ext>
                </a:extLst>
              </p:cNvPr>
              <p:cNvSpPr txBox="1"/>
              <p:nvPr/>
            </p:nvSpPr>
            <p:spPr>
              <a:xfrm>
                <a:off x="6541169" y="746261"/>
                <a:ext cx="5633796" cy="1620488"/>
              </a:xfrm>
              <a:prstGeom prst="rect">
                <a:avLst/>
              </a:prstGeom>
              <a:noFill/>
            </p:spPr>
            <p:txBody>
              <a:bodyPr wrap="square" rtlCol="0">
                <a:noAutofit/>
              </a:bodyPr>
              <a:lstStyle/>
              <a:p>
                <a:r>
                  <a:rPr lang="de-DE" sz="1000" dirty="0" smtClean="0"/>
                  <a:t>Aus den gewinnoptimalen </a:t>
                </a:r>
                <a:r>
                  <a:rPr lang="de-DE" sz="1000" dirty="0"/>
                  <a:t>Arbeitsmengen </a:t>
                </a:r>
                <a:r>
                  <a:rPr lang="de-DE" sz="1000" dirty="0" smtClean="0"/>
                  <a:t>L*</a:t>
                </a:r>
                <a:r>
                  <a:rPr lang="de-DE" sz="1000" baseline="-25000" dirty="0" smtClean="0"/>
                  <a:t>M</a:t>
                </a:r>
                <a:r>
                  <a:rPr lang="de-DE" sz="1000" dirty="0" smtClean="0"/>
                  <a:t> </a:t>
                </a:r>
                <a:r>
                  <a:rPr lang="de-DE" sz="1000" dirty="0"/>
                  <a:t>und </a:t>
                </a:r>
                <a:r>
                  <a:rPr lang="de-DE" sz="1000" dirty="0" smtClean="0"/>
                  <a:t>L*</a:t>
                </a:r>
                <a:r>
                  <a:rPr lang="de-DE" sz="1000" baseline="-25000" dirty="0" smtClean="0"/>
                  <a:t>G</a:t>
                </a:r>
                <a:r>
                  <a:rPr lang="de-DE" sz="1000" dirty="0" smtClean="0"/>
                  <a:t> oder Bedingung</a:t>
                </a:r>
              </a:p>
              <a:p>
                <a:endParaRPr lang="de-DE" sz="1000" dirty="0" smtClean="0"/>
              </a:p>
              <a:p>
                <a:pPr/>
                <a14:m>
                  <m:oMathPara xmlns:m="http://schemas.openxmlformats.org/officeDocument/2006/math">
                    <m:oMathParaPr>
                      <m:jc m:val="centerGroup"/>
                    </m:oMathParaPr>
                    <m:oMath xmlns:m="http://schemas.openxmlformats.org/officeDocument/2006/math">
                      <m:f>
                        <m:fPr>
                          <m:ctrlPr>
                            <a:rPr lang="de-DE" sz="1000" i="1">
                              <a:latin typeface="Cambria Math" panose="02040503050406030204" pitchFamily="18" charset="0"/>
                            </a:rPr>
                          </m:ctrlPr>
                        </m:fPr>
                        <m:num>
                          <m:r>
                            <a:rPr lang="de-DE" sz="1000" i="1">
                              <a:latin typeface="Cambria Math" panose="02040503050406030204" pitchFamily="18" charset="0"/>
                            </a:rPr>
                            <m:t>𝑑𝐺</m:t>
                          </m:r>
                        </m:num>
                        <m:den>
                          <m:r>
                            <a:rPr lang="de-DE" sz="1000" i="1">
                              <a:latin typeface="Cambria Math" panose="02040503050406030204" pitchFamily="18" charset="0"/>
                            </a:rPr>
                            <m:t>𝑑𝑀</m:t>
                          </m:r>
                        </m:den>
                      </m:f>
                      <m:r>
                        <a:rPr lang="de-DE" sz="1000" i="1">
                          <a:latin typeface="Cambria Math" panose="02040503050406030204" pitchFamily="18" charset="0"/>
                        </a:rPr>
                        <m:t>=−</m:t>
                      </m:r>
                      <m:f>
                        <m:fPr>
                          <m:ctrlPr>
                            <a:rPr lang="de-DE" sz="1000" i="1">
                              <a:latin typeface="Cambria Math" panose="02040503050406030204" pitchFamily="18" charset="0"/>
                              <a:ea typeface="Cambria Math" panose="02040503050406030204" pitchFamily="18" charset="0"/>
                            </a:rPr>
                          </m:ctrlPr>
                        </m:fPr>
                        <m:num>
                          <m:r>
                            <m:rPr>
                              <m:nor/>
                            </m:rPr>
                            <a:rPr lang="de-DE" sz="1000">
                              <a:latin typeface="Cambria Math" panose="02040503050406030204" pitchFamily="18" charset="0"/>
                              <a:ea typeface="Cambria Math" panose="02040503050406030204" pitchFamily="18" charset="0"/>
                            </a:rPr>
                            <m:t>GP</m:t>
                          </m:r>
                          <m:r>
                            <m:rPr>
                              <m:nor/>
                            </m:rPr>
                            <a:rPr lang="de-DE" sz="1000" dirty="0">
                              <a:latin typeface="Cambria Math" panose="02040503050406030204" pitchFamily="18" charset="0"/>
                              <a:ea typeface="Cambria Math" panose="02040503050406030204" pitchFamily="18" charset="0"/>
                            </a:rPr>
                            <m:t>L</m:t>
                          </m:r>
                          <m:r>
                            <m:rPr>
                              <m:nor/>
                            </m:rPr>
                            <a:rPr lang="de-DE" sz="1000" baseline="-25000" dirty="0">
                              <a:latin typeface="Cambria Math" panose="02040503050406030204" pitchFamily="18" charset="0"/>
                              <a:ea typeface="Cambria Math" panose="02040503050406030204" pitchFamily="18" charset="0"/>
                            </a:rPr>
                            <m:t>G</m:t>
                          </m:r>
                        </m:num>
                        <m:den>
                          <m:r>
                            <m:rPr>
                              <m:nor/>
                            </m:rPr>
                            <a:rPr lang="de-DE" sz="1000">
                              <a:latin typeface="Cambria Math" panose="02040503050406030204" pitchFamily="18" charset="0"/>
                              <a:ea typeface="Cambria Math" panose="02040503050406030204" pitchFamily="18" charset="0"/>
                            </a:rPr>
                            <m:t>GP</m:t>
                          </m:r>
                          <m:r>
                            <m:rPr>
                              <m:nor/>
                            </m:rPr>
                            <a:rPr lang="de-DE" sz="1000" dirty="0">
                              <a:latin typeface="Cambria Math" panose="02040503050406030204" pitchFamily="18" charset="0"/>
                              <a:ea typeface="Cambria Math" panose="02040503050406030204" pitchFamily="18" charset="0"/>
                            </a:rPr>
                            <m:t>L</m:t>
                          </m:r>
                          <m:r>
                            <m:rPr>
                              <m:nor/>
                            </m:rPr>
                            <a:rPr lang="de-DE" sz="1000" baseline="-25000" dirty="0">
                              <a:latin typeface="Cambria Math" panose="02040503050406030204" pitchFamily="18" charset="0"/>
                              <a:ea typeface="Cambria Math" panose="02040503050406030204" pitchFamily="18" charset="0"/>
                            </a:rPr>
                            <m:t>M</m:t>
                          </m:r>
                        </m:den>
                      </m:f>
                      <m:r>
                        <a:rPr lang="de-DE" sz="1000" i="1">
                          <a:latin typeface="Cambria Math" panose="02040503050406030204" pitchFamily="18" charset="0"/>
                          <a:ea typeface="Cambria Math" panose="02040503050406030204" pitchFamily="18" charset="0"/>
                        </a:rPr>
                        <m:t>=−</m:t>
                      </m:r>
                      <m:f>
                        <m:fPr>
                          <m:ctrlPr>
                            <a:rPr lang="de-DE" sz="1000" i="1">
                              <a:latin typeface="Cambria Math" panose="02040503050406030204" pitchFamily="18" charset="0"/>
                            </a:rPr>
                          </m:ctrlPr>
                        </m:fPr>
                        <m:num>
                          <m:r>
                            <m:rPr>
                              <m:nor/>
                            </m:rPr>
                            <a:rPr lang="de-DE" sz="1000" dirty="0"/>
                            <m:t>P</m:t>
                          </m:r>
                          <m:r>
                            <m:rPr>
                              <m:nor/>
                            </m:rPr>
                            <a:rPr lang="de-DE" sz="1000" baseline="-25000" dirty="0"/>
                            <m:t>M</m:t>
                          </m:r>
                        </m:num>
                        <m:den>
                          <m:r>
                            <m:rPr>
                              <m:nor/>
                            </m:rPr>
                            <a:rPr lang="de-DE" sz="1000" dirty="0"/>
                            <m:t>P</m:t>
                          </m:r>
                          <m:r>
                            <m:rPr>
                              <m:nor/>
                            </m:rPr>
                            <a:rPr lang="de-DE" sz="1000" baseline="-25000" dirty="0"/>
                            <m:t>G</m:t>
                          </m:r>
                        </m:den>
                      </m:f>
                    </m:oMath>
                  </m:oMathPara>
                </a14:m>
                <a:endParaRPr lang="de-DE" sz="1000" dirty="0" smtClean="0"/>
              </a:p>
              <a:p>
                <a:endParaRPr lang="de-DE" sz="1000" dirty="0"/>
              </a:p>
              <a:p>
                <a:r>
                  <a:rPr lang="de-DE" sz="1000" dirty="0" smtClean="0"/>
                  <a:t>Steigung der Transformationskurve = </a:t>
                </a:r>
                <a:r>
                  <a:rPr lang="de-DE" sz="1000" smtClean="0"/>
                  <a:t>|Preisverhältbis</a:t>
                </a:r>
                <a:r>
                  <a:rPr lang="de-DE" sz="1000" dirty="0" smtClean="0"/>
                  <a:t>|</a:t>
                </a:r>
              </a:p>
              <a:p>
                <a:endParaRPr lang="de-DE" sz="1000" dirty="0"/>
              </a:p>
              <a:p>
                <a:r>
                  <a:rPr lang="de-DE" sz="1000" dirty="0" smtClean="0"/>
                  <a:t>(Vergleiche wieder mit der Mikro und der Bedingung Steigung der </a:t>
                </a:r>
                <a:r>
                  <a:rPr lang="de-DE" sz="1000" dirty="0" err="1" smtClean="0"/>
                  <a:t>indiffernezkurve</a:t>
                </a:r>
                <a:r>
                  <a:rPr lang="de-DE" sz="1000" dirty="0" smtClean="0"/>
                  <a:t> = </a:t>
                </a:r>
                <a:r>
                  <a:rPr lang="de-DE" sz="1000"/>
                  <a:t>|</a:t>
                </a:r>
                <a:r>
                  <a:rPr lang="de-DE" sz="1000" smtClean="0"/>
                  <a:t>Preisverhältbis</a:t>
                </a:r>
                <a:r>
                  <a:rPr lang="de-DE" sz="1000" dirty="0" smtClean="0"/>
                  <a:t>|)</a:t>
                </a:r>
              </a:p>
              <a:p>
                <a:endParaRPr lang="de-DE" sz="1000" dirty="0"/>
              </a:p>
              <a:p>
                <a:r>
                  <a:rPr lang="de-DE" sz="1000" dirty="0" smtClean="0"/>
                  <a:t>Kann damit der optimale Produktionspunkt eines Landes ohne Handel bestimmt werden</a:t>
                </a:r>
                <a:endParaRPr lang="de-DE" sz="1000" dirty="0"/>
              </a:p>
              <a:p>
                <a:endParaRPr lang="de-DE" sz="1000" dirty="0"/>
              </a:p>
            </p:txBody>
          </p:sp>
        </mc:Choice>
        <mc:Fallback xmlns="">
          <p:sp>
            <p:nvSpPr>
              <p:cNvPr id="26" name="Textfeld 25">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6541169" y="746261"/>
                <a:ext cx="5633796" cy="1620488"/>
              </a:xfrm>
              <a:prstGeom prst="rect">
                <a:avLst/>
              </a:prstGeom>
              <a:blipFill>
                <a:blip r:embed="rId4"/>
                <a:stretch>
                  <a:fillRect b="-1128"/>
                </a:stretch>
              </a:blipFill>
            </p:spPr>
            <p:txBody>
              <a:bodyPr/>
              <a:lstStyle/>
              <a:p>
                <a:r>
                  <a:rPr lang="de-DE">
                    <a:noFill/>
                  </a:rPr>
                  <a:t> </a:t>
                </a:r>
              </a:p>
            </p:txBody>
          </p:sp>
        </mc:Fallback>
      </mc:AlternateContent>
      <p:sp>
        <p:nvSpPr>
          <p:cNvPr id="27" name="Textfeld 26">
            <a:extLst>
              <a:ext uri="{FF2B5EF4-FFF2-40B4-BE49-F238E27FC236}">
                <a16:creationId xmlns:a16="http://schemas.microsoft.com/office/drawing/2014/main" id="{AB62B75A-7654-4324-94C9-289FFE47A635}"/>
              </a:ext>
            </a:extLst>
          </p:cNvPr>
          <p:cNvSpPr txBox="1"/>
          <p:nvPr/>
        </p:nvSpPr>
        <p:spPr>
          <a:xfrm>
            <a:off x="6669162" y="2837022"/>
            <a:ext cx="4969733" cy="521280"/>
          </a:xfrm>
          <a:prstGeom prst="rect">
            <a:avLst/>
          </a:prstGeom>
          <a:noFill/>
        </p:spPr>
        <p:txBody>
          <a:bodyPr wrap="square" rtlCol="0">
            <a:noAutofit/>
          </a:bodyPr>
          <a:lstStyle/>
          <a:p>
            <a:r>
              <a:rPr lang="de-DE" sz="1000" dirty="0" smtClean="0"/>
              <a:t>Da wir bisher aber nur das Land alleine betrachten, heißt das, dass der Produktionspunkt auch gleichzeitig der Konsumpunkt ist, denn ohne Handel kann nur das konsumiert werden, was man selbst produziert hat </a:t>
            </a:r>
            <a:endParaRPr lang="de-DE" sz="1000" dirty="0"/>
          </a:p>
          <a:p>
            <a:endParaRPr lang="de-DE" sz="1000" dirty="0"/>
          </a:p>
        </p:txBody>
      </p:sp>
      <p:sp>
        <p:nvSpPr>
          <p:cNvPr id="29" name="Title 1"/>
          <p:cNvSpPr txBox="1">
            <a:spLocks/>
          </p:cNvSpPr>
          <p:nvPr/>
        </p:nvSpPr>
        <p:spPr>
          <a:xfrm>
            <a:off x="2097195" y="19567"/>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smtClean="0">
                <a:solidFill>
                  <a:sysClr val="windowText" lastClr="000000"/>
                </a:solidFill>
              </a:rPr>
              <a:t>Land </a:t>
            </a:r>
            <a:r>
              <a:rPr lang="en-US" sz="2631" dirty="0" err="1" smtClean="0">
                <a:solidFill>
                  <a:sysClr val="windowText" lastClr="000000"/>
                </a:solidFill>
              </a:rPr>
              <a:t>unter</a:t>
            </a:r>
            <a:r>
              <a:rPr lang="en-US" sz="2631" dirty="0" smtClean="0">
                <a:solidFill>
                  <a:sysClr val="windowText" lastClr="000000"/>
                </a:solidFill>
              </a:rPr>
              <a:t> </a:t>
            </a:r>
            <a:r>
              <a:rPr lang="en-US" sz="2631" dirty="0" err="1" smtClean="0">
                <a:solidFill>
                  <a:sysClr val="windowText" lastClr="000000"/>
                </a:solidFill>
              </a:rPr>
              <a:t>Autarkie</a:t>
            </a:r>
            <a:endParaRPr lang="en-US" sz="2631" dirty="0">
              <a:solidFill>
                <a:sysClr val="windowText" lastClr="000000"/>
              </a:solidFill>
            </a:endParaRPr>
          </a:p>
        </p:txBody>
      </p:sp>
      <p:sp>
        <p:nvSpPr>
          <p:cNvPr id="28" name="Textfeld 27">
            <a:extLst>
              <a:ext uri="{FF2B5EF4-FFF2-40B4-BE49-F238E27FC236}">
                <a16:creationId xmlns:a16="http://schemas.microsoft.com/office/drawing/2014/main" id="{EA482EEC-2196-4E73-A3F5-DF32F40D0315}"/>
              </a:ext>
            </a:extLst>
          </p:cNvPr>
          <p:cNvSpPr txBox="1"/>
          <p:nvPr/>
        </p:nvSpPr>
        <p:spPr>
          <a:xfrm>
            <a:off x="903826" y="5974142"/>
            <a:ext cx="9543382" cy="646331"/>
          </a:xfrm>
          <a:prstGeom prst="rect">
            <a:avLst/>
          </a:prstGeom>
          <a:noFill/>
        </p:spPr>
        <p:txBody>
          <a:bodyPr wrap="none" rtlCol="0">
            <a:spAutoFit/>
          </a:bodyPr>
          <a:lstStyle/>
          <a:p>
            <a:r>
              <a:rPr lang="de-DE" dirty="0" smtClean="0"/>
              <a:t>Siehe auch allgemeines Video </a:t>
            </a:r>
            <a:r>
              <a:rPr lang="de-DE" dirty="0"/>
              <a:t>zur Optimierung (</a:t>
            </a:r>
            <a:r>
              <a:rPr lang="de-DE" dirty="0">
                <a:hlinkClick r:id="rId5"/>
              </a:rPr>
              <a:t>http</a:t>
            </a:r>
            <a:r>
              <a:rPr lang="de-DE">
                <a:hlinkClick r:id="rId5"/>
              </a:rPr>
              <a:t>://</a:t>
            </a:r>
            <a:r>
              <a:rPr lang="de-DE" smtClean="0">
                <a:hlinkClick r:id="rId5"/>
              </a:rPr>
              <a:t>www.bernhardkoester.de/video/inhalt.html</a:t>
            </a:r>
            <a:r>
              <a:rPr lang="de-DE" smtClean="0"/>
              <a:t>):</a:t>
            </a:r>
            <a:endParaRPr lang="de-DE" dirty="0" smtClean="0"/>
          </a:p>
          <a:p>
            <a:r>
              <a:rPr lang="de-DE" dirty="0"/>
              <a:t>b</a:t>
            </a:r>
            <a:r>
              <a:rPr lang="de-DE" dirty="0" smtClean="0"/>
              <a:t>zw.	</a:t>
            </a:r>
            <a:r>
              <a:rPr lang="de-DE" dirty="0" smtClean="0">
                <a:hlinkClick r:id="rId6"/>
              </a:rPr>
              <a:t>https</a:t>
            </a:r>
            <a:r>
              <a:rPr lang="de-DE" dirty="0">
                <a:hlinkClick r:id="rId6"/>
              </a:rPr>
              <a:t>://</a:t>
            </a:r>
            <a:r>
              <a:rPr lang="de-DE" dirty="0" smtClean="0">
                <a:hlinkClick r:id="rId6"/>
              </a:rPr>
              <a:t>www.youtube.com/watch?v=002HcSoycxA</a:t>
            </a:r>
            <a:endParaRPr lang="de-DE" dirty="0"/>
          </a:p>
        </p:txBody>
      </p:sp>
    </p:spTree>
    <p:extLst>
      <p:ext uri="{BB962C8B-B14F-4D97-AF65-F5344CB8AC3E}">
        <p14:creationId xmlns:p14="http://schemas.microsoft.com/office/powerpoint/2010/main" val="1939989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8" grpId="0"/>
      <p:bldP spid="25" grpId="0"/>
      <p:bldP spid="26" grpId="0"/>
      <p:bldP spid="27" grpId="0"/>
      <p:bldP spid="2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smtClean="0">
                <a:solidFill>
                  <a:sysClr val="windowText" lastClr="000000"/>
                </a:solidFill>
              </a:rPr>
              <a:t>Preisanstieg </a:t>
            </a:r>
            <a:r>
              <a:rPr lang="en-US" sz="2631" dirty="0">
                <a:solidFill>
                  <a:sysClr val="windowText" lastClr="000000"/>
                </a:solidFill>
              </a:rPr>
              <a:t>des </a:t>
            </a:r>
            <a:r>
              <a:rPr lang="en-US" sz="2631" dirty="0" err="1">
                <a:solidFill>
                  <a:sysClr val="windowText" lastClr="000000"/>
                </a:solidFill>
              </a:rPr>
              <a:t>einen</a:t>
            </a:r>
            <a:r>
              <a:rPr lang="en-US" sz="2631" dirty="0">
                <a:solidFill>
                  <a:sysClr val="windowText" lastClr="000000"/>
                </a:solidFill>
              </a:rPr>
              <a:t> </a:t>
            </a:r>
            <a:r>
              <a:rPr lang="en-US" sz="2631" dirty="0" err="1">
                <a:solidFill>
                  <a:sysClr val="windowText" lastClr="000000"/>
                </a:solidFill>
              </a:rPr>
              <a:t>Gutes</a:t>
            </a:r>
            <a:r>
              <a:rPr lang="en-US" sz="2631" dirty="0">
                <a:solidFill>
                  <a:sysClr val="windowText" lastClr="000000"/>
                </a:solidFill>
              </a:rPr>
              <a:t> M</a:t>
            </a:r>
          </a:p>
        </p:txBody>
      </p:sp>
      <p:cxnSp>
        <p:nvCxnSpPr>
          <p:cNvPr id="10" name="Gerade Verbindung mit Pfeil 9">
            <a:extLst>
              <a:ext uri="{FF2B5EF4-FFF2-40B4-BE49-F238E27FC236}">
                <a16:creationId xmlns:a16="http://schemas.microsoft.com/office/drawing/2014/main" id="{3940E059-BC20-47D6-8C06-9A371A7BD9B3}"/>
              </a:ext>
            </a:extLst>
          </p:cNvPr>
          <p:cNvCxnSpPr/>
          <p:nvPr/>
        </p:nvCxnSpPr>
        <p:spPr>
          <a:xfrm flipV="1">
            <a:off x="2999656" y="889966"/>
            <a:ext cx="0" cy="36724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Gerade Verbindung mit Pfeil 10">
            <a:extLst>
              <a:ext uri="{FF2B5EF4-FFF2-40B4-BE49-F238E27FC236}">
                <a16:creationId xmlns:a16="http://schemas.microsoft.com/office/drawing/2014/main" id="{43E2E20E-CAE4-4956-A17C-35D6CF8F5AA1}"/>
              </a:ext>
            </a:extLst>
          </p:cNvPr>
          <p:cNvCxnSpPr>
            <a:cxnSpLocks/>
          </p:cNvCxnSpPr>
          <p:nvPr/>
        </p:nvCxnSpPr>
        <p:spPr>
          <a:xfrm>
            <a:off x="2999656" y="4562374"/>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feld 11">
            <a:extLst>
              <a:ext uri="{FF2B5EF4-FFF2-40B4-BE49-F238E27FC236}">
                <a16:creationId xmlns:a16="http://schemas.microsoft.com/office/drawing/2014/main" id="{B996E664-45FD-4C1E-A44E-A72F2419D670}"/>
              </a:ext>
            </a:extLst>
          </p:cNvPr>
          <p:cNvSpPr txBox="1"/>
          <p:nvPr/>
        </p:nvSpPr>
        <p:spPr>
          <a:xfrm flipH="1">
            <a:off x="128640" y="1052765"/>
            <a:ext cx="2943020" cy="646331"/>
          </a:xfrm>
          <a:prstGeom prst="rect">
            <a:avLst/>
          </a:prstGeom>
          <a:noFill/>
        </p:spPr>
        <p:txBody>
          <a:bodyPr wrap="square" rtlCol="0">
            <a:spAutoFit/>
          </a:bodyPr>
          <a:lstStyle/>
          <a:p>
            <a:r>
              <a:rPr lang="de-DE" dirty="0"/>
              <a:t>P</a:t>
            </a:r>
            <a:r>
              <a:rPr lang="de-DE" baseline="-25000" dirty="0"/>
              <a:t>G</a:t>
            </a:r>
            <a:r>
              <a:rPr lang="de-DE" dirty="0"/>
              <a:t>* GPL</a:t>
            </a:r>
            <a:r>
              <a:rPr lang="de-DE" baseline="-25000" dirty="0"/>
              <a:t>G </a:t>
            </a:r>
            <a:r>
              <a:rPr lang="de-DE" dirty="0"/>
              <a:t>=Wertgrenzprodukt</a:t>
            </a:r>
          </a:p>
          <a:p>
            <a:r>
              <a:rPr lang="de-DE" dirty="0"/>
              <a:t>W=Lohnsatz</a:t>
            </a:r>
          </a:p>
        </p:txBody>
      </p:sp>
      <p:cxnSp>
        <p:nvCxnSpPr>
          <p:cNvPr id="14" name="Gerade Verbindung mit Pfeil 13">
            <a:extLst>
              <a:ext uri="{FF2B5EF4-FFF2-40B4-BE49-F238E27FC236}">
                <a16:creationId xmlns:a16="http://schemas.microsoft.com/office/drawing/2014/main" id="{DBBA5383-AE0E-432A-BD35-9B6DCBCC5998}"/>
              </a:ext>
            </a:extLst>
          </p:cNvPr>
          <p:cNvCxnSpPr/>
          <p:nvPr/>
        </p:nvCxnSpPr>
        <p:spPr>
          <a:xfrm flipV="1">
            <a:off x="7968208" y="889966"/>
            <a:ext cx="0" cy="36724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3C2806A1-EC64-459F-873C-3FFA86755A56}"/>
              </a:ext>
            </a:extLst>
          </p:cNvPr>
          <p:cNvCxnSpPr>
            <a:cxnSpLocks/>
          </p:cNvCxnSpPr>
          <p:nvPr/>
        </p:nvCxnSpPr>
        <p:spPr>
          <a:xfrm flipH="1">
            <a:off x="2711624" y="4562374"/>
            <a:ext cx="1088504"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4CB80D15-788F-43E0-9430-577477BDD845}"/>
              </a:ext>
            </a:extLst>
          </p:cNvPr>
          <p:cNvSpPr txBox="1"/>
          <p:nvPr/>
        </p:nvSpPr>
        <p:spPr>
          <a:xfrm flipH="1">
            <a:off x="8040217" y="980729"/>
            <a:ext cx="3398645" cy="646331"/>
          </a:xfrm>
          <a:prstGeom prst="rect">
            <a:avLst/>
          </a:prstGeom>
          <a:noFill/>
        </p:spPr>
        <p:txBody>
          <a:bodyPr wrap="square" rtlCol="0">
            <a:spAutoFit/>
          </a:bodyPr>
          <a:lstStyle/>
          <a:p>
            <a:r>
              <a:rPr lang="de-DE" dirty="0"/>
              <a:t>P</a:t>
            </a:r>
            <a:r>
              <a:rPr lang="de-DE" baseline="-25000" dirty="0"/>
              <a:t>M</a:t>
            </a:r>
            <a:r>
              <a:rPr lang="de-DE" dirty="0"/>
              <a:t>*GPL</a:t>
            </a:r>
            <a:r>
              <a:rPr lang="de-DE" baseline="-25000" dirty="0"/>
              <a:t>M </a:t>
            </a:r>
            <a:r>
              <a:rPr lang="de-DE" dirty="0"/>
              <a:t>=Wertgrenzprodukt</a:t>
            </a:r>
          </a:p>
          <a:p>
            <a:r>
              <a:rPr lang="de-DE" dirty="0"/>
              <a:t>w =Lohnsatz</a:t>
            </a:r>
          </a:p>
        </p:txBody>
      </p:sp>
      <p:sp>
        <p:nvSpPr>
          <p:cNvPr id="18" name="Textfeld 17">
            <a:extLst>
              <a:ext uri="{FF2B5EF4-FFF2-40B4-BE49-F238E27FC236}">
                <a16:creationId xmlns:a16="http://schemas.microsoft.com/office/drawing/2014/main" id="{B5F4E884-4553-4D38-AA63-95D029B08FD5}"/>
              </a:ext>
            </a:extLst>
          </p:cNvPr>
          <p:cNvSpPr txBox="1"/>
          <p:nvPr/>
        </p:nvSpPr>
        <p:spPr>
          <a:xfrm>
            <a:off x="187842" y="6038281"/>
            <a:ext cx="11643447" cy="830997"/>
          </a:xfrm>
          <a:prstGeom prst="rect">
            <a:avLst/>
          </a:prstGeom>
          <a:noFill/>
        </p:spPr>
        <p:txBody>
          <a:bodyPr wrap="square" rtlCol="0">
            <a:spAutoFit/>
          </a:bodyPr>
          <a:lstStyle/>
          <a:p>
            <a:r>
              <a:rPr lang="de-DE" sz="1600"/>
              <a:t>Der </a:t>
            </a:r>
            <a:r>
              <a:rPr lang="de-DE" sz="1600" smtClean="0"/>
              <a:t>Preisanstieg </a:t>
            </a:r>
            <a:r>
              <a:rPr lang="de-DE" sz="1600" dirty="0"/>
              <a:t>bei Maschinen erhöht die Nachfrage nach Arbeit im Sektor der Maschinen und die Produktion dort wird ausgeweitet</a:t>
            </a:r>
            <a:r>
              <a:rPr lang="de-DE" sz="1600" dirty="0" smtClean="0"/>
              <a:t>:</a:t>
            </a:r>
            <a:endParaRPr lang="de-DE" sz="1600" dirty="0"/>
          </a:p>
          <a:p>
            <a:r>
              <a:rPr lang="de-DE" sz="1600" dirty="0"/>
              <a:t>→ dies senkt den Arbeitseinsatz bei Getreide und die Produktion in diesem Sektor </a:t>
            </a:r>
            <a:r>
              <a:rPr lang="de-DE" sz="1600" dirty="0" smtClean="0"/>
              <a:t>sinkt </a:t>
            </a:r>
            <a:endParaRPr lang="de-DE" sz="1600" dirty="0"/>
          </a:p>
          <a:p>
            <a:r>
              <a:rPr lang="de-DE" sz="1600" dirty="0"/>
              <a:t>→ Der Anstieg des Lohnsatzes fällt allerdings </a:t>
            </a:r>
            <a:r>
              <a:rPr lang="de-DE" sz="1600" b="1" dirty="0"/>
              <a:t>relativ</a:t>
            </a:r>
            <a:r>
              <a:rPr lang="de-DE" sz="1600" dirty="0"/>
              <a:t> geringer aus, als </a:t>
            </a:r>
            <a:r>
              <a:rPr lang="de-DE" sz="1600"/>
              <a:t>der </a:t>
            </a:r>
            <a:r>
              <a:rPr lang="de-DE" sz="1600" smtClean="0"/>
              <a:t>Preisanstieg </a:t>
            </a:r>
            <a:r>
              <a:rPr lang="de-DE" sz="1600" dirty="0"/>
              <a:t>bei Maschinen </a:t>
            </a:r>
          </a:p>
        </p:txBody>
      </p:sp>
      <p:sp>
        <p:nvSpPr>
          <p:cNvPr id="19" name="Freihandform: Form 18">
            <a:extLst>
              <a:ext uri="{FF2B5EF4-FFF2-40B4-BE49-F238E27FC236}">
                <a16:creationId xmlns:a16="http://schemas.microsoft.com/office/drawing/2014/main" id="{ABBF5D43-83D4-47AE-AD9D-01DD3BAB89AE}"/>
              </a:ext>
            </a:extLst>
          </p:cNvPr>
          <p:cNvSpPr/>
          <p:nvPr/>
        </p:nvSpPr>
        <p:spPr>
          <a:xfrm>
            <a:off x="3318510" y="980728"/>
            <a:ext cx="4046220" cy="3006090"/>
          </a:xfrm>
          <a:custGeom>
            <a:avLst/>
            <a:gdLst>
              <a:gd name="connsiteX0" fmla="*/ 0 w 4046220"/>
              <a:gd name="connsiteY0" fmla="*/ 0 h 3006090"/>
              <a:gd name="connsiteX1" fmla="*/ 994410 w 4046220"/>
              <a:gd name="connsiteY1" fmla="*/ 2080260 h 3006090"/>
              <a:gd name="connsiteX2" fmla="*/ 4046220 w 4046220"/>
              <a:gd name="connsiteY2" fmla="*/ 3006090 h 3006090"/>
            </a:gdLst>
            <a:ahLst/>
            <a:cxnLst>
              <a:cxn ang="0">
                <a:pos x="connsiteX0" y="connsiteY0"/>
              </a:cxn>
              <a:cxn ang="0">
                <a:pos x="connsiteX1" y="connsiteY1"/>
              </a:cxn>
              <a:cxn ang="0">
                <a:pos x="connsiteX2" y="connsiteY2"/>
              </a:cxn>
            </a:cxnLst>
            <a:rect l="l" t="t" r="r" b="b"/>
            <a:pathLst>
              <a:path w="4046220" h="3006090">
                <a:moveTo>
                  <a:pt x="0" y="0"/>
                </a:moveTo>
                <a:cubicBezTo>
                  <a:pt x="160020" y="789622"/>
                  <a:pt x="320040" y="1579245"/>
                  <a:pt x="994410" y="2080260"/>
                </a:cubicBezTo>
                <a:cubicBezTo>
                  <a:pt x="1668780" y="2581275"/>
                  <a:pt x="2857500" y="2793682"/>
                  <a:pt x="4046220" y="300609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0639F7BD-91C2-4FD8-9840-A1DC2815BAAF}"/>
              </a:ext>
            </a:extLst>
          </p:cNvPr>
          <p:cNvSpPr/>
          <p:nvPr/>
        </p:nvSpPr>
        <p:spPr>
          <a:xfrm>
            <a:off x="3356254" y="1118683"/>
            <a:ext cx="1024127" cy="369332"/>
          </a:xfrm>
          <a:prstGeom prst="rect">
            <a:avLst/>
          </a:prstGeom>
        </p:spPr>
        <p:txBody>
          <a:bodyPr wrap="none">
            <a:spAutoFit/>
          </a:bodyPr>
          <a:lstStyle/>
          <a:p>
            <a:r>
              <a:rPr lang="de-DE" dirty="0"/>
              <a:t>P</a:t>
            </a:r>
            <a:r>
              <a:rPr lang="de-DE" baseline="-25000" dirty="0"/>
              <a:t>G</a:t>
            </a:r>
            <a:r>
              <a:rPr lang="de-DE" dirty="0"/>
              <a:t>* GPL</a:t>
            </a:r>
            <a:r>
              <a:rPr lang="de-DE" baseline="-25000" dirty="0"/>
              <a:t>G</a:t>
            </a:r>
          </a:p>
        </p:txBody>
      </p:sp>
      <p:sp>
        <p:nvSpPr>
          <p:cNvPr id="21" name="Freihandform: Form 20">
            <a:extLst>
              <a:ext uri="{FF2B5EF4-FFF2-40B4-BE49-F238E27FC236}">
                <a16:creationId xmlns:a16="http://schemas.microsoft.com/office/drawing/2014/main" id="{C772E8ED-3629-46C9-9FA2-7BB8D928B372}"/>
              </a:ext>
            </a:extLst>
          </p:cNvPr>
          <p:cNvSpPr/>
          <p:nvPr/>
        </p:nvSpPr>
        <p:spPr>
          <a:xfrm>
            <a:off x="4038600" y="960120"/>
            <a:ext cx="3577590" cy="3268980"/>
          </a:xfrm>
          <a:custGeom>
            <a:avLst/>
            <a:gdLst>
              <a:gd name="connsiteX0" fmla="*/ 3577590 w 3577590"/>
              <a:gd name="connsiteY0" fmla="*/ 0 h 3268980"/>
              <a:gd name="connsiteX1" fmla="*/ 2194560 w 3577590"/>
              <a:gd name="connsiteY1" fmla="*/ 2137410 h 3268980"/>
              <a:gd name="connsiteX2" fmla="*/ 22860 w 3577590"/>
              <a:gd name="connsiteY2" fmla="*/ 3257550 h 3268980"/>
              <a:gd name="connsiteX3" fmla="*/ 22860 w 3577590"/>
              <a:gd name="connsiteY3" fmla="*/ 3257550 h 3268980"/>
              <a:gd name="connsiteX4" fmla="*/ 0 w 3577590"/>
              <a:gd name="connsiteY4" fmla="*/ 3268980 h 326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7590" h="3268980">
                <a:moveTo>
                  <a:pt x="3577590" y="0"/>
                </a:moveTo>
                <a:cubicBezTo>
                  <a:pt x="3182302" y="797242"/>
                  <a:pt x="2787015" y="1594485"/>
                  <a:pt x="2194560" y="2137410"/>
                </a:cubicBezTo>
                <a:cubicBezTo>
                  <a:pt x="1602105" y="2680335"/>
                  <a:pt x="22860" y="3257550"/>
                  <a:pt x="22860" y="3257550"/>
                </a:cubicBezTo>
                <a:lnTo>
                  <a:pt x="22860" y="3257550"/>
                </a:lnTo>
                <a:lnTo>
                  <a:pt x="0" y="326898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C94D7996-F0F5-4EB5-A3B8-66D640CAFBD3}"/>
              </a:ext>
            </a:extLst>
          </p:cNvPr>
          <p:cNvSpPr/>
          <p:nvPr/>
        </p:nvSpPr>
        <p:spPr>
          <a:xfrm>
            <a:off x="6532737" y="789364"/>
            <a:ext cx="1043876" cy="369332"/>
          </a:xfrm>
          <a:prstGeom prst="rect">
            <a:avLst/>
          </a:prstGeom>
        </p:spPr>
        <p:txBody>
          <a:bodyPr wrap="none">
            <a:spAutoFit/>
          </a:bodyPr>
          <a:lstStyle/>
          <a:p>
            <a:r>
              <a:rPr lang="de-DE" dirty="0"/>
              <a:t>P</a:t>
            </a:r>
            <a:r>
              <a:rPr lang="de-DE" baseline="-25000" dirty="0"/>
              <a:t>M</a:t>
            </a:r>
            <a:r>
              <a:rPr lang="de-DE" dirty="0"/>
              <a:t>*GPL</a:t>
            </a:r>
            <a:r>
              <a:rPr lang="de-DE" baseline="-25000" dirty="0"/>
              <a:t>M</a:t>
            </a:r>
          </a:p>
        </p:txBody>
      </p:sp>
      <p:sp>
        <p:nvSpPr>
          <p:cNvPr id="23" name="Freihandform: Form 22">
            <a:extLst>
              <a:ext uri="{FF2B5EF4-FFF2-40B4-BE49-F238E27FC236}">
                <a16:creationId xmlns:a16="http://schemas.microsoft.com/office/drawing/2014/main" id="{67251BA6-24E9-44C3-866F-BDE47F397C96}"/>
              </a:ext>
            </a:extLst>
          </p:cNvPr>
          <p:cNvSpPr/>
          <p:nvPr/>
        </p:nvSpPr>
        <p:spPr>
          <a:xfrm>
            <a:off x="3950317" y="942073"/>
            <a:ext cx="2520000" cy="2880000"/>
          </a:xfrm>
          <a:custGeom>
            <a:avLst/>
            <a:gdLst>
              <a:gd name="connsiteX0" fmla="*/ 3577590 w 3577590"/>
              <a:gd name="connsiteY0" fmla="*/ 0 h 3268980"/>
              <a:gd name="connsiteX1" fmla="*/ 2194560 w 3577590"/>
              <a:gd name="connsiteY1" fmla="*/ 2137410 h 3268980"/>
              <a:gd name="connsiteX2" fmla="*/ 22860 w 3577590"/>
              <a:gd name="connsiteY2" fmla="*/ 3257550 h 3268980"/>
              <a:gd name="connsiteX3" fmla="*/ 22860 w 3577590"/>
              <a:gd name="connsiteY3" fmla="*/ 3257550 h 3268980"/>
              <a:gd name="connsiteX4" fmla="*/ 0 w 3577590"/>
              <a:gd name="connsiteY4" fmla="*/ 3268980 h 326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7590" h="3268980">
                <a:moveTo>
                  <a:pt x="3577590" y="0"/>
                </a:moveTo>
                <a:cubicBezTo>
                  <a:pt x="3182302" y="797242"/>
                  <a:pt x="2787015" y="1594485"/>
                  <a:pt x="2194560" y="2137410"/>
                </a:cubicBezTo>
                <a:cubicBezTo>
                  <a:pt x="1602105" y="2680335"/>
                  <a:pt x="22860" y="3257550"/>
                  <a:pt x="22860" y="3257550"/>
                </a:cubicBezTo>
                <a:lnTo>
                  <a:pt x="22860" y="3257550"/>
                </a:lnTo>
                <a:lnTo>
                  <a:pt x="0" y="326898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4" name="Gerader Verbinder 23">
            <a:extLst>
              <a:ext uri="{FF2B5EF4-FFF2-40B4-BE49-F238E27FC236}">
                <a16:creationId xmlns:a16="http://schemas.microsoft.com/office/drawing/2014/main" id="{33E0EA9C-15FB-4325-810A-B6E60E642904}"/>
              </a:ext>
            </a:extLst>
          </p:cNvPr>
          <p:cNvCxnSpPr>
            <a:cxnSpLocks/>
          </p:cNvCxnSpPr>
          <p:nvPr/>
        </p:nvCxnSpPr>
        <p:spPr>
          <a:xfrm flipH="1">
            <a:off x="2999656" y="3596230"/>
            <a:ext cx="4968552" cy="3714"/>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hteck 24">
            <a:extLst>
              <a:ext uri="{FF2B5EF4-FFF2-40B4-BE49-F238E27FC236}">
                <a16:creationId xmlns:a16="http://schemas.microsoft.com/office/drawing/2014/main" id="{4E5783B4-00B1-460A-B460-D2A5BD242158}"/>
              </a:ext>
            </a:extLst>
          </p:cNvPr>
          <p:cNvSpPr/>
          <p:nvPr/>
        </p:nvSpPr>
        <p:spPr>
          <a:xfrm>
            <a:off x="2495600" y="3347700"/>
            <a:ext cx="465192" cy="369332"/>
          </a:xfrm>
          <a:prstGeom prst="rect">
            <a:avLst/>
          </a:prstGeom>
        </p:spPr>
        <p:txBody>
          <a:bodyPr wrap="none">
            <a:spAutoFit/>
          </a:bodyPr>
          <a:lstStyle/>
          <a:p>
            <a:r>
              <a:rPr lang="de-DE" dirty="0"/>
              <a:t>w*</a:t>
            </a:r>
            <a:endParaRPr lang="de-DE" baseline="-25000" dirty="0"/>
          </a:p>
        </p:txBody>
      </p:sp>
      <p:cxnSp>
        <p:nvCxnSpPr>
          <p:cNvPr id="26" name="Gerader Verbinder 25">
            <a:extLst>
              <a:ext uri="{FF2B5EF4-FFF2-40B4-BE49-F238E27FC236}">
                <a16:creationId xmlns:a16="http://schemas.microsoft.com/office/drawing/2014/main" id="{C36C913E-5F92-4547-B762-789061FC9CEB}"/>
              </a:ext>
            </a:extLst>
          </p:cNvPr>
          <p:cNvCxnSpPr>
            <a:cxnSpLocks/>
          </p:cNvCxnSpPr>
          <p:nvPr/>
        </p:nvCxnSpPr>
        <p:spPr>
          <a:xfrm flipH="1" flipV="1">
            <a:off x="2999656" y="3347700"/>
            <a:ext cx="1800200" cy="9292"/>
          </a:xfrm>
          <a:prstGeom prst="line">
            <a:avLst/>
          </a:prstGeom>
        </p:spPr>
        <p:style>
          <a:lnRef idx="1">
            <a:schemeClr val="accent1"/>
          </a:lnRef>
          <a:fillRef idx="0">
            <a:schemeClr val="accent1"/>
          </a:fillRef>
          <a:effectRef idx="0">
            <a:schemeClr val="accent1"/>
          </a:effectRef>
          <a:fontRef idx="minor">
            <a:schemeClr val="tx1"/>
          </a:fontRef>
        </p:style>
      </p:cxnSp>
      <p:sp>
        <p:nvSpPr>
          <p:cNvPr id="27" name="Rechteck 26">
            <a:extLst>
              <a:ext uri="{FF2B5EF4-FFF2-40B4-BE49-F238E27FC236}">
                <a16:creationId xmlns:a16="http://schemas.microsoft.com/office/drawing/2014/main" id="{33A433A6-6A77-49A4-8991-8D3464B44939}"/>
              </a:ext>
            </a:extLst>
          </p:cNvPr>
          <p:cNvSpPr/>
          <p:nvPr/>
        </p:nvSpPr>
        <p:spPr>
          <a:xfrm>
            <a:off x="2495600" y="3131676"/>
            <a:ext cx="522900" cy="369332"/>
          </a:xfrm>
          <a:prstGeom prst="rect">
            <a:avLst/>
          </a:prstGeom>
        </p:spPr>
        <p:txBody>
          <a:bodyPr wrap="none">
            <a:spAutoFit/>
          </a:bodyPr>
          <a:lstStyle/>
          <a:p>
            <a:r>
              <a:rPr lang="de-DE" dirty="0"/>
              <a:t>w*‘</a:t>
            </a:r>
            <a:endParaRPr lang="de-DE" baseline="-25000" dirty="0"/>
          </a:p>
        </p:txBody>
      </p:sp>
      <p:sp>
        <p:nvSpPr>
          <p:cNvPr id="28" name="Rechteck 27">
            <a:extLst>
              <a:ext uri="{FF2B5EF4-FFF2-40B4-BE49-F238E27FC236}">
                <a16:creationId xmlns:a16="http://schemas.microsoft.com/office/drawing/2014/main" id="{61696E40-28BD-4053-856C-D628C7B514BB}"/>
              </a:ext>
            </a:extLst>
          </p:cNvPr>
          <p:cNvSpPr/>
          <p:nvPr/>
        </p:nvSpPr>
        <p:spPr>
          <a:xfrm>
            <a:off x="5375920" y="764704"/>
            <a:ext cx="1095172" cy="369332"/>
          </a:xfrm>
          <a:prstGeom prst="rect">
            <a:avLst/>
          </a:prstGeom>
        </p:spPr>
        <p:txBody>
          <a:bodyPr wrap="none">
            <a:spAutoFit/>
          </a:bodyPr>
          <a:lstStyle/>
          <a:p>
            <a:r>
              <a:rPr lang="de-DE" dirty="0"/>
              <a:t>P‘</a:t>
            </a:r>
            <a:r>
              <a:rPr lang="de-DE" baseline="-25000" dirty="0"/>
              <a:t>M</a:t>
            </a:r>
            <a:r>
              <a:rPr lang="de-DE" dirty="0"/>
              <a:t>*GPL</a:t>
            </a:r>
            <a:r>
              <a:rPr lang="de-DE" baseline="-25000" dirty="0"/>
              <a:t>M</a:t>
            </a:r>
          </a:p>
        </p:txBody>
      </p:sp>
      <p:sp>
        <p:nvSpPr>
          <p:cNvPr id="31" name="Textfeld 30">
            <a:extLst>
              <a:ext uri="{FF2B5EF4-FFF2-40B4-BE49-F238E27FC236}">
                <a16:creationId xmlns:a16="http://schemas.microsoft.com/office/drawing/2014/main" id="{F37178C7-1959-4F46-AD2C-DA61655AB896}"/>
              </a:ext>
            </a:extLst>
          </p:cNvPr>
          <p:cNvSpPr txBox="1"/>
          <p:nvPr/>
        </p:nvSpPr>
        <p:spPr>
          <a:xfrm flipH="1">
            <a:off x="8112230" y="4509120"/>
            <a:ext cx="576059" cy="369332"/>
          </a:xfrm>
          <a:prstGeom prst="rect">
            <a:avLst/>
          </a:prstGeom>
          <a:noFill/>
        </p:spPr>
        <p:txBody>
          <a:bodyPr wrap="square" rtlCol="0">
            <a:spAutoFit/>
          </a:bodyPr>
          <a:lstStyle/>
          <a:p>
            <a:r>
              <a:rPr lang="de-DE" dirty="0"/>
              <a:t>L</a:t>
            </a:r>
            <a:r>
              <a:rPr lang="de-DE" baseline="-25000" dirty="0"/>
              <a:t>G</a:t>
            </a:r>
            <a:endParaRPr lang="de-DE" dirty="0"/>
          </a:p>
        </p:txBody>
      </p:sp>
      <p:sp>
        <p:nvSpPr>
          <p:cNvPr id="32" name="Textfeld 31">
            <a:extLst>
              <a:ext uri="{FF2B5EF4-FFF2-40B4-BE49-F238E27FC236}">
                <a16:creationId xmlns:a16="http://schemas.microsoft.com/office/drawing/2014/main" id="{08A64668-0246-44D7-837E-67BA4C42611E}"/>
              </a:ext>
            </a:extLst>
          </p:cNvPr>
          <p:cNvSpPr txBox="1"/>
          <p:nvPr/>
        </p:nvSpPr>
        <p:spPr>
          <a:xfrm flipH="1">
            <a:off x="2567609" y="4509120"/>
            <a:ext cx="576059" cy="369332"/>
          </a:xfrm>
          <a:prstGeom prst="rect">
            <a:avLst/>
          </a:prstGeom>
          <a:noFill/>
        </p:spPr>
        <p:txBody>
          <a:bodyPr wrap="square" rtlCol="0">
            <a:spAutoFit/>
          </a:bodyPr>
          <a:lstStyle/>
          <a:p>
            <a:r>
              <a:rPr lang="de-DE" dirty="0"/>
              <a:t>L</a:t>
            </a:r>
            <a:r>
              <a:rPr lang="de-DE" baseline="-25000" dirty="0"/>
              <a:t>M</a:t>
            </a:r>
            <a:endParaRPr lang="de-DE" dirty="0"/>
          </a:p>
        </p:txBody>
      </p:sp>
      <p:sp>
        <p:nvSpPr>
          <p:cNvPr id="29" name="Rectangle 12">
            <a:extLst>
              <a:ext uri="{FF2B5EF4-FFF2-40B4-BE49-F238E27FC236}">
                <a16:creationId xmlns:a16="http://schemas.microsoft.com/office/drawing/2014/main" id="{C5279C6D-BCE6-4254-93B2-8AF9C9BED943}"/>
              </a:ext>
            </a:extLst>
          </p:cNvPr>
          <p:cNvSpPr/>
          <p:nvPr/>
        </p:nvSpPr>
        <p:spPr>
          <a:xfrm>
            <a:off x="367989" y="3219631"/>
            <a:ext cx="2455600" cy="343620"/>
          </a:xfrm>
          <a:prstGeom prst="rect">
            <a:avLst/>
          </a:prstGeom>
        </p:spPr>
        <p:txBody>
          <a:bodyPr wrap="square">
            <a:spAutoFit/>
          </a:bodyPr>
          <a:lstStyle/>
          <a:p>
            <a:r>
              <a:rPr lang="de-DE" sz="1600" dirty="0">
                <a:ea typeface="Cambria Math" panose="02040503050406030204" pitchFamily="18" charset="0"/>
              </a:rPr>
              <a:t>Änderung des Lohnsatzes</a:t>
            </a:r>
            <a:endParaRPr lang="en-US" sz="1600" dirty="0"/>
          </a:p>
        </p:txBody>
      </p:sp>
      <p:cxnSp>
        <p:nvCxnSpPr>
          <p:cNvPr id="33" name="Gerader Verbinder 32">
            <a:extLst>
              <a:ext uri="{FF2B5EF4-FFF2-40B4-BE49-F238E27FC236}">
                <a16:creationId xmlns:a16="http://schemas.microsoft.com/office/drawing/2014/main" id="{F753D45F-BE9A-4EE3-838A-E5113CF670EF}"/>
              </a:ext>
            </a:extLst>
          </p:cNvPr>
          <p:cNvCxnSpPr>
            <a:cxnSpLocks/>
            <a:endCxn id="23" idx="1"/>
          </p:cNvCxnSpPr>
          <p:nvPr/>
        </p:nvCxnSpPr>
        <p:spPr>
          <a:xfrm flipV="1">
            <a:off x="5480549" y="2825150"/>
            <a:ext cx="15583" cy="1737223"/>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r Verbinder 33">
            <a:extLst>
              <a:ext uri="{FF2B5EF4-FFF2-40B4-BE49-F238E27FC236}">
                <a16:creationId xmlns:a16="http://schemas.microsoft.com/office/drawing/2014/main" id="{915EF558-D90E-43B8-948A-9EEDC400B538}"/>
              </a:ext>
            </a:extLst>
          </p:cNvPr>
          <p:cNvCxnSpPr>
            <a:cxnSpLocks/>
          </p:cNvCxnSpPr>
          <p:nvPr/>
        </p:nvCxnSpPr>
        <p:spPr>
          <a:xfrm flipH="1">
            <a:off x="5481324" y="2810285"/>
            <a:ext cx="2466318" cy="28374"/>
          </a:xfrm>
          <a:prstGeom prst="line">
            <a:avLst/>
          </a:prstGeom>
        </p:spPr>
        <p:style>
          <a:lnRef idx="1">
            <a:schemeClr val="accent1"/>
          </a:lnRef>
          <a:fillRef idx="0">
            <a:schemeClr val="accent1"/>
          </a:fillRef>
          <a:effectRef idx="0">
            <a:schemeClr val="accent1"/>
          </a:effectRef>
          <a:fontRef idx="minor">
            <a:schemeClr val="tx1"/>
          </a:fontRef>
        </p:style>
      </p:cxnSp>
      <p:sp>
        <p:nvSpPr>
          <p:cNvPr id="35" name="Rectangle 12">
            <a:extLst>
              <a:ext uri="{FF2B5EF4-FFF2-40B4-BE49-F238E27FC236}">
                <a16:creationId xmlns:a16="http://schemas.microsoft.com/office/drawing/2014/main" id="{CB0F5D5D-C80D-4510-958D-2A1584CD3602}"/>
              </a:ext>
            </a:extLst>
          </p:cNvPr>
          <p:cNvSpPr/>
          <p:nvPr/>
        </p:nvSpPr>
        <p:spPr>
          <a:xfrm>
            <a:off x="7958792" y="3004080"/>
            <a:ext cx="3237031" cy="830997"/>
          </a:xfrm>
          <a:prstGeom prst="rect">
            <a:avLst/>
          </a:prstGeom>
        </p:spPr>
        <p:txBody>
          <a:bodyPr wrap="square">
            <a:spAutoFit/>
          </a:bodyPr>
          <a:lstStyle/>
          <a:p>
            <a:r>
              <a:rPr lang="de-DE" sz="1600" dirty="0">
                <a:ea typeface="Cambria Math" panose="02040503050406030204" pitchFamily="18" charset="0"/>
              </a:rPr>
              <a:t>Änderung des Wertgrenzprodukts</a:t>
            </a:r>
          </a:p>
          <a:p>
            <a:pPr algn="ctr"/>
            <a:r>
              <a:rPr lang="de-DE" sz="1600" dirty="0">
                <a:ea typeface="Cambria Math" panose="02040503050406030204" pitchFamily="18" charset="0"/>
              </a:rPr>
              <a:t>=</a:t>
            </a:r>
          </a:p>
          <a:p>
            <a:pPr algn="ctr"/>
            <a:r>
              <a:rPr lang="de-DE" sz="1600">
                <a:ea typeface="Cambria Math" panose="02040503050406030204" pitchFamily="18" charset="0"/>
              </a:rPr>
              <a:t>Absolute </a:t>
            </a:r>
            <a:r>
              <a:rPr lang="de-DE" sz="1600" smtClean="0">
                <a:ea typeface="Cambria Math" panose="02040503050406030204" pitchFamily="18" charset="0"/>
              </a:rPr>
              <a:t>Preisänderung</a:t>
            </a:r>
            <a:endParaRPr lang="en-US" sz="1600" dirty="0"/>
          </a:p>
        </p:txBody>
      </p:sp>
      <p:cxnSp>
        <p:nvCxnSpPr>
          <p:cNvPr id="36" name="Gerader Verbinder 35">
            <a:extLst>
              <a:ext uri="{FF2B5EF4-FFF2-40B4-BE49-F238E27FC236}">
                <a16:creationId xmlns:a16="http://schemas.microsoft.com/office/drawing/2014/main" id="{8EF7B4CF-72B1-485C-AD1E-10BDE6310F50}"/>
              </a:ext>
            </a:extLst>
          </p:cNvPr>
          <p:cNvCxnSpPr>
            <a:cxnSpLocks/>
          </p:cNvCxnSpPr>
          <p:nvPr/>
        </p:nvCxnSpPr>
        <p:spPr>
          <a:xfrm flipH="1" flipV="1">
            <a:off x="4822782" y="3346913"/>
            <a:ext cx="5286" cy="1215460"/>
          </a:xfrm>
          <a:prstGeom prst="line">
            <a:avLst/>
          </a:prstGeom>
        </p:spPr>
        <p:style>
          <a:lnRef idx="1">
            <a:schemeClr val="accent1"/>
          </a:lnRef>
          <a:fillRef idx="0">
            <a:schemeClr val="accent1"/>
          </a:fillRef>
          <a:effectRef idx="0">
            <a:schemeClr val="accent1"/>
          </a:effectRef>
          <a:fontRef idx="minor">
            <a:schemeClr val="tx1"/>
          </a:fontRef>
        </p:style>
      </p:cxnSp>
      <p:sp>
        <p:nvSpPr>
          <p:cNvPr id="17" name="Rechteck 16">
            <a:extLst>
              <a:ext uri="{FF2B5EF4-FFF2-40B4-BE49-F238E27FC236}">
                <a16:creationId xmlns:a16="http://schemas.microsoft.com/office/drawing/2014/main" id="{CA7B56E4-8A86-42AB-AC1D-CB11613069A6}"/>
              </a:ext>
            </a:extLst>
          </p:cNvPr>
          <p:cNvSpPr/>
          <p:nvPr/>
        </p:nvSpPr>
        <p:spPr>
          <a:xfrm>
            <a:off x="5339324" y="4555233"/>
            <a:ext cx="397866" cy="369332"/>
          </a:xfrm>
          <a:prstGeom prst="rect">
            <a:avLst/>
          </a:prstGeom>
        </p:spPr>
        <p:txBody>
          <a:bodyPr wrap="none">
            <a:spAutoFit/>
          </a:bodyPr>
          <a:lstStyle/>
          <a:p>
            <a:r>
              <a:rPr lang="de-DE" dirty="0"/>
              <a:t>L*</a:t>
            </a:r>
          </a:p>
        </p:txBody>
      </p:sp>
      <p:sp>
        <p:nvSpPr>
          <p:cNvPr id="37" name="Rechteck 36">
            <a:extLst>
              <a:ext uri="{FF2B5EF4-FFF2-40B4-BE49-F238E27FC236}">
                <a16:creationId xmlns:a16="http://schemas.microsoft.com/office/drawing/2014/main" id="{9C8962DD-501D-4258-9380-8D8E0E40BED4}"/>
              </a:ext>
            </a:extLst>
          </p:cNvPr>
          <p:cNvSpPr/>
          <p:nvPr/>
        </p:nvSpPr>
        <p:spPr>
          <a:xfrm>
            <a:off x="4655377" y="4562670"/>
            <a:ext cx="465192" cy="369332"/>
          </a:xfrm>
          <a:prstGeom prst="rect">
            <a:avLst/>
          </a:prstGeom>
        </p:spPr>
        <p:txBody>
          <a:bodyPr wrap="none">
            <a:spAutoFit/>
          </a:bodyPr>
          <a:lstStyle/>
          <a:p>
            <a:r>
              <a:rPr lang="de-DE" dirty="0"/>
              <a:t>L*´</a:t>
            </a:r>
          </a:p>
        </p:txBody>
      </p:sp>
      <p:sp>
        <p:nvSpPr>
          <p:cNvPr id="30" name="Textfeld 29">
            <a:extLst>
              <a:ext uri="{FF2B5EF4-FFF2-40B4-BE49-F238E27FC236}">
                <a16:creationId xmlns:a16="http://schemas.microsoft.com/office/drawing/2014/main" id="{AB62B75A-7654-4324-94C9-289FFE47A635}"/>
              </a:ext>
            </a:extLst>
          </p:cNvPr>
          <p:cNvSpPr txBox="1"/>
          <p:nvPr/>
        </p:nvSpPr>
        <p:spPr>
          <a:xfrm>
            <a:off x="10733" y="5064833"/>
            <a:ext cx="12181267" cy="289628"/>
          </a:xfrm>
          <a:prstGeom prst="rect">
            <a:avLst/>
          </a:prstGeom>
          <a:noFill/>
        </p:spPr>
        <p:txBody>
          <a:bodyPr wrap="square" rtlCol="0">
            <a:noAutofit/>
          </a:bodyPr>
          <a:lstStyle/>
          <a:p>
            <a:r>
              <a:rPr lang="de-DE" sz="1000" smtClean="0"/>
              <a:t>Der Preisanstieg </a:t>
            </a:r>
            <a:r>
              <a:rPr lang="de-DE" sz="1000" dirty="0" smtClean="0"/>
              <a:t>des </a:t>
            </a:r>
            <a:r>
              <a:rPr lang="de-DE" sz="1000" dirty="0"/>
              <a:t>Gutes M P‘</a:t>
            </a:r>
            <a:r>
              <a:rPr lang="de-DE" sz="1000" baseline="-25000" dirty="0"/>
              <a:t>M</a:t>
            </a:r>
            <a:r>
              <a:rPr lang="de-DE" sz="1000" dirty="0"/>
              <a:t> &gt;</a:t>
            </a:r>
            <a:r>
              <a:rPr lang="de-DE" sz="1000" dirty="0" smtClean="0"/>
              <a:t>P</a:t>
            </a:r>
            <a:r>
              <a:rPr lang="de-DE" sz="1000" baseline="-25000" dirty="0" smtClean="0"/>
              <a:t>M</a:t>
            </a:r>
            <a:r>
              <a:rPr lang="de-DE" sz="1000" dirty="0" smtClean="0"/>
              <a:t> führt zu einer erhöhten Arbeitsnachfrage im Industriesektor. Die Arbeitsnachfragekurve verschiebt sich nach oben</a:t>
            </a:r>
            <a:endParaRPr lang="de-DE" sz="1000" dirty="0"/>
          </a:p>
        </p:txBody>
      </p:sp>
      <p:sp>
        <p:nvSpPr>
          <p:cNvPr id="38" name="Textfeld 37">
            <a:extLst>
              <a:ext uri="{FF2B5EF4-FFF2-40B4-BE49-F238E27FC236}">
                <a16:creationId xmlns:a16="http://schemas.microsoft.com/office/drawing/2014/main" id="{AB62B75A-7654-4324-94C9-289FFE47A635}"/>
              </a:ext>
            </a:extLst>
          </p:cNvPr>
          <p:cNvSpPr txBox="1"/>
          <p:nvPr/>
        </p:nvSpPr>
        <p:spPr>
          <a:xfrm>
            <a:off x="-9794" y="5253621"/>
            <a:ext cx="12181267" cy="289628"/>
          </a:xfrm>
          <a:prstGeom prst="rect">
            <a:avLst/>
          </a:prstGeom>
          <a:noFill/>
        </p:spPr>
        <p:txBody>
          <a:bodyPr wrap="square" rtlCol="0">
            <a:noAutofit/>
          </a:bodyPr>
          <a:lstStyle/>
          <a:p>
            <a:r>
              <a:rPr lang="de-DE" sz="1000" dirty="0" smtClean="0"/>
              <a:t>Achtung! Keine Parallelverschiebung, denn </a:t>
            </a:r>
            <a:r>
              <a:rPr lang="de-DE" sz="1000" smtClean="0"/>
              <a:t>der Preis </a:t>
            </a:r>
            <a:r>
              <a:rPr lang="de-DE" sz="1000" dirty="0" smtClean="0"/>
              <a:t>ist ein Proportionalitätsfaktor. „Große“ Werte werden also umso mehr nach oben geschoben!</a:t>
            </a:r>
            <a:endParaRPr lang="de-DE" sz="1000" dirty="0"/>
          </a:p>
        </p:txBody>
      </p:sp>
      <p:sp>
        <p:nvSpPr>
          <p:cNvPr id="39" name="Textfeld 38">
            <a:extLst>
              <a:ext uri="{FF2B5EF4-FFF2-40B4-BE49-F238E27FC236}">
                <a16:creationId xmlns:a16="http://schemas.microsoft.com/office/drawing/2014/main" id="{AB62B75A-7654-4324-94C9-289FFE47A635}"/>
              </a:ext>
            </a:extLst>
          </p:cNvPr>
          <p:cNvSpPr txBox="1"/>
          <p:nvPr/>
        </p:nvSpPr>
        <p:spPr>
          <a:xfrm>
            <a:off x="-8805" y="5455475"/>
            <a:ext cx="12181267" cy="289628"/>
          </a:xfrm>
          <a:prstGeom prst="rect">
            <a:avLst/>
          </a:prstGeom>
          <a:noFill/>
        </p:spPr>
        <p:txBody>
          <a:bodyPr wrap="square" rtlCol="0">
            <a:noAutofit/>
          </a:bodyPr>
          <a:lstStyle/>
          <a:p>
            <a:r>
              <a:rPr lang="de-DE" sz="1000" dirty="0" smtClean="0"/>
              <a:t>Es ergibt sich damit ein neuer Schnittpunkt der beiden Arbeitsnachfragekurven</a:t>
            </a:r>
            <a:endParaRPr lang="de-DE" sz="1000" dirty="0"/>
          </a:p>
        </p:txBody>
      </p:sp>
      <p:sp>
        <p:nvSpPr>
          <p:cNvPr id="40" name="Textfeld 39">
            <a:extLst>
              <a:ext uri="{FF2B5EF4-FFF2-40B4-BE49-F238E27FC236}">
                <a16:creationId xmlns:a16="http://schemas.microsoft.com/office/drawing/2014/main" id="{AB62B75A-7654-4324-94C9-289FFE47A635}"/>
              </a:ext>
            </a:extLst>
          </p:cNvPr>
          <p:cNvSpPr txBox="1"/>
          <p:nvPr/>
        </p:nvSpPr>
        <p:spPr>
          <a:xfrm>
            <a:off x="-3608" y="5647539"/>
            <a:ext cx="12181267" cy="289628"/>
          </a:xfrm>
          <a:prstGeom prst="rect">
            <a:avLst/>
          </a:prstGeom>
          <a:noFill/>
        </p:spPr>
        <p:txBody>
          <a:bodyPr wrap="square" rtlCol="0">
            <a:noAutofit/>
          </a:bodyPr>
          <a:lstStyle/>
          <a:p>
            <a:r>
              <a:rPr lang="de-DE" sz="1000" dirty="0" smtClean="0"/>
              <a:t>Der Lohn steigt, die Arbeitsmenge im Industriesektor wird ausgeweitet und spiegelbildlich in der Landwirtschaft reduziert</a:t>
            </a:r>
            <a:endParaRPr lang="de-DE" sz="1000" dirty="0"/>
          </a:p>
        </p:txBody>
      </p:sp>
      <p:sp>
        <p:nvSpPr>
          <p:cNvPr id="41" name="Textfeld 40">
            <a:extLst>
              <a:ext uri="{FF2B5EF4-FFF2-40B4-BE49-F238E27FC236}">
                <a16:creationId xmlns:a16="http://schemas.microsoft.com/office/drawing/2014/main" id="{AB62B75A-7654-4324-94C9-289FFE47A635}"/>
              </a:ext>
            </a:extLst>
          </p:cNvPr>
          <p:cNvSpPr txBox="1"/>
          <p:nvPr/>
        </p:nvSpPr>
        <p:spPr>
          <a:xfrm>
            <a:off x="3561" y="5837588"/>
            <a:ext cx="12181267" cy="289628"/>
          </a:xfrm>
          <a:prstGeom prst="rect">
            <a:avLst/>
          </a:prstGeom>
          <a:noFill/>
        </p:spPr>
        <p:txBody>
          <a:bodyPr wrap="square" rtlCol="0">
            <a:noAutofit/>
          </a:bodyPr>
          <a:lstStyle/>
          <a:p>
            <a:r>
              <a:rPr lang="de-DE" sz="1000" dirty="0" smtClean="0"/>
              <a:t>Aber: Die Steigerung des Lohnsatzes fällt geringer aus, als die </a:t>
            </a:r>
            <a:r>
              <a:rPr lang="de-DE" sz="1000" smtClean="0"/>
              <a:t>ursprüngliche Preisänderung </a:t>
            </a:r>
            <a:r>
              <a:rPr lang="de-DE" sz="1000" dirty="0" smtClean="0"/>
              <a:t>im Industriesektor</a:t>
            </a:r>
            <a:endParaRPr lang="de-DE" sz="1000" dirty="0"/>
          </a:p>
        </p:txBody>
      </p:sp>
    </p:spTree>
    <p:extLst>
      <p:ext uri="{BB962C8B-B14F-4D97-AF65-F5344CB8AC3E}">
        <p14:creationId xmlns:p14="http://schemas.microsoft.com/office/powerpoint/2010/main" val="17797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fade">
                                      <p:cBhvr>
                                        <p:cTn id="29" dur="500"/>
                                        <p:tgtEl>
                                          <p:spTgt spid="40"/>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500"/>
                                        <p:tgtEl>
                                          <p:spTgt spid="2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500"/>
                                        <p:tgtEl>
                                          <p:spTgt spid="27"/>
                                        </p:tgtEl>
                                      </p:cBhvr>
                                    </p:animEffect>
                                  </p:childTnLst>
                                </p:cTn>
                              </p:par>
                              <p:par>
                                <p:cTn id="36" presetID="1" presetClass="entr" presetSubtype="0" fill="hold" nodeType="withEffect">
                                  <p:stCondLst>
                                    <p:cond delay="0"/>
                                  </p:stCondLst>
                                  <p:childTnLst>
                                    <p:set>
                                      <p:cBhvr>
                                        <p:cTn id="37" dur="1" fill="hold">
                                          <p:stCondLst>
                                            <p:cond delay="0"/>
                                          </p:stCondLst>
                                        </p:cTn>
                                        <p:tgtEl>
                                          <p:spTgt spid="2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fade">
                                      <p:cBhvr>
                                        <p:cTn id="42" dur="500"/>
                                        <p:tgtEl>
                                          <p:spTgt spid="41"/>
                                        </p:tgtEl>
                                      </p:cBhvr>
                                    </p:animEffect>
                                  </p:childTnLst>
                                </p:cTn>
                              </p:par>
                              <p:par>
                                <p:cTn id="43" presetID="1"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3" grpId="0" animBg="1"/>
      <p:bldP spid="27" grpId="0"/>
      <p:bldP spid="28" grpId="0"/>
      <p:bldP spid="29" grpId="0"/>
      <p:bldP spid="35" grpId="0"/>
      <p:bldP spid="37" grpId="0"/>
      <p:bldP spid="30" grpId="0"/>
      <p:bldP spid="38" grpId="0"/>
      <p:bldP spid="39" grpId="0"/>
      <p:bldP spid="40" grpId="0"/>
      <p:bldP spid="4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Einkommensverteilung</a:t>
            </a:r>
            <a:r>
              <a:rPr lang="en-US" sz="2631" dirty="0">
                <a:solidFill>
                  <a:sysClr val="windowText" lastClr="000000"/>
                </a:solidFill>
              </a:rPr>
              <a:t> </a:t>
            </a:r>
            <a:r>
              <a:rPr lang="en-US" sz="2631" dirty="0" err="1">
                <a:solidFill>
                  <a:sysClr val="windowText" lastClr="000000"/>
                </a:solidFill>
              </a:rPr>
              <a:t>nach</a:t>
            </a:r>
            <a:r>
              <a:rPr lang="en-US" sz="2631" dirty="0">
                <a:solidFill>
                  <a:sysClr val="windowText" lastClr="000000"/>
                </a:solidFill>
              </a:rPr>
              <a:t> </a:t>
            </a:r>
            <a:r>
              <a:rPr lang="en-US" sz="2631">
                <a:solidFill>
                  <a:sysClr val="windowText" lastClr="000000"/>
                </a:solidFill>
              </a:rPr>
              <a:t>der </a:t>
            </a:r>
            <a:r>
              <a:rPr lang="en-US" sz="2631" smtClean="0">
                <a:solidFill>
                  <a:sysClr val="windowText" lastClr="000000"/>
                </a:solidFill>
              </a:rPr>
              <a:t>Preisänderung</a:t>
            </a:r>
            <a:endParaRPr lang="en-US" sz="2631" dirty="0">
              <a:solidFill>
                <a:sysClr val="windowText" lastClr="000000"/>
              </a:solidFill>
            </a:endParaRPr>
          </a:p>
        </p:txBody>
      </p:sp>
      <p:sp>
        <p:nvSpPr>
          <p:cNvPr id="6" name="Textfeld 5">
            <a:extLst>
              <a:ext uri="{FF2B5EF4-FFF2-40B4-BE49-F238E27FC236}">
                <a16:creationId xmlns:a16="http://schemas.microsoft.com/office/drawing/2014/main" id="{07E277B9-BD12-4678-B902-5A0CDD9C235F}"/>
              </a:ext>
            </a:extLst>
          </p:cNvPr>
          <p:cNvSpPr txBox="1"/>
          <p:nvPr/>
        </p:nvSpPr>
        <p:spPr>
          <a:xfrm>
            <a:off x="1752600" y="883947"/>
            <a:ext cx="8930268" cy="5139869"/>
          </a:xfrm>
          <a:prstGeom prst="rect">
            <a:avLst/>
          </a:prstGeom>
          <a:noFill/>
        </p:spPr>
        <p:txBody>
          <a:bodyPr wrap="square" rtlCol="0">
            <a:spAutoFit/>
          </a:bodyPr>
          <a:lstStyle/>
          <a:p>
            <a:r>
              <a:rPr lang="de-DE" sz="2200" b="1" u="sng" dirty="0"/>
              <a:t>Kapitalbesitzer im Maschinensektor</a:t>
            </a:r>
            <a:r>
              <a:rPr lang="de-DE" sz="2200" b="1" dirty="0"/>
              <a:t>: </a:t>
            </a:r>
            <a:r>
              <a:rPr lang="de-DE" sz="2200"/>
              <a:t>Die </a:t>
            </a:r>
            <a:r>
              <a:rPr lang="de-DE" sz="2200" smtClean="0"/>
              <a:t>Güterpreise </a:t>
            </a:r>
            <a:r>
              <a:rPr lang="de-DE" sz="2200" dirty="0"/>
              <a:t>steigen nominal und auch relativ zum Lohnsatz und relativ zum Getreidesektor. Damit steigt insgesamt das Einkommen in diesem Sektor</a:t>
            </a:r>
          </a:p>
          <a:p>
            <a:r>
              <a:rPr lang="de-DE" sz="2200" dirty="0"/>
              <a:t>→ </a:t>
            </a:r>
            <a:r>
              <a:rPr lang="de-DE" sz="2200" b="1" dirty="0"/>
              <a:t>Besserstellung</a:t>
            </a:r>
          </a:p>
          <a:p>
            <a:endParaRPr lang="de-DE" sz="2200" dirty="0"/>
          </a:p>
          <a:p>
            <a:r>
              <a:rPr lang="de-DE" sz="2200" b="1" u="sng" dirty="0"/>
              <a:t>Kapitalbesitzer im Getreidesektor</a:t>
            </a:r>
            <a:r>
              <a:rPr lang="de-DE" sz="2200" b="1" dirty="0"/>
              <a:t>: </a:t>
            </a:r>
            <a:r>
              <a:rPr lang="de-DE" sz="2200"/>
              <a:t>Die </a:t>
            </a:r>
            <a:r>
              <a:rPr lang="de-DE" sz="2200" smtClean="0"/>
              <a:t>Güterpreise </a:t>
            </a:r>
            <a:r>
              <a:rPr lang="de-DE" sz="2200" dirty="0"/>
              <a:t>bleiben nominal unverändert, aber sie sinken relativ zum Lohnsatz und relativ zum Maschinensektor. Damit sinkt insgesamt das Einkommen in diesem Sektor</a:t>
            </a:r>
          </a:p>
          <a:p>
            <a:r>
              <a:rPr lang="de-DE" sz="2200" dirty="0"/>
              <a:t>→ </a:t>
            </a:r>
            <a:r>
              <a:rPr lang="de-DE" sz="2200" b="1" dirty="0"/>
              <a:t>Schlechterstellung</a:t>
            </a:r>
          </a:p>
          <a:p>
            <a:endParaRPr lang="de-DE" sz="2200" dirty="0"/>
          </a:p>
          <a:p>
            <a:r>
              <a:rPr lang="de-DE" sz="2200" b="1" dirty="0"/>
              <a:t>Arbeiter:</a:t>
            </a:r>
            <a:r>
              <a:rPr lang="de-DE" sz="2200" dirty="0"/>
              <a:t> Die Löhne steigen zwar nominal. Relativ zum Maschinensektor aber fallen sie, während sie relativ zum Getreidesektor steigen.</a:t>
            </a:r>
          </a:p>
          <a:p>
            <a:r>
              <a:rPr lang="de-DE" sz="2200" dirty="0"/>
              <a:t>→ </a:t>
            </a:r>
            <a:r>
              <a:rPr lang="de-DE" sz="2200" b="1" dirty="0"/>
              <a:t>Besser- oder Schlechterstellung hängt von den Präferenzen ab</a:t>
            </a:r>
          </a:p>
          <a:p>
            <a:endParaRPr lang="de-DE" sz="2200" dirty="0"/>
          </a:p>
          <a:p>
            <a:endParaRPr lang="de-DE" sz="2000" dirty="0"/>
          </a:p>
        </p:txBody>
      </p:sp>
    </p:spTree>
    <p:extLst>
      <p:ext uri="{BB962C8B-B14F-4D97-AF65-F5344CB8AC3E}">
        <p14:creationId xmlns:p14="http://schemas.microsoft.com/office/powerpoint/2010/main" val="1803914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122682"/>
            <a:ext cx="8721846" cy="449797"/>
          </a:xfrm>
          <a:prstGeom prst="rect">
            <a:avLst/>
          </a:prstGeom>
        </p:spPr>
        <p:txBody>
          <a:bodyPr>
            <a:normAutofit fontScale="82500" lnSpcReduction="100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Produktion</a:t>
            </a:r>
            <a:r>
              <a:rPr lang="en-US" sz="2631" dirty="0">
                <a:solidFill>
                  <a:sysClr val="windowText" lastClr="000000"/>
                </a:solidFill>
              </a:rPr>
              <a:t> und </a:t>
            </a:r>
            <a:r>
              <a:rPr lang="en-US" sz="2631" dirty="0" err="1">
                <a:solidFill>
                  <a:sysClr val="windowText" lastClr="000000"/>
                </a:solidFill>
              </a:rPr>
              <a:t>Konsum</a:t>
            </a:r>
            <a:r>
              <a:rPr lang="en-US" sz="2631" dirty="0">
                <a:solidFill>
                  <a:sysClr val="windowText" lastClr="000000"/>
                </a:solidFill>
              </a:rPr>
              <a:t> </a:t>
            </a:r>
            <a:r>
              <a:rPr lang="en-US" sz="2631" dirty="0" err="1">
                <a:solidFill>
                  <a:sysClr val="windowText" lastClr="000000"/>
                </a:solidFill>
              </a:rPr>
              <a:t>Außenhandel</a:t>
            </a:r>
            <a:r>
              <a:rPr lang="en-US" sz="2631" dirty="0">
                <a:solidFill>
                  <a:sysClr val="windowText" lastClr="000000"/>
                </a:solidFill>
              </a:rPr>
              <a:t> </a:t>
            </a:r>
            <a:r>
              <a:rPr lang="en-US" sz="2631" dirty="0" err="1">
                <a:solidFill>
                  <a:sysClr val="windowText" lastClr="000000"/>
                </a:solidFill>
              </a:rPr>
              <a:t>nach</a:t>
            </a:r>
            <a:r>
              <a:rPr lang="en-US" sz="2631" dirty="0">
                <a:solidFill>
                  <a:sysClr val="windowText" lastClr="000000"/>
                </a:solidFill>
              </a:rPr>
              <a:t> </a:t>
            </a:r>
            <a:r>
              <a:rPr lang="en-US" sz="2631" err="1">
                <a:solidFill>
                  <a:sysClr val="windowText" lastClr="000000"/>
                </a:solidFill>
              </a:rPr>
              <a:t>dem</a:t>
            </a:r>
            <a:r>
              <a:rPr lang="en-US" sz="2631">
                <a:solidFill>
                  <a:sysClr val="windowText" lastClr="000000"/>
                </a:solidFill>
              </a:rPr>
              <a:t> </a:t>
            </a:r>
            <a:r>
              <a:rPr lang="en-US" sz="2631" smtClean="0">
                <a:solidFill>
                  <a:sysClr val="windowText" lastClr="000000"/>
                </a:solidFill>
              </a:rPr>
              <a:t>Preisanstieg </a:t>
            </a:r>
            <a:r>
              <a:rPr lang="en-US" sz="2631" dirty="0">
                <a:solidFill>
                  <a:sysClr val="windowText" lastClr="000000"/>
                </a:solidFill>
              </a:rPr>
              <a:t>von M</a:t>
            </a:r>
          </a:p>
        </p:txBody>
      </p:sp>
      <p:grpSp>
        <p:nvGrpSpPr>
          <p:cNvPr id="17" name="Gruppieren 16">
            <a:extLst>
              <a:ext uri="{FF2B5EF4-FFF2-40B4-BE49-F238E27FC236}">
                <a16:creationId xmlns:a16="http://schemas.microsoft.com/office/drawing/2014/main" id="{96760369-09BB-4A7D-91B4-68E784638C33}"/>
              </a:ext>
            </a:extLst>
          </p:cNvPr>
          <p:cNvGrpSpPr/>
          <p:nvPr/>
        </p:nvGrpSpPr>
        <p:grpSpPr>
          <a:xfrm>
            <a:off x="2692418" y="1289567"/>
            <a:ext cx="6486978" cy="4304022"/>
            <a:chOff x="4016915" y="1196752"/>
            <a:chExt cx="3862765" cy="2616903"/>
          </a:xfrm>
        </p:grpSpPr>
        <p:cxnSp>
          <p:nvCxnSpPr>
            <p:cNvPr id="18" name="Gerade Verbindung mit Pfeil 17">
              <a:extLst>
                <a:ext uri="{FF2B5EF4-FFF2-40B4-BE49-F238E27FC236}">
                  <a16:creationId xmlns:a16="http://schemas.microsoft.com/office/drawing/2014/main" id="{DE75726A-4309-49D8-B635-366159185D90}"/>
                </a:ext>
              </a:extLst>
            </p:cNvPr>
            <p:cNvCxnSpPr/>
            <p:nvPr/>
          </p:nvCxnSpPr>
          <p:spPr>
            <a:xfrm flipV="1">
              <a:off x="4211960" y="1196752"/>
              <a:ext cx="0" cy="237626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Gerade Verbindung mit Pfeil 18">
              <a:extLst>
                <a:ext uri="{FF2B5EF4-FFF2-40B4-BE49-F238E27FC236}">
                  <a16:creationId xmlns:a16="http://schemas.microsoft.com/office/drawing/2014/main" id="{7C252169-E35C-403B-941C-9CCEB70B6BEC}"/>
                </a:ext>
              </a:extLst>
            </p:cNvPr>
            <p:cNvCxnSpPr>
              <a:cxnSpLocks/>
            </p:cNvCxnSpPr>
            <p:nvPr/>
          </p:nvCxnSpPr>
          <p:spPr>
            <a:xfrm>
              <a:off x="4211960" y="3573016"/>
              <a:ext cx="366772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feld 19">
              <a:extLst>
                <a:ext uri="{FF2B5EF4-FFF2-40B4-BE49-F238E27FC236}">
                  <a16:creationId xmlns:a16="http://schemas.microsoft.com/office/drawing/2014/main" id="{D560060F-89E2-497E-B645-7F8891A9BDA6}"/>
                </a:ext>
              </a:extLst>
            </p:cNvPr>
            <p:cNvSpPr txBox="1"/>
            <p:nvPr/>
          </p:nvSpPr>
          <p:spPr>
            <a:xfrm flipH="1">
              <a:off x="4016915" y="1228012"/>
              <a:ext cx="216024" cy="224559"/>
            </a:xfrm>
            <a:prstGeom prst="rect">
              <a:avLst/>
            </a:prstGeom>
            <a:noFill/>
          </p:spPr>
          <p:txBody>
            <a:bodyPr wrap="square" rtlCol="0">
              <a:spAutoFit/>
            </a:bodyPr>
            <a:lstStyle/>
            <a:p>
              <a:r>
                <a:rPr lang="de-DE" dirty="0"/>
                <a:t>G</a:t>
              </a:r>
            </a:p>
          </p:txBody>
        </p:sp>
        <p:sp>
          <p:nvSpPr>
            <p:cNvPr id="21" name="Textfeld 20">
              <a:extLst>
                <a:ext uri="{FF2B5EF4-FFF2-40B4-BE49-F238E27FC236}">
                  <a16:creationId xmlns:a16="http://schemas.microsoft.com/office/drawing/2014/main" id="{CE164BB6-400C-466D-B392-BF97AB606C98}"/>
                </a:ext>
              </a:extLst>
            </p:cNvPr>
            <p:cNvSpPr txBox="1"/>
            <p:nvPr/>
          </p:nvSpPr>
          <p:spPr>
            <a:xfrm flipH="1">
              <a:off x="7663656" y="3589096"/>
              <a:ext cx="216024" cy="224559"/>
            </a:xfrm>
            <a:prstGeom prst="rect">
              <a:avLst/>
            </a:prstGeom>
            <a:noFill/>
          </p:spPr>
          <p:txBody>
            <a:bodyPr wrap="square" rtlCol="0">
              <a:spAutoFit/>
            </a:bodyPr>
            <a:lstStyle/>
            <a:p>
              <a:r>
                <a:rPr lang="de-DE" dirty="0"/>
                <a:t>M</a:t>
              </a:r>
            </a:p>
          </p:txBody>
        </p:sp>
      </p:grpSp>
      <p:sp>
        <p:nvSpPr>
          <p:cNvPr id="9" name="Freihandform: Form 8">
            <a:extLst>
              <a:ext uri="{FF2B5EF4-FFF2-40B4-BE49-F238E27FC236}">
                <a16:creationId xmlns:a16="http://schemas.microsoft.com/office/drawing/2014/main" id="{FA46ED26-B858-4292-925B-1DEE7ED8C959}"/>
              </a:ext>
            </a:extLst>
          </p:cNvPr>
          <p:cNvSpPr/>
          <p:nvPr/>
        </p:nvSpPr>
        <p:spPr>
          <a:xfrm>
            <a:off x="2999657" y="2201780"/>
            <a:ext cx="3224463" cy="2995863"/>
          </a:xfrm>
          <a:custGeom>
            <a:avLst/>
            <a:gdLst>
              <a:gd name="connsiteX0" fmla="*/ 0 w 3224463"/>
              <a:gd name="connsiteY0" fmla="*/ 0 h 2995863"/>
              <a:gd name="connsiteX1" fmla="*/ 2249906 w 3224463"/>
              <a:gd name="connsiteY1" fmla="*/ 986589 h 2995863"/>
              <a:gd name="connsiteX2" fmla="*/ 3224463 w 3224463"/>
              <a:gd name="connsiteY2" fmla="*/ 2995863 h 2995863"/>
            </a:gdLst>
            <a:ahLst/>
            <a:cxnLst>
              <a:cxn ang="0">
                <a:pos x="connsiteX0" y="connsiteY0"/>
              </a:cxn>
              <a:cxn ang="0">
                <a:pos x="connsiteX1" y="connsiteY1"/>
              </a:cxn>
              <a:cxn ang="0">
                <a:pos x="connsiteX2" y="connsiteY2"/>
              </a:cxn>
            </a:cxnLst>
            <a:rect l="l" t="t" r="r" b="b"/>
            <a:pathLst>
              <a:path w="3224463" h="2995863">
                <a:moveTo>
                  <a:pt x="0" y="0"/>
                </a:moveTo>
                <a:cubicBezTo>
                  <a:pt x="856248" y="243639"/>
                  <a:pt x="1712496" y="487279"/>
                  <a:pt x="2249906" y="986589"/>
                </a:cubicBezTo>
                <a:cubicBezTo>
                  <a:pt x="2787316" y="1485899"/>
                  <a:pt x="3005889" y="2240881"/>
                  <a:pt x="3224463" y="29958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r Verbinder 9">
            <a:extLst>
              <a:ext uri="{FF2B5EF4-FFF2-40B4-BE49-F238E27FC236}">
                <a16:creationId xmlns:a16="http://schemas.microsoft.com/office/drawing/2014/main" id="{EC432E8F-AFBF-4D87-B2EB-69E8003AE8AC}"/>
              </a:ext>
            </a:extLst>
          </p:cNvPr>
          <p:cNvCxnSpPr>
            <a:cxnSpLocks/>
          </p:cNvCxnSpPr>
          <p:nvPr/>
        </p:nvCxnSpPr>
        <p:spPr>
          <a:xfrm>
            <a:off x="3402687" y="1988840"/>
            <a:ext cx="2232248" cy="136815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Rechteck 10">
                <a:extLst>
                  <a:ext uri="{FF2B5EF4-FFF2-40B4-BE49-F238E27FC236}">
                    <a16:creationId xmlns:a16="http://schemas.microsoft.com/office/drawing/2014/main" id="{E3B5C445-33B9-4BC3-825E-A44EF38FDC76}"/>
                  </a:ext>
                </a:extLst>
              </p:cNvPr>
              <p:cNvSpPr/>
              <p:nvPr/>
            </p:nvSpPr>
            <p:spPr>
              <a:xfrm>
                <a:off x="3451176" y="1556505"/>
                <a:ext cx="699230" cy="6024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a:latin typeface="Cambria Math" panose="02040503050406030204" pitchFamily="18" charset="0"/>
                          <a:ea typeface="Cambria Math" panose="02040503050406030204" pitchFamily="18" charset="0"/>
                        </a:rPr>
                        <m:t>−</m:t>
                      </m:r>
                      <m:f>
                        <m:fPr>
                          <m:ctrlPr>
                            <a:rPr lang="de-DE" i="1">
                              <a:latin typeface="Cambria Math" panose="02040503050406030204" pitchFamily="18" charset="0"/>
                            </a:rPr>
                          </m:ctrlPr>
                        </m:fPr>
                        <m:num>
                          <m:r>
                            <m:rPr>
                              <m:nor/>
                            </m:rPr>
                            <a:rPr lang="de-DE" dirty="0"/>
                            <m:t>P</m:t>
                          </m:r>
                          <m:r>
                            <m:rPr>
                              <m:nor/>
                            </m:rPr>
                            <a:rPr lang="de-DE" baseline="-25000" dirty="0"/>
                            <m:t>M</m:t>
                          </m:r>
                        </m:num>
                        <m:den>
                          <m:r>
                            <m:rPr>
                              <m:nor/>
                            </m:rPr>
                            <a:rPr lang="de-DE" dirty="0"/>
                            <m:t>P</m:t>
                          </m:r>
                          <m:r>
                            <m:rPr>
                              <m:nor/>
                            </m:rPr>
                            <a:rPr lang="de-DE" baseline="-25000" dirty="0"/>
                            <m:t>G</m:t>
                          </m:r>
                        </m:den>
                      </m:f>
                    </m:oMath>
                  </m:oMathPara>
                </a14:m>
                <a:endParaRPr lang="de-DE" dirty="0"/>
              </a:p>
            </p:txBody>
          </p:sp>
        </mc:Choice>
        <mc:Fallback xmlns="">
          <p:sp>
            <p:nvSpPr>
              <p:cNvPr id="11" name="Rechteck 10">
                <a:extLst>
                  <a:ext uri="{FF2B5EF4-FFF2-40B4-BE49-F238E27FC236}">
                    <a16:creationId xmlns:a16="http://schemas.microsoft.com/office/drawing/2014/main" id="{E3B5C445-33B9-4BC3-825E-A44EF38FDC76}"/>
                  </a:ext>
                </a:extLst>
              </p:cNvPr>
              <p:cNvSpPr>
                <a:spLocks noRot="1" noChangeAspect="1" noMove="1" noResize="1" noEditPoints="1" noAdjustHandles="1" noChangeArrowheads="1" noChangeShapeType="1" noTextEdit="1"/>
              </p:cNvSpPr>
              <p:nvPr/>
            </p:nvSpPr>
            <p:spPr>
              <a:xfrm>
                <a:off x="3451176" y="1556505"/>
                <a:ext cx="699230" cy="602473"/>
              </a:xfrm>
              <a:prstGeom prst="rect">
                <a:avLst/>
              </a:prstGeom>
              <a:blipFill>
                <a:blip r:embed="rId3"/>
                <a:stretch>
                  <a:fillRect b="-1010"/>
                </a:stretch>
              </a:blipFill>
            </p:spPr>
            <p:txBody>
              <a:bodyPr/>
              <a:lstStyle/>
              <a:p>
                <a:r>
                  <a:rPr lang="de-DE">
                    <a:noFill/>
                  </a:rPr>
                  <a:t> </a:t>
                </a:r>
              </a:p>
            </p:txBody>
          </p:sp>
        </mc:Fallback>
      </mc:AlternateContent>
      <p:cxnSp>
        <p:nvCxnSpPr>
          <p:cNvPr id="12" name="Gerader Verbinder 11">
            <a:extLst>
              <a:ext uri="{FF2B5EF4-FFF2-40B4-BE49-F238E27FC236}">
                <a16:creationId xmlns:a16="http://schemas.microsoft.com/office/drawing/2014/main" id="{436ED30E-75D3-4AD3-A5DA-FDB7B6FFDFFD}"/>
              </a:ext>
            </a:extLst>
          </p:cNvPr>
          <p:cNvCxnSpPr>
            <a:cxnSpLocks/>
          </p:cNvCxnSpPr>
          <p:nvPr/>
        </p:nvCxnSpPr>
        <p:spPr>
          <a:xfrm>
            <a:off x="4477297" y="1119180"/>
            <a:ext cx="1907897" cy="410423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Rechteck 21">
                <a:extLst>
                  <a:ext uri="{FF2B5EF4-FFF2-40B4-BE49-F238E27FC236}">
                    <a16:creationId xmlns:a16="http://schemas.microsoft.com/office/drawing/2014/main" id="{6C38AC9C-7A11-4BD0-A8CC-44C100D7FEF7}"/>
                  </a:ext>
                </a:extLst>
              </p:cNvPr>
              <p:cNvSpPr/>
              <p:nvPr/>
            </p:nvSpPr>
            <p:spPr>
              <a:xfrm>
                <a:off x="5674465" y="3392242"/>
                <a:ext cx="750526" cy="6140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a:latin typeface="Cambria Math" panose="02040503050406030204" pitchFamily="18" charset="0"/>
                          <a:ea typeface="Cambria Math" panose="02040503050406030204" pitchFamily="18" charset="0"/>
                        </a:rPr>
                        <m:t>−</m:t>
                      </m:r>
                      <m:f>
                        <m:fPr>
                          <m:ctrlPr>
                            <a:rPr lang="de-DE" i="1">
                              <a:latin typeface="Cambria Math" panose="02040503050406030204" pitchFamily="18" charset="0"/>
                            </a:rPr>
                          </m:ctrlPr>
                        </m:fPr>
                        <m:num>
                          <m:r>
                            <m:rPr>
                              <m:nor/>
                            </m:rPr>
                            <a:rPr lang="de-DE" dirty="0"/>
                            <m:t>P</m:t>
                          </m:r>
                          <m:r>
                            <m:rPr>
                              <m:nor/>
                            </m:rPr>
                            <a:rPr lang="de-DE" dirty="0"/>
                            <m:t>′</m:t>
                          </m:r>
                          <m:r>
                            <m:rPr>
                              <m:nor/>
                            </m:rPr>
                            <a:rPr lang="de-DE" baseline="-25000" dirty="0"/>
                            <m:t>M</m:t>
                          </m:r>
                        </m:num>
                        <m:den>
                          <m:r>
                            <m:rPr>
                              <m:nor/>
                            </m:rPr>
                            <a:rPr lang="de-DE" dirty="0"/>
                            <m:t>P</m:t>
                          </m:r>
                          <m:r>
                            <m:rPr>
                              <m:nor/>
                            </m:rPr>
                            <a:rPr lang="de-DE" baseline="-25000" dirty="0"/>
                            <m:t>G</m:t>
                          </m:r>
                        </m:den>
                      </m:f>
                    </m:oMath>
                  </m:oMathPara>
                </a14:m>
                <a:endParaRPr lang="de-DE" dirty="0"/>
              </a:p>
            </p:txBody>
          </p:sp>
        </mc:Choice>
        <mc:Fallback xmlns="">
          <p:sp>
            <p:nvSpPr>
              <p:cNvPr id="22" name="Rechteck 21">
                <a:extLst>
                  <a:ext uri="{FF2B5EF4-FFF2-40B4-BE49-F238E27FC236}">
                    <a16:creationId xmlns:a16="http://schemas.microsoft.com/office/drawing/2014/main" id="{6C38AC9C-7A11-4BD0-A8CC-44C100D7FEF7}"/>
                  </a:ext>
                </a:extLst>
              </p:cNvPr>
              <p:cNvSpPr>
                <a:spLocks noRot="1" noChangeAspect="1" noMove="1" noResize="1" noEditPoints="1" noAdjustHandles="1" noChangeArrowheads="1" noChangeShapeType="1" noTextEdit="1"/>
              </p:cNvSpPr>
              <p:nvPr/>
            </p:nvSpPr>
            <p:spPr>
              <a:xfrm>
                <a:off x="5674465" y="3392242"/>
                <a:ext cx="750526" cy="614079"/>
              </a:xfrm>
              <a:prstGeom prst="rect">
                <a:avLst/>
              </a:prstGeom>
              <a:blipFill>
                <a:blip r:embed="rId4"/>
                <a:stretch>
                  <a:fillRect/>
                </a:stretch>
              </a:blipFill>
            </p:spPr>
            <p:txBody>
              <a:bodyPr/>
              <a:lstStyle/>
              <a:p>
                <a:r>
                  <a:rPr lang="de-DE">
                    <a:noFill/>
                  </a:rPr>
                  <a:t> </a:t>
                </a:r>
              </a:p>
            </p:txBody>
          </p:sp>
        </mc:Fallback>
      </mc:AlternateContent>
      <p:sp>
        <p:nvSpPr>
          <p:cNvPr id="15" name="Textfeld 14">
            <a:extLst>
              <a:ext uri="{FF2B5EF4-FFF2-40B4-BE49-F238E27FC236}">
                <a16:creationId xmlns:a16="http://schemas.microsoft.com/office/drawing/2014/main" id="{24DDB0AE-3AC4-493A-A126-9F4A955CFEB2}"/>
              </a:ext>
            </a:extLst>
          </p:cNvPr>
          <p:cNvSpPr txBox="1"/>
          <p:nvPr/>
        </p:nvSpPr>
        <p:spPr>
          <a:xfrm>
            <a:off x="22757" y="1331898"/>
            <a:ext cx="2747547" cy="369332"/>
          </a:xfrm>
          <a:prstGeom prst="rect">
            <a:avLst/>
          </a:prstGeom>
          <a:noFill/>
        </p:spPr>
        <p:txBody>
          <a:bodyPr wrap="none" rtlCol="0">
            <a:spAutoFit/>
          </a:bodyPr>
          <a:lstStyle/>
          <a:p>
            <a:r>
              <a:rPr lang="de-DE" smtClean="0"/>
              <a:t>Preisverhältnis </a:t>
            </a:r>
            <a:r>
              <a:rPr lang="de-DE" dirty="0"/>
              <a:t>bei Autarkie</a:t>
            </a:r>
          </a:p>
        </p:txBody>
      </p:sp>
      <p:sp>
        <p:nvSpPr>
          <p:cNvPr id="26" name="Textfeld 25">
            <a:extLst>
              <a:ext uri="{FF2B5EF4-FFF2-40B4-BE49-F238E27FC236}">
                <a16:creationId xmlns:a16="http://schemas.microsoft.com/office/drawing/2014/main" id="{5F8D2EB1-986E-449A-8D6D-027AAAE118BA}"/>
              </a:ext>
            </a:extLst>
          </p:cNvPr>
          <p:cNvSpPr txBox="1"/>
          <p:nvPr/>
        </p:nvSpPr>
        <p:spPr>
          <a:xfrm>
            <a:off x="8269423" y="3429903"/>
            <a:ext cx="2957156" cy="369332"/>
          </a:xfrm>
          <a:prstGeom prst="rect">
            <a:avLst/>
          </a:prstGeom>
          <a:noFill/>
        </p:spPr>
        <p:txBody>
          <a:bodyPr wrap="none" rtlCol="0">
            <a:spAutoFit/>
          </a:bodyPr>
          <a:lstStyle/>
          <a:p>
            <a:r>
              <a:rPr lang="de-DE" smtClean="0"/>
              <a:t>Preisverhältnis </a:t>
            </a:r>
            <a:r>
              <a:rPr lang="de-DE" dirty="0"/>
              <a:t>am Weltmarkt</a:t>
            </a:r>
          </a:p>
        </p:txBody>
      </p:sp>
      <p:cxnSp>
        <p:nvCxnSpPr>
          <p:cNvPr id="28" name="Gerade Verbindung mit Pfeil 27">
            <a:extLst>
              <a:ext uri="{FF2B5EF4-FFF2-40B4-BE49-F238E27FC236}">
                <a16:creationId xmlns:a16="http://schemas.microsoft.com/office/drawing/2014/main" id="{B0595867-1035-47FC-BA11-D69A0B354617}"/>
              </a:ext>
            </a:extLst>
          </p:cNvPr>
          <p:cNvCxnSpPr>
            <a:cxnSpLocks/>
            <a:endCxn id="11" idx="1"/>
          </p:cNvCxnSpPr>
          <p:nvPr/>
        </p:nvCxnSpPr>
        <p:spPr>
          <a:xfrm>
            <a:off x="2398266" y="1758531"/>
            <a:ext cx="1052910" cy="992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D9A04536-00C6-428A-BEB6-1B3A0716C7B2}"/>
              </a:ext>
            </a:extLst>
          </p:cNvPr>
          <p:cNvCxnSpPr>
            <a:cxnSpLocks/>
            <a:endCxn id="22" idx="3"/>
          </p:cNvCxnSpPr>
          <p:nvPr/>
        </p:nvCxnSpPr>
        <p:spPr>
          <a:xfrm flipH="1">
            <a:off x="6424991" y="3614569"/>
            <a:ext cx="1885291" cy="847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feld 32">
            <a:extLst>
              <a:ext uri="{FF2B5EF4-FFF2-40B4-BE49-F238E27FC236}">
                <a16:creationId xmlns:a16="http://schemas.microsoft.com/office/drawing/2014/main" id="{5F790758-7E06-4A38-BC3B-D9951CA4B4C7}"/>
              </a:ext>
            </a:extLst>
          </p:cNvPr>
          <p:cNvSpPr txBox="1"/>
          <p:nvPr/>
        </p:nvSpPr>
        <p:spPr>
          <a:xfrm>
            <a:off x="6744072" y="4211796"/>
            <a:ext cx="3685624" cy="369332"/>
          </a:xfrm>
          <a:prstGeom prst="rect">
            <a:avLst/>
          </a:prstGeom>
          <a:noFill/>
        </p:spPr>
        <p:txBody>
          <a:bodyPr wrap="none" rtlCol="0">
            <a:spAutoFit/>
          </a:bodyPr>
          <a:lstStyle/>
          <a:p>
            <a:r>
              <a:rPr lang="de-DE" dirty="0" smtClean="0"/>
              <a:t>Einkommensgerade </a:t>
            </a:r>
            <a:r>
              <a:rPr lang="de-DE" dirty="0"/>
              <a:t>bei Außenhandel</a:t>
            </a:r>
          </a:p>
        </p:txBody>
      </p:sp>
      <p:cxnSp>
        <p:nvCxnSpPr>
          <p:cNvPr id="34" name="Gerade Verbindung mit Pfeil 33">
            <a:extLst>
              <a:ext uri="{FF2B5EF4-FFF2-40B4-BE49-F238E27FC236}">
                <a16:creationId xmlns:a16="http://schemas.microsoft.com/office/drawing/2014/main" id="{4AE9E1F6-34B0-4E19-ACE1-6215EBCDBCFC}"/>
              </a:ext>
            </a:extLst>
          </p:cNvPr>
          <p:cNvCxnSpPr>
            <a:cxnSpLocks/>
          </p:cNvCxnSpPr>
          <p:nvPr/>
        </p:nvCxnSpPr>
        <p:spPr>
          <a:xfrm flipH="1">
            <a:off x="6348516" y="4540505"/>
            <a:ext cx="577033" cy="1010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feld 35">
            <a:extLst>
              <a:ext uri="{FF2B5EF4-FFF2-40B4-BE49-F238E27FC236}">
                <a16:creationId xmlns:a16="http://schemas.microsoft.com/office/drawing/2014/main" id="{7783DDDC-6660-4008-89D1-A0F8422D7D04}"/>
              </a:ext>
            </a:extLst>
          </p:cNvPr>
          <p:cNvSpPr txBox="1"/>
          <p:nvPr/>
        </p:nvSpPr>
        <p:spPr>
          <a:xfrm>
            <a:off x="4710790" y="2672916"/>
            <a:ext cx="324128" cy="369332"/>
          </a:xfrm>
          <a:prstGeom prst="rect">
            <a:avLst/>
          </a:prstGeom>
          <a:noFill/>
        </p:spPr>
        <p:txBody>
          <a:bodyPr wrap="none" rtlCol="0">
            <a:spAutoFit/>
          </a:bodyPr>
          <a:lstStyle/>
          <a:p>
            <a:r>
              <a:rPr lang="de-DE" dirty="0"/>
              <a:t>●</a:t>
            </a:r>
          </a:p>
        </p:txBody>
      </p:sp>
      <p:sp>
        <p:nvSpPr>
          <p:cNvPr id="37" name="Textfeld 36">
            <a:extLst>
              <a:ext uri="{FF2B5EF4-FFF2-40B4-BE49-F238E27FC236}">
                <a16:creationId xmlns:a16="http://schemas.microsoft.com/office/drawing/2014/main" id="{BB7A91A8-181A-4640-BF9C-0659D11B2925}"/>
              </a:ext>
            </a:extLst>
          </p:cNvPr>
          <p:cNvSpPr txBox="1"/>
          <p:nvPr/>
        </p:nvSpPr>
        <p:spPr>
          <a:xfrm>
            <a:off x="5663953" y="3789040"/>
            <a:ext cx="306895" cy="369332"/>
          </a:xfrm>
          <a:prstGeom prst="rect">
            <a:avLst/>
          </a:prstGeom>
          <a:noFill/>
        </p:spPr>
        <p:txBody>
          <a:bodyPr wrap="square" rtlCol="0">
            <a:spAutoFit/>
          </a:bodyPr>
          <a:lstStyle/>
          <a:p>
            <a:r>
              <a:rPr lang="de-DE" dirty="0"/>
              <a:t>●</a:t>
            </a:r>
          </a:p>
        </p:txBody>
      </p:sp>
      <p:cxnSp>
        <p:nvCxnSpPr>
          <p:cNvPr id="38" name="Gerade Verbindung mit Pfeil 37">
            <a:extLst>
              <a:ext uri="{FF2B5EF4-FFF2-40B4-BE49-F238E27FC236}">
                <a16:creationId xmlns:a16="http://schemas.microsoft.com/office/drawing/2014/main" id="{0D363774-8CC0-4B16-9677-64492E0C3B73}"/>
              </a:ext>
            </a:extLst>
          </p:cNvPr>
          <p:cNvCxnSpPr>
            <a:cxnSpLocks/>
          </p:cNvCxnSpPr>
          <p:nvPr/>
        </p:nvCxnSpPr>
        <p:spPr>
          <a:xfrm flipV="1">
            <a:off x="5160828" y="4158373"/>
            <a:ext cx="529364" cy="13390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feld 40">
            <a:extLst>
              <a:ext uri="{FF2B5EF4-FFF2-40B4-BE49-F238E27FC236}">
                <a16:creationId xmlns:a16="http://schemas.microsoft.com/office/drawing/2014/main" id="{D4482A76-5D3F-4FF3-BDAC-2624FF135919}"/>
              </a:ext>
            </a:extLst>
          </p:cNvPr>
          <p:cNvSpPr txBox="1"/>
          <p:nvPr/>
        </p:nvSpPr>
        <p:spPr>
          <a:xfrm>
            <a:off x="3356149" y="5497437"/>
            <a:ext cx="3511282" cy="369332"/>
          </a:xfrm>
          <a:prstGeom prst="rect">
            <a:avLst/>
          </a:prstGeom>
          <a:noFill/>
        </p:spPr>
        <p:txBody>
          <a:bodyPr wrap="none" rtlCol="0">
            <a:spAutoFit/>
          </a:bodyPr>
          <a:lstStyle/>
          <a:p>
            <a:r>
              <a:rPr lang="de-DE" dirty="0"/>
              <a:t>Produktionspunkt bei Außenhandel</a:t>
            </a:r>
          </a:p>
        </p:txBody>
      </p:sp>
      <p:cxnSp>
        <p:nvCxnSpPr>
          <p:cNvPr id="43" name="Gerader Verbinder 42">
            <a:extLst>
              <a:ext uri="{FF2B5EF4-FFF2-40B4-BE49-F238E27FC236}">
                <a16:creationId xmlns:a16="http://schemas.microsoft.com/office/drawing/2014/main" id="{A147B3CD-9750-4A24-B9CF-46B83D0E31C7}"/>
              </a:ext>
            </a:extLst>
          </p:cNvPr>
          <p:cNvCxnSpPr/>
          <p:nvPr/>
        </p:nvCxnSpPr>
        <p:spPr>
          <a:xfrm>
            <a:off x="4872854" y="2878757"/>
            <a:ext cx="1871218" cy="2487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Gerader Verbinder 43">
            <a:extLst>
              <a:ext uri="{FF2B5EF4-FFF2-40B4-BE49-F238E27FC236}">
                <a16:creationId xmlns:a16="http://schemas.microsoft.com/office/drawing/2014/main" id="{7A0FB0D5-46EA-4DDC-BD81-FB455100B18D}"/>
              </a:ext>
            </a:extLst>
          </p:cNvPr>
          <p:cNvCxnSpPr>
            <a:cxnSpLocks/>
          </p:cNvCxnSpPr>
          <p:nvPr/>
        </p:nvCxnSpPr>
        <p:spPr>
          <a:xfrm flipV="1">
            <a:off x="4871864" y="1337242"/>
            <a:ext cx="0" cy="15156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 name="Gerader Verbinder 2">
            <a:extLst>
              <a:ext uri="{FF2B5EF4-FFF2-40B4-BE49-F238E27FC236}">
                <a16:creationId xmlns:a16="http://schemas.microsoft.com/office/drawing/2014/main" id="{B8FDCD1C-9632-46A2-8B28-DFDB42EA9B9C}"/>
              </a:ext>
            </a:extLst>
          </p:cNvPr>
          <p:cNvCxnSpPr>
            <a:cxnSpLocks/>
          </p:cNvCxnSpPr>
          <p:nvPr/>
        </p:nvCxnSpPr>
        <p:spPr>
          <a:xfrm>
            <a:off x="4896901" y="2617433"/>
            <a:ext cx="283218" cy="229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r Verbinder 31">
            <a:extLst>
              <a:ext uri="{FF2B5EF4-FFF2-40B4-BE49-F238E27FC236}">
                <a16:creationId xmlns:a16="http://schemas.microsoft.com/office/drawing/2014/main" id="{AEEFC7EF-BB6C-4895-ACF6-76B241750F6E}"/>
              </a:ext>
            </a:extLst>
          </p:cNvPr>
          <p:cNvCxnSpPr>
            <a:cxnSpLocks/>
          </p:cNvCxnSpPr>
          <p:nvPr/>
        </p:nvCxnSpPr>
        <p:spPr>
          <a:xfrm>
            <a:off x="4877235" y="2407071"/>
            <a:ext cx="540400" cy="4402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r Verbinder 34">
            <a:extLst>
              <a:ext uri="{FF2B5EF4-FFF2-40B4-BE49-F238E27FC236}">
                <a16:creationId xmlns:a16="http://schemas.microsoft.com/office/drawing/2014/main" id="{C9958AD7-31C9-4578-9568-FE9D379D4E71}"/>
              </a:ext>
            </a:extLst>
          </p:cNvPr>
          <p:cNvCxnSpPr>
            <a:cxnSpLocks/>
          </p:cNvCxnSpPr>
          <p:nvPr/>
        </p:nvCxnSpPr>
        <p:spPr>
          <a:xfrm>
            <a:off x="4896901" y="2176011"/>
            <a:ext cx="860914" cy="6573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r Verbinder 38">
            <a:extLst>
              <a:ext uri="{FF2B5EF4-FFF2-40B4-BE49-F238E27FC236}">
                <a16:creationId xmlns:a16="http://schemas.microsoft.com/office/drawing/2014/main" id="{91389D5F-DC0F-4DC6-B548-579CDA0135A6}"/>
              </a:ext>
            </a:extLst>
          </p:cNvPr>
          <p:cNvCxnSpPr>
            <a:cxnSpLocks/>
          </p:cNvCxnSpPr>
          <p:nvPr/>
        </p:nvCxnSpPr>
        <p:spPr>
          <a:xfrm>
            <a:off x="4897627" y="1929562"/>
            <a:ext cx="1190629" cy="9138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r Verbinder 39">
            <a:extLst>
              <a:ext uri="{FF2B5EF4-FFF2-40B4-BE49-F238E27FC236}">
                <a16:creationId xmlns:a16="http://schemas.microsoft.com/office/drawing/2014/main" id="{50C655F3-1AF2-4019-905E-5BBDF9BF36B6}"/>
              </a:ext>
            </a:extLst>
          </p:cNvPr>
          <p:cNvCxnSpPr>
            <a:cxnSpLocks/>
          </p:cNvCxnSpPr>
          <p:nvPr/>
        </p:nvCxnSpPr>
        <p:spPr>
          <a:xfrm>
            <a:off x="4886437" y="1626630"/>
            <a:ext cx="1498757" cy="12168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r Verbinder 41">
            <a:extLst>
              <a:ext uri="{FF2B5EF4-FFF2-40B4-BE49-F238E27FC236}">
                <a16:creationId xmlns:a16="http://schemas.microsoft.com/office/drawing/2014/main" id="{A8AB1F71-D5E7-4A5A-9DEF-8AE2D7D8764A}"/>
              </a:ext>
            </a:extLst>
          </p:cNvPr>
          <p:cNvCxnSpPr>
            <a:cxnSpLocks/>
          </p:cNvCxnSpPr>
          <p:nvPr/>
        </p:nvCxnSpPr>
        <p:spPr>
          <a:xfrm>
            <a:off x="4921821" y="1395854"/>
            <a:ext cx="1784186" cy="14374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feld 44">
            <a:extLst>
              <a:ext uri="{FF2B5EF4-FFF2-40B4-BE49-F238E27FC236}">
                <a16:creationId xmlns:a16="http://schemas.microsoft.com/office/drawing/2014/main" id="{AC769A9F-5086-4431-99F0-B85A2761B253}"/>
              </a:ext>
            </a:extLst>
          </p:cNvPr>
          <p:cNvSpPr txBox="1"/>
          <p:nvPr/>
        </p:nvSpPr>
        <p:spPr>
          <a:xfrm>
            <a:off x="907032" y="2991811"/>
            <a:ext cx="3045193" cy="369332"/>
          </a:xfrm>
          <a:prstGeom prst="rect">
            <a:avLst/>
          </a:prstGeom>
          <a:noFill/>
        </p:spPr>
        <p:txBody>
          <a:bodyPr wrap="none" rtlCol="0">
            <a:spAutoFit/>
          </a:bodyPr>
          <a:lstStyle/>
          <a:p>
            <a:r>
              <a:rPr lang="de-DE" dirty="0"/>
              <a:t>Produktionspunkt bei Autarkie</a:t>
            </a:r>
          </a:p>
        </p:txBody>
      </p:sp>
      <p:cxnSp>
        <p:nvCxnSpPr>
          <p:cNvPr id="46" name="Gerade Verbindung mit Pfeil 45">
            <a:extLst>
              <a:ext uri="{FF2B5EF4-FFF2-40B4-BE49-F238E27FC236}">
                <a16:creationId xmlns:a16="http://schemas.microsoft.com/office/drawing/2014/main" id="{6150C9C1-095A-499A-B454-387CEB1DD253}"/>
              </a:ext>
            </a:extLst>
          </p:cNvPr>
          <p:cNvCxnSpPr>
            <a:cxnSpLocks/>
            <a:stCxn id="45" idx="3"/>
          </p:cNvCxnSpPr>
          <p:nvPr/>
        </p:nvCxnSpPr>
        <p:spPr>
          <a:xfrm flipV="1">
            <a:off x="3952225" y="2928985"/>
            <a:ext cx="820350" cy="2474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Gleichschenkliges Dreieck 6">
            <a:extLst>
              <a:ext uri="{FF2B5EF4-FFF2-40B4-BE49-F238E27FC236}">
                <a16:creationId xmlns:a16="http://schemas.microsoft.com/office/drawing/2014/main" id="{E06BB9C2-6A79-4068-A9D2-6643B3B9B884}"/>
              </a:ext>
            </a:extLst>
          </p:cNvPr>
          <p:cNvSpPr/>
          <p:nvPr/>
        </p:nvSpPr>
        <p:spPr>
          <a:xfrm>
            <a:off x="4892502" y="2077376"/>
            <a:ext cx="347332" cy="766066"/>
          </a:xfrm>
          <a:prstGeom prst="triangle">
            <a:avLst>
              <a:gd name="adj" fmla="val 280"/>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7" name="Gerader Verbinder 46">
            <a:extLst>
              <a:ext uri="{FF2B5EF4-FFF2-40B4-BE49-F238E27FC236}">
                <a16:creationId xmlns:a16="http://schemas.microsoft.com/office/drawing/2014/main" id="{04685B58-EC6E-437B-BB5C-88EA2174E482}"/>
              </a:ext>
            </a:extLst>
          </p:cNvPr>
          <p:cNvCxnSpPr>
            <a:cxnSpLocks/>
          </p:cNvCxnSpPr>
          <p:nvPr/>
        </p:nvCxnSpPr>
        <p:spPr>
          <a:xfrm flipH="1">
            <a:off x="3347143" y="1311163"/>
            <a:ext cx="1091686" cy="42599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9" name="Gerader Verbinder 48">
            <a:extLst>
              <a:ext uri="{FF2B5EF4-FFF2-40B4-BE49-F238E27FC236}">
                <a16:creationId xmlns:a16="http://schemas.microsoft.com/office/drawing/2014/main" id="{B2CEBCA0-BBCF-480D-9FBA-8A60CE591E59}"/>
              </a:ext>
            </a:extLst>
          </p:cNvPr>
          <p:cNvCxnSpPr>
            <a:cxnSpLocks/>
          </p:cNvCxnSpPr>
          <p:nvPr/>
        </p:nvCxnSpPr>
        <p:spPr>
          <a:xfrm flipH="1">
            <a:off x="3229534" y="2082995"/>
            <a:ext cx="1420687" cy="589351"/>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0" name="Gerader Verbinder 49">
            <a:extLst>
              <a:ext uri="{FF2B5EF4-FFF2-40B4-BE49-F238E27FC236}">
                <a16:creationId xmlns:a16="http://schemas.microsoft.com/office/drawing/2014/main" id="{16D02352-4166-4362-80DC-8A0A88E6EB7C}"/>
              </a:ext>
            </a:extLst>
          </p:cNvPr>
          <p:cNvCxnSpPr>
            <a:cxnSpLocks/>
          </p:cNvCxnSpPr>
          <p:nvPr/>
        </p:nvCxnSpPr>
        <p:spPr>
          <a:xfrm flipH="1">
            <a:off x="3294201" y="3046554"/>
            <a:ext cx="1891871" cy="70159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2" name="Gerader Verbinder 51">
            <a:extLst>
              <a:ext uri="{FF2B5EF4-FFF2-40B4-BE49-F238E27FC236}">
                <a16:creationId xmlns:a16="http://schemas.microsoft.com/office/drawing/2014/main" id="{729F8826-1DC0-44BA-9A5C-E05AFDCFC44B}"/>
              </a:ext>
            </a:extLst>
          </p:cNvPr>
          <p:cNvCxnSpPr>
            <a:cxnSpLocks/>
          </p:cNvCxnSpPr>
          <p:nvPr/>
        </p:nvCxnSpPr>
        <p:spPr>
          <a:xfrm flipH="1">
            <a:off x="3202790" y="3803633"/>
            <a:ext cx="2327406" cy="903048"/>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3" name="Gerader Verbinder 52">
            <a:extLst>
              <a:ext uri="{FF2B5EF4-FFF2-40B4-BE49-F238E27FC236}">
                <a16:creationId xmlns:a16="http://schemas.microsoft.com/office/drawing/2014/main" id="{D259AFD8-3DAC-4F46-BE88-A4762B5AE6A1}"/>
              </a:ext>
            </a:extLst>
          </p:cNvPr>
          <p:cNvCxnSpPr>
            <a:cxnSpLocks/>
          </p:cNvCxnSpPr>
          <p:nvPr/>
        </p:nvCxnSpPr>
        <p:spPr>
          <a:xfrm flipH="1">
            <a:off x="4792470" y="4511558"/>
            <a:ext cx="1091686" cy="42599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4" name="Gerade Verbindung mit Pfeil 53">
            <a:extLst>
              <a:ext uri="{FF2B5EF4-FFF2-40B4-BE49-F238E27FC236}">
                <a16:creationId xmlns:a16="http://schemas.microsoft.com/office/drawing/2014/main" id="{841ACFCB-7CFE-4C21-8072-088F48F39076}"/>
              </a:ext>
            </a:extLst>
          </p:cNvPr>
          <p:cNvCxnSpPr>
            <a:cxnSpLocks/>
          </p:cNvCxnSpPr>
          <p:nvPr/>
        </p:nvCxnSpPr>
        <p:spPr>
          <a:xfrm flipV="1">
            <a:off x="2463634" y="3936293"/>
            <a:ext cx="892515" cy="634499"/>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6" name="Textfeld 55">
            <a:extLst>
              <a:ext uri="{FF2B5EF4-FFF2-40B4-BE49-F238E27FC236}">
                <a16:creationId xmlns:a16="http://schemas.microsoft.com/office/drawing/2014/main" id="{500A53A6-32FB-4258-9655-220D6789E204}"/>
              </a:ext>
            </a:extLst>
          </p:cNvPr>
          <p:cNvSpPr txBox="1"/>
          <p:nvPr/>
        </p:nvSpPr>
        <p:spPr>
          <a:xfrm>
            <a:off x="27045" y="4515808"/>
            <a:ext cx="3142592" cy="2031325"/>
          </a:xfrm>
          <a:prstGeom prst="rect">
            <a:avLst/>
          </a:prstGeom>
          <a:noFill/>
        </p:spPr>
        <p:txBody>
          <a:bodyPr wrap="none" rtlCol="0">
            <a:spAutoFit/>
          </a:bodyPr>
          <a:lstStyle/>
          <a:p>
            <a:r>
              <a:rPr lang="de-DE" dirty="0">
                <a:solidFill>
                  <a:schemeClr val="accent2"/>
                </a:solidFill>
              </a:rPr>
              <a:t>Da bei Handel Konsum und</a:t>
            </a:r>
          </a:p>
          <a:p>
            <a:r>
              <a:rPr lang="de-DE" dirty="0">
                <a:solidFill>
                  <a:schemeClr val="accent2"/>
                </a:solidFill>
              </a:rPr>
              <a:t>Produktionspunkt auseinander-</a:t>
            </a:r>
          </a:p>
          <a:p>
            <a:r>
              <a:rPr lang="de-DE" dirty="0">
                <a:solidFill>
                  <a:schemeClr val="accent2"/>
                </a:solidFill>
              </a:rPr>
              <a:t>fallen können, stellt die gelb</a:t>
            </a:r>
          </a:p>
          <a:p>
            <a:r>
              <a:rPr lang="de-DE" dirty="0">
                <a:solidFill>
                  <a:schemeClr val="accent2"/>
                </a:solidFill>
              </a:rPr>
              <a:t>schraffierte Fläche die</a:t>
            </a:r>
          </a:p>
          <a:p>
            <a:r>
              <a:rPr lang="de-DE" dirty="0">
                <a:solidFill>
                  <a:schemeClr val="accent2"/>
                </a:solidFill>
              </a:rPr>
              <a:t>Konsummöglichkeitsmenge</a:t>
            </a:r>
          </a:p>
          <a:p>
            <a:r>
              <a:rPr lang="de-DE" dirty="0">
                <a:solidFill>
                  <a:schemeClr val="accent2"/>
                </a:solidFill>
              </a:rPr>
              <a:t>nach Aufnahme von </a:t>
            </a:r>
            <a:r>
              <a:rPr lang="de-DE" dirty="0" smtClean="0">
                <a:solidFill>
                  <a:schemeClr val="accent2"/>
                </a:solidFill>
              </a:rPr>
              <a:t>Handels-</a:t>
            </a:r>
            <a:endParaRPr lang="de-DE" dirty="0">
              <a:solidFill>
                <a:schemeClr val="accent2"/>
              </a:solidFill>
            </a:endParaRPr>
          </a:p>
          <a:p>
            <a:r>
              <a:rPr lang="de-DE" dirty="0" err="1">
                <a:solidFill>
                  <a:schemeClr val="accent2"/>
                </a:solidFill>
              </a:rPr>
              <a:t>beziehungen</a:t>
            </a:r>
            <a:r>
              <a:rPr lang="de-DE" dirty="0">
                <a:solidFill>
                  <a:schemeClr val="accent2"/>
                </a:solidFill>
              </a:rPr>
              <a:t> dar.</a:t>
            </a:r>
          </a:p>
        </p:txBody>
      </p:sp>
      <p:sp>
        <p:nvSpPr>
          <p:cNvPr id="55" name="Textfeld 54">
            <a:extLst>
              <a:ext uri="{FF2B5EF4-FFF2-40B4-BE49-F238E27FC236}">
                <a16:creationId xmlns:a16="http://schemas.microsoft.com/office/drawing/2014/main" id="{AB62B75A-7654-4324-94C9-289FFE47A635}"/>
              </a:ext>
            </a:extLst>
          </p:cNvPr>
          <p:cNvSpPr txBox="1"/>
          <p:nvPr/>
        </p:nvSpPr>
        <p:spPr>
          <a:xfrm>
            <a:off x="5417635" y="519828"/>
            <a:ext cx="6761984" cy="388059"/>
          </a:xfrm>
          <a:prstGeom prst="rect">
            <a:avLst/>
          </a:prstGeom>
          <a:noFill/>
        </p:spPr>
        <p:txBody>
          <a:bodyPr wrap="square" rtlCol="0">
            <a:noAutofit/>
          </a:bodyPr>
          <a:lstStyle/>
          <a:p>
            <a:r>
              <a:rPr lang="de-DE" sz="1000" dirty="0" smtClean="0"/>
              <a:t>Alle Güterbündel, bei denen das Land genau soviel Getreide konsumieren kann, wie bei Autarkie, aber mehr Maschinen würden eine Besserstellung bedeuten </a:t>
            </a:r>
            <a:endParaRPr lang="de-DE" sz="1000" dirty="0"/>
          </a:p>
        </p:txBody>
      </p:sp>
      <p:sp>
        <p:nvSpPr>
          <p:cNvPr id="57" name="Textfeld 56">
            <a:extLst>
              <a:ext uri="{FF2B5EF4-FFF2-40B4-BE49-F238E27FC236}">
                <a16:creationId xmlns:a16="http://schemas.microsoft.com/office/drawing/2014/main" id="{AB62B75A-7654-4324-94C9-289FFE47A635}"/>
              </a:ext>
            </a:extLst>
          </p:cNvPr>
          <p:cNvSpPr txBox="1"/>
          <p:nvPr/>
        </p:nvSpPr>
        <p:spPr>
          <a:xfrm>
            <a:off x="5419431" y="838971"/>
            <a:ext cx="6761984" cy="264465"/>
          </a:xfrm>
          <a:prstGeom prst="rect">
            <a:avLst/>
          </a:prstGeom>
          <a:noFill/>
        </p:spPr>
        <p:txBody>
          <a:bodyPr wrap="square" rtlCol="0">
            <a:noAutofit/>
          </a:bodyPr>
          <a:lstStyle/>
          <a:p>
            <a:r>
              <a:rPr lang="de-DE" sz="1000" dirty="0" smtClean="0"/>
              <a:t>Genauso bedeutet ein Güterbündel mit genau soviel Maschinen wie bei Autarkie, aber mehr Getreide eine Besserstellung</a:t>
            </a:r>
            <a:endParaRPr lang="de-DE" sz="1000" dirty="0"/>
          </a:p>
        </p:txBody>
      </p:sp>
      <p:sp>
        <p:nvSpPr>
          <p:cNvPr id="58" name="Textfeld 57">
            <a:extLst>
              <a:ext uri="{FF2B5EF4-FFF2-40B4-BE49-F238E27FC236}">
                <a16:creationId xmlns:a16="http://schemas.microsoft.com/office/drawing/2014/main" id="{AB62B75A-7654-4324-94C9-289FFE47A635}"/>
              </a:ext>
            </a:extLst>
          </p:cNvPr>
          <p:cNvSpPr txBox="1"/>
          <p:nvPr/>
        </p:nvSpPr>
        <p:spPr>
          <a:xfrm>
            <a:off x="5417635" y="1053789"/>
            <a:ext cx="6761984" cy="264465"/>
          </a:xfrm>
          <a:prstGeom prst="rect">
            <a:avLst/>
          </a:prstGeom>
          <a:noFill/>
        </p:spPr>
        <p:txBody>
          <a:bodyPr wrap="square" rtlCol="0">
            <a:noAutofit/>
          </a:bodyPr>
          <a:lstStyle/>
          <a:p>
            <a:r>
              <a:rPr lang="de-DE" sz="1000" dirty="0" smtClean="0"/>
              <a:t>Und natürlich auch Güterbündel mit mehr Maschinen </a:t>
            </a:r>
            <a:r>
              <a:rPr lang="de-DE" sz="1000" b="1" dirty="0" smtClean="0"/>
              <a:t>und</a:t>
            </a:r>
            <a:r>
              <a:rPr lang="de-DE" sz="1000" dirty="0" smtClean="0"/>
              <a:t> mehr Getreide.</a:t>
            </a:r>
            <a:endParaRPr lang="de-DE" sz="1000" dirty="0"/>
          </a:p>
        </p:txBody>
      </p:sp>
      <p:sp>
        <p:nvSpPr>
          <p:cNvPr id="59" name="Textfeld 58">
            <a:extLst>
              <a:ext uri="{FF2B5EF4-FFF2-40B4-BE49-F238E27FC236}">
                <a16:creationId xmlns:a16="http://schemas.microsoft.com/office/drawing/2014/main" id="{AB62B75A-7654-4324-94C9-289FFE47A635}"/>
              </a:ext>
            </a:extLst>
          </p:cNvPr>
          <p:cNvSpPr txBox="1"/>
          <p:nvPr/>
        </p:nvSpPr>
        <p:spPr>
          <a:xfrm>
            <a:off x="5415839" y="1266962"/>
            <a:ext cx="6761984" cy="264465"/>
          </a:xfrm>
          <a:prstGeom prst="rect">
            <a:avLst/>
          </a:prstGeom>
          <a:noFill/>
        </p:spPr>
        <p:txBody>
          <a:bodyPr wrap="square" rtlCol="0">
            <a:noAutofit/>
          </a:bodyPr>
          <a:lstStyle/>
          <a:p>
            <a:r>
              <a:rPr lang="de-DE" sz="1000" dirty="0" smtClean="0"/>
              <a:t>Alle Güterbündel im schraffierten Bereich bedeuten also eine Besserstellung</a:t>
            </a:r>
            <a:endParaRPr lang="de-DE" sz="1000" dirty="0"/>
          </a:p>
        </p:txBody>
      </p:sp>
      <p:sp>
        <p:nvSpPr>
          <p:cNvPr id="60" name="Textfeld 59">
            <a:extLst>
              <a:ext uri="{FF2B5EF4-FFF2-40B4-BE49-F238E27FC236}">
                <a16:creationId xmlns:a16="http://schemas.microsoft.com/office/drawing/2014/main" id="{AB62B75A-7654-4324-94C9-289FFE47A635}"/>
              </a:ext>
            </a:extLst>
          </p:cNvPr>
          <p:cNvSpPr txBox="1"/>
          <p:nvPr/>
        </p:nvSpPr>
        <p:spPr>
          <a:xfrm>
            <a:off x="5884156" y="1535549"/>
            <a:ext cx="6154814" cy="530062"/>
          </a:xfrm>
          <a:prstGeom prst="rect">
            <a:avLst/>
          </a:prstGeom>
          <a:noFill/>
        </p:spPr>
        <p:txBody>
          <a:bodyPr wrap="square" rtlCol="0">
            <a:noAutofit/>
          </a:bodyPr>
          <a:lstStyle/>
          <a:p>
            <a:r>
              <a:rPr lang="de-DE" sz="1000" dirty="0" smtClean="0"/>
              <a:t>Liegt nun </a:t>
            </a:r>
            <a:r>
              <a:rPr lang="de-DE" sz="1000" smtClean="0"/>
              <a:t>der Preis </a:t>
            </a:r>
            <a:r>
              <a:rPr lang="de-DE" sz="1000" dirty="0" smtClean="0"/>
              <a:t>für Maschinen am Weltmarkt höher als zu Hause, wird die Einkommensgerade steiler und die Optimalitätsbedingung </a:t>
            </a:r>
            <a:r>
              <a:rPr lang="de-DE" sz="1000" smtClean="0"/>
              <a:t>|Preisverhältnis</a:t>
            </a:r>
            <a:r>
              <a:rPr lang="de-DE" sz="1000" dirty="0" smtClean="0"/>
              <a:t>|=Steigung der Transformationskurve führt, wie vorher erläutert zu einer Ausweitung der Maschinenproduktion und einer Einschränkung der Getreideproduktion</a:t>
            </a:r>
            <a:endParaRPr lang="de-DE" sz="1000" dirty="0"/>
          </a:p>
        </p:txBody>
      </p:sp>
      <p:sp>
        <p:nvSpPr>
          <p:cNvPr id="61" name="Textfeld 60">
            <a:extLst>
              <a:ext uri="{FF2B5EF4-FFF2-40B4-BE49-F238E27FC236}">
                <a16:creationId xmlns:a16="http://schemas.microsoft.com/office/drawing/2014/main" id="{AB62B75A-7654-4324-94C9-289FFE47A635}"/>
              </a:ext>
            </a:extLst>
          </p:cNvPr>
          <p:cNvSpPr txBox="1"/>
          <p:nvPr/>
        </p:nvSpPr>
        <p:spPr>
          <a:xfrm>
            <a:off x="6706007" y="2081603"/>
            <a:ext cx="5421614" cy="530062"/>
          </a:xfrm>
          <a:prstGeom prst="rect">
            <a:avLst/>
          </a:prstGeom>
          <a:noFill/>
        </p:spPr>
        <p:txBody>
          <a:bodyPr wrap="square" rtlCol="0">
            <a:noAutofit/>
          </a:bodyPr>
          <a:lstStyle/>
          <a:p>
            <a:r>
              <a:rPr lang="de-DE" sz="1000" dirty="0" smtClean="0"/>
              <a:t>Da das Land jetzt aber Handel betreibt, muss es nicht mehr auch das konsumieren, was es produziert. Vielmehr können wir jetzt die gleiche Überlegung wie in der Mikro machen, dass das Land sich jetzt alle Güterbündel leisten kann, die unterhalb der Einkommensgeraden liegen</a:t>
            </a:r>
            <a:endParaRPr lang="de-DE" sz="1000" dirty="0"/>
          </a:p>
        </p:txBody>
      </p:sp>
      <p:sp>
        <p:nvSpPr>
          <p:cNvPr id="62" name="Textfeld 61">
            <a:extLst>
              <a:ext uri="{FF2B5EF4-FFF2-40B4-BE49-F238E27FC236}">
                <a16:creationId xmlns:a16="http://schemas.microsoft.com/office/drawing/2014/main" id="{AB62B75A-7654-4324-94C9-289FFE47A635}"/>
              </a:ext>
            </a:extLst>
          </p:cNvPr>
          <p:cNvSpPr txBox="1"/>
          <p:nvPr/>
        </p:nvSpPr>
        <p:spPr>
          <a:xfrm>
            <a:off x="6867431" y="2608603"/>
            <a:ext cx="5333593" cy="530062"/>
          </a:xfrm>
          <a:prstGeom prst="rect">
            <a:avLst/>
          </a:prstGeom>
          <a:noFill/>
        </p:spPr>
        <p:txBody>
          <a:bodyPr wrap="square" rtlCol="0">
            <a:noAutofit/>
          </a:bodyPr>
          <a:lstStyle/>
          <a:p>
            <a:r>
              <a:rPr lang="de-DE" sz="1000" dirty="0" smtClean="0"/>
              <a:t>Das grüne Dreieck repräsentiert damit Konsummöglichkeiten, bei denen sich das Land als ganzes besser stellt, als im </a:t>
            </a:r>
            <a:r>
              <a:rPr lang="de-DE" sz="1000" dirty="0" err="1" smtClean="0"/>
              <a:t>Optimalpunkt</a:t>
            </a:r>
            <a:r>
              <a:rPr lang="de-DE" sz="1000" dirty="0" smtClean="0"/>
              <a:t> der Autarkie.</a:t>
            </a:r>
          </a:p>
          <a:p>
            <a:r>
              <a:rPr lang="de-DE" sz="1000" dirty="0" smtClean="0"/>
              <a:t>Wie benötigen wir für dieses Ergebnis keine Modellierung der Konsumnachfrageseite, bis auf die Annahme „mehr ist immer besser“</a:t>
            </a:r>
            <a:endParaRPr lang="de-DE" sz="1000" dirty="0"/>
          </a:p>
        </p:txBody>
      </p:sp>
      <p:sp>
        <p:nvSpPr>
          <p:cNvPr id="63" name="Textfeld 62">
            <a:extLst>
              <a:ext uri="{FF2B5EF4-FFF2-40B4-BE49-F238E27FC236}">
                <a16:creationId xmlns:a16="http://schemas.microsoft.com/office/drawing/2014/main" id="{AB62B75A-7654-4324-94C9-289FFE47A635}"/>
              </a:ext>
            </a:extLst>
          </p:cNvPr>
          <p:cNvSpPr txBox="1"/>
          <p:nvPr/>
        </p:nvSpPr>
        <p:spPr>
          <a:xfrm>
            <a:off x="2873809" y="5780620"/>
            <a:ext cx="9253812" cy="897188"/>
          </a:xfrm>
          <a:prstGeom prst="rect">
            <a:avLst/>
          </a:prstGeom>
          <a:noFill/>
        </p:spPr>
        <p:txBody>
          <a:bodyPr wrap="square" rtlCol="0">
            <a:noAutofit/>
          </a:bodyPr>
          <a:lstStyle/>
          <a:p>
            <a:r>
              <a:rPr lang="de-DE" sz="1000" dirty="0" smtClean="0"/>
              <a:t>Vorher wurde festgestellt, dass bei Öffnung des Landes sich der entwickelnde Exportsektor besser stellt, während der Importsektor verliert, und bei den Arbeiter ist das Ergebnis ambivalent, da eine Besser- oder Schlechterstellung von den hier nicht modellierten Präferenzen abhängt. Das obige Ergebnis zeigt nun aber, dass der Einkommensgewinn des Landes insgesamt so groß ist, dass die „Gewinner“ einen Teil ihres Gewinns abgeben können, ohne dass es zu einer Schlechterstellung kommt und sie damit die „Verlierer“ derart kompensieren können, dass diese ebenfalls besser gestellt sind, gegenüber der Situation ohne Handel!</a:t>
            </a:r>
          </a:p>
          <a:p>
            <a:r>
              <a:rPr lang="de-DE" sz="1000" dirty="0" smtClean="0"/>
              <a:t>Aber diese Umverteilung ist nur eine Möglichkeit und in der Praxis muss es nicht dazu kommen. Das Ergebnis pro Außenhandel ist hier also etwas</a:t>
            </a:r>
          </a:p>
          <a:p>
            <a:r>
              <a:rPr lang="de-DE" sz="1000" dirty="0" smtClean="0"/>
              <a:t>schwächer, als bei Ricardo, da bei Ricardo nach dem Tausch alle automatisch besser gestellt sind.</a:t>
            </a:r>
            <a:endParaRPr lang="de-DE" sz="1000" dirty="0"/>
          </a:p>
        </p:txBody>
      </p:sp>
    </p:spTree>
    <p:extLst>
      <p:ext uri="{BB962C8B-B14F-4D97-AF65-F5344CB8AC3E}">
        <p14:creationId xmlns:p14="http://schemas.microsoft.com/office/powerpoint/2010/main" val="206862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1"/>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53"/>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52"/>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0"/>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49"/>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4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5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62"/>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6" grpId="0"/>
      <p:bldP spid="33" grpId="0"/>
      <p:bldP spid="37" grpId="0"/>
      <p:bldP spid="41" grpId="0"/>
      <p:bldP spid="7" grpId="0" animBg="1"/>
      <p:bldP spid="56" grpId="0"/>
      <p:bldP spid="55" grpId="0"/>
      <p:bldP spid="57" grpId="0"/>
      <p:bldP spid="58" grpId="0"/>
      <p:bldP spid="59" grpId="0"/>
      <p:bldP spid="60" grpId="0"/>
      <p:bldP spid="61" grpId="0"/>
      <p:bldP spid="62" grpId="0"/>
      <p:bldP spid="6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135560" y="136526"/>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Ergebnisse</a:t>
            </a:r>
            <a:r>
              <a:rPr lang="en-US" sz="2800" dirty="0">
                <a:solidFill>
                  <a:sysClr val="windowText" lastClr="000000"/>
                </a:solidFill>
              </a:rPr>
              <a:t> des </a:t>
            </a:r>
            <a:r>
              <a:rPr lang="en-US" sz="2800" dirty="0" err="1">
                <a:solidFill>
                  <a:sysClr val="windowText" lastClr="000000"/>
                </a:solidFill>
              </a:rPr>
              <a:t>Modells</a:t>
            </a:r>
            <a:r>
              <a:rPr lang="en-US" sz="2800" dirty="0">
                <a:solidFill>
                  <a:sysClr val="windowText" lastClr="000000"/>
                </a:solidFill>
              </a:rPr>
              <a:t> </a:t>
            </a:r>
            <a:r>
              <a:rPr lang="en-US" sz="2800" dirty="0" err="1">
                <a:solidFill>
                  <a:sysClr val="windowText" lastClr="000000"/>
                </a:solidFill>
              </a:rPr>
              <a:t>spezifischer</a:t>
            </a:r>
            <a:r>
              <a:rPr lang="en-US" sz="2800" dirty="0">
                <a:solidFill>
                  <a:sysClr val="windowText" lastClr="000000"/>
                </a:solidFill>
              </a:rPr>
              <a:t> </a:t>
            </a:r>
            <a:r>
              <a:rPr lang="en-US" sz="2800" dirty="0" err="1">
                <a:solidFill>
                  <a:sysClr val="windowText" lastClr="000000"/>
                </a:solidFill>
              </a:rPr>
              <a:t>Faktoren</a:t>
            </a:r>
            <a:r>
              <a:rPr lang="en-US" sz="2800" dirty="0">
                <a:solidFill>
                  <a:sysClr val="windowText" lastClr="000000"/>
                </a:solidFill>
              </a:rPr>
              <a:t> </a:t>
            </a:r>
            <a:r>
              <a:rPr lang="en-US" sz="2800" dirty="0" err="1">
                <a:solidFill>
                  <a:sysClr val="windowText" lastClr="000000"/>
                </a:solidFill>
              </a:rPr>
              <a:t>bei</a:t>
            </a:r>
            <a:r>
              <a:rPr lang="en-US" sz="2800" dirty="0">
                <a:solidFill>
                  <a:sysClr val="windowText" lastClr="000000"/>
                </a:solidFill>
              </a:rPr>
              <a:t> </a:t>
            </a:r>
            <a:r>
              <a:rPr lang="en-US" sz="2800" dirty="0" err="1">
                <a:solidFill>
                  <a:sysClr val="windowText" lastClr="000000"/>
                </a:solidFill>
              </a:rPr>
              <a:t>Außenhandel</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1092820" y="1197620"/>
            <a:ext cx="9272340" cy="4832092"/>
          </a:xfrm>
          <a:prstGeom prst="rect">
            <a:avLst/>
          </a:prstGeom>
          <a:noFill/>
        </p:spPr>
        <p:txBody>
          <a:bodyPr wrap="square" rtlCol="0">
            <a:spAutoFit/>
          </a:bodyPr>
          <a:lstStyle/>
          <a:p>
            <a:pPr marL="342900" indent="-342900">
              <a:buFont typeface="Arial" panose="020B0604020202020204" pitchFamily="34" charset="0"/>
              <a:buChar char="•"/>
            </a:pPr>
            <a:r>
              <a:rPr lang="de-DE" sz="2400" b="1" dirty="0"/>
              <a:t>Exportsektor gewinnt </a:t>
            </a:r>
          </a:p>
          <a:p>
            <a:pPr marL="342900" indent="-342900">
              <a:buFont typeface="Arial" panose="020B0604020202020204" pitchFamily="34" charset="0"/>
              <a:buChar char="•"/>
            </a:pPr>
            <a:endParaRPr lang="de-DE" sz="2400" b="1" dirty="0"/>
          </a:p>
          <a:p>
            <a:pPr marL="342900" indent="-342900">
              <a:buFont typeface="Arial" panose="020B0604020202020204" pitchFamily="34" charset="0"/>
              <a:buChar char="•"/>
            </a:pPr>
            <a:r>
              <a:rPr lang="de-DE" sz="2400" b="1" dirty="0"/>
              <a:t>Importsektor verliert</a:t>
            </a:r>
          </a:p>
          <a:p>
            <a:pPr marL="342900" indent="-342900">
              <a:buFont typeface="Arial" panose="020B0604020202020204" pitchFamily="34" charset="0"/>
              <a:buChar char="•"/>
            </a:pPr>
            <a:endParaRPr lang="de-DE" sz="2400" b="1" dirty="0"/>
          </a:p>
          <a:p>
            <a:pPr marL="342900" indent="-342900">
              <a:buFont typeface="Arial" panose="020B0604020202020204" pitchFamily="34" charset="0"/>
              <a:buChar char="•"/>
            </a:pPr>
            <a:r>
              <a:rPr lang="de-DE" sz="2400" b="1" dirty="0"/>
              <a:t>Die Auswirkungen auf den mobilen Faktor sind ambivalent</a:t>
            </a:r>
          </a:p>
          <a:p>
            <a:endParaRPr lang="de-DE" sz="2400" b="1" dirty="0"/>
          </a:p>
          <a:p>
            <a:pPr algn="ctr"/>
            <a:r>
              <a:rPr lang="de-DE" sz="2400" b="1" u="sng" dirty="0"/>
              <a:t>ABER:</a:t>
            </a:r>
          </a:p>
          <a:p>
            <a:pPr algn="ctr"/>
            <a:endParaRPr lang="de-DE" sz="2400" b="1" dirty="0"/>
          </a:p>
          <a:p>
            <a:pPr algn="ctr"/>
            <a:r>
              <a:rPr lang="de-DE" sz="2400" b="1" u="sng" dirty="0"/>
              <a:t>Insgesamt</a:t>
            </a:r>
            <a:r>
              <a:rPr lang="de-DE" sz="2400" b="1" dirty="0"/>
              <a:t> gewinnt das Land!</a:t>
            </a:r>
          </a:p>
          <a:p>
            <a:pPr algn="ctr"/>
            <a:endParaRPr lang="de-DE" sz="2400" b="1" dirty="0"/>
          </a:p>
          <a:p>
            <a:pPr algn="ctr"/>
            <a:r>
              <a:rPr lang="de-DE" sz="2400" b="1" dirty="0"/>
              <a:t>→ es existiert ein Umverteilungsmechanismus, so dass alle Sektoren besser gestellt werden können gegenüber der Situation ohne Handel</a:t>
            </a:r>
            <a:endParaRPr lang="de-DE" sz="2400" dirty="0"/>
          </a:p>
          <a:p>
            <a:endParaRPr lang="de-DE" sz="2000" dirty="0"/>
          </a:p>
        </p:txBody>
      </p:sp>
    </p:spTree>
    <p:extLst>
      <p:ext uri="{BB962C8B-B14F-4D97-AF65-F5344CB8AC3E}">
        <p14:creationId xmlns:p14="http://schemas.microsoft.com/office/powerpoint/2010/main" val="3418542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FE98A675-886C-4B81-91F6-98F41EA094DB}"/>
              </a:ext>
            </a:extLst>
          </p:cNvPr>
          <p:cNvSpPr txBox="1">
            <a:spLocks/>
          </p:cNvSpPr>
          <p:nvPr/>
        </p:nvSpPr>
        <p:spPr>
          <a:xfrm>
            <a:off x="511316" y="1091467"/>
            <a:ext cx="8021840"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fontAlgn="base">
              <a:spcAft>
                <a:spcPct val="0"/>
              </a:spcAft>
              <a:defRPr/>
            </a:pPr>
            <a:r>
              <a:rPr lang="en-US" altLang="en-US" sz="2400" b="1" kern="0" dirty="0" err="1">
                <a:solidFill>
                  <a:srgbClr val="000000"/>
                </a:solidFill>
                <a:latin typeface="Arial" panose="020B0604020202020204" pitchFamily="34" charset="0"/>
                <a:cs typeface="Arial" panose="020B0604020202020204" pitchFamily="34" charset="0"/>
              </a:rPr>
              <a:t>Annahmen</a:t>
            </a:r>
            <a:r>
              <a:rPr lang="en-US" altLang="en-US" sz="2400" b="1" kern="0" dirty="0">
                <a:solidFill>
                  <a:srgbClr val="000000"/>
                </a:solidFill>
                <a:latin typeface="Arial" panose="020B0604020202020204" pitchFamily="34" charset="0"/>
                <a:cs typeface="Arial" panose="020B0604020202020204" pitchFamily="34" charset="0"/>
              </a:rPr>
              <a:t>:</a:t>
            </a:r>
          </a:p>
          <a:p>
            <a:pPr fontAlgn="base">
              <a:spcAft>
                <a:spcPct val="0"/>
              </a:spcAft>
              <a:defRPr/>
            </a:pPr>
            <a:endParaRPr lang="en-US" altLang="en-US" sz="2400" b="1" kern="0" dirty="0">
              <a:solidFill>
                <a:srgbClr val="000000"/>
              </a:solidFill>
              <a:latin typeface="Arial" panose="020B0604020202020204" pitchFamily="34" charset="0"/>
              <a:cs typeface="Arial" panose="020B0604020202020204" pitchFamily="34" charset="0"/>
            </a:endParaRPr>
          </a:p>
          <a:p>
            <a:pPr marL="311045" indent="-311045" fontAlgn="base">
              <a:spcAft>
                <a:spcPct val="0"/>
              </a:spcAft>
              <a:buFont typeface="Arial" panose="020B0604020202020204" pitchFamily="34" charset="0"/>
              <a:buChar char="•"/>
              <a:defRPr/>
            </a:pPr>
            <a:r>
              <a:rPr lang="en-US" sz="2400" kern="0" dirty="0" err="1">
                <a:solidFill>
                  <a:srgbClr val="000000"/>
                </a:solidFill>
                <a:latin typeface="Arial" panose="020B0604020202020204" pitchFamily="34" charset="0"/>
                <a:cs typeface="Arial" panose="020B0604020202020204" pitchFamily="34" charset="0"/>
              </a:rPr>
              <a:t>Kurzfristig</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können</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Produktionsfaktoren</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nicht</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zwischen</a:t>
            </a:r>
            <a:r>
              <a:rPr lang="en-US" sz="2400" kern="0" dirty="0">
                <a:solidFill>
                  <a:srgbClr val="000000"/>
                </a:solidFill>
                <a:latin typeface="Arial" panose="020B0604020202020204" pitchFamily="34" charset="0"/>
                <a:cs typeface="Arial" panose="020B0604020202020204" pitchFamily="34" charset="0"/>
              </a:rPr>
              <a:t> den </a:t>
            </a:r>
            <a:r>
              <a:rPr lang="en-US" sz="2400" kern="0" dirty="0" err="1">
                <a:solidFill>
                  <a:srgbClr val="000000"/>
                </a:solidFill>
                <a:latin typeface="Arial" panose="020B0604020202020204" pitchFamily="34" charset="0"/>
                <a:cs typeface="Arial" panose="020B0604020202020204" pitchFamily="34" charset="0"/>
              </a:rPr>
              <a:t>Sektoren</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ausgetauscht</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werden</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z.B</a:t>
            </a:r>
            <a:r>
              <a:rPr lang="en-US" sz="2400" kern="0" dirty="0">
                <a:solidFill>
                  <a:srgbClr val="000000"/>
                </a:solidFill>
                <a:latin typeface="Arial" panose="020B0604020202020204" pitchFamily="34" charset="0"/>
                <a:cs typeface="Arial" panose="020B0604020202020204" pitchFamily="34" charset="0"/>
              </a:rPr>
              <a:t>.</a:t>
            </a:r>
          </a:p>
          <a:p>
            <a:pPr marL="768245" lvl="1" indent="-311045" fontAlgn="base">
              <a:spcAft>
                <a:spcPct val="0"/>
              </a:spcAft>
              <a:buFont typeface="Arial" panose="020B0604020202020204" pitchFamily="34" charset="0"/>
              <a:buChar char="•"/>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r>
              <a:rPr lang="en-US" sz="2400" kern="0" dirty="0" smtClean="0">
                <a:solidFill>
                  <a:srgbClr val="000000"/>
                </a:solidFill>
                <a:latin typeface="Arial" panose="020B0604020202020204" pitchFamily="34" charset="0"/>
                <a:cs typeface="Arial" panose="020B0604020202020204" pitchFamily="34" charset="0"/>
              </a:rPr>
              <a:t>Land</a:t>
            </a:r>
          </a:p>
          <a:p>
            <a:pPr marL="768245" lvl="1" indent="-311045" fontAlgn="base">
              <a:spcAft>
                <a:spcPct val="0"/>
              </a:spcAft>
              <a:buFont typeface="Arial" panose="020B0604020202020204" pitchFamily="34" charset="0"/>
              <a:buChar char="•"/>
              <a:defRPr/>
            </a:pPr>
            <a:endParaRPr lang="en-US" sz="2400" kern="0" dirty="0" smtClean="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r>
              <a:rPr lang="en-US" sz="2400" kern="0" dirty="0" err="1">
                <a:solidFill>
                  <a:srgbClr val="000000"/>
                </a:solidFill>
                <a:latin typeface="Arial" panose="020B0604020202020204" pitchFamily="34" charset="0"/>
                <a:cs typeface="Arial" panose="020B0604020202020204" pitchFamily="34" charset="0"/>
              </a:rPr>
              <a:t>Industriespezifisches</a:t>
            </a:r>
            <a:r>
              <a:rPr lang="en-US" sz="2400" kern="0" dirty="0">
                <a:solidFill>
                  <a:srgbClr val="000000"/>
                </a:solidFill>
                <a:latin typeface="Arial" panose="020B0604020202020204" pitchFamily="34" charset="0"/>
                <a:cs typeface="Arial" panose="020B0604020202020204" pitchFamily="34" charset="0"/>
              </a:rPr>
              <a:t> </a:t>
            </a:r>
            <a:r>
              <a:rPr lang="en-US" sz="2400" kern="0" dirty="0" err="1" smtClean="0">
                <a:solidFill>
                  <a:srgbClr val="000000"/>
                </a:solidFill>
                <a:latin typeface="Arial" panose="020B0604020202020204" pitchFamily="34" charset="0"/>
                <a:cs typeface="Arial" panose="020B0604020202020204" pitchFamily="34" charset="0"/>
              </a:rPr>
              <a:t>Kapital</a:t>
            </a:r>
            <a:endParaRPr lang="en-US" sz="2400" kern="0" dirty="0" smtClean="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r>
              <a:rPr lang="en-US" sz="2400" kern="0" dirty="0" err="1">
                <a:solidFill>
                  <a:srgbClr val="000000"/>
                </a:solidFill>
                <a:latin typeface="Arial" panose="020B0604020202020204" pitchFamily="34" charset="0"/>
                <a:cs typeface="Arial" panose="020B0604020202020204" pitchFamily="34" charset="0"/>
              </a:rPr>
              <a:t>Hochspezialisierte</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Arbeiter</a:t>
            </a:r>
            <a:endParaRPr lang="en-US" sz="2400" kern="0" dirty="0">
              <a:solidFill>
                <a:srgbClr val="000000"/>
              </a:solidFill>
              <a:latin typeface="Arial" panose="020B0604020202020204" pitchFamily="34" charset="0"/>
              <a:cs typeface="Arial" panose="020B0604020202020204" pitchFamily="34" charset="0"/>
            </a:endParaRPr>
          </a:p>
          <a:p>
            <a:pPr lvl="1" fontAlgn="base">
              <a:spcAft>
                <a:spcPct val="0"/>
              </a:spcAft>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endParaRPr lang="en-US" sz="1503" dirty="0">
              <a:solidFill>
                <a:sysClr val="windowText" lastClr="000000"/>
              </a:solidFill>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B93B920F-8F68-4DA4-AC44-392E3F5C54EA}"/>
              </a:ext>
            </a:extLst>
          </p:cNvPr>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b="1" dirty="0">
                <a:latin typeface="Times New Roman" panose="02020603050405020304" pitchFamily="18" charset="0"/>
                <a:cs typeface="Times New Roman" panose="02020603050405020304" pitchFamily="18" charset="0"/>
              </a:rPr>
              <a:t>Modell: </a:t>
            </a:r>
            <a:r>
              <a:rPr lang="en-US" sz="2631" b="1" dirty="0" err="1">
                <a:latin typeface="Times New Roman" panose="02020603050405020304" pitchFamily="18" charset="0"/>
                <a:cs typeface="Times New Roman" panose="02020603050405020304" pitchFamily="18" charset="0"/>
              </a:rPr>
              <a:t>Spezifische</a:t>
            </a:r>
            <a:r>
              <a:rPr lang="en-US" sz="2631" b="1" dirty="0">
                <a:latin typeface="Times New Roman" panose="02020603050405020304" pitchFamily="18" charset="0"/>
                <a:cs typeface="Times New Roman" panose="02020603050405020304" pitchFamily="18" charset="0"/>
              </a:rPr>
              <a:t> </a:t>
            </a:r>
            <a:r>
              <a:rPr lang="en-US" sz="2631" b="1" dirty="0" err="1">
                <a:latin typeface="Times New Roman" panose="02020603050405020304" pitchFamily="18" charset="0"/>
                <a:cs typeface="Times New Roman" panose="02020603050405020304" pitchFamily="18" charset="0"/>
              </a:rPr>
              <a:t>Faktoren</a:t>
            </a:r>
            <a:endParaRPr lang="en-US" sz="2631" b="1" dirty="0">
              <a:latin typeface="Times New Roman" panose="02020603050405020304" pitchFamily="18" charset="0"/>
              <a:cs typeface="Times New Roman" panose="02020603050405020304" pitchFamily="18" charset="0"/>
            </a:endParaRPr>
          </a:p>
        </p:txBody>
      </p:sp>
      <p:sp>
        <p:nvSpPr>
          <p:cNvPr id="6" name="TextBox 2"/>
          <p:cNvSpPr txBox="1"/>
          <p:nvPr/>
        </p:nvSpPr>
        <p:spPr>
          <a:xfrm>
            <a:off x="2187405" y="2731511"/>
            <a:ext cx="8080583" cy="581715"/>
          </a:xfrm>
          <a:prstGeom prst="rect">
            <a:avLst/>
          </a:prstGeom>
          <a:noFill/>
        </p:spPr>
        <p:txBody>
          <a:bodyPr wrap="square" rtlCol="0">
            <a:noAutofit/>
          </a:bodyPr>
          <a:lstStyle/>
          <a:p>
            <a:r>
              <a:rPr lang="en-US" sz="1400" dirty="0" smtClean="0">
                <a:latin typeface="Arial" panose="020B0604020202020204" pitchFamily="34" charset="0"/>
                <a:cs typeface="Arial" panose="020B0604020202020204" pitchFamily="34" charset="0"/>
              </a:rPr>
              <a:t>Land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 in der </a:t>
            </a:r>
            <a:r>
              <a:rPr lang="en-US" sz="1400" dirty="0" err="1" smtClean="0">
                <a:latin typeface="Arial" panose="020B0604020202020204" pitchFamily="34" charset="0"/>
                <a:cs typeface="Arial" panose="020B0604020202020204" pitchFamily="34" charset="0"/>
              </a:rPr>
              <a:t>Landwirtschaft</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Hausptproduktionsfaktor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während</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eine</a:t>
            </a:r>
            <a:r>
              <a:rPr lang="en-US" sz="1400" dirty="0" smtClean="0">
                <a:latin typeface="Arial" panose="020B0604020202020204" pitchFamily="34" charset="0"/>
                <a:cs typeface="Arial" panose="020B0604020202020204" pitchFamily="34" charset="0"/>
              </a:rPr>
              <a:t> IT-Firma, das </a:t>
            </a:r>
            <a:r>
              <a:rPr lang="en-US" sz="1400" dirty="0" err="1" smtClean="0">
                <a:latin typeface="Arial" panose="020B0604020202020204" pitchFamily="34" charset="0"/>
                <a:cs typeface="Arial" panose="020B0604020202020204" pitchFamily="34" charset="0"/>
              </a:rPr>
              <a:t>Firmengelände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ausgenommen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nur</a:t>
            </a:r>
            <a:r>
              <a:rPr lang="en-US" sz="1400" dirty="0" smtClean="0">
                <a:latin typeface="Arial" panose="020B0604020202020204" pitchFamily="34" charset="0"/>
                <a:cs typeface="Arial" panose="020B0604020202020204" pitchFamily="34" charset="0"/>
              </a:rPr>
              <a:t> von </a:t>
            </a:r>
            <a:r>
              <a:rPr lang="en-US" sz="1400" dirty="0" err="1" smtClean="0">
                <a:latin typeface="Arial" panose="020B0604020202020204" pitchFamily="34" charset="0"/>
                <a:cs typeface="Arial" panose="020B0604020202020204" pitchFamily="34" charset="0"/>
              </a:rPr>
              <a:t>untergeordneter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Bedeutung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p:sp>
        <p:nvSpPr>
          <p:cNvPr id="9" name="TextBox 2"/>
          <p:cNvSpPr txBox="1"/>
          <p:nvPr/>
        </p:nvSpPr>
        <p:spPr>
          <a:xfrm>
            <a:off x="5218380" y="3313226"/>
            <a:ext cx="6784440" cy="1784756"/>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Mähdrescher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den </a:t>
            </a:r>
            <a:r>
              <a:rPr lang="en-US" sz="1400" dirty="0" err="1" smtClean="0">
                <a:latin typeface="Arial" panose="020B0604020202020204" pitchFamily="34" charset="0"/>
                <a:cs typeface="Arial" panose="020B0604020202020204" pitchFamily="34" charset="0"/>
              </a:rPr>
              <a:t>Landwirt</a:t>
            </a:r>
            <a:r>
              <a:rPr lang="en-US" sz="1400" dirty="0" smtClean="0">
                <a:latin typeface="Arial" panose="020B0604020202020204" pitchFamily="34" charset="0"/>
                <a:cs typeface="Arial" panose="020B0604020202020204" pitchFamily="34" charset="0"/>
              </a:rPr>
              <a:t> fundamental </a:t>
            </a:r>
            <a:r>
              <a:rPr lang="en-US" sz="1400" dirty="0" err="1" smtClean="0">
                <a:latin typeface="Arial" panose="020B0604020202020204" pitchFamily="34" charset="0"/>
                <a:cs typeface="Arial" panose="020B0604020202020204" pitchFamily="34" charset="0"/>
              </a:rPr>
              <a:t>wichtig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während</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eine</a:t>
            </a:r>
            <a:r>
              <a:rPr lang="en-US" sz="1400" dirty="0" smtClean="0">
                <a:latin typeface="Arial" panose="020B0604020202020204" pitchFamily="34" charset="0"/>
                <a:cs typeface="Arial" panose="020B0604020202020204" pitchFamily="34" charset="0"/>
              </a:rPr>
              <a:t> IT-Firma </a:t>
            </a:r>
            <a:r>
              <a:rPr lang="en-US" sz="1400" dirty="0" err="1">
                <a:latin typeface="Arial" panose="020B0604020202020204" pitchFamily="34" charset="0"/>
                <a:cs typeface="Arial" panose="020B0604020202020204" pitchFamily="34" charset="0"/>
              </a:rPr>
              <a:t>B</a:t>
            </a:r>
            <a:r>
              <a:rPr lang="en-US" sz="1400" dirty="0" err="1" smtClean="0">
                <a:latin typeface="Arial" panose="020B0604020202020204" pitchFamily="34" charset="0"/>
                <a:cs typeface="Arial" panose="020B0604020202020204" pitchFamily="34" charset="0"/>
              </a:rPr>
              <a:t>edeutungslos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a:t>
            </a:r>
          </a:p>
          <a:p>
            <a:r>
              <a:rPr lang="en-US" sz="1400" dirty="0" err="1" smtClean="0">
                <a:latin typeface="Arial" panose="020B0604020202020204" pitchFamily="34" charset="0"/>
                <a:cs typeface="Arial" panose="020B0604020202020204" pitchFamily="34" charset="0"/>
              </a:rPr>
              <a:t>Gleiches</a:t>
            </a:r>
            <a:r>
              <a:rPr lang="en-US" sz="1400" dirty="0" smtClean="0">
                <a:latin typeface="Arial" panose="020B0604020202020204" pitchFamily="34" charset="0"/>
                <a:cs typeface="Arial" panose="020B0604020202020204" pitchFamily="34" charset="0"/>
              </a:rPr>
              <a:t> gilt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spezielle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Fertigungsroboter</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nur</a:t>
            </a:r>
            <a:r>
              <a:rPr lang="en-US" sz="1400" dirty="0" smtClean="0">
                <a:latin typeface="Arial" panose="020B0604020202020204" pitchFamily="34" charset="0"/>
                <a:cs typeface="Arial" panose="020B0604020202020204" pitchFamily="34" charset="0"/>
              </a:rPr>
              <a:t> in </a:t>
            </a:r>
            <a:r>
              <a:rPr lang="en-US" sz="1400" dirty="0" err="1" smtClean="0">
                <a:latin typeface="Arial" panose="020B0604020202020204" pitchFamily="34" charset="0"/>
                <a:cs typeface="Arial" panose="020B0604020202020204" pitchFamily="34" charset="0"/>
              </a:rPr>
              <a:t>einem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speziellen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Produktionsprozess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verwendet</a:t>
            </a:r>
            <a:r>
              <a:rPr lang="en-US" sz="1400" dirty="0" smtClean="0">
                <a:latin typeface="Arial" panose="020B0604020202020204" pitchFamily="34" charset="0"/>
                <a:cs typeface="Arial" panose="020B0604020202020204" pitchFamily="34" charset="0"/>
              </a:rPr>
              <a:t> warden </a:t>
            </a:r>
            <a:r>
              <a:rPr lang="en-US" sz="1400" dirty="0" err="1" smtClean="0">
                <a:latin typeface="Arial" panose="020B0604020202020204" pitchFamily="34" charset="0"/>
                <a:cs typeface="Arial" panose="020B0604020202020204" pitchFamily="34" charset="0"/>
              </a:rPr>
              <a:t>können</a:t>
            </a:r>
            <a:r>
              <a:rPr lang="en-US" sz="1400" dirty="0" smtClean="0">
                <a:latin typeface="Arial" panose="020B0604020202020204" pitchFamily="34" charset="0"/>
                <a:cs typeface="Arial" panose="020B0604020202020204" pitchFamily="34" charset="0"/>
              </a:rPr>
              <a:t>.</a:t>
            </a:r>
          </a:p>
          <a:p>
            <a:r>
              <a:rPr lang="en-US" sz="1400" dirty="0" smtClean="0">
                <a:latin typeface="Arial" panose="020B0604020202020204" pitchFamily="34" charset="0"/>
                <a:cs typeface="Arial" panose="020B0604020202020204" pitchFamily="34" charset="0"/>
              </a:rPr>
              <a:t>Die </a:t>
            </a:r>
            <a:r>
              <a:rPr lang="en-US" sz="1400" dirty="0" err="1" smtClean="0">
                <a:latin typeface="Arial" panose="020B0604020202020204" pitchFamily="34" charset="0"/>
                <a:cs typeface="Arial" panose="020B0604020202020204" pitchFamily="34" charset="0"/>
              </a:rPr>
              <a:t>Zuordnung</a:t>
            </a:r>
            <a:r>
              <a:rPr lang="en-US" sz="1400" dirty="0" smtClean="0">
                <a:latin typeface="Arial" panose="020B0604020202020204" pitchFamily="34" charset="0"/>
                <a:cs typeface="Arial" panose="020B0604020202020204" pitchFamily="34" charset="0"/>
              </a:rPr>
              <a:t> muss </a:t>
            </a:r>
            <a:r>
              <a:rPr lang="en-US" sz="1400" dirty="0" err="1" smtClean="0">
                <a:latin typeface="Arial" panose="020B0604020202020204" pitchFamily="34" charset="0"/>
                <a:cs typeface="Arial" panose="020B0604020202020204" pitchFamily="34" charset="0"/>
              </a:rPr>
              <a:t>aber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nicht</a:t>
            </a:r>
            <a:r>
              <a:rPr lang="en-US" sz="1400" dirty="0" smtClean="0">
                <a:latin typeface="Arial" panose="020B0604020202020204" pitchFamily="34" charset="0"/>
                <a:cs typeface="Arial" panose="020B0604020202020204" pitchFamily="34" charset="0"/>
              </a:rPr>
              <a:t> in der </a:t>
            </a:r>
            <a:r>
              <a:rPr lang="en-US" sz="1400" dirty="0" err="1" smtClean="0">
                <a:latin typeface="Arial" panose="020B0604020202020204" pitchFamily="34" charset="0"/>
                <a:cs typeface="Arial" panose="020B0604020202020204" pitchFamily="34" charset="0"/>
              </a:rPr>
              <a:t>Zeit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stabil</a:t>
            </a:r>
            <a:r>
              <a:rPr lang="en-US" sz="1400" dirty="0" smtClean="0">
                <a:latin typeface="Arial" panose="020B0604020202020204" pitchFamily="34" charset="0"/>
                <a:cs typeface="Arial" panose="020B0604020202020204" pitchFamily="34" charset="0"/>
              </a:rPr>
              <a:t> sein. </a:t>
            </a:r>
            <a:r>
              <a:rPr lang="en-US" sz="1400" dirty="0" err="1" smtClean="0">
                <a:latin typeface="Arial" panose="020B0604020202020204" pitchFamily="34" charset="0"/>
                <a:cs typeface="Arial" panose="020B0604020202020204" pitchFamily="34" charset="0"/>
              </a:rPr>
              <a:t>Waren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früher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Gesichtsmasken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vornehmlich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Krankenhaussektor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Produktion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notwendig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wären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jetzt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froh</a:t>
            </a:r>
            <a:r>
              <a:rPr lang="en-US" sz="1400" dirty="0" smtClean="0">
                <a:latin typeface="Arial" panose="020B0604020202020204" pitchFamily="34" charset="0"/>
                <a:cs typeface="Arial" panose="020B0604020202020204" pitchFamily="34" charset="0"/>
              </a:rPr>
              <a:t>, die 6. Mio </a:t>
            </a:r>
            <a:r>
              <a:rPr lang="en-US" sz="1400" dirty="0" err="1" smtClean="0">
                <a:latin typeface="Arial" panose="020B0604020202020204" pitchFamily="34" charset="0"/>
                <a:cs typeface="Arial" panose="020B0604020202020204" pitchFamily="34" charset="0"/>
              </a:rPr>
              <a:t>verschwundenen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Masken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aus</a:t>
            </a:r>
            <a:r>
              <a:rPr lang="en-US" sz="1400" dirty="0" smtClean="0">
                <a:latin typeface="Arial" panose="020B0604020202020204" pitchFamily="34" charset="0"/>
                <a:cs typeface="Arial" panose="020B0604020202020204" pitchFamily="34" charset="0"/>
              </a:rPr>
              <a:t> Kenia, </a:t>
            </a:r>
            <a:r>
              <a:rPr lang="en-US" sz="1400" dirty="0" err="1" smtClean="0">
                <a:latin typeface="Arial" panose="020B0604020202020204" pitchFamily="34" charset="0"/>
                <a:cs typeface="Arial" panose="020B0604020202020204" pitchFamily="34" charset="0"/>
              </a:rPr>
              <a:t>ähnlich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wie</a:t>
            </a:r>
            <a:r>
              <a:rPr lang="en-US" sz="1400" dirty="0" smtClean="0">
                <a:latin typeface="Arial" panose="020B0604020202020204" pitchFamily="34" charset="0"/>
                <a:cs typeface="Arial" panose="020B0604020202020204" pitchFamily="34" charset="0"/>
              </a:rPr>
              <a:t> in </a:t>
            </a:r>
            <a:r>
              <a:rPr lang="en-US" sz="1400" dirty="0" err="1" smtClean="0">
                <a:latin typeface="Arial" panose="020B0604020202020204" pitchFamily="34" charset="0"/>
                <a:cs typeface="Arial" panose="020B0604020202020204" pitchFamily="34" charset="0"/>
              </a:rPr>
              <a:t>Südkorea</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überall</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haben</a:t>
            </a:r>
            <a:r>
              <a:rPr lang="en-US" sz="1400" dirty="0" smtClean="0">
                <a:latin typeface="Arial" panose="020B0604020202020204" pitchFamily="34" charset="0"/>
                <a:cs typeface="Arial" panose="020B0604020202020204" pitchFamily="34" charset="0"/>
              </a:rPr>
              <a:t>, wo Menschen </a:t>
            </a:r>
            <a:r>
              <a:rPr lang="en-US" sz="1400" dirty="0" err="1" smtClean="0">
                <a:latin typeface="Arial" panose="020B0604020202020204" pitchFamily="34" charset="0"/>
                <a:cs typeface="Arial" panose="020B0604020202020204" pitchFamily="34" charset="0"/>
              </a:rPr>
              <a:t>physisch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näher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zusammenarbeiten</a:t>
            </a:r>
            <a:endParaRPr lang="en-US" sz="14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
        <p:nvSpPr>
          <p:cNvPr id="10" name="TextBox 2"/>
          <p:cNvSpPr txBox="1"/>
          <p:nvPr/>
        </p:nvSpPr>
        <p:spPr>
          <a:xfrm>
            <a:off x="5140936" y="5215821"/>
            <a:ext cx="6784440" cy="532253"/>
          </a:xfrm>
          <a:prstGeom prst="rect">
            <a:avLst/>
          </a:prstGeom>
          <a:noFill/>
        </p:spPr>
        <p:txBody>
          <a:bodyPr wrap="square" rtlCol="0">
            <a:noAutofit/>
          </a:bodyPr>
          <a:lstStyle/>
          <a:p>
            <a:r>
              <a:rPr lang="en-US" sz="1400" dirty="0" smtClean="0">
                <a:latin typeface="Arial" panose="020B0604020202020204" pitchFamily="34" charset="0"/>
                <a:cs typeface="Arial" panose="020B0604020202020204" pitchFamily="34" charset="0"/>
              </a:rPr>
              <a:t>Der IT-</a:t>
            </a:r>
            <a:r>
              <a:rPr lang="en-US" sz="1400" dirty="0" err="1" smtClean="0">
                <a:latin typeface="Arial" panose="020B0604020202020204" pitchFamily="34" charset="0"/>
                <a:cs typeface="Arial" panose="020B0604020202020204" pitchFamily="34" charset="0"/>
              </a:rPr>
              <a:t>Fachmann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mitunter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schwierig</a:t>
            </a:r>
            <a:r>
              <a:rPr lang="en-US" sz="1400" dirty="0" smtClean="0">
                <a:latin typeface="Arial" panose="020B0604020202020204" pitchFamily="34" charset="0"/>
                <a:cs typeface="Arial" panose="020B0604020202020204" pitchFamily="34" charset="0"/>
              </a:rPr>
              <a:t> am Band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Industiremechaniker</a:t>
            </a:r>
            <a:r>
              <a:rPr lang="en-US" sz="1400" dirty="0" smtClean="0">
                <a:latin typeface="Arial" panose="020B0604020202020204" pitchFamily="34" charset="0"/>
                <a:cs typeface="Arial" panose="020B0604020202020204" pitchFamily="34" charset="0"/>
              </a:rPr>
              <a:t> in </a:t>
            </a:r>
            <a:r>
              <a:rPr lang="en-US" sz="1400" dirty="0" err="1" smtClean="0">
                <a:latin typeface="Arial" panose="020B0604020202020204" pitchFamily="34" charset="0"/>
                <a:cs typeface="Arial" panose="020B0604020202020204" pitchFamily="34" charset="0"/>
              </a:rPr>
              <a:t>einem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Autokonzern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eingesetzt</a:t>
            </a:r>
            <a:r>
              <a:rPr lang="en-US" sz="1400" dirty="0" smtClean="0">
                <a:latin typeface="Arial" panose="020B0604020202020204" pitchFamily="34" charset="0"/>
                <a:cs typeface="Arial" panose="020B0604020202020204" pitchFamily="34" charset="0"/>
              </a:rPr>
              <a:t> warden und </a:t>
            </a:r>
            <a:r>
              <a:rPr lang="en-US" sz="1400" dirty="0" err="1" smtClean="0">
                <a:latin typeface="Arial" panose="020B0604020202020204" pitchFamily="34" charset="0"/>
                <a:cs typeface="Arial" panose="020B0604020202020204" pitchFamily="34" charset="0"/>
              </a:rPr>
              <a:t>umgekehrt</a:t>
            </a:r>
            <a:r>
              <a:rPr lang="en-US" sz="1400" dirty="0" smtClean="0">
                <a:latin typeface="Arial" panose="020B0604020202020204" pitchFamily="34" charset="0"/>
                <a:cs typeface="Arial" panose="020B0604020202020204" pitchFamily="34" charset="0"/>
              </a:rPr>
              <a:t> </a:t>
            </a:r>
          </a:p>
          <a:p>
            <a:r>
              <a:rPr lang="en-US"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
        <p:nvSpPr>
          <p:cNvPr id="11" name="TextBox 2"/>
          <p:cNvSpPr txBox="1"/>
          <p:nvPr/>
        </p:nvSpPr>
        <p:spPr>
          <a:xfrm>
            <a:off x="511316" y="5872621"/>
            <a:ext cx="10453392" cy="532253"/>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Wichtig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dabei</a:t>
            </a:r>
            <a:r>
              <a:rPr lang="en-US" sz="1400" dirty="0" smtClean="0">
                <a:latin typeface="Arial" panose="020B0604020202020204" pitchFamily="34" charset="0"/>
                <a:cs typeface="Arial" panose="020B0604020202020204" pitchFamily="34" charset="0"/>
              </a:rPr>
              <a:t> den </a:t>
            </a:r>
            <a:r>
              <a:rPr lang="en-US" sz="1400" dirty="0" err="1" smtClean="0">
                <a:latin typeface="Arial" panose="020B0604020202020204" pitchFamily="34" charset="0"/>
                <a:cs typeface="Arial" panose="020B0604020202020204" pitchFamily="34" charset="0"/>
              </a:rPr>
              <a:t>Aspekt</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Kurzfristigkeit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vergessen</a:t>
            </a:r>
            <a:r>
              <a:rPr lang="en-US" sz="1400" dirty="0" smtClean="0">
                <a:latin typeface="Arial" panose="020B0604020202020204" pitchFamily="34" charset="0"/>
                <a:cs typeface="Arial" panose="020B0604020202020204" pitchFamily="34" charset="0"/>
              </a:rPr>
              <a:t>, den </a:t>
            </a:r>
            <a:r>
              <a:rPr lang="en-US" sz="1400" dirty="0" err="1" smtClean="0">
                <a:latin typeface="Arial" panose="020B0604020202020204" pitchFamily="34" charset="0"/>
                <a:cs typeface="Arial" panose="020B0604020202020204" pitchFamily="34" charset="0"/>
              </a:rPr>
              <a:t>langfristig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Land </a:t>
            </a:r>
            <a:r>
              <a:rPr lang="en-US" sz="1400" dirty="0" err="1" smtClean="0">
                <a:latin typeface="Arial" panose="020B0604020202020204" pitchFamily="34" charset="0"/>
                <a:cs typeface="Arial" panose="020B0604020202020204" pitchFamily="34" charset="0"/>
              </a:rPr>
              <a:t>z.B</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verkauft</a:t>
            </a:r>
            <a:r>
              <a:rPr lang="en-US" sz="1400" dirty="0" smtClean="0">
                <a:latin typeface="Arial" panose="020B0604020202020204" pitchFamily="34" charset="0"/>
                <a:cs typeface="Arial" panose="020B0604020202020204" pitchFamily="34" charset="0"/>
              </a:rPr>
              <a:t> warden und von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Erlös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können</a:t>
            </a:r>
            <a:r>
              <a:rPr lang="en-US" sz="1400" dirty="0" smtClean="0">
                <a:latin typeface="Arial" panose="020B0604020202020204" pitchFamily="34" charset="0"/>
                <a:cs typeface="Arial" panose="020B0604020202020204" pitchFamily="34" charset="0"/>
              </a:rPr>
              <a:t> Server </a:t>
            </a:r>
            <a:r>
              <a:rPr lang="en-US" sz="1400" dirty="0" err="1" smtClean="0">
                <a:latin typeface="Arial" panose="020B0604020202020204" pitchFamily="34" charset="0"/>
                <a:cs typeface="Arial" panose="020B0604020202020204" pitchFamily="34" charset="0"/>
              </a:rPr>
              <a:t>gekauft</a:t>
            </a:r>
            <a:r>
              <a:rPr lang="en-US" sz="1400" dirty="0" smtClean="0">
                <a:latin typeface="Arial" panose="020B0604020202020204" pitchFamily="34" charset="0"/>
                <a:cs typeface="Arial" panose="020B0604020202020204" pitchFamily="34" charset="0"/>
              </a:rPr>
              <a:t> warden. </a:t>
            </a:r>
            <a:r>
              <a:rPr lang="en-US" sz="1400" dirty="0" err="1" smtClean="0">
                <a:latin typeface="Arial" panose="020B0604020202020204" pitchFamily="34" charset="0"/>
                <a:cs typeface="Arial" panose="020B0604020202020204" pitchFamily="34" charset="0"/>
              </a:rPr>
              <a:t>Genauso</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der IT-</a:t>
            </a:r>
            <a:r>
              <a:rPr lang="en-US" sz="1400" dirty="0" err="1" smtClean="0">
                <a:latin typeface="Arial" panose="020B0604020202020204" pitchFamily="34" charset="0"/>
                <a:cs typeface="Arial" panose="020B0604020202020204" pitchFamily="34" charset="0"/>
              </a:rPr>
              <a:t>Fachmann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Industiriemechaniker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umschulen</a:t>
            </a:r>
            <a:r>
              <a:rPr lang="en-US" sz="1400" dirty="0" smtClean="0">
                <a:latin typeface="Arial" panose="020B0604020202020204" pitchFamily="34" charset="0"/>
                <a:cs typeface="Arial" panose="020B0604020202020204" pitchFamily="34" charset="0"/>
              </a:rPr>
              <a:t> und </a:t>
            </a:r>
            <a:r>
              <a:rPr lang="en-US" sz="1400" dirty="0" err="1" smtClean="0">
                <a:latin typeface="Arial" panose="020B0604020202020204" pitchFamily="34" charset="0"/>
                <a:cs typeface="Arial" panose="020B0604020202020204" pitchFamily="34" charset="0"/>
              </a:rPr>
              <a:t>umgekehrt</a:t>
            </a:r>
            <a:r>
              <a:rPr lang="en-US" sz="1400" dirty="0" smtClean="0">
                <a:latin typeface="Arial" panose="020B0604020202020204" pitchFamily="34" charset="0"/>
                <a:cs typeface="Arial" panose="020B0604020202020204" pitchFamily="34" charset="0"/>
              </a:rPr>
              <a:t>. </a:t>
            </a:r>
          </a:p>
          <a:p>
            <a:r>
              <a:rPr lang="en-US"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5772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897892" y="55706"/>
            <a:ext cx="7464960" cy="640485"/>
          </a:xfrm>
          <a:prstGeom prst="rect">
            <a:avLst/>
          </a:prstGeom>
        </p:spPr>
        <p:txBody>
          <a:bodyPr>
            <a:normAutofit fontScale="900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Welche</a:t>
            </a:r>
            <a:r>
              <a:rPr lang="en-US" sz="2631" dirty="0">
                <a:solidFill>
                  <a:sysClr val="windowText" lastClr="000000"/>
                </a:solidFill>
              </a:rPr>
              <a:t> </a:t>
            </a:r>
            <a:r>
              <a:rPr lang="en-US" sz="2631" dirty="0" err="1">
                <a:solidFill>
                  <a:sysClr val="windowText" lastClr="000000"/>
                </a:solidFill>
              </a:rPr>
              <a:t>Faktoren</a:t>
            </a:r>
            <a:r>
              <a:rPr lang="en-US" sz="2631" dirty="0">
                <a:solidFill>
                  <a:sysClr val="windowText" lastClr="000000"/>
                </a:solidFill>
              </a:rPr>
              <a:t> </a:t>
            </a:r>
            <a:r>
              <a:rPr lang="en-US" sz="2631" dirty="0" err="1">
                <a:solidFill>
                  <a:sysClr val="windowText" lastClr="000000"/>
                </a:solidFill>
              </a:rPr>
              <a:t>sind</a:t>
            </a:r>
            <a:r>
              <a:rPr lang="en-US" sz="2631" dirty="0">
                <a:solidFill>
                  <a:sysClr val="windowText" lastClr="000000"/>
                </a:solidFill>
              </a:rPr>
              <a:t> </a:t>
            </a:r>
            <a:r>
              <a:rPr lang="en-US" sz="2631" dirty="0" err="1">
                <a:solidFill>
                  <a:sysClr val="windowText" lastClr="000000"/>
                </a:solidFill>
              </a:rPr>
              <a:t>spezifisch</a:t>
            </a:r>
            <a:r>
              <a:rPr lang="en-US" sz="2631" dirty="0">
                <a:solidFill>
                  <a:sysClr val="windowText" lastClr="000000"/>
                </a:solidFill>
              </a:rPr>
              <a:t>, </a:t>
            </a:r>
            <a:r>
              <a:rPr lang="en-US" sz="2631" dirty="0" err="1">
                <a:solidFill>
                  <a:sysClr val="windowText" lastClr="000000"/>
                </a:solidFill>
              </a:rPr>
              <a:t>mobil</a:t>
            </a:r>
            <a:r>
              <a:rPr lang="en-US" sz="2631" dirty="0">
                <a:solidFill>
                  <a:sysClr val="windowText" lastClr="000000"/>
                </a:solidFill>
              </a:rPr>
              <a:t>, </a:t>
            </a:r>
            <a:r>
              <a:rPr lang="en-US" sz="2631" dirty="0" err="1">
                <a:solidFill>
                  <a:sysClr val="windowText" lastClr="000000"/>
                </a:solidFill>
              </a:rPr>
              <a:t>je</a:t>
            </a:r>
            <a:r>
              <a:rPr lang="en-US" sz="2631" dirty="0">
                <a:solidFill>
                  <a:sysClr val="windowText" lastClr="000000"/>
                </a:solidFill>
              </a:rPr>
              <a:t> </a:t>
            </a:r>
            <a:r>
              <a:rPr lang="en-US" sz="2631" dirty="0" err="1">
                <a:solidFill>
                  <a:sysClr val="windowText" lastClr="000000"/>
                </a:solidFill>
              </a:rPr>
              <a:t>nach</a:t>
            </a:r>
            <a:r>
              <a:rPr lang="en-US" sz="2631" dirty="0">
                <a:solidFill>
                  <a:sysClr val="windowText" lastClr="000000"/>
                </a:solidFill>
              </a:rPr>
              <a:t> </a:t>
            </a:r>
            <a:r>
              <a:rPr lang="en-US" sz="2631" dirty="0" err="1">
                <a:solidFill>
                  <a:sysClr val="windowText" lastClr="000000"/>
                </a:solidFill>
              </a:rPr>
              <a:t>dem</a:t>
            </a:r>
            <a:r>
              <a:rPr lang="en-US" sz="2631" dirty="0">
                <a:solidFill>
                  <a:sysClr val="windowText" lastClr="000000"/>
                </a:solidFill>
              </a:rPr>
              <a:t>?</a:t>
            </a:r>
          </a:p>
        </p:txBody>
      </p:sp>
      <p:sp>
        <p:nvSpPr>
          <p:cNvPr id="6" name="Content Placeholder 2"/>
          <p:cNvSpPr txBox="1">
            <a:spLocks/>
          </p:cNvSpPr>
          <p:nvPr/>
        </p:nvSpPr>
        <p:spPr>
          <a:xfrm>
            <a:off x="69462" y="359459"/>
            <a:ext cx="11669386" cy="6014059"/>
          </a:xfrm>
          <a:prstGeom prst="rect">
            <a:avLst/>
          </a:prstGeom>
        </p:spPr>
        <p:txBody>
          <a:bodyPr>
            <a:norm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en-US" sz="1800" b="1" dirty="0" err="1">
                <a:solidFill>
                  <a:sysClr val="windowText" lastClr="000000"/>
                </a:solidFill>
                <a:latin typeface="Arial" panose="020B0604020202020204" pitchFamily="34" charset="0"/>
                <a:cs typeface="Arial" panose="020B0604020202020204" pitchFamily="34" charset="0"/>
              </a:rPr>
              <a:t>Landwirtschaft</a:t>
            </a:r>
            <a:endParaRPr lang="en-US" sz="1800" b="1" dirty="0">
              <a:solidFill>
                <a:sysClr val="windowText" lastClr="000000"/>
              </a:solidFill>
              <a:latin typeface="Arial" panose="020B0604020202020204" pitchFamily="34" charset="0"/>
              <a:cs typeface="Arial" panose="020B0604020202020204" pitchFamily="34" charset="0"/>
            </a:endParaRPr>
          </a:p>
          <a:p>
            <a:r>
              <a:rPr lang="en-US" sz="1800" dirty="0" err="1">
                <a:solidFill>
                  <a:sysClr val="windowText" lastClr="000000"/>
                </a:solidFill>
                <a:latin typeface="Arial" panose="020B0604020202020204" pitchFamily="34" charset="0"/>
                <a:cs typeface="Arial" panose="020B0604020202020204" pitchFamily="34" charset="0"/>
              </a:rPr>
              <a:t>Produktionsfaktoren</a:t>
            </a:r>
            <a:r>
              <a:rPr lang="en-US" sz="1800" dirty="0">
                <a:solidFill>
                  <a:sysClr val="windowText" lastClr="000000"/>
                </a:solidFill>
                <a:latin typeface="Arial" panose="020B0604020202020204" pitchFamily="34" charset="0"/>
                <a:cs typeface="Arial" panose="020B0604020202020204" pitchFamily="34" charset="0"/>
              </a:rPr>
              <a:t>: </a:t>
            </a:r>
          </a:p>
          <a:p>
            <a:pPr marL="311045" indent="-311045">
              <a:buFont typeface="Arial" panose="020B0604020202020204" pitchFamily="34" charset="0"/>
              <a:buChar char="•"/>
            </a:pPr>
            <a:r>
              <a:rPr lang="en-US" sz="1800" dirty="0">
                <a:solidFill>
                  <a:sysClr val="windowText" lastClr="000000"/>
                </a:solidFill>
                <a:latin typeface="Arial" panose="020B0604020202020204" pitchFamily="34" charset="0"/>
                <a:cs typeface="Arial" panose="020B0604020202020204" pitchFamily="34" charset="0"/>
              </a:rPr>
              <a:t>Land</a:t>
            </a:r>
          </a:p>
          <a:p>
            <a:pPr marL="311045" indent="-311045">
              <a:buFont typeface="Arial" panose="020B0604020202020204" pitchFamily="34" charset="0"/>
              <a:buChar char="•"/>
            </a:pPr>
            <a:r>
              <a:rPr lang="en-US" sz="1800" dirty="0" err="1">
                <a:solidFill>
                  <a:sysClr val="windowText" lastClr="000000"/>
                </a:solidFill>
                <a:latin typeface="Arial" panose="020B0604020202020204" pitchFamily="34" charset="0"/>
                <a:cs typeface="Arial" panose="020B0604020202020204" pitchFamily="34" charset="0"/>
              </a:rPr>
              <a:t>Kapital</a:t>
            </a:r>
            <a:r>
              <a:rPr lang="en-US" sz="1800" dirty="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Traktor</a:t>
            </a:r>
            <a:r>
              <a:rPr lang="en-US" sz="1800" dirty="0">
                <a:solidFill>
                  <a:sysClr val="windowText" lastClr="000000"/>
                </a:solidFill>
                <a:latin typeface="Arial" panose="020B0604020202020204" pitchFamily="34" charset="0"/>
                <a:cs typeface="Arial" panose="020B0604020202020204" pitchFamily="34" charset="0"/>
              </a:rPr>
              <a:t>, </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Mähdrescher</a:t>
            </a:r>
            <a:endParaRPr lang="en-US" sz="1800" dirty="0" smtClean="0">
              <a:solidFill>
                <a:sysClr val="windowText" lastClr="000000"/>
              </a:solidFill>
              <a:latin typeface="Arial" panose="020B0604020202020204" pitchFamily="34" charset="0"/>
              <a:cs typeface="Arial" panose="020B0604020202020204" pitchFamily="34" charset="0"/>
            </a:endParaRPr>
          </a:p>
          <a:p>
            <a:endParaRPr lang="en-US" sz="1800" dirty="0">
              <a:solidFill>
                <a:sysClr val="windowText" lastClr="000000"/>
              </a:solidFill>
              <a:latin typeface="Arial" panose="020B0604020202020204" pitchFamily="34" charset="0"/>
              <a:cs typeface="Arial" panose="020B0604020202020204" pitchFamily="34" charset="0"/>
            </a:endParaRPr>
          </a:p>
          <a:p>
            <a:pPr marL="311045" indent="-311045">
              <a:buFont typeface="Arial" panose="020B0604020202020204" pitchFamily="34" charset="0"/>
              <a:buChar char="•"/>
            </a:pPr>
            <a:r>
              <a:rPr lang="en-US" sz="1800" dirty="0">
                <a:solidFill>
                  <a:sysClr val="windowText" lastClr="000000"/>
                </a:solidFill>
                <a:latin typeface="Arial" panose="020B0604020202020204" pitchFamily="34" charset="0"/>
                <a:cs typeface="Arial" panose="020B0604020202020204" pitchFamily="34" charset="0"/>
              </a:rPr>
              <a:t>Arbeit: Manager, </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Techniker</a:t>
            </a:r>
            <a:r>
              <a:rPr lang="en-US" sz="1800" dirty="0">
                <a:solidFill>
                  <a:sysClr val="windowText" lastClr="000000"/>
                </a:solidFill>
                <a:latin typeface="Arial" panose="020B0604020202020204" pitchFamily="34" charset="0"/>
                <a:cs typeface="Arial" panose="020B0604020202020204" pitchFamily="34" charset="0"/>
              </a:rPr>
              <a:t>, </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ungelernte</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Arbeiter</a:t>
            </a:r>
            <a:endParaRPr lang="en-US" sz="1800" dirty="0" smtClean="0">
              <a:solidFill>
                <a:sysClr val="windowText" lastClr="000000"/>
              </a:solidFill>
              <a:latin typeface="Arial" panose="020B0604020202020204" pitchFamily="34" charset="0"/>
              <a:cs typeface="Arial" panose="020B0604020202020204" pitchFamily="34" charset="0"/>
            </a:endParaRPr>
          </a:p>
          <a:p>
            <a:pPr marL="311045" indent="-311045">
              <a:buFont typeface="Arial" panose="020B0604020202020204" pitchFamily="34" charset="0"/>
              <a:buChar char="•"/>
            </a:pPr>
            <a:endParaRPr lang="en-US" sz="1800" dirty="0">
              <a:solidFill>
                <a:sysClr val="windowText" lastClr="000000"/>
              </a:solidFill>
              <a:latin typeface="Arial" panose="020B0604020202020204" pitchFamily="34" charset="0"/>
              <a:cs typeface="Arial" panose="020B0604020202020204" pitchFamily="34" charset="0"/>
            </a:endParaRPr>
          </a:p>
          <a:p>
            <a:pPr marL="311045" indent="-311045">
              <a:buFont typeface="Arial" panose="020B0604020202020204" pitchFamily="34" charset="0"/>
              <a:buChar char="•"/>
            </a:pPr>
            <a:endParaRPr lang="en-US" sz="1800" dirty="0">
              <a:solidFill>
                <a:sysClr val="windowText" lastClr="000000"/>
              </a:solidFill>
              <a:latin typeface="Arial" panose="020B0604020202020204" pitchFamily="34" charset="0"/>
              <a:cs typeface="Arial" panose="020B0604020202020204" pitchFamily="34" charset="0"/>
            </a:endParaRPr>
          </a:p>
          <a:p>
            <a:r>
              <a:rPr lang="en-US" sz="1800" dirty="0">
                <a:solidFill>
                  <a:sysClr val="windowText" lastClr="000000"/>
                </a:solidFill>
                <a:latin typeface="Arial" panose="020B0604020202020204" pitchFamily="34" charset="0"/>
                <a:cs typeface="Arial" panose="020B0604020202020204" pitchFamily="34" charset="0"/>
              </a:rPr>
              <a:t> </a:t>
            </a:r>
            <a:r>
              <a:rPr lang="en-US" sz="1800" b="1" dirty="0" err="1">
                <a:solidFill>
                  <a:sysClr val="windowText" lastClr="000000"/>
                </a:solidFill>
                <a:latin typeface="Arial" panose="020B0604020202020204" pitchFamily="34" charset="0"/>
                <a:cs typeface="Arial" panose="020B0604020202020204" pitchFamily="34" charset="0"/>
              </a:rPr>
              <a:t>Elektronik</a:t>
            </a:r>
            <a:endParaRPr lang="en-US" sz="1800" b="1" dirty="0">
              <a:solidFill>
                <a:sysClr val="windowText" lastClr="000000"/>
              </a:solidFill>
              <a:latin typeface="Arial" panose="020B0604020202020204" pitchFamily="34" charset="0"/>
              <a:cs typeface="Arial" panose="020B0604020202020204" pitchFamily="34" charset="0"/>
            </a:endParaRPr>
          </a:p>
          <a:p>
            <a:r>
              <a:rPr lang="en-US" sz="1800" dirty="0" err="1">
                <a:solidFill>
                  <a:sysClr val="windowText" lastClr="000000"/>
                </a:solidFill>
                <a:latin typeface="Arial" panose="020B0604020202020204" pitchFamily="34" charset="0"/>
                <a:cs typeface="Arial" panose="020B0604020202020204" pitchFamily="34" charset="0"/>
              </a:rPr>
              <a:t>Produktionsfaktoren</a:t>
            </a:r>
            <a:r>
              <a:rPr lang="en-US" sz="1800" dirty="0">
                <a:solidFill>
                  <a:sysClr val="windowText" lastClr="000000"/>
                </a:solidFill>
                <a:latin typeface="Arial" panose="020B0604020202020204" pitchFamily="34" charset="0"/>
                <a:cs typeface="Arial" panose="020B0604020202020204" pitchFamily="34" charset="0"/>
              </a:rPr>
              <a:t> : </a:t>
            </a:r>
          </a:p>
          <a:p>
            <a:pPr marL="311045" indent="-311045">
              <a:buFont typeface="Arial" panose="020B0604020202020204" pitchFamily="34" charset="0"/>
              <a:buChar char="•"/>
            </a:pPr>
            <a:r>
              <a:rPr lang="en-US" sz="1800" dirty="0" err="1">
                <a:solidFill>
                  <a:sysClr val="windowText" lastClr="000000"/>
                </a:solidFill>
                <a:latin typeface="Arial" panose="020B0604020202020204" pitchFamily="34" charset="0"/>
                <a:cs typeface="Arial" panose="020B0604020202020204" pitchFamily="34" charset="0"/>
              </a:rPr>
              <a:t>Kapital</a:t>
            </a:r>
            <a:r>
              <a:rPr lang="en-US" sz="1800" dirty="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Werkshalle</a:t>
            </a:r>
            <a:r>
              <a:rPr lang="en-US" sz="1800" dirty="0">
                <a:solidFill>
                  <a:sysClr val="windowText" lastClr="000000"/>
                </a:solidFill>
                <a:latin typeface="Arial" panose="020B0604020202020204" pitchFamily="34" charset="0"/>
                <a:cs typeface="Arial" panose="020B0604020202020204" pitchFamily="34" charset="0"/>
              </a:rPr>
              <a:t>, </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Maschinen</a:t>
            </a:r>
            <a:r>
              <a:rPr lang="en-US" sz="1800" dirty="0">
                <a:solidFill>
                  <a:sysClr val="windowText" lastClr="000000"/>
                </a:solidFill>
                <a:latin typeface="Arial" panose="020B0604020202020204" pitchFamily="34" charset="0"/>
                <a:cs typeface="Arial" panose="020B0604020202020204" pitchFamily="34" charset="0"/>
              </a:rPr>
              <a:t>, </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Werkzeuge</a:t>
            </a:r>
            <a:endParaRPr lang="en-US" sz="1800" dirty="0" smtClean="0">
              <a:solidFill>
                <a:sysClr val="windowText" lastClr="000000"/>
              </a:solidFill>
              <a:latin typeface="Arial" panose="020B0604020202020204" pitchFamily="34" charset="0"/>
              <a:cs typeface="Arial" panose="020B0604020202020204" pitchFamily="34" charset="0"/>
            </a:endParaRPr>
          </a:p>
          <a:p>
            <a:pPr marL="311045" indent="-311045">
              <a:buFont typeface="Arial" panose="020B0604020202020204" pitchFamily="34" charset="0"/>
              <a:buChar char="•"/>
            </a:pPr>
            <a:endParaRPr lang="en-US" sz="1800" dirty="0">
              <a:solidFill>
                <a:sysClr val="windowText" lastClr="000000"/>
              </a:solidFill>
              <a:latin typeface="Arial" panose="020B0604020202020204" pitchFamily="34" charset="0"/>
              <a:cs typeface="Arial" panose="020B0604020202020204" pitchFamily="34" charset="0"/>
            </a:endParaRPr>
          </a:p>
          <a:p>
            <a:pPr marL="311045" indent="-311045">
              <a:buFont typeface="Arial" panose="020B0604020202020204" pitchFamily="34" charset="0"/>
              <a:buChar char="•"/>
            </a:pPr>
            <a:r>
              <a:rPr lang="en-US" sz="1800" dirty="0">
                <a:solidFill>
                  <a:sysClr val="windowText" lastClr="000000"/>
                </a:solidFill>
                <a:latin typeface="Arial" panose="020B0604020202020204" pitchFamily="34" charset="0"/>
                <a:cs typeface="Arial" panose="020B0604020202020204" pitchFamily="34" charset="0"/>
              </a:rPr>
              <a:t>Arbeit: Manager, </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Ingenieure</a:t>
            </a:r>
            <a:r>
              <a:rPr lang="en-US" sz="1800" dirty="0">
                <a:solidFill>
                  <a:sysClr val="windowText" lastClr="000000"/>
                </a:solidFill>
                <a:latin typeface="Arial" panose="020B0604020202020204" pitchFamily="34" charset="0"/>
                <a:cs typeface="Arial" panose="020B0604020202020204" pitchFamily="34" charset="0"/>
              </a:rPr>
              <a:t>, </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smtClean="0">
                <a:solidFill>
                  <a:sysClr val="windowText" lastClr="000000"/>
                </a:solidFill>
                <a:latin typeface="Arial" panose="020B0604020202020204" pitchFamily="34" charset="0"/>
                <a:cs typeface="Arial" panose="020B0604020202020204" pitchFamily="34" charset="0"/>
              </a:rPr>
              <a:t>ungelernte</a:t>
            </a:r>
            <a:r>
              <a:rPr lang="en-US" sz="1800" dirty="0" smtClean="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Arbeiter</a:t>
            </a:r>
            <a:endParaRPr lang="en-US" sz="1800" dirty="0">
              <a:solidFill>
                <a:sysClr val="windowText" lastClr="000000"/>
              </a:solidFill>
              <a:latin typeface="Arial" panose="020B0604020202020204" pitchFamily="34" charset="0"/>
              <a:cs typeface="Arial" panose="020B0604020202020204" pitchFamily="34" charset="0"/>
            </a:endParaRPr>
          </a:p>
        </p:txBody>
      </p:sp>
      <p:sp>
        <p:nvSpPr>
          <p:cNvPr id="7" name="TextBox 2"/>
          <p:cNvSpPr txBox="1"/>
          <p:nvPr/>
        </p:nvSpPr>
        <p:spPr>
          <a:xfrm>
            <a:off x="1054522" y="1276979"/>
            <a:ext cx="2141833" cy="299404"/>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Spezifisch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siehe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vorher</a:t>
            </a:r>
            <a:endParaRPr lang="en-US" sz="1400" dirty="0">
              <a:latin typeface="Arial" panose="020B0604020202020204" pitchFamily="34" charset="0"/>
              <a:cs typeface="Arial" panose="020B0604020202020204" pitchFamily="34" charset="0"/>
            </a:endParaRPr>
          </a:p>
        </p:txBody>
      </p:sp>
      <p:sp>
        <p:nvSpPr>
          <p:cNvPr id="8" name="TextBox 2"/>
          <p:cNvSpPr txBox="1"/>
          <p:nvPr/>
        </p:nvSpPr>
        <p:spPr>
          <a:xfrm>
            <a:off x="1280425" y="1998286"/>
            <a:ext cx="6714508" cy="461248"/>
          </a:xfrm>
          <a:prstGeom prst="rect">
            <a:avLst/>
          </a:prstGeom>
          <a:noFill/>
        </p:spPr>
        <p:txBody>
          <a:bodyPr wrap="square" rtlCol="0">
            <a:noAutofit/>
          </a:bodyPr>
          <a:lstStyle/>
          <a:p>
            <a:r>
              <a:rPr lang="en-US" sz="1400" dirty="0" err="1">
                <a:latin typeface="Arial" panose="020B0604020202020204" pitchFamily="34" charset="0"/>
                <a:cs typeface="Arial" panose="020B0604020202020204" pitchFamily="34" charset="0"/>
              </a:rPr>
              <a:t>b</a:t>
            </a:r>
            <a:r>
              <a:rPr lang="en-US" sz="1400" dirty="0" err="1" smtClean="0">
                <a:latin typeface="Arial" panose="020B0604020202020204" pitchFamily="34" charset="0"/>
                <a:cs typeface="Arial" panose="020B0604020202020204" pitchFamily="34" charset="0"/>
              </a:rPr>
              <a:t>edingtt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spezifisch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Traktor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durchaus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anderweitig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eingesetzt</a:t>
            </a:r>
            <a:r>
              <a:rPr lang="en-US" sz="1400" dirty="0" smtClean="0">
                <a:latin typeface="Arial" panose="020B0604020202020204" pitchFamily="34" charset="0"/>
                <a:cs typeface="Arial" panose="020B0604020202020204" pitchFamily="34" charset="0"/>
              </a:rPr>
              <a:t> warden. So </a:t>
            </a:r>
            <a:r>
              <a:rPr lang="en-US" sz="1400" dirty="0" err="1" smtClean="0">
                <a:latin typeface="Arial" panose="020B0604020202020204" pitchFamily="34" charset="0"/>
                <a:cs typeface="Arial" panose="020B0604020202020204" pitchFamily="34" charset="0"/>
              </a:rPr>
              <a:t>sieht</a:t>
            </a:r>
            <a:r>
              <a:rPr lang="en-US" sz="1400" dirty="0" smtClean="0">
                <a:latin typeface="Arial" panose="020B0604020202020204" pitchFamily="34" charset="0"/>
                <a:cs typeface="Arial" panose="020B0604020202020204" pitchFamily="34" charset="0"/>
              </a:rPr>
              <a:t> man </a:t>
            </a:r>
            <a:r>
              <a:rPr lang="en-US" sz="1400" dirty="0" err="1" smtClean="0">
                <a:latin typeface="Arial" panose="020B0604020202020204" pitchFamily="34" charset="0"/>
                <a:cs typeface="Arial" panose="020B0604020202020204" pitchFamily="34" charset="0"/>
              </a:rPr>
              <a:t>immer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wieder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Landwirte</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den </a:t>
            </a:r>
            <a:r>
              <a:rPr lang="en-US" sz="1400" dirty="0" err="1" smtClean="0">
                <a:latin typeface="Arial" panose="020B0604020202020204" pitchFamily="34" charset="0"/>
                <a:cs typeface="Arial" panose="020B0604020202020204" pitchFamily="34" charset="0"/>
              </a:rPr>
              <a:t>Bau</a:t>
            </a:r>
            <a:r>
              <a:rPr lang="en-US" sz="1400" dirty="0" smtClean="0">
                <a:latin typeface="Arial" panose="020B0604020202020204" pitchFamily="34" charset="0"/>
                <a:cs typeface="Arial" panose="020B0604020202020204" pitchFamily="34" charset="0"/>
              </a:rPr>
              <a:t> des </a:t>
            </a:r>
            <a:r>
              <a:rPr lang="en-US" sz="1400" dirty="0" err="1" smtClean="0">
                <a:latin typeface="Arial" panose="020B0604020202020204" pitchFamily="34" charset="0"/>
                <a:cs typeface="Arial" panose="020B0604020202020204" pitchFamily="34" charset="0"/>
              </a:rPr>
              <a:t>Bahndamms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nach</a:t>
            </a:r>
            <a:r>
              <a:rPr lang="en-US" sz="1400" dirty="0" smtClean="0">
                <a:latin typeface="Arial" panose="020B0604020202020204" pitchFamily="34" charset="0"/>
                <a:cs typeface="Arial" panose="020B0604020202020204" pitchFamily="34" charset="0"/>
              </a:rPr>
              <a:t> WHV </a:t>
            </a:r>
            <a:r>
              <a:rPr lang="en-US" sz="1400" dirty="0" err="1" smtClean="0">
                <a:latin typeface="Arial" panose="020B0604020202020204" pitchFamily="34" charset="0"/>
                <a:cs typeface="Arial" panose="020B0604020202020204" pitchFamily="34" charset="0"/>
              </a:rPr>
              <a:t>ihre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Traktoren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Zugmaschinen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Verfügung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stellen</a:t>
            </a:r>
            <a:endParaRPr lang="en-US" sz="1400" dirty="0">
              <a:latin typeface="Arial" panose="020B0604020202020204" pitchFamily="34" charset="0"/>
              <a:cs typeface="Arial" panose="020B0604020202020204" pitchFamily="34" charset="0"/>
            </a:endParaRPr>
          </a:p>
        </p:txBody>
      </p:sp>
      <p:sp>
        <p:nvSpPr>
          <p:cNvPr id="10" name="TextBox 2"/>
          <p:cNvSpPr txBox="1"/>
          <p:nvPr/>
        </p:nvSpPr>
        <p:spPr>
          <a:xfrm>
            <a:off x="8295545" y="1998286"/>
            <a:ext cx="2141833" cy="299404"/>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Spezifisch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siehe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vorher</a:t>
            </a:r>
            <a:endParaRPr lang="en-US" sz="1400" dirty="0">
              <a:latin typeface="Arial" panose="020B0604020202020204" pitchFamily="34" charset="0"/>
              <a:cs typeface="Arial" panose="020B0604020202020204" pitchFamily="34" charset="0"/>
            </a:endParaRPr>
          </a:p>
        </p:txBody>
      </p:sp>
      <p:sp>
        <p:nvSpPr>
          <p:cNvPr id="11" name="TextBox 2"/>
          <p:cNvSpPr txBox="1"/>
          <p:nvPr/>
        </p:nvSpPr>
        <p:spPr>
          <a:xfrm>
            <a:off x="8349527" y="3022237"/>
            <a:ext cx="2359042" cy="688502"/>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man </a:t>
            </a:r>
            <a:r>
              <a:rPr lang="en-US" sz="1400" dirty="0" err="1" smtClean="0">
                <a:latin typeface="Arial" panose="020B0604020202020204" pitchFamily="34" charset="0"/>
                <a:cs typeface="Arial" panose="020B0604020202020204" pitchFamily="34" charset="0"/>
              </a:rPr>
              <a:t>grundsätzlich</a:t>
            </a:r>
            <a:r>
              <a:rPr lang="en-US" sz="1400" dirty="0" smtClean="0">
                <a:latin typeface="Arial" panose="020B0604020202020204" pitchFamily="34" charset="0"/>
                <a:cs typeface="Arial" panose="020B0604020202020204" pitchFamily="34" charset="0"/>
              </a:rPr>
              <a:t> mobile </a:t>
            </a:r>
            <a:r>
              <a:rPr lang="en-US" sz="1400" dirty="0" err="1" smtClean="0">
                <a:latin typeface="Arial" panose="020B0604020202020204" pitchFamily="34" charset="0"/>
                <a:cs typeface="Arial" panose="020B0604020202020204" pitchFamily="34" charset="0"/>
              </a:rPr>
              <a:t>Faktor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über</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Sektoren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ansehen</a:t>
            </a:r>
            <a:endParaRPr lang="en-US" sz="1400" dirty="0">
              <a:latin typeface="Arial" panose="020B0604020202020204" pitchFamily="34" charset="0"/>
              <a:cs typeface="Arial" panose="020B0604020202020204" pitchFamily="34" charset="0"/>
            </a:endParaRPr>
          </a:p>
        </p:txBody>
      </p:sp>
      <p:sp>
        <p:nvSpPr>
          <p:cNvPr id="12" name="TextBox 2"/>
          <p:cNvSpPr txBox="1"/>
          <p:nvPr/>
        </p:nvSpPr>
        <p:spPr>
          <a:xfrm>
            <a:off x="4360258" y="5251721"/>
            <a:ext cx="3440463" cy="355720"/>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Kommt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wieder</a:t>
            </a:r>
            <a:r>
              <a:rPr lang="en-US" sz="1400" dirty="0" smtClean="0">
                <a:latin typeface="Arial" panose="020B0604020202020204" pitchFamily="34" charset="0"/>
                <a:cs typeface="Arial" panose="020B0604020202020204" pitchFamily="34" charset="0"/>
              </a:rPr>
              <a:t> auf die </a:t>
            </a:r>
            <a:r>
              <a:rPr lang="en-US" sz="1400" dirty="0" err="1" smtClean="0">
                <a:latin typeface="Arial" panose="020B0604020202020204" pitchFamily="34" charset="0"/>
                <a:cs typeface="Arial" panose="020B0604020202020204" pitchFamily="34" charset="0"/>
              </a:rPr>
              <a:t>Spezialisierung</a:t>
            </a:r>
            <a:r>
              <a:rPr lang="en-US" sz="1400" dirty="0" smtClean="0">
                <a:latin typeface="Arial" panose="020B0604020202020204" pitchFamily="34" charset="0"/>
                <a:cs typeface="Arial" panose="020B0604020202020204" pitchFamily="34" charset="0"/>
              </a:rPr>
              <a:t> an</a:t>
            </a:r>
            <a:endParaRPr lang="en-US" sz="1400" dirty="0">
              <a:latin typeface="Arial" panose="020B0604020202020204" pitchFamily="34" charset="0"/>
              <a:cs typeface="Arial" panose="020B0604020202020204" pitchFamily="34" charset="0"/>
            </a:endParaRPr>
          </a:p>
        </p:txBody>
      </p:sp>
      <p:sp>
        <p:nvSpPr>
          <p:cNvPr id="13" name="TextBox 2"/>
          <p:cNvSpPr txBox="1"/>
          <p:nvPr/>
        </p:nvSpPr>
        <p:spPr>
          <a:xfrm>
            <a:off x="5521255" y="3033837"/>
            <a:ext cx="2359042" cy="688502"/>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Kommt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darauf</a:t>
            </a:r>
            <a:r>
              <a:rPr lang="en-US" sz="1400" dirty="0" smtClean="0">
                <a:latin typeface="Arial" panose="020B0604020202020204" pitchFamily="34" charset="0"/>
                <a:cs typeface="Arial" panose="020B0604020202020204" pitchFamily="34" charset="0"/>
              </a:rPr>
              <a:t> an, </a:t>
            </a:r>
            <a:r>
              <a:rPr lang="en-US" sz="1400" dirty="0" err="1" smtClean="0">
                <a:latin typeface="Arial" panose="020B0604020202020204" pitchFamily="34" charset="0"/>
                <a:cs typeface="Arial" panose="020B0604020202020204" pitchFamily="34" charset="0"/>
              </a:rPr>
              <a:t>wie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spezialisiert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dieser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Techniker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p:sp>
        <p:nvSpPr>
          <p:cNvPr id="14" name="TextBox 2"/>
          <p:cNvSpPr txBox="1"/>
          <p:nvPr/>
        </p:nvSpPr>
        <p:spPr>
          <a:xfrm>
            <a:off x="1118585" y="6070403"/>
            <a:ext cx="637387" cy="417230"/>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s.o</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p:sp>
        <p:nvSpPr>
          <p:cNvPr id="15" name="TextBox 2"/>
          <p:cNvSpPr txBox="1"/>
          <p:nvPr/>
        </p:nvSpPr>
        <p:spPr>
          <a:xfrm>
            <a:off x="1054522" y="5187252"/>
            <a:ext cx="3342010" cy="570393"/>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Relativ</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mobil</a:t>
            </a:r>
            <a:r>
              <a:rPr lang="en-US" sz="1400" dirty="0" smtClean="0">
                <a:latin typeface="Arial" panose="020B0604020202020204" pitchFamily="34" charset="0"/>
                <a:cs typeface="Arial" panose="020B0604020202020204" pitchFamily="34" charset="0"/>
              </a:rPr>
              <a:t>, was in </a:t>
            </a:r>
            <a:r>
              <a:rPr lang="en-US" sz="1400" dirty="0" err="1" smtClean="0">
                <a:latin typeface="Arial" panose="020B0604020202020204" pitchFamily="34" charset="0"/>
                <a:cs typeface="Arial" panose="020B0604020202020204" pitchFamily="34" charset="0"/>
              </a:rPr>
              <a:t>einer</a:t>
            </a:r>
            <a:r>
              <a:rPr lang="en-US" sz="1400" dirty="0" smtClean="0">
                <a:latin typeface="Arial" panose="020B0604020202020204" pitchFamily="34" charset="0"/>
                <a:cs typeface="Arial" panose="020B0604020202020204" pitchFamily="34" charset="0"/>
              </a:rPr>
              <a:t> Halle </a:t>
            </a:r>
            <a:r>
              <a:rPr lang="en-US" sz="1400" dirty="0" err="1" smtClean="0">
                <a:latin typeface="Arial" panose="020B0604020202020204" pitchFamily="34" charset="0"/>
                <a:cs typeface="Arial" panose="020B0604020202020204" pitchFamily="34" charset="0"/>
              </a:rPr>
              <a:t>gefertigt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wird</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 der Halle </a:t>
            </a:r>
            <a:r>
              <a:rPr lang="en-US" sz="1400" dirty="0" err="1" smtClean="0">
                <a:latin typeface="Arial" panose="020B0604020202020204" pitchFamily="34" charset="0"/>
                <a:cs typeface="Arial" panose="020B0604020202020204" pitchFamily="34" charset="0"/>
              </a:rPr>
              <a:t>letztlich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egal</a:t>
            </a:r>
            <a:endParaRPr lang="en-US" sz="1400" dirty="0">
              <a:latin typeface="Arial" panose="020B0604020202020204" pitchFamily="34" charset="0"/>
              <a:cs typeface="Arial" panose="020B0604020202020204" pitchFamily="34" charset="0"/>
            </a:endParaRPr>
          </a:p>
        </p:txBody>
      </p:sp>
      <p:sp>
        <p:nvSpPr>
          <p:cNvPr id="16" name="TextBox 2"/>
          <p:cNvSpPr txBox="1"/>
          <p:nvPr/>
        </p:nvSpPr>
        <p:spPr>
          <a:xfrm>
            <a:off x="8298385" y="5155141"/>
            <a:ext cx="3440463" cy="355720"/>
          </a:xfrm>
          <a:prstGeom prst="rect">
            <a:avLst/>
          </a:prstGeom>
          <a:noFill/>
        </p:spPr>
        <p:txBody>
          <a:bodyPr wrap="square" rtlCol="0">
            <a:noAutofit/>
          </a:bodyPr>
          <a:lstStyle/>
          <a:p>
            <a:r>
              <a:rPr lang="en-US" sz="1400" dirty="0" smtClean="0">
                <a:latin typeface="Arial" panose="020B0604020202020204" pitchFamily="34" charset="0"/>
                <a:cs typeface="Arial" panose="020B0604020202020204" pitchFamily="34" charset="0"/>
              </a:rPr>
              <a:t>“</a:t>
            </a:r>
            <a:r>
              <a:rPr lang="en-US" sz="1400" dirty="0" err="1" smtClean="0">
                <a:latin typeface="Arial" panose="020B0604020202020204" pitchFamily="34" charset="0"/>
                <a:cs typeface="Arial" panose="020B0604020202020204" pitchFamily="34" charset="0"/>
              </a:rPr>
              <a:t>Normales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Werkzeug</a:t>
            </a:r>
            <a:r>
              <a:rPr lang="en-US" sz="1400" dirty="0" smtClean="0">
                <a:latin typeface="Arial" panose="020B0604020202020204" pitchFamily="34" charset="0"/>
                <a:cs typeface="Arial" panose="020B0604020202020204" pitchFamily="34" charset="0"/>
              </a:rPr>
              <a:t> hat </a:t>
            </a:r>
            <a:r>
              <a:rPr lang="en-US" sz="1400" dirty="0" err="1" smtClean="0">
                <a:latin typeface="Arial" panose="020B0604020202020204" pitchFamily="34" charset="0"/>
                <a:cs typeface="Arial" panose="020B0604020202020204" pitchFamily="34" charset="0"/>
              </a:rPr>
              <a:t>sicherlich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vielfältige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Anwendungsgebiete</a:t>
            </a:r>
            <a:r>
              <a:rPr lang="en-US" sz="1400" dirty="0" smtClean="0">
                <a:latin typeface="Arial" panose="020B0604020202020204" pitchFamily="34" charset="0"/>
                <a:cs typeface="Arial" panose="020B0604020202020204" pitchFamily="34" charset="0"/>
              </a:rPr>
              <a:t> und </a:t>
            </a:r>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daber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mobil</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angesehen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werden</a:t>
            </a:r>
            <a:endParaRPr lang="en-US" sz="1400" dirty="0">
              <a:latin typeface="Arial" panose="020B0604020202020204" pitchFamily="34" charset="0"/>
              <a:cs typeface="Arial" panose="020B0604020202020204" pitchFamily="34" charset="0"/>
            </a:endParaRPr>
          </a:p>
        </p:txBody>
      </p:sp>
      <p:sp>
        <p:nvSpPr>
          <p:cNvPr id="17" name="TextBox 2"/>
          <p:cNvSpPr txBox="1"/>
          <p:nvPr/>
        </p:nvSpPr>
        <p:spPr>
          <a:xfrm>
            <a:off x="1280425" y="2946451"/>
            <a:ext cx="3997607" cy="954189"/>
          </a:xfrm>
          <a:prstGeom prst="rect">
            <a:avLst/>
          </a:prstGeom>
          <a:noFill/>
        </p:spPr>
        <p:txBody>
          <a:bodyPr wrap="square" rtlCol="0">
            <a:noAutofit/>
          </a:bodyPr>
          <a:lstStyle/>
          <a:p>
            <a:r>
              <a:rPr lang="en-US" sz="1400" dirty="0" smtClean="0">
                <a:latin typeface="Arial" panose="020B0604020202020204" pitchFamily="34" charset="0"/>
                <a:cs typeface="Arial" panose="020B0604020202020204" pitchFamily="34" charset="0"/>
              </a:rPr>
              <a:t>Mobil, </a:t>
            </a:r>
            <a:r>
              <a:rPr lang="en-US" sz="1400" dirty="0" err="1" smtClean="0">
                <a:latin typeface="Arial" panose="020B0604020202020204" pitchFamily="34" charset="0"/>
                <a:cs typeface="Arial" panose="020B0604020202020204" pitchFamily="34" charset="0"/>
              </a:rPr>
              <a:t>zumindest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sollte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gutter Manager </a:t>
            </a:r>
            <a:r>
              <a:rPr lang="en-US" sz="1400" dirty="0" err="1" smtClean="0">
                <a:latin typeface="Arial" panose="020B0604020202020204" pitchFamily="34" charset="0"/>
                <a:cs typeface="Arial" panose="020B0604020202020204" pitchFamily="34" charset="0"/>
              </a:rPr>
              <a:t>nicht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nur</a:t>
            </a:r>
            <a:r>
              <a:rPr lang="en-US" sz="1400" dirty="0" smtClean="0">
                <a:latin typeface="Arial" panose="020B0604020202020204" pitchFamily="34" charset="0"/>
                <a:cs typeface="Arial" panose="020B0604020202020204" pitchFamily="34" charset="0"/>
              </a:rPr>
              <a:t> in der </a:t>
            </a:r>
            <a:r>
              <a:rPr lang="en-US" sz="1400" dirty="0" err="1" smtClean="0">
                <a:latin typeface="Arial" panose="020B0604020202020204" pitchFamily="34" charset="0"/>
                <a:cs typeface="Arial" panose="020B0604020202020204" pitchFamily="34" charset="0"/>
              </a:rPr>
              <a:t>Lage</a:t>
            </a:r>
            <a:r>
              <a:rPr lang="en-US" sz="1400" dirty="0" smtClean="0">
                <a:latin typeface="Arial" panose="020B0604020202020204" pitchFamily="34" charset="0"/>
                <a:cs typeface="Arial" panose="020B0604020202020204" pitchFamily="34" charset="0"/>
              </a:rPr>
              <a:t> sein, in </a:t>
            </a:r>
            <a:r>
              <a:rPr lang="en-US" sz="1400" dirty="0" err="1" smtClean="0">
                <a:latin typeface="Arial" panose="020B0604020202020204" pitchFamily="34" charset="0"/>
                <a:cs typeface="Arial" panose="020B0604020202020204" pitchFamily="34" charset="0"/>
              </a:rPr>
              <a:t>einer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Branche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arbeiten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Genauso</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Landwirt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Manager </a:t>
            </a:r>
            <a:r>
              <a:rPr lang="en-US" sz="1400" dirty="0" err="1" smtClean="0">
                <a:latin typeface="Arial" panose="020B0604020202020204" pitchFamily="34" charset="0"/>
                <a:cs typeface="Arial" panose="020B0604020202020204" pitchFamily="34" charset="0"/>
              </a:rPr>
              <a:t>eines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mittelständischen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Betriebes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angesehen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werden</a:t>
            </a:r>
            <a:endParaRPr lang="en-US" sz="1400" dirty="0">
              <a:latin typeface="Arial" panose="020B0604020202020204" pitchFamily="34" charset="0"/>
              <a:cs typeface="Arial" panose="020B0604020202020204" pitchFamily="34" charset="0"/>
            </a:endParaRPr>
          </a:p>
        </p:txBody>
      </p:sp>
      <p:sp>
        <p:nvSpPr>
          <p:cNvPr id="18" name="TextBox 2"/>
          <p:cNvSpPr txBox="1"/>
          <p:nvPr/>
        </p:nvSpPr>
        <p:spPr>
          <a:xfrm>
            <a:off x="3295605" y="6086325"/>
            <a:ext cx="2870526" cy="688502"/>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Kommt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wieder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darauf</a:t>
            </a:r>
            <a:r>
              <a:rPr lang="en-US" sz="1400" dirty="0" smtClean="0">
                <a:latin typeface="Arial" panose="020B0604020202020204" pitchFamily="34" charset="0"/>
                <a:cs typeface="Arial" panose="020B0604020202020204" pitchFamily="34" charset="0"/>
              </a:rPr>
              <a:t> an, </a:t>
            </a:r>
            <a:r>
              <a:rPr lang="en-US" sz="1400" dirty="0" err="1" smtClean="0">
                <a:latin typeface="Arial" panose="020B0604020202020204" pitchFamily="34" charset="0"/>
                <a:cs typeface="Arial" panose="020B0604020202020204" pitchFamily="34" charset="0"/>
              </a:rPr>
              <a:t>wie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spezialisiert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dieser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Ingenieur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p:sp>
        <p:nvSpPr>
          <p:cNvPr id="19" name="TextBox 2"/>
          <p:cNvSpPr txBox="1"/>
          <p:nvPr/>
        </p:nvSpPr>
        <p:spPr>
          <a:xfrm>
            <a:off x="6546992" y="6097296"/>
            <a:ext cx="637387" cy="417230"/>
          </a:xfrm>
          <a:prstGeom prst="rect">
            <a:avLst/>
          </a:prstGeom>
          <a:noFill/>
        </p:spPr>
        <p:txBody>
          <a:bodyPr wrap="square" rtlCol="0">
            <a:noAutofit/>
          </a:bodyPr>
          <a:lstStyle/>
          <a:p>
            <a:r>
              <a:rPr lang="en-US" sz="1400" dirty="0" err="1" smtClean="0">
                <a:latin typeface="Arial" panose="020B0604020202020204" pitchFamily="34" charset="0"/>
                <a:cs typeface="Arial" panose="020B0604020202020204" pitchFamily="34" charset="0"/>
              </a:rPr>
              <a:t>s.o</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p:sp>
        <p:nvSpPr>
          <p:cNvPr id="20" name="TextBox 2"/>
          <p:cNvSpPr txBox="1"/>
          <p:nvPr/>
        </p:nvSpPr>
        <p:spPr>
          <a:xfrm>
            <a:off x="2765386" y="480167"/>
            <a:ext cx="9155530" cy="461248"/>
          </a:xfrm>
          <a:prstGeom prst="rect">
            <a:avLst/>
          </a:prstGeom>
          <a:noFill/>
        </p:spPr>
        <p:txBody>
          <a:bodyPr wrap="square" rtlCol="0">
            <a:noAutofit/>
          </a:bodyPr>
          <a:lstStyle/>
          <a:p>
            <a:r>
              <a:rPr lang="en-US" sz="1400" b="1" dirty="0" err="1" smtClean="0">
                <a:latin typeface="Arial" panose="020B0604020202020204" pitchFamily="34" charset="0"/>
                <a:cs typeface="Arial" panose="020B0604020202020204" pitchFamily="34" charset="0"/>
              </a:rPr>
              <a:t>Grundsätzlich</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ist</a:t>
            </a:r>
            <a:r>
              <a:rPr lang="en-US" sz="1400" b="1" dirty="0" smtClean="0">
                <a:latin typeface="Arial" panose="020B0604020202020204" pitchFamily="34" charset="0"/>
                <a:cs typeface="Arial" panose="020B0604020202020204" pitchFamily="34" charset="0"/>
              </a:rPr>
              <a:t> die </a:t>
            </a:r>
            <a:r>
              <a:rPr lang="en-US" sz="1400" b="1" dirty="0" err="1" smtClean="0">
                <a:latin typeface="Arial" panose="020B0604020202020204" pitchFamily="34" charset="0"/>
                <a:cs typeface="Arial" panose="020B0604020202020204" pitchFamily="34" charset="0"/>
              </a:rPr>
              <a:t>Einteilung</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spezifisch</a:t>
            </a:r>
            <a:r>
              <a:rPr lang="en-US" sz="1400" b="1" dirty="0" smtClean="0">
                <a:latin typeface="Arial" panose="020B0604020202020204" pitchFamily="34" charset="0"/>
                <a:cs typeface="Arial" panose="020B0604020202020204" pitchFamily="34" charset="0"/>
              </a:rPr>
              <a:t>/</a:t>
            </a:r>
            <a:r>
              <a:rPr lang="en-US" sz="1400" b="1" dirty="0" err="1" smtClean="0">
                <a:latin typeface="Arial" panose="020B0604020202020204" pitchFamily="34" charset="0"/>
                <a:cs typeface="Arial" panose="020B0604020202020204" pitchFamily="34" charset="0"/>
              </a:rPr>
              <a:t>mobil</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nicht</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immer</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eindeutig</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festzulegen</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jedoch</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ist</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aus</a:t>
            </a:r>
            <a:r>
              <a:rPr lang="en-US" sz="1400" b="1" dirty="0" smtClean="0">
                <a:latin typeface="Arial" panose="020B0604020202020204" pitchFamily="34" charset="0"/>
                <a:cs typeface="Arial" panose="020B0604020202020204" pitchFamily="34" charset="0"/>
              </a:rPr>
              <a:t> den </a:t>
            </a:r>
            <a:r>
              <a:rPr lang="en-US" sz="1400" b="1" dirty="0" err="1" smtClean="0">
                <a:latin typeface="Arial" panose="020B0604020202020204" pitchFamily="34" charset="0"/>
                <a:cs typeface="Arial" panose="020B0604020202020204" pitchFamily="34" charset="0"/>
              </a:rPr>
              <a:t>Beispielen</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klar</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dass</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es</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mobilere</a:t>
            </a:r>
            <a:r>
              <a:rPr lang="en-US" sz="1400" b="1" dirty="0" smtClean="0">
                <a:latin typeface="Arial" panose="020B0604020202020204" pitchFamily="34" charset="0"/>
                <a:cs typeface="Arial" panose="020B0604020202020204" pitchFamily="34" charset="0"/>
              </a:rPr>
              <a:t> und </a:t>
            </a:r>
            <a:r>
              <a:rPr lang="en-US" sz="1400" b="1" dirty="0" err="1" smtClean="0">
                <a:latin typeface="Arial" panose="020B0604020202020204" pitchFamily="34" charset="0"/>
                <a:cs typeface="Arial" panose="020B0604020202020204" pitchFamily="34" charset="0"/>
              </a:rPr>
              <a:t>weniger</a:t>
            </a:r>
            <a:r>
              <a:rPr lang="en-US" sz="1400" b="1" dirty="0" smtClean="0">
                <a:latin typeface="Arial" panose="020B0604020202020204" pitchFamily="34" charset="0"/>
                <a:cs typeface="Arial" panose="020B0604020202020204" pitchFamily="34" charset="0"/>
              </a:rPr>
              <a:t> mobile </a:t>
            </a:r>
            <a:r>
              <a:rPr lang="en-US" sz="1400" b="1" dirty="0" err="1" smtClean="0">
                <a:latin typeface="Arial" panose="020B0604020202020204" pitchFamily="34" charset="0"/>
                <a:cs typeface="Arial" panose="020B0604020202020204" pitchFamily="34" charset="0"/>
              </a:rPr>
              <a:t>Produktionsfaktoren</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gibt</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Im</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folgenden</a:t>
            </a:r>
            <a:r>
              <a:rPr lang="en-US" sz="1400" b="1" dirty="0" smtClean="0">
                <a:latin typeface="Arial" panose="020B0604020202020204" pitchFamily="34" charset="0"/>
                <a:cs typeface="Arial" panose="020B0604020202020204" pitchFamily="34" charset="0"/>
              </a:rPr>
              <a:t> Modell </a:t>
            </a:r>
            <a:r>
              <a:rPr lang="en-US" sz="1400" b="1" dirty="0" err="1" smtClean="0">
                <a:latin typeface="Arial" panose="020B0604020202020204" pitchFamily="34" charset="0"/>
                <a:cs typeface="Arial" panose="020B0604020202020204" pitchFamily="34" charset="0"/>
              </a:rPr>
              <a:t>machen</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wir</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dann</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aber</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eine</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strikte</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Trennung</a:t>
            </a:r>
            <a:r>
              <a:rPr lang="en-US" sz="1400" b="1" dirty="0" smtClean="0">
                <a:latin typeface="Arial" panose="020B0604020202020204" pitchFamily="34" charset="0"/>
                <a:cs typeface="Arial" panose="020B0604020202020204" pitchFamily="34" charset="0"/>
              </a:rPr>
              <a:t> </a:t>
            </a:r>
            <a:endParaRPr lang="en-US"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690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1" grpId="0"/>
      <p:bldP spid="12" grpId="0"/>
      <p:bldP spid="13" grpId="0"/>
      <p:bldP spid="14" grpId="0"/>
      <p:bldP spid="15" grpId="0"/>
      <p:bldP spid="16" grpId="0"/>
      <p:bldP spid="17" grpId="0"/>
      <p:bldP spid="18" grpId="0"/>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818CC6C-78AF-4AF0-AAAC-AA516D0396CF}"/>
              </a:ext>
            </a:extLst>
          </p:cNvPr>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a:solidFill>
                  <a:sysClr val="windowText" lastClr="000000"/>
                </a:solidFill>
              </a:rPr>
              <a:t>Modell: </a:t>
            </a:r>
            <a:r>
              <a:rPr lang="en-US" sz="2631" dirty="0" err="1">
                <a:solidFill>
                  <a:sysClr val="windowText" lastClr="000000"/>
                </a:solidFill>
              </a:rPr>
              <a:t>Spezifische</a:t>
            </a:r>
            <a:r>
              <a:rPr lang="en-US" sz="2631" dirty="0">
                <a:solidFill>
                  <a:sysClr val="windowText" lastClr="000000"/>
                </a:solidFill>
              </a:rPr>
              <a:t> </a:t>
            </a:r>
            <a:r>
              <a:rPr lang="en-US" sz="2631" dirty="0" err="1">
                <a:solidFill>
                  <a:sysClr val="windowText" lastClr="000000"/>
                </a:solidFill>
              </a:rPr>
              <a:t>Faktoren</a:t>
            </a:r>
            <a:endParaRPr lang="en-US" sz="2631" dirty="0">
              <a:solidFill>
                <a:sysClr val="windowText" lastClr="000000"/>
              </a:solidFill>
            </a:endParaRPr>
          </a:p>
        </p:txBody>
      </p:sp>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id="{AB62B75A-7654-4324-94C9-289FFE47A635}"/>
                  </a:ext>
                </a:extLst>
              </p:cNvPr>
              <p:cNvSpPr txBox="1"/>
              <p:nvPr/>
            </p:nvSpPr>
            <p:spPr>
              <a:xfrm>
                <a:off x="2279576" y="1376772"/>
                <a:ext cx="7848872" cy="4104456"/>
              </a:xfrm>
              <a:prstGeom prst="rect">
                <a:avLst/>
              </a:prstGeom>
              <a:noFill/>
            </p:spPr>
            <p:txBody>
              <a:bodyPr wrap="square" rtlCol="0">
                <a:noAutofit/>
              </a:bodyPr>
              <a:lstStyle/>
              <a:p>
                <a:pPr marL="342900" indent="-342900">
                  <a:buFont typeface="Arial" panose="020B0604020202020204" pitchFamily="34" charset="0"/>
                  <a:buChar char="•"/>
                </a:pPr>
                <a:r>
                  <a:rPr lang="de-DE" sz="2400" dirty="0"/>
                  <a:t>2 Länder: 	Land A und B</a:t>
                </a:r>
              </a:p>
              <a:p>
                <a:pPr marL="342900" indent="-342900">
                  <a:buFont typeface="Arial" panose="020B0604020202020204" pitchFamily="34" charset="0"/>
                  <a:buChar char="•"/>
                </a:pPr>
                <a:r>
                  <a:rPr lang="de-DE" sz="2400" dirty="0"/>
                  <a:t>2 Güter:	Getreide G und Maschinen M </a:t>
                </a:r>
              </a:p>
              <a:p>
                <a:pPr marL="342900" indent="-342900">
                  <a:buFont typeface="Arial" panose="020B0604020202020204" pitchFamily="34" charset="0"/>
                  <a:buChar char="•"/>
                </a:pPr>
                <a:r>
                  <a:rPr lang="de-DE" sz="2400" dirty="0"/>
                  <a:t>2 Produktionsfaktoren: Arbeit L und Kapital K</a:t>
                </a:r>
                <a:r>
                  <a:rPr lang="de-DE" sz="2400" baseline="-25000" dirty="0"/>
                  <a:t>G</a:t>
                </a:r>
                <a:r>
                  <a:rPr lang="de-DE" sz="2400" dirty="0"/>
                  <a:t> bzw. K</a:t>
                </a:r>
                <a:r>
                  <a:rPr lang="de-DE" sz="2400" baseline="-25000" dirty="0"/>
                  <a:t>M</a:t>
                </a:r>
                <a:r>
                  <a:rPr lang="de-DE" sz="2400" dirty="0"/>
                  <a:t> </a:t>
                </a:r>
              </a:p>
              <a:p>
                <a:pPr marL="342900" indent="-342900">
                  <a:buFont typeface="Arial" panose="020B0604020202020204" pitchFamily="34" charset="0"/>
                  <a:buChar char="•"/>
                </a:pPr>
                <a:endParaRPr lang="de-DE" sz="2400" dirty="0"/>
              </a:p>
              <a:p>
                <a:pPr marL="800100" lvl="1" indent="-342900">
                  <a:buFont typeface="Wingdings" panose="05000000000000000000" pitchFamily="2" charset="2"/>
                  <a:buChar char="Ø"/>
                </a:pPr>
                <a:r>
                  <a:rPr lang="de-DE" sz="2400" dirty="0"/>
                  <a:t>L ist mobil zwischen den Sektoren</a:t>
                </a:r>
              </a:p>
              <a:p>
                <a:pPr marL="800100" lvl="1" indent="-342900">
                  <a:buFont typeface="Wingdings" panose="05000000000000000000" pitchFamily="2" charset="2"/>
                  <a:buChar char="Ø"/>
                </a:pPr>
                <a:r>
                  <a:rPr lang="de-DE" sz="2400" dirty="0"/>
                  <a:t>Für das gesamte Arbeitsangebot gilt </a:t>
                </a:r>
                <a14:m>
                  <m:oMath xmlns:m="http://schemas.openxmlformats.org/officeDocument/2006/math">
                    <m:acc>
                      <m:accPr>
                        <m:chr m:val="̅"/>
                        <m:ctrlPr>
                          <a:rPr lang="de-DE" sz="2400" i="1">
                            <a:latin typeface="Cambria Math" panose="02040503050406030204" pitchFamily="18" charset="0"/>
                          </a:rPr>
                        </m:ctrlPr>
                      </m:accPr>
                      <m:e>
                        <m:r>
                          <a:rPr lang="de-DE" sz="2400" i="1">
                            <a:latin typeface="Cambria Math" panose="02040503050406030204" pitchFamily="18" charset="0"/>
                          </a:rPr>
                          <m:t>𝐿</m:t>
                        </m:r>
                      </m:e>
                    </m:acc>
                  </m:oMath>
                </a14:m>
                <a:r>
                  <a:rPr lang="de-DE" sz="2400" dirty="0"/>
                  <a:t>= L</a:t>
                </a:r>
                <a:r>
                  <a:rPr lang="de-DE" sz="2400" baseline="-25000" dirty="0"/>
                  <a:t>G</a:t>
                </a:r>
                <a:r>
                  <a:rPr lang="de-DE" sz="2400" dirty="0"/>
                  <a:t> + L</a:t>
                </a:r>
                <a:r>
                  <a:rPr lang="de-DE" sz="2400" baseline="-25000" dirty="0"/>
                  <a:t>M</a:t>
                </a:r>
              </a:p>
              <a:p>
                <a:pPr lvl="1"/>
                <a:r>
                  <a:rPr lang="de-DE" sz="2400" baseline="-25000" dirty="0"/>
                  <a:t>       </a:t>
                </a:r>
                <a:r>
                  <a:rPr lang="de-DE" sz="2400" dirty="0"/>
                  <a:t>und </a:t>
                </a:r>
                <a14:m>
                  <m:oMath xmlns:m="http://schemas.openxmlformats.org/officeDocument/2006/math">
                    <m:acc>
                      <m:accPr>
                        <m:chr m:val="̅"/>
                        <m:ctrlPr>
                          <a:rPr lang="de-DE" sz="2400" i="1">
                            <a:latin typeface="Cambria Math" panose="02040503050406030204" pitchFamily="18" charset="0"/>
                          </a:rPr>
                        </m:ctrlPr>
                      </m:accPr>
                      <m:e>
                        <m:r>
                          <a:rPr lang="de-DE" sz="2400" i="1">
                            <a:latin typeface="Cambria Math" panose="02040503050406030204" pitchFamily="18" charset="0"/>
                          </a:rPr>
                          <m:t>𝐿</m:t>
                        </m:r>
                      </m:e>
                    </m:acc>
                    <m:r>
                      <a:rPr lang="de-DE" sz="2400" i="1">
                        <a:latin typeface="Cambria Math" panose="02040503050406030204" pitchFamily="18" charset="0"/>
                      </a:rPr>
                      <m:t> </m:t>
                    </m:r>
                  </m:oMath>
                </a14:m>
                <a:r>
                  <a:rPr lang="de-DE" sz="2400" dirty="0"/>
                  <a:t>= </a:t>
                </a:r>
                <a:r>
                  <a:rPr lang="de-DE" sz="2400" dirty="0" err="1"/>
                  <a:t>const</a:t>
                </a:r>
                <a:r>
                  <a:rPr lang="de-DE" sz="2400" dirty="0"/>
                  <a:t>.</a:t>
                </a:r>
              </a:p>
              <a:p>
                <a:pPr marL="800100" lvl="1" indent="-342900">
                  <a:buFont typeface="Wingdings" panose="05000000000000000000" pitchFamily="2" charset="2"/>
                  <a:buChar char="Ø"/>
                </a:pPr>
                <a:r>
                  <a:rPr lang="de-DE" sz="2400" dirty="0"/>
                  <a:t>K</a:t>
                </a:r>
                <a:r>
                  <a:rPr lang="de-DE" sz="2400" baseline="-25000" dirty="0"/>
                  <a:t>G</a:t>
                </a:r>
                <a:r>
                  <a:rPr lang="de-DE" sz="2400" dirty="0"/>
                  <a:t> bzw. K</a:t>
                </a:r>
                <a:r>
                  <a:rPr lang="de-DE" sz="2400" baseline="-25000" dirty="0"/>
                  <a:t>M</a:t>
                </a:r>
                <a:r>
                  <a:rPr lang="de-DE" sz="2400" dirty="0"/>
                  <a:t> sind nur spezifisch in beiden Sektoren einsetzbar</a:t>
                </a:r>
              </a:p>
            </p:txBody>
          </p:sp>
        </mc:Choice>
        <mc:Fallback xmlns="">
          <p:sp>
            <p:nvSpPr>
              <p:cNvPr id="3" name="Textfeld 2">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2279576" y="1376772"/>
                <a:ext cx="7848872" cy="4104456"/>
              </a:xfrm>
              <a:prstGeom prst="rect">
                <a:avLst/>
              </a:prstGeom>
              <a:blipFill>
                <a:blip r:embed="rId3"/>
                <a:stretch>
                  <a:fillRect l="-1088" t="-1189"/>
                </a:stretch>
              </a:blipFill>
            </p:spPr>
            <p:txBody>
              <a:bodyPr/>
              <a:lstStyle/>
              <a:p>
                <a:r>
                  <a:rPr lang="de-DE">
                    <a:noFill/>
                  </a:rPr>
                  <a:t> </a:t>
                </a:r>
              </a:p>
            </p:txBody>
          </p:sp>
        </mc:Fallback>
      </mc:AlternateContent>
    </p:spTree>
    <p:extLst>
      <p:ext uri="{BB962C8B-B14F-4D97-AF65-F5344CB8AC3E}">
        <p14:creationId xmlns:p14="http://schemas.microsoft.com/office/powerpoint/2010/main" val="3329251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5243" y="237764"/>
            <a:ext cx="6660431" cy="564042"/>
          </a:xfrm>
          <a:prstGeom prst="rect">
            <a:avLst/>
          </a:prstGeom>
          <a:noFill/>
          <a:ln>
            <a:noFill/>
          </a:ln>
        </p:spPr>
        <p:txBody>
          <a:bodyPr vert="horz" wrap="none" lIns="81638" tIns="40819" rIns="81638" bIns="40819" anchorCtr="0" compatLnSpc="0">
            <a:spAutoFit/>
          </a:bodyPr>
          <a:lstStyle/>
          <a:p>
            <a:r>
              <a:rPr lang="de-DE" sz="3266" dirty="0">
                <a:latin typeface="Arial" pitchFamily="18"/>
                <a:ea typeface="Droid Sans Fallback" pitchFamily="2"/>
                <a:cs typeface="Lohit Hindi" pitchFamily="2"/>
              </a:rPr>
              <a:t>Neoklassische Produktionsfunktion</a:t>
            </a:r>
          </a:p>
        </p:txBody>
      </p:sp>
      <p:cxnSp>
        <p:nvCxnSpPr>
          <p:cNvPr id="26" name="Straight Arrow Connector 7"/>
          <p:cNvCxnSpPr/>
          <p:nvPr/>
        </p:nvCxnSpPr>
        <p:spPr>
          <a:xfrm>
            <a:off x="1685290" y="5841328"/>
            <a:ext cx="640111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9"/>
          <p:cNvCxnSpPr/>
          <p:nvPr/>
        </p:nvCxnSpPr>
        <p:spPr>
          <a:xfrm flipV="1">
            <a:off x="1685290" y="2183548"/>
            <a:ext cx="0" cy="365778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Rectangle 12"/>
              <p:cNvSpPr/>
              <p:nvPr/>
            </p:nvSpPr>
            <p:spPr>
              <a:xfrm>
                <a:off x="835770" y="2304256"/>
                <a:ext cx="979762" cy="30777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400" b="1" i="1">
                          <a:latin typeface="Cambria Math" panose="02040503050406030204" pitchFamily="18" charset="0"/>
                        </a:rPr>
                        <m:t>𝒀</m:t>
                      </m:r>
                    </m:oMath>
                  </m:oMathPara>
                </a14:m>
                <a:endParaRPr lang="en-US" sz="1400" b="1" dirty="0"/>
              </a:p>
            </p:txBody>
          </p:sp>
        </mc:Choice>
        <mc:Fallback xmlns="">
          <p:sp>
            <p:nvSpPr>
              <p:cNvPr id="29" name="Rectangle 12"/>
              <p:cNvSpPr>
                <a:spLocks noRot="1" noChangeAspect="1" noMove="1" noResize="1" noEditPoints="1" noAdjustHandles="1" noChangeArrowheads="1" noChangeShapeType="1" noTextEdit="1"/>
              </p:cNvSpPr>
              <p:nvPr/>
            </p:nvSpPr>
            <p:spPr>
              <a:xfrm>
                <a:off x="835770" y="2304256"/>
                <a:ext cx="979762" cy="307777"/>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0" name="Rectangle 14"/>
              <p:cNvSpPr/>
              <p:nvPr/>
            </p:nvSpPr>
            <p:spPr>
              <a:xfrm>
                <a:off x="7204854" y="5881111"/>
                <a:ext cx="1077974" cy="30777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400" b="1" i="1">
                          <a:solidFill>
                            <a:srgbClr val="FF0000"/>
                          </a:solidFill>
                          <a:latin typeface="Cambria Math" panose="02040503050406030204" pitchFamily="18" charset="0"/>
                        </a:rPr>
                        <m:t>𝑳</m:t>
                      </m:r>
                    </m:oMath>
                  </m:oMathPara>
                </a14:m>
                <a:endParaRPr lang="en-US" sz="1400" b="1" dirty="0">
                  <a:solidFill>
                    <a:srgbClr val="FF0000"/>
                  </a:solidFill>
                </a:endParaRPr>
              </a:p>
            </p:txBody>
          </p:sp>
        </mc:Choice>
        <mc:Fallback xmlns="">
          <p:sp>
            <p:nvSpPr>
              <p:cNvPr id="30" name="Rectangle 14"/>
              <p:cNvSpPr>
                <a:spLocks noRot="1" noChangeAspect="1" noMove="1" noResize="1" noEditPoints="1" noAdjustHandles="1" noChangeArrowheads="1" noChangeShapeType="1" noTextEdit="1"/>
              </p:cNvSpPr>
              <p:nvPr/>
            </p:nvSpPr>
            <p:spPr>
              <a:xfrm>
                <a:off x="7204854" y="5881111"/>
                <a:ext cx="1077974" cy="307777"/>
              </a:xfrm>
              <a:prstGeom prst="rect">
                <a:avLst/>
              </a:prstGeom>
              <a:blipFill>
                <a:blip r:embed="rId4"/>
                <a:stretch>
                  <a:fillRect/>
                </a:stretch>
              </a:blipFill>
            </p:spPr>
            <p:txBody>
              <a:bodyPr/>
              <a:lstStyle/>
              <a:p>
                <a:r>
                  <a:rPr lang="de-DE">
                    <a:noFill/>
                  </a:rPr>
                  <a:t> </a:t>
                </a:r>
              </a:p>
            </p:txBody>
          </p:sp>
        </mc:Fallback>
      </mc:AlternateContent>
      <p:sp>
        <p:nvSpPr>
          <p:cNvPr id="31" name="Freeform 16"/>
          <p:cNvSpPr/>
          <p:nvPr/>
        </p:nvSpPr>
        <p:spPr>
          <a:xfrm>
            <a:off x="1680764" y="2482808"/>
            <a:ext cx="4514145" cy="3307340"/>
          </a:xfrm>
          <a:custGeom>
            <a:avLst/>
            <a:gdLst>
              <a:gd name="connsiteX0" fmla="*/ 0 w 5316279"/>
              <a:gd name="connsiteY0" fmla="*/ 2998381 h 2998381"/>
              <a:gd name="connsiteX1" fmla="*/ 2041451 w 5316279"/>
              <a:gd name="connsiteY1" fmla="*/ 914400 h 2998381"/>
              <a:gd name="connsiteX2" fmla="*/ 5316279 w 5316279"/>
              <a:gd name="connsiteY2" fmla="*/ 0 h 2998381"/>
              <a:gd name="connsiteX3" fmla="*/ 5316279 w 5316279"/>
              <a:gd name="connsiteY3" fmla="*/ 0 h 2998381"/>
            </a:gdLst>
            <a:ahLst/>
            <a:cxnLst>
              <a:cxn ang="0">
                <a:pos x="connsiteX0" y="connsiteY0"/>
              </a:cxn>
              <a:cxn ang="0">
                <a:pos x="connsiteX1" y="connsiteY1"/>
              </a:cxn>
              <a:cxn ang="0">
                <a:pos x="connsiteX2" y="connsiteY2"/>
              </a:cxn>
              <a:cxn ang="0">
                <a:pos x="connsiteX3" y="connsiteY3"/>
              </a:cxn>
            </a:cxnLst>
            <a:rect l="l" t="t" r="r" b="b"/>
            <a:pathLst>
              <a:path w="5316279" h="2998381">
                <a:moveTo>
                  <a:pt x="0" y="2998381"/>
                </a:moveTo>
                <a:cubicBezTo>
                  <a:pt x="577702" y="2206255"/>
                  <a:pt x="1155405" y="1414130"/>
                  <a:pt x="2041451" y="914400"/>
                </a:cubicBezTo>
                <a:cubicBezTo>
                  <a:pt x="2927497" y="414670"/>
                  <a:pt x="5316279" y="0"/>
                  <a:pt x="5316279" y="0"/>
                </a:cubicBezTo>
                <a:lnTo>
                  <a:pt x="5316279" y="0"/>
                </a:lnTo>
              </a:path>
            </a:pathLst>
          </a:cu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mc:AlternateContent xmlns:mc="http://schemas.openxmlformats.org/markup-compatibility/2006" xmlns:a14="http://schemas.microsoft.com/office/drawing/2010/main">
        <mc:Choice Requires="a14">
          <p:sp>
            <p:nvSpPr>
              <p:cNvPr id="32" name="TextBox 2"/>
              <p:cNvSpPr txBox="1"/>
              <p:nvPr/>
            </p:nvSpPr>
            <p:spPr>
              <a:xfrm>
                <a:off x="5081800" y="3489900"/>
                <a:ext cx="4147694" cy="1374479"/>
              </a:xfrm>
              <a:prstGeom prst="rect">
                <a:avLst/>
              </a:prstGeom>
              <a:noFill/>
            </p:spPr>
            <p:txBody>
              <a:bodyPr wrap="square" rtlCol="0">
                <a:spAutoFit/>
              </a:bodyPr>
              <a:lstStyle/>
              <a:p>
                <a:r>
                  <a:rPr lang="en-US" sz="1633" dirty="0">
                    <a:latin typeface="Arial" panose="020B0604020202020204" pitchFamily="34" charset="0"/>
                    <a:cs typeface="Arial" panose="020B0604020202020204" pitchFamily="34" charset="0"/>
                  </a:rPr>
                  <a:t>Positive </a:t>
                </a:r>
                <a:r>
                  <a:rPr lang="en-US" sz="1633" dirty="0" err="1">
                    <a:latin typeface="Arial" panose="020B0604020202020204" pitchFamily="34" charset="0"/>
                    <a:cs typeface="Arial" panose="020B0604020202020204" pitchFamily="34" charset="0"/>
                  </a:rPr>
                  <a:t>abnehmende</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Grenzerträge</a:t>
                </a:r>
                <a:r>
                  <a:rPr lang="en-US" sz="1633" dirty="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sym typeface="Wingdings" panose="05000000000000000000" pitchFamily="2" charset="2"/>
                  </a:rPr>
                  <a:t></a:t>
                </a:r>
                <a:r>
                  <a:rPr lang="en-US" sz="1633" dirty="0">
                    <a:latin typeface="Arial" panose="020B0604020202020204" pitchFamily="34" charset="0"/>
                    <a:cs typeface="Arial" panose="020B0604020202020204" pitchFamily="34" charset="0"/>
                  </a:rPr>
                  <a:t>  </a:t>
                </a:r>
                <a:br>
                  <a:rPr lang="en-US" sz="1633" dirty="0">
                    <a:latin typeface="Arial" panose="020B0604020202020204" pitchFamily="34" charset="0"/>
                    <a:cs typeface="Arial" panose="020B0604020202020204" pitchFamily="34" charset="0"/>
                  </a:rPr>
                </a:br>
                <a:r>
                  <a:rPr lang="en-US" sz="1633" dirty="0">
                    <a:latin typeface="Arial" panose="020B0604020202020204" pitchFamily="34" charset="0"/>
                    <a:cs typeface="Arial" panose="020B0604020202020204" pitchFamily="34" charset="0"/>
                  </a:rPr>
                  <a:t>je </a:t>
                </a:r>
                <a:r>
                  <a:rPr lang="en-US" sz="1633" dirty="0" err="1">
                    <a:latin typeface="Arial" panose="020B0604020202020204" pitchFamily="34" charset="0"/>
                    <a:cs typeface="Arial" panose="020B0604020202020204" pitchFamily="34" charset="0"/>
                  </a:rPr>
                  <a:t>höher</a:t>
                </a:r>
                <a:r>
                  <a:rPr lang="en-US" sz="1633" dirty="0">
                    <a:latin typeface="Arial" panose="020B0604020202020204" pitchFamily="34" charset="0"/>
                    <a:cs typeface="Arial" panose="020B0604020202020204" pitchFamily="34" charset="0"/>
                  </a:rPr>
                  <a:t> der </a:t>
                </a:r>
                <a:r>
                  <a:rPr lang="en-US" sz="1633" dirty="0" err="1">
                    <a:latin typeface="Arial" panose="020B0604020202020204" pitchFamily="34" charset="0"/>
                    <a:cs typeface="Arial" panose="020B0604020202020204" pitchFamily="34" charset="0"/>
                  </a:rPr>
                  <a:t>Arbeitseinsatz</a:t>
                </a:r>
                <a:r>
                  <a:rPr lang="en-US" sz="1633" dirty="0">
                    <a:latin typeface="Arial" panose="020B0604020202020204" pitchFamily="34" charset="0"/>
                    <a:cs typeface="Arial" panose="020B0604020202020204" pitchFamily="34" charset="0"/>
                  </a:rPr>
                  <a:t>, um so </a:t>
                </a:r>
                <a:r>
                  <a:rPr lang="en-US" sz="1633" dirty="0" err="1">
                    <a:latin typeface="Arial" panose="020B0604020202020204" pitchFamily="34" charset="0"/>
                    <a:cs typeface="Arial" panose="020B0604020202020204" pitchFamily="34" charset="0"/>
                  </a:rPr>
                  <a:t>niedriger</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ist</a:t>
                </a:r>
                <a:r>
                  <a:rPr lang="en-US" sz="1633" dirty="0">
                    <a:latin typeface="Arial" panose="020B0604020202020204" pitchFamily="34" charset="0"/>
                    <a:cs typeface="Arial" panose="020B0604020202020204" pitchFamily="34" charset="0"/>
                  </a:rPr>
                  <a:t> der </a:t>
                </a:r>
                <a:r>
                  <a:rPr lang="en-US" sz="1633" b="1" dirty="0" err="1">
                    <a:latin typeface="Arial" panose="020B0604020202020204" pitchFamily="34" charset="0"/>
                    <a:cs typeface="Arial" panose="020B0604020202020204" pitchFamily="34" charset="0"/>
                  </a:rPr>
                  <a:t>Zuwachs</a:t>
                </a:r>
                <a:r>
                  <a:rPr lang="en-US" sz="1633" dirty="0">
                    <a:latin typeface="Arial" panose="020B0604020202020204" pitchFamily="34" charset="0"/>
                    <a:cs typeface="Arial" panose="020B0604020202020204" pitchFamily="34" charset="0"/>
                  </a:rPr>
                  <a:t> der </a:t>
                </a:r>
                <a:r>
                  <a:rPr lang="en-US" sz="1633" dirty="0" err="1">
                    <a:latin typeface="Arial" panose="020B0604020202020204" pitchFamily="34" charset="0"/>
                    <a:cs typeface="Arial" panose="020B0604020202020204" pitchFamily="34" charset="0"/>
                  </a:rPr>
                  <a:t>Produktion</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durch</a:t>
                </a:r>
                <a:r>
                  <a:rPr lang="en-US" sz="1633" dirty="0">
                    <a:latin typeface="Arial" panose="020B0604020202020204" pitchFamily="34" charset="0"/>
                    <a:cs typeface="Arial" panose="020B0604020202020204" pitchFamily="34" charset="0"/>
                  </a:rPr>
                  <a:t> die </a:t>
                </a:r>
                <a:r>
                  <a:rPr lang="en-US" sz="1633" dirty="0" err="1">
                    <a:latin typeface="Arial" panose="020B0604020202020204" pitchFamily="34" charset="0"/>
                    <a:cs typeface="Arial" panose="020B0604020202020204" pitchFamily="34" charset="0"/>
                  </a:rPr>
                  <a:t>Ausweitung</a:t>
                </a:r>
                <a:r>
                  <a:rPr lang="en-US" sz="1633" dirty="0">
                    <a:latin typeface="Arial" panose="020B0604020202020204" pitchFamily="34" charset="0"/>
                    <a:cs typeface="Arial" panose="020B0604020202020204" pitchFamily="34" charset="0"/>
                  </a:rPr>
                  <a:t> des </a:t>
                </a:r>
                <a:r>
                  <a:rPr lang="en-US" sz="1633" dirty="0" err="1">
                    <a:latin typeface="Arial" panose="020B0604020202020204" pitchFamily="34" charset="0"/>
                    <a:cs typeface="Arial" panose="020B0604020202020204" pitchFamily="34" charset="0"/>
                  </a:rPr>
                  <a:t>Arbeitseinsatzes</a:t>
                </a:r>
                <a:r>
                  <a:rPr lang="en-US" sz="1633" dirty="0">
                    <a:latin typeface="Arial" panose="020B0604020202020204" pitchFamily="34" charset="0"/>
                    <a:cs typeface="Arial" panose="020B0604020202020204" pitchFamily="34" charset="0"/>
                  </a:rPr>
                  <a:t> um </a:t>
                </a:r>
                <a:r>
                  <a:rPr lang="en-US" sz="1633" dirty="0" err="1">
                    <a:latin typeface="Arial" panose="020B0604020202020204" pitchFamily="34" charset="0"/>
                    <a:cs typeface="Arial" panose="020B0604020202020204" pitchFamily="34" charset="0"/>
                  </a:rPr>
                  <a:t>eine</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Einheit </a:t>
                </a:r>
                <a:r>
                  <a:rPr lang="en-US" sz="1633" dirty="0" err="1" smtClean="0">
                    <a:latin typeface="Arial" panose="020B0604020202020204" pitchFamily="34" charset="0"/>
                    <a:cs typeface="Arial" panose="020B0604020202020204" pitchFamily="34" charset="0"/>
                  </a:rPr>
                  <a:t>Arbeit</a:t>
                </a:r>
                <a:r>
                  <a:rPr lang="en-US" sz="1633" dirty="0" smtClean="0">
                    <a:latin typeface="Arial" panose="020B0604020202020204" pitchFamily="34" charset="0"/>
                    <a:cs typeface="Arial" panose="020B0604020202020204" pitchFamily="34" charset="0"/>
                  </a:rPr>
                  <a:t> </a:t>
                </a:r>
                <a14:m>
                  <m:oMath xmlns:m="http://schemas.openxmlformats.org/officeDocument/2006/math">
                    <m:r>
                      <a:rPr lang="de-DE" b="1" i="1">
                        <a:solidFill>
                          <a:srgbClr val="FF0000"/>
                        </a:solidFill>
                        <a:latin typeface="Cambria Math" panose="02040503050406030204" pitchFamily="18" charset="0"/>
                        <a:ea typeface="Cambria Math" panose="02040503050406030204" pitchFamily="18" charset="0"/>
                      </a:rPr>
                      <m:t>∆</m:t>
                    </m:r>
                    <m:r>
                      <a:rPr lang="de-DE" b="1" i="1">
                        <a:solidFill>
                          <a:srgbClr val="FF0000"/>
                        </a:solidFill>
                        <a:latin typeface="Cambria Math" panose="02040503050406030204" pitchFamily="18" charset="0"/>
                        <a:ea typeface="Cambria Math" panose="02040503050406030204" pitchFamily="18" charset="0"/>
                      </a:rPr>
                      <m:t>𝑳</m:t>
                    </m:r>
                  </m:oMath>
                </a14:m>
                <a:endParaRPr lang="en-US" b="1" dirty="0">
                  <a:solidFill>
                    <a:srgbClr val="FF0000"/>
                  </a:solidFill>
                </a:endParaRPr>
              </a:p>
            </p:txBody>
          </p:sp>
        </mc:Choice>
        <mc:Fallback xmlns="">
          <p:sp>
            <p:nvSpPr>
              <p:cNvPr id="32" name="TextBox 2"/>
              <p:cNvSpPr txBox="1">
                <a:spLocks noRot="1" noChangeAspect="1" noMove="1" noResize="1" noEditPoints="1" noAdjustHandles="1" noChangeArrowheads="1" noChangeShapeType="1" noTextEdit="1"/>
              </p:cNvSpPr>
              <p:nvPr/>
            </p:nvSpPr>
            <p:spPr>
              <a:xfrm>
                <a:off x="5081800" y="3489900"/>
                <a:ext cx="4147694" cy="1374479"/>
              </a:xfrm>
              <a:prstGeom prst="rect">
                <a:avLst/>
              </a:prstGeom>
              <a:blipFill>
                <a:blip r:embed="rId5"/>
                <a:stretch>
                  <a:fillRect l="-882" t="-1327" b="-4425"/>
                </a:stretch>
              </a:blipFill>
            </p:spPr>
            <p:txBody>
              <a:bodyPr/>
              <a:lstStyle/>
              <a:p>
                <a:r>
                  <a:rPr lang="de-DE">
                    <a:noFill/>
                  </a:rPr>
                  <a:t> </a:t>
                </a:r>
              </a:p>
            </p:txBody>
          </p:sp>
        </mc:Fallback>
      </mc:AlternateContent>
      <p:cxnSp>
        <p:nvCxnSpPr>
          <p:cNvPr id="33" name="Straight Connector 8"/>
          <p:cNvCxnSpPr/>
          <p:nvPr/>
        </p:nvCxnSpPr>
        <p:spPr>
          <a:xfrm>
            <a:off x="2142513" y="4992201"/>
            <a:ext cx="391905"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13"/>
          <p:cNvCxnSpPr/>
          <p:nvPr/>
        </p:nvCxnSpPr>
        <p:spPr>
          <a:xfrm flipV="1">
            <a:off x="2534418" y="4483452"/>
            <a:ext cx="0" cy="457222"/>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Connector 17"/>
          <p:cNvCxnSpPr/>
          <p:nvPr/>
        </p:nvCxnSpPr>
        <p:spPr>
          <a:xfrm>
            <a:off x="3648928" y="3426917"/>
            <a:ext cx="391905"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18"/>
          <p:cNvCxnSpPr/>
          <p:nvPr/>
        </p:nvCxnSpPr>
        <p:spPr>
          <a:xfrm flipV="1">
            <a:off x="4040833" y="3156177"/>
            <a:ext cx="0" cy="246372"/>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28"/>
          <p:cNvCxnSpPr>
            <a:cxnSpLocks/>
            <a:stCxn id="32" idx="1"/>
          </p:cNvCxnSpPr>
          <p:nvPr/>
        </p:nvCxnSpPr>
        <p:spPr>
          <a:xfrm flipH="1" flipV="1">
            <a:off x="4414554" y="3514327"/>
            <a:ext cx="667246" cy="66281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0"/>
          <p:cNvCxnSpPr>
            <a:cxnSpLocks/>
            <a:stCxn id="32" idx="1"/>
          </p:cNvCxnSpPr>
          <p:nvPr/>
        </p:nvCxnSpPr>
        <p:spPr>
          <a:xfrm flipH="1">
            <a:off x="2958046" y="4177140"/>
            <a:ext cx="2123754" cy="46105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41"/>
          <p:cNvSpPr txBox="1"/>
          <p:nvPr/>
        </p:nvSpPr>
        <p:spPr>
          <a:xfrm>
            <a:off x="2698000" y="5973543"/>
            <a:ext cx="3347070" cy="594906"/>
          </a:xfrm>
          <a:prstGeom prst="rect">
            <a:avLst/>
          </a:prstGeom>
          <a:solidFill>
            <a:schemeClr val="bg1"/>
          </a:solidFill>
        </p:spPr>
        <p:txBody>
          <a:bodyPr wrap="none" rtlCol="0">
            <a:spAutoFit/>
          </a:bodyPr>
          <a:lstStyle/>
          <a:p>
            <a:r>
              <a:rPr lang="en-US" sz="1633" dirty="0" err="1">
                <a:latin typeface="Arial" panose="020B0604020202020204" pitchFamily="34" charset="0"/>
                <a:cs typeface="Arial" panose="020B0604020202020204" pitchFamily="34" charset="0"/>
              </a:rPr>
              <a:t>Erhöhung</a:t>
            </a:r>
            <a:r>
              <a:rPr lang="en-US" sz="1633" dirty="0">
                <a:latin typeface="Arial" panose="020B0604020202020204" pitchFamily="34" charset="0"/>
                <a:cs typeface="Arial" panose="020B0604020202020204" pitchFamily="34" charset="0"/>
              </a:rPr>
              <a:t> der </a:t>
            </a:r>
            <a:r>
              <a:rPr lang="en-US" sz="1633" dirty="0" err="1">
                <a:latin typeface="Arial" panose="020B0604020202020204" pitchFamily="34" charset="0"/>
                <a:cs typeface="Arial" panose="020B0604020202020204" pitchFamily="34" charset="0"/>
              </a:rPr>
              <a:t>eingesetzten</a:t>
            </a:r>
            <a:r>
              <a:rPr lang="en-US" sz="1633" dirty="0">
                <a:latin typeface="Arial" panose="020B0604020202020204" pitchFamily="34" charset="0"/>
                <a:cs typeface="Arial" panose="020B0604020202020204" pitchFamily="34" charset="0"/>
              </a:rPr>
              <a:t> Arbeit</a:t>
            </a:r>
          </a:p>
          <a:p>
            <a:r>
              <a:rPr lang="en-US" sz="1633" dirty="0">
                <a:latin typeface="Arial" panose="020B0604020202020204" pitchFamily="34" charset="0"/>
                <a:cs typeface="Arial" panose="020B0604020202020204" pitchFamily="34" charset="0"/>
              </a:rPr>
              <a:t>um </a:t>
            </a:r>
            <a:r>
              <a:rPr lang="en-US" sz="1633" dirty="0" err="1">
                <a:latin typeface="Arial" panose="020B0604020202020204" pitchFamily="34" charset="0"/>
                <a:cs typeface="Arial" panose="020B0604020202020204" pitchFamily="34" charset="0"/>
              </a:rPr>
              <a:t>eine</a:t>
            </a:r>
            <a:r>
              <a:rPr lang="en-US" sz="1633" dirty="0">
                <a:latin typeface="Arial" panose="020B0604020202020204" pitchFamily="34" charset="0"/>
                <a:cs typeface="Arial" panose="020B0604020202020204" pitchFamily="34" charset="0"/>
              </a:rPr>
              <a:t> Einheit </a:t>
            </a:r>
          </a:p>
        </p:txBody>
      </p:sp>
      <p:cxnSp>
        <p:nvCxnSpPr>
          <p:cNvPr id="41" name="Straight Arrow Connector 42"/>
          <p:cNvCxnSpPr/>
          <p:nvPr/>
        </p:nvCxnSpPr>
        <p:spPr>
          <a:xfrm flipH="1" flipV="1">
            <a:off x="2432146" y="5271914"/>
            <a:ext cx="1941169" cy="71206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5"/>
          <p:cNvCxnSpPr>
            <a:stCxn id="40" idx="0"/>
            <a:endCxn id="50" idx="2"/>
          </p:cNvCxnSpPr>
          <p:nvPr/>
        </p:nvCxnSpPr>
        <p:spPr>
          <a:xfrm flipH="1" flipV="1">
            <a:off x="3844880" y="3746169"/>
            <a:ext cx="526655" cy="222737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Textfeld 45"/>
              <p:cNvSpPr txBox="1"/>
              <p:nvPr/>
            </p:nvSpPr>
            <p:spPr>
              <a:xfrm>
                <a:off x="7743841" y="2521407"/>
                <a:ext cx="3079689" cy="822469"/>
              </a:xfrm>
              <a:prstGeom prst="rect">
                <a:avLst/>
              </a:prstGeom>
              <a:noFill/>
            </p:spPr>
            <p:txBody>
              <a:bodyPr wrap="none" rtlCol="0">
                <a:spAutoFit/>
              </a:bodyPr>
              <a:lstStyle/>
              <a:p>
                <a14:m>
                  <m:oMath xmlns:m="http://schemas.openxmlformats.org/officeDocument/2006/math">
                    <m:r>
                      <a:rPr lang="de-DE" sz="2400" b="1" i="1">
                        <a:latin typeface="Cambria Math" panose="02040503050406030204" pitchFamily="18" charset="0"/>
                      </a:rPr>
                      <m:t>𝒀</m:t>
                    </m:r>
                    <m:r>
                      <a:rPr lang="de-DE" sz="2400" b="1">
                        <a:latin typeface="Cambria Math" panose="02040503050406030204" pitchFamily="18" charset="0"/>
                      </a:rPr>
                      <m:t>=</m:t>
                    </m:r>
                    <m:r>
                      <a:rPr lang="de-DE" sz="2400" b="1">
                        <a:latin typeface="Cambria Math" panose="02040503050406030204" pitchFamily="18" charset="0"/>
                      </a:rPr>
                      <m:t>𝐅</m:t>
                    </m:r>
                    <m:r>
                      <a:rPr lang="de-DE" sz="2400" b="1">
                        <a:latin typeface="Cambria Math" panose="02040503050406030204" pitchFamily="18" charset="0"/>
                      </a:rPr>
                      <m:t>(</m:t>
                    </m:r>
                    <m:r>
                      <a:rPr lang="de-DE" sz="2400" b="1">
                        <a:latin typeface="Cambria Math" panose="02040503050406030204" pitchFamily="18" charset="0"/>
                      </a:rPr>
                      <m:t>𝐊</m:t>
                    </m:r>
                    <m:r>
                      <a:rPr lang="de-DE" sz="2400" b="1">
                        <a:latin typeface="Cambria Math" panose="02040503050406030204" pitchFamily="18" charset="0"/>
                      </a:rPr>
                      <m:t>.</m:t>
                    </m:r>
                    <m:r>
                      <a:rPr lang="de-DE" sz="2400" b="1">
                        <a:solidFill>
                          <a:srgbClr val="FF0000"/>
                        </a:solidFill>
                        <a:latin typeface="Cambria Math" panose="02040503050406030204" pitchFamily="18" charset="0"/>
                      </a:rPr>
                      <m:t>𝐋</m:t>
                    </m:r>
                  </m:oMath>
                </a14:m>
                <a:r>
                  <a:rPr lang="en-US" sz="2400" b="1" dirty="0"/>
                  <a:t>)</a:t>
                </a:r>
              </a:p>
              <a:p>
                <a:r>
                  <a:rPr lang="de-DE" sz="2177" dirty="0" smtClean="0"/>
                  <a:t>angenommen </a:t>
                </a:r>
                <a14:m>
                  <m:oMath xmlns:m="http://schemas.openxmlformats.org/officeDocument/2006/math">
                    <m:r>
                      <a:rPr lang="de-DE" sz="2000" b="1">
                        <a:latin typeface="Cambria Math" panose="02040503050406030204" pitchFamily="18" charset="0"/>
                      </a:rPr>
                      <m:t>𝐊</m:t>
                    </m:r>
                  </m:oMath>
                </a14:m>
                <a:r>
                  <a:rPr lang="de-DE" sz="2177" dirty="0"/>
                  <a:t> konstant</a:t>
                </a:r>
              </a:p>
            </p:txBody>
          </p:sp>
        </mc:Choice>
        <mc:Fallback xmlns="">
          <p:sp>
            <p:nvSpPr>
              <p:cNvPr id="46" name="Textfeld 45"/>
              <p:cNvSpPr txBox="1">
                <a:spLocks noRot="1" noChangeAspect="1" noMove="1" noResize="1" noEditPoints="1" noAdjustHandles="1" noChangeArrowheads="1" noChangeShapeType="1" noTextEdit="1"/>
              </p:cNvSpPr>
              <p:nvPr/>
            </p:nvSpPr>
            <p:spPr>
              <a:xfrm>
                <a:off x="7743841" y="2521407"/>
                <a:ext cx="3079689" cy="822469"/>
              </a:xfrm>
              <a:prstGeom prst="rect">
                <a:avLst/>
              </a:prstGeom>
              <a:blipFill>
                <a:blip r:embed="rId6"/>
                <a:stretch>
                  <a:fillRect l="-2372" t="-5926" b="-1037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5" name="Rectangle 12">
                <a:extLst>
                  <a:ext uri="{FF2B5EF4-FFF2-40B4-BE49-F238E27FC236}">
                    <a16:creationId xmlns:a16="http://schemas.microsoft.com/office/drawing/2014/main" id="{90E9C5FB-1D8C-4D79-8924-6028BA5AA6F3}"/>
                  </a:ext>
                </a:extLst>
              </p:cNvPr>
              <p:cNvSpPr/>
              <p:nvPr/>
            </p:nvSpPr>
            <p:spPr>
              <a:xfrm>
                <a:off x="2564809" y="4566621"/>
                <a:ext cx="526164"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00" b="1" i="1" smtClean="0">
                          <a:latin typeface="Cambria Math" panose="02040503050406030204" pitchFamily="18" charset="0"/>
                          <a:ea typeface="Cambria Math" panose="02040503050406030204" pitchFamily="18" charset="0"/>
                        </a:rPr>
                        <m:t>∆</m:t>
                      </m:r>
                      <m:sSub>
                        <m:sSubPr>
                          <m:ctrlPr>
                            <a:rPr lang="de-DE" sz="1600" b="1" i="1" smtClean="0">
                              <a:latin typeface="Cambria Math" panose="02040503050406030204" pitchFamily="18" charset="0"/>
                              <a:ea typeface="Cambria Math" panose="02040503050406030204" pitchFamily="18" charset="0"/>
                            </a:rPr>
                          </m:ctrlPr>
                        </m:sSubPr>
                        <m:e>
                          <m:r>
                            <a:rPr lang="de-DE" sz="1600" b="1" i="1">
                              <a:latin typeface="Cambria Math" panose="02040503050406030204" pitchFamily="18" charset="0"/>
                            </a:rPr>
                            <m:t>𝒀</m:t>
                          </m:r>
                        </m:e>
                        <m:sub>
                          <m:r>
                            <a:rPr lang="de-DE" sz="1600" b="1" i="1" smtClean="0">
                              <a:latin typeface="Cambria Math" panose="02040503050406030204" pitchFamily="18" charset="0"/>
                              <a:ea typeface="Cambria Math" panose="02040503050406030204" pitchFamily="18" charset="0"/>
                            </a:rPr>
                            <m:t>𝟏</m:t>
                          </m:r>
                        </m:sub>
                      </m:sSub>
                    </m:oMath>
                  </m:oMathPara>
                </a14:m>
                <a:endParaRPr lang="en-US" sz="1600" b="1" dirty="0"/>
              </a:p>
            </p:txBody>
          </p:sp>
        </mc:Choice>
        <mc:Fallback xmlns="">
          <p:sp>
            <p:nvSpPr>
              <p:cNvPr id="25" name="Rectangle 12">
                <a:extLst>
                  <a:ext uri="{FF2B5EF4-FFF2-40B4-BE49-F238E27FC236}">
                    <a16:creationId xmlns:a16="http://schemas.microsoft.com/office/drawing/2014/main" id="{90E9C5FB-1D8C-4D79-8924-6028BA5AA6F3}"/>
                  </a:ext>
                </a:extLst>
              </p:cNvPr>
              <p:cNvSpPr>
                <a:spLocks noRot="1" noChangeAspect="1" noMove="1" noResize="1" noEditPoints="1" noAdjustHandles="1" noChangeArrowheads="1" noChangeShapeType="1" noTextEdit="1"/>
              </p:cNvSpPr>
              <p:nvPr/>
            </p:nvSpPr>
            <p:spPr>
              <a:xfrm>
                <a:off x="2564809" y="4566621"/>
                <a:ext cx="526164" cy="343620"/>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Rectangle 12">
                <a:extLst>
                  <a:ext uri="{FF2B5EF4-FFF2-40B4-BE49-F238E27FC236}">
                    <a16:creationId xmlns:a16="http://schemas.microsoft.com/office/drawing/2014/main" id="{7E4F5FCD-3FA4-4E07-8562-4393C4CFDEFB}"/>
                  </a:ext>
                </a:extLst>
              </p:cNvPr>
              <p:cNvSpPr/>
              <p:nvPr/>
            </p:nvSpPr>
            <p:spPr>
              <a:xfrm>
                <a:off x="4040833" y="3119525"/>
                <a:ext cx="465470"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00" b="1" i="1" smtClean="0">
                          <a:latin typeface="Cambria Math" panose="02040503050406030204" pitchFamily="18" charset="0"/>
                          <a:ea typeface="Cambria Math" panose="02040503050406030204" pitchFamily="18" charset="0"/>
                        </a:rPr>
                        <m:t>∆</m:t>
                      </m:r>
                      <m:sSub>
                        <m:sSubPr>
                          <m:ctrlPr>
                            <a:rPr lang="de-DE" sz="1600" b="1" i="1" smtClean="0">
                              <a:latin typeface="Cambria Math" panose="02040503050406030204" pitchFamily="18" charset="0"/>
                              <a:ea typeface="Cambria Math" panose="02040503050406030204" pitchFamily="18" charset="0"/>
                            </a:rPr>
                          </m:ctrlPr>
                        </m:sSubPr>
                        <m:e>
                          <m:r>
                            <a:rPr lang="de-DE" sz="1600" b="1" i="1">
                              <a:latin typeface="Cambria Math" panose="02040503050406030204" pitchFamily="18" charset="0"/>
                            </a:rPr>
                            <m:t>𝒀</m:t>
                          </m:r>
                        </m:e>
                        <m:sub>
                          <m:r>
                            <a:rPr lang="de-DE" sz="1600" b="1" i="1" smtClean="0">
                              <a:latin typeface="Cambria Math" panose="02040503050406030204" pitchFamily="18" charset="0"/>
                              <a:ea typeface="Cambria Math" panose="02040503050406030204" pitchFamily="18" charset="0"/>
                            </a:rPr>
                            <m:t>𝟐</m:t>
                          </m:r>
                        </m:sub>
                      </m:sSub>
                    </m:oMath>
                  </m:oMathPara>
                </a14:m>
                <a:endParaRPr lang="en-US" sz="1600" b="1" dirty="0"/>
              </a:p>
            </p:txBody>
          </p:sp>
        </mc:Choice>
        <mc:Fallback xmlns="">
          <p:sp>
            <p:nvSpPr>
              <p:cNvPr id="28" name="Rectangle 12">
                <a:extLst>
                  <a:ext uri="{FF2B5EF4-FFF2-40B4-BE49-F238E27FC236}">
                    <a16:creationId xmlns:a16="http://schemas.microsoft.com/office/drawing/2014/main" id="{7E4F5FCD-3FA4-4E07-8562-4393C4CFDEFB}"/>
                  </a:ext>
                </a:extLst>
              </p:cNvPr>
              <p:cNvSpPr>
                <a:spLocks noRot="1" noChangeAspect="1" noMove="1" noResize="1" noEditPoints="1" noAdjustHandles="1" noChangeArrowheads="1" noChangeShapeType="1" noTextEdit="1"/>
              </p:cNvSpPr>
              <p:nvPr/>
            </p:nvSpPr>
            <p:spPr>
              <a:xfrm>
                <a:off x="4040833" y="3119525"/>
                <a:ext cx="465470" cy="343620"/>
              </a:xfrm>
              <a:prstGeom prst="rect">
                <a:avLst/>
              </a:prstGeom>
              <a:blipFill>
                <a:blip r:embed="rId8"/>
                <a:stretch>
                  <a:fillRect r="-2632"/>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5" name="Rectangle 12">
                <a:extLst>
                  <a:ext uri="{FF2B5EF4-FFF2-40B4-BE49-F238E27FC236}">
                    <a16:creationId xmlns:a16="http://schemas.microsoft.com/office/drawing/2014/main" id="{BD8EF474-3B71-4113-B1C0-731B63D41213}"/>
                  </a:ext>
                </a:extLst>
              </p:cNvPr>
              <p:cNvSpPr/>
              <p:nvPr/>
            </p:nvSpPr>
            <p:spPr>
              <a:xfrm>
                <a:off x="212774" y="1671351"/>
                <a:ext cx="1245991"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smtClean="0">
                          <a:latin typeface="Cambria Math" panose="02040503050406030204" pitchFamily="18" charset="0"/>
                        </a:rPr>
                        <m:t>𝒀</m:t>
                      </m:r>
                      <m:r>
                        <a:rPr lang="de-DE" sz="1633" b="1" i="1" smtClean="0">
                          <a:latin typeface="Cambria Math" panose="02040503050406030204" pitchFamily="18" charset="0"/>
                        </a:rPr>
                        <m:t>=</m:t>
                      </m:r>
                      <m:r>
                        <a:rPr lang="de-DE" sz="1633" b="1" i="1" smtClean="0">
                          <a:latin typeface="Cambria Math" panose="02040503050406030204" pitchFamily="18" charset="0"/>
                        </a:rPr>
                        <m:t>𝑮</m:t>
                      </m:r>
                      <m:r>
                        <a:rPr lang="de-DE" sz="1633" b="1" i="1" smtClean="0">
                          <a:latin typeface="Cambria Math" panose="02040503050406030204" pitchFamily="18" charset="0"/>
                        </a:rPr>
                        <m:t>,</m:t>
                      </m:r>
                      <m:r>
                        <a:rPr lang="de-DE" sz="1633" b="1" i="1" smtClean="0">
                          <a:latin typeface="Cambria Math" panose="02040503050406030204" pitchFamily="18" charset="0"/>
                        </a:rPr>
                        <m:t>𝑴</m:t>
                      </m:r>
                    </m:oMath>
                  </m:oMathPara>
                </a14:m>
                <a:endParaRPr lang="en-US" sz="1633" b="1" dirty="0"/>
              </a:p>
            </p:txBody>
          </p:sp>
        </mc:Choice>
        <mc:Fallback xmlns="">
          <p:sp>
            <p:nvSpPr>
              <p:cNvPr id="45" name="Rectangle 12">
                <a:extLst>
                  <a:ext uri="{FF2B5EF4-FFF2-40B4-BE49-F238E27FC236}">
                    <a16:creationId xmlns:a16="http://schemas.microsoft.com/office/drawing/2014/main" id="{BD8EF474-3B71-4113-B1C0-731B63D41213}"/>
                  </a:ext>
                </a:extLst>
              </p:cNvPr>
              <p:cNvSpPr>
                <a:spLocks noRot="1" noChangeAspect="1" noMove="1" noResize="1" noEditPoints="1" noAdjustHandles="1" noChangeArrowheads="1" noChangeShapeType="1" noTextEdit="1"/>
              </p:cNvSpPr>
              <p:nvPr/>
            </p:nvSpPr>
            <p:spPr>
              <a:xfrm>
                <a:off x="212774" y="1671351"/>
                <a:ext cx="1245991" cy="343620"/>
              </a:xfrm>
              <a:prstGeom prst="rect">
                <a:avLst/>
              </a:prstGeom>
              <a:blipFill>
                <a:blip r:embed="rId9"/>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7" name="Rectangle 12">
                <a:extLst>
                  <a:ext uri="{FF2B5EF4-FFF2-40B4-BE49-F238E27FC236}">
                    <a16:creationId xmlns:a16="http://schemas.microsoft.com/office/drawing/2014/main" id="{2027250F-DA81-47AF-9CF7-632B04DFD1F4}"/>
                  </a:ext>
                </a:extLst>
              </p:cNvPr>
              <p:cNvSpPr/>
              <p:nvPr/>
            </p:nvSpPr>
            <p:spPr>
              <a:xfrm>
                <a:off x="5415981" y="4928294"/>
                <a:ext cx="1453172" cy="343620"/>
              </a:xfrm>
              <a:prstGeom prst="rect">
                <a:avLst/>
              </a:prstGeom>
            </p:spPr>
            <p:txBody>
              <a:bodyPr wrap="square">
                <a:spAutoFit/>
              </a:bodyPr>
              <a:lstStyle/>
              <a:p>
                <a14:m>
                  <m:oMath xmlns:m="http://schemas.openxmlformats.org/officeDocument/2006/math">
                    <m:r>
                      <a:rPr lang="de-DE" sz="1633" b="1" i="1" smtClean="0">
                        <a:latin typeface="Cambria Math" panose="02040503050406030204" pitchFamily="18" charset="0"/>
                        <a:ea typeface="Cambria Math" panose="02040503050406030204" pitchFamily="18" charset="0"/>
                      </a:rPr>
                      <m:t>∆</m:t>
                    </m:r>
                    <m:sSub>
                      <m:sSubPr>
                        <m:ctrlPr>
                          <a:rPr lang="de-DE" sz="1633" b="1" i="1" smtClean="0">
                            <a:latin typeface="Cambria Math" panose="02040503050406030204" pitchFamily="18" charset="0"/>
                            <a:ea typeface="Cambria Math" panose="02040503050406030204" pitchFamily="18" charset="0"/>
                          </a:rPr>
                        </m:ctrlPr>
                      </m:sSubPr>
                      <m:e>
                        <m:r>
                          <a:rPr lang="de-DE" sz="1633" b="1" i="1">
                            <a:latin typeface="Cambria Math" panose="02040503050406030204" pitchFamily="18" charset="0"/>
                          </a:rPr>
                          <m:t>𝒀</m:t>
                        </m:r>
                      </m:e>
                      <m:sub>
                        <m:r>
                          <a:rPr lang="de-DE" sz="1633" b="1" i="1" smtClean="0">
                            <a:latin typeface="Cambria Math" panose="02040503050406030204" pitchFamily="18" charset="0"/>
                            <a:ea typeface="Cambria Math" panose="02040503050406030204" pitchFamily="18" charset="0"/>
                          </a:rPr>
                          <m:t>𝟏</m:t>
                        </m:r>
                      </m:sub>
                    </m:sSub>
                  </m:oMath>
                </a14:m>
                <a:r>
                  <a:rPr lang="en-US" sz="1633" b="1" dirty="0"/>
                  <a:t>&gt;</a:t>
                </a:r>
                <a:r>
                  <a:rPr lang="de-DE" sz="1633" b="1" dirty="0">
                    <a:ea typeface="Cambria Math" panose="02040503050406030204" pitchFamily="18" charset="0"/>
                  </a:rPr>
                  <a:t> </a:t>
                </a:r>
                <a14:m>
                  <m:oMath xmlns:m="http://schemas.openxmlformats.org/officeDocument/2006/math">
                    <m:r>
                      <a:rPr lang="de-DE" sz="1633" b="1" i="1">
                        <a:latin typeface="Cambria Math" panose="02040503050406030204" pitchFamily="18" charset="0"/>
                        <a:ea typeface="Cambria Math" panose="02040503050406030204" pitchFamily="18" charset="0"/>
                      </a:rPr>
                      <m:t>∆</m:t>
                    </m:r>
                    <m:sSub>
                      <m:sSubPr>
                        <m:ctrlPr>
                          <a:rPr lang="de-DE" sz="1633" b="1" i="1">
                            <a:latin typeface="Cambria Math" panose="02040503050406030204" pitchFamily="18" charset="0"/>
                            <a:ea typeface="Cambria Math" panose="02040503050406030204" pitchFamily="18" charset="0"/>
                          </a:rPr>
                        </m:ctrlPr>
                      </m:sSubPr>
                      <m:e>
                        <m:r>
                          <a:rPr lang="de-DE" sz="1633" b="1" i="1">
                            <a:latin typeface="Cambria Math" panose="02040503050406030204" pitchFamily="18" charset="0"/>
                          </a:rPr>
                          <m:t>𝒀</m:t>
                        </m:r>
                      </m:e>
                      <m:sub>
                        <m:r>
                          <a:rPr lang="de-DE" sz="1633" b="1" i="1" smtClean="0">
                            <a:latin typeface="Cambria Math" panose="02040503050406030204" pitchFamily="18" charset="0"/>
                          </a:rPr>
                          <m:t>𝟐</m:t>
                        </m:r>
                      </m:sub>
                    </m:sSub>
                  </m:oMath>
                </a14:m>
                <a:endParaRPr lang="en-US" sz="1633" b="1" dirty="0"/>
              </a:p>
            </p:txBody>
          </p:sp>
        </mc:Choice>
        <mc:Fallback xmlns="">
          <p:sp>
            <p:nvSpPr>
              <p:cNvPr id="47" name="Rectangle 12">
                <a:extLst>
                  <a:ext uri="{FF2B5EF4-FFF2-40B4-BE49-F238E27FC236}">
                    <a16:creationId xmlns:a16="http://schemas.microsoft.com/office/drawing/2014/main" id="{2027250F-DA81-47AF-9CF7-632B04DFD1F4}"/>
                  </a:ext>
                </a:extLst>
              </p:cNvPr>
              <p:cNvSpPr>
                <a:spLocks noRot="1" noChangeAspect="1" noMove="1" noResize="1" noEditPoints="1" noAdjustHandles="1" noChangeArrowheads="1" noChangeShapeType="1" noTextEdit="1"/>
              </p:cNvSpPr>
              <p:nvPr/>
            </p:nvSpPr>
            <p:spPr>
              <a:xfrm>
                <a:off x="5415981" y="4928294"/>
                <a:ext cx="1453172" cy="343620"/>
              </a:xfrm>
              <a:prstGeom prst="rect">
                <a:avLst/>
              </a:prstGeom>
              <a:blipFill>
                <a:blip r:embed="rId10"/>
                <a:stretch>
                  <a:fillRect t="-5263" b="-22807"/>
                </a:stretch>
              </a:blipFill>
            </p:spPr>
            <p:txBody>
              <a:bodyPr/>
              <a:lstStyle/>
              <a:p>
                <a:r>
                  <a:rPr lang="de-DE">
                    <a:noFill/>
                  </a:rPr>
                  <a:t> </a:t>
                </a:r>
              </a:p>
            </p:txBody>
          </p:sp>
        </mc:Fallback>
      </mc:AlternateContent>
      <p:sp>
        <p:nvSpPr>
          <p:cNvPr id="7" name="Textfeld 6">
            <a:extLst>
              <a:ext uri="{FF2B5EF4-FFF2-40B4-BE49-F238E27FC236}">
                <a16:creationId xmlns:a16="http://schemas.microsoft.com/office/drawing/2014/main" id="{37EFE004-AFD0-4AAE-827A-259200DCA891}"/>
              </a:ext>
            </a:extLst>
          </p:cNvPr>
          <p:cNvSpPr txBox="1"/>
          <p:nvPr/>
        </p:nvSpPr>
        <p:spPr>
          <a:xfrm>
            <a:off x="3721827" y="1091365"/>
            <a:ext cx="8293424" cy="461665"/>
          </a:xfrm>
          <a:prstGeom prst="rect">
            <a:avLst/>
          </a:prstGeom>
          <a:noFill/>
        </p:spPr>
        <p:txBody>
          <a:bodyPr wrap="none" rtlCol="0">
            <a:spAutoFit/>
          </a:bodyPr>
          <a:lstStyle/>
          <a:p>
            <a:r>
              <a:rPr lang="de-DE" sz="2400" dirty="0"/>
              <a:t>Produktionsfunktion mit </a:t>
            </a:r>
            <a:r>
              <a:rPr lang="de-DE" sz="2400" b="1" dirty="0"/>
              <a:t>positiven abnehmenden Grenzerträgen</a:t>
            </a:r>
          </a:p>
        </p:txBody>
      </p:sp>
      <p:sp>
        <p:nvSpPr>
          <p:cNvPr id="44" name="TextBox 2"/>
          <p:cNvSpPr txBox="1"/>
          <p:nvPr/>
        </p:nvSpPr>
        <p:spPr>
          <a:xfrm>
            <a:off x="6364674" y="4878449"/>
            <a:ext cx="5729640" cy="523220"/>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wird</a:t>
            </a:r>
            <a:r>
              <a:rPr lang="en-US" sz="1400" dirty="0" smtClean="0">
                <a:latin typeface="Arial" panose="020B0604020202020204" pitchFamily="34" charset="0"/>
                <a:cs typeface="Arial" panose="020B0604020202020204" pitchFamily="34" charset="0"/>
              </a:rPr>
              <a:t> also </a:t>
            </a:r>
            <a:r>
              <a:rPr lang="en-US" sz="1400" dirty="0" err="1" smtClean="0">
                <a:latin typeface="Arial" panose="020B0604020202020204" pitchFamily="34" charset="0"/>
                <a:cs typeface="Arial" panose="020B0604020202020204" pitchFamily="34" charset="0"/>
              </a:rPr>
              <a:t>immer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schwerer</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Produktion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noch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weiter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erhöhen</a:t>
            </a:r>
            <a:endParaRPr lang="en-US" sz="14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Meister </a:t>
            </a:r>
            <a:r>
              <a:rPr lang="en-US" sz="1400" dirty="0" err="1" smtClean="0">
                <a:latin typeface="Arial" panose="020B0604020202020204" pitchFamily="34" charset="0"/>
                <a:cs typeface="Arial" panose="020B0604020202020204" pitchFamily="34" charset="0"/>
              </a:rPr>
              <a:t>zu</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werden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einfacher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Meisterschaft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verteidigen</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48" name="TextBox 2"/>
              <p:cNvSpPr txBox="1"/>
              <p:nvPr/>
            </p:nvSpPr>
            <p:spPr>
              <a:xfrm>
                <a:off x="1935176" y="1654353"/>
                <a:ext cx="5729640" cy="338041"/>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Gängiges </a:t>
                </a:r>
                <a:r>
                  <a:rPr lang="en-US" sz="1400" dirty="0" err="1" smtClean="0">
                    <a:latin typeface="Arial" panose="020B0604020202020204" pitchFamily="34" charset="0"/>
                    <a:cs typeface="Arial" panose="020B0604020202020204" pitchFamily="34" charset="0"/>
                  </a:rPr>
                  <a:t>Beispiel</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solch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Produktionsfunktion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r>
                  <a:rPr lang="en-US" sz="1400" dirty="0" smtClean="0">
                    <a:latin typeface="Arial" panose="020B0604020202020204" pitchFamily="34" charset="0"/>
                    <a:cs typeface="Arial" panose="020B0604020202020204" pitchFamily="34" charset="0"/>
                  </a:rPr>
                  <a:t> </a:t>
                </a:r>
                <a14:m>
                  <m:oMath xmlns:m="http://schemas.openxmlformats.org/officeDocument/2006/math">
                    <m:r>
                      <a:rPr lang="de-DE" sz="1400" b="0" i="1" smtClean="0">
                        <a:latin typeface="Cambria Math" panose="02040503050406030204" pitchFamily="18" charset="0"/>
                        <a:cs typeface="Arial" panose="020B0604020202020204" pitchFamily="34" charset="0"/>
                      </a:rPr>
                      <m:t>𝑌</m:t>
                    </m:r>
                    <m:r>
                      <a:rPr lang="de-DE" sz="1400" b="0" i="1" smtClean="0">
                        <a:latin typeface="Cambria Math" panose="02040503050406030204" pitchFamily="18" charset="0"/>
                        <a:cs typeface="Arial" panose="020B0604020202020204" pitchFamily="34" charset="0"/>
                      </a:rPr>
                      <m:t>=</m:t>
                    </m:r>
                    <m:rad>
                      <m:radPr>
                        <m:degHide m:val="on"/>
                        <m:ctrlPr>
                          <a:rPr lang="de-DE" sz="1400" b="0" i="1" smtClean="0">
                            <a:latin typeface="Cambria Math" panose="02040503050406030204" pitchFamily="18" charset="0"/>
                            <a:cs typeface="Arial" panose="020B0604020202020204" pitchFamily="34" charset="0"/>
                          </a:rPr>
                        </m:ctrlPr>
                      </m:radPr>
                      <m:deg/>
                      <m:e>
                        <m:r>
                          <a:rPr lang="de-DE" sz="1400" b="0" i="1" smtClean="0">
                            <a:latin typeface="Cambria Math" panose="02040503050406030204" pitchFamily="18" charset="0"/>
                            <a:cs typeface="Arial" panose="020B0604020202020204" pitchFamily="34" charset="0"/>
                          </a:rPr>
                          <m:t>𝐾𝐿</m:t>
                        </m:r>
                      </m:e>
                    </m:rad>
                  </m:oMath>
                </a14:m>
                <a:r>
                  <a:rPr lang="en-US"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mc:Choice>
        <mc:Fallback xmlns="">
          <p:sp>
            <p:nvSpPr>
              <p:cNvPr id="48" name="TextBox 2"/>
              <p:cNvSpPr txBox="1">
                <a:spLocks noRot="1" noChangeAspect="1" noMove="1" noResize="1" noEditPoints="1" noAdjustHandles="1" noChangeArrowheads="1" noChangeShapeType="1" noTextEdit="1"/>
              </p:cNvSpPr>
              <p:nvPr/>
            </p:nvSpPr>
            <p:spPr>
              <a:xfrm>
                <a:off x="1935176" y="1654353"/>
                <a:ext cx="5729640" cy="338041"/>
              </a:xfrm>
              <a:prstGeom prst="rect">
                <a:avLst/>
              </a:prstGeom>
              <a:blipFill>
                <a:blip r:embed="rId11"/>
                <a:stretch>
                  <a:fillRect l="-319"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9" name="Rectangle 12">
                <a:extLst>
                  <a:ext uri="{FF2B5EF4-FFF2-40B4-BE49-F238E27FC236}">
                    <a16:creationId xmlns:a16="http://schemas.microsoft.com/office/drawing/2014/main" id="{7E4F5FCD-3FA4-4E07-8562-4393C4CFDEFB}"/>
                  </a:ext>
                </a:extLst>
              </p:cNvPr>
              <p:cNvSpPr/>
              <p:nvPr/>
            </p:nvSpPr>
            <p:spPr>
              <a:xfrm>
                <a:off x="2101839" y="5000079"/>
                <a:ext cx="507482"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00" b="1" i="1" smtClean="0">
                          <a:solidFill>
                            <a:srgbClr val="FF0000"/>
                          </a:solidFill>
                          <a:latin typeface="Cambria Math" panose="02040503050406030204" pitchFamily="18" charset="0"/>
                          <a:ea typeface="Cambria Math" panose="02040503050406030204" pitchFamily="18" charset="0"/>
                        </a:rPr>
                        <m:t>∆</m:t>
                      </m:r>
                      <m:r>
                        <a:rPr lang="de-DE" sz="1600" b="1" i="1" smtClean="0">
                          <a:solidFill>
                            <a:srgbClr val="FF0000"/>
                          </a:solidFill>
                          <a:latin typeface="Cambria Math" panose="02040503050406030204" pitchFamily="18" charset="0"/>
                          <a:ea typeface="Cambria Math" panose="02040503050406030204" pitchFamily="18" charset="0"/>
                        </a:rPr>
                        <m:t>𝑳</m:t>
                      </m:r>
                    </m:oMath>
                  </m:oMathPara>
                </a14:m>
                <a:endParaRPr lang="en-US" sz="1600" b="1" dirty="0">
                  <a:solidFill>
                    <a:srgbClr val="FF0000"/>
                  </a:solidFill>
                </a:endParaRPr>
              </a:p>
            </p:txBody>
          </p:sp>
        </mc:Choice>
        <mc:Fallback xmlns="">
          <p:sp>
            <p:nvSpPr>
              <p:cNvPr id="49" name="Rectangle 12">
                <a:extLst>
                  <a:ext uri="{FF2B5EF4-FFF2-40B4-BE49-F238E27FC236}">
                    <a16:creationId xmlns:a16="http://schemas.microsoft.com/office/drawing/2014/main" id="{7E4F5FCD-3FA4-4E07-8562-4393C4CFDEFB}"/>
                  </a:ext>
                </a:extLst>
              </p:cNvPr>
              <p:cNvSpPr>
                <a:spLocks noRot="1" noChangeAspect="1" noMove="1" noResize="1" noEditPoints="1" noAdjustHandles="1" noChangeArrowheads="1" noChangeShapeType="1" noTextEdit="1"/>
              </p:cNvSpPr>
              <p:nvPr/>
            </p:nvSpPr>
            <p:spPr>
              <a:xfrm>
                <a:off x="2101839" y="5000079"/>
                <a:ext cx="507482" cy="343620"/>
              </a:xfrm>
              <a:prstGeom prst="rect">
                <a:avLst/>
              </a:prstGeom>
              <a:blipFill>
                <a:blip r:embed="rId12"/>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 name="Rectangle 12">
                <a:extLst>
                  <a:ext uri="{FF2B5EF4-FFF2-40B4-BE49-F238E27FC236}">
                    <a16:creationId xmlns:a16="http://schemas.microsoft.com/office/drawing/2014/main" id="{7E4F5FCD-3FA4-4E07-8562-4393C4CFDEFB}"/>
                  </a:ext>
                </a:extLst>
              </p:cNvPr>
              <p:cNvSpPr/>
              <p:nvPr/>
            </p:nvSpPr>
            <p:spPr>
              <a:xfrm>
                <a:off x="3591139" y="3402549"/>
                <a:ext cx="507482"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00" b="1" i="1" smtClean="0">
                          <a:solidFill>
                            <a:srgbClr val="FF0000"/>
                          </a:solidFill>
                          <a:latin typeface="Cambria Math" panose="02040503050406030204" pitchFamily="18" charset="0"/>
                          <a:ea typeface="Cambria Math" panose="02040503050406030204" pitchFamily="18" charset="0"/>
                        </a:rPr>
                        <m:t>∆</m:t>
                      </m:r>
                      <m:r>
                        <a:rPr lang="de-DE" sz="1600" b="1" i="1" smtClean="0">
                          <a:solidFill>
                            <a:srgbClr val="FF0000"/>
                          </a:solidFill>
                          <a:latin typeface="Cambria Math" panose="02040503050406030204" pitchFamily="18" charset="0"/>
                          <a:ea typeface="Cambria Math" panose="02040503050406030204" pitchFamily="18" charset="0"/>
                        </a:rPr>
                        <m:t>𝑳</m:t>
                      </m:r>
                    </m:oMath>
                  </m:oMathPara>
                </a14:m>
                <a:endParaRPr lang="en-US" sz="1600" b="1" dirty="0">
                  <a:solidFill>
                    <a:srgbClr val="FF0000"/>
                  </a:solidFill>
                </a:endParaRPr>
              </a:p>
            </p:txBody>
          </p:sp>
        </mc:Choice>
        <mc:Fallback xmlns="">
          <p:sp>
            <p:nvSpPr>
              <p:cNvPr id="50" name="Rectangle 12">
                <a:extLst>
                  <a:ext uri="{FF2B5EF4-FFF2-40B4-BE49-F238E27FC236}">
                    <a16:creationId xmlns:a16="http://schemas.microsoft.com/office/drawing/2014/main" id="{7E4F5FCD-3FA4-4E07-8562-4393C4CFDEFB}"/>
                  </a:ext>
                </a:extLst>
              </p:cNvPr>
              <p:cNvSpPr>
                <a:spLocks noRot="1" noChangeAspect="1" noMove="1" noResize="1" noEditPoints="1" noAdjustHandles="1" noChangeArrowheads="1" noChangeShapeType="1" noTextEdit="1"/>
              </p:cNvSpPr>
              <p:nvPr/>
            </p:nvSpPr>
            <p:spPr>
              <a:xfrm>
                <a:off x="3591139" y="3402549"/>
                <a:ext cx="507482" cy="343620"/>
              </a:xfrm>
              <a:prstGeom prst="rect">
                <a:avLst/>
              </a:prstGeom>
              <a:blipFill>
                <a:blip r:embed="rId13"/>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743320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40" grpId="0" animBg="1"/>
      <p:bldP spid="25" grpId="0"/>
      <p:bldP spid="28" grpId="0"/>
      <p:bldP spid="47" grpId="0"/>
      <p:bldP spid="44" grpId="0"/>
      <p:bldP spid="48" grpId="0"/>
      <p:bldP spid="49" grpId="0"/>
      <p:bldP spid="5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818CC6C-78AF-4AF0-AAAC-AA516D0396CF}"/>
              </a:ext>
            </a:extLst>
          </p:cNvPr>
          <p:cNvSpPr txBox="1">
            <a:spLocks/>
          </p:cNvSpPr>
          <p:nvPr/>
        </p:nvSpPr>
        <p:spPr>
          <a:xfrm>
            <a:off x="1728327" y="129817"/>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smtClean="0">
                <a:solidFill>
                  <a:sysClr val="windowText" lastClr="000000"/>
                </a:solidFill>
              </a:rPr>
              <a:t>Transformationskurve</a:t>
            </a:r>
            <a:endParaRPr lang="en-US" sz="2631" dirty="0">
              <a:solidFill>
                <a:sysClr val="windowText" lastClr="000000"/>
              </a:solidFill>
            </a:endParaRPr>
          </a:p>
        </p:txBody>
      </p:sp>
      <p:sp>
        <p:nvSpPr>
          <p:cNvPr id="3" name="Textfeld 2">
            <a:extLst>
              <a:ext uri="{FF2B5EF4-FFF2-40B4-BE49-F238E27FC236}">
                <a16:creationId xmlns:a16="http://schemas.microsoft.com/office/drawing/2014/main" id="{AB62B75A-7654-4324-94C9-289FFE47A635}"/>
              </a:ext>
            </a:extLst>
          </p:cNvPr>
          <p:cNvSpPr txBox="1"/>
          <p:nvPr/>
        </p:nvSpPr>
        <p:spPr>
          <a:xfrm>
            <a:off x="96832" y="1519501"/>
            <a:ext cx="11385766" cy="857913"/>
          </a:xfrm>
          <a:prstGeom prst="rect">
            <a:avLst/>
          </a:prstGeom>
          <a:noFill/>
        </p:spPr>
        <p:txBody>
          <a:bodyPr wrap="square" rtlCol="0">
            <a:noAutofit/>
          </a:bodyPr>
          <a:lstStyle/>
          <a:p>
            <a:r>
              <a:rPr lang="de-DE" sz="2000" dirty="0" smtClean="0"/>
              <a:t>Beide Produkte sollen einer neoklassischen Produktionsfunktion unterliegen, abhängig einmal vom mobilen Faktor L dem </a:t>
            </a:r>
            <a:r>
              <a:rPr lang="de-DE" sz="2000" dirty="0" err="1" smtClean="0"/>
              <a:t>dem</a:t>
            </a:r>
            <a:r>
              <a:rPr lang="de-DE" sz="2000" dirty="0" smtClean="0"/>
              <a:t> spezifischen Faktor Kapital</a:t>
            </a:r>
            <a:endParaRPr lang="de-DE" sz="2000" dirty="0"/>
          </a:p>
        </p:txBody>
      </p:sp>
      <p:sp>
        <p:nvSpPr>
          <p:cNvPr id="7" name="Textfeld 6">
            <a:extLst>
              <a:ext uri="{FF2B5EF4-FFF2-40B4-BE49-F238E27FC236}">
                <a16:creationId xmlns:a16="http://schemas.microsoft.com/office/drawing/2014/main" id="{AB62B75A-7654-4324-94C9-289FFE47A635}"/>
              </a:ext>
            </a:extLst>
          </p:cNvPr>
          <p:cNvSpPr txBox="1"/>
          <p:nvPr/>
        </p:nvSpPr>
        <p:spPr>
          <a:xfrm>
            <a:off x="96832" y="653949"/>
            <a:ext cx="10592072" cy="857913"/>
          </a:xfrm>
          <a:prstGeom prst="rect">
            <a:avLst/>
          </a:prstGeom>
          <a:noFill/>
        </p:spPr>
        <p:txBody>
          <a:bodyPr wrap="square" rtlCol="0">
            <a:noAutofit/>
          </a:bodyPr>
          <a:lstStyle/>
          <a:p>
            <a:r>
              <a:rPr lang="de-DE" sz="2000" dirty="0" smtClean="0"/>
              <a:t>Ähnlich wie im </a:t>
            </a:r>
            <a:r>
              <a:rPr lang="de-DE" sz="2000" dirty="0" err="1" smtClean="0"/>
              <a:t>Ricardomodell</a:t>
            </a:r>
            <a:r>
              <a:rPr lang="de-DE" sz="2000" dirty="0" smtClean="0"/>
              <a:t>, ist die Frage zu klären, wie die beiden Güter M und G bei endlichen Ressourcen zusammenhängen. </a:t>
            </a:r>
            <a:endParaRPr lang="de-DE" sz="2000" dirty="0"/>
          </a:p>
        </p:txBody>
      </p:sp>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id="{AB62B75A-7654-4324-94C9-289FFE47A635}"/>
                  </a:ext>
                </a:extLst>
              </p:cNvPr>
              <p:cNvSpPr txBox="1"/>
              <p:nvPr/>
            </p:nvSpPr>
            <p:spPr>
              <a:xfrm>
                <a:off x="96832" y="2377414"/>
                <a:ext cx="11385766" cy="857913"/>
              </a:xfrm>
              <a:prstGeom prst="rect">
                <a:avLst/>
              </a:prstGeom>
              <a:noFill/>
            </p:spPr>
            <p:txBody>
              <a:bodyPr wrap="square" rtlCol="0">
                <a:noAutofit/>
              </a:bodyPr>
              <a:lstStyle/>
              <a:p>
                <a:r>
                  <a:rPr lang="de-DE" sz="2000" dirty="0" smtClean="0"/>
                  <a:t>G=G(K</a:t>
                </a:r>
                <a:r>
                  <a:rPr lang="de-DE" sz="2000" baseline="-25000" dirty="0" smtClean="0"/>
                  <a:t>G</a:t>
                </a:r>
                <a:r>
                  <a:rPr lang="de-DE" sz="2000" dirty="0" smtClean="0"/>
                  <a:t>,L</a:t>
                </a:r>
                <a:r>
                  <a:rPr lang="de-DE" sz="2000" baseline="-25000" dirty="0"/>
                  <a:t>G</a:t>
                </a:r>
                <a:r>
                  <a:rPr lang="de-DE" sz="2000" dirty="0" smtClean="0"/>
                  <a:t>) und M=M(K</a:t>
                </a:r>
                <a:r>
                  <a:rPr lang="de-DE" sz="2000" baseline="-25000" dirty="0" smtClean="0"/>
                  <a:t>M</a:t>
                </a:r>
                <a:r>
                  <a:rPr lang="de-DE" sz="2000" dirty="0" smtClean="0"/>
                  <a:t>,L</a:t>
                </a:r>
                <a:r>
                  <a:rPr lang="de-DE" sz="2000" baseline="-25000" dirty="0" smtClean="0"/>
                  <a:t>M</a:t>
                </a:r>
                <a:r>
                  <a:rPr lang="de-DE" sz="2000" dirty="0" smtClean="0"/>
                  <a:t>), wobei K</a:t>
                </a:r>
                <a:r>
                  <a:rPr lang="de-DE" sz="2000" baseline="-25000" dirty="0" smtClean="0"/>
                  <a:t>G</a:t>
                </a:r>
                <a:r>
                  <a:rPr lang="de-DE" sz="2000" dirty="0" smtClean="0"/>
                  <a:t> und K</a:t>
                </a:r>
                <a:r>
                  <a:rPr lang="de-DE" sz="2000" baseline="-25000" dirty="0" smtClean="0"/>
                  <a:t>M</a:t>
                </a:r>
                <a:r>
                  <a:rPr lang="de-DE" sz="2000" dirty="0" smtClean="0"/>
                  <a:t> als konstanten angesehen werden können, während  L</a:t>
                </a:r>
                <a:r>
                  <a:rPr lang="de-DE" sz="2000" baseline="-25000" dirty="0" smtClean="0"/>
                  <a:t>G</a:t>
                </a:r>
                <a:r>
                  <a:rPr lang="de-DE" sz="2000" dirty="0" smtClean="0"/>
                  <a:t> </a:t>
                </a:r>
                <a:r>
                  <a:rPr lang="de-DE" sz="2000" dirty="0"/>
                  <a:t>und </a:t>
                </a:r>
                <a:r>
                  <a:rPr lang="de-DE" sz="2000" dirty="0" smtClean="0"/>
                  <a:t>L</a:t>
                </a:r>
                <a:r>
                  <a:rPr lang="de-DE" sz="2000" baseline="-25000" dirty="0" smtClean="0"/>
                  <a:t>M</a:t>
                </a:r>
                <a:r>
                  <a:rPr lang="de-DE" sz="2000" dirty="0" smtClean="0"/>
                  <a:t> über die verfügbare Anzahl an Arbeitern </a:t>
                </a:r>
                <a14:m>
                  <m:oMath xmlns:m="http://schemas.openxmlformats.org/officeDocument/2006/math">
                    <m:acc>
                      <m:accPr>
                        <m:chr m:val="̅"/>
                        <m:ctrlPr>
                          <a:rPr lang="de-DE" sz="2000" i="1">
                            <a:latin typeface="Cambria Math" panose="02040503050406030204" pitchFamily="18" charset="0"/>
                          </a:rPr>
                        </m:ctrlPr>
                      </m:accPr>
                      <m:e>
                        <m:r>
                          <a:rPr lang="de-DE" sz="2000" i="1">
                            <a:latin typeface="Cambria Math" panose="02040503050406030204" pitchFamily="18" charset="0"/>
                          </a:rPr>
                          <m:t>𝐿</m:t>
                        </m:r>
                      </m:e>
                    </m:acc>
                  </m:oMath>
                </a14:m>
                <a:r>
                  <a:rPr lang="de-DE" sz="2000" dirty="0" smtClean="0"/>
                  <a:t>=</a:t>
                </a:r>
                <a:r>
                  <a:rPr lang="de-DE" sz="2000" dirty="0"/>
                  <a:t> L</a:t>
                </a:r>
                <a:r>
                  <a:rPr lang="de-DE" sz="2000" baseline="-25000" dirty="0"/>
                  <a:t>G</a:t>
                </a:r>
                <a:r>
                  <a:rPr lang="de-DE" sz="2000" dirty="0"/>
                  <a:t> </a:t>
                </a:r>
                <a:r>
                  <a:rPr lang="de-DE" sz="2000" dirty="0" smtClean="0"/>
                  <a:t>+ L</a:t>
                </a:r>
                <a:r>
                  <a:rPr lang="de-DE" sz="2000" baseline="-25000" dirty="0" smtClean="0"/>
                  <a:t>M</a:t>
                </a:r>
                <a:r>
                  <a:rPr lang="de-DE" sz="2000" dirty="0" smtClean="0"/>
                  <a:t> zusammenhängen. </a:t>
                </a:r>
                <a:endParaRPr lang="de-DE" sz="2000" dirty="0"/>
              </a:p>
              <a:p>
                <a:endParaRPr lang="de-DE" sz="2000" dirty="0"/>
              </a:p>
            </p:txBody>
          </p:sp>
        </mc:Choice>
        <mc:Fallback xmlns="">
          <p:sp>
            <p:nvSpPr>
              <p:cNvPr id="8" name="Textfeld 7">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96832" y="2377414"/>
                <a:ext cx="11385766" cy="857913"/>
              </a:xfrm>
              <a:prstGeom prst="rect">
                <a:avLst/>
              </a:prstGeom>
              <a:blipFill>
                <a:blip r:embed="rId4"/>
                <a:stretch>
                  <a:fillRect l="-589" t="-4255"/>
                </a:stretch>
              </a:blipFill>
            </p:spPr>
            <p:txBody>
              <a:bodyPr/>
              <a:lstStyle/>
              <a:p>
                <a:r>
                  <a:rPr lang="de-DE">
                    <a:noFill/>
                  </a:rPr>
                  <a:t> </a:t>
                </a:r>
              </a:p>
            </p:txBody>
          </p:sp>
        </mc:Fallback>
      </mc:AlternateContent>
      <p:sp>
        <p:nvSpPr>
          <p:cNvPr id="9" name="Textfeld 8">
            <a:extLst>
              <a:ext uri="{FF2B5EF4-FFF2-40B4-BE49-F238E27FC236}">
                <a16:creationId xmlns:a16="http://schemas.microsoft.com/office/drawing/2014/main" id="{AB62B75A-7654-4324-94C9-289FFE47A635}"/>
              </a:ext>
            </a:extLst>
          </p:cNvPr>
          <p:cNvSpPr txBox="1"/>
          <p:nvPr/>
        </p:nvSpPr>
        <p:spPr>
          <a:xfrm>
            <a:off x="96832" y="3177041"/>
            <a:ext cx="11385766" cy="857913"/>
          </a:xfrm>
          <a:prstGeom prst="rect">
            <a:avLst/>
          </a:prstGeom>
          <a:noFill/>
        </p:spPr>
        <p:txBody>
          <a:bodyPr wrap="square" rtlCol="0">
            <a:noAutofit/>
          </a:bodyPr>
          <a:lstStyle/>
          <a:p>
            <a:r>
              <a:rPr lang="de-DE" sz="2000" dirty="0" smtClean="0"/>
              <a:t>Jeder Arbeiter, der in der Landwirtschaft eingesetzt wird, kann nicht in der Industrie arbeiten</a:t>
            </a:r>
            <a:endParaRPr lang="de-DE" sz="2000" dirty="0"/>
          </a:p>
          <a:p>
            <a:endParaRPr lang="de-DE" sz="2000" dirty="0"/>
          </a:p>
        </p:txBody>
      </p:sp>
      <p:sp>
        <p:nvSpPr>
          <p:cNvPr id="10" name="Textfeld 9">
            <a:extLst>
              <a:ext uri="{FF2B5EF4-FFF2-40B4-BE49-F238E27FC236}">
                <a16:creationId xmlns:a16="http://schemas.microsoft.com/office/drawing/2014/main" id="{AB62B75A-7654-4324-94C9-289FFE47A635}"/>
              </a:ext>
            </a:extLst>
          </p:cNvPr>
          <p:cNvSpPr txBox="1"/>
          <p:nvPr/>
        </p:nvSpPr>
        <p:spPr>
          <a:xfrm>
            <a:off x="96832" y="3710056"/>
            <a:ext cx="11385766" cy="1124525"/>
          </a:xfrm>
          <a:prstGeom prst="rect">
            <a:avLst/>
          </a:prstGeom>
          <a:noFill/>
        </p:spPr>
        <p:txBody>
          <a:bodyPr wrap="square" rtlCol="0">
            <a:noAutofit/>
          </a:bodyPr>
          <a:lstStyle/>
          <a:p>
            <a:r>
              <a:rPr lang="de-DE" sz="2000" dirty="0" smtClean="0"/>
              <a:t>Aus diesem Aspekt lässt sich wieder eine Transformationskurve ableiten, indem man ausgehend von irgend einer Aufteilung der Arbeiter auf die beiden Sektoren sich fragt, wie die Produktionsmengen sich ändern, wenn ein Arbeiter vom einen Sektor in den anderen wechselt</a:t>
            </a:r>
            <a:endParaRPr lang="de-DE" sz="2000" dirty="0"/>
          </a:p>
          <a:p>
            <a:endParaRPr lang="de-DE" sz="2000" dirty="0"/>
          </a:p>
        </p:txBody>
      </p:sp>
      <p:sp>
        <p:nvSpPr>
          <p:cNvPr id="11" name="Textfeld 10">
            <a:extLst>
              <a:ext uri="{FF2B5EF4-FFF2-40B4-BE49-F238E27FC236}">
                <a16:creationId xmlns:a16="http://schemas.microsoft.com/office/drawing/2014/main" id="{AB62B75A-7654-4324-94C9-289FFE47A635}"/>
              </a:ext>
            </a:extLst>
          </p:cNvPr>
          <p:cNvSpPr txBox="1"/>
          <p:nvPr/>
        </p:nvSpPr>
        <p:spPr>
          <a:xfrm>
            <a:off x="96832" y="4810506"/>
            <a:ext cx="11385766" cy="997608"/>
          </a:xfrm>
          <a:prstGeom prst="rect">
            <a:avLst/>
          </a:prstGeom>
          <a:noFill/>
        </p:spPr>
        <p:txBody>
          <a:bodyPr wrap="square" rtlCol="0">
            <a:noAutofit/>
          </a:bodyPr>
          <a:lstStyle/>
          <a:p>
            <a:r>
              <a:rPr lang="de-DE" sz="2000" dirty="0" smtClean="0"/>
              <a:t>Alle möglichen Aufteilungen der Arbeit ergeben damit alle möglichen Güterkombinationen der beiden Güter G und M</a:t>
            </a:r>
            <a:endParaRPr lang="de-DE" sz="2000" dirty="0"/>
          </a:p>
          <a:p>
            <a:endParaRPr lang="de-DE" sz="2000" dirty="0"/>
          </a:p>
        </p:txBody>
      </p:sp>
      <p:sp>
        <p:nvSpPr>
          <p:cNvPr id="13" name="Textfeld 12">
            <a:extLst>
              <a:ext uri="{FF2B5EF4-FFF2-40B4-BE49-F238E27FC236}">
                <a16:creationId xmlns:a16="http://schemas.microsoft.com/office/drawing/2014/main" id="{AB62B75A-7654-4324-94C9-289FFE47A635}"/>
              </a:ext>
            </a:extLst>
          </p:cNvPr>
          <p:cNvSpPr txBox="1"/>
          <p:nvPr/>
        </p:nvSpPr>
        <p:spPr>
          <a:xfrm>
            <a:off x="96832" y="5610057"/>
            <a:ext cx="11385766" cy="997608"/>
          </a:xfrm>
          <a:prstGeom prst="rect">
            <a:avLst/>
          </a:prstGeom>
          <a:noFill/>
        </p:spPr>
        <p:txBody>
          <a:bodyPr wrap="square" rtlCol="0">
            <a:noAutofit/>
          </a:bodyPr>
          <a:lstStyle/>
          <a:p>
            <a:r>
              <a:rPr lang="de-DE" sz="2000" dirty="0" smtClean="0"/>
              <a:t>Im Folgenden betrachten wir die Ableitung der Transformationskurve auf grafische Weise in einem Vier-Felder-Diagramm</a:t>
            </a:r>
            <a:endParaRPr lang="de-DE" sz="2000" dirty="0"/>
          </a:p>
          <a:p>
            <a:endParaRPr lang="de-DE" sz="2000" dirty="0"/>
          </a:p>
        </p:txBody>
      </p:sp>
    </p:spTree>
    <p:extLst>
      <p:ext uri="{BB962C8B-B14F-4D97-AF65-F5344CB8AC3E}">
        <p14:creationId xmlns:p14="http://schemas.microsoft.com/office/powerpoint/2010/main" val="206219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9" grpId="0"/>
      <p:bldP spid="10" grpId="0"/>
      <p:bldP spid="11"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1"/>
          <p:cNvGrpSpPr/>
          <p:nvPr/>
        </p:nvGrpSpPr>
        <p:grpSpPr>
          <a:xfrm>
            <a:off x="449070" y="869177"/>
            <a:ext cx="5593458" cy="5069366"/>
            <a:chOff x="449070" y="869177"/>
            <a:chExt cx="5593458" cy="5069366"/>
          </a:xfrm>
        </p:grpSpPr>
        <p:grpSp>
          <p:nvGrpSpPr>
            <p:cNvPr id="15" name="Gruppieren 14"/>
            <p:cNvGrpSpPr/>
            <p:nvPr/>
          </p:nvGrpSpPr>
          <p:grpSpPr>
            <a:xfrm>
              <a:off x="566065" y="982052"/>
              <a:ext cx="5343558" cy="4771825"/>
              <a:chOff x="2910924" y="420786"/>
              <a:chExt cx="5343558" cy="4771825"/>
            </a:xfrm>
          </p:grpSpPr>
          <p:cxnSp>
            <p:nvCxnSpPr>
              <p:cNvPr id="5" name="Gerade Verbindung mit Pfeil 4"/>
              <p:cNvCxnSpPr/>
              <p:nvPr/>
            </p:nvCxnSpPr>
            <p:spPr>
              <a:xfrm>
                <a:off x="4627984" y="3085322"/>
                <a:ext cx="3626498" cy="18662"/>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6" name="Gerade Verbindung mit Pfeil 5"/>
              <p:cNvCxnSpPr/>
              <p:nvPr/>
            </p:nvCxnSpPr>
            <p:spPr>
              <a:xfrm flipH="1">
                <a:off x="2910924" y="3085322"/>
                <a:ext cx="1959657" cy="9067"/>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8" name="Gerade Verbindung mit Pfeil 7"/>
              <p:cNvCxnSpPr/>
              <p:nvPr/>
            </p:nvCxnSpPr>
            <p:spPr>
              <a:xfrm flipV="1">
                <a:off x="4870580" y="420786"/>
                <a:ext cx="0" cy="2630819"/>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10" name="Gerade Verbindung mit Pfeil 9"/>
              <p:cNvCxnSpPr/>
              <p:nvPr/>
            </p:nvCxnSpPr>
            <p:spPr>
              <a:xfrm>
                <a:off x="4870580" y="3108484"/>
                <a:ext cx="0" cy="2084127"/>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grpSp>
        <p:sp>
          <p:nvSpPr>
            <p:cNvPr id="19" name="Textfeld 18"/>
            <p:cNvSpPr txBox="1"/>
            <p:nvPr/>
          </p:nvSpPr>
          <p:spPr>
            <a:xfrm>
              <a:off x="5660692" y="3633354"/>
              <a:ext cx="381836" cy="369332"/>
            </a:xfrm>
            <a:prstGeom prst="rect">
              <a:avLst/>
            </a:prstGeom>
            <a:noFill/>
          </p:spPr>
          <p:txBody>
            <a:bodyPr wrap="none" rtlCol="0">
              <a:spAutoFit/>
            </a:bodyPr>
            <a:lstStyle/>
            <a:p>
              <a:r>
                <a:rPr lang="de-DE" dirty="0" smtClean="0"/>
                <a:t>M</a:t>
              </a:r>
              <a:endParaRPr lang="de-DE" dirty="0"/>
            </a:p>
          </p:txBody>
        </p:sp>
        <p:sp>
          <p:nvSpPr>
            <p:cNvPr id="20" name="Textfeld 19"/>
            <p:cNvSpPr txBox="1"/>
            <p:nvPr/>
          </p:nvSpPr>
          <p:spPr>
            <a:xfrm>
              <a:off x="2143885" y="869177"/>
              <a:ext cx="330540" cy="369332"/>
            </a:xfrm>
            <a:prstGeom prst="rect">
              <a:avLst/>
            </a:prstGeom>
            <a:noFill/>
          </p:spPr>
          <p:txBody>
            <a:bodyPr wrap="none" rtlCol="0">
              <a:spAutoFit/>
            </a:bodyPr>
            <a:lstStyle/>
            <a:p>
              <a:r>
                <a:rPr lang="de-DE" dirty="0"/>
                <a:t>G</a:t>
              </a:r>
            </a:p>
          </p:txBody>
        </p:sp>
        <p:sp>
          <p:nvSpPr>
            <p:cNvPr id="21" name="Textfeld 20">
              <a:extLst>
                <a:ext uri="{FF2B5EF4-FFF2-40B4-BE49-F238E27FC236}">
                  <a16:creationId xmlns:a16="http://schemas.microsoft.com/office/drawing/2014/main" id="{FFE1E00B-8440-404A-A8FC-683BE6792240}"/>
                </a:ext>
              </a:extLst>
            </p:cNvPr>
            <p:cNvSpPr txBox="1"/>
            <p:nvPr/>
          </p:nvSpPr>
          <p:spPr>
            <a:xfrm>
              <a:off x="449070" y="3612871"/>
              <a:ext cx="374911" cy="369332"/>
            </a:xfrm>
            <a:prstGeom prst="rect">
              <a:avLst/>
            </a:prstGeom>
            <a:noFill/>
          </p:spPr>
          <p:txBody>
            <a:bodyPr wrap="none" rtlCol="0">
              <a:spAutoFit/>
            </a:bodyPr>
            <a:lstStyle/>
            <a:p>
              <a:r>
                <a:rPr lang="de-DE" dirty="0"/>
                <a:t>L</a:t>
              </a:r>
              <a:r>
                <a:rPr lang="de-DE" baseline="-25000" dirty="0"/>
                <a:t>G</a:t>
              </a:r>
              <a:endParaRPr lang="de-DE" dirty="0"/>
            </a:p>
          </p:txBody>
        </p:sp>
        <p:sp>
          <p:nvSpPr>
            <p:cNvPr id="22" name="Textfeld 21">
              <a:extLst>
                <a:ext uri="{FF2B5EF4-FFF2-40B4-BE49-F238E27FC236}">
                  <a16:creationId xmlns:a16="http://schemas.microsoft.com/office/drawing/2014/main" id="{1132EFE1-CC06-4A2F-B7E5-22BC27B7C9A0}"/>
                </a:ext>
              </a:extLst>
            </p:cNvPr>
            <p:cNvSpPr txBox="1"/>
            <p:nvPr/>
          </p:nvSpPr>
          <p:spPr>
            <a:xfrm>
              <a:off x="2525721" y="5569211"/>
              <a:ext cx="413896" cy="369332"/>
            </a:xfrm>
            <a:prstGeom prst="rect">
              <a:avLst/>
            </a:prstGeom>
            <a:noFill/>
          </p:spPr>
          <p:txBody>
            <a:bodyPr wrap="none" rtlCol="0">
              <a:spAutoFit/>
            </a:bodyPr>
            <a:lstStyle/>
            <a:p>
              <a:r>
                <a:rPr lang="de-DE" dirty="0"/>
                <a:t>L</a:t>
              </a:r>
              <a:r>
                <a:rPr lang="de-DE" baseline="-25000" dirty="0"/>
                <a:t>M</a:t>
              </a:r>
              <a:endParaRPr lang="de-DE" dirty="0"/>
            </a:p>
          </p:txBody>
        </p:sp>
      </p:grpSp>
      <mc:AlternateContent xmlns:mc="http://schemas.openxmlformats.org/markup-compatibility/2006" xmlns:a14="http://schemas.microsoft.com/office/drawing/2010/main">
        <mc:Choice Requires="a14">
          <p:sp>
            <p:nvSpPr>
              <p:cNvPr id="23" name="Rectangle 12">
                <a:extLst>
                  <a:ext uri="{FF2B5EF4-FFF2-40B4-BE49-F238E27FC236}">
                    <a16:creationId xmlns:a16="http://schemas.microsoft.com/office/drawing/2014/main" id="{6CA2F0F6-2DB0-4792-9F64-96428F82F3FE}"/>
                  </a:ext>
                </a:extLst>
              </p:cNvPr>
              <p:cNvSpPr/>
              <p:nvPr/>
            </p:nvSpPr>
            <p:spPr>
              <a:xfrm>
                <a:off x="299902" y="1146562"/>
                <a:ext cx="1245991"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smtClean="0">
                          <a:latin typeface="Cambria Math" panose="02040503050406030204" pitchFamily="18" charset="0"/>
                        </a:rPr>
                        <m:t>𝑮</m:t>
                      </m:r>
                      <m:r>
                        <a:rPr lang="de-DE" sz="1633" b="1" i="1" smtClean="0">
                          <a:latin typeface="Cambria Math" panose="02040503050406030204" pitchFamily="18" charset="0"/>
                        </a:rPr>
                        <m:t>(</m:t>
                      </m:r>
                      <m:r>
                        <a:rPr lang="de-DE" sz="1633" b="1" i="1" smtClean="0">
                          <a:latin typeface="Cambria Math" panose="02040503050406030204" pitchFamily="18" charset="0"/>
                        </a:rPr>
                        <m:t>𝑳</m:t>
                      </m:r>
                      <m:r>
                        <a:rPr lang="de-DE" sz="1633" b="1" i="1" smtClean="0">
                          <a:latin typeface="Cambria Math" panose="02040503050406030204" pitchFamily="18" charset="0"/>
                        </a:rPr>
                        <m:t>)</m:t>
                      </m:r>
                    </m:oMath>
                  </m:oMathPara>
                </a14:m>
                <a:endParaRPr lang="en-US" sz="1633" b="1" dirty="0"/>
              </a:p>
            </p:txBody>
          </p:sp>
        </mc:Choice>
        <mc:Fallback xmlns="">
          <p:sp>
            <p:nvSpPr>
              <p:cNvPr id="23" name="Rectangle 12">
                <a:extLst>
                  <a:ext uri="{FF2B5EF4-FFF2-40B4-BE49-F238E27FC236}">
                    <a16:creationId xmlns:a16="http://schemas.microsoft.com/office/drawing/2014/main" id="{6CA2F0F6-2DB0-4792-9F64-96428F82F3FE}"/>
                  </a:ext>
                </a:extLst>
              </p:cNvPr>
              <p:cNvSpPr>
                <a:spLocks noRot="1" noChangeAspect="1" noMove="1" noResize="1" noEditPoints="1" noAdjustHandles="1" noChangeArrowheads="1" noChangeShapeType="1" noTextEdit="1"/>
              </p:cNvSpPr>
              <p:nvPr/>
            </p:nvSpPr>
            <p:spPr>
              <a:xfrm>
                <a:off x="299902" y="1146562"/>
                <a:ext cx="1245991" cy="343620"/>
              </a:xfrm>
              <a:prstGeom prst="rect">
                <a:avLst/>
              </a:prstGeom>
              <a:blipFill>
                <a:blip r:embed="rId4"/>
                <a:stretch>
                  <a:fillRect b="-1428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4" name="Rectangle 12">
                <a:extLst>
                  <a:ext uri="{FF2B5EF4-FFF2-40B4-BE49-F238E27FC236}">
                    <a16:creationId xmlns:a16="http://schemas.microsoft.com/office/drawing/2014/main" id="{6CA2F0F6-2DB0-4792-9F64-96428F82F3FE}"/>
                  </a:ext>
                </a:extLst>
              </p:cNvPr>
              <p:cNvSpPr/>
              <p:nvPr/>
            </p:nvSpPr>
            <p:spPr>
              <a:xfrm>
                <a:off x="4780858" y="5225591"/>
                <a:ext cx="937847" cy="343620"/>
              </a:xfrm>
              <a:prstGeom prst="rect">
                <a:avLst/>
              </a:prstGeom>
            </p:spPr>
            <p:txBody>
              <a:bodyPr wrap="square">
                <a:spAutoFit/>
              </a:bodyPr>
              <a:lstStyle/>
              <a:p>
                <a:r>
                  <a:rPr lang="de-DE" sz="1633" b="1" dirty="0" smtClean="0"/>
                  <a:t>M</a:t>
                </a:r>
                <a14:m>
                  <m:oMath xmlns:m="http://schemas.openxmlformats.org/officeDocument/2006/math">
                    <m:r>
                      <a:rPr lang="de-DE" sz="1633" b="1" i="1" smtClean="0">
                        <a:latin typeface="Cambria Math" panose="02040503050406030204" pitchFamily="18" charset="0"/>
                      </a:rPr>
                      <m:t>(</m:t>
                    </m:r>
                    <m:r>
                      <a:rPr lang="de-DE" sz="1633" b="1" i="1" smtClean="0">
                        <a:latin typeface="Cambria Math" panose="02040503050406030204" pitchFamily="18" charset="0"/>
                      </a:rPr>
                      <m:t>𝑳</m:t>
                    </m:r>
                    <m:r>
                      <a:rPr lang="de-DE" sz="1633" b="1" i="1" smtClean="0">
                        <a:latin typeface="Cambria Math" panose="02040503050406030204" pitchFamily="18" charset="0"/>
                      </a:rPr>
                      <m:t>)</m:t>
                    </m:r>
                  </m:oMath>
                </a14:m>
                <a:endParaRPr lang="en-US" sz="1633" b="1" dirty="0"/>
              </a:p>
            </p:txBody>
          </p:sp>
        </mc:Choice>
        <mc:Fallback xmlns="">
          <p:sp>
            <p:nvSpPr>
              <p:cNvPr id="24" name="Rectangle 12">
                <a:extLst>
                  <a:ext uri="{FF2B5EF4-FFF2-40B4-BE49-F238E27FC236}">
                    <a16:creationId xmlns:a16="http://schemas.microsoft.com/office/drawing/2014/main" id="{6CA2F0F6-2DB0-4792-9F64-96428F82F3FE}"/>
                  </a:ext>
                </a:extLst>
              </p:cNvPr>
              <p:cNvSpPr>
                <a:spLocks noRot="1" noChangeAspect="1" noMove="1" noResize="1" noEditPoints="1" noAdjustHandles="1" noChangeArrowheads="1" noChangeShapeType="1" noTextEdit="1"/>
              </p:cNvSpPr>
              <p:nvPr/>
            </p:nvSpPr>
            <p:spPr>
              <a:xfrm>
                <a:off x="4780858" y="5225591"/>
                <a:ext cx="937847" cy="343620"/>
              </a:xfrm>
              <a:prstGeom prst="rect">
                <a:avLst/>
              </a:prstGeom>
              <a:blipFill>
                <a:blip r:embed="rId5"/>
                <a:stretch>
                  <a:fillRect l="-3896" t="-5263" b="-22807"/>
                </a:stretch>
              </a:blipFill>
            </p:spPr>
            <p:txBody>
              <a:bodyPr/>
              <a:lstStyle/>
              <a:p>
                <a:r>
                  <a:rPr lang="de-DE">
                    <a:noFill/>
                  </a:rPr>
                  <a:t> </a:t>
                </a:r>
              </a:p>
            </p:txBody>
          </p:sp>
        </mc:Fallback>
      </mc:AlternateContent>
      <p:sp>
        <p:nvSpPr>
          <p:cNvPr id="25" name="Title 1"/>
          <p:cNvSpPr txBox="1">
            <a:spLocks/>
          </p:cNvSpPr>
          <p:nvPr/>
        </p:nvSpPr>
        <p:spPr>
          <a:xfrm>
            <a:off x="26079" y="13656"/>
            <a:ext cx="5572288"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Transformationskurve</a:t>
            </a:r>
            <a:endParaRPr lang="en-US" sz="2631" dirty="0">
              <a:solidFill>
                <a:sysClr val="windowText" lastClr="000000"/>
              </a:solidFill>
            </a:endParaRPr>
          </a:p>
        </p:txBody>
      </p:sp>
      <p:sp>
        <p:nvSpPr>
          <p:cNvPr id="14" name="Textfeld 13">
            <a:extLst>
              <a:ext uri="{FF2B5EF4-FFF2-40B4-BE49-F238E27FC236}">
                <a16:creationId xmlns:a16="http://schemas.microsoft.com/office/drawing/2014/main" id="{AB62B75A-7654-4324-94C9-289FFE47A635}"/>
              </a:ext>
            </a:extLst>
          </p:cNvPr>
          <p:cNvSpPr txBox="1"/>
          <p:nvPr/>
        </p:nvSpPr>
        <p:spPr>
          <a:xfrm>
            <a:off x="6015135" y="56236"/>
            <a:ext cx="6176865" cy="242344"/>
          </a:xfrm>
          <a:prstGeom prst="rect">
            <a:avLst/>
          </a:prstGeom>
          <a:noFill/>
        </p:spPr>
        <p:txBody>
          <a:bodyPr wrap="square" rtlCol="0">
            <a:noAutofit/>
          </a:bodyPr>
          <a:lstStyle/>
          <a:p>
            <a:r>
              <a:rPr lang="de-DE" sz="1000" dirty="0" smtClean="0"/>
              <a:t>Zunächst tragen wir die beiden neoklassischen Produktionsfunktion ab. </a:t>
            </a:r>
            <a:endParaRPr lang="de-DE" sz="2000" dirty="0"/>
          </a:p>
        </p:txBody>
      </p:sp>
      <p:sp>
        <p:nvSpPr>
          <p:cNvPr id="16" name="Textfeld 15">
            <a:extLst>
              <a:ext uri="{FF2B5EF4-FFF2-40B4-BE49-F238E27FC236}">
                <a16:creationId xmlns:a16="http://schemas.microsoft.com/office/drawing/2014/main" id="{AB62B75A-7654-4324-94C9-289FFE47A635}"/>
              </a:ext>
            </a:extLst>
          </p:cNvPr>
          <p:cNvSpPr txBox="1"/>
          <p:nvPr/>
        </p:nvSpPr>
        <p:spPr>
          <a:xfrm>
            <a:off x="6015134" y="253608"/>
            <a:ext cx="6176865" cy="466279"/>
          </a:xfrm>
          <a:prstGeom prst="rect">
            <a:avLst/>
          </a:prstGeom>
          <a:noFill/>
        </p:spPr>
        <p:txBody>
          <a:bodyPr wrap="square" rtlCol="0">
            <a:noAutofit/>
          </a:bodyPr>
          <a:lstStyle/>
          <a:p>
            <a:r>
              <a:rPr lang="de-DE" sz="1000" dirty="0" smtClean="0"/>
              <a:t>Der Output M wird nach rechts abgetragen und die dafür notwendige Arbeit nach unten. Gegenüber der vorherigen Grafik ist die Kurve damit um 90° nach rechts gedreht</a:t>
            </a:r>
            <a:endParaRPr lang="de-DE" sz="1000" dirty="0"/>
          </a:p>
        </p:txBody>
      </p:sp>
      <p:pic>
        <p:nvPicPr>
          <p:cNvPr id="17" name="Grafik 16"/>
          <p:cNvPicPr>
            <a:picLocks noChangeAspect="1"/>
          </p:cNvPicPr>
          <p:nvPr/>
        </p:nvPicPr>
        <p:blipFill>
          <a:blip r:embed="rId6"/>
          <a:stretch>
            <a:fillRect/>
          </a:stretch>
        </p:blipFill>
        <p:spPr>
          <a:xfrm>
            <a:off x="104400" y="468000"/>
            <a:ext cx="5602710" cy="5608806"/>
          </a:xfrm>
          <a:prstGeom prst="rect">
            <a:avLst/>
          </a:prstGeom>
        </p:spPr>
      </p:pic>
      <p:sp>
        <p:nvSpPr>
          <p:cNvPr id="18" name="Textfeld 17">
            <a:extLst>
              <a:ext uri="{FF2B5EF4-FFF2-40B4-BE49-F238E27FC236}">
                <a16:creationId xmlns:a16="http://schemas.microsoft.com/office/drawing/2014/main" id="{AB62B75A-7654-4324-94C9-289FFE47A635}"/>
              </a:ext>
            </a:extLst>
          </p:cNvPr>
          <p:cNvSpPr txBox="1"/>
          <p:nvPr/>
        </p:nvSpPr>
        <p:spPr>
          <a:xfrm>
            <a:off x="6012026" y="580182"/>
            <a:ext cx="6176865" cy="466279"/>
          </a:xfrm>
          <a:prstGeom prst="rect">
            <a:avLst/>
          </a:prstGeom>
          <a:noFill/>
        </p:spPr>
        <p:txBody>
          <a:bodyPr wrap="square" rtlCol="0">
            <a:noAutofit/>
          </a:bodyPr>
          <a:lstStyle/>
          <a:p>
            <a:r>
              <a:rPr lang="de-DE" sz="1000" dirty="0" smtClean="0"/>
              <a:t>Der Output G wird nach oben abgetragen und die dafür notwendige Arbeit nach ´links. Gegenüber der vorherigen Grafik ist die Kurve damit an der vertikalen Achse gespiegelt</a:t>
            </a:r>
            <a:endParaRPr lang="de-DE" sz="1000" dirty="0"/>
          </a:p>
        </p:txBody>
      </p:sp>
      <p:pic>
        <p:nvPicPr>
          <p:cNvPr id="3" name="Grafik 2"/>
          <p:cNvPicPr>
            <a:picLocks noChangeAspect="1"/>
          </p:cNvPicPr>
          <p:nvPr/>
        </p:nvPicPr>
        <p:blipFill>
          <a:blip r:embed="rId7"/>
          <a:stretch>
            <a:fillRect/>
          </a:stretch>
        </p:blipFill>
        <p:spPr>
          <a:xfrm>
            <a:off x="104400" y="468000"/>
            <a:ext cx="5602710" cy="5608806"/>
          </a:xfrm>
          <a:prstGeom prst="rect">
            <a:avLst/>
          </a:prstGeom>
        </p:spPr>
      </p:pic>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AB62B75A-7654-4324-94C9-289FFE47A635}"/>
                  </a:ext>
                </a:extLst>
              </p:cNvPr>
              <p:cNvSpPr txBox="1"/>
              <p:nvPr/>
            </p:nvSpPr>
            <p:spPr>
              <a:xfrm>
                <a:off x="6008918" y="895491"/>
                <a:ext cx="6176865" cy="466279"/>
              </a:xfrm>
              <a:prstGeom prst="rect">
                <a:avLst/>
              </a:prstGeom>
              <a:noFill/>
            </p:spPr>
            <p:txBody>
              <a:bodyPr wrap="square" rtlCol="0">
                <a:noAutofit/>
              </a:bodyPr>
              <a:lstStyle/>
              <a:p>
                <a:r>
                  <a:rPr lang="de-DE" sz="1000" dirty="0" smtClean="0"/>
                  <a:t>Die verfügbare Menge an Arbeit </a:t>
                </a:r>
                <a14:m>
                  <m:oMath xmlns:m="http://schemas.openxmlformats.org/officeDocument/2006/math">
                    <m:acc>
                      <m:accPr>
                        <m:chr m:val="̅"/>
                        <m:ctrlPr>
                          <a:rPr lang="de-DE" sz="1000" i="1">
                            <a:latin typeface="Cambria Math" panose="02040503050406030204" pitchFamily="18" charset="0"/>
                          </a:rPr>
                        </m:ctrlPr>
                      </m:accPr>
                      <m:e>
                        <m:r>
                          <a:rPr lang="de-DE" sz="1000" i="1">
                            <a:latin typeface="Cambria Math" panose="02040503050406030204" pitchFamily="18" charset="0"/>
                          </a:rPr>
                          <m:t>𝐿</m:t>
                        </m:r>
                      </m:e>
                    </m:acc>
                  </m:oMath>
                </a14:m>
                <a:r>
                  <a:rPr lang="de-DE" sz="1000" dirty="0"/>
                  <a:t>= L</a:t>
                </a:r>
                <a:r>
                  <a:rPr lang="de-DE" sz="1000" baseline="-25000" dirty="0"/>
                  <a:t>G</a:t>
                </a:r>
                <a:r>
                  <a:rPr lang="de-DE" sz="1000" dirty="0"/>
                  <a:t> + L</a:t>
                </a:r>
                <a:r>
                  <a:rPr lang="de-DE" sz="1000" baseline="-25000" dirty="0"/>
                  <a:t>M</a:t>
                </a:r>
                <a:r>
                  <a:rPr lang="de-DE" sz="1000" dirty="0"/>
                  <a:t> </a:t>
                </a:r>
                <a:r>
                  <a:rPr lang="de-DE" sz="1000" dirty="0" smtClean="0"/>
                  <a:t>lässt sich nun genauso wie die Budgetmenge in der Mikroökonomie darstellen. Wir lösen nach der Arbeit in der Landwirtschaft auf, und erhalten die Gleichung  </a:t>
                </a:r>
                <a:r>
                  <a:rPr lang="de-DE" sz="1000" dirty="0"/>
                  <a:t>L</a:t>
                </a:r>
                <a:r>
                  <a:rPr lang="de-DE" sz="1000" baseline="-25000" dirty="0"/>
                  <a:t>G </a:t>
                </a:r>
                <a:r>
                  <a:rPr lang="de-DE" sz="1000" dirty="0" smtClean="0"/>
                  <a:t>=</a:t>
                </a:r>
                <a14:m>
                  <m:oMath xmlns:m="http://schemas.openxmlformats.org/officeDocument/2006/math">
                    <m:acc>
                      <m:accPr>
                        <m:chr m:val="̅"/>
                        <m:ctrlPr>
                          <a:rPr lang="de-DE" sz="1000" i="1">
                            <a:latin typeface="Cambria Math" panose="02040503050406030204" pitchFamily="18" charset="0"/>
                          </a:rPr>
                        </m:ctrlPr>
                      </m:accPr>
                      <m:e>
                        <m:r>
                          <a:rPr lang="de-DE" sz="1000" i="1">
                            <a:latin typeface="Cambria Math" panose="02040503050406030204" pitchFamily="18" charset="0"/>
                          </a:rPr>
                          <m:t>𝐿</m:t>
                        </m:r>
                      </m:e>
                    </m:acc>
                  </m:oMath>
                </a14:m>
                <a:r>
                  <a:rPr lang="de-DE" sz="1000" dirty="0" smtClean="0"/>
                  <a:t> </a:t>
                </a:r>
                <a:r>
                  <a:rPr lang="de-DE" sz="1000" dirty="0"/>
                  <a:t>-</a:t>
                </a:r>
                <a:r>
                  <a:rPr lang="de-DE" sz="1000" dirty="0" smtClean="0"/>
                  <a:t> </a:t>
                </a:r>
                <a:r>
                  <a:rPr lang="de-DE" sz="1000" dirty="0"/>
                  <a:t>L</a:t>
                </a:r>
                <a:r>
                  <a:rPr lang="de-DE" sz="1000" baseline="-25000" dirty="0"/>
                  <a:t>M</a:t>
                </a:r>
                <a:r>
                  <a:rPr lang="de-DE" sz="1000" dirty="0" smtClean="0"/>
                  <a:t> mit der Steigung -1. Zu beachten ist nur, dass wir diese „Arbeitsbudgetgerade“ nicht im oberen rechten Quadranten einzeichnen, sondern im linken unteren, wo die jeweiligen Arbeitsmengen in den beiden Sektoren abgetragen sind </a:t>
                </a:r>
                <a:endParaRPr lang="de-DE" sz="1000" dirty="0"/>
              </a:p>
            </p:txBody>
          </p:sp>
        </mc:Choice>
        <mc:Fallback xmlns="">
          <p:sp>
            <p:nvSpPr>
              <p:cNvPr id="26" name="Textfeld 25">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6008918" y="895491"/>
                <a:ext cx="6176865" cy="466279"/>
              </a:xfrm>
              <a:prstGeom prst="rect">
                <a:avLst/>
              </a:prstGeom>
              <a:blipFill>
                <a:blip r:embed="rId24"/>
                <a:stretch>
                  <a:fillRect b="-592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7" name="Textfeld 26">
                <a:extLst>
                  <a:ext uri="{FF2B5EF4-FFF2-40B4-BE49-F238E27FC236}">
                    <a16:creationId xmlns:a16="http://schemas.microsoft.com/office/drawing/2014/main" id="{AB62B75A-7654-4324-94C9-289FFE47A635}"/>
                  </a:ext>
                </a:extLst>
              </p:cNvPr>
              <p:cNvSpPr txBox="1"/>
              <p:nvPr/>
            </p:nvSpPr>
            <p:spPr>
              <a:xfrm>
                <a:off x="6015135" y="1537374"/>
                <a:ext cx="6176865" cy="272765"/>
              </a:xfrm>
              <a:prstGeom prst="rect">
                <a:avLst/>
              </a:prstGeom>
              <a:noFill/>
            </p:spPr>
            <p:txBody>
              <a:bodyPr wrap="square" rtlCol="0">
                <a:noAutofit/>
              </a:bodyPr>
              <a:lstStyle/>
              <a:p>
                <a:r>
                  <a:rPr lang="de-DE" sz="1000" dirty="0" smtClean="0"/>
                  <a:t>Es ergibt sich eine Gerade, mit der Steigung -1, die die beiden Achsen bei der Arbeitsmenge </a:t>
                </a:r>
                <a14:m>
                  <m:oMath xmlns:m="http://schemas.openxmlformats.org/officeDocument/2006/math">
                    <m:acc>
                      <m:accPr>
                        <m:chr m:val="̅"/>
                        <m:ctrlPr>
                          <a:rPr lang="de-DE" sz="1000" i="1">
                            <a:latin typeface="Cambria Math" panose="02040503050406030204" pitchFamily="18" charset="0"/>
                          </a:rPr>
                        </m:ctrlPr>
                      </m:accPr>
                      <m:e>
                        <m:r>
                          <a:rPr lang="de-DE" sz="1000" i="1">
                            <a:latin typeface="Cambria Math" panose="02040503050406030204" pitchFamily="18" charset="0"/>
                          </a:rPr>
                          <m:t>𝐿</m:t>
                        </m:r>
                      </m:e>
                    </m:acc>
                  </m:oMath>
                </a14:m>
                <a:r>
                  <a:rPr lang="de-DE" sz="1000" dirty="0" smtClean="0"/>
                  <a:t> schneidet </a:t>
                </a:r>
                <a:endParaRPr lang="de-DE" sz="1000" dirty="0"/>
              </a:p>
            </p:txBody>
          </p:sp>
        </mc:Choice>
        <mc:Fallback xmlns="">
          <p:sp>
            <p:nvSpPr>
              <p:cNvPr id="27" name="Textfeld 26">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6015135" y="1537374"/>
                <a:ext cx="6176865" cy="272765"/>
              </a:xfrm>
              <a:prstGeom prst="rect">
                <a:avLst/>
              </a:prstGeom>
              <a:blipFill>
                <a:blip r:embed="rId25"/>
                <a:stretch>
                  <a:fillRect b="-4444"/>
                </a:stretch>
              </a:blipFill>
            </p:spPr>
            <p:txBody>
              <a:bodyPr/>
              <a:lstStyle/>
              <a:p>
                <a:r>
                  <a:rPr lang="de-DE">
                    <a:noFill/>
                  </a:rPr>
                  <a:t> </a:t>
                </a:r>
              </a:p>
            </p:txBody>
          </p:sp>
        </mc:Fallback>
      </mc:AlternateContent>
      <p:pic>
        <p:nvPicPr>
          <p:cNvPr id="4" name="Grafik 3"/>
          <p:cNvPicPr>
            <a:picLocks noChangeAspect="1"/>
          </p:cNvPicPr>
          <p:nvPr/>
        </p:nvPicPr>
        <p:blipFill>
          <a:blip r:embed="rId26"/>
          <a:stretch>
            <a:fillRect/>
          </a:stretch>
        </p:blipFill>
        <p:spPr>
          <a:xfrm>
            <a:off x="104400" y="468000"/>
            <a:ext cx="5602710" cy="5608806"/>
          </a:xfrm>
          <a:prstGeom prst="rect">
            <a:avLst/>
          </a:prstGeom>
        </p:spPr>
      </p:pic>
      <mc:AlternateContent xmlns:mc="http://schemas.openxmlformats.org/markup-compatibility/2006" xmlns:a14="http://schemas.microsoft.com/office/drawing/2010/main">
        <mc:Choice Requires="a14">
          <p:sp>
            <p:nvSpPr>
              <p:cNvPr id="9" name="Rechteck 8"/>
              <p:cNvSpPr/>
              <p:nvPr/>
            </p:nvSpPr>
            <p:spPr>
              <a:xfrm>
                <a:off x="2166204" y="5062047"/>
                <a:ext cx="36574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oMath>
                  </m:oMathPara>
                </a14:m>
                <a:endParaRPr lang="de-DE" dirty="0"/>
              </a:p>
            </p:txBody>
          </p:sp>
        </mc:Choice>
        <mc:Fallback xmlns="">
          <p:sp>
            <p:nvSpPr>
              <p:cNvPr id="9" name="Rechteck 8"/>
              <p:cNvSpPr>
                <a:spLocks noRot="1" noChangeAspect="1" noMove="1" noResize="1" noEditPoints="1" noAdjustHandles="1" noChangeArrowheads="1" noChangeShapeType="1" noTextEdit="1"/>
              </p:cNvSpPr>
              <p:nvPr/>
            </p:nvSpPr>
            <p:spPr>
              <a:xfrm>
                <a:off x="2166204" y="5062047"/>
                <a:ext cx="365741" cy="369332"/>
              </a:xfrm>
              <a:prstGeom prst="rect">
                <a:avLst/>
              </a:prstGeom>
              <a:blipFill>
                <a:blip r:embed="rId11"/>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Rechteck 27"/>
              <p:cNvSpPr/>
              <p:nvPr/>
            </p:nvSpPr>
            <p:spPr>
              <a:xfrm>
                <a:off x="737649" y="3646588"/>
                <a:ext cx="36574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oMath>
                  </m:oMathPara>
                </a14:m>
                <a:endParaRPr lang="de-DE" dirty="0"/>
              </a:p>
            </p:txBody>
          </p:sp>
        </mc:Choice>
        <mc:Fallback xmlns="">
          <p:sp>
            <p:nvSpPr>
              <p:cNvPr id="28" name="Rechteck 27"/>
              <p:cNvSpPr>
                <a:spLocks noRot="1" noChangeAspect="1" noMove="1" noResize="1" noEditPoints="1" noAdjustHandles="1" noChangeArrowheads="1" noChangeShapeType="1" noTextEdit="1"/>
              </p:cNvSpPr>
              <p:nvPr/>
            </p:nvSpPr>
            <p:spPr>
              <a:xfrm>
                <a:off x="737649" y="3646588"/>
                <a:ext cx="365741" cy="369332"/>
              </a:xfrm>
              <a:prstGeom prst="rect">
                <a:avLst/>
              </a:prstGeom>
              <a:blipFill>
                <a:blip r:embed="rId12"/>
                <a:stretch>
                  <a:fillRect/>
                </a:stretch>
              </a:blipFill>
            </p:spPr>
            <p:txBody>
              <a:bodyPr/>
              <a:lstStyle/>
              <a:p>
                <a:r>
                  <a:rPr lang="de-DE">
                    <a:noFill/>
                  </a:rPr>
                  <a:t> </a:t>
                </a:r>
              </a:p>
            </p:txBody>
          </p:sp>
        </mc:Fallback>
      </mc:AlternateContent>
      <p:sp>
        <p:nvSpPr>
          <p:cNvPr id="29" name="Textfeld 28">
            <a:extLst>
              <a:ext uri="{FF2B5EF4-FFF2-40B4-BE49-F238E27FC236}">
                <a16:creationId xmlns:a16="http://schemas.microsoft.com/office/drawing/2014/main" id="{AB62B75A-7654-4324-94C9-289FFE47A635}"/>
              </a:ext>
            </a:extLst>
          </p:cNvPr>
          <p:cNvSpPr txBox="1"/>
          <p:nvPr/>
        </p:nvSpPr>
        <p:spPr>
          <a:xfrm>
            <a:off x="6024467" y="1832842"/>
            <a:ext cx="6176865" cy="272765"/>
          </a:xfrm>
          <a:prstGeom prst="rect">
            <a:avLst/>
          </a:prstGeom>
          <a:noFill/>
        </p:spPr>
        <p:txBody>
          <a:bodyPr wrap="square" rtlCol="0">
            <a:noAutofit/>
          </a:bodyPr>
          <a:lstStyle/>
          <a:p>
            <a:r>
              <a:rPr lang="de-DE" sz="1000" dirty="0" smtClean="0"/>
              <a:t>Wir wählen nun einen Punkt der Arbeitsaufteilung auf der Arbeitsbudgetgeraden</a:t>
            </a:r>
            <a:endParaRPr lang="de-DE" sz="1000" dirty="0"/>
          </a:p>
        </p:txBody>
      </p:sp>
      <p:sp>
        <p:nvSpPr>
          <p:cNvPr id="31" name="Textfeld 30">
            <a:extLst>
              <a:ext uri="{FF2B5EF4-FFF2-40B4-BE49-F238E27FC236}">
                <a16:creationId xmlns:a16="http://schemas.microsoft.com/office/drawing/2014/main" id="{AB62B75A-7654-4324-94C9-289FFE47A635}"/>
              </a:ext>
            </a:extLst>
          </p:cNvPr>
          <p:cNvSpPr txBox="1"/>
          <p:nvPr/>
        </p:nvSpPr>
        <p:spPr>
          <a:xfrm>
            <a:off x="6024464" y="2175757"/>
            <a:ext cx="6176865" cy="272765"/>
          </a:xfrm>
          <a:prstGeom prst="rect">
            <a:avLst/>
          </a:prstGeom>
          <a:noFill/>
        </p:spPr>
        <p:txBody>
          <a:bodyPr wrap="square" rtlCol="0">
            <a:noAutofit/>
          </a:bodyPr>
          <a:lstStyle/>
          <a:p>
            <a:r>
              <a:rPr lang="de-DE" sz="1000" dirty="0" smtClean="0"/>
              <a:t>Und tragen nach oben den zugehörigen Output von G ab</a:t>
            </a:r>
            <a:endParaRPr lang="de-DE" sz="1000" dirty="0"/>
          </a:p>
        </p:txBody>
      </p:sp>
      <p:pic>
        <p:nvPicPr>
          <p:cNvPr id="11" name="Grafik 10"/>
          <p:cNvPicPr>
            <a:picLocks noChangeAspect="1"/>
          </p:cNvPicPr>
          <p:nvPr/>
        </p:nvPicPr>
        <p:blipFill>
          <a:blip r:embed="rId27"/>
          <a:stretch>
            <a:fillRect/>
          </a:stretch>
        </p:blipFill>
        <p:spPr>
          <a:xfrm>
            <a:off x="104400" y="468000"/>
            <a:ext cx="5602710" cy="5608806"/>
          </a:xfrm>
          <a:prstGeom prst="rect">
            <a:avLst/>
          </a:prstGeom>
        </p:spPr>
      </p:pic>
      <p:sp>
        <p:nvSpPr>
          <p:cNvPr id="32" name="Textfeld 31">
            <a:extLst>
              <a:ext uri="{FF2B5EF4-FFF2-40B4-BE49-F238E27FC236}">
                <a16:creationId xmlns:a16="http://schemas.microsoft.com/office/drawing/2014/main" id="{AB62B75A-7654-4324-94C9-289FFE47A635}"/>
              </a:ext>
            </a:extLst>
          </p:cNvPr>
          <p:cNvSpPr txBox="1"/>
          <p:nvPr/>
        </p:nvSpPr>
        <p:spPr>
          <a:xfrm>
            <a:off x="6024467" y="2518673"/>
            <a:ext cx="6176865" cy="272765"/>
          </a:xfrm>
          <a:prstGeom prst="rect">
            <a:avLst/>
          </a:prstGeom>
          <a:noFill/>
        </p:spPr>
        <p:txBody>
          <a:bodyPr wrap="square" rtlCol="0">
            <a:noAutofit/>
          </a:bodyPr>
          <a:lstStyle/>
          <a:p>
            <a:r>
              <a:rPr lang="de-DE" sz="1000" dirty="0" smtClean="0"/>
              <a:t>Und nach rechts den zugehörigen Output von M</a:t>
            </a:r>
            <a:endParaRPr lang="de-DE" sz="1000" dirty="0"/>
          </a:p>
        </p:txBody>
      </p:sp>
      <p:pic>
        <p:nvPicPr>
          <p:cNvPr id="12" name="Grafik 11"/>
          <p:cNvPicPr>
            <a:picLocks noChangeAspect="1"/>
          </p:cNvPicPr>
          <p:nvPr/>
        </p:nvPicPr>
        <p:blipFill>
          <a:blip r:embed="rId28"/>
          <a:stretch>
            <a:fillRect/>
          </a:stretch>
        </p:blipFill>
        <p:spPr>
          <a:xfrm>
            <a:off x="104400" y="468000"/>
            <a:ext cx="5602710" cy="5608806"/>
          </a:xfrm>
          <a:prstGeom prst="rect">
            <a:avLst/>
          </a:prstGeom>
        </p:spPr>
      </p:pic>
      <p:sp>
        <p:nvSpPr>
          <p:cNvPr id="33" name="Textfeld 32">
            <a:extLst>
              <a:ext uri="{FF2B5EF4-FFF2-40B4-BE49-F238E27FC236}">
                <a16:creationId xmlns:a16="http://schemas.microsoft.com/office/drawing/2014/main" id="{AB62B75A-7654-4324-94C9-289FFE47A635}"/>
              </a:ext>
            </a:extLst>
          </p:cNvPr>
          <p:cNvSpPr txBox="1"/>
          <p:nvPr/>
        </p:nvSpPr>
        <p:spPr>
          <a:xfrm>
            <a:off x="6040023" y="2733447"/>
            <a:ext cx="6176865" cy="272765"/>
          </a:xfrm>
          <a:prstGeom prst="rect">
            <a:avLst/>
          </a:prstGeom>
          <a:noFill/>
        </p:spPr>
        <p:txBody>
          <a:bodyPr wrap="square" rtlCol="0">
            <a:noAutofit/>
          </a:bodyPr>
          <a:lstStyle/>
          <a:p>
            <a:r>
              <a:rPr lang="de-DE" sz="1000" dirty="0" smtClean="0"/>
              <a:t>Tragen wir die </a:t>
            </a:r>
            <a:r>
              <a:rPr lang="de-DE" sz="1000" dirty="0" err="1" smtClean="0"/>
              <a:t>Outputmenge</a:t>
            </a:r>
            <a:r>
              <a:rPr lang="de-DE" sz="1000" dirty="0" smtClean="0"/>
              <a:t> G nach  rechts ab</a:t>
            </a:r>
            <a:endParaRPr lang="de-DE" sz="1000" dirty="0"/>
          </a:p>
        </p:txBody>
      </p:sp>
      <p:pic>
        <p:nvPicPr>
          <p:cNvPr id="13" name="Grafik 12"/>
          <p:cNvPicPr>
            <a:picLocks noChangeAspect="1"/>
          </p:cNvPicPr>
          <p:nvPr/>
        </p:nvPicPr>
        <p:blipFill>
          <a:blip r:embed="rId29"/>
          <a:stretch>
            <a:fillRect/>
          </a:stretch>
        </p:blipFill>
        <p:spPr>
          <a:xfrm>
            <a:off x="104400" y="468000"/>
            <a:ext cx="5602710" cy="5608806"/>
          </a:xfrm>
          <a:prstGeom prst="rect">
            <a:avLst/>
          </a:prstGeom>
        </p:spPr>
      </p:pic>
      <p:sp>
        <p:nvSpPr>
          <p:cNvPr id="34" name="Textfeld 33">
            <a:extLst>
              <a:ext uri="{FF2B5EF4-FFF2-40B4-BE49-F238E27FC236}">
                <a16:creationId xmlns:a16="http://schemas.microsoft.com/office/drawing/2014/main" id="{AB62B75A-7654-4324-94C9-289FFE47A635}"/>
              </a:ext>
            </a:extLst>
          </p:cNvPr>
          <p:cNvSpPr txBox="1"/>
          <p:nvPr/>
        </p:nvSpPr>
        <p:spPr>
          <a:xfrm>
            <a:off x="6062951" y="3007227"/>
            <a:ext cx="6176865" cy="272765"/>
          </a:xfrm>
          <a:prstGeom prst="rect">
            <a:avLst/>
          </a:prstGeom>
          <a:noFill/>
        </p:spPr>
        <p:txBody>
          <a:bodyPr wrap="square" rtlCol="0">
            <a:noAutofit/>
          </a:bodyPr>
          <a:lstStyle/>
          <a:p>
            <a:r>
              <a:rPr lang="de-DE" sz="1000" dirty="0" smtClean="0"/>
              <a:t>Und die </a:t>
            </a:r>
            <a:r>
              <a:rPr lang="de-DE" sz="1000" dirty="0" err="1" smtClean="0"/>
              <a:t>Outputmenge</a:t>
            </a:r>
            <a:r>
              <a:rPr lang="de-DE" sz="1000" dirty="0" smtClean="0"/>
              <a:t> M nach  oben ab, erhalten wir in dem Schnittpunkt einen ersten Punkt auf der Transformationskurve</a:t>
            </a:r>
            <a:endParaRPr lang="de-DE" sz="1000" dirty="0"/>
          </a:p>
        </p:txBody>
      </p:sp>
      <p:pic>
        <p:nvPicPr>
          <p:cNvPr id="36" name="Grafik 35"/>
          <p:cNvPicPr>
            <a:picLocks noChangeAspect="1"/>
          </p:cNvPicPr>
          <p:nvPr/>
        </p:nvPicPr>
        <p:blipFill>
          <a:blip r:embed="rId30"/>
          <a:stretch>
            <a:fillRect/>
          </a:stretch>
        </p:blipFill>
        <p:spPr>
          <a:xfrm>
            <a:off x="104400" y="468000"/>
            <a:ext cx="5602710" cy="5608806"/>
          </a:xfrm>
          <a:prstGeom prst="rect">
            <a:avLst/>
          </a:prstGeom>
        </p:spPr>
      </p:pic>
      <p:sp>
        <p:nvSpPr>
          <p:cNvPr id="37" name="Textfeld 36">
            <a:extLst>
              <a:ext uri="{FF2B5EF4-FFF2-40B4-BE49-F238E27FC236}">
                <a16:creationId xmlns:a16="http://schemas.microsoft.com/office/drawing/2014/main" id="{AB62B75A-7654-4324-94C9-289FFE47A635}"/>
              </a:ext>
            </a:extLst>
          </p:cNvPr>
          <p:cNvSpPr txBox="1"/>
          <p:nvPr/>
        </p:nvSpPr>
        <p:spPr>
          <a:xfrm>
            <a:off x="6062950" y="3519272"/>
            <a:ext cx="6176865" cy="272765"/>
          </a:xfrm>
          <a:prstGeom prst="rect">
            <a:avLst/>
          </a:prstGeom>
          <a:noFill/>
        </p:spPr>
        <p:txBody>
          <a:bodyPr wrap="square" rtlCol="0">
            <a:noAutofit/>
          </a:bodyPr>
          <a:lstStyle/>
          <a:p>
            <a:r>
              <a:rPr lang="de-DE" sz="1000" dirty="0" smtClean="0"/>
              <a:t>Dies können wir nun für weitere Punkte auf der Arbeitsbudgetgeraden durchführen, insbesondere auch für die beiden Extrempunkte, wenn alle Arbeiter in dem einen oder anderen Sektor arbeiten.</a:t>
            </a:r>
            <a:endParaRPr lang="de-DE" sz="1000" dirty="0"/>
          </a:p>
        </p:txBody>
      </p:sp>
      <p:pic>
        <p:nvPicPr>
          <p:cNvPr id="38" name="Grafik 37"/>
          <p:cNvPicPr>
            <a:picLocks noChangeAspect="1"/>
          </p:cNvPicPr>
          <p:nvPr/>
        </p:nvPicPr>
        <p:blipFill>
          <a:blip r:embed="rId31"/>
          <a:stretch>
            <a:fillRect/>
          </a:stretch>
        </p:blipFill>
        <p:spPr>
          <a:xfrm>
            <a:off x="104400" y="468000"/>
            <a:ext cx="5602710" cy="5608806"/>
          </a:xfrm>
          <a:prstGeom prst="rect">
            <a:avLst/>
          </a:prstGeom>
        </p:spPr>
      </p:pic>
      <p:pic>
        <p:nvPicPr>
          <p:cNvPr id="39" name="Grafik 38"/>
          <p:cNvPicPr>
            <a:picLocks noChangeAspect="1"/>
          </p:cNvPicPr>
          <p:nvPr/>
        </p:nvPicPr>
        <p:blipFill>
          <a:blip r:embed="rId32"/>
          <a:stretch>
            <a:fillRect/>
          </a:stretch>
        </p:blipFill>
        <p:spPr>
          <a:xfrm>
            <a:off x="104400" y="468000"/>
            <a:ext cx="5602710" cy="5608806"/>
          </a:xfrm>
          <a:prstGeom prst="rect">
            <a:avLst/>
          </a:prstGeom>
        </p:spPr>
      </p:pic>
      <p:pic>
        <p:nvPicPr>
          <p:cNvPr id="40" name="Grafik 39"/>
          <p:cNvPicPr>
            <a:picLocks noChangeAspect="1"/>
          </p:cNvPicPr>
          <p:nvPr/>
        </p:nvPicPr>
        <p:blipFill>
          <a:blip r:embed="rId33"/>
          <a:stretch>
            <a:fillRect/>
          </a:stretch>
        </p:blipFill>
        <p:spPr>
          <a:xfrm>
            <a:off x="104400" y="468000"/>
            <a:ext cx="5602710" cy="5608806"/>
          </a:xfrm>
          <a:prstGeom prst="rect">
            <a:avLst/>
          </a:prstGeom>
        </p:spPr>
      </p:pic>
      <p:pic>
        <p:nvPicPr>
          <p:cNvPr id="41" name="Grafik 40"/>
          <p:cNvPicPr>
            <a:picLocks noChangeAspect="1"/>
          </p:cNvPicPr>
          <p:nvPr/>
        </p:nvPicPr>
        <p:blipFill>
          <a:blip r:embed="rId34"/>
          <a:stretch>
            <a:fillRect/>
          </a:stretch>
        </p:blipFill>
        <p:spPr>
          <a:xfrm>
            <a:off x="104400" y="468000"/>
            <a:ext cx="5602710" cy="5608806"/>
          </a:xfrm>
          <a:prstGeom prst="rect">
            <a:avLst/>
          </a:prstGeom>
        </p:spPr>
      </p:pic>
      <p:pic>
        <p:nvPicPr>
          <p:cNvPr id="42" name="Grafik 41"/>
          <p:cNvPicPr>
            <a:picLocks noChangeAspect="1"/>
          </p:cNvPicPr>
          <p:nvPr/>
        </p:nvPicPr>
        <p:blipFill>
          <a:blip r:embed="rId35"/>
          <a:stretch>
            <a:fillRect/>
          </a:stretch>
        </p:blipFill>
        <p:spPr>
          <a:xfrm>
            <a:off x="104400" y="468000"/>
            <a:ext cx="5602710" cy="5608806"/>
          </a:xfrm>
          <a:prstGeom prst="rect">
            <a:avLst/>
          </a:prstGeom>
        </p:spPr>
      </p:pic>
      <p:pic>
        <p:nvPicPr>
          <p:cNvPr id="43" name="Grafik 42"/>
          <p:cNvPicPr>
            <a:picLocks noChangeAspect="1"/>
          </p:cNvPicPr>
          <p:nvPr/>
        </p:nvPicPr>
        <p:blipFill>
          <a:blip r:embed="rId36"/>
          <a:stretch>
            <a:fillRect/>
          </a:stretch>
        </p:blipFill>
        <p:spPr>
          <a:xfrm>
            <a:off x="104400" y="468000"/>
            <a:ext cx="5602710" cy="5608806"/>
          </a:xfrm>
          <a:prstGeom prst="rect">
            <a:avLst/>
          </a:prstGeom>
        </p:spPr>
      </p:pic>
      <p:sp>
        <p:nvSpPr>
          <p:cNvPr id="44" name="Textfeld 43">
            <a:extLst>
              <a:ext uri="{FF2B5EF4-FFF2-40B4-BE49-F238E27FC236}">
                <a16:creationId xmlns:a16="http://schemas.microsoft.com/office/drawing/2014/main" id="{AB62B75A-7654-4324-94C9-289FFE47A635}"/>
              </a:ext>
            </a:extLst>
          </p:cNvPr>
          <p:cNvSpPr txBox="1"/>
          <p:nvPr/>
        </p:nvSpPr>
        <p:spPr>
          <a:xfrm>
            <a:off x="6040022" y="3932212"/>
            <a:ext cx="6176865" cy="327557"/>
          </a:xfrm>
          <a:prstGeom prst="rect">
            <a:avLst/>
          </a:prstGeom>
          <a:noFill/>
        </p:spPr>
        <p:txBody>
          <a:bodyPr wrap="square" rtlCol="0">
            <a:noAutofit/>
          </a:bodyPr>
          <a:lstStyle/>
          <a:p>
            <a:r>
              <a:rPr lang="de-DE" sz="1000" dirty="0" smtClean="0"/>
              <a:t>Verbinden wir nun alle diese Punkte, so erhält man die Transformationskurve</a:t>
            </a:r>
            <a:endParaRPr lang="de-DE" sz="1000" dirty="0"/>
          </a:p>
        </p:txBody>
      </p:sp>
      <p:pic>
        <p:nvPicPr>
          <p:cNvPr id="45" name="Grafik 44"/>
          <p:cNvPicPr>
            <a:picLocks noChangeAspect="1"/>
          </p:cNvPicPr>
          <p:nvPr/>
        </p:nvPicPr>
        <p:blipFill>
          <a:blip r:embed="rId37"/>
          <a:stretch>
            <a:fillRect/>
          </a:stretch>
        </p:blipFill>
        <p:spPr>
          <a:xfrm>
            <a:off x="104400" y="468000"/>
            <a:ext cx="5602710" cy="5608806"/>
          </a:xfrm>
          <a:prstGeom prst="rect">
            <a:avLst/>
          </a:prstGeom>
        </p:spPr>
      </p:pic>
      <p:sp>
        <p:nvSpPr>
          <p:cNvPr id="46" name="Textfeld 45">
            <a:extLst>
              <a:ext uri="{FF2B5EF4-FFF2-40B4-BE49-F238E27FC236}">
                <a16:creationId xmlns:a16="http://schemas.microsoft.com/office/drawing/2014/main" id="{AB62B75A-7654-4324-94C9-289FFE47A635}"/>
              </a:ext>
            </a:extLst>
          </p:cNvPr>
          <p:cNvSpPr txBox="1"/>
          <p:nvPr/>
        </p:nvSpPr>
        <p:spPr>
          <a:xfrm>
            <a:off x="6015135" y="4207314"/>
            <a:ext cx="6176865" cy="327557"/>
          </a:xfrm>
          <a:prstGeom prst="rect">
            <a:avLst/>
          </a:prstGeom>
          <a:noFill/>
        </p:spPr>
        <p:txBody>
          <a:bodyPr wrap="square" rtlCol="0">
            <a:noAutofit/>
          </a:bodyPr>
          <a:lstStyle/>
          <a:p>
            <a:r>
              <a:rPr lang="de-DE" sz="1000" dirty="0" smtClean="0"/>
              <a:t>Aufgrund der Eigenschaft, der abnehmenden Grenzerträge der beiden Produktionsfunktionen im Faktor Arbeit ergibt die charakteristische Rechtskrümmung der Transformationskurve. Wären die Produktionsfunktionen linear wie bei Ricardo, also Geraden, würde sich auch die bekannte Gerade als Transformationskurve ergeben.</a:t>
            </a:r>
            <a:endParaRPr lang="de-DE" sz="1000" dirty="0"/>
          </a:p>
        </p:txBody>
      </p:sp>
      <p:sp>
        <p:nvSpPr>
          <p:cNvPr id="47" name="Textfeld 46">
            <a:extLst>
              <a:ext uri="{FF2B5EF4-FFF2-40B4-BE49-F238E27FC236}">
                <a16:creationId xmlns:a16="http://schemas.microsoft.com/office/drawing/2014/main" id="{AB62B75A-7654-4324-94C9-289FFE47A635}"/>
              </a:ext>
            </a:extLst>
          </p:cNvPr>
          <p:cNvSpPr txBox="1"/>
          <p:nvPr/>
        </p:nvSpPr>
        <p:spPr>
          <a:xfrm>
            <a:off x="6015135" y="4800610"/>
            <a:ext cx="6176865" cy="627933"/>
          </a:xfrm>
          <a:prstGeom prst="rect">
            <a:avLst/>
          </a:prstGeom>
          <a:noFill/>
        </p:spPr>
        <p:txBody>
          <a:bodyPr wrap="square" rtlCol="0">
            <a:noAutofit/>
          </a:bodyPr>
          <a:lstStyle/>
          <a:p>
            <a:r>
              <a:rPr lang="de-DE" sz="1000" dirty="0" smtClean="0"/>
              <a:t>Wichtiger Unterschied zu Ricardo ist, dass die Steigung der Transformationskurve nicht konstant ist, sondern </a:t>
            </a:r>
            <a:r>
              <a:rPr lang="de-DE" sz="1000" dirty="0"/>
              <a:t>a</a:t>
            </a:r>
            <a:r>
              <a:rPr lang="de-DE" sz="1000" dirty="0" smtClean="0"/>
              <a:t>nfangs flach und dann immer steiler wird. D.h., je nach Produktionspunkt ändern sich auch die Opportunitätskosten der beiden Güter.</a:t>
            </a:r>
            <a:endParaRPr lang="de-DE" sz="1000" dirty="0"/>
          </a:p>
        </p:txBody>
      </p:sp>
      <p:sp>
        <p:nvSpPr>
          <p:cNvPr id="48" name="Textfeld 47">
            <a:extLst>
              <a:ext uri="{FF2B5EF4-FFF2-40B4-BE49-F238E27FC236}">
                <a16:creationId xmlns:a16="http://schemas.microsoft.com/office/drawing/2014/main" id="{AB62B75A-7654-4324-94C9-289FFE47A635}"/>
              </a:ext>
            </a:extLst>
          </p:cNvPr>
          <p:cNvSpPr txBox="1"/>
          <p:nvPr/>
        </p:nvSpPr>
        <p:spPr>
          <a:xfrm>
            <a:off x="6024466" y="5310610"/>
            <a:ext cx="6176865" cy="443267"/>
          </a:xfrm>
          <a:prstGeom prst="rect">
            <a:avLst/>
          </a:prstGeom>
          <a:noFill/>
        </p:spPr>
        <p:txBody>
          <a:bodyPr wrap="square" rtlCol="0">
            <a:noAutofit/>
          </a:bodyPr>
          <a:lstStyle/>
          <a:p>
            <a:r>
              <a:rPr lang="de-DE" sz="1000" dirty="0" smtClean="0"/>
              <a:t>Die Transformationskurve gibt also wieder an: Auf wieviel des einen Gutes muss man verzichten, wenn man eine zusätzliche Einheit des anderen Gutes produzieren </a:t>
            </a:r>
            <a:r>
              <a:rPr lang="de-DE" sz="1000" dirty="0" err="1" smtClean="0"/>
              <a:t>mlöhte</a:t>
            </a:r>
            <a:r>
              <a:rPr lang="de-DE" sz="1000" dirty="0" smtClean="0"/>
              <a:t>.</a:t>
            </a:r>
            <a:endParaRPr lang="de-DE" sz="1000" dirty="0"/>
          </a:p>
        </p:txBody>
      </p:sp>
      <p:sp>
        <p:nvSpPr>
          <p:cNvPr id="49" name="Textfeld 48">
            <a:extLst>
              <a:ext uri="{FF2B5EF4-FFF2-40B4-BE49-F238E27FC236}">
                <a16:creationId xmlns:a16="http://schemas.microsoft.com/office/drawing/2014/main" id="{AB62B75A-7654-4324-94C9-289FFE47A635}"/>
              </a:ext>
            </a:extLst>
          </p:cNvPr>
          <p:cNvSpPr txBox="1"/>
          <p:nvPr/>
        </p:nvSpPr>
        <p:spPr>
          <a:xfrm>
            <a:off x="6024465" y="5761015"/>
            <a:ext cx="6176865" cy="443267"/>
          </a:xfrm>
          <a:prstGeom prst="rect">
            <a:avLst/>
          </a:prstGeom>
          <a:noFill/>
        </p:spPr>
        <p:txBody>
          <a:bodyPr wrap="square" rtlCol="0">
            <a:noAutofit/>
          </a:bodyPr>
          <a:lstStyle/>
          <a:p>
            <a:r>
              <a:rPr lang="de-DE" sz="1000" dirty="0" smtClean="0"/>
              <a:t>Ein ähnlicher konkaver Verlauf ergibt sich übrigens, wenn wir das </a:t>
            </a:r>
            <a:r>
              <a:rPr lang="de-DE" sz="1000" dirty="0" err="1" smtClean="0"/>
              <a:t>Ricardomodell</a:t>
            </a:r>
            <a:r>
              <a:rPr lang="de-DE" sz="1000" dirty="0" smtClean="0"/>
              <a:t> von zwei Produzenten auf immer mehr erweitern. Gemäß den komparativen Kostenvorteilen würden wir dann auch beginnend mit der flachsten Kurve  die nächst steilere Kurve ansetzen, um zur aggregierten Transformationskurve aller Produzenten zu gelangen.</a:t>
            </a:r>
            <a:endParaRPr lang="de-DE" sz="1000" dirty="0"/>
          </a:p>
        </p:txBody>
      </p:sp>
    </p:spTree>
    <p:extLst>
      <p:ext uri="{BB962C8B-B14F-4D97-AF65-F5344CB8AC3E}">
        <p14:creationId xmlns:p14="http://schemas.microsoft.com/office/powerpoint/2010/main" val="1989477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3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40"/>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42"/>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4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43"/>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44"/>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45"/>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4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7"/>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8"/>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14" grpId="0"/>
      <p:bldP spid="16" grpId="0"/>
      <p:bldP spid="18" grpId="0"/>
      <p:bldP spid="26" grpId="0"/>
      <p:bldP spid="27" grpId="0"/>
      <p:bldP spid="9" grpId="0"/>
      <p:bldP spid="28" grpId="0"/>
      <p:bldP spid="29" grpId="0"/>
      <p:bldP spid="31" grpId="0"/>
      <p:bldP spid="32" grpId="0"/>
      <p:bldP spid="33" grpId="0"/>
      <p:bldP spid="34" grpId="0"/>
      <p:bldP spid="37" grpId="0"/>
      <p:bldP spid="44" grpId="0"/>
      <p:bldP spid="46" grpId="0"/>
      <p:bldP spid="47" grpId="0"/>
      <p:bldP spid="48" grpId="0"/>
      <p:bldP spid="4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Transformationskurve</a:t>
            </a:r>
            <a:endParaRPr lang="en-US" sz="2631" dirty="0">
              <a:solidFill>
                <a:sysClr val="windowText" lastClr="000000"/>
              </a:solidFill>
            </a:endParaRPr>
          </a:p>
        </p:txBody>
      </p:sp>
      <p:cxnSp>
        <p:nvCxnSpPr>
          <p:cNvPr id="3" name="Gerade Verbindung mit Pfeil 2">
            <a:extLst>
              <a:ext uri="{FF2B5EF4-FFF2-40B4-BE49-F238E27FC236}">
                <a16:creationId xmlns:a16="http://schemas.microsoft.com/office/drawing/2014/main" id="{4B83DEF4-978B-4467-8855-EE69900CD371}"/>
              </a:ext>
            </a:extLst>
          </p:cNvPr>
          <p:cNvCxnSpPr/>
          <p:nvPr/>
        </p:nvCxnSpPr>
        <p:spPr>
          <a:xfrm flipV="1">
            <a:off x="5735960" y="1196752"/>
            <a:ext cx="0" cy="237626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91AAFDED-DDE0-4945-A950-8F330D7A80B8}"/>
              </a:ext>
            </a:extLst>
          </p:cNvPr>
          <p:cNvCxnSpPr>
            <a:cxnSpLocks/>
          </p:cNvCxnSpPr>
          <p:nvPr/>
        </p:nvCxnSpPr>
        <p:spPr>
          <a:xfrm>
            <a:off x="5735960" y="3573016"/>
            <a:ext cx="366772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AB16C916-2B05-4883-AE9B-CCA150222622}"/>
              </a:ext>
            </a:extLst>
          </p:cNvPr>
          <p:cNvCxnSpPr>
            <a:cxnSpLocks/>
          </p:cNvCxnSpPr>
          <p:nvPr/>
        </p:nvCxnSpPr>
        <p:spPr>
          <a:xfrm flipH="1">
            <a:off x="2207568" y="3573016"/>
            <a:ext cx="352839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080E7CC5-6BDF-408C-B4E9-7ADF0CDA4FA0}"/>
              </a:ext>
            </a:extLst>
          </p:cNvPr>
          <p:cNvCxnSpPr>
            <a:cxnSpLocks/>
          </p:cNvCxnSpPr>
          <p:nvPr/>
        </p:nvCxnSpPr>
        <p:spPr>
          <a:xfrm>
            <a:off x="5735960" y="3573016"/>
            <a:ext cx="0" cy="279992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feld 22">
            <a:extLst>
              <a:ext uri="{FF2B5EF4-FFF2-40B4-BE49-F238E27FC236}">
                <a16:creationId xmlns:a16="http://schemas.microsoft.com/office/drawing/2014/main" id="{3B9BC58F-6FFA-40BA-9DE7-8D73C55FF724}"/>
              </a:ext>
            </a:extLst>
          </p:cNvPr>
          <p:cNvSpPr txBox="1"/>
          <p:nvPr/>
        </p:nvSpPr>
        <p:spPr>
          <a:xfrm flipH="1">
            <a:off x="5375920" y="1052764"/>
            <a:ext cx="216024" cy="369332"/>
          </a:xfrm>
          <a:prstGeom prst="rect">
            <a:avLst/>
          </a:prstGeom>
          <a:noFill/>
        </p:spPr>
        <p:txBody>
          <a:bodyPr wrap="square" rtlCol="0">
            <a:spAutoFit/>
          </a:bodyPr>
          <a:lstStyle/>
          <a:p>
            <a:r>
              <a:rPr lang="de-DE" dirty="0"/>
              <a:t>G</a:t>
            </a:r>
          </a:p>
        </p:txBody>
      </p:sp>
      <p:sp>
        <p:nvSpPr>
          <p:cNvPr id="24" name="Textfeld 23">
            <a:extLst>
              <a:ext uri="{FF2B5EF4-FFF2-40B4-BE49-F238E27FC236}">
                <a16:creationId xmlns:a16="http://schemas.microsoft.com/office/drawing/2014/main" id="{122BB2F6-61E3-4E5D-8DB7-48B39A7BC583}"/>
              </a:ext>
            </a:extLst>
          </p:cNvPr>
          <p:cNvSpPr txBox="1"/>
          <p:nvPr/>
        </p:nvSpPr>
        <p:spPr>
          <a:xfrm flipH="1">
            <a:off x="9035988" y="3573016"/>
            <a:ext cx="216024" cy="369332"/>
          </a:xfrm>
          <a:prstGeom prst="rect">
            <a:avLst/>
          </a:prstGeom>
          <a:noFill/>
        </p:spPr>
        <p:txBody>
          <a:bodyPr wrap="square" rtlCol="0">
            <a:spAutoFit/>
          </a:bodyPr>
          <a:lstStyle/>
          <a:p>
            <a:r>
              <a:rPr lang="de-DE" dirty="0"/>
              <a:t>M</a:t>
            </a:r>
          </a:p>
        </p:txBody>
      </p:sp>
      <p:sp>
        <p:nvSpPr>
          <p:cNvPr id="25" name="Textfeld 24">
            <a:extLst>
              <a:ext uri="{FF2B5EF4-FFF2-40B4-BE49-F238E27FC236}">
                <a16:creationId xmlns:a16="http://schemas.microsoft.com/office/drawing/2014/main" id="{FFE1E00B-8440-404A-A8FC-683BE6792240}"/>
              </a:ext>
            </a:extLst>
          </p:cNvPr>
          <p:cNvSpPr txBox="1"/>
          <p:nvPr/>
        </p:nvSpPr>
        <p:spPr>
          <a:xfrm>
            <a:off x="2207568" y="3203684"/>
            <a:ext cx="374911" cy="369332"/>
          </a:xfrm>
          <a:prstGeom prst="rect">
            <a:avLst/>
          </a:prstGeom>
          <a:noFill/>
        </p:spPr>
        <p:txBody>
          <a:bodyPr wrap="none" rtlCol="0">
            <a:spAutoFit/>
          </a:bodyPr>
          <a:lstStyle/>
          <a:p>
            <a:r>
              <a:rPr lang="de-DE" dirty="0"/>
              <a:t>L</a:t>
            </a:r>
            <a:r>
              <a:rPr lang="de-DE" baseline="-25000" dirty="0"/>
              <a:t>G</a:t>
            </a:r>
            <a:endParaRPr lang="de-DE" dirty="0"/>
          </a:p>
        </p:txBody>
      </p:sp>
      <p:sp>
        <p:nvSpPr>
          <p:cNvPr id="26" name="Textfeld 25">
            <a:extLst>
              <a:ext uri="{FF2B5EF4-FFF2-40B4-BE49-F238E27FC236}">
                <a16:creationId xmlns:a16="http://schemas.microsoft.com/office/drawing/2014/main" id="{1132EFE1-CC06-4A2F-B7E5-22BC27B7C9A0}"/>
              </a:ext>
            </a:extLst>
          </p:cNvPr>
          <p:cNvSpPr txBox="1"/>
          <p:nvPr/>
        </p:nvSpPr>
        <p:spPr>
          <a:xfrm>
            <a:off x="5735960" y="5867980"/>
            <a:ext cx="413896" cy="369332"/>
          </a:xfrm>
          <a:prstGeom prst="rect">
            <a:avLst/>
          </a:prstGeom>
          <a:noFill/>
        </p:spPr>
        <p:txBody>
          <a:bodyPr wrap="none" rtlCol="0">
            <a:spAutoFit/>
          </a:bodyPr>
          <a:lstStyle/>
          <a:p>
            <a:r>
              <a:rPr lang="de-DE" dirty="0"/>
              <a:t>L</a:t>
            </a:r>
            <a:r>
              <a:rPr lang="de-DE" baseline="-25000" dirty="0"/>
              <a:t>M</a:t>
            </a:r>
            <a:endParaRPr lang="de-DE" dirty="0"/>
          </a:p>
        </p:txBody>
      </p:sp>
      <p:sp>
        <p:nvSpPr>
          <p:cNvPr id="7" name="Freihandform: Form 6">
            <a:extLst>
              <a:ext uri="{FF2B5EF4-FFF2-40B4-BE49-F238E27FC236}">
                <a16:creationId xmlns:a16="http://schemas.microsoft.com/office/drawing/2014/main" id="{0A871B41-5BB8-430A-B924-4FEFAC07679C}"/>
              </a:ext>
            </a:extLst>
          </p:cNvPr>
          <p:cNvSpPr/>
          <p:nvPr/>
        </p:nvSpPr>
        <p:spPr>
          <a:xfrm>
            <a:off x="5715000" y="3571875"/>
            <a:ext cx="2476500" cy="2381250"/>
          </a:xfrm>
          <a:custGeom>
            <a:avLst/>
            <a:gdLst>
              <a:gd name="connsiteX0" fmla="*/ 0 w 2476500"/>
              <a:gd name="connsiteY0" fmla="*/ 0 h 2381250"/>
              <a:gd name="connsiteX1" fmla="*/ 1466850 w 2476500"/>
              <a:gd name="connsiteY1" fmla="*/ 742950 h 2381250"/>
              <a:gd name="connsiteX2" fmla="*/ 2476500 w 2476500"/>
              <a:gd name="connsiteY2" fmla="*/ 2381250 h 2381250"/>
              <a:gd name="connsiteX3" fmla="*/ 2476500 w 2476500"/>
              <a:gd name="connsiteY3" fmla="*/ 2381250 h 2381250"/>
            </a:gdLst>
            <a:ahLst/>
            <a:cxnLst>
              <a:cxn ang="0">
                <a:pos x="connsiteX0" y="connsiteY0"/>
              </a:cxn>
              <a:cxn ang="0">
                <a:pos x="connsiteX1" y="connsiteY1"/>
              </a:cxn>
              <a:cxn ang="0">
                <a:pos x="connsiteX2" y="connsiteY2"/>
              </a:cxn>
              <a:cxn ang="0">
                <a:pos x="connsiteX3" y="connsiteY3"/>
              </a:cxn>
            </a:cxnLst>
            <a:rect l="l" t="t" r="r" b="b"/>
            <a:pathLst>
              <a:path w="2476500" h="2381250">
                <a:moveTo>
                  <a:pt x="0" y="0"/>
                </a:moveTo>
                <a:cubicBezTo>
                  <a:pt x="527050" y="173037"/>
                  <a:pt x="1054100" y="346075"/>
                  <a:pt x="1466850" y="742950"/>
                </a:cubicBezTo>
                <a:cubicBezTo>
                  <a:pt x="1879600" y="1139825"/>
                  <a:pt x="2476500" y="2381250"/>
                  <a:pt x="2476500" y="2381250"/>
                </a:cubicBezTo>
                <a:lnTo>
                  <a:pt x="2476500" y="238125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0CB94E24-0F48-495C-B11F-20991EB6E20E}"/>
              </a:ext>
            </a:extLst>
          </p:cNvPr>
          <p:cNvSpPr/>
          <p:nvPr/>
        </p:nvSpPr>
        <p:spPr>
          <a:xfrm>
            <a:off x="3267075" y="1857375"/>
            <a:ext cx="2457450" cy="1695450"/>
          </a:xfrm>
          <a:custGeom>
            <a:avLst/>
            <a:gdLst>
              <a:gd name="connsiteX0" fmla="*/ 2457450 w 2457450"/>
              <a:gd name="connsiteY0" fmla="*/ 1695450 h 1695450"/>
              <a:gd name="connsiteX1" fmla="*/ 1562100 w 2457450"/>
              <a:gd name="connsiteY1" fmla="*/ 733425 h 1695450"/>
              <a:gd name="connsiteX2" fmla="*/ 0 w 2457450"/>
              <a:gd name="connsiteY2" fmla="*/ 0 h 1695450"/>
            </a:gdLst>
            <a:ahLst/>
            <a:cxnLst>
              <a:cxn ang="0">
                <a:pos x="connsiteX0" y="connsiteY0"/>
              </a:cxn>
              <a:cxn ang="0">
                <a:pos x="connsiteX1" y="connsiteY1"/>
              </a:cxn>
              <a:cxn ang="0">
                <a:pos x="connsiteX2" y="connsiteY2"/>
              </a:cxn>
            </a:cxnLst>
            <a:rect l="l" t="t" r="r" b="b"/>
            <a:pathLst>
              <a:path w="2457450" h="1695450">
                <a:moveTo>
                  <a:pt x="2457450" y="1695450"/>
                </a:moveTo>
                <a:cubicBezTo>
                  <a:pt x="2214562" y="1355725"/>
                  <a:pt x="1971675" y="1016000"/>
                  <a:pt x="1562100" y="733425"/>
                </a:cubicBezTo>
                <a:cubicBezTo>
                  <a:pt x="1152525" y="450850"/>
                  <a:pt x="576262" y="225425"/>
                  <a:pt x="0" y="0"/>
                </a:cubicBezTo>
              </a:path>
            </a:pathLst>
          </a:cu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Gleichschenkliges Dreieck 14">
            <a:extLst>
              <a:ext uri="{FF2B5EF4-FFF2-40B4-BE49-F238E27FC236}">
                <a16:creationId xmlns:a16="http://schemas.microsoft.com/office/drawing/2014/main" id="{16390E3D-552E-4698-BC88-15D62D9AE2D4}"/>
              </a:ext>
            </a:extLst>
          </p:cNvPr>
          <p:cNvSpPr/>
          <p:nvPr/>
        </p:nvSpPr>
        <p:spPr>
          <a:xfrm rot="2700000">
            <a:off x="3760039" y="3364742"/>
            <a:ext cx="2892425" cy="145625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8" name="Gerader Verbinder 17">
            <a:extLst>
              <a:ext uri="{FF2B5EF4-FFF2-40B4-BE49-F238E27FC236}">
                <a16:creationId xmlns:a16="http://schemas.microsoft.com/office/drawing/2014/main" id="{D92F0BA4-21C2-4E6F-BEC9-F2F415576DD5}"/>
              </a:ext>
            </a:extLst>
          </p:cNvPr>
          <p:cNvCxnSpPr>
            <a:cxnSpLocks/>
            <a:stCxn id="15" idx="4"/>
          </p:cNvCxnSpPr>
          <p:nvPr/>
        </p:nvCxnSpPr>
        <p:spPr>
          <a:xfrm>
            <a:off x="5714016" y="5630356"/>
            <a:ext cx="2326201" cy="100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Gerader Verbinder 26">
            <a:extLst>
              <a:ext uri="{FF2B5EF4-FFF2-40B4-BE49-F238E27FC236}">
                <a16:creationId xmlns:a16="http://schemas.microsoft.com/office/drawing/2014/main" id="{176E811F-BA91-4D05-8B6B-DD6AF53C29F3}"/>
              </a:ext>
            </a:extLst>
          </p:cNvPr>
          <p:cNvCxnSpPr>
            <a:cxnSpLocks/>
          </p:cNvCxnSpPr>
          <p:nvPr/>
        </p:nvCxnSpPr>
        <p:spPr>
          <a:xfrm>
            <a:off x="8040216" y="3573016"/>
            <a:ext cx="0" cy="205834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EBF6C89F-014B-4BC2-A909-5C02EDEEC549}"/>
              </a:ext>
            </a:extLst>
          </p:cNvPr>
          <p:cNvCxnSpPr>
            <a:cxnSpLocks/>
          </p:cNvCxnSpPr>
          <p:nvPr/>
        </p:nvCxnSpPr>
        <p:spPr>
          <a:xfrm flipH="1">
            <a:off x="3668763" y="1983660"/>
            <a:ext cx="6367" cy="156960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28C84FF8-4C85-4158-81F6-79CEC13AACCE}"/>
              </a:ext>
            </a:extLst>
          </p:cNvPr>
          <p:cNvCxnSpPr>
            <a:cxnSpLocks/>
          </p:cNvCxnSpPr>
          <p:nvPr/>
        </p:nvCxnSpPr>
        <p:spPr>
          <a:xfrm>
            <a:off x="3675130" y="2009231"/>
            <a:ext cx="2025574" cy="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Gerader Verbinder 35">
            <a:extLst>
              <a:ext uri="{FF2B5EF4-FFF2-40B4-BE49-F238E27FC236}">
                <a16:creationId xmlns:a16="http://schemas.microsoft.com/office/drawing/2014/main" id="{B0A19775-9E14-4A30-A37C-8F25007630F3}"/>
              </a:ext>
            </a:extLst>
          </p:cNvPr>
          <p:cNvCxnSpPr>
            <a:cxnSpLocks/>
          </p:cNvCxnSpPr>
          <p:nvPr/>
        </p:nvCxnSpPr>
        <p:spPr>
          <a:xfrm>
            <a:off x="4133085" y="2213248"/>
            <a:ext cx="0" cy="1855382"/>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Gerader Verbinder 37">
            <a:extLst>
              <a:ext uri="{FF2B5EF4-FFF2-40B4-BE49-F238E27FC236}">
                <a16:creationId xmlns:a16="http://schemas.microsoft.com/office/drawing/2014/main" id="{DBB969DB-0461-4619-B9A3-C9FC88353F60}"/>
              </a:ext>
            </a:extLst>
          </p:cNvPr>
          <p:cNvCxnSpPr>
            <a:cxnSpLocks/>
          </p:cNvCxnSpPr>
          <p:nvPr/>
        </p:nvCxnSpPr>
        <p:spPr>
          <a:xfrm flipH="1" flipV="1">
            <a:off x="4144802" y="4050000"/>
            <a:ext cx="2744059" cy="1863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Gerader Verbinder 40">
            <a:extLst>
              <a:ext uri="{FF2B5EF4-FFF2-40B4-BE49-F238E27FC236}">
                <a16:creationId xmlns:a16="http://schemas.microsoft.com/office/drawing/2014/main" id="{60688DDE-2B46-46FF-B229-60988A0235E0}"/>
              </a:ext>
            </a:extLst>
          </p:cNvPr>
          <p:cNvCxnSpPr>
            <a:cxnSpLocks/>
          </p:cNvCxnSpPr>
          <p:nvPr/>
        </p:nvCxnSpPr>
        <p:spPr>
          <a:xfrm>
            <a:off x="6878570" y="2213248"/>
            <a:ext cx="0" cy="1855382"/>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Gerader Verbinder 41">
            <a:extLst>
              <a:ext uri="{FF2B5EF4-FFF2-40B4-BE49-F238E27FC236}">
                <a16:creationId xmlns:a16="http://schemas.microsoft.com/office/drawing/2014/main" id="{CB46F786-2443-41FD-B263-59076BC4E0C3}"/>
              </a:ext>
            </a:extLst>
          </p:cNvPr>
          <p:cNvCxnSpPr>
            <a:cxnSpLocks/>
          </p:cNvCxnSpPr>
          <p:nvPr/>
        </p:nvCxnSpPr>
        <p:spPr>
          <a:xfrm flipH="1" flipV="1">
            <a:off x="4144801" y="2204675"/>
            <a:ext cx="2744059" cy="1863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44" name="Freihandform: Form 43">
            <a:extLst>
              <a:ext uri="{FF2B5EF4-FFF2-40B4-BE49-F238E27FC236}">
                <a16:creationId xmlns:a16="http://schemas.microsoft.com/office/drawing/2014/main" id="{CD71BB55-C4B6-4822-80B4-50AE69F13232}"/>
              </a:ext>
            </a:extLst>
          </p:cNvPr>
          <p:cNvSpPr/>
          <p:nvPr/>
        </p:nvSpPr>
        <p:spPr>
          <a:xfrm>
            <a:off x="5724525" y="2009231"/>
            <a:ext cx="2324100" cy="1562646"/>
          </a:xfrm>
          <a:custGeom>
            <a:avLst/>
            <a:gdLst>
              <a:gd name="connsiteX0" fmla="*/ 0 w 2324100"/>
              <a:gd name="connsiteY0" fmla="*/ 0 h 1514475"/>
              <a:gd name="connsiteX1" fmla="*/ 657225 w 2324100"/>
              <a:gd name="connsiteY1" fmla="*/ 57150 h 1514475"/>
              <a:gd name="connsiteX2" fmla="*/ 1162050 w 2324100"/>
              <a:gd name="connsiteY2" fmla="*/ 171450 h 1514475"/>
              <a:gd name="connsiteX3" fmla="*/ 1809750 w 2324100"/>
              <a:gd name="connsiteY3" fmla="*/ 590550 h 1514475"/>
              <a:gd name="connsiteX4" fmla="*/ 2324100 w 2324100"/>
              <a:gd name="connsiteY4" fmla="*/ 1514475 h 1514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24100" h="1514475">
                <a:moveTo>
                  <a:pt x="0" y="0"/>
                </a:moveTo>
                <a:cubicBezTo>
                  <a:pt x="231775" y="14287"/>
                  <a:pt x="463550" y="28575"/>
                  <a:pt x="657225" y="57150"/>
                </a:cubicBezTo>
                <a:cubicBezTo>
                  <a:pt x="850900" y="85725"/>
                  <a:pt x="969963" y="82550"/>
                  <a:pt x="1162050" y="171450"/>
                </a:cubicBezTo>
                <a:cubicBezTo>
                  <a:pt x="1354137" y="260350"/>
                  <a:pt x="1616075" y="366713"/>
                  <a:pt x="1809750" y="590550"/>
                </a:cubicBezTo>
                <a:cubicBezTo>
                  <a:pt x="2003425" y="814387"/>
                  <a:pt x="2163762" y="1164431"/>
                  <a:pt x="2324100" y="1514475"/>
                </a:cubicBezTo>
              </a:path>
            </a:pathLst>
          </a:cu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5" name="Gerader Verbinder 44">
            <a:extLst>
              <a:ext uri="{FF2B5EF4-FFF2-40B4-BE49-F238E27FC236}">
                <a16:creationId xmlns:a16="http://schemas.microsoft.com/office/drawing/2014/main" id="{B8C6A8A8-186C-4F7C-988D-69A753F4E995}"/>
              </a:ext>
            </a:extLst>
          </p:cNvPr>
          <p:cNvCxnSpPr>
            <a:cxnSpLocks/>
          </p:cNvCxnSpPr>
          <p:nvPr/>
        </p:nvCxnSpPr>
        <p:spPr>
          <a:xfrm>
            <a:off x="4943872" y="2653738"/>
            <a:ext cx="0" cy="221542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Gerader Verbinder 46">
            <a:extLst>
              <a:ext uri="{FF2B5EF4-FFF2-40B4-BE49-F238E27FC236}">
                <a16:creationId xmlns:a16="http://schemas.microsoft.com/office/drawing/2014/main" id="{AF6EC243-B6E9-45B2-B976-F6FF1397DD61}"/>
              </a:ext>
            </a:extLst>
          </p:cNvPr>
          <p:cNvCxnSpPr>
            <a:cxnSpLocks/>
          </p:cNvCxnSpPr>
          <p:nvPr/>
        </p:nvCxnSpPr>
        <p:spPr>
          <a:xfrm flipH="1" flipV="1">
            <a:off x="4943873" y="4850530"/>
            <a:ext cx="2622652" cy="1863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Gerader Verbinder 48">
            <a:extLst>
              <a:ext uri="{FF2B5EF4-FFF2-40B4-BE49-F238E27FC236}">
                <a16:creationId xmlns:a16="http://schemas.microsoft.com/office/drawing/2014/main" id="{8C6392ED-7734-475A-B7AD-9D982D275A2B}"/>
              </a:ext>
            </a:extLst>
          </p:cNvPr>
          <p:cNvCxnSpPr>
            <a:cxnSpLocks/>
          </p:cNvCxnSpPr>
          <p:nvPr/>
        </p:nvCxnSpPr>
        <p:spPr>
          <a:xfrm flipH="1" flipV="1">
            <a:off x="4930573" y="2652597"/>
            <a:ext cx="2622652" cy="1863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Gerader Verbinder 49">
            <a:extLst>
              <a:ext uri="{FF2B5EF4-FFF2-40B4-BE49-F238E27FC236}">
                <a16:creationId xmlns:a16="http://schemas.microsoft.com/office/drawing/2014/main" id="{90264F76-9CDF-4195-8EF1-D70A820089CF}"/>
              </a:ext>
            </a:extLst>
          </p:cNvPr>
          <p:cNvCxnSpPr>
            <a:cxnSpLocks/>
          </p:cNvCxnSpPr>
          <p:nvPr/>
        </p:nvCxnSpPr>
        <p:spPr>
          <a:xfrm>
            <a:off x="7566525" y="2671227"/>
            <a:ext cx="0" cy="216024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Rechteck 33">
                <a:extLst>
                  <a:ext uri="{FF2B5EF4-FFF2-40B4-BE49-F238E27FC236}">
                    <a16:creationId xmlns:a16="http://schemas.microsoft.com/office/drawing/2014/main" id="{D6A30C0A-9B6D-4B23-9340-BD4868C50978}"/>
                  </a:ext>
                </a:extLst>
              </p:cNvPr>
              <p:cNvSpPr/>
              <p:nvPr/>
            </p:nvSpPr>
            <p:spPr>
              <a:xfrm>
                <a:off x="3494292" y="3683952"/>
                <a:ext cx="36574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oMath>
                  </m:oMathPara>
                </a14:m>
                <a:endParaRPr lang="de-DE" dirty="0"/>
              </a:p>
            </p:txBody>
          </p:sp>
        </mc:Choice>
        <mc:Fallback xmlns="">
          <p:sp>
            <p:nvSpPr>
              <p:cNvPr id="34" name="Rechteck 33">
                <a:extLst>
                  <a:ext uri="{FF2B5EF4-FFF2-40B4-BE49-F238E27FC236}">
                    <a16:creationId xmlns:a16="http://schemas.microsoft.com/office/drawing/2014/main" id="{D6A30C0A-9B6D-4B23-9340-BD4868C50978}"/>
                  </a:ext>
                </a:extLst>
              </p:cNvPr>
              <p:cNvSpPr>
                <a:spLocks noRot="1" noChangeAspect="1" noMove="1" noResize="1" noEditPoints="1" noAdjustHandles="1" noChangeArrowheads="1" noChangeShapeType="1" noTextEdit="1"/>
              </p:cNvSpPr>
              <p:nvPr/>
            </p:nvSpPr>
            <p:spPr>
              <a:xfrm>
                <a:off x="3494292" y="3683952"/>
                <a:ext cx="365741" cy="369332"/>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6" name="Rechteck 45">
                <a:extLst>
                  <a:ext uri="{FF2B5EF4-FFF2-40B4-BE49-F238E27FC236}">
                    <a16:creationId xmlns:a16="http://schemas.microsoft.com/office/drawing/2014/main" id="{31F9EE35-972D-4ABB-A417-07F36707B0C7}"/>
                  </a:ext>
                </a:extLst>
              </p:cNvPr>
              <p:cNvSpPr/>
              <p:nvPr/>
            </p:nvSpPr>
            <p:spPr>
              <a:xfrm>
                <a:off x="5314064" y="5471849"/>
                <a:ext cx="36574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oMath>
                  </m:oMathPara>
                </a14:m>
                <a:endParaRPr lang="de-DE" dirty="0"/>
              </a:p>
            </p:txBody>
          </p:sp>
        </mc:Choice>
        <mc:Fallback xmlns="">
          <p:sp>
            <p:nvSpPr>
              <p:cNvPr id="46" name="Rechteck 45">
                <a:extLst>
                  <a:ext uri="{FF2B5EF4-FFF2-40B4-BE49-F238E27FC236}">
                    <a16:creationId xmlns:a16="http://schemas.microsoft.com/office/drawing/2014/main" id="{31F9EE35-972D-4ABB-A417-07F36707B0C7}"/>
                  </a:ext>
                </a:extLst>
              </p:cNvPr>
              <p:cNvSpPr>
                <a:spLocks noRot="1" noChangeAspect="1" noMove="1" noResize="1" noEditPoints="1" noAdjustHandles="1" noChangeArrowheads="1" noChangeShapeType="1" noTextEdit="1"/>
              </p:cNvSpPr>
              <p:nvPr/>
            </p:nvSpPr>
            <p:spPr>
              <a:xfrm>
                <a:off x="5314064" y="5471849"/>
                <a:ext cx="365741" cy="369332"/>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8" name="Rectangle 12">
                <a:extLst>
                  <a:ext uri="{FF2B5EF4-FFF2-40B4-BE49-F238E27FC236}">
                    <a16:creationId xmlns:a16="http://schemas.microsoft.com/office/drawing/2014/main" id="{6CA2F0F6-2DB0-4792-9F64-96428F82F3FE}"/>
                  </a:ext>
                </a:extLst>
              </p:cNvPr>
              <p:cNvSpPr/>
              <p:nvPr/>
            </p:nvSpPr>
            <p:spPr>
              <a:xfrm>
                <a:off x="2371113" y="1935070"/>
                <a:ext cx="1245991"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smtClean="0">
                          <a:latin typeface="Cambria Math" panose="02040503050406030204" pitchFamily="18" charset="0"/>
                        </a:rPr>
                        <m:t>𝒀</m:t>
                      </m:r>
                      <m:r>
                        <a:rPr lang="de-DE" sz="1633" b="1" i="1" smtClean="0">
                          <a:latin typeface="Cambria Math" panose="02040503050406030204" pitchFamily="18" charset="0"/>
                        </a:rPr>
                        <m:t>=</m:t>
                      </m:r>
                      <m:r>
                        <a:rPr lang="de-DE" sz="1633" b="1" i="1" smtClean="0">
                          <a:latin typeface="Cambria Math" panose="02040503050406030204" pitchFamily="18" charset="0"/>
                        </a:rPr>
                        <m:t>𝑮</m:t>
                      </m:r>
                      <m:r>
                        <a:rPr lang="de-DE" sz="1633" b="1" i="1" smtClean="0">
                          <a:latin typeface="Cambria Math" panose="02040503050406030204" pitchFamily="18" charset="0"/>
                        </a:rPr>
                        <m:t>(</m:t>
                      </m:r>
                      <m:r>
                        <a:rPr lang="de-DE" sz="1633" b="1" i="1" smtClean="0">
                          <a:latin typeface="Cambria Math" panose="02040503050406030204" pitchFamily="18" charset="0"/>
                        </a:rPr>
                        <m:t>𝑳</m:t>
                      </m:r>
                      <m:r>
                        <a:rPr lang="de-DE" sz="1633" b="1" i="1" smtClean="0">
                          <a:latin typeface="Cambria Math" panose="02040503050406030204" pitchFamily="18" charset="0"/>
                        </a:rPr>
                        <m:t>)</m:t>
                      </m:r>
                    </m:oMath>
                  </m:oMathPara>
                </a14:m>
                <a:endParaRPr lang="en-US" sz="1633" b="1" dirty="0"/>
              </a:p>
            </p:txBody>
          </p:sp>
        </mc:Choice>
        <mc:Fallback xmlns="">
          <p:sp>
            <p:nvSpPr>
              <p:cNvPr id="48" name="Rectangle 12">
                <a:extLst>
                  <a:ext uri="{FF2B5EF4-FFF2-40B4-BE49-F238E27FC236}">
                    <a16:creationId xmlns:a16="http://schemas.microsoft.com/office/drawing/2014/main" id="{6CA2F0F6-2DB0-4792-9F64-96428F82F3FE}"/>
                  </a:ext>
                </a:extLst>
              </p:cNvPr>
              <p:cNvSpPr>
                <a:spLocks noRot="1" noChangeAspect="1" noMove="1" noResize="1" noEditPoints="1" noAdjustHandles="1" noChangeArrowheads="1" noChangeShapeType="1" noTextEdit="1"/>
              </p:cNvSpPr>
              <p:nvPr/>
            </p:nvSpPr>
            <p:spPr>
              <a:xfrm>
                <a:off x="2371113" y="1935070"/>
                <a:ext cx="1245991" cy="343620"/>
              </a:xfrm>
              <a:prstGeom prst="rect">
                <a:avLst/>
              </a:prstGeom>
              <a:blipFill>
                <a:blip r:embed="rId5"/>
                <a:stretch>
                  <a:fillRect b="-122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1" name="Rectangle 12">
                <a:extLst>
                  <a:ext uri="{FF2B5EF4-FFF2-40B4-BE49-F238E27FC236}">
                    <a16:creationId xmlns:a16="http://schemas.microsoft.com/office/drawing/2014/main" id="{47455C1A-5DA9-489E-888B-62914A86FF5B}"/>
                  </a:ext>
                </a:extLst>
              </p:cNvPr>
              <p:cNvSpPr/>
              <p:nvPr/>
            </p:nvSpPr>
            <p:spPr>
              <a:xfrm>
                <a:off x="8023312" y="5579789"/>
                <a:ext cx="1245991"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smtClean="0">
                          <a:latin typeface="Cambria Math" panose="02040503050406030204" pitchFamily="18" charset="0"/>
                        </a:rPr>
                        <m:t>𝒀</m:t>
                      </m:r>
                      <m:r>
                        <a:rPr lang="de-DE" sz="1633" b="1" i="1" smtClean="0">
                          <a:latin typeface="Cambria Math" panose="02040503050406030204" pitchFamily="18" charset="0"/>
                        </a:rPr>
                        <m:t>=</m:t>
                      </m:r>
                      <m:r>
                        <a:rPr lang="de-DE" sz="1633" b="1" i="1" smtClean="0">
                          <a:latin typeface="Cambria Math" panose="02040503050406030204" pitchFamily="18" charset="0"/>
                        </a:rPr>
                        <m:t>𝑴</m:t>
                      </m:r>
                      <m:r>
                        <a:rPr lang="de-DE" sz="1633" b="1" i="1" smtClean="0">
                          <a:latin typeface="Cambria Math" panose="02040503050406030204" pitchFamily="18" charset="0"/>
                        </a:rPr>
                        <m:t>(</m:t>
                      </m:r>
                      <m:r>
                        <a:rPr lang="de-DE" sz="1633" b="1" i="1" smtClean="0">
                          <a:latin typeface="Cambria Math" panose="02040503050406030204" pitchFamily="18" charset="0"/>
                        </a:rPr>
                        <m:t>𝑳</m:t>
                      </m:r>
                      <m:r>
                        <a:rPr lang="de-DE" sz="1633" b="1" i="1" smtClean="0">
                          <a:latin typeface="Cambria Math" panose="02040503050406030204" pitchFamily="18" charset="0"/>
                        </a:rPr>
                        <m:t>)</m:t>
                      </m:r>
                    </m:oMath>
                  </m:oMathPara>
                </a14:m>
                <a:endParaRPr lang="en-US" sz="1633" b="1" dirty="0"/>
              </a:p>
            </p:txBody>
          </p:sp>
        </mc:Choice>
        <mc:Fallback xmlns="">
          <p:sp>
            <p:nvSpPr>
              <p:cNvPr id="51" name="Rectangle 12">
                <a:extLst>
                  <a:ext uri="{FF2B5EF4-FFF2-40B4-BE49-F238E27FC236}">
                    <a16:creationId xmlns:a16="http://schemas.microsoft.com/office/drawing/2014/main" id="{47455C1A-5DA9-489E-888B-62914A86FF5B}"/>
                  </a:ext>
                </a:extLst>
              </p:cNvPr>
              <p:cNvSpPr>
                <a:spLocks noRot="1" noChangeAspect="1" noMove="1" noResize="1" noEditPoints="1" noAdjustHandles="1" noChangeArrowheads="1" noChangeShapeType="1" noTextEdit="1"/>
              </p:cNvSpPr>
              <p:nvPr/>
            </p:nvSpPr>
            <p:spPr>
              <a:xfrm>
                <a:off x="8023312" y="5579789"/>
                <a:ext cx="1245991" cy="343620"/>
              </a:xfrm>
              <a:prstGeom prst="rect">
                <a:avLst/>
              </a:prstGeom>
              <a:blipFill>
                <a:blip r:embed="rId6"/>
                <a:stretch>
                  <a:fillRect b="-12281"/>
                </a:stretch>
              </a:blipFill>
            </p:spPr>
            <p:txBody>
              <a:bodyPr/>
              <a:lstStyle/>
              <a:p>
                <a:r>
                  <a:rPr lang="de-DE">
                    <a:noFill/>
                  </a:rPr>
                  <a:t> </a:t>
                </a:r>
              </a:p>
            </p:txBody>
          </p:sp>
        </mc:Fallback>
      </mc:AlternateContent>
    </p:spTree>
    <p:extLst>
      <p:ext uri="{BB962C8B-B14F-4D97-AF65-F5344CB8AC3E}">
        <p14:creationId xmlns:p14="http://schemas.microsoft.com/office/powerpoint/2010/main" val="1993368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58061"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Grenzprodukt</a:t>
            </a:r>
            <a:r>
              <a:rPr lang="en-US" sz="2631" dirty="0">
                <a:solidFill>
                  <a:sysClr val="windowText" lastClr="000000"/>
                </a:solidFill>
              </a:rPr>
              <a:t> der Arbeit (GPL)</a:t>
            </a:r>
          </a:p>
        </p:txBody>
      </p:sp>
      <p:grpSp>
        <p:nvGrpSpPr>
          <p:cNvPr id="2" name="Gruppieren 1">
            <a:extLst>
              <a:ext uri="{FF2B5EF4-FFF2-40B4-BE49-F238E27FC236}">
                <a16:creationId xmlns:a16="http://schemas.microsoft.com/office/drawing/2014/main" id="{1E352180-2995-4E0F-A879-B7C7D40D9D25}"/>
              </a:ext>
            </a:extLst>
          </p:cNvPr>
          <p:cNvGrpSpPr/>
          <p:nvPr/>
        </p:nvGrpSpPr>
        <p:grpSpPr>
          <a:xfrm>
            <a:off x="2018997" y="889966"/>
            <a:ext cx="5251896" cy="3672408"/>
            <a:chOff x="4211960" y="1196752"/>
            <a:chExt cx="3667720" cy="2376264"/>
          </a:xfrm>
        </p:grpSpPr>
        <p:cxnSp>
          <p:nvCxnSpPr>
            <p:cNvPr id="6" name="Gerade Verbindung mit Pfeil 5">
              <a:extLst>
                <a:ext uri="{FF2B5EF4-FFF2-40B4-BE49-F238E27FC236}">
                  <a16:creationId xmlns:a16="http://schemas.microsoft.com/office/drawing/2014/main" id="{FC1EA2BE-07FE-48C7-A181-238BEBB592D7}"/>
                </a:ext>
              </a:extLst>
            </p:cNvPr>
            <p:cNvCxnSpPr/>
            <p:nvPr/>
          </p:nvCxnSpPr>
          <p:spPr>
            <a:xfrm flipV="1">
              <a:off x="4211960" y="1196752"/>
              <a:ext cx="0" cy="237626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9881068D-50A3-4DD3-B615-36B69B6FFE5D}"/>
                </a:ext>
              </a:extLst>
            </p:cNvPr>
            <p:cNvCxnSpPr>
              <a:cxnSpLocks/>
            </p:cNvCxnSpPr>
            <p:nvPr/>
          </p:nvCxnSpPr>
          <p:spPr>
            <a:xfrm>
              <a:off x="4211960" y="3573016"/>
              <a:ext cx="366772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8" name="Textfeld 7">
            <a:extLst>
              <a:ext uri="{FF2B5EF4-FFF2-40B4-BE49-F238E27FC236}">
                <a16:creationId xmlns:a16="http://schemas.microsoft.com/office/drawing/2014/main" id="{0C44DE80-65E5-4D07-901A-972AE9BC91F1}"/>
              </a:ext>
            </a:extLst>
          </p:cNvPr>
          <p:cNvSpPr txBox="1"/>
          <p:nvPr/>
        </p:nvSpPr>
        <p:spPr>
          <a:xfrm flipH="1">
            <a:off x="1442939" y="1052764"/>
            <a:ext cx="576059" cy="369332"/>
          </a:xfrm>
          <a:prstGeom prst="rect">
            <a:avLst/>
          </a:prstGeom>
          <a:noFill/>
        </p:spPr>
        <p:txBody>
          <a:bodyPr wrap="square" rtlCol="0">
            <a:spAutoFit/>
          </a:bodyPr>
          <a:lstStyle/>
          <a:p>
            <a:r>
              <a:rPr lang="de-DE" dirty="0"/>
              <a:t>GPL</a:t>
            </a:r>
          </a:p>
        </p:txBody>
      </p:sp>
      <p:sp>
        <p:nvSpPr>
          <p:cNvPr id="9" name="Textfeld 8">
            <a:extLst>
              <a:ext uri="{FF2B5EF4-FFF2-40B4-BE49-F238E27FC236}">
                <a16:creationId xmlns:a16="http://schemas.microsoft.com/office/drawing/2014/main" id="{6E57E6CF-2A8E-41F1-9425-3F1A3B527941}"/>
              </a:ext>
            </a:extLst>
          </p:cNvPr>
          <p:cNvSpPr txBox="1"/>
          <p:nvPr/>
        </p:nvSpPr>
        <p:spPr>
          <a:xfrm flipH="1">
            <a:off x="6702638" y="4567510"/>
            <a:ext cx="576059" cy="369332"/>
          </a:xfrm>
          <a:prstGeom prst="rect">
            <a:avLst/>
          </a:prstGeom>
          <a:noFill/>
        </p:spPr>
        <p:txBody>
          <a:bodyPr wrap="square" rtlCol="0">
            <a:spAutoFit/>
          </a:bodyPr>
          <a:lstStyle/>
          <a:p>
            <a:r>
              <a:rPr lang="de-DE" dirty="0"/>
              <a:t>L</a:t>
            </a:r>
          </a:p>
        </p:txBody>
      </p:sp>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id="{AC295E5F-81DA-4333-8E8E-760B9DD427A5}"/>
                  </a:ext>
                </a:extLst>
              </p:cNvPr>
              <p:cNvSpPr txBox="1"/>
              <p:nvPr/>
            </p:nvSpPr>
            <p:spPr>
              <a:xfrm>
                <a:off x="69103" y="4977327"/>
                <a:ext cx="7560838" cy="1194879"/>
              </a:xfrm>
              <a:prstGeom prst="rect">
                <a:avLst/>
              </a:prstGeom>
              <a:noFill/>
            </p:spPr>
            <p:txBody>
              <a:bodyPr wrap="square" rtlCol="0">
                <a:spAutoFit/>
              </a:bodyPr>
              <a:lstStyle/>
              <a:p>
                <a:r>
                  <a:rPr lang="de-DE" sz="2800" dirty="0"/>
                  <a:t>Aus </a:t>
                </a:r>
                <a14:m>
                  <m:oMath xmlns:m="http://schemas.openxmlformats.org/officeDocument/2006/math">
                    <m:acc>
                      <m:accPr>
                        <m:chr m:val="̅"/>
                        <m:ctrlPr>
                          <a:rPr lang="de-DE" sz="2800" i="1">
                            <a:latin typeface="Cambria Math" panose="02040503050406030204" pitchFamily="18" charset="0"/>
                          </a:rPr>
                        </m:ctrlPr>
                      </m:accPr>
                      <m:e>
                        <m:r>
                          <a:rPr lang="de-DE" sz="2800" i="1">
                            <a:latin typeface="Cambria Math" panose="02040503050406030204" pitchFamily="18" charset="0"/>
                          </a:rPr>
                          <m:t>𝐿</m:t>
                        </m:r>
                      </m:e>
                    </m:acc>
                    <m:r>
                      <a:rPr lang="de-DE" sz="2800" i="1">
                        <a:latin typeface="Cambria Math" panose="02040503050406030204" pitchFamily="18" charset="0"/>
                      </a:rPr>
                      <m:t>=</m:t>
                    </m:r>
                    <m:sSub>
                      <m:sSubPr>
                        <m:ctrlPr>
                          <a:rPr lang="de-DE" sz="2800" i="1">
                            <a:latin typeface="Cambria Math" panose="02040503050406030204" pitchFamily="18" charset="0"/>
                          </a:rPr>
                        </m:ctrlPr>
                      </m:sSubPr>
                      <m:e>
                        <m:r>
                          <a:rPr lang="de-DE" sz="2800" i="1">
                            <a:latin typeface="Cambria Math" panose="02040503050406030204" pitchFamily="18" charset="0"/>
                          </a:rPr>
                          <m:t>𝐿</m:t>
                        </m:r>
                      </m:e>
                      <m:sub>
                        <m:r>
                          <a:rPr lang="de-DE" sz="2800" i="1">
                            <a:latin typeface="Cambria Math" panose="02040503050406030204" pitchFamily="18" charset="0"/>
                          </a:rPr>
                          <m:t>𝐺</m:t>
                        </m:r>
                      </m:sub>
                    </m:sSub>
                    <m:r>
                      <a:rPr lang="de-DE" sz="2800" i="1">
                        <a:latin typeface="Cambria Math" panose="02040503050406030204" pitchFamily="18" charset="0"/>
                      </a:rPr>
                      <m:t>+</m:t>
                    </m:r>
                    <m:sSub>
                      <m:sSubPr>
                        <m:ctrlPr>
                          <a:rPr lang="de-DE" sz="2800" i="1">
                            <a:latin typeface="Cambria Math" panose="02040503050406030204" pitchFamily="18" charset="0"/>
                          </a:rPr>
                        </m:ctrlPr>
                      </m:sSubPr>
                      <m:e>
                        <m:r>
                          <a:rPr lang="de-DE" sz="2800" i="1">
                            <a:latin typeface="Cambria Math" panose="02040503050406030204" pitchFamily="18" charset="0"/>
                          </a:rPr>
                          <m:t>𝐿</m:t>
                        </m:r>
                      </m:e>
                      <m:sub>
                        <m:r>
                          <a:rPr lang="de-DE" sz="2800" i="1">
                            <a:latin typeface="Cambria Math" panose="02040503050406030204" pitchFamily="18" charset="0"/>
                          </a:rPr>
                          <m:t>𝑀</m:t>
                        </m:r>
                      </m:sub>
                    </m:sSub>
                  </m:oMath>
                </a14:m>
                <a:r>
                  <a:rPr lang="de-DE" sz="2800" baseline="-25000" dirty="0"/>
                  <a:t>	</a:t>
                </a:r>
                <a:r>
                  <a:rPr lang="de-DE" sz="2800" dirty="0"/>
                  <a:t>folgt 	</a:t>
                </a:r>
                <a14:m>
                  <m:oMath xmlns:m="http://schemas.openxmlformats.org/officeDocument/2006/math">
                    <m:f>
                      <m:fPr>
                        <m:ctrlPr>
                          <a:rPr lang="de-DE" sz="2800" i="1">
                            <a:latin typeface="Cambria Math" panose="02040503050406030204" pitchFamily="18" charset="0"/>
                          </a:rPr>
                        </m:ctrlPr>
                      </m:fPr>
                      <m:num>
                        <m:r>
                          <a:rPr lang="de-DE" sz="2800" i="1">
                            <a:latin typeface="Cambria Math" panose="02040503050406030204" pitchFamily="18" charset="0"/>
                          </a:rPr>
                          <m:t>𝑑𝐺</m:t>
                        </m:r>
                      </m:num>
                      <m:den>
                        <m:r>
                          <a:rPr lang="de-DE" sz="2800" i="1">
                            <a:latin typeface="Cambria Math" panose="02040503050406030204" pitchFamily="18" charset="0"/>
                          </a:rPr>
                          <m:t>𝑑𝑀</m:t>
                        </m:r>
                      </m:den>
                    </m:f>
                    <m:r>
                      <a:rPr lang="de-DE" sz="2800" i="1">
                        <a:latin typeface="Cambria Math" panose="02040503050406030204" pitchFamily="18" charset="0"/>
                      </a:rPr>
                      <m:t>=−</m:t>
                    </m:r>
                    <m:f>
                      <m:fPr>
                        <m:ctrlPr>
                          <a:rPr lang="de-DE" sz="2800" i="1">
                            <a:latin typeface="Cambria Math" panose="02040503050406030204" pitchFamily="18" charset="0"/>
                          </a:rPr>
                        </m:ctrlPr>
                      </m:fPr>
                      <m:num>
                        <m:sSub>
                          <m:sSubPr>
                            <m:ctrlPr>
                              <a:rPr lang="de-DE" sz="2800" i="1">
                                <a:latin typeface="Cambria Math" panose="02040503050406030204" pitchFamily="18" charset="0"/>
                              </a:rPr>
                            </m:ctrlPr>
                          </m:sSubPr>
                          <m:e>
                            <m:r>
                              <a:rPr lang="de-DE" sz="2800" i="1">
                                <a:latin typeface="Cambria Math" panose="02040503050406030204" pitchFamily="18" charset="0"/>
                              </a:rPr>
                              <m:t>𝐺𝑃𝐿</m:t>
                            </m:r>
                          </m:e>
                          <m:sub>
                            <m:r>
                              <a:rPr lang="de-DE" sz="2800" i="1">
                                <a:latin typeface="Cambria Math" panose="02040503050406030204" pitchFamily="18" charset="0"/>
                              </a:rPr>
                              <m:t>𝐺</m:t>
                            </m:r>
                          </m:sub>
                        </m:sSub>
                      </m:num>
                      <m:den>
                        <m:sSub>
                          <m:sSubPr>
                            <m:ctrlPr>
                              <a:rPr lang="de-DE" sz="2800" i="1">
                                <a:latin typeface="Cambria Math" panose="02040503050406030204" pitchFamily="18" charset="0"/>
                              </a:rPr>
                            </m:ctrlPr>
                          </m:sSubPr>
                          <m:e>
                            <m:r>
                              <a:rPr lang="de-DE" sz="2800" i="1">
                                <a:latin typeface="Cambria Math" panose="02040503050406030204" pitchFamily="18" charset="0"/>
                              </a:rPr>
                              <m:t>𝐺𝑃𝐿</m:t>
                            </m:r>
                          </m:e>
                          <m:sub>
                            <m:r>
                              <a:rPr lang="de-DE" sz="2800" i="1">
                                <a:latin typeface="Cambria Math" panose="02040503050406030204" pitchFamily="18" charset="0"/>
                              </a:rPr>
                              <m:t>𝑀</m:t>
                            </m:r>
                          </m:sub>
                        </m:sSub>
                      </m:den>
                    </m:f>
                    <m:r>
                      <a:rPr lang="de-DE" sz="2800" i="1">
                        <a:latin typeface="Cambria Math" panose="02040503050406030204" pitchFamily="18" charset="0"/>
                      </a:rPr>
                      <m:t>&lt;0</m:t>
                    </m:r>
                  </m:oMath>
                </a14:m>
                <a:r>
                  <a:rPr lang="de-DE" sz="2800" dirty="0">
                    <a:ea typeface="Cambria Math" panose="02040503050406030204" pitchFamily="18" charset="0"/>
                  </a:rPr>
                  <a:t> </a:t>
                </a:r>
                <a:endParaRPr lang="de-DE" sz="2800" dirty="0">
                  <a:latin typeface="Cambria Math" panose="02040503050406030204" pitchFamily="18" charset="0"/>
                  <a:ea typeface="Cambria Math" panose="02040503050406030204" pitchFamily="18" charset="0"/>
                </a:endParaRPr>
              </a:p>
              <a:p>
                <a:r>
                  <a:rPr lang="de-DE" sz="2800" dirty="0">
                    <a:latin typeface="Cambria Math" panose="02040503050406030204" pitchFamily="18" charset="0"/>
                    <a:ea typeface="Cambria Math" panose="02040503050406030204" pitchFamily="18" charset="0"/>
                  </a:rPr>
                  <a:t>für die Steigung der Transformationskurve</a:t>
                </a:r>
              </a:p>
            </p:txBody>
          </p:sp>
        </mc:Choice>
        <mc:Fallback xmlns="">
          <p:sp>
            <p:nvSpPr>
              <p:cNvPr id="3" name="Textfeld 2">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69103" y="4977327"/>
                <a:ext cx="7560838" cy="1194879"/>
              </a:xfrm>
              <a:prstGeom prst="rect">
                <a:avLst/>
              </a:prstGeom>
              <a:blipFill>
                <a:blip r:embed="rId3"/>
                <a:stretch>
                  <a:fillRect l="-1612" b="-12690"/>
                </a:stretch>
              </a:blipFill>
            </p:spPr>
            <p:txBody>
              <a:bodyPr/>
              <a:lstStyle/>
              <a:p>
                <a:r>
                  <a:rPr lang="de-DE">
                    <a:noFill/>
                  </a:rPr>
                  <a:t> </a:t>
                </a:r>
              </a:p>
            </p:txBody>
          </p:sp>
        </mc:Fallback>
      </mc:AlternateContent>
      <p:sp>
        <p:nvSpPr>
          <p:cNvPr id="11" name="Freihandform: Form 10">
            <a:extLst>
              <a:ext uri="{FF2B5EF4-FFF2-40B4-BE49-F238E27FC236}">
                <a16:creationId xmlns:a16="http://schemas.microsoft.com/office/drawing/2014/main" id="{C39DDC74-BFD5-45C3-BB19-6223A8BA1975}"/>
              </a:ext>
            </a:extLst>
          </p:cNvPr>
          <p:cNvSpPr/>
          <p:nvPr/>
        </p:nvSpPr>
        <p:spPr>
          <a:xfrm>
            <a:off x="2337851" y="1325880"/>
            <a:ext cx="4046220" cy="3006090"/>
          </a:xfrm>
          <a:custGeom>
            <a:avLst/>
            <a:gdLst>
              <a:gd name="connsiteX0" fmla="*/ 0 w 4046220"/>
              <a:gd name="connsiteY0" fmla="*/ 0 h 3006090"/>
              <a:gd name="connsiteX1" fmla="*/ 994410 w 4046220"/>
              <a:gd name="connsiteY1" fmla="*/ 2080260 h 3006090"/>
              <a:gd name="connsiteX2" fmla="*/ 4046220 w 4046220"/>
              <a:gd name="connsiteY2" fmla="*/ 3006090 h 3006090"/>
            </a:gdLst>
            <a:ahLst/>
            <a:cxnLst>
              <a:cxn ang="0">
                <a:pos x="connsiteX0" y="connsiteY0"/>
              </a:cxn>
              <a:cxn ang="0">
                <a:pos x="connsiteX1" y="connsiteY1"/>
              </a:cxn>
              <a:cxn ang="0">
                <a:pos x="connsiteX2" y="connsiteY2"/>
              </a:cxn>
            </a:cxnLst>
            <a:rect l="l" t="t" r="r" b="b"/>
            <a:pathLst>
              <a:path w="4046220" h="3006090">
                <a:moveTo>
                  <a:pt x="0" y="0"/>
                </a:moveTo>
                <a:cubicBezTo>
                  <a:pt x="160020" y="789622"/>
                  <a:pt x="320040" y="1579245"/>
                  <a:pt x="994410" y="2080260"/>
                </a:cubicBezTo>
                <a:cubicBezTo>
                  <a:pt x="1668780" y="2581275"/>
                  <a:pt x="2857500" y="2793682"/>
                  <a:pt x="4046220" y="300609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p:cNvSpPr txBox="1"/>
          <p:nvPr/>
        </p:nvSpPr>
        <p:spPr>
          <a:xfrm>
            <a:off x="7278698" y="94589"/>
            <a:ext cx="4913302" cy="1261319"/>
          </a:xfrm>
          <a:prstGeom prst="rect">
            <a:avLst/>
          </a:prstGeom>
          <a:noFill/>
        </p:spPr>
        <p:txBody>
          <a:bodyPr wrap="square" rtlCol="0">
            <a:noAutofit/>
          </a:bodyPr>
          <a:lstStyle/>
          <a:p>
            <a:r>
              <a:rPr lang="de-DE" dirty="0" smtClean="0"/>
              <a:t>Aus der Annahme der neoklassischen Produktionsfunktion folgt, dass mit zunehmendem Arbeitseinsatz die Zunahme des Outputs fällt. </a:t>
            </a:r>
            <a:endParaRPr lang="de-DE" dirty="0"/>
          </a:p>
        </p:txBody>
      </p:sp>
      <p:sp>
        <p:nvSpPr>
          <p:cNvPr id="12" name="Textfeld 11"/>
          <p:cNvSpPr txBox="1"/>
          <p:nvPr/>
        </p:nvSpPr>
        <p:spPr>
          <a:xfrm>
            <a:off x="7270893" y="1050420"/>
            <a:ext cx="4796287" cy="2149292"/>
          </a:xfrm>
          <a:prstGeom prst="rect">
            <a:avLst/>
          </a:prstGeom>
          <a:noFill/>
        </p:spPr>
        <p:txBody>
          <a:bodyPr wrap="square" rtlCol="0">
            <a:noAutofit/>
          </a:bodyPr>
          <a:lstStyle/>
          <a:p>
            <a:r>
              <a:rPr lang="de-DE" dirty="0" smtClean="0"/>
              <a:t>Damit ist das Grenzprodukt der Arbeit GPL eine fallende Funktion in Abhängigkeit des Arbeitseinsatzes L. Das </a:t>
            </a:r>
            <a:r>
              <a:rPr lang="de-DE" dirty="0" err="1" smtClean="0"/>
              <a:t>Grenprodukt</a:t>
            </a:r>
            <a:r>
              <a:rPr lang="de-DE" dirty="0" smtClean="0"/>
              <a:t> der Arbeit ist definiert als die Änderung des Outputs, wenn sich der Arbeitseinsatz um eine Einheit ändert. Es entspricht damit der 1. Ableitung </a:t>
            </a:r>
            <a:r>
              <a:rPr lang="de-DE" dirty="0"/>
              <a:t>P</a:t>
            </a:r>
            <a:r>
              <a:rPr lang="de-DE" dirty="0" smtClean="0"/>
              <a:t>roduktionsfunktion nach der Arbeit L </a:t>
            </a:r>
            <a:endParaRPr lang="de-DE" dirty="0"/>
          </a:p>
        </p:txBody>
      </p:sp>
      <mc:AlternateContent xmlns:mc="http://schemas.openxmlformats.org/markup-compatibility/2006" xmlns:a14="http://schemas.microsoft.com/office/drawing/2010/main">
        <mc:Choice Requires="a14">
          <p:sp>
            <p:nvSpPr>
              <p:cNvPr id="13" name="Textfeld 12"/>
              <p:cNvSpPr txBox="1"/>
              <p:nvPr/>
            </p:nvSpPr>
            <p:spPr>
              <a:xfrm>
                <a:off x="7629942" y="3145827"/>
                <a:ext cx="4562058" cy="1410328"/>
              </a:xfrm>
              <a:prstGeom prst="rect">
                <a:avLst/>
              </a:prstGeom>
              <a:noFill/>
            </p:spPr>
            <p:txBody>
              <a:bodyPr wrap="square" rtlCol="0">
                <a:noAutofit/>
              </a:bodyPr>
              <a:lstStyle/>
              <a:p>
                <a:r>
                  <a:rPr lang="de-DE" dirty="0" smtClean="0"/>
                  <a:t>Da dies für beide Güter M und G gilt, die Gesamtarbeit </a:t>
                </a:r>
                <a14:m>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oMath>
                </a14:m>
                <a:r>
                  <a:rPr lang="de-DE" dirty="0" smtClean="0"/>
                  <a:t> sich aber auf beide Sektoren aufteilt lässt sich daraus folgender Zusammenhang ableiten:</a:t>
                </a:r>
                <a:endParaRPr lang="de-DE" dirty="0"/>
              </a:p>
            </p:txBody>
          </p:sp>
        </mc:Choice>
        <mc:Fallback xmlns="">
          <p:sp>
            <p:nvSpPr>
              <p:cNvPr id="13" name="Textfeld 12"/>
              <p:cNvSpPr txBox="1">
                <a:spLocks noRot="1" noChangeAspect="1" noMove="1" noResize="1" noEditPoints="1" noAdjustHandles="1" noChangeArrowheads="1" noChangeShapeType="1" noTextEdit="1"/>
              </p:cNvSpPr>
              <p:nvPr/>
            </p:nvSpPr>
            <p:spPr>
              <a:xfrm>
                <a:off x="7629942" y="3145827"/>
                <a:ext cx="4562058" cy="1410328"/>
              </a:xfrm>
              <a:prstGeom prst="rect">
                <a:avLst/>
              </a:prstGeom>
              <a:blipFill>
                <a:blip r:embed="rId4"/>
                <a:stretch>
                  <a:fillRect l="-1203" t="-2165"/>
                </a:stretch>
              </a:blipFill>
            </p:spPr>
            <p:txBody>
              <a:bodyPr/>
              <a:lstStyle/>
              <a:p>
                <a:r>
                  <a:rPr lang="de-DE">
                    <a:noFill/>
                  </a:rPr>
                  <a:t> </a:t>
                </a:r>
              </a:p>
            </p:txBody>
          </p:sp>
        </mc:Fallback>
      </mc:AlternateContent>
    </p:spTree>
    <p:extLst>
      <p:ext uri="{BB962C8B-B14F-4D97-AF65-F5344CB8AC3E}">
        <p14:creationId xmlns:p14="http://schemas.microsoft.com/office/powerpoint/2010/main" val="1438698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animBg="1"/>
      <p:bldP spid="10" grpId="0"/>
      <p:bldP spid="13"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3435</Words>
  <Application>Microsoft Office PowerPoint</Application>
  <PresentationFormat>Breitbild</PresentationFormat>
  <Paragraphs>287</Paragraphs>
  <Slides>17</Slides>
  <Notes>16</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17</vt:i4>
      </vt:variant>
    </vt:vector>
  </HeadingPairs>
  <TitlesOfParts>
    <vt:vector size="26" baseType="lpstr">
      <vt:lpstr>Arial</vt:lpstr>
      <vt:lpstr>Calibri</vt:lpstr>
      <vt:lpstr>Calibri Light</vt:lpstr>
      <vt:lpstr>Cambria Math</vt:lpstr>
      <vt:lpstr>Droid Sans Fallback</vt:lpstr>
      <vt:lpstr>Lohit Hindi</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281</cp:revision>
  <dcterms:created xsi:type="dcterms:W3CDTF">2019-02-11T10:45:01Z</dcterms:created>
  <dcterms:modified xsi:type="dcterms:W3CDTF">2021-03-18T20:10:13Z</dcterms:modified>
</cp:coreProperties>
</file>