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85" r:id="rId3"/>
    <p:sldId id="1026" r:id="rId4"/>
    <p:sldId id="1030" r:id="rId5"/>
    <p:sldId id="261" r:id="rId6"/>
    <p:sldId id="488" r:id="rId7"/>
    <p:sldId id="1027" r:id="rId8"/>
    <p:sldId id="487" r:id="rId9"/>
    <p:sldId id="489" r:id="rId10"/>
    <p:sldId id="1028" r:id="rId11"/>
    <p:sldId id="522" r:id="rId12"/>
    <p:sldId id="1029" r:id="rId13"/>
    <p:sldId id="1000"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87" autoAdjust="0"/>
    <p:restoredTop sz="94660"/>
  </p:normalViewPr>
  <p:slideViewPr>
    <p:cSldViewPr snapToGrid="0">
      <p:cViewPr varScale="1">
        <p:scale>
          <a:sx n="97" d="100"/>
          <a:sy n="97" d="100"/>
        </p:scale>
        <p:origin x="216"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27.02.2021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5FA9294-A9A2-45A1-86F0-A0F7ECD1E694}" type="datetime1">
              <a:rPr lang="de-DE" smtClean="0"/>
              <a:t>27.02.2021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A3241C8D-AC55-41F1-A767-D07F14BF7EBB}" type="datetime1">
              <a:rPr lang="de-DE" smtClean="0"/>
              <a:t>27.02.2021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ABA1D8DF-FF90-4944-A60E-33D5F8D84FB5}" type="datetime1">
              <a:rPr lang="de-DE" smtClean="0"/>
              <a:t>27.02.2021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710DA3F4-832B-4129-B5F1-52999A451FC1}" type="datetime1">
              <a:rPr lang="de-DE" smtClean="0"/>
              <a:t>27.02.2021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1FB1B17C-B8A2-403A-BEC7-EE30C3E4E538}" type="datetime1">
              <a:rPr lang="de-DE" smtClean="0"/>
              <a:t>27.02.2021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5D20AED8-07FC-4347-9DB9-1F4A0DE8DB25}" type="datetime1">
              <a:rPr lang="de-DE" smtClean="0"/>
              <a:t>27.02.2021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CEABA4DE-7ED5-4428-8B6C-4EB58B855B7B}" type="datetime1">
              <a:rPr lang="de-DE" smtClean="0"/>
              <a:t>27.02.2021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3A75F18-DA59-4AB9-BF8B-E1131B01B1D6}" type="datetime1">
              <a:rPr lang="de-DE" smtClean="0"/>
              <a:t>27.02.2021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974F0ED4-CB24-4373-8039-76C6F0A35014}" type="datetime1">
              <a:rPr lang="de-DE" smtClean="0"/>
              <a:t>27.02.2021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9F9A6976-37EB-4714-B1AB-3500037D231D}" type="datetime1">
              <a:rPr lang="de-DE" smtClean="0"/>
              <a:t>27.02.2021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4E902F51-32D6-4D9F-B2CE-8EEE6804E693}" type="datetime1">
              <a:rPr lang="de-DE" smtClean="0"/>
              <a:t>27.02.2021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94A07-2394-4D6E-916D-77A1355C92F1}" type="datetime1">
              <a:rPr lang="de-DE" smtClean="0"/>
              <a:t>27.02.2021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Sommersemester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6724"/>
            <a:ext cx="6441142" cy="567680"/>
          </a:xfrm>
          <a:prstGeom prst="rect">
            <a:avLst/>
          </a:prstGeom>
          <a:noFill/>
        </p:spPr>
        <p:txBody>
          <a:bodyPr wrap="square" rtlCol="0">
            <a:noAutofit/>
          </a:bodyPr>
          <a:lstStyle/>
          <a:p>
            <a:pPr algn="ctr"/>
            <a:r>
              <a:rPr lang="de-DE" sz="2400" b="1" dirty="0" smtClean="0">
                <a:latin typeface="Times New Roman" panose="02020603050405020304" pitchFamily="18" charset="0"/>
                <a:cs typeface="Times New Roman" panose="02020603050405020304" pitchFamily="18" charset="0"/>
              </a:rPr>
              <a:t>Internationale Verflechtungen der 20 größten Volkswirtschaften – gemessen am BIP</a:t>
            </a:r>
            <a:endParaRPr lang="de-DE" sz="2400" b="1" dirty="0">
              <a:latin typeface="Times New Roman" panose="02020603050405020304" pitchFamily="18" charset="0"/>
              <a:cs typeface="Times New Roman" panose="02020603050405020304" pitchFamily="18" charset="0"/>
            </a:endParaRPr>
          </a:p>
          <a:p>
            <a:endParaRPr lang="de-DE" sz="2400" dirty="0"/>
          </a:p>
        </p:txBody>
      </p:sp>
      <p:sp>
        <p:nvSpPr>
          <p:cNvPr id="11" name="Textfeld 10">
            <a:extLst>
              <a:ext uri="{FF2B5EF4-FFF2-40B4-BE49-F238E27FC236}">
                <a16:creationId xmlns:a16="http://schemas.microsoft.com/office/drawing/2014/main" id="{3C423D06-614E-4CCF-A19B-A8C947E20749}"/>
              </a:ext>
            </a:extLst>
          </p:cNvPr>
          <p:cNvSpPr txBox="1"/>
          <p:nvPr/>
        </p:nvSpPr>
        <p:spPr>
          <a:xfrm>
            <a:off x="0" y="5531249"/>
            <a:ext cx="5681382" cy="305529"/>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smtClean="0">
                <a:latin typeface="Times New Roman" panose="02020603050405020304" pitchFamily="18" charset="0"/>
                <a:cs typeface="Times New Roman" panose="02020603050405020304" pitchFamily="18" charset="0"/>
              </a:rPr>
              <a:t>ITC, </a:t>
            </a:r>
            <a:r>
              <a:rPr lang="de-DE" sz="1200" dirty="0" err="1" smtClean="0">
                <a:latin typeface="Times New Roman" panose="02020603050405020304" pitchFamily="18" charset="0"/>
                <a:cs typeface="Times New Roman" panose="02020603050405020304" pitchFamily="18" charset="0"/>
              </a:rPr>
              <a:t>eigeneBerechnungen</a:t>
            </a:r>
            <a:r>
              <a:rPr lang="de-DE" sz="1200" dirty="0" smtClean="0">
                <a:latin typeface="Times New Roman" panose="02020603050405020304" pitchFamily="18" charset="0"/>
                <a:cs typeface="Times New Roman" panose="02020603050405020304" pitchFamily="18" charset="0"/>
              </a:rPr>
              <a:t>, *80% der </a:t>
            </a:r>
            <a:r>
              <a:rPr lang="de-DE" sz="1200" dirty="0" err="1" smtClean="0">
                <a:latin typeface="Times New Roman" panose="02020603050405020304" pitchFamily="18" charset="0"/>
                <a:cs typeface="Times New Roman" panose="02020603050405020304" pitchFamily="18" charset="0"/>
              </a:rPr>
              <a:t>xporte</a:t>
            </a:r>
            <a:r>
              <a:rPr lang="de-DE" sz="1200" dirty="0" smtClean="0">
                <a:latin typeface="Times New Roman" panose="02020603050405020304" pitchFamily="18" charset="0"/>
                <a:cs typeface="Times New Roman" panose="02020603050405020304" pitchFamily="18" charset="0"/>
              </a:rPr>
              <a:t> regional nicht spezifiziert</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93148" y="131249"/>
            <a:ext cx="5598393" cy="5400000"/>
          </a:xfrm>
          <a:prstGeom prst="rect">
            <a:avLst/>
          </a:prstGeom>
        </p:spPr>
      </p:pic>
      <p:sp>
        <p:nvSpPr>
          <p:cNvPr id="21" name="Textfeld 20">
            <a:extLst>
              <a:ext uri="{FF2B5EF4-FFF2-40B4-BE49-F238E27FC236}">
                <a16:creationId xmlns:a16="http://schemas.microsoft.com/office/drawing/2014/main" id="{3C423D06-614E-4CCF-A19B-A8C947E20749}"/>
              </a:ext>
            </a:extLst>
          </p:cNvPr>
          <p:cNvSpPr txBox="1"/>
          <p:nvPr/>
        </p:nvSpPr>
        <p:spPr>
          <a:xfrm>
            <a:off x="5784688" y="907687"/>
            <a:ext cx="6407311" cy="9382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singuläre Betrachtung der Verflechtungen der Außenwirtschaft Deutschlands alleine kann natürlich nicht die im internationalen Vergleich enorme Prosperität erklären.</a:t>
            </a: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3C423D06-614E-4CCF-A19B-A8C947E20749}"/>
              </a:ext>
            </a:extLst>
          </p:cNvPr>
          <p:cNvSpPr txBox="1"/>
          <p:nvPr/>
        </p:nvSpPr>
        <p:spPr>
          <a:xfrm>
            <a:off x="5784687" y="1845889"/>
            <a:ext cx="6407311" cy="9382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Betrachtet man allerdings die regionale Verflechtung der 20 größten Volkswirtschaften, so zeigt Deutschland auch hier – ähnlich wie beim Offenheitsgrad – einen ganz besonderen Befund.</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3C423D06-614E-4CCF-A19B-A8C947E20749}"/>
              </a:ext>
            </a:extLst>
          </p:cNvPr>
          <p:cNvSpPr txBox="1"/>
          <p:nvPr/>
        </p:nvSpPr>
        <p:spPr>
          <a:xfrm>
            <a:off x="5784686" y="2786985"/>
            <a:ext cx="6407311" cy="12124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Sowohl bei den Exporten als auch bei den Importen ist Deutschland das einzige große Land der Welt, dessen Verflechtung mit dem jeweils größten Handelspartner bei Aus- bzw. Einfuhr kleiner als 10% ist.</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3C423D06-614E-4CCF-A19B-A8C947E20749}"/>
              </a:ext>
            </a:extLst>
          </p:cNvPr>
          <p:cNvSpPr txBox="1"/>
          <p:nvPr/>
        </p:nvSpPr>
        <p:spPr>
          <a:xfrm>
            <a:off x="5784689" y="4815825"/>
            <a:ext cx="6407311" cy="100127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Dies bedeutet, dass obwohl Deutschland der „größte“ Händler der Welt ist, die bilaterale Abhängigkeit verglichen mit den anderen großen Ländern nur relativ gering ist</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3C423D06-614E-4CCF-A19B-A8C947E20749}"/>
              </a:ext>
            </a:extLst>
          </p:cNvPr>
          <p:cNvSpPr txBox="1"/>
          <p:nvPr/>
        </p:nvSpPr>
        <p:spPr>
          <a:xfrm>
            <a:off x="5808899" y="3895088"/>
            <a:ext cx="6407311" cy="100127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Bei allen anderen großen Länder ist mindestens ein Handelspartner bei Ex- bzw. Importen im Anteil deutlich größer als 10%. Meist ist dies sogar bei beiden Seiten, Ex- und Importen, der Fall.</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3C423D06-614E-4CCF-A19B-A8C947E20749}"/>
              </a:ext>
            </a:extLst>
          </p:cNvPr>
          <p:cNvSpPr txBox="1"/>
          <p:nvPr/>
        </p:nvSpPr>
        <p:spPr>
          <a:xfrm>
            <a:off x="0" y="5776871"/>
            <a:ext cx="12122524" cy="435136"/>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Deutschland kann damit als so etwas wie die regional diversifizierteste große Volkswirtschaft der Welt angesehen werden</a:t>
            </a:r>
            <a:endParaRPr lang="de-DE" b="1"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3C423D06-614E-4CCF-A19B-A8C947E20749}"/>
              </a:ext>
            </a:extLst>
          </p:cNvPr>
          <p:cNvSpPr txBox="1"/>
          <p:nvPr/>
        </p:nvSpPr>
        <p:spPr>
          <a:xfrm>
            <a:off x="-1" y="6141606"/>
            <a:ext cx="12191997" cy="716393"/>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Anmerkung: Einzig die Türkei kann in der Diversifizierung auf Ex- und Importseite ähnliche Anteile wie Deutschland aufweisen. Mitunter weist man der Türkei auch Drehscheibencharakter zwischen Europa und der arabischen Welt zu. Inwieweit dies bei der derzeitigen Politik aufrechterhalten werden kann bleibt abzuwarten</a:t>
            </a:r>
            <a:r>
              <a:rPr lang="de-DE" sz="1500"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31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0" y="540000"/>
            <a:ext cx="9000000" cy="4054945"/>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Verflechtung Deutschlands mit ausgewählten Ländern </a:t>
            </a:r>
            <a:r>
              <a:rPr lang="de-DE" sz="3200" dirty="0" smtClean="0">
                <a:latin typeface="Times New Roman" panose="02020603050405020304" pitchFamily="18" charset="0"/>
                <a:cs typeface="Times New Roman" panose="02020603050405020304" pitchFamily="18" charset="0"/>
              </a:rPr>
              <a:t>I</a:t>
            </a:r>
            <a:endParaRPr lang="de-DE" sz="3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9" name="Textfeld 8">
            <a:extLst>
              <a:ext uri="{FF2B5EF4-FFF2-40B4-BE49-F238E27FC236}">
                <a16:creationId xmlns:a16="http://schemas.microsoft.com/office/drawing/2014/main" id="{57E4A691-383D-4399-B93E-2A38241FA9F4}"/>
              </a:ext>
            </a:extLst>
          </p:cNvPr>
          <p:cNvSpPr txBox="1"/>
          <p:nvPr/>
        </p:nvSpPr>
        <p:spPr>
          <a:xfrm>
            <a:off x="8759439" y="769120"/>
            <a:ext cx="3432561" cy="12220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Betrachtung der Anteile von Deutschlands größten Handelspart- </a:t>
            </a:r>
            <a:r>
              <a:rPr lang="de-DE" dirty="0" err="1" smtClean="0">
                <a:latin typeface="Times New Roman" panose="02020603050405020304" pitchFamily="18" charset="0"/>
                <a:cs typeface="Times New Roman" panose="02020603050405020304" pitchFamily="18" charset="0"/>
              </a:rPr>
              <a:t>nern</a:t>
            </a:r>
            <a:r>
              <a:rPr lang="de-DE" dirty="0" smtClean="0">
                <a:latin typeface="Times New Roman" panose="02020603050405020304" pitchFamily="18" charset="0"/>
                <a:cs typeface="Times New Roman" panose="02020603050405020304" pitchFamily="18" charset="0"/>
              </a:rPr>
              <a:t> zeigt in den letzten 20 Jahren deutliche Verschiebungen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7E4A691-383D-4399-B93E-2A38241FA9F4}"/>
              </a:ext>
            </a:extLst>
          </p:cNvPr>
          <p:cNvSpPr txBox="1"/>
          <p:nvPr/>
        </p:nvSpPr>
        <p:spPr>
          <a:xfrm>
            <a:off x="8759439" y="1991170"/>
            <a:ext cx="3432561" cy="176898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Insbesondere die Verflechtung mit China hat sich sowohl auf Ex- als auch Importseite deutlich intensiviert, so dass China bei den Importen mittlerweile der wichtigste </a:t>
            </a:r>
            <a:r>
              <a:rPr lang="de-DE" dirty="0">
                <a:latin typeface="Times New Roman" panose="02020603050405020304" pitchFamily="18" charset="0"/>
                <a:cs typeface="Times New Roman" panose="02020603050405020304" pitchFamily="18" charset="0"/>
              </a:rPr>
              <a:t>H</a:t>
            </a:r>
            <a:r>
              <a:rPr lang="de-DE" dirty="0" smtClean="0">
                <a:latin typeface="Times New Roman" panose="02020603050405020304" pitchFamily="18" charset="0"/>
                <a:cs typeface="Times New Roman" panose="02020603050405020304" pitchFamily="18" charset="0"/>
              </a:rPr>
              <a:t>andelspartner ist</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57E4A691-383D-4399-B93E-2A38241FA9F4}"/>
              </a:ext>
            </a:extLst>
          </p:cNvPr>
          <p:cNvSpPr txBox="1"/>
          <p:nvPr/>
        </p:nvSpPr>
        <p:spPr>
          <a:xfrm>
            <a:off x="8759434" y="3681814"/>
            <a:ext cx="3432561" cy="99166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Verflechtung mit Frankreich, dem früher wichtigsten Handels- </a:t>
            </a:r>
            <a:r>
              <a:rPr lang="de-DE" dirty="0" err="1" smtClean="0">
                <a:latin typeface="Times New Roman" panose="02020603050405020304" pitchFamily="18" charset="0"/>
                <a:cs typeface="Times New Roman" panose="02020603050405020304" pitchFamily="18" charset="0"/>
              </a:rPr>
              <a:t>partner</a:t>
            </a:r>
            <a:r>
              <a:rPr lang="de-DE" dirty="0" smtClean="0">
                <a:latin typeface="Times New Roman" panose="02020603050405020304" pitchFamily="18" charset="0"/>
                <a:cs typeface="Times New Roman" panose="02020603050405020304" pitchFamily="18" charset="0"/>
              </a:rPr>
              <a:t> nimmt dagegen mehr oder weniger kontinuierlich ab</a:t>
            </a:r>
            <a:endParaRPr lang="de-DE"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57E4A691-383D-4399-B93E-2A38241FA9F4}"/>
              </a:ext>
            </a:extLst>
          </p:cNvPr>
          <p:cNvSpPr txBox="1"/>
          <p:nvPr/>
        </p:nvSpPr>
        <p:spPr>
          <a:xfrm>
            <a:off x="-4" y="6217008"/>
            <a:ext cx="12191999" cy="653814"/>
          </a:xfrm>
          <a:prstGeom prst="rect">
            <a:avLst/>
          </a:prstGeom>
          <a:noFill/>
        </p:spPr>
        <p:txBody>
          <a:bodyPr wrap="square" rtlCol="0">
            <a:noAutofit/>
          </a:bodyPr>
          <a:lstStyle/>
          <a:p>
            <a:r>
              <a:rPr lang="de-DE" sz="1750" dirty="0" smtClean="0">
                <a:latin typeface="Times New Roman" panose="02020603050405020304" pitchFamily="18" charset="0"/>
                <a:cs typeface="Times New Roman" panose="02020603050405020304" pitchFamily="18" charset="0"/>
              </a:rPr>
              <a:t>Am aktuellen Rand sieht man insbesondere die deutliche Zunahme der Anteile von China, die allerdings zuerst einmal auf die frühere Öffnung des </a:t>
            </a:r>
            <a:r>
              <a:rPr lang="de-DE" sz="1750" dirty="0">
                <a:latin typeface="Times New Roman" panose="02020603050405020304" pitchFamily="18" charset="0"/>
                <a:cs typeface="Times New Roman" panose="02020603050405020304" pitchFamily="18" charset="0"/>
              </a:rPr>
              <a:t>L</a:t>
            </a:r>
            <a:r>
              <a:rPr lang="de-DE" sz="1750" dirty="0" smtClean="0">
                <a:latin typeface="Times New Roman" panose="02020603050405020304" pitchFamily="18" charset="0"/>
                <a:cs typeface="Times New Roman" panose="02020603050405020304" pitchFamily="18" charset="0"/>
              </a:rPr>
              <a:t>andes nach dem </a:t>
            </a:r>
            <a:r>
              <a:rPr lang="de-DE" sz="1750" dirty="0" err="1" smtClean="0">
                <a:latin typeface="Times New Roman" panose="02020603050405020304" pitchFamily="18" charset="0"/>
                <a:cs typeface="Times New Roman" panose="02020603050405020304" pitchFamily="18" charset="0"/>
              </a:rPr>
              <a:t>Lockdown</a:t>
            </a:r>
            <a:r>
              <a:rPr lang="de-DE" sz="1750" dirty="0" smtClean="0">
                <a:latin typeface="Times New Roman" panose="02020603050405020304" pitchFamily="18" charset="0"/>
                <a:cs typeface="Times New Roman" panose="02020603050405020304" pitchFamily="18" charset="0"/>
              </a:rPr>
              <a:t> zurückzuführen sind. Mittlerweile sind diese auf das alte Niveau zurückgegangen</a:t>
            </a:r>
            <a:endParaRPr lang="de-DE" sz="175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57E4A691-383D-4399-B93E-2A38241FA9F4}"/>
              </a:ext>
            </a:extLst>
          </p:cNvPr>
          <p:cNvSpPr txBox="1"/>
          <p:nvPr/>
        </p:nvSpPr>
        <p:spPr>
          <a:xfrm>
            <a:off x="-2" y="4754192"/>
            <a:ext cx="12191999" cy="146281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Verflechtung mit den USA unterliegt dagegen einer Wellenbewegung, während die Anteile bis zur Finanzkrise deutlich zurückgegangen sind, haben Sie sich im Nachgang etwas erholt, um im </a:t>
            </a:r>
            <a:r>
              <a:rPr lang="de-DE" dirty="0" err="1" smtClean="0">
                <a:latin typeface="Times New Roman" panose="02020603050405020304" pitchFamily="18" charset="0"/>
                <a:cs typeface="Times New Roman" panose="02020603050405020304" pitchFamily="18" charset="0"/>
              </a:rPr>
              <a:t>Anschluß</a:t>
            </a:r>
            <a:r>
              <a:rPr lang="de-DE" dirty="0" smtClean="0">
                <a:latin typeface="Times New Roman" panose="02020603050405020304" pitchFamily="18" charset="0"/>
                <a:cs typeface="Times New Roman" panose="02020603050405020304" pitchFamily="18" charset="0"/>
              </a:rPr>
              <a:t> mehr oder weniger zu stagnieren. Da beide Seiten der Handelsbeziehungen den gleichen Trend aufweisen, ist es damit der Trump-Administration in den 4 vergangenen nicht gelungen das </a:t>
            </a:r>
            <a:r>
              <a:rPr lang="de-DE" dirty="0" err="1" smtClean="0">
                <a:latin typeface="Times New Roman" panose="02020603050405020304" pitchFamily="18" charset="0"/>
                <a:cs typeface="Times New Roman" panose="02020603050405020304" pitchFamily="18" charset="0"/>
              </a:rPr>
              <a:t>Handelsbilansdefizit</a:t>
            </a:r>
            <a:r>
              <a:rPr lang="de-DE" dirty="0" smtClean="0">
                <a:latin typeface="Times New Roman" panose="02020603050405020304" pitchFamily="18" charset="0"/>
                <a:cs typeface="Times New Roman" panose="02020603050405020304" pitchFamily="18" charset="0"/>
              </a:rPr>
              <a:t> zu verringern, sondern es ist mit ca. 4 Mrd. Euro pro Monat – ausgenommen der Zeit des weltweiten </a:t>
            </a:r>
            <a:r>
              <a:rPr lang="de-DE" dirty="0" err="1" smtClean="0">
                <a:latin typeface="Times New Roman" panose="02020603050405020304" pitchFamily="18" charset="0"/>
                <a:cs typeface="Times New Roman" panose="02020603050405020304" pitchFamily="18" charset="0"/>
              </a:rPr>
              <a:t>Lockdowns</a:t>
            </a:r>
            <a:r>
              <a:rPr lang="de-DE" dirty="0" smtClean="0">
                <a:latin typeface="Times New Roman" panose="02020603050405020304" pitchFamily="18" charset="0"/>
                <a:cs typeface="Times New Roman" panose="02020603050405020304" pitchFamily="18" charset="0"/>
              </a:rPr>
              <a:t> im Frühjahr 2020 – nahezu konstant geblieben. </a:t>
            </a:r>
            <a:endParaRPr lang="de-DE" dirty="0">
              <a:latin typeface="Times New Roman" panose="02020603050405020304" pitchFamily="18" charset="0"/>
              <a:cs typeface="Times New Roman" panose="02020603050405020304" pitchFamily="18" charset="0"/>
            </a:endParaRPr>
          </a:p>
        </p:txBody>
      </p:sp>
      <p:cxnSp>
        <p:nvCxnSpPr>
          <p:cNvPr id="6" name="Gerade Verbindung mit Pfeil 5"/>
          <p:cNvCxnSpPr/>
          <p:nvPr/>
        </p:nvCxnSpPr>
        <p:spPr>
          <a:xfrm flipV="1">
            <a:off x="1174013" y="2177573"/>
            <a:ext cx="2785929" cy="818984"/>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V="1">
            <a:off x="5170206" y="1863945"/>
            <a:ext cx="3150398" cy="917776"/>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804017" y="1397894"/>
            <a:ext cx="3109957" cy="525719"/>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5170206" y="1962737"/>
            <a:ext cx="3332859" cy="683272"/>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631677" y="1635335"/>
            <a:ext cx="1581684" cy="666351"/>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5099776" y="2200178"/>
            <a:ext cx="1865047" cy="492772"/>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flipV="1">
            <a:off x="2316697" y="1746890"/>
            <a:ext cx="1084529" cy="416118"/>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a:off x="3401226" y="1746890"/>
            <a:ext cx="685088"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V="1">
            <a:off x="7143651" y="2384509"/>
            <a:ext cx="945337" cy="324005"/>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a:xfrm flipV="1">
            <a:off x="8105688" y="2384509"/>
            <a:ext cx="576205" cy="28564"/>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3" name="Ellipse 42"/>
          <p:cNvSpPr/>
          <p:nvPr/>
        </p:nvSpPr>
        <p:spPr>
          <a:xfrm>
            <a:off x="4086314" y="1539550"/>
            <a:ext cx="254950" cy="972454"/>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8580610" y="1133864"/>
            <a:ext cx="247831" cy="111988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775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43"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0" y="540000"/>
            <a:ext cx="9000000" cy="4068001"/>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Verflechtung Deutschlands mit ausgewählten Ländern </a:t>
            </a:r>
            <a:r>
              <a:rPr lang="de-DE" sz="3200" dirty="0" smtClean="0">
                <a:latin typeface="Times New Roman" panose="02020603050405020304" pitchFamily="18" charset="0"/>
                <a:cs typeface="Times New Roman" panose="02020603050405020304" pitchFamily="18" charset="0"/>
              </a:rPr>
              <a:t>II</a:t>
            </a:r>
            <a:endParaRPr lang="de-DE" sz="3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23" name="Textfeld 22">
            <a:extLst>
              <a:ext uri="{FF2B5EF4-FFF2-40B4-BE49-F238E27FC236}">
                <a16:creationId xmlns:a16="http://schemas.microsoft.com/office/drawing/2014/main" id="{57E4A691-383D-4399-B93E-2A38241FA9F4}"/>
              </a:ext>
            </a:extLst>
          </p:cNvPr>
          <p:cNvSpPr txBox="1"/>
          <p:nvPr/>
        </p:nvSpPr>
        <p:spPr>
          <a:xfrm>
            <a:off x="8759437" y="283840"/>
            <a:ext cx="3432561" cy="12220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Anhand der Verflechtung Deutsch- </a:t>
            </a:r>
            <a:r>
              <a:rPr lang="de-DE" dirty="0" err="1" smtClean="0">
                <a:latin typeface="Times New Roman" panose="02020603050405020304" pitchFamily="18" charset="0"/>
                <a:cs typeface="Times New Roman" panose="02020603050405020304" pitchFamily="18" charset="0"/>
              </a:rPr>
              <a:t>lands</a:t>
            </a:r>
            <a:r>
              <a:rPr lang="de-DE" dirty="0" smtClean="0">
                <a:latin typeface="Times New Roman" panose="02020603050405020304" pitchFamily="18" charset="0"/>
                <a:cs typeface="Times New Roman" panose="02020603050405020304" pitchFamily="18" charset="0"/>
              </a:rPr>
              <a:t> mit Polen, UK und </a:t>
            </a:r>
            <a:r>
              <a:rPr lang="de-DE" dirty="0" err="1" smtClean="0">
                <a:latin typeface="Times New Roman" panose="02020603050405020304" pitchFamily="18" charset="0"/>
                <a:cs typeface="Times New Roman" panose="02020603050405020304" pitchFamily="18" charset="0"/>
              </a:rPr>
              <a:t>Rußland</a:t>
            </a:r>
            <a:r>
              <a:rPr lang="de-DE" dirty="0" smtClean="0">
                <a:latin typeface="Times New Roman" panose="02020603050405020304" pitchFamily="18" charset="0"/>
                <a:cs typeface="Times New Roman" panose="02020603050405020304" pitchFamily="18" charset="0"/>
              </a:rPr>
              <a:t> lassen sich direkt aktuelle wirt- </a:t>
            </a:r>
            <a:r>
              <a:rPr lang="de-DE" dirty="0" err="1" smtClean="0">
                <a:latin typeface="Times New Roman" panose="02020603050405020304" pitchFamily="18" charset="0"/>
                <a:cs typeface="Times New Roman" panose="02020603050405020304" pitchFamily="18" charset="0"/>
              </a:rPr>
              <a:t>schaftspolitische</a:t>
            </a:r>
            <a:r>
              <a:rPr lang="de-DE" dirty="0" smtClean="0">
                <a:latin typeface="Times New Roman" panose="02020603050405020304" pitchFamily="18" charset="0"/>
                <a:cs typeface="Times New Roman" panose="02020603050405020304" pitchFamily="18" charset="0"/>
              </a:rPr>
              <a:t> Trends ablesen</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57E4A691-383D-4399-B93E-2A38241FA9F4}"/>
              </a:ext>
            </a:extLst>
          </p:cNvPr>
          <p:cNvSpPr txBox="1"/>
          <p:nvPr/>
        </p:nvSpPr>
        <p:spPr>
          <a:xfrm>
            <a:off x="8759436" y="1437847"/>
            <a:ext cx="3432561" cy="336488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Genau wie bei der Entwicklung zu China erkennt man in Bezug auf Polen eine kontinuierliche Zunahme, so dass Polen </a:t>
            </a:r>
            <a:r>
              <a:rPr lang="de-DE" dirty="0" err="1" smtClean="0">
                <a:latin typeface="Times New Roman" panose="02020603050405020304" pitchFamily="18" charset="0"/>
                <a:cs typeface="Times New Roman" panose="02020603050405020304" pitchFamily="18" charset="0"/>
              </a:rPr>
              <a:t>mittler</a:t>
            </a:r>
            <a:r>
              <a:rPr lang="de-DE" dirty="0" smtClean="0">
                <a:latin typeface="Times New Roman" panose="02020603050405020304" pitchFamily="18" charset="0"/>
                <a:cs typeface="Times New Roman" panose="02020603050405020304" pitchFamily="18" charset="0"/>
              </a:rPr>
              <a:t>- weile UK als 5. wichtigsten Handelspartner abgelöst hat, obwohl die britische Wirtschaft rund fünfmal so groß wie die polnische ist. Man spricht sogar davon, dass Deutschland und Polen sich in der letzten Dekade gegen- seitig gestützt haben</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57E4A691-383D-4399-B93E-2A38241FA9F4}"/>
              </a:ext>
            </a:extLst>
          </p:cNvPr>
          <p:cNvSpPr txBox="1"/>
          <p:nvPr/>
        </p:nvSpPr>
        <p:spPr>
          <a:xfrm>
            <a:off x="29624" y="4802736"/>
            <a:ext cx="12162376" cy="122131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Anteile mit UK haben dagegen bis zur Finanzkrise deutlich abgenommen, der leichte Anstieg nach der Finanzkrise ist vornehmlich auf die Aufwertung des britischen Pfund gegenüber dem Euro zurückzuführen, da die deutschen Exportmengen relativ </a:t>
            </a:r>
            <a:r>
              <a:rPr lang="de-DE" dirty="0" err="1" smtClean="0">
                <a:latin typeface="Times New Roman" panose="02020603050405020304" pitchFamily="18" charset="0"/>
                <a:cs typeface="Times New Roman" panose="02020603050405020304" pitchFamily="18" charset="0"/>
              </a:rPr>
              <a:t>inelastisch</a:t>
            </a:r>
            <a:r>
              <a:rPr lang="de-DE" dirty="0" smtClean="0">
                <a:latin typeface="Times New Roman" panose="02020603050405020304" pitchFamily="18" charset="0"/>
                <a:cs typeface="Times New Roman" panose="02020603050405020304" pitchFamily="18" charset="0"/>
              </a:rPr>
              <a:t> bzgl. Wechselkursschwankungen sind. Seit dem </a:t>
            </a:r>
            <a:r>
              <a:rPr lang="de-DE" dirty="0" err="1" smtClean="0">
                <a:latin typeface="Times New Roman" panose="02020603050405020304" pitchFamily="18" charset="0"/>
                <a:cs typeface="Times New Roman" panose="02020603050405020304" pitchFamily="18" charset="0"/>
              </a:rPr>
              <a:t>Brexitreferendum</a:t>
            </a:r>
            <a:r>
              <a:rPr lang="de-DE" dirty="0" smtClean="0">
                <a:latin typeface="Times New Roman" panose="02020603050405020304" pitchFamily="18" charset="0"/>
                <a:cs typeface="Times New Roman" panose="02020603050405020304" pitchFamily="18" charset="0"/>
              </a:rPr>
              <a:t> (23. Juni 2016) sind allerdings auch die deutschen Exporte weiter deutlich zurückgegangen.</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57E4A691-383D-4399-B93E-2A38241FA9F4}"/>
              </a:ext>
            </a:extLst>
          </p:cNvPr>
          <p:cNvSpPr txBox="1"/>
          <p:nvPr/>
        </p:nvSpPr>
        <p:spPr>
          <a:xfrm>
            <a:off x="-4560" y="6008624"/>
            <a:ext cx="12196560" cy="842977"/>
          </a:xfrm>
          <a:prstGeom prst="rect">
            <a:avLst/>
          </a:prstGeom>
          <a:noFill/>
        </p:spPr>
        <p:txBody>
          <a:bodyPr wrap="square" rtlCol="0">
            <a:noAutofit/>
          </a:bodyPr>
          <a:lstStyle/>
          <a:p>
            <a:r>
              <a:rPr lang="de-DE" sz="1450" dirty="0" smtClean="0">
                <a:latin typeface="Times New Roman" panose="02020603050405020304" pitchFamily="18" charset="0"/>
                <a:cs typeface="Times New Roman" panose="02020603050405020304" pitchFamily="18" charset="0"/>
              </a:rPr>
              <a:t>Die Entwicklung bzgl. </a:t>
            </a:r>
            <a:r>
              <a:rPr lang="de-DE" sz="1450" dirty="0" err="1" smtClean="0">
                <a:latin typeface="Times New Roman" panose="02020603050405020304" pitchFamily="18" charset="0"/>
                <a:cs typeface="Times New Roman" panose="02020603050405020304" pitchFamily="18" charset="0"/>
              </a:rPr>
              <a:t>Rußlands</a:t>
            </a:r>
            <a:r>
              <a:rPr lang="de-DE" sz="1450" dirty="0" smtClean="0">
                <a:latin typeface="Times New Roman" panose="02020603050405020304" pitchFamily="18" charset="0"/>
                <a:cs typeface="Times New Roman" panose="02020603050405020304" pitchFamily="18" charset="0"/>
              </a:rPr>
              <a:t> lässt bis zum Jahr 2014 in etwa eine stetige Zunahme der Verflechtungen sowohl auf Ex- als auch auf </a:t>
            </a:r>
            <a:r>
              <a:rPr lang="de-DE" sz="1450" dirty="0">
                <a:latin typeface="Times New Roman" panose="02020603050405020304" pitchFamily="18" charset="0"/>
                <a:cs typeface="Times New Roman" panose="02020603050405020304" pitchFamily="18" charset="0"/>
              </a:rPr>
              <a:t>I</a:t>
            </a:r>
            <a:r>
              <a:rPr lang="de-DE" sz="1450" dirty="0" smtClean="0">
                <a:latin typeface="Times New Roman" panose="02020603050405020304" pitchFamily="18" charset="0"/>
                <a:cs typeface="Times New Roman" panose="02020603050405020304" pitchFamily="18" charset="0"/>
              </a:rPr>
              <a:t>mportseite erkennen, bedingt durch die zunehmende Rohstoffabhängigkeit. Mit der völkerrechtswidrigen Annexion der Krim (März 2014) und der im Zuge dessen in Kraft gesetzten Handelssanktionen seitens der EU sind die Anteile aber deutlich gesunken und sinken seit den jüngsten sich weiter verschärfenden Spannungen weiter.</a:t>
            </a:r>
            <a:endParaRPr lang="de-DE" sz="1450" dirty="0">
              <a:latin typeface="Times New Roman" panose="02020603050405020304" pitchFamily="18" charset="0"/>
              <a:cs typeface="Times New Roman" panose="02020603050405020304" pitchFamily="18" charset="0"/>
            </a:endParaRPr>
          </a:p>
        </p:txBody>
      </p:sp>
      <p:cxnSp>
        <p:nvCxnSpPr>
          <p:cNvPr id="14" name="Gerade Verbindung mit Pfeil 13"/>
          <p:cNvCxnSpPr/>
          <p:nvPr/>
        </p:nvCxnSpPr>
        <p:spPr>
          <a:xfrm flipV="1">
            <a:off x="820396" y="2356216"/>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5422305" y="2291523"/>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7990" y="1483381"/>
            <a:ext cx="1854441" cy="614178"/>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5288702" y="1947106"/>
            <a:ext cx="3342550" cy="743607"/>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p:nvPr/>
        </p:nvCxnSpPr>
        <p:spPr>
          <a:xfrm flipV="1">
            <a:off x="2566867" y="1790470"/>
            <a:ext cx="746336" cy="30708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a:off x="3357639" y="1839009"/>
            <a:ext cx="953996" cy="45251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H="1">
            <a:off x="3441387" y="1085315"/>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57E4A691-383D-4399-B93E-2A38241FA9F4}"/>
              </a:ext>
            </a:extLst>
          </p:cNvPr>
          <p:cNvSpPr txBox="1"/>
          <p:nvPr/>
        </p:nvSpPr>
        <p:spPr>
          <a:xfrm>
            <a:off x="3142714" y="760667"/>
            <a:ext cx="1525427" cy="314727"/>
          </a:xfrm>
          <a:prstGeom prst="rect">
            <a:avLst/>
          </a:prstGeom>
          <a:noFill/>
        </p:spPr>
        <p:txBody>
          <a:bodyPr wrap="square" rtlCol="0">
            <a:noAutofit/>
          </a:bodyPr>
          <a:lstStyle/>
          <a:p>
            <a:r>
              <a:rPr lang="de-DE" sz="1200" b="1" dirty="0" err="1" smtClean="0">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V="1">
            <a:off x="650333" y="2785794"/>
            <a:ext cx="2109959" cy="49256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p:nvPr/>
        </p:nvCxnSpPr>
        <p:spPr>
          <a:xfrm flipV="1">
            <a:off x="5093713" y="2289977"/>
            <a:ext cx="2324037" cy="59357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p:nvPr/>
        </p:nvCxnSpPr>
        <p:spPr>
          <a:xfrm>
            <a:off x="2871235" y="2739165"/>
            <a:ext cx="524007" cy="3507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a:off x="7386120" y="2263613"/>
            <a:ext cx="481486" cy="6199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p:nvPr/>
        </p:nvCxnSpPr>
        <p:spPr>
          <a:xfrm flipH="1">
            <a:off x="7885193" y="1844585"/>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57E4A691-383D-4399-B93E-2A38241FA9F4}"/>
              </a:ext>
            </a:extLst>
          </p:cNvPr>
          <p:cNvSpPr txBox="1"/>
          <p:nvPr/>
        </p:nvSpPr>
        <p:spPr>
          <a:xfrm>
            <a:off x="7586520" y="1519937"/>
            <a:ext cx="1525427" cy="314727"/>
          </a:xfrm>
          <a:prstGeom prst="rect">
            <a:avLst/>
          </a:prstGeom>
          <a:noFill/>
        </p:spPr>
        <p:txBody>
          <a:bodyPr wrap="square" rtlCol="0">
            <a:noAutofit/>
          </a:bodyPr>
          <a:lstStyle/>
          <a:p>
            <a:r>
              <a:rPr lang="de-DE" sz="1200" b="1" dirty="0" err="1" smtClean="0">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59" name="Gerade Verbindung mit Pfeil 58"/>
          <p:cNvCxnSpPr/>
          <p:nvPr/>
        </p:nvCxnSpPr>
        <p:spPr>
          <a:xfrm>
            <a:off x="1931339" y="2375407"/>
            <a:ext cx="957137" cy="27344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feld 59">
            <a:extLst>
              <a:ext uri="{FF2B5EF4-FFF2-40B4-BE49-F238E27FC236}">
                <a16:creationId xmlns:a16="http://schemas.microsoft.com/office/drawing/2014/main" id="{57E4A691-383D-4399-B93E-2A38241FA9F4}"/>
              </a:ext>
            </a:extLst>
          </p:cNvPr>
          <p:cNvSpPr txBox="1"/>
          <p:nvPr/>
        </p:nvSpPr>
        <p:spPr>
          <a:xfrm>
            <a:off x="930918" y="2128374"/>
            <a:ext cx="1525427" cy="314727"/>
          </a:xfrm>
          <a:prstGeom prst="rect">
            <a:avLst/>
          </a:prstGeom>
          <a:noFill/>
        </p:spPr>
        <p:txBody>
          <a:bodyPr wrap="square" rtlCol="0">
            <a:noAutofit/>
          </a:bodyPr>
          <a:lstStyle/>
          <a:p>
            <a:r>
              <a:rPr lang="de-DE" sz="1200" b="1" dirty="0" smtClean="0">
                <a:latin typeface="Times New Roman" panose="02020603050405020304" pitchFamily="18" charset="0"/>
                <a:cs typeface="Times New Roman" panose="02020603050405020304" pitchFamily="18" charset="0"/>
              </a:rPr>
              <a:t>Krim-Annexion</a:t>
            </a:r>
            <a:endParaRPr lang="de-DE" sz="1200" b="1" dirty="0">
              <a:latin typeface="Times New Roman" panose="02020603050405020304" pitchFamily="18" charset="0"/>
              <a:cs typeface="Times New Roman" panose="02020603050405020304" pitchFamily="18" charset="0"/>
            </a:endParaRPr>
          </a:p>
        </p:txBody>
      </p:sp>
      <p:cxnSp>
        <p:nvCxnSpPr>
          <p:cNvPr id="61" name="Gerade Verbindung mit Pfeil 60"/>
          <p:cNvCxnSpPr/>
          <p:nvPr/>
        </p:nvCxnSpPr>
        <p:spPr>
          <a:xfrm>
            <a:off x="6768483" y="1672177"/>
            <a:ext cx="649267" cy="6467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57E4A691-383D-4399-B93E-2A38241FA9F4}"/>
              </a:ext>
            </a:extLst>
          </p:cNvPr>
          <p:cNvSpPr txBox="1"/>
          <p:nvPr/>
        </p:nvSpPr>
        <p:spPr>
          <a:xfrm>
            <a:off x="5911112" y="1395529"/>
            <a:ext cx="1525427" cy="314727"/>
          </a:xfrm>
          <a:prstGeom prst="rect">
            <a:avLst/>
          </a:prstGeom>
          <a:noFill/>
        </p:spPr>
        <p:txBody>
          <a:bodyPr wrap="square" rtlCol="0">
            <a:noAutofit/>
          </a:bodyPr>
          <a:lstStyle/>
          <a:p>
            <a:r>
              <a:rPr lang="de-DE" sz="1200" b="1" dirty="0">
                <a:latin typeface="Times New Roman" panose="02020603050405020304" pitchFamily="18" charset="0"/>
                <a:cs typeface="Times New Roman" panose="02020603050405020304" pitchFamily="18" charset="0"/>
              </a:rPr>
              <a:t>Krim-Annexion</a:t>
            </a:r>
          </a:p>
        </p:txBody>
      </p:sp>
    </p:spTree>
    <p:extLst>
      <p:ext uri="{BB962C8B-B14F-4D97-AF65-F5344CB8AC3E}">
        <p14:creationId xmlns:p14="http://schemas.microsoft.com/office/powerpoint/2010/main" val="424324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7" grpId="0"/>
      <p:bldP spid="46" grpId="0"/>
      <p:bldP spid="58" grpId="0"/>
      <p:bldP spid="60"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t>
            </a:r>
            <a:r>
              <a:rPr lang="de-DE" sz="3200" dirty="0" smtClean="0">
                <a:latin typeface="Times New Roman" panose="02020603050405020304" pitchFamily="18" charset="0"/>
                <a:cs typeface="Times New Roman" panose="02020603050405020304" pitchFamily="18" charset="0"/>
              </a:rPr>
              <a:t>Außenhandel </a:t>
            </a:r>
            <a:r>
              <a:rPr lang="de-DE" sz="3200" dirty="0">
                <a:latin typeface="Times New Roman" panose="02020603050405020304" pitchFamily="18" charset="0"/>
                <a:cs typeface="Times New Roman" panose="02020603050405020304" pitchFamily="18" charset="0"/>
              </a:rPr>
              <a:t>Deutschlands nach </a:t>
            </a:r>
            <a:r>
              <a:rPr lang="de-DE" sz="3200" dirty="0" smtClean="0">
                <a:latin typeface="Times New Roman" panose="02020603050405020304" pitchFamily="18" charset="0"/>
                <a:cs typeface="Times New Roman" panose="02020603050405020304" pitchFamily="18" charset="0"/>
              </a:rPr>
              <a:t>Ländern 2020</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422525" y="5481750"/>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8" name="Textfeld 7">
            <a:extLst>
              <a:ext uri="{FF2B5EF4-FFF2-40B4-BE49-F238E27FC236}">
                <a16:creationId xmlns:a16="http://schemas.microsoft.com/office/drawing/2014/main" id="{57E4A691-383D-4399-B93E-2A38241FA9F4}"/>
              </a:ext>
            </a:extLst>
          </p:cNvPr>
          <p:cNvSpPr txBox="1"/>
          <p:nvPr/>
        </p:nvSpPr>
        <p:spPr>
          <a:xfrm>
            <a:off x="7699761" y="3046251"/>
            <a:ext cx="4492239" cy="2889903"/>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Der hohe Anteil der Niederlande bei den Importen – </a:t>
            </a:r>
            <a:r>
              <a:rPr lang="de-DE" sz="1600" dirty="0">
                <a:latin typeface="Times New Roman" panose="02020603050405020304" pitchFamily="18" charset="0"/>
                <a:cs typeface="Times New Roman" panose="02020603050405020304" pitchFamily="18" charset="0"/>
              </a:rPr>
              <a:t>n</a:t>
            </a:r>
            <a:r>
              <a:rPr lang="de-DE" sz="1600" dirty="0" smtClean="0">
                <a:latin typeface="Times New Roman" panose="02020603050405020304" pitchFamily="18" charset="0"/>
                <a:cs typeface="Times New Roman" panose="02020603050405020304" pitchFamily="18" charset="0"/>
              </a:rPr>
              <a:t>ach China hat Deutschland gegenüber den Niederlanden das höchste </a:t>
            </a:r>
            <a:r>
              <a:rPr lang="de-DE" sz="1600" dirty="0" err="1" smtClean="0">
                <a:latin typeface="Times New Roman" panose="02020603050405020304" pitchFamily="18" charset="0"/>
                <a:cs typeface="Times New Roman" panose="02020603050405020304" pitchFamily="18" charset="0"/>
              </a:rPr>
              <a:t>Außendandelsdefizit</a:t>
            </a:r>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 ist allerdings dem Umstand geschuldet, dass die </a:t>
            </a:r>
            <a:r>
              <a:rPr lang="de-DE" sz="1600" dirty="0">
                <a:latin typeface="Times New Roman" panose="02020603050405020304" pitchFamily="18" charset="0"/>
                <a:cs typeface="Times New Roman" panose="02020603050405020304" pitchFamily="18" charset="0"/>
              </a:rPr>
              <a:t>N</a:t>
            </a:r>
            <a:r>
              <a:rPr lang="de-DE" sz="1600" dirty="0" smtClean="0">
                <a:latin typeface="Times New Roman" panose="02020603050405020304" pitchFamily="18" charset="0"/>
                <a:cs typeface="Times New Roman" panose="02020603050405020304" pitchFamily="18" charset="0"/>
              </a:rPr>
              <a:t>iederlande mit Rotterdam den größten Hafen in Europa haben und Deutschland daher sehr viele Güter (insb. Öl, der größte deutsche </a:t>
            </a:r>
            <a:r>
              <a:rPr lang="de-DE" sz="1600" dirty="0" err="1" smtClean="0">
                <a:latin typeface="Times New Roman" panose="02020603050405020304" pitchFamily="18" charset="0"/>
                <a:cs typeface="Times New Roman" panose="02020603050405020304" pitchFamily="18" charset="0"/>
              </a:rPr>
              <a:t>Ölhafen</a:t>
            </a:r>
            <a:r>
              <a:rPr lang="de-DE" sz="1600" dirty="0" smtClean="0">
                <a:latin typeface="Times New Roman" panose="02020603050405020304" pitchFamily="18" charset="0"/>
                <a:cs typeface="Times New Roman" panose="02020603050405020304" pitchFamily="18" charset="0"/>
              </a:rPr>
              <a:t> ist übrigens Wilhelmshafen) als Zwischenprodukt aus den Niederlanden bezieht.</a:t>
            </a:r>
            <a:endParaRPr lang="de-DE" sz="16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57E4A691-383D-4399-B93E-2A38241FA9F4}"/>
              </a:ext>
            </a:extLst>
          </p:cNvPr>
          <p:cNvSpPr txBox="1"/>
          <p:nvPr/>
        </p:nvSpPr>
        <p:spPr>
          <a:xfrm>
            <a:off x="7699761" y="686416"/>
            <a:ext cx="4492239" cy="2287001"/>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Bezeichnend an der aktuellen Aufteilung  des </a:t>
            </a:r>
            <a:r>
              <a:rPr lang="de-DE" sz="1600" dirty="0">
                <a:latin typeface="Times New Roman" panose="02020603050405020304" pitchFamily="18" charset="0"/>
                <a:cs typeface="Times New Roman" panose="02020603050405020304" pitchFamily="18" charset="0"/>
              </a:rPr>
              <a:t>J</a:t>
            </a:r>
            <a:r>
              <a:rPr lang="de-DE" sz="1600" dirty="0" smtClean="0">
                <a:latin typeface="Times New Roman" panose="02020603050405020304" pitchFamily="18" charset="0"/>
                <a:cs typeface="Times New Roman" panose="02020603050405020304" pitchFamily="18" charset="0"/>
              </a:rPr>
              <a:t>ahres 2020 ist der mittlerweile auf über 11% angestiegene Anteil Chinas bei den Importen. Dies ist aber vornehmlich der früheren Öffnung des Landes nach dem </a:t>
            </a:r>
            <a:r>
              <a:rPr lang="de-DE" sz="1600" dirty="0" err="1" smtClean="0">
                <a:latin typeface="Times New Roman" panose="02020603050405020304" pitchFamily="18" charset="0"/>
                <a:cs typeface="Times New Roman" panose="02020603050405020304" pitchFamily="18" charset="0"/>
              </a:rPr>
              <a:t>Lockdown</a:t>
            </a:r>
            <a:r>
              <a:rPr lang="de-DE" sz="1600" dirty="0" smtClean="0">
                <a:latin typeface="Times New Roman" panose="02020603050405020304" pitchFamily="18" charset="0"/>
                <a:cs typeface="Times New Roman" panose="02020603050405020304" pitchFamily="18" charset="0"/>
              </a:rPr>
              <a:t> geschuldet. Zusätzlich hat sich Polen mittlerweile </a:t>
            </a:r>
            <a:r>
              <a:rPr lang="de-DE" sz="1600" dirty="0" err="1" smtClean="0">
                <a:latin typeface="Times New Roman" panose="02020603050405020304" pitchFamily="18" charset="0"/>
                <a:cs typeface="Times New Roman" panose="02020603050405020304" pitchFamily="18" charset="0"/>
              </a:rPr>
              <a:t>aufPlatz</a:t>
            </a:r>
            <a:r>
              <a:rPr lang="de-DE" sz="1600" dirty="0" smtClean="0">
                <a:latin typeface="Times New Roman" panose="02020603050405020304" pitchFamily="18" charset="0"/>
                <a:cs typeface="Times New Roman" panose="02020603050405020304" pitchFamily="18" charset="0"/>
              </a:rPr>
              <a:t> 4 bei Importen vorgeschoben und gegenüber 2019 Frankreich verdrängt.</a:t>
            </a:r>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7E4A691-383D-4399-B93E-2A38241FA9F4}"/>
              </a:ext>
            </a:extLst>
          </p:cNvPr>
          <p:cNvSpPr txBox="1"/>
          <p:nvPr/>
        </p:nvSpPr>
        <p:spPr>
          <a:xfrm>
            <a:off x="128187" y="5936154"/>
            <a:ext cx="11921383" cy="661199"/>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Bezeichnend ist außerdem, dass UK mittlerweile nicht mehr zu den 10 wichtigsten Importpartnern Deutschlands gehört. Ebenso wie der Trump-Administration (hat sich </a:t>
            </a:r>
            <a:r>
              <a:rPr lang="de-DE" sz="1600" smtClean="0">
                <a:latin typeface="Times New Roman" panose="02020603050405020304" pitchFamily="18" charset="0"/>
                <a:cs typeface="Times New Roman" panose="02020603050405020304" pitchFamily="18" charset="0"/>
              </a:rPr>
              <a:t>mittlerweile erledigt) wäre </a:t>
            </a:r>
            <a:r>
              <a:rPr lang="de-DE" sz="1600" dirty="0" smtClean="0">
                <a:latin typeface="Times New Roman" panose="02020603050405020304" pitchFamily="18" charset="0"/>
                <a:cs typeface="Times New Roman" panose="02020603050405020304" pitchFamily="18" charset="0"/>
              </a:rPr>
              <a:t>auch der Johnson-Administration der Besuch einer Außenhandelsvorlesung anzuraten.</a:t>
            </a:r>
            <a:endParaRPr lang="de-DE" sz="16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360000" y="720000"/>
            <a:ext cx="7200000" cy="4743926"/>
          </a:xfrm>
          <a:prstGeom prst="rect">
            <a:avLst/>
          </a:prstGeom>
        </p:spPr>
      </p:pic>
    </p:spTree>
    <p:extLst>
      <p:ext uri="{BB962C8B-B14F-4D97-AF65-F5344CB8AC3E}">
        <p14:creationId xmlns:p14="http://schemas.microsoft.com/office/powerpoint/2010/main" val="20818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a:t>
            </a:r>
            <a:r>
              <a:rPr lang="de-DE" sz="2400" dirty="0" smtClean="0">
                <a:solidFill>
                  <a:srgbClr val="000000"/>
                </a:solidFill>
                <a:latin typeface="Arial"/>
                <a:ea typeface="Droid Sans Fallback"/>
              </a:rPr>
              <a:t>Friedrich-</a:t>
            </a:r>
            <a:r>
              <a:rPr lang="de-DE" sz="2400" dirty="0" err="1" smtClean="0">
                <a:solidFill>
                  <a:srgbClr val="000000"/>
                </a:solidFill>
                <a:latin typeface="Arial"/>
                <a:ea typeface="Droid Sans Fallback"/>
              </a:rPr>
              <a:t>Paffrath</a:t>
            </a:r>
            <a:r>
              <a:rPr lang="de-DE" sz="2400" dirty="0" smtClean="0">
                <a:solidFill>
                  <a:srgbClr val="000000"/>
                </a:solidFill>
                <a:latin typeface="Arial"/>
                <a:ea typeface="Droid Sans Fallback"/>
              </a:rPr>
              <a:t>-Straße </a:t>
            </a:r>
            <a:r>
              <a:rPr lang="de-DE" sz="2400" dirty="0">
                <a:solidFill>
                  <a:srgbClr val="000000"/>
                </a:solidFill>
                <a:latin typeface="Arial"/>
                <a:ea typeface="Droid Sans Fallback"/>
              </a:rPr>
              <a:t>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6042" y="153618"/>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Appleyard, D. und A. Field (2014), </a:t>
            </a:r>
            <a:r>
              <a:rPr lang="de-DE" sz="2000" dirty="0">
                <a:latin typeface="Times New Roman" panose="02020603050405020304" pitchFamily="18" charset="0"/>
                <a:cs typeface="Times New Roman" panose="02020603050405020304" pitchFamily="18" charset="0"/>
              </a:rPr>
              <a:t>International Economics, McGraw-Hill</a:t>
            </a:r>
            <a:r>
              <a:rPr lang="en-US"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Broll</a:t>
            </a:r>
            <a:r>
              <a:rPr lang="en-US" sz="2000" dirty="0">
                <a:latin typeface="Times New Roman" panose="02020603050405020304" pitchFamily="18" charset="0"/>
                <a:cs typeface="Times New Roman" panose="02020603050405020304" pitchFamily="18" charset="0"/>
              </a:rPr>
              <a:t> U. (1995), </a:t>
            </a:r>
            <a:r>
              <a:rPr lang="en-US" sz="2000" dirty="0" err="1">
                <a:latin typeface="Times New Roman" panose="02020603050405020304" pitchFamily="18" charset="0"/>
                <a:cs typeface="Times New Roman" panose="02020603050405020304" pitchFamily="18" charset="0"/>
              </a:rPr>
              <a:t>Einführung</a:t>
            </a:r>
            <a:r>
              <a:rPr lang="en-US" sz="2000" dirty="0">
                <a:latin typeface="Times New Roman" panose="02020603050405020304" pitchFamily="18" charset="0"/>
                <a:cs typeface="Times New Roman" panose="02020603050405020304" pitchFamily="18" charset="0"/>
              </a:rPr>
              <a:t> in die </a:t>
            </a:r>
            <a:r>
              <a:rPr lang="en-US" sz="2000" dirty="0" err="1">
                <a:latin typeface="Times New Roman" panose="02020603050405020304" pitchFamily="18" charset="0"/>
                <a:cs typeface="Times New Roman" panose="02020603050405020304" pitchFamily="18" charset="0"/>
              </a:rPr>
              <a:t>moneträre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Außenwirtschaft</a:t>
            </a:r>
            <a:r>
              <a:rPr lang="en-US" sz="2000" dirty="0">
                <a:latin typeface="Times New Roman" panose="02020603050405020304" pitchFamily="18" charset="0"/>
                <a:cs typeface="Times New Roman" panose="02020603050405020304" pitchFamily="18" charset="0"/>
              </a:rPr>
              <a:t>, De Gruyter.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Feenstra</a:t>
            </a:r>
            <a:r>
              <a:rPr lang="en-US" sz="2000" dirty="0">
                <a:latin typeface="Times New Roman" panose="02020603050405020304" pitchFamily="18" charset="0"/>
                <a:cs typeface="Times New Roman" panose="02020603050405020304" pitchFamily="18" charset="0"/>
              </a:rPr>
              <a:t>, R. und A Taylor (2017), International Economics MacMillan.</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Gandolfo, G. (2004), Elements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International Economics, </a:t>
            </a:r>
            <a:r>
              <a:rPr lang="de-DE" sz="2000" dirty="0" err="1">
                <a:latin typeface="Times New Roman" panose="02020603050405020304" pitchFamily="18" charset="0"/>
                <a:cs typeface="Times New Roman" panose="02020603050405020304" pitchFamily="18" charset="0"/>
              </a:rPr>
              <a:t>Spinger</a:t>
            </a:r>
            <a:r>
              <a:rPr lang="de-DE" sz="2000" dirty="0" smtClean="0">
                <a:latin typeface="Times New Roman" panose="02020603050405020304" pitchFamily="18" charset="0"/>
                <a:cs typeface="Times New Roman" panose="02020603050405020304" pitchFamily="18" charset="0"/>
              </a:rPr>
              <a:t>.</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Gandolfo, G. (2016), International Finance and Open-Economy Macroeconomics, Springer.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smtClean="0">
                <a:latin typeface="Times New Roman" panose="02020603050405020304" pitchFamily="18" charset="0"/>
                <a:cs typeface="Times New Roman" panose="02020603050405020304" pitchFamily="18" charset="0"/>
              </a:rPr>
              <a:t>Lorz </a:t>
            </a:r>
            <a:r>
              <a:rPr lang="de-DE" sz="2000" dirty="0">
                <a:latin typeface="Times New Roman" panose="02020603050405020304" pitchFamily="18" charset="0"/>
                <a:cs typeface="Times New Roman" panose="02020603050405020304" pitchFamily="18" charset="0"/>
              </a:rPr>
              <a:t>O. und H. Siebert (2014), Außenwirtschaft, UTB.</a:t>
            </a:r>
          </a:p>
          <a:p>
            <a:pPr marL="342900" indent="-342900">
              <a:buFont typeface="Arial" panose="020B0604020202020204" pitchFamily="34" charset="0"/>
              <a:buChar char="•"/>
            </a:pPr>
            <a:endParaRPr lang="de-DE"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Krugman</a:t>
            </a:r>
            <a:r>
              <a:rPr lang="de-DE" sz="2000" dirty="0">
                <a:latin typeface="Times New Roman" panose="02020603050405020304" pitchFamily="18" charset="0"/>
                <a:cs typeface="Times New Roman" panose="02020603050405020304" pitchFamily="18" charset="0"/>
              </a:rPr>
              <a:t>, P., </a:t>
            </a:r>
            <a:r>
              <a:rPr lang="de-DE" sz="2000" dirty="0" err="1">
                <a:latin typeface="Times New Roman" panose="02020603050405020304" pitchFamily="18" charset="0"/>
                <a:cs typeface="Times New Roman" panose="02020603050405020304" pitchFamily="18" charset="0"/>
              </a:rPr>
              <a:t>Obstfeld</a:t>
            </a:r>
            <a:r>
              <a:rPr lang="de-DE" sz="2000" dirty="0">
                <a:latin typeface="Times New Roman" panose="02020603050405020304" pitchFamily="18" charset="0"/>
                <a:cs typeface="Times New Roman" panose="02020603050405020304" pitchFamily="18" charset="0"/>
              </a:rPr>
              <a:t>, M. und M. </a:t>
            </a:r>
            <a:r>
              <a:rPr lang="de-DE" sz="2000" dirty="0" err="1">
                <a:latin typeface="Times New Roman" panose="02020603050405020304" pitchFamily="18" charset="0"/>
                <a:cs typeface="Times New Roman" panose="02020603050405020304" pitchFamily="18" charset="0"/>
              </a:rPr>
              <a:t>Melitz</a:t>
            </a:r>
            <a:r>
              <a:rPr lang="de-DE" sz="2000" dirty="0">
                <a:latin typeface="Times New Roman" panose="02020603050405020304" pitchFamily="18" charset="0"/>
                <a:cs typeface="Times New Roman" panose="02020603050405020304" pitchFamily="18" charset="0"/>
              </a:rPr>
              <a:t> (2018), International Economics, Pearson.</a:t>
            </a:r>
          </a:p>
          <a:p>
            <a:endParaRPr lang="de-DE" sz="20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3195171" y="837516"/>
            <a:ext cx="2891304"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Weltweites Standardlehrbuch</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121221" y="5084766"/>
            <a:ext cx="4192173"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Gängiges Standardlehrbuch im FH-Bereich</a:t>
            </a:r>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2956111" y="6028053"/>
            <a:ext cx="2891304"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Weltweites Standardlehrbuch</a:t>
            </a:r>
            <a:endParaRPr lang="de-DE" dirty="0">
              <a:latin typeface="Times New Roman" panose="02020603050405020304" pitchFamily="18" charset="0"/>
              <a:cs typeface="Times New Roman" panose="02020603050405020304" pitchFamily="18" charset="0"/>
            </a:endParaRPr>
          </a:p>
        </p:txBody>
      </p:sp>
      <p:sp>
        <p:nvSpPr>
          <p:cNvPr id="7" name="Textfeld 6"/>
          <p:cNvSpPr txBox="1"/>
          <p:nvPr/>
        </p:nvSpPr>
        <p:spPr>
          <a:xfrm>
            <a:off x="1398494" y="1808186"/>
            <a:ext cx="9967605"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Älteres Standardlehrbuch insb. für </a:t>
            </a:r>
            <a:r>
              <a:rPr lang="de-DE" dirty="0" err="1" smtClean="0">
                <a:latin typeface="Times New Roman" panose="02020603050405020304" pitchFamily="18" charset="0"/>
                <a:cs typeface="Times New Roman" panose="02020603050405020304" pitchFamily="18" charset="0"/>
              </a:rPr>
              <a:t>Mundell</a:t>
            </a:r>
            <a:r>
              <a:rPr lang="de-DE" dirty="0" smtClean="0">
                <a:latin typeface="Times New Roman" panose="02020603050405020304" pitchFamily="18" charset="0"/>
                <a:cs typeface="Times New Roman" panose="02020603050405020304" pitchFamily="18" charset="0"/>
              </a:rPr>
              <a:t>-Fleming-Modell (IS-LM + Außenhandel!) </a:t>
            </a:r>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783074" y="2700337"/>
            <a:ext cx="6586615"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Weltweites Standardlehrbuch mit formal höherem Anspruch</a:t>
            </a:r>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907676" y="3896953"/>
            <a:ext cx="11034278" cy="646331"/>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Seit Jahrzehnten ist </a:t>
            </a:r>
            <a:r>
              <a:rPr lang="de-DE" b="1" u="sng" dirty="0" smtClean="0">
                <a:latin typeface="Times New Roman" panose="02020603050405020304" pitchFamily="18" charset="0"/>
                <a:cs typeface="Times New Roman" panose="02020603050405020304" pitchFamily="18" charset="0"/>
              </a:rPr>
              <a:t>der Gandolfo</a:t>
            </a:r>
            <a:r>
              <a:rPr lang="de-DE" dirty="0" smtClean="0">
                <a:latin typeface="Times New Roman" panose="02020603050405020304" pitchFamily="18" charset="0"/>
                <a:cs typeface="Times New Roman" panose="02020603050405020304" pitchFamily="18" charset="0"/>
              </a:rPr>
              <a:t> die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ibel“ für internationale Wirtschaftsbeziehungen</a:t>
            </a:r>
          </a:p>
          <a:p>
            <a:r>
              <a:rPr lang="de-DE" dirty="0" smtClean="0">
                <a:latin typeface="Times New Roman" panose="02020603050405020304" pitchFamily="18" charset="0"/>
                <a:cs typeface="Times New Roman" panose="02020603050405020304" pitchFamily="18" charset="0"/>
              </a:rPr>
              <a:t>(formal sehr anspruchsvoll, aber es steht auch alles drin, wenn man es ganz genau wissen will)</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7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Allgemeines</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6001558"/>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a:t>
            </a:r>
            <a:r>
              <a:rPr lang="de-DE" sz="2400" dirty="0">
                <a:latin typeface="Times New Roman" panose="02020603050405020304" pitchFamily="18" charset="0"/>
                <a:cs typeface="Times New Roman" panose="02020603050405020304" pitchFamily="18" charset="0"/>
              </a:rPr>
              <a:t>H</a:t>
            </a:r>
            <a:r>
              <a:rPr lang="de-DE" sz="2400" dirty="0" smtClean="0">
                <a:latin typeface="Times New Roman" panose="02020603050405020304" pitchFamily="18" charset="0"/>
                <a:cs typeface="Times New Roman" panose="02020603050405020304" pitchFamily="18" charset="0"/>
              </a:rPr>
              <a:t>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400" b="1" dirty="0" smtClean="0">
                <a:latin typeface="Times New Roman" panose="02020603050405020304" pitchFamily="18" charset="0"/>
                <a:cs typeface="Times New Roman" panose="02020603050405020304" pitchFamily="18" charset="0"/>
              </a:rPr>
              <a:t>den </a:t>
            </a:r>
            <a:r>
              <a:rPr lang="de-DE" sz="2400" b="1" dirty="0" err="1" smtClean="0">
                <a:latin typeface="Times New Roman" panose="02020603050405020304" pitchFamily="18" charset="0"/>
                <a:cs typeface="Times New Roman" panose="02020603050405020304" pitchFamily="18" charset="0"/>
              </a:rPr>
              <a:t>Krugman</a:t>
            </a:r>
            <a:r>
              <a:rPr lang="de-DE" sz="2400" dirty="0" smtClean="0">
                <a:latin typeface="Times New Roman" panose="02020603050405020304" pitchFamily="18" charset="0"/>
                <a:cs typeface="Times New Roman" panose="02020603050405020304" pitchFamily="18" charset="0"/>
              </a:rPr>
              <a: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Tutorium ist vorlesungsbegleitend und muss nicht zwingend zur </a:t>
            </a:r>
            <a:r>
              <a:rPr lang="de-DE" sz="2400" dirty="0">
                <a:latin typeface="Times New Roman" panose="02020603050405020304" pitchFamily="18" charset="0"/>
                <a:cs typeface="Times New Roman" panose="02020603050405020304" pitchFamily="18" charset="0"/>
              </a:rPr>
              <a:t>P</a:t>
            </a:r>
            <a:r>
              <a:rPr lang="de-DE" sz="2400" dirty="0" smtClean="0">
                <a:latin typeface="Times New Roman" panose="02020603050405020304" pitchFamily="18" charset="0"/>
                <a:cs typeface="Times New Roman" panose="02020603050405020304" pitchFamily="18" charset="0"/>
              </a:rPr>
              <a:t>rüfungsvorbereitung besucht werden. Die Inhalte des Tutoriums werden aber auch allgemein zur Verfügung gestellt.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976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540000"/>
            <a:ext cx="6840000" cy="4104001"/>
          </a:xfrm>
          <a:prstGeom prst="rect">
            <a:avLst/>
          </a:prstGeom>
        </p:spPr>
      </p:pic>
      <p:pic>
        <p:nvPicPr>
          <p:cNvPr id="3" name="Grafik 2"/>
          <p:cNvPicPr>
            <a:picLocks noChangeAspect="1"/>
          </p:cNvPicPr>
          <p:nvPr/>
        </p:nvPicPr>
        <p:blipFill>
          <a:blip r:embed="rId3"/>
          <a:stretch>
            <a:fillRect/>
          </a:stretch>
        </p:blipFill>
        <p:spPr>
          <a:xfrm>
            <a:off x="0" y="540000"/>
            <a:ext cx="6840000" cy="4104001"/>
          </a:xfrm>
          <a:prstGeom prst="rect">
            <a:avLst/>
          </a:prstGeom>
        </p:spPr>
      </p:pic>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4EFE902C-4502-4719-BE52-6C2F9B3BFC6F}"/>
              </a:ext>
            </a:extLst>
          </p:cNvPr>
          <p:cNvSpPr txBox="1"/>
          <p:nvPr/>
        </p:nvSpPr>
        <p:spPr>
          <a:xfrm>
            <a:off x="0" y="5643785"/>
            <a:ext cx="12192000" cy="1110949"/>
          </a:xfrm>
          <a:prstGeom prst="rect">
            <a:avLst/>
          </a:prstGeom>
          <a:noFill/>
        </p:spPr>
        <p:txBody>
          <a:bodyPr wrap="square" rtlCol="0">
            <a:noAutofit/>
          </a:bodyPr>
          <a:lstStyle/>
          <a:p>
            <a:pPr marL="285750" indent="-285750">
              <a:buFont typeface="Arial" panose="020B0604020202020204" pitchFamily="34" charset="0"/>
              <a:buChar char="•"/>
            </a:pPr>
            <a:r>
              <a:rPr lang="de-DE" b="1" dirty="0" smtClean="0">
                <a:latin typeface="Times New Roman" panose="02020603050405020304" pitchFamily="18" charset="0"/>
                <a:cs typeface="Times New Roman" panose="02020603050405020304" pitchFamily="18" charset="0"/>
              </a:rPr>
              <a:t>Der Welthandel ist seit dem Zusammenbruch des Kommunismus deutlich schneller gewachsen, als die Weltproduktion.</a:t>
            </a:r>
          </a:p>
          <a:p>
            <a:pPr marL="285750" indent="-285750">
              <a:buFont typeface="Arial" panose="020B0604020202020204" pitchFamily="34" charset="0"/>
              <a:buChar char="•"/>
            </a:pPr>
            <a:endParaRPr lang="de-DE"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smtClean="0">
                <a:latin typeface="Times New Roman" panose="02020603050405020304" pitchFamily="18" charset="0"/>
                <a:cs typeface="Times New Roman" panose="02020603050405020304" pitchFamily="18" charset="0"/>
              </a:rPr>
              <a:t>Dies bestätigt die gängige Beobachtung, dass in den letzten drei </a:t>
            </a:r>
            <a:r>
              <a:rPr lang="de-DE" b="1" dirty="0">
                <a:latin typeface="Times New Roman" panose="02020603050405020304" pitchFamily="18" charset="0"/>
                <a:cs typeface="Times New Roman" panose="02020603050405020304" pitchFamily="18" charset="0"/>
              </a:rPr>
              <a:t>J</a:t>
            </a:r>
            <a:r>
              <a:rPr lang="de-DE" b="1" dirty="0" smtClean="0">
                <a:latin typeface="Times New Roman" panose="02020603050405020304" pitchFamily="18" charset="0"/>
                <a:cs typeface="Times New Roman" panose="02020603050405020304" pitchFamily="18" charset="0"/>
              </a:rPr>
              <a:t>ahrzehnten die internationale Verflechtung deutlich zugenommen hat. Es bleibt abzuwarten, wie sich dass durch Corona verändern wird. </a:t>
            </a:r>
            <a:endParaRPr lang="de-DE" b="1"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55418" y="4143507"/>
            <a:ext cx="1018309" cy="465782"/>
          </a:xfrm>
          <a:prstGeom prst="rect">
            <a:avLst/>
          </a:prstGeom>
          <a:noFill/>
        </p:spPr>
        <p:txBody>
          <a:bodyPr wrap="square" rtlCol="0">
            <a:noAutofit/>
          </a:bodyPr>
          <a:lstStyle/>
          <a:p>
            <a:r>
              <a:rPr lang="de-DE" sz="1000" dirty="0" smtClean="0">
                <a:latin typeface="Times New Roman" panose="02020603050405020304" pitchFamily="18" charset="0"/>
                <a:cs typeface="Times New Roman" panose="02020603050405020304" pitchFamily="18" charset="0"/>
              </a:rPr>
              <a:t>Quelle:</a:t>
            </a:r>
          </a:p>
          <a:p>
            <a:r>
              <a:rPr lang="de-DE" sz="1000" dirty="0" smtClean="0">
                <a:latin typeface="Times New Roman" panose="02020603050405020304" pitchFamily="18" charset="0"/>
                <a:cs typeface="Times New Roman" panose="02020603050405020304" pitchFamily="18" charset="0"/>
              </a:rPr>
              <a:t>World Bank</a:t>
            </a:r>
            <a:endParaRPr lang="de-DE" sz="1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4EFE902C-4502-4719-BE52-6C2F9B3BFC6F}"/>
                  </a:ext>
                </a:extLst>
              </p:cNvPr>
              <p:cNvSpPr txBox="1"/>
              <p:nvPr/>
            </p:nvSpPr>
            <p:spPr>
              <a:xfrm>
                <a:off x="0" y="4656121"/>
                <a:ext cx="12038940" cy="788553"/>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Durch einen einfachen „Fit“ mit der Exponentialfunktion (sehr einfach z.B. in Excel durchzuführen) erhält man etwa 5% Wachstum </a:t>
                </a:r>
                <a:r>
                  <a:rPr lang="de-DE" sz="1600" dirty="0" err="1" smtClean="0">
                    <a:latin typeface="Times New Roman" panose="02020603050405020304" pitchFamily="18" charset="0"/>
                    <a:cs typeface="Times New Roman" panose="02020603050405020304" pitchFamily="18" charset="0"/>
                  </a:rPr>
                  <a:t>p.a</a:t>
                </a:r>
                <a:r>
                  <a:rPr lang="de-DE" sz="1600" dirty="0" smtClean="0">
                    <a:latin typeface="Times New Roman" panose="02020603050405020304" pitchFamily="18" charset="0"/>
                    <a:cs typeface="Times New Roman" panose="02020603050405020304" pitchFamily="18" charset="0"/>
                  </a:rPr>
                  <a:t> für die Weltproduktion und knapp 7% Wachstum p.a. für den Welthandel. Prinzipiell können Sie das auch über die durchschnittliche Wachstumsrate und das geometrische Mittel erhalten (siehe unterliegende Daten). Beide Werte werden sich aber unterscheiden. Insbesondere in diesem Fall, da die </a:t>
                </a:r>
                <a:r>
                  <a:rPr lang="de-DE" sz="1600" dirty="0" err="1" smtClean="0">
                    <a:latin typeface="Times New Roman" panose="02020603050405020304" pitchFamily="18" charset="0"/>
                    <a:cs typeface="Times New Roman" panose="02020603050405020304" pitchFamily="18" charset="0"/>
                  </a:rPr>
                  <a:t>Wachstumraten</a:t>
                </a:r>
                <a:r>
                  <a:rPr lang="de-DE" sz="1600" dirty="0" smtClean="0">
                    <a:latin typeface="Times New Roman" panose="02020603050405020304" pitchFamily="18" charset="0"/>
                    <a:cs typeface="Times New Roman" panose="02020603050405020304" pitchFamily="18" charset="0"/>
                  </a:rPr>
                  <a:t> bei 5% und mehr liegen und damit nicht mehr </a:t>
                </a:r>
                <a14:m>
                  <m:oMath xmlns:m="http://schemas.openxmlformats.org/officeDocument/2006/math">
                    <m:r>
                      <a:rPr lang="de-DE" sz="1600" b="0" i="1" smtClean="0">
                        <a:latin typeface="Cambria Math" panose="02040503050406030204" pitchFamily="18" charset="0"/>
                        <a:cs typeface="Times New Roman" panose="02020603050405020304" pitchFamily="18" charset="0"/>
                      </a:rPr>
                      <m:t>𝑙𝑛</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cs typeface="Times New Roman" panose="02020603050405020304" pitchFamily="18" charset="0"/>
                      </a:rPr>
                      <m:t>𝑥</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ea typeface="Cambria Math" panose="02040503050406030204" pitchFamily="18" charset="0"/>
                        <a:cs typeface="Times New Roman" panose="02020603050405020304" pitchFamily="18" charset="0"/>
                      </a:rPr>
                      <m:t>𝑥</m:t>
                    </m:r>
                  </m:oMath>
                </a14:m>
                <a:r>
                  <a:rPr lang="de-DE" sz="1600" dirty="0" smtClean="0">
                    <a:latin typeface="Times New Roman" panose="02020603050405020304" pitchFamily="18" charset="0"/>
                    <a:cs typeface="Times New Roman" panose="02020603050405020304" pitchFamily="18" charset="0"/>
                  </a:rPr>
                  <a:t> gilt.</a:t>
                </a:r>
                <a:endParaRPr lang="de-DE" sz="1600" dirty="0">
                  <a:latin typeface="Times New Roman" panose="02020603050405020304" pitchFamily="18" charset="0"/>
                  <a:cs typeface="Times New Roman" panose="02020603050405020304" pitchFamily="18" charset="0"/>
                </a:endParaRPr>
              </a:p>
            </p:txBody>
          </p:sp>
        </mc:Choice>
        <mc:Fallback xmlns="">
          <p:sp>
            <p:nvSpPr>
              <p:cNvPr id="12" name="Textfeld 11">
                <a:extLst>
                  <a:ext uri="{FF2B5EF4-FFF2-40B4-BE49-F238E27FC236}">
                    <a16:creationId xmlns:a16="http://schemas.microsoft.com/office/drawing/2014/main" id="{4EFE902C-4502-4719-BE52-6C2F9B3BFC6F}"/>
                  </a:ext>
                </a:extLst>
              </p:cNvPr>
              <p:cNvSpPr txBox="1">
                <a:spLocks noRot="1" noChangeAspect="1" noMove="1" noResize="1" noEditPoints="1" noAdjustHandles="1" noChangeArrowheads="1" noChangeShapeType="1" noTextEdit="1"/>
              </p:cNvSpPr>
              <p:nvPr/>
            </p:nvSpPr>
            <p:spPr>
              <a:xfrm>
                <a:off x="0" y="4656121"/>
                <a:ext cx="12038940" cy="788553"/>
              </a:xfrm>
              <a:prstGeom prst="rect">
                <a:avLst/>
              </a:prstGeom>
              <a:blipFill>
                <a:blip r:embed="rId7"/>
                <a:stretch>
                  <a:fillRect l="-253" t="-2326" r="-506" b="-45736"/>
                </a:stretch>
              </a:blipFill>
            </p:spPr>
            <p:txBody>
              <a:bodyPr/>
              <a:lstStyle/>
              <a:p>
                <a:r>
                  <a:rPr lang="de-DE">
                    <a:noFill/>
                  </a:rPr>
                  <a:t> </a:t>
                </a:r>
              </a:p>
            </p:txBody>
          </p:sp>
        </mc:Fallback>
      </mc:AlternateContent>
      <p:sp>
        <p:nvSpPr>
          <p:cNvPr id="10" name="Textfeld 9">
            <a:extLst>
              <a:ext uri="{FF2B5EF4-FFF2-40B4-BE49-F238E27FC236}">
                <a16:creationId xmlns:a16="http://schemas.microsoft.com/office/drawing/2014/main" id="{4EFE902C-4502-4719-BE52-6C2F9B3BFC6F}"/>
              </a:ext>
            </a:extLst>
          </p:cNvPr>
          <p:cNvSpPr txBox="1"/>
          <p:nvPr/>
        </p:nvSpPr>
        <p:spPr>
          <a:xfrm>
            <a:off x="6982691" y="698142"/>
            <a:ext cx="5209309" cy="1386967"/>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Auf den ersten Blick scheint die Produktion deutlich „stärker“ zuzunehmen, denn die absolute Zunahme zwischen 1991-2019 ist mit gut 60 </a:t>
            </a:r>
            <a:r>
              <a:rPr lang="de-DE" sz="1600" dirty="0" err="1" smtClean="0">
                <a:latin typeface="Times New Roman" panose="02020603050405020304" pitchFamily="18" charset="0"/>
                <a:cs typeface="Times New Roman" panose="02020603050405020304" pitchFamily="18" charset="0"/>
              </a:rPr>
              <a:t>Bil</a:t>
            </a:r>
            <a:r>
              <a:rPr lang="de-DE" sz="1600" dirty="0" smtClean="0">
                <a:latin typeface="Times New Roman" panose="02020603050405020304" pitchFamily="18" charset="0"/>
                <a:cs typeface="Times New Roman" panose="02020603050405020304" pitchFamily="18" charset="0"/>
              </a:rPr>
              <a:t>. US-Dollar ungefähr 3x so hoch, wie beim Welthandel (ca. 20. </a:t>
            </a:r>
            <a:r>
              <a:rPr lang="de-DE" sz="1600" dirty="0" err="1" smtClean="0">
                <a:latin typeface="Times New Roman" panose="02020603050405020304" pitchFamily="18" charset="0"/>
                <a:cs typeface="Times New Roman" panose="02020603050405020304" pitchFamily="18" charset="0"/>
              </a:rPr>
              <a:t>Bil</a:t>
            </a:r>
            <a:r>
              <a:rPr lang="de-DE" sz="1600" dirty="0" smtClean="0">
                <a:latin typeface="Times New Roman" panose="02020603050405020304" pitchFamily="18" charset="0"/>
                <a:cs typeface="Times New Roman" panose="02020603050405020304" pitchFamily="18" charset="0"/>
              </a:rPr>
              <a:t>. US-Dollar). Leider gibt es für diese lange Zeitreihe noch keine 2020 Zahlen, so wir den </a:t>
            </a:r>
            <a:r>
              <a:rPr lang="de-DE" sz="1600" dirty="0" err="1" smtClean="0">
                <a:latin typeface="Times New Roman" panose="02020603050405020304" pitchFamily="18" charset="0"/>
                <a:cs typeface="Times New Roman" panose="02020603050405020304" pitchFamily="18" charset="0"/>
              </a:rPr>
              <a:t>Coronaeinbruch</a:t>
            </a:r>
            <a:r>
              <a:rPr lang="de-DE" sz="1600" dirty="0" smtClean="0">
                <a:latin typeface="Times New Roman" panose="02020603050405020304" pitchFamily="18" charset="0"/>
                <a:cs typeface="Times New Roman" panose="02020603050405020304" pitchFamily="18" charset="0"/>
              </a:rPr>
              <a:t> noch nicht sehen. Auf Monatsbasis kommen später auch Zahlen von 2020. Hier geht es aber um den langfristigen Zusammenhang.</a:t>
            </a:r>
            <a:endParaRPr lang="de-DE" sz="16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4EFE902C-4502-4719-BE52-6C2F9B3BFC6F}"/>
              </a:ext>
            </a:extLst>
          </p:cNvPr>
          <p:cNvSpPr txBox="1"/>
          <p:nvPr/>
        </p:nvSpPr>
        <p:spPr>
          <a:xfrm>
            <a:off x="6979911" y="2629642"/>
            <a:ext cx="5212089" cy="1533086"/>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In der Ökonomie und insbesondere der VWL sind aber die Wachstumsraten meist die interessanteren Größe und nicht die absoluten Änderungen. Denn eine Zahl, die schon groß ist, wird tendenziell eine größere absolute Änderung aufweisen, als eine kleine Zahl. Also stellen wir die Frage, welche Größe seit 1991 p.a. stärker gewachsen ist. </a:t>
            </a:r>
            <a:endParaRPr lang="de-DE" sz="16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4EFE902C-4502-4719-BE52-6C2F9B3BFC6F}"/>
              </a:ext>
            </a:extLst>
          </p:cNvPr>
          <p:cNvSpPr txBox="1"/>
          <p:nvPr/>
        </p:nvSpPr>
        <p:spPr>
          <a:xfrm>
            <a:off x="7049184" y="70369"/>
            <a:ext cx="5142816" cy="606524"/>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Grundsätzlich erkennt man im Allgemeinen eine Zunahme sowohl des Welthandels, als auch der Weltproduktion. </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30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P spid="11"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247561" y="491907"/>
            <a:ext cx="7229871" cy="4468462"/>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192751" y="-29368"/>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9" name="Textfeld 8">
            <a:extLst>
              <a:ext uri="{FF2B5EF4-FFF2-40B4-BE49-F238E27FC236}">
                <a16:creationId xmlns:a16="http://schemas.microsoft.com/office/drawing/2014/main" id="{4EFE902C-4502-4719-BE52-6C2F9B3BFC6F}"/>
              </a:ext>
            </a:extLst>
          </p:cNvPr>
          <p:cNvSpPr txBox="1"/>
          <p:nvPr/>
        </p:nvSpPr>
        <p:spPr>
          <a:xfrm>
            <a:off x="7664152" y="719999"/>
            <a:ext cx="4402509" cy="123698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Neben der nominalen Betrachtung, stellt sich in der VWL natürlich auch immer die Frage, wie sich die makroökonomischen Aggregate real (also „ohne“ Preisentwicklung) verhalten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4EFE902C-4502-4719-BE52-6C2F9B3BFC6F}"/>
              </a:ext>
            </a:extLst>
          </p:cNvPr>
          <p:cNvSpPr txBox="1"/>
          <p:nvPr/>
        </p:nvSpPr>
        <p:spPr>
          <a:xfrm>
            <a:off x="7664151" y="1956987"/>
            <a:ext cx="4402509" cy="91440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Betrachtet man die realen Wachstumsraten von Welthandel und Weltproduktion, so ergibt sich seit 2001 ein differenziertes Bild:</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4EFE902C-4502-4719-BE52-6C2F9B3BFC6F}"/>
              </a:ext>
            </a:extLst>
          </p:cNvPr>
          <p:cNvSpPr txBox="1"/>
          <p:nvPr/>
        </p:nvSpPr>
        <p:spPr>
          <a:xfrm>
            <a:off x="7664150" y="2933215"/>
            <a:ext cx="4402509" cy="236517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Bis zur Finanzkrise (2008/09) wächst der Welthandel mit knapp 10% p.a. nahezu doppelt so schnell, wie die Weltproduktion (ca. 5% p.a.) [1]. Hauptsächlich ist dies dem Hinzutreten der Emerging </a:t>
            </a:r>
            <a:r>
              <a:rPr lang="de-DE" dirty="0" err="1" smtClean="0">
                <a:latin typeface="Times New Roman" panose="02020603050405020304" pitchFamily="18" charset="0"/>
                <a:cs typeface="Times New Roman" panose="02020603050405020304" pitchFamily="18" charset="0"/>
              </a:rPr>
              <a:t>Markets</a:t>
            </a:r>
            <a:r>
              <a:rPr lang="de-DE" dirty="0" smtClean="0">
                <a:latin typeface="Times New Roman" panose="02020603050405020304" pitchFamily="18" charset="0"/>
                <a:cs typeface="Times New Roman" panose="02020603050405020304" pitchFamily="18" charset="0"/>
              </a:rPr>
              <a:t>, häufig repräsentiert durch die BRICS (Brasilien, </a:t>
            </a:r>
            <a:r>
              <a:rPr lang="de-DE" dirty="0" err="1" smtClean="0">
                <a:latin typeface="Times New Roman" panose="02020603050405020304" pitchFamily="18" charset="0"/>
                <a:cs typeface="Times New Roman" panose="02020603050405020304" pitchFamily="18" charset="0"/>
              </a:rPr>
              <a:t>Rußland</a:t>
            </a:r>
            <a:r>
              <a:rPr lang="de-DE" dirty="0" smtClean="0">
                <a:latin typeface="Times New Roman" panose="02020603050405020304" pitchFamily="18" charset="0"/>
                <a:cs typeface="Times New Roman" panose="02020603050405020304" pitchFamily="18" charset="0"/>
              </a:rPr>
              <a:t>, Indien, China, Südafrika) zum internationalen Handel zu erklären.</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a:t>
            </a:r>
            <a:r>
              <a:rPr lang="de-DE" dirty="0" smtClean="0">
                <a:latin typeface="Times New Roman" panose="02020603050405020304" pitchFamily="18" charset="0"/>
                <a:cs typeface="Times New Roman" panose="02020603050405020304" pitchFamily="18" charset="0"/>
              </a:rPr>
              <a:t>IMF, CPB, eigene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erechnungen</a:t>
            </a:r>
            <a:endParaRPr lang="de-DE"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4EFE902C-4502-4719-BE52-6C2F9B3BFC6F}"/>
              </a:ext>
            </a:extLst>
          </p:cNvPr>
          <p:cNvSpPr txBox="1"/>
          <p:nvPr/>
        </p:nvSpPr>
        <p:spPr>
          <a:xfrm>
            <a:off x="-14243" y="5129401"/>
            <a:ext cx="12192000" cy="929564"/>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Im Nachgang der Verwerfungen in der Finanzkrise [2] ergibt sich so etwas wie ein Paradigmenwechsel, dass nämlich der „Turbo“ der Globalisierung – die immer engere Verflechtung durch zunehmende Handelsbeziehungen etwas nachlässt – und Welthandel und Weltproduktion nur noch mit rund 4% p.a. etwa gleich schnell wachsen [3].</a:t>
            </a:r>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4EFE902C-4502-4719-BE52-6C2F9B3BFC6F}"/>
              </a:ext>
            </a:extLst>
          </p:cNvPr>
          <p:cNvSpPr txBox="1"/>
          <p:nvPr/>
        </p:nvSpPr>
        <p:spPr>
          <a:xfrm>
            <a:off x="-14243" y="5876720"/>
            <a:ext cx="12192000" cy="816483"/>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Am aktuellen Rand (2019-2020) geht schon 2019 der Welthandels zurück, bevor Corona relevant wurde [4], was als Resultat der starken protektionistischen </a:t>
            </a:r>
            <a:r>
              <a:rPr lang="de-DE" sz="1600">
                <a:latin typeface="Times New Roman" panose="02020603050405020304" pitchFamily="18" charset="0"/>
                <a:cs typeface="Times New Roman" panose="02020603050405020304" pitchFamily="18" charset="0"/>
              </a:rPr>
              <a:t>T</a:t>
            </a:r>
            <a:r>
              <a:rPr lang="de-DE" sz="1600" smtClean="0">
                <a:latin typeface="Times New Roman" panose="02020603050405020304" pitchFamily="18" charset="0"/>
                <a:cs typeface="Times New Roman" panose="02020603050405020304" pitchFamily="18" charset="0"/>
              </a:rPr>
              <a:t>endenzen in </a:t>
            </a:r>
            <a:r>
              <a:rPr lang="de-DE" sz="1600" dirty="0" smtClean="0">
                <a:latin typeface="Times New Roman" panose="02020603050405020304" pitchFamily="18" charset="0"/>
                <a:cs typeface="Times New Roman" panose="02020603050405020304" pitchFamily="18" charset="0"/>
              </a:rPr>
              <a:t>der Wirtschaftspolitik, insbesondere der USA unter der mittlerweile geendeten Trump-Administration, ist. An den Monatsdaten werden wir eine erste Erholung der Weltwirtschaft im </a:t>
            </a:r>
            <a:r>
              <a:rPr lang="de-DE" sz="1600" dirty="0">
                <a:latin typeface="Times New Roman" panose="02020603050405020304" pitchFamily="18" charset="0"/>
                <a:cs typeface="Times New Roman" panose="02020603050405020304" pitchFamily="18" charset="0"/>
              </a:rPr>
              <a:t>J</a:t>
            </a:r>
            <a:r>
              <a:rPr lang="de-DE" sz="1600" dirty="0" smtClean="0">
                <a:latin typeface="Times New Roman" panose="02020603050405020304" pitchFamily="18" charset="0"/>
                <a:cs typeface="Times New Roman" panose="02020603050405020304" pitchFamily="18" charset="0"/>
              </a:rPr>
              <a:t>ahr 2020 sehen. </a:t>
            </a:r>
            <a:endParaRPr lang="de-DE" sz="1600" dirty="0">
              <a:latin typeface="Times New Roman" panose="02020603050405020304" pitchFamily="18" charset="0"/>
              <a:cs typeface="Times New Roman" panose="02020603050405020304" pitchFamily="18" charset="0"/>
            </a:endParaRPr>
          </a:p>
        </p:txBody>
      </p:sp>
      <p:sp>
        <p:nvSpPr>
          <p:cNvPr id="14" name="Ellipse 13"/>
          <p:cNvSpPr/>
          <p:nvPr/>
        </p:nvSpPr>
        <p:spPr>
          <a:xfrm>
            <a:off x="1324596" y="1181975"/>
            <a:ext cx="2091703" cy="149296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3464450" y="676737"/>
            <a:ext cx="1107550" cy="36217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676151" y="1676626"/>
            <a:ext cx="2082216" cy="115245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6737889" y="2000865"/>
            <a:ext cx="666211" cy="15127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1674366" y="862706"/>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[1]</a:t>
            </a:r>
            <a:endParaRPr lang="de-DE" dirty="0">
              <a:latin typeface="Times New Roman" panose="02020603050405020304" pitchFamily="18" charset="0"/>
              <a:cs typeface="Times New Roman" panose="02020603050405020304" pitchFamily="18" charset="0"/>
            </a:endParaRPr>
          </a:p>
        </p:txBody>
      </p:sp>
      <p:sp>
        <p:nvSpPr>
          <p:cNvPr id="19" name="Textfeld 18">
            <a:extLst>
              <a:ext uri="{FF2B5EF4-FFF2-40B4-BE49-F238E27FC236}">
                <a16:creationId xmlns:a16="http://schemas.microsoft.com/office/drawing/2014/main" id="{4EFE902C-4502-4719-BE52-6C2F9B3BFC6F}"/>
              </a:ext>
            </a:extLst>
          </p:cNvPr>
          <p:cNvSpPr txBox="1"/>
          <p:nvPr/>
        </p:nvSpPr>
        <p:spPr>
          <a:xfrm>
            <a:off x="3297311" y="66993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[2]</a:t>
            </a:r>
            <a:endParaRPr lang="de-DE"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4EFE902C-4502-4719-BE52-6C2F9B3BFC6F}"/>
              </a:ext>
            </a:extLst>
          </p:cNvPr>
          <p:cNvSpPr txBox="1"/>
          <p:nvPr/>
        </p:nvSpPr>
        <p:spPr>
          <a:xfrm>
            <a:off x="4960486" y="1357357"/>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[3]</a:t>
            </a:r>
            <a:endParaRPr lang="de-DE" dirty="0">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4EFE902C-4502-4719-BE52-6C2F9B3BFC6F}"/>
              </a:ext>
            </a:extLst>
          </p:cNvPr>
          <p:cNvSpPr txBox="1"/>
          <p:nvPr/>
        </p:nvSpPr>
        <p:spPr>
          <a:xfrm>
            <a:off x="6950575" y="163321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[4]</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27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animBg="1"/>
      <p:bldP spid="15" grpId="0" animBg="1"/>
      <p:bldP spid="16" grpId="0" animBg="1"/>
      <p:bldP spid="17" grpId="0" animBg="1"/>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smtClean="0"/>
              <a:t>Internationale Handelsverflechtungen im weltweiten Vergleich</a:t>
            </a:r>
            <a:endParaRPr lang="de-DE" sz="3200" dirty="0"/>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99700" y="4427249"/>
            <a:ext cx="5660164" cy="36099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a:t>
            </a:r>
            <a:r>
              <a:rPr lang="de-DE" dirty="0" smtClean="0">
                <a:latin typeface="Times New Roman" panose="02020603050405020304" pitchFamily="18" charset="0"/>
                <a:cs typeface="Times New Roman" panose="02020603050405020304" pitchFamily="18" charset="0"/>
              </a:rPr>
              <a:t>World Bank, eigene Berechnungen</a:t>
            </a: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4EFE902C-4502-4719-BE52-6C2F9B3BFC6F}"/>
              </a:ext>
            </a:extLst>
          </p:cNvPr>
          <p:cNvSpPr txBox="1"/>
          <p:nvPr/>
        </p:nvSpPr>
        <p:spPr>
          <a:xfrm>
            <a:off x="99699" y="4788244"/>
            <a:ext cx="5660165" cy="36099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Offenheitsgrad: Summe aus Exporten und Importen in 	          Relation zum Bruttoinlandsprodukt</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4EFE902C-4502-4719-BE52-6C2F9B3BFC6F}"/>
              </a:ext>
            </a:extLst>
          </p:cNvPr>
          <p:cNvSpPr txBox="1"/>
          <p:nvPr/>
        </p:nvSpPr>
        <p:spPr>
          <a:xfrm>
            <a:off x="5801354" y="489065"/>
            <a:ext cx="6288089" cy="66657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Als gängiges Maß für die Verflechtung eines Landes in den internationalen Handel wird der Offenheitsgrad  -- die Summe aus Exporten und Importen </a:t>
            </a:r>
            <a:r>
              <a:rPr lang="de-DE" dirty="0">
                <a:latin typeface="Times New Roman" panose="02020603050405020304" pitchFamily="18" charset="0"/>
                <a:cs typeface="Times New Roman" panose="02020603050405020304" pitchFamily="18" charset="0"/>
              </a:rPr>
              <a:t>G</a:t>
            </a:r>
            <a:r>
              <a:rPr lang="de-DE" dirty="0" smtClean="0">
                <a:latin typeface="Times New Roman" panose="02020603050405020304" pitchFamily="18" charset="0"/>
                <a:cs typeface="Times New Roman" panose="02020603050405020304" pitchFamily="18" charset="0"/>
              </a:rPr>
              <a:t>eteilt durch das Bruttoinlandsprodukt verwendet.</a:t>
            </a:r>
            <a:endParaRPr lang="de-DE" dirty="0">
              <a:latin typeface="Times New Roman" panose="02020603050405020304" pitchFamily="18" charset="0"/>
              <a:cs typeface="Times New Roman" panose="02020603050405020304" pitchFamily="18" charset="0"/>
            </a:endParaRPr>
          </a:p>
        </p:txBody>
      </p:sp>
      <p:sp>
        <p:nvSpPr>
          <p:cNvPr id="24" name="Textfeld 23">
            <a:extLst>
              <a:ext uri="{FF2B5EF4-FFF2-40B4-BE49-F238E27FC236}">
                <a16:creationId xmlns:a16="http://schemas.microsoft.com/office/drawing/2014/main" id="{4EFE902C-4502-4719-BE52-6C2F9B3BFC6F}"/>
              </a:ext>
            </a:extLst>
          </p:cNvPr>
          <p:cNvSpPr txBox="1"/>
          <p:nvPr/>
        </p:nvSpPr>
        <p:spPr>
          <a:xfrm>
            <a:off x="5759864" y="1837278"/>
            <a:ext cx="6386416" cy="93794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etrachtet man die – gemessen am Bruttoinlandsprodukt – 10 größten Volkswirtschaften der Welt, so ergibt sich für Deutschland ein bemerkenswerter Befund.</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4EFE902C-4502-4719-BE52-6C2F9B3BFC6F}"/>
              </a:ext>
            </a:extLst>
          </p:cNvPr>
          <p:cNvSpPr txBox="1"/>
          <p:nvPr/>
        </p:nvSpPr>
        <p:spPr>
          <a:xfrm>
            <a:off x="5801360" y="3120069"/>
            <a:ext cx="6288085" cy="148364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Gemessen am Offenheitsgrad ist Deutschland (rund 90%) die mit Abstand verflochtenste Volkswirtschaft der Welt im Vergleich zu den anderen großen Volkswirtschaften der Welt. Die nächst größten Werte liegen alle rund 20 Prozentpunkte niedriger  </a:t>
            </a:r>
            <a:endParaRPr lang="de-DE" dirty="0">
              <a:latin typeface="Times New Roman" panose="02020603050405020304" pitchFamily="18" charset="0"/>
              <a:cs typeface="Times New Roman" panose="02020603050405020304" pitchFamily="18" charset="0"/>
            </a:endParaRPr>
          </a:p>
        </p:txBody>
      </p:sp>
      <p:sp>
        <p:nvSpPr>
          <p:cNvPr id="26" name="Textfeld 25">
            <a:extLst>
              <a:ext uri="{FF2B5EF4-FFF2-40B4-BE49-F238E27FC236}">
                <a16:creationId xmlns:a16="http://schemas.microsoft.com/office/drawing/2014/main" id="{4EFE902C-4502-4719-BE52-6C2F9B3BFC6F}"/>
              </a:ext>
            </a:extLst>
          </p:cNvPr>
          <p:cNvSpPr txBox="1"/>
          <p:nvPr/>
        </p:nvSpPr>
        <p:spPr>
          <a:xfrm>
            <a:off x="5943592" y="4490167"/>
            <a:ext cx="6145851" cy="692209"/>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Deutschland kann damit plakativ als der „größte“ Händler der Welt angesehen werden</a:t>
            </a:r>
            <a:endParaRPr lang="de-DE" b="1"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4EFE902C-4502-4719-BE52-6C2F9B3BFC6F}"/>
              </a:ext>
            </a:extLst>
          </p:cNvPr>
          <p:cNvSpPr txBox="1"/>
          <p:nvPr/>
        </p:nvSpPr>
        <p:spPr>
          <a:xfrm>
            <a:off x="5943591" y="5149239"/>
            <a:ext cx="6248409" cy="144811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Anmerkung: In absoluten Zahlen ist das Handelsvolumen von China (5,6) und den USA (5,1) im Vergleich zu Deutschland (3,4) gemessen an der Summe aus Ex- und Importen in </a:t>
            </a:r>
            <a:r>
              <a:rPr lang="de-DE" dirty="0" err="1" smtClean="0">
                <a:latin typeface="Times New Roman" panose="02020603050405020304" pitchFamily="18" charset="0"/>
                <a:cs typeface="Times New Roman" panose="02020603050405020304" pitchFamily="18" charset="0"/>
              </a:rPr>
              <a:t>Bil</a:t>
            </a:r>
            <a:r>
              <a:rPr lang="de-DE" dirty="0" smtClean="0">
                <a:latin typeface="Times New Roman" panose="02020603050405020304" pitchFamily="18" charset="0"/>
                <a:cs typeface="Times New Roman" panose="02020603050405020304" pitchFamily="18" charset="0"/>
              </a:rPr>
              <a:t>. US-Dollar zwar größer, aufgrund der Größe der Volkswirtschaften, ist der Offenheitsgrad aber deutlich geringer als in Deutschland. </a:t>
            </a:r>
            <a:endParaRPr lang="de-DE"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2"/>
          <a:stretch>
            <a:fillRect/>
          </a:stretch>
        </p:blipFill>
        <p:spPr>
          <a:xfrm>
            <a:off x="0" y="625324"/>
            <a:ext cx="5760000" cy="3767163"/>
          </a:xfrm>
          <a:prstGeom prst="rect">
            <a:avLst/>
          </a:prstGeom>
        </p:spPr>
      </p:pic>
    </p:spTree>
    <p:extLst>
      <p:ext uri="{BB962C8B-B14F-4D97-AF65-F5344CB8AC3E}">
        <p14:creationId xmlns:p14="http://schemas.microsoft.com/office/powerpoint/2010/main" val="223230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360000"/>
            <a:ext cx="7200000" cy="4873508"/>
          </a:xfrm>
          <a:prstGeom prst="rect">
            <a:avLst/>
          </a:prstGeom>
        </p:spPr>
      </p:pic>
      <p:sp>
        <p:nvSpPr>
          <p:cNvPr id="17" name="Ellipse 16"/>
          <p:cNvSpPr/>
          <p:nvPr/>
        </p:nvSpPr>
        <p:spPr>
          <a:xfrm>
            <a:off x="3849504" y="621338"/>
            <a:ext cx="2224751" cy="30627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3962174" y="533872"/>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[2]</a:t>
            </a:r>
            <a:endParaRPr lang="de-DE"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smtClean="0"/>
              <a:t>Der Außenhandel Deutschlands </a:t>
            </a:r>
            <a:r>
              <a:rPr lang="de-DE" sz="3200" dirty="0" err="1" smtClean="0"/>
              <a:t>vs</a:t>
            </a:r>
            <a:r>
              <a:rPr lang="de-DE" sz="3200" dirty="0" smtClean="0"/>
              <a:t> Welthandel </a:t>
            </a:r>
            <a:r>
              <a:rPr lang="de-DE" sz="3200" dirty="0"/>
              <a:t>(real</a:t>
            </a:r>
            <a:r>
              <a:rPr lang="de-DE" sz="3200" dirty="0" smtClean="0"/>
              <a:t>)</a:t>
            </a:r>
            <a:endParaRPr lang="de-DE" sz="3200" dirty="0"/>
          </a:p>
        </p:txBody>
      </p:sp>
      <p:sp>
        <p:nvSpPr>
          <p:cNvPr id="9" name="Textfeld 8">
            <a:extLst>
              <a:ext uri="{FF2B5EF4-FFF2-40B4-BE49-F238E27FC236}">
                <a16:creationId xmlns:a16="http://schemas.microsoft.com/office/drawing/2014/main" id="{3C423D06-614E-4CCF-A19B-A8C947E20749}"/>
              </a:ext>
            </a:extLst>
          </p:cNvPr>
          <p:cNvSpPr txBox="1"/>
          <p:nvPr/>
        </p:nvSpPr>
        <p:spPr>
          <a:xfrm>
            <a:off x="6805029" y="404385"/>
            <a:ext cx="5386972" cy="96293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 Vergleich der Entwicklung des Außenhandels Deutschlands mit der Welt zeigt bis zur Finanzkrise einen mehr oder weniger synchronen Verlauf [1].</a:t>
            </a:r>
            <a:endParaRPr lang="de-DE"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3C423D06-614E-4CCF-A19B-A8C947E20749}"/>
              </a:ext>
            </a:extLst>
          </p:cNvPr>
          <p:cNvSpPr txBox="1"/>
          <p:nvPr/>
        </p:nvSpPr>
        <p:spPr>
          <a:xfrm>
            <a:off x="-1" y="5386007"/>
            <a:ext cx="6805027" cy="114538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Außenhandel Deutschlands berechnet aus der Summe von Ex- und Importen, basierend auf Quartalsdaten inkl. </a:t>
            </a:r>
            <a:r>
              <a:rPr lang="de-DE" dirty="0">
                <a:latin typeface="Times New Roman" panose="02020603050405020304" pitchFamily="18" charset="0"/>
                <a:cs typeface="Times New Roman" panose="02020603050405020304" pitchFamily="18" charset="0"/>
              </a:rPr>
              <a:t>l</a:t>
            </a:r>
            <a:r>
              <a:rPr lang="de-DE" dirty="0" smtClean="0">
                <a:latin typeface="Times New Roman" panose="02020603050405020304" pitchFamily="18" charset="0"/>
                <a:cs typeface="Times New Roman" panose="02020603050405020304" pitchFamily="18" charset="0"/>
              </a:rPr>
              <a:t>inearer Interpolation für den Monatsvergleich, da für reale Größen keine Daten seitens des statistischen Bundesamtes verfügbar sind.</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3C423D06-614E-4CCF-A19B-A8C947E20749}"/>
              </a:ext>
            </a:extLst>
          </p:cNvPr>
          <p:cNvSpPr txBox="1"/>
          <p:nvPr/>
        </p:nvSpPr>
        <p:spPr>
          <a:xfrm>
            <a:off x="6805028" y="1247676"/>
            <a:ext cx="5386972" cy="96293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Dies ist im Einklang mit der gängigen Argumentation, dass Deutschland ökonomisch einer der großen Gewinner der Globalisierung gewesen ist.</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3C423D06-614E-4CCF-A19B-A8C947E20749}"/>
              </a:ext>
            </a:extLst>
          </p:cNvPr>
          <p:cNvSpPr txBox="1"/>
          <p:nvPr/>
        </p:nvSpPr>
        <p:spPr>
          <a:xfrm>
            <a:off x="6805027" y="2073875"/>
            <a:ext cx="5386972" cy="116496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Im Nachgang der Finanzkrise ergibt sich aber eine Divergenz, mit einem deutlich höheren Tempo bei der Zunahme des Außenhandels Deutschlands im Vergleich zum Welthandel [2]. </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0" y="476287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12" name="Textfeld 11">
            <a:extLst>
              <a:ext uri="{FF2B5EF4-FFF2-40B4-BE49-F238E27FC236}">
                <a16:creationId xmlns:a16="http://schemas.microsoft.com/office/drawing/2014/main" id="{3C423D06-614E-4CCF-A19B-A8C947E20749}"/>
              </a:ext>
            </a:extLst>
          </p:cNvPr>
          <p:cNvSpPr txBox="1"/>
          <p:nvPr/>
        </p:nvSpPr>
        <p:spPr>
          <a:xfrm>
            <a:off x="6805028" y="3147145"/>
            <a:ext cx="5401207" cy="116496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Dies überrascht, denn gerade der „größte“ Händler der Welt sollte eigentlich von einem Rückgang der Zunahme des Welthandels eher negativ beeinflusst werden.</a:t>
            </a:r>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C423D06-614E-4CCF-A19B-A8C947E20749}"/>
              </a:ext>
            </a:extLst>
          </p:cNvPr>
          <p:cNvSpPr txBox="1"/>
          <p:nvPr/>
        </p:nvSpPr>
        <p:spPr>
          <a:xfrm>
            <a:off x="6805027" y="4029356"/>
            <a:ext cx="5315364" cy="144981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Umgekehrt ist dieser deskriptive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efund eine mögliche Erklärung für die 10 Jahre Wachstum Deutschlands (mitunter wird dies als 2. Wirtschafts- wunder bezeichnet) seit der Finanzkrise bis zur aktuellen Corona-Krise. </a:t>
            </a:r>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3C423D06-614E-4CCF-A19B-A8C947E20749}"/>
              </a:ext>
            </a:extLst>
          </p:cNvPr>
          <p:cNvSpPr txBox="1"/>
          <p:nvPr/>
        </p:nvSpPr>
        <p:spPr>
          <a:xfrm>
            <a:off x="6828733" y="5388958"/>
            <a:ext cx="5267951" cy="146904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Am aktuellen Rand erkennt man den drastischen Einbruch aufgrund der Corona-Krise. Bis zum Ende des Jahres 2020 ist schnelle </a:t>
            </a:r>
            <a:r>
              <a:rPr lang="de-DE" dirty="0" err="1" smtClean="0">
                <a:latin typeface="Times New Roman" panose="02020603050405020304" pitchFamily="18" charset="0"/>
                <a:cs typeface="Times New Roman" panose="02020603050405020304" pitchFamily="18" charset="0"/>
              </a:rPr>
              <a:t>Aufholprozeß</a:t>
            </a:r>
            <a:r>
              <a:rPr lang="de-DE" dirty="0" smtClean="0">
                <a:latin typeface="Times New Roman" panose="02020603050405020304" pitchFamily="18" charset="0"/>
                <a:cs typeface="Times New Roman" panose="02020603050405020304" pitchFamily="18" charset="0"/>
              </a:rPr>
              <a:t> seit dem Herbst zu erkennen, wobei noch nicht das Vorkrisenniveau erreicht wird [3] </a:t>
            </a:r>
            <a:endParaRPr lang="de-DE" dirty="0">
              <a:latin typeface="Times New Roman" panose="02020603050405020304" pitchFamily="18" charset="0"/>
              <a:cs typeface="Times New Roman" panose="02020603050405020304" pitchFamily="18" charset="0"/>
            </a:endParaRPr>
          </a:p>
        </p:txBody>
      </p:sp>
      <p:grpSp>
        <p:nvGrpSpPr>
          <p:cNvPr id="3" name="Gruppieren 2"/>
          <p:cNvGrpSpPr/>
          <p:nvPr/>
        </p:nvGrpSpPr>
        <p:grpSpPr>
          <a:xfrm>
            <a:off x="1341690" y="1800743"/>
            <a:ext cx="2023063" cy="2449581"/>
            <a:chOff x="1341690" y="1800743"/>
            <a:chExt cx="2023063" cy="2449581"/>
          </a:xfrm>
        </p:grpSpPr>
        <p:sp>
          <p:nvSpPr>
            <p:cNvPr id="15" name="Ellipse 14"/>
            <p:cNvSpPr/>
            <p:nvPr/>
          </p:nvSpPr>
          <p:spPr>
            <a:xfrm>
              <a:off x="1341690" y="1918448"/>
              <a:ext cx="2023063" cy="233187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4EFE902C-4502-4719-BE52-6C2F9B3BFC6F}"/>
                </a:ext>
              </a:extLst>
            </p:cNvPr>
            <p:cNvSpPr txBox="1"/>
            <p:nvPr/>
          </p:nvSpPr>
          <p:spPr>
            <a:xfrm>
              <a:off x="1487812" y="1800743"/>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[1]</a:t>
              </a:r>
              <a:endParaRPr lang="de-DE" dirty="0">
                <a:latin typeface="Times New Roman" panose="02020603050405020304" pitchFamily="18" charset="0"/>
                <a:cs typeface="Times New Roman" panose="02020603050405020304" pitchFamily="18" charset="0"/>
              </a:endParaRPr>
            </a:p>
          </p:txBody>
        </p:sp>
      </p:grpSp>
      <p:grpSp>
        <p:nvGrpSpPr>
          <p:cNvPr id="21" name="Gruppieren 20"/>
          <p:cNvGrpSpPr/>
          <p:nvPr/>
        </p:nvGrpSpPr>
        <p:grpSpPr>
          <a:xfrm>
            <a:off x="6329310" y="486328"/>
            <a:ext cx="475718" cy="2173201"/>
            <a:chOff x="6329310" y="486328"/>
            <a:chExt cx="475718" cy="2173201"/>
          </a:xfrm>
        </p:grpSpPr>
        <p:sp>
          <p:nvSpPr>
            <p:cNvPr id="19" name="Ellipse 18"/>
            <p:cNvSpPr/>
            <p:nvPr/>
          </p:nvSpPr>
          <p:spPr>
            <a:xfrm>
              <a:off x="6369530" y="832597"/>
              <a:ext cx="288258" cy="182693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4EFE902C-4502-4719-BE52-6C2F9B3BFC6F}"/>
                </a:ext>
              </a:extLst>
            </p:cNvPr>
            <p:cNvSpPr txBox="1"/>
            <p:nvPr/>
          </p:nvSpPr>
          <p:spPr>
            <a:xfrm>
              <a:off x="6329310" y="486328"/>
              <a:ext cx="475718" cy="27002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[3]</a:t>
              </a:r>
              <a:endParaRPr lang="de-DE"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96984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9" grpId="0"/>
      <p:bldP spid="8" grpId="0"/>
      <p:bldP spid="10"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0"/>
            <a:ext cx="5369318" cy="630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smtClean="0">
                <a:latin typeface="Times New Roman" panose="02020603050405020304" pitchFamily="18" charset="0"/>
                <a:cs typeface="Times New Roman" panose="02020603050405020304" pitchFamily="18" charset="0"/>
              </a:rPr>
              <a:t>Regionale Entwicklung des Außenhandels Deutschlands</a:t>
            </a:r>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3C423D06-614E-4CCF-A19B-A8C947E20749}"/>
              </a:ext>
            </a:extLst>
          </p:cNvPr>
          <p:cNvSpPr txBox="1"/>
          <p:nvPr/>
        </p:nvSpPr>
        <p:spPr>
          <a:xfrm>
            <a:off x="5253200" y="370574"/>
            <a:ext cx="6938800" cy="919841"/>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Eine Erklärung für die hohe Widerstandsfähigkeit des deutschen Außenhandels in Bezug auf die weltweiten Schwankungen kann in der regionalen Diversifizierung der </a:t>
            </a:r>
            <a:r>
              <a:rPr lang="de-DE" sz="1500" dirty="0">
                <a:latin typeface="Times New Roman" panose="02020603050405020304" pitchFamily="18" charset="0"/>
                <a:cs typeface="Times New Roman" panose="02020603050405020304" pitchFamily="18" charset="0"/>
              </a:rPr>
              <a:t>H</a:t>
            </a:r>
            <a:r>
              <a:rPr lang="de-DE" sz="1500" dirty="0" smtClean="0">
                <a:latin typeface="Times New Roman" panose="02020603050405020304" pitchFamily="18" charset="0"/>
                <a:cs typeface="Times New Roman" panose="02020603050405020304" pitchFamily="18" charset="0"/>
              </a:rPr>
              <a:t>andelsbeziehungen gesehen werden  </a:t>
            </a:r>
            <a:endParaRPr lang="de-DE" sz="15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54977"/>
            <a:ext cx="5405719" cy="538930"/>
          </a:xfrm>
          <a:prstGeom prst="rect">
            <a:avLst/>
          </a:prstGeom>
          <a:noFill/>
        </p:spPr>
        <p:txBody>
          <a:bodyPr wrap="square" rtlCol="0">
            <a:noAutofit/>
          </a:bodyPr>
          <a:lstStyle/>
          <a:p>
            <a:r>
              <a:rPr lang="de-DE" sz="1000" b="1" dirty="0" smtClean="0">
                <a:latin typeface="Times New Roman" panose="02020603050405020304" pitchFamily="18" charset="0"/>
                <a:cs typeface="Times New Roman" panose="02020603050405020304" pitchFamily="18" charset="0"/>
              </a:rPr>
              <a:t>USMCA:</a:t>
            </a:r>
            <a:r>
              <a:rPr lang="de-DE" sz="1000" dirty="0" smtClean="0">
                <a:latin typeface="Times New Roman" panose="02020603050405020304" pitchFamily="18" charset="0"/>
                <a:cs typeface="Times New Roman" panose="02020603050405020304" pitchFamily="18" charset="0"/>
              </a:rPr>
              <a:t> USA, Mexiko, Kanada; </a:t>
            </a:r>
            <a:r>
              <a:rPr lang="de-DE" sz="1000" b="1" dirty="0" smtClean="0">
                <a:latin typeface="Times New Roman" panose="02020603050405020304" pitchFamily="18" charset="0"/>
                <a:cs typeface="Times New Roman" panose="02020603050405020304" pitchFamily="18" charset="0"/>
              </a:rPr>
              <a:t>BRICS:</a:t>
            </a:r>
            <a:r>
              <a:rPr lang="de-DE" sz="1000" dirty="0" smtClean="0">
                <a:latin typeface="Times New Roman" panose="02020603050405020304" pitchFamily="18" charset="0"/>
                <a:cs typeface="Times New Roman" panose="02020603050405020304" pitchFamily="18" charset="0"/>
              </a:rPr>
              <a:t> Brasilien, </a:t>
            </a:r>
            <a:r>
              <a:rPr lang="de-DE" sz="1000" dirty="0" err="1" smtClean="0">
                <a:latin typeface="Times New Roman" panose="02020603050405020304" pitchFamily="18" charset="0"/>
                <a:cs typeface="Times New Roman" panose="02020603050405020304" pitchFamily="18" charset="0"/>
              </a:rPr>
              <a:t>Rußland</a:t>
            </a:r>
            <a:r>
              <a:rPr lang="de-DE" sz="1000" dirty="0" smtClean="0">
                <a:latin typeface="Times New Roman" panose="02020603050405020304" pitchFamily="18" charset="0"/>
                <a:cs typeface="Times New Roman" panose="02020603050405020304" pitchFamily="18" charset="0"/>
              </a:rPr>
              <a:t>, Indien, China, Südafrika</a:t>
            </a:r>
          </a:p>
          <a:p>
            <a:r>
              <a:rPr lang="de-DE" sz="1000" b="1" dirty="0" smtClean="0">
                <a:latin typeface="Times New Roman" panose="02020603050405020304" pitchFamily="18" charset="0"/>
                <a:cs typeface="Times New Roman" panose="02020603050405020304" pitchFamily="18" charset="0"/>
              </a:rPr>
              <a:t>EU-alt:</a:t>
            </a:r>
            <a:r>
              <a:rPr lang="de-DE" sz="1000" dirty="0" smtClean="0">
                <a:latin typeface="Times New Roman" panose="02020603050405020304" pitchFamily="18" charset="0"/>
                <a:cs typeface="Times New Roman" panose="02020603050405020304" pitchFamily="18" charset="0"/>
              </a:rPr>
              <a:t> BEL, DNK, FIN, FRA, GRE, IRL, ITA, LUX, NDL, AUT, POR, SWE, ESP</a:t>
            </a:r>
          </a:p>
          <a:p>
            <a:r>
              <a:rPr lang="de-DE" sz="1000" dirty="0" smtClean="0">
                <a:latin typeface="Times New Roman" panose="02020603050405020304" pitchFamily="18" charset="0"/>
                <a:cs typeface="Times New Roman" panose="02020603050405020304" pitchFamily="18" charset="0"/>
              </a:rPr>
              <a:t>EU-neu: BUL, EST, CRO, LET, LIT, MLT, POL, ROM, SVL, SLO, CZE, HUN, CYP </a:t>
            </a:r>
            <a:endParaRPr lang="de-DE" sz="10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C423D06-614E-4CCF-A19B-A8C947E20749}"/>
              </a:ext>
            </a:extLst>
          </p:cNvPr>
          <p:cNvSpPr txBox="1"/>
          <p:nvPr/>
        </p:nvSpPr>
        <p:spPr>
          <a:xfrm>
            <a:off x="3746781" y="3105238"/>
            <a:ext cx="1655170" cy="409650"/>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smtClean="0">
                <a:latin typeface="Times New Roman" panose="02020603050405020304" pitchFamily="18" charset="0"/>
                <a:cs typeface="Times New Roman" panose="02020603050405020304" pitchFamily="18" charset="0"/>
              </a:rPr>
              <a:t>Destatis</a:t>
            </a:r>
            <a:r>
              <a:rPr lang="de-DE" sz="1200" dirty="0" smtClean="0">
                <a:latin typeface="Times New Roman" panose="02020603050405020304" pitchFamily="18" charset="0"/>
                <a:cs typeface="Times New Roman" panose="02020603050405020304" pitchFamily="18" charset="0"/>
              </a:rPr>
              <a:t>,</a:t>
            </a:r>
          </a:p>
          <a:p>
            <a:r>
              <a:rPr lang="de-DE" sz="1200" dirty="0" smtClean="0">
                <a:latin typeface="Times New Roman" panose="02020603050405020304" pitchFamily="18" charset="0"/>
                <a:cs typeface="Times New Roman" panose="02020603050405020304" pitchFamily="18" charset="0"/>
              </a:rPr>
              <a:t>eigene Berechnungen</a:t>
            </a:r>
            <a:endParaRPr lang="de-DE" sz="12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3C423D06-614E-4CCF-A19B-A8C947E20749}"/>
              </a:ext>
            </a:extLst>
          </p:cNvPr>
          <p:cNvSpPr txBox="1"/>
          <p:nvPr/>
        </p:nvSpPr>
        <p:spPr>
          <a:xfrm>
            <a:off x="5253200" y="1108728"/>
            <a:ext cx="6938800" cy="424688"/>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Folgende Trends lassen sich simultan bei Ex- und Importen erkennen:</a:t>
            </a:r>
            <a:endParaRPr lang="de-DE" sz="1500"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3C423D06-614E-4CCF-A19B-A8C947E20749}"/>
              </a:ext>
            </a:extLst>
          </p:cNvPr>
          <p:cNvSpPr txBox="1"/>
          <p:nvPr/>
        </p:nvSpPr>
        <p:spPr>
          <a:xfrm>
            <a:off x="5178751" y="3547302"/>
            <a:ext cx="7013249" cy="1021057"/>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Bis zur Finanzkrise haben die Anteile der Handelsverflechtungen mit den „traditionellen“ Handelspartnern (EU-alt und USMCA) deutlich abgenommen, während im gleichen Zu- </a:t>
            </a:r>
            <a:r>
              <a:rPr lang="de-DE" sz="1500" dirty="0" err="1" smtClean="0">
                <a:latin typeface="Times New Roman" panose="02020603050405020304" pitchFamily="18" charset="0"/>
                <a:cs typeface="Times New Roman" panose="02020603050405020304" pitchFamily="18" charset="0"/>
              </a:rPr>
              <a:t>ge</a:t>
            </a:r>
            <a:r>
              <a:rPr lang="de-DE" sz="1500" dirty="0" smtClean="0">
                <a:latin typeface="Times New Roman" panose="02020603050405020304" pitchFamily="18" charset="0"/>
                <a:cs typeface="Times New Roman" panose="02020603050405020304" pitchFamily="18" charset="0"/>
              </a:rPr>
              <a:t> die Anteile mit den aufstreben- den Ländern in Europa (EU-neu, insbesondere Polen) und den Emerging </a:t>
            </a:r>
            <a:r>
              <a:rPr lang="de-DE" sz="1500" dirty="0" err="1" smtClean="0">
                <a:latin typeface="Times New Roman" panose="02020603050405020304" pitchFamily="18" charset="0"/>
                <a:cs typeface="Times New Roman" panose="02020603050405020304" pitchFamily="18" charset="0"/>
              </a:rPr>
              <a:t>Markets</a:t>
            </a:r>
            <a:r>
              <a:rPr lang="de-DE" sz="1500" dirty="0" smtClean="0">
                <a:latin typeface="Times New Roman" panose="02020603050405020304" pitchFamily="18" charset="0"/>
                <a:cs typeface="Times New Roman" panose="02020603050405020304" pitchFamily="18" charset="0"/>
              </a:rPr>
              <a:t> (BRICS, insbesondere China) deutlich zugenommen haben</a:t>
            </a:r>
            <a:endParaRPr lang="de-DE" sz="1500" dirty="0">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3C423D06-614E-4CCF-A19B-A8C947E20749}"/>
              </a:ext>
            </a:extLst>
          </p:cNvPr>
          <p:cNvSpPr txBox="1"/>
          <p:nvPr/>
        </p:nvSpPr>
        <p:spPr>
          <a:xfrm>
            <a:off x="5178750" y="4500889"/>
            <a:ext cx="7013249" cy="1071865"/>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Nach der Finanzkrise hat dann das Tempo der Zunahme bei den BRICS im Zuge der Krise bei den Emerging </a:t>
            </a:r>
            <a:r>
              <a:rPr lang="de-DE" sz="1500" dirty="0" err="1" smtClean="0">
                <a:latin typeface="Times New Roman" panose="02020603050405020304" pitchFamily="18" charset="0"/>
                <a:cs typeface="Times New Roman" panose="02020603050405020304" pitchFamily="18" charset="0"/>
              </a:rPr>
              <a:t>Markets</a:t>
            </a:r>
            <a:r>
              <a:rPr lang="de-DE" sz="1500" dirty="0" smtClean="0">
                <a:latin typeface="Times New Roman" panose="02020603050405020304" pitchFamily="18" charset="0"/>
                <a:cs typeface="Times New Roman" panose="02020603050405020304" pitchFamily="18" charset="0"/>
              </a:rPr>
              <a:t> deutlich abgenommen, während sich die Anteile mit der Verflechtung mit Nordamerika (USMCA, insbesondere USA) wieder erholen konnten. Gleichzeitig ist die Verflechtung mit den alten EU-Ländern weiter zurückgegangen </a:t>
            </a:r>
            <a:endParaRPr lang="de-DE" sz="1500"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3C423D06-614E-4CCF-A19B-A8C947E20749}"/>
              </a:ext>
            </a:extLst>
          </p:cNvPr>
          <p:cNvSpPr txBox="1"/>
          <p:nvPr/>
        </p:nvSpPr>
        <p:spPr>
          <a:xfrm>
            <a:off x="5178749" y="5838860"/>
            <a:ext cx="7013249" cy="1071865"/>
          </a:xfrm>
          <a:prstGeom prst="rect">
            <a:avLst/>
          </a:prstGeom>
          <a:noFill/>
        </p:spPr>
        <p:txBody>
          <a:bodyPr wrap="square" rtlCol="0">
            <a:noAutofit/>
          </a:bodyPr>
          <a:lstStyle/>
          <a:p>
            <a:r>
              <a:rPr lang="de-DE" sz="1500" b="1" dirty="0" smtClean="0">
                <a:latin typeface="Times New Roman" panose="02020603050405020304" pitchFamily="18" charset="0"/>
                <a:cs typeface="Times New Roman" panose="02020603050405020304" pitchFamily="18" charset="0"/>
              </a:rPr>
              <a:t>In den letzten 20 Jahren konnte damit der deutsche Außenhandel und hier insbesondere die Exportwirtschaft sich bei traditionell eher längerfristigen Liefer- </a:t>
            </a:r>
            <a:r>
              <a:rPr lang="de-DE" sz="1500" b="1" dirty="0" err="1" smtClean="0">
                <a:latin typeface="Times New Roman" panose="02020603050405020304" pitchFamily="18" charset="0"/>
                <a:cs typeface="Times New Roman" panose="02020603050405020304" pitchFamily="18" charset="0"/>
              </a:rPr>
              <a:t>beziehungen</a:t>
            </a:r>
            <a:r>
              <a:rPr lang="de-DE" sz="1500" b="1" dirty="0" smtClean="0">
                <a:latin typeface="Times New Roman" panose="02020603050405020304" pitchFamily="18" charset="0"/>
                <a:cs typeface="Times New Roman" panose="02020603050405020304" pitchFamily="18" charset="0"/>
              </a:rPr>
              <a:t> überraschenderweise sehr schnell umorientieren und die Warenströme auch kurzfristig in die jeweiligen prosperierenden Regionen der Welt umsteuern.</a:t>
            </a:r>
            <a:endParaRPr lang="de-DE" sz="1500" b="1"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3"/>
          <a:stretch>
            <a:fillRect/>
          </a:stretch>
        </p:blipFill>
        <p:spPr>
          <a:xfrm>
            <a:off x="5400000" y="1440000"/>
            <a:ext cx="5760000" cy="2025000"/>
          </a:xfrm>
          <a:prstGeom prst="rect">
            <a:avLst/>
          </a:prstGeom>
        </p:spPr>
      </p:pic>
      <p:sp>
        <p:nvSpPr>
          <p:cNvPr id="16" name="Textfeld 15">
            <a:extLst>
              <a:ext uri="{FF2B5EF4-FFF2-40B4-BE49-F238E27FC236}">
                <a16:creationId xmlns:a16="http://schemas.microsoft.com/office/drawing/2014/main" id="{3C423D06-614E-4CCF-A19B-A8C947E20749}"/>
              </a:ext>
            </a:extLst>
          </p:cNvPr>
          <p:cNvSpPr txBox="1"/>
          <p:nvPr/>
        </p:nvSpPr>
        <p:spPr>
          <a:xfrm>
            <a:off x="5178751" y="5409174"/>
            <a:ext cx="7013249" cy="383533"/>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Die </a:t>
            </a:r>
            <a:r>
              <a:rPr lang="de-DE" sz="1500" dirty="0" err="1" smtClean="0">
                <a:latin typeface="Times New Roman" panose="02020603050405020304" pitchFamily="18" charset="0"/>
                <a:cs typeface="Times New Roman" panose="02020603050405020304" pitchFamily="18" charset="0"/>
              </a:rPr>
              <a:t>Coronakrise</a:t>
            </a:r>
            <a:r>
              <a:rPr lang="de-DE" sz="1500" dirty="0" smtClean="0">
                <a:latin typeface="Times New Roman" panose="02020603050405020304" pitchFamily="18" charset="0"/>
                <a:cs typeface="Times New Roman" panose="02020603050405020304" pitchFamily="18" charset="0"/>
              </a:rPr>
              <a:t> hat zwar zu einem absoluten Rückgang von Ex- und Importen geführt</a:t>
            </a:r>
          </a:p>
          <a:p>
            <a:r>
              <a:rPr lang="de-DE" sz="1500" dirty="0" smtClean="0">
                <a:latin typeface="Times New Roman" panose="02020603050405020304" pitchFamily="18" charset="0"/>
                <a:cs typeface="Times New Roman" panose="02020603050405020304" pitchFamily="18" charset="0"/>
              </a:rPr>
              <a:t>In der relativen Zusammensetzung haben sich aber bisher keine Veränderungen ergeben</a:t>
            </a:r>
            <a:endParaRPr lang="de-DE"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44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0" grpId="0"/>
      <p:bldP spid="21" grpId="0"/>
      <p:bldP spid="22" grpId="0"/>
      <p:bldP spid="1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2426</Words>
  <Application>Microsoft Office PowerPoint</Application>
  <PresentationFormat>Breitbild</PresentationFormat>
  <Paragraphs>139</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Calibri</vt:lpstr>
      <vt:lpstr>Calibri Light</vt:lpstr>
      <vt:lpstr>Cambria Math</vt:lpstr>
      <vt:lpstr>Droid Sans Fallback</vt:lpstr>
      <vt:lpstr>Times New Roman</vt:lpstr>
      <vt:lpstr>Office</vt:lpstr>
      <vt:lpstr>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236</cp:revision>
  <dcterms:created xsi:type="dcterms:W3CDTF">2019-02-11T10:45:01Z</dcterms:created>
  <dcterms:modified xsi:type="dcterms:W3CDTF">2021-02-27T22:22:07Z</dcterms:modified>
</cp:coreProperties>
</file>