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2626C-E71A-4725-B9F6-F9250282D1B7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F58E1-26EC-4703-BD1B-D4C61F4CF3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45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968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18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14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204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49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00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85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484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3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4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53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4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6C12C-03C2-4E7A-AEBE-F8B8ED00E2EE}" type="datetimeFigureOut">
              <a:rPr lang="de-DE" smtClean="0"/>
              <a:t>15.12.2020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70E0A-594F-40B7-B63E-5A28CE77C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48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 smtClean="0">
                <a:solidFill>
                  <a:sysClr val="windowText" lastClr="000000"/>
                </a:solidFill>
              </a:rPr>
              <a:t>Beispiel</a:t>
            </a:r>
            <a:r>
              <a:rPr lang="en-US" sz="3992" dirty="0" smtClean="0">
                <a:solidFill>
                  <a:sysClr val="windowText" lastClr="000000"/>
                </a:solidFill>
              </a:rPr>
              <a:t>: </a:t>
            </a:r>
            <a:r>
              <a:rPr lang="en-US" sz="3992" dirty="0" err="1" smtClean="0">
                <a:solidFill>
                  <a:sysClr val="windowText" lastClr="000000"/>
                </a:solidFill>
              </a:rPr>
              <a:t>Gefangenendilemma</a:t>
            </a:r>
            <a:r>
              <a:rPr lang="en-US" sz="3992" dirty="0" smtClean="0">
                <a:solidFill>
                  <a:sysClr val="windowText" lastClr="000000"/>
                </a:solidFill>
              </a:rPr>
              <a:t> </a:t>
            </a:r>
            <a:r>
              <a:rPr lang="en-US" sz="3992" dirty="0">
                <a:solidFill>
                  <a:sysClr val="windowText" lastClr="000000"/>
                </a:solidFill>
              </a:rPr>
              <a:t>und </a:t>
            </a:r>
            <a:r>
              <a:rPr lang="en-US" sz="3992" dirty="0" err="1">
                <a:solidFill>
                  <a:sysClr val="windowText" lastClr="000000"/>
                </a:solidFill>
              </a:rPr>
              <a:t>Handelskrieg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74184"/>
              </p:ext>
            </p:extLst>
          </p:nvPr>
        </p:nvGraphicFramePr>
        <p:xfrm>
          <a:off x="184218" y="1075808"/>
          <a:ext cx="7000359" cy="2262158"/>
        </p:xfrm>
        <a:graphic>
          <a:graphicData uri="http://schemas.openxmlformats.org/drawingml/2006/table">
            <a:tbl>
              <a:tblPr firstRow="1" firstCol="1" bandRow="1"/>
              <a:tblGrid>
                <a:gridCol w="55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6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Europäische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Union</a:t>
                      </a:r>
                    </a:p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(250,300)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(10,300+120=420)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(250+150=400,40)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(40,50)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7417" y="624023"/>
            <a:ext cx="4319304" cy="307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953" tIns="41476" rIns="82953" bIns="41476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829544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Auszahlungsmatrix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(USA, </a:t>
            </a: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Europäische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Union)</a:t>
            </a:r>
            <a:endParaRPr lang="en-US" altLang="en-US" sz="145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57417" y="3401661"/>
            <a:ext cx="9490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Vergleichen Sie mit der Herleitung aus den Öffentlichen Finanzen!!!</a:t>
            </a:r>
            <a:endParaRPr lang="de-DE" sz="24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5643" y="3738926"/>
            <a:ext cx="2921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Gegeben die USA machen Freihandel</a:t>
            </a:r>
            <a:endParaRPr lang="de-DE" sz="14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812341" y="3738926"/>
            <a:ext cx="7827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EU vergleicht die eigenen Auszahlungen in der ersten Zeile für Freihandel (300) und Abschottung (420)</a:t>
            </a:r>
            <a:endParaRPr lang="de-DE" sz="14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467668" y="3738926"/>
            <a:ext cx="1546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EU Abschottung</a:t>
            </a:r>
            <a:endParaRPr lang="de-DE" sz="14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5643" y="4034394"/>
            <a:ext cx="2943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Gegeben die USA schotten sich ab</a:t>
            </a:r>
            <a:endParaRPr lang="de-DE" sz="14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668555" y="4034394"/>
            <a:ext cx="7768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EU vergleicht die eigenen Auszahlungen in der zweiten Zeile für Freihandel (40) und Abschottung (50)</a:t>
            </a:r>
            <a:endParaRPr lang="de-DE" sz="14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489442" y="4034394"/>
            <a:ext cx="1546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EU Abschottung</a:t>
            </a:r>
            <a:endParaRPr lang="de-DE" sz="14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-14111" y="4388955"/>
            <a:ext cx="2921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Gegeben die EU macht Freihandel</a:t>
            </a:r>
            <a:endParaRPr lang="de-DE" sz="1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522384" y="4393552"/>
            <a:ext cx="8117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USA vergleicht die eigenen Auszahlungen in der ersten Spalte für Freihandel (250) und Abschottung (400)</a:t>
            </a:r>
            <a:endParaRPr lang="de-DE" sz="14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417913" y="4393552"/>
            <a:ext cx="1754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USA Abschottung</a:t>
            </a:r>
            <a:endParaRPr lang="de-DE" sz="14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0093" y="4684423"/>
            <a:ext cx="2943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Gegeben die EU schottet sich ab</a:t>
            </a:r>
            <a:endParaRPr lang="de-DE" sz="1400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441519" y="4689020"/>
            <a:ext cx="7945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USA vergleicht die eigenen Auszahlungen in der zweiten Spalte für Freihandel (10) und Abschottung (40)</a:t>
            </a:r>
            <a:endParaRPr lang="de-DE" sz="1400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439688" y="4659532"/>
            <a:ext cx="1733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USA Abschottung</a:t>
            </a:r>
            <a:endParaRPr lang="de-DE" sz="14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0093" y="5065488"/>
            <a:ext cx="7537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Damit ist für bei Blöcke Abschotten die beste Strategie egal, welche Strategie die andere Seite wählt! </a:t>
            </a:r>
            <a:endParaRPr lang="de-DE" sz="1400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3205" y="5367175"/>
            <a:ext cx="6993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(Abschotten, Abschotten) mit den Auszahlungen (40,50) ist damit Nash-Gleichgewicht</a:t>
            </a:r>
            <a:endParaRPr lang="de-DE" sz="1400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44979" y="5712405"/>
            <a:ext cx="12147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Vergleicht man das Nash-Gleichgewicht mit der kooperativen Lösung (Freihandel, Freihandel) und den Auszahlungen (250,300), so stellt die Freihandelslösung für beide Seiten eine höhere Auszahlung dar (vgl. </a:t>
            </a:r>
            <a:r>
              <a:rPr lang="de-DE" sz="1400" dirty="0" err="1" smtClean="0"/>
              <a:t>Paretoverbesserung</a:t>
            </a:r>
            <a:r>
              <a:rPr lang="de-DE" sz="1400" dirty="0" smtClean="0"/>
              <a:t> in den öffentlichen Finanzen!)</a:t>
            </a:r>
            <a:endParaRPr lang="de-DE" sz="1400" dirty="0"/>
          </a:p>
        </p:txBody>
      </p:sp>
      <p:sp>
        <p:nvSpPr>
          <p:cNvPr id="2" name="Ellipse 1"/>
          <p:cNvSpPr/>
          <p:nvPr/>
        </p:nvSpPr>
        <p:spPr>
          <a:xfrm>
            <a:off x="5337110" y="2656114"/>
            <a:ext cx="1903445" cy="559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7618326" y="2527567"/>
            <a:ext cx="1740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Nash-Gleichgewicht</a:t>
            </a:r>
            <a:endParaRPr lang="de-DE" sz="1400" dirty="0"/>
          </a:p>
        </p:txBody>
      </p:sp>
      <p:cxnSp>
        <p:nvCxnSpPr>
          <p:cNvPr id="25" name="Gerade Verbindung mit Pfeil 24"/>
          <p:cNvCxnSpPr/>
          <p:nvPr/>
        </p:nvCxnSpPr>
        <p:spPr>
          <a:xfrm flipH="1">
            <a:off x="7240556" y="2681455"/>
            <a:ext cx="510073" cy="117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04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" grpId="0" animBg="1"/>
      <p:bldP spid="2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Breitbild</PresentationFormat>
  <Paragraphs>31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Köster</dc:creator>
  <cp:lastModifiedBy>Bernhard Köster</cp:lastModifiedBy>
  <cp:revision>2</cp:revision>
  <dcterms:created xsi:type="dcterms:W3CDTF">2020-06-01T13:01:44Z</dcterms:created>
  <dcterms:modified xsi:type="dcterms:W3CDTF">2020-12-15T09:52:18Z</dcterms:modified>
</cp:coreProperties>
</file>